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5"/>
    <p:sldMasterId id="2147484321" r:id="rId6"/>
    <p:sldMasterId id="2147483674" r:id="rId7"/>
    <p:sldMasterId id="2147484042" r:id="rId8"/>
    <p:sldMasterId id="2147484319" r:id="rId9"/>
  </p:sldMasterIdLst>
  <p:notesMasterIdLst>
    <p:notesMasterId r:id="rId32"/>
  </p:notesMasterIdLst>
  <p:handoutMasterIdLst>
    <p:handoutMasterId r:id="rId33"/>
  </p:handoutMasterIdLst>
  <p:sldIdLst>
    <p:sldId id="330" r:id="rId10"/>
    <p:sldId id="426" r:id="rId11"/>
    <p:sldId id="427" r:id="rId12"/>
    <p:sldId id="428" r:id="rId13"/>
    <p:sldId id="429" r:id="rId14"/>
    <p:sldId id="444" r:id="rId15"/>
    <p:sldId id="432" r:id="rId16"/>
    <p:sldId id="433" r:id="rId17"/>
    <p:sldId id="434" r:id="rId18"/>
    <p:sldId id="435" r:id="rId19"/>
    <p:sldId id="436" r:id="rId20"/>
    <p:sldId id="437" r:id="rId21"/>
    <p:sldId id="438" r:id="rId22"/>
    <p:sldId id="445" r:id="rId23"/>
    <p:sldId id="440" r:id="rId24"/>
    <p:sldId id="446" r:id="rId25"/>
    <p:sldId id="447" r:id="rId26"/>
    <p:sldId id="448" r:id="rId27"/>
    <p:sldId id="441" r:id="rId28"/>
    <p:sldId id="442" r:id="rId29"/>
    <p:sldId id="443" r:id="rId30"/>
    <p:sldId id="407" r:id="rId31"/>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ie Jackson" initials="SJ" lastIdx="4" clrIdx="0"/>
  <p:cmAuthor id="1" name="mrkutner" initials="m" lastIdx="0" clrIdx="1"/>
  <p:cmAuthor id="2" name="Jackson, Stephanie" initials="J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000000"/>
    <a:srgbClr val="FDB813"/>
    <a:srgbClr val="FFC425"/>
    <a:srgbClr val="008080"/>
    <a:srgbClr val="E1E1E1"/>
    <a:srgbClr val="4E6128"/>
    <a:srgbClr val="FF8B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57" autoAdjust="0"/>
    <p:restoredTop sz="94681" autoAdjust="0"/>
  </p:normalViewPr>
  <p:slideViewPr>
    <p:cSldViewPr snapToGrid="0">
      <p:cViewPr>
        <p:scale>
          <a:sx n="77" d="100"/>
          <a:sy n="77" d="100"/>
        </p:scale>
        <p:origin x="-948" y="-294"/>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88" d="100"/>
          <a:sy n="88" d="100"/>
        </p:scale>
        <p:origin x="-3786" y="-1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of Best practices. Be good. Do good things. </a:t>
            </a:r>
            <a:endParaRPr lang="en-US" dirty="0"/>
          </a:p>
        </p:txBody>
      </p:sp>
      <p:sp>
        <p:nvSpPr>
          <p:cNvPr id="4" name="Slide Number Placeholder 3"/>
          <p:cNvSpPr>
            <a:spLocks noGrp="1"/>
          </p:cNvSpPr>
          <p:nvPr>
            <p:ph type="sldNum" sz="quarter" idx="10"/>
          </p:nvPr>
        </p:nvSpPr>
        <p:spPr/>
        <p:txBody>
          <a:bodyPr/>
          <a:lstStyle/>
          <a:p>
            <a:fld id="{4E2066BB-367A-49D9-9C12-90D3910CF955}" type="slidenum">
              <a:rPr lang="en-US" smtClean="0"/>
              <a:t>2</a:t>
            </a:fld>
            <a:endParaRPr lang="en-US" dirty="0"/>
          </a:p>
        </p:txBody>
      </p:sp>
    </p:spTree>
    <p:extLst>
      <p:ext uri="{BB962C8B-B14F-4D97-AF65-F5344CB8AC3E}">
        <p14:creationId xmlns:p14="http://schemas.microsoft.com/office/powerpoint/2010/main" val="321915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8299" eaLnBrk="1" fontAlgn="auto" hangingPunct="1">
              <a:spcBef>
                <a:spcPts val="0"/>
              </a:spcBef>
              <a:spcAft>
                <a:spcPts val="0"/>
              </a:spcAft>
              <a:defRPr/>
            </a:pPr>
            <a:r>
              <a:rPr lang="en-US" dirty="0" smtClean="0"/>
              <a:t>Even the playing field: “Making sure a disability is not a disadvantage”</a:t>
            </a:r>
          </a:p>
          <a:p>
            <a:endParaRPr lang="en-US" dirty="0"/>
          </a:p>
        </p:txBody>
      </p:sp>
      <p:sp>
        <p:nvSpPr>
          <p:cNvPr id="4" name="Slide Number Placeholder 3"/>
          <p:cNvSpPr>
            <a:spLocks noGrp="1"/>
          </p:cNvSpPr>
          <p:nvPr>
            <p:ph type="sldNum" sz="quarter" idx="10"/>
          </p:nvPr>
        </p:nvSpPr>
        <p:spPr/>
        <p:txBody>
          <a:bodyPr/>
          <a:lstStyle/>
          <a:p>
            <a:fld id="{4E2066BB-367A-49D9-9C12-90D3910CF955}" type="slidenum">
              <a:rPr lang="en-US" smtClean="0"/>
              <a:t>3</a:t>
            </a:fld>
            <a:endParaRPr lang="en-US" dirty="0"/>
          </a:p>
        </p:txBody>
      </p:sp>
    </p:spTree>
    <p:extLst>
      <p:ext uri="{BB962C8B-B14F-4D97-AF65-F5344CB8AC3E}">
        <p14:creationId xmlns:p14="http://schemas.microsoft.com/office/powerpoint/2010/main" val="311025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a:t>
            </a:r>
            <a:r>
              <a:rPr lang="en-US" baseline="0" dirty="0" smtClean="0"/>
              <a:t>essential information </a:t>
            </a:r>
          </a:p>
          <a:p>
            <a:r>
              <a:rPr lang="en-US" baseline="0" dirty="0" smtClean="0"/>
              <a:t>Define Function </a:t>
            </a:r>
            <a:endParaRPr lang="en-US" dirty="0"/>
          </a:p>
        </p:txBody>
      </p:sp>
      <p:sp>
        <p:nvSpPr>
          <p:cNvPr id="4" name="Slide Number Placeholder 3"/>
          <p:cNvSpPr>
            <a:spLocks noGrp="1"/>
          </p:cNvSpPr>
          <p:nvPr>
            <p:ph type="sldNum" sz="quarter" idx="10"/>
          </p:nvPr>
        </p:nvSpPr>
        <p:spPr/>
        <p:txBody>
          <a:bodyPr/>
          <a:lstStyle/>
          <a:p>
            <a:fld id="{4E2066BB-367A-49D9-9C12-90D3910CF955}" type="slidenum">
              <a:rPr lang="en-US" smtClean="0"/>
              <a:t>4</a:t>
            </a:fld>
            <a:endParaRPr lang="en-US" dirty="0"/>
          </a:p>
        </p:txBody>
      </p:sp>
    </p:spTree>
    <p:extLst>
      <p:ext uri="{BB962C8B-B14F-4D97-AF65-F5344CB8AC3E}">
        <p14:creationId xmlns:p14="http://schemas.microsoft.com/office/powerpoint/2010/main" val="390203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066BB-367A-49D9-9C12-90D3910CF955}" type="slidenum">
              <a:rPr lang="en-US" smtClean="0"/>
              <a:t>5</a:t>
            </a:fld>
            <a:endParaRPr lang="en-US" dirty="0"/>
          </a:p>
        </p:txBody>
      </p:sp>
    </p:spTree>
    <p:extLst>
      <p:ext uri="{BB962C8B-B14F-4D97-AF65-F5344CB8AC3E}">
        <p14:creationId xmlns:p14="http://schemas.microsoft.com/office/powerpoint/2010/main" val="172491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066BB-367A-49D9-9C12-90D3910CF955}" type="slidenum">
              <a:rPr lang="en-US" smtClean="0"/>
              <a:t>6</a:t>
            </a:fld>
            <a:endParaRPr lang="en-US" dirty="0"/>
          </a:p>
        </p:txBody>
      </p:sp>
    </p:spTree>
    <p:extLst>
      <p:ext uri="{BB962C8B-B14F-4D97-AF65-F5344CB8AC3E}">
        <p14:creationId xmlns:p14="http://schemas.microsoft.com/office/powerpoint/2010/main" val="172491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066BB-367A-49D9-9C12-90D3910CF955}" type="slidenum">
              <a:rPr lang="en-US" smtClean="0"/>
              <a:t>11</a:t>
            </a:fld>
            <a:endParaRPr lang="en-US" dirty="0"/>
          </a:p>
        </p:txBody>
      </p:sp>
    </p:spTree>
    <p:extLst>
      <p:ext uri="{BB962C8B-B14F-4D97-AF65-F5344CB8AC3E}">
        <p14:creationId xmlns:p14="http://schemas.microsoft.com/office/powerpoint/2010/main" val="1500369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066BB-367A-49D9-9C12-90D3910CF955}" type="slidenum">
              <a:rPr lang="en-US" smtClean="0"/>
              <a:t>12</a:t>
            </a:fld>
            <a:endParaRPr lang="en-US" dirty="0"/>
          </a:p>
        </p:txBody>
      </p:sp>
    </p:spTree>
    <p:extLst>
      <p:ext uri="{BB962C8B-B14F-4D97-AF65-F5344CB8AC3E}">
        <p14:creationId xmlns:p14="http://schemas.microsoft.com/office/powerpoint/2010/main" val="150036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r>
              <a:rPr lang="en-US" dirty="0" smtClean="0"/>
              <a:t>Month 20XX</a:t>
            </a:r>
            <a:endParaRPr lang="en-US" dirty="0"/>
          </a:p>
        </p:txBody>
      </p:sp>
      <p:sp>
        <p:nvSpPr>
          <p:cNvPr id="4" name="Footer Placeholder 3"/>
          <p:cNvSpPr>
            <a:spLocks noGrp="1"/>
          </p:cNvSpPr>
          <p:nvPr>
            <p:ph type="ftr" sz="quarter" idx="11"/>
          </p:nvPr>
        </p:nvSpPr>
        <p:spPr/>
        <p:txBody>
          <a:bodyPr/>
          <a:lstStyle/>
          <a:p>
            <a:r>
              <a:rPr lang="en-US" dirty="0" smtClean="0"/>
              <a:t>Copyright © 20XX American Institutes for Research. All rights reserved.</a:t>
            </a:r>
            <a:endParaRPr lang="en-US" dirty="0"/>
          </a:p>
        </p:txBody>
      </p:sp>
      <p:sp>
        <p:nvSpPr>
          <p:cNvPr id="6" name="Text Placeholder 5"/>
          <p:cNvSpPr>
            <a:spLocks noGrp="1"/>
          </p:cNvSpPr>
          <p:nvPr>
            <p:ph type="body" sz="quarter" idx="12"/>
          </p:nvPr>
        </p:nvSpPr>
        <p:spPr>
          <a:xfrm>
            <a:off x="687388" y="2938998"/>
            <a:ext cx="8224837" cy="2265236"/>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spcBef>
                <a:spcPts val="1200"/>
              </a:spcBef>
              <a:defRPr baseline="0"/>
            </a:lvl1pPr>
            <a:lvl2pPr>
              <a:defRPr baseline="0"/>
            </a:lvl2pPr>
            <a:lvl3pPr>
              <a:defRPr baseline="0"/>
            </a:lvl3pPr>
            <a:lvl4pPr>
              <a:defRPr baseline="0"/>
            </a:lvl4pPr>
            <a:lvl5pPr>
              <a:defRPr baseline="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66F7FD62-5373-4060-B1F9-8927D8817F55}" type="datetimeFigureOut">
              <a:rPr lang="en-US" smtClean="0"/>
              <a:t>10/29/2014</a:t>
            </a:fld>
            <a:endParaRPr lang="en-US" dirty="0"/>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22D9CC2-8176-49BA-8922-E84C44F1AD93}" type="slidenum">
              <a:rPr lang="en-US" smtClean="0"/>
              <a:t>‹#›</a:t>
            </a:fld>
            <a:endParaRPr lang="en-US" dirty="0"/>
          </a:p>
        </p:txBody>
      </p:sp>
    </p:spTree>
    <p:extLst>
      <p:ext uri="{BB962C8B-B14F-4D97-AF65-F5344CB8AC3E}">
        <p14:creationId xmlns:p14="http://schemas.microsoft.com/office/powerpoint/2010/main" val="5569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2201 AIR Corporate Template Bkg Title.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235440" cy="6971547"/>
          </a:xfrm>
          <a:prstGeom prst="rect">
            <a:avLst/>
          </a:prstGeom>
        </p:spPr>
      </p:pic>
      <p:sp>
        <p:nvSpPr>
          <p:cNvPr id="2051" name="Title Placeholder 1"/>
          <p:cNvSpPr>
            <a:spLocks noGrp="1"/>
          </p:cNvSpPr>
          <p:nvPr>
            <p:ph type="title"/>
          </p:nvPr>
        </p:nvSpPr>
        <p:spPr bwMode="gray">
          <a:xfrm>
            <a:off x="683811" y="1213487"/>
            <a:ext cx="8228417" cy="147732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13049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Date Placeholder 1"/>
          <p:cNvSpPr>
            <a:spLocks noGrp="1"/>
          </p:cNvSpPr>
          <p:nvPr>
            <p:ph type="dt" sz="half" idx="2"/>
          </p:nvPr>
        </p:nvSpPr>
        <p:spPr bwMode="gray">
          <a:xfrm>
            <a:off x="6419849" y="6046887"/>
            <a:ext cx="2492375" cy="153888"/>
          </a:xfrm>
          <a:prstGeom prst="rect">
            <a:avLst/>
          </a:prstGeom>
        </p:spPr>
        <p:txBody>
          <a:bodyPr vert="horz" lIns="0" tIns="0" rIns="0" bIns="0" rtlCol="0" anchor="ctr">
            <a:spAutoFit/>
          </a:bodyPr>
          <a:lstStyle>
            <a:lvl1pPr algn="r">
              <a:defRPr sz="1000">
                <a:solidFill>
                  <a:schemeClr val="tx2">
                    <a:lumMod val="75000"/>
                  </a:schemeClr>
                </a:solidFill>
              </a:defRPr>
            </a:lvl1pPr>
          </a:lstStyle>
          <a:p>
            <a:r>
              <a:rPr lang="en-US" dirty="0" smtClean="0"/>
              <a:t>Month 20XX</a:t>
            </a:r>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r>
              <a:rPr lang="en-US" dirty="0" smtClean="0"/>
              <a:t>Copyright © 20XX American Institutes for Research. All rights reserved.</a:t>
            </a:r>
            <a:endParaRPr lang="en-US" dirty="0"/>
          </a:p>
        </p:txBody>
      </p:sp>
    </p:spTree>
  </p:cSld>
  <p:clrMap bg1="lt1" tx1="dk1" bg2="lt2" tx2="dk2" accent1="accent1" accent2="accent2" accent3="accent3" accent4="accent4" accent5="accent5" accent6="accent6" hlink="hlink" folHlink="folHlink"/>
  <p:sldLayoutIdLst>
    <p:sldLayoutId id="2147484316" r:id="rId1"/>
  </p:sldLayoutIdLst>
  <p:hf hdr="0"/>
  <p:txStyles>
    <p:titleStyle>
      <a:lvl1pPr algn="l" rtl="0" eaLnBrk="1" fontAlgn="base" hangingPunct="1">
        <a:spcBef>
          <a:spcPct val="0"/>
        </a:spcBef>
        <a:spcAft>
          <a:spcPct val="0"/>
        </a:spcAft>
        <a:defRPr sz="4800" b="1" kern="1200">
          <a:solidFill>
            <a:schemeClr val="bg1"/>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effectLst>
            <a:outerShdw blurRad="38100" dist="38100" dir="2700000" algn="tl">
              <a:srgbClr val="000000">
                <a:alpha val="43137"/>
              </a:srgbClr>
            </a:outerShdw>
          </a:effectLst>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effectLst>
            <a:outerShdw blurRad="38100" dist="38100" dir="2700000" algn="tl">
              <a:srgbClr val="000000">
                <a:alpha val="43137"/>
              </a:srgbClr>
            </a:outerShdw>
          </a:effectLst>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effectLst>
            <a:outerShdw blurRad="38100" dist="38100" dir="2700000" algn="tl">
              <a:srgbClr val="000000">
                <a:alpha val="43137"/>
              </a:srgbClr>
            </a:outerShdw>
          </a:effectLst>
          <a:latin typeface="+mn-lt"/>
          <a:ea typeface="+mn-ea"/>
          <a:cs typeface="Arial" pitchFamily="34" charset="0"/>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25" r:id="rId5"/>
  </p:sldLayoutIdLst>
  <p:timing>
    <p:tnLst>
      <p:par>
        <p:cTn id="1" dur="indefinite" restart="never" nodeType="tmRoot"/>
      </p:par>
    </p:tnLst>
  </p:timing>
  <p:hf hdr="0"/>
  <p:txStyles>
    <p:titleStyle>
      <a:lvl1pPr algn="l" rtl="0" eaLnBrk="0" fontAlgn="base" hangingPunct="0">
        <a:lnSpc>
          <a:spcPct val="85000"/>
        </a:lnSpc>
        <a:spcBef>
          <a:spcPct val="0"/>
        </a:spcBef>
        <a:spcAft>
          <a:spcPct val="0"/>
        </a:spcAft>
        <a:defRPr lang="en-US" sz="4800" kern="1200" dirty="0">
          <a:solidFill>
            <a:schemeClr val="tx1">
              <a:lumMod val="50000"/>
              <a:lumOff val="50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12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3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1376363" indent="-228600" algn="l" defTabSz="914400" rtl="0" eaLnBrk="1" latinLnBrk="0" hangingPunct="1">
        <a:spcBef>
          <a:spcPts val="3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1597025" indent="-228600" algn="l" defTabSz="914400" rtl="0" eaLnBrk="1" latinLnBrk="0" hangingPunct="1">
        <a:spcBef>
          <a:spcPts val="3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1830388" indent="-228600" algn="l" defTabSz="914400" rtl="0" eaLnBrk="1" latinLnBrk="0" hangingPunct="1">
        <a:spcBef>
          <a:spcPts val="3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2057400" indent="-228600" algn="l" defTabSz="914400" rtl="0" eaLnBrk="1" latinLnBrk="0" hangingPunct="1">
        <a:spcBef>
          <a:spcPts val="3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201 AIR Corporate Template Bkg Contact.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235093" cy="6971548"/>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effectLst>
            <a:outerShdw blurRad="38100" dist="38100" dir="2700000" algn="tl">
              <a:srgbClr val="000000">
                <a:alpha val="43137"/>
              </a:srgbClr>
            </a:outerShdw>
          </a:effectLst>
          <a:latin typeface="+mn-lt"/>
          <a:ea typeface="Arial" pitchFamily="34" charset="0"/>
          <a:cs typeface="Arial" pitchFamily="34" charset="0"/>
        </a:defRPr>
      </a:lvl1pPr>
      <a:lvl2pPr marL="457200" indent="0" algn="l" rtl="0" eaLnBrk="0" fontAlgn="base" hangingPunct="0">
        <a:spcBef>
          <a:spcPts val="600"/>
        </a:spcBef>
        <a:spcAft>
          <a:spcPts val="0"/>
        </a:spcAft>
        <a:buClr>
          <a:schemeClr val="tx2"/>
        </a:buClr>
        <a:buFont typeface="Arial" pitchFamily="34" charset="0"/>
        <a:buNone/>
        <a:defRPr sz="1800" kern="1200">
          <a:solidFill>
            <a:schemeClr val="bg1"/>
          </a:solidFill>
          <a:effectLst>
            <a:outerShdw blurRad="38100" dist="38100" dir="2700000" algn="tl">
              <a:srgbClr val="000000">
                <a:alpha val="43137"/>
              </a:srgbClr>
            </a:outerShdw>
          </a:effectLst>
          <a:latin typeface="+mn-lt"/>
          <a:ea typeface="Arial" pitchFamily="34" charset="0"/>
          <a:cs typeface="Arial" pitchFamily="34" charset="0"/>
        </a:defRPr>
      </a:lvl2pPr>
      <a:lvl3pPr marL="914400" indent="0" algn="l" rtl="0" eaLnBrk="0" fontAlgn="base" hangingPunct="0">
        <a:spcBef>
          <a:spcPts val="600"/>
        </a:spcBef>
        <a:spcAft>
          <a:spcPts val="0"/>
        </a:spcAft>
        <a:buClr>
          <a:schemeClr val="tx2"/>
        </a:buClr>
        <a:buFont typeface="Arial" pitchFamily="34" charset="0"/>
        <a:buNone/>
        <a:defRPr sz="1600" kern="1200">
          <a:solidFill>
            <a:schemeClr val="bg1"/>
          </a:solidFill>
          <a:effectLst>
            <a:outerShdw blurRad="38100" dist="38100" dir="2700000" algn="tl">
              <a:srgbClr val="000000">
                <a:alpha val="43137"/>
              </a:srgbClr>
            </a:outerShdw>
          </a:effectLst>
          <a:latin typeface="+mn-lt"/>
          <a:ea typeface="Arial" pitchFamily="34" charset="0"/>
          <a:cs typeface="Arial" pitchFamily="34" charset="0"/>
        </a:defRPr>
      </a:lvl3pPr>
      <a:lvl4pPr marL="1371600" indent="0" algn="l" rtl="0" eaLnBrk="0" fontAlgn="base" hangingPunct="0">
        <a:spcBef>
          <a:spcPts val="600"/>
        </a:spcBef>
        <a:spcAft>
          <a:spcPts val="0"/>
        </a:spcAft>
        <a:buClr>
          <a:schemeClr val="tx2"/>
        </a:buClr>
        <a:buFont typeface="Arial" pitchFamily="34" charset="0"/>
        <a:buNone/>
        <a:defRPr sz="1400" kern="1200">
          <a:solidFill>
            <a:schemeClr val="bg1"/>
          </a:solidFill>
          <a:effectLst>
            <a:outerShdw blurRad="38100" dist="38100" dir="2700000" algn="tl">
              <a:srgbClr val="000000">
                <a:alpha val="43137"/>
              </a:srgbClr>
            </a:outerShdw>
          </a:effectLst>
          <a:latin typeface="+mn-lt"/>
          <a:ea typeface="Arial" pitchFamily="34" charset="0"/>
          <a:cs typeface="Arial" pitchFamily="34" charset="0"/>
        </a:defRPr>
      </a:lvl4pPr>
      <a:lvl5pPr marL="1828800" indent="0" algn="l" rtl="0" eaLnBrk="0" fontAlgn="base" hangingPunct="0">
        <a:spcBef>
          <a:spcPts val="600"/>
        </a:spcBef>
        <a:spcAft>
          <a:spcPts val="0"/>
        </a:spcAft>
        <a:buClr>
          <a:srgbClr val="78A22F"/>
        </a:buClr>
        <a:buFont typeface="Arial" pitchFamily="34" charset="0"/>
        <a:buNone/>
        <a:defRPr sz="1400" kern="1200">
          <a:solidFill>
            <a:schemeClr val="bg1"/>
          </a:solidFill>
          <a:effectLst>
            <a:outerShdw blurRad="38100" dist="38100" dir="2700000" algn="tl">
              <a:srgbClr val="000000">
                <a:alpha val="43137"/>
              </a:srgbClr>
            </a:outerShdw>
          </a:effectLst>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p:cNvGrpSpPr/>
          <p:nvPr/>
        </p:nvGrpSpPr>
        <p:grpSpPr>
          <a:xfrm>
            <a:off x="0" y="0"/>
            <a:ext cx="9235440" cy="6913014"/>
            <a:chOff x="0" y="0"/>
            <a:chExt cx="9235440" cy="6913014"/>
          </a:xfrm>
        </p:grpSpPr>
        <p:pic>
          <p:nvPicPr>
            <p:cNvPr id="10" name="Picture 9" descr="2201 AIR Corporate Template Bkg Slide.jp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9235440" cy="6913014"/>
            </a:xfrm>
            <a:prstGeom prst="rect">
              <a:avLst/>
            </a:prstGeom>
          </p:spPr>
        </p:pic>
        <p:sp>
          <p:nvSpPr>
            <p:cNvPr id="8" name="Rectangle 7"/>
            <p:cNvSpPr/>
            <p:nvPr userDrawn="1"/>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gr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20" r:id="rId1"/>
  </p:sldLayoutIdLst>
  <p:hf hdr="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section508.gov/index.cf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adobe.com/accessibility/products/acrobat/pdf/acrobat-x-accessibility-checker.pdf"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gsa.gov/portal/content/103565" TargetMode="External"/><Relationship Id="rId2" Type="http://schemas.openxmlformats.org/officeDocument/2006/relationships/hyperlink" Target="http://webaim.org/techniques/alttext/"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ebaim.org/techniques/screenreade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92049" y="2196936"/>
            <a:ext cx="8228413" cy="2116733"/>
          </a:xfrm>
        </p:spPr>
        <p:txBody>
          <a:bodyPr/>
          <a:lstStyle/>
          <a:p>
            <a:pPr>
              <a:lnSpc>
                <a:spcPct val="114000"/>
              </a:lnSpc>
            </a:pPr>
            <a:r>
              <a:rPr lang="en-US" dirty="0" smtClean="0">
                <a:effectLst>
                  <a:outerShdw blurRad="38100" dist="38100" dir="2700000" algn="tl">
                    <a:srgbClr val="000000">
                      <a:alpha val="43137"/>
                    </a:srgbClr>
                  </a:outerShdw>
                </a:effectLst>
              </a:rPr>
              <a:t>Step by Step Instructions </a:t>
            </a:r>
            <a:br>
              <a:rPr lang="en-US" dirty="0" smtClean="0">
                <a:effectLst>
                  <a:outerShdw blurRad="38100" dist="38100" dir="2700000" algn="tl">
                    <a:srgbClr val="000000">
                      <a:alpha val="43137"/>
                    </a:srgbClr>
                  </a:outerShdw>
                </a:effectLst>
              </a:rPr>
            </a:br>
            <a:r>
              <a:rPr lang="en-US" sz="3600" b="0" dirty="0" smtClean="0">
                <a:effectLst>
                  <a:outerShdw blurRad="38100" dist="38100" dir="2700000" algn="tl">
                    <a:srgbClr val="000000">
                      <a:alpha val="43137"/>
                    </a:srgbClr>
                  </a:outerShdw>
                </a:effectLst>
              </a:rPr>
              <a:t>for Ensuring That All Your Materials Are </a:t>
            </a:r>
            <a:r>
              <a:rPr lang="en-US" sz="4000" dirty="0" smtClean="0">
                <a:effectLst>
                  <a:outerShdw blurRad="38100" dist="38100" dir="2700000" algn="tl">
                    <a:srgbClr val="000000">
                      <a:alpha val="43137"/>
                    </a:srgbClr>
                  </a:outerShdw>
                </a:effectLst>
              </a:rPr>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508 Compliant and Accessible</a:t>
            </a:r>
            <a:endParaRPr lang="en-US" sz="4800" dirty="0">
              <a:effectLst>
                <a:outerShdw blurRad="38100" dist="38100" dir="2700000" algn="tl">
                  <a:srgbClr val="000000">
                    <a:alpha val="43137"/>
                  </a:srgbClr>
                </a:outerShdw>
              </a:effectLst>
            </a:endParaRPr>
          </a:p>
        </p:txBody>
      </p:sp>
      <p:sp>
        <p:nvSpPr>
          <p:cNvPr id="6" name="Date Placeholder 1"/>
          <p:cNvSpPr>
            <a:spLocks noGrp="1"/>
          </p:cNvSpPr>
          <p:nvPr>
            <p:ph type="dt" sz="half" idx="10"/>
          </p:nvPr>
        </p:nvSpPr>
        <p:spPr/>
        <p:txBody>
          <a:bodyPr/>
          <a:lstStyle/>
          <a:p>
            <a:r>
              <a:rPr lang="en-US" smtClean="0"/>
              <a:t>June 2013</a:t>
            </a:r>
            <a:endParaRPr lang="en-US" dirty="0"/>
          </a:p>
        </p:txBody>
      </p:sp>
      <p:sp>
        <p:nvSpPr>
          <p:cNvPr id="2" name="Footer Placeholder 1"/>
          <p:cNvSpPr>
            <a:spLocks noGrp="1"/>
          </p:cNvSpPr>
          <p:nvPr>
            <p:ph type="ftr" sz="quarter" idx="11"/>
          </p:nvPr>
        </p:nvSpPr>
        <p:spPr/>
        <p:txBody>
          <a:bodyPr/>
          <a:lstStyle/>
          <a:p>
            <a:r>
              <a:rPr lang="en-US" dirty="0" smtClean="0"/>
              <a:t>Copyright © 20XX American Institutes for Research. All rights reserved.</a:t>
            </a:r>
            <a:endParaRPr lang="en-US" dirty="0"/>
          </a:p>
        </p:txBody>
      </p:sp>
      <p:sp>
        <p:nvSpPr>
          <p:cNvPr id="7171" name="Subtitle 2"/>
          <p:cNvSpPr>
            <a:spLocks noGrp="1"/>
          </p:cNvSpPr>
          <p:nvPr>
            <p:ph type="body" sz="quarter" idx="12"/>
          </p:nvPr>
        </p:nvSpPr>
        <p:spPr>
          <a:xfrm>
            <a:off x="687388" y="4456670"/>
            <a:ext cx="8224837" cy="738664"/>
          </a:xfrm>
        </p:spPr>
        <p:txBody>
          <a:bodyPr/>
          <a:lstStyle/>
          <a:p>
            <a:pPr lvl="1"/>
            <a:r>
              <a:rPr lang="en-US" b="1" dirty="0" smtClean="0">
                <a:effectLst>
                  <a:outerShdw blurRad="38100" dist="38100" dir="2700000" algn="tl">
                    <a:srgbClr val="000000">
                      <a:alpha val="43137"/>
                    </a:srgbClr>
                  </a:outerShdw>
                </a:effectLst>
              </a:rPr>
              <a:t>Mel </a:t>
            </a:r>
            <a:r>
              <a:rPr lang="en-US" b="1" dirty="0" err="1" smtClean="0">
                <a:effectLst>
                  <a:outerShdw blurRad="38100" dist="38100" dir="2700000" algn="tl">
                    <a:srgbClr val="000000">
                      <a:alpha val="43137"/>
                    </a:srgbClr>
                  </a:outerShdw>
                </a:effectLst>
              </a:rPr>
              <a:t>Kutner</a:t>
            </a:r>
            <a:r>
              <a:rPr lang="en-US" b="1"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and </a:t>
            </a:r>
            <a:r>
              <a:rPr lang="en-US" b="1" dirty="0" smtClean="0">
                <a:effectLst>
                  <a:outerShdw blurRad="38100" dist="38100" dir="2700000" algn="tl">
                    <a:srgbClr val="000000">
                      <a:alpha val="43137"/>
                    </a:srgbClr>
                  </a:outerShdw>
                </a:effectLst>
              </a:rPr>
              <a:t>Rachel </a:t>
            </a:r>
            <a:r>
              <a:rPr lang="en-US" b="1" dirty="0" err="1" smtClean="0">
                <a:effectLst>
                  <a:outerShdw blurRad="38100" dist="38100" dir="2700000" algn="tl">
                    <a:srgbClr val="000000">
                      <a:alpha val="43137"/>
                    </a:srgbClr>
                  </a:outerShdw>
                </a:effectLst>
              </a:rPr>
              <a:t>Croninger</a:t>
            </a:r>
            <a:endParaRPr lang="en-US" b="1" dirty="0" smtClean="0">
              <a:effectLst>
                <a:outerShdw blurRad="38100" dist="38100" dir="2700000" algn="tl">
                  <a:srgbClr val="000000">
                    <a:alpha val="43137"/>
                  </a:srgbClr>
                </a:outerShdw>
              </a:effectLst>
            </a:endParaRPr>
          </a:p>
          <a:p>
            <a:pPr lvl="1"/>
            <a:r>
              <a:rPr lang="en-US" sz="2000" dirty="0" smtClean="0">
                <a:effectLst>
                  <a:outerShdw blurRad="38100" dist="38100" dir="2700000" algn="tl">
                    <a:srgbClr val="000000">
                      <a:alpha val="43137"/>
                    </a:srgbClr>
                  </a:outerShdw>
                </a:effectLst>
              </a:rPr>
              <a:t>American Institutes for Research</a:t>
            </a:r>
          </a:p>
        </p:txBody>
      </p:sp>
      <p:pic>
        <p:nvPicPr>
          <p:cNvPr id="1027" name="Picture 3" descr="technical devices connected by arrors. Each devices has a picture of a person on its scree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7768" y="210063"/>
            <a:ext cx="2038543" cy="201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69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fade">
                                      <p:cBhvr>
                                        <p:cTn id="11" dur="500"/>
                                        <p:tgtEl>
                                          <p:spTgt spid="7171">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100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fade">
                                      <p:cBhvr>
                                        <p:cTn id="15"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2055813"/>
            <a:ext cx="4436409" cy="3852006"/>
          </a:xfrm>
        </p:spPr>
        <p:txBody>
          <a:bodyPr>
            <a:normAutofit fontScale="85000" lnSpcReduction="20000"/>
          </a:bodyPr>
          <a:lstStyle/>
          <a:p>
            <a:pPr marL="109728" indent="0">
              <a:buNone/>
            </a:pPr>
            <a:r>
              <a:rPr lang="en-US" dirty="0" smtClean="0"/>
              <a:t>Remember that a description should contain the </a:t>
            </a:r>
            <a:r>
              <a:rPr lang="en-US" b="1" dirty="0" smtClean="0"/>
              <a:t>basic information </a:t>
            </a:r>
            <a:r>
              <a:rPr lang="en-US" dirty="0" smtClean="0"/>
              <a:t>that an image is being used to convey</a:t>
            </a:r>
          </a:p>
          <a:p>
            <a:pPr marL="109728" indent="0">
              <a:lnSpc>
                <a:spcPct val="120000"/>
              </a:lnSpc>
              <a:spcBef>
                <a:spcPts val="600"/>
              </a:spcBef>
              <a:buNone/>
            </a:pPr>
            <a:r>
              <a:rPr lang="en-US" sz="1600" dirty="0" smtClean="0"/>
              <a:t>For example, the graph below can be described as: “</a:t>
            </a:r>
            <a:r>
              <a:rPr lang="en-US" sz="1600" i="1" dirty="0" smtClean="0"/>
              <a:t>triple bar graph showing increased willingness to share for Tier 3 students across Baseline, Week 4, Week 8 and Week 12. No change for Tier 2 or Tier 1 students</a:t>
            </a:r>
            <a:r>
              <a:rPr lang="en-US" sz="1600" dirty="0" smtClean="0"/>
              <a:t>”</a:t>
            </a:r>
          </a:p>
          <a:p>
            <a:pPr marL="109728" indent="0">
              <a:spcBef>
                <a:spcPts val="1200"/>
              </a:spcBef>
              <a:buNone/>
            </a:pPr>
            <a:r>
              <a:rPr lang="en-US" b="1" dirty="0" smtClean="0">
                <a:solidFill>
                  <a:srgbClr val="C00000"/>
                </a:solidFill>
              </a:rPr>
              <a:t>Include</a:t>
            </a:r>
            <a:r>
              <a:rPr lang="en-US" dirty="0" smtClean="0">
                <a:solidFill>
                  <a:srgbClr val="C00000"/>
                </a:solidFill>
              </a:rPr>
              <a:t>:</a:t>
            </a:r>
          </a:p>
          <a:p>
            <a:pPr marL="0" indent="117475">
              <a:lnSpc>
                <a:spcPct val="120000"/>
              </a:lnSpc>
              <a:spcBef>
                <a:spcPts val="600"/>
              </a:spcBef>
              <a:buNone/>
            </a:pPr>
            <a:r>
              <a:rPr lang="en-US" sz="1600" b="1" dirty="0" smtClean="0"/>
              <a:t>Main</a:t>
            </a:r>
            <a:r>
              <a:rPr lang="en-US" sz="1600" dirty="0" smtClean="0"/>
              <a:t> measures and trends of graphs.</a:t>
            </a:r>
          </a:p>
          <a:p>
            <a:pPr marL="109728" indent="0">
              <a:spcBef>
                <a:spcPts val="1200"/>
              </a:spcBef>
              <a:buNone/>
            </a:pPr>
            <a:r>
              <a:rPr lang="en-US" b="1" dirty="0" smtClean="0">
                <a:solidFill>
                  <a:srgbClr val="C00000"/>
                </a:solidFill>
              </a:rPr>
              <a:t>Avoid</a:t>
            </a:r>
            <a:r>
              <a:rPr lang="en-US" dirty="0" smtClean="0">
                <a:solidFill>
                  <a:srgbClr val="C00000"/>
                </a:solidFill>
              </a:rPr>
              <a:t>:</a:t>
            </a:r>
          </a:p>
          <a:p>
            <a:pPr marL="117475" indent="0">
              <a:lnSpc>
                <a:spcPct val="120000"/>
              </a:lnSpc>
              <a:spcBef>
                <a:spcPts val="600"/>
              </a:spcBef>
              <a:buNone/>
            </a:pPr>
            <a:r>
              <a:rPr lang="en-US" sz="1600" dirty="0" smtClean="0"/>
              <a:t>Getting bogged down in </a:t>
            </a:r>
            <a:r>
              <a:rPr lang="en-US" sz="1600" b="1" dirty="0" smtClean="0"/>
              <a:t>extraneous details</a:t>
            </a:r>
            <a:r>
              <a:rPr lang="en-US" sz="1600" dirty="0" smtClean="0"/>
              <a:t>. </a:t>
            </a:r>
            <a:br>
              <a:rPr lang="en-US" sz="1600" dirty="0" smtClean="0"/>
            </a:br>
            <a:r>
              <a:rPr lang="en-US" sz="1600" dirty="0" smtClean="0"/>
              <a:t>For example, no need to list the exact measures listed in the table beneath the graph</a:t>
            </a:r>
            <a:endParaRPr lang="en-US" sz="1600" dirty="0"/>
          </a:p>
        </p:txBody>
      </p:sp>
      <p:sp>
        <p:nvSpPr>
          <p:cNvPr id="2" name="Title 1"/>
          <p:cNvSpPr>
            <a:spLocks noGrp="1"/>
          </p:cNvSpPr>
          <p:nvPr>
            <p:ph type="title"/>
          </p:nvPr>
        </p:nvSpPr>
        <p:spPr/>
        <p:txBody>
          <a:bodyPr>
            <a:noAutofit/>
          </a:bodyPr>
          <a:lstStyle/>
          <a:p>
            <a:r>
              <a:rPr lang="en-US" dirty="0" smtClean="0"/>
              <a:t>Adding a </a:t>
            </a:r>
            <a:r>
              <a:rPr lang="en-US" b="1" dirty="0" smtClean="0"/>
              <a:t>Description</a:t>
            </a:r>
            <a:endParaRPr lang="en-US" b="1" dirty="0"/>
          </a:p>
        </p:txBody>
      </p:sp>
      <p:pic>
        <p:nvPicPr>
          <p:cNvPr id="8" name="Picture 2"/>
          <p:cNvPicPr>
            <a:picLocks noGrp="1" noChangeAspect="1" noChangeArrowheads="1"/>
          </p:cNvPicPr>
          <p:nvPr>
            <p:ph idx="10"/>
          </p:nvPr>
        </p:nvPicPr>
        <p:blipFill>
          <a:blip r:embed="rId2" cstate="print">
            <a:extLst>
              <a:ext uri="{28A0092B-C50C-407E-A947-70E740481C1C}">
                <a14:useLocalDpi xmlns:a14="http://schemas.microsoft.com/office/drawing/2010/main" val="0"/>
              </a:ext>
            </a:extLst>
          </a:blip>
          <a:srcRect/>
          <a:stretch>
            <a:fillRect/>
          </a:stretch>
        </p:blipFill>
        <p:spPr bwMode="auto">
          <a:xfrm>
            <a:off x="5212149" y="2047577"/>
            <a:ext cx="3657600" cy="213531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5049795" y="4094205"/>
            <a:ext cx="1664043" cy="1186249"/>
          </a:xfrm>
          <a:prstGeom prst="straightConnector1">
            <a:avLst/>
          </a:prstGeom>
          <a:ln w="44450">
            <a:solidFill>
              <a:srgbClr val="C00000"/>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14119" y="3204519"/>
            <a:ext cx="2158313" cy="1276865"/>
          </a:xfrm>
          <a:prstGeom prst="straightConnector1">
            <a:avLst/>
          </a:prstGeom>
          <a:ln w="44450">
            <a:solidFill>
              <a:srgbClr val="C00000"/>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47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t>
            </a:r>
            <a:r>
              <a:rPr lang="en-US" b="1" dirty="0" smtClean="0"/>
              <a:t>Reading Order</a:t>
            </a:r>
            <a:r>
              <a:rPr lang="en-US" dirty="0" smtClean="0"/>
              <a:t>: Overview</a:t>
            </a:r>
            <a:endParaRPr lang="en-US" dirty="0"/>
          </a:p>
        </p:txBody>
      </p:sp>
      <p:sp>
        <p:nvSpPr>
          <p:cNvPr id="3" name="Content Placeholder 2"/>
          <p:cNvSpPr>
            <a:spLocks noGrp="1"/>
          </p:cNvSpPr>
          <p:nvPr>
            <p:ph idx="1"/>
          </p:nvPr>
        </p:nvSpPr>
        <p:spPr>
          <a:xfrm>
            <a:off x="687389" y="2055812"/>
            <a:ext cx="5631034" cy="3794125"/>
          </a:xfrm>
        </p:spPr>
        <p:txBody>
          <a:bodyPr/>
          <a:lstStyle/>
          <a:p>
            <a:r>
              <a:rPr lang="en-US" dirty="0" smtClean="0"/>
              <a:t>This is frequently a suggestion that </a:t>
            </a:r>
            <a:br>
              <a:rPr lang="en-US" dirty="0" smtClean="0"/>
            </a:br>
            <a:r>
              <a:rPr lang="en-US" dirty="0" smtClean="0"/>
              <a:t>will come up underneath ‘</a:t>
            </a:r>
            <a:r>
              <a:rPr lang="en-US" b="1" dirty="0" smtClean="0"/>
              <a:t>Tips</a:t>
            </a:r>
            <a:r>
              <a:rPr lang="en-US" dirty="0" smtClean="0"/>
              <a:t>’ </a:t>
            </a:r>
          </a:p>
          <a:p>
            <a:r>
              <a:rPr lang="en-US" b="1" dirty="0" smtClean="0"/>
              <a:t>Why</a:t>
            </a:r>
            <a:r>
              <a:rPr lang="en-US" dirty="0" smtClean="0"/>
              <a:t> it</a:t>
            </a:r>
            <a:r>
              <a:rPr lang="en-US" dirty="0"/>
              <a:t> </a:t>
            </a:r>
            <a:r>
              <a:rPr lang="en-US" dirty="0" smtClean="0"/>
              <a:t>is important:</a:t>
            </a:r>
          </a:p>
          <a:p>
            <a:pPr lvl="1"/>
            <a:r>
              <a:rPr lang="en-US" dirty="0" smtClean="0"/>
              <a:t>When screen readers view a PPT or document, it has </a:t>
            </a:r>
            <a:r>
              <a:rPr lang="en-US" b="1" dirty="0" smtClean="0"/>
              <a:t>no way to understand </a:t>
            </a:r>
            <a:r>
              <a:rPr lang="en-US" dirty="0" smtClean="0"/>
              <a:t>the information holistically—it decides what order to read information based on the </a:t>
            </a:r>
            <a:r>
              <a:rPr lang="en-US" b="1" dirty="0" smtClean="0"/>
              <a:t>formatting</a:t>
            </a:r>
            <a:r>
              <a:rPr lang="en-US" dirty="0" smtClean="0"/>
              <a:t> of the page and </a:t>
            </a:r>
            <a:r>
              <a:rPr lang="en-US" b="1" dirty="0" smtClean="0"/>
              <a:t>internal document code</a:t>
            </a:r>
            <a:r>
              <a:rPr lang="en-US" dirty="0" smtClean="0"/>
              <a:t>. </a:t>
            </a:r>
          </a:p>
          <a:p>
            <a:pPr lvl="1"/>
            <a:r>
              <a:rPr lang="en-US" dirty="0" smtClean="0"/>
              <a:t>This is particularly important if you use </a:t>
            </a:r>
            <a:br>
              <a:rPr lang="en-US" dirty="0" smtClean="0"/>
            </a:br>
            <a:r>
              <a:rPr lang="en-US" b="1" dirty="0" smtClean="0"/>
              <a:t>text boxes </a:t>
            </a:r>
            <a:r>
              <a:rPr lang="en-US" dirty="0" smtClean="0"/>
              <a:t>and </a:t>
            </a:r>
            <a:r>
              <a:rPr lang="en-US" b="1" dirty="0" smtClean="0"/>
              <a:t>images </a:t>
            </a:r>
            <a:endParaRPr lang="en-US"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62" y="2151621"/>
            <a:ext cx="2286000" cy="142335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5058032" y="2726724"/>
            <a:ext cx="1746422" cy="57665"/>
          </a:xfrm>
          <a:prstGeom prst="straightConnector1">
            <a:avLst/>
          </a:prstGeom>
          <a:ln w="44450">
            <a:solidFill>
              <a:srgbClr val="C00000"/>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92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2055813"/>
            <a:ext cx="4452885" cy="3852006"/>
          </a:xfrm>
        </p:spPr>
        <p:txBody>
          <a:bodyPr/>
          <a:lstStyle/>
          <a:p>
            <a:r>
              <a:rPr lang="en-US" dirty="0" smtClean="0"/>
              <a:t>On the ‘</a:t>
            </a:r>
            <a:r>
              <a:rPr lang="en-US" b="1" dirty="0" smtClean="0"/>
              <a:t>Home</a:t>
            </a:r>
            <a:r>
              <a:rPr lang="en-US" dirty="0" smtClean="0"/>
              <a:t>’ tab, </a:t>
            </a:r>
            <a:br>
              <a:rPr lang="en-US" dirty="0" smtClean="0"/>
            </a:br>
            <a:r>
              <a:rPr lang="en-US" dirty="0" smtClean="0"/>
              <a:t>select ‘</a:t>
            </a:r>
            <a:r>
              <a:rPr lang="en-US" b="1" dirty="0" smtClean="0"/>
              <a:t>Arrange</a:t>
            </a:r>
            <a:r>
              <a:rPr lang="en-US" dirty="0" smtClean="0"/>
              <a:t>’</a:t>
            </a:r>
          </a:p>
          <a:p>
            <a:r>
              <a:rPr lang="en-US" dirty="0" smtClean="0"/>
              <a:t>A drop-down menu will appear; select ‘</a:t>
            </a:r>
            <a:r>
              <a:rPr lang="en-US" b="1" dirty="0" smtClean="0"/>
              <a:t>Selection Pane</a:t>
            </a:r>
            <a:r>
              <a:rPr lang="en-US" dirty="0" smtClean="0"/>
              <a:t>’, </a:t>
            </a:r>
            <a:br>
              <a:rPr lang="en-US" dirty="0" smtClean="0"/>
            </a:br>
            <a:r>
              <a:rPr lang="en-US" dirty="0" smtClean="0"/>
              <a:t>which will be at the </a:t>
            </a:r>
            <a:br>
              <a:rPr lang="en-US" dirty="0" smtClean="0"/>
            </a:br>
            <a:r>
              <a:rPr lang="en-US" dirty="0" smtClean="0"/>
              <a:t>very bottom</a:t>
            </a:r>
            <a:endParaRPr lang="en-US" dirty="0"/>
          </a:p>
        </p:txBody>
      </p:sp>
      <p:pic>
        <p:nvPicPr>
          <p:cNvPr id="9" name="Picture 3"/>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a:xfrm>
            <a:off x="5226050" y="2055813"/>
            <a:ext cx="3400425" cy="1666875"/>
          </a:xfrm>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dirty="0" smtClean="0"/>
              <a:t>Check Reading Order: </a:t>
            </a:r>
            <a:r>
              <a:rPr lang="en-US" b="1" dirty="0" smtClean="0"/>
              <a:t>Step 1</a:t>
            </a:r>
            <a:endParaRPr lang="en-US" b="1" dirty="0"/>
          </a:p>
        </p:txBody>
      </p:sp>
      <p:cxnSp>
        <p:nvCxnSpPr>
          <p:cNvPr id="8" name="Straight Arrow Connector 7"/>
          <p:cNvCxnSpPr/>
          <p:nvPr/>
        </p:nvCxnSpPr>
        <p:spPr>
          <a:xfrm>
            <a:off x="3163330" y="2636108"/>
            <a:ext cx="2421924" cy="271849"/>
          </a:xfrm>
          <a:prstGeom prst="straightConnector1">
            <a:avLst/>
          </a:prstGeom>
          <a:ln w="44450">
            <a:solidFill>
              <a:srgbClr val="C00000"/>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42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09612" y="2097817"/>
            <a:ext cx="2905125" cy="3371850"/>
          </a:xfrm>
          <a:effectLst>
            <a:outerShdw blurRad="63500" sx="102000" sy="102000" algn="ctr" rotWithShape="0">
              <a:prstClr val="black">
                <a:alpha val="40000"/>
              </a:prstClr>
            </a:outerShdw>
          </a:effectLst>
        </p:spPr>
      </p:pic>
      <p:sp>
        <p:nvSpPr>
          <p:cNvPr id="6" name="Content Placeholder 5"/>
          <p:cNvSpPr>
            <a:spLocks noGrp="1"/>
          </p:cNvSpPr>
          <p:nvPr>
            <p:ph idx="10"/>
          </p:nvPr>
        </p:nvSpPr>
        <p:spPr>
          <a:xfrm>
            <a:off x="3764692" y="2055813"/>
            <a:ext cx="5280454" cy="3852006"/>
          </a:xfrm>
        </p:spPr>
        <p:txBody>
          <a:bodyPr/>
          <a:lstStyle/>
          <a:p>
            <a:r>
              <a:rPr lang="en-US" sz="1600" dirty="0" smtClean="0"/>
              <a:t>All of the slide’s components will be listed on the right in the box titled ‘</a:t>
            </a:r>
            <a:r>
              <a:rPr lang="en-US" sz="1600" b="1" dirty="0" smtClean="0"/>
              <a:t>Selection and Visibility</a:t>
            </a:r>
            <a:r>
              <a:rPr lang="en-US" sz="1600" dirty="0" smtClean="0"/>
              <a:t>.’ The order that a screen reader will recognize and read out the slide components is listed from bottom to top</a:t>
            </a:r>
          </a:p>
          <a:p>
            <a:r>
              <a:rPr lang="en-US" sz="1600" dirty="0" smtClean="0"/>
              <a:t>Use the arrows at the bottom to rearrange the order that the components are recognized. </a:t>
            </a:r>
          </a:p>
          <a:p>
            <a:r>
              <a:rPr lang="en-US" sz="1600" dirty="0" smtClean="0"/>
              <a:t>The exact order of each slide may vary based on its content. </a:t>
            </a:r>
          </a:p>
          <a:p>
            <a:r>
              <a:rPr lang="en-US" sz="1600" dirty="0" smtClean="0"/>
              <a:t>However, we suggest that you set up the slide so that the: </a:t>
            </a:r>
          </a:p>
          <a:p>
            <a:pPr lvl="1"/>
            <a:r>
              <a:rPr lang="en-US" sz="1400" b="1" dirty="0" smtClean="0"/>
              <a:t>Slide Number </a:t>
            </a:r>
            <a:r>
              <a:rPr lang="en-US" sz="1400" dirty="0" smtClean="0"/>
              <a:t>is </a:t>
            </a:r>
            <a:r>
              <a:rPr lang="en-US" sz="1400" i="1" dirty="0" smtClean="0"/>
              <a:t>first</a:t>
            </a:r>
            <a:r>
              <a:rPr lang="en-US" sz="1400" dirty="0" smtClean="0"/>
              <a:t> (which means at the very bottom), and </a:t>
            </a:r>
          </a:p>
          <a:p>
            <a:pPr lvl="1"/>
            <a:r>
              <a:rPr lang="en-US" sz="1400" b="1" dirty="0" smtClean="0"/>
              <a:t>Title</a:t>
            </a:r>
            <a:r>
              <a:rPr lang="en-US" sz="1400" dirty="0" smtClean="0"/>
              <a:t> is </a:t>
            </a:r>
            <a:r>
              <a:rPr lang="en-US" sz="1400" i="1" dirty="0" smtClean="0"/>
              <a:t>second</a:t>
            </a:r>
            <a:r>
              <a:rPr lang="en-US" sz="1400" dirty="0" smtClean="0"/>
              <a:t> (second from bottom).</a:t>
            </a:r>
          </a:p>
        </p:txBody>
      </p:sp>
      <p:sp>
        <p:nvSpPr>
          <p:cNvPr id="2" name="Title 1"/>
          <p:cNvSpPr>
            <a:spLocks noGrp="1"/>
          </p:cNvSpPr>
          <p:nvPr>
            <p:ph type="title"/>
          </p:nvPr>
        </p:nvSpPr>
        <p:spPr/>
        <p:txBody>
          <a:bodyPr/>
          <a:lstStyle/>
          <a:p>
            <a:r>
              <a:rPr lang="en-US" dirty="0" smtClean="0"/>
              <a:t>Step 2: </a:t>
            </a:r>
            <a:r>
              <a:rPr lang="en-US" b="1" dirty="0" smtClean="0"/>
              <a:t>Re-ordering</a:t>
            </a:r>
            <a:r>
              <a:rPr lang="en-US" dirty="0" smtClean="0"/>
              <a:t> </a:t>
            </a:r>
            <a:endParaRPr lang="en-US" dirty="0"/>
          </a:p>
        </p:txBody>
      </p:sp>
      <p:sp>
        <p:nvSpPr>
          <p:cNvPr id="11" name="Content Placeholder 2"/>
          <p:cNvSpPr txBox="1">
            <a:spLocks/>
          </p:cNvSpPr>
          <p:nvPr/>
        </p:nvSpPr>
        <p:spPr>
          <a:xfrm>
            <a:off x="6642523" y="2657475"/>
            <a:ext cx="2501475" cy="33528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endParaRPr lang="en-US" dirty="0" smtClean="0"/>
          </a:p>
        </p:txBody>
      </p:sp>
      <p:sp>
        <p:nvSpPr>
          <p:cNvPr id="12" name="Content Placeholder 2"/>
          <p:cNvSpPr txBox="1">
            <a:spLocks/>
          </p:cNvSpPr>
          <p:nvPr/>
        </p:nvSpPr>
        <p:spPr>
          <a:xfrm>
            <a:off x="4967514" y="1514638"/>
            <a:ext cx="3795486" cy="134286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a:p>
        </p:txBody>
      </p:sp>
      <p:cxnSp>
        <p:nvCxnSpPr>
          <p:cNvPr id="7" name="Straight Arrow Connector 6"/>
          <p:cNvCxnSpPr/>
          <p:nvPr/>
        </p:nvCxnSpPr>
        <p:spPr>
          <a:xfrm flipH="1" flipV="1">
            <a:off x="2339547" y="2257169"/>
            <a:ext cx="1598140" cy="304800"/>
          </a:xfrm>
          <a:prstGeom prst="straightConnector1">
            <a:avLst/>
          </a:prstGeom>
          <a:ln w="44450">
            <a:solidFill>
              <a:srgbClr val="C00000"/>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0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200" dirty="0" smtClean="0"/>
              <a:t>Purely </a:t>
            </a:r>
            <a:r>
              <a:rPr lang="en-US" sz="2200" b="1" dirty="0" smtClean="0"/>
              <a:t>decorative</a:t>
            </a:r>
            <a:r>
              <a:rPr lang="en-US" sz="2200" dirty="0" smtClean="0"/>
              <a:t> images (including logos), do </a:t>
            </a:r>
            <a:r>
              <a:rPr lang="en-US" sz="2200" b="1" i="1" dirty="0" smtClean="0"/>
              <a:t>not</a:t>
            </a:r>
            <a:r>
              <a:rPr lang="en-US" sz="2200" dirty="0" smtClean="0"/>
              <a:t> need descriptions; however, many screen readers will try to provide a description of an image’s shape and size, which can end up adding ambiguity or confusion.</a:t>
            </a:r>
          </a:p>
          <a:p>
            <a:pPr lvl="1">
              <a:spcBef>
                <a:spcPts val="1200"/>
              </a:spcBef>
            </a:pPr>
            <a:r>
              <a:rPr lang="en-US" dirty="0" smtClean="0"/>
              <a:t>For example, the ice cream cone on the slide on the left does not contain essential information and should be </a:t>
            </a:r>
            <a:r>
              <a:rPr lang="en-US" b="1" dirty="0" smtClean="0"/>
              <a:t>removed</a:t>
            </a:r>
            <a:r>
              <a:rPr lang="en-US" dirty="0" smtClean="0"/>
              <a:t> for electronic version.</a:t>
            </a:r>
            <a:endParaRPr lang="en-US" dirty="0"/>
          </a:p>
        </p:txBody>
      </p:sp>
      <p:sp>
        <p:nvSpPr>
          <p:cNvPr id="2" name="Title 1"/>
          <p:cNvSpPr>
            <a:spLocks noGrp="1"/>
          </p:cNvSpPr>
          <p:nvPr>
            <p:ph type="title"/>
          </p:nvPr>
        </p:nvSpPr>
        <p:spPr/>
        <p:txBody>
          <a:bodyPr/>
          <a:lstStyle/>
          <a:p>
            <a:r>
              <a:rPr lang="en-US" b="1" dirty="0" smtClean="0"/>
              <a:t>Non-Essential</a:t>
            </a:r>
            <a:r>
              <a:rPr lang="en-US" dirty="0" smtClean="0"/>
              <a:t> Images</a:t>
            </a:r>
            <a:endParaRPr lang="en-US" dirty="0"/>
          </a:p>
        </p:txBody>
      </p:sp>
      <p:sp>
        <p:nvSpPr>
          <p:cNvPr id="12" name="Content Placeholder 2"/>
          <p:cNvSpPr txBox="1">
            <a:spLocks/>
          </p:cNvSpPr>
          <p:nvPr/>
        </p:nvSpPr>
        <p:spPr>
          <a:xfrm>
            <a:off x="4967514" y="1378276"/>
            <a:ext cx="3795486" cy="134286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a:p>
        </p:txBody>
      </p:sp>
      <p:pic>
        <p:nvPicPr>
          <p:cNvPr id="11"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940300" y="2560384"/>
            <a:ext cx="3971925" cy="2842133"/>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13" name="Straight Arrow Connector 12"/>
          <p:cNvCxnSpPr/>
          <p:nvPr/>
        </p:nvCxnSpPr>
        <p:spPr>
          <a:xfrm flipV="1">
            <a:off x="4481385" y="3904735"/>
            <a:ext cx="634312" cy="724931"/>
          </a:xfrm>
          <a:prstGeom prst="straightConnector1">
            <a:avLst/>
          </a:prstGeom>
          <a:ln w="44450">
            <a:solidFill>
              <a:srgbClr val="C00000"/>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26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p:txBody>
          <a:bodyPr>
            <a:normAutofit fontScale="92500"/>
          </a:bodyPr>
          <a:lstStyle/>
          <a:p>
            <a:r>
              <a:rPr lang="en-US" sz="2200" dirty="0"/>
              <a:t>Begin the same way you do when you re-order images:</a:t>
            </a:r>
          </a:p>
          <a:p>
            <a:pPr lvl="1"/>
            <a:r>
              <a:rPr lang="en-US" dirty="0"/>
              <a:t>Go to ‘</a:t>
            </a:r>
            <a:r>
              <a:rPr lang="en-US" b="1" dirty="0"/>
              <a:t>Home</a:t>
            </a:r>
            <a:r>
              <a:rPr lang="en-US" dirty="0"/>
              <a:t>’ Toolbar &gt; </a:t>
            </a:r>
            <a:r>
              <a:rPr lang="en-US" dirty="0" smtClean="0"/>
              <a:t>click ‘</a:t>
            </a:r>
            <a:r>
              <a:rPr lang="en-US" b="1" dirty="0" smtClean="0"/>
              <a:t>Arrange</a:t>
            </a:r>
            <a:r>
              <a:rPr lang="en-US" dirty="0" smtClean="0"/>
              <a:t>’ </a:t>
            </a:r>
            <a:r>
              <a:rPr lang="en-US" dirty="0"/>
              <a:t>&gt; in drop-down menu go to the bottom for ‘</a:t>
            </a:r>
            <a:r>
              <a:rPr lang="en-US" b="1" dirty="0"/>
              <a:t>Selection Pane</a:t>
            </a:r>
            <a:r>
              <a:rPr lang="en-US" sz="1700" dirty="0"/>
              <a:t>’</a:t>
            </a:r>
          </a:p>
          <a:p>
            <a:r>
              <a:rPr lang="en-US" sz="2200" dirty="0"/>
              <a:t>Click on the small icon that looks like an </a:t>
            </a:r>
            <a:r>
              <a:rPr lang="en-US" sz="2200" b="1" dirty="0"/>
              <a:t>eye</a:t>
            </a:r>
            <a:r>
              <a:rPr lang="en-US" sz="2200" dirty="0"/>
              <a:t> to remove photo. </a:t>
            </a:r>
          </a:p>
          <a:p>
            <a:pPr lvl="1"/>
            <a:r>
              <a:rPr lang="en-US" dirty="0"/>
              <a:t>The image will disappear from the slide, as will the eye icon.</a:t>
            </a:r>
          </a:p>
          <a:p>
            <a:pPr lvl="2">
              <a:buFont typeface="Wingdings" pitchFamily="2" charset="2"/>
              <a:buChar char="Ø"/>
            </a:pPr>
            <a:r>
              <a:rPr lang="en-US" sz="1600" b="1" dirty="0" smtClean="0"/>
              <a:t>Note</a:t>
            </a:r>
            <a:r>
              <a:rPr lang="en-US" sz="1600" dirty="0" smtClean="0"/>
              <a:t> </a:t>
            </a:r>
            <a:r>
              <a:rPr lang="en-US" sz="1600" dirty="0"/>
              <a:t>that this will </a:t>
            </a:r>
            <a:r>
              <a:rPr lang="en-US" sz="1600" b="1" dirty="0"/>
              <a:t>not</a:t>
            </a:r>
            <a:r>
              <a:rPr lang="en-US" sz="1600" dirty="0"/>
              <a:t> permanently remove the </a:t>
            </a:r>
            <a:r>
              <a:rPr lang="en-US" sz="1600" dirty="0" smtClean="0"/>
              <a:t>image—it </a:t>
            </a:r>
            <a:r>
              <a:rPr lang="en-US" sz="1600" dirty="0"/>
              <a:t>can be added back live by clicking on the blank square again</a:t>
            </a:r>
            <a:r>
              <a:rPr lang="en-US" sz="1600" dirty="0" smtClean="0"/>
              <a:t>.</a:t>
            </a:r>
            <a:endParaRPr lang="en-US" sz="1600" dirty="0"/>
          </a:p>
        </p:txBody>
      </p:sp>
      <p:sp>
        <p:nvSpPr>
          <p:cNvPr id="2" name="Title 1"/>
          <p:cNvSpPr>
            <a:spLocks noGrp="1"/>
          </p:cNvSpPr>
          <p:nvPr>
            <p:ph type="title"/>
          </p:nvPr>
        </p:nvSpPr>
        <p:spPr/>
        <p:txBody>
          <a:bodyPr>
            <a:normAutofit/>
          </a:bodyPr>
          <a:lstStyle/>
          <a:p>
            <a:r>
              <a:rPr lang="en-US" dirty="0" smtClean="0"/>
              <a:t>How to </a:t>
            </a:r>
            <a:r>
              <a:rPr lang="en-US" b="1" dirty="0" smtClean="0"/>
              <a:t>Remove</a:t>
            </a:r>
            <a:r>
              <a:rPr lang="en-US" dirty="0" smtClean="0"/>
              <a:t> </a:t>
            </a:r>
            <a:br>
              <a:rPr lang="en-US" dirty="0" smtClean="0"/>
            </a:br>
            <a:r>
              <a:rPr lang="en-US" dirty="0" smtClean="0"/>
              <a:t>Non-Essential Images</a:t>
            </a:r>
            <a:endParaRPr lang="en-US" dirty="0"/>
          </a:p>
        </p:txBody>
      </p:sp>
      <p:sp>
        <p:nvSpPr>
          <p:cNvPr id="12" name="Content Placeholder 2"/>
          <p:cNvSpPr txBox="1">
            <a:spLocks/>
          </p:cNvSpPr>
          <p:nvPr/>
        </p:nvSpPr>
        <p:spPr>
          <a:xfrm>
            <a:off x="4967514" y="1378276"/>
            <a:ext cx="3795486" cy="134286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a:p>
        </p:txBody>
      </p:sp>
      <p:pic>
        <p:nvPicPr>
          <p:cNvPr id="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388" y="2519137"/>
            <a:ext cx="3973512" cy="292462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flipV="1">
            <a:off x="4596714" y="3154607"/>
            <a:ext cx="535460" cy="568896"/>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6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fontScale="85000" lnSpcReduction="10000"/>
          </a:bodyPr>
          <a:lstStyle/>
          <a:p>
            <a:pPr marL="0" indent="0">
              <a:buNone/>
            </a:pPr>
            <a:r>
              <a:rPr lang="en-US" dirty="0" smtClean="0"/>
              <a:t>This will allow you to include a visual with non-essential information in a way that it is </a:t>
            </a:r>
            <a:r>
              <a:rPr lang="en-US" b="1" i="1" dirty="0" smtClean="0"/>
              <a:t>not</a:t>
            </a:r>
            <a:r>
              <a:rPr lang="en-US" dirty="0" smtClean="0"/>
              <a:t> picked up or described by a screen reader to reduce confusion</a:t>
            </a:r>
          </a:p>
          <a:p>
            <a:r>
              <a:rPr lang="en-US" b="1" dirty="0" smtClean="0"/>
              <a:t>Step 1</a:t>
            </a:r>
          </a:p>
          <a:p>
            <a:pPr lvl="1"/>
            <a:r>
              <a:rPr lang="en-US" b="1" dirty="0" smtClean="0"/>
              <a:t>Copy</a:t>
            </a:r>
            <a:r>
              <a:rPr lang="en-US" dirty="0" smtClean="0"/>
              <a:t> the slide that has an image you want to keep. </a:t>
            </a:r>
          </a:p>
          <a:p>
            <a:r>
              <a:rPr lang="en-US" b="1" dirty="0" smtClean="0"/>
              <a:t>Step 2</a:t>
            </a:r>
          </a:p>
          <a:p>
            <a:pPr lvl="1"/>
            <a:r>
              <a:rPr lang="en-US" b="1" dirty="0" smtClean="0"/>
              <a:t>Remove</a:t>
            </a:r>
            <a:r>
              <a:rPr lang="en-US" dirty="0" smtClean="0"/>
              <a:t> all textual content in the copy of the slide, so that only the background and images remain. Make sure that this copy of the slide is selected and open on your screen relatively big.</a:t>
            </a:r>
            <a:endParaRPr lang="en-US" dirty="0"/>
          </a:p>
        </p:txBody>
      </p:sp>
      <p:pic>
        <p:nvPicPr>
          <p:cNvPr id="13" name="Picture 3"/>
          <p:cNvPicPr>
            <a:picLocks noGrp="1" noChangeAspect="1" noChangeArrowheads="1"/>
          </p:cNvPicPr>
          <p:nvPr>
            <p:ph idx="10"/>
          </p:nvPr>
        </p:nvPicPr>
        <p:blipFill>
          <a:blip r:embed="rId2" cstate="print">
            <a:extLst>
              <a:ext uri="{28A0092B-C50C-407E-A947-70E740481C1C}">
                <a14:useLocalDpi xmlns:a14="http://schemas.microsoft.com/office/drawing/2010/main" val="0"/>
              </a:ext>
            </a:extLst>
          </a:blip>
          <a:srcRect/>
          <a:stretch>
            <a:fillRect/>
          </a:stretch>
        </p:blipFill>
        <p:spPr>
          <a:xfrm>
            <a:off x="4940300" y="2715581"/>
            <a:ext cx="3971925" cy="2531738"/>
          </a:xfrm>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dirty="0" smtClean="0"/>
              <a:t>Incorporating Non-Essential Images into </a:t>
            </a:r>
            <a:r>
              <a:rPr lang="en-US" b="1" dirty="0" smtClean="0"/>
              <a:t>Slide Background</a:t>
            </a:r>
            <a:endParaRPr lang="en-US" b="1" dirty="0"/>
          </a:p>
        </p:txBody>
      </p:sp>
      <p:sp>
        <p:nvSpPr>
          <p:cNvPr id="12" name="Content Placeholder 2"/>
          <p:cNvSpPr txBox="1">
            <a:spLocks/>
          </p:cNvSpPr>
          <p:nvPr/>
        </p:nvSpPr>
        <p:spPr>
          <a:xfrm>
            <a:off x="4967514" y="1378276"/>
            <a:ext cx="3795486" cy="134286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a:p>
        </p:txBody>
      </p:sp>
    </p:spTree>
    <p:extLst>
      <p:ext uri="{BB962C8B-B14F-4D97-AF65-F5344CB8AC3E}">
        <p14:creationId xmlns:p14="http://schemas.microsoft.com/office/powerpoint/2010/main" val="258331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Incorporating Non-Essential Images into </a:t>
            </a:r>
            <a:r>
              <a:rPr lang="en-US" b="1" dirty="0" smtClean="0"/>
              <a:t>Slide Background</a:t>
            </a:r>
            <a:r>
              <a:rPr lang="en-US" dirty="0" smtClean="0"/>
              <a:t>, </a:t>
            </a:r>
            <a:r>
              <a:rPr lang="en-US" i="1" dirty="0" smtClean="0"/>
              <a:t>cont’d</a:t>
            </a:r>
            <a:endParaRPr lang="en-US" i="1" dirty="0"/>
          </a:p>
        </p:txBody>
      </p:sp>
      <p:sp>
        <p:nvSpPr>
          <p:cNvPr id="4" name="Content Placeholder 3"/>
          <p:cNvSpPr>
            <a:spLocks noGrp="1"/>
          </p:cNvSpPr>
          <p:nvPr>
            <p:ph idx="1"/>
          </p:nvPr>
        </p:nvSpPr>
        <p:spPr/>
        <p:txBody>
          <a:bodyPr/>
          <a:lstStyle/>
          <a:p>
            <a:r>
              <a:rPr lang="en-US" b="1" dirty="0" smtClean="0"/>
              <a:t>Step 3</a:t>
            </a:r>
          </a:p>
          <a:p>
            <a:pPr lvl="1"/>
            <a:r>
              <a:rPr lang="en-US" b="1" dirty="0" smtClean="0"/>
              <a:t>Open</a:t>
            </a:r>
            <a:r>
              <a:rPr lang="en-US" dirty="0" smtClean="0"/>
              <a:t> your computer’s application that will take a photo of your screen. If you are not sure where to find it, run a search of your applications.</a:t>
            </a:r>
          </a:p>
          <a:p>
            <a:pPr lvl="2"/>
            <a:r>
              <a:rPr lang="en-US" sz="1600" b="1" dirty="0" smtClean="0"/>
              <a:t>PCs: </a:t>
            </a:r>
            <a:r>
              <a:rPr lang="en-US" sz="1600" dirty="0" smtClean="0"/>
              <a:t>the application is called ‘</a:t>
            </a:r>
            <a:r>
              <a:rPr lang="en-US" sz="1600" b="1" dirty="0" smtClean="0"/>
              <a:t>Snipping Tool</a:t>
            </a:r>
            <a:r>
              <a:rPr lang="en-US" sz="1600" dirty="0" smtClean="0"/>
              <a:t>’</a:t>
            </a:r>
          </a:p>
          <a:p>
            <a:pPr lvl="2"/>
            <a:r>
              <a:rPr lang="en-US" sz="1600" b="1" dirty="0" smtClean="0"/>
              <a:t>Macs: </a:t>
            </a:r>
            <a:r>
              <a:rPr lang="en-US" sz="1600" dirty="0" smtClean="0"/>
              <a:t>the utility is called ‘</a:t>
            </a:r>
            <a:r>
              <a:rPr lang="en-US" sz="1600" b="1" dirty="0" smtClean="0"/>
              <a:t>Grab</a:t>
            </a:r>
            <a:r>
              <a:rPr lang="en-US" sz="1600" dirty="0" smtClean="0"/>
              <a:t>’, or you can press </a:t>
            </a:r>
            <a:r>
              <a:rPr lang="en-US" sz="1600" i="1" dirty="0" smtClean="0"/>
              <a:t>Command-Shift-4</a:t>
            </a:r>
            <a:r>
              <a:rPr lang="en-US" sz="1600" dirty="0" smtClean="0"/>
              <a:t>. </a:t>
            </a:r>
            <a:br>
              <a:rPr lang="en-US" sz="1600" dirty="0" smtClean="0"/>
            </a:br>
            <a:r>
              <a:rPr lang="en-US" sz="1600" dirty="0" smtClean="0"/>
              <a:t>A cross-hair cursor will appear and you can click and drag to select the area you wish to capture.</a:t>
            </a:r>
          </a:p>
          <a:p>
            <a:r>
              <a:rPr lang="en-US" b="1" dirty="0" smtClean="0"/>
              <a:t>Step 4</a:t>
            </a:r>
          </a:p>
          <a:p>
            <a:pPr lvl="1"/>
            <a:r>
              <a:rPr lang="en-US" dirty="0" smtClean="0"/>
              <a:t>Use the tool to take a photo of the copy of the slide you made in Step 2 </a:t>
            </a:r>
            <a:br>
              <a:rPr lang="en-US" dirty="0" smtClean="0"/>
            </a:br>
            <a:r>
              <a:rPr lang="en-US" dirty="0" smtClean="0"/>
              <a:t>(with images and no text) – and save the file.</a:t>
            </a:r>
            <a:endParaRPr lang="en-US" dirty="0"/>
          </a:p>
        </p:txBody>
      </p:sp>
      <p:sp>
        <p:nvSpPr>
          <p:cNvPr id="12" name="Content Placeholder 2"/>
          <p:cNvSpPr txBox="1">
            <a:spLocks/>
          </p:cNvSpPr>
          <p:nvPr/>
        </p:nvSpPr>
        <p:spPr>
          <a:xfrm>
            <a:off x="4967514" y="1378276"/>
            <a:ext cx="3795486" cy="134286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a:p>
        </p:txBody>
      </p:sp>
    </p:spTree>
    <p:extLst>
      <p:ext uri="{BB962C8B-B14F-4D97-AF65-F5344CB8AC3E}">
        <p14:creationId xmlns:p14="http://schemas.microsoft.com/office/powerpoint/2010/main" val="256988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2055813"/>
            <a:ext cx="4197512" cy="3852006"/>
          </a:xfrm>
        </p:spPr>
        <p:txBody>
          <a:bodyPr>
            <a:normAutofit fontScale="70000" lnSpcReduction="20000"/>
          </a:bodyPr>
          <a:lstStyle/>
          <a:p>
            <a:r>
              <a:rPr lang="en-US" b="1" dirty="0" smtClean="0"/>
              <a:t>Step 5</a:t>
            </a:r>
          </a:p>
          <a:p>
            <a:pPr marL="228600" lvl="1" indent="0">
              <a:buNone/>
            </a:pPr>
            <a:r>
              <a:rPr lang="en-US" dirty="0" smtClean="0"/>
              <a:t>Go to the original slide that you had copied. Change its background by:</a:t>
            </a:r>
          </a:p>
          <a:p>
            <a:pPr lvl="1"/>
            <a:r>
              <a:rPr lang="en-US" dirty="0" smtClean="0"/>
              <a:t>Right clicking on the slide and select </a:t>
            </a:r>
            <a:br>
              <a:rPr lang="en-US" dirty="0" smtClean="0"/>
            </a:br>
            <a:r>
              <a:rPr lang="en-US" dirty="0" smtClean="0"/>
              <a:t>‘</a:t>
            </a:r>
            <a:r>
              <a:rPr lang="en-US" b="1" dirty="0" smtClean="0"/>
              <a:t>Format Background</a:t>
            </a:r>
            <a:r>
              <a:rPr lang="en-US" dirty="0" smtClean="0"/>
              <a:t>’</a:t>
            </a:r>
          </a:p>
          <a:p>
            <a:pPr lvl="1"/>
            <a:r>
              <a:rPr lang="en-US" dirty="0" smtClean="0"/>
              <a:t>‘</a:t>
            </a:r>
            <a:r>
              <a:rPr lang="en-US" b="1" dirty="0" smtClean="0"/>
              <a:t>Fill</a:t>
            </a:r>
            <a:r>
              <a:rPr lang="en-US" dirty="0" smtClean="0"/>
              <a:t>’ should be open and highlighted (if not, select). Then in the menu on the right, select </a:t>
            </a:r>
            <a:br>
              <a:rPr lang="en-US" dirty="0" smtClean="0"/>
            </a:br>
            <a:r>
              <a:rPr lang="en-US" dirty="0" smtClean="0"/>
              <a:t>‘</a:t>
            </a:r>
            <a:r>
              <a:rPr lang="en-US" b="1" dirty="0" smtClean="0"/>
              <a:t>Picture or Texture Fill</a:t>
            </a:r>
            <a:r>
              <a:rPr lang="en-US" dirty="0" smtClean="0"/>
              <a:t>’</a:t>
            </a:r>
          </a:p>
          <a:p>
            <a:pPr lvl="1"/>
            <a:r>
              <a:rPr lang="en-US" dirty="0" smtClean="0"/>
              <a:t>Open the photo you saved in Step 4, by going to ‘</a:t>
            </a:r>
            <a:r>
              <a:rPr lang="en-US" b="1" dirty="0" smtClean="0"/>
              <a:t>Insert From</a:t>
            </a:r>
            <a:r>
              <a:rPr lang="en-US" dirty="0" smtClean="0"/>
              <a:t>’—and clicking on the </a:t>
            </a:r>
            <a:br>
              <a:rPr lang="en-US" dirty="0" smtClean="0"/>
            </a:br>
            <a:r>
              <a:rPr lang="en-US" dirty="0" smtClean="0"/>
              <a:t>‘</a:t>
            </a:r>
            <a:r>
              <a:rPr lang="en-US" b="1" dirty="0" smtClean="0"/>
              <a:t>File</a:t>
            </a:r>
            <a:r>
              <a:rPr lang="en-US" dirty="0" smtClean="0"/>
              <a:t>’ button below it. </a:t>
            </a:r>
          </a:p>
          <a:p>
            <a:r>
              <a:rPr lang="en-US" b="1" dirty="0" smtClean="0"/>
              <a:t>Step 6</a:t>
            </a:r>
          </a:p>
          <a:p>
            <a:pPr lvl="1"/>
            <a:r>
              <a:rPr lang="en-US" dirty="0" smtClean="0"/>
              <a:t>This should update the background of your slide so it incorporates the image. Delete the original images, so they are not picked up by screen readers. You can apply this type of change to all slides by pressing ‘</a:t>
            </a:r>
            <a:r>
              <a:rPr lang="en-US" b="1" dirty="0" smtClean="0"/>
              <a:t>Apply to All</a:t>
            </a:r>
            <a:r>
              <a:rPr lang="en-US" dirty="0" smtClean="0"/>
              <a:t>’, or multiple slides at the same time by clicking on them using the </a:t>
            </a:r>
            <a:br>
              <a:rPr lang="en-US" dirty="0" smtClean="0"/>
            </a:br>
            <a:r>
              <a:rPr lang="en-US" b="1" dirty="0" smtClean="0"/>
              <a:t>Ctrl</a:t>
            </a:r>
            <a:r>
              <a:rPr lang="en-US" dirty="0" smtClean="0"/>
              <a:t> key and repeating the steps above.</a:t>
            </a:r>
          </a:p>
          <a:p>
            <a:endParaRPr lang="en-US" dirty="0" smtClean="0"/>
          </a:p>
          <a:p>
            <a:pPr lvl="1"/>
            <a:endParaRPr lang="en-US" dirty="0" smtClean="0"/>
          </a:p>
          <a:p>
            <a:pPr lvl="4"/>
            <a:endParaRPr lang="en-US" dirty="0" smtClean="0"/>
          </a:p>
          <a:p>
            <a:pPr lvl="1"/>
            <a:endParaRPr lang="en-US" dirty="0" smtClean="0"/>
          </a:p>
          <a:p>
            <a:endParaRPr lang="en-US" dirty="0" smtClean="0"/>
          </a:p>
          <a:p>
            <a:endParaRPr lang="en-US" dirty="0"/>
          </a:p>
        </p:txBody>
      </p:sp>
      <p:pic>
        <p:nvPicPr>
          <p:cNvPr id="11" name="Picture 4"/>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a:xfrm>
            <a:off x="4940300" y="2774381"/>
            <a:ext cx="3971925" cy="2414138"/>
          </a:xfrm>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dirty="0" smtClean="0"/>
              <a:t>Incorporating Non-Essential Images into </a:t>
            </a:r>
            <a:r>
              <a:rPr lang="en-US" b="1" dirty="0" smtClean="0"/>
              <a:t>Slide Background</a:t>
            </a:r>
            <a:r>
              <a:rPr lang="en-US" dirty="0" smtClean="0"/>
              <a:t>, </a:t>
            </a:r>
            <a:r>
              <a:rPr lang="en-US" i="1" dirty="0" smtClean="0"/>
              <a:t>cont’d</a:t>
            </a:r>
            <a:endParaRPr lang="en-US" i="1" dirty="0"/>
          </a:p>
        </p:txBody>
      </p:sp>
      <p:cxnSp>
        <p:nvCxnSpPr>
          <p:cNvPr id="8" name="Straight Arrow Connector 7"/>
          <p:cNvCxnSpPr/>
          <p:nvPr/>
        </p:nvCxnSpPr>
        <p:spPr>
          <a:xfrm>
            <a:off x="2940908" y="3525795"/>
            <a:ext cx="2619383" cy="0"/>
          </a:xfrm>
          <a:prstGeom prst="straightConnector1">
            <a:avLst/>
          </a:prstGeom>
          <a:ln w="34925">
            <a:solidFill>
              <a:srgbClr val="C00000"/>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735766" y="4003589"/>
            <a:ext cx="4085164" cy="55455"/>
          </a:xfrm>
          <a:prstGeom prst="straightConnector1">
            <a:avLst/>
          </a:prstGeom>
          <a:ln w="34925">
            <a:solidFill>
              <a:srgbClr val="C00000"/>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40908" y="2965622"/>
            <a:ext cx="2207741" cy="156519"/>
          </a:xfrm>
          <a:prstGeom prst="straightConnector1">
            <a:avLst/>
          </a:prstGeom>
          <a:ln w="34925">
            <a:solidFill>
              <a:srgbClr val="C00000"/>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51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an </a:t>
            </a:r>
            <a:r>
              <a:rPr lang="en-US" b="1" dirty="0" smtClean="0"/>
              <a:t>Accessibility Check</a:t>
            </a:r>
            <a:r>
              <a:rPr lang="en-US" dirty="0" smtClean="0"/>
              <a:t/>
            </a:r>
            <a:br>
              <a:rPr lang="en-US" dirty="0" smtClean="0"/>
            </a:br>
            <a:r>
              <a:rPr lang="en-US" dirty="0" smtClean="0"/>
              <a:t> in Microsoft Office </a:t>
            </a:r>
            <a:endParaRPr lang="en-US" dirty="0"/>
          </a:p>
        </p:txBody>
      </p:sp>
      <p:sp>
        <p:nvSpPr>
          <p:cNvPr id="3" name="Content Placeholder 2"/>
          <p:cNvSpPr>
            <a:spLocks noGrp="1"/>
          </p:cNvSpPr>
          <p:nvPr>
            <p:ph idx="1"/>
          </p:nvPr>
        </p:nvSpPr>
        <p:spPr/>
        <p:txBody>
          <a:bodyPr/>
          <a:lstStyle/>
          <a:p>
            <a:r>
              <a:rPr lang="en-US" dirty="0" smtClean="0"/>
              <a:t>When you finish making updates to a slide, it will disappear from the ‘</a:t>
            </a:r>
            <a:r>
              <a:rPr lang="en-US" b="1" dirty="0" smtClean="0"/>
              <a:t>Accessibility Checker</a:t>
            </a:r>
            <a:r>
              <a:rPr lang="en-US" dirty="0" smtClean="0"/>
              <a:t>’ </a:t>
            </a:r>
          </a:p>
          <a:p>
            <a:r>
              <a:rPr lang="en-US" dirty="0" smtClean="0"/>
              <a:t>Go through each slide until there are no more that are marked as </a:t>
            </a:r>
            <a:r>
              <a:rPr lang="en-US" b="1" dirty="0" smtClean="0"/>
              <a:t>Errors</a:t>
            </a:r>
            <a:r>
              <a:rPr lang="en-US" dirty="0" smtClean="0"/>
              <a:t>. </a:t>
            </a:r>
          </a:p>
        </p:txBody>
      </p:sp>
    </p:spTree>
    <p:extLst>
      <p:ext uri="{BB962C8B-B14F-4D97-AF65-F5344CB8AC3E}">
        <p14:creationId xmlns:p14="http://schemas.microsoft.com/office/powerpoint/2010/main" val="252844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What</a:t>
            </a:r>
            <a:r>
              <a:rPr lang="en-US" dirty="0" smtClean="0"/>
              <a:t> is 508 Compliance?</a:t>
            </a:r>
            <a:endParaRPr lang="en-US" dirty="0"/>
          </a:p>
        </p:txBody>
      </p:sp>
      <p:sp>
        <p:nvSpPr>
          <p:cNvPr id="2" name="Content Placeholder 1"/>
          <p:cNvSpPr>
            <a:spLocks noGrp="1"/>
          </p:cNvSpPr>
          <p:nvPr>
            <p:ph idx="1"/>
          </p:nvPr>
        </p:nvSpPr>
        <p:spPr>
          <a:xfrm>
            <a:off x="618836" y="1995056"/>
            <a:ext cx="8293389" cy="3854882"/>
          </a:xfrm>
        </p:spPr>
        <p:txBody>
          <a:bodyPr>
            <a:normAutofit/>
          </a:bodyPr>
          <a:lstStyle/>
          <a:p>
            <a:pPr marL="342900" indent="-342900" algn="l">
              <a:buFont typeface="Arial" pitchFamily="34" charset="0"/>
              <a:buChar char="•"/>
            </a:pPr>
            <a:r>
              <a:rPr lang="en-US" dirty="0" smtClean="0"/>
              <a:t>Amendment</a:t>
            </a:r>
            <a:r>
              <a:rPr lang="en-US" b="1" dirty="0" smtClean="0"/>
              <a:t> </a:t>
            </a:r>
            <a:r>
              <a:rPr lang="en-US" dirty="0"/>
              <a:t>to the </a:t>
            </a:r>
            <a:r>
              <a:rPr lang="en-US" b="1" i="1" dirty="0"/>
              <a:t>Rehabilitation Act of 1973</a:t>
            </a:r>
            <a:r>
              <a:rPr lang="en-US" dirty="0"/>
              <a:t>. </a:t>
            </a:r>
            <a:endParaRPr lang="en-US" dirty="0" smtClean="0"/>
          </a:p>
          <a:p>
            <a:pPr marL="342900" indent="-342900" algn="l">
              <a:buFont typeface="Arial" pitchFamily="34" charset="0"/>
              <a:buChar char="•"/>
            </a:pPr>
            <a:r>
              <a:rPr lang="en-US" b="1" dirty="0" smtClean="0"/>
              <a:t>Requires </a:t>
            </a:r>
            <a:r>
              <a:rPr lang="en-US" dirty="0" smtClean="0"/>
              <a:t>Federal </a:t>
            </a:r>
            <a:r>
              <a:rPr lang="en-US" dirty="0"/>
              <a:t>agencies to make electronic and information technology accessible to </a:t>
            </a:r>
            <a:r>
              <a:rPr lang="en-US" dirty="0" smtClean="0"/>
              <a:t/>
            </a:r>
            <a:br>
              <a:rPr lang="en-US" dirty="0" smtClean="0"/>
            </a:br>
            <a:r>
              <a:rPr lang="en-US" dirty="0" smtClean="0"/>
              <a:t>individuals </a:t>
            </a:r>
            <a:r>
              <a:rPr lang="en-US" dirty="0"/>
              <a:t>with </a:t>
            </a:r>
            <a:r>
              <a:rPr lang="en-US" dirty="0" smtClean="0"/>
              <a:t>disabilities</a:t>
            </a:r>
          </a:p>
          <a:p>
            <a:pPr marL="342900" indent="-342900" algn="l">
              <a:buFont typeface="Arial" pitchFamily="34" charset="0"/>
              <a:buChar char="•"/>
            </a:pPr>
            <a:r>
              <a:rPr lang="en-US" dirty="0" smtClean="0"/>
              <a:t>The </a:t>
            </a:r>
            <a:r>
              <a:rPr lang="en-US" dirty="0"/>
              <a:t>law </a:t>
            </a:r>
            <a:r>
              <a:rPr lang="en-US" b="1" dirty="0"/>
              <a:t>applies to all </a:t>
            </a:r>
            <a:r>
              <a:rPr lang="en-US" b="1" dirty="0" smtClean="0"/>
              <a:t>Federal </a:t>
            </a:r>
            <a:r>
              <a:rPr lang="en-US" b="1" dirty="0"/>
              <a:t>agencies </a:t>
            </a:r>
            <a:r>
              <a:rPr lang="en-US" dirty="0"/>
              <a:t>when they develop, procure, maintain, or use electronic and information </a:t>
            </a:r>
            <a:r>
              <a:rPr lang="en-US" dirty="0" smtClean="0"/>
              <a:t>technology</a:t>
            </a:r>
          </a:p>
          <a:p>
            <a:pPr marL="571500" lvl="1" indent="-225425"/>
            <a:r>
              <a:rPr lang="en-US" dirty="0" smtClean="0"/>
              <a:t>By extension, the law also applies to </a:t>
            </a:r>
            <a:r>
              <a:rPr lang="en-US" b="1" dirty="0" smtClean="0"/>
              <a:t>all grantees and contractors </a:t>
            </a:r>
            <a:r>
              <a:rPr lang="en-US" dirty="0" smtClean="0"/>
              <a:t/>
            </a:r>
            <a:br>
              <a:rPr lang="en-US" dirty="0" smtClean="0"/>
            </a:br>
            <a:r>
              <a:rPr lang="en-US" dirty="0" smtClean="0"/>
              <a:t>funded by a Federal agency.</a:t>
            </a:r>
            <a:endParaRPr lang="en-US" dirty="0"/>
          </a:p>
          <a:p>
            <a:pPr marL="344488" lvl="1" indent="0">
              <a:buNone/>
            </a:pPr>
            <a:r>
              <a:rPr lang="en-US" dirty="0" smtClean="0"/>
              <a:t>For more, see: </a:t>
            </a:r>
            <a:r>
              <a:rPr lang="en-US" u="sng" dirty="0" smtClean="0">
                <a:solidFill>
                  <a:schemeClr val="accent2">
                    <a:lumMod val="75000"/>
                  </a:schemeClr>
                </a:solidFill>
                <a:hlinkClick r:id="rId3"/>
              </a:rPr>
              <a:t>www.section508.gov/index.cfm</a:t>
            </a:r>
            <a:endParaRPr lang="en-US" dirty="0">
              <a:solidFill>
                <a:schemeClr val="accent2">
                  <a:lumMod val="75000"/>
                </a:schemeClr>
              </a:solidFill>
            </a:endParaRPr>
          </a:p>
        </p:txBody>
      </p:sp>
    </p:spTree>
    <p:extLst>
      <p:ext uri="{BB962C8B-B14F-4D97-AF65-F5344CB8AC3E}">
        <p14:creationId xmlns:p14="http://schemas.microsoft.com/office/powerpoint/2010/main" val="71375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055813"/>
            <a:ext cx="4592928" cy="3852006"/>
          </a:xfrm>
        </p:spPr>
        <p:txBody>
          <a:bodyPr/>
          <a:lstStyle/>
          <a:p>
            <a:r>
              <a:rPr lang="en-US" b="1" dirty="0" smtClean="0"/>
              <a:t>PDF</a:t>
            </a:r>
          </a:p>
          <a:p>
            <a:pPr lvl="1"/>
            <a:r>
              <a:rPr lang="en-US" dirty="0" smtClean="0"/>
              <a:t>View </a:t>
            </a:r>
            <a:r>
              <a:rPr lang="en-US" dirty="0" smtClean="0">
                <a:sym typeface="Wingdings" pitchFamily="2" charset="2"/>
              </a:rPr>
              <a:t></a:t>
            </a:r>
          </a:p>
          <a:p>
            <a:pPr lvl="1"/>
            <a:r>
              <a:rPr lang="en-US" dirty="0" smtClean="0">
                <a:sym typeface="Wingdings" pitchFamily="2" charset="2"/>
              </a:rPr>
              <a:t>Tools </a:t>
            </a:r>
          </a:p>
          <a:p>
            <a:pPr lvl="1"/>
            <a:r>
              <a:rPr lang="en-US" dirty="0" smtClean="0">
                <a:sym typeface="Wingdings" pitchFamily="2" charset="2"/>
              </a:rPr>
              <a:t>Accessibility </a:t>
            </a:r>
          </a:p>
          <a:p>
            <a:pPr lvl="1"/>
            <a:r>
              <a:rPr lang="en-US" dirty="0" smtClean="0">
                <a:sym typeface="Wingdings" pitchFamily="2" charset="2"/>
              </a:rPr>
              <a:t>Full Check</a:t>
            </a:r>
          </a:p>
          <a:p>
            <a:pPr marL="0" indent="0">
              <a:spcBef>
                <a:spcPts val="2400"/>
              </a:spcBef>
              <a:buNone/>
            </a:pPr>
            <a:r>
              <a:rPr lang="en-US" sz="1400" dirty="0" smtClean="0">
                <a:hlinkClick r:id="rId2"/>
              </a:rPr>
              <a:t>www.adobe.com/accessibility/products/acrobat/pdf/</a:t>
            </a:r>
            <a:br>
              <a:rPr lang="en-US" sz="1400" dirty="0" smtClean="0">
                <a:hlinkClick r:id="rId2"/>
              </a:rPr>
            </a:br>
            <a:r>
              <a:rPr lang="en-US" sz="1400" b="1" dirty="0" smtClean="0">
                <a:hlinkClick r:id="rId2"/>
              </a:rPr>
              <a:t>acrobat-x-accessibility-checker.pdf</a:t>
            </a:r>
            <a:endParaRPr lang="en-US" sz="1400" b="1" dirty="0"/>
          </a:p>
        </p:txBody>
      </p:sp>
      <p:sp>
        <p:nvSpPr>
          <p:cNvPr id="3" name="Title 2"/>
          <p:cNvSpPr>
            <a:spLocks noGrp="1"/>
          </p:cNvSpPr>
          <p:nvPr>
            <p:ph type="title"/>
          </p:nvPr>
        </p:nvSpPr>
        <p:spPr/>
        <p:txBody>
          <a:bodyPr/>
          <a:lstStyle/>
          <a:p>
            <a:r>
              <a:rPr lang="en-US" dirty="0" smtClean="0"/>
              <a:t>Making Documents Compliant in </a:t>
            </a:r>
            <a:r>
              <a:rPr lang="en-US" b="1" dirty="0" smtClean="0"/>
              <a:t>Adobe Pro</a:t>
            </a:r>
            <a:endParaRPr lang="en-US" b="1" dirty="0"/>
          </a:p>
        </p:txBody>
      </p:sp>
      <p:pic>
        <p:nvPicPr>
          <p:cNvPr id="16" name="Picture 2"/>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5070790" y="2055813"/>
            <a:ext cx="3657600" cy="379591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24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r>
              <a:rPr lang="en-US" dirty="0" smtClean="0"/>
              <a:t> to Support Accessibility</a:t>
            </a:r>
            <a:endParaRPr lang="en-US" dirty="0"/>
          </a:p>
        </p:txBody>
      </p:sp>
      <p:sp>
        <p:nvSpPr>
          <p:cNvPr id="3" name="Content Placeholder 2"/>
          <p:cNvSpPr>
            <a:spLocks noGrp="1"/>
          </p:cNvSpPr>
          <p:nvPr>
            <p:ph idx="1"/>
          </p:nvPr>
        </p:nvSpPr>
        <p:spPr/>
        <p:txBody>
          <a:bodyPr/>
          <a:lstStyle/>
          <a:p>
            <a:r>
              <a:rPr lang="en-US" dirty="0" smtClean="0"/>
              <a:t>Appropriate Use of </a:t>
            </a:r>
            <a:r>
              <a:rPr lang="en-US" b="1" dirty="0" smtClean="0"/>
              <a:t>Alternative Text</a:t>
            </a:r>
          </a:p>
          <a:p>
            <a:pPr lvl="1"/>
            <a:r>
              <a:rPr lang="en-US" dirty="0" smtClean="0">
                <a:hlinkClick r:id="rId2"/>
              </a:rPr>
              <a:t>http://webaim.org/techniques/alttext/</a:t>
            </a:r>
            <a:endParaRPr lang="en-US" dirty="0" smtClean="0"/>
          </a:p>
          <a:p>
            <a:pPr>
              <a:spcBef>
                <a:spcPts val="2400"/>
              </a:spcBef>
            </a:pPr>
            <a:r>
              <a:rPr lang="en-US" b="1" dirty="0" smtClean="0"/>
              <a:t>GSA</a:t>
            </a:r>
            <a:r>
              <a:rPr lang="en-US" dirty="0" smtClean="0"/>
              <a:t> Tutorials, Guidance, and Checklists:</a:t>
            </a:r>
          </a:p>
          <a:p>
            <a:pPr lvl="1"/>
            <a:r>
              <a:rPr lang="en-US" dirty="0" smtClean="0">
                <a:hlinkClick r:id="rId3"/>
              </a:rPr>
              <a:t>http://www.gsa.gov/portal/content/103565</a:t>
            </a:r>
            <a:endParaRPr lang="en-US" dirty="0" smtClean="0"/>
          </a:p>
        </p:txBody>
      </p:sp>
    </p:spTree>
    <p:extLst>
      <p:ext uri="{BB962C8B-B14F-4D97-AF65-F5344CB8AC3E}">
        <p14:creationId xmlns:p14="http://schemas.microsoft.com/office/powerpoint/2010/main" val="41945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7388" y="1136822"/>
            <a:ext cx="8224837" cy="4436891"/>
          </a:xfrm>
        </p:spPr>
        <p:txBody>
          <a:bodyPr/>
          <a:lstStyle/>
          <a:p>
            <a:pPr lvl="0"/>
            <a:r>
              <a:rPr lang="en-US" sz="2800" b="1" dirty="0" smtClean="0"/>
              <a:t>Mel </a:t>
            </a:r>
            <a:r>
              <a:rPr lang="en-US" sz="2800" b="1" dirty="0" err="1" smtClean="0"/>
              <a:t>Kutner</a:t>
            </a:r>
            <a:r>
              <a:rPr lang="en-US" sz="2800" b="1" dirty="0" smtClean="0"/>
              <a:t> </a:t>
            </a:r>
            <a:r>
              <a:rPr lang="en-US" dirty="0" smtClean="0"/>
              <a:t>and </a:t>
            </a:r>
            <a:r>
              <a:rPr lang="en-US" sz="2800" b="1" dirty="0" smtClean="0"/>
              <a:t>Rachel </a:t>
            </a:r>
            <a:r>
              <a:rPr lang="en-US" sz="2800" b="1" dirty="0" err="1" smtClean="0"/>
              <a:t>Croninger</a:t>
            </a:r>
            <a:endParaRPr lang="en-US" sz="2800" b="1" dirty="0" smtClean="0"/>
          </a:p>
          <a:p>
            <a:pPr lvl="0"/>
            <a:r>
              <a:rPr lang="en-US" dirty="0" smtClean="0"/>
              <a:t>OSEP Project Directors’ Conference Staff</a:t>
            </a:r>
          </a:p>
          <a:p>
            <a:pPr lvl="0"/>
            <a:r>
              <a:rPr lang="en-US" dirty="0" smtClean="0"/>
              <a:t>osep-meeting@air.org</a:t>
            </a:r>
          </a:p>
          <a:p>
            <a:pPr lvl="0"/>
            <a:endParaRPr lang="en-US" dirty="0" smtClean="0"/>
          </a:p>
          <a:p>
            <a:pPr lvl="0"/>
            <a:r>
              <a:rPr lang="en-US" b="1" dirty="0" smtClean="0"/>
              <a:t>American Institutes for Research</a:t>
            </a:r>
          </a:p>
          <a:p>
            <a:pPr lvl="0"/>
            <a:r>
              <a:rPr lang="en-US" sz="1800" dirty="0" smtClean="0"/>
              <a:t>1000 Thomas Jefferson Street, NW</a:t>
            </a:r>
          </a:p>
          <a:p>
            <a:pPr lvl="0"/>
            <a:r>
              <a:rPr lang="en-US" sz="1800" dirty="0" smtClean="0"/>
              <a:t>Washington, DC 20007</a:t>
            </a:r>
          </a:p>
          <a:p>
            <a:pPr lvl="0">
              <a:spcBef>
                <a:spcPts val="1200"/>
              </a:spcBef>
            </a:pPr>
            <a:r>
              <a:rPr lang="en-US" sz="1800" dirty="0" smtClean="0"/>
              <a:t>General Information: 202-403-5000</a:t>
            </a:r>
          </a:p>
          <a:p>
            <a:pPr lvl="0">
              <a:spcBef>
                <a:spcPts val="1200"/>
              </a:spcBef>
            </a:pPr>
            <a:r>
              <a:rPr lang="en-US" sz="1800" dirty="0" smtClean="0"/>
              <a:t>TTY: 887-334-3499</a:t>
            </a:r>
          </a:p>
          <a:p>
            <a:pPr lvl="0">
              <a:spcBef>
                <a:spcPts val="1200"/>
              </a:spcBef>
            </a:pPr>
            <a:r>
              <a:rPr lang="en-US" sz="1800" dirty="0" smtClean="0"/>
              <a:t>www.air.org</a:t>
            </a:r>
          </a:p>
        </p:txBody>
      </p:sp>
      <p:sp>
        <p:nvSpPr>
          <p:cNvPr id="4" name="Slide Number Placeholder 3"/>
          <p:cNvSpPr>
            <a:spLocks noGrp="1"/>
          </p:cNvSpPr>
          <p:nvPr>
            <p:ph type="sldNum" sz="quarter" idx="11"/>
          </p:nvPr>
        </p:nvSpPr>
        <p:spPr>
          <a:xfrm>
            <a:off x="8771161" y="6110288"/>
            <a:ext cx="141064" cy="153888"/>
          </a:xfrm>
        </p:spPr>
        <p:txBody>
          <a:bodyPr/>
          <a:lstStyle/>
          <a:p>
            <a:pPr algn="r"/>
            <a:fld id="{F3477EC8-074D-41C4-94AE-E9EA7CEEA348}" type="slidenum">
              <a:rPr lang="en-US" smtClean="0"/>
              <a:pPr algn="r"/>
              <a:t>22</a:t>
            </a:fld>
            <a:endParaRPr lang="en-US" dirty="0"/>
          </a:p>
        </p:txBody>
      </p:sp>
    </p:spTree>
    <p:extLst>
      <p:ext uri="{BB962C8B-B14F-4D97-AF65-F5344CB8AC3E}">
        <p14:creationId xmlns:p14="http://schemas.microsoft.com/office/powerpoint/2010/main" val="228140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2250"/>
                            </p:stCondLst>
                            <p:childTnLst>
                              <p:par>
                                <p:cTn id="13" presetID="10" presetClass="entr" presetSubtype="0" fill="hold" grpId="0" nodeType="afterEffect">
                                  <p:stCondLst>
                                    <p:cond delay="2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150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750"/>
                                        <p:tgtEl>
                                          <p:spTgt spid="2">
                                            <p:txEl>
                                              <p:pRg st="4" end="4"/>
                                            </p:txEl>
                                          </p:spTgt>
                                        </p:tgtEl>
                                      </p:cBhvr>
                                    </p:animEffect>
                                  </p:childTnLst>
                                </p:cTn>
                              </p:par>
                            </p:childTnLst>
                          </p:cTn>
                        </p:par>
                        <p:par>
                          <p:cTn id="20" fill="hold">
                            <p:stCondLst>
                              <p:cond delay="5250"/>
                            </p:stCondLst>
                            <p:childTnLst>
                              <p:par>
                                <p:cTn id="21" presetID="10" presetClass="entr" presetSubtype="0" fill="hold" grpId="0" nodeType="afterEffect">
                                  <p:stCondLst>
                                    <p:cond delay="25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par>
                          <p:cTn id="24" fill="hold">
                            <p:stCondLst>
                              <p:cond delay="6000"/>
                            </p:stCondLst>
                            <p:childTnLst>
                              <p:par>
                                <p:cTn id="25" presetID="10" presetClass="entr" presetSubtype="0" fill="hold" grpId="0" nodeType="afterEffect">
                                  <p:stCondLst>
                                    <p:cond delay="25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par>
                          <p:cTn id="28" fill="hold">
                            <p:stCondLst>
                              <p:cond delay="6750"/>
                            </p:stCondLst>
                            <p:childTnLst>
                              <p:par>
                                <p:cTn id="29" presetID="10" presetClass="entr" presetSubtype="0" fill="hold" grpId="0" nodeType="afterEffect">
                                  <p:stCondLst>
                                    <p:cond delay="25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par>
                          <p:cTn id="32" fill="hold">
                            <p:stCondLst>
                              <p:cond delay="7500"/>
                            </p:stCondLst>
                            <p:childTnLst>
                              <p:par>
                                <p:cTn id="33" presetID="10" presetClass="entr" presetSubtype="0" fill="hold" grpId="0" nodeType="afterEffect">
                                  <p:stCondLst>
                                    <p:cond delay="25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childTnLst>
                          </p:cTn>
                        </p:par>
                        <p:par>
                          <p:cTn id="36" fill="hold">
                            <p:stCondLst>
                              <p:cond delay="8250"/>
                            </p:stCondLst>
                            <p:childTnLst>
                              <p:par>
                                <p:cTn id="37" presetID="10" presetClass="entr" presetSubtype="0" fill="hold" grpId="0" nodeType="afterEffect">
                                  <p:stCondLst>
                                    <p:cond delay="25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fade">
                                      <p:cBhvr>
                                        <p:cTn id="3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Why</a:t>
            </a:r>
            <a:r>
              <a:rPr lang="en-US" dirty="0" smtClean="0"/>
              <a:t> is it Important?</a:t>
            </a:r>
            <a:endParaRPr lang="en-US" dirty="0"/>
          </a:p>
        </p:txBody>
      </p:sp>
      <p:sp>
        <p:nvSpPr>
          <p:cNvPr id="2" name="Content Placeholder 1"/>
          <p:cNvSpPr>
            <a:spLocks noGrp="1"/>
          </p:cNvSpPr>
          <p:nvPr>
            <p:ph idx="1"/>
          </p:nvPr>
        </p:nvSpPr>
        <p:spPr/>
        <p:txBody>
          <a:bodyPr>
            <a:normAutofit lnSpcReduction="10000"/>
          </a:bodyPr>
          <a:lstStyle/>
          <a:p>
            <a:pPr marL="342900" indent="-342900" algn="l">
              <a:buFont typeface="Arial" pitchFamily="34" charset="0"/>
              <a:buChar char="•"/>
            </a:pPr>
            <a:r>
              <a:rPr lang="en-US" b="1" dirty="0" smtClean="0"/>
              <a:t>Eliminates </a:t>
            </a:r>
            <a:r>
              <a:rPr lang="en-US" b="1" dirty="0"/>
              <a:t>barriers </a:t>
            </a:r>
            <a:r>
              <a:rPr lang="en-US" dirty="0"/>
              <a:t>in </a:t>
            </a:r>
            <a:r>
              <a:rPr lang="en-US" dirty="0" smtClean="0"/>
              <a:t>information technology </a:t>
            </a:r>
          </a:p>
          <a:p>
            <a:pPr marL="342900" indent="-342900" algn="l">
              <a:buFont typeface="Arial" pitchFamily="34" charset="0"/>
              <a:buChar char="•"/>
            </a:pPr>
            <a:r>
              <a:rPr lang="en-US" dirty="0" smtClean="0"/>
              <a:t>Makes </a:t>
            </a:r>
            <a:r>
              <a:rPr lang="en-US" dirty="0"/>
              <a:t>available </a:t>
            </a:r>
            <a:r>
              <a:rPr lang="en-US" b="1" dirty="0"/>
              <a:t>new opportunities </a:t>
            </a:r>
            <a:r>
              <a:rPr lang="en-US" dirty="0"/>
              <a:t>for </a:t>
            </a:r>
            <a:r>
              <a:rPr lang="en-US" dirty="0" smtClean="0"/>
              <a:t>individuals with disabilities </a:t>
            </a:r>
          </a:p>
          <a:p>
            <a:pPr marL="342900" indent="-342900" algn="l">
              <a:buFont typeface="Arial" pitchFamily="34" charset="0"/>
              <a:buChar char="•"/>
            </a:pPr>
            <a:r>
              <a:rPr lang="en-US" dirty="0" smtClean="0"/>
              <a:t>The </a:t>
            </a:r>
            <a:r>
              <a:rPr lang="en-US" dirty="0"/>
              <a:t>goal is for individuals with disabilities to have </a:t>
            </a:r>
            <a:r>
              <a:rPr lang="en-US" b="1" dirty="0"/>
              <a:t>access to</a:t>
            </a:r>
            <a:r>
              <a:rPr lang="en-US" dirty="0"/>
              <a:t> and be able </a:t>
            </a:r>
            <a:r>
              <a:rPr lang="en-US" b="1" dirty="0"/>
              <a:t>to use </a:t>
            </a:r>
            <a:r>
              <a:rPr lang="en-US" dirty="0"/>
              <a:t>information and data that </a:t>
            </a:r>
            <a:r>
              <a:rPr lang="en-US" dirty="0" smtClean="0"/>
              <a:t>are </a:t>
            </a:r>
            <a:r>
              <a:rPr lang="en-US" dirty="0"/>
              <a:t>comparable to the access and use by </a:t>
            </a:r>
            <a:r>
              <a:rPr lang="en-US" dirty="0" smtClean="0"/>
              <a:t/>
            </a:r>
            <a:br>
              <a:rPr lang="en-US" dirty="0" smtClean="0"/>
            </a:br>
            <a:r>
              <a:rPr lang="en-US" dirty="0" smtClean="0"/>
              <a:t>individuals </a:t>
            </a:r>
            <a:r>
              <a:rPr lang="en-US" dirty="0"/>
              <a:t>without disabilities</a:t>
            </a:r>
            <a:r>
              <a:rPr lang="en-US" dirty="0" smtClean="0"/>
              <a:t>.</a:t>
            </a:r>
            <a:endParaRPr lang="en-US" dirty="0"/>
          </a:p>
          <a:p>
            <a:pPr marL="0" indent="0" algn="l">
              <a:spcBef>
                <a:spcPts val="1200"/>
              </a:spcBef>
              <a:buNone/>
            </a:pPr>
            <a:r>
              <a:rPr lang="en-US" i="1" dirty="0" smtClean="0">
                <a:solidFill>
                  <a:srgbClr val="C00000"/>
                </a:solidFill>
              </a:rPr>
              <a:t>In other words, having a disability should </a:t>
            </a:r>
            <a:r>
              <a:rPr lang="en-US" b="1" i="1" dirty="0" smtClean="0">
                <a:solidFill>
                  <a:srgbClr val="C00000"/>
                </a:solidFill>
              </a:rPr>
              <a:t>not</a:t>
            </a:r>
            <a:r>
              <a:rPr lang="en-US" i="1" dirty="0" smtClean="0">
                <a:solidFill>
                  <a:srgbClr val="C00000"/>
                </a:solidFill>
              </a:rPr>
              <a:t> put someone </a:t>
            </a:r>
            <a:br>
              <a:rPr lang="en-US" i="1" dirty="0" smtClean="0">
                <a:solidFill>
                  <a:srgbClr val="C00000"/>
                </a:solidFill>
              </a:rPr>
            </a:br>
            <a:r>
              <a:rPr lang="en-US" i="1" dirty="0" smtClean="0">
                <a:solidFill>
                  <a:srgbClr val="C00000"/>
                </a:solidFill>
              </a:rPr>
              <a:t>at a disadvantage when they are trying to </a:t>
            </a:r>
            <a:br>
              <a:rPr lang="en-US" i="1" dirty="0" smtClean="0">
                <a:solidFill>
                  <a:srgbClr val="C00000"/>
                </a:solidFill>
              </a:rPr>
            </a:br>
            <a:r>
              <a:rPr lang="en-US" i="1" dirty="0" smtClean="0">
                <a:solidFill>
                  <a:srgbClr val="C00000"/>
                </a:solidFill>
              </a:rPr>
              <a:t>access your presentation</a:t>
            </a:r>
          </a:p>
        </p:txBody>
      </p:sp>
    </p:spTree>
    <p:extLst>
      <p:ext uri="{BB962C8B-B14F-4D97-AF65-F5344CB8AC3E}">
        <p14:creationId xmlns:p14="http://schemas.microsoft.com/office/powerpoint/2010/main" val="45078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Making Documents Compliant: </a:t>
            </a:r>
            <a:r>
              <a:rPr lang="en-US" b="1" dirty="0" smtClean="0"/>
              <a:t>General Guidelines</a:t>
            </a:r>
            <a:endParaRPr lang="en-US" b="1" dirty="0"/>
          </a:p>
        </p:txBody>
      </p:sp>
      <p:sp>
        <p:nvSpPr>
          <p:cNvPr id="2" name="Content Placeholder 1"/>
          <p:cNvSpPr>
            <a:spLocks noGrp="1"/>
          </p:cNvSpPr>
          <p:nvPr>
            <p:ph idx="1"/>
          </p:nvPr>
        </p:nvSpPr>
        <p:spPr/>
        <p:txBody>
          <a:bodyPr/>
          <a:lstStyle/>
          <a:p>
            <a:r>
              <a:rPr lang="en-US" dirty="0" smtClean="0"/>
              <a:t>Screen readers</a:t>
            </a:r>
          </a:p>
          <a:p>
            <a:pPr lvl="1"/>
            <a:r>
              <a:rPr lang="en-US" dirty="0" smtClean="0"/>
              <a:t>What they see is </a:t>
            </a:r>
            <a:r>
              <a:rPr lang="en-US" b="1" dirty="0" smtClean="0"/>
              <a:t>different</a:t>
            </a:r>
            <a:r>
              <a:rPr lang="en-US" dirty="0" smtClean="0"/>
              <a:t> than what we see</a:t>
            </a:r>
          </a:p>
          <a:p>
            <a:pPr lvl="2"/>
            <a:r>
              <a:rPr lang="en-US" dirty="0" smtClean="0"/>
              <a:t>For more, click on: </a:t>
            </a:r>
            <a:r>
              <a:rPr lang="en-US" dirty="0" smtClean="0">
                <a:hlinkClick r:id="rId3"/>
              </a:rPr>
              <a:t>http://webaim.org/techniques/screenreader/</a:t>
            </a:r>
            <a:r>
              <a:rPr lang="en-US" dirty="0" smtClean="0"/>
              <a:t> </a:t>
            </a:r>
          </a:p>
          <a:p>
            <a:r>
              <a:rPr lang="en-US" dirty="0" smtClean="0"/>
              <a:t>Alternative text (</a:t>
            </a:r>
            <a:r>
              <a:rPr lang="en-US" b="1" dirty="0" smtClean="0"/>
              <a:t>alt </a:t>
            </a:r>
            <a:r>
              <a:rPr lang="en-US" b="1" dirty="0"/>
              <a:t>text</a:t>
            </a:r>
            <a:r>
              <a:rPr lang="en-US" dirty="0"/>
              <a:t>) </a:t>
            </a:r>
            <a:endParaRPr lang="en-US" dirty="0" smtClean="0"/>
          </a:p>
          <a:p>
            <a:pPr lvl="1"/>
            <a:r>
              <a:rPr lang="en-US" dirty="0" smtClean="0"/>
              <a:t>Conveys the same essential information </a:t>
            </a:r>
          </a:p>
          <a:p>
            <a:pPr lvl="1"/>
            <a:r>
              <a:rPr lang="en-US" dirty="0" smtClean="0"/>
              <a:t>No information or function is lost </a:t>
            </a:r>
          </a:p>
          <a:p>
            <a:pPr lvl="1"/>
            <a:r>
              <a:rPr lang="en-US" dirty="0" smtClean="0"/>
              <a:t>Purely decorative images do </a:t>
            </a:r>
            <a:r>
              <a:rPr lang="en-US" b="1" dirty="0" smtClean="0"/>
              <a:t>not</a:t>
            </a:r>
            <a:r>
              <a:rPr lang="en-US" dirty="0" smtClean="0"/>
              <a:t> need alt text </a:t>
            </a:r>
          </a:p>
          <a:p>
            <a:r>
              <a:rPr lang="en-US" dirty="0" smtClean="0"/>
              <a:t>Information Layout</a:t>
            </a:r>
          </a:p>
        </p:txBody>
      </p:sp>
    </p:spTree>
    <p:extLst>
      <p:ext uri="{BB962C8B-B14F-4D97-AF65-F5344CB8AC3E}">
        <p14:creationId xmlns:p14="http://schemas.microsoft.com/office/powerpoint/2010/main" val="145467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055813"/>
            <a:ext cx="4156323" cy="3852006"/>
          </a:xfrm>
        </p:spPr>
        <p:txBody>
          <a:bodyPr/>
          <a:lstStyle/>
          <a:p>
            <a:r>
              <a:rPr lang="en-US" dirty="0" smtClean="0"/>
              <a:t>To run Accessibility Checker:</a:t>
            </a:r>
          </a:p>
          <a:p>
            <a:pPr lvl="1"/>
            <a:r>
              <a:rPr lang="en-US" dirty="0" smtClean="0"/>
              <a:t>Click: </a:t>
            </a:r>
            <a:br>
              <a:rPr lang="en-US" dirty="0" smtClean="0"/>
            </a:br>
            <a:r>
              <a:rPr lang="en-US" b="1" dirty="0" smtClean="0"/>
              <a:t>File</a:t>
            </a:r>
            <a:r>
              <a:rPr lang="en-US" dirty="0" smtClean="0"/>
              <a:t> &gt; </a:t>
            </a:r>
            <a:r>
              <a:rPr lang="en-US" b="1" dirty="0" smtClean="0"/>
              <a:t>Info</a:t>
            </a:r>
            <a:r>
              <a:rPr lang="en-US" dirty="0" smtClean="0"/>
              <a:t> &gt; </a:t>
            </a:r>
            <a:r>
              <a:rPr lang="en-US" b="1" dirty="0" smtClean="0"/>
              <a:t>Check for Issues </a:t>
            </a:r>
          </a:p>
          <a:p>
            <a:pPr lvl="2"/>
            <a:r>
              <a:rPr lang="en-US" dirty="0" smtClean="0"/>
              <a:t>This will open a drop-down menu </a:t>
            </a:r>
            <a:br>
              <a:rPr lang="en-US" dirty="0" smtClean="0"/>
            </a:br>
            <a:r>
              <a:rPr lang="en-US" dirty="0" smtClean="0"/>
              <a:t>(not shown to the right) click on the </a:t>
            </a:r>
            <a:br>
              <a:rPr lang="en-US" dirty="0" smtClean="0"/>
            </a:br>
            <a:r>
              <a:rPr lang="en-US" dirty="0" smtClean="0"/>
              <a:t>second option titled ‘</a:t>
            </a:r>
            <a:r>
              <a:rPr lang="en-US" b="1" dirty="0" smtClean="0"/>
              <a:t>Check Accessibility</a:t>
            </a:r>
            <a:r>
              <a:rPr lang="en-US" dirty="0" smtClean="0"/>
              <a:t>’</a:t>
            </a:r>
            <a:endParaRPr lang="en-US" dirty="0"/>
          </a:p>
        </p:txBody>
      </p:sp>
      <p:pic>
        <p:nvPicPr>
          <p:cNvPr id="9" name="Picture 3"/>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a:xfrm>
            <a:off x="4940300" y="2439633"/>
            <a:ext cx="3971925" cy="3083635"/>
          </a:xfr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b="1" dirty="0" smtClean="0"/>
              <a:t>Accessibility Checker </a:t>
            </a:r>
            <a:r>
              <a:rPr lang="en-US" dirty="0" smtClean="0"/>
              <a:t>in </a:t>
            </a:r>
            <a:br>
              <a:rPr lang="en-US" dirty="0" smtClean="0"/>
            </a:br>
            <a:r>
              <a:rPr lang="en-US" dirty="0" smtClean="0"/>
              <a:t>Microsoft Office </a:t>
            </a:r>
            <a:endParaRPr lang="en-US" dirty="0"/>
          </a:p>
        </p:txBody>
      </p:sp>
      <p:cxnSp>
        <p:nvCxnSpPr>
          <p:cNvPr id="7" name="Straight Arrow Connector 6"/>
          <p:cNvCxnSpPr/>
          <p:nvPr/>
        </p:nvCxnSpPr>
        <p:spPr>
          <a:xfrm>
            <a:off x="4374292" y="3023286"/>
            <a:ext cx="1581665" cy="1029730"/>
          </a:xfrm>
          <a:prstGeom prst="straightConnector1">
            <a:avLst/>
          </a:prstGeom>
          <a:ln w="44450">
            <a:solidFill>
              <a:srgbClr val="C00000"/>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91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055813"/>
            <a:ext cx="3972629" cy="3852006"/>
          </a:xfrm>
        </p:spPr>
        <p:txBody>
          <a:bodyPr/>
          <a:lstStyle/>
          <a:p>
            <a:r>
              <a:rPr lang="en-US" b="1" dirty="0" smtClean="0"/>
              <a:t>Errors</a:t>
            </a:r>
            <a:r>
              <a:rPr lang="en-US" dirty="0" smtClean="0"/>
              <a:t> are items that you need to fix to make the document accessible</a:t>
            </a:r>
          </a:p>
          <a:p>
            <a:r>
              <a:rPr lang="en-US" b="1" dirty="0" smtClean="0"/>
              <a:t>Warnings</a:t>
            </a:r>
            <a:r>
              <a:rPr lang="en-US" dirty="0" smtClean="0"/>
              <a:t> and </a:t>
            </a:r>
            <a:r>
              <a:rPr lang="en-US" b="1" dirty="0" smtClean="0"/>
              <a:t>Tips</a:t>
            </a:r>
            <a:r>
              <a:rPr lang="en-US" dirty="0" smtClean="0"/>
              <a:t> </a:t>
            </a:r>
            <a:br>
              <a:rPr lang="en-US" dirty="0" smtClean="0"/>
            </a:br>
            <a:r>
              <a:rPr lang="en-US" dirty="0" smtClean="0"/>
              <a:t>are things that you should review to make sure they are accessible</a:t>
            </a:r>
            <a:endParaRPr lang="en-US" dirty="0"/>
          </a:p>
        </p:txBody>
      </p:sp>
      <p:pic>
        <p:nvPicPr>
          <p:cNvPr id="10" name="Picture 3"/>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a:xfrm>
            <a:off x="4940300" y="2055813"/>
            <a:ext cx="3971925" cy="3277215"/>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p:txBody>
          <a:bodyPr/>
          <a:lstStyle/>
          <a:p>
            <a:r>
              <a:rPr lang="en-US" dirty="0" smtClean="0"/>
              <a:t>Inspection </a:t>
            </a:r>
            <a:r>
              <a:rPr lang="en-US" b="1" dirty="0" smtClean="0"/>
              <a:t>Results</a:t>
            </a:r>
            <a:endParaRPr lang="en-US" b="1" dirty="0"/>
          </a:p>
        </p:txBody>
      </p:sp>
      <p:cxnSp>
        <p:nvCxnSpPr>
          <p:cNvPr id="8" name="Straight Arrow Connector 7"/>
          <p:cNvCxnSpPr/>
          <p:nvPr/>
        </p:nvCxnSpPr>
        <p:spPr>
          <a:xfrm>
            <a:off x="4085968" y="2726724"/>
            <a:ext cx="2088291" cy="799071"/>
          </a:xfrm>
          <a:prstGeom prst="straightConnector1">
            <a:avLst/>
          </a:prstGeom>
          <a:ln w="44450">
            <a:solidFill>
              <a:srgbClr val="C00000"/>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772930" y="3525795"/>
            <a:ext cx="2401329" cy="477794"/>
          </a:xfrm>
          <a:prstGeom prst="straightConnector1">
            <a:avLst/>
          </a:prstGeom>
          <a:ln w="44450">
            <a:solidFill>
              <a:srgbClr val="C00000"/>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21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687527" y="2055813"/>
            <a:ext cx="3900950" cy="3852006"/>
          </a:xfrm>
        </p:spPr>
        <p:txBody>
          <a:bodyPr/>
          <a:lstStyle/>
          <a:p>
            <a:r>
              <a:rPr lang="en-US" dirty="0" smtClean="0"/>
              <a:t>Click the first item underneath ‘</a:t>
            </a:r>
            <a:r>
              <a:rPr lang="en-US" b="1" dirty="0" smtClean="0"/>
              <a:t>Errors</a:t>
            </a:r>
            <a:r>
              <a:rPr lang="en-US" dirty="0" smtClean="0"/>
              <a:t>’. </a:t>
            </a:r>
          </a:p>
          <a:p>
            <a:pPr lvl="1"/>
            <a:r>
              <a:rPr lang="en-US" dirty="0" smtClean="0"/>
              <a:t>It will take you automatically to the slide that needs to be fixed.</a:t>
            </a:r>
          </a:p>
          <a:p>
            <a:pPr lvl="1"/>
            <a:r>
              <a:rPr lang="en-US" dirty="0" smtClean="0"/>
              <a:t>When it is corrected, the slide will automatically be removed from the list</a:t>
            </a:r>
            <a:endParaRPr lang="en-US" dirty="0"/>
          </a:p>
        </p:txBody>
      </p:sp>
      <p:pic>
        <p:nvPicPr>
          <p:cNvPr id="7"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a:xfrm>
            <a:off x="4940300" y="2055813"/>
            <a:ext cx="3971925" cy="3032171"/>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p:txBody>
          <a:bodyPr/>
          <a:lstStyle/>
          <a:p>
            <a:r>
              <a:rPr lang="en-US" b="1" dirty="0" smtClean="0"/>
              <a:t>Addressing</a:t>
            </a:r>
            <a:r>
              <a:rPr lang="en-US" dirty="0" smtClean="0"/>
              <a:t> Inspection Results</a:t>
            </a:r>
            <a:endParaRPr lang="en-US" dirty="0"/>
          </a:p>
        </p:txBody>
      </p:sp>
      <p:cxnSp>
        <p:nvCxnSpPr>
          <p:cNvPr id="8" name="Straight Arrow Connector 7"/>
          <p:cNvCxnSpPr/>
          <p:nvPr/>
        </p:nvCxnSpPr>
        <p:spPr>
          <a:xfrm>
            <a:off x="3476368" y="2339546"/>
            <a:ext cx="2907956" cy="403654"/>
          </a:xfrm>
          <a:prstGeom prst="straightConnector1">
            <a:avLst/>
          </a:prstGeom>
          <a:ln w="44450">
            <a:solidFill>
              <a:srgbClr val="C00000"/>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32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7526" y="2055813"/>
            <a:ext cx="3972629" cy="3852006"/>
          </a:xfrm>
        </p:spPr>
        <p:txBody>
          <a:bodyPr/>
          <a:lstStyle/>
          <a:p>
            <a:r>
              <a:rPr lang="en-US" dirty="0"/>
              <a:t>This will </a:t>
            </a:r>
            <a:r>
              <a:rPr lang="en-US" dirty="0" smtClean="0"/>
              <a:t>have: </a:t>
            </a:r>
          </a:p>
          <a:p>
            <a:pPr lvl="1">
              <a:spcBef>
                <a:spcPts val="1200"/>
              </a:spcBef>
            </a:pPr>
            <a:r>
              <a:rPr lang="en-US" sz="2000" dirty="0" smtClean="0"/>
              <a:t>a </a:t>
            </a:r>
            <a:r>
              <a:rPr lang="en-US" sz="2000" dirty="0"/>
              <a:t>brief </a:t>
            </a:r>
            <a:r>
              <a:rPr lang="en-US" sz="2000" b="1" dirty="0"/>
              <a:t>explanation</a:t>
            </a:r>
            <a:r>
              <a:rPr lang="en-US" sz="2000" dirty="0"/>
              <a:t> of what needs to be fixed, </a:t>
            </a:r>
            <a:r>
              <a:rPr lang="en-US" sz="2000" dirty="0" smtClean="0"/>
              <a:t/>
            </a:r>
            <a:br>
              <a:rPr lang="en-US" sz="2000" dirty="0" smtClean="0"/>
            </a:br>
            <a:r>
              <a:rPr lang="en-US" sz="2000" dirty="0" smtClean="0"/>
              <a:t>or </a:t>
            </a:r>
          </a:p>
          <a:p>
            <a:pPr lvl="1">
              <a:spcBef>
                <a:spcPts val="1200"/>
              </a:spcBef>
            </a:pPr>
            <a:r>
              <a:rPr lang="en-US" sz="2000" b="1" dirty="0" smtClean="0"/>
              <a:t>why</a:t>
            </a:r>
            <a:r>
              <a:rPr lang="en-US" sz="2000" dirty="0" smtClean="0"/>
              <a:t> </a:t>
            </a:r>
            <a:r>
              <a:rPr lang="en-US" sz="2000" dirty="0"/>
              <a:t>the slide was marked, </a:t>
            </a:r>
            <a:r>
              <a:rPr lang="en-US" sz="2000" dirty="0" smtClean="0"/>
              <a:t/>
            </a:r>
            <a:br>
              <a:rPr lang="en-US" sz="2000" dirty="0" smtClean="0"/>
            </a:br>
            <a:r>
              <a:rPr lang="en-US" sz="2000" dirty="0" smtClean="0"/>
              <a:t>as </a:t>
            </a:r>
            <a:r>
              <a:rPr lang="en-US" sz="2000" dirty="0"/>
              <a:t>well as </a:t>
            </a:r>
            <a:endParaRPr lang="en-US" sz="2000" dirty="0" smtClean="0"/>
          </a:p>
          <a:p>
            <a:pPr lvl="1">
              <a:spcBef>
                <a:spcPts val="1200"/>
              </a:spcBef>
            </a:pPr>
            <a:r>
              <a:rPr lang="en-US" sz="2000" dirty="0" smtClean="0"/>
              <a:t>step </a:t>
            </a:r>
            <a:r>
              <a:rPr lang="en-US" sz="2000" dirty="0"/>
              <a:t>by step </a:t>
            </a:r>
            <a:r>
              <a:rPr lang="en-US" sz="2000" b="1" dirty="0"/>
              <a:t>instructions</a:t>
            </a:r>
            <a:r>
              <a:rPr lang="en-US" sz="2000" dirty="0"/>
              <a:t> on how to fix it. </a:t>
            </a:r>
          </a:p>
          <a:p>
            <a:endParaRPr lang="en-US" dirty="0"/>
          </a:p>
        </p:txBody>
      </p:sp>
      <p:sp>
        <p:nvSpPr>
          <p:cNvPr id="2" name="Title 1"/>
          <p:cNvSpPr>
            <a:spLocks noGrp="1"/>
          </p:cNvSpPr>
          <p:nvPr>
            <p:ph type="title"/>
          </p:nvPr>
        </p:nvSpPr>
        <p:spPr/>
        <p:txBody>
          <a:bodyPr>
            <a:noAutofit/>
          </a:bodyPr>
          <a:lstStyle/>
          <a:p>
            <a:r>
              <a:rPr lang="en-US" b="1" dirty="0" smtClean="0"/>
              <a:t>Additional Information</a:t>
            </a:r>
            <a:r>
              <a:rPr lang="en-US" b="1" dirty="0"/>
              <a:t> </a:t>
            </a:r>
            <a:r>
              <a:rPr lang="en-US" dirty="0" smtClean="0"/>
              <a:t>Box</a:t>
            </a:r>
            <a:endParaRPr lang="en-US" dirty="0"/>
          </a:p>
        </p:txBody>
      </p:sp>
      <p:pic>
        <p:nvPicPr>
          <p:cNvPr id="7"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987925" y="2055813"/>
            <a:ext cx="3876675" cy="20764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4440195" y="3805881"/>
            <a:ext cx="972064" cy="650789"/>
          </a:xfrm>
          <a:prstGeom prst="straightConnector1">
            <a:avLst/>
          </a:prstGeom>
          <a:ln w="44450">
            <a:solidFill>
              <a:srgbClr val="C00000"/>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53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2055813"/>
            <a:ext cx="4224864" cy="3852006"/>
          </a:xfrm>
        </p:spPr>
        <p:txBody>
          <a:bodyPr/>
          <a:lstStyle/>
          <a:p>
            <a:r>
              <a:rPr lang="en-US" b="1" dirty="0" smtClean="0"/>
              <a:t>Right click </a:t>
            </a:r>
            <a:r>
              <a:rPr lang="en-US" dirty="0" smtClean="0"/>
              <a:t>image </a:t>
            </a:r>
          </a:p>
          <a:p>
            <a:r>
              <a:rPr lang="en-US" dirty="0" smtClean="0"/>
              <a:t>Go down to the bottom of the box and select ‘</a:t>
            </a:r>
            <a:r>
              <a:rPr lang="en-US" b="1" dirty="0" smtClean="0"/>
              <a:t>Alt Text</a:t>
            </a:r>
            <a:r>
              <a:rPr lang="en-US" dirty="0" smtClean="0"/>
              <a:t>’</a:t>
            </a:r>
            <a:endParaRPr lang="en-US" dirty="0"/>
          </a:p>
        </p:txBody>
      </p:sp>
      <p:sp>
        <p:nvSpPr>
          <p:cNvPr id="2" name="Title 1"/>
          <p:cNvSpPr>
            <a:spLocks noGrp="1"/>
          </p:cNvSpPr>
          <p:nvPr>
            <p:ph type="title"/>
          </p:nvPr>
        </p:nvSpPr>
        <p:spPr/>
        <p:txBody>
          <a:bodyPr/>
          <a:lstStyle/>
          <a:p>
            <a:r>
              <a:rPr lang="en-US" dirty="0" smtClean="0"/>
              <a:t>Adding </a:t>
            </a:r>
            <a:r>
              <a:rPr lang="en-US" b="1" dirty="0" smtClean="0"/>
              <a:t>Alt Text </a:t>
            </a:r>
            <a:r>
              <a:rPr lang="en-US" dirty="0" smtClean="0"/>
              <a:t>to a Graph or Image</a:t>
            </a:r>
            <a:endParaRPr lang="en-US" dirty="0"/>
          </a:p>
        </p:txBody>
      </p:sp>
      <p:pic>
        <p:nvPicPr>
          <p:cNvPr id="9"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140325" y="2055813"/>
            <a:ext cx="3571875" cy="33051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4176584" y="3278659"/>
            <a:ext cx="1128584" cy="1326292"/>
          </a:xfrm>
          <a:prstGeom prst="straightConnector1">
            <a:avLst/>
          </a:prstGeom>
          <a:ln w="44450">
            <a:solidFill>
              <a:srgbClr val="C00000"/>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69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IR_PowerPoint_Template_02-04-13">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 xmlns="1709d302-aa1c-49f7-a43d-f13e34b813dc">MA5PA5REYDV2-3118-533</_dlc_DocId>
    <_dlc_DocIdUrl xmlns="1709d302-aa1c-49f7-a43d-f13e34b813dc">
      <Url>http://airportal.air.org/Services/PAC/_layouts/DocIdRedir.aspx?ID=MA5PA5REYDV2-3118-533</Url>
      <Description>MA5PA5REYDV2-3118-533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F2EE08176DAB5419159A53B04F1A034" ma:contentTypeVersion="1" ma:contentTypeDescription="Create a new document." ma:contentTypeScope="" ma:versionID="e74ae2a5cd93706713bce4b951a7a511">
  <xsd:schema xmlns:xsd="http://www.w3.org/2001/XMLSchema" xmlns:xs="http://www.w3.org/2001/XMLSchema" xmlns:p="http://schemas.microsoft.com/office/2006/metadata/properties" xmlns:ns2="1709d302-aa1c-49f7-a43d-f13e34b813dc" targetNamespace="http://schemas.microsoft.com/office/2006/metadata/properties" ma:root="true" ma:fieldsID="b31fc690162b37b38626eacceca81252" ns2:_="">
    <xsd:import namespace="1709d302-aa1c-49f7-a43d-f13e34b813d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78DE03-1B1E-4BB3-BFB8-1FE8E8D90566}">
  <ds:schemaRefs>
    <ds:schemaRef ds:uri="http://purl.org/dc/elements/1.1/"/>
    <ds:schemaRef ds:uri="http://purl.org/dc/dcmitype/"/>
    <ds:schemaRef ds:uri="http://schemas.microsoft.com/office/2006/documentManagement/types"/>
    <ds:schemaRef ds:uri="http://schemas.microsoft.com/office/2006/metadata/properties"/>
    <ds:schemaRef ds:uri="http://purl.org/dc/terms/"/>
    <ds:schemaRef ds:uri="1709d302-aa1c-49f7-a43d-f13e34b813dc"/>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CD01F8C-85F6-4664-A59B-FFDA7A9EB146}">
  <ds:schemaRefs>
    <ds:schemaRef ds:uri="http://schemas.microsoft.com/sharepoint/events"/>
  </ds:schemaRefs>
</ds:datastoreItem>
</file>

<file path=customXml/itemProps3.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4.xml><?xml version="1.0" encoding="utf-8"?>
<ds:datastoreItem xmlns:ds="http://schemas.openxmlformats.org/officeDocument/2006/customXml" ds:itemID="{CA9B6F7E-B389-447D-AB58-A4C543B3F5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9d302-aa1c-49f7-a43d-f13e34b81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AIR_PowerPoint_Template_02-04-13</Template>
  <TotalTime>1059</TotalTime>
  <Words>970</Words>
  <Application>Microsoft Office PowerPoint</Application>
  <PresentationFormat>On-screen Show (4:3)</PresentationFormat>
  <Paragraphs>138</Paragraphs>
  <Slides>22</Slides>
  <Notes>8</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AIR_PowerPoint_Template_02-04-13</vt:lpstr>
      <vt:lpstr>Divider Master</vt:lpstr>
      <vt:lpstr>Basic</vt:lpstr>
      <vt:lpstr>Contact</vt:lpstr>
      <vt:lpstr>Org Chart</vt:lpstr>
      <vt:lpstr>Step by Step Instructions  for Ensuring That All Your Materials Are  508 Compliant and Accessible</vt:lpstr>
      <vt:lpstr>What is 508 Compliance?</vt:lpstr>
      <vt:lpstr>Why is it Important?</vt:lpstr>
      <vt:lpstr>Making Documents Compliant: General Guidelines</vt:lpstr>
      <vt:lpstr>Accessibility Checker in  Microsoft Office </vt:lpstr>
      <vt:lpstr>Inspection Results</vt:lpstr>
      <vt:lpstr>Addressing Inspection Results</vt:lpstr>
      <vt:lpstr>Additional Information Box</vt:lpstr>
      <vt:lpstr>Adding Alt Text to a Graph or Image</vt:lpstr>
      <vt:lpstr>Adding a Description</vt:lpstr>
      <vt:lpstr>Check Reading Order: Overview</vt:lpstr>
      <vt:lpstr>Check Reading Order: Step 1</vt:lpstr>
      <vt:lpstr>Step 2: Re-ordering </vt:lpstr>
      <vt:lpstr>Non-Essential Images</vt:lpstr>
      <vt:lpstr>How to Remove  Non-Essential Images</vt:lpstr>
      <vt:lpstr>Incorporating Non-Essential Images into Slide Background</vt:lpstr>
      <vt:lpstr>Incorporating Non-Essential Images into Slide Background, cont’d</vt:lpstr>
      <vt:lpstr>Incorporating Non-Essential Images into Slide Background, cont’d</vt:lpstr>
      <vt:lpstr>Completing an Accessibility Check  in Microsoft Office </vt:lpstr>
      <vt:lpstr>Making Documents Compliant in Adobe Pro</vt:lpstr>
      <vt:lpstr>Resources to Support Accessibility</vt:lpstr>
      <vt:lpstr>PowerPoint Presentation</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by Step Instructions for Ensuring That All Your Materials Are 508 Compliant and Accessible</dc:title>
  <dc:subject>508 Compliance and Accessibility</dc:subject>
  <dc:creator>mrkutner</dc:creator>
  <dc:description>Step by Step Instructions for Ensuring That All Your Materials Are 508 Compliant and Accessible</dc:description>
  <cp:lastModifiedBy>Todd Fisk</cp:lastModifiedBy>
  <cp:revision>41</cp:revision>
  <cp:lastPrinted>2013-01-03T18:38:02Z</cp:lastPrinted>
  <dcterms:created xsi:type="dcterms:W3CDTF">2013-06-21T13:48:33Z</dcterms:created>
  <dcterms:modified xsi:type="dcterms:W3CDTF">2014-10-29T19:21:40Z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0x0101000F2EE08176DAB5419159A53B04F1A034</vt:lpwstr>
  </property>
  <property fmtid="{D5CDD505-2E9C-101B-9397-08002B2CF9AE}" pid="3" name="_dlc_DocIdItemGuid">
    <vt:lpwstr>ed459c81-05ca-4a07-94d5-b3478dc29465</vt:lpwstr>
  </property>
</Properties>
</file>