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357" r:id="rId3"/>
    <p:sldId id="344" r:id="rId4"/>
    <p:sldId id="297" r:id="rId5"/>
    <p:sldId id="292" r:id="rId6"/>
    <p:sldId id="349" r:id="rId7"/>
    <p:sldId id="350" r:id="rId8"/>
    <p:sldId id="351" r:id="rId9"/>
    <p:sldId id="353" r:id="rId10"/>
    <p:sldId id="352" r:id="rId11"/>
    <p:sldId id="340" r:id="rId12"/>
    <p:sldId id="341" r:id="rId13"/>
    <p:sldId id="355" r:id="rId14"/>
    <p:sldId id="333" r:id="rId15"/>
    <p:sldId id="328" r:id="rId1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50" autoAdjust="0"/>
  </p:normalViewPr>
  <p:slideViewPr>
    <p:cSldViewPr>
      <p:cViewPr varScale="1">
        <p:scale>
          <a:sx n="81" d="100"/>
          <a:sy n="81" d="100"/>
        </p:scale>
        <p:origin x="2484" y="84"/>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221E1312-824A-4D20-B5E4-8A4FDABB663B}" type="datetimeFigureOut">
              <a:rPr lang="en-US" smtClean="0"/>
              <a:t>5/18/2017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266D4674-9C59-4C92-863A-5D99FD6B4269}" type="slidenum">
              <a:rPr lang="en-US" smtClean="0"/>
              <a:t>‹#›</a:t>
            </a:fld>
            <a:endParaRPr lang="en-US"/>
          </a:p>
        </p:txBody>
      </p:sp>
    </p:spTree>
    <p:extLst>
      <p:ext uri="{BB962C8B-B14F-4D97-AF65-F5344CB8AC3E}">
        <p14:creationId xmlns:p14="http://schemas.microsoft.com/office/powerpoint/2010/main" val="314360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defRPr>
            </a:lvl1pPr>
          </a:lstStyle>
          <a:p>
            <a:pPr>
              <a:defRPr/>
            </a:pPr>
            <a:fld id="{9FF263DB-E5EB-4810-9273-5B8C9B5E8AC7}" type="datetimeFigureOut">
              <a:rPr lang="en-US"/>
              <a:pPr>
                <a:defRPr/>
              </a:pPr>
              <a:t>5/18/2017</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defRPr>
            </a:lvl1pPr>
          </a:lstStyle>
          <a:p>
            <a:pPr>
              <a:defRPr/>
            </a:pPr>
            <a:fld id="{EFEB6C08-66F1-4A1A-8E6A-A0CF79D52BDA}" type="slidenum">
              <a:rPr lang="en-US"/>
              <a:pPr>
                <a:defRPr/>
              </a:pPr>
              <a:t>‹#›</a:t>
            </a:fld>
            <a:endParaRPr lang="en-US" dirty="0"/>
          </a:p>
        </p:txBody>
      </p:sp>
    </p:spTree>
    <p:extLst>
      <p:ext uri="{BB962C8B-B14F-4D97-AF65-F5344CB8AC3E}">
        <p14:creationId xmlns:p14="http://schemas.microsoft.com/office/powerpoint/2010/main" val="2288314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a:t>
            </a:fld>
            <a:endParaRPr lang="en-US" dirty="0"/>
          </a:p>
        </p:txBody>
      </p:sp>
    </p:spTree>
    <p:extLst>
      <p:ext uri="{BB962C8B-B14F-4D97-AF65-F5344CB8AC3E}">
        <p14:creationId xmlns:p14="http://schemas.microsoft.com/office/powerpoint/2010/main" val="1223022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For the purpose of this performance measurement review process, maintaining a website is </a:t>
            </a:r>
            <a:r>
              <a:rPr lang="en-US" sz="1200" u="sng"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considered to be either a product or a service.</a:t>
            </a:r>
          </a:p>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11</a:t>
            </a:fld>
            <a:endParaRPr lang="en-US" dirty="0"/>
          </a:p>
        </p:txBody>
      </p:sp>
    </p:spTree>
    <p:extLst>
      <p:ext uri="{BB962C8B-B14F-4D97-AF65-F5344CB8AC3E}">
        <p14:creationId xmlns:p14="http://schemas.microsoft.com/office/powerpoint/2010/main" val="3503820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a:t>
            </a:r>
            <a:r>
              <a:rPr lang="en-US" baseline="0" dirty="0" smtClean="0"/>
              <a:t>New Product, and New Service Description Guides are very important to the GPRA review process. They need your time and attention.</a:t>
            </a:r>
          </a:p>
          <a:p>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kern="1200" dirty="0" smtClean="0">
                <a:solidFill>
                  <a:schemeClr val="tx1"/>
                </a:solidFill>
                <a:effectLst/>
                <a:latin typeface="+mn-lt"/>
                <a:ea typeface="+mn-ea"/>
                <a:cs typeface="+mn-cs"/>
              </a:rPr>
              <a:t>The guides are the primary source of information consulted by the expert review panels in making their QRU ratings. </a:t>
            </a:r>
            <a:endParaRPr lang="en-US" i="0" dirty="0" smtClean="0"/>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Although you have the option to submit supporting materials along with each guide, the panelists are not </a:t>
            </a:r>
            <a:r>
              <a:rPr lang="en-US" sz="1200" i="1" kern="1200" dirty="0" smtClean="0">
                <a:solidFill>
                  <a:schemeClr val="tx1"/>
                </a:solidFill>
                <a:effectLst/>
                <a:latin typeface="+mn-lt"/>
                <a:ea typeface="+mn-ea"/>
                <a:cs typeface="+mn-cs"/>
              </a:rPr>
              <a:t>required</a:t>
            </a:r>
            <a:r>
              <a:rPr lang="en-US" sz="1200" kern="1200" dirty="0" smtClean="0">
                <a:solidFill>
                  <a:schemeClr val="tx1"/>
                </a:solidFill>
                <a:effectLst/>
                <a:latin typeface="+mn-lt"/>
                <a:ea typeface="+mn-ea"/>
                <a:cs typeface="+mn-cs"/>
              </a:rPr>
              <a:t> to read through these materials in their entirety.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Projects that submit complete, detailed, and clear guides make it easier for the expert review panels to rate product and service quality, relevance, and usefulness. If the guides are incomplete, you cannot expect that panelists will spend substantial amounts of time seeking out the information they need from your supporting materials. </a:t>
            </a:r>
          </a:p>
          <a:p>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TSG has developed a set of tips for completing the guides that can be helpful. You have,</a:t>
            </a:r>
            <a:r>
              <a:rPr lang="en-US" sz="1200" kern="1200" baseline="0" dirty="0" smtClean="0">
                <a:solidFill>
                  <a:schemeClr val="tx1"/>
                </a:solidFill>
                <a:effectLst/>
                <a:latin typeface="+mn-lt"/>
                <a:ea typeface="+mn-ea"/>
                <a:cs typeface="+mn-cs"/>
              </a:rPr>
              <a:t> or will, receive a copy to consult when developing your guide(s).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Keep in mind that TSG staff are always willing to have a conversation with you about this task and to review a draft of your response.</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0F9F4C7-7C29-40DD-9F1D-350ED6157D9A}" type="slidenum">
              <a:rPr lang="en-US" smtClean="0"/>
              <a:pPr>
                <a:defRPr/>
              </a:pPr>
              <a:t>13</a:t>
            </a:fld>
            <a:endParaRPr lang="en-US"/>
          </a:p>
        </p:txBody>
      </p:sp>
    </p:spTree>
    <p:extLst>
      <p:ext uri="{BB962C8B-B14F-4D97-AF65-F5344CB8AC3E}">
        <p14:creationId xmlns:p14="http://schemas.microsoft.com/office/powerpoint/2010/main" val="1313345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14</a:t>
            </a:fld>
            <a:endParaRPr lang="en-US" dirty="0"/>
          </a:p>
        </p:txBody>
      </p:sp>
    </p:spTree>
    <p:extLst>
      <p:ext uri="{BB962C8B-B14F-4D97-AF65-F5344CB8AC3E}">
        <p14:creationId xmlns:p14="http://schemas.microsoft.com/office/powerpoint/2010/main" val="3678172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EE9A5B7-F042-4E26-9988-FD07020EE1DC}" type="slidenum">
              <a:rPr lang="en-US" smtClean="0"/>
              <a:pPr>
                <a:defRPr/>
              </a:pPr>
              <a:t>15</a:t>
            </a:fld>
            <a:endParaRPr lang="en-US"/>
          </a:p>
        </p:txBody>
      </p:sp>
    </p:spTree>
    <p:extLst>
      <p:ext uri="{BB962C8B-B14F-4D97-AF65-F5344CB8AC3E}">
        <p14:creationId xmlns:p14="http://schemas.microsoft.com/office/powerpoint/2010/main" val="334270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D40DB47-C603-4466-9A2A-FB8B3954DB0B}" type="slidenum">
              <a:rPr lang="en-US"/>
              <a:pPr/>
              <a:t>3</a:t>
            </a:fld>
            <a:endParaRPr lang="en-US"/>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a:ln/>
        </p:spPr>
        <p:txBody>
          <a:bodyPr/>
          <a:lstStyle/>
          <a:p>
            <a:pPr>
              <a:lnSpc>
                <a:spcPct val="90000"/>
              </a:lnSpc>
              <a:buClr>
                <a:schemeClr val="tx1"/>
              </a:buClr>
              <a:buFont typeface="Wingdings" panose="05000000000000000000" pitchFamily="2" charset="2"/>
              <a:buNone/>
            </a:pPr>
            <a:r>
              <a:rPr lang="en-US" sz="1200" dirty="0" smtClean="0">
                <a:effectLst>
                  <a:outerShdw blurRad="38100" dist="38100" dir="2700000" algn="tl">
                    <a:srgbClr val="000000">
                      <a:alpha val="43137"/>
                    </a:srgbClr>
                  </a:outerShdw>
                </a:effectLst>
                <a:ea typeface="ＭＳ Ｐゴシック" pitchFamily="34" charset="-128"/>
              </a:rPr>
              <a:t>GPRA requires </a:t>
            </a:r>
            <a:r>
              <a:rPr lang="en-US" sz="1200" dirty="0" smtClean="0">
                <a:effectLst>
                  <a:outerShdw blurRad="38100" dist="38100" dir="2700000" algn="tl">
                    <a:srgbClr val="000000">
                      <a:alpha val="43137"/>
                    </a:srgbClr>
                  </a:outerShdw>
                </a:effectLst>
              </a:rPr>
              <a:t>performance assessments of Government programs for purposes of assessing agency performance and improvement</a:t>
            </a:r>
            <a:endParaRPr lang="en-US" sz="1200" dirty="0" smtClean="0">
              <a:effectLst>
                <a:outerShdw blurRad="38100" dist="38100" dir="2700000" algn="tl">
                  <a:srgbClr val="000000">
                    <a:alpha val="43137"/>
                  </a:srgbClr>
                </a:outerShdw>
              </a:effectLst>
              <a:ea typeface="ＭＳ Ｐゴシック" pitchFamily="34" charset="-128"/>
            </a:endParaRPr>
          </a:p>
          <a:p>
            <a:pPr marL="0" indent="0">
              <a:lnSpc>
                <a:spcPct val="90000"/>
              </a:lnSpc>
              <a:buClr>
                <a:schemeClr val="tx1"/>
              </a:buClr>
              <a:buNone/>
            </a:pPr>
            <a:endParaRPr lang="en-US" sz="1200" dirty="0" smtClean="0">
              <a:effectLst>
                <a:outerShdw blurRad="38100" dist="38100" dir="2700000" algn="tl">
                  <a:srgbClr val="000000">
                    <a:alpha val="43137"/>
                  </a:srgbClr>
                </a:outerShdw>
              </a:effectLst>
              <a:ea typeface="ＭＳ Ｐゴシック" pitchFamily="34" charset="-128"/>
            </a:endParaRPr>
          </a:p>
          <a:p>
            <a:pPr>
              <a:lnSpc>
                <a:spcPct val="90000"/>
              </a:lnSpc>
              <a:buClr>
                <a:schemeClr val="tx1"/>
              </a:buClr>
              <a:buFont typeface="Wingdings" panose="05000000000000000000" pitchFamily="2" charset="2"/>
              <a:buNone/>
            </a:pPr>
            <a:r>
              <a:rPr lang="en-US" sz="1200" dirty="0" smtClean="0">
                <a:effectLst>
                  <a:outerShdw blurRad="38100" dist="38100" dir="2700000" algn="tl">
                    <a:srgbClr val="000000">
                      <a:alpha val="43137"/>
                    </a:srgbClr>
                  </a:outerShdw>
                </a:effectLst>
                <a:ea typeface="ＭＳ Ｐゴシック" pitchFamily="34" charset="-128"/>
              </a:rPr>
              <a:t>The Office of Management and Budget, together with the Federal agencies, determines how programs will be assessed</a:t>
            </a:r>
          </a:p>
          <a:p>
            <a:pPr>
              <a:lnSpc>
                <a:spcPct val="90000"/>
              </a:lnSpc>
              <a:buClr>
                <a:schemeClr val="tx1"/>
              </a:buClr>
              <a:buFont typeface="Wingdings" panose="05000000000000000000" pitchFamily="2" charset="2"/>
              <a:buChar char="§"/>
            </a:pPr>
            <a:endParaRPr lang="en-US" sz="1200" dirty="0" smtClean="0">
              <a:effectLst>
                <a:outerShdw blurRad="38100" dist="38100" dir="2700000" algn="tl">
                  <a:srgbClr val="000000">
                    <a:alpha val="43137"/>
                  </a:srgbClr>
                </a:outerShdw>
              </a:effectLst>
              <a:ea typeface="ＭＳ Ｐゴシック" pitchFamily="34" charset="-128"/>
            </a:endParaRPr>
          </a:p>
          <a:p>
            <a:pPr>
              <a:lnSpc>
                <a:spcPct val="90000"/>
              </a:lnSpc>
              <a:buClr>
                <a:schemeClr val="tx1"/>
              </a:buClr>
              <a:buFont typeface="Wingdings" panose="05000000000000000000" pitchFamily="2" charset="2"/>
              <a:buNone/>
            </a:pPr>
            <a:r>
              <a:rPr lang="en-US" sz="1200" dirty="0" smtClean="0">
                <a:effectLst>
                  <a:outerShdw blurRad="38100" dist="38100" dir="2700000" algn="tl">
                    <a:srgbClr val="000000">
                      <a:alpha val="43137"/>
                    </a:srgbClr>
                  </a:outerShdw>
                </a:effectLst>
                <a:ea typeface="ＭＳ Ｐゴシック" pitchFamily="34" charset="-128"/>
              </a:rPr>
              <a:t>Congress uses program performance assessment data to justify program funding</a:t>
            </a:r>
          </a:p>
          <a:p>
            <a:pPr eaLnBrk="1" hangingPunct="1">
              <a:lnSpc>
                <a:spcPct val="80000"/>
              </a:lnSpc>
            </a:pPr>
            <a:endParaRPr lang="en-US" dirty="0" smtClean="0"/>
          </a:p>
        </p:txBody>
      </p:sp>
    </p:spTree>
    <p:extLst>
      <p:ext uri="{BB962C8B-B14F-4D97-AF65-F5344CB8AC3E}">
        <p14:creationId xmlns:p14="http://schemas.microsoft.com/office/powerpoint/2010/main" val="385970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F226548-A0EC-47F8-BB94-D112672305D9}" type="slidenum">
              <a:rPr lang="en-US"/>
              <a:pPr/>
              <a:t>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8292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Annual</a:t>
            </a:r>
            <a:r>
              <a:rPr lang="en-US" baseline="0" dirty="0" smtClean="0"/>
              <a:t> Measures, quality, relevance, and usefulness (QRU) involve collecting data from you in addition to what you provide to OSEP in your APR.</a:t>
            </a:r>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5</a:t>
            </a:fld>
            <a:endParaRPr lang="en-US" dirty="0"/>
          </a:p>
        </p:txBody>
      </p:sp>
    </p:spTree>
    <p:extLst>
      <p:ext uri="{BB962C8B-B14F-4D97-AF65-F5344CB8AC3E}">
        <p14:creationId xmlns:p14="http://schemas.microsoft.com/office/powerpoint/2010/main" val="2498357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Deaf-Blind</a:t>
            </a:r>
            <a:r>
              <a:rPr lang="en-US" baseline="0" dirty="0" smtClean="0"/>
              <a:t> Projects contribute a new service for the review, while Centers contribute both a new product and a new service. So, the panels are interested in</a:t>
            </a:r>
            <a:r>
              <a:rPr lang="en-US" baseline="0" dirty="0"/>
              <a:t> </a:t>
            </a:r>
            <a:r>
              <a:rPr lang="en-US" baseline="0" dirty="0" smtClean="0"/>
              <a:t>the content delivered through the Deaf-blind Project service to members of a target audience.</a:t>
            </a:r>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6</a:t>
            </a:fld>
            <a:endParaRPr lang="en-US" dirty="0"/>
          </a:p>
        </p:txBody>
      </p:sp>
    </p:spTree>
    <p:extLst>
      <p:ext uri="{BB962C8B-B14F-4D97-AF65-F5344CB8AC3E}">
        <p14:creationId xmlns:p14="http://schemas.microsoft.com/office/powerpoint/2010/main" val="1672401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7</a:t>
            </a:fld>
            <a:endParaRPr lang="en-US" dirty="0"/>
          </a:p>
        </p:txBody>
      </p:sp>
    </p:spTree>
    <p:extLst>
      <p:ext uri="{BB962C8B-B14F-4D97-AF65-F5344CB8AC3E}">
        <p14:creationId xmlns:p14="http://schemas.microsoft.com/office/powerpoint/2010/main" val="52190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8</a:t>
            </a:fld>
            <a:endParaRPr lang="en-US" dirty="0"/>
          </a:p>
        </p:txBody>
      </p:sp>
    </p:spTree>
    <p:extLst>
      <p:ext uri="{BB962C8B-B14F-4D97-AF65-F5344CB8AC3E}">
        <p14:creationId xmlns:p14="http://schemas.microsoft.com/office/powerpoint/2010/main" val="359251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9</a:t>
            </a:fld>
            <a:endParaRPr lang="en-US" dirty="0"/>
          </a:p>
        </p:txBody>
      </p:sp>
    </p:spTree>
    <p:extLst>
      <p:ext uri="{BB962C8B-B14F-4D97-AF65-F5344CB8AC3E}">
        <p14:creationId xmlns:p14="http://schemas.microsoft.com/office/powerpoint/2010/main" val="2524643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Service:</a:t>
            </a:r>
            <a:r>
              <a:rPr lang="en-US" u="none" dirty="0" smtClean="0"/>
              <a:t> </a:t>
            </a:r>
            <a:r>
              <a:rPr lang="en-US" dirty="0" smtClean="0"/>
              <a:t>A service is work performed by an OSEP-funded project to provide information or assistance to a specific audience on a topic relevant to the improvement of outcomes for infants, toddlers, children, and youth with disabilities. </a:t>
            </a:r>
          </a:p>
          <a:p>
            <a:endParaRPr lang="en-US" dirty="0" smtClean="0"/>
          </a:p>
          <a:p>
            <a:r>
              <a:rPr lang="en-US" dirty="0" smtClean="0"/>
              <a:t>Examples of services include conducting training or technical assistance, providing captioning, video description, Braille, or other accessible formatting of text or media, leading and convening informational meetings, responding to inquiries from a targeted population.</a:t>
            </a:r>
          </a:p>
          <a:p>
            <a:endParaRPr lang="en-US" dirty="0" smtClean="0"/>
          </a:p>
          <a:p>
            <a:r>
              <a:rPr lang="en-US" dirty="0" smtClean="0"/>
              <a:t>Note: For the purpose of this performance measurement review process, maintaining a website is not considered to be either a product or a service.</a:t>
            </a:r>
          </a:p>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10</a:t>
            </a:fld>
            <a:endParaRPr lang="en-US" dirty="0"/>
          </a:p>
        </p:txBody>
      </p:sp>
    </p:spTree>
    <p:extLst>
      <p:ext uri="{BB962C8B-B14F-4D97-AF65-F5344CB8AC3E}">
        <p14:creationId xmlns:p14="http://schemas.microsoft.com/office/powerpoint/2010/main" val="1583343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841DA0D0-1BCF-428C-9E4B-9618025020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E144F2C-AD9C-474A-BE21-21FD119464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A2CAA34-493D-4187-AA7A-D56A251BF8E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6DAA8E-05CF-4F43-920D-1AC5719D1E2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A1C4B27-8D9D-496F-B5B0-15F2828586B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C9852C0-7A82-4C3C-8B04-AC972952E8E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5CB357C-2E01-47F1-99BA-07E81BE1CE7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722DDBB-85CC-4C7D-B500-835D26D7F79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E564A03-5D60-48B9-BF70-D5E4241EB2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AEF8E20-FBEB-4460-B269-1109B745DB5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797A42F2-4970-4959-92B3-245FE423A2A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6B3E64F-5F3D-43A1-A631-766FD6AAA43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hf hdr="0" ft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SudygroupTAandD@aol.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382000" cy="1829761"/>
          </a:xfrm>
        </p:spPr>
        <p:txBody>
          <a:bodyPr/>
          <a:lstStyle/>
          <a:p>
            <a:pPr algn="ctr" fontAlgn="auto">
              <a:spcAft>
                <a:spcPts val="0"/>
              </a:spcAft>
              <a:defRPr/>
            </a:pPr>
            <a:r>
              <a:rPr lang="en-US" dirty="0" smtClean="0">
                <a:solidFill>
                  <a:schemeClr val="tx1"/>
                </a:solidFill>
                <a:effectLst/>
              </a:rPr>
              <a:t>OSEP TA&amp;D Program Performance Measurement</a:t>
            </a:r>
            <a:endParaRPr lang="en-US" dirty="0">
              <a:solidFill>
                <a:schemeClr val="tx1"/>
              </a:solidFill>
              <a:effectLst/>
            </a:endParaRPr>
          </a:p>
        </p:txBody>
      </p:sp>
      <p:sp>
        <p:nvSpPr>
          <p:cNvPr id="14340" name="TextBox 4"/>
          <p:cNvSpPr txBox="1">
            <a:spLocks noChangeArrowheads="1"/>
          </p:cNvSpPr>
          <p:nvPr/>
        </p:nvSpPr>
        <p:spPr bwMode="auto">
          <a:xfrm>
            <a:off x="1143000" y="2971800"/>
            <a:ext cx="6934200" cy="1200329"/>
          </a:xfrm>
          <a:prstGeom prst="rect">
            <a:avLst/>
          </a:prstGeom>
          <a:noFill/>
          <a:ln w="9525">
            <a:noFill/>
            <a:miter lim="800000"/>
            <a:headEnd/>
            <a:tailEnd/>
          </a:ln>
        </p:spPr>
        <p:txBody>
          <a:bodyPr wrap="square">
            <a:spAutoFit/>
          </a:bodyPr>
          <a:lstStyle/>
          <a:p>
            <a:pPr algn="ctr"/>
            <a:r>
              <a:rPr lang="en-US" sz="2400" dirty="0" smtClean="0">
                <a:latin typeface="Lucida Sans Unicode" pitchFamily="34" charset="0"/>
              </a:rPr>
              <a:t>GPRA Data Collection Involving 84.326T Deaf-blind Projects</a:t>
            </a:r>
          </a:p>
          <a:p>
            <a:pPr algn="ctr"/>
            <a:r>
              <a:rPr lang="en-US" sz="2400" dirty="0" smtClean="0">
                <a:latin typeface="Lucida Sans Unicode" pitchFamily="34" charset="0"/>
              </a:rPr>
              <a:t>May 11</a:t>
            </a:r>
            <a:r>
              <a:rPr lang="en-US" sz="2400" baseline="30000" dirty="0" smtClean="0">
                <a:latin typeface="Lucida Sans Unicode" pitchFamily="34" charset="0"/>
              </a:rPr>
              <a:t>th</a:t>
            </a:r>
            <a:r>
              <a:rPr lang="en-US" sz="2400" dirty="0" smtClean="0">
                <a:latin typeface="Lucida Sans Unicode" pitchFamily="34" charset="0"/>
              </a:rPr>
              <a:t>, 2017</a:t>
            </a:r>
            <a:endParaRPr lang="en-US" sz="2400" dirty="0">
              <a:latin typeface="Lucida Sans Unicode" pitchFamily="34" charset="0"/>
            </a:endParaRPr>
          </a:p>
        </p:txBody>
      </p:sp>
      <p:sp>
        <p:nvSpPr>
          <p:cNvPr id="1434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8BB57A5-78A9-492A-A787-6C41D62C0F40}" type="slidenum">
              <a:rPr lang="en-US"/>
              <a:pPr fontAlgn="base">
                <a:spcBef>
                  <a:spcPct val="0"/>
                </a:spcBef>
                <a:spcAft>
                  <a:spcPct val="0"/>
                </a:spcAft>
              </a:pPr>
              <a:t>1</a:t>
            </a:fld>
            <a:endParaRPr lang="en-US"/>
          </a:p>
        </p:txBody>
      </p:sp>
      <p:sp>
        <p:nvSpPr>
          <p:cNvPr id="3" name="Date Placeholder 2"/>
          <p:cNvSpPr>
            <a:spLocks noGrp="1"/>
          </p:cNvSpPr>
          <p:nvPr>
            <p:ph type="dt" sz="half" idx="10"/>
          </p:nvPr>
        </p:nvSpPr>
        <p:spPr/>
        <p:txBody>
          <a:bodyPr/>
          <a:lstStyle/>
          <a:p>
            <a:pPr>
              <a:defRPr/>
            </a:pPr>
            <a:endParaRPr lang="en-US" dirty="0"/>
          </a:p>
        </p:txBody>
      </p:sp>
      <p:pic>
        <p:nvPicPr>
          <p:cNvPr id="6" name="Picture 4" descr="U.S. Department of Education Seal -- Link to Department of Education Homepage.">
            <a:hlinkClick r:id="rId3" tooltip="U.S. Department of Education Homepage."/>
          </p:cNvPr>
          <p:cNvPicPr>
            <a:picLocks noChangeArrowheads="1"/>
          </p:cNvPicPr>
          <p:nvPr/>
        </p:nvPicPr>
        <p:blipFill>
          <a:blip r:embed="rId4" cstate="print"/>
          <a:srcRect/>
          <a:stretch>
            <a:fillRect/>
          </a:stretch>
        </p:blipFill>
        <p:spPr bwMode="auto">
          <a:xfrm>
            <a:off x="3543300" y="4343400"/>
            <a:ext cx="1752600" cy="1676400"/>
          </a:xfrm>
          <a:prstGeom prst="rect">
            <a:avLst/>
          </a:prstGeom>
          <a:noFill/>
          <a:ln w="9525">
            <a:noFill/>
            <a:miter lim="800000"/>
            <a:headEnd/>
            <a:tailEnd/>
          </a:ln>
          <a:effectLst>
            <a:outerShdw blurRad="63500" dist="63500" dir="2212194" algn="ctr" rotWithShape="0">
              <a:srgbClr val="0000B2">
                <a:alpha val="5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304800" y="1219200"/>
            <a:ext cx="8686800" cy="4754563"/>
          </a:xfrm>
        </p:spPr>
        <p:txBody>
          <a:bodyPr/>
          <a:lstStyle/>
          <a:p>
            <a:pPr>
              <a:buFont typeface="Wingdings" pitchFamily="2" charset="2"/>
              <a:buChar char="Ø"/>
            </a:pPr>
            <a:r>
              <a:rPr lang="en-US" dirty="0" smtClean="0"/>
              <a:t>New Services</a:t>
            </a:r>
          </a:p>
          <a:p>
            <a:pPr lvl="1">
              <a:buFont typeface="Courier New" pitchFamily="49" charset="0"/>
              <a:buChar char="o"/>
            </a:pPr>
            <a:r>
              <a:rPr lang="en-US" sz="2000" dirty="0"/>
              <a:t>P</a:t>
            </a:r>
            <a:r>
              <a:rPr lang="en-US" sz="2000" dirty="0" smtClean="0"/>
              <a:t>rojects generate a list of new services first delivered during FY2016</a:t>
            </a:r>
          </a:p>
          <a:p>
            <a:pPr lvl="1">
              <a:buFont typeface="Courier New" pitchFamily="49" charset="0"/>
              <a:buChar char="o"/>
            </a:pPr>
            <a:endParaRPr lang="en-US" sz="2000" dirty="0" smtClean="0"/>
          </a:p>
          <a:p>
            <a:pPr lvl="1">
              <a:buFont typeface="Courier New" pitchFamily="49" charset="0"/>
              <a:buChar char="o"/>
            </a:pPr>
            <a:r>
              <a:rPr lang="en-US" sz="2000" dirty="0" smtClean="0"/>
              <a:t>TSG randomly selects one new service from the list</a:t>
            </a:r>
          </a:p>
          <a:p>
            <a:pPr lvl="1">
              <a:buFont typeface="Courier New" pitchFamily="49" charset="0"/>
              <a:buChar char="o"/>
            </a:pPr>
            <a:endParaRPr lang="en-US" sz="2000" dirty="0" smtClean="0"/>
          </a:p>
          <a:p>
            <a:pPr lvl="1">
              <a:buFont typeface="Courier New" pitchFamily="49" charset="0"/>
              <a:buChar char="o"/>
            </a:pPr>
            <a:r>
              <a:rPr lang="en-US" sz="2000" dirty="0" smtClean="0"/>
              <a:t>Projects provide a description of the selected new service along with supporting materials</a:t>
            </a:r>
          </a:p>
          <a:p>
            <a:pPr lvl="1">
              <a:buFont typeface="Courier New" pitchFamily="49" charset="0"/>
              <a:buChar char="o"/>
            </a:pPr>
            <a:endParaRPr lang="en-US" sz="2000" dirty="0" smtClean="0"/>
          </a:p>
          <a:p>
            <a:pPr lvl="1">
              <a:buFont typeface="Courier New" pitchFamily="49" charset="0"/>
              <a:buChar char="o"/>
            </a:pPr>
            <a:r>
              <a:rPr lang="en-US" sz="2000" dirty="0" smtClean="0"/>
              <a:t>A description of the quality, relevance, and usefulness of the new service is sent to a science </a:t>
            </a:r>
            <a:r>
              <a:rPr lang="en-US" sz="2000" dirty="0"/>
              <a:t>expert </a:t>
            </a:r>
            <a:r>
              <a:rPr lang="en-US" sz="2000" dirty="0" smtClean="0"/>
              <a:t>panel (for evidenced-based services) to rate quality and a stakeholder </a:t>
            </a:r>
            <a:r>
              <a:rPr lang="en-US" sz="2000" dirty="0"/>
              <a:t>expert </a:t>
            </a:r>
            <a:r>
              <a:rPr lang="en-US" sz="2000" dirty="0" smtClean="0"/>
              <a:t>panel to rate the </a:t>
            </a:r>
            <a:r>
              <a:rPr lang="en-US" sz="2000" dirty="0"/>
              <a:t>quality </a:t>
            </a:r>
            <a:r>
              <a:rPr lang="en-US" sz="2000" dirty="0" smtClean="0"/>
              <a:t>(for policy-related services) and relevance </a:t>
            </a:r>
            <a:r>
              <a:rPr lang="en-US" sz="2000" dirty="0"/>
              <a:t>and usefulness </a:t>
            </a:r>
            <a:r>
              <a:rPr lang="en-US" sz="2000" dirty="0" smtClean="0"/>
              <a:t>(for all services)</a:t>
            </a:r>
            <a:endParaRPr lang="en-US" sz="2000" dirty="0"/>
          </a:p>
          <a:p>
            <a:pPr marL="514350" indent="-514350">
              <a:buNone/>
            </a:pPr>
            <a:endParaRPr lang="en-US" dirty="0" smtClean="0"/>
          </a:p>
        </p:txBody>
      </p:sp>
      <p:sp>
        <p:nvSpPr>
          <p:cNvPr id="2" name="Title 1"/>
          <p:cNvSpPr>
            <a:spLocks noGrp="1"/>
          </p:cNvSpPr>
          <p:nvPr>
            <p:ph type="title"/>
          </p:nvPr>
        </p:nvSpPr>
        <p:spPr>
          <a:xfrm>
            <a:off x="304800" y="381000"/>
            <a:ext cx="8686800" cy="914400"/>
          </a:xfrm>
        </p:spPr>
        <p:txBody>
          <a:bodyPr>
            <a:normAutofit/>
          </a:bodyPr>
          <a:lstStyle/>
          <a:p>
            <a:pPr algn="ctr" fontAlgn="auto">
              <a:spcAft>
                <a:spcPts val="0"/>
              </a:spcAft>
              <a:defRPr/>
            </a:pPr>
            <a:r>
              <a:rPr lang="en-US" sz="3600" dirty="0" smtClean="0">
                <a:solidFill>
                  <a:schemeClr val="tx1"/>
                </a:solidFill>
                <a:effectLst/>
                <a:latin typeface="+mn-lt"/>
                <a:cs typeface="Arial" panose="020B0604020202020204" pitchFamily="34" charset="0"/>
              </a:rPr>
              <a:t>Data Collection for Annual Measures</a:t>
            </a:r>
            <a:endParaRPr lang="en-US" sz="3300" dirty="0">
              <a:solidFill>
                <a:schemeClr val="tx1"/>
              </a:solidFill>
              <a:effectLst/>
              <a:cs typeface="Arial" pitchFamily="34" charset="0"/>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10</a:t>
            </a:fld>
            <a:endParaRPr lang="en-US" dirty="0"/>
          </a:p>
        </p:txBody>
      </p:sp>
    </p:spTree>
    <p:extLst>
      <p:ext uri="{BB962C8B-B14F-4D97-AF65-F5344CB8AC3E}">
        <p14:creationId xmlns:p14="http://schemas.microsoft.com/office/powerpoint/2010/main" val="4250668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dirty="0" smtClean="0"/>
              <a:t>A service is work that provides information to a specific audience relevant to outcomes for children with disabilities</a:t>
            </a:r>
          </a:p>
          <a:p>
            <a:endParaRPr lang="en-US" dirty="0" smtClean="0"/>
          </a:p>
          <a:p>
            <a:pPr>
              <a:buFont typeface="Wingdings" panose="05000000000000000000" pitchFamily="2" charset="2"/>
              <a:buChar char="Ø"/>
            </a:pPr>
            <a:r>
              <a:rPr lang="en-US" dirty="0" smtClean="0"/>
              <a:t>OSEP recognizes three levels of TA Services</a:t>
            </a:r>
          </a:p>
          <a:p>
            <a:pPr lvl="2">
              <a:buClr>
                <a:srgbClr val="0070C0"/>
              </a:buClr>
              <a:buFont typeface="Courier New" panose="02070309020205020404" pitchFamily="49" charset="0"/>
              <a:buChar char="o"/>
            </a:pPr>
            <a:r>
              <a:rPr lang="en-US" dirty="0" smtClean="0"/>
              <a:t>General/Universal</a:t>
            </a:r>
          </a:p>
          <a:p>
            <a:pPr lvl="2">
              <a:buClr>
                <a:srgbClr val="0070C0"/>
              </a:buClr>
              <a:buFont typeface="Courier New" panose="02070309020205020404" pitchFamily="49" charset="0"/>
              <a:buChar char="o"/>
            </a:pPr>
            <a:r>
              <a:rPr lang="en-US" dirty="0" smtClean="0"/>
              <a:t>Targeted/Specific</a:t>
            </a:r>
          </a:p>
          <a:p>
            <a:pPr lvl="2">
              <a:buClr>
                <a:srgbClr val="0070C0"/>
              </a:buClr>
              <a:buFont typeface="Courier New" panose="02070309020205020404" pitchFamily="49" charset="0"/>
              <a:buChar char="o"/>
            </a:pPr>
            <a:r>
              <a:rPr lang="en-US" dirty="0" smtClean="0"/>
              <a:t>Intensive/Sustained</a:t>
            </a:r>
          </a:p>
          <a:p>
            <a:endParaRPr lang="en-US" dirty="0"/>
          </a:p>
        </p:txBody>
      </p:sp>
      <p:sp>
        <p:nvSpPr>
          <p:cNvPr id="3" name="Title 2"/>
          <p:cNvSpPr>
            <a:spLocks noGrp="1"/>
          </p:cNvSpPr>
          <p:nvPr>
            <p:ph type="title"/>
          </p:nvPr>
        </p:nvSpPr>
        <p:spPr>
          <a:xfrm>
            <a:off x="457200" y="274638"/>
            <a:ext cx="8382000" cy="1143000"/>
          </a:xfrm>
        </p:spPr>
        <p:txBody>
          <a:bodyPr>
            <a:normAutofit/>
          </a:bodyPr>
          <a:lstStyle/>
          <a:p>
            <a:pPr algn="ctr"/>
            <a:r>
              <a:rPr lang="en-US" sz="3600" dirty="0" smtClean="0">
                <a:solidFill>
                  <a:schemeClr val="tx1"/>
                </a:solidFill>
                <a:effectLst/>
                <a:latin typeface="+mn-lt"/>
                <a:cs typeface="Arial" pitchFamily="34" charset="0"/>
              </a:rPr>
              <a:t>Data Collection for Annual Measures</a:t>
            </a:r>
            <a:endParaRPr lang="en-US" sz="3600" dirty="0">
              <a:solidFill>
                <a:schemeClr val="tx1"/>
              </a:solidFill>
              <a:effectLst/>
              <a:latin typeface="+mn-lt"/>
              <a:cs typeface="Arial" pitchFamily="34" charset="0"/>
            </a:endParaRPr>
          </a:p>
        </p:txBody>
      </p:sp>
      <p:sp>
        <p:nvSpPr>
          <p:cNvPr id="4" name="Date Placeholder 3"/>
          <p:cNvSpPr>
            <a:spLocks noGrp="1"/>
          </p:cNvSpPr>
          <p:nvPr>
            <p:ph type="dt" sz="half" idx="10"/>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800600"/>
          </a:xfrm>
        </p:spPr>
        <p:txBody>
          <a:bodyPr/>
          <a:lstStyle/>
          <a:p>
            <a:pPr>
              <a:buFont typeface="Wingdings" panose="05000000000000000000" pitchFamily="2" charset="2"/>
              <a:buChar char="Ø"/>
            </a:pPr>
            <a:r>
              <a:rPr lang="en-US" sz="2800" dirty="0" smtClean="0"/>
              <a:t>Examples of Services</a:t>
            </a:r>
          </a:p>
          <a:p>
            <a:pPr lvl="2">
              <a:buClr>
                <a:srgbClr val="0070C0"/>
              </a:buClr>
              <a:buFont typeface="Courier New" panose="02070309020205020404" pitchFamily="49" charset="0"/>
              <a:buChar char="o"/>
            </a:pPr>
            <a:r>
              <a:rPr lang="en-US" sz="2800" dirty="0" smtClean="0"/>
              <a:t>Conducting training</a:t>
            </a:r>
          </a:p>
          <a:p>
            <a:pPr lvl="2">
              <a:buClr>
                <a:srgbClr val="0070C0"/>
              </a:buClr>
              <a:buFont typeface="Courier New" panose="02070309020205020404" pitchFamily="49" charset="0"/>
              <a:buChar char="o"/>
            </a:pPr>
            <a:r>
              <a:rPr lang="en-US" sz="2800" dirty="0" smtClean="0"/>
              <a:t>Leading and convening informational meetings</a:t>
            </a:r>
          </a:p>
          <a:p>
            <a:pPr lvl="2">
              <a:buClr>
                <a:srgbClr val="0070C0"/>
              </a:buClr>
              <a:buFont typeface="Courier New" panose="02070309020205020404" pitchFamily="49" charset="0"/>
              <a:buChar char="o"/>
            </a:pPr>
            <a:r>
              <a:rPr lang="en-US" sz="2800" dirty="0" smtClean="0"/>
              <a:t>Responding to inquires from a targeted population</a:t>
            </a:r>
          </a:p>
          <a:p>
            <a:endParaRPr lang="en-US" dirty="0"/>
          </a:p>
        </p:txBody>
      </p:sp>
      <p:sp>
        <p:nvSpPr>
          <p:cNvPr id="3" name="Title 2"/>
          <p:cNvSpPr>
            <a:spLocks noGrp="1"/>
          </p:cNvSpPr>
          <p:nvPr>
            <p:ph type="title"/>
          </p:nvPr>
        </p:nvSpPr>
        <p:spPr>
          <a:xfrm>
            <a:off x="457200" y="457200"/>
            <a:ext cx="8458200" cy="1143000"/>
          </a:xfrm>
        </p:spPr>
        <p:txBody>
          <a:bodyPr>
            <a:normAutofit/>
          </a:bodyPr>
          <a:lstStyle/>
          <a:p>
            <a:r>
              <a:rPr lang="en-US" sz="3600" dirty="0" smtClean="0">
                <a:solidFill>
                  <a:schemeClr val="tx1"/>
                </a:solidFill>
                <a:effectLst/>
                <a:latin typeface="+mn-lt"/>
                <a:cs typeface="Arial" pitchFamily="34" charset="0"/>
              </a:rPr>
              <a:t>Data Collection for Annual Measures</a:t>
            </a:r>
            <a:endParaRPr lang="en-US" sz="3600" dirty="0">
              <a:solidFill>
                <a:schemeClr val="tx1"/>
              </a:solidFill>
              <a:effectLst/>
              <a:latin typeface="+mn-lt"/>
              <a:cs typeface="Arial" pitchFamily="34" charset="0"/>
            </a:endParaRPr>
          </a:p>
        </p:txBody>
      </p:sp>
      <p:sp>
        <p:nvSpPr>
          <p:cNvPr id="4" name="Date Placeholder 3"/>
          <p:cNvSpPr>
            <a:spLocks noGrp="1"/>
          </p:cNvSpPr>
          <p:nvPr>
            <p:ph type="dt" sz="half" idx="10"/>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tx1"/>
                </a:solidFill>
                <a:effectLst/>
              </a:rPr>
              <a:t>New Service Description Guide</a:t>
            </a:r>
            <a:endParaRPr lang="en-US" sz="4000" b="1" dirty="0">
              <a:solidFill>
                <a:schemeClr val="tx1"/>
              </a:solidFill>
              <a:effectLst/>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smtClean="0"/>
              <a:t>Deaf-blind Projects develop a New Service Description Guide for panel review</a:t>
            </a:r>
          </a:p>
          <a:p>
            <a:pPr>
              <a:buFont typeface="Wingdings" panose="05000000000000000000" pitchFamily="2" charset="2"/>
              <a:buChar char="Ø"/>
            </a:pPr>
            <a:r>
              <a:rPr lang="en-US" sz="2800" dirty="0" smtClean="0"/>
              <a:t>This guide is the primary source of information for the GPRA review </a:t>
            </a:r>
          </a:p>
          <a:p>
            <a:pPr>
              <a:buFont typeface="Wingdings" panose="05000000000000000000" pitchFamily="2" charset="2"/>
              <a:buChar char="Ø"/>
            </a:pPr>
            <a:r>
              <a:rPr lang="en-US" sz="2800" dirty="0" smtClean="0"/>
              <a:t>Complete, detailed, and clearly written guides make it easier for panelists to rate service QRU accurately</a:t>
            </a:r>
          </a:p>
          <a:p>
            <a:pPr>
              <a:buFont typeface="Wingdings" panose="05000000000000000000" pitchFamily="2" charset="2"/>
              <a:buChar char="Ø"/>
            </a:pPr>
            <a:r>
              <a:rPr lang="en-US" sz="2800" dirty="0" smtClean="0"/>
              <a:t>Please consult tips for completing description guides provided by TSG</a:t>
            </a:r>
            <a:endParaRPr lang="en-US" sz="2800" dirty="0"/>
          </a:p>
        </p:txBody>
      </p:sp>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13</a:t>
            </a:fld>
            <a:endParaRPr lang="en-US" dirty="0"/>
          </a:p>
        </p:txBody>
      </p:sp>
    </p:spTree>
    <p:extLst>
      <p:ext uri="{BB962C8B-B14F-4D97-AF65-F5344CB8AC3E}">
        <p14:creationId xmlns:p14="http://schemas.microsoft.com/office/powerpoint/2010/main" val="3249662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p:spPr>
        <p:txBody>
          <a:bodyPr/>
          <a:lstStyle/>
          <a:p>
            <a:pPr>
              <a:buFont typeface="Wingdings" panose="05000000000000000000" pitchFamily="2" charset="2"/>
              <a:buChar char="Ø"/>
            </a:pPr>
            <a:r>
              <a:rPr lang="en-US" dirty="0" smtClean="0"/>
              <a:t>Submission</a:t>
            </a:r>
          </a:p>
          <a:p>
            <a:pPr lvl="1"/>
            <a:endParaRPr lang="en-US" sz="1800" dirty="0" smtClean="0"/>
          </a:p>
          <a:p>
            <a:pPr lvl="1">
              <a:buFont typeface="Courier New" panose="02070309020205020404" pitchFamily="49" charset="0"/>
              <a:buChar char="o"/>
            </a:pPr>
            <a:r>
              <a:rPr lang="en-US" sz="2400" dirty="0" smtClean="0"/>
              <a:t>Send an electronic copy (in WORD or PDF) of your completed guide and any supporting materials attached to an email message to </a:t>
            </a:r>
            <a:r>
              <a:rPr lang="en-US" sz="2400" u="sng" dirty="0" smtClean="0">
                <a:solidFill>
                  <a:schemeClr val="accent3">
                    <a:lumMod val="60000"/>
                    <a:lumOff val="40000"/>
                  </a:schemeClr>
                </a:solidFill>
              </a:rPr>
              <a:t>St</a:t>
            </a:r>
            <a:r>
              <a:rPr lang="en-US" sz="2400" dirty="0" smtClean="0">
                <a:hlinkClick r:id="rId3"/>
              </a:rPr>
              <a:t>udygroupTAandD@aol.com</a:t>
            </a:r>
            <a:endParaRPr lang="en-US" sz="2400" dirty="0" smtClean="0"/>
          </a:p>
          <a:p>
            <a:pPr lvl="1">
              <a:buFont typeface="Courier New" panose="02070309020205020404" pitchFamily="49" charset="0"/>
              <a:buChar char="o"/>
            </a:pPr>
            <a:endParaRPr lang="en-US" sz="2400" dirty="0"/>
          </a:p>
          <a:p>
            <a:pPr lvl="1">
              <a:buFont typeface="Courier New" panose="02070309020205020404" pitchFamily="49" charset="0"/>
              <a:buChar char="o"/>
            </a:pPr>
            <a:r>
              <a:rPr lang="en-US" sz="2400" dirty="0" smtClean="0"/>
              <a:t>Be sure that URL addresses where your service supporting materials can be found is marked clearly</a:t>
            </a:r>
            <a:endParaRPr lang="en-US" sz="2400" dirty="0"/>
          </a:p>
          <a:p>
            <a:pPr lvl="2">
              <a:buFont typeface="Courier New" panose="02070309020205020404" pitchFamily="49" charset="0"/>
              <a:buChar char="o"/>
            </a:pPr>
            <a:endParaRPr lang="en-US" sz="2400" dirty="0" smtClean="0"/>
          </a:p>
          <a:p>
            <a:pPr lvl="1">
              <a:buFont typeface="Courier New" panose="02070309020205020404" pitchFamily="49" charset="0"/>
              <a:buChar char="o"/>
            </a:pPr>
            <a:r>
              <a:rPr lang="en-US" sz="2400" dirty="0" smtClean="0"/>
              <a:t>Deadline is </a:t>
            </a:r>
            <a:r>
              <a:rPr lang="en-US" sz="2400" b="1" dirty="0" smtClean="0"/>
              <a:t>May 25th, 2017</a:t>
            </a:r>
          </a:p>
          <a:p>
            <a:endParaRPr lang="en-US" dirty="0" smtClean="0"/>
          </a:p>
          <a:p>
            <a:endParaRPr lang="en-US" dirty="0"/>
          </a:p>
        </p:txBody>
      </p:sp>
      <p:sp>
        <p:nvSpPr>
          <p:cNvPr id="3" name="Title 2"/>
          <p:cNvSpPr>
            <a:spLocks noGrp="1"/>
          </p:cNvSpPr>
          <p:nvPr>
            <p:ph type="title"/>
          </p:nvPr>
        </p:nvSpPr>
        <p:spPr>
          <a:xfrm>
            <a:off x="228600" y="274638"/>
            <a:ext cx="8534400" cy="1173162"/>
          </a:xfrm>
        </p:spPr>
        <p:txBody>
          <a:bodyPr>
            <a:normAutofit/>
          </a:bodyPr>
          <a:lstStyle/>
          <a:p>
            <a:pPr algn="ctr"/>
            <a:r>
              <a:rPr lang="en-US" sz="3600" dirty="0" smtClean="0">
                <a:solidFill>
                  <a:schemeClr val="tx1"/>
                </a:solidFill>
                <a:effectLst/>
                <a:latin typeface="+mn-lt"/>
                <a:cs typeface="Arial" pitchFamily="34" charset="0"/>
              </a:rPr>
              <a:t>Data Collection for Annual Measures</a:t>
            </a:r>
            <a:endParaRPr lang="en-US" sz="3600" dirty="0">
              <a:latin typeface="+mn-lt"/>
            </a:endParaRPr>
          </a:p>
        </p:txBody>
      </p:sp>
      <p:sp>
        <p:nvSpPr>
          <p:cNvPr id="4" name="Date Placeholder 3"/>
          <p:cNvSpPr>
            <a:spLocks noGrp="1"/>
          </p:cNvSpPr>
          <p:nvPr>
            <p:ph type="dt" sz="half" idx="10"/>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p:spPr>
        <p:txBody>
          <a:bodyPr/>
          <a:lstStyle/>
          <a:p>
            <a:fld id="{741AD6D5-B4BA-4493-B643-3AC72EB6293F}" type="slidenum">
              <a:rPr lang="en-US"/>
              <a:pPr/>
              <a:t>15</a:t>
            </a:fld>
            <a:endParaRPr lang="en-US"/>
          </a:p>
        </p:txBody>
      </p:sp>
      <p:pic>
        <p:nvPicPr>
          <p:cNvPr id="36868" name="Picture 3"/>
          <p:cNvPicPr>
            <a:picLocks noChangeAspect="1" noChangeArrowheads="1"/>
          </p:cNvPicPr>
          <p:nvPr/>
        </p:nvPicPr>
        <p:blipFill>
          <a:blip r:embed="rId3" cstate="print">
            <a:clrChange>
              <a:clrFrom>
                <a:srgbClr val="FF0000"/>
              </a:clrFrom>
              <a:clrTo>
                <a:srgbClr val="FF0000">
                  <a:alpha val="0"/>
                </a:srgbClr>
              </a:clrTo>
            </a:clrChange>
            <a:lum bright="66000" contrast="-60000"/>
          </a:blip>
          <a:srcRect/>
          <a:stretch>
            <a:fillRect/>
          </a:stretch>
        </p:blipFill>
        <p:spPr bwMode="auto">
          <a:xfrm>
            <a:off x="1588851" y="685800"/>
            <a:ext cx="5575300" cy="5715000"/>
          </a:xfrm>
          <a:prstGeom prst="rect">
            <a:avLst/>
          </a:prstGeom>
          <a:noFill/>
          <a:ln w="9525">
            <a:noFill/>
            <a:miter lim="800000"/>
            <a:headEnd/>
            <a:tailEnd/>
          </a:ln>
        </p:spPr>
      </p:pic>
      <p:sp>
        <p:nvSpPr>
          <p:cNvPr id="36870" name="Text Box 5"/>
          <p:cNvSpPr txBox="1">
            <a:spLocks noChangeArrowheads="1"/>
          </p:cNvSpPr>
          <p:nvPr/>
        </p:nvSpPr>
        <p:spPr bwMode="auto">
          <a:xfrm>
            <a:off x="564204" y="2666137"/>
            <a:ext cx="8153400" cy="1754326"/>
          </a:xfrm>
          <a:prstGeom prst="rect">
            <a:avLst/>
          </a:prstGeom>
          <a:noFill/>
          <a:ln w="38100">
            <a:noFill/>
            <a:miter lim="800000"/>
            <a:headEnd/>
            <a:tailEnd/>
          </a:ln>
        </p:spPr>
        <p:txBody>
          <a:bodyPr>
            <a:spAutoFit/>
          </a:bodyPr>
          <a:lstStyle/>
          <a:p>
            <a:pPr algn="ctr">
              <a:spcBef>
                <a:spcPct val="50000"/>
              </a:spcBef>
            </a:pPr>
            <a:r>
              <a:rPr lang="en-US" sz="5400" b="1" i="1" dirty="0">
                <a:latin typeface="Arial Narrow" pitchFamily="34" charset="0"/>
              </a:rPr>
              <a:t>Our Partnership is the Key to Successful Performance</a:t>
            </a:r>
          </a:p>
        </p:txBody>
      </p:sp>
      <p:sp>
        <p:nvSpPr>
          <p:cNvPr id="2" name="Date Placeholder 1"/>
          <p:cNvSpPr>
            <a:spLocks noGrp="1"/>
          </p:cNvSpPr>
          <p:nvPr>
            <p:ph type="dt" sz="half" idx="10"/>
          </p:nvPr>
        </p:nvSpPr>
        <p:spPr/>
        <p:txBody>
          <a:bodyPr/>
          <a:lstStyle/>
          <a:p>
            <a:pPr>
              <a:defRPr/>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Clr>
                <a:schemeClr val="tx1"/>
              </a:buClr>
              <a:buFont typeface="Wingdings" panose="05000000000000000000" pitchFamily="2" charset="2"/>
              <a:buChar char="§"/>
            </a:pPr>
            <a:r>
              <a:rPr lang="en-US" sz="2800" dirty="0">
                <a:ea typeface="ＭＳ Ｐゴシック" pitchFamily="34" charset="-128"/>
              </a:rPr>
              <a:t>Enhance awareness of the Program GPRA Performance Measures requirements </a:t>
            </a:r>
          </a:p>
          <a:p>
            <a:pPr marL="0" indent="0">
              <a:lnSpc>
                <a:spcPct val="90000"/>
              </a:lnSpc>
              <a:buClr>
                <a:schemeClr val="tx1"/>
              </a:buClr>
              <a:buNone/>
            </a:pPr>
            <a:endParaRPr lang="en-US" sz="2800" dirty="0">
              <a:ea typeface="ＭＳ Ｐゴシック" pitchFamily="34" charset="-128"/>
            </a:endParaRPr>
          </a:p>
          <a:p>
            <a:pPr>
              <a:lnSpc>
                <a:spcPct val="90000"/>
              </a:lnSpc>
              <a:buClr>
                <a:schemeClr val="tx1"/>
              </a:buClr>
              <a:buFont typeface="Wingdings" panose="05000000000000000000" pitchFamily="2" charset="2"/>
              <a:buChar char="§"/>
            </a:pPr>
            <a:r>
              <a:rPr lang="en-US" sz="2800" dirty="0">
                <a:ea typeface="ＭＳ Ｐゴシック" pitchFamily="34" charset="-128"/>
              </a:rPr>
              <a:t>Provide overview of </a:t>
            </a:r>
            <a:r>
              <a:rPr lang="en-US" sz="2800" dirty="0" smtClean="0">
                <a:ea typeface="ＭＳ Ｐゴシック" pitchFamily="34" charset="-128"/>
              </a:rPr>
              <a:t>procedures related to OSEP TA&amp;D Program </a:t>
            </a:r>
            <a:r>
              <a:rPr lang="en-US" sz="2800" dirty="0">
                <a:ea typeface="ＭＳ Ｐゴシック" pitchFamily="34" charset="-128"/>
              </a:rPr>
              <a:t>GPRA performance data--</a:t>
            </a:r>
          </a:p>
          <a:p>
            <a:pPr lvl="1">
              <a:lnSpc>
                <a:spcPct val="90000"/>
              </a:lnSpc>
              <a:buFont typeface="Arial" panose="020B0604020202020204" pitchFamily="34" charset="0"/>
              <a:buChar char="•"/>
            </a:pPr>
            <a:r>
              <a:rPr lang="en-US" dirty="0">
                <a:ea typeface="ＭＳ Ｐゴシック" pitchFamily="34" charset="-128"/>
              </a:rPr>
              <a:t>Collection and information gathering</a:t>
            </a:r>
          </a:p>
          <a:p>
            <a:pPr lvl="1">
              <a:lnSpc>
                <a:spcPct val="90000"/>
              </a:lnSpc>
              <a:buFont typeface="Arial" panose="020B0604020202020204" pitchFamily="34" charset="0"/>
              <a:buChar char="•"/>
            </a:pPr>
            <a:r>
              <a:rPr lang="en-US" dirty="0">
                <a:ea typeface="ＭＳ Ｐゴシック" pitchFamily="34" charset="-128"/>
              </a:rPr>
              <a:t>Analysis</a:t>
            </a:r>
          </a:p>
          <a:p>
            <a:pPr lvl="1">
              <a:lnSpc>
                <a:spcPct val="90000"/>
              </a:lnSpc>
              <a:buFont typeface="Arial" panose="020B0604020202020204" pitchFamily="34" charset="0"/>
              <a:buChar char="•"/>
            </a:pPr>
            <a:r>
              <a:rPr lang="en-US" dirty="0">
                <a:ea typeface="ＭＳ Ｐゴシック" pitchFamily="34" charset="-128"/>
              </a:rPr>
              <a:t>Reporting </a:t>
            </a:r>
            <a:endParaRPr lang="en-US" dirty="0" smtClean="0">
              <a:ea typeface="ＭＳ Ｐゴシック" pitchFamily="34" charset="-128"/>
            </a:endParaRPr>
          </a:p>
          <a:p>
            <a:pPr lvl="1">
              <a:lnSpc>
                <a:spcPct val="90000"/>
              </a:lnSpc>
              <a:buFont typeface="Wingdings" panose="05000000000000000000" pitchFamily="2" charset="2"/>
              <a:buChar char="§"/>
            </a:pPr>
            <a:endParaRPr lang="en-US" dirty="0">
              <a:ea typeface="ＭＳ Ｐゴシック" pitchFamily="34" charset="-128"/>
            </a:endParaRPr>
          </a:p>
          <a:p>
            <a:pPr>
              <a:lnSpc>
                <a:spcPct val="90000"/>
              </a:lnSpc>
              <a:buClr>
                <a:schemeClr val="tx1"/>
              </a:buClr>
              <a:buFont typeface="Wingdings" panose="05000000000000000000" pitchFamily="2" charset="2"/>
              <a:buChar char="§"/>
            </a:pPr>
            <a:r>
              <a:rPr lang="en-US" dirty="0" smtClean="0">
                <a:ea typeface="ＭＳ Ｐゴシック" pitchFamily="34" charset="-128"/>
              </a:rPr>
              <a:t>Respond to grantee questions</a:t>
            </a:r>
            <a:endParaRPr lang="en-US" dirty="0">
              <a:ea typeface="ＭＳ Ｐゴシック" pitchFamily="34" charset="-128"/>
            </a:endParaRPr>
          </a:p>
          <a:p>
            <a:endParaRPr lang="en-US" dirty="0"/>
          </a:p>
        </p:txBody>
      </p:sp>
      <p:sp>
        <p:nvSpPr>
          <p:cNvPr id="3" name="Title 2"/>
          <p:cNvSpPr>
            <a:spLocks noGrp="1"/>
          </p:cNvSpPr>
          <p:nvPr>
            <p:ph type="title"/>
          </p:nvPr>
        </p:nvSpPr>
        <p:spPr/>
        <p:txBody>
          <a:bodyPr/>
          <a:lstStyle/>
          <a:p>
            <a:pPr algn="ctr"/>
            <a:r>
              <a:rPr lang="en-US" dirty="0" smtClean="0">
                <a:solidFill>
                  <a:schemeClr val="tx1"/>
                </a:solidFill>
                <a:effectLst/>
              </a:rPr>
              <a:t>Webinar Objectives</a:t>
            </a:r>
            <a:endParaRPr lang="en-US" dirty="0">
              <a:solidFill>
                <a:schemeClr val="tx1"/>
              </a:solidFill>
              <a:effectLst/>
            </a:endParaRPr>
          </a:p>
        </p:txBody>
      </p:sp>
      <p:sp>
        <p:nvSpPr>
          <p:cNvPr id="4" name="Date Placeholder 3"/>
          <p:cNvSpPr>
            <a:spLocks noGrp="1"/>
          </p:cNvSpPr>
          <p:nvPr>
            <p:ph type="dt" sz="half"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31302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990D6607-BFAA-4F52-B87B-36AF41D46301}" type="slidenum">
              <a:rPr lang="en-US"/>
              <a:pPr/>
              <a:t>3</a:t>
            </a:fld>
            <a:endParaRPr lang="en-US"/>
          </a:p>
        </p:txBody>
      </p:sp>
      <p:sp>
        <p:nvSpPr>
          <p:cNvPr id="8195" name="Rectangle 2"/>
          <p:cNvSpPr>
            <a:spLocks noGrp="1" noChangeArrowheads="1"/>
          </p:cNvSpPr>
          <p:nvPr>
            <p:ph type="title"/>
          </p:nvPr>
        </p:nvSpPr>
        <p:spPr/>
        <p:txBody>
          <a:bodyPr/>
          <a:lstStyle/>
          <a:p>
            <a:pPr algn="ctr" eaLnBrk="1" hangingPunct="1"/>
            <a:r>
              <a:rPr lang="en-US" dirty="0" smtClean="0">
                <a:solidFill>
                  <a:schemeClr val="tx1"/>
                </a:solidFill>
                <a:effectLst/>
              </a:rPr>
              <a:t>Performance</a:t>
            </a:r>
            <a:r>
              <a:rPr lang="en-US" b="1" dirty="0" smtClean="0">
                <a:solidFill>
                  <a:schemeClr val="tx1"/>
                </a:solidFill>
                <a:effectLst/>
              </a:rPr>
              <a:t> Measures</a:t>
            </a:r>
          </a:p>
        </p:txBody>
      </p:sp>
      <p:sp>
        <p:nvSpPr>
          <p:cNvPr id="8196" name="Rectangle 3"/>
          <p:cNvSpPr>
            <a:spLocks noGrp="1" noChangeArrowheads="1"/>
          </p:cNvSpPr>
          <p:nvPr>
            <p:ph type="body" idx="1"/>
          </p:nvPr>
        </p:nvSpPr>
        <p:spPr/>
        <p:txBody>
          <a:bodyPr/>
          <a:lstStyle/>
          <a:p>
            <a:pPr lvl="1" eaLnBrk="1" hangingPunct="1">
              <a:lnSpc>
                <a:spcPct val="90000"/>
              </a:lnSpc>
              <a:buFont typeface="Wingdings" pitchFamily="2" charset="2"/>
              <a:buChar char="Ø"/>
            </a:pPr>
            <a:r>
              <a:rPr lang="en-US" sz="2500" dirty="0" smtClean="0"/>
              <a:t>The Government Performance and Results Act (GPRA) of 1993 required all federal agencies to establish and report annually on goals, measures, and targets</a:t>
            </a:r>
          </a:p>
          <a:p>
            <a:pPr lvl="1" eaLnBrk="1" hangingPunct="1">
              <a:lnSpc>
                <a:spcPct val="90000"/>
              </a:lnSpc>
            </a:pPr>
            <a:endParaRPr lang="en-US" sz="2500" dirty="0" smtClean="0"/>
          </a:p>
          <a:p>
            <a:pPr lvl="1">
              <a:lnSpc>
                <a:spcPct val="90000"/>
              </a:lnSpc>
              <a:buFont typeface="Wingdings" pitchFamily="2" charset="2"/>
              <a:buChar char="Ø"/>
            </a:pPr>
            <a:r>
              <a:rPr lang="en-US" sz="2500" dirty="0"/>
              <a:t>The law was reauthorized in 2010 as “GPRA Modernization Act of 2010”</a:t>
            </a:r>
          </a:p>
          <a:p>
            <a:pPr marL="392113" lvl="1" indent="0" eaLnBrk="1" hangingPunct="1">
              <a:lnSpc>
                <a:spcPct val="90000"/>
              </a:lnSpc>
              <a:buNone/>
            </a:pPr>
            <a:endParaRPr lang="en-US" sz="2500" dirty="0" smtClean="0"/>
          </a:p>
        </p:txBody>
      </p:sp>
    </p:spTree>
    <p:extLst>
      <p:ext uri="{BB962C8B-B14F-4D97-AF65-F5344CB8AC3E}">
        <p14:creationId xmlns:p14="http://schemas.microsoft.com/office/powerpoint/2010/main" val="26765572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7DE75194-AEC4-4C06-B778-924746C79049}" type="slidenum">
              <a:rPr lang="en-US"/>
              <a:pPr/>
              <a:t>4</a:t>
            </a:fld>
            <a:endParaRPr lang="en-US"/>
          </a:p>
        </p:txBody>
      </p:sp>
      <p:sp>
        <p:nvSpPr>
          <p:cNvPr id="6147" name="Rectangle 2"/>
          <p:cNvSpPr>
            <a:spLocks noGrp="1" noChangeArrowheads="1"/>
          </p:cNvSpPr>
          <p:nvPr>
            <p:ph type="title"/>
          </p:nvPr>
        </p:nvSpPr>
        <p:spPr/>
        <p:txBody>
          <a:bodyPr/>
          <a:lstStyle/>
          <a:p>
            <a:pPr algn="ctr" eaLnBrk="1" hangingPunct="1"/>
            <a:r>
              <a:rPr lang="en-US" b="1" dirty="0" smtClean="0">
                <a:solidFill>
                  <a:schemeClr val="tx1"/>
                </a:solidFill>
                <a:effectLst/>
                <a:latin typeface="+mn-lt"/>
              </a:rPr>
              <a:t>Performance Measures</a:t>
            </a:r>
          </a:p>
        </p:txBody>
      </p:sp>
      <p:sp>
        <p:nvSpPr>
          <p:cNvPr id="6148" name="Rectangle 3"/>
          <p:cNvSpPr>
            <a:spLocks noGrp="1" noChangeArrowheads="1"/>
          </p:cNvSpPr>
          <p:nvPr>
            <p:ph type="body" idx="1"/>
          </p:nvPr>
        </p:nvSpPr>
        <p:spPr>
          <a:xfrm>
            <a:off x="304800" y="1371600"/>
            <a:ext cx="8610600" cy="4525962"/>
          </a:xfrm>
        </p:spPr>
        <p:txBody>
          <a:bodyPr/>
          <a:lstStyle/>
          <a:p>
            <a:pPr lvl="1">
              <a:buFont typeface="Wingdings" panose="05000000000000000000" pitchFamily="2" charset="2"/>
              <a:buChar char="Ø"/>
            </a:pPr>
            <a:r>
              <a:rPr lang="en-US" sz="2500" dirty="0" smtClean="0">
                <a:cs typeface="Times New Roman" charset="0"/>
              </a:rPr>
              <a:t>OSEP reports progress on program performance measures annually to OMB and Congress</a:t>
            </a:r>
          </a:p>
          <a:p>
            <a:pPr>
              <a:buFont typeface="Wingdings" panose="05000000000000000000" pitchFamily="2" charset="2"/>
              <a:buChar char="Ø"/>
            </a:pPr>
            <a:endParaRPr lang="en-US" sz="2500" u="sng" dirty="0" smtClean="0">
              <a:cs typeface="Times New Roman" charset="0"/>
            </a:endParaRPr>
          </a:p>
          <a:p>
            <a:pPr lvl="1">
              <a:buFont typeface="Wingdings" panose="05000000000000000000" pitchFamily="2" charset="2"/>
              <a:buChar char="Ø"/>
            </a:pPr>
            <a:r>
              <a:rPr lang="en-US" sz="2500" dirty="0" smtClean="0"/>
              <a:t>This provides an aggregate picture of performance</a:t>
            </a:r>
          </a:p>
          <a:p>
            <a:pPr lvl="1">
              <a:buFont typeface="Wingdings" panose="05000000000000000000" pitchFamily="2" charset="2"/>
              <a:buChar char="Ø"/>
            </a:pPr>
            <a:endParaRPr lang="en-US" sz="2500" dirty="0" smtClean="0">
              <a:cs typeface="Times New Roman" charset="0"/>
            </a:endParaRPr>
          </a:p>
          <a:p>
            <a:pPr lvl="1">
              <a:buFont typeface="Wingdings" panose="05000000000000000000" pitchFamily="2" charset="2"/>
              <a:buChar char="Ø"/>
            </a:pPr>
            <a:r>
              <a:rPr lang="en-US" sz="2500" dirty="0" smtClean="0">
                <a:cs typeface="Times New Roman" charset="0"/>
              </a:rPr>
              <a:t>Their review of our performance data affects the continued funding of IDEA programs</a:t>
            </a:r>
          </a:p>
          <a:p>
            <a:pPr lvl="1">
              <a:buFont typeface="Wingdings" panose="05000000000000000000" pitchFamily="2" charset="2"/>
              <a:buChar char="Ø"/>
            </a:pPr>
            <a:endParaRPr lang="en-US" sz="2500" dirty="0" smtClean="0">
              <a:cs typeface="Times New Roman" charset="0"/>
            </a:endParaRPr>
          </a:p>
          <a:p>
            <a:pPr lvl="1">
              <a:buFont typeface="Wingdings" panose="05000000000000000000" pitchFamily="2" charset="2"/>
              <a:buChar char="Ø"/>
            </a:pPr>
            <a:r>
              <a:rPr lang="en-US" sz="2500" dirty="0" smtClean="0">
                <a:cs typeface="Times New Roman" charset="0"/>
              </a:rPr>
              <a:t>OSEP uses the data to improve the TA&amp;D Program’s performance</a:t>
            </a:r>
          </a:p>
          <a:p>
            <a:pPr lvl="1"/>
            <a:endParaRPr lang="en-US" sz="2500" dirty="0" smtClean="0">
              <a:cs typeface="Times New Roman" charset="0"/>
            </a:endParaRPr>
          </a:p>
          <a:p>
            <a:pPr lvl="1" eaLnBrk="1" hangingPunct="1"/>
            <a:endParaRPr lang="en-US" b="1" dirty="0" smtClean="0">
              <a:cs typeface="Times New Roman" charset="0"/>
            </a:endParaRPr>
          </a:p>
          <a:p>
            <a:pPr eaLnBrk="1" hangingPunct="1">
              <a:buFont typeface="Wingdings" pitchFamily="2" charset="2"/>
              <a:buNone/>
            </a:pPr>
            <a:endParaRPr lang="en-US" b="1" dirty="0" smtClean="0">
              <a:latin typeface="Arial" charset="0"/>
              <a:cs typeface="Times New Roman" charset="0"/>
            </a:endParaRPr>
          </a:p>
          <a:p>
            <a:pPr eaLnBrk="1" hangingPunct="1">
              <a:buFont typeface="Wingdings" pitchFamily="2" charset="2"/>
              <a:buNone/>
            </a:pPr>
            <a:endParaRPr lang="en-US" b="1" dirty="0" smtClean="0">
              <a:latin typeface="Arial" charset="0"/>
              <a:cs typeface="Times New Roman" charset="0"/>
            </a:endParaRPr>
          </a:p>
          <a:p>
            <a:pPr eaLnBrk="1" hangingPunct="1"/>
            <a:endParaRPr lang="en-US" sz="2800" b="1" dirty="0" smtClean="0">
              <a:latin typeface="Arial" charset="0"/>
              <a:cs typeface="Times New Roman" charset="0"/>
            </a:endParaRPr>
          </a:p>
          <a:p>
            <a:pPr eaLnBrk="1" hangingPunct="1">
              <a:buFont typeface="Wingdings" pitchFamily="2" charset="2"/>
              <a:buNone/>
            </a:pPr>
            <a:endParaRPr lang="en-US" dirty="0" smtClean="0">
              <a:latin typeface="Arial" charset="0"/>
            </a:endParaRPr>
          </a:p>
        </p:txBody>
      </p:sp>
      <p:sp>
        <p:nvSpPr>
          <p:cNvPr id="2" name="Date Placeholder 1"/>
          <p:cNvSpPr>
            <a:spLocks noGrp="1"/>
          </p:cNvSpPr>
          <p:nvPr>
            <p:ph type="dt" sz="half" idx="10"/>
          </p:nvPr>
        </p:nvSpPr>
        <p:spPr/>
        <p:txBody>
          <a:bodyPr/>
          <a:lstStyle/>
          <a:p>
            <a:pPr>
              <a:defRPr/>
            </a:pP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481138"/>
            <a:ext cx="8458200" cy="4525962"/>
          </a:xfrm>
        </p:spPr>
        <p:txBody>
          <a:bodyPr/>
          <a:lstStyle/>
          <a:p>
            <a:pPr>
              <a:buFont typeface="Wingdings" panose="05000000000000000000" pitchFamily="2" charset="2"/>
              <a:buChar char="Ø"/>
            </a:pPr>
            <a:r>
              <a:rPr lang="en-US" dirty="0" smtClean="0"/>
              <a:t>Annual Measures (QRU)</a:t>
            </a:r>
          </a:p>
          <a:p>
            <a:pPr>
              <a:buFont typeface="Wingdings" panose="05000000000000000000" pitchFamily="2" charset="2"/>
              <a:buChar char="Ø"/>
            </a:pPr>
            <a:endParaRPr lang="en-US" dirty="0" smtClean="0"/>
          </a:p>
          <a:p>
            <a:pPr lvl="1">
              <a:buFont typeface="Courier New" panose="02070309020205020404" pitchFamily="49" charset="0"/>
              <a:buChar char="o"/>
            </a:pPr>
            <a:r>
              <a:rPr lang="en-US" sz="2400" u="sng" dirty="0" smtClean="0"/>
              <a:t>Quality</a:t>
            </a:r>
            <a:r>
              <a:rPr lang="en-US" sz="2400" dirty="0" smtClean="0"/>
              <a:t> of New Service</a:t>
            </a:r>
          </a:p>
          <a:p>
            <a:pPr lvl="1">
              <a:buFont typeface="Courier New" panose="02070309020205020404" pitchFamily="49" charset="0"/>
              <a:buChar char="o"/>
            </a:pPr>
            <a:r>
              <a:rPr lang="en-US" sz="2400" u="sng" dirty="0" smtClean="0"/>
              <a:t>Relevance</a:t>
            </a:r>
            <a:r>
              <a:rPr lang="en-US" sz="2400" dirty="0" smtClean="0"/>
              <a:t> of New Service</a:t>
            </a:r>
          </a:p>
          <a:p>
            <a:pPr lvl="1">
              <a:buFont typeface="Courier New" panose="02070309020205020404" pitchFamily="49" charset="0"/>
              <a:buChar char="o"/>
            </a:pPr>
            <a:r>
              <a:rPr lang="en-US" sz="2400" u="sng" dirty="0" smtClean="0"/>
              <a:t>Usefulness</a:t>
            </a:r>
            <a:r>
              <a:rPr lang="en-US" sz="2400" dirty="0" smtClean="0"/>
              <a:t> of New Service</a:t>
            </a:r>
          </a:p>
        </p:txBody>
      </p:sp>
      <p:sp>
        <p:nvSpPr>
          <p:cNvPr id="1741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36D294E-080C-47AA-8CB6-46CC3CB648BA}" type="slidenum">
              <a:rPr lang="en-US"/>
              <a:pPr fontAlgn="base">
                <a:spcBef>
                  <a:spcPct val="0"/>
                </a:spcBef>
                <a:spcAft>
                  <a:spcPct val="0"/>
                </a:spcAft>
              </a:pPr>
              <a:t>5</a:t>
            </a:fld>
            <a:endParaRPr lang="en-US"/>
          </a:p>
        </p:txBody>
      </p:sp>
      <p:sp>
        <p:nvSpPr>
          <p:cNvPr id="5" name="Title 4"/>
          <p:cNvSpPr>
            <a:spLocks noGrp="1"/>
          </p:cNvSpPr>
          <p:nvPr>
            <p:ph type="title"/>
          </p:nvPr>
        </p:nvSpPr>
        <p:spPr/>
        <p:txBody>
          <a:bodyPr>
            <a:noAutofit/>
          </a:bodyPr>
          <a:lstStyle/>
          <a:p>
            <a:pPr algn="ctr" fontAlgn="auto">
              <a:spcAft>
                <a:spcPts val="0"/>
              </a:spcAft>
              <a:defRPr/>
            </a:pPr>
            <a:r>
              <a:rPr lang="en-US" sz="3400" dirty="0" smtClean="0">
                <a:solidFill>
                  <a:schemeClr val="tx1"/>
                </a:solidFill>
                <a:effectLst/>
                <a:latin typeface="+mn-lt"/>
                <a:cs typeface="Arial" pitchFamily="34" charset="0"/>
              </a:rPr>
              <a:t>TA&amp;D Program Performance Measures Involving Deaf-blind Projects</a:t>
            </a:r>
            <a:endParaRPr lang="en-US" sz="3400" dirty="0">
              <a:solidFill>
                <a:schemeClr val="tx1"/>
              </a:solidFill>
              <a:effectLst/>
              <a:latin typeface="+mn-lt"/>
              <a:cs typeface="Arial" pitchFamily="34" charset="0"/>
            </a:endParaRPr>
          </a:p>
        </p:txBody>
      </p:sp>
      <p:sp>
        <p:nvSpPr>
          <p:cNvPr id="2" name="Date Placeholder 1"/>
          <p:cNvSpPr>
            <a:spLocks noGrp="1"/>
          </p:cNvSpPr>
          <p:nvPr>
            <p:ph type="dt" sz="half"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F8916F6-54B2-4EF8-9AC2-92EAF8E926DA}" type="slidenum">
              <a:rPr lang="en-US"/>
              <a:pPr fontAlgn="base">
                <a:spcBef>
                  <a:spcPct val="0"/>
                </a:spcBef>
                <a:spcAft>
                  <a:spcPct val="0"/>
                </a:spcAft>
              </a:pPr>
              <a:t>6</a:t>
            </a:fld>
            <a:endParaRPr lang="en-US"/>
          </a:p>
        </p:txBody>
      </p:sp>
      <p:sp>
        <p:nvSpPr>
          <p:cNvPr id="365570" name="Rectangle 2"/>
          <p:cNvSpPr>
            <a:spLocks noGrp="1" noChangeArrowheads="1"/>
          </p:cNvSpPr>
          <p:nvPr>
            <p:ph type="title"/>
          </p:nvPr>
        </p:nvSpPr>
        <p:spPr/>
        <p:txBody>
          <a:bodyPr>
            <a:normAutofit fontScale="90000"/>
          </a:bodyPr>
          <a:lstStyle/>
          <a:p>
            <a:pPr algn="ctr" fontAlgn="auto">
              <a:spcAft>
                <a:spcPts val="0"/>
              </a:spcAft>
              <a:defRPr/>
            </a:pPr>
            <a:r>
              <a:rPr lang="en-US" sz="4000" dirty="0">
                <a:solidFill>
                  <a:schemeClr val="tx1"/>
                </a:solidFill>
                <a:effectLst/>
                <a:latin typeface="+mn-lt"/>
                <a:cs typeface="Arial" pitchFamily="34" charset="0"/>
              </a:rPr>
              <a:t>How is </a:t>
            </a:r>
            <a:r>
              <a:rPr lang="en-US" sz="4000" u="sng" dirty="0">
                <a:solidFill>
                  <a:schemeClr val="tx1"/>
                </a:solidFill>
                <a:effectLst/>
                <a:latin typeface="+mn-lt"/>
                <a:cs typeface="Arial" pitchFamily="34" charset="0"/>
              </a:rPr>
              <a:t>Quality</a:t>
            </a:r>
            <a:r>
              <a:rPr lang="en-US" sz="4000" dirty="0">
                <a:solidFill>
                  <a:schemeClr val="tx1"/>
                </a:solidFill>
                <a:effectLst/>
                <a:latin typeface="+mn-lt"/>
                <a:cs typeface="Arial" pitchFamily="34" charset="0"/>
              </a:rPr>
              <a:t> Rated </a:t>
            </a:r>
            <a:r>
              <a:rPr lang="en-US" sz="4000" dirty="0" smtClean="0">
                <a:solidFill>
                  <a:schemeClr val="tx1"/>
                </a:solidFill>
                <a:effectLst/>
                <a:latin typeface="+mn-lt"/>
                <a:cs typeface="Arial" pitchFamily="34" charset="0"/>
              </a:rPr>
              <a:t>by the </a:t>
            </a:r>
            <a:r>
              <a:rPr lang="en-US" sz="4000" dirty="0">
                <a:solidFill>
                  <a:schemeClr val="tx1"/>
                </a:solidFill>
                <a:effectLst/>
                <a:latin typeface="+mn-lt"/>
                <a:cs typeface="Arial" pitchFamily="34" charset="0"/>
              </a:rPr>
              <a:t>Panel?</a:t>
            </a:r>
          </a:p>
        </p:txBody>
      </p:sp>
      <p:sp>
        <p:nvSpPr>
          <p:cNvPr id="365571" name="Rectangle 3"/>
          <p:cNvSpPr>
            <a:spLocks noGrp="1" noChangeArrowheads="1"/>
          </p:cNvSpPr>
          <p:nvPr>
            <p:ph type="body" idx="1"/>
          </p:nvPr>
        </p:nvSpPr>
        <p:spPr>
          <a:xfrm>
            <a:off x="457200" y="1371600"/>
            <a:ext cx="8229600" cy="4635500"/>
          </a:xfrm>
        </p:spPr>
        <p:txBody>
          <a:bodyPr>
            <a:normAutofit fontScale="70000" lnSpcReduction="20000"/>
          </a:bodyPr>
          <a:lstStyle/>
          <a:p>
            <a:pPr marL="366204" fontAlgn="auto">
              <a:spcBef>
                <a:spcPts val="324"/>
              </a:spcBef>
              <a:spcAft>
                <a:spcPts val="0"/>
              </a:spcAft>
              <a:buNone/>
              <a:defRPr/>
            </a:pPr>
            <a:r>
              <a:rPr lang="en-US" dirty="0"/>
              <a:t>	</a:t>
            </a:r>
            <a:r>
              <a:rPr lang="en-US" sz="2800" dirty="0" smtClean="0"/>
              <a:t>Percentage of Special Education Technical Assistance and Dissemination (TA&amp;D) Products and services deemed to be of high </a:t>
            </a:r>
            <a:r>
              <a:rPr lang="en-US" sz="2800" b="1" u="sng" dirty="0" smtClean="0"/>
              <a:t>quality</a:t>
            </a:r>
            <a:r>
              <a:rPr lang="en-US" sz="2800" dirty="0" smtClean="0"/>
              <a:t> by an independent (Science or Stakeholder) review panel</a:t>
            </a:r>
            <a:endParaRPr lang="en-US" sz="3300" b="1" dirty="0" smtClean="0"/>
          </a:p>
          <a:p>
            <a:pPr marL="365760" indent="-256032" fontAlgn="auto">
              <a:spcAft>
                <a:spcPts val="0"/>
              </a:spcAft>
              <a:buFont typeface="Wingdings 3"/>
              <a:buNone/>
              <a:defRPr/>
            </a:pPr>
            <a:endParaRPr lang="en-US" u="sng" dirty="0" smtClean="0"/>
          </a:p>
          <a:p>
            <a:pPr marL="566928" indent="-457200" fontAlgn="auto">
              <a:spcAft>
                <a:spcPts val="0"/>
              </a:spcAft>
              <a:buFont typeface="Wingdings" pitchFamily="2" charset="2"/>
              <a:buChar char="Ø"/>
              <a:defRPr/>
            </a:pPr>
            <a:r>
              <a:rPr lang="en-US" sz="3500" u="sng" dirty="0" smtClean="0"/>
              <a:t>Substance</a:t>
            </a:r>
            <a:r>
              <a:rPr lang="en-US" sz="2800" dirty="0" smtClean="0"/>
              <a:t>: Does </a:t>
            </a:r>
            <a:r>
              <a:rPr lang="en-US" sz="2800" dirty="0"/>
              <a:t>the product content or the content delivered through the service reflect evidence of conceptual soundness and quality, grounded in recent scientific evidence, legislation, policy, or accepted professional practice? </a:t>
            </a:r>
            <a:endParaRPr lang="en-US" sz="2800" dirty="0" smtClean="0"/>
          </a:p>
          <a:p>
            <a:pPr marL="109728" indent="0" fontAlgn="auto">
              <a:spcAft>
                <a:spcPts val="0"/>
              </a:spcAft>
              <a:buNone/>
              <a:defRPr/>
            </a:pPr>
            <a:endParaRPr lang="en-US" sz="2800" dirty="0" smtClean="0"/>
          </a:p>
          <a:p>
            <a:pPr marL="567816" indent="-457200" fontAlgn="auto">
              <a:spcBef>
                <a:spcPts val="324"/>
              </a:spcBef>
              <a:spcAft>
                <a:spcPts val="0"/>
              </a:spcAft>
              <a:buFont typeface="Wingdings" pitchFamily="2" charset="2"/>
              <a:buChar char="Ø"/>
              <a:defRPr/>
            </a:pPr>
            <a:r>
              <a:rPr lang="en-US" sz="3500" u="sng" dirty="0" smtClean="0"/>
              <a:t>Communication</a:t>
            </a:r>
            <a:r>
              <a:rPr lang="en-US" sz="2800" dirty="0" smtClean="0"/>
              <a:t>: Is </a:t>
            </a:r>
            <a:r>
              <a:rPr lang="en-US" sz="2800" dirty="0"/>
              <a:t>the product content or the content delivered through the service presented in such a way so as to be clearly understood, as evidenced by being well-organized, free of editorial errors and appropriately formatted? </a:t>
            </a:r>
          </a:p>
        </p:txBody>
      </p:sp>
    </p:spTree>
    <p:extLst>
      <p:ext uri="{BB962C8B-B14F-4D97-AF65-F5344CB8AC3E}">
        <p14:creationId xmlns:p14="http://schemas.microsoft.com/office/powerpoint/2010/main" val="35918414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853B12A-F330-4FA9-9737-A54107DD547F}" type="slidenum">
              <a:rPr lang="en-US"/>
              <a:pPr fontAlgn="base">
                <a:spcBef>
                  <a:spcPct val="0"/>
                </a:spcBef>
                <a:spcAft>
                  <a:spcPct val="0"/>
                </a:spcAft>
              </a:pPr>
              <a:t>7</a:t>
            </a:fld>
            <a:endParaRPr lang="en-US"/>
          </a:p>
        </p:txBody>
      </p:sp>
      <p:sp>
        <p:nvSpPr>
          <p:cNvPr id="367618" name="Rectangle 2"/>
          <p:cNvSpPr>
            <a:spLocks noGrp="1" noChangeArrowheads="1"/>
          </p:cNvSpPr>
          <p:nvPr>
            <p:ph type="title"/>
          </p:nvPr>
        </p:nvSpPr>
        <p:spPr/>
        <p:txBody>
          <a:bodyPr>
            <a:normAutofit/>
          </a:bodyPr>
          <a:lstStyle/>
          <a:p>
            <a:pPr algn="ctr" fontAlgn="auto">
              <a:spcAft>
                <a:spcPts val="0"/>
              </a:spcAft>
              <a:defRPr/>
            </a:pPr>
            <a:r>
              <a:rPr lang="en-US" sz="3400" dirty="0">
                <a:solidFill>
                  <a:schemeClr val="tx1"/>
                </a:solidFill>
                <a:effectLst/>
                <a:latin typeface="+mn-lt"/>
                <a:cs typeface="Arial" pitchFamily="34" charset="0"/>
              </a:rPr>
              <a:t>How is </a:t>
            </a:r>
            <a:r>
              <a:rPr lang="en-US" sz="3400" u="sng" dirty="0">
                <a:solidFill>
                  <a:schemeClr val="tx1"/>
                </a:solidFill>
                <a:effectLst/>
                <a:latin typeface="+mn-lt"/>
                <a:cs typeface="Arial" pitchFamily="34" charset="0"/>
              </a:rPr>
              <a:t>Relevance</a:t>
            </a:r>
            <a:r>
              <a:rPr lang="en-US" sz="3400" dirty="0">
                <a:solidFill>
                  <a:schemeClr val="tx1"/>
                </a:solidFill>
                <a:effectLst/>
                <a:latin typeface="+mn-lt"/>
                <a:cs typeface="Arial" pitchFamily="34" charset="0"/>
              </a:rPr>
              <a:t> Rated by the Panel?</a:t>
            </a:r>
          </a:p>
        </p:txBody>
      </p:sp>
      <p:sp>
        <p:nvSpPr>
          <p:cNvPr id="367619" name="Rectangle 3"/>
          <p:cNvSpPr>
            <a:spLocks noGrp="1" noChangeArrowheads="1"/>
          </p:cNvSpPr>
          <p:nvPr>
            <p:ph type="body" idx="1"/>
          </p:nvPr>
        </p:nvSpPr>
        <p:spPr>
          <a:xfrm>
            <a:off x="457200" y="1371600"/>
            <a:ext cx="8229600" cy="5029200"/>
          </a:xfrm>
        </p:spPr>
        <p:txBody>
          <a:bodyPr>
            <a:normAutofit fontScale="62500" lnSpcReduction="20000"/>
          </a:bodyPr>
          <a:lstStyle/>
          <a:p>
            <a:pPr marL="365760" indent="-256032" fontAlgn="auto">
              <a:spcAft>
                <a:spcPts val="0"/>
              </a:spcAft>
              <a:buFont typeface="Wingdings 3"/>
              <a:buNone/>
              <a:defRPr/>
            </a:pPr>
            <a:r>
              <a:rPr lang="en-US" sz="3800" dirty="0" smtClean="0"/>
              <a:t>	</a:t>
            </a:r>
            <a:r>
              <a:rPr lang="en-US" sz="3200" dirty="0" smtClean="0"/>
              <a:t>Percentage of Special Education Technical Assistance and Dissemination (TA&amp;D) Products and services deemed to be of high </a:t>
            </a:r>
            <a:r>
              <a:rPr lang="en-US" sz="3200" b="1" u="sng" dirty="0" smtClean="0"/>
              <a:t>relevance </a:t>
            </a:r>
            <a:r>
              <a:rPr lang="en-US" sz="3200" dirty="0" smtClean="0"/>
              <a:t>by an independent (Stakeholder) review panel</a:t>
            </a:r>
            <a:endParaRPr lang="en-US" sz="3200" b="1" dirty="0" smtClean="0"/>
          </a:p>
          <a:p>
            <a:pPr marL="365760" indent="-256032" fontAlgn="auto">
              <a:spcAft>
                <a:spcPts val="0"/>
              </a:spcAft>
              <a:buFont typeface="Wingdings 3"/>
              <a:buNone/>
              <a:defRPr/>
            </a:pPr>
            <a:endParaRPr lang="en-US" sz="3800" u="sng" dirty="0" smtClean="0"/>
          </a:p>
          <a:p>
            <a:pPr marL="566928" indent="-457200" fontAlgn="auto">
              <a:spcAft>
                <a:spcPts val="0"/>
              </a:spcAft>
              <a:buFont typeface="Wingdings" pitchFamily="2" charset="2"/>
              <a:buChar char="Ø"/>
              <a:defRPr/>
            </a:pPr>
            <a:r>
              <a:rPr lang="en-US" sz="3800" u="sng" dirty="0" smtClean="0"/>
              <a:t>Need</a:t>
            </a:r>
            <a:r>
              <a:rPr lang="en-US" sz="3800" dirty="0" smtClean="0"/>
              <a:t>: </a:t>
            </a:r>
            <a:r>
              <a:rPr lang="en-US" sz="3200" dirty="0" smtClean="0"/>
              <a:t>Does </a:t>
            </a:r>
            <a:r>
              <a:rPr lang="en-US" sz="3200" dirty="0"/>
              <a:t>the product content or the content delivered through the service attempt to solve an important problem or deal with a critical issue? </a:t>
            </a:r>
            <a:endParaRPr lang="en-US" sz="3200" dirty="0" smtClean="0"/>
          </a:p>
          <a:p>
            <a:pPr marL="109728" indent="0" fontAlgn="auto">
              <a:spcAft>
                <a:spcPts val="0"/>
              </a:spcAft>
              <a:buNone/>
              <a:defRPr/>
            </a:pPr>
            <a:endParaRPr lang="en-US" sz="3200" dirty="0" smtClean="0"/>
          </a:p>
          <a:p>
            <a:pPr marL="567816" indent="-457200" fontAlgn="auto">
              <a:spcBef>
                <a:spcPts val="324"/>
              </a:spcBef>
              <a:spcAft>
                <a:spcPts val="0"/>
              </a:spcAft>
              <a:buFont typeface="Wingdings" pitchFamily="2" charset="2"/>
              <a:buChar char="Ø"/>
              <a:defRPr/>
            </a:pPr>
            <a:r>
              <a:rPr lang="en-US" sz="3800" u="sng" dirty="0" smtClean="0"/>
              <a:t>Pertinence</a:t>
            </a:r>
            <a:r>
              <a:rPr lang="en-US" sz="3800" dirty="0" smtClean="0"/>
              <a:t>: </a:t>
            </a:r>
            <a:r>
              <a:rPr lang="en-US" sz="3200" dirty="0" smtClean="0"/>
              <a:t>Does </a:t>
            </a:r>
            <a:r>
              <a:rPr lang="en-US" sz="3200" dirty="0"/>
              <a:t>the product content or the content delivered through the service address a problem or issue recognized as important by the target audience(s)? </a:t>
            </a:r>
            <a:endParaRPr lang="en-US" sz="3200" dirty="0" smtClean="0"/>
          </a:p>
          <a:p>
            <a:pPr marL="110616" indent="0" fontAlgn="auto">
              <a:spcBef>
                <a:spcPts val="324"/>
              </a:spcBef>
              <a:spcAft>
                <a:spcPts val="0"/>
              </a:spcAft>
              <a:buNone/>
              <a:defRPr/>
            </a:pPr>
            <a:endParaRPr lang="en-US" sz="3200" dirty="0"/>
          </a:p>
          <a:p>
            <a:pPr marL="567816" indent="-457200" fontAlgn="auto">
              <a:spcBef>
                <a:spcPts val="324"/>
              </a:spcBef>
              <a:spcAft>
                <a:spcPts val="0"/>
              </a:spcAft>
              <a:buFont typeface="Wingdings" pitchFamily="2" charset="2"/>
              <a:buChar char="Ø"/>
              <a:defRPr/>
            </a:pPr>
            <a:r>
              <a:rPr lang="en-US" sz="3800" u="sng" dirty="0" smtClean="0"/>
              <a:t>Reach: </a:t>
            </a:r>
            <a:r>
              <a:rPr lang="en-US" sz="3200" dirty="0" smtClean="0"/>
              <a:t>To </a:t>
            </a:r>
            <a:r>
              <a:rPr lang="en-US" sz="3200" dirty="0"/>
              <a:t>what extent is the product content or the content delivered through the  service applicable to diverse segments of the target audience(s)? </a:t>
            </a:r>
          </a:p>
        </p:txBody>
      </p:sp>
    </p:spTree>
    <p:extLst>
      <p:ext uri="{BB962C8B-B14F-4D97-AF65-F5344CB8AC3E}">
        <p14:creationId xmlns:p14="http://schemas.microsoft.com/office/powerpoint/2010/main" val="307954042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2CB2C1D-2727-4ED8-B118-9264C8EC8B31}" type="slidenum">
              <a:rPr lang="en-US"/>
              <a:pPr fontAlgn="base">
                <a:spcBef>
                  <a:spcPct val="0"/>
                </a:spcBef>
                <a:spcAft>
                  <a:spcPct val="0"/>
                </a:spcAft>
              </a:pPr>
              <a:t>8</a:t>
            </a:fld>
            <a:endParaRPr lang="en-US"/>
          </a:p>
        </p:txBody>
      </p:sp>
      <p:sp>
        <p:nvSpPr>
          <p:cNvPr id="369666" name="Rectangle 2"/>
          <p:cNvSpPr>
            <a:spLocks noGrp="1" noChangeArrowheads="1"/>
          </p:cNvSpPr>
          <p:nvPr>
            <p:ph type="title"/>
          </p:nvPr>
        </p:nvSpPr>
        <p:spPr>
          <a:xfrm>
            <a:off x="381000" y="381000"/>
            <a:ext cx="8229600" cy="762000"/>
          </a:xfrm>
        </p:spPr>
        <p:txBody>
          <a:bodyPr>
            <a:normAutofit/>
          </a:bodyPr>
          <a:lstStyle/>
          <a:p>
            <a:pPr algn="ctr" fontAlgn="auto">
              <a:spcAft>
                <a:spcPts val="0"/>
              </a:spcAft>
              <a:defRPr/>
            </a:pPr>
            <a:r>
              <a:rPr lang="en-US" sz="3200" dirty="0" smtClean="0">
                <a:solidFill>
                  <a:schemeClr val="tx1"/>
                </a:solidFill>
                <a:effectLst/>
                <a:latin typeface="+mn-lt"/>
                <a:cs typeface="Arial" pitchFamily="34" charset="0"/>
              </a:rPr>
              <a:t>How </a:t>
            </a:r>
            <a:r>
              <a:rPr lang="en-US" sz="3200" dirty="0">
                <a:solidFill>
                  <a:schemeClr val="tx1"/>
                </a:solidFill>
                <a:effectLst/>
                <a:latin typeface="+mn-lt"/>
                <a:cs typeface="Arial" pitchFamily="34" charset="0"/>
              </a:rPr>
              <a:t>is </a:t>
            </a:r>
            <a:r>
              <a:rPr lang="en-US" sz="3200" u="sng" dirty="0">
                <a:solidFill>
                  <a:schemeClr val="tx1"/>
                </a:solidFill>
                <a:effectLst/>
                <a:latin typeface="+mn-lt"/>
                <a:cs typeface="Arial" pitchFamily="34" charset="0"/>
              </a:rPr>
              <a:t>Usefulness</a:t>
            </a:r>
            <a:r>
              <a:rPr lang="en-US" sz="3200" dirty="0">
                <a:solidFill>
                  <a:schemeClr val="tx1"/>
                </a:solidFill>
                <a:effectLst/>
                <a:latin typeface="+mn-lt"/>
                <a:cs typeface="Arial" pitchFamily="34" charset="0"/>
              </a:rPr>
              <a:t> Rated by the Panel?</a:t>
            </a:r>
          </a:p>
        </p:txBody>
      </p:sp>
      <p:sp>
        <p:nvSpPr>
          <p:cNvPr id="369667" name="Rectangle 3"/>
          <p:cNvSpPr>
            <a:spLocks noGrp="1" noChangeArrowheads="1"/>
          </p:cNvSpPr>
          <p:nvPr>
            <p:ph type="body" idx="1"/>
          </p:nvPr>
        </p:nvSpPr>
        <p:spPr>
          <a:xfrm>
            <a:off x="228600" y="1447800"/>
            <a:ext cx="8610600" cy="4876800"/>
          </a:xfrm>
        </p:spPr>
        <p:txBody>
          <a:bodyPr>
            <a:normAutofit/>
          </a:bodyPr>
          <a:lstStyle/>
          <a:p>
            <a:pPr marL="365760" indent="-256032" fontAlgn="auto">
              <a:spcAft>
                <a:spcPts val="0"/>
              </a:spcAft>
              <a:buFont typeface="Wingdings 3"/>
              <a:buNone/>
              <a:defRPr/>
            </a:pPr>
            <a:r>
              <a:rPr lang="en-US" dirty="0" smtClean="0"/>
              <a:t>	</a:t>
            </a:r>
            <a:r>
              <a:rPr lang="en-US" sz="2000" dirty="0" smtClean="0"/>
              <a:t>Percentage of Special Education Technical Assistance and Dissemination (TA&amp;D) Products and services deemed to be </a:t>
            </a:r>
            <a:r>
              <a:rPr lang="en-US" sz="2000" b="1" u="sng" dirty="0" smtClean="0"/>
              <a:t>useful</a:t>
            </a:r>
            <a:r>
              <a:rPr lang="en-US" sz="2000" b="1" dirty="0" smtClean="0"/>
              <a:t> </a:t>
            </a:r>
            <a:r>
              <a:rPr lang="en-US" sz="2000" dirty="0" smtClean="0"/>
              <a:t>by an independent (Stakeholder) review panel</a:t>
            </a:r>
          </a:p>
          <a:p>
            <a:pPr marL="365760" indent="-256032" fontAlgn="auto">
              <a:spcAft>
                <a:spcPts val="0"/>
              </a:spcAft>
              <a:buFont typeface="Wingdings 3"/>
              <a:buNone/>
              <a:defRPr/>
            </a:pPr>
            <a:endParaRPr lang="en-US" sz="2000" b="1" dirty="0" smtClean="0"/>
          </a:p>
          <a:p>
            <a:pPr>
              <a:buFont typeface="Wingdings" panose="05000000000000000000" pitchFamily="2" charset="2"/>
              <a:buChar char="Ø"/>
            </a:pPr>
            <a:r>
              <a:rPr lang="en-US" sz="2000" b="1" u="sng" dirty="0"/>
              <a:t>Ease</a:t>
            </a:r>
            <a:r>
              <a:rPr lang="en-US" sz="2000" b="1" dirty="0"/>
              <a:t> </a:t>
            </a:r>
            <a:r>
              <a:rPr lang="en-US" sz="2000" dirty="0"/>
              <a:t>– Does the product content or the content delivered through the service address a problem or issue in an easily understood way, with directions or guidance regarding how the content can be used to address the  problem or issue?</a:t>
            </a:r>
          </a:p>
          <a:p>
            <a:pPr>
              <a:buFont typeface="Wingdings" panose="05000000000000000000" pitchFamily="2" charset="2"/>
              <a:buChar char="Ø"/>
            </a:pPr>
            <a:endParaRPr lang="en-US" sz="2000" dirty="0"/>
          </a:p>
          <a:p>
            <a:pPr>
              <a:buFont typeface="Wingdings" panose="05000000000000000000" pitchFamily="2" charset="2"/>
              <a:buChar char="Ø"/>
            </a:pPr>
            <a:r>
              <a:rPr lang="en-US" sz="2000" b="1" u="sng" dirty="0"/>
              <a:t>Suitability</a:t>
            </a:r>
            <a:r>
              <a:rPr lang="en-US" sz="2000" dirty="0"/>
              <a:t> - Does the product or service provide the target audience(s) with information or resources that </a:t>
            </a:r>
            <a:r>
              <a:rPr lang="en-US" sz="2000" dirty="0" smtClean="0"/>
              <a:t>can </a:t>
            </a:r>
            <a:r>
              <a:rPr lang="en-US" sz="2000" dirty="0"/>
              <a:t>be used again or in different ways to address the problem or issue? </a:t>
            </a:r>
          </a:p>
          <a:p>
            <a:pPr marL="365760" indent="-256032" fontAlgn="auto">
              <a:spcAft>
                <a:spcPts val="0"/>
              </a:spcAft>
              <a:buFont typeface="Wingdings 3"/>
              <a:buNone/>
              <a:defRPr/>
            </a:pPr>
            <a:endParaRPr lang="en-US" sz="2800" u="sng" dirty="0" smtClean="0"/>
          </a:p>
        </p:txBody>
      </p:sp>
    </p:spTree>
    <p:extLst>
      <p:ext uri="{BB962C8B-B14F-4D97-AF65-F5344CB8AC3E}">
        <p14:creationId xmlns:p14="http://schemas.microsoft.com/office/powerpoint/2010/main" val="1876763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buFont typeface="Wingdings" panose="05000000000000000000" pitchFamily="2" charset="2"/>
              <a:buChar char="Ø"/>
            </a:pPr>
            <a:r>
              <a:rPr lang="en-US" dirty="0" smtClean="0"/>
              <a:t>A random sample of 10 Deaf-blind Projects selected from the list of projects that did </a:t>
            </a:r>
            <a:r>
              <a:rPr lang="en-US" u="sng" dirty="0" smtClean="0"/>
              <a:t>not</a:t>
            </a:r>
            <a:r>
              <a:rPr lang="en-US" dirty="0" smtClean="0"/>
              <a:t> participate in the prior year</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TSG draws the random sample and notifies projects of their selection</a:t>
            </a:r>
            <a:endParaRPr lang="en-US" dirty="0"/>
          </a:p>
        </p:txBody>
      </p:sp>
      <p:sp>
        <p:nvSpPr>
          <p:cNvPr id="3" name="Title 2"/>
          <p:cNvSpPr>
            <a:spLocks noGrp="1"/>
          </p:cNvSpPr>
          <p:nvPr>
            <p:ph type="title"/>
          </p:nvPr>
        </p:nvSpPr>
        <p:spPr/>
        <p:txBody>
          <a:bodyPr>
            <a:normAutofit/>
          </a:bodyPr>
          <a:lstStyle/>
          <a:p>
            <a:pPr algn="ctr"/>
            <a:r>
              <a:rPr lang="en-US" dirty="0" smtClean="0">
                <a:solidFill>
                  <a:schemeClr val="tx1"/>
                </a:solidFill>
                <a:effectLst/>
                <a:latin typeface="+mn-lt"/>
                <a:cs typeface="Arial" panose="020B0604020202020204" pitchFamily="34" charset="0"/>
              </a:rPr>
              <a:t>Who Participates?</a:t>
            </a:r>
            <a:endParaRPr lang="en-US" dirty="0">
              <a:solidFill>
                <a:schemeClr val="tx1"/>
              </a:solidFill>
              <a:effectLst/>
              <a:latin typeface="+mn-lt"/>
              <a:cs typeface="Arial" panose="020B0604020202020204" pitchFamily="34" charset="0"/>
            </a:endParaRPr>
          </a:p>
        </p:txBody>
      </p:sp>
      <p:sp>
        <p:nvSpPr>
          <p:cNvPr id="4" name="Date Placeholder 3"/>
          <p:cNvSpPr>
            <a:spLocks noGrp="1"/>
          </p:cNvSpPr>
          <p:nvPr>
            <p:ph type="dt" sz="half" idx="10"/>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9</a:t>
            </a:fld>
            <a:endParaRPr lang="en-US" dirty="0"/>
          </a:p>
        </p:txBody>
      </p:sp>
    </p:spTree>
    <p:extLst>
      <p:ext uri="{BB962C8B-B14F-4D97-AF65-F5344CB8AC3E}">
        <p14:creationId xmlns:p14="http://schemas.microsoft.com/office/powerpoint/2010/main" val="341803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1860</TotalTime>
  <Words>953</Words>
  <Application>Microsoft Office PowerPoint</Application>
  <PresentationFormat>On-screen Show (4:3)</PresentationFormat>
  <Paragraphs>146</Paragraphs>
  <Slides>15</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ＭＳ Ｐゴシック</vt:lpstr>
      <vt:lpstr>Arial</vt:lpstr>
      <vt:lpstr>Arial Narrow</vt:lpstr>
      <vt:lpstr>Calibri</vt:lpstr>
      <vt:lpstr>Courier New</vt:lpstr>
      <vt:lpstr>Lucida Sans Unicode</vt:lpstr>
      <vt:lpstr>Times New Roman</vt:lpstr>
      <vt:lpstr>Verdana</vt:lpstr>
      <vt:lpstr>Wingdings</vt:lpstr>
      <vt:lpstr>Wingdings 2</vt:lpstr>
      <vt:lpstr>Wingdings 3</vt:lpstr>
      <vt:lpstr>Concourse</vt:lpstr>
      <vt:lpstr>OSEP TA&amp;D Program Performance Measurement</vt:lpstr>
      <vt:lpstr>Webinar Objectives</vt:lpstr>
      <vt:lpstr>Performance Measures</vt:lpstr>
      <vt:lpstr>Performance Measures</vt:lpstr>
      <vt:lpstr>TA&amp;D Program Performance Measures Involving Deaf-blind Projects</vt:lpstr>
      <vt:lpstr>How is Quality Rated by the Panel?</vt:lpstr>
      <vt:lpstr>How is Relevance Rated by the Panel?</vt:lpstr>
      <vt:lpstr>How is Usefulness Rated by the Panel?</vt:lpstr>
      <vt:lpstr>Who Participates?</vt:lpstr>
      <vt:lpstr>Data Collection for Annual Measures</vt:lpstr>
      <vt:lpstr>Data Collection for Annual Measures</vt:lpstr>
      <vt:lpstr>Data Collection for Annual Measures</vt:lpstr>
      <vt:lpstr>New Service Description Guide</vt:lpstr>
      <vt:lpstr>Data Collection for Annual Measures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OSEP Program Evaluation</dc:title>
  <dc:creator>Susan.Weigert@ed.gov</dc:creator>
  <cp:lastModifiedBy>Reed, Jennifer</cp:lastModifiedBy>
  <cp:revision>186</cp:revision>
  <cp:lastPrinted>2014-05-22T15:30:32Z</cp:lastPrinted>
  <dcterms:created xsi:type="dcterms:W3CDTF">2006-08-16T00:00:00Z</dcterms:created>
  <dcterms:modified xsi:type="dcterms:W3CDTF">2017-05-18T21:03:54Z</dcterms:modified>
</cp:coreProperties>
</file>