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0"/>
  </p:notesMasterIdLst>
  <p:sldIdLst>
    <p:sldId id="471" r:id="rId2"/>
    <p:sldId id="357" r:id="rId3"/>
    <p:sldId id="414" r:id="rId4"/>
    <p:sldId id="461" r:id="rId5"/>
    <p:sldId id="472" r:id="rId6"/>
    <p:sldId id="473" r:id="rId7"/>
    <p:sldId id="474" r:id="rId8"/>
    <p:sldId id="475" r:id="rId9"/>
    <p:sldId id="476" r:id="rId10"/>
    <p:sldId id="426" r:id="rId11"/>
    <p:sldId id="416" r:id="rId12"/>
    <p:sldId id="427" r:id="rId13"/>
    <p:sldId id="463" r:id="rId14"/>
    <p:sldId id="469" r:id="rId15"/>
    <p:sldId id="449" r:id="rId16"/>
    <p:sldId id="455" r:id="rId17"/>
    <p:sldId id="477" r:id="rId18"/>
    <p:sldId id="478" r:id="rId19"/>
    <p:sldId id="479" r:id="rId20"/>
    <p:sldId id="480" r:id="rId21"/>
    <p:sldId id="453" r:id="rId22"/>
    <p:sldId id="454" r:id="rId23"/>
    <p:sldId id="440" r:id="rId24"/>
    <p:sldId id="441" r:id="rId25"/>
    <p:sldId id="446" r:id="rId26"/>
    <p:sldId id="435" r:id="rId27"/>
    <p:sldId id="460" r:id="rId28"/>
    <p:sldId id="448" r:id="rId29"/>
    <p:sldId id="470" r:id="rId30"/>
    <p:sldId id="347" r:id="rId31"/>
    <p:sldId id="350" r:id="rId32"/>
    <p:sldId id="352" r:id="rId33"/>
    <p:sldId id="450" r:id="rId34"/>
    <p:sldId id="353" r:id="rId35"/>
    <p:sldId id="354" r:id="rId36"/>
    <p:sldId id="451" r:id="rId37"/>
    <p:sldId id="334" r:id="rId38"/>
    <p:sldId id="467" r:id="rId3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E925E-DFB6-4685-BA44-05236BD3D6BC}">
          <p14:sldIdLst>
            <p14:sldId id="471"/>
            <p14:sldId id="357"/>
            <p14:sldId id="414"/>
            <p14:sldId id="461"/>
            <p14:sldId id="472"/>
            <p14:sldId id="473"/>
            <p14:sldId id="474"/>
            <p14:sldId id="475"/>
            <p14:sldId id="476"/>
            <p14:sldId id="426"/>
            <p14:sldId id="416"/>
            <p14:sldId id="427"/>
            <p14:sldId id="463"/>
            <p14:sldId id="469"/>
            <p14:sldId id="449"/>
            <p14:sldId id="455"/>
            <p14:sldId id="477"/>
            <p14:sldId id="478"/>
            <p14:sldId id="479"/>
            <p14:sldId id="480"/>
            <p14:sldId id="453"/>
            <p14:sldId id="454"/>
            <p14:sldId id="440"/>
            <p14:sldId id="441"/>
            <p14:sldId id="446"/>
            <p14:sldId id="435"/>
            <p14:sldId id="460"/>
            <p14:sldId id="448"/>
            <p14:sldId id="470"/>
            <p14:sldId id="347"/>
            <p14:sldId id="350"/>
            <p14:sldId id="352"/>
            <p14:sldId id="450"/>
            <p14:sldId id="353"/>
            <p14:sldId id="354"/>
            <p14:sldId id="451"/>
            <p14:sldId id="334"/>
            <p14:sldId id="467"/>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584">
          <p15:clr>
            <a:srgbClr val="A4A3A4"/>
          </p15:clr>
        </p15:guide>
        <p15:guide id="4" orient="horz" pos="1728">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cini, Paula" initials="PM" lastIdx="10" clrIdx="0"/>
  <p:cmAuthor id="1" name="Allen, Sarah" initials="A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200"/>
    <a:srgbClr val="85A644"/>
    <a:srgbClr val="898989"/>
    <a:srgbClr val="91B44A"/>
    <a:srgbClr val="038A00"/>
    <a:srgbClr val="22518A"/>
    <a:srgbClr val="05D600"/>
    <a:srgbClr val="CC0000"/>
    <a:srgbClr val="FF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90" autoAdjust="0"/>
    <p:restoredTop sz="68994" autoAdjust="0"/>
  </p:normalViewPr>
  <p:slideViewPr>
    <p:cSldViewPr>
      <p:cViewPr varScale="1">
        <p:scale>
          <a:sx n="63" d="100"/>
          <a:sy n="63" d="100"/>
        </p:scale>
        <p:origin x="1656" y="78"/>
      </p:cViewPr>
      <p:guideLst>
        <p:guide orient="horz" pos="2160"/>
        <p:guide orient="horz" pos="1008"/>
        <p:guide orient="horz" pos="1584"/>
        <p:guide orient="horz" pos="1728"/>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46"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50EB703F-49C7-4250-A429-2B985EB4C1E6}" type="datetimeFigureOut">
              <a:rPr lang="en-US" smtClean="0"/>
              <a:t>5/5/2017</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2A17FB5D-8A83-415A-B301-4CB46F55847B}" type="slidenum">
              <a:rPr lang="en-US" smtClean="0"/>
              <a:t>‹#›</a:t>
            </a:fld>
            <a:endParaRPr lang="en-US" dirty="0"/>
          </a:p>
        </p:txBody>
      </p:sp>
    </p:spTree>
    <p:extLst>
      <p:ext uri="{BB962C8B-B14F-4D97-AF65-F5344CB8AC3E}">
        <p14:creationId xmlns:p14="http://schemas.microsoft.com/office/powerpoint/2010/main" val="1077899152"/>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Hello and Welcome to the TA Webinar on the Early Childhood Personnel Center</a:t>
            </a:r>
            <a:r>
              <a:rPr lang="en-US" b="0" baseline="0" dirty="0" smtClean="0"/>
              <a:t>.  This is a 1 hour Webinar.  This will be recorded.</a:t>
            </a:r>
            <a:endParaRPr lang="en-US" b="0" dirty="0"/>
          </a:p>
        </p:txBody>
      </p:sp>
      <p:sp>
        <p:nvSpPr>
          <p:cNvPr id="4" name="Slide Number Placeholder 3"/>
          <p:cNvSpPr>
            <a:spLocks noGrp="1"/>
          </p:cNvSpPr>
          <p:nvPr>
            <p:ph type="sldNum" sz="quarter" idx="10"/>
          </p:nvPr>
        </p:nvSpPr>
        <p:spPr/>
        <p:txBody>
          <a:bodyPr/>
          <a:lstStyle/>
          <a:p>
            <a:fld id="{2A17FB5D-8A83-415A-B301-4CB46F55847B}" type="slidenum">
              <a:rPr lang="en-US" smtClean="0"/>
              <a:t>0</a:t>
            </a:fld>
            <a:endParaRPr lang="en-US" dirty="0"/>
          </a:p>
        </p:txBody>
      </p:sp>
    </p:spTree>
    <p:extLst>
      <p:ext uri="{BB962C8B-B14F-4D97-AF65-F5344CB8AC3E}">
        <p14:creationId xmlns:p14="http://schemas.microsoft.com/office/powerpoint/2010/main" val="394542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applicants</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9</a:t>
            </a:fld>
            <a:endParaRPr lang="en-US" dirty="0"/>
          </a:p>
        </p:txBody>
      </p:sp>
    </p:spTree>
    <p:extLst>
      <p:ext uri="{BB962C8B-B14F-4D97-AF65-F5344CB8AC3E}">
        <p14:creationId xmlns:p14="http://schemas.microsoft.com/office/powerpoint/2010/main" val="400519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Deadline –</a:t>
            </a:r>
          </a:p>
          <a:p>
            <a:r>
              <a:rPr lang="en-US" dirty="0" smtClean="0">
                <a:effectLst/>
              </a:rPr>
              <a:t>Highly</a:t>
            </a:r>
            <a:r>
              <a:rPr lang="en-US" baseline="0" dirty="0" smtClean="0">
                <a:effectLst/>
              </a:rPr>
              <a:t> recommend you are very familiar with how to submit in </a:t>
            </a:r>
            <a:r>
              <a:rPr lang="en-US" baseline="0" dirty="0" err="1" smtClean="0">
                <a:effectLst/>
              </a:rPr>
              <a:t>G5</a:t>
            </a:r>
            <a:r>
              <a:rPr lang="en-US" baseline="0" dirty="0" smtClean="0">
                <a:effectLst/>
              </a:rPr>
              <a:t> system.  Not start on June 5</a:t>
            </a:r>
            <a:r>
              <a:rPr lang="en-US" baseline="30000" dirty="0" smtClean="0">
                <a:effectLst/>
              </a:rPr>
              <a:t>th</a:t>
            </a:r>
            <a:r>
              <a:rPr lang="en-US" baseline="0" dirty="0" smtClean="0">
                <a:effectLst/>
              </a:rPr>
              <a:t> as there can be issue that arise with submitting electronically.  </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Deadline –</a:t>
            </a:r>
          </a:p>
          <a:p>
            <a:r>
              <a:rPr lang="en-US" dirty="0" smtClean="0">
                <a:effectLst/>
              </a:rPr>
              <a:t>Highly</a:t>
            </a:r>
            <a:r>
              <a:rPr lang="en-US" baseline="0" dirty="0" smtClean="0">
                <a:effectLst/>
              </a:rPr>
              <a:t> recommend you are very familiar with how to submit in </a:t>
            </a:r>
            <a:r>
              <a:rPr lang="en-US" baseline="0" dirty="0" err="1" smtClean="0">
                <a:effectLst/>
              </a:rPr>
              <a:t>G5</a:t>
            </a:r>
            <a:r>
              <a:rPr lang="en-US" baseline="0" dirty="0" smtClean="0">
                <a:effectLst/>
              </a:rPr>
              <a:t> system.  Not start on June 5</a:t>
            </a:r>
            <a:r>
              <a:rPr lang="en-US" baseline="30000" dirty="0" smtClean="0">
                <a:effectLst/>
              </a:rPr>
              <a:t>th</a:t>
            </a:r>
            <a:r>
              <a:rPr lang="en-US" baseline="0" dirty="0" smtClean="0">
                <a:effectLst/>
              </a:rPr>
              <a:t> as there can be issue that arise with submitting electronically.  </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57">
              <a:spcBef>
                <a:spcPts val="82"/>
              </a:spcBef>
            </a:pPr>
            <a:r>
              <a:rPr lang="en-US" dirty="0"/>
              <a:t>Stop here to see if anyone has any questions?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E00D990D-0C47-D34F-B3DC-7A283569D9CB}" type="slidenum">
              <a:rPr lang="en-US" smtClean="0"/>
              <a:t>14</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600" dirty="0"/>
              <a:t>Demonstrate, in the narrative section of the application under “</a:t>
            </a:r>
            <a:r>
              <a:rPr lang="en-US" sz="1600" b="1" dirty="0"/>
              <a:t>Significance of the Project</a:t>
            </a:r>
            <a:r>
              <a:rPr lang="en-US" sz="1600" dirty="0"/>
              <a:t>,” how the proposed project will</a:t>
            </a:r>
            <a:r>
              <a:rPr lang="en-US" sz="1600" dirty="0" smtClean="0"/>
              <a:t>—</a:t>
            </a:r>
          </a:p>
          <a:p>
            <a:endParaRPr lang="en-US" sz="1600" baseline="0" dirty="0" smtClean="0"/>
          </a:p>
          <a:p>
            <a:r>
              <a:rPr lang="en-US" sz="1600" baseline="0" dirty="0" smtClean="0"/>
              <a:t>Address 3 key areas (needs of the State, state of IHE’s, improve the workforce)</a:t>
            </a:r>
          </a:p>
          <a:p>
            <a:pPr lvl="1"/>
            <a:endParaRPr lang="en-US" sz="1600" dirty="0"/>
          </a:p>
          <a:p>
            <a:pPr marL="641349" lvl="1" indent="-174913">
              <a:buFont typeface="Arial" panose="020B0604020202020204" pitchFamily="34" charset="0"/>
              <a:buChar char="•"/>
            </a:pPr>
            <a:endParaRPr lang="en-US" sz="1600" dirty="0" smtClean="0"/>
          </a:p>
          <a:p>
            <a:endParaRPr lang="en-US" sz="1100" dirty="0"/>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600" dirty="0"/>
              <a:t>Demonstrate, in the narrative section of the application under “</a:t>
            </a:r>
            <a:r>
              <a:rPr lang="en-US" sz="1600" b="1" dirty="0"/>
              <a:t>Significance of the Project</a:t>
            </a:r>
            <a:r>
              <a:rPr lang="en-US" sz="1600" dirty="0"/>
              <a:t>,” how the proposed project will—</a:t>
            </a:r>
          </a:p>
          <a:p>
            <a:pPr marL="466435" lvl="1"/>
            <a:endParaRPr lang="en-US" sz="1600" dirty="0"/>
          </a:p>
          <a:p>
            <a:pPr lvl="1"/>
            <a:endParaRPr lang="en-US" dirty="0"/>
          </a:p>
          <a:p>
            <a:r>
              <a:rPr lang="en-US" sz="1100" dirty="0"/>
              <a:t> </a:t>
            </a:r>
          </a:p>
        </p:txBody>
      </p:sp>
      <p:sp>
        <p:nvSpPr>
          <p:cNvPr id="4" name="Slide Number Placeholder 3"/>
          <p:cNvSpPr>
            <a:spLocks noGrp="1"/>
          </p:cNvSpPr>
          <p:nvPr>
            <p:ph type="sldNum" sz="quarter" idx="10"/>
          </p:nvPr>
        </p:nvSpPr>
        <p:spPr/>
        <p:txBody>
          <a:bodyPr/>
          <a:lstStyle/>
          <a:p>
            <a:fld id="{2A17FB5D-8A83-415A-B301-4CB46F55847B}" type="slidenum">
              <a:rPr lang="en-US" smtClean="0"/>
              <a:t>17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600" dirty="0"/>
              <a:t>Demonstrate, in the narrative section of the application under “</a:t>
            </a:r>
            <a:r>
              <a:rPr lang="en-US" sz="1600" b="1" dirty="0"/>
              <a:t>Significance of the Project</a:t>
            </a:r>
            <a:r>
              <a:rPr lang="en-US" sz="1600" dirty="0"/>
              <a:t>,” how the proposed project will—</a:t>
            </a:r>
          </a:p>
          <a:p>
            <a:pPr marL="466435" lvl="1"/>
            <a:endParaRPr lang="en-US" sz="1600" dirty="0"/>
          </a:p>
          <a:p>
            <a:pPr lvl="1"/>
            <a:endParaRPr lang="en-US" dirty="0"/>
          </a:p>
          <a:p>
            <a:r>
              <a:rPr lang="en-US" sz="1100" dirty="0"/>
              <a:t> </a:t>
            </a:r>
          </a:p>
        </p:txBody>
      </p:sp>
      <p:sp>
        <p:nvSpPr>
          <p:cNvPr id="4" name="Slide Number Placeholder 3"/>
          <p:cNvSpPr>
            <a:spLocks noGrp="1"/>
          </p:cNvSpPr>
          <p:nvPr>
            <p:ph type="sldNum" sz="quarter" idx="10"/>
          </p:nvPr>
        </p:nvSpPr>
        <p:spPr/>
        <p:txBody>
          <a:bodyPr/>
          <a:lstStyle/>
          <a:p>
            <a:fld id="{2A17FB5D-8A83-415A-B301-4CB46F55847B}" type="slidenum">
              <a:rPr lang="en-US" smtClean="0"/>
              <a:t>18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a:t>Demonstrate, in the narrative section of the application under “Quality of the Project Services,” how the proposed project will--</a:t>
            </a:r>
          </a:p>
          <a:p>
            <a:endParaRPr lang="en-US" dirty="0"/>
          </a:p>
          <a:p>
            <a:r>
              <a:rPr lang="en-US" dirty="0"/>
              <a:t>(1)  Ensure equal access and treatment to members of groups that have traditionally been underrepresented based on race, color, national origin, gender, age, or disability.  To meet this requirement, the applicant must describe how it will--</a:t>
            </a:r>
          </a:p>
          <a:p>
            <a:r>
              <a:rPr lang="en-US" dirty="0"/>
              <a:t>	(</a:t>
            </a:r>
            <a:r>
              <a:rPr lang="en-US" dirty="0" err="1"/>
              <a:t>i</a:t>
            </a:r>
            <a:r>
              <a:rPr lang="en-US" dirty="0"/>
              <a:t>)  </a:t>
            </a:r>
            <a:r>
              <a:rPr lang="en-US" b="1" dirty="0"/>
              <a:t>Identify the needs of the intended recipients for TA and information; and</a:t>
            </a:r>
          </a:p>
          <a:p>
            <a:r>
              <a:rPr lang="en-US" b="1" dirty="0"/>
              <a:t>	(ii)  Ensure that TA services and products meet the needs of the intended recipients;</a:t>
            </a:r>
          </a:p>
          <a:p>
            <a:endParaRPr lang="en-US" b="1" dirty="0"/>
          </a:p>
          <a:p>
            <a:r>
              <a:rPr lang="en-US" dirty="0"/>
              <a:t>(2)  Achieve its goals, objectives, and intended outcomes.  To meet this requirement, the applicant must provide--</a:t>
            </a:r>
          </a:p>
          <a:p>
            <a:r>
              <a:rPr lang="en-US" dirty="0"/>
              <a:t>	(</a:t>
            </a:r>
            <a:r>
              <a:rPr lang="en-US" dirty="0" err="1"/>
              <a:t>i</a:t>
            </a:r>
            <a:r>
              <a:rPr lang="en-US" dirty="0"/>
              <a:t>)  </a:t>
            </a:r>
            <a:r>
              <a:rPr lang="en-US" b="1" dirty="0"/>
              <a:t>Measurable intended project outcomes; and</a:t>
            </a:r>
          </a:p>
          <a:p>
            <a:r>
              <a:rPr lang="en-US" b="1" dirty="0"/>
              <a:t>	(ii)  The logic model by which the proposed project will achieve its intended outcomes.  A logic model used in connection with </a:t>
            </a:r>
            <a:r>
              <a:rPr lang="en-US" b="1" dirty="0" smtClean="0"/>
              <a:t>this </a:t>
            </a:r>
            <a:r>
              <a:rPr lang="en-US" b="1" dirty="0"/>
              <a:t>priority communicates how a project will achieve its intended outcomes and provides a framework for both the formative and 	summative evaluations of the project;</a:t>
            </a:r>
          </a:p>
          <a:p>
            <a:endParaRPr lang="en-US" dirty="0"/>
          </a:p>
          <a:p>
            <a:r>
              <a:rPr lang="en-US" dirty="0"/>
              <a:t>(3)  Use a conceptual framework to develop project plans and activities, describing any underlying concepts, assumptions, expectations, beliefs, or theories, as well as the presumed relationships or linkages among these variables, and any empirical support for this framework;</a:t>
            </a:r>
          </a:p>
          <a:p>
            <a:r>
              <a:rPr lang="en-US" dirty="0"/>
              <a:t> </a:t>
            </a:r>
          </a:p>
          <a:p>
            <a:r>
              <a:rPr lang="en-US" b="1" u="sng" dirty="0"/>
              <a:t>Note</a:t>
            </a:r>
            <a:r>
              <a:rPr lang="en-US" b="1" dirty="0"/>
              <a:t>:</a:t>
            </a:r>
            <a:r>
              <a:rPr lang="en-US" dirty="0"/>
              <a:t>  Rather than use the definition of “logic model” in 34 CFR 77.1(c), </a:t>
            </a:r>
            <a:r>
              <a:rPr lang="en-US" dirty="0" err="1"/>
              <a:t>OSEP</a:t>
            </a:r>
            <a:r>
              <a:rPr lang="en-US" dirty="0"/>
              <a:t> uses the definition in paragraph (b)(2)(ii) of these application requirements.  This definition, unlike the definition in 34 CFR 77.1(c), differentiates between logic models and conceptual frameworks.  The following websites provide more information on logic models: </a:t>
            </a:r>
            <a:r>
              <a:rPr lang="en-US" dirty="0" err="1"/>
              <a:t>www.osepideasthatwork.org</a:t>
            </a:r>
            <a:r>
              <a:rPr lang="en-US" dirty="0"/>
              <a:t>/</a:t>
            </a:r>
            <a:r>
              <a:rPr lang="en-US" dirty="0" err="1"/>
              <a:t>logicModel</a:t>
            </a:r>
            <a:r>
              <a:rPr lang="en-US" dirty="0"/>
              <a:t> and </a:t>
            </a:r>
            <a:r>
              <a:rPr lang="en-US" dirty="0" err="1"/>
              <a:t>www.osepideasthatwork.org</a:t>
            </a:r>
            <a:r>
              <a:rPr lang="en-US" dirty="0"/>
              <a:t>/resources-grantees/program-areas/ta-ta/tad-project-logic-model-and-conceptual-framework.</a:t>
            </a:r>
          </a:p>
          <a:p>
            <a:endParaRPr lang="en-US" dirty="0" smtClean="0"/>
          </a:p>
          <a:p>
            <a:pPr marL="291522" indent="-291522">
              <a:buAutoNum type="romanLcParenBoth"/>
            </a:pPr>
            <a:endParaRPr lang="en-US" dirty="0"/>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19</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webinar is being recorded.  It will be uploaded to the Ideas that Work website shortly.</a:t>
            </a:r>
          </a:p>
          <a:p>
            <a:r>
              <a:rPr lang="en-US" baseline="0" dirty="0" smtClean="0"/>
              <a:t>This webinar is intended to highlight key items, but please refer to the application for specific details and instructions.</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1</a:t>
            </a:fld>
            <a:endParaRPr lang="en-US" dirty="0"/>
          </a:p>
        </p:txBody>
      </p:sp>
    </p:spTree>
    <p:extLst>
      <p:ext uri="{BB962C8B-B14F-4D97-AF65-F5344CB8AC3E}">
        <p14:creationId xmlns:p14="http://schemas.microsoft.com/office/powerpoint/2010/main" val="318104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t>Footnoted</a:t>
            </a:r>
            <a:r>
              <a:rPr lang="en-US" baseline="0" dirty="0" smtClean="0"/>
              <a:t> definitions for universal, targeted, intensive TA (B7-B8)</a:t>
            </a:r>
          </a:p>
          <a:p>
            <a:endParaRPr lang="en-US" baseline="0" dirty="0" smtClean="0"/>
          </a:p>
          <a:p>
            <a:r>
              <a:rPr lang="en-US" dirty="0" smtClean="0"/>
              <a:t>“Universal, general TA” means TA and information provided to independent users through their own initiative, resulting in minimal interaction with TA center staff and including one-time, invited or offered conference presentations by TA center staff.  This category of TA also includes information or products, such as newsletters, guidebooks, or research syntheses, downloaded from the TA center's website by independent users.  Brief communications by TA center staff with recipients, either by telephone or email, are also considered universal, general TA.</a:t>
            </a:r>
          </a:p>
          <a:p>
            <a:r>
              <a:rPr lang="en-US" dirty="0" smtClean="0"/>
              <a:t> </a:t>
            </a:r>
          </a:p>
          <a:p>
            <a:r>
              <a:rPr lang="en-US" dirty="0" smtClean="0"/>
              <a:t>“Targeted, specialized TA” means TA services based on needs common to multiple recipients and not extensively individualized.  A relationship is established between the TA recipient and one or more TA center staff.  This category of TA includes one-time, labor-intensive events, such as facilitating strategic planning or hosting regional or national conferences.  It can also include episodic, less labor-intensive events that extend over a period of time, such as facilitating a series of conference calls on single or multiple topics that are designed around the needs of the recipients.  Facilitating communities of practice can also be considered targeted, specialized TA.</a:t>
            </a:r>
          </a:p>
          <a:p>
            <a:endParaRPr lang="en-US" dirty="0" smtClean="0"/>
          </a:p>
          <a:p>
            <a:r>
              <a:rPr lang="en-US" dirty="0" smtClean="0"/>
              <a:t>“Intensive, sustained TA” means TA services often provided on-site and requiring a stable, ongoing relationship between the TA center staff and the TA recipient.  “TA services” are defined as negotiated series of activities designed to reach a valued outcome.  This category of TA should result in changes to policy, program, practice, or operations that support increased recipient capacity or improved outcomes at one or more systems levels.</a:t>
            </a:r>
          </a:p>
          <a:p>
            <a:pPr marL="291522" indent="-291522">
              <a:buAutoNum type="romanLcParenBoth"/>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20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b="1" dirty="0" smtClean="0"/>
              <a:t>(6)  Develop products and implement services that maximize efficiency.  To address this requirement, the applicant must describe--</a:t>
            </a:r>
          </a:p>
          <a:p>
            <a:r>
              <a:rPr lang="en-US" b="1" dirty="0" smtClean="0"/>
              <a:t>(</a:t>
            </a:r>
            <a:r>
              <a:rPr lang="en-US" b="1" dirty="0" err="1" smtClean="0"/>
              <a:t>i</a:t>
            </a:r>
            <a:r>
              <a:rPr lang="en-US" b="1" dirty="0" smtClean="0"/>
              <a:t>)  How the proposed project will use technology to achieve the intended project outcomes;</a:t>
            </a:r>
          </a:p>
          <a:p>
            <a:r>
              <a:rPr lang="en-US" b="1" dirty="0" smtClean="0"/>
              <a:t>(ii)  With whom the proposed project will collaborate and the intended outcomes of this collaboration; and</a:t>
            </a:r>
          </a:p>
          <a:p>
            <a:r>
              <a:rPr lang="en-US" b="1" dirty="0" smtClean="0"/>
              <a:t>(iii)  How the proposed project will use non-project resources to achieve the intended project outcomes.</a:t>
            </a:r>
          </a:p>
          <a:p>
            <a:endParaRPr lang="en-US" dirty="0" smtClean="0"/>
          </a:p>
          <a:p>
            <a:endParaRPr lang="en-US" dirty="0" smtClean="0"/>
          </a:p>
          <a:p>
            <a:endParaRPr lang="en-US" dirty="0" smtClean="0"/>
          </a:p>
          <a:p>
            <a:pPr marL="291522" indent="-291522">
              <a:buAutoNum type="romanLcParenBoth" startAt="3"/>
            </a:pPr>
            <a:endParaRPr lang="en-US" dirty="0" smtClean="0"/>
          </a:p>
          <a:p>
            <a:pPr marL="291522" indent="-291522">
              <a:buAutoNum type="romanLcParenBoth" startAt="3"/>
            </a:pPr>
            <a:endParaRPr lang="en-US" dirty="0" smtClean="0"/>
          </a:p>
          <a:p>
            <a:pPr marL="291522" indent="-291522">
              <a:buAutoNum type="romanLcParenBoth" startAt="3"/>
            </a:pPr>
            <a:endParaRPr lang="en-US" dirty="0" smtClean="0"/>
          </a:p>
          <a:p>
            <a:endParaRPr lang="en-US" dirty="0" smtClean="0">
              <a:effectLst/>
            </a:endParaRP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21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pPr>
              <a:buNone/>
            </a:pPr>
            <a:r>
              <a:rPr lang="en-US" sz="1800" dirty="0" smtClean="0"/>
              <a:t>The proposed management plan will ensure that the project’s intended outcomes will be achieved on time and within budget. </a:t>
            </a:r>
          </a:p>
          <a:p>
            <a:pPr>
              <a:buNone/>
            </a:pPr>
            <a:endParaRPr lang="en-US" sz="1800" dirty="0" smtClean="0"/>
          </a:p>
          <a:p>
            <a:pPr>
              <a:buNone/>
            </a:pPr>
            <a:r>
              <a:rPr lang="en-US" sz="1800" dirty="0" smtClean="0"/>
              <a:t>(1) Clearly defined responsibilities for key project personnel, consultants, and subcontractors, as applicable; and</a:t>
            </a:r>
          </a:p>
          <a:p>
            <a:pPr>
              <a:buNone/>
            </a:pPr>
            <a:endParaRPr lang="en-US" sz="1800" dirty="0" smtClean="0"/>
          </a:p>
          <a:p>
            <a:pPr>
              <a:buNone/>
            </a:pPr>
            <a:r>
              <a:rPr lang="en-US" sz="1800" dirty="0" smtClean="0"/>
              <a:t>(2) Timelines and milestones for accomplishing the project tasks;</a:t>
            </a:r>
          </a:p>
          <a:p>
            <a:pPr>
              <a:buNone/>
            </a:pPr>
            <a:endParaRPr lang="en-US" sz="1600" dirty="0" smtClean="0"/>
          </a:p>
          <a:p>
            <a:pPr marL="0" indent="0">
              <a:buNone/>
            </a:pPr>
            <a:r>
              <a:rPr lang="en-US" sz="1600" dirty="0" smtClean="0"/>
              <a:t>(3) Allocation of key project personnel and any consultants and subcontractors and how these allocations are appropriate and adequate to achieve the project’s intended outcomes;</a:t>
            </a:r>
          </a:p>
          <a:p>
            <a:pPr marL="0" indent="0">
              <a:buNone/>
            </a:pPr>
            <a:endParaRPr lang="en-US" sz="1600" dirty="0" smtClean="0"/>
          </a:p>
          <a:p>
            <a:pPr marL="342900" indent="-342900">
              <a:buAutoNum type="arabicParenBoth" startAt="4"/>
            </a:pPr>
            <a:r>
              <a:rPr lang="en-US" sz="1600" dirty="0" smtClean="0"/>
              <a:t>The proposed management plan will ensure that the products and services provided are of high quality, relevant, and useful to recipients; and</a:t>
            </a:r>
          </a:p>
          <a:p>
            <a:pPr marL="0" indent="0">
              <a:buNone/>
            </a:pPr>
            <a:endParaRPr lang="en-US" sz="1600" dirty="0" smtClean="0"/>
          </a:p>
          <a:p>
            <a:pPr marL="0" indent="0">
              <a:buNone/>
            </a:pPr>
            <a:r>
              <a:rPr lang="en-US" sz="1600" dirty="0" smtClean="0"/>
              <a:t>(5)  The proposed project will benefit from a diversity of perspectives, including those of families, educators, TA providers, doctoral and post-doctoral scholars, researchers, and policy makers, among others, in its development and operation.</a:t>
            </a:r>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pPr marL="0" indent="0">
              <a:buNone/>
            </a:pPr>
            <a:r>
              <a:rPr lang="en-US" sz="1600" b="1" dirty="0" smtClean="0"/>
              <a:t>The applicant must:</a:t>
            </a:r>
          </a:p>
          <a:p>
            <a:pPr marL="0" indent="0">
              <a:buNone/>
            </a:pPr>
            <a:endParaRPr lang="en-US" sz="1600" dirty="0" smtClean="0"/>
          </a:p>
          <a:p>
            <a:pPr>
              <a:buAutoNum type="arabicParenBoth"/>
            </a:pPr>
            <a:r>
              <a:rPr lang="en-US" sz="1600" dirty="0" smtClean="0"/>
              <a:t>Include, in Appendix A, a logic model that depicts, at a minimum, the goals, activities, outputs, and intended outcomes of the proposed project;</a:t>
            </a:r>
          </a:p>
          <a:p>
            <a:pPr marL="0" indent="0">
              <a:buNone/>
            </a:pPr>
            <a:endParaRPr lang="en-US" sz="1600" dirty="0" smtClean="0"/>
          </a:p>
          <a:p>
            <a:pPr>
              <a:buAutoNum type="arabicParenBoth" startAt="2"/>
            </a:pPr>
            <a:r>
              <a:rPr lang="en-US" sz="1600" dirty="0" smtClean="0"/>
              <a:t>Include, in Appendix A, a conceptual framework for the project;</a:t>
            </a:r>
          </a:p>
          <a:p>
            <a:pPr>
              <a:buAutoNum type="arabicParenBoth" startAt="2"/>
            </a:pPr>
            <a:endParaRPr lang="en-US" sz="1600" dirty="0" smtClean="0"/>
          </a:p>
          <a:p>
            <a:pPr>
              <a:buAutoNum type="arabicParenBoth" startAt="3"/>
            </a:pPr>
            <a:r>
              <a:rPr lang="en-US" sz="1600" dirty="0" smtClean="0"/>
              <a:t>Include, in Appendix A, personnel-loading charts and timelines, as applicable, to illustrate the management plan described in the narrative;</a:t>
            </a:r>
          </a:p>
          <a:p>
            <a:pPr marL="0" indent="0">
              <a:buNone/>
            </a:pPr>
            <a:endParaRPr lang="en-US" sz="1600" dirty="0" smtClean="0"/>
          </a:p>
          <a:p>
            <a:pPr marL="0" indent="0">
              <a:buNone/>
            </a:pPr>
            <a:r>
              <a:rPr lang="en-US" sz="1600" dirty="0" smtClean="0"/>
              <a:t>(4)  Budget</a:t>
            </a:r>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sz="1200" dirty="0" smtClean="0"/>
              <a:t>A one and</a:t>
            </a:r>
            <a:r>
              <a:rPr lang="en-US" sz="1200" baseline="0" dirty="0" smtClean="0"/>
              <a:t> one-half day kick off meeting</a:t>
            </a:r>
          </a:p>
          <a:p>
            <a:endParaRPr lang="en-US" sz="1200" baseline="0" dirty="0" smtClean="0"/>
          </a:p>
          <a:p>
            <a:r>
              <a:rPr lang="en-US" sz="1200" dirty="0" smtClean="0"/>
              <a:t>A two and one-half day project directors’ conference in Washington, DC, during each year of the project period;</a:t>
            </a:r>
          </a:p>
          <a:p>
            <a:r>
              <a:rPr lang="en-US" sz="1200" dirty="0" smtClean="0"/>
              <a:t>Four trips annually to attend Department briefings, Department-sponsored conferences, and other meetings, as requested by </a:t>
            </a:r>
            <a:r>
              <a:rPr lang="en-US" sz="1200" dirty="0" err="1" smtClean="0"/>
              <a:t>OSEP</a:t>
            </a:r>
            <a:r>
              <a:rPr lang="en-US" sz="1200" dirty="0" smtClean="0"/>
              <a:t>; and</a:t>
            </a:r>
          </a:p>
          <a:p>
            <a:r>
              <a:rPr lang="en-US" sz="1200" dirty="0" smtClean="0"/>
              <a:t>A one-day intensive 3+2 review meeting in Washington, DC, during the last half of the second year of the project period;</a:t>
            </a:r>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pPr marL="0" indent="0">
              <a:buNone/>
            </a:pPr>
            <a:r>
              <a:rPr lang="en-US" sz="1200" dirty="0" smtClean="0"/>
              <a:t>(6) Engage doctoral students or post-doctoral fellows in the project to increase future leaders in the field who are knowledgeable on effective IDEA Part C and Part B, section 619 systems, implementation supports, interventions to support inclusion in early childhood programs, and effective TA practices;</a:t>
            </a:r>
          </a:p>
          <a:p>
            <a:pPr marL="0" indent="0">
              <a:buNone/>
            </a:pPr>
            <a:endParaRPr lang="en-US" sz="1200" dirty="0" smtClean="0"/>
          </a:p>
          <a:p>
            <a:pPr marL="0" indent="0">
              <a:buNone/>
            </a:pPr>
            <a:r>
              <a:rPr lang="en-US" sz="1200" dirty="0" smtClean="0"/>
              <a:t>(7)  Maintain a website that meets government or industry-recognized standards for accessibility; and</a:t>
            </a:r>
          </a:p>
          <a:p>
            <a:pPr marL="0" indent="0">
              <a:buNone/>
            </a:pPr>
            <a:endParaRPr lang="en-US" sz="1200" dirty="0" smtClean="0"/>
          </a:p>
          <a:p>
            <a:endParaRPr lang="en-US" sz="1200" dirty="0" smtClean="0"/>
          </a:p>
          <a:p>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27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57">
              <a:spcBef>
                <a:spcPts val="82"/>
              </a:spcBef>
            </a:pPr>
            <a:r>
              <a:rPr lang="en-US" dirty="0"/>
              <a:t>Stop here to see if anyone has any questions?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E00D990D-0C47-D34F-B3DC-7A283569D9CB}" type="slidenum">
              <a:rPr lang="en-US" smtClean="0"/>
              <a:t>28</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Discuss briefly the review process</a:t>
            </a:r>
          </a:p>
        </p:txBody>
      </p:sp>
      <p:sp>
        <p:nvSpPr>
          <p:cNvPr id="4" name="Slide Number Placeholder 3"/>
          <p:cNvSpPr>
            <a:spLocks noGrp="1"/>
          </p:cNvSpPr>
          <p:nvPr>
            <p:ph type="sldNum" sz="quarter" idx="10"/>
          </p:nvPr>
        </p:nvSpPr>
        <p:spPr/>
        <p:txBody>
          <a:bodyPr/>
          <a:lstStyle/>
          <a:p>
            <a:fld id="{2A17FB5D-8A83-415A-B301-4CB46F55847B}" type="slidenum">
              <a:rPr lang="en-US" smtClean="0"/>
              <a:t>29</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list of topics for our discussion.</a:t>
            </a:r>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2</a:t>
            </a:fld>
            <a:endParaRPr lang="en-US" dirty="0"/>
          </a:p>
        </p:txBody>
      </p:sp>
    </p:spTree>
    <p:extLst>
      <p:ext uri="{BB962C8B-B14F-4D97-AF65-F5344CB8AC3E}">
        <p14:creationId xmlns:p14="http://schemas.microsoft.com/office/powerpoint/2010/main" val="4288813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31</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57">
              <a:spcBef>
                <a:spcPts val="82"/>
              </a:spcBef>
            </a:pP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00D990D-0C47-D34F-B3DC-7A283569D9CB}" type="slidenum">
              <a:rPr lang="en-US" smtClean="0"/>
              <a:t>36</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37</a:t>
            </a:fld>
            <a:endParaRPr lang="en-US" dirty="0"/>
          </a:p>
        </p:txBody>
      </p:sp>
    </p:spTree>
    <p:extLst>
      <p:ext uri="{BB962C8B-B14F-4D97-AF65-F5344CB8AC3E}">
        <p14:creationId xmlns:p14="http://schemas.microsoft.com/office/powerpoint/2010/main" val="36069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A17FB5D-8A83-415A-B301-4CB46F55847B}" type="slidenum">
              <a:rPr lang="en-US" smtClean="0"/>
              <a:t>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4</a:t>
            </a:fld>
            <a:endParaRPr lang="en-US" dirty="0"/>
          </a:p>
        </p:txBody>
      </p:sp>
    </p:spTree>
    <p:extLst>
      <p:ext uri="{BB962C8B-B14F-4D97-AF65-F5344CB8AC3E}">
        <p14:creationId xmlns:p14="http://schemas.microsoft.com/office/powerpoint/2010/main" val="144750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READ OUTCOMES</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5</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READ OUTCOMES</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Read definitions</a:t>
            </a:r>
            <a:r>
              <a:rPr lang="en-US" baseline="0" dirty="0" smtClean="0">
                <a:effectLst/>
              </a:rPr>
              <a:t> and make sure footnote is accurate</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7</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991" y="4575413"/>
            <a:ext cx="5615940" cy="4187666"/>
          </a:xfrm>
        </p:spPr>
        <p:txBody>
          <a:bodyPr/>
          <a:lstStyle/>
          <a:p>
            <a:r>
              <a:rPr lang="en-US" dirty="0" smtClean="0">
                <a:effectLst/>
              </a:rPr>
              <a:t>Read definitions</a:t>
            </a:r>
            <a:r>
              <a:rPr lang="en-US" baseline="0" dirty="0" smtClean="0">
                <a:effectLst/>
              </a:rPr>
              <a:t> and make sure footnote is accurate</a:t>
            </a:r>
            <a:endParaRPr lang="en-US" dirty="0">
              <a:effectLst/>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8</a:t>
            </a:fld>
            <a:endParaRPr lang="en-US" dirty="0"/>
          </a:p>
        </p:txBody>
      </p:sp>
    </p:spTree>
    <p:extLst>
      <p:ext uri="{BB962C8B-B14F-4D97-AF65-F5344CB8AC3E}">
        <p14:creationId xmlns:p14="http://schemas.microsoft.com/office/powerpoint/2010/main" val="3730926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sp>
        <p:nvSpPr>
          <p:cNvPr id="2" name="Title 1"/>
          <p:cNvSpPr>
            <a:spLocks noGrp="1"/>
          </p:cNvSpPr>
          <p:nvPr>
            <p:ph type="ctrTitle"/>
          </p:nvPr>
        </p:nvSpPr>
        <p:spPr>
          <a:xfrm>
            <a:off x="685800" y="2514600"/>
            <a:ext cx="7772400" cy="1470025"/>
          </a:xfrm>
          <a:prstGeom prst="rect">
            <a:avLst/>
          </a:prstGeo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1012"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userDrawn="1"/>
        </p:nvSpPr>
        <p:spPr>
          <a:xfrm>
            <a:off x="457200" y="1676400"/>
            <a:ext cx="8229600" cy="707886"/>
          </a:xfrm>
          <a:prstGeom prst="rect">
            <a:avLst/>
          </a:prstGeom>
          <a:noFill/>
        </p:spPr>
        <p:txBody>
          <a:bodyPr wrap="square" rtlCol="0">
            <a:spAutoFit/>
          </a:bodyPr>
          <a:lstStyle/>
          <a:p>
            <a:pPr algn="ctr"/>
            <a:r>
              <a:rPr lang="en-US" sz="4000" dirty="0" smtClean="0">
                <a:latin typeface="Georgia" panose="02040502050405020303" pitchFamily="18" charset="0"/>
              </a:rPr>
              <a:t>Title</a:t>
            </a:r>
            <a:endParaRPr lang="en-US" sz="40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quare Bullet">
    <p:spTree>
      <p:nvGrpSpPr>
        <p:cNvPr id="1" name=""/>
        <p:cNvGrpSpPr/>
        <p:nvPr/>
      </p:nvGrpSpPr>
      <p:grpSpPr>
        <a:xfrm>
          <a:off x="0" y="0"/>
          <a:ext cx="0" cy="0"/>
          <a:chOff x="0" y="0"/>
          <a:chExt cx="0" cy="0"/>
        </a:xfrm>
      </p:grpSpPr>
      <p:pic>
        <p:nvPicPr>
          <p:cNvPr id="5" name="Picture 2" descr="U.S. Department of Education seal."/>
          <p:cNvPicPr>
            <a:picLocks noChangeAspect="1" noChangeArrowheads="1"/>
          </p:cNvPicPr>
          <p:nvPr userDrawn="1"/>
        </p:nvPicPr>
        <p:blipFill>
          <a:blip r:embed="rId2" cstate="email">
            <a:extLst>
              <a:ext uri="{28A0092B-C50C-407E-A947-70E740481C1C}">
                <a14:useLocalDpi xmlns:a14="http://schemas.microsoft.com/office/drawing/2010/main"/>
              </a:ext>
            </a:extLst>
          </a:blip>
          <a:srcRect l="33096" t="34326" r="33492" b="32307"/>
          <a:stretch>
            <a:fillRect/>
          </a:stretch>
        </p:blipFill>
        <p:spPr bwMode="auto">
          <a:xfrm>
            <a:off x="4267200" y="6172200"/>
            <a:ext cx="609600" cy="609600"/>
          </a:xfrm>
          <a:prstGeom prst="rect">
            <a:avLst/>
          </a:prstGeom>
          <a:noFill/>
          <a:ln w="9525">
            <a:noFill/>
            <a:miter lim="800000"/>
            <a:headEnd/>
            <a:tailEnd/>
          </a:ln>
        </p:spPr>
      </p:pic>
      <p:sp>
        <p:nvSpPr>
          <p:cNvPr id="2" name="Title 1"/>
          <p:cNvSpPr>
            <a:spLocks noGrp="1"/>
          </p:cNvSpPr>
          <p:nvPr>
            <p:ph type="title"/>
          </p:nvPr>
        </p:nvSpPr>
        <p:spPr>
          <a:xfrm>
            <a:off x="457200" y="15240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743200"/>
            <a:ext cx="8229600" cy="3352800"/>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17"/>
          <p:cNvSpPr>
            <a:spLocks noGrp="1"/>
          </p:cNvSpPr>
          <p:nvPr>
            <p:ph type="body" sz="quarter" idx="10"/>
          </p:nvPr>
        </p:nvSpPr>
        <p:spPr>
          <a:xfrm>
            <a:off x="457200" y="2133600"/>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838200" y="64166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pic>
        <p:nvPicPr>
          <p:cNvPr id="7" name="Picture 6" descr="A photo collage including:&#10;A woman with her arm resting on a stack of books;&#10;Several scholars in a classroom;&#10;A teacher holding open a book surrounded by six students.&#10;" title="OSEP MAIN TITLE SLID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88756"/>
            <a:ext cx="9144000" cy="2896765"/>
          </a:xfrm>
          <a:prstGeom prst="rect">
            <a:avLst/>
          </a:prstGeom>
        </p:spPr>
      </p:pic>
      <p:sp>
        <p:nvSpPr>
          <p:cNvPr id="2" name="Title 1"/>
          <p:cNvSpPr>
            <a:spLocks noGrp="1"/>
          </p:cNvSpPr>
          <p:nvPr>
            <p:ph type="ctrTitle"/>
          </p:nvPr>
        </p:nvSpPr>
        <p:spPr>
          <a:xfrm>
            <a:off x="1174769" y="3725334"/>
            <a:ext cx="7207231" cy="931334"/>
          </a:xfrm>
          <a:prstGeom prst="rect">
            <a:avLst/>
          </a:prstGeom>
        </p:spPr>
        <p:txBody>
          <a:bodyPr anchor="ctr" anchorCtr="0">
            <a:noAutofit/>
          </a:bodyPr>
          <a:lstStyle>
            <a:lvl1pPr>
              <a:defRPr sz="3000" b="0">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191703" y="4985186"/>
            <a:ext cx="2702983" cy="1373293"/>
          </a:xfrm>
        </p:spPr>
        <p:txBody>
          <a:bodyPr lIns="0" rIns="0">
            <a:noAutofit/>
          </a:bodyPr>
          <a:lstStyle>
            <a:lvl1pPr marL="0" indent="0">
              <a:spcBef>
                <a:spcPts val="600"/>
              </a:spcBef>
              <a:buFontTx/>
              <a:buNone/>
              <a:defRPr sz="1400">
                <a:solidFill>
                  <a:schemeClr val="bg1"/>
                </a:solidFill>
              </a:defRPr>
            </a:lvl1pPr>
            <a:lvl2pPr marL="457200" indent="0">
              <a:buFontTx/>
              <a:buNone/>
              <a:defRPr sz="1200">
                <a:solidFill>
                  <a:schemeClr val="bg1"/>
                </a:solidFill>
              </a:defRPr>
            </a:lvl2pPr>
            <a:lvl3pPr>
              <a:buFontTx/>
              <a:buNone/>
              <a:defRPr sz="1200">
                <a:solidFill>
                  <a:schemeClr val="bg1"/>
                </a:solidFill>
              </a:defRPr>
            </a:lvl3pPr>
            <a:lvl4pPr>
              <a:buFontTx/>
              <a:buNone/>
              <a:defRPr sz="1200">
                <a:solidFill>
                  <a:schemeClr val="bg1"/>
                </a:solidFill>
              </a:defRPr>
            </a:lvl4pPr>
            <a:lvl5pPr>
              <a:buFontTx/>
              <a:buNone/>
              <a:defRPr sz="1200">
                <a:solidFill>
                  <a:schemeClr val="bg1"/>
                </a:solidFill>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11" name="Text Placeholder 10"/>
          <p:cNvSpPr>
            <a:spLocks noGrp="1"/>
          </p:cNvSpPr>
          <p:nvPr>
            <p:ph type="body" sz="quarter" idx="11"/>
          </p:nvPr>
        </p:nvSpPr>
        <p:spPr>
          <a:xfrm>
            <a:off x="4165116" y="4985186"/>
            <a:ext cx="4215384" cy="1373293"/>
          </a:xfrm>
        </p:spPr>
        <p:txBody>
          <a:bodyPr lIns="0" rIns="0">
            <a:noAutofit/>
          </a:bodyPr>
          <a:lstStyle>
            <a:lvl1pPr marL="0" indent="0">
              <a:spcBef>
                <a:spcPts val="600"/>
              </a:spcBef>
              <a:buNone/>
              <a:defRPr sz="1400">
                <a:solidFill>
                  <a:schemeClr val="bg1"/>
                </a:solidFill>
              </a:defRPr>
            </a:lvl1pPr>
            <a:lvl2pPr marL="457200" indent="0">
              <a:buNone/>
              <a:defRPr sz="1200">
                <a:solidFill>
                  <a:schemeClr val="bg1"/>
                </a:solidFill>
              </a:defRPr>
            </a:lvl2pPr>
            <a:lvl3pPr marL="914400" indent="0">
              <a:buFont typeface="Arial" panose="020B0604020202020204" pitchFamily="34" charset="0"/>
              <a:buNone/>
              <a:defRPr sz="1200">
                <a:solidFill>
                  <a:schemeClr val="bg1"/>
                </a:solidFill>
              </a:defRPr>
            </a:lvl3pPr>
            <a:lvl4pPr marL="1371600" indent="0">
              <a:buFont typeface="Arial" panose="020B0604020202020204" pitchFamily="34" charset="0"/>
              <a:buNone/>
              <a:defRPr sz="1200">
                <a:solidFill>
                  <a:schemeClr val="bg1"/>
                </a:solidFill>
              </a:defRPr>
            </a:lvl4pPr>
            <a:lvl5pPr marL="1828800" indent="0">
              <a:buFont typeface="Arial" panose="020B0604020202020204" pitchFamily="34" charset="0"/>
              <a:buNone/>
              <a:defRPr sz="1200">
                <a:solidFill>
                  <a:schemeClr val="bg1"/>
                </a:solidFill>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Tree>
    <p:extLst>
      <p:ext uri="{BB962C8B-B14F-4D97-AF65-F5344CB8AC3E}">
        <p14:creationId xmlns:p14="http://schemas.microsoft.com/office/powerpoint/2010/main" val="295395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53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600200"/>
            <a:ext cx="8229600" cy="914400"/>
          </a:xfrm>
          <a:prstGeom prst="rect">
            <a:avLst/>
          </a:prstGeom>
        </p:spPr>
        <p:txBody>
          <a:bodyPr/>
          <a:lstStyle>
            <a:lvl1pPr>
              <a:defRPr sz="4000">
                <a:latin typeface="Georgia" panose="02040502050405020303"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930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48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97" y="1600201"/>
            <a:ext cx="8216803" cy="914400"/>
          </a:xfrm>
          <a:prstGeom prst="rect">
            <a:avLst/>
          </a:prstGeom>
        </p:spPr>
        <p:txBody>
          <a:bodyPr anchor="b"/>
          <a:lstStyle>
            <a:lvl1pPr>
              <a:defRPr sz="4000">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1"/>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601"/>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a:prstGeom prst="rect">
            <a:avLst/>
          </a:prstGeom>
        </p:spPr>
        <p:txBody>
          <a:bodyPr/>
          <a:lstStyle>
            <a:lvl1pPr>
              <a:defRPr sz="40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324" y="5791200"/>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p:nvSpPr>
        <p:spPr>
          <a:xfrm>
            <a:off x="457200" y="1676400"/>
            <a:ext cx="8229600" cy="707886"/>
          </a:xfrm>
          <a:prstGeom prst="rect">
            <a:avLst/>
          </a:prstGeom>
          <a:noFill/>
        </p:spPr>
        <p:txBody>
          <a:bodyPr wrap="square" rtlCol="0">
            <a:spAutoFit/>
          </a:bodyPr>
          <a:lstStyle/>
          <a:p>
            <a:pPr algn="ctr"/>
            <a:r>
              <a:rPr lang="en-US" sz="4000" dirty="0" smtClean="0">
                <a:latin typeface="Georgia" panose="02040502050405020303" pitchFamily="18" charset="0"/>
              </a:rPr>
              <a:t>Title</a:t>
            </a:r>
            <a:endParaRPr lang="en-US" sz="4000" dirty="0">
              <a:latin typeface="Georgia" panose="02040502050405020303" pitchFamily="18" charset="0"/>
            </a:endParaRPr>
          </a:p>
        </p:txBody>
      </p:sp>
    </p:spTree>
    <p:extLst>
      <p:ext uri="{BB962C8B-B14F-4D97-AF65-F5344CB8AC3E}">
        <p14:creationId xmlns:p14="http://schemas.microsoft.com/office/powerpoint/2010/main" val="349930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00200"/>
            <a:ext cx="4041775"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IDEAs that Work icon"/>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8" name="Picture 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064" y="6298000"/>
            <a:ext cx="513094" cy="513094"/>
          </a:xfrm>
          <a:prstGeom prst="rect">
            <a:avLst/>
          </a:prstGeom>
        </p:spPr>
      </p:pic>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408737"/>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10" name="Picture 9" descr="OSEP header element"/>
          <p:cNvPicPr>
            <a:picLocks/>
          </p:cNvPicPr>
          <p:nvPr/>
        </p:nvPicPr>
        <p:blipFill rotWithShape="1">
          <a:blip r:embed="rId17" cstate="email">
            <a:extLst>
              <a:ext uri="{28A0092B-C50C-407E-A947-70E740481C1C}">
                <a14:useLocalDpi xmlns:a14="http://schemas.microsoft.com/office/drawing/2010/main"/>
              </a:ext>
            </a:extLst>
          </a:blip>
          <a:srcRect/>
          <a:stretch/>
        </p:blipFill>
        <p:spPr>
          <a:xfrm>
            <a:off x="0" y="0"/>
            <a:ext cx="9144000" cy="16002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7" r:id="rId9"/>
    <p:sldLayoutId id="2147483650" r:id="rId10"/>
    <p:sldLayoutId id="2147483653" r:id="rId11"/>
    <p:sldLayoutId id="2147483698" r:id="rId12"/>
    <p:sldLayoutId id="214748373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mailto:Julia.Martin.Eile@ed.gov"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mailto:Justin.Hampton@ed.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ecpcta.org/cspd"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057400"/>
            <a:ext cx="8305800" cy="2743200"/>
          </a:xfrm>
        </p:spPr>
        <p:txBody>
          <a:bodyPr/>
          <a:lstStyle/>
          <a:p>
            <a:pPr algn="r">
              <a:spcBef>
                <a:spcPts val="600"/>
              </a:spcBef>
              <a:spcAft>
                <a:spcPts val="600"/>
              </a:spcAft>
            </a:pPr>
            <a:r>
              <a:rPr lang="en-US" sz="3200" b="1" i="1" dirty="0" smtClean="0">
                <a:solidFill>
                  <a:schemeClr val="tx2"/>
                </a:solidFill>
                <a:effectLst>
                  <a:outerShdw blurRad="38100" dist="38100" dir="2700000" algn="tl">
                    <a:srgbClr val="000000">
                      <a:alpha val="43137"/>
                    </a:srgbClr>
                  </a:outerShdw>
                </a:effectLst>
                <a:latin typeface="Georgia" panose="02040502050405020303" pitchFamily="18" charset="0"/>
              </a:rPr>
              <a:t>Technical Assistance Webinar </a:t>
            </a:r>
            <a:r>
              <a:rPr lang="en-US" sz="3200" b="1" i="1" dirty="0">
                <a:solidFill>
                  <a:schemeClr val="tx2"/>
                </a:solidFill>
                <a:effectLst>
                  <a:outerShdw blurRad="38100" dist="38100" dir="2700000" algn="tl">
                    <a:srgbClr val="000000">
                      <a:alpha val="43137"/>
                    </a:srgbClr>
                  </a:outerShdw>
                </a:effectLst>
                <a:latin typeface="Tw Cen MT" panose="020B0602020104020603" pitchFamily="34" charset="0"/>
              </a:rPr>
              <a:t/>
            </a:r>
            <a:br>
              <a:rPr lang="en-US" sz="3200" b="1" i="1" dirty="0">
                <a:solidFill>
                  <a:schemeClr val="tx2"/>
                </a:solidFill>
                <a:effectLst>
                  <a:outerShdw blurRad="38100" dist="38100" dir="2700000" algn="tl">
                    <a:srgbClr val="000000">
                      <a:alpha val="43137"/>
                    </a:srgbClr>
                  </a:outerShdw>
                </a:effectLst>
                <a:latin typeface="Tw Cen MT" panose="020B0602020104020603" pitchFamily="34" charset="0"/>
              </a:rPr>
            </a:br>
            <a:r>
              <a:rPr lang="en-US" sz="3200" b="1" i="1" dirty="0" smtClean="0">
                <a:solidFill>
                  <a:schemeClr val="tx2"/>
                </a:solidFill>
                <a:effectLst>
                  <a:outerShdw blurRad="38100" dist="38100" dir="2700000" algn="tl">
                    <a:srgbClr val="000000">
                      <a:alpha val="43137"/>
                    </a:srgbClr>
                  </a:outerShdw>
                </a:effectLst>
                <a:latin typeface="Tw Cen MT" panose="020B0602020104020603" pitchFamily="34" charset="0"/>
              </a:rPr>
              <a:t/>
            </a:r>
            <a:br>
              <a:rPr lang="en-US" sz="3200" b="1" i="1" dirty="0" smtClean="0">
                <a:solidFill>
                  <a:schemeClr val="tx2"/>
                </a:solidFill>
                <a:effectLst>
                  <a:outerShdw blurRad="38100" dist="38100" dir="2700000" algn="tl">
                    <a:srgbClr val="000000">
                      <a:alpha val="43137"/>
                    </a:srgbClr>
                  </a:outerShdw>
                </a:effectLst>
                <a:latin typeface="Tw Cen MT" panose="020B0602020104020603" pitchFamily="34" charset="0"/>
              </a:rPr>
            </a:br>
            <a:r>
              <a:rPr lang="en-US" sz="2400" b="1" i="1" dirty="0" smtClean="0">
                <a:solidFill>
                  <a:schemeClr val="tx2"/>
                </a:solidFill>
                <a:effectLst>
                  <a:outerShdw blurRad="38100" dist="38100" dir="2700000" algn="tl">
                    <a:srgbClr val="000000">
                      <a:alpha val="43137"/>
                    </a:srgbClr>
                  </a:outerShdw>
                </a:effectLst>
              </a:rPr>
              <a:t>Personnel Development To Improve Services and Results for Children With Disabilities – Early Childhood Personnel Center </a:t>
            </a:r>
            <a:r>
              <a:rPr lang="en-US" sz="2400" i="1" dirty="0" smtClean="0">
                <a:solidFill>
                  <a:schemeClr val="tx2"/>
                </a:solidFill>
                <a:effectLst>
                  <a:outerShdw blurRad="38100" dist="38100" dir="2700000" algn="tl">
                    <a:srgbClr val="000000">
                      <a:alpha val="43137"/>
                    </a:srgbClr>
                  </a:outerShdw>
                </a:effectLst>
                <a:cs typeface="Times New Roman" panose="02020603050405020304" pitchFamily="18" charset="0"/>
              </a:rPr>
              <a:t>CFDA 84.325B </a:t>
            </a:r>
            <a:endParaRPr lang="en-US" sz="2400" dirty="0">
              <a:solidFill>
                <a:schemeClr val="tx2"/>
              </a:solidFill>
              <a:cs typeface="Times New Roman" panose="02020603050405020304" pitchFamily="18" charset="0"/>
            </a:endParaRPr>
          </a:p>
        </p:txBody>
      </p:sp>
      <p:sp>
        <p:nvSpPr>
          <p:cNvPr id="6" name="Subtitle 5"/>
          <p:cNvSpPr>
            <a:spLocks noGrp="1"/>
          </p:cNvSpPr>
          <p:nvPr>
            <p:ph type="subTitle" idx="1"/>
          </p:nvPr>
        </p:nvSpPr>
        <p:spPr>
          <a:xfrm>
            <a:off x="1676400" y="4724400"/>
            <a:ext cx="7086600" cy="1752600"/>
          </a:xfrm>
        </p:spPr>
        <p:txBody>
          <a:bodyPr>
            <a:normAutofit/>
          </a:bodyPr>
          <a:lstStyle/>
          <a:p>
            <a:pPr algn="r"/>
            <a:r>
              <a:rPr lang="en-US" b="1" dirty="0" smtClean="0">
                <a:solidFill>
                  <a:srgbClr val="038A00"/>
                </a:solidFill>
              </a:rPr>
              <a:t>Office of Special Education Programs</a:t>
            </a:r>
          </a:p>
          <a:p>
            <a:pPr algn="r">
              <a:spcBef>
                <a:spcPts val="600"/>
              </a:spcBef>
            </a:pPr>
            <a:r>
              <a:rPr lang="en-US" sz="2400" dirty="0" smtClean="0">
                <a:solidFill>
                  <a:schemeClr val="tx2"/>
                </a:solidFill>
              </a:rPr>
              <a:t>U.S. Department of Education</a:t>
            </a:r>
          </a:p>
          <a:p>
            <a:pPr algn="r">
              <a:spcBef>
                <a:spcPts val="600"/>
              </a:spcBef>
            </a:pPr>
            <a:r>
              <a:rPr lang="en-US" sz="2400" dirty="0" smtClean="0">
                <a:solidFill>
                  <a:schemeClr val="tx2"/>
                </a:solidFill>
              </a:rPr>
              <a:t>May </a:t>
            </a:r>
            <a:r>
              <a:rPr lang="en-US" sz="2400" dirty="0">
                <a:solidFill>
                  <a:schemeClr val="tx2"/>
                </a:solidFill>
              </a:rPr>
              <a:t>5</a:t>
            </a:r>
            <a:r>
              <a:rPr lang="en-US" sz="2400" dirty="0" smtClean="0">
                <a:solidFill>
                  <a:schemeClr val="tx2"/>
                </a:solidFill>
              </a:rPr>
              <a:t>, 2017</a:t>
            </a:r>
            <a:endParaRPr lang="en-US" sz="2400" dirty="0">
              <a:solidFill>
                <a:schemeClr val="tx2"/>
              </a:solidFill>
            </a:endParaRPr>
          </a:p>
        </p:txBody>
      </p:sp>
    </p:spTree>
    <p:extLst>
      <p:ext uri="{BB962C8B-B14F-4D97-AF65-F5344CB8AC3E}">
        <p14:creationId xmlns:p14="http://schemas.microsoft.com/office/powerpoint/2010/main" val="320800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458200" cy="3810000"/>
          </a:xfrm>
        </p:spPr>
        <p:txBody>
          <a:bodyPr>
            <a:normAutofit/>
          </a:bodyPr>
          <a:lstStyle/>
          <a:p>
            <a:r>
              <a:rPr lang="en-US" sz="2200" dirty="0" smtClean="0"/>
              <a:t>SEAs</a:t>
            </a:r>
            <a:r>
              <a:rPr lang="en-US" sz="2200" dirty="0"/>
              <a:t>; </a:t>
            </a:r>
            <a:r>
              <a:rPr lang="en-US" sz="2200" dirty="0" smtClean="0"/>
              <a:t>State lead agencies, local </a:t>
            </a:r>
            <a:r>
              <a:rPr lang="en-US" sz="2200" dirty="0"/>
              <a:t>educational agencies (LEAs), including public charter schools that are considered LEAs under State law; </a:t>
            </a:r>
            <a:r>
              <a:rPr lang="en-US" sz="2200" dirty="0" smtClean="0"/>
              <a:t> IHEs</a:t>
            </a:r>
            <a:r>
              <a:rPr lang="en-US" sz="2200" dirty="0"/>
              <a:t>; other public agencies; private nonprofit organizations; freely associated States and outlying areas; Indian tribes or tribal organizations; and for-profit organizations</a:t>
            </a:r>
            <a:r>
              <a:rPr lang="en-US" sz="2200" dirty="0" smtClean="0"/>
              <a:t>.</a:t>
            </a:r>
          </a:p>
          <a:p>
            <a:endParaRPr lang="en-US" sz="2200" dirty="0"/>
          </a:p>
          <a:p>
            <a:endParaRPr lang="en-US" sz="2000" dirty="0"/>
          </a:p>
          <a:p>
            <a:endParaRPr lang="en-US" sz="2000" dirty="0"/>
          </a:p>
          <a:p>
            <a:pPr marL="0" indent="0">
              <a:buNone/>
            </a:pPr>
            <a:endParaRPr lang="en-US" sz="2400"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9</a:t>
            </a:fld>
            <a:endParaRPr lang="en-US" dirty="0"/>
          </a:p>
        </p:txBody>
      </p:sp>
      <p:sp>
        <p:nvSpPr>
          <p:cNvPr id="4" name="Title 3"/>
          <p:cNvSpPr>
            <a:spLocks noGrp="1"/>
          </p:cNvSpPr>
          <p:nvPr>
            <p:ph type="title"/>
          </p:nvPr>
        </p:nvSpPr>
        <p:spPr>
          <a:xfrm>
            <a:off x="457200" y="1981200"/>
            <a:ext cx="8229600" cy="533400"/>
          </a:xfrm>
        </p:spPr>
        <p:txBody>
          <a:bodyPr/>
          <a:lstStyle/>
          <a:p>
            <a:r>
              <a:rPr lang="en-US" sz="3200" b="1" dirty="0" smtClean="0">
                <a:solidFill>
                  <a:srgbClr val="04A200"/>
                </a:solidFill>
              </a:rPr>
              <a:t>Eligible Applicants</a:t>
            </a:r>
            <a:endParaRPr lang="en-US" sz="3200" b="1" dirty="0">
              <a:solidFill>
                <a:srgbClr val="04A200"/>
              </a:solidFill>
            </a:endParaRPr>
          </a:p>
        </p:txBody>
      </p:sp>
    </p:spTree>
    <p:extLst>
      <p:ext uri="{BB962C8B-B14F-4D97-AF65-F5344CB8AC3E}">
        <p14:creationId xmlns:p14="http://schemas.microsoft.com/office/powerpoint/2010/main" val="141531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a:solidFill>
                  <a:srgbClr val="04A200"/>
                </a:solidFill>
              </a:rPr>
              <a:t>Award Information </a:t>
            </a:r>
          </a:p>
        </p:txBody>
      </p:sp>
      <p:sp>
        <p:nvSpPr>
          <p:cNvPr id="4" name="Content Placeholder 3"/>
          <p:cNvSpPr>
            <a:spLocks noGrp="1"/>
          </p:cNvSpPr>
          <p:nvPr>
            <p:ph sz="half" idx="1"/>
          </p:nvPr>
        </p:nvSpPr>
        <p:spPr>
          <a:xfrm>
            <a:off x="228600" y="2514600"/>
            <a:ext cx="8686800" cy="4114800"/>
          </a:xfrm>
        </p:spPr>
        <p:txBody>
          <a:bodyPr>
            <a:noAutofit/>
          </a:bodyPr>
          <a:lstStyle/>
          <a:p>
            <a:r>
              <a:rPr lang="en-US" sz="2400" b="1" dirty="0" smtClean="0"/>
              <a:t>Total </a:t>
            </a:r>
            <a:r>
              <a:rPr lang="en-US" sz="2400" b="1" dirty="0"/>
              <a:t>amount of federal funds available</a:t>
            </a:r>
            <a:r>
              <a:rPr lang="en-US" sz="2400" dirty="0"/>
              <a:t>: </a:t>
            </a:r>
            <a:r>
              <a:rPr lang="en-US" sz="2400" dirty="0" smtClean="0"/>
              <a:t> </a:t>
            </a:r>
            <a:r>
              <a:rPr lang="en-US" sz="2400" dirty="0"/>
              <a:t>We will reject any application that proposes a budget exceeding </a:t>
            </a:r>
            <a:r>
              <a:rPr lang="en-US" sz="2400" dirty="0" smtClean="0"/>
              <a:t>$2,000,000 for </a:t>
            </a:r>
            <a:r>
              <a:rPr lang="en-US" sz="2400" dirty="0"/>
              <a:t>a single budget period of 12 months. </a:t>
            </a:r>
          </a:p>
          <a:p>
            <a:endParaRPr lang="en-US" sz="2400" dirty="0"/>
          </a:p>
          <a:p>
            <a:r>
              <a:rPr lang="en-US" sz="2400" b="1" dirty="0"/>
              <a:t>Project period: </a:t>
            </a:r>
            <a:r>
              <a:rPr lang="en-US" sz="2400" dirty="0"/>
              <a:t>Up to 60 </a:t>
            </a:r>
            <a:r>
              <a:rPr lang="en-US" sz="2400" dirty="0" smtClean="0"/>
              <a:t>months</a:t>
            </a:r>
            <a:endParaRPr lang="en-US" sz="2400" dirty="0"/>
          </a:p>
          <a:p>
            <a:pPr marL="0" indent="0">
              <a:buNone/>
            </a:pPr>
            <a:endParaRPr lang="en-US" sz="2400" dirty="0" smtClean="0"/>
          </a:p>
          <a:p>
            <a:pPr marL="0" indent="0">
              <a:buNone/>
            </a:pPr>
            <a:endParaRPr lang="en-US" sz="24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10</a:t>
            </a:fld>
            <a:endParaRPr lang="en-US" dirty="0">
              <a:solidFill>
                <a:srgbClr val="898989"/>
              </a:solidFill>
            </a:endParaRPr>
          </a:p>
        </p:txBody>
      </p:sp>
    </p:spTree>
    <p:extLst>
      <p:ext uri="{BB962C8B-B14F-4D97-AF65-F5344CB8AC3E}">
        <p14:creationId xmlns:p14="http://schemas.microsoft.com/office/powerpoint/2010/main" val="32122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4A200"/>
                </a:solidFill>
              </a:rPr>
              <a:t>Timeline</a:t>
            </a:r>
            <a:endParaRPr lang="en-US" sz="3200" b="1" dirty="0">
              <a:solidFill>
                <a:srgbClr val="04A200"/>
              </a:solidFill>
            </a:endParaRPr>
          </a:p>
        </p:txBody>
      </p:sp>
      <p:sp>
        <p:nvSpPr>
          <p:cNvPr id="4" name="Content Placeholder 3"/>
          <p:cNvSpPr>
            <a:spLocks noGrp="1"/>
          </p:cNvSpPr>
          <p:nvPr>
            <p:ph sz="half" idx="1"/>
          </p:nvPr>
        </p:nvSpPr>
        <p:spPr>
          <a:xfrm>
            <a:off x="228600" y="2438400"/>
            <a:ext cx="8610600" cy="3962400"/>
          </a:xfrm>
        </p:spPr>
        <p:txBody>
          <a:bodyPr>
            <a:noAutofit/>
          </a:bodyPr>
          <a:lstStyle/>
          <a:p>
            <a:r>
              <a:rPr lang="en-US" sz="2000" dirty="0" smtClean="0"/>
              <a:t>Notice </a:t>
            </a:r>
            <a:r>
              <a:rPr lang="en-US" sz="2000" dirty="0"/>
              <a:t>inviting applications </a:t>
            </a:r>
            <a:r>
              <a:rPr lang="en-US" sz="2000" dirty="0" smtClean="0"/>
              <a:t>published: </a:t>
            </a:r>
            <a:r>
              <a:rPr lang="en-US" sz="2000" dirty="0"/>
              <a:t> </a:t>
            </a:r>
            <a:endParaRPr lang="en-US" sz="2000" dirty="0" smtClean="0"/>
          </a:p>
          <a:p>
            <a:pPr lvl="1"/>
            <a:r>
              <a:rPr lang="en-US" sz="2000" b="1" dirty="0" smtClean="0"/>
              <a:t>April </a:t>
            </a:r>
            <a:r>
              <a:rPr lang="en-US" sz="2000" b="1" dirty="0"/>
              <a:t>19, </a:t>
            </a:r>
            <a:r>
              <a:rPr lang="en-US" sz="2000" b="1" dirty="0" smtClean="0"/>
              <a:t>2017</a:t>
            </a:r>
          </a:p>
          <a:p>
            <a:pPr lvl="1"/>
            <a:endParaRPr lang="en-US" sz="2000" b="1" dirty="0"/>
          </a:p>
          <a:p>
            <a:r>
              <a:rPr lang="en-US" sz="2000" dirty="0"/>
              <a:t>Deadline for submitting application </a:t>
            </a:r>
            <a:r>
              <a:rPr lang="en-US" sz="2000" dirty="0" smtClean="0"/>
              <a:t>is: </a:t>
            </a:r>
          </a:p>
          <a:p>
            <a:pPr lvl="1"/>
            <a:r>
              <a:rPr lang="en-US" sz="2000" b="1" dirty="0" smtClean="0"/>
              <a:t>June </a:t>
            </a:r>
            <a:r>
              <a:rPr lang="en-US" sz="2000" b="1" dirty="0"/>
              <a:t>5, 2017  by </a:t>
            </a:r>
            <a:r>
              <a:rPr lang="en-US" sz="2000" b="1" u="sng" dirty="0"/>
              <a:t>4:30</a:t>
            </a:r>
            <a:r>
              <a:rPr lang="en-US" sz="2000" b="1" u="sng" dirty="0">
                <a:sym typeface="Wingdings" panose="05000000000000000000" pitchFamily="2" charset="2"/>
              </a:rPr>
              <a:t>:00 PM Washington DC </a:t>
            </a:r>
            <a:r>
              <a:rPr lang="en-US" sz="2000" b="1" u="sng" dirty="0" smtClean="0">
                <a:sym typeface="Wingdings" panose="05000000000000000000" pitchFamily="2" charset="2"/>
              </a:rPr>
              <a:t>time</a:t>
            </a:r>
          </a:p>
          <a:p>
            <a:pPr marL="457200" lvl="1" indent="0">
              <a:buNone/>
            </a:pPr>
            <a:endParaRPr lang="en-US" sz="2000" dirty="0"/>
          </a:p>
          <a:p>
            <a:r>
              <a:rPr lang="en-US" sz="2000" dirty="0"/>
              <a:t>Deadline for intergovernmental </a:t>
            </a:r>
            <a:r>
              <a:rPr lang="en-US" sz="2000" dirty="0" smtClean="0"/>
              <a:t>review: </a:t>
            </a:r>
          </a:p>
          <a:p>
            <a:pPr lvl="1"/>
            <a:r>
              <a:rPr lang="en-US" sz="2000" b="1" dirty="0" smtClean="0"/>
              <a:t>August </a:t>
            </a:r>
            <a:r>
              <a:rPr lang="en-US" sz="2000" b="1" dirty="0"/>
              <a:t>2, </a:t>
            </a:r>
            <a:r>
              <a:rPr lang="en-US" sz="2000" b="1" dirty="0" smtClean="0"/>
              <a:t>2017</a:t>
            </a:r>
          </a:p>
          <a:p>
            <a:pPr marL="457200" lvl="1" indent="0">
              <a:buNone/>
            </a:pPr>
            <a:endParaRPr lang="en-US" sz="2000" b="1" dirty="0"/>
          </a:p>
          <a:p>
            <a:r>
              <a:rPr lang="en-US" sz="2000" dirty="0"/>
              <a:t>Grantees announced and funding distributed </a:t>
            </a:r>
            <a:r>
              <a:rPr lang="en-US" sz="2000" dirty="0" smtClean="0"/>
              <a:t>by:</a:t>
            </a:r>
          </a:p>
          <a:p>
            <a:pPr lvl="1"/>
            <a:r>
              <a:rPr lang="en-US" sz="2000" b="1" dirty="0" smtClean="0"/>
              <a:t>October </a:t>
            </a:r>
            <a:r>
              <a:rPr lang="en-US" sz="2000" b="1" dirty="0"/>
              <a:t>1, 2017</a:t>
            </a:r>
          </a:p>
          <a:p>
            <a:pPr marL="0" indent="0">
              <a:buNone/>
            </a:pPr>
            <a:endParaRPr lang="en-US"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11</a:t>
            </a:fld>
            <a:endParaRPr lang="en-US" dirty="0">
              <a:solidFill>
                <a:srgbClr val="898989"/>
              </a:solidFill>
            </a:endParaRPr>
          </a:p>
        </p:txBody>
      </p:sp>
    </p:spTree>
    <p:extLst>
      <p:ext uri="{BB962C8B-B14F-4D97-AF65-F5344CB8AC3E}">
        <p14:creationId xmlns:p14="http://schemas.microsoft.com/office/powerpoint/2010/main" val="27902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4A200"/>
                </a:solidFill>
              </a:rPr>
              <a:t>Page Limits</a:t>
            </a:r>
            <a:endParaRPr lang="en-US" sz="3200" b="1" dirty="0">
              <a:solidFill>
                <a:srgbClr val="04A200"/>
              </a:solidFill>
            </a:endParaRPr>
          </a:p>
        </p:txBody>
      </p:sp>
      <p:sp>
        <p:nvSpPr>
          <p:cNvPr id="4" name="Content Placeholder 3"/>
          <p:cNvSpPr>
            <a:spLocks noGrp="1"/>
          </p:cNvSpPr>
          <p:nvPr>
            <p:ph sz="half" idx="1"/>
          </p:nvPr>
        </p:nvSpPr>
        <p:spPr>
          <a:xfrm>
            <a:off x="228600" y="2514600"/>
            <a:ext cx="8610600" cy="3886200"/>
          </a:xfrm>
        </p:spPr>
        <p:txBody>
          <a:bodyPr>
            <a:noAutofit/>
          </a:bodyPr>
          <a:lstStyle/>
          <a:p>
            <a:r>
              <a:rPr lang="en-US" sz="2000" dirty="0" smtClean="0"/>
              <a:t>A page is 8.5 x 11 (on one side only) with 1” margins at the top, bottom, and both sides</a:t>
            </a:r>
          </a:p>
          <a:p>
            <a:endParaRPr lang="en-US" sz="2000" dirty="0"/>
          </a:p>
          <a:p>
            <a:r>
              <a:rPr lang="en-US" sz="2000" dirty="0" smtClean="0"/>
              <a:t>Double space  </a:t>
            </a:r>
            <a:r>
              <a:rPr lang="en-US" sz="2000" dirty="0"/>
              <a:t>a</a:t>
            </a:r>
            <a:r>
              <a:rPr lang="en-US" sz="2000" dirty="0" smtClean="0"/>
              <a:t>ll text</a:t>
            </a:r>
          </a:p>
          <a:p>
            <a:endParaRPr lang="en-US" sz="2000" dirty="0"/>
          </a:p>
          <a:p>
            <a:r>
              <a:rPr lang="en-US" sz="2000" dirty="0" smtClean="0"/>
              <a:t>Use a font that is 12 point or larger</a:t>
            </a:r>
          </a:p>
          <a:p>
            <a:endParaRPr lang="en-US" sz="2000" dirty="0"/>
          </a:p>
          <a:p>
            <a:r>
              <a:rPr lang="en-US" sz="2000" dirty="0" smtClean="0"/>
              <a:t>Use one of the following fonts: Times New Roman, Courier, or Arial</a:t>
            </a:r>
          </a:p>
          <a:p>
            <a:pPr marL="0" indent="0">
              <a:buNone/>
            </a:pPr>
            <a:endParaRPr lang="en-US" sz="2000" dirty="0" smtClean="0"/>
          </a:p>
          <a:p>
            <a:r>
              <a:rPr lang="en-US" sz="2000" dirty="0" smtClean="0"/>
              <a:t>The application narrative can be no more than </a:t>
            </a:r>
            <a:r>
              <a:rPr lang="en-US" sz="2000" b="1" dirty="0" smtClean="0"/>
              <a:t>50 </a:t>
            </a:r>
            <a:r>
              <a:rPr lang="en-US" sz="2000" dirty="0" smtClean="0"/>
              <a:t>pages</a:t>
            </a:r>
          </a:p>
          <a:p>
            <a:pPr marL="0" indent="0">
              <a:buNone/>
            </a:pPr>
            <a:endParaRPr lang="en-US" sz="2000" dirty="0" smtClean="0"/>
          </a:p>
          <a:p>
            <a:endParaRPr lang="en-US" sz="2000" dirty="0"/>
          </a:p>
          <a:p>
            <a:endParaRPr lang="en-US" sz="20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12</a:t>
            </a:fld>
            <a:endParaRPr lang="en-US" dirty="0">
              <a:solidFill>
                <a:srgbClr val="898989"/>
              </a:solidFill>
            </a:endParaRPr>
          </a:p>
        </p:txBody>
      </p:sp>
    </p:spTree>
    <p:extLst>
      <p:ext uri="{BB962C8B-B14F-4D97-AF65-F5344CB8AC3E}">
        <p14:creationId xmlns:p14="http://schemas.microsoft.com/office/powerpoint/2010/main" val="35245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3657600"/>
          </a:xfrm>
        </p:spPr>
        <p:txBody>
          <a:bodyPr>
            <a:normAutofit fontScale="85000" lnSpcReduction="20000"/>
          </a:bodyPr>
          <a:lstStyle/>
          <a:p>
            <a:r>
              <a:rPr lang="en-US" b="1" dirty="0"/>
              <a:t>Appendix A: Reviewers will be instructed to review the content of Appendix </a:t>
            </a:r>
            <a:r>
              <a:rPr lang="en-US" b="1" dirty="0" smtClean="0"/>
              <a:t>A. </a:t>
            </a:r>
          </a:p>
          <a:p>
            <a:endParaRPr lang="en-US" dirty="0" smtClean="0"/>
          </a:p>
          <a:p>
            <a:r>
              <a:rPr lang="en-US" u="sng" dirty="0" smtClean="0"/>
              <a:t>Charts</a:t>
            </a:r>
            <a:r>
              <a:rPr lang="en-US" u="sng" dirty="0"/>
              <a:t>, tables, figures, graphs, screen shots and logic models that provide information directly relating to the application requirements for the narrative should be the only items included in Appendix A. Appendix A should not be used for supplementary information.</a:t>
            </a:r>
            <a:r>
              <a:rPr lang="en-US" dirty="0"/>
              <a:t> Please note that charts, tables, figures, graphs, screen shots, and logic models can be single-spaced when placed in an Appendix A. </a:t>
            </a:r>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13</a:t>
            </a:fld>
            <a:endParaRPr lang="en-US" dirty="0"/>
          </a:p>
        </p:txBody>
      </p:sp>
      <p:sp>
        <p:nvSpPr>
          <p:cNvPr id="4" name="Title 3"/>
          <p:cNvSpPr>
            <a:spLocks noGrp="1"/>
          </p:cNvSpPr>
          <p:nvPr>
            <p:ph type="title"/>
          </p:nvPr>
        </p:nvSpPr>
        <p:spPr/>
        <p:txBody>
          <a:bodyPr/>
          <a:lstStyle/>
          <a:p>
            <a:r>
              <a:rPr lang="en-US" b="1" dirty="0">
                <a:solidFill>
                  <a:srgbClr val="04A200"/>
                </a:solidFill>
              </a:rPr>
              <a:t>Page </a:t>
            </a:r>
            <a:r>
              <a:rPr lang="en-US" b="1" dirty="0" smtClean="0">
                <a:solidFill>
                  <a:srgbClr val="04A200"/>
                </a:solidFill>
              </a:rPr>
              <a:t>Limits</a:t>
            </a:r>
            <a:endParaRPr lang="en-US" dirty="0">
              <a:solidFill>
                <a:srgbClr val="04A200"/>
              </a:solidFill>
            </a:endParaRPr>
          </a:p>
        </p:txBody>
      </p:sp>
    </p:spTree>
    <p:extLst>
      <p:ext uri="{BB962C8B-B14F-4D97-AF65-F5344CB8AC3E}">
        <p14:creationId xmlns:p14="http://schemas.microsoft.com/office/powerpoint/2010/main" val="352222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13549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Program Requirements</a:t>
            </a:r>
            <a:endParaRPr lang="en-US" sz="3200" b="1" dirty="0">
              <a:solidFill>
                <a:srgbClr val="038A00"/>
              </a:solidFill>
            </a:endParaRPr>
          </a:p>
        </p:txBody>
      </p:sp>
      <p:sp>
        <p:nvSpPr>
          <p:cNvPr id="4" name="Content Placeholder 3"/>
          <p:cNvSpPr>
            <a:spLocks noGrp="1"/>
          </p:cNvSpPr>
          <p:nvPr>
            <p:ph sz="half" idx="1"/>
          </p:nvPr>
        </p:nvSpPr>
        <p:spPr>
          <a:xfrm>
            <a:off x="228600" y="2438400"/>
            <a:ext cx="8534400" cy="4191000"/>
          </a:xfrm>
        </p:spPr>
        <p:txBody>
          <a:bodyPr>
            <a:noAutofit/>
          </a:bodyPr>
          <a:lstStyle/>
          <a:p>
            <a:pPr marL="457200" lvl="1" indent="0">
              <a:buNone/>
            </a:pPr>
            <a:r>
              <a:rPr lang="en-US" b="1" dirty="0" smtClean="0"/>
              <a:t>Five Sections</a:t>
            </a:r>
          </a:p>
          <a:p>
            <a:pPr marL="457200" lvl="1" indent="0">
              <a:buNone/>
            </a:pPr>
            <a:r>
              <a:rPr lang="en-US" b="1" dirty="0" smtClean="0"/>
              <a:t>Demonstrate in the narrative section:</a:t>
            </a:r>
            <a:endParaRPr lang="en-US" dirty="0"/>
          </a:p>
          <a:p>
            <a:pPr marL="800100" lvl="1" indent="-342900">
              <a:buAutoNum type="arabicParenBoth"/>
            </a:pPr>
            <a:r>
              <a:rPr lang="en-US" dirty="0" smtClean="0"/>
              <a:t>Significance of the Project</a:t>
            </a:r>
          </a:p>
          <a:p>
            <a:pPr marL="800100" lvl="1" indent="-342900">
              <a:buAutoNum type="arabicParenBoth"/>
            </a:pPr>
            <a:r>
              <a:rPr lang="en-US" dirty="0" smtClean="0"/>
              <a:t>Quality of Project Services</a:t>
            </a:r>
          </a:p>
          <a:p>
            <a:pPr marL="800100" lvl="1" indent="-342900">
              <a:buAutoNum type="arabicParenBoth"/>
            </a:pPr>
            <a:r>
              <a:rPr lang="en-US" dirty="0" smtClean="0"/>
              <a:t>Quality of Evaluation Plan</a:t>
            </a:r>
          </a:p>
          <a:p>
            <a:pPr marL="800100" lvl="1" indent="-342900">
              <a:buAutoNum type="arabicParenBoth"/>
            </a:pPr>
            <a:r>
              <a:rPr lang="en-US" dirty="0" smtClean="0"/>
              <a:t>Adequacy of Project Services</a:t>
            </a:r>
          </a:p>
          <a:p>
            <a:pPr marL="800100" lvl="1" indent="-342900">
              <a:buAutoNum type="arabicParenBoth"/>
            </a:pPr>
            <a:r>
              <a:rPr lang="en-US" dirty="0" smtClean="0"/>
              <a:t>Quality of Management Plan</a:t>
            </a:r>
          </a:p>
          <a:p>
            <a:pPr marL="800100" lvl="1" indent="-342900">
              <a:buAutoNum type="arabicParenBoth"/>
            </a:pPr>
            <a:endParaRPr lang="en-US" dirty="0" smtClean="0"/>
          </a:p>
          <a:p>
            <a:pPr marL="800100" lvl="1" indent="-342900">
              <a:buAutoNum type="arabicParenBoth"/>
            </a:pPr>
            <a:endParaRPr lang="en-US" dirty="0" smtClean="0"/>
          </a:p>
          <a:p>
            <a:pPr marL="800100" lvl="1" indent="-342900">
              <a:buAutoNum type="arabicParenBoth"/>
            </a:pPr>
            <a:endParaRPr lang="en-US" sz="1600" dirty="0" smtClean="0"/>
          </a:p>
          <a:p>
            <a:pPr marL="800100" lvl="1" indent="-342900">
              <a:buAutoNum type="arabicParenBoth"/>
            </a:pPr>
            <a:endParaRPr lang="en-US" sz="1600" dirty="0" smtClean="0"/>
          </a:p>
          <a:p>
            <a:pPr marL="457200" lvl="1" indent="0">
              <a:buNone/>
            </a:pPr>
            <a:endParaRPr lang="en-US" sz="1600" dirty="0" smtClean="0"/>
          </a:p>
          <a:p>
            <a:pPr marL="457200" lvl="1" indent="0">
              <a:buNone/>
            </a:pPr>
            <a:endParaRPr lang="en-US" sz="16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15</a:t>
            </a:fld>
            <a:endParaRPr lang="en-US" dirty="0">
              <a:solidFill>
                <a:srgbClr val="898989"/>
              </a:solidFill>
            </a:endParaRPr>
          </a:p>
        </p:txBody>
      </p:sp>
    </p:spTree>
    <p:extLst>
      <p:ext uri="{BB962C8B-B14F-4D97-AF65-F5344CB8AC3E}">
        <p14:creationId xmlns:p14="http://schemas.microsoft.com/office/powerpoint/2010/main" val="19965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Significance of the Project </a:t>
            </a:r>
            <a:endParaRPr lang="en-US" sz="3200" b="1" dirty="0">
              <a:solidFill>
                <a:srgbClr val="038A00"/>
              </a:solidFill>
            </a:endParaRPr>
          </a:p>
        </p:txBody>
      </p:sp>
      <p:sp>
        <p:nvSpPr>
          <p:cNvPr id="4" name="Content Placeholder 3"/>
          <p:cNvSpPr>
            <a:spLocks noGrp="1"/>
          </p:cNvSpPr>
          <p:nvPr>
            <p:ph sz="half" idx="1"/>
          </p:nvPr>
        </p:nvSpPr>
        <p:spPr>
          <a:xfrm>
            <a:off x="228600" y="2362200"/>
            <a:ext cx="8458200" cy="4267200"/>
          </a:xfrm>
        </p:spPr>
        <p:txBody>
          <a:bodyPr>
            <a:noAutofit/>
          </a:bodyPr>
          <a:lstStyle/>
          <a:p>
            <a:pPr marL="457200" lvl="1" indent="0">
              <a:buNone/>
            </a:pPr>
            <a:r>
              <a:rPr lang="en-US" sz="2000" b="1" dirty="0" smtClean="0"/>
              <a:t>How the proposed Project will--</a:t>
            </a:r>
          </a:p>
          <a:p>
            <a:pPr marL="457200" lvl="1" indent="0">
              <a:buNone/>
            </a:pPr>
            <a:endParaRPr lang="en-US" sz="2000" dirty="0"/>
          </a:p>
          <a:p>
            <a:pPr marL="457200" lvl="1" indent="0">
              <a:buNone/>
            </a:pPr>
            <a:r>
              <a:rPr lang="en-US" sz="2000" b="1" dirty="0" smtClean="0"/>
              <a:t>(1)</a:t>
            </a:r>
            <a:r>
              <a:rPr lang="en-US" sz="1600" dirty="0" smtClean="0"/>
              <a:t> 	</a:t>
            </a:r>
            <a:r>
              <a:rPr lang="en-US" sz="2000" dirty="0" smtClean="0"/>
              <a:t>Address the need for States to be able to implement, scale up, and sustain a coordinated CSPD with personnel who have the competencies to deliver high-quality services and inclusive programs to improve outcomes for young children with disabilities and their families.</a:t>
            </a:r>
          </a:p>
          <a:p>
            <a:pPr marL="457200" lvl="1" indent="0">
              <a:buNone/>
            </a:pPr>
            <a:r>
              <a:rPr lang="en-US" sz="2000" dirty="0"/>
              <a:t>	</a:t>
            </a:r>
            <a:endParaRPr lang="en-US" sz="2000" dirty="0" smtClean="0"/>
          </a:p>
          <a:p>
            <a:pPr marL="457200" lvl="1" indent="0">
              <a:buNone/>
            </a:pPr>
            <a:r>
              <a:rPr lang="en-US" sz="1600" b="1" dirty="0" smtClean="0"/>
              <a:t>See Page B-4 &amp; B-5</a:t>
            </a:r>
            <a:endParaRPr lang="en-US" sz="1600" b="1"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16</a:t>
            </a:fld>
            <a:endParaRPr lang="en-US" dirty="0">
              <a:solidFill>
                <a:srgbClr val="898989"/>
              </a:solidFill>
            </a:endParaRPr>
          </a:p>
        </p:txBody>
      </p:sp>
    </p:spTree>
    <p:extLst>
      <p:ext uri="{BB962C8B-B14F-4D97-AF65-F5344CB8AC3E}">
        <p14:creationId xmlns:p14="http://schemas.microsoft.com/office/powerpoint/2010/main" val="268008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Significance of the Project </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pPr marL="457200" lvl="1" indent="0">
              <a:buNone/>
            </a:pPr>
            <a:r>
              <a:rPr lang="en-US" sz="2000" b="1" dirty="0" smtClean="0"/>
              <a:t>How the Propose Project will—</a:t>
            </a:r>
          </a:p>
          <a:p>
            <a:pPr marL="457200" lvl="1" indent="0">
              <a:buNone/>
            </a:pPr>
            <a:endParaRPr lang="en-US" sz="2000" dirty="0"/>
          </a:p>
          <a:p>
            <a:pPr marL="457200" lvl="1" indent="0">
              <a:buNone/>
            </a:pPr>
            <a:r>
              <a:rPr lang="en-US" sz="2000" b="1" dirty="0" smtClean="0"/>
              <a:t>(2) </a:t>
            </a:r>
            <a:r>
              <a:rPr lang="en-US" sz="2000" dirty="0" smtClean="0"/>
              <a:t>Present information on the current state of IHEs’ abilities to effectively prepare early childhood personnel to have the competencies to deliver high-quality services and inclusive programs to improve outcomes for young children with disabilities and their families.</a:t>
            </a:r>
            <a:endParaRPr lang="en-US" sz="2000" dirty="0"/>
          </a:p>
          <a:p>
            <a:pPr marL="457200" lvl="1" indent="0">
              <a:buNone/>
            </a:pPr>
            <a:endParaRPr lang="en-US" dirty="0" smtClean="0"/>
          </a:p>
          <a:p>
            <a:pPr marL="457200" lvl="1" indent="0">
              <a:buNone/>
            </a:pPr>
            <a:r>
              <a:rPr lang="en-US" sz="1600" b="1" dirty="0"/>
              <a:t>See Page B-4 &amp; B-5</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r>
              <a:rPr lang="en-US" sz="1600" dirty="0" smtClean="0"/>
              <a:t>See Page B-4 and B-5</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17</a:t>
            </a:fld>
            <a:endParaRPr lang="en-US" dirty="0">
              <a:solidFill>
                <a:srgbClr val="898989"/>
              </a:solidFill>
            </a:endParaRPr>
          </a:p>
        </p:txBody>
      </p:sp>
    </p:spTree>
    <p:extLst>
      <p:ext uri="{BB962C8B-B14F-4D97-AF65-F5344CB8AC3E}">
        <p14:creationId xmlns:p14="http://schemas.microsoft.com/office/powerpoint/2010/main" val="24835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Significance of the Project </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pPr marL="457200" lvl="1" indent="0">
              <a:buNone/>
            </a:pPr>
            <a:r>
              <a:rPr lang="en-US" sz="2000" b="1" dirty="0" smtClean="0"/>
              <a:t>How the Propose Project will--</a:t>
            </a:r>
          </a:p>
          <a:p>
            <a:pPr marL="457200" lvl="1" indent="0">
              <a:buNone/>
            </a:pPr>
            <a:endParaRPr lang="en-US" sz="2000" dirty="0"/>
          </a:p>
          <a:p>
            <a:pPr marL="457200" lvl="1" indent="0">
              <a:buNone/>
            </a:pPr>
            <a:r>
              <a:rPr lang="en-US" sz="2000" b="1" dirty="0" smtClean="0"/>
              <a:t>(3) </a:t>
            </a:r>
            <a:r>
              <a:rPr lang="en-US" sz="2000" dirty="0" smtClean="0"/>
              <a:t>Improve the early childhood workforce to deliver high-quality services and inclusive programs that lead to improved outcomes for young children with disabilities and their families, and indicate the likely magnitude or importance of the improvements.</a:t>
            </a:r>
            <a:endParaRPr lang="en-US" sz="2000" dirty="0"/>
          </a:p>
          <a:p>
            <a:pPr marL="457200" lvl="1" indent="0">
              <a:buNone/>
            </a:pPr>
            <a:endParaRPr lang="en-US" dirty="0" smtClean="0"/>
          </a:p>
          <a:p>
            <a:pPr marL="457200" lvl="1" indent="0">
              <a:buNone/>
            </a:pPr>
            <a:r>
              <a:rPr lang="en-US" sz="1600" b="1" dirty="0"/>
              <a:t>See Page B-4 &amp; B-5</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r>
              <a:rPr lang="en-US" sz="1600" dirty="0" smtClean="0"/>
              <a:t>See Page B-4 and B-5</a:t>
            </a: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18</a:t>
            </a:fld>
            <a:endParaRPr lang="en-US" dirty="0">
              <a:solidFill>
                <a:srgbClr val="898989"/>
              </a:solidFill>
            </a:endParaRPr>
          </a:p>
        </p:txBody>
      </p:sp>
    </p:spTree>
    <p:extLst>
      <p:ext uri="{BB962C8B-B14F-4D97-AF65-F5344CB8AC3E}">
        <p14:creationId xmlns:p14="http://schemas.microsoft.com/office/powerpoint/2010/main" val="20152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590800"/>
            <a:ext cx="8382000" cy="3733799"/>
          </a:xfrm>
        </p:spPr>
        <p:txBody>
          <a:bodyPr>
            <a:noAutofit/>
          </a:bodyPr>
          <a:lstStyle/>
          <a:p>
            <a:pPr>
              <a:spcBef>
                <a:spcPts val="600"/>
              </a:spcBef>
            </a:pPr>
            <a:r>
              <a:rPr lang="en-US" sz="2400" dirty="0" smtClean="0">
                <a:solidFill>
                  <a:srgbClr val="22518A"/>
                </a:solidFill>
              </a:rPr>
              <a:t>Welcome – Presenter – </a:t>
            </a:r>
            <a:r>
              <a:rPr lang="en-US" sz="2400" dirty="0">
                <a:solidFill>
                  <a:srgbClr val="22518A"/>
                </a:solidFill>
              </a:rPr>
              <a:t>Tracie Bullock </a:t>
            </a:r>
            <a:r>
              <a:rPr lang="en-US" sz="2400" dirty="0" smtClean="0">
                <a:solidFill>
                  <a:srgbClr val="22518A"/>
                </a:solidFill>
              </a:rPr>
              <a:t>Dickson</a:t>
            </a:r>
          </a:p>
          <a:p>
            <a:pPr>
              <a:spcBef>
                <a:spcPts val="600"/>
              </a:spcBef>
            </a:pPr>
            <a:endParaRPr lang="en-US" sz="2400" dirty="0" smtClean="0">
              <a:solidFill>
                <a:srgbClr val="22518A"/>
              </a:solidFill>
            </a:endParaRPr>
          </a:p>
          <a:p>
            <a:pPr>
              <a:spcBef>
                <a:spcPts val="600"/>
              </a:spcBef>
            </a:pPr>
            <a:r>
              <a:rPr lang="en-US" sz="2400" dirty="0" smtClean="0">
                <a:solidFill>
                  <a:srgbClr val="22518A"/>
                </a:solidFill>
              </a:rPr>
              <a:t>WebEx will be recorded</a:t>
            </a:r>
          </a:p>
          <a:p>
            <a:pPr marL="0" indent="0">
              <a:spcBef>
                <a:spcPts val="1200"/>
              </a:spcBef>
              <a:spcAft>
                <a:spcPts val="600"/>
              </a:spcAft>
              <a:buNone/>
            </a:pPr>
            <a:endParaRPr lang="en-US" sz="2400" dirty="0" smtClean="0">
              <a:solidFill>
                <a:srgbClr val="22518A"/>
              </a:solidFill>
            </a:endParaRPr>
          </a:p>
          <a:p>
            <a:pPr>
              <a:spcBef>
                <a:spcPts val="1200"/>
              </a:spcBef>
            </a:pPr>
            <a:r>
              <a:rPr lang="en-US" sz="2400" dirty="0" smtClean="0">
                <a:solidFill>
                  <a:srgbClr val="22518A"/>
                </a:solidFill>
              </a:rPr>
              <a:t>Please put any questions you have into the </a:t>
            </a:r>
            <a:r>
              <a:rPr lang="en-US" sz="2400" b="1" dirty="0" smtClean="0">
                <a:solidFill>
                  <a:srgbClr val="22518A"/>
                </a:solidFill>
              </a:rPr>
              <a:t>Chat Window, </a:t>
            </a:r>
          </a:p>
          <a:p>
            <a:pPr marL="341313" indent="-341313">
              <a:spcBef>
                <a:spcPts val="0"/>
              </a:spcBef>
              <a:buNone/>
            </a:pPr>
            <a:r>
              <a:rPr lang="en-US" sz="2400" b="1" dirty="0" smtClean="0">
                <a:solidFill>
                  <a:srgbClr val="22518A"/>
                </a:solidFill>
              </a:rPr>
              <a:t> 	</a:t>
            </a:r>
            <a:r>
              <a:rPr lang="en-US" sz="2400" dirty="0" smtClean="0">
                <a:solidFill>
                  <a:srgbClr val="22518A"/>
                </a:solidFill>
              </a:rPr>
              <a:t>and they will be answered during the </a:t>
            </a:r>
            <a:r>
              <a:rPr lang="en-US" sz="2400" b="1" dirty="0" smtClean="0">
                <a:solidFill>
                  <a:srgbClr val="22518A"/>
                </a:solidFill>
              </a:rPr>
              <a:t>Question and Answer </a:t>
            </a:r>
            <a:r>
              <a:rPr lang="en-US" sz="2400" dirty="0" smtClean="0">
                <a:solidFill>
                  <a:srgbClr val="22518A"/>
                </a:solidFill>
              </a:rPr>
              <a:t>portion of the event</a:t>
            </a:r>
          </a:p>
          <a:p>
            <a:endParaRPr lang="en-US" sz="2400" dirty="0"/>
          </a:p>
        </p:txBody>
      </p:sp>
      <p:sp>
        <p:nvSpPr>
          <p:cNvPr id="3" name="Title 2"/>
          <p:cNvSpPr>
            <a:spLocks noGrp="1"/>
          </p:cNvSpPr>
          <p:nvPr>
            <p:ph type="title"/>
          </p:nvPr>
        </p:nvSpPr>
        <p:spPr>
          <a:xfrm>
            <a:off x="228600" y="1828800"/>
            <a:ext cx="8915400" cy="685800"/>
          </a:xfrm>
        </p:spPr>
        <p:txBody>
          <a:bodyPr/>
          <a:lstStyle/>
          <a:p>
            <a:r>
              <a:rPr lang="en-US" sz="3200" b="1" dirty="0" smtClean="0">
                <a:solidFill>
                  <a:srgbClr val="038A00"/>
                </a:solidFill>
              </a:rPr>
              <a:t>Introductions &amp; Logistical Information</a:t>
            </a:r>
            <a:r>
              <a:rPr lang="en-US" sz="3200" dirty="0" smtClean="0">
                <a:solidFill>
                  <a:srgbClr val="038A00"/>
                </a:solidFill>
              </a:rPr>
              <a:t> </a:t>
            </a:r>
            <a:endParaRPr lang="en-US" sz="3200" dirty="0">
              <a:solidFill>
                <a:srgbClr val="038A00"/>
              </a:solidFill>
            </a:endParaRPr>
          </a:p>
        </p:txBody>
      </p:sp>
      <p:sp>
        <p:nvSpPr>
          <p:cNvPr id="4" name="Slide Number Placeholder 3"/>
          <p:cNvSpPr>
            <a:spLocks noGrp="1"/>
          </p:cNvSpPr>
          <p:nvPr>
            <p:ph type="sldNum" sz="quarter" idx="12"/>
          </p:nvPr>
        </p:nvSpPr>
        <p:spPr/>
        <p:txBody>
          <a:bodyPr/>
          <a:lstStyle/>
          <a:p>
            <a:fld id="{991CF879-4700-4E47-A7E3-74EF38E50439}" type="slidenum">
              <a:rPr lang="en-US" smtClean="0"/>
              <a:pPr/>
              <a:t>1</a:t>
            </a:fld>
            <a:endParaRPr lang="en-US" dirty="0"/>
          </a:p>
        </p:txBody>
      </p:sp>
    </p:spTree>
    <p:extLst>
      <p:ext uri="{BB962C8B-B14F-4D97-AF65-F5344CB8AC3E}">
        <p14:creationId xmlns:p14="http://schemas.microsoft.com/office/powerpoint/2010/main" val="1030126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Services </a:t>
            </a:r>
            <a:endParaRPr lang="en-US" sz="3200" b="1" dirty="0">
              <a:solidFill>
                <a:srgbClr val="038A00"/>
              </a:solidFill>
            </a:endParaRPr>
          </a:p>
        </p:txBody>
      </p:sp>
      <p:sp>
        <p:nvSpPr>
          <p:cNvPr id="4" name="Content Placeholder 3"/>
          <p:cNvSpPr>
            <a:spLocks noGrp="1"/>
          </p:cNvSpPr>
          <p:nvPr>
            <p:ph sz="half" idx="1"/>
          </p:nvPr>
        </p:nvSpPr>
        <p:spPr>
          <a:xfrm>
            <a:off x="228600" y="2286000"/>
            <a:ext cx="8534400" cy="4114800"/>
          </a:xfrm>
        </p:spPr>
        <p:txBody>
          <a:bodyPr>
            <a:noAutofit/>
          </a:bodyPr>
          <a:lstStyle/>
          <a:p>
            <a:pPr marL="0" indent="0">
              <a:buNone/>
            </a:pPr>
            <a:r>
              <a:rPr lang="en-US" sz="2000" b="1" dirty="0" smtClean="0"/>
              <a:t>How the proposed project will—</a:t>
            </a:r>
          </a:p>
          <a:p>
            <a:pPr marL="0" indent="0">
              <a:buNone/>
            </a:pPr>
            <a:endParaRPr lang="en-US" sz="1000" b="1" dirty="0"/>
          </a:p>
          <a:p>
            <a:pPr marL="0" indent="0">
              <a:buNone/>
            </a:pPr>
            <a:r>
              <a:rPr lang="en-US" sz="2000" b="1" dirty="0" smtClean="0"/>
              <a:t>(</a:t>
            </a:r>
            <a:r>
              <a:rPr lang="en-US" sz="2000" b="1" dirty="0"/>
              <a:t>1)  </a:t>
            </a:r>
            <a:r>
              <a:rPr lang="en-US" sz="2000" dirty="0" smtClean="0"/>
              <a:t>Ensure </a:t>
            </a:r>
            <a:r>
              <a:rPr lang="en-US" sz="2000" dirty="0"/>
              <a:t>equal access and treatment to members of groups </a:t>
            </a:r>
            <a:r>
              <a:rPr lang="en-US" sz="2000" dirty="0" smtClean="0"/>
              <a:t>that have traditionally </a:t>
            </a:r>
            <a:r>
              <a:rPr lang="en-US" sz="2000" dirty="0"/>
              <a:t>been underrepresented based on race, </a:t>
            </a:r>
            <a:r>
              <a:rPr lang="en-US" sz="2000" dirty="0" smtClean="0"/>
              <a:t>color</a:t>
            </a:r>
            <a:r>
              <a:rPr lang="en-US" sz="2000" dirty="0"/>
              <a:t>, </a:t>
            </a:r>
            <a:r>
              <a:rPr lang="en-US" sz="2000" dirty="0" smtClean="0"/>
              <a:t>national  origin</a:t>
            </a:r>
            <a:r>
              <a:rPr lang="en-US" sz="2000" dirty="0"/>
              <a:t>, gender, age, or disability.  </a:t>
            </a:r>
            <a:endParaRPr lang="en-US" sz="2000" dirty="0" smtClean="0"/>
          </a:p>
          <a:p>
            <a:pPr marL="0" indent="0">
              <a:buNone/>
            </a:pPr>
            <a:endParaRPr lang="en-US" sz="1000" b="1" dirty="0"/>
          </a:p>
          <a:p>
            <a:pPr marL="0" indent="0">
              <a:buNone/>
            </a:pPr>
            <a:r>
              <a:rPr lang="en-US" sz="2000" b="1" dirty="0" smtClean="0"/>
              <a:t>(2)  </a:t>
            </a:r>
            <a:r>
              <a:rPr lang="en-US" sz="2000" dirty="0" smtClean="0"/>
              <a:t>Achieve its goals, objectives and intended outcomes</a:t>
            </a:r>
          </a:p>
          <a:p>
            <a:endParaRPr lang="en-US" sz="1000" dirty="0"/>
          </a:p>
          <a:p>
            <a:pPr marL="0" indent="0">
              <a:buNone/>
            </a:pPr>
            <a:r>
              <a:rPr lang="en-US" sz="2000" b="1" dirty="0" smtClean="0"/>
              <a:t>(3)  </a:t>
            </a:r>
            <a:r>
              <a:rPr lang="en-US" sz="2000" dirty="0" smtClean="0"/>
              <a:t>Use a conceptual framework to develop project plans and activities.</a:t>
            </a:r>
          </a:p>
          <a:p>
            <a:pPr marL="0" indent="0">
              <a:buNone/>
            </a:pPr>
            <a:endParaRPr lang="en-US" sz="1000" dirty="0" smtClean="0"/>
          </a:p>
          <a:p>
            <a:pPr marL="0" indent="0">
              <a:buNone/>
            </a:pPr>
            <a:r>
              <a:rPr lang="en-US" sz="2000" b="1" dirty="0"/>
              <a:t>(4) </a:t>
            </a:r>
            <a:r>
              <a:rPr lang="en-US" sz="2000" dirty="0"/>
              <a:t>Be based on current research and make use of practices </a:t>
            </a:r>
            <a:r>
              <a:rPr lang="en-US" sz="2000" dirty="0" smtClean="0"/>
              <a:t>supported </a:t>
            </a:r>
            <a:r>
              <a:rPr lang="en-US" sz="2000" dirty="0"/>
              <a:t>by </a:t>
            </a:r>
            <a:r>
              <a:rPr lang="en-US" sz="2000" dirty="0" smtClean="0"/>
              <a:t>evidence</a:t>
            </a:r>
            <a:r>
              <a:rPr lang="en-US" sz="2000" dirty="0"/>
              <a:t>.  </a:t>
            </a:r>
          </a:p>
          <a:p>
            <a:pPr marL="0" indent="0">
              <a:buNone/>
            </a:pPr>
            <a:endParaRPr lang="en-US" sz="2000" b="1" dirty="0"/>
          </a:p>
          <a:p>
            <a:pPr marL="0" indent="0">
              <a:buNone/>
            </a:pPr>
            <a:r>
              <a:rPr lang="en-US" sz="2000" b="1" dirty="0" smtClean="0"/>
              <a:t>     </a:t>
            </a:r>
            <a:r>
              <a:rPr lang="en-US" sz="1600" b="1" dirty="0" smtClean="0"/>
              <a:t>See page B-5 through B-9</a:t>
            </a:r>
            <a:endParaRPr lang="en-US" sz="1600" b="1"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19</a:t>
            </a:fld>
            <a:endParaRPr lang="en-US" dirty="0">
              <a:solidFill>
                <a:srgbClr val="898989"/>
              </a:solidFill>
            </a:endParaRPr>
          </a:p>
        </p:txBody>
      </p:sp>
    </p:spTree>
    <p:extLst>
      <p:ext uri="{BB962C8B-B14F-4D97-AF65-F5344CB8AC3E}">
        <p14:creationId xmlns:p14="http://schemas.microsoft.com/office/powerpoint/2010/main" val="72552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Services (cont.)</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pPr marL="0" indent="0">
              <a:buNone/>
            </a:pPr>
            <a:r>
              <a:rPr lang="en-US" sz="2000" b="1" dirty="0"/>
              <a:t>(5) </a:t>
            </a:r>
            <a:r>
              <a:rPr lang="en-US" sz="2000" dirty="0"/>
              <a:t>Develop products and provide services that are of high quality </a:t>
            </a:r>
            <a:r>
              <a:rPr lang="en-US" sz="2000" dirty="0" smtClean="0"/>
              <a:t>and </a:t>
            </a:r>
            <a:r>
              <a:rPr lang="en-US" sz="2000" dirty="0"/>
              <a:t>sufficient intensity and duration to achieve the intended </a:t>
            </a:r>
            <a:r>
              <a:rPr lang="en-US" sz="2000" dirty="0" smtClean="0"/>
              <a:t>outcomes </a:t>
            </a:r>
            <a:r>
              <a:rPr lang="en-US" sz="2000" dirty="0"/>
              <a:t>of the proposed project.  </a:t>
            </a:r>
          </a:p>
          <a:p>
            <a:pPr marL="0" indent="0">
              <a:buNone/>
            </a:pPr>
            <a:r>
              <a:rPr lang="en-US" sz="2000" b="1" dirty="0" smtClean="0"/>
              <a:t>	</a:t>
            </a:r>
            <a:r>
              <a:rPr lang="en-US" sz="1600" b="1" dirty="0" smtClean="0"/>
              <a:t>(</a:t>
            </a:r>
            <a:r>
              <a:rPr lang="en-US" sz="1600" b="1" dirty="0" err="1" smtClean="0"/>
              <a:t>i</a:t>
            </a:r>
            <a:r>
              <a:rPr lang="en-US" sz="1600" b="1" dirty="0" smtClean="0"/>
              <a:t>)</a:t>
            </a:r>
            <a:r>
              <a:rPr lang="en-US" sz="2000" b="1" dirty="0" smtClean="0"/>
              <a:t> </a:t>
            </a:r>
            <a:r>
              <a:rPr lang="en-US" sz="1600" dirty="0" smtClean="0"/>
              <a:t>Proposed approach to identify or develop a knowledge base</a:t>
            </a:r>
          </a:p>
          <a:p>
            <a:endParaRPr lang="en-US" sz="1600" dirty="0" smtClean="0"/>
          </a:p>
          <a:p>
            <a:pPr marL="0" indent="0">
              <a:buNone/>
            </a:pPr>
            <a:r>
              <a:rPr lang="en-US" sz="1600" b="1" dirty="0" smtClean="0"/>
              <a:t>	(ii)</a:t>
            </a:r>
            <a:r>
              <a:rPr lang="en-US" sz="1600" dirty="0" smtClean="0"/>
              <a:t> Proposed </a:t>
            </a:r>
            <a:r>
              <a:rPr lang="en-US" sz="1600" dirty="0"/>
              <a:t>approach to </a:t>
            </a:r>
            <a:r>
              <a:rPr lang="en-US" sz="1600" b="1" dirty="0" smtClean="0"/>
              <a:t>Universal </a:t>
            </a:r>
            <a:r>
              <a:rPr lang="en-US" sz="1600" dirty="0" smtClean="0"/>
              <a:t>TA</a:t>
            </a:r>
            <a:endParaRPr lang="en-US" sz="1600" dirty="0"/>
          </a:p>
          <a:p>
            <a:pPr marL="0" indent="0">
              <a:buNone/>
            </a:pPr>
            <a:r>
              <a:rPr lang="en-US" sz="1600" dirty="0" smtClean="0"/>
              <a:t>	</a:t>
            </a:r>
          </a:p>
          <a:p>
            <a:pPr marL="0" indent="0">
              <a:buNone/>
            </a:pPr>
            <a:r>
              <a:rPr lang="en-US" sz="1600" b="1" dirty="0" smtClean="0"/>
              <a:t>	(iii)</a:t>
            </a:r>
            <a:r>
              <a:rPr lang="en-US" sz="1600" dirty="0" smtClean="0"/>
              <a:t> </a:t>
            </a:r>
            <a:r>
              <a:rPr lang="en-US" sz="1600" dirty="0"/>
              <a:t>P</a:t>
            </a:r>
            <a:r>
              <a:rPr lang="en-US" sz="1600" dirty="0" smtClean="0"/>
              <a:t>roposed approach to </a:t>
            </a:r>
            <a:r>
              <a:rPr lang="en-US" sz="1600" b="1" dirty="0" smtClean="0"/>
              <a:t>Targeted </a:t>
            </a:r>
            <a:r>
              <a:rPr lang="en-US" sz="1600" dirty="0" smtClean="0"/>
              <a:t>TA</a:t>
            </a:r>
          </a:p>
          <a:p>
            <a:pPr marL="0" indent="0">
              <a:buNone/>
            </a:pPr>
            <a:endParaRPr lang="en-US" sz="1600" dirty="0"/>
          </a:p>
          <a:p>
            <a:pPr marL="0" indent="0">
              <a:buNone/>
            </a:pPr>
            <a:r>
              <a:rPr lang="en-US" sz="1600" dirty="0" smtClean="0"/>
              <a:t>	</a:t>
            </a:r>
            <a:r>
              <a:rPr lang="en-US" sz="1600" b="1" dirty="0" smtClean="0"/>
              <a:t>(iv) </a:t>
            </a:r>
            <a:r>
              <a:rPr lang="en-US" sz="1600" dirty="0" smtClean="0"/>
              <a:t>Proposed approach to </a:t>
            </a:r>
            <a:r>
              <a:rPr lang="en-US" sz="1600" b="1" dirty="0" smtClean="0"/>
              <a:t>Intensive</a:t>
            </a:r>
            <a:r>
              <a:rPr lang="en-US" sz="1600" dirty="0" smtClean="0"/>
              <a:t> TA</a:t>
            </a:r>
          </a:p>
          <a:p>
            <a:pPr marL="0" indent="0">
              <a:buNone/>
            </a:pPr>
            <a:endParaRPr lang="en-US" sz="1600" dirty="0" smtClean="0"/>
          </a:p>
          <a:p>
            <a:pPr marL="0" indent="0">
              <a:buNone/>
            </a:pPr>
            <a:r>
              <a:rPr lang="en-US" sz="1600" b="1" dirty="0" smtClean="0"/>
              <a:t>See </a:t>
            </a:r>
            <a:r>
              <a:rPr lang="en-US" sz="1600" b="1" dirty="0"/>
              <a:t>page B-5 through </a:t>
            </a:r>
            <a:r>
              <a:rPr lang="en-US" sz="1600" b="1" dirty="0" smtClean="0"/>
              <a:t>B-9</a:t>
            </a:r>
            <a:endParaRPr lang="en-US" sz="1600" b="1" dirty="0"/>
          </a:p>
          <a:p>
            <a:pPr marL="0" indent="0">
              <a:buNone/>
            </a:pPr>
            <a:endParaRPr lang="en-US" sz="2000" dirty="0"/>
          </a:p>
          <a:p>
            <a:pPr marL="0" indent="0">
              <a:buNone/>
            </a:pPr>
            <a:r>
              <a:rPr lang="en-US" sz="2000" dirty="0"/>
              <a:t>	</a:t>
            </a:r>
            <a:endParaRPr lang="en-US" sz="2000" dirty="0" smtClean="0"/>
          </a:p>
          <a:p>
            <a:endParaRPr lang="en-US" sz="2000" dirty="0"/>
          </a:p>
          <a:p>
            <a:endParaRPr lang="en-US" sz="2000" dirty="0" smtClean="0"/>
          </a:p>
          <a:p>
            <a:endParaRPr lang="en-US" sz="2000" dirty="0"/>
          </a:p>
          <a:p>
            <a:pPr marL="0" indent="0">
              <a:buNone/>
            </a:pPr>
            <a:r>
              <a:rPr lang="en-US" sz="2000" dirty="0"/>
              <a:t>(6)  Develop products and implement services that maximize efficiency.  </a:t>
            </a:r>
          </a:p>
          <a:p>
            <a:endParaRPr lang="en-US" sz="2000" dirty="0"/>
          </a:p>
          <a:p>
            <a:endParaRPr lang="en-US" sz="18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20</a:t>
            </a:fld>
            <a:endParaRPr lang="en-US" dirty="0">
              <a:solidFill>
                <a:srgbClr val="898989"/>
              </a:solidFill>
            </a:endParaRPr>
          </a:p>
        </p:txBody>
      </p:sp>
    </p:spTree>
    <p:extLst>
      <p:ext uri="{BB962C8B-B14F-4D97-AF65-F5344CB8AC3E}">
        <p14:creationId xmlns:p14="http://schemas.microsoft.com/office/powerpoint/2010/main" val="235949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Project Services (cont.)</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pPr marL="0" indent="0">
              <a:buNone/>
            </a:pPr>
            <a:endParaRPr lang="en-US" sz="2000" dirty="0"/>
          </a:p>
          <a:p>
            <a:pPr marL="0" indent="0">
              <a:buNone/>
            </a:pPr>
            <a:r>
              <a:rPr lang="en-US" sz="2000" b="1" dirty="0" smtClean="0"/>
              <a:t>(6) </a:t>
            </a:r>
            <a:r>
              <a:rPr lang="en-US" sz="2000" dirty="0" smtClean="0"/>
              <a:t>Develop products and implement services that maximize efficiency.</a:t>
            </a:r>
          </a:p>
          <a:p>
            <a:pPr marL="0" indent="0">
              <a:buNone/>
            </a:pPr>
            <a:r>
              <a:rPr lang="en-US" sz="2000" dirty="0"/>
              <a:t>	</a:t>
            </a:r>
            <a:r>
              <a:rPr lang="en-US" sz="2000" dirty="0" smtClean="0"/>
              <a:t>(</a:t>
            </a:r>
            <a:r>
              <a:rPr lang="en-US" sz="2000" dirty="0" err="1" smtClean="0"/>
              <a:t>i</a:t>
            </a:r>
            <a:r>
              <a:rPr lang="en-US" sz="2000" dirty="0" smtClean="0"/>
              <a:t>) Proposed approach to use technology to achieve the intended</a:t>
            </a:r>
          </a:p>
          <a:p>
            <a:pPr marL="0" indent="0">
              <a:buNone/>
            </a:pPr>
            <a:r>
              <a:rPr lang="en-US" sz="2000" dirty="0"/>
              <a:t>	</a:t>
            </a:r>
            <a:r>
              <a:rPr lang="en-US" sz="2000" dirty="0" smtClean="0"/>
              <a:t> project outcomes;</a:t>
            </a:r>
          </a:p>
          <a:p>
            <a:pPr marL="0" indent="0">
              <a:buNone/>
            </a:pPr>
            <a:endParaRPr lang="en-US" sz="2000" dirty="0" smtClean="0"/>
          </a:p>
          <a:p>
            <a:pPr marL="0" indent="0">
              <a:buNone/>
            </a:pPr>
            <a:r>
              <a:rPr lang="en-US" sz="2000" dirty="0"/>
              <a:t>	</a:t>
            </a:r>
            <a:r>
              <a:rPr lang="en-US" sz="2000" dirty="0" smtClean="0"/>
              <a:t>(ii)With whom the proposed project will collaborate and the 	intended outcomes of this collaboration; and</a:t>
            </a:r>
          </a:p>
          <a:p>
            <a:pPr marL="0" indent="0">
              <a:buNone/>
            </a:pPr>
            <a:endParaRPr lang="en-US" sz="2000" dirty="0" smtClean="0"/>
          </a:p>
          <a:p>
            <a:pPr marL="0" indent="0">
              <a:buNone/>
            </a:pPr>
            <a:r>
              <a:rPr lang="en-US" sz="2000" dirty="0"/>
              <a:t>	</a:t>
            </a:r>
            <a:r>
              <a:rPr lang="en-US" sz="2000" dirty="0" smtClean="0"/>
              <a:t>(iii) Proposed approach to use non-project resources to achieve the</a:t>
            </a:r>
          </a:p>
          <a:p>
            <a:pPr marL="0" indent="0">
              <a:buNone/>
            </a:pPr>
            <a:r>
              <a:rPr lang="en-US" sz="2000" dirty="0"/>
              <a:t>	</a:t>
            </a:r>
            <a:r>
              <a:rPr lang="en-US" sz="2000" dirty="0" smtClean="0"/>
              <a:t> intended project outcomes  </a:t>
            </a:r>
          </a:p>
          <a:p>
            <a:pPr marL="0" indent="0">
              <a:buNone/>
            </a:pPr>
            <a:r>
              <a:rPr lang="en-US" sz="1800" b="1" dirty="0"/>
              <a:t> See page B-5 through B-9</a:t>
            </a:r>
            <a:endParaRPr lang="en-US" sz="1800" dirty="0" smtClean="0"/>
          </a:p>
          <a:p>
            <a:endParaRPr lang="en-US" sz="2000" b="1" dirty="0" smtClean="0"/>
          </a:p>
          <a:p>
            <a:pPr marL="0" indent="0">
              <a:buNone/>
            </a:pPr>
            <a:endParaRPr lang="en-US" sz="2000" dirty="0"/>
          </a:p>
          <a:p>
            <a:endParaRPr lang="en-US" sz="2000" dirty="0"/>
          </a:p>
          <a:p>
            <a:pPr marL="0" indent="0">
              <a:buNone/>
            </a:pPr>
            <a:endParaRPr lang="en-US" sz="20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21</a:t>
            </a:fld>
            <a:endParaRPr lang="en-US" dirty="0">
              <a:solidFill>
                <a:srgbClr val="898989"/>
              </a:solidFill>
            </a:endParaRPr>
          </a:p>
        </p:txBody>
      </p:sp>
    </p:spTree>
    <p:extLst>
      <p:ext uri="{BB962C8B-B14F-4D97-AF65-F5344CB8AC3E}">
        <p14:creationId xmlns:p14="http://schemas.microsoft.com/office/powerpoint/2010/main" val="348917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the Evaluation Plan </a:t>
            </a:r>
            <a:endParaRPr lang="en-US" sz="3200" b="1" dirty="0">
              <a:solidFill>
                <a:srgbClr val="038A00"/>
              </a:solidFill>
            </a:endParaRPr>
          </a:p>
        </p:txBody>
      </p:sp>
      <p:sp>
        <p:nvSpPr>
          <p:cNvPr id="4" name="Content Placeholder 3"/>
          <p:cNvSpPr>
            <a:spLocks noGrp="1"/>
          </p:cNvSpPr>
          <p:nvPr>
            <p:ph sz="half" idx="1"/>
          </p:nvPr>
        </p:nvSpPr>
        <p:spPr>
          <a:xfrm>
            <a:off x="228600" y="2514600"/>
            <a:ext cx="8915400" cy="4114800"/>
          </a:xfrm>
        </p:spPr>
        <p:txBody>
          <a:bodyPr>
            <a:noAutofit/>
          </a:bodyPr>
          <a:lstStyle/>
          <a:p>
            <a:pPr marL="0" indent="0">
              <a:buNone/>
            </a:pPr>
            <a:r>
              <a:rPr lang="en-US" sz="1600" dirty="0"/>
              <a:t> </a:t>
            </a:r>
            <a:r>
              <a:rPr lang="en-US" sz="2000" b="1" dirty="0" smtClean="0"/>
              <a:t>The evaluation plan must describe--</a:t>
            </a:r>
          </a:p>
          <a:p>
            <a:endParaRPr lang="en-US" sz="2000" b="1" dirty="0"/>
          </a:p>
          <a:p>
            <a:r>
              <a:rPr lang="en-US" sz="2000" dirty="0"/>
              <a:t>M</a:t>
            </a:r>
            <a:r>
              <a:rPr lang="en-US" sz="2000" dirty="0" smtClean="0"/>
              <a:t>easures </a:t>
            </a:r>
            <a:r>
              <a:rPr lang="en-US" sz="2000" dirty="0"/>
              <a:t>of progress in implementation, including the criteria for determining the extent to which the project’s products and services have reached its target population; measures of intended outcomes or results of the project’s activities in order to evaluate those activities; and how well the goals or objectives of the proposed project, as described in its logic model, have been met.</a:t>
            </a:r>
          </a:p>
          <a:p>
            <a:endParaRPr lang="en-US" sz="1600" dirty="0"/>
          </a:p>
          <a:p>
            <a:pPr marL="0" indent="0">
              <a:buNone/>
            </a:pPr>
            <a:endParaRPr lang="en-US" sz="1600" dirty="0"/>
          </a:p>
          <a:p>
            <a:endParaRPr lang="en-US" dirty="0" smtClean="0"/>
          </a:p>
          <a:p>
            <a:r>
              <a:rPr lang="en-US" sz="1600" b="1" dirty="0" smtClean="0"/>
              <a:t>See pages B-9</a:t>
            </a:r>
          </a:p>
          <a:p>
            <a:endParaRPr lang="en-US" sz="1600" b="1" dirty="0"/>
          </a:p>
          <a:p>
            <a:endParaRPr lang="en-US" sz="1600" b="1" dirty="0" smtClean="0"/>
          </a:p>
          <a:p>
            <a:endParaRPr lang="en-US" sz="1600" b="1" dirty="0"/>
          </a:p>
          <a:p>
            <a:endParaRPr lang="en-US" sz="1600" b="1"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22</a:t>
            </a:fld>
            <a:endParaRPr lang="en-US" dirty="0">
              <a:solidFill>
                <a:srgbClr val="898989"/>
              </a:solidFill>
            </a:endParaRPr>
          </a:p>
        </p:txBody>
      </p:sp>
    </p:spTree>
    <p:extLst>
      <p:ext uri="{BB962C8B-B14F-4D97-AF65-F5344CB8AC3E}">
        <p14:creationId xmlns:p14="http://schemas.microsoft.com/office/powerpoint/2010/main" val="278177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Adequacy of Project Resources </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pPr marL="0" indent="0">
              <a:buNone/>
            </a:pPr>
            <a:r>
              <a:rPr lang="en-US" sz="2000" b="1" dirty="0" smtClean="0"/>
              <a:t>Describe how --</a:t>
            </a:r>
          </a:p>
          <a:p>
            <a:pPr marL="0" indent="0">
              <a:buNone/>
            </a:pPr>
            <a:r>
              <a:rPr lang="en-US" sz="1600" dirty="0" smtClean="0"/>
              <a:t>(1) The project will encourage </a:t>
            </a:r>
            <a:r>
              <a:rPr lang="en-US" sz="1600" dirty="0"/>
              <a:t>applications for employment from persons who are members of groups that have traditionally been underrepresented based on race, color, national origin, gender, age, or disability, as appropriate</a:t>
            </a:r>
            <a:r>
              <a:rPr lang="en-US" sz="1600" dirty="0" smtClean="0"/>
              <a:t>;</a:t>
            </a:r>
          </a:p>
          <a:p>
            <a:endParaRPr lang="en-US" sz="1600" dirty="0"/>
          </a:p>
          <a:p>
            <a:pPr marL="0" indent="0">
              <a:buNone/>
            </a:pPr>
            <a:r>
              <a:rPr lang="en-US" sz="1600" dirty="0"/>
              <a:t>(2)  The proposed key project personnel, consultants, and subcontractors have the qualifications and experience to carry out the proposed activities and achieve the project’s intended outcomes</a:t>
            </a:r>
            <a:r>
              <a:rPr lang="en-US" sz="1600" dirty="0" smtClean="0"/>
              <a:t>;</a:t>
            </a:r>
          </a:p>
          <a:p>
            <a:endParaRPr lang="en-US" sz="1600" dirty="0"/>
          </a:p>
          <a:p>
            <a:pPr marL="0" indent="0">
              <a:buNone/>
            </a:pPr>
            <a:r>
              <a:rPr lang="en-US" sz="1600" dirty="0"/>
              <a:t>(3)  The applicant and any key partners have adequate resources to carry out the proposed activities; </a:t>
            </a:r>
            <a:r>
              <a:rPr lang="en-US" sz="1600" dirty="0" smtClean="0"/>
              <a:t>and</a:t>
            </a:r>
          </a:p>
          <a:p>
            <a:endParaRPr lang="en-US" sz="1600" dirty="0"/>
          </a:p>
          <a:p>
            <a:pPr marL="0" indent="0">
              <a:buNone/>
            </a:pPr>
            <a:r>
              <a:rPr lang="en-US" sz="1600" dirty="0"/>
              <a:t>(4)  The proposed costs are reasonable in relation to the anticipated results and benefits.</a:t>
            </a:r>
          </a:p>
          <a:p>
            <a:endParaRPr lang="en-US" sz="1800" dirty="0" smtClean="0"/>
          </a:p>
          <a:p>
            <a:r>
              <a:rPr lang="en-US" sz="1800" b="1" dirty="0" smtClean="0"/>
              <a:t>See Page B9-B10</a:t>
            </a:r>
            <a:endParaRPr lang="en-US" sz="1800" b="1"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23</a:t>
            </a:fld>
            <a:endParaRPr lang="en-US" dirty="0">
              <a:solidFill>
                <a:srgbClr val="898989"/>
              </a:solidFill>
            </a:endParaRPr>
          </a:p>
        </p:txBody>
      </p:sp>
    </p:spTree>
    <p:extLst>
      <p:ext uri="{BB962C8B-B14F-4D97-AF65-F5344CB8AC3E}">
        <p14:creationId xmlns:p14="http://schemas.microsoft.com/office/powerpoint/2010/main" val="321055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Quality of Management Plan </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pPr marL="0" indent="0">
              <a:buNone/>
            </a:pPr>
            <a:r>
              <a:rPr lang="en-US" sz="2400" dirty="0" smtClean="0"/>
              <a:t>The </a:t>
            </a:r>
            <a:r>
              <a:rPr lang="en-US" sz="2400" dirty="0"/>
              <a:t>proposed management plan will ensure that the project’s intended outcomes will be achieved on time and within budget</a:t>
            </a:r>
            <a:r>
              <a:rPr lang="en-US" dirty="0" smtClean="0"/>
              <a:t>.</a:t>
            </a:r>
          </a:p>
          <a:p>
            <a:pPr lvl="1"/>
            <a:r>
              <a:rPr lang="en-US" dirty="0" smtClean="0"/>
              <a:t>Clearly defined responsibilities</a:t>
            </a:r>
          </a:p>
          <a:p>
            <a:pPr lvl="1"/>
            <a:r>
              <a:rPr lang="en-US" dirty="0" smtClean="0"/>
              <a:t>Timelines and milestone</a:t>
            </a:r>
          </a:p>
          <a:p>
            <a:pPr lvl="1"/>
            <a:r>
              <a:rPr lang="en-US" dirty="0" smtClean="0"/>
              <a:t>Allocation of key personnel</a:t>
            </a:r>
          </a:p>
          <a:p>
            <a:pPr lvl="1"/>
            <a:r>
              <a:rPr lang="en-US" dirty="0" smtClean="0"/>
              <a:t>Products and services are of high quality, relevant, and useful</a:t>
            </a:r>
          </a:p>
          <a:p>
            <a:pPr lvl="1"/>
            <a:r>
              <a:rPr lang="en-US" dirty="0" smtClean="0"/>
              <a:t>Diversity of perspectives</a:t>
            </a:r>
          </a:p>
          <a:p>
            <a:endParaRPr lang="en-US" sz="1600" dirty="0" smtClean="0"/>
          </a:p>
          <a:p>
            <a:r>
              <a:rPr lang="en-US" sz="1600" b="1" dirty="0" smtClean="0"/>
              <a:t>See pages </a:t>
            </a:r>
            <a:r>
              <a:rPr lang="en-US" sz="1600" b="1" dirty="0" err="1" smtClean="0"/>
              <a:t>B10-B11</a:t>
            </a:r>
            <a:endParaRPr lang="en-US" sz="1600" b="1" dirty="0"/>
          </a:p>
          <a:p>
            <a:endParaRPr lang="en-US" sz="24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24</a:t>
            </a:fld>
            <a:endParaRPr lang="en-US" dirty="0">
              <a:solidFill>
                <a:srgbClr val="898989"/>
              </a:solidFill>
            </a:endParaRPr>
          </a:p>
        </p:txBody>
      </p:sp>
    </p:spTree>
    <p:extLst>
      <p:ext uri="{BB962C8B-B14F-4D97-AF65-F5344CB8AC3E}">
        <p14:creationId xmlns:p14="http://schemas.microsoft.com/office/powerpoint/2010/main" val="5450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Application Requirements</a:t>
            </a:r>
            <a:endParaRPr lang="en-US" sz="3200" b="1" dirty="0">
              <a:solidFill>
                <a:srgbClr val="038A00"/>
              </a:solidFill>
            </a:endParaRPr>
          </a:p>
        </p:txBody>
      </p:sp>
      <p:sp>
        <p:nvSpPr>
          <p:cNvPr id="4" name="Content Placeholder 3"/>
          <p:cNvSpPr>
            <a:spLocks noGrp="1"/>
          </p:cNvSpPr>
          <p:nvPr>
            <p:ph sz="half" idx="1"/>
          </p:nvPr>
        </p:nvSpPr>
        <p:spPr>
          <a:xfrm>
            <a:off x="228600" y="2514600"/>
            <a:ext cx="8534400" cy="4114800"/>
          </a:xfrm>
        </p:spPr>
        <p:txBody>
          <a:bodyPr>
            <a:noAutofit/>
          </a:bodyPr>
          <a:lstStyle/>
          <a:p>
            <a:pPr marL="0" indent="0">
              <a:buNone/>
            </a:pPr>
            <a:r>
              <a:rPr lang="en-US" sz="2000" dirty="0" smtClean="0"/>
              <a:t>(1)</a:t>
            </a:r>
            <a:r>
              <a:rPr lang="en-US" sz="2000" b="1" dirty="0" smtClean="0"/>
              <a:t> </a:t>
            </a:r>
            <a:r>
              <a:rPr lang="en-US" sz="2000" dirty="0" smtClean="0"/>
              <a:t>Logic Model</a:t>
            </a:r>
          </a:p>
          <a:p>
            <a:pPr marL="0" indent="0">
              <a:buNone/>
            </a:pPr>
            <a:endParaRPr lang="en-US" sz="2000" dirty="0"/>
          </a:p>
          <a:p>
            <a:pPr marL="0" indent="0">
              <a:buNone/>
            </a:pPr>
            <a:r>
              <a:rPr lang="en-US" sz="2000" dirty="0" smtClean="0"/>
              <a:t>(2) Conceptual Framework</a:t>
            </a:r>
          </a:p>
          <a:p>
            <a:pPr marL="0" indent="0">
              <a:buNone/>
            </a:pPr>
            <a:endParaRPr lang="en-US" sz="2000" dirty="0"/>
          </a:p>
          <a:p>
            <a:pPr marL="0" indent="0">
              <a:buNone/>
            </a:pPr>
            <a:r>
              <a:rPr lang="en-US" sz="2000" dirty="0" smtClean="0"/>
              <a:t>(3) Personnel Loading Charts and Timelines</a:t>
            </a:r>
          </a:p>
          <a:p>
            <a:pPr marL="0" indent="0">
              <a:buNone/>
            </a:pPr>
            <a:endParaRPr lang="en-US" sz="2000" dirty="0"/>
          </a:p>
          <a:p>
            <a:pPr marL="0" indent="0">
              <a:buNone/>
            </a:pPr>
            <a:r>
              <a:rPr lang="en-US" sz="2000" dirty="0" smtClean="0"/>
              <a:t>(4) Budget</a:t>
            </a:r>
          </a:p>
          <a:p>
            <a:pPr>
              <a:buAutoNum type="arabicParenBoth" startAt="2"/>
            </a:pPr>
            <a:endParaRPr lang="en-US" sz="2000" dirty="0"/>
          </a:p>
          <a:p>
            <a:pPr marL="0" indent="0">
              <a:buNone/>
            </a:pPr>
            <a:endParaRPr lang="en-US" sz="2000" dirty="0" smtClean="0"/>
          </a:p>
          <a:p>
            <a:pPr marL="0" indent="0">
              <a:buNone/>
            </a:pPr>
            <a:r>
              <a:rPr lang="en-US" sz="2000" dirty="0"/>
              <a:t> </a:t>
            </a:r>
            <a:endParaRPr lang="en-US" sz="2000" dirty="0" smtClean="0"/>
          </a:p>
          <a:p>
            <a:pPr marL="0" indent="0">
              <a:buNone/>
            </a:pPr>
            <a:r>
              <a:rPr lang="en-US" sz="1600" b="1" dirty="0" smtClean="0"/>
              <a:t>See Pages B10-B11</a:t>
            </a:r>
            <a:endParaRPr lang="en-US" sz="1600" b="1" dirty="0"/>
          </a:p>
          <a:p>
            <a:pPr marL="457200" lvl="1" indent="0">
              <a:buNone/>
            </a:pPr>
            <a:endParaRPr lang="en-US" sz="2000"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25</a:t>
            </a:fld>
            <a:endParaRPr lang="en-US" dirty="0">
              <a:solidFill>
                <a:srgbClr val="898989"/>
              </a:solidFill>
            </a:endParaRPr>
          </a:p>
        </p:txBody>
      </p:sp>
    </p:spTree>
    <p:extLst>
      <p:ext uri="{BB962C8B-B14F-4D97-AF65-F5344CB8AC3E}">
        <p14:creationId xmlns:p14="http://schemas.microsoft.com/office/powerpoint/2010/main" val="18862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Include in Budget </a:t>
            </a:r>
            <a:endParaRPr lang="en-US" sz="3200" b="1" dirty="0">
              <a:solidFill>
                <a:srgbClr val="038A00"/>
              </a:solidFill>
            </a:endParaRPr>
          </a:p>
        </p:txBody>
      </p:sp>
      <p:sp>
        <p:nvSpPr>
          <p:cNvPr id="4" name="Content Placeholder 3"/>
          <p:cNvSpPr>
            <a:spLocks noGrp="1"/>
          </p:cNvSpPr>
          <p:nvPr>
            <p:ph sz="half" idx="1"/>
          </p:nvPr>
        </p:nvSpPr>
        <p:spPr>
          <a:xfrm>
            <a:off x="228600" y="2133600"/>
            <a:ext cx="8686800" cy="4572000"/>
          </a:xfrm>
        </p:spPr>
        <p:txBody>
          <a:bodyPr>
            <a:noAutofit/>
          </a:bodyPr>
          <a:lstStyle/>
          <a:p>
            <a:pPr marL="0" indent="0">
              <a:buNone/>
            </a:pPr>
            <a:endParaRPr lang="en-US" sz="1400" dirty="0" smtClean="0"/>
          </a:p>
          <a:p>
            <a:r>
              <a:rPr lang="en-US" sz="2000" dirty="0"/>
              <a:t>A </a:t>
            </a:r>
            <a:r>
              <a:rPr lang="en-US" sz="2000" b="1" dirty="0"/>
              <a:t>one and one-half day kick-off </a:t>
            </a:r>
            <a:r>
              <a:rPr lang="en-US" sz="2000" dirty="0"/>
              <a:t>meeting in Washington, DC, after receipt of the award, and an annual planning meeting in Washington, DC, </a:t>
            </a:r>
            <a:r>
              <a:rPr lang="en-US" sz="2000" dirty="0" smtClean="0"/>
              <a:t>during </a:t>
            </a:r>
            <a:r>
              <a:rPr lang="en-US" sz="2000" dirty="0"/>
              <a:t>each subsequent year of the project period.</a:t>
            </a:r>
            <a:endParaRPr lang="en-US" sz="2000" b="1" u="sng" dirty="0"/>
          </a:p>
          <a:p>
            <a:r>
              <a:rPr lang="en-US" sz="2000" dirty="0" smtClean="0"/>
              <a:t>A </a:t>
            </a:r>
            <a:r>
              <a:rPr lang="en-US" sz="2000" b="1" dirty="0"/>
              <a:t>two and one-half day project directors’ conference </a:t>
            </a:r>
            <a:r>
              <a:rPr lang="en-US" sz="2000" dirty="0"/>
              <a:t>in Washington, DC, during each year of the project period;</a:t>
            </a:r>
          </a:p>
          <a:p>
            <a:r>
              <a:rPr lang="en-US" sz="2000" b="1" dirty="0" smtClean="0"/>
              <a:t>Three </a:t>
            </a:r>
            <a:r>
              <a:rPr lang="en-US" sz="2000" b="1" dirty="0"/>
              <a:t>trips annually </a:t>
            </a:r>
            <a:r>
              <a:rPr lang="en-US" sz="2000" dirty="0"/>
              <a:t>to attend Department briefings, Department-sponsored conferences, and other meetings, as requested by OSEP; and</a:t>
            </a:r>
          </a:p>
          <a:p>
            <a:r>
              <a:rPr lang="en-US" sz="2000" dirty="0"/>
              <a:t>A </a:t>
            </a:r>
            <a:r>
              <a:rPr lang="en-US" sz="2000" b="1" dirty="0"/>
              <a:t>one-day intensive 3+2 review meeting </a:t>
            </a:r>
            <a:r>
              <a:rPr lang="en-US" sz="2000" dirty="0"/>
              <a:t>in Washington, DC, during the last half of the second year of the project period</a:t>
            </a:r>
            <a:r>
              <a:rPr lang="en-US" sz="2000" dirty="0" smtClean="0"/>
              <a:t>;</a:t>
            </a:r>
          </a:p>
          <a:p>
            <a:r>
              <a:rPr lang="en-US" sz="2000" dirty="0"/>
              <a:t>An </a:t>
            </a:r>
            <a:r>
              <a:rPr lang="en-US" sz="2000" b="1" dirty="0"/>
              <a:t>annual set-aside of five percent </a:t>
            </a:r>
            <a:r>
              <a:rPr lang="en-US" sz="2000" dirty="0"/>
              <a:t>of the grant amount to support emerging needs</a:t>
            </a:r>
          </a:p>
          <a:p>
            <a:pPr marL="0" indent="0">
              <a:buNone/>
            </a:pPr>
            <a:r>
              <a:rPr lang="en-US" sz="2000" b="1" dirty="0"/>
              <a:t>	</a:t>
            </a:r>
            <a:r>
              <a:rPr lang="en-US" sz="1600" b="1" dirty="0" smtClean="0"/>
              <a:t>See </a:t>
            </a:r>
            <a:r>
              <a:rPr lang="en-US" sz="1600" b="1" dirty="0"/>
              <a:t>Pages </a:t>
            </a:r>
            <a:r>
              <a:rPr lang="en-US" sz="1600" b="1" dirty="0" smtClean="0"/>
              <a:t>B11-12</a:t>
            </a:r>
            <a:endParaRPr lang="en-US" sz="1600" b="1" dirty="0"/>
          </a:p>
          <a:p>
            <a:endParaRPr lang="en-US" sz="2000" dirty="0"/>
          </a:p>
          <a:p>
            <a:pPr marL="0" indent="0">
              <a:buNone/>
            </a:pPr>
            <a:endParaRPr lang="en-US" sz="2000" b="1" dirty="0"/>
          </a:p>
          <a:p>
            <a:endParaRPr lang="en-US" sz="2000" dirty="0"/>
          </a:p>
          <a:p>
            <a:endParaRPr lang="en-US" sz="2000" dirty="0"/>
          </a:p>
          <a:p>
            <a:endParaRPr lang="en-US" sz="2000" dirty="0"/>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26</a:t>
            </a:fld>
            <a:endParaRPr lang="en-US" dirty="0">
              <a:solidFill>
                <a:srgbClr val="898989"/>
              </a:solidFill>
            </a:endParaRPr>
          </a:p>
        </p:txBody>
      </p:sp>
    </p:spTree>
    <p:extLst>
      <p:ext uri="{BB962C8B-B14F-4D97-AF65-F5344CB8AC3E}">
        <p14:creationId xmlns:p14="http://schemas.microsoft.com/office/powerpoint/2010/main" val="347017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Additional Application Requirements:</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pPr marL="0" indent="0">
              <a:buNone/>
            </a:pPr>
            <a:r>
              <a:rPr lang="en-US" sz="2000" b="1" dirty="0" smtClean="0"/>
              <a:t>(6)</a:t>
            </a:r>
            <a:r>
              <a:rPr lang="en-US" sz="2000" dirty="0" smtClean="0"/>
              <a:t> Engage doctoral students or post-doctoral fellows in the project </a:t>
            </a:r>
          </a:p>
          <a:p>
            <a:pPr marL="457200" indent="-457200">
              <a:buAutoNum type="arabicParenBoth" startAt="6"/>
            </a:pPr>
            <a:endParaRPr lang="en-US" sz="2000" dirty="0" smtClean="0"/>
          </a:p>
          <a:p>
            <a:pPr marL="0" indent="0">
              <a:buNone/>
            </a:pPr>
            <a:r>
              <a:rPr lang="en-US" sz="2000" b="1" dirty="0" smtClean="0"/>
              <a:t>(7)</a:t>
            </a:r>
            <a:r>
              <a:rPr lang="en-US" sz="2000" dirty="0" smtClean="0"/>
              <a:t> Maintain </a:t>
            </a:r>
            <a:r>
              <a:rPr lang="en-US" sz="2000" dirty="0"/>
              <a:t>a </a:t>
            </a:r>
            <a:r>
              <a:rPr lang="en-US" sz="2000" dirty="0" smtClean="0"/>
              <a:t>website</a:t>
            </a:r>
          </a:p>
          <a:p>
            <a:pPr marL="457200" indent="-457200">
              <a:buAutoNum type="arabicParenBoth" startAt="7"/>
            </a:pPr>
            <a:endParaRPr lang="en-US" sz="2000" dirty="0" smtClean="0"/>
          </a:p>
          <a:p>
            <a:pPr marL="0" indent="0">
              <a:buNone/>
            </a:pPr>
            <a:endParaRPr lang="en-US" sz="2000" dirty="0"/>
          </a:p>
          <a:p>
            <a:endParaRPr lang="en-US" sz="2000" dirty="0" smtClean="0"/>
          </a:p>
          <a:p>
            <a:endParaRPr lang="en-US" sz="2000" dirty="0"/>
          </a:p>
          <a:p>
            <a:endParaRPr lang="en-US" sz="2000" dirty="0" smtClean="0"/>
          </a:p>
          <a:p>
            <a:r>
              <a:rPr lang="en-US" sz="1600" b="1" dirty="0" smtClean="0"/>
              <a:t>See page B11-B12</a:t>
            </a:r>
            <a:endParaRPr lang="en-US" sz="1600" b="1" dirty="0"/>
          </a:p>
          <a:p>
            <a:endParaRPr lang="en-US" sz="20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27</a:t>
            </a:fld>
            <a:endParaRPr lang="en-US" dirty="0">
              <a:solidFill>
                <a:srgbClr val="898989"/>
              </a:solidFill>
            </a:endParaRPr>
          </a:p>
        </p:txBody>
      </p:sp>
    </p:spTree>
    <p:extLst>
      <p:ext uri="{BB962C8B-B14F-4D97-AF65-F5344CB8AC3E}">
        <p14:creationId xmlns:p14="http://schemas.microsoft.com/office/powerpoint/2010/main" val="6015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370996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Application Package</a:t>
            </a:r>
          </a:p>
          <a:p>
            <a:r>
              <a:rPr lang="en-US" dirty="0" smtClean="0"/>
              <a:t>Purpose</a:t>
            </a:r>
          </a:p>
          <a:p>
            <a:r>
              <a:rPr lang="en-US" dirty="0" smtClean="0"/>
              <a:t>Absolute Priority and Key Definitions</a:t>
            </a:r>
            <a:endParaRPr lang="en-US" dirty="0"/>
          </a:p>
          <a:p>
            <a:r>
              <a:rPr lang="en-US" dirty="0"/>
              <a:t>Eligible </a:t>
            </a:r>
            <a:r>
              <a:rPr lang="en-US" dirty="0" smtClean="0"/>
              <a:t>Applicants</a:t>
            </a:r>
            <a:endParaRPr lang="en-US" dirty="0"/>
          </a:p>
          <a:p>
            <a:r>
              <a:rPr lang="en-US" dirty="0"/>
              <a:t>Award Information </a:t>
            </a:r>
          </a:p>
          <a:p>
            <a:r>
              <a:rPr lang="en-US" dirty="0"/>
              <a:t>Timeline </a:t>
            </a:r>
          </a:p>
          <a:p>
            <a:r>
              <a:rPr lang="en-US" dirty="0" smtClean="0"/>
              <a:t>Program </a:t>
            </a:r>
            <a:r>
              <a:rPr lang="en-US" dirty="0"/>
              <a:t>Requirements </a:t>
            </a:r>
            <a:endParaRPr lang="en-US" dirty="0" smtClean="0"/>
          </a:p>
          <a:p>
            <a:r>
              <a:rPr lang="en-US" dirty="0" smtClean="0"/>
              <a:t>Application and Administrative Requirements</a:t>
            </a:r>
            <a:endParaRPr lang="en-US" dirty="0"/>
          </a:p>
          <a:p>
            <a:r>
              <a:rPr lang="en-US" dirty="0"/>
              <a:t>Selection Criteria </a:t>
            </a:r>
          </a:p>
          <a:p>
            <a:endParaRPr lang="en-US" dirty="0"/>
          </a:p>
          <a:p>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pPr/>
              <a:t>2</a:t>
            </a:fld>
            <a:endParaRPr lang="en-US" dirty="0"/>
          </a:p>
        </p:txBody>
      </p:sp>
      <p:sp>
        <p:nvSpPr>
          <p:cNvPr id="4" name="Title 3"/>
          <p:cNvSpPr>
            <a:spLocks noGrp="1"/>
          </p:cNvSpPr>
          <p:nvPr>
            <p:ph type="title"/>
          </p:nvPr>
        </p:nvSpPr>
        <p:spPr>
          <a:xfrm>
            <a:off x="457200" y="1905000"/>
            <a:ext cx="8229600" cy="609600"/>
          </a:xfrm>
        </p:spPr>
        <p:txBody>
          <a:bodyPr/>
          <a:lstStyle/>
          <a:p>
            <a:r>
              <a:rPr lang="en-US" sz="3200" b="1" dirty="0" smtClean="0">
                <a:solidFill>
                  <a:srgbClr val="04A200"/>
                </a:solidFill>
              </a:rPr>
              <a:t>Topics for Discussion</a:t>
            </a:r>
            <a:endParaRPr lang="en-US" sz="3200" b="1" dirty="0">
              <a:solidFill>
                <a:srgbClr val="04A200"/>
              </a:solidFill>
            </a:endParaRPr>
          </a:p>
        </p:txBody>
      </p:sp>
    </p:spTree>
    <p:extLst>
      <p:ext uri="{BB962C8B-B14F-4D97-AF65-F5344CB8AC3E}">
        <p14:creationId xmlns:p14="http://schemas.microsoft.com/office/powerpoint/2010/main" val="310456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solidFill>
                  <a:srgbClr val="038A00"/>
                </a:solidFill>
                <a:latin typeface="Georgia" panose="02040502050405020303" pitchFamily="18" charset="0"/>
              </a:rPr>
              <a:t>Selection Criteria </a:t>
            </a:r>
            <a:endParaRPr lang="en-US" sz="3200" b="1" dirty="0">
              <a:solidFill>
                <a:srgbClr val="038A00"/>
              </a:solidFill>
              <a:latin typeface="Georgia" panose="02040502050405020303" pitchFamily="18" charset="0"/>
            </a:endParaRPr>
          </a:p>
        </p:txBody>
      </p:sp>
      <p:sp>
        <p:nvSpPr>
          <p:cNvPr id="4" name="Content Placeholder 3"/>
          <p:cNvSpPr>
            <a:spLocks noGrp="1"/>
          </p:cNvSpPr>
          <p:nvPr>
            <p:ph idx="1"/>
          </p:nvPr>
        </p:nvSpPr>
        <p:spPr/>
        <p:txBody>
          <a:bodyPr>
            <a:noAutofit/>
          </a:bodyPr>
          <a:lstStyle/>
          <a:p>
            <a:pPr marL="457200" indent="-457200">
              <a:spcBef>
                <a:spcPts val="2400"/>
              </a:spcBef>
              <a:buAutoNum type="arabicPeriod"/>
              <a:tabLst>
                <a:tab pos="6400800" algn="l"/>
                <a:tab pos="8002588" algn="r"/>
              </a:tabLst>
            </a:pPr>
            <a:r>
              <a:rPr lang="en-US" sz="1800" b="1" dirty="0" smtClean="0">
                <a:solidFill>
                  <a:schemeClr val="tx2"/>
                </a:solidFill>
                <a:latin typeface="Cambria" panose="02040503050406030204" pitchFamily="18" charset="0"/>
              </a:rPr>
              <a:t>Significance of the Project	(5 points)</a:t>
            </a:r>
          </a:p>
          <a:p>
            <a:pPr marL="457200" indent="-457200">
              <a:spcBef>
                <a:spcPts val="2400"/>
              </a:spcBef>
              <a:buAutoNum type="arabicPeriod"/>
              <a:tabLst>
                <a:tab pos="6400800" algn="l"/>
                <a:tab pos="8002588" algn="r"/>
              </a:tabLst>
            </a:pPr>
            <a:r>
              <a:rPr lang="en-US" sz="1800" b="1" dirty="0" smtClean="0">
                <a:solidFill>
                  <a:schemeClr val="tx2"/>
                </a:solidFill>
                <a:latin typeface="Cambria" panose="02040503050406030204" pitchFamily="18" charset="0"/>
              </a:rPr>
              <a:t>Quality of Project Services	(40 points)</a:t>
            </a:r>
          </a:p>
          <a:p>
            <a:pPr marL="457200" indent="-457200">
              <a:spcBef>
                <a:spcPts val="2400"/>
              </a:spcBef>
              <a:buAutoNum type="arabicPeriod"/>
            </a:pPr>
            <a:r>
              <a:rPr lang="en-US" sz="1800" b="1" dirty="0" smtClean="0">
                <a:solidFill>
                  <a:schemeClr val="tx2"/>
                </a:solidFill>
                <a:latin typeface="Cambria" panose="02040503050406030204" pitchFamily="18" charset="0"/>
              </a:rPr>
              <a:t>Quality of Project Evaluation</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			(25 points)</a:t>
            </a:r>
          </a:p>
          <a:p>
            <a:pPr marL="457200" indent="-457200">
              <a:spcBef>
                <a:spcPts val="2400"/>
              </a:spcBef>
              <a:buAutoNum type="arabicPeriod"/>
              <a:tabLst>
                <a:tab pos="6400800" algn="l"/>
              </a:tabLst>
            </a:pPr>
            <a:r>
              <a:rPr lang="en-US" sz="1800" b="1" dirty="0" smtClean="0">
                <a:solidFill>
                  <a:schemeClr val="tx2"/>
                </a:solidFill>
                <a:latin typeface="Cambria" panose="02040503050406030204" pitchFamily="18" charset="0"/>
              </a:rPr>
              <a:t>Adequacy of Project Resources 	</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(15 </a:t>
            </a:r>
            <a:r>
              <a:rPr lang="en-US" sz="1800" b="1" dirty="0">
                <a:solidFill>
                  <a:schemeClr val="tx2"/>
                </a:solidFill>
                <a:latin typeface="Cambria" panose="02040503050406030204" pitchFamily="18" charset="0"/>
              </a:rPr>
              <a:t>points</a:t>
            </a:r>
            <a:r>
              <a:rPr lang="en-US" sz="1800" b="1" dirty="0" smtClean="0">
                <a:solidFill>
                  <a:schemeClr val="tx2"/>
                </a:solidFill>
                <a:latin typeface="Cambria" panose="02040503050406030204" pitchFamily="18" charset="0"/>
              </a:rPr>
              <a:t>)</a:t>
            </a:r>
          </a:p>
          <a:p>
            <a:pPr marL="457200" indent="-457200">
              <a:spcBef>
                <a:spcPts val="2400"/>
              </a:spcBef>
              <a:buFont typeface="Wingdings" charset="2"/>
              <a:buAutoNum type="arabicPeriod"/>
              <a:tabLst>
                <a:tab pos="6400800" algn="l"/>
              </a:tabLst>
            </a:pPr>
            <a:r>
              <a:rPr lang="en-US" sz="1800" b="1" dirty="0" smtClean="0">
                <a:solidFill>
                  <a:schemeClr val="tx2"/>
                </a:solidFill>
                <a:latin typeface="Cambria" panose="02040503050406030204" pitchFamily="18" charset="0"/>
              </a:rPr>
              <a:t>Quality of Management Plans 	</a:t>
            </a:r>
            <a:r>
              <a:rPr lang="en-US" sz="1800" b="1" dirty="0">
                <a:solidFill>
                  <a:schemeClr val="tx2"/>
                </a:solidFill>
                <a:latin typeface="Cambria" panose="02040503050406030204" pitchFamily="18" charset="0"/>
              </a:rPr>
              <a:t> </a:t>
            </a:r>
            <a:r>
              <a:rPr lang="en-US" sz="1800" b="1" dirty="0" smtClean="0">
                <a:solidFill>
                  <a:schemeClr val="tx2"/>
                </a:solidFill>
                <a:latin typeface="Cambria" panose="02040503050406030204" pitchFamily="18" charset="0"/>
              </a:rPr>
              <a:t>(20 points)</a:t>
            </a:r>
          </a:p>
          <a:p>
            <a:pPr marL="0" indent="0">
              <a:spcBef>
                <a:spcPts val="2400"/>
              </a:spcBef>
              <a:buNone/>
              <a:tabLst>
                <a:tab pos="6400800" algn="l"/>
              </a:tabLst>
            </a:pPr>
            <a:r>
              <a:rPr lang="en-US" sz="1800" b="1" dirty="0" smtClean="0">
                <a:solidFill>
                  <a:srgbClr val="038A00"/>
                </a:solidFill>
                <a:latin typeface="Cambria" panose="02040503050406030204" pitchFamily="18" charset="0"/>
              </a:rPr>
              <a:t>	100 </a:t>
            </a:r>
            <a:r>
              <a:rPr lang="en-US" sz="1800" b="1" dirty="0">
                <a:solidFill>
                  <a:srgbClr val="038A00"/>
                </a:solidFill>
                <a:latin typeface="Cambria" panose="02040503050406030204" pitchFamily="18" charset="0"/>
              </a:rPr>
              <a:t>points </a:t>
            </a:r>
          </a:p>
          <a:p>
            <a:pPr marL="0" indent="0">
              <a:spcBef>
                <a:spcPts val="2400"/>
              </a:spcBef>
              <a:buNone/>
              <a:tabLst>
                <a:tab pos="6400800" algn="l"/>
              </a:tabLst>
            </a:pPr>
            <a:endParaRPr lang="en-US" sz="1800" b="1" dirty="0" smtClean="0">
              <a:solidFill>
                <a:schemeClr val="tx2"/>
              </a:solidFill>
              <a:latin typeface="Cambria" panose="02040503050406030204" pitchFamily="18" charset="0"/>
            </a:endParaRPr>
          </a:p>
          <a:p>
            <a:pPr marL="0" indent="0" algn="ctr">
              <a:lnSpc>
                <a:spcPct val="110000"/>
              </a:lnSpc>
              <a:spcBef>
                <a:spcPts val="600"/>
              </a:spcBef>
              <a:buNone/>
            </a:pPr>
            <a:r>
              <a:rPr lang="en-US" sz="2400" b="1" dirty="0" smtClean="0">
                <a:solidFill>
                  <a:schemeClr val="tx2"/>
                </a:solidFill>
                <a:latin typeface="Tw Cen MT" panose="020B0602020104020603" pitchFamily="34" charset="0"/>
              </a:rPr>
              <a:t>						</a:t>
            </a:r>
            <a:endParaRPr lang="en-US" sz="2400" b="1" dirty="0" smtClean="0">
              <a:solidFill>
                <a:srgbClr val="038A00"/>
              </a:solidFill>
              <a:latin typeface="Tw Cen MT" panose="020B0602020104020603" pitchFamily="34" charset="0"/>
            </a:endParaRPr>
          </a:p>
        </p:txBody>
      </p:sp>
      <p:sp>
        <p:nvSpPr>
          <p:cNvPr id="5" name="Text Placeholder 4"/>
          <p:cNvSpPr>
            <a:spLocks noGrp="1"/>
          </p:cNvSpPr>
          <p:nvPr>
            <p:ph type="body" sz="quarter" idx="10"/>
          </p:nvPr>
        </p:nvSpPr>
        <p:spPr/>
        <p:txBody>
          <a:bodyPr/>
          <a:lstStyle/>
          <a:p>
            <a:r>
              <a:rPr lang="en-US" altLang="en-US" b="1" i="1" dirty="0">
                <a:solidFill>
                  <a:srgbClr val="04A200"/>
                </a:solidFill>
                <a:latin typeface="Georgia" panose="02040502050405020303" pitchFamily="18" charset="0"/>
              </a:rPr>
              <a:t>FY 2017, CFDA </a:t>
            </a:r>
            <a:r>
              <a:rPr lang="en-US" altLang="en-US" b="1" i="1" dirty="0" smtClean="0">
                <a:solidFill>
                  <a:srgbClr val="04A200"/>
                </a:solidFill>
                <a:latin typeface="Georgia" panose="02040502050405020303" pitchFamily="18" charset="0"/>
              </a:rPr>
              <a:t>84.325B</a:t>
            </a:r>
            <a:endParaRPr lang="en-US" altLang="en-US" b="1" i="1" dirty="0">
              <a:solidFill>
                <a:srgbClr val="04A200"/>
              </a:solidFill>
              <a:latin typeface="Georgia" panose="02040502050405020303" pitchFamily="18" charset="0"/>
            </a:endParaRPr>
          </a:p>
          <a:p>
            <a:endParaRPr lang="en-US" dirty="0">
              <a:latin typeface="Georgia" panose="02040502050405020303" pitchFamily="18" charset="0"/>
            </a:endParaRPr>
          </a:p>
        </p:txBody>
      </p:sp>
      <p:sp>
        <p:nvSpPr>
          <p:cNvPr id="2" name="Slide Number Placeholder 1"/>
          <p:cNvSpPr>
            <a:spLocks noGrp="1"/>
          </p:cNvSpPr>
          <p:nvPr>
            <p:ph type="sldNum" sz="quarter" idx="11"/>
          </p:nvPr>
        </p:nvSpPr>
        <p:spPr>
          <a:xfrm>
            <a:off x="4824186" y="6550627"/>
            <a:ext cx="533400" cy="365125"/>
          </a:xfrm>
        </p:spPr>
        <p:txBody>
          <a:bodyPr/>
          <a:lstStyle/>
          <a:p>
            <a:pPr algn="ctr"/>
            <a:fld id="{991CF879-4700-4E47-A7E3-74EF38E50439}" type="slidenum">
              <a:rPr lang="en-US" sz="1200" smtClean="0">
                <a:solidFill>
                  <a:srgbClr val="898989"/>
                </a:solidFill>
                <a:latin typeface="+mj-lt"/>
              </a:rPr>
              <a:pPr algn="ctr"/>
              <a:t>29</a:t>
            </a:fld>
            <a:endParaRPr lang="en-US" sz="1200" dirty="0">
              <a:solidFill>
                <a:srgbClr val="898989"/>
              </a:solidFill>
              <a:latin typeface="+mj-lt"/>
            </a:endParaRPr>
          </a:p>
        </p:txBody>
      </p:sp>
      <p:sp>
        <p:nvSpPr>
          <p:cNvPr id="7" name="Oval 6"/>
          <p:cNvSpPr/>
          <p:nvPr/>
        </p:nvSpPr>
        <p:spPr>
          <a:xfrm>
            <a:off x="4176486" y="5904741"/>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8229" y="6143764"/>
            <a:ext cx="4958320" cy="397032"/>
          </a:xfrm>
          <a:prstGeom prst="rect">
            <a:avLst/>
          </a:prstGeom>
          <a:ln>
            <a:solidFill>
              <a:schemeClr val="accent1"/>
            </a:solidFill>
          </a:ln>
        </p:spPr>
        <p:txBody>
          <a:bodyPr wrap="square">
            <a:spAutoFit/>
          </a:bodyPr>
          <a:lstStyle/>
          <a:p>
            <a:pPr algn="ctr">
              <a:lnSpc>
                <a:spcPct val="110000"/>
              </a:lnSpc>
              <a:spcBef>
                <a:spcPts val="1800"/>
              </a:spcBef>
            </a:pPr>
            <a:r>
              <a:rPr lang="en-US" b="1" dirty="0">
                <a:solidFill>
                  <a:schemeClr val="tx2"/>
                </a:solidFill>
                <a:latin typeface="Tw Cen MT" panose="020B0602020104020603" pitchFamily="34" charset="0"/>
              </a:rPr>
              <a:t>See Application Package pages </a:t>
            </a:r>
            <a:r>
              <a:rPr lang="en-US" b="1" dirty="0" smtClean="0">
                <a:solidFill>
                  <a:schemeClr val="tx2"/>
                </a:solidFill>
                <a:latin typeface="Tw Cen MT" panose="020B0602020104020603" pitchFamily="34" charset="0"/>
              </a:rPr>
              <a:t>B-19 </a:t>
            </a:r>
            <a:r>
              <a:rPr lang="en-US" b="1" dirty="0">
                <a:solidFill>
                  <a:schemeClr val="tx2"/>
                </a:solidFill>
                <a:latin typeface="Tw Cen MT" panose="020B0602020104020603" pitchFamily="34" charset="0"/>
              </a:rPr>
              <a:t>thru </a:t>
            </a:r>
            <a:r>
              <a:rPr lang="en-US" b="1" dirty="0" smtClean="0">
                <a:solidFill>
                  <a:schemeClr val="tx2"/>
                </a:solidFill>
                <a:latin typeface="Tw Cen MT" panose="020B0602020104020603" pitchFamily="34" charset="0"/>
              </a:rPr>
              <a:t>B-22       </a:t>
            </a:r>
            <a:endParaRPr lang="en-US" b="1" dirty="0">
              <a:solidFill>
                <a:schemeClr val="tx2"/>
              </a:solidFill>
              <a:latin typeface="Tw Cen MT" panose="020B0602020104020603" pitchFamily="34" charset="0"/>
            </a:endParaRPr>
          </a:p>
        </p:txBody>
      </p:sp>
    </p:spTree>
    <p:extLst>
      <p:ext uri="{BB962C8B-B14F-4D97-AF65-F5344CB8AC3E}">
        <p14:creationId xmlns:p14="http://schemas.microsoft.com/office/powerpoint/2010/main" val="40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533400"/>
          </a:xfrm>
        </p:spPr>
        <p:txBody>
          <a:bodyPr/>
          <a:lstStyle/>
          <a:p>
            <a:pPr algn="ctr"/>
            <a:r>
              <a:rPr lang="en-US" b="1" dirty="0" smtClean="0">
                <a:solidFill>
                  <a:srgbClr val="038A00"/>
                </a:solidFill>
                <a:latin typeface="Tw Cen MT" panose="020B0602020104020603" pitchFamily="34" charset="0"/>
              </a:rPr>
              <a:t>Significance of the Project</a:t>
            </a:r>
            <a:endParaRPr lang="en-US" sz="2800" b="1" dirty="0">
              <a:solidFill>
                <a:srgbClr val="038A00"/>
              </a:solidFill>
              <a:latin typeface="Tw Cen MT" panose="020B0602020104020603" pitchFamily="34" charset="0"/>
            </a:endParaRPr>
          </a:p>
        </p:txBody>
      </p:sp>
      <p:sp>
        <p:nvSpPr>
          <p:cNvPr id="4" name="Content Placeholder 3"/>
          <p:cNvSpPr>
            <a:spLocks noGrp="1"/>
          </p:cNvSpPr>
          <p:nvPr>
            <p:ph idx="1"/>
          </p:nvPr>
        </p:nvSpPr>
        <p:spPr/>
        <p:txBody>
          <a:bodyPr>
            <a:normAutofit/>
          </a:bodyPr>
          <a:lstStyle/>
          <a:p>
            <a:pPr marL="0" lvl="0" indent="0">
              <a:spcBef>
                <a:spcPct val="0"/>
              </a:spcBef>
              <a:spcAft>
                <a:spcPts val="1800"/>
              </a:spcAft>
              <a:buClr>
                <a:srgbClr val="4F81BD"/>
              </a:buClr>
              <a:buNone/>
              <a:tabLst>
                <a:tab pos="182880" algn="l"/>
              </a:tabLst>
              <a:defRPr/>
            </a:pPr>
            <a:r>
              <a:rPr lang="en-US" altLang="en-US" sz="2400" b="1" dirty="0">
                <a:solidFill>
                  <a:schemeClr val="tx2"/>
                </a:solidFill>
                <a:latin typeface="+mn-lt"/>
              </a:rPr>
              <a:t>In determining the significance of the proposed project, </a:t>
            </a:r>
            <a:r>
              <a:rPr lang="en-US" altLang="en-US" sz="2400" b="1" dirty="0" smtClean="0">
                <a:solidFill>
                  <a:schemeClr val="tx2"/>
                </a:solidFill>
                <a:latin typeface="+mn-lt"/>
              </a:rPr>
              <a:t>the </a:t>
            </a:r>
            <a:r>
              <a:rPr lang="en-US" altLang="en-US" sz="2400" b="1" dirty="0">
                <a:solidFill>
                  <a:schemeClr val="tx2"/>
                </a:solidFill>
                <a:latin typeface="+mn-lt"/>
              </a:rPr>
              <a:t>Secretary considers the following </a:t>
            </a:r>
            <a:r>
              <a:rPr lang="en-US" altLang="en-US" sz="2400" b="1" dirty="0" smtClean="0">
                <a:solidFill>
                  <a:schemeClr val="tx2"/>
                </a:solidFill>
                <a:latin typeface="+mn-lt"/>
              </a:rPr>
              <a:t>factors:</a:t>
            </a:r>
          </a:p>
          <a:p>
            <a:pPr marL="339725" lvl="0" indent="-339725">
              <a:spcBef>
                <a:spcPct val="0"/>
              </a:spcBef>
              <a:spcAft>
                <a:spcPts val="1800"/>
              </a:spcAft>
              <a:buClr>
                <a:srgbClr val="4F81BD"/>
              </a:buClr>
              <a:buFont typeface="+mj-lt"/>
              <a:buAutoNum type="romanLcPeriod"/>
              <a:defRPr/>
            </a:pPr>
            <a:r>
              <a:rPr lang="en-US" altLang="en-US" sz="2000" dirty="0" smtClean="0">
                <a:solidFill>
                  <a:schemeClr val="tx2"/>
                </a:solidFill>
                <a:latin typeface="+mn-lt"/>
              </a:rPr>
              <a:t>The extent to which the </a:t>
            </a:r>
            <a:r>
              <a:rPr lang="en-US" altLang="en-US" sz="2000" u="sng" dirty="0" smtClean="0">
                <a:solidFill>
                  <a:schemeClr val="tx2"/>
                </a:solidFill>
                <a:latin typeface="+mn-lt"/>
              </a:rPr>
              <a:t>proposed project will address specific gaps or weaknesses in services, infrastructure, or opportunities that will have been identified; </a:t>
            </a:r>
            <a:r>
              <a:rPr lang="en-US" altLang="en-US" sz="2000" dirty="0" smtClean="0">
                <a:solidFill>
                  <a:schemeClr val="tx2"/>
                </a:solidFill>
                <a:latin typeface="+mn-lt"/>
              </a:rPr>
              <a:t>and </a:t>
            </a:r>
          </a:p>
          <a:p>
            <a:pPr marL="339725" lvl="0" indent="-339725">
              <a:spcBef>
                <a:spcPct val="0"/>
              </a:spcBef>
              <a:spcAft>
                <a:spcPts val="1800"/>
              </a:spcAft>
              <a:buClr>
                <a:srgbClr val="4F81BD"/>
              </a:buClr>
              <a:buFont typeface="+mj-lt"/>
              <a:buAutoNum type="romanLcPeriod"/>
              <a:defRPr/>
            </a:pPr>
            <a:r>
              <a:rPr lang="en-US" altLang="en-US" sz="2000" dirty="0" smtClean="0">
                <a:solidFill>
                  <a:schemeClr val="tx2"/>
                </a:solidFill>
                <a:latin typeface="+mn-lt"/>
              </a:rPr>
              <a:t>The importance or magnitude of the </a:t>
            </a:r>
            <a:r>
              <a:rPr lang="en-US" altLang="en-US" sz="2000" u="sng" dirty="0" smtClean="0">
                <a:solidFill>
                  <a:schemeClr val="tx2"/>
                </a:solidFill>
                <a:latin typeface="+mn-lt"/>
              </a:rPr>
              <a:t>results </a:t>
            </a:r>
            <a:r>
              <a:rPr lang="en-US" altLang="en-US" sz="2000" dirty="0" smtClean="0">
                <a:solidFill>
                  <a:schemeClr val="tx2"/>
                </a:solidFill>
                <a:latin typeface="+mn-lt"/>
              </a:rPr>
              <a:t>or o</a:t>
            </a:r>
            <a:r>
              <a:rPr lang="en-US" altLang="en-US" sz="2000" u="sng" dirty="0" smtClean="0">
                <a:solidFill>
                  <a:schemeClr val="tx2"/>
                </a:solidFill>
                <a:latin typeface="+mn-lt"/>
              </a:rPr>
              <a:t>utcomes likely to be attained by the proposed project</a:t>
            </a:r>
            <a:r>
              <a:rPr lang="en-US" altLang="en-US" sz="2000" dirty="0" smtClean="0">
                <a:solidFill>
                  <a:schemeClr val="tx2"/>
                </a:solidFill>
                <a:latin typeface="+mn-lt"/>
              </a:rPr>
              <a:t>.</a:t>
            </a:r>
          </a:p>
        </p:txBody>
      </p:sp>
      <p:sp>
        <p:nvSpPr>
          <p:cNvPr id="5" name="Text Placeholder 4"/>
          <p:cNvSpPr>
            <a:spLocks noGrp="1"/>
          </p:cNvSpPr>
          <p:nvPr>
            <p:ph type="body" sz="quarter" idx="10"/>
          </p:nvPr>
        </p:nvSpPr>
        <p:spPr>
          <a:xfrm>
            <a:off x="457200" y="2209800"/>
            <a:ext cx="8229600" cy="4270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0-5 points</a:t>
            </a:r>
            <a:r>
              <a:rPr lang="en-US" b="1" dirty="0">
                <a:solidFill>
                  <a:srgbClr val="04A200"/>
                </a:solidFill>
                <a:latin typeface="Tw Cen MT" panose="020B0602020104020603" pitchFamily="34" charset="0"/>
              </a:rPr>
              <a:t>) </a:t>
            </a:r>
            <a:endParaRPr lang="en-US" dirty="0">
              <a:solidFill>
                <a:srgbClr val="04A200"/>
              </a:solidFill>
            </a:endParaRPr>
          </a:p>
        </p:txBody>
      </p:sp>
      <p:sp>
        <p:nvSpPr>
          <p:cNvPr id="2" name="Slide Number Placeholder 1"/>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pPr algn="ctr">
                <a:defRPr/>
              </a:pPr>
              <a:t>30</a:t>
            </a:fld>
            <a:endParaRPr lang="en-US" sz="1200" dirty="0"/>
          </a:p>
        </p:txBody>
      </p:sp>
    </p:spTree>
    <p:extLst>
      <p:ext uri="{BB962C8B-B14F-4D97-AF65-F5344CB8AC3E}">
        <p14:creationId xmlns:p14="http://schemas.microsoft.com/office/powerpoint/2010/main" val="28932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800" b="1" dirty="0" smtClean="0">
                <a:latin typeface="Tw Cen MT" panose="020B0602020104020603" pitchFamily="34" charset="0"/>
              </a:rPr>
              <a:t>Quality of Project Services</a:t>
            </a:r>
            <a:r>
              <a:rPr lang="en-US" sz="4000" b="1" dirty="0" smtClean="0">
                <a:solidFill>
                  <a:srgbClr val="04A200"/>
                </a:solidFill>
                <a:latin typeface="Tw Cen MT" panose="020B0602020104020603" pitchFamily="34" charset="0"/>
              </a:rPr>
              <a:t/>
            </a:r>
            <a:br>
              <a:rPr lang="en-US" sz="4000" b="1" dirty="0" smtClean="0">
                <a:solidFill>
                  <a:srgbClr val="04A200"/>
                </a:solidFill>
                <a:latin typeface="Tw Cen MT" panose="020B0602020104020603" pitchFamily="34" charset="0"/>
              </a:rPr>
            </a:br>
            <a:endParaRPr lang="en-US" sz="24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81000" y="2286000"/>
            <a:ext cx="8458200" cy="4419600"/>
          </a:xfrm>
        </p:spPr>
        <p:txBody>
          <a:bodyPr>
            <a:noAutofit/>
          </a:bodyPr>
          <a:lstStyle/>
          <a:p>
            <a:pPr marL="0" lvl="0" indent="0">
              <a:spcBef>
                <a:spcPts val="600"/>
              </a:spcBef>
              <a:buClr>
                <a:srgbClr val="4F81BD"/>
              </a:buClr>
              <a:buNone/>
              <a:tabLst>
                <a:tab pos="182880" algn="l"/>
              </a:tabLst>
              <a:defRPr/>
            </a:pPr>
            <a:r>
              <a:rPr lang="en-US" altLang="en-US" sz="1800" dirty="0">
                <a:solidFill>
                  <a:schemeClr val="tx2"/>
                </a:solidFill>
                <a:latin typeface="+mn-lt"/>
              </a:rPr>
              <a:t>In determining the </a:t>
            </a:r>
            <a:r>
              <a:rPr lang="en-US" altLang="en-US" sz="1800" dirty="0" smtClean="0">
                <a:solidFill>
                  <a:schemeClr val="tx2"/>
                </a:solidFill>
                <a:latin typeface="+mn-lt"/>
              </a:rPr>
              <a:t>quality of project services, the </a:t>
            </a:r>
            <a:r>
              <a:rPr lang="en-US" altLang="en-US" sz="1800" dirty="0">
                <a:solidFill>
                  <a:schemeClr val="tx2"/>
                </a:solidFill>
                <a:latin typeface="+mn-lt"/>
              </a:rPr>
              <a:t>Secretary considers the </a:t>
            </a:r>
            <a:r>
              <a:rPr lang="en-US" altLang="en-US" sz="1800" dirty="0" smtClean="0">
                <a:solidFill>
                  <a:schemeClr val="tx2"/>
                </a:solidFill>
                <a:latin typeface="+mn-lt"/>
              </a:rPr>
              <a:t/>
            </a:r>
            <a:br>
              <a:rPr lang="en-US" altLang="en-US" sz="1800" dirty="0" smtClean="0">
                <a:solidFill>
                  <a:schemeClr val="tx2"/>
                </a:solidFill>
                <a:latin typeface="+mn-lt"/>
              </a:rPr>
            </a:br>
            <a:r>
              <a:rPr lang="en-US" altLang="en-US" sz="1800" dirty="0" smtClean="0">
                <a:solidFill>
                  <a:schemeClr val="tx2"/>
                </a:solidFill>
                <a:latin typeface="+mn-lt"/>
              </a:rPr>
              <a:t>following </a:t>
            </a:r>
            <a:r>
              <a:rPr lang="en-US" altLang="en-US" sz="1800" dirty="0">
                <a:solidFill>
                  <a:schemeClr val="tx2"/>
                </a:solidFill>
                <a:latin typeface="+mn-lt"/>
              </a:rPr>
              <a:t>factors:</a:t>
            </a:r>
          </a:p>
          <a:p>
            <a:r>
              <a:rPr lang="en-US" sz="1800" dirty="0" smtClean="0"/>
              <a:t>(</a:t>
            </a:r>
            <a:r>
              <a:rPr lang="en-US" sz="1800" dirty="0" err="1" smtClean="0"/>
              <a:t>i</a:t>
            </a:r>
            <a:r>
              <a:rPr lang="en-US" sz="1800" dirty="0" smtClean="0"/>
              <a:t>) quality </a:t>
            </a:r>
            <a:r>
              <a:rPr lang="en-US" sz="1800" dirty="0"/>
              <a:t>of the services to be provided by the proposed project, the Secretary considers the </a:t>
            </a:r>
            <a:r>
              <a:rPr lang="en-US" sz="1800" u="sng" dirty="0"/>
              <a:t>quality and sufficiency of strategies </a:t>
            </a:r>
            <a:r>
              <a:rPr lang="en-US" sz="1800" dirty="0"/>
              <a:t>for ensuring </a:t>
            </a:r>
            <a:r>
              <a:rPr lang="en-US" sz="1800" u="sng" dirty="0"/>
              <a:t>equal access and treatment </a:t>
            </a:r>
            <a:r>
              <a:rPr lang="en-US" sz="1800" dirty="0"/>
              <a:t>for eligible project participants who are members of groups that have traditionally been underrepresented based on race, color, national origin, gender, age, or </a:t>
            </a:r>
            <a:r>
              <a:rPr lang="en-US" sz="1800" dirty="0" smtClean="0"/>
              <a:t>disability.</a:t>
            </a:r>
            <a:r>
              <a:rPr lang="en-US" sz="1800" dirty="0"/>
              <a:t> The extent to which the goals, objectives, and outcomes to be achieved by the proposed project are clearly specified and measurable. </a:t>
            </a:r>
          </a:p>
          <a:p>
            <a:r>
              <a:rPr lang="en-US" sz="1800" dirty="0"/>
              <a:t>(ii)  The extent to which there is a </a:t>
            </a:r>
            <a:r>
              <a:rPr lang="en-US" sz="1800" u="sng" dirty="0"/>
              <a:t>conceptual framework </a:t>
            </a:r>
            <a:r>
              <a:rPr lang="en-US" sz="1800" dirty="0"/>
              <a:t>underlying the proposed activities and the quality of that framework. </a:t>
            </a:r>
          </a:p>
          <a:p>
            <a:r>
              <a:rPr lang="en-US" sz="1800" dirty="0"/>
              <a:t>(iii)  The extent to which the services to be provided by the proposed project </a:t>
            </a:r>
            <a:r>
              <a:rPr lang="en-US" sz="1800" u="sng" dirty="0"/>
              <a:t>reflect up-to-date knowledge from research and effective practice</a:t>
            </a:r>
            <a:r>
              <a:rPr lang="en-US" sz="1800" dirty="0"/>
              <a:t>.</a:t>
            </a:r>
          </a:p>
          <a:p>
            <a:endParaRPr lang="en-US" sz="1800" dirty="0"/>
          </a:p>
          <a:p>
            <a:pPr marL="274320" indent="0">
              <a:buNone/>
            </a:pPr>
            <a:endParaRPr lang="en-US" sz="1800" dirty="0" smtClean="0"/>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19812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0-40 </a:t>
            </a:r>
            <a:r>
              <a:rPr lang="en-US" b="1" dirty="0">
                <a:solidFill>
                  <a:srgbClr val="04A200"/>
                </a:solidFill>
                <a:latin typeface="Tw Cen MT" panose="020B0602020104020603" pitchFamily="34" charset="0"/>
              </a:rPr>
              <a:t>points) </a:t>
            </a:r>
            <a:endParaRPr lang="en-US" dirty="0">
              <a:solidFill>
                <a:srgbClr val="04A200"/>
              </a:solidFill>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31</a:t>
            </a:fld>
            <a:r>
              <a:rPr lang="en-US" sz="1200" dirty="0" smtClean="0">
                <a:latin typeface="+mj-lt"/>
              </a:rPr>
              <a:t> </a:t>
            </a:r>
            <a:endParaRPr lang="en-US" sz="1200" dirty="0">
              <a:latin typeface="+mj-lt"/>
            </a:endParaRPr>
          </a:p>
        </p:txBody>
      </p:sp>
    </p:spTree>
    <p:extLst>
      <p:ext uri="{BB962C8B-B14F-4D97-AF65-F5344CB8AC3E}">
        <p14:creationId xmlns:p14="http://schemas.microsoft.com/office/powerpoint/2010/main" val="9980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800" b="1" dirty="0" smtClean="0">
                <a:latin typeface="Tw Cen MT" panose="020B0602020104020603" pitchFamily="34" charset="0"/>
              </a:rPr>
              <a:t>Quality of Project Services</a:t>
            </a:r>
            <a:r>
              <a:rPr lang="en-US" sz="4000" b="1" dirty="0" smtClean="0">
                <a:solidFill>
                  <a:srgbClr val="04A200"/>
                </a:solidFill>
                <a:latin typeface="Tw Cen MT" panose="020B0602020104020603" pitchFamily="34" charset="0"/>
              </a:rPr>
              <a:t/>
            </a:r>
            <a:br>
              <a:rPr lang="en-US" sz="4000" b="1" dirty="0" smtClean="0">
                <a:solidFill>
                  <a:srgbClr val="04A200"/>
                </a:solidFill>
                <a:latin typeface="Tw Cen MT" panose="020B0602020104020603" pitchFamily="34" charset="0"/>
              </a:rPr>
            </a:br>
            <a:endParaRPr lang="en-US" sz="24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81000" y="2286000"/>
            <a:ext cx="8534400" cy="4419600"/>
          </a:xfrm>
        </p:spPr>
        <p:txBody>
          <a:bodyPr>
            <a:noAutofit/>
          </a:bodyPr>
          <a:lstStyle/>
          <a:p>
            <a:pPr marL="0" lvl="0" indent="0">
              <a:spcBef>
                <a:spcPts val="600"/>
              </a:spcBef>
              <a:buClr>
                <a:srgbClr val="4F81BD"/>
              </a:buClr>
              <a:buNone/>
              <a:tabLst>
                <a:tab pos="182880" algn="l"/>
              </a:tabLst>
              <a:defRPr/>
            </a:pPr>
            <a:r>
              <a:rPr lang="en-US" altLang="en-US" sz="1800" dirty="0">
                <a:solidFill>
                  <a:schemeClr val="tx2"/>
                </a:solidFill>
                <a:latin typeface="+mn-lt"/>
              </a:rPr>
              <a:t>In determining the </a:t>
            </a:r>
            <a:r>
              <a:rPr lang="en-US" altLang="en-US" sz="1800" dirty="0" smtClean="0">
                <a:solidFill>
                  <a:schemeClr val="tx2"/>
                </a:solidFill>
                <a:latin typeface="+mn-lt"/>
              </a:rPr>
              <a:t>quality of project services, the </a:t>
            </a:r>
            <a:r>
              <a:rPr lang="en-US" altLang="en-US" sz="1800" dirty="0">
                <a:solidFill>
                  <a:schemeClr val="tx2"/>
                </a:solidFill>
                <a:latin typeface="+mn-lt"/>
              </a:rPr>
              <a:t>Secretary considers the </a:t>
            </a:r>
            <a:r>
              <a:rPr lang="en-US" altLang="en-US" sz="1800" dirty="0" smtClean="0">
                <a:solidFill>
                  <a:schemeClr val="tx2"/>
                </a:solidFill>
                <a:latin typeface="+mn-lt"/>
              </a:rPr>
              <a:t/>
            </a:r>
            <a:br>
              <a:rPr lang="en-US" altLang="en-US" sz="1800" dirty="0" smtClean="0">
                <a:solidFill>
                  <a:schemeClr val="tx2"/>
                </a:solidFill>
                <a:latin typeface="+mn-lt"/>
              </a:rPr>
            </a:br>
            <a:r>
              <a:rPr lang="en-US" altLang="en-US" sz="1800" dirty="0" smtClean="0">
                <a:solidFill>
                  <a:schemeClr val="tx2"/>
                </a:solidFill>
                <a:latin typeface="+mn-lt"/>
              </a:rPr>
              <a:t>following </a:t>
            </a:r>
            <a:r>
              <a:rPr lang="en-US" altLang="en-US" sz="1800" dirty="0">
                <a:solidFill>
                  <a:schemeClr val="tx2"/>
                </a:solidFill>
                <a:latin typeface="+mn-lt"/>
              </a:rPr>
              <a:t>factors</a:t>
            </a:r>
            <a:r>
              <a:rPr lang="en-US" altLang="en-US" sz="1800" dirty="0" smtClean="0">
                <a:solidFill>
                  <a:schemeClr val="tx2"/>
                </a:solidFill>
                <a:latin typeface="+mn-lt"/>
              </a:rPr>
              <a:t>:</a:t>
            </a:r>
          </a:p>
          <a:p>
            <a:pPr marL="0" lvl="0" indent="0">
              <a:spcBef>
                <a:spcPts val="600"/>
              </a:spcBef>
              <a:buClr>
                <a:srgbClr val="4F81BD"/>
              </a:buClr>
              <a:buNone/>
              <a:tabLst>
                <a:tab pos="182880" algn="l"/>
              </a:tabLst>
              <a:defRPr/>
            </a:pPr>
            <a:r>
              <a:rPr lang="en-US" sz="1800" dirty="0"/>
              <a:t> </a:t>
            </a:r>
          </a:p>
          <a:p>
            <a:r>
              <a:rPr lang="en-US" sz="1800" dirty="0"/>
              <a:t>(iv)  The extent to which the proposed products and services are of </a:t>
            </a:r>
            <a:r>
              <a:rPr lang="en-US" sz="1800" u="sng" dirty="0"/>
              <a:t>sufficient quality, intensity, and duration to lead to the outcomes to be achieved </a:t>
            </a:r>
            <a:r>
              <a:rPr lang="en-US" sz="1800" dirty="0"/>
              <a:t>by the proposed project.</a:t>
            </a:r>
          </a:p>
          <a:p>
            <a:pPr marL="274320" indent="0">
              <a:buNone/>
            </a:pPr>
            <a:endParaRPr lang="en-US" sz="1800" dirty="0"/>
          </a:p>
          <a:p>
            <a:r>
              <a:rPr lang="en-US" sz="1800" dirty="0"/>
              <a:t>(v)  The extent to which the products and services to be developed and provided by the proposed project </a:t>
            </a:r>
            <a:r>
              <a:rPr lang="en-US" sz="1800" u="sng" dirty="0"/>
              <a:t>involve the use of efficient strategies, including the use of technology, collaboration with appropriate partners, and the leveraging of non-project resources.</a:t>
            </a:r>
          </a:p>
          <a:p>
            <a:pPr marL="274320" indent="0">
              <a:buNone/>
            </a:pPr>
            <a:endParaRPr lang="en-US" sz="1800" dirty="0"/>
          </a:p>
          <a:p>
            <a:endParaRPr lang="en-US" sz="1800" dirty="0" smtClean="0"/>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1981200"/>
            <a:ext cx="8229600" cy="503237"/>
          </a:xfrm>
        </p:spPr>
        <p:txBody>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0-40 </a:t>
            </a:r>
            <a:r>
              <a:rPr lang="en-US" b="1" dirty="0">
                <a:solidFill>
                  <a:srgbClr val="04A200"/>
                </a:solidFill>
                <a:latin typeface="Tw Cen MT" panose="020B0602020104020603" pitchFamily="34" charset="0"/>
              </a:rPr>
              <a:t>points) </a:t>
            </a:r>
            <a:endParaRPr lang="en-US" dirty="0">
              <a:solidFill>
                <a:srgbClr val="04A200"/>
              </a:solidFill>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32</a:t>
            </a:fld>
            <a:r>
              <a:rPr lang="en-US" sz="1200" dirty="0" smtClean="0">
                <a:latin typeface="+mj-lt"/>
              </a:rPr>
              <a:t> </a:t>
            </a:r>
            <a:endParaRPr lang="en-US" sz="1200" dirty="0">
              <a:latin typeface="+mj-lt"/>
            </a:endParaRPr>
          </a:p>
        </p:txBody>
      </p:sp>
    </p:spTree>
    <p:extLst>
      <p:ext uri="{BB962C8B-B14F-4D97-AF65-F5344CB8AC3E}">
        <p14:creationId xmlns:p14="http://schemas.microsoft.com/office/powerpoint/2010/main" val="422526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algn="ctr"/>
            <a:r>
              <a:rPr lang="en-US" sz="3800" b="1" dirty="0" smtClean="0">
                <a:latin typeface="Tw Cen MT" panose="020B0602020104020603" pitchFamily="34" charset="0"/>
              </a:rPr>
              <a:t>Quality of Project Evaluation</a:t>
            </a:r>
            <a:r>
              <a:rPr lang="en-US" sz="4000" b="1" dirty="0" smtClean="0">
                <a:latin typeface="Tw Cen MT" panose="020B0602020104020603" pitchFamily="34" charset="0"/>
              </a:rPr>
              <a:t/>
            </a:r>
            <a:br>
              <a:rPr lang="en-US" sz="4000" b="1" dirty="0" smtClean="0">
                <a:latin typeface="Tw Cen MT" panose="020B0602020104020603" pitchFamily="34" charset="0"/>
              </a:rPr>
            </a:br>
            <a:endParaRPr lang="en-US" sz="2400" b="1" dirty="0">
              <a:latin typeface="Tw Cen MT" panose="020B0602020104020603" pitchFamily="34" charset="0"/>
            </a:endParaRPr>
          </a:p>
        </p:txBody>
      </p:sp>
      <p:sp>
        <p:nvSpPr>
          <p:cNvPr id="4" name="Content Placeholder 3"/>
          <p:cNvSpPr>
            <a:spLocks noGrp="1"/>
          </p:cNvSpPr>
          <p:nvPr>
            <p:ph idx="1"/>
          </p:nvPr>
        </p:nvSpPr>
        <p:spPr>
          <a:xfrm>
            <a:off x="457200" y="2438400"/>
            <a:ext cx="8458200" cy="4114800"/>
          </a:xfrm>
        </p:spPr>
        <p:txBody>
          <a:bodyPr>
            <a:noAutofit/>
          </a:bodyPr>
          <a:lstStyle/>
          <a:p>
            <a:pPr marL="0" lvl="0" indent="0">
              <a:spcBef>
                <a:spcPts val="1200"/>
              </a:spcBef>
              <a:buClrTx/>
              <a:buNone/>
              <a:defRPr/>
            </a:pPr>
            <a:r>
              <a:rPr lang="en-US" altLang="en-US" sz="1800" dirty="0">
                <a:solidFill>
                  <a:schemeClr val="tx2"/>
                </a:solidFill>
                <a:latin typeface="Cambria" panose="02040503050406030204" pitchFamily="18" charset="0"/>
              </a:rPr>
              <a:t>In determining the quality of the evaluation, the Secretary considers the following factors</a:t>
            </a:r>
            <a:r>
              <a:rPr lang="en-US" altLang="en-US" sz="1800" dirty="0" smtClean="0">
                <a:solidFill>
                  <a:schemeClr val="tx2"/>
                </a:solidFill>
                <a:latin typeface="Cambria" panose="02040503050406030204" pitchFamily="18" charset="0"/>
              </a:rPr>
              <a:t>:</a:t>
            </a:r>
            <a:endParaRPr lang="en-US" sz="1800" dirty="0">
              <a:latin typeface="Cambria" panose="02040503050406030204" pitchFamily="18" charset="0"/>
            </a:endParaRPr>
          </a:p>
          <a:p>
            <a:r>
              <a:rPr lang="en-US" sz="1800" dirty="0">
                <a:latin typeface="Cambria" panose="02040503050406030204" pitchFamily="18" charset="0"/>
              </a:rPr>
              <a:t>(</a:t>
            </a:r>
            <a:r>
              <a:rPr lang="en-US" sz="1800" dirty="0" err="1">
                <a:latin typeface="Cambria" panose="02040503050406030204" pitchFamily="18" charset="0"/>
              </a:rPr>
              <a:t>i</a:t>
            </a:r>
            <a:r>
              <a:rPr lang="en-US" sz="1800" dirty="0">
                <a:latin typeface="Cambria" panose="02040503050406030204" pitchFamily="18" charset="0"/>
              </a:rPr>
              <a:t>) </a:t>
            </a:r>
            <a:r>
              <a:rPr lang="en-US" sz="1800" dirty="0" smtClean="0">
                <a:latin typeface="Cambria" panose="02040503050406030204" pitchFamily="18" charset="0"/>
              </a:rPr>
              <a:t> The </a:t>
            </a:r>
            <a:r>
              <a:rPr lang="en-US" sz="1800" dirty="0">
                <a:latin typeface="Cambria" panose="02040503050406030204" pitchFamily="18" charset="0"/>
              </a:rPr>
              <a:t>extent to which the methods of evaluation are </a:t>
            </a:r>
            <a:r>
              <a:rPr lang="en-US" sz="1800" u="sng" dirty="0">
                <a:latin typeface="Cambria" panose="02040503050406030204" pitchFamily="18" charset="0"/>
              </a:rPr>
              <a:t>thorough, feasible, and appropriate to the goals, objectives, and outcomes</a:t>
            </a:r>
            <a:r>
              <a:rPr lang="en-US" sz="1800" dirty="0">
                <a:latin typeface="Cambria" panose="02040503050406030204" pitchFamily="18" charset="0"/>
              </a:rPr>
              <a:t> of the proposed project.</a:t>
            </a:r>
          </a:p>
          <a:p>
            <a:pPr marL="274320" indent="0">
              <a:buNone/>
            </a:pPr>
            <a:endParaRPr lang="en-US" sz="1800" dirty="0">
              <a:latin typeface="Cambria" panose="02040503050406030204" pitchFamily="18" charset="0"/>
            </a:endParaRPr>
          </a:p>
          <a:p>
            <a:r>
              <a:rPr lang="en-US" sz="1800" dirty="0">
                <a:latin typeface="Cambria" panose="02040503050406030204" pitchFamily="18" charset="0"/>
              </a:rPr>
              <a:t>(ii)  The extent to which the </a:t>
            </a:r>
            <a:r>
              <a:rPr lang="en-US" sz="1800" u="sng" dirty="0">
                <a:latin typeface="Cambria" panose="02040503050406030204" pitchFamily="18" charset="0"/>
              </a:rPr>
              <a:t>methods of evaluation </a:t>
            </a:r>
            <a:r>
              <a:rPr lang="en-US" sz="1800" dirty="0">
                <a:latin typeface="Cambria" panose="02040503050406030204" pitchFamily="18" charset="0"/>
              </a:rPr>
              <a:t>will provide </a:t>
            </a:r>
            <a:r>
              <a:rPr lang="en-US" sz="1800" u="sng" dirty="0">
                <a:latin typeface="Cambria" panose="02040503050406030204" pitchFamily="18" charset="0"/>
              </a:rPr>
              <a:t>data and performance feedback for examining the effectiveness</a:t>
            </a:r>
            <a:r>
              <a:rPr lang="en-US" sz="1800" dirty="0">
                <a:latin typeface="Cambria" panose="02040503050406030204" pitchFamily="18" charset="0"/>
              </a:rPr>
              <a:t> of project implementation strategies and the progress toward achieving intended outcomes.</a:t>
            </a:r>
          </a:p>
          <a:p>
            <a:pPr marL="274320" indent="0">
              <a:buNone/>
            </a:pPr>
            <a:endParaRPr lang="en-US" sz="1800" dirty="0">
              <a:latin typeface="Cambria" panose="02040503050406030204" pitchFamily="18" charset="0"/>
            </a:endParaRPr>
          </a:p>
          <a:p>
            <a:r>
              <a:rPr lang="en-US" sz="1800" dirty="0">
                <a:latin typeface="Cambria" panose="02040503050406030204" pitchFamily="18" charset="0"/>
              </a:rPr>
              <a:t>(iii)  The extent to which the methods of evaluation will </a:t>
            </a:r>
            <a:r>
              <a:rPr lang="en-US" sz="1800" u="sng" dirty="0">
                <a:latin typeface="Cambria" panose="02040503050406030204" pitchFamily="18" charset="0"/>
              </a:rPr>
              <a:t>produce quantitative and qualitative data</a:t>
            </a:r>
            <a:r>
              <a:rPr lang="en-US" sz="1800" dirty="0">
                <a:latin typeface="Cambria" panose="02040503050406030204" pitchFamily="18" charset="0"/>
              </a:rPr>
              <a:t> that demonstrate the project has met intended outcomes</a:t>
            </a:r>
            <a:r>
              <a:rPr lang="en-US" sz="1800" dirty="0" smtClean="0">
                <a:latin typeface="Cambria" panose="02040503050406030204" pitchFamily="18" charset="0"/>
              </a:rPr>
              <a:t>.</a:t>
            </a:r>
          </a:p>
        </p:txBody>
      </p:sp>
      <p:sp>
        <p:nvSpPr>
          <p:cNvPr id="2" name="Text Placeholder 1"/>
          <p:cNvSpPr>
            <a:spLocks noGrp="1"/>
          </p:cNvSpPr>
          <p:nvPr>
            <p:ph type="body" sz="quarter" idx="10"/>
          </p:nvPr>
        </p:nvSpPr>
        <p:spPr>
          <a:xfrm>
            <a:off x="457200" y="2057400"/>
            <a:ext cx="8229600" cy="503237"/>
          </a:xfrm>
        </p:spPr>
        <p:txBody>
          <a:bodyPr/>
          <a:lstStyle/>
          <a:p>
            <a:pPr algn="ctr"/>
            <a:r>
              <a:rPr lang="en-US" b="1" dirty="0">
                <a:solidFill>
                  <a:srgbClr val="04A200"/>
                </a:solidFill>
                <a:latin typeface="Tw Cen MT" panose="020B0602020104020603" pitchFamily="34" charset="0"/>
              </a:rPr>
              <a:t>(0-25 points)</a:t>
            </a:r>
            <a:endParaRPr lang="en-US" dirty="0">
              <a:solidFill>
                <a:srgbClr val="04A200"/>
              </a:solidFill>
            </a:endParaRPr>
          </a:p>
        </p:txBody>
      </p:sp>
      <p:sp>
        <p:nvSpPr>
          <p:cNvPr id="3" name="Slide Number Placeholder 2"/>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33</a:t>
            </a:fld>
            <a:endParaRPr lang="en-US" sz="1200" dirty="0">
              <a:latin typeface="+mn-lt"/>
            </a:endParaRPr>
          </a:p>
        </p:txBody>
      </p:sp>
    </p:spTree>
    <p:extLst>
      <p:ext uri="{BB962C8B-B14F-4D97-AF65-F5344CB8AC3E}">
        <p14:creationId xmlns:p14="http://schemas.microsoft.com/office/powerpoint/2010/main" val="69849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8229600" cy="609600"/>
          </a:xfrm>
        </p:spPr>
        <p:txBody>
          <a:bodyPr/>
          <a:lstStyle/>
          <a:p>
            <a:pPr algn="ctr">
              <a:lnSpc>
                <a:spcPct val="75000"/>
              </a:lnSpc>
            </a:pPr>
            <a:r>
              <a:rPr lang="en-US" sz="2800" dirty="0" smtClean="0">
                <a:latin typeface="Tw Cen MT" panose="020B0602020104020603" pitchFamily="34" charset="0"/>
              </a:rPr>
              <a:t>Adequacy of Project Resources</a:t>
            </a:r>
            <a:r>
              <a:rPr lang="en-US" sz="3200" b="1" dirty="0" smtClean="0">
                <a:solidFill>
                  <a:srgbClr val="04A200"/>
                </a:solidFill>
                <a:latin typeface="Tw Cen MT" panose="020B0602020104020603" pitchFamily="34" charset="0"/>
              </a:rPr>
              <a:t/>
            </a:r>
            <a:br>
              <a:rPr lang="en-US" sz="3200" b="1" dirty="0" smtClean="0">
                <a:solidFill>
                  <a:srgbClr val="04A200"/>
                </a:solidFill>
                <a:latin typeface="Tw Cen MT" panose="020B0602020104020603" pitchFamily="34" charset="0"/>
              </a:rPr>
            </a:br>
            <a:endParaRPr lang="en-US" sz="2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228600" y="2438400"/>
            <a:ext cx="8686800" cy="4267200"/>
          </a:xfrm>
        </p:spPr>
        <p:txBody>
          <a:bodyPr>
            <a:noAutofit/>
          </a:bodyPr>
          <a:lstStyle/>
          <a:p>
            <a:pPr marL="0" lvl="0" indent="0">
              <a:spcBef>
                <a:spcPts val="600"/>
              </a:spcBef>
              <a:buClr>
                <a:srgbClr val="4F81BD"/>
              </a:buClr>
              <a:buNone/>
              <a:tabLst>
                <a:tab pos="182880" algn="l"/>
              </a:tabLst>
              <a:defRPr/>
            </a:pPr>
            <a:r>
              <a:rPr lang="en-US" sz="1600" dirty="0" smtClean="0">
                <a:solidFill>
                  <a:schemeClr val="tx1"/>
                </a:solidFill>
                <a:latin typeface="Cambria" panose="02040503050406030204" pitchFamily="18" charset="0"/>
              </a:rPr>
              <a:t>(2) In </a:t>
            </a:r>
            <a:r>
              <a:rPr lang="en-US" sz="1600" dirty="0">
                <a:latin typeface="Cambria" panose="02040503050406030204" pitchFamily="18" charset="0"/>
              </a:rPr>
              <a:t>determining the adequacy of resources, the Secretary considers the extent to which </a:t>
            </a:r>
            <a:r>
              <a:rPr lang="en-US" sz="1600" dirty="0" smtClean="0">
                <a:latin typeface="Cambria" panose="02040503050406030204" pitchFamily="18" charset="0"/>
              </a:rPr>
              <a:t>		the applicant encourages </a:t>
            </a:r>
            <a:r>
              <a:rPr lang="en-US" sz="1600" u="sng" dirty="0">
                <a:latin typeface="Cambria" panose="02040503050406030204" pitchFamily="18" charset="0"/>
              </a:rPr>
              <a:t>applications for employment from persons who are members </a:t>
            </a:r>
            <a:r>
              <a:rPr lang="en-US" sz="1600" dirty="0" smtClean="0">
                <a:latin typeface="Cambria" panose="02040503050406030204" pitchFamily="18" charset="0"/>
              </a:rPr>
              <a:t>		</a:t>
            </a:r>
            <a:r>
              <a:rPr lang="en-US" sz="1600" u="sng" dirty="0" smtClean="0">
                <a:latin typeface="Cambria" panose="02040503050406030204" pitchFamily="18" charset="0"/>
              </a:rPr>
              <a:t>of </a:t>
            </a:r>
            <a:r>
              <a:rPr lang="en-US" sz="1600" u="sng" dirty="0">
                <a:latin typeface="Cambria" panose="02040503050406030204" pitchFamily="18" charset="0"/>
              </a:rPr>
              <a:t>groups </a:t>
            </a:r>
            <a:r>
              <a:rPr lang="en-US" sz="1600" u="sng" dirty="0" smtClean="0">
                <a:latin typeface="Cambria" panose="02040503050406030204" pitchFamily="18" charset="0"/>
              </a:rPr>
              <a:t>that </a:t>
            </a:r>
            <a:r>
              <a:rPr lang="en-US" sz="1600" u="sng" dirty="0">
                <a:latin typeface="Cambria" panose="02040503050406030204" pitchFamily="18" charset="0"/>
              </a:rPr>
              <a:t>have traditionally been underrepresented based on race, color, national </a:t>
            </a:r>
            <a:r>
              <a:rPr lang="en-US" sz="1600" dirty="0" smtClean="0">
                <a:latin typeface="Cambria" panose="02040503050406030204" pitchFamily="18" charset="0"/>
              </a:rPr>
              <a:t>		</a:t>
            </a:r>
            <a:r>
              <a:rPr lang="en-US" sz="1600" u="sng" dirty="0" smtClean="0">
                <a:latin typeface="Cambria" panose="02040503050406030204" pitchFamily="18" charset="0"/>
              </a:rPr>
              <a:t>origin</a:t>
            </a:r>
            <a:r>
              <a:rPr lang="en-US" sz="1600" u="sng" dirty="0">
                <a:latin typeface="Cambria" panose="02040503050406030204" pitchFamily="18" charset="0"/>
              </a:rPr>
              <a:t>, gender, age, </a:t>
            </a:r>
            <a:r>
              <a:rPr lang="en-US" sz="1600" u="sng" dirty="0" smtClean="0">
                <a:latin typeface="Cambria" panose="02040503050406030204" pitchFamily="18" charset="0"/>
              </a:rPr>
              <a:t>or </a:t>
            </a:r>
            <a:r>
              <a:rPr lang="en-US" sz="1600" u="sng" dirty="0">
                <a:latin typeface="Cambria" panose="02040503050406030204" pitchFamily="18" charset="0"/>
              </a:rPr>
              <a:t>disability</a:t>
            </a:r>
            <a:r>
              <a:rPr lang="en-US" sz="1600" u="sng" dirty="0" smtClean="0">
                <a:latin typeface="Cambria" panose="02040503050406030204" pitchFamily="18" charset="0"/>
              </a:rPr>
              <a:t>.</a:t>
            </a:r>
            <a:r>
              <a:rPr lang="en-US" sz="1600" u="sng" dirty="0">
                <a:latin typeface="Cambria" panose="02040503050406030204" pitchFamily="18" charset="0"/>
              </a:rPr>
              <a:t> </a:t>
            </a:r>
            <a:endParaRPr lang="en-US" sz="1600" u="sng" dirty="0" smtClean="0">
              <a:latin typeface="Cambria" panose="02040503050406030204" pitchFamily="18" charset="0"/>
            </a:endParaRPr>
          </a:p>
          <a:p>
            <a:pPr marL="0" lvl="0" indent="0">
              <a:spcBef>
                <a:spcPts val="600"/>
              </a:spcBef>
              <a:buClr>
                <a:srgbClr val="4F81BD"/>
              </a:buClr>
              <a:buNone/>
              <a:tabLst>
                <a:tab pos="182880" algn="l"/>
              </a:tabLst>
              <a:defRPr/>
            </a:pPr>
            <a:endParaRPr lang="en-US" sz="1600" dirty="0"/>
          </a:p>
          <a:p>
            <a:pPr marL="0" lvl="0" indent="0">
              <a:spcBef>
                <a:spcPts val="600"/>
              </a:spcBef>
              <a:buClr>
                <a:srgbClr val="4F81BD"/>
              </a:buClr>
              <a:buNone/>
              <a:tabLst>
                <a:tab pos="182880" algn="l"/>
              </a:tabLst>
              <a:defRPr/>
            </a:pPr>
            <a:r>
              <a:rPr lang="en-US" sz="1800" dirty="0" smtClean="0">
                <a:solidFill>
                  <a:schemeClr val="tx1"/>
                </a:solidFill>
              </a:rPr>
              <a:t>(</a:t>
            </a:r>
            <a:r>
              <a:rPr lang="en-US" sz="1800" dirty="0">
                <a:solidFill>
                  <a:schemeClr val="tx1"/>
                </a:solidFill>
              </a:rPr>
              <a:t>3)  </a:t>
            </a:r>
            <a:r>
              <a:rPr lang="en-US" sz="1600" dirty="0">
                <a:solidFill>
                  <a:schemeClr val="tx1"/>
                </a:solidFill>
                <a:latin typeface="Cambria" panose="02040503050406030204" pitchFamily="18" charset="0"/>
              </a:rPr>
              <a:t>In addition, the Secretary considers one or more of the following factors:</a:t>
            </a:r>
          </a:p>
          <a:p>
            <a:pPr marL="274320" indent="0">
              <a:buNone/>
            </a:pPr>
            <a:r>
              <a:rPr lang="en-US" sz="1600" dirty="0" smtClean="0">
                <a:solidFill>
                  <a:schemeClr val="tx1"/>
                </a:solidFill>
                <a:latin typeface="Cambria" panose="02040503050406030204" pitchFamily="18" charset="0"/>
              </a:rPr>
              <a:t>(</a:t>
            </a:r>
            <a:r>
              <a:rPr lang="en-US" sz="1600" dirty="0" err="1">
                <a:solidFill>
                  <a:schemeClr val="tx1"/>
                </a:solidFill>
                <a:latin typeface="Cambria" panose="02040503050406030204" pitchFamily="18" charset="0"/>
              </a:rPr>
              <a:t>i</a:t>
            </a:r>
            <a:r>
              <a:rPr lang="en-US" sz="1600" dirty="0">
                <a:solidFill>
                  <a:schemeClr val="tx1"/>
                </a:solidFill>
                <a:latin typeface="Cambria" panose="02040503050406030204" pitchFamily="18" charset="0"/>
              </a:rPr>
              <a:t>)  The qualifications, </a:t>
            </a:r>
            <a:r>
              <a:rPr lang="en-US" sz="1600" u="sng" dirty="0">
                <a:solidFill>
                  <a:schemeClr val="tx1"/>
                </a:solidFill>
                <a:latin typeface="Cambria" panose="02040503050406030204" pitchFamily="18" charset="0"/>
              </a:rPr>
              <a:t>including relevant training and experience, of key project personnel</a:t>
            </a:r>
            <a:r>
              <a:rPr lang="en-US" sz="1600" dirty="0">
                <a:solidFill>
                  <a:schemeClr val="tx1"/>
                </a:solidFill>
                <a:latin typeface="Cambria" panose="02040503050406030204" pitchFamily="18" charset="0"/>
              </a:rPr>
              <a:t> (i.e., project director, project staff, and project consultants or subcontractors). </a:t>
            </a:r>
          </a:p>
          <a:p>
            <a:pPr marL="274320" indent="0">
              <a:buNone/>
            </a:pPr>
            <a:r>
              <a:rPr lang="en-US" sz="1600" dirty="0" smtClean="0">
                <a:solidFill>
                  <a:schemeClr val="tx1"/>
                </a:solidFill>
                <a:latin typeface="Cambria" panose="02040503050406030204" pitchFamily="18" charset="0"/>
              </a:rPr>
              <a:t>(</a:t>
            </a:r>
            <a:r>
              <a:rPr lang="en-US" sz="1600" dirty="0">
                <a:solidFill>
                  <a:schemeClr val="tx1"/>
                </a:solidFill>
                <a:latin typeface="Cambria" panose="02040503050406030204" pitchFamily="18" charset="0"/>
              </a:rPr>
              <a:t>ii)  The adequacy of </a:t>
            </a:r>
            <a:r>
              <a:rPr lang="en-US" sz="1600" u="sng" dirty="0">
                <a:solidFill>
                  <a:schemeClr val="tx1"/>
                </a:solidFill>
                <a:latin typeface="Cambria" panose="02040503050406030204" pitchFamily="18" charset="0"/>
              </a:rPr>
              <a:t>support, including facilities, equipment, supplies, and other resources</a:t>
            </a:r>
            <a:r>
              <a:rPr lang="en-US" sz="1600" dirty="0">
                <a:solidFill>
                  <a:schemeClr val="tx1"/>
                </a:solidFill>
                <a:latin typeface="Cambria" panose="02040503050406030204" pitchFamily="18" charset="0"/>
              </a:rPr>
              <a:t>, from the applicant organization and key partners.</a:t>
            </a:r>
          </a:p>
          <a:p>
            <a:pPr marL="274320" indent="0">
              <a:buNone/>
            </a:pPr>
            <a:r>
              <a:rPr lang="en-US" sz="1600" dirty="0" smtClean="0">
                <a:solidFill>
                  <a:schemeClr val="tx1"/>
                </a:solidFill>
                <a:latin typeface="Cambria" panose="02040503050406030204" pitchFamily="18" charset="0"/>
              </a:rPr>
              <a:t>(</a:t>
            </a:r>
            <a:r>
              <a:rPr lang="en-US" sz="1600" dirty="0">
                <a:solidFill>
                  <a:schemeClr val="tx1"/>
                </a:solidFill>
                <a:latin typeface="Cambria" panose="02040503050406030204" pitchFamily="18" charset="0"/>
              </a:rPr>
              <a:t>iii)  The extent to which the </a:t>
            </a:r>
            <a:r>
              <a:rPr lang="en-US" sz="1600" u="sng" dirty="0">
                <a:solidFill>
                  <a:schemeClr val="tx1"/>
                </a:solidFill>
                <a:latin typeface="Cambria" panose="02040503050406030204" pitchFamily="18" charset="0"/>
              </a:rPr>
              <a:t>costs are reasonable </a:t>
            </a:r>
            <a:r>
              <a:rPr lang="en-US" sz="1600" dirty="0">
                <a:solidFill>
                  <a:schemeClr val="tx1"/>
                </a:solidFill>
                <a:latin typeface="Cambria" panose="02040503050406030204" pitchFamily="18" charset="0"/>
              </a:rPr>
              <a:t>in relation to the anticipated results and benefits. </a:t>
            </a:r>
          </a:p>
        </p:txBody>
      </p:sp>
      <p:sp>
        <p:nvSpPr>
          <p:cNvPr id="2" name="Text Placeholder 1"/>
          <p:cNvSpPr>
            <a:spLocks noGrp="1"/>
          </p:cNvSpPr>
          <p:nvPr>
            <p:ph type="body" sz="quarter" idx="10"/>
          </p:nvPr>
        </p:nvSpPr>
        <p:spPr>
          <a:xfrm>
            <a:off x="457200" y="2057400"/>
            <a:ext cx="8229600" cy="304801"/>
          </a:xfrm>
        </p:spPr>
        <p:txBody>
          <a:bodyPr>
            <a:noAutofit/>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0-15 </a:t>
            </a:r>
            <a:r>
              <a:rPr lang="en-US" b="1" dirty="0">
                <a:solidFill>
                  <a:srgbClr val="04A200"/>
                </a:solidFill>
                <a:latin typeface="Tw Cen MT" panose="020B0602020104020603" pitchFamily="34" charset="0"/>
              </a:rPr>
              <a:t>points)</a:t>
            </a:r>
            <a:endParaRPr lang="en-US" dirty="0"/>
          </a:p>
        </p:txBody>
      </p:sp>
      <p:sp>
        <p:nvSpPr>
          <p:cNvPr id="5" name="Slide Number Placeholder 4"/>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34</a:t>
            </a:fld>
            <a:endParaRPr lang="en-US" sz="1200" dirty="0">
              <a:latin typeface="+mn-lt"/>
            </a:endParaRPr>
          </a:p>
        </p:txBody>
      </p:sp>
    </p:spTree>
    <p:extLst>
      <p:ext uri="{BB962C8B-B14F-4D97-AF65-F5344CB8AC3E}">
        <p14:creationId xmlns:p14="http://schemas.microsoft.com/office/powerpoint/2010/main" val="22203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8229600" cy="487362"/>
          </a:xfrm>
        </p:spPr>
        <p:txBody>
          <a:bodyPr/>
          <a:lstStyle/>
          <a:p>
            <a:pPr algn="ctr">
              <a:lnSpc>
                <a:spcPct val="75000"/>
              </a:lnSpc>
            </a:pPr>
            <a:r>
              <a:rPr lang="en-US" sz="2800" dirty="0" smtClean="0">
                <a:latin typeface="Tw Cen MT" panose="020B0602020104020603" pitchFamily="34" charset="0"/>
              </a:rPr>
              <a:t>Quality of Management Plan</a:t>
            </a:r>
            <a:r>
              <a:rPr lang="en-US" sz="3200" b="1" dirty="0" smtClean="0">
                <a:solidFill>
                  <a:srgbClr val="04A200"/>
                </a:solidFill>
                <a:latin typeface="Tw Cen MT" panose="020B0602020104020603" pitchFamily="34" charset="0"/>
              </a:rPr>
              <a:t/>
            </a:r>
            <a:br>
              <a:rPr lang="en-US" sz="3200" b="1" dirty="0" smtClean="0">
                <a:solidFill>
                  <a:srgbClr val="04A200"/>
                </a:solidFill>
                <a:latin typeface="Tw Cen MT" panose="020B0602020104020603" pitchFamily="34" charset="0"/>
              </a:rPr>
            </a:br>
            <a:endParaRPr lang="en-US" sz="20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228600" y="2438400"/>
            <a:ext cx="8610600" cy="4267200"/>
          </a:xfrm>
        </p:spPr>
        <p:txBody>
          <a:bodyPr>
            <a:noAutofit/>
          </a:bodyPr>
          <a:lstStyle/>
          <a:p>
            <a:pPr marL="274320" indent="0">
              <a:buNone/>
            </a:pPr>
            <a:r>
              <a:rPr lang="en-US" sz="1600" dirty="0" smtClean="0">
                <a:latin typeface="Cambria" panose="02040503050406030204" pitchFamily="18" charset="0"/>
              </a:rPr>
              <a:t>In </a:t>
            </a:r>
            <a:r>
              <a:rPr lang="en-US" sz="1600" dirty="0">
                <a:latin typeface="Cambria" panose="02040503050406030204" pitchFamily="18" charset="0"/>
              </a:rPr>
              <a:t>determining the quality of the management plan for the proposed project, the Secretary considers one or more of the following factors</a:t>
            </a:r>
            <a:r>
              <a:rPr lang="en-US" sz="1600" dirty="0" smtClean="0">
                <a:latin typeface="Cambria" panose="02040503050406030204" pitchFamily="18" charset="0"/>
              </a:rPr>
              <a:t>:</a:t>
            </a:r>
            <a:r>
              <a:rPr lang="en-US" sz="1600" dirty="0">
                <a:latin typeface="Cambria" panose="02040503050406030204" pitchFamily="18" charset="0"/>
              </a:rPr>
              <a:t> </a:t>
            </a:r>
          </a:p>
          <a:p>
            <a:r>
              <a:rPr lang="en-US" sz="1600" dirty="0">
                <a:latin typeface="Cambria" panose="02040503050406030204" pitchFamily="18" charset="0"/>
              </a:rPr>
              <a:t>(</a:t>
            </a:r>
            <a:r>
              <a:rPr lang="en-US" sz="1600" dirty="0" err="1">
                <a:latin typeface="Cambria" panose="02040503050406030204" pitchFamily="18" charset="0"/>
              </a:rPr>
              <a:t>i</a:t>
            </a:r>
            <a:r>
              <a:rPr lang="en-US" sz="1600" dirty="0">
                <a:latin typeface="Cambria" panose="02040503050406030204" pitchFamily="18" charset="0"/>
              </a:rPr>
              <a:t>)  The adequacy of the management plan to </a:t>
            </a:r>
            <a:r>
              <a:rPr lang="en-US" sz="1600" u="sng" dirty="0">
                <a:latin typeface="Cambria" panose="02040503050406030204" pitchFamily="18" charset="0"/>
              </a:rPr>
              <a:t>achieve the objectives of the proposed project on time and within budget</a:t>
            </a:r>
            <a:r>
              <a:rPr lang="en-US" sz="1600" dirty="0">
                <a:latin typeface="Cambria" panose="02040503050406030204" pitchFamily="18" charset="0"/>
              </a:rPr>
              <a:t>, including clearly defined responsibilities, timelines, and milestones for accomplishing project tasks</a:t>
            </a:r>
            <a:r>
              <a:rPr lang="en-US" sz="1600" dirty="0" smtClean="0">
                <a:latin typeface="Cambria" panose="02040503050406030204" pitchFamily="18" charset="0"/>
              </a:rPr>
              <a:t>.</a:t>
            </a:r>
            <a:endParaRPr lang="en-US" sz="1600" dirty="0">
              <a:latin typeface="Cambria" panose="02040503050406030204" pitchFamily="18" charset="0"/>
            </a:endParaRPr>
          </a:p>
          <a:p>
            <a:r>
              <a:rPr lang="en-US" sz="1600" dirty="0">
                <a:latin typeface="Cambria" panose="02040503050406030204" pitchFamily="18" charset="0"/>
              </a:rPr>
              <a:t>(ii)  The extent to which the </a:t>
            </a:r>
            <a:r>
              <a:rPr lang="en-US" sz="1600" u="sng" dirty="0">
                <a:latin typeface="Cambria" panose="02040503050406030204" pitchFamily="18" charset="0"/>
              </a:rPr>
              <a:t>time commitments of the project director, project staff, and project consultants or subcontractors are appropriate </a:t>
            </a:r>
            <a:r>
              <a:rPr lang="en-US" sz="1600" dirty="0">
                <a:latin typeface="Cambria" panose="02040503050406030204" pitchFamily="18" charset="0"/>
              </a:rPr>
              <a:t>and adequate to meet the objectives of the proposed project. </a:t>
            </a:r>
          </a:p>
          <a:p>
            <a:r>
              <a:rPr lang="en-US" sz="1600" dirty="0">
                <a:latin typeface="Cambria" panose="02040503050406030204" pitchFamily="18" charset="0"/>
              </a:rPr>
              <a:t>(iii)  The adequacy of </a:t>
            </a:r>
            <a:r>
              <a:rPr lang="en-US" sz="1600" u="sng" dirty="0">
                <a:latin typeface="Cambria" panose="02040503050406030204" pitchFamily="18" charset="0"/>
              </a:rPr>
              <a:t>mechanisms for ensuring high-quality products and services </a:t>
            </a:r>
            <a:r>
              <a:rPr lang="en-US" sz="1600" dirty="0">
                <a:latin typeface="Cambria" panose="02040503050406030204" pitchFamily="18" charset="0"/>
              </a:rPr>
              <a:t>from the proposed project</a:t>
            </a:r>
            <a:r>
              <a:rPr lang="en-US" sz="1600" dirty="0" smtClean="0">
                <a:latin typeface="Cambria" panose="02040503050406030204" pitchFamily="18" charset="0"/>
              </a:rPr>
              <a:t>.</a:t>
            </a:r>
            <a:r>
              <a:rPr lang="en-US" sz="1600" dirty="0">
                <a:latin typeface="Cambria" panose="02040503050406030204" pitchFamily="18" charset="0"/>
              </a:rPr>
              <a:t> </a:t>
            </a:r>
            <a:endParaRPr lang="en-US" sz="1600" dirty="0" smtClean="0">
              <a:latin typeface="Cambria" panose="02040503050406030204" pitchFamily="18" charset="0"/>
            </a:endParaRPr>
          </a:p>
          <a:p>
            <a:r>
              <a:rPr lang="en-US" sz="1600" dirty="0" smtClean="0">
                <a:latin typeface="Cambria" panose="02040503050406030204" pitchFamily="18" charset="0"/>
              </a:rPr>
              <a:t>(iv) 	How </a:t>
            </a:r>
            <a:r>
              <a:rPr lang="en-US" sz="1600" dirty="0">
                <a:latin typeface="Cambria" panose="02040503050406030204" pitchFamily="18" charset="0"/>
              </a:rPr>
              <a:t>the applicant will ensure that a </a:t>
            </a:r>
            <a:r>
              <a:rPr lang="en-US" sz="1600" u="sng" dirty="0">
                <a:latin typeface="Cambria" panose="02040503050406030204" pitchFamily="18" charset="0"/>
              </a:rPr>
              <a:t>diversity of perspectives are brought to bear in the operation of the proposed project</a:t>
            </a:r>
            <a:r>
              <a:rPr lang="en-US" sz="1600" dirty="0">
                <a:latin typeface="Cambria" panose="02040503050406030204" pitchFamily="18" charset="0"/>
              </a:rPr>
              <a:t>, including those of parents, teachers, the business community, a variety of disciplinary and professional fields, recipients or beneficiaries of services, or others, as appropriate.</a:t>
            </a:r>
          </a:p>
          <a:p>
            <a:endParaRPr lang="en-US" sz="1600" dirty="0" smtClean="0">
              <a:latin typeface="Cambria" panose="02040503050406030204" pitchFamily="18" charset="0"/>
            </a:endParaRPr>
          </a:p>
          <a:p>
            <a:endParaRPr lang="en-US" sz="1600" dirty="0">
              <a:latin typeface="Cambria" panose="02040503050406030204" pitchFamily="18" charset="0"/>
            </a:endParaRPr>
          </a:p>
          <a:p>
            <a:pPr marL="0" lvl="0" indent="0">
              <a:spcBef>
                <a:spcPts val="600"/>
              </a:spcBef>
              <a:buClr>
                <a:srgbClr val="4F81BD"/>
              </a:buClr>
              <a:buNone/>
              <a:tabLst>
                <a:tab pos="182880" algn="l"/>
              </a:tabLst>
              <a:defRPr/>
            </a:pPr>
            <a:endParaRPr lang="en-US" altLang="en-US" sz="1600" dirty="0">
              <a:solidFill>
                <a:schemeClr val="tx2"/>
              </a:solidFill>
              <a:latin typeface="Cambria" panose="02040503050406030204" pitchFamily="18" charset="0"/>
              <a:ea typeface="MS PGothic" pitchFamily="34" charset="-128"/>
            </a:endParaRPr>
          </a:p>
        </p:txBody>
      </p:sp>
      <p:sp>
        <p:nvSpPr>
          <p:cNvPr id="2" name="Text Placeholder 1"/>
          <p:cNvSpPr>
            <a:spLocks noGrp="1"/>
          </p:cNvSpPr>
          <p:nvPr>
            <p:ph type="body" sz="quarter" idx="10"/>
          </p:nvPr>
        </p:nvSpPr>
        <p:spPr>
          <a:xfrm>
            <a:off x="457200" y="2057400"/>
            <a:ext cx="8229600" cy="304801"/>
          </a:xfrm>
        </p:spPr>
        <p:txBody>
          <a:bodyPr>
            <a:noAutofit/>
          </a:bodyPr>
          <a:lstStyle/>
          <a:p>
            <a:pPr algn="ctr"/>
            <a:r>
              <a:rPr lang="en-US" b="1" dirty="0">
                <a:solidFill>
                  <a:srgbClr val="04A200"/>
                </a:solidFill>
                <a:latin typeface="Tw Cen MT" panose="020B0602020104020603" pitchFamily="34" charset="0"/>
              </a:rPr>
              <a:t>(</a:t>
            </a:r>
            <a:r>
              <a:rPr lang="en-US" b="1" dirty="0" smtClean="0">
                <a:solidFill>
                  <a:srgbClr val="04A200"/>
                </a:solidFill>
                <a:latin typeface="Tw Cen MT" panose="020B0602020104020603" pitchFamily="34" charset="0"/>
              </a:rPr>
              <a:t>0-20 points</a:t>
            </a:r>
            <a:r>
              <a:rPr lang="en-US" b="1" dirty="0">
                <a:solidFill>
                  <a:srgbClr val="04A200"/>
                </a:solidFill>
                <a:latin typeface="Tw Cen MT" panose="020B0602020104020603" pitchFamily="34" charset="0"/>
              </a:rPr>
              <a:t>)</a:t>
            </a:r>
            <a:endParaRPr lang="en-US" dirty="0"/>
          </a:p>
        </p:txBody>
      </p:sp>
      <p:sp>
        <p:nvSpPr>
          <p:cNvPr id="5" name="Slide Number Placeholder 4"/>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35</a:t>
            </a:fld>
            <a:endParaRPr lang="en-US" sz="1200" dirty="0">
              <a:latin typeface="+mn-lt"/>
            </a:endParaRPr>
          </a:p>
        </p:txBody>
      </p:sp>
    </p:spTree>
    <p:extLst>
      <p:ext uri="{BB962C8B-B14F-4D97-AF65-F5344CB8AC3E}">
        <p14:creationId xmlns:p14="http://schemas.microsoft.com/office/powerpoint/2010/main" val="37808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smtClean="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31432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3048000" cy="2438400"/>
          </a:xfrm>
        </p:spPr>
        <p:txBody>
          <a:bodyPr/>
          <a:lstStyle/>
          <a:p>
            <a:pPr algn="l">
              <a:spcBef>
                <a:spcPts val="0"/>
              </a:spcBef>
            </a:pPr>
            <a:r>
              <a:rPr lang="en-US" sz="3600" b="1" dirty="0" smtClean="0">
                <a:solidFill>
                  <a:srgbClr val="91B44A"/>
                </a:solidFill>
              </a:rPr>
              <a:t/>
            </a:r>
            <a:br>
              <a:rPr lang="en-US" sz="3600" b="1" dirty="0" smtClean="0">
                <a:solidFill>
                  <a:srgbClr val="91B44A"/>
                </a:solidFill>
              </a:rPr>
            </a:br>
            <a:r>
              <a:rPr lang="en-US" sz="3600" b="1" dirty="0" smtClean="0">
                <a:solidFill>
                  <a:srgbClr val="91B44A"/>
                </a:solidFill>
              </a:rPr>
              <a:t>THANK YOU!</a:t>
            </a:r>
            <a:endParaRPr lang="en-US" sz="3600" b="1" dirty="0">
              <a:solidFill>
                <a:srgbClr val="91B44A"/>
              </a:solidFill>
            </a:endParaRPr>
          </a:p>
        </p:txBody>
      </p:sp>
      <p:sp>
        <p:nvSpPr>
          <p:cNvPr id="5" name="Content Placeholder 4"/>
          <p:cNvSpPr>
            <a:spLocks noGrp="1"/>
          </p:cNvSpPr>
          <p:nvPr>
            <p:ph sz="quarter" idx="4294967295"/>
          </p:nvPr>
        </p:nvSpPr>
        <p:spPr>
          <a:xfrm>
            <a:off x="3657600" y="1676400"/>
            <a:ext cx="5486400" cy="5029200"/>
          </a:xfrm>
        </p:spPr>
        <p:txBody>
          <a:bodyPr>
            <a:normAutofit/>
          </a:bodyPr>
          <a:lstStyle/>
          <a:p>
            <a:pPr marL="0" indent="0">
              <a:buNone/>
            </a:pPr>
            <a:endParaRPr lang="en-US" dirty="0" smtClean="0">
              <a:solidFill>
                <a:schemeClr val="tx2"/>
              </a:solidFill>
              <a:latin typeface="Calibri" panose="020F0502020204030204" pitchFamily="34" charset="0"/>
              <a:hlinkClick r:id="rId3"/>
            </a:endParaRPr>
          </a:p>
          <a:p>
            <a:pPr marL="0" indent="0">
              <a:buNone/>
            </a:pPr>
            <a:r>
              <a:rPr lang="en-US" dirty="0" smtClean="0">
                <a:solidFill>
                  <a:schemeClr val="tx2"/>
                </a:solidFill>
                <a:hlinkClick r:id="rId3"/>
              </a:rPr>
              <a:t>Tracie.Dickson</a:t>
            </a:r>
            <a:r>
              <a:rPr lang="en-US" sz="2800" dirty="0" smtClean="0">
                <a:solidFill>
                  <a:schemeClr val="tx2"/>
                </a:solidFill>
                <a:hlinkClick r:id="rId3"/>
              </a:rPr>
              <a:t>@ed.gov</a:t>
            </a:r>
            <a:r>
              <a:rPr lang="en-US" sz="2800" dirty="0" smtClean="0">
                <a:solidFill>
                  <a:schemeClr val="tx2"/>
                </a:solidFill>
              </a:rPr>
              <a:t>   </a:t>
            </a:r>
          </a:p>
          <a:p>
            <a:pPr marL="0" indent="0">
              <a:buNone/>
            </a:pPr>
            <a:r>
              <a:rPr lang="en-US" altLang="en-US" smtClean="0"/>
              <a:t>202-245-7844</a:t>
            </a:r>
            <a:endParaRPr lang="en-US" dirty="0" smtClean="0"/>
          </a:p>
          <a:p>
            <a:pPr marL="0" indent="0">
              <a:spcBef>
                <a:spcPts val="1000"/>
              </a:spcBef>
              <a:buNone/>
            </a:pPr>
            <a:endParaRPr lang="en-US" dirty="0">
              <a:solidFill>
                <a:schemeClr val="tx2"/>
              </a:solidFill>
              <a:hlinkClick r:id="rId4"/>
            </a:endParaRPr>
          </a:p>
          <a:p>
            <a:pPr marL="0" indent="0">
              <a:buNone/>
            </a:pPr>
            <a:r>
              <a:rPr lang="en-US" dirty="0"/>
              <a:t>Grants.gov </a:t>
            </a:r>
            <a:r>
              <a:rPr lang="en-US" dirty="0" smtClean="0"/>
              <a:t>Support Desk</a:t>
            </a:r>
          </a:p>
          <a:p>
            <a:pPr marL="0" indent="0">
              <a:buNone/>
            </a:pPr>
            <a:r>
              <a:rPr lang="en-US" dirty="0" smtClean="0"/>
              <a:t>1-800-518-4726</a:t>
            </a:r>
            <a:endParaRPr lang="en-US" dirty="0" smtClean="0">
              <a:solidFill>
                <a:schemeClr val="tx2"/>
              </a:solidFill>
            </a:endParaRPr>
          </a:p>
        </p:txBody>
      </p:sp>
      <p:sp>
        <p:nvSpPr>
          <p:cNvPr id="4" name="Rectangle 3" descr="background element"/>
          <p:cNvSpPr/>
          <p:nvPr/>
        </p:nvSpPr>
        <p:spPr>
          <a:xfrm>
            <a:off x="0" y="5943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background element"/>
          <p:cNvSpPr/>
          <p:nvPr/>
        </p:nvSpPr>
        <p:spPr>
          <a:xfrm>
            <a:off x="8196943" y="6019799"/>
            <a:ext cx="914400" cy="82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solidFill>
                  <a:srgbClr val="898989"/>
                </a:solidFill>
              </a:rPr>
              <a:t>37</a:t>
            </a:fld>
            <a:endParaRPr lang="en-US" dirty="0">
              <a:solidFill>
                <a:srgbClr val="898989"/>
              </a:solidFill>
            </a:endParaRPr>
          </a:p>
        </p:txBody>
      </p:sp>
    </p:spTree>
    <p:extLst>
      <p:ext uri="{BB962C8B-B14F-4D97-AF65-F5344CB8AC3E}">
        <p14:creationId xmlns:p14="http://schemas.microsoft.com/office/powerpoint/2010/main" val="418132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685800"/>
          </a:xfrm>
        </p:spPr>
        <p:txBody>
          <a:bodyPr/>
          <a:lstStyle/>
          <a:p>
            <a:r>
              <a:rPr lang="en-US" sz="3200" b="1" dirty="0" smtClean="0">
                <a:solidFill>
                  <a:srgbClr val="038A00"/>
                </a:solidFill>
              </a:rPr>
              <a:t>Application Package</a:t>
            </a:r>
            <a:endParaRPr lang="en-US" sz="3200" b="1" dirty="0">
              <a:solidFill>
                <a:srgbClr val="038A00"/>
              </a:solidFill>
            </a:endParaRPr>
          </a:p>
        </p:txBody>
      </p:sp>
      <p:sp>
        <p:nvSpPr>
          <p:cNvPr id="4" name="Content Placeholder 3"/>
          <p:cNvSpPr>
            <a:spLocks noGrp="1"/>
          </p:cNvSpPr>
          <p:nvPr>
            <p:ph sz="half" idx="1"/>
          </p:nvPr>
        </p:nvSpPr>
        <p:spPr>
          <a:xfrm>
            <a:off x="571500" y="2503714"/>
            <a:ext cx="8343900" cy="3810000"/>
          </a:xfrm>
        </p:spPr>
        <p:txBody>
          <a:bodyPr>
            <a:normAutofit/>
          </a:bodyPr>
          <a:lstStyle/>
          <a:p>
            <a:r>
              <a:rPr lang="en-US" b="1" dirty="0" smtClean="0"/>
              <a:t>Dear Colleague Letter </a:t>
            </a:r>
          </a:p>
          <a:p>
            <a:pPr>
              <a:spcBef>
                <a:spcPts val="1200"/>
              </a:spcBef>
            </a:pPr>
            <a:r>
              <a:rPr lang="en-US" b="1" dirty="0" smtClean="0"/>
              <a:t>Notice Inviting Applications (A)</a:t>
            </a:r>
            <a:endParaRPr lang="en-US" sz="2200" dirty="0" smtClean="0"/>
          </a:p>
          <a:p>
            <a:pPr>
              <a:spcBef>
                <a:spcPts val="1200"/>
              </a:spcBef>
            </a:pPr>
            <a:r>
              <a:rPr lang="en-US" b="1" dirty="0" smtClean="0"/>
              <a:t>Priority Description and Selection Criteria (B)</a:t>
            </a:r>
          </a:p>
          <a:p>
            <a:pPr>
              <a:spcBef>
                <a:spcPts val="1200"/>
              </a:spcBef>
            </a:pPr>
            <a:r>
              <a:rPr lang="en-US" b="1" dirty="0" smtClean="0"/>
              <a:t>General Information (C)</a:t>
            </a:r>
          </a:p>
          <a:p>
            <a:pPr>
              <a:spcBef>
                <a:spcPts val="1200"/>
              </a:spcBef>
            </a:pPr>
            <a:r>
              <a:rPr lang="en-US" b="1" dirty="0" smtClean="0"/>
              <a:t>Applicant Transmittal Instructions (D)</a:t>
            </a:r>
          </a:p>
          <a:p>
            <a:pPr>
              <a:spcBef>
                <a:spcPts val="1200"/>
              </a:spcBef>
            </a:pPr>
            <a:r>
              <a:rPr lang="en-US" b="1" dirty="0" smtClean="0"/>
              <a:t>Application Forms and Instructions (E)</a:t>
            </a:r>
          </a:p>
        </p:txBody>
      </p:sp>
      <p:sp>
        <p:nvSpPr>
          <p:cNvPr id="2" name="Slide Number Placeholder 1"/>
          <p:cNvSpPr>
            <a:spLocks noGrp="1"/>
          </p:cNvSpPr>
          <p:nvPr>
            <p:ph type="sldNum" sz="quarter" idx="12"/>
          </p:nvPr>
        </p:nvSpPr>
        <p:spPr/>
        <p:txBody>
          <a:bodyPr/>
          <a:lstStyle/>
          <a:p>
            <a:fld id="{991CF879-4700-4E47-A7E3-74EF38E50439}" type="slidenum">
              <a:rPr lang="en-US" smtClean="0"/>
              <a:t>3</a:t>
            </a:fld>
            <a:endParaRPr lang="en-US" dirty="0"/>
          </a:p>
        </p:txBody>
      </p:sp>
    </p:spTree>
    <p:extLst>
      <p:ext uri="{BB962C8B-B14F-4D97-AF65-F5344CB8AC3E}">
        <p14:creationId xmlns:p14="http://schemas.microsoft.com/office/powerpoint/2010/main" val="146493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438400"/>
            <a:ext cx="8229600" cy="3840163"/>
          </a:xfrm>
        </p:spPr>
        <p:txBody>
          <a:bodyPr>
            <a:noAutofit/>
          </a:bodyPr>
          <a:lstStyle/>
          <a:p>
            <a:pPr marL="0" indent="0" eaLnBrk="1" hangingPunct="1">
              <a:spcBef>
                <a:spcPts val="250"/>
              </a:spcBef>
              <a:buClr>
                <a:srgbClr val="F07F09"/>
              </a:buClr>
              <a:buSzPct val="80000"/>
              <a:buFont typeface="Arial" panose="020B0604020202020204" pitchFamily="34" charset="0"/>
              <a:buNone/>
            </a:pPr>
            <a:r>
              <a:rPr lang="en-US" altLang="en-US" sz="2000" dirty="0"/>
              <a:t>The </a:t>
            </a:r>
            <a:r>
              <a:rPr lang="en-US" altLang="en-US" sz="2000" dirty="0" smtClean="0"/>
              <a:t>purposes </a:t>
            </a:r>
            <a:r>
              <a:rPr lang="en-US" altLang="en-US" sz="2000" dirty="0"/>
              <a:t>of </a:t>
            </a:r>
            <a:r>
              <a:rPr lang="en-US" altLang="en-US" sz="2000" dirty="0" smtClean="0"/>
              <a:t>the Personnel Development to Improve Services and Results for Children with Disabilities  are </a:t>
            </a:r>
            <a:r>
              <a:rPr lang="en-US" altLang="en-US" sz="2000" dirty="0"/>
              <a:t>to: </a:t>
            </a:r>
            <a:endParaRPr lang="en-US" altLang="en-US" sz="2000" dirty="0" smtClean="0"/>
          </a:p>
          <a:p>
            <a:pPr marL="0" indent="0" eaLnBrk="1" hangingPunct="1">
              <a:spcBef>
                <a:spcPts val="250"/>
              </a:spcBef>
              <a:buClr>
                <a:srgbClr val="F07F09"/>
              </a:buClr>
              <a:buSzPct val="80000"/>
              <a:buFont typeface="Arial" panose="020B0604020202020204" pitchFamily="34" charset="0"/>
              <a:buNone/>
            </a:pPr>
            <a:endParaRPr lang="en-US" altLang="en-US" sz="1000" dirty="0">
              <a:solidFill>
                <a:schemeClr val="tx2"/>
              </a:solidFill>
            </a:endParaRPr>
          </a:p>
          <a:p>
            <a:pPr lvl="1" indent="-342900">
              <a:lnSpc>
                <a:spcPct val="120000"/>
              </a:lnSpc>
              <a:spcBef>
                <a:spcPts val="250"/>
              </a:spcBef>
              <a:buSzPct val="80000"/>
            </a:pPr>
            <a:r>
              <a:rPr lang="en-US" sz="2000" dirty="0" smtClean="0"/>
              <a:t>Help address State-identified needs for personnel preparation in special education, early intervention, related services, and regular education to work with children including infants and toddlers, with disabilities</a:t>
            </a:r>
          </a:p>
          <a:p>
            <a:pPr lvl="1" indent="-342900">
              <a:lnSpc>
                <a:spcPct val="120000"/>
              </a:lnSpc>
              <a:spcBef>
                <a:spcPts val="250"/>
              </a:spcBef>
              <a:buSzPct val="80000"/>
            </a:pPr>
            <a:endParaRPr lang="en-US" sz="1000" dirty="0" smtClean="0"/>
          </a:p>
          <a:p>
            <a:pPr lvl="1" indent="-342900">
              <a:lnSpc>
                <a:spcPct val="120000"/>
              </a:lnSpc>
              <a:spcBef>
                <a:spcPts val="250"/>
              </a:spcBef>
              <a:buSzPct val="80000"/>
            </a:pPr>
            <a:r>
              <a:rPr lang="en-US" sz="2000" dirty="0" smtClean="0"/>
              <a:t>Ensure that those personnel have the necessary skills and knowledge, derived from practices that have been determined through scientifically based research and experience, to be successful in service those children</a:t>
            </a:r>
            <a:endParaRPr lang="en-US" sz="2000" dirty="0"/>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A494DEA4-4359-44B9-AA5C-F366EFABEFE7}" type="slidenum">
              <a:rPr lang="en-US" altLang="en-US" sz="1200">
                <a:solidFill>
                  <a:srgbClr val="898989"/>
                </a:solidFill>
                <a:latin typeface="Times New Roman" panose="02020603050405020304" pitchFamily="18" charset="0"/>
              </a:rPr>
              <a:pPr>
                <a:spcBef>
                  <a:spcPct val="0"/>
                </a:spcBef>
                <a:buFontTx/>
                <a:buNone/>
              </a:pPr>
              <a:t>4</a:t>
            </a:fld>
            <a:endParaRPr lang="en-US" altLang="en-US" sz="1200" dirty="0">
              <a:solidFill>
                <a:srgbClr val="898989"/>
              </a:solidFill>
              <a:latin typeface="Times New Roman" panose="02020603050405020304" pitchFamily="18" charset="0"/>
            </a:endParaRPr>
          </a:p>
        </p:txBody>
      </p:sp>
      <p:sp>
        <p:nvSpPr>
          <p:cNvPr id="15363" name="Rectangle 2"/>
          <p:cNvSpPr>
            <a:spLocks noGrp="1" noChangeArrowheads="1"/>
          </p:cNvSpPr>
          <p:nvPr>
            <p:ph type="title"/>
          </p:nvPr>
        </p:nvSpPr>
        <p:spPr>
          <a:xfrm>
            <a:off x="457200" y="1752600"/>
            <a:ext cx="8229600" cy="762000"/>
          </a:xfrm>
        </p:spPr>
        <p:txBody>
          <a:bodyPr>
            <a:normAutofit/>
          </a:bodyPr>
          <a:lstStyle/>
          <a:p>
            <a:pPr eaLnBrk="1" fontAlgn="auto" hangingPunct="1">
              <a:lnSpc>
                <a:spcPct val="100000"/>
              </a:lnSpc>
              <a:spcAft>
                <a:spcPts val="0"/>
              </a:spcAft>
              <a:defRPr/>
            </a:pPr>
            <a:r>
              <a:rPr lang="en-US" altLang="en-US" sz="3200" b="1" dirty="0" smtClean="0">
                <a:solidFill>
                  <a:srgbClr val="038A00"/>
                </a:solidFill>
              </a:rPr>
              <a:t>Purpose of CFDA 84.325</a:t>
            </a:r>
            <a:endParaRPr lang="en-US" altLang="en-US" sz="3200" b="1" dirty="0">
              <a:solidFill>
                <a:srgbClr val="038A00"/>
              </a:solidFill>
            </a:endParaRPr>
          </a:p>
        </p:txBody>
      </p:sp>
    </p:spTree>
    <p:extLst>
      <p:ext uri="{BB962C8B-B14F-4D97-AF65-F5344CB8AC3E}">
        <p14:creationId xmlns:p14="http://schemas.microsoft.com/office/powerpoint/2010/main" val="56640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Absolute Priority</a:t>
            </a:r>
            <a:endParaRPr lang="en-US" sz="3200" b="1" dirty="0">
              <a:solidFill>
                <a:srgbClr val="038A00"/>
              </a:solidFill>
            </a:endParaRPr>
          </a:p>
        </p:txBody>
      </p:sp>
      <p:sp>
        <p:nvSpPr>
          <p:cNvPr id="4" name="Content Placeholder 3"/>
          <p:cNvSpPr>
            <a:spLocks noGrp="1"/>
          </p:cNvSpPr>
          <p:nvPr>
            <p:ph sz="half" idx="1"/>
          </p:nvPr>
        </p:nvSpPr>
        <p:spPr>
          <a:xfrm>
            <a:off x="228600" y="2514600"/>
            <a:ext cx="8686800" cy="4114800"/>
          </a:xfrm>
        </p:spPr>
        <p:txBody>
          <a:bodyPr>
            <a:noAutofit/>
          </a:bodyPr>
          <a:lstStyle/>
          <a:p>
            <a:r>
              <a:rPr lang="en-US" sz="2000" dirty="0"/>
              <a:t>The purpose of this priority is to fund a </a:t>
            </a:r>
            <a:r>
              <a:rPr lang="en-US" sz="2000" b="1" dirty="0"/>
              <a:t>cooperative agreement </a:t>
            </a:r>
            <a:r>
              <a:rPr lang="en-US" sz="2000" dirty="0"/>
              <a:t>to establish and operate an </a:t>
            </a:r>
            <a:r>
              <a:rPr lang="en-US" sz="2000" b="1" dirty="0"/>
              <a:t>Early Childhood </a:t>
            </a:r>
            <a:r>
              <a:rPr lang="en-US" sz="2000" b="1" dirty="0" smtClean="0"/>
              <a:t>Personnel Center </a:t>
            </a:r>
            <a:r>
              <a:rPr lang="en-US" sz="2000" dirty="0"/>
              <a:t>to achieve, at a minimum, the following: </a:t>
            </a:r>
            <a:endParaRPr lang="en-US" sz="2000" dirty="0" smtClean="0"/>
          </a:p>
          <a:p>
            <a:endParaRPr lang="en-US" sz="2000" dirty="0" smtClean="0"/>
          </a:p>
          <a:p>
            <a:pPr marL="457200" lvl="1" indent="0">
              <a:buNone/>
            </a:pPr>
            <a:r>
              <a:rPr lang="en-US" sz="2000" dirty="0" smtClean="0"/>
              <a:t>(</a:t>
            </a:r>
            <a:r>
              <a:rPr lang="en-US" sz="2000" dirty="0"/>
              <a:t>a)  </a:t>
            </a:r>
            <a:r>
              <a:rPr lang="en-US" sz="2000" u="sng" dirty="0"/>
              <a:t>Increased capacity</a:t>
            </a:r>
            <a:r>
              <a:rPr lang="en-US" sz="2000" dirty="0"/>
              <a:t> of State IDEA Part C and Part B, section 619 </a:t>
            </a:r>
            <a:r>
              <a:rPr lang="en-US" sz="2000" u="sng" dirty="0" smtClean="0"/>
              <a:t>programs, and other early childhood service sectors</a:t>
            </a:r>
            <a:r>
              <a:rPr lang="en-US" sz="2000" dirty="0" smtClean="0"/>
              <a:t> (e.g., Head Start, Early Head Start, Child Care, State-funded pre-K) to </a:t>
            </a:r>
            <a:r>
              <a:rPr lang="en-US" sz="2000" u="sng" dirty="0" smtClean="0"/>
              <a:t>implement, scale up, and sustain a coordinated CSPD</a:t>
            </a:r>
            <a:r>
              <a:rPr lang="en-US" sz="2000" dirty="0" smtClean="0"/>
              <a:t> to ensure local personnel have the competencies  to deliver high-quality services and inclusive programs to improve outcomes for young children with disabilities and their families;</a:t>
            </a:r>
          </a:p>
          <a:p>
            <a:pPr lvl="1"/>
            <a:endParaRPr lang="en-US" sz="2000" dirty="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5</a:t>
            </a:fld>
            <a:endParaRPr lang="en-US" dirty="0">
              <a:solidFill>
                <a:srgbClr val="898989"/>
              </a:solidFill>
            </a:endParaRPr>
          </a:p>
        </p:txBody>
      </p:sp>
    </p:spTree>
    <p:extLst>
      <p:ext uri="{BB962C8B-B14F-4D97-AF65-F5344CB8AC3E}">
        <p14:creationId xmlns:p14="http://schemas.microsoft.com/office/powerpoint/2010/main" val="20318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Absolute Priority (cont.)</a:t>
            </a:r>
            <a:endParaRPr lang="en-US" sz="3200" b="1" dirty="0">
              <a:solidFill>
                <a:srgbClr val="038A00"/>
              </a:solidFill>
            </a:endParaRPr>
          </a:p>
        </p:txBody>
      </p:sp>
      <p:sp>
        <p:nvSpPr>
          <p:cNvPr id="4" name="Content Placeholder 3"/>
          <p:cNvSpPr>
            <a:spLocks noGrp="1"/>
          </p:cNvSpPr>
          <p:nvPr>
            <p:ph sz="half" idx="1"/>
          </p:nvPr>
        </p:nvSpPr>
        <p:spPr>
          <a:xfrm>
            <a:off x="228600" y="2362200"/>
            <a:ext cx="8686800" cy="4267200"/>
          </a:xfrm>
        </p:spPr>
        <p:txBody>
          <a:bodyPr>
            <a:noAutofit/>
          </a:bodyPr>
          <a:lstStyle/>
          <a:p>
            <a:pPr marL="457200" lvl="1" indent="0">
              <a:buNone/>
            </a:pPr>
            <a:r>
              <a:rPr lang="en-US" sz="2000" dirty="0" smtClean="0"/>
              <a:t>(b)</a:t>
            </a:r>
            <a:r>
              <a:rPr lang="en-US" sz="2000" u="sng" dirty="0" smtClean="0"/>
              <a:t> Increased knowledge ,skills, and competencies of State IDEA Part C and Part B, section 619 administrators </a:t>
            </a:r>
            <a:r>
              <a:rPr lang="en-US" sz="2000" dirty="0" smtClean="0"/>
              <a:t>to lead systemic improvement efforts, actively engage in broader early childhood initiatives, use TA effectively, and build more effective and sustainable State systems that can support a competent early childhood workforce that can improve outcomes for young children with disabilities and their families; and</a:t>
            </a:r>
            <a:endParaRPr lang="en-US" sz="2000" dirty="0"/>
          </a:p>
          <a:p>
            <a:pPr marL="457200" lvl="1" indent="0">
              <a:buNone/>
            </a:pPr>
            <a:endParaRPr lang="en-US" sz="2000" dirty="0" smtClean="0"/>
          </a:p>
          <a:p>
            <a:pPr marL="457200" lvl="1" indent="0">
              <a:buNone/>
            </a:pPr>
            <a:r>
              <a:rPr lang="en-US" sz="2000" dirty="0" smtClean="0"/>
              <a:t>(c) </a:t>
            </a:r>
            <a:r>
              <a:rPr lang="en-US" sz="2000" u="sng" dirty="0" smtClean="0"/>
              <a:t>Increased knowledge, skills, and competencies of early childhood IHE faculty</a:t>
            </a:r>
            <a:r>
              <a:rPr lang="en-US" sz="2000" dirty="0" smtClean="0"/>
              <a:t> to align programs of study to State and national professional organization personnel standards, integrate Division of Early Childhood (DEC) recommended practices throughout early childhood curricula, and design programs of study utilizing adult learning principles.</a:t>
            </a:r>
          </a:p>
          <a:p>
            <a:endParaRPr lang="en-US" dirty="0" smtClean="0"/>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6</a:t>
            </a:fld>
            <a:endParaRPr lang="en-US" dirty="0">
              <a:solidFill>
                <a:srgbClr val="898989"/>
              </a:solidFill>
            </a:endParaRPr>
          </a:p>
        </p:txBody>
      </p:sp>
    </p:spTree>
    <p:extLst>
      <p:ext uri="{BB962C8B-B14F-4D97-AF65-F5344CB8AC3E}">
        <p14:creationId xmlns:p14="http://schemas.microsoft.com/office/powerpoint/2010/main" val="307009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Key Definitions</a:t>
            </a:r>
            <a:endParaRPr lang="en-US" sz="3200" b="1" dirty="0">
              <a:solidFill>
                <a:srgbClr val="038A00"/>
              </a:solidFill>
            </a:endParaRPr>
          </a:p>
        </p:txBody>
      </p:sp>
      <p:sp>
        <p:nvSpPr>
          <p:cNvPr id="4" name="Content Placeholder 3"/>
          <p:cNvSpPr>
            <a:spLocks noGrp="1"/>
          </p:cNvSpPr>
          <p:nvPr>
            <p:ph sz="half" idx="1"/>
          </p:nvPr>
        </p:nvSpPr>
        <p:spPr>
          <a:xfrm>
            <a:off x="228600" y="2514600"/>
            <a:ext cx="8915400" cy="4114800"/>
          </a:xfrm>
        </p:spPr>
        <p:txBody>
          <a:bodyPr>
            <a:noAutofit/>
          </a:bodyPr>
          <a:lstStyle/>
          <a:p>
            <a:r>
              <a:rPr lang="en-US" sz="2000" dirty="0"/>
              <a:t>For purposes of this priority, ‘‘</a:t>
            </a:r>
            <a:r>
              <a:rPr lang="en-US" sz="2000" b="1" dirty="0"/>
              <a:t>early </a:t>
            </a:r>
            <a:r>
              <a:rPr lang="en-US" sz="2000" b="1" dirty="0" smtClean="0"/>
              <a:t>childhood workforce</a:t>
            </a:r>
            <a:r>
              <a:rPr lang="en-US" sz="2000" dirty="0"/>
              <a:t>’’ refers to personnel who provide </a:t>
            </a:r>
            <a:r>
              <a:rPr lang="en-US" sz="2000" dirty="0" smtClean="0"/>
              <a:t>early care</a:t>
            </a:r>
            <a:r>
              <a:rPr lang="en-US" sz="2000" dirty="0"/>
              <a:t>, developmental, and education services </a:t>
            </a:r>
            <a:r>
              <a:rPr lang="en-US" sz="2000" dirty="0" smtClean="0"/>
              <a:t>to children </a:t>
            </a:r>
            <a:r>
              <a:rPr lang="en-US" sz="2000" dirty="0"/>
              <a:t>birth through age five, including </a:t>
            </a:r>
            <a:r>
              <a:rPr lang="en-US" sz="2000" dirty="0" smtClean="0"/>
              <a:t>early intervention </a:t>
            </a:r>
            <a:r>
              <a:rPr lang="en-US" sz="2000" dirty="0"/>
              <a:t>service providers, service coordinators</a:t>
            </a:r>
            <a:r>
              <a:rPr lang="en-US" sz="2000" dirty="0" smtClean="0"/>
              <a:t>, early </a:t>
            </a:r>
            <a:r>
              <a:rPr lang="en-US" sz="2000" dirty="0"/>
              <a:t>childhood special educators, related </a:t>
            </a:r>
            <a:r>
              <a:rPr lang="en-US" sz="2000" dirty="0" smtClean="0"/>
              <a:t>services providers</a:t>
            </a:r>
            <a:r>
              <a:rPr lang="en-US" sz="2000" dirty="0"/>
              <a:t>, public or private preschool teachers</a:t>
            </a:r>
            <a:r>
              <a:rPr lang="en-US" sz="2000" dirty="0" smtClean="0"/>
              <a:t>, home </a:t>
            </a:r>
            <a:r>
              <a:rPr lang="en-US" sz="2000" dirty="0"/>
              <a:t>and center-based child care providers, </a:t>
            </a:r>
            <a:r>
              <a:rPr lang="en-US" sz="2000" dirty="0" smtClean="0"/>
              <a:t>Head Start </a:t>
            </a:r>
            <a:r>
              <a:rPr lang="en-US" sz="2000" dirty="0"/>
              <a:t>and Early Head Start teachers, and </a:t>
            </a:r>
            <a:r>
              <a:rPr lang="en-US" sz="2000" dirty="0" smtClean="0"/>
              <a:t>home visitors</a:t>
            </a:r>
            <a:r>
              <a:rPr lang="en-US" sz="2000" dirty="0"/>
              <a:t>.</a:t>
            </a:r>
          </a:p>
          <a:p>
            <a:pPr marL="0" indent="0">
              <a:buNone/>
            </a:pPr>
            <a:endParaRPr lang="en-US" sz="2200" dirty="0">
              <a:solidFill>
                <a:schemeClr val="tx2"/>
              </a:solidFill>
              <a:latin typeface="Tw Cen MT" panose="020B0602020104020603" pitchFamily="34" charset="0"/>
            </a:endParaRP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7</a:t>
            </a:fld>
            <a:endParaRPr lang="en-US" dirty="0">
              <a:solidFill>
                <a:srgbClr val="898989"/>
              </a:solidFill>
            </a:endParaRPr>
          </a:p>
        </p:txBody>
      </p:sp>
    </p:spTree>
    <p:extLst>
      <p:ext uri="{BB962C8B-B14F-4D97-AF65-F5344CB8AC3E}">
        <p14:creationId xmlns:p14="http://schemas.microsoft.com/office/powerpoint/2010/main" val="321946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600200"/>
            <a:ext cx="9067800" cy="762000"/>
          </a:xfrm>
        </p:spPr>
        <p:txBody>
          <a:bodyPr/>
          <a:lstStyle/>
          <a:p>
            <a:r>
              <a:rPr lang="en-US" sz="3200" b="1" dirty="0" smtClean="0">
                <a:solidFill>
                  <a:srgbClr val="038A00"/>
                </a:solidFill>
              </a:rPr>
              <a:t>Key Definitions</a:t>
            </a:r>
            <a:endParaRPr lang="en-US" sz="3200" b="1" dirty="0">
              <a:solidFill>
                <a:srgbClr val="038A00"/>
              </a:solidFill>
            </a:endParaRPr>
          </a:p>
        </p:txBody>
      </p:sp>
      <p:sp>
        <p:nvSpPr>
          <p:cNvPr id="4" name="Content Placeholder 3"/>
          <p:cNvSpPr>
            <a:spLocks noGrp="1"/>
          </p:cNvSpPr>
          <p:nvPr>
            <p:ph sz="half" idx="1"/>
          </p:nvPr>
        </p:nvSpPr>
        <p:spPr>
          <a:xfrm>
            <a:off x="228600" y="2514600"/>
            <a:ext cx="8610600" cy="4114800"/>
          </a:xfrm>
        </p:spPr>
        <p:txBody>
          <a:bodyPr>
            <a:noAutofit/>
          </a:bodyPr>
          <a:lstStyle/>
          <a:p>
            <a:r>
              <a:rPr lang="en-US" sz="2000" b="1" dirty="0"/>
              <a:t>CSPD</a:t>
            </a:r>
            <a:r>
              <a:rPr lang="en-US" sz="2000" dirty="0"/>
              <a:t> is a requirement under IDEA Part C in section 635(a)(8) of the IDEA and 34 CFR 303.118. Though a CSPD is not a requirement under IDEA Part B, the Personnel/Workforce section of the System Framework for Building High-Quality Early Intervention and Preschool Special Education Programs (Early Childhood Technical Assistance Center, 2015) was developed for use by both IDEA Part C and Part B, section 619. </a:t>
            </a:r>
            <a:endParaRPr lang="en-US" sz="2000" dirty="0" smtClean="0"/>
          </a:p>
          <a:p>
            <a:r>
              <a:rPr lang="en-US" sz="2000" b="1" dirty="0" smtClean="0"/>
              <a:t>The </a:t>
            </a:r>
            <a:r>
              <a:rPr lang="en-US" sz="2000" b="1" dirty="0"/>
              <a:t>Personnel/Workforce section of the framework identifies the following components of a high-quality CSPD</a:t>
            </a:r>
            <a:r>
              <a:rPr lang="en-US" sz="2000" dirty="0"/>
              <a:t>: Leadership, coordination, and sustainability; State personnel standards; preservice personnel development; in-service personnel development; recruitment and retention; and evaluation. For more background on CSPD see: </a:t>
            </a:r>
            <a:r>
              <a:rPr lang="en-US" sz="2000" dirty="0">
                <a:hlinkClick r:id="rId3"/>
              </a:rPr>
              <a:t>http:</a:t>
            </a:r>
            <a:r>
              <a:rPr lang="en-US" sz="2000" dirty="0" smtClean="0">
                <a:hlinkClick r:id="rId3"/>
              </a:rPr>
              <a:t>//ecpcta.org</a:t>
            </a:r>
            <a:r>
              <a:rPr lang="en-US" sz="2000" dirty="0">
                <a:hlinkClick r:id="rId3"/>
              </a:rPr>
              <a:t>/</a:t>
            </a:r>
            <a:r>
              <a:rPr lang="en-US" sz="2000" dirty="0" smtClean="0">
                <a:hlinkClick r:id="rId3"/>
              </a:rPr>
              <a:t>cspd</a:t>
            </a:r>
            <a:endParaRPr lang="en-US" sz="2000" dirty="0"/>
          </a:p>
          <a:p>
            <a:endParaRPr lang="en-US" sz="2000" dirty="0"/>
          </a:p>
          <a:p>
            <a:endParaRPr lang="en-US" dirty="0"/>
          </a:p>
          <a:p>
            <a:pPr marL="0" indent="0">
              <a:buNone/>
            </a:pPr>
            <a:endParaRPr lang="en-US" sz="2200" dirty="0">
              <a:solidFill>
                <a:schemeClr val="tx2"/>
              </a:solidFill>
              <a:latin typeface="Tw Cen MT" panose="020B0602020104020603" pitchFamily="34" charset="0"/>
            </a:endParaRPr>
          </a:p>
        </p:txBody>
      </p:sp>
      <p:sp>
        <p:nvSpPr>
          <p:cNvPr id="2" name="Slide Number Placeholder 1"/>
          <p:cNvSpPr>
            <a:spLocks noGrp="1"/>
          </p:cNvSpPr>
          <p:nvPr>
            <p:ph type="sldNum" sz="quarter" idx="12"/>
          </p:nvPr>
        </p:nvSpPr>
        <p:spPr/>
        <p:txBody>
          <a:bodyPr/>
          <a:lstStyle/>
          <a:p>
            <a:fld id="{991CF879-4700-4E47-A7E3-74EF38E50439}" type="slidenum">
              <a:rPr lang="en-US" smtClean="0">
                <a:solidFill>
                  <a:srgbClr val="898989"/>
                </a:solidFill>
              </a:rPr>
              <a:t>8</a:t>
            </a:fld>
            <a:endParaRPr lang="en-US" dirty="0">
              <a:solidFill>
                <a:srgbClr val="898989"/>
              </a:solidFill>
            </a:endParaRPr>
          </a:p>
        </p:txBody>
      </p:sp>
    </p:spTree>
    <p:extLst>
      <p:ext uri="{BB962C8B-B14F-4D97-AF65-F5344CB8AC3E}">
        <p14:creationId xmlns:p14="http://schemas.microsoft.com/office/powerpoint/2010/main" val="411637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OSEP Theme Final</Template>
  <TotalTime>10101</TotalTime>
  <Words>2851</Words>
  <Application>Microsoft Office PowerPoint</Application>
  <PresentationFormat>On-screen Show (4:3)</PresentationFormat>
  <Paragraphs>454</Paragraphs>
  <Slides>38</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MS PGothic</vt:lpstr>
      <vt:lpstr>Arial</vt:lpstr>
      <vt:lpstr>Arial Rounded MT Bold</vt:lpstr>
      <vt:lpstr>Calibri</vt:lpstr>
      <vt:lpstr>Cambria</vt:lpstr>
      <vt:lpstr>Georgia</vt:lpstr>
      <vt:lpstr>Times New Roman</vt:lpstr>
      <vt:lpstr>Tw Cen MT</vt:lpstr>
      <vt:lpstr>Wingdings</vt:lpstr>
      <vt:lpstr>OSEP Theme Final</vt:lpstr>
      <vt:lpstr>Technical Assistance Webinar   Personnel Development To Improve Services and Results for Children With Disabilities – Early Childhood Personnel Center CFDA 84.325B </vt:lpstr>
      <vt:lpstr>Introductions &amp; Logistical Information </vt:lpstr>
      <vt:lpstr>Topics for Discussion</vt:lpstr>
      <vt:lpstr>Application Package</vt:lpstr>
      <vt:lpstr>Purpose of CFDA 84.325</vt:lpstr>
      <vt:lpstr>Absolute Priority</vt:lpstr>
      <vt:lpstr>Absolute Priority (cont.)</vt:lpstr>
      <vt:lpstr>Key Definitions</vt:lpstr>
      <vt:lpstr>Key Definitions</vt:lpstr>
      <vt:lpstr>Eligible Applicants</vt:lpstr>
      <vt:lpstr>Award Information </vt:lpstr>
      <vt:lpstr>Timeline</vt:lpstr>
      <vt:lpstr>Page Limits</vt:lpstr>
      <vt:lpstr>Page Limits</vt:lpstr>
      <vt:lpstr>Q &amp; A</vt:lpstr>
      <vt:lpstr>Program Requirements</vt:lpstr>
      <vt:lpstr>Significance of the Project </vt:lpstr>
      <vt:lpstr>Significance of the Project </vt:lpstr>
      <vt:lpstr>Significance of the Project </vt:lpstr>
      <vt:lpstr>Quality of Project Services </vt:lpstr>
      <vt:lpstr>Quality of Project Services (cont.)</vt:lpstr>
      <vt:lpstr>Quality of Project Services (cont.)</vt:lpstr>
      <vt:lpstr>Quality of the Evaluation Plan </vt:lpstr>
      <vt:lpstr>Adequacy of Project Resources </vt:lpstr>
      <vt:lpstr>Quality of Management Plan </vt:lpstr>
      <vt:lpstr>Application Requirements</vt:lpstr>
      <vt:lpstr>Include in Budget </vt:lpstr>
      <vt:lpstr>Additional Application Requirements:</vt:lpstr>
      <vt:lpstr>Q &amp; A</vt:lpstr>
      <vt:lpstr>Selection Criteria </vt:lpstr>
      <vt:lpstr>Significance of the Project</vt:lpstr>
      <vt:lpstr>Quality of Project Services </vt:lpstr>
      <vt:lpstr>Quality of Project Services </vt:lpstr>
      <vt:lpstr>Quality of Project Evaluation </vt:lpstr>
      <vt:lpstr>Adequacy of Project Resources </vt:lpstr>
      <vt:lpstr>Quality of Management Plan </vt:lpstr>
      <vt:lpstr>Q &amp; A</vt:lpstr>
      <vt:lpstr> THANK YOU!</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Sarah</dc:creator>
  <cp:lastModifiedBy>Reed, Jennifer</cp:lastModifiedBy>
  <cp:revision>401</cp:revision>
  <cp:lastPrinted>2017-04-28T17:11:47Z</cp:lastPrinted>
  <dcterms:created xsi:type="dcterms:W3CDTF">2016-07-08T13:02:01Z</dcterms:created>
  <dcterms:modified xsi:type="dcterms:W3CDTF">2017-05-05T16:09:39Z</dcterms:modified>
</cp:coreProperties>
</file>