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9" r:id="rId2"/>
    <p:sldId id="300" r:id="rId3"/>
    <p:sldId id="361" r:id="rId4"/>
    <p:sldId id="348" r:id="rId5"/>
    <p:sldId id="275" r:id="rId6"/>
    <p:sldId id="276" r:id="rId7"/>
    <p:sldId id="404" r:id="rId8"/>
    <p:sldId id="387" r:id="rId9"/>
    <p:sldId id="363" r:id="rId10"/>
    <p:sldId id="373" r:id="rId11"/>
    <p:sldId id="364" r:id="rId12"/>
    <p:sldId id="388" r:id="rId13"/>
    <p:sldId id="411" r:id="rId14"/>
    <p:sldId id="405" r:id="rId15"/>
    <p:sldId id="392" r:id="rId16"/>
    <p:sldId id="391" r:id="rId17"/>
    <p:sldId id="406" r:id="rId18"/>
    <p:sldId id="393" r:id="rId19"/>
    <p:sldId id="394" r:id="rId20"/>
    <p:sldId id="395" r:id="rId21"/>
    <p:sldId id="396" r:id="rId22"/>
    <p:sldId id="397" r:id="rId23"/>
    <p:sldId id="398" r:id="rId24"/>
    <p:sldId id="399" r:id="rId25"/>
    <p:sldId id="400" r:id="rId26"/>
    <p:sldId id="407" r:id="rId27"/>
    <p:sldId id="401" r:id="rId28"/>
    <p:sldId id="402" r:id="rId29"/>
    <p:sldId id="365" r:id="rId30"/>
    <p:sldId id="366" r:id="rId31"/>
    <p:sldId id="379" r:id="rId32"/>
    <p:sldId id="408" r:id="rId33"/>
    <p:sldId id="381" r:id="rId34"/>
    <p:sldId id="382" r:id="rId35"/>
    <p:sldId id="372" r:id="rId36"/>
    <p:sldId id="369" r:id="rId37"/>
    <p:sldId id="368" r:id="rId38"/>
    <p:sldId id="367" r:id="rId39"/>
    <p:sldId id="375" r:id="rId40"/>
    <p:sldId id="376" r:id="rId41"/>
    <p:sldId id="377" r:id="rId42"/>
    <p:sldId id="378" r:id="rId43"/>
    <p:sldId id="384" r:id="rId44"/>
    <p:sldId id="277" r:id="rId45"/>
    <p:sldId id="284" r:id="rId46"/>
    <p:sldId id="259" r:id="rId47"/>
    <p:sldId id="357" r:id="rId48"/>
    <p:sldId id="358" r:id="rId49"/>
    <p:sldId id="359" r:id="rId50"/>
    <p:sldId id="360" r:id="rId51"/>
    <p:sldId id="409" r:id="rId52"/>
    <p:sldId id="410" r:id="rId53"/>
    <p:sldId id="355" r:id="rId54"/>
    <p:sldId id="383"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7" autoAdjust="0"/>
    <p:restoredTop sz="94764" autoAdjust="0"/>
  </p:normalViewPr>
  <p:slideViewPr>
    <p:cSldViewPr>
      <p:cViewPr varScale="1">
        <p:scale>
          <a:sx n="86" d="100"/>
          <a:sy n="86" d="100"/>
        </p:scale>
        <p:origin x="1286" y="58"/>
      </p:cViewPr>
      <p:guideLst>
        <p:guide orient="horz" pos="2160"/>
        <p:guide pos="2880"/>
      </p:guideLst>
    </p:cSldViewPr>
  </p:slideViewPr>
  <p:outlineViewPr>
    <p:cViewPr>
      <p:scale>
        <a:sx n="33" d="100"/>
        <a:sy n="33" d="100"/>
      </p:scale>
      <p:origin x="0" y="25908"/>
    </p:cViewPr>
  </p:outlineViewPr>
  <p:notesTextViewPr>
    <p:cViewPr>
      <p:scale>
        <a:sx n="1" d="1"/>
        <a:sy n="1" d="1"/>
      </p:scale>
      <p:origin x="0" y="0"/>
    </p:cViewPr>
  </p:notesTextViewPr>
  <p:sorterViewPr>
    <p:cViewPr varScale="1">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nie:Desktop:Dropbox:Research:OSEP%20ECPC:ECPC%20Leadership:OSEP%20January%20Update%20Report:ECPC%20Leadership_State%20Action%20Plan%20Tracker%203_7_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Frequency of categories across 63 objectives</a:t>
            </a:r>
          </a:p>
        </c:rich>
      </c:tx>
      <c:layout/>
      <c:overlay val="0"/>
    </c:title>
    <c:autoTitleDeleted val="0"/>
    <c:plotArea>
      <c:layout/>
      <c:barChart>
        <c:barDir val="col"/>
        <c:grouping val="clustered"/>
        <c:varyColors val="0"/>
        <c:ser>
          <c:idx val="0"/>
          <c:order val="0"/>
          <c:invertIfNegative val="0"/>
          <c:cat>
            <c:strRef>
              <c:f>'2016'!$A$89:$A$92</c:f>
              <c:strCache>
                <c:ptCount val="4"/>
                <c:pt idx="0">
                  <c:v>Developing an inclusive state EC leadership team with a shared vision and mission</c:v>
                </c:pt>
                <c:pt idx="1">
                  <c:v>Data Collection and Analysis</c:v>
                </c:pt>
                <c:pt idx="2">
                  <c:v>Dissemination of Policy and Practice Documents to Support Inclusive EC Systems</c:v>
                </c:pt>
                <c:pt idx="3">
                  <c:v>Personnel Standards</c:v>
                </c:pt>
              </c:strCache>
            </c:strRef>
          </c:cat>
          <c:val>
            <c:numRef>
              <c:f>'2016'!$B$89:$B$92</c:f>
              <c:numCache>
                <c:formatCode>General</c:formatCode>
                <c:ptCount val="4"/>
                <c:pt idx="0">
                  <c:v>22</c:v>
                </c:pt>
                <c:pt idx="1">
                  <c:v>21</c:v>
                </c:pt>
                <c:pt idx="2">
                  <c:v>14</c:v>
                </c:pt>
                <c:pt idx="3">
                  <c:v>6</c:v>
                </c:pt>
              </c:numCache>
            </c:numRef>
          </c:val>
        </c:ser>
        <c:dLbls>
          <c:showLegendKey val="0"/>
          <c:showVal val="0"/>
          <c:showCatName val="0"/>
          <c:showSerName val="0"/>
          <c:showPercent val="0"/>
          <c:showBubbleSize val="0"/>
        </c:dLbls>
        <c:gapWidth val="150"/>
        <c:axId val="223371504"/>
        <c:axId val="223371928"/>
      </c:barChart>
      <c:catAx>
        <c:axId val="223371504"/>
        <c:scaling>
          <c:orientation val="minMax"/>
        </c:scaling>
        <c:delete val="0"/>
        <c:axPos val="b"/>
        <c:numFmt formatCode="General" sourceLinked="0"/>
        <c:majorTickMark val="out"/>
        <c:minorTickMark val="none"/>
        <c:tickLblPos val="nextTo"/>
        <c:crossAx val="223371928"/>
        <c:crosses val="autoZero"/>
        <c:auto val="1"/>
        <c:lblAlgn val="ctr"/>
        <c:lblOffset val="100"/>
        <c:noMultiLvlLbl val="0"/>
      </c:catAx>
      <c:valAx>
        <c:axId val="223371928"/>
        <c:scaling>
          <c:orientation val="minMax"/>
        </c:scaling>
        <c:delete val="0"/>
        <c:axPos val="l"/>
        <c:majorGridlines/>
        <c:numFmt formatCode="General" sourceLinked="1"/>
        <c:majorTickMark val="out"/>
        <c:minorTickMark val="none"/>
        <c:tickLblPos val="nextTo"/>
        <c:crossAx val="22337150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304B3-1A35-AF43-8E78-4FC5C890F41E}" type="doc">
      <dgm:prSet loTypeId="urn:microsoft.com/office/officeart/2005/8/layout/cycle5" loCatId="" qsTypeId="urn:microsoft.com/office/officeart/2005/8/quickstyle/simple1" qsCatId="simple" csTypeId="urn:microsoft.com/office/officeart/2005/8/colors/accent1_2" csCatId="accent1" phldr="1"/>
      <dgm:spPr/>
      <dgm:t>
        <a:bodyPr/>
        <a:lstStyle/>
        <a:p>
          <a:endParaRPr lang="en-US"/>
        </a:p>
      </dgm:t>
    </dgm:pt>
    <dgm:pt modelId="{5792A224-3B96-B943-A251-638EFF701130}">
      <dgm:prSet phldrT="[Text]" custT="1"/>
      <dgm:spPr/>
      <dgm:t>
        <a:bodyPr/>
        <a:lstStyle/>
        <a:p>
          <a:r>
            <a:rPr lang="en-US" sz="1400" dirty="0" smtClean="0"/>
            <a:t>Personnel Standards</a:t>
          </a:r>
        </a:p>
        <a:p>
          <a:r>
            <a:rPr lang="en-US" sz="1000" dirty="0" smtClean="0"/>
            <a:t>Establish and maintain high standards for knowledge and skills and competence of EC workforce</a:t>
          </a:r>
          <a:endParaRPr lang="en-US" sz="1000" dirty="0"/>
        </a:p>
      </dgm:t>
    </dgm:pt>
    <dgm:pt modelId="{92098A46-BF53-6D45-8B37-583A2D1CCE91}" type="parTrans" cxnId="{130E16CF-711A-E84E-8823-DB80D8E39EA5}">
      <dgm:prSet/>
      <dgm:spPr/>
      <dgm:t>
        <a:bodyPr/>
        <a:lstStyle/>
        <a:p>
          <a:endParaRPr lang="en-US"/>
        </a:p>
      </dgm:t>
    </dgm:pt>
    <dgm:pt modelId="{1871C93C-202C-0547-A4A9-6BF0ED1B3B22}" type="sibTrans" cxnId="{130E16CF-711A-E84E-8823-DB80D8E39EA5}">
      <dgm:prSet/>
      <dgm:spPr/>
      <dgm:t>
        <a:bodyPr/>
        <a:lstStyle/>
        <a:p>
          <a:endParaRPr lang="en-US"/>
        </a:p>
      </dgm:t>
    </dgm:pt>
    <dgm:pt modelId="{BBDFD4C8-3384-B04F-9834-39685565A5B4}">
      <dgm:prSet phldrT="[Text]" custT="1"/>
      <dgm:spPr/>
      <dgm:t>
        <a:bodyPr/>
        <a:lstStyle/>
        <a:p>
          <a:r>
            <a:rPr lang="en-US" sz="1400" dirty="0" smtClean="0"/>
            <a:t>Recruitment and Retention</a:t>
          </a:r>
        </a:p>
        <a:p>
          <a:r>
            <a:rPr lang="en-US" sz="1000" dirty="0" smtClean="0"/>
            <a:t>Information about vacancies and under qualified personnel across systems by discipline and region </a:t>
          </a:r>
          <a:endParaRPr lang="en-US" sz="1000" dirty="0"/>
        </a:p>
      </dgm:t>
    </dgm:pt>
    <dgm:pt modelId="{4D16A24E-36BD-3845-B2D3-B08206FB5D04}" type="parTrans" cxnId="{C5D2A704-9485-0141-9CB4-37B589743608}">
      <dgm:prSet/>
      <dgm:spPr/>
      <dgm:t>
        <a:bodyPr/>
        <a:lstStyle/>
        <a:p>
          <a:endParaRPr lang="en-US"/>
        </a:p>
      </dgm:t>
    </dgm:pt>
    <dgm:pt modelId="{D682CB8A-FAF7-FE46-B0A8-D9CA6C9AAFD4}" type="sibTrans" cxnId="{C5D2A704-9485-0141-9CB4-37B589743608}">
      <dgm:prSet/>
      <dgm:spPr/>
      <dgm:t>
        <a:bodyPr/>
        <a:lstStyle/>
        <a:p>
          <a:endParaRPr lang="en-US"/>
        </a:p>
      </dgm:t>
    </dgm:pt>
    <dgm:pt modelId="{68F43962-30F9-43A7-BE81-5F191CFDE798}">
      <dgm:prSet phldrT="[Text]" custT="1"/>
      <dgm:spPr/>
      <dgm:t>
        <a:bodyPr/>
        <a:lstStyle/>
        <a:p>
          <a:r>
            <a:rPr lang="en-US" sz="1400" dirty="0" smtClean="0"/>
            <a:t>Leadership, Coordination &amp; Sustainability</a:t>
          </a:r>
        </a:p>
        <a:p>
          <a:r>
            <a:rPr lang="en-US" sz="1000" dirty="0" smtClean="0"/>
            <a:t>Advocate for resources, make decisions and set priorities for personnel development, involve stakeholders, monitor CSPD</a:t>
          </a:r>
          <a:endParaRPr lang="en-US" sz="1000" dirty="0"/>
        </a:p>
      </dgm:t>
    </dgm:pt>
    <dgm:pt modelId="{D3A2D3ED-D1EE-4920-95C8-24AA35E4EEDD}" type="parTrans" cxnId="{8C296A17-432A-4EBD-8419-31C36D1101CD}">
      <dgm:prSet/>
      <dgm:spPr/>
      <dgm:t>
        <a:bodyPr/>
        <a:lstStyle/>
        <a:p>
          <a:endParaRPr lang="en-US"/>
        </a:p>
      </dgm:t>
    </dgm:pt>
    <dgm:pt modelId="{68A59851-7F43-46AC-BBA4-5164D0E6C0C1}" type="sibTrans" cxnId="{8C296A17-432A-4EBD-8419-31C36D1101CD}">
      <dgm:prSet/>
      <dgm:spPr/>
      <dgm:t>
        <a:bodyPr/>
        <a:lstStyle/>
        <a:p>
          <a:endParaRPr lang="en-US"/>
        </a:p>
      </dgm:t>
    </dgm:pt>
    <dgm:pt modelId="{DC9BA85E-8AE3-4250-B5EC-5F1323F6AD3A}">
      <dgm:prSet phldrT="[Text]" custT="1"/>
      <dgm:spPr/>
      <dgm:t>
        <a:bodyPr/>
        <a:lstStyle/>
        <a:p>
          <a:r>
            <a:rPr lang="en-US" sz="1400" dirty="0" smtClean="0"/>
            <a:t>Preservice Training</a:t>
          </a:r>
        </a:p>
        <a:p>
          <a:r>
            <a:rPr lang="en-US" sz="1000" dirty="0" smtClean="0"/>
            <a:t>IHEs prepare individuals to meet personnel standards established by state and national organizations</a:t>
          </a:r>
          <a:endParaRPr lang="en-US" sz="1000" dirty="0"/>
        </a:p>
      </dgm:t>
    </dgm:pt>
    <dgm:pt modelId="{98DEBAA6-EAAF-4630-8995-A60F9BB773D9}" type="parTrans" cxnId="{C53F4C54-9500-46C4-B112-CB5A0DCCCAC6}">
      <dgm:prSet/>
      <dgm:spPr/>
      <dgm:t>
        <a:bodyPr/>
        <a:lstStyle/>
        <a:p>
          <a:endParaRPr lang="en-US"/>
        </a:p>
      </dgm:t>
    </dgm:pt>
    <dgm:pt modelId="{095D0DDD-A26A-4F95-B796-0ED3A6164F81}" type="sibTrans" cxnId="{C53F4C54-9500-46C4-B112-CB5A0DCCCAC6}">
      <dgm:prSet/>
      <dgm:spPr/>
      <dgm:t>
        <a:bodyPr/>
        <a:lstStyle/>
        <a:p>
          <a:endParaRPr lang="en-US"/>
        </a:p>
      </dgm:t>
    </dgm:pt>
    <dgm:pt modelId="{8A640842-A007-44C6-85E2-695C15788E13}">
      <dgm:prSet phldrT="[Text]" custT="1"/>
      <dgm:spPr/>
      <dgm:t>
        <a:bodyPr/>
        <a:lstStyle/>
        <a:p>
          <a:r>
            <a:rPr lang="en-US" sz="1400" dirty="0" err="1" smtClean="0"/>
            <a:t>Inservice</a:t>
          </a:r>
          <a:r>
            <a:rPr lang="en-US" sz="1400" dirty="0" smtClean="0"/>
            <a:t> Training</a:t>
          </a:r>
        </a:p>
        <a:p>
          <a:r>
            <a:rPr lang="en-US" sz="1000" dirty="0" smtClean="0"/>
            <a:t>Ongoing training to maintain and build on existing skills and to acquire new knowledge and skills</a:t>
          </a:r>
          <a:endParaRPr lang="en-US" sz="1000" dirty="0"/>
        </a:p>
      </dgm:t>
    </dgm:pt>
    <dgm:pt modelId="{27564AC3-9B1E-4A8B-B73B-6EDD7731EC47}" type="parTrans" cxnId="{57395677-7513-4938-8D73-BD7327CA3CF9}">
      <dgm:prSet/>
      <dgm:spPr/>
      <dgm:t>
        <a:bodyPr/>
        <a:lstStyle/>
        <a:p>
          <a:endParaRPr lang="en-US"/>
        </a:p>
      </dgm:t>
    </dgm:pt>
    <dgm:pt modelId="{7743401E-F7C8-4800-909A-5ABA041EA8EA}" type="sibTrans" cxnId="{57395677-7513-4938-8D73-BD7327CA3CF9}">
      <dgm:prSet/>
      <dgm:spPr/>
      <dgm:t>
        <a:bodyPr/>
        <a:lstStyle/>
        <a:p>
          <a:endParaRPr lang="en-US"/>
        </a:p>
      </dgm:t>
    </dgm:pt>
    <dgm:pt modelId="{2D8B9212-D329-284A-80FF-3B5F43F98142}" type="pres">
      <dgm:prSet presAssocID="{071304B3-1A35-AF43-8E78-4FC5C890F41E}" presName="cycle" presStyleCnt="0">
        <dgm:presLayoutVars>
          <dgm:dir/>
          <dgm:resizeHandles val="exact"/>
        </dgm:presLayoutVars>
      </dgm:prSet>
      <dgm:spPr/>
      <dgm:t>
        <a:bodyPr/>
        <a:lstStyle/>
        <a:p>
          <a:endParaRPr lang="en-US"/>
        </a:p>
      </dgm:t>
    </dgm:pt>
    <dgm:pt modelId="{ACB6B3F0-89B6-4FAC-B476-AF89FF586D64}" type="pres">
      <dgm:prSet presAssocID="{68F43962-30F9-43A7-BE81-5F191CFDE798}" presName="node" presStyleLbl="node1" presStyleIdx="0" presStyleCnt="5" custScaleX="112524" custScaleY="149388">
        <dgm:presLayoutVars>
          <dgm:bulletEnabled val="1"/>
        </dgm:presLayoutVars>
      </dgm:prSet>
      <dgm:spPr/>
      <dgm:t>
        <a:bodyPr/>
        <a:lstStyle/>
        <a:p>
          <a:endParaRPr lang="en-US"/>
        </a:p>
      </dgm:t>
    </dgm:pt>
    <dgm:pt modelId="{03249657-3C41-413F-ACB6-539C6B1A91AB}" type="pres">
      <dgm:prSet presAssocID="{68F43962-30F9-43A7-BE81-5F191CFDE798}" presName="spNode" presStyleCnt="0"/>
      <dgm:spPr/>
    </dgm:pt>
    <dgm:pt modelId="{C24572E0-C6B1-4F65-BA60-BA650320E192}" type="pres">
      <dgm:prSet presAssocID="{68A59851-7F43-46AC-BBA4-5164D0E6C0C1}" presName="sibTrans" presStyleLbl="sibTrans1D1" presStyleIdx="0" presStyleCnt="5"/>
      <dgm:spPr/>
      <dgm:t>
        <a:bodyPr/>
        <a:lstStyle/>
        <a:p>
          <a:endParaRPr lang="en-US"/>
        </a:p>
      </dgm:t>
    </dgm:pt>
    <dgm:pt modelId="{60A99B84-DE4C-664C-B9B9-AB6410E90583}" type="pres">
      <dgm:prSet presAssocID="{5792A224-3B96-B943-A251-638EFF701130}" presName="node" presStyleLbl="node1" presStyleIdx="1" presStyleCnt="5" custScaleX="112475" custScaleY="149388">
        <dgm:presLayoutVars>
          <dgm:bulletEnabled val="1"/>
        </dgm:presLayoutVars>
      </dgm:prSet>
      <dgm:spPr/>
      <dgm:t>
        <a:bodyPr/>
        <a:lstStyle/>
        <a:p>
          <a:endParaRPr lang="en-US"/>
        </a:p>
      </dgm:t>
    </dgm:pt>
    <dgm:pt modelId="{4BDCC003-71EA-4449-AEB0-4F4F0849C7B1}" type="pres">
      <dgm:prSet presAssocID="{5792A224-3B96-B943-A251-638EFF701130}" presName="spNode" presStyleCnt="0"/>
      <dgm:spPr/>
      <dgm:t>
        <a:bodyPr/>
        <a:lstStyle/>
        <a:p>
          <a:endParaRPr lang="en-US"/>
        </a:p>
      </dgm:t>
    </dgm:pt>
    <dgm:pt modelId="{57BD7CB0-14EB-8549-B45B-ECADEDC42B47}" type="pres">
      <dgm:prSet presAssocID="{1871C93C-202C-0547-A4A9-6BF0ED1B3B22}" presName="sibTrans" presStyleLbl="sibTrans1D1" presStyleIdx="1" presStyleCnt="5"/>
      <dgm:spPr/>
      <dgm:t>
        <a:bodyPr/>
        <a:lstStyle/>
        <a:p>
          <a:endParaRPr lang="en-US"/>
        </a:p>
      </dgm:t>
    </dgm:pt>
    <dgm:pt modelId="{8A7A944D-8B6E-49C6-B8E7-9A135D63BC5B}" type="pres">
      <dgm:prSet presAssocID="{DC9BA85E-8AE3-4250-B5EC-5F1323F6AD3A}" presName="node" presStyleLbl="node1" presStyleIdx="2" presStyleCnt="5" custScaleX="112524" custScaleY="149388">
        <dgm:presLayoutVars>
          <dgm:bulletEnabled val="1"/>
        </dgm:presLayoutVars>
      </dgm:prSet>
      <dgm:spPr/>
      <dgm:t>
        <a:bodyPr/>
        <a:lstStyle/>
        <a:p>
          <a:endParaRPr lang="en-US"/>
        </a:p>
      </dgm:t>
    </dgm:pt>
    <dgm:pt modelId="{75B8A95A-25B3-4592-8237-0D8D130C7827}" type="pres">
      <dgm:prSet presAssocID="{DC9BA85E-8AE3-4250-B5EC-5F1323F6AD3A}" presName="spNode" presStyleCnt="0"/>
      <dgm:spPr/>
    </dgm:pt>
    <dgm:pt modelId="{6F5ECDCF-92F0-4CF2-97CC-9EF5A5DEAD52}" type="pres">
      <dgm:prSet presAssocID="{095D0DDD-A26A-4F95-B796-0ED3A6164F81}" presName="sibTrans" presStyleLbl="sibTrans1D1" presStyleIdx="2" presStyleCnt="5"/>
      <dgm:spPr/>
      <dgm:t>
        <a:bodyPr/>
        <a:lstStyle/>
        <a:p>
          <a:endParaRPr lang="en-US"/>
        </a:p>
      </dgm:t>
    </dgm:pt>
    <dgm:pt modelId="{7E42901C-B717-439A-953E-57742E7AED8E}" type="pres">
      <dgm:prSet presAssocID="{8A640842-A007-44C6-85E2-695C15788E13}" presName="node" presStyleLbl="node1" presStyleIdx="3" presStyleCnt="5" custScaleX="112524" custScaleY="149388">
        <dgm:presLayoutVars>
          <dgm:bulletEnabled val="1"/>
        </dgm:presLayoutVars>
      </dgm:prSet>
      <dgm:spPr/>
      <dgm:t>
        <a:bodyPr/>
        <a:lstStyle/>
        <a:p>
          <a:endParaRPr lang="en-US"/>
        </a:p>
      </dgm:t>
    </dgm:pt>
    <dgm:pt modelId="{B66B32AF-30BE-4F89-80CD-194547A95E06}" type="pres">
      <dgm:prSet presAssocID="{8A640842-A007-44C6-85E2-695C15788E13}" presName="spNode" presStyleCnt="0"/>
      <dgm:spPr/>
    </dgm:pt>
    <dgm:pt modelId="{F025B3F9-D480-41AF-989A-A539DAF14B57}" type="pres">
      <dgm:prSet presAssocID="{7743401E-F7C8-4800-909A-5ABA041EA8EA}" presName="sibTrans" presStyleLbl="sibTrans1D1" presStyleIdx="3" presStyleCnt="5"/>
      <dgm:spPr/>
      <dgm:t>
        <a:bodyPr/>
        <a:lstStyle/>
        <a:p>
          <a:endParaRPr lang="en-US"/>
        </a:p>
      </dgm:t>
    </dgm:pt>
    <dgm:pt modelId="{5B75FD07-32D6-EE49-A0C9-72B5B5E82310}" type="pres">
      <dgm:prSet presAssocID="{BBDFD4C8-3384-B04F-9834-39685565A5B4}" presName="node" presStyleLbl="node1" presStyleIdx="4" presStyleCnt="5" custScaleX="112524" custScaleY="149388">
        <dgm:presLayoutVars>
          <dgm:bulletEnabled val="1"/>
        </dgm:presLayoutVars>
      </dgm:prSet>
      <dgm:spPr/>
      <dgm:t>
        <a:bodyPr/>
        <a:lstStyle/>
        <a:p>
          <a:endParaRPr lang="en-US"/>
        </a:p>
      </dgm:t>
    </dgm:pt>
    <dgm:pt modelId="{2E95DBC9-67C3-754F-9B1B-F01E79BCF239}" type="pres">
      <dgm:prSet presAssocID="{BBDFD4C8-3384-B04F-9834-39685565A5B4}" presName="spNode" presStyleCnt="0"/>
      <dgm:spPr/>
      <dgm:t>
        <a:bodyPr/>
        <a:lstStyle/>
        <a:p>
          <a:endParaRPr lang="en-US"/>
        </a:p>
      </dgm:t>
    </dgm:pt>
    <dgm:pt modelId="{E9A279D0-0878-F94F-AC26-567CCCE76D74}" type="pres">
      <dgm:prSet presAssocID="{D682CB8A-FAF7-FE46-B0A8-D9CA6C9AAFD4}" presName="sibTrans" presStyleLbl="sibTrans1D1" presStyleIdx="4" presStyleCnt="5"/>
      <dgm:spPr/>
      <dgm:t>
        <a:bodyPr/>
        <a:lstStyle/>
        <a:p>
          <a:endParaRPr lang="en-US"/>
        </a:p>
      </dgm:t>
    </dgm:pt>
  </dgm:ptLst>
  <dgm:cxnLst>
    <dgm:cxn modelId="{1186D7CD-223F-4926-85F4-7B40B243B731}" type="presOf" srcId="{68F43962-30F9-43A7-BE81-5F191CFDE798}" destId="{ACB6B3F0-89B6-4FAC-B476-AF89FF586D64}" srcOrd="0" destOrd="0" presId="urn:microsoft.com/office/officeart/2005/8/layout/cycle5"/>
    <dgm:cxn modelId="{4B9A7F4B-E32C-45A3-A7DE-E0F0AD3A23EF}" type="presOf" srcId="{DC9BA85E-8AE3-4250-B5EC-5F1323F6AD3A}" destId="{8A7A944D-8B6E-49C6-B8E7-9A135D63BC5B}" srcOrd="0" destOrd="0" presId="urn:microsoft.com/office/officeart/2005/8/layout/cycle5"/>
    <dgm:cxn modelId="{C5D2A704-9485-0141-9CB4-37B589743608}" srcId="{071304B3-1A35-AF43-8E78-4FC5C890F41E}" destId="{BBDFD4C8-3384-B04F-9834-39685565A5B4}" srcOrd="4" destOrd="0" parTransId="{4D16A24E-36BD-3845-B2D3-B08206FB5D04}" sibTransId="{D682CB8A-FAF7-FE46-B0A8-D9CA6C9AAFD4}"/>
    <dgm:cxn modelId="{C31840E2-8A89-4F90-88BC-173F86DB0B26}" type="presOf" srcId="{095D0DDD-A26A-4F95-B796-0ED3A6164F81}" destId="{6F5ECDCF-92F0-4CF2-97CC-9EF5A5DEAD52}" srcOrd="0" destOrd="0" presId="urn:microsoft.com/office/officeart/2005/8/layout/cycle5"/>
    <dgm:cxn modelId="{8C296A17-432A-4EBD-8419-31C36D1101CD}" srcId="{071304B3-1A35-AF43-8E78-4FC5C890F41E}" destId="{68F43962-30F9-43A7-BE81-5F191CFDE798}" srcOrd="0" destOrd="0" parTransId="{D3A2D3ED-D1EE-4920-95C8-24AA35E4EEDD}" sibTransId="{68A59851-7F43-46AC-BBA4-5164D0E6C0C1}"/>
    <dgm:cxn modelId="{2AAFCC3C-EFFF-414F-8F0C-2D49542B702B}" type="presOf" srcId="{68A59851-7F43-46AC-BBA4-5164D0E6C0C1}" destId="{C24572E0-C6B1-4F65-BA60-BA650320E192}" srcOrd="0" destOrd="0" presId="urn:microsoft.com/office/officeart/2005/8/layout/cycle5"/>
    <dgm:cxn modelId="{BAE89C74-03DA-40ED-833A-E151EAE26B01}" type="presOf" srcId="{8A640842-A007-44C6-85E2-695C15788E13}" destId="{7E42901C-B717-439A-953E-57742E7AED8E}" srcOrd="0" destOrd="0" presId="urn:microsoft.com/office/officeart/2005/8/layout/cycle5"/>
    <dgm:cxn modelId="{3BE49BE8-9312-4194-AFCC-B2E3D139BE24}" type="presOf" srcId="{D682CB8A-FAF7-FE46-B0A8-D9CA6C9AAFD4}" destId="{E9A279D0-0878-F94F-AC26-567CCCE76D74}" srcOrd="0" destOrd="0" presId="urn:microsoft.com/office/officeart/2005/8/layout/cycle5"/>
    <dgm:cxn modelId="{130E16CF-711A-E84E-8823-DB80D8E39EA5}" srcId="{071304B3-1A35-AF43-8E78-4FC5C890F41E}" destId="{5792A224-3B96-B943-A251-638EFF701130}" srcOrd="1" destOrd="0" parTransId="{92098A46-BF53-6D45-8B37-583A2D1CCE91}" sibTransId="{1871C93C-202C-0547-A4A9-6BF0ED1B3B22}"/>
    <dgm:cxn modelId="{F7953D43-F493-48FC-94D5-F4B8E5CA8AA7}" type="presOf" srcId="{7743401E-F7C8-4800-909A-5ABA041EA8EA}" destId="{F025B3F9-D480-41AF-989A-A539DAF14B57}" srcOrd="0" destOrd="0" presId="urn:microsoft.com/office/officeart/2005/8/layout/cycle5"/>
    <dgm:cxn modelId="{C53F4C54-9500-46C4-B112-CB5A0DCCCAC6}" srcId="{071304B3-1A35-AF43-8E78-4FC5C890F41E}" destId="{DC9BA85E-8AE3-4250-B5EC-5F1323F6AD3A}" srcOrd="2" destOrd="0" parTransId="{98DEBAA6-EAAF-4630-8995-A60F9BB773D9}" sibTransId="{095D0DDD-A26A-4F95-B796-0ED3A6164F81}"/>
    <dgm:cxn modelId="{FAD7165F-39C9-4A6E-BD3B-90E640E11C50}" type="presOf" srcId="{071304B3-1A35-AF43-8E78-4FC5C890F41E}" destId="{2D8B9212-D329-284A-80FF-3B5F43F98142}" srcOrd="0" destOrd="0" presId="urn:microsoft.com/office/officeart/2005/8/layout/cycle5"/>
    <dgm:cxn modelId="{035B8C3A-1AA3-46AF-9A8A-FF38E98E5AAC}" type="presOf" srcId="{1871C93C-202C-0547-A4A9-6BF0ED1B3B22}" destId="{57BD7CB0-14EB-8549-B45B-ECADEDC42B47}" srcOrd="0" destOrd="0" presId="urn:microsoft.com/office/officeart/2005/8/layout/cycle5"/>
    <dgm:cxn modelId="{09AD8D52-03A4-4A33-981B-53BD05EAE3EC}" type="presOf" srcId="{5792A224-3B96-B943-A251-638EFF701130}" destId="{60A99B84-DE4C-664C-B9B9-AB6410E90583}" srcOrd="0" destOrd="0" presId="urn:microsoft.com/office/officeart/2005/8/layout/cycle5"/>
    <dgm:cxn modelId="{4331A261-9B0D-4987-A3A5-A59FDE37C96B}" type="presOf" srcId="{BBDFD4C8-3384-B04F-9834-39685565A5B4}" destId="{5B75FD07-32D6-EE49-A0C9-72B5B5E82310}" srcOrd="0" destOrd="0" presId="urn:microsoft.com/office/officeart/2005/8/layout/cycle5"/>
    <dgm:cxn modelId="{57395677-7513-4938-8D73-BD7327CA3CF9}" srcId="{071304B3-1A35-AF43-8E78-4FC5C890F41E}" destId="{8A640842-A007-44C6-85E2-695C15788E13}" srcOrd="3" destOrd="0" parTransId="{27564AC3-9B1E-4A8B-B73B-6EDD7731EC47}" sibTransId="{7743401E-F7C8-4800-909A-5ABA041EA8EA}"/>
    <dgm:cxn modelId="{A2C40A93-3A61-49AE-ADE0-E4F4969B1229}" type="presParOf" srcId="{2D8B9212-D329-284A-80FF-3B5F43F98142}" destId="{ACB6B3F0-89B6-4FAC-B476-AF89FF586D64}" srcOrd="0" destOrd="0" presId="urn:microsoft.com/office/officeart/2005/8/layout/cycle5"/>
    <dgm:cxn modelId="{C4D0147A-B472-459D-9028-DCB5DBCD114A}" type="presParOf" srcId="{2D8B9212-D329-284A-80FF-3B5F43F98142}" destId="{03249657-3C41-413F-ACB6-539C6B1A91AB}" srcOrd="1" destOrd="0" presId="urn:microsoft.com/office/officeart/2005/8/layout/cycle5"/>
    <dgm:cxn modelId="{6EACFD27-2E57-4624-94C9-E21C59E7A688}" type="presParOf" srcId="{2D8B9212-D329-284A-80FF-3B5F43F98142}" destId="{C24572E0-C6B1-4F65-BA60-BA650320E192}" srcOrd="2" destOrd="0" presId="urn:microsoft.com/office/officeart/2005/8/layout/cycle5"/>
    <dgm:cxn modelId="{F6B7FCEF-1962-4426-B95E-B3F4DCCD9AAE}" type="presParOf" srcId="{2D8B9212-D329-284A-80FF-3B5F43F98142}" destId="{60A99B84-DE4C-664C-B9B9-AB6410E90583}" srcOrd="3" destOrd="0" presId="urn:microsoft.com/office/officeart/2005/8/layout/cycle5"/>
    <dgm:cxn modelId="{D3E548DD-64C1-4335-8445-C04ED2BAAFC7}" type="presParOf" srcId="{2D8B9212-D329-284A-80FF-3B5F43F98142}" destId="{4BDCC003-71EA-4449-AEB0-4F4F0849C7B1}" srcOrd="4" destOrd="0" presId="urn:microsoft.com/office/officeart/2005/8/layout/cycle5"/>
    <dgm:cxn modelId="{B69BDE92-9055-4DE9-9EBF-05F23A01581E}" type="presParOf" srcId="{2D8B9212-D329-284A-80FF-3B5F43F98142}" destId="{57BD7CB0-14EB-8549-B45B-ECADEDC42B47}" srcOrd="5" destOrd="0" presId="urn:microsoft.com/office/officeart/2005/8/layout/cycle5"/>
    <dgm:cxn modelId="{A0C98CA6-6BDF-4102-9AD3-5518D9880077}" type="presParOf" srcId="{2D8B9212-D329-284A-80FF-3B5F43F98142}" destId="{8A7A944D-8B6E-49C6-B8E7-9A135D63BC5B}" srcOrd="6" destOrd="0" presId="urn:microsoft.com/office/officeart/2005/8/layout/cycle5"/>
    <dgm:cxn modelId="{EEE51E7D-F721-45BB-A112-67E47227C162}" type="presParOf" srcId="{2D8B9212-D329-284A-80FF-3B5F43F98142}" destId="{75B8A95A-25B3-4592-8237-0D8D130C7827}" srcOrd="7" destOrd="0" presId="urn:microsoft.com/office/officeart/2005/8/layout/cycle5"/>
    <dgm:cxn modelId="{826306F6-5775-41DF-A1F0-1559B6A61EA1}" type="presParOf" srcId="{2D8B9212-D329-284A-80FF-3B5F43F98142}" destId="{6F5ECDCF-92F0-4CF2-97CC-9EF5A5DEAD52}" srcOrd="8" destOrd="0" presId="urn:microsoft.com/office/officeart/2005/8/layout/cycle5"/>
    <dgm:cxn modelId="{E5C61966-5309-4222-8BCC-70889A10AD13}" type="presParOf" srcId="{2D8B9212-D329-284A-80FF-3B5F43F98142}" destId="{7E42901C-B717-439A-953E-57742E7AED8E}" srcOrd="9" destOrd="0" presId="urn:microsoft.com/office/officeart/2005/8/layout/cycle5"/>
    <dgm:cxn modelId="{4545DEA8-C1A5-465A-9A6D-07489F31AFC8}" type="presParOf" srcId="{2D8B9212-D329-284A-80FF-3B5F43F98142}" destId="{B66B32AF-30BE-4F89-80CD-194547A95E06}" srcOrd="10" destOrd="0" presId="urn:microsoft.com/office/officeart/2005/8/layout/cycle5"/>
    <dgm:cxn modelId="{77209AF7-F3B5-4877-A1DE-D54FFF7A00DC}" type="presParOf" srcId="{2D8B9212-D329-284A-80FF-3B5F43F98142}" destId="{F025B3F9-D480-41AF-989A-A539DAF14B57}" srcOrd="11" destOrd="0" presId="urn:microsoft.com/office/officeart/2005/8/layout/cycle5"/>
    <dgm:cxn modelId="{C787DBC8-2D88-4EAF-89B6-8632CA3A93DB}" type="presParOf" srcId="{2D8B9212-D329-284A-80FF-3B5F43F98142}" destId="{5B75FD07-32D6-EE49-A0C9-72B5B5E82310}" srcOrd="12" destOrd="0" presId="urn:microsoft.com/office/officeart/2005/8/layout/cycle5"/>
    <dgm:cxn modelId="{AEDE794B-3FD4-4CC3-904D-6DFEB55C9903}" type="presParOf" srcId="{2D8B9212-D329-284A-80FF-3B5F43F98142}" destId="{2E95DBC9-67C3-754F-9B1B-F01E79BCF239}" srcOrd="13" destOrd="0" presId="urn:microsoft.com/office/officeart/2005/8/layout/cycle5"/>
    <dgm:cxn modelId="{597DBF30-6FE0-42FD-B44F-DFF884079615}" type="presParOf" srcId="{2D8B9212-D329-284A-80FF-3B5F43F98142}" destId="{E9A279D0-0878-F94F-AC26-567CCCE76D7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9B743-654D-4472-BFA7-AEC6BF5034A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07AC3D58-1B8B-4816-A595-98EC700A61F0}">
      <dgm:prSet phldrT="[Text]"/>
      <dgm:spPr/>
      <dgm:t>
        <a:bodyPr/>
        <a:lstStyle/>
        <a:p>
          <a:r>
            <a:rPr lang="en-US" dirty="0" smtClean="0"/>
            <a:t>Vision</a:t>
          </a:r>
          <a:endParaRPr lang="en-US" dirty="0"/>
        </a:p>
      </dgm:t>
    </dgm:pt>
    <dgm:pt modelId="{BEE29C86-64CD-41E0-ADDD-11388B19D052}" type="parTrans" cxnId="{83C0A9E6-84DF-4F83-BBBC-C6DD305DCB33}">
      <dgm:prSet/>
      <dgm:spPr/>
      <dgm:t>
        <a:bodyPr/>
        <a:lstStyle/>
        <a:p>
          <a:endParaRPr lang="en-US"/>
        </a:p>
      </dgm:t>
    </dgm:pt>
    <dgm:pt modelId="{BB3DEF75-78CA-46E5-87D9-76841217E2A2}" type="sibTrans" cxnId="{83C0A9E6-84DF-4F83-BBBC-C6DD305DCB33}">
      <dgm:prSet/>
      <dgm:spPr/>
      <dgm:t>
        <a:bodyPr/>
        <a:lstStyle/>
        <a:p>
          <a:endParaRPr lang="en-US"/>
        </a:p>
      </dgm:t>
    </dgm:pt>
    <dgm:pt modelId="{D0DEBB23-C052-4ED7-844D-7C6AE738410C}">
      <dgm:prSet phldrT="[Text]"/>
      <dgm:spPr/>
      <dgm:t>
        <a:bodyPr/>
        <a:lstStyle/>
        <a:p>
          <a:r>
            <a:rPr lang="en-US" dirty="0" smtClean="0"/>
            <a:t>Mission</a:t>
          </a:r>
          <a:endParaRPr lang="en-US" dirty="0"/>
        </a:p>
      </dgm:t>
    </dgm:pt>
    <dgm:pt modelId="{D11BF1B3-B641-42A7-B44C-1FAB0A536870}" type="parTrans" cxnId="{FC5BB4D6-AB79-46CF-862A-811866CD0180}">
      <dgm:prSet/>
      <dgm:spPr/>
      <dgm:t>
        <a:bodyPr/>
        <a:lstStyle/>
        <a:p>
          <a:endParaRPr lang="en-US"/>
        </a:p>
      </dgm:t>
    </dgm:pt>
    <dgm:pt modelId="{2D99839C-F943-4D4E-ABA4-67C6A3363668}" type="sibTrans" cxnId="{FC5BB4D6-AB79-46CF-862A-811866CD0180}">
      <dgm:prSet/>
      <dgm:spPr/>
      <dgm:t>
        <a:bodyPr/>
        <a:lstStyle/>
        <a:p>
          <a:endParaRPr lang="en-US"/>
        </a:p>
      </dgm:t>
    </dgm:pt>
    <dgm:pt modelId="{3655FBFD-F502-4589-8988-D13382F56240}">
      <dgm:prSet phldrT="[Text]"/>
      <dgm:spPr/>
      <dgm:t>
        <a:bodyPr/>
        <a:lstStyle/>
        <a:p>
          <a:r>
            <a:rPr lang="en-US" dirty="0" smtClean="0"/>
            <a:t>Capacity</a:t>
          </a:r>
          <a:endParaRPr lang="en-US" dirty="0"/>
        </a:p>
      </dgm:t>
    </dgm:pt>
    <dgm:pt modelId="{18B3D318-6BDD-4B8D-8AFD-3EBC76174D25}" type="parTrans" cxnId="{109794C8-A2A7-4345-B029-54B689AAD1FB}">
      <dgm:prSet/>
      <dgm:spPr/>
      <dgm:t>
        <a:bodyPr/>
        <a:lstStyle/>
        <a:p>
          <a:endParaRPr lang="en-US"/>
        </a:p>
      </dgm:t>
    </dgm:pt>
    <dgm:pt modelId="{68D1E60A-5DAE-43FA-B476-5E358159A628}" type="sibTrans" cxnId="{109794C8-A2A7-4345-B029-54B689AAD1FB}">
      <dgm:prSet/>
      <dgm:spPr/>
      <dgm:t>
        <a:bodyPr/>
        <a:lstStyle/>
        <a:p>
          <a:endParaRPr lang="en-US"/>
        </a:p>
      </dgm:t>
    </dgm:pt>
    <dgm:pt modelId="{27E6DBA9-6345-4037-89C1-0C57D6B7BD28}">
      <dgm:prSet phldrT="[Text]"/>
      <dgm:spPr/>
      <dgm:t>
        <a:bodyPr/>
        <a:lstStyle/>
        <a:p>
          <a:r>
            <a:rPr lang="en-US" dirty="0" smtClean="0"/>
            <a:t>Objectives and Plan</a:t>
          </a:r>
          <a:endParaRPr lang="en-US" dirty="0"/>
        </a:p>
      </dgm:t>
    </dgm:pt>
    <dgm:pt modelId="{E6EC274D-E5CE-4A47-9A2C-B9AAB57204E1}" type="parTrans" cxnId="{8537BE22-980C-4B6F-9B78-73C6445B39E7}">
      <dgm:prSet/>
      <dgm:spPr/>
      <dgm:t>
        <a:bodyPr/>
        <a:lstStyle/>
        <a:p>
          <a:endParaRPr lang="en-US"/>
        </a:p>
      </dgm:t>
    </dgm:pt>
    <dgm:pt modelId="{575A8E94-4C37-4B50-B33E-96746FC8C0F5}" type="sibTrans" cxnId="{8537BE22-980C-4B6F-9B78-73C6445B39E7}">
      <dgm:prSet/>
      <dgm:spPr/>
      <dgm:t>
        <a:bodyPr/>
        <a:lstStyle/>
        <a:p>
          <a:endParaRPr lang="en-US"/>
        </a:p>
      </dgm:t>
    </dgm:pt>
    <dgm:pt modelId="{31545BDC-CA66-4DF1-A7FC-743BEA56DDA8}">
      <dgm:prSet phldrT="[Text]"/>
      <dgm:spPr/>
      <dgm:t>
        <a:bodyPr/>
        <a:lstStyle/>
        <a:p>
          <a:r>
            <a:rPr lang="en-US" dirty="0" smtClean="0"/>
            <a:t>Evaluation </a:t>
          </a:r>
          <a:endParaRPr lang="en-US" dirty="0"/>
        </a:p>
      </dgm:t>
    </dgm:pt>
    <dgm:pt modelId="{BB1834C5-07F5-4CB4-A6BE-0EEC19643AED}" type="parTrans" cxnId="{A6761BA0-DB31-4D16-90C4-864ECE4145EB}">
      <dgm:prSet/>
      <dgm:spPr/>
      <dgm:t>
        <a:bodyPr/>
        <a:lstStyle/>
        <a:p>
          <a:endParaRPr lang="en-US"/>
        </a:p>
      </dgm:t>
    </dgm:pt>
    <dgm:pt modelId="{F1A4E5D0-2DCC-4C29-B271-5FD56314E822}" type="sibTrans" cxnId="{A6761BA0-DB31-4D16-90C4-864ECE4145EB}">
      <dgm:prSet/>
      <dgm:spPr/>
      <dgm:t>
        <a:bodyPr/>
        <a:lstStyle/>
        <a:p>
          <a:endParaRPr lang="en-US"/>
        </a:p>
      </dgm:t>
    </dgm:pt>
    <dgm:pt modelId="{9CD34413-1B86-444B-8320-7A3B5EC5FE93}" type="pres">
      <dgm:prSet presAssocID="{3A39B743-654D-4472-BFA7-AEC6BF5034AA}" presName="cycle" presStyleCnt="0">
        <dgm:presLayoutVars>
          <dgm:dir/>
          <dgm:resizeHandles val="exact"/>
        </dgm:presLayoutVars>
      </dgm:prSet>
      <dgm:spPr/>
      <dgm:t>
        <a:bodyPr/>
        <a:lstStyle/>
        <a:p>
          <a:endParaRPr lang="en-US"/>
        </a:p>
      </dgm:t>
    </dgm:pt>
    <dgm:pt modelId="{420A895E-23CC-476D-8FF3-985CD5193A2E}" type="pres">
      <dgm:prSet presAssocID="{07AC3D58-1B8B-4816-A595-98EC700A61F0}" presName="dummy" presStyleCnt="0"/>
      <dgm:spPr/>
    </dgm:pt>
    <dgm:pt modelId="{4842E97B-4222-4636-8C55-B504EF64E9B0}" type="pres">
      <dgm:prSet presAssocID="{07AC3D58-1B8B-4816-A595-98EC700A61F0}" presName="node" presStyleLbl="revTx" presStyleIdx="0" presStyleCnt="5">
        <dgm:presLayoutVars>
          <dgm:bulletEnabled val="1"/>
        </dgm:presLayoutVars>
      </dgm:prSet>
      <dgm:spPr/>
      <dgm:t>
        <a:bodyPr/>
        <a:lstStyle/>
        <a:p>
          <a:endParaRPr lang="en-US"/>
        </a:p>
      </dgm:t>
    </dgm:pt>
    <dgm:pt modelId="{64ECCEDD-9B97-4A40-8683-AF23B15FC31F}" type="pres">
      <dgm:prSet presAssocID="{BB3DEF75-78CA-46E5-87D9-76841217E2A2}" presName="sibTrans" presStyleLbl="node1" presStyleIdx="0" presStyleCnt="5"/>
      <dgm:spPr/>
      <dgm:t>
        <a:bodyPr/>
        <a:lstStyle/>
        <a:p>
          <a:endParaRPr lang="en-US"/>
        </a:p>
      </dgm:t>
    </dgm:pt>
    <dgm:pt modelId="{0006627D-AD50-4B5A-A7D9-442CF847D392}" type="pres">
      <dgm:prSet presAssocID="{D0DEBB23-C052-4ED7-844D-7C6AE738410C}" presName="dummy" presStyleCnt="0"/>
      <dgm:spPr/>
    </dgm:pt>
    <dgm:pt modelId="{5D0DA7A4-8B38-4476-999E-7501F8CDAC13}" type="pres">
      <dgm:prSet presAssocID="{D0DEBB23-C052-4ED7-844D-7C6AE738410C}" presName="node" presStyleLbl="revTx" presStyleIdx="1" presStyleCnt="5">
        <dgm:presLayoutVars>
          <dgm:bulletEnabled val="1"/>
        </dgm:presLayoutVars>
      </dgm:prSet>
      <dgm:spPr/>
      <dgm:t>
        <a:bodyPr/>
        <a:lstStyle/>
        <a:p>
          <a:endParaRPr lang="en-US"/>
        </a:p>
      </dgm:t>
    </dgm:pt>
    <dgm:pt modelId="{AD9EA434-9B2F-4690-B192-BB6AF916A8A7}" type="pres">
      <dgm:prSet presAssocID="{2D99839C-F943-4D4E-ABA4-67C6A3363668}" presName="sibTrans" presStyleLbl="node1" presStyleIdx="1" presStyleCnt="5"/>
      <dgm:spPr/>
      <dgm:t>
        <a:bodyPr/>
        <a:lstStyle/>
        <a:p>
          <a:endParaRPr lang="en-US"/>
        </a:p>
      </dgm:t>
    </dgm:pt>
    <dgm:pt modelId="{AA995616-C92B-488A-9C5C-D8CAA9F5B3B5}" type="pres">
      <dgm:prSet presAssocID="{3655FBFD-F502-4589-8988-D13382F56240}" presName="dummy" presStyleCnt="0"/>
      <dgm:spPr/>
    </dgm:pt>
    <dgm:pt modelId="{A9F4C5FD-B027-41AD-B7E0-D24C7F96567F}" type="pres">
      <dgm:prSet presAssocID="{3655FBFD-F502-4589-8988-D13382F56240}" presName="node" presStyleLbl="revTx" presStyleIdx="2" presStyleCnt="5">
        <dgm:presLayoutVars>
          <dgm:bulletEnabled val="1"/>
        </dgm:presLayoutVars>
      </dgm:prSet>
      <dgm:spPr/>
      <dgm:t>
        <a:bodyPr/>
        <a:lstStyle/>
        <a:p>
          <a:endParaRPr lang="en-US"/>
        </a:p>
      </dgm:t>
    </dgm:pt>
    <dgm:pt modelId="{DDFA4282-8FC6-4674-9B78-1AC1014A5FFA}" type="pres">
      <dgm:prSet presAssocID="{68D1E60A-5DAE-43FA-B476-5E358159A628}" presName="sibTrans" presStyleLbl="node1" presStyleIdx="2" presStyleCnt="5"/>
      <dgm:spPr/>
      <dgm:t>
        <a:bodyPr/>
        <a:lstStyle/>
        <a:p>
          <a:endParaRPr lang="en-US"/>
        </a:p>
      </dgm:t>
    </dgm:pt>
    <dgm:pt modelId="{01AB95B3-6841-4E25-90AC-BFD1D3559B8F}" type="pres">
      <dgm:prSet presAssocID="{27E6DBA9-6345-4037-89C1-0C57D6B7BD28}" presName="dummy" presStyleCnt="0"/>
      <dgm:spPr/>
    </dgm:pt>
    <dgm:pt modelId="{0A404E38-B219-45C3-AA5D-C21F21B8E0F2}" type="pres">
      <dgm:prSet presAssocID="{27E6DBA9-6345-4037-89C1-0C57D6B7BD28}" presName="node" presStyleLbl="revTx" presStyleIdx="3" presStyleCnt="5">
        <dgm:presLayoutVars>
          <dgm:bulletEnabled val="1"/>
        </dgm:presLayoutVars>
      </dgm:prSet>
      <dgm:spPr/>
      <dgm:t>
        <a:bodyPr/>
        <a:lstStyle/>
        <a:p>
          <a:endParaRPr lang="en-US"/>
        </a:p>
      </dgm:t>
    </dgm:pt>
    <dgm:pt modelId="{F3CA9E82-3A8C-4CDA-97AF-961215891C3F}" type="pres">
      <dgm:prSet presAssocID="{575A8E94-4C37-4B50-B33E-96746FC8C0F5}" presName="sibTrans" presStyleLbl="node1" presStyleIdx="3" presStyleCnt="5"/>
      <dgm:spPr/>
      <dgm:t>
        <a:bodyPr/>
        <a:lstStyle/>
        <a:p>
          <a:endParaRPr lang="en-US"/>
        </a:p>
      </dgm:t>
    </dgm:pt>
    <dgm:pt modelId="{9EE67328-05AA-46F2-BD2D-AF8F9C41C24D}" type="pres">
      <dgm:prSet presAssocID="{31545BDC-CA66-4DF1-A7FC-743BEA56DDA8}" presName="dummy" presStyleCnt="0"/>
      <dgm:spPr/>
    </dgm:pt>
    <dgm:pt modelId="{6A6C36D2-18D2-45BC-8F70-5DB4CB1AE6B1}" type="pres">
      <dgm:prSet presAssocID="{31545BDC-CA66-4DF1-A7FC-743BEA56DDA8}" presName="node" presStyleLbl="revTx" presStyleIdx="4" presStyleCnt="5">
        <dgm:presLayoutVars>
          <dgm:bulletEnabled val="1"/>
        </dgm:presLayoutVars>
      </dgm:prSet>
      <dgm:spPr/>
      <dgm:t>
        <a:bodyPr/>
        <a:lstStyle/>
        <a:p>
          <a:endParaRPr lang="en-US"/>
        </a:p>
      </dgm:t>
    </dgm:pt>
    <dgm:pt modelId="{B300F462-63ED-4764-A0CD-B79B94056F25}" type="pres">
      <dgm:prSet presAssocID="{F1A4E5D0-2DCC-4C29-B271-5FD56314E822}" presName="sibTrans" presStyleLbl="node1" presStyleIdx="4" presStyleCnt="5"/>
      <dgm:spPr/>
      <dgm:t>
        <a:bodyPr/>
        <a:lstStyle/>
        <a:p>
          <a:endParaRPr lang="en-US"/>
        </a:p>
      </dgm:t>
    </dgm:pt>
  </dgm:ptLst>
  <dgm:cxnLst>
    <dgm:cxn modelId="{79347FC6-F783-416C-B1BD-E62C21C3EFD6}" type="presOf" srcId="{07AC3D58-1B8B-4816-A595-98EC700A61F0}" destId="{4842E97B-4222-4636-8C55-B504EF64E9B0}" srcOrd="0" destOrd="0" presId="urn:microsoft.com/office/officeart/2005/8/layout/cycle1"/>
    <dgm:cxn modelId="{E5A3918F-5038-44C5-BF8B-7D507ED2D20B}" type="presOf" srcId="{575A8E94-4C37-4B50-B33E-96746FC8C0F5}" destId="{F3CA9E82-3A8C-4CDA-97AF-961215891C3F}" srcOrd="0" destOrd="0" presId="urn:microsoft.com/office/officeart/2005/8/layout/cycle1"/>
    <dgm:cxn modelId="{DFEE9843-8A2A-4854-AB98-47C0F1C21924}" type="presOf" srcId="{3A39B743-654D-4472-BFA7-AEC6BF5034AA}" destId="{9CD34413-1B86-444B-8320-7A3B5EC5FE93}" srcOrd="0" destOrd="0" presId="urn:microsoft.com/office/officeart/2005/8/layout/cycle1"/>
    <dgm:cxn modelId="{FC5BB4D6-AB79-46CF-862A-811866CD0180}" srcId="{3A39B743-654D-4472-BFA7-AEC6BF5034AA}" destId="{D0DEBB23-C052-4ED7-844D-7C6AE738410C}" srcOrd="1" destOrd="0" parTransId="{D11BF1B3-B641-42A7-B44C-1FAB0A536870}" sibTransId="{2D99839C-F943-4D4E-ABA4-67C6A3363668}"/>
    <dgm:cxn modelId="{8537BE22-980C-4B6F-9B78-73C6445B39E7}" srcId="{3A39B743-654D-4472-BFA7-AEC6BF5034AA}" destId="{27E6DBA9-6345-4037-89C1-0C57D6B7BD28}" srcOrd="3" destOrd="0" parTransId="{E6EC274D-E5CE-4A47-9A2C-B9AAB57204E1}" sibTransId="{575A8E94-4C37-4B50-B33E-96746FC8C0F5}"/>
    <dgm:cxn modelId="{FD84DC3C-5D04-49E1-A5D7-3F5145939D59}" type="presOf" srcId="{D0DEBB23-C052-4ED7-844D-7C6AE738410C}" destId="{5D0DA7A4-8B38-4476-999E-7501F8CDAC13}" srcOrd="0" destOrd="0" presId="urn:microsoft.com/office/officeart/2005/8/layout/cycle1"/>
    <dgm:cxn modelId="{3CEEEE41-60A6-484B-A18A-6573D1EAD4CD}" type="presOf" srcId="{F1A4E5D0-2DCC-4C29-B271-5FD56314E822}" destId="{B300F462-63ED-4764-A0CD-B79B94056F25}" srcOrd="0" destOrd="0" presId="urn:microsoft.com/office/officeart/2005/8/layout/cycle1"/>
    <dgm:cxn modelId="{A6761BA0-DB31-4D16-90C4-864ECE4145EB}" srcId="{3A39B743-654D-4472-BFA7-AEC6BF5034AA}" destId="{31545BDC-CA66-4DF1-A7FC-743BEA56DDA8}" srcOrd="4" destOrd="0" parTransId="{BB1834C5-07F5-4CB4-A6BE-0EEC19643AED}" sibTransId="{F1A4E5D0-2DCC-4C29-B271-5FD56314E822}"/>
    <dgm:cxn modelId="{703EE568-AD7B-4D41-B333-BE3A04079407}" type="presOf" srcId="{BB3DEF75-78CA-46E5-87D9-76841217E2A2}" destId="{64ECCEDD-9B97-4A40-8683-AF23B15FC31F}" srcOrd="0" destOrd="0" presId="urn:microsoft.com/office/officeart/2005/8/layout/cycle1"/>
    <dgm:cxn modelId="{F9314A53-B6FE-4E03-9B92-855B27548E33}" type="presOf" srcId="{31545BDC-CA66-4DF1-A7FC-743BEA56DDA8}" destId="{6A6C36D2-18D2-45BC-8F70-5DB4CB1AE6B1}" srcOrd="0" destOrd="0" presId="urn:microsoft.com/office/officeart/2005/8/layout/cycle1"/>
    <dgm:cxn modelId="{2FE5D051-B136-4956-8A1B-B22C60220DAA}" type="presOf" srcId="{2D99839C-F943-4D4E-ABA4-67C6A3363668}" destId="{AD9EA434-9B2F-4690-B192-BB6AF916A8A7}" srcOrd="0" destOrd="0" presId="urn:microsoft.com/office/officeart/2005/8/layout/cycle1"/>
    <dgm:cxn modelId="{109794C8-A2A7-4345-B029-54B689AAD1FB}" srcId="{3A39B743-654D-4472-BFA7-AEC6BF5034AA}" destId="{3655FBFD-F502-4589-8988-D13382F56240}" srcOrd="2" destOrd="0" parTransId="{18B3D318-6BDD-4B8D-8AFD-3EBC76174D25}" sibTransId="{68D1E60A-5DAE-43FA-B476-5E358159A628}"/>
    <dgm:cxn modelId="{85B03AD4-ABEC-48CB-8E48-2AC211310F87}" type="presOf" srcId="{3655FBFD-F502-4589-8988-D13382F56240}" destId="{A9F4C5FD-B027-41AD-B7E0-D24C7F96567F}" srcOrd="0" destOrd="0" presId="urn:microsoft.com/office/officeart/2005/8/layout/cycle1"/>
    <dgm:cxn modelId="{B1D538C5-4FF3-42C6-94C5-599EA2F5BFE4}" type="presOf" srcId="{27E6DBA9-6345-4037-89C1-0C57D6B7BD28}" destId="{0A404E38-B219-45C3-AA5D-C21F21B8E0F2}" srcOrd="0" destOrd="0" presId="urn:microsoft.com/office/officeart/2005/8/layout/cycle1"/>
    <dgm:cxn modelId="{A7404204-D3EB-448A-8C88-B1830B63D70F}" type="presOf" srcId="{68D1E60A-5DAE-43FA-B476-5E358159A628}" destId="{DDFA4282-8FC6-4674-9B78-1AC1014A5FFA}" srcOrd="0" destOrd="0" presId="urn:microsoft.com/office/officeart/2005/8/layout/cycle1"/>
    <dgm:cxn modelId="{83C0A9E6-84DF-4F83-BBBC-C6DD305DCB33}" srcId="{3A39B743-654D-4472-BFA7-AEC6BF5034AA}" destId="{07AC3D58-1B8B-4816-A595-98EC700A61F0}" srcOrd="0" destOrd="0" parTransId="{BEE29C86-64CD-41E0-ADDD-11388B19D052}" sibTransId="{BB3DEF75-78CA-46E5-87D9-76841217E2A2}"/>
    <dgm:cxn modelId="{637D2D21-66D0-4E39-AD7D-EFAE750881D0}" type="presParOf" srcId="{9CD34413-1B86-444B-8320-7A3B5EC5FE93}" destId="{420A895E-23CC-476D-8FF3-985CD5193A2E}" srcOrd="0" destOrd="0" presId="urn:microsoft.com/office/officeart/2005/8/layout/cycle1"/>
    <dgm:cxn modelId="{772D3F87-6E65-4FDA-8B2E-B8AFA27E3EB2}" type="presParOf" srcId="{9CD34413-1B86-444B-8320-7A3B5EC5FE93}" destId="{4842E97B-4222-4636-8C55-B504EF64E9B0}" srcOrd="1" destOrd="0" presId="urn:microsoft.com/office/officeart/2005/8/layout/cycle1"/>
    <dgm:cxn modelId="{8EC929AB-2E07-4CC7-9086-718DA03E14A7}" type="presParOf" srcId="{9CD34413-1B86-444B-8320-7A3B5EC5FE93}" destId="{64ECCEDD-9B97-4A40-8683-AF23B15FC31F}" srcOrd="2" destOrd="0" presId="urn:microsoft.com/office/officeart/2005/8/layout/cycle1"/>
    <dgm:cxn modelId="{B70F0E49-41DF-4EF8-B59B-2B01CA665C3E}" type="presParOf" srcId="{9CD34413-1B86-444B-8320-7A3B5EC5FE93}" destId="{0006627D-AD50-4B5A-A7D9-442CF847D392}" srcOrd="3" destOrd="0" presId="urn:microsoft.com/office/officeart/2005/8/layout/cycle1"/>
    <dgm:cxn modelId="{6BA916AF-090D-41D4-BBF1-8617D603AA4C}" type="presParOf" srcId="{9CD34413-1B86-444B-8320-7A3B5EC5FE93}" destId="{5D0DA7A4-8B38-4476-999E-7501F8CDAC13}" srcOrd="4" destOrd="0" presId="urn:microsoft.com/office/officeart/2005/8/layout/cycle1"/>
    <dgm:cxn modelId="{52F5D93B-ED5F-4418-A730-96022B4ACE73}" type="presParOf" srcId="{9CD34413-1B86-444B-8320-7A3B5EC5FE93}" destId="{AD9EA434-9B2F-4690-B192-BB6AF916A8A7}" srcOrd="5" destOrd="0" presId="urn:microsoft.com/office/officeart/2005/8/layout/cycle1"/>
    <dgm:cxn modelId="{D0788B50-A85B-44ED-B241-450DB9637ED2}" type="presParOf" srcId="{9CD34413-1B86-444B-8320-7A3B5EC5FE93}" destId="{AA995616-C92B-488A-9C5C-D8CAA9F5B3B5}" srcOrd="6" destOrd="0" presId="urn:microsoft.com/office/officeart/2005/8/layout/cycle1"/>
    <dgm:cxn modelId="{6852CB9A-F3D4-4042-8CA6-A69E8A91A556}" type="presParOf" srcId="{9CD34413-1B86-444B-8320-7A3B5EC5FE93}" destId="{A9F4C5FD-B027-41AD-B7E0-D24C7F96567F}" srcOrd="7" destOrd="0" presId="urn:microsoft.com/office/officeart/2005/8/layout/cycle1"/>
    <dgm:cxn modelId="{E39E9EEE-AA8E-4A70-93D9-4A3F8ECB8ED0}" type="presParOf" srcId="{9CD34413-1B86-444B-8320-7A3B5EC5FE93}" destId="{DDFA4282-8FC6-4674-9B78-1AC1014A5FFA}" srcOrd="8" destOrd="0" presId="urn:microsoft.com/office/officeart/2005/8/layout/cycle1"/>
    <dgm:cxn modelId="{E9B41042-1064-40BD-BE32-7DD44CEBB158}" type="presParOf" srcId="{9CD34413-1B86-444B-8320-7A3B5EC5FE93}" destId="{01AB95B3-6841-4E25-90AC-BFD1D3559B8F}" srcOrd="9" destOrd="0" presId="urn:microsoft.com/office/officeart/2005/8/layout/cycle1"/>
    <dgm:cxn modelId="{AC73285D-9CA1-45B4-8F43-892585506E48}" type="presParOf" srcId="{9CD34413-1B86-444B-8320-7A3B5EC5FE93}" destId="{0A404E38-B219-45C3-AA5D-C21F21B8E0F2}" srcOrd="10" destOrd="0" presId="urn:microsoft.com/office/officeart/2005/8/layout/cycle1"/>
    <dgm:cxn modelId="{2507A90C-C83F-4E12-B381-63971FB14C36}" type="presParOf" srcId="{9CD34413-1B86-444B-8320-7A3B5EC5FE93}" destId="{F3CA9E82-3A8C-4CDA-97AF-961215891C3F}" srcOrd="11" destOrd="0" presId="urn:microsoft.com/office/officeart/2005/8/layout/cycle1"/>
    <dgm:cxn modelId="{93C102EB-0DCB-4E37-885D-1D90436A38EC}" type="presParOf" srcId="{9CD34413-1B86-444B-8320-7A3B5EC5FE93}" destId="{9EE67328-05AA-46F2-BD2D-AF8F9C41C24D}" srcOrd="12" destOrd="0" presId="urn:microsoft.com/office/officeart/2005/8/layout/cycle1"/>
    <dgm:cxn modelId="{1EEBCDAD-375C-4F20-9EB9-9B3714FB15F0}" type="presParOf" srcId="{9CD34413-1B86-444B-8320-7A3B5EC5FE93}" destId="{6A6C36D2-18D2-45BC-8F70-5DB4CB1AE6B1}" srcOrd="13" destOrd="0" presId="urn:microsoft.com/office/officeart/2005/8/layout/cycle1"/>
    <dgm:cxn modelId="{3FFE4180-E820-4901-821A-DA7762223A6C}" type="presParOf" srcId="{9CD34413-1B86-444B-8320-7A3B5EC5FE93}" destId="{B300F462-63ED-4764-A0CD-B79B94056F25}"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6B3F0-89B6-4FAC-B476-AF89FF586D64}">
      <dsp:nvSpPr>
        <dsp:cNvPr id="0" name=""/>
        <dsp:cNvSpPr/>
      </dsp:nvSpPr>
      <dsp:spPr>
        <a:xfrm>
          <a:off x="2947614" y="-220651"/>
          <a:ext cx="1801362" cy="1554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Leadership, Coordination &amp; Sustainability</a:t>
          </a:r>
        </a:p>
        <a:p>
          <a:pPr lvl="0" algn="ctr" defTabSz="622300">
            <a:lnSpc>
              <a:spcPct val="90000"/>
            </a:lnSpc>
            <a:spcBef>
              <a:spcPct val="0"/>
            </a:spcBef>
            <a:spcAft>
              <a:spcPct val="35000"/>
            </a:spcAft>
          </a:pPr>
          <a:r>
            <a:rPr lang="en-US" sz="1000" kern="1200" dirty="0" smtClean="0"/>
            <a:t>Advocate for resources, make decisions and set priorities for personnel development, involve stakeholders, monitor CSPD</a:t>
          </a:r>
          <a:endParaRPr lang="en-US" sz="1000" kern="1200" dirty="0"/>
        </a:p>
      </dsp:txBody>
      <dsp:txXfrm>
        <a:off x="3023497" y="-144768"/>
        <a:ext cx="1649596" cy="1402713"/>
      </dsp:txXfrm>
    </dsp:sp>
    <dsp:sp modelId="{C24572E0-C6B1-4F65-BA60-BA650320E192}">
      <dsp:nvSpPr>
        <dsp:cNvPr id="0" name=""/>
        <dsp:cNvSpPr/>
      </dsp:nvSpPr>
      <dsp:spPr>
        <a:xfrm>
          <a:off x="1767816" y="556588"/>
          <a:ext cx="4160959" cy="4160959"/>
        </a:xfrm>
        <a:custGeom>
          <a:avLst/>
          <a:gdLst/>
          <a:ahLst/>
          <a:cxnLst/>
          <a:rect l="0" t="0" r="0" b="0"/>
          <a:pathLst>
            <a:path>
              <a:moveTo>
                <a:pt x="3117209" y="276709"/>
              </a:moveTo>
              <a:arcTo wR="2080479" hR="2080479" stAng="17993306" swAng="76972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A99B84-DE4C-664C-B9B9-AB6410E90583}">
      <dsp:nvSpPr>
        <dsp:cNvPr id="0" name=""/>
        <dsp:cNvSpPr/>
      </dsp:nvSpPr>
      <dsp:spPr>
        <a:xfrm>
          <a:off x="4926660" y="1216924"/>
          <a:ext cx="1800578" cy="1554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Personnel Standards</a:t>
          </a:r>
        </a:p>
        <a:p>
          <a:pPr lvl="0" algn="ctr" defTabSz="622300">
            <a:lnSpc>
              <a:spcPct val="90000"/>
            </a:lnSpc>
            <a:spcBef>
              <a:spcPct val="0"/>
            </a:spcBef>
            <a:spcAft>
              <a:spcPct val="35000"/>
            </a:spcAft>
          </a:pPr>
          <a:r>
            <a:rPr lang="en-US" sz="1000" kern="1200" dirty="0" smtClean="0"/>
            <a:t>Establish and maintain high standards for knowledge and skills and competence of EC workforce</a:t>
          </a:r>
          <a:endParaRPr lang="en-US" sz="1000" kern="1200" dirty="0"/>
        </a:p>
      </dsp:txBody>
      <dsp:txXfrm>
        <a:off x="5002543" y="1292807"/>
        <a:ext cx="1648812" cy="1402713"/>
      </dsp:txXfrm>
    </dsp:sp>
    <dsp:sp modelId="{57BD7CB0-14EB-8549-B45B-ECADEDC42B47}">
      <dsp:nvSpPr>
        <dsp:cNvPr id="0" name=""/>
        <dsp:cNvSpPr/>
      </dsp:nvSpPr>
      <dsp:spPr>
        <a:xfrm>
          <a:off x="1767816" y="556588"/>
          <a:ext cx="4160959" cy="4160959"/>
        </a:xfrm>
        <a:custGeom>
          <a:avLst/>
          <a:gdLst/>
          <a:ahLst/>
          <a:cxnLst/>
          <a:rect l="0" t="0" r="0" b="0"/>
          <a:pathLst>
            <a:path>
              <a:moveTo>
                <a:pt x="4140220" y="2373509"/>
              </a:moveTo>
              <a:arcTo wR="2080479" hR="2080479" stAng="485812" swAng="7992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7A944D-8B6E-49C6-B8E7-9A135D63BC5B}">
      <dsp:nvSpPr>
        <dsp:cNvPr id="0" name=""/>
        <dsp:cNvSpPr/>
      </dsp:nvSpPr>
      <dsp:spPr>
        <a:xfrm>
          <a:off x="4170490" y="3542971"/>
          <a:ext cx="1801362" cy="1554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Preservice Training</a:t>
          </a:r>
        </a:p>
        <a:p>
          <a:pPr lvl="0" algn="ctr" defTabSz="622300">
            <a:lnSpc>
              <a:spcPct val="90000"/>
            </a:lnSpc>
            <a:spcBef>
              <a:spcPct val="0"/>
            </a:spcBef>
            <a:spcAft>
              <a:spcPct val="35000"/>
            </a:spcAft>
          </a:pPr>
          <a:r>
            <a:rPr lang="en-US" sz="1000" kern="1200" dirty="0" smtClean="0"/>
            <a:t>IHEs prepare individuals to meet personnel standards established by state and national organizations</a:t>
          </a:r>
          <a:endParaRPr lang="en-US" sz="1000" kern="1200" dirty="0"/>
        </a:p>
      </dsp:txBody>
      <dsp:txXfrm>
        <a:off x="4246373" y="3618854"/>
        <a:ext cx="1649596" cy="1402713"/>
      </dsp:txXfrm>
    </dsp:sp>
    <dsp:sp modelId="{6F5ECDCF-92F0-4CF2-97CC-9EF5A5DEAD52}">
      <dsp:nvSpPr>
        <dsp:cNvPr id="0" name=""/>
        <dsp:cNvSpPr/>
      </dsp:nvSpPr>
      <dsp:spPr>
        <a:xfrm>
          <a:off x="1767816" y="556588"/>
          <a:ext cx="4160959" cy="4160959"/>
        </a:xfrm>
        <a:custGeom>
          <a:avLst/>
          <a:gdLst/>
          <a:ahLst/>
          <a:cxnLst/>
          <a:rect l="0" t="0" r="0" b="0"/>
          <a:pathLst>
            <a:path>
              <a:moveTo>
                <a:pt x="2274814" y="4151863"/>
              </a:moveTo>
              <a:arcTo wR="2080479" hR="2080479" stAng="5078416" swAng="64316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42901C-B717-439A-953E-57742E7AED8E}">
      <dsp:nvSpPr>
        <dsp:cNvPr id="0" name=""/>
        <dsp:cNvSpPr/>
      </dsp:nvSpPr>
      <dsp:spPr>
        <a:xfrm>
          <a:off x="1724739" y="3542971"/>
          <a:ext cx="1801362" cy="1554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Inservice</a:t>
          </a:r>
          <a:r>
            <a:rPr lang="en-US" sz="1400" kern="1200" dirty="0" smtClean="0"/>
            <a:t> Training</a:t>
          </a:r>
        </a:p>
        <a:p>
          <a:pPr lvl="0" algn="ctr" defTabSz="622300">
            <a:lnSpc>
              <a:spcPct val="90000"/>
            </a:lnSpc>
            <a:spcBef>
              <a:spcPct val="0"/>
            </a:spcBef>
            <a:spcAft>
              <a:spcPct val="35000"/>
            </a:spcAft>
          </a:pPr>
          <a:r>
            <a:rPr lang="en-US" sz="1000" kern="1200" dirty="0" smtClean="0"/>
            <a:t>Ongoing training to maintain and build on existing skills and to acquire new knowledge and skills</a:t>
          </a:r>
          <a:endParaRPr lang="en-US" sz="1000" kern="1200" dirty="0"/>
        </a:p>
      </dsp:txBody>
      <dsp:txXfrm>
        <a:off x="1800622" y="3618854"/>
        <a:ext cx="1649596" cy="1402713"/>
      </dsp:txXfrm>
    </dsp:sp>
    <dsp:sp modelId="{F025B3F9-D480-41AF-989A-A539DAF14B57}">
      <dsp:nvSpPr>
        <dsp:cNvPr id="0" name=""/>
        <dsp:cNvSpPr/>
      </dsp:nvSpPr>
      <dsp:spPr>
        <a:xfrm>
          <a:off x="1767816" y="556588"/>
          <a:ext cx="4160959" cy="4160959"/>
        </a:xfrm>
        <a:custGeom>
          <a:avLst/>
          <a:gdLst/>
          <a:ahLst/>
          <a:cxnLst/>
          <a:rect l="0" t="0" r="0" b="0"/>
          <a:pathLst>
            <a:path>
              <a:moveTo>
                <a:pt x="143674" y="2840205"/>
              </a:moveTo>
              <a:arcTo wR="2080479" hR="2080479" stAng="9514923" swAng="79926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B75FD07-32D6-EE49-A0C9-72B5B5E82310}">
      <dsp:nvSpPr>
        <dsp:cNvPr id="0" name=""/>
        <dsp:cNvSpPr/>
      </dsp:nvSpPr>
      <dsp:spPr>
        <a:xfrm>
          <a:off x="968960" y="1216924"/>
          <a:ext cx="1801362" cy="15544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Recruitment and Retention</a:t>
          </a:r>
        </a:p>
        <a:p>
          <a:pPr lvl="0" algn="ctr" defTabSz="622300">
            <a:lnSpc>
              <a:spcPct val="90000"/>
            </a:lnSpc>
            <a:spcBef>
              <a:spcPct val="0"/>
            </a:spcBef>
            <a:spcAft>
              <a:spcPct val="35000"/>
            </a:spcAft>
          </a:pPr>
          <a:r>
            <a:rPr lang="en-US" sz="1000" kern="1200" dirty="0" smtClean="0"/>
            <a:t>Information about vacancies and under qualified personnel across systems by discipline and region </a:t>
          </a:r>
          <a:endParaRPr lang="en-US" sz="1000" kern="1200" dirty="0"/>
        </a:p>
      </dsp:txBody>
      <dsp:txXfrm>
        <a:off x="1044843" y="1292807"/>
        <a:ext cx="1649596" cy="1402713"/>
      </dsp:txXfrm>
    </dsp:sp>
    <dsp:sp modelId="{E9A279D0-0878-F94F-AC26-567CCCE76D74}">
      <dsp:nvSpPr>
        <dsp:cNvPr id="0" name=""/>
        <dsp:cNvSpPr/>
      </dsp:nvSpPr>
      <dsp:spPr>
        <a:xfrm>
          <a:off x="1767816" y="556588"/>
          <a:ext cx="4160959" cy="4160959"/>
        </a:xfrm>
        <a:custGeom>
          <a:avLst/>
          <a:gdLst/>
          <a:ahLst/>
          <a:cxnLst/>
          <a:rect l="0" t="0" r="0" b="0"/>
          <a:pathLst>
            <a:path>
              <a:moveTo>
                <a:pt x="669125" y="551926"/>
              </a:moveTo>
              <a:arcTo wR="2080479" hR="2080479" stAng="13636972" swAng="76972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A20702D-D596-4655-98F3-946E24C2202F}" type="datetimeFigureOut">
              <a:rPr lang="en-US" smtClean="0"/>
              <a:t>7/21/2016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ADD618D-695E-4854-9801-F0F99E6D5410}" type="slidenum">
              <a:rPr lang="en-US" smtClean="0"/>
              <a:t>‹#›</a:t>
            </a:fld>
            <a:endParaRPr lang="en-US"/>
          </a:p>
        </p:txBody>
      </p:sp>
    </p:spTree>
    <p:extLst>
      <p:ext uri="{BB962C8B-B14F-4D97-AF65-F5344CB8AC3E}">
        <p14:creationId xmlns:p14="http://schemas.microsoft.com/office/powerpoint/2010/main" val="230700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344CAD-00F8-457D-ACC3-8EFC97495A86}" type="slidenum">
              <a:rPr lang="en-US" smtClean="0"/>
              <a:pPr/>
              <a:t>4</a:t>
            </a:fld>
            <a:endParaRPr lang="en-US"/>
          </a:p>
        </p:txBody>
      </p:sp>
    </p:spTree>
    <p:extLst>
      <p:ext uri="{BB962C8B-B14F-4D97-AF65-F5344CB8AC3E}">
        <p14:creationId xmlns:p14="http://schemas.microsoft.com/office/powerpoint/2010/main" val="2883572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D618D-695E-4854-9801-F0F99E6D5410}" type="slidenum">
              <a:rPr lang="en-US" smtClean="0"/>
              <a:pPr/>
              <a:t>53</a:t>
            </a:fld>
            <a:endParaRPr lang="en-US" dirty="0"/>
          </a:p>
        </p:txBody>
      </p:sp>
    </p:spTree>
    <p:extLst>
      <p:ext uri="{BB962C8B-B14F-4D97-AF65-F5344CB8AC3E}">
        <p14:creationId xmlns:p14="http://schemas.microsoft.com/office/powerpoint/2010/main" val="2984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ACA4F-8A1F-440D-8FE8-BB54A840A629}" type="slidenum">
              <a:rPr lang="en-US" smtClean="0"/>
              <a:pPr/>
              <a:t>7</a:t>
            </a:fld>
            <a:endParaRPr lang="en-US"/>
          </a:p>
        </p:txBody>
      </p:sp>
    </p:spTree>
    <p:extLst>
      <p:ext uri="{BB962C8B-B14F-4D97-AF65-F5344CB8AC3E}">
        <p14:creationId xmlns:p14="http://schemas.microsoft.com/office/powerpoint/2010/main" val="247818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D618D-695E-4854-9801-F0F99E6D5410}" type="slidenum">
              <a:rPr lang="en-US" smtClean="0"/>
              <a:pPr/>
              <a:t>10</a:t>
            </a:fld>
            <a:endParaRPr lang="en-US" dirty="0"/>
          </a:p>
        </p:txBody>
      </p:sp>
    </p:spTree>
    <p:extLst>
      <p:ext uri="{BB962C8B-B14F-4D97-AF65-F5344CB8AC3E}">
        <p14:creationId xmlns:p14="http://schemas.microsoft.com/office/powerpoint/2010/main" val="1187708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D618D-695E-4854-9801-F0F99E6D5410}" type="slidenum">
              <a:rPr lang="en-US" smtClean="0"/>
              <a:t>31</a:t>
            </a:fld>
            <a:endParaRPr lang="en-US"/>
          </a:p>
        </p:txBody>
      </p:sp>
    </p:spTree>
    <p:extLst>
      <p:ext uri="{BB962C8B-B14F-4D97-AF65-F5344CB8AC3E}">
        <p14:creationId xmlns:p14="http://schemas.microsoft.com/office/powerpoint/2010/main" val="4123203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9FC36-D182-4736-8525-0BA697829FFC}" type="slidenum">
              <a:rPr lang="en-US" smtClean="0"/>
              <a:t>39</a:t>
            </a:fld>
            <a:endParaRPr lang="en-US"/>
          </a:p>
        </p:txBody>
      </p:sp>
    </p:spTree>
    <p:extLst>
      <p:ext uri="{BB962C8B-B14F-4D97-AF65-F5344CB8AC3E}">
        <p14:creationId xmlns:p14="http://schemas.microsoft.com/office/powerpoint/2010/main" val="145789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9FC36-D182-4736-8525-0BA697829FFC}" type="slidenum">
              <a:rPr lang="en-US" smtClean="0"/>
              <a:t>40</a:t>
            </a:fld>
            <a:endParaRPr lang="en-US"/>
          </a:p>
        </p:txBody>
      </p:sp>
    </p:spTree>
    <p:extLst>
      <p:ext uri="{BB962C8B-B14F-4D97-AF65-F5344CB8AC3E}">
        <p14:creationId xmlns:p14="http://schemas.microsoft.com/office/powerpoint/2010/main" val="182905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9FC36-D182-4736-8525-0BA697829FFC}" type="slidenum">
              <a:rPr lang="en-US" smtClean="0"/>
              <a:t>41</a:t>
            </a:fld>
            <a:endParaRPr lang="en-US"/>
          </a:p>
        </p:txBody>
      </p:sp>
    </p:spTree>
    <p:extLst>
      <p:ext uri="{BB962C8B-B14F-4D97-AF65-F5344CB8AC3E}">
        <p14:creationId xmlns:p14="http://schemas.microsoft.com/office/powerpoint/2010/main" val="285550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9FC36-D182-4736-8525-0BA697829FFC}" type="slidenum">
              <a:rPr lang="en-US" smtClean="0"/>
              <a:t>42</a:t>
            </a:fld>
            <a:endParaRPr lang="en-US"/>
          </a:p>
        </p:txBody>
      </p:sp>
    </p:spTree>
    <p:extLst>
      <p:ext uri="{BB962C8B-B14F-4D97-AF65-F5344CB8AC3E}">
        <p14:creationId xmlns:p14="http://schemas.microsoft.com/office/powerpoint/2010/main" val="198177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344CAD-00F8-457D-ACC3-8EFC97495A86}" type="slidenum">
              <a:rPr lang="en-US" smtClean="0"/>
              <a:pPr/>
              <a:t>44</a:t>
            </a:fld>
            <a:endParaRPr lang="en-US"/>
          </a:p>
        </p:txBody>
      </p:sp>
    </p:spTree>
    <p:extLst>
      <p:ext uri="{BB962C8B-B14F-4D97-AF65-F5344CB8AC3E}">
        <p14:creationId xmlns:p14="http://schemas.microsoft.com/office/powerpoint/2010/main" val="347092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2BDAA-3D0E-4A1D-8D0E-5C07C81AD354}" type="datetime1">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21884111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B1F0D-F2FE-4AE4-B6DC-88AF92C94034}" type="datetime1">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104462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92EEF-31DB-4550-80BA-29CBE4095C85}" type="datetime1">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10839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lvl1pPr>
              <a:defRPr sz="3600" b="1" cap="small" baseline="0">
                <a:solidFill>
                  <a:schemeClr val="accent1">
                    <a:lumMod val="50000"/>
                  </a:schemeClr>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1">
                  <a:lumMod val="60000"/>
                  <a:lumOff val="40000"/>
                </a:schemeClr>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E2BFFCA-7AC9-41EF-9392-4CAFA25B8DBC}" type="datetime1">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82B72-95DE-47BF-856D-86D4B12F7055}" type="slidenum">
              <a:rPr lang="en-US" smtClean="0"/>
              <a:t>‹#›</a:t>
            </a:fld>
            <a:endParaRPr lang="en-US"/>
          </a:p>
        </p:txBody>
      </p:sp>
      <p:cxnSp>
        <p:nvCxnSpPr>
          <p:cNvPr id="8" name="Straight Connector 7"/>
          <p:cNvCxnSpPr/>
          <p:nvPr userDrawn="1"/>
        </p:nvCxnSpPr>
        <p:spPr>
          <a:xfrm>
            <a:off x="0" y="990600"/>
            <a:ext cx="914400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066800"/>
            <a:ext cx="9144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014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43048-1CE7-4212-95B5-74469CAFD463}" type="datetime1">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220783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B708F-1D42-4B0D-BE5A-FD82A59777E3}" type="datetime1">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133890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5A2CD8-D614-489C-BB9A-D64CE542DB9C}" type="datetime1">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42715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F6C54E-3D44-4898-B871-88AADBE6C442}" type="datetime1">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35775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02E37-0ECD-46E1-B886-CE12E10D58D5}" type="datetime1">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6024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72BB8-AA17-4797-80D2-08F960EE5A56}" type="datetime1">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384994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AD4011-A51F-4DB3-80AF-A343554F530B}" type="datetime1">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82B72-95DE-47BF-856D-86D4B12F7055}" type="slidenum">
              <a:rPr lang="en-US" smtClean="0"/>
              <a:t>‹#›</a:t>
            </a:fld>
            <a:endParaRPr lang="en-US"/>
          </a:p>
        </p:txBody>
      </p:sp>
    </p:spTree>
    <p:extLst>
      <p:ext uri="{BB962C8B-B14F-4D97-AF65-F5344CB8AC3E}">
        <p14:creationId xmlns:p14="http://schemas.microsoft.com/office/powerpoint/2010/main" val="162375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1579C-7416-4AB9-8F73-E90F6BA1F074}" type="datetime1">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82B72-95DE-47BF-856D-86D4B12F7055}" type="slidenum">
              <a:rPr lang="en-US" smtClean="0"/>
              <a:t>‹#›</a:t>
            </a:fld>
            <a:endParaRPr lang="en-US"/>
          </a:p>
        </p:txBody>
      </p:sp>
    </p:spTree>
    <p:extLst>
      <p:ext uri="{BB962C8B-B14F-4D97-AF65-F5344CB8AC3E}">
        <p14:creationId xmlns:p14="http://schemas.microsoft.com/office/powerpoint/2010/main" val="1087794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3429000"/>
            <a:ext cx="9067800" cy="3992563"/>
          </a:xfrm>
        </p:spPr>
        <p:txBody>
          <a:bodyPr>
            <a:normAutofit/>
          </a:bodyPr>
          <a:lstStyle/>
          <a:p>
            <a:pPr marL="0" indent="0" algn="ctr">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p>
          <a:p>
            <a:pPr marL="0" indent="0" algn="ctr">
              <a:buNone/>
            </a:pPr>
            <a:endParaRPr lang="en-US" sz="2400" i="1" dirty="0" smtClean="0">
              <a:latin typeface="Times New Roman" panose="02020603050405020304" pitchFamily="18" charset="0"/>
              <a:cs typeface="Times New Roman" panose="02020603050405020304" pitchFamily="18" charset="0"/>
            </a:endParaRPr>
          </a:p>
          <a:p>
            <a:pPr marL="0" indent="0" algn="ctr">
              <a:buNone/>
            </a:pPr>
            <a:r>
              <a:rPr lang="en-US" sz="2400" i="1" dirty="0" smtClean="0">
                <a:latin typeface="Times New Roman" panose="02020603050405020304" pitchFamily="18" charset="0"/>
                <a:cs typeface="Times New Roman" panose="02020603050405020304" pitchFamily="18" charset="0"/>
              </a:rPr>
              <a:t>Mary Beth Bruder, PhD, Director</a:t>
            </a:r>
          </a:p>
          <a:p>
            <a:pPr marL="0" indent="0" algn="ctr">
              <a:buNone/>
            </a:pPr>
            <a:r>
              <a:rPr lang="en-US" sz="2400" i="1" dirty="0" smtClean="0">
                <a:latin typeface="Times New Roman" panose="02020603050405020304" pitchFamily="18" charset="0"/>
                <a:cs typeface="Times New Roman" panose="02020603050405020304" pitchFamily="18" charset="0"/>
              </a:rPr>
              <a:t> University of Connecticut</a:t>
            </a:r>
          </a:p>
          <a:p>
            <a:pPr marL="0" indent="0" algn="ctr">
              <a:buNone/>
            </a:pPr>
            <a:r>
              <a:rPr lang="en-US" sz="2400" i="1" dirty="0" smtClean="0">
                <a:latin typeface="Times New Roman" panose="02020603050405020304" pitchFamily="18" charset="0"/>
                <a:cs typeface="Times New Roman" panose="02020603050405020304" pitchFamily="18" charset="0"/>
              </a:rPr>
              <a:t>Vicki Stayton, PhD, Standards Coordinator</a:t>
            </a:r>
            <a:endParaRPr lang="en-US" dirty="0">
              <a:latin typeface="Times New Roman" panose="02020603050405020304" pitchFamily="18" charset="0"/>
              <a:cs typeface="Times New Roman" panose="02020603050405020304" pitchFamily="18" charset="0"/>
            </a:endParaRPr>
          </a:p>
        </p:txBody>
      </p:sp>
      <p:pic>
        <p:nvPicPr>
          <p:cNvPr id="6" name="Picture 5" descr="ECP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1397183"/>
            <a:ext cx="5410200" cy="2306454"/>
          </a:xfrm>
          <a:prstGeom prst="rect">
            <a:avLst/>
          </a:prstGeom>
        </p:spPr>
      </p:pic>
      <p:sp>
        <p:nvSpPr>
          <p:cNvPr id="2" name="Slide Number Placeholder 1"/>
          <p:cNvSpPr>
            <a:spLocks noGrp="1"/>
          </p:cNvSpPr>
          <p:nvPr>
            <p:ph type="sldNum" sz="quarter" idx="12"/>
          </p:nvPr>
        </p:nvSpPr>
        <p:spPr/>
        <p:txBody>
          <a:bodyPr/>
          <a:lstStyle/>
          <a:p>
            <a:fld id="{7DC82B72-95DE-47BF-856D-86D4B12F7055}" type="slidenum">
              <a:rPr lang="en-US" smtClean="0"/>
              <a:t>1</a:t>
            </a:fld>
            <a:endParaRPr lang="en-US"/>
          </a:p>
        </p:txBody>
      </p:sp>
    </p:spTree>
    <p:extLst>
      <p:ext uri="{BB962C8B-B14F-4D97-AF65-F5344CB8AC3E}">
        <p14:creationId xmlns:p14="http://schemas.microsoft.com/office/powerpoint/2010/main" val="3736168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914400"/>
          </a:xfrm>
        </p:spPr>
        <p:txBody>
          <a:bodyPr>
            <a:noAutofit/>
          </a:bodyPr>
          <a:lstStyle/>
          <a:p>
            <a:pPr algn="ctr"/>
            <a:r>
              <a:rPr lang="en-US" sz="3200" dirty="0" smtClean="0">
                <a:latin typeface="Arial" panose="020B0604020202020204" pitchFamily="34" charset="0"/>
                <a:cs typeface="Arial" panose="020B0604020202020204" pitchFamily="34" charset="0"/>
              </a:rPr>
              <a:t>Cross-Disciplinary Process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43000"/>
            <a:ext cx="8301038" cy="5715000"/>
          </a:xfrm>
        </p:spPr>
        <p:txBody>
          <a:bodyPr>
            <a:normAutofit/>
          </a:bodyPr>
          <a:lstStyle/>
          <a:p>
            <a:pPr>
              <a:buClrTx/>
            </a:pPr>
            <a:r>
              <a:rPr lang="en-US" sz="2400" dirty="0">
                <a:latin typeface="Arial" panose="020B0604020202020204" pitchFamily="34" charset="0"/>
                <a:cs typeface="Arial" panose="020B0604020202020204" pitchFamily="34" charset="0"/>
              </a:rPr>
              <a:t>National meetings of organizations to share information and </a:t>
            </a:r>
            <a:r>
              <a:rPr lang="en-US" sz="2400" dirty="0" smtClean="0">
                <a:latin typeface="Arial" panose="020B0604020202020204" pitchFamily="34" charset="0"/>
                <a:cs typeface="Arial" panose="020B0604020202020204" pitchFamily="34" charset="0"/>
              </a:rPr>
              <a:t>priorities</a:t>
            </a:r>
            <a:endParaRPr lang="en-US" sz="2400" dirty="0">
              <a:latin typeface="Arial" panose="020B0604020202020204" pitchFamily="34" charset="0"/>
              <a:cs typeface="Arial" panose="020B0604020202020204" pitchFamily="34" charset="0"/>
            </a:endParaRPr>
          </a:p>
          <a:p>
            <a:pPr>
              <a:buClrTx/>
            </a:pPr>
            <a:endParaRPr lang="en-US" sz="2400" dirty="0">
              <a:latin typeface="Arial" panose="020B0604020202020204" pitchFamily="34" charset="0"/>
              <a:cs typeface="Arial" panose="020B0604020202020204" pitchFamily="34" charset="0"/>
            </a:endParaRPr>
          </a:p>
          <a:p>
            <a:pPr>
              <a:buClrTx/>
            </a:pPr>
            <a:r>
              <a:rPr lang="en-US" sz="2400" dirty="0">
                <a:latin typeface="Arial" panose="020B0604020202020204" pitchFamily="34" charset="0"/>
                <a:cs typeface="Arial" panose="020B0604020202020204" pitchFamily="34" charset="0"/>
              </a:rPr>
              <a:t>Joint presentations at discipline specific conferences</a:t>
            </a:r>
          </a:p>
          <a:p>
            <a:pPr marL="0" indent="0">
              <a:buClrTx/>
              <a:buNone/>
            </a:pPr>
            <a:r>
              <a:rPr lang="en-US" sz="2400" dirty="0">
                <a:latin typeface="Arial" panose="020B0604020202020204" pitchFamily="34" charset="0"/>
                <a:cs typeface="Arial" panose="020B0604020202020204" pitchFamily="34" charset="0"/>
              </a:rPr>
              <a:t>	</a:t>
            </a:r>
          </a:p>
          <a:p>
            <a:pPr>
              <a:buClrTx/>
            </a:pPr>
            <a:r>
              <a:rPr lang="en-US" sz="2400" dirty="0">
                <a:latin typeface="Arial" panose="020B0604020202020204" pitchFamily="34" charset="0"/>
                <a:cs typeface="Arial" panose="020B0604020202020204" pitchFamily="34" charset="0"/>
              </a:rPr>
              <a:t> Completed crosswalks of personnel standards across:    </a:t>
            </a:r>
          </a:p>
          <a:p>
            <a:pPr marL="85725" indent="0" algn="ctr">
              <a:buClrTx/>
              <a:buNone/>
            </a:pPr>
            <a:r>
              <a:rPr lang="en-US" sz="2400" dirty="0">
                <a:latin typeface="Arial" panose="020B0604020202020204" pitchFamily="34" charset="0"/>
                <a:cs typeface="Arial" panose="020B0604020202020204" pitchFamily="34" charset="0"/>
              </a:rPr>
              <a:t>CEC/DEC, NAEYC, AOTA, APTA, ASHA</a:t>
            </a:r>
          </a:p>
          <a:p>
            <a:pPr marL="85725" indent="0">
              <a:buClrTx/>
              <a:buNone/>
            </a:pPr>
            <a:endParaRPr lang="en-US" sz="2400" dirty="0">
              <a:latin typeface="Arial" panose="020B0604020202020204" pitchFamily="34" charset="0"/>
              <a:cs typeface="Arial" panose="020B0604020202020204" pitchFamily="34" charset="0"/>
            </a:endParaRPr>
          </a:p>
          <a:p>
            <a:pPr marL="428625">
              <a:buClrTx/>
            </a:pPr>
            <a:r>
              <a:rPr lang="en-US" sz="2400" dirty="0">
                <a:latin typeface="Arial" panose="020B0604020202020204" pitchFamily="34" charset="0"/>
                <a:cs typeface="Arial" panose="020B0604020202020204" pitchFamily="34" charset="0"/>
              </a:rPr>
              <a:t>Workgroup validated a refined item by item analysis of   </a:t>
            </a:r>
            <a:r>
              <a:rPr lang="en-US" sz="2400" dirty="0" smtClean="0">
                <a:latin typeface="Arial" panose="020B0604020202020204" pitchFamily="34" charset="0"/>
                <a:cs typeface="Arial" panose="020B0604020202020204" pitchFamily="34" charset="0"/>
              </a:rPr>
              <a:t>DEC/NAEYC </a:t>
            </a:r>
            <a:r>
              <a:rPr lang="en-US" sz="2400" dirty="0">
                <a:latin typeface="Arial" panose="020B0604020202020204" pitchFamily="34" charset="0"/>
                <a:cs typeface="Arial" panose="020B0604020202020204" pitchFamily="34" charset="0"/>
              </a:rPr>
              <a:t>personnel standards</a:t>
            </a:r>
          </a:p>
          <a:p>
            <a:pPr marL="85725" indent="0">
              <a:buClrTx/>
              <a:buNone/>
            </a:pPr>
            <a:endParaRPr lang="en-US" sz="2400" dirty="0">
              <a:latin typeface="Arial" panose="020B0604020202020204" pitchFamily="34" charset="0"/>
              <a:cs typeface="Arial" panose="020B0604020202020204" pitchFamily="34" charset="0"/>
            </a:endParaRPr>
          </a:p>
          <a:p>
            <a:pPr marL="428625">
              <a:buClrTx/>
            </a:pPr>
            <a:r>
              <a:rPr lang="en-US" sz="2400" dirty="0">
                <a:latin typeface="Arial" panose="020B0604020202020204" pitchFamily="34" charset="0"/>
                <a:cs typeface="Arial" panose="020B0604020202020204" pitchFamily="34" charset="0"/>
              </a:rPr>
              <a:t>Articles published by disciplines organizations (IYC)</a:t>
            </a:r>
          </a:p>
          <a:p>
            <a:pPr marL="85725" indent="0" algn="ctr">
              <a:buNone/>
            </a:pPr>
            <a:endParaRPr lang="en-US" sz="1950" dirty="0">
              <a:latin typeface="Times New Roman" panose="02020603050405020304" pitchFamily="18" charset="0"/>
              <a:cs typeface="Times New Roman" panose="02020603050405020304" pitchFamily="18" charset="0"/>
            </a:endParaRPr>
          </a:p>
          <a:p>
            <a:endParaRPr lang="en-US" dirty="0" smtClean="0">
              <a:latin typeface="Arial" panose="020B0604020202020204" pitchFamily="34" charset="0"/>
              <a:cs typeface="Arial" panose="020B0604020202020204" pitchFamily="34" charset="0"/>
            </a:endParaRPr>
          </a:p>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10</a:t>
            </a:fld>
            <a:endParaRPr lang="en-US"/>
          </a:p>
        </p:txBody>
      </p:sp>
    </p:spTree>
    <p:extLst>
      <p:ext uri="{BB962C8B-B14F-4D97-AF65-F5344CB8AC3E}">
        <p14:creationId xmlns:p14="http://schemas.microsoft.com/office/powerpoint/2010/main" val="411267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624" y="1371600"/>
            <a:ext cx="8004175" cy="4953000"/>
          </a:xfrm>
        </p:spPr>
        <p:txBody>
          <a:bodyPr>
            <a:noAutofit/>
          </a:bodyPr>
          <a:lstStyle/>
          <a:p>
            <a:pPr marL="0" indent="0">
              <a:buNone/>
              <a:defRPr/>
            </a:pP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Led by a DEC Alignment Workgroup </a:t>
            </a:r>
          </a:p>
          <a:p>
            <a:pPr marL="0" lvl="0" indent="0" defTabSz="457200" eaLnBrk="0" fontAlgn="base" hangingPunct="0">
              <a:spcAft>
                <a:spcPct val="0"/>
              </a:spcAft>
              <a:buClrTx/>
              <a:buNone/>
            </a:pPr>
            <a:endParaRPr lang="en-US" sz="2000" dirty="0" smtClean="0">
              <a:solidFill>
                <a:prstClr val="black"/>
              </a:solidFill>
              <a:latin typeface="Arial" panose="020B0604020202020204" pitchFamily="34" charset="0"/>
              <a:cs typeface="Arial" panose="020B0604020202020204" pitchFamily="34" charset="0"/>
            </a:endParaRPr>
          </a:p>
          <a:p>
            <a:pPr marL="0" lvl="0" indent="0" defTabSz="457200" eaLnBrk="0" fontAlgn="base" hangingPunct="0">
              <a:spcAft>
                <a:spcPct val="0"/>
              </a:spcAft>
              <a:buClrTx/>
              <a:buNone/>
            </a:pPr>
            <a:r>
              <a:rPr lang="en-US" sz="2000" dirty="0" smtClean="0">
                <a:solidFill>
                  <a:prstClr val="black"/>
                </a:solidFill>
                <a:latin typeface="Arial" panose="020B0604020202020204" pitchFamily="34" charset="0"/>
                <a:cs typeface="Arial" panose="020B0604020202020204" pitchFamily="34" charset="0"/>
              </a:rPr>
              <a:t>		Developed alignment </a:t>
            </a:r>
            <a:r>
              <a:rPr lang="en-US" sz="2000" dirty="0">
                <a:solidFill>
                  <a:prstClr val="black"/>
                </a:solidFill>
                <a:latin typeface="Arial" panose="020B0604020202020204" pitchFamily="34" charset="0"/>
                <a:cs typeface="Arial" panose="020B0604020202020204" pitchFamily="34" charset="0"/>
              </a:rPr>
              <a:t>rules/guidelines </a:t>
            </a:r>
          </a:p>
          <a:p>
            <a:pPr marL="0" indent="0">
              <a:buNone/>
              <a:defRPr/>
            </a:pPr>
            <a:endParaRPr lang="en-US" sz="2000" dirty="0" smtClean="0">
              <a:latin typeface="Arial" panose="020B0604020202020204" pitchFamily="34" charset="0"/>
              <a:cs typeface="Arial" panose="020B0604020202020204" pitchFamily="34" charset="0"/>
            </a:endParaRPr>
          </a:p>
          <a:p>
            <a:pPr marL="0" indent="0">
              <a:buNone/>
              <a:defRPr/>
            </a:pPr>
            <a:r>
              <a:rPr lang="en-US" sz="2000" dirty="0" smtClean="0">
                <a:latin typeface="Arial" panose="020B0604020202020204" pitchFamily="34" charset="0"/>
                <a:cs typeface="Arial" panose="020B0604020202020204" pitchFamily="34" charset="0"/>
              </a:rPr>
              <a:t>	Conducted multiple rounds of individual and group 	reviews</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	Identified areas where the degree of alignment across 	CEC and NAEYC standards and elements was 73% or 	higher</a:t>
            </a:r>
          </a:p>
          <a:p>
            <a:pPr marL="0" lvl="0" indent="0">
              <a:buClr>
                <a:srgbClr val="C3B441"/>
              </a:buClr>
              <a:buNone/>
            </a:pPr>
            <a:endParaRPr lang="en-US" sz="2000" dirty="0" smtClean="0">
              <a:solidFill>
                <a:srgbClr val="2F2B20"/>
              </a:solidFill>
              <a:latin typeface="Arial" panose="020B0604020202020204" pitchFamily="34" charset="0"/>
              <a:cs typeface="Arial" panose="020B0604020202020204" pitchFamily="34" charset="0"/>
            </a:endParaRPr>
          </a:p>
          <a:p>
            <a:pPr marL="0" lvl="0" indent="0">
              <a:buClr>
                <a:srgbClr val="C3B441"/>
              </a:buClr>
              <a:buNone/>
            </a:pPr>
            <a:r>
              <a:rPr lang="en-US" sz="2000" dirty="0" smtClean="0">
                <a:solidFill>
                  <a:srgbClr val="2F2B20"/>
                </a:solidFill>
                <a:latin typeface="Arial" panose="020B0604020202020204" pitchFamily="34" charset="0"/>
                <a:cs typeface="Arial" panose="020B0604020202020204" pitchFamily="34" charset="0"/>
              </a:rPr>
              <a:t>	Identified </a:t>
            </a:r>
            <a:r>
              <a:rPr lang="en-US" sz="2000" dirty="0">
                <a:solidFill>
                  <a:srgbClr val="2F2B20"/>
                </a:solidFill>
                <a:latin typeface="Arial" panose="020B0604020202020204" pitchFamily="34" charset="0"/>
                <a:cs typeface="Arial" panose="020B0604020202020204" pitchFamily="34" charset="0"/>
              </a:rPr>
              <a:t>areas where the degree of alignment across </a:t>
            </a:r>
            <a:r>
              <a:rPr lang="en-US" sz="2000" dirty="0" smtClean="0">
                <a:solidFill>
                  <a:srgbClr val="2F2B20"/>
                </a:solidFill>
                <a:latin typeface="Arial" panose="020B0604020202020204" pitchFamily="34" charset="0"/>
                <a:cs typeface="Arial" panose="020B0604020202020204" pitchFamily="34" charset="0"/>
              </a:rPr>
              <a:t>	NAEYC </a:t>
            </a:r>
            <a:r>
              <a:rPr lang="en-US" sz="2000" dirty="0">
                <a:solidFill>
                  <a:srgbClr val="2F2B20"/>
                </a:solidFill>
                <a:latin typeface="Arial" panose="020B0604020202020204" pitchFamily="34" charset="0"/>
                <a:cs typeface="Arial" panose="020B0604020202020204" pitchFamily="34" charset="0"/>
              </a:rPr>
              <a:t>standards and elements </a:t>
            </a:r>
            <a:r>
              <a:rPr lang="en-US" sz="2000" dirty="0" smtClean="0">
                <a:solidFill>
                  <a:srgbClr val="2F2B20"/>
                </a:solidFill>
                <a:latin typeface="Arial" panose="020B0604020202020204" pitchFamily="34" charset="0"/>
                <a:cs typeface="Arial" panose="020B0604020202020204" pitchFamily="34" charset="0"/>
              </a:rPr>
              <a:t>with DEC knowledge 	and 	skill statements was </a:t>
            </a:r>
            <a:r>
              <a:rPr lang="en-US" sz="2000" dirty="0">
                <a:solidFill>
                  <a:srgbClr val="2F2B20"/>
                </a:solidFill>
                <a:latin typeface="Arial" panose="020B0604020202020204" pitchFamily="34" charset="0"/>
                <a:cs typeface="Arial" panose="020B0604020202020204" pitchFamily="34" charset="0"/>
              </a:rPr>
              <a:t>73% or higher</a:t>
            </a:r>
          </a:p>
          <a:p>
            <a:endParaRPr lang="en-US" sz="2800" b="1" dirty="0" smtClean="0"/>
          </a:p>
          <a:p>
            <a:endParaRPr lang="en-US" sz="2800" dirty="0" smtClean="0"/>
          </a:p>
        </p:txBody>
      </p:sp>
      <p:sp>
        <p:nvSpPr>
          <p:cNvPr id="4" name="Slide Number Placeholder 3"/>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dirty="0" smtClean="0"/>
              <a:t>11</a:t>
            </a:r>
          </a:p>
        </p:txBody>
      </p:sp>
      <p:sp>
        <p:nvSpPr>
          <p:cNvPr id="5" name="Title 1"/>
          <p:cNvSpPr txBox="1">
            <a:spLocks/>
          </p:cNvSpPr>
          <p:nvPr/>
        </p:nvSpPr>
        <p:spPr>
          <a:xfrm>
            <a:off x="0" y="0"/>
            <a:ext cx="91440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b="1" dirty="0" smtClean="0"/>
              <a:t/>
            </a:r>
            <a:br>
              <a:rPr lang="en-US" sz="2800" b="1" dirty="0" smtClean="0"/>
            </a:br>
            <a:r>
              <a:rPr lang="en-US" sz="2400" b="1" dirty="0" smtClean="0">
                <a:solidFill>
                  <a:schemeClr val="tx1"/>
                </a:solidFill>
                <a:latin typeface="Arial" panose="020B0604020202020204" pitchFamily="34" charset="0"/>
                <a:cs typeface="Arial" panose="020B0604020202020204" pitchFamily="34" charset="0"/>
              </a:rPr>
              <a:t>NAEYC, CEC, DEC Standards “Relationship”  Crosswalk</a:t>
            </a:r>
            <a:endParaRPr lang="en-US"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20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latin typeface="Arial" panose="020B0604020202020204" pitchFamily="34" charset="0"/>
                <a:cs typeface="Arial" panose="020B0604020202020204" pitchFamily="34" charset="0"/>
              </a:rPr>
              <a:t>Draft Alignments Completed For:</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19200" y="1371600"/>
            <a:ext cx="6686550" cy="5105400"/>
          </a:xfrm>
        </p:spPr>
        <p:txBody>
          <a:bodyPr>
            <a:normAutofit/>
          </a:bodyPr>
          <a:lstStyle/>
          <a:p>
            <a:pPr>
              <a:buClrTx/>
            </a:pPr>
            <a:r>
              <a:rPr lang="en-US" sz="2400" dirty="0">
                <a:latin typeface="Arial" panose="020B0604020202020204" pitchFamily="34" charset="0"/>
                <a:cs typeface="Arial" panose="020B0604020202020204" pitchFamily="34" charset="0"/>
              </a:rPr>
              <a:t>Initial NAEYC and CEC Standards and Elements</a:t>
            </a:r>
          </a:p>
          <a:p>
            <a:pPr>
              <a:buClrTx/>
            </a:pPr>
            <a:endParaRPr lang="en-US" sz="2400" dirty="0" smtClean="0">
              <a:latin typeface="Arial" panose="020B0604020202020204" pitchFamily="34" charset="0"/>
              <a:cs typeface="Arial" panose="020B0604020202020204" pitchFamily="34" charset="0"/>
            </a:endParaRPr>
          </a:p>
          <a:p>
            <a:pPr>
              <a:buClrTx/>
            </a:pPr>
            <a:r>
              <a:rPr lang="en-US" sz="2400" dirty="0" smtClean="0">
                <a:latin typeface="Arial" panose="020B0604020202020204" pitchFamily="34" charset="0"/>
                <a:cs typeface="Arial" panose="020B0604020202020204" pitchFamily="34" charset="0"/>
              </a:rPr>
              <a:t>Advanced </a:t>
            </a:r>
            <a:r>
              <a:rPr lang="en-US" sz="2400" dirty="0">
                <a:latin typeface="Arial" panose="020B0604020202020204" pitchFamily="34" charset="0"/>
                <a:cs typeface="Arial" panose="020B0604020202020204" pitchFamily="34" charset="0"/>
              </a:rPr>
              <a:t>NAEYC and CEC Standards and Elements</a:t>
            </a:r>
          </a:p>
          <a:p>
            <a:pPr>
              <a:buClrTx/>
            </a:pPr>
            <a:endParaRPr lang="en-US" sz="2400" dirty="0" smtClean="0">
              <a:latin typeface="Arial" panose="020B0604020202020204" pitchFamily="34" charset="0"/>
              <a:cs typeface="Arial" panose="020B0604020202020204" pitchFamily="34" charset="0"/>
            </a:endParaRPr>
          </a:p>
          <a:p>
            <a:pPr>
              <a:buClrTx/>
            </a:pPr>
            <a:r>
              <a:rPr lang="en-US" sz="2400" dirty="0" smtClean="0">
                <a:latin typeface="Arial" panose="020B0604020202020204" pitchFamily="34" charset="0"/>
                <a:cs typeface="Arial" panose="020B0604020202020204" pitchFamily="34" charset="0"/>
              </a:rPr>
              <a:t>Initial </a:t>
            </a:r>
            <a:r>
              <a:rPr lang="en-US" sz="2400" dirty="0">
                <a:latin typeface="Arial" panose="020B0604020202020204" pitchFamily="34" charset="0"/>
                <a:cs typeface="Arial" panose="020B0604020202020204" pitchFamily="34" charset="0"/>
              </a:rPr>
              <a:t>NAEYC Standards and Elements with DEC Initial Specialty Set (K &amp; S statements)</a:t>
            </a:r>
          </a:p>
          <a:p>
            <a:pPr>
              <a:buClrTx/>
            </a:pPr>
            <a:endParaRPr lang="en-US" sz="2400" dirty="0" smtClean="0">
              <a:latin typeface="Arial" panose="020B0604020202020204" pitchFamily="34" charset="0"/>
              <a:cs typeface="Arial" panose="020B0604020202020204" pitchFamily="34" charset="0"/>
            </a:endParaRPr>
          </a:p>
          <a:p>
            <a:pPr>
              <a:buClrTx/>
            </a:pPr>
            <a:r>
              <a:rPr lang="en-US" sz="2400" dirty="0" smtClean="0">
                <a:latin typeface="Arial" panose="020B0604020202020204" pitchFamily="34" charset="0"/>
                <a:cs typeface="Arial" panose="020B0604020202020204" pitchFamily="34" charset="0"/>
              </a:rPr>
              <a:t>Advanced </a:t>
            </a:r>
            <a:r>
              <a:rPr lang="en-US" sz="2400" dirty="0">
                <a:latin typeface="Arial" panose="020B0604020202020204" pitchFamily="34" charset="0"/>
                <a:cs typeface="Arial" panose="020B0604020202020204" pitchFamily="34" charset="0"/>
              </a:rPr>
              <a:t>NAEYC Standards and Elements with DEC Advanced Specialty Set (K &amp; S statements)</a:t>
            </a:r>
          </a:p>
          <a:p>
            <a:endParaRPr lang="en-US" sz="2400" dirty="0"/>
          </a:p>
          <a:p>
            <a:endParaRPr lang="en-US" sz="2400" b="1" dirty="0"/>
          </a:p>
        </p:txBody>
      </p:sp>
      <p:sp>
        <p:nvSpPr>
          <p:cNvPr id="4" name="Slide Number Placeholder 3"/>
          <p:cNvSpPr>
            <a:spLocks noGrp="1"/>
          </p:cNvSpPr>
          <p:nvPr>
            <p:ph type="sldNum" sz="quarter" idx="12"/>
          </p:nvPr>
        </p:nvSpPr>
        <p:spPr/>
        <p:txBody>
          <a:bodyPr/>
          <a:lstStyle/>
          <a:p>
            <a:fld id="{7DC82B72-95DE-47BF-856D-86D4B12F7055}" type="slidenum">
              <a:rPr lang="en-US" smtClean="0"/>
              <a:t>12</a:t>
            </a:fld>
            <a:endParaRPr lang="en-US"/>
          </a:p>
        </p:txBody>
      </p:sp>
    </p:spTree>
    <p:extLst>
      <p:ext uri="{BB962C8B-B14F-4D97-AF65-F5344CB8AC3E}">
        <p14:creationId xmlns:p14="http://schemas.microsoft.com/office/powerpoint/2010/main" val="2555086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C82B72-95DE-47BF-856D-86D4B12F7055}" type="slidenum">
              <a:rPr lang="en-US" smtClean="0"/>
              <a:t>13</a:t>
            </a:fld>
            <a:endParaRPr lang="en-US"/>
          </a:p>
        </p:txBody>
      </p:sp>
      <p:sp>
        <p:nvSpPr>
          <p:cNvPr id="7" name="TextBox 6"/>
          <p:cNvSpPr txBox="1"/>
          <p:nvPr/>
        </p:nvSpPr>
        <p:spPr>
          <a:xfrm>
            <a:off x="228600" y="345829"/>
            <a:ext cx="8686800" cy="400110"/>
          </a:xfrm>
          <a:prstGeom prst="rect">
            <a:avLst/>
          </a:prstGeom>
          <a:noFill/>
        </p:spPr>
        <p:txBody>
          <a:bodyPr wrap="square" rtlCol="0">
            <a:spAutoFit/>
          </a:bodyPr>
          <a:lstStyle/>
          <a:p>
            <a:pPr algn="ctr"/>
            <a:r>
              <a:rPr lang="en-US" sz="2000" b="1" dirty="0" smtClean="0"/>
              <a:t>EARLY CHILDHOOD PERSONNEL RECOMMENDED PRACTICES &amp; STANDARD AREAS</a:t>
            </a:r>
            <a:endParaRPr lang="en-US" sz="2000" b="1" dirty="0"/>
          </a:p>
        </p:txBody>
      </p:sp>
      <p:graphicFrame>
        <p:nvGraphicFramePr>
          <p:cNvPr id="8" name="Table 7" descr="1. DEC Recommended Practices (leadership, assessment, environment, family, instruction, interaction, teaming and collaboration, and transition) &#10;2. CEC/DEC initial standards (learner development and individual learning differences; learning environments; curricular knowledge; assessment; instructional planning and strategies; processional learning and ethical practice; colaboartion)&#10;3. NAEYC initial standards (promoting child develpmtent and learning; building family and community relationships; observing, documenting, and assessing to support young children and families; using developmentally effective approaches; using content knowledge to build meaningful curriculum; becoming a professional; early childhood field experiences) " title="Standards Domains"/>
          <p:cNvGraphicFramePr>
            <a:graphicFrameLocks noGrp="1"/>
          </p:cNvGraphicFramePr>
          <p:nvPr>
            <p:extLst>
              <p:ext uri="{D42A27DB-BD31-4B8C-83A1-F6EECF244321}">
                <p14:modId xmlns:p14="http://schemas.microsoft.com/office/powerpoint/2010/main" val="2755380626"/>
              </p:ext>
            </p:extLst>
          </p:nvPr>
        </p:nvGraphicFramePr>
        <p:xfrm>
          <a:off x="172278" y="1219200"/>
          <a:ext cx="8763000" cy="5140023"/>
        </p:xfrm>
        <a:graphic>
          <a:graphicData uri="http://schemas.openxmlformats.org/drawingml/2006/table">
            <a:tbl>
              <a:tblPr firstRow="1" bandRow="1">
                <a:tableStyleId>{5940675A-B579-460E-94D1-54222C63F5DA}</a:tableStyleId>
              </a:tblPr>
              <a:tblGrid>
                <a:gridCol w="2921000"/>
                <a:gridCol w="2921000"/>
                <a:gridCol w="2921000"/>
              </a:tblGrid>
              <a:tr h="685799">
                <a:tc>
                  <a:txBody>
                    <a:bodyPr/>
                    <a:lstStyle/>
                    <a:p>
                      <a:pPr algn="ctr"/>
                      <a:r>
                        <a:rPr lang="en-US" sz="1400" b="1" dirty="0" smtClean="0"/>
                        <a:t>DEC </a:t>
                      </a:r>
                    </a:p>
                    <a:p>
                      <a:pPr algn="ctr"/>
                      <a:r>
                        <a:rPr lang="en-US" sz="1400" b="1" dirty="0" smtClean="0"/>
                        <a:t>Recommended Practices</a:t>
                      </a:r>
                      <a:endParaRPr lang="en-US" sz="1400" b="1" dirty="0"/>
                    </a:p>
                  </a:txBody>
                  <a:tcPr/>
                </a:tc>
                <a:tc>
                  <a:txBody>
                    <a:bodyPr/>
                    <a:lstStyle/>
                    <a:p>
                      <a:pPr algn="ctr"/>
                      <a:r>
                        <a:rPr lang="en-US" sz="1400" b="1" dirty="0" smtClean="0"/>
                        <a:t>CEC/DEC </a:t>
                      </a:r>
                    </a:p>
                    <a:p>
                      <a:pPr algn="ctr"/>
                      <a:r>
                        <a:rPr lang="en-US" sz="1400" b="1" dirty="0" smtClean="0"/>
                        <a:t>Initial Standards</a:t>
                      </a:r>
                      <a:endParaRPr lang="en-US" sz="1400" b="1" dirty="0"/>
                    </a:p>
                  </a:txBody>
                  <a:tcPr/>
                </a:tc>
                <a:tc>
                  <a:txBody>
                    <a:bodyPr/>
                    <a:lstStyle/>
                    <a:p>
                      <a:pPr algn="ctr"/>
                      <a:r>
                        <a:rPr lang="en-US" sz="1400" b="1" dirty="0" smtClean="0"/>
                        <a:t>NAEYC </a:t>
                      </a:r>
                    </a:p>
                    <a:p>
                      <a:pPr algn="ctr"/>
                      <a:r>
                        <a:rPr lang="en-US" sz="1400" b="1" dirty="0" smtClean="0"/>
                        <a:t>Initial Standards</a:t>
                      </a:r>
                      <a:endParaRPr lang="en-US" sz="1400" b="1" dirty="0"/>
                    </a:p>
                  </a:txBody>
                  <a:tcPr/>
                </a:tc>
              </a:tr>
              <a:tr h="702076">
                <a:tc>
                  <a:txBody>
                    <a:bodyPr/>
                    <a:lstStyle/>
                    <a:p>
                      <a:pPr algn="ctr"/>
                      <a:r>
                        <a:rPr lang="en-US" sz="1200" dirty="0" smtClean="0"/>
                        <a:t>Families</a:t>
                      </a:r>
                    </a:p>
                    <a:p>
                      <a:pPr algn="ctr"/>
                      <a:r>
                        <a:rPr lang="en-US" sz="1200" dirty="0" smtClean="0"/>
                        <a:t>Transition</a:t>
                      </a:r>
                      <a:endParaRPr lang="en-US" sz="1200" dirty="0"/>
                    </a:p>
                  </a:txBody>
                  <a:tcPr/>
                </a:tc>
                <a:tc>
                  <a:txBody>
                    <a:bodyPr/>
                    <a:lstStyle/>
                    <a:p>
                      <a:pPr algn="ctr"/>
                      <a:endParaRPr lang="en-US" sz="1200" dirty="0"/>
                    </a:p>
                  </a:txBody>
                  <a:tcPr/>
                </a:tc>
                <a:tc>
                  <a:txBody>
                    <a:bodyPr/>
                    <a:lstStyle/>
                    <a:p>
                      <a:pPr algn="ctr"/>
                      <a:r>
                        <a:rPr lang="en-US" sz="1200" dirty="0" smtClean="0"/>
                        <a:t>Building</a:t>
                      </a:r>
                      <a:r>
                        <a:rPr lang="en-US" sz="1200" baseline="0" dirty="0" smtClean="0"/>
                        <a:t> Family &amp; Community Relationships</a:t>
                      </a:r>
                      <a:endParaRPr lang="en-US" sz="1200" dirty="0"/>
                    </a:p>
                  </a:txBody>
                  <a:tcPr/>
                </a:tc>
              </a:tr>
              <a:tr h="702076">
                <a:tc>
                  <a:txBody>
                    <a:bodyPr/>
                    <a:lstStyle/>
                    <a:p>
                      <a:pPr algn="ctr"/>
                      <a:r>
                        <a:rPr lang="en-US" sz="1200" dirty="0" smtClean="0"/>
                        <a:t>Teaming &amp; Collaboration</a:t>
                      </a:r>
                      <a:endParaRPr lang="en-US" sz="1200" dirty="0"/>
                    </a:p>
                  </a:txBody>
                  <a:tcPr/>
                </a:tc>
                <a:tc>
                  <a:txBody>
                    <a:bodyPr/>
                    <a:lstStyle/>
                    <a:p>
                      <a:pPr algn="ctr"/>
                      <a:r>
                        <a:rPr lang="en-US" sz="1200" dirty="0" smtClean="0"/>
                        <a:t>Collaboration</a:t>
                      </a:r>
                      <a:endParaRPr lang="en-US" sz="1200" dirty="0"/>
                    </a:p>
                  </a:txBody>
                  <a:tcPr/>
                </a:tc>
                <a:tc>
                  <a:txBody>
                    <a:bodyPr/>
                    <a:lstStyle/>
                    <a:p>
                      <a:pPr algn="ctr"/>
                      <a:endParaRPr lang="en-US" sz="1200" dirty="0"/>
                    </a:p>
                  </a:txBody>
                  <a:tcPr/>
                </a:tc>
              </a:tr>
              <a:tr h="702076">
                <a:tc>
                  <a:txBody>
                    <a:bodyPr/>
                    <a:lstStyle/>
                    <a:p>
                      <a:pPr algn="ctr"/>
                      <a:r>
                        <a:rPr lang="en-US" sz="1200" dirty="0" smtClean="0"/>
                        <a:t>Assessment</a:t>
                      </a:r>
                      <a:endParaRPr lang="en-US" sz="1200" dirty="0"/>
                    </a:p>
                  </a:txBody>
                  <a:tcPr/>
                </a:tc>
                <a:tc>
                  <a:txBody>
                    <a:bodyPr/>
                    <a:lstStyle/>
                    <a:p>
                      <a:pPr algn="ctr"/>
                      <a:r>
                        <a:rPr lang="en-US" sz="1200" dirty="0" smtClean="0"/>
                        <a:t>Learner Development &amp; Individual Differences</a:t>
                      </a:r>
                    </a:p>
                    <a:p>
                      <a:pPr algn="ctr"/>
                      <a:r>
                        <a:rPr lang="en-US" sz="1200" dirty="0" smtClean="0"/>
                        <a:t>Assessment</a:t>
                      </a:r>
                      <a:endParaRPr lang="en-US" sz="1200" dirty="0"/>
                    </a:p>
                  </a:txBody>
                  <a:tcPr/>
                </a:tc>
                <a:tc>
                  <a:txBody>
                    <a:bodyPr/>
                    <a:lstStyle/>
                    <a:p>
                      <a:pPr algn="ctr"/>
                      <a:r>
                        <a:rPr lang="en-US" sz="1200" dirty="0" smtClean="0"/>
                        <a:t>Observing, Documenting, &amp; Assessing to Support Young Children &amp; Families</a:t>
                      </a:r>
                      <a:endParaRPr lang="en-US" sz="1200" dirty="0"/>
                    </a:p>
                  </a:txBody>
                  <a:tcPr/>
                </a:tc>
              </a:tr>
              <a:tr h="702076">
                <a:tc>
                  <a:txBody>
                    <a:bodyPr/>
                    <a:lstStyle/>
                    <a:p>
                      <a:pPr algn="ctr"/>
                      <a:r>
                        <a:rPr lang="en-US" sz="1200" dirty="0" smtClean="0"/>
                        <a:t>Interaction </a:t>
                      </a:r>
                    </a:p>
                    <a:p>
                      <a:pPr algn="ctr"/>
                      <a:r>
                        <a:rPr lang="en-US" sz="1200" dirty="0" smtClean="0"/>
                        <a:t>Instruction</a:t>
                      </a:r>
                      <a:endParaRPr lang="en-US" sz="1200" dirty="0"/>
                    </a:p>
                  </a:txBody>
                  <a:tcPr/>
                </a:tc>
                <a:tc>
                  <a:txBody>
                    <a:bodyPr/>
                    <a:lstStyle/>
                    <a:p>
                      <a:pPr algn="ctr"/>
                      <a:r>
                        <a:rPr lang="en-US" sz="1200" dirty="0" smtClean="0"/>
                        <a:t>Curricular Content Knowledge</a:t>
                      </a:r>
                    </a:p>
                    <a:p>
                      <a:pPr algn="ctr"/>
                      <a:r>
                        <a:rPr lang="en-US" sz="1200" dirty="0" smtClean="0"/>
                        <a:t>Instructional Planning &amp;</a:t>
                      </a:r>
                      <a:r>
                        <a:rPr lang="en-US" sz="1200" baseline="0" dirty="0" smtClean="0"/>
                        <a:t> Strategies</a:t>
                      </a:r>
                      <a:endParaRPr lang="en-US" sz="1200" dirty="0"/>
                    </a:p>
                  </a:txBody>
                  <a:tcPr/>
                </a:tc>
                <a:tc>
                  <a:txBody>
                    <a:bodyPr/>
                    <a:lstStyle/>
                    <a:p>
                      <a:pPr algn="ctr"/>
                      <a:r>
                        <a:rPr lang="en-US" sz="1200" dirty="0" smtClean="0"/>
                        <a:t>Using Content Knowledge to Build Meaningful Curriculum</a:t>
                      </a:r>
                    </a:p>
                    <a:p>
                      <a:pPr algn="ctr"/>
                      <a:endParaRPr lang="en-US" sz="1200" dirty="0" smtClean="0"/>
                    </a:p>
                    <a:p>
                      <a:pPr algn="ctr"/>
                      <a:r>
                        <a:rPr lang="en-US" sz="1200" dirty="0" smtClean="0"/>
                        <a:t>Promoting Child Development &amp; Learning</a:t>
                      </a:r>
                    </a:p>
                    <a:p>
                      <a:pPr algn="ctr"/>
                      <a:endParaRPr lang="en-US" sz="1200" dirty="0" smtClean="0"/>
                    </a:p>
                    <a:p>
                      <a:pPr algn="ctr"/>
                      <a:r>
                        <a:rPr lang="en-US" sz="1200" dirty="0" smtClean="0"/>
                        <a:t>Using Developmentally Effective Approaches</a:t>
                      </a:r>
                      <a:endParaRPr lang="en-US" sz="1200" dirty="0"/>
                    </a:p>
                  </a:txBody>
                  <a:tcPr/>
                </a:tc>
              </a:tr>
              <a:tr h="702076">
                <a:tc>
                  <a:txBody>
                    <a:bodyPr/>
                    <a:lstStyle/>
                    <a:p>
                      <a:pPr algn="ctr"/>
                      <a:r>
                        <a:rPr lang="en-US" sz="1200" dirty="0" smtClean="0"/>
                        <a:t>Environment</a:t>
                      </a:r>
                      <a:endParaRPr lang="en-US" sz="1200" dirty="0"/>
                    </a:p>
                  </a:txBody>
                  <a:tcPr/>
                </a:tc>
                <a:tc>
                  <a:txBody>
                    <a:bodyPr/>
                    <a:lstStyle/>
                    <a:p>
                      <a:pPr algn="ctr"/>
                      <a:r>
                        <a:rPr lang="en-US" sz="1200" dirty="0" smtClean="0"/>
                        <a:t>Learning Environments</a:t>
                      </a:r>
                      <a:endParaRPr lang="en-US" sz="1200" dirty="0"/>
                    </a:p>
                  </a:txBody>
                  <a:tcPr/>
                </a:tc>
                <a:tc>
                  <a:txBody>
                    <a:bodyPr/>
                    <a:lstStyle/>
                    <a:p>
                      <a:pPr algn="ctr"/>
                      <a:endParaRPr lang="en-US" sz="1200" dirty="0"/>
                    </a:p>
                  </a:txBody>
                  <a:tcPr/>
                </a:tc>
              </a:tr>
              <a:tr h="137159">
                <a:tc>
                  <a:txBody>
                    <a:bodyPr/>
                    <a:lstStyle/>
                    <a:p>
                      <a:pPr algn="ctr"/>
                      <a:r>
                        <a:rPr lang="en-US" sz="1200" dirty="0" smtClean="0"/>
                        <a:t>Leadership </a:t>
                      </a:r>
                      <a:endParaRPr lang="en-US" sz="1200" dirty="0"/>
                    </a:p>
                  </a:txBody>
                  <a:tcPr/>
                </a:tc>
                <a:tc>
                  <a:txBody>
                    <a:bodyPr/>
                    <a:lstStyle/>
                    <a:p>
                      <a:pPr algn="ctr"/>
                      <a:r>
                        <a:rPr lang="en-US" sz="1200" dirty="0" smtClean="0"/>
                        <a:t>Professional Learning &amp; Ethical</a:t>
                      </a:r>
                      <a:r>
                        <a:rPr lang="en-US" sz="1200" baseline="0" dirty="0" smtClean="0"/>
                        <a:t> Practice</a:t>
                      </a: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139959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98FE9D0-D310-4215-9708-008506EE9B26}" type="slidenum">
              <a:rPr lang="en-US" altLang="en-US" smtClean="0">
                <a:solidFill>
                  <a:srgbClr val="2F2B20"/>
                </a:solidFill>
              </a:rPr>
              <a:pPr>
                <a:defRPr/>
              </a:pPr>
              <a:t>14</a:t>
            </a:fld>
            <a:endParaRPr lang="en-US" altLang="en-US" smtClean="0">
              <a:solidFill>
                <a:srgbClr val="2F2B20"/>
              </a:solidFill>
            </a:endParaRPr>
          </a:p>
        </p:txBody>
      </p:sp>
      <p:graphicFrame>
        <p:nvGraphicFramePr>
          <p:cNvPr id="7" name="Table 6" descr="Learner Development &amp; Individual Learning Differences; Learning Environments; Curricular Content Knowledge; Assessment; Instructional Planning &amp; Strategies; Professional Learning &amp; Ethical Practice; Collaboration " title="CEC Initial Preparation Standards"/>
          <p:cNvGraphicFramePr>
            <a:graphicFrameLocks noGrp="1"/>
          </p:cNvGraphicFramePr>
          <p:nvPr>
            <p:extLst>
              <p:ext uri="{D42A27DB-BD31-4B8C-83A1-F6EECF244321}">
                <p14:modId xmlns:p14="http://schemas.microsoft.com/office/powerpoint/2010/main" val="2053595083"/>
              </p:ext>
            </p:extLst>
          </p:nvPr>
        </p:nvGraphicFramePr>
        <p:xfrm>
          <a:off x="228600" y="1388465"/>
          <a:ext cx="8686800" cy="4962515"/>
        </p:xfrm>
        <a:graphic>
          <a:graphicData uri="http://schemas.openxmlformats.org/drawingml/2006/table">
            <a:tbl>
              <a:tblPr firstRow="1" bandRow="1">
                <a:tableStyleId>{5940675A-B579-460E-94D1-54222C63F5DA}</a:tableStyleId>
              </a:tblPr>
              <a:tblGrid>
                <a:gridCol w="8686800"/>
              </a:tblGrid>
              <a:tr h="591365">
                <a:tc>
                  <a:txBody>
                    <a:bodyPr/>
                    <a:lstStyle/>
                    <a:p>
                      <a:pPr algn="ctr"/>
                      <a:r>
                        <a:rPr lang="en-US" sz="2800" b="1" dirty="0" smtClean="0"/>
                        <a:t>CEC Initial Preparation Standards</a:t>
                      </a:r>
                      <a:endParaRPr lang="en-US" sz="2800" b="1" dirty="0"/>
                    </a:p>
                  </a:txBody>
                  <a:tcPr/>
                </a:tc>
              </a:tr>
              <a:tr h="591365">
                <a:tc>
                  <a:txBody>
                    <a:bodyPr/>
                    <a:lstStyle/>
                    <a:p>
                      <a:r>
                        <a:rPr lang="en-US" sz="2400" dirty="0" smtClean="0"/>
                        <a:t>1. Learner Development &amp; Individual Learning Differences</a:t>
                      </a:r>
                      <a:endParaRPr lang="en-US" sz="2400" dirty="0"/>
                    </a:p>
                  </a:txBody>
                  <a:tcPr/>
                </a:tc>
              </a:tr>
              <a:tr h="705405">
                <a:tc>
                  <a:txBody>
                    <a:bodyPr/>
                    <a:lstStyle/>
                    <a:p>
                      <a:r>
                        <a:rPr lang="en-US" sz="2400" dirty="0" smtClean="0"/>
                        <a:t>2. Learning Environments</a:t>
                      </a:r>
                    </a:p>
                    <a:p>
                      <a:endParaRPr lang="en-US" sz="2400" dirty="0"/>
                    </a:p>
                  </a:txBody>
                  <a:tcPr/>
                </a:tc>
              </a:tr>
              <a:tr h="591365">
                <a:tc>
                  <a:txBody>
                    <a:bodyPr/>
                    <a:lstStyle/>
                    <a:p>
                      <a:r>
                        <a:rPr lang="en-US" sz="2400" dirty="0" smtClean="0"/>
                        <a:t>3. Curricular Content Knowledge</a:t>
                      </a:r>
                      <a:endParaRPr lang="en-US" sz="2400" dirty="0"/>
                    </a:p>
                  </a:txBody>
                  <a:tcPr/>
                </a:tc>
              </a:tr>
              <a:tr h="591365">
                <a:tc>
                  <a:txBody>
                    <a:bodyPr/>
                    <a:lstStyle/>
                    <a:p>
                      <a:r>
                        <a:rPr lang="en-US" sz="2400" dirty="0" smtClean="0"/>
                        <a:t>4. Assessment</a:t>
                      </a:r>
                      <a:endParaRPr lang="en-US" sz="2400" dirty="0"/>
                    </a:p>
                  </a:txBody>
                  <a:tcPr/>
                </a:tc>
              </a:tr>
              <a:tr h="591365">
                <a:tc>
                  <a:txBody>
                    <a:bodyPr/>
                    <a:lstStyle/>
                    <a:p>
                      <a:r>
                        <a:rPr lang="en-US" sz="2400" dirty="0" smtClean="0"/>
                        <a:t>5. Instructional Planning &amp; Strategies</a:t>
                      </a:r>
                      <a:endParaRPr lang="en-US" sz="2400" dirty="0"/>
                    </a:p>
                  </a:txBody>
                  <a:tcPr/>
                </a:tc>
              </a:tr>
              <a:tr h="591365">
                <a:tc>
                  <a:txBody>
                    <a:bodyPr/>
                    <a:lstStyle/>
                    <a:p>
                      <a:r>
                        <a:rPr lang="en-US" sz="2400" dirty="0" smtClean="0"/>
                        <a:t>6. Professional Learning &amp; Ethical Practice</a:t>
                      </a:r>
                      <a:endParaRPr lang="en-US" sz="2400" dirty="0"/>
                    </a:p>
                  </a:txBody>
                  <a:tcPr/>
                </a:tc>
              </a:tr>
              <a:tr h="591365">
                <a:tc>
                  <a:txBody>
                    <a:bodyPr/>
                    <a:lstStyle/>
                    <a:p>
                      <a:r>
                        <a:rPr lang="en-US" sz="2400" dirty="0" smtClean="0"/>
                        <a:t>7. Collaboration</a:t>
                      </a:r>
                      <a:endParaRPr lang="en-US" sz="2400" dirty="0"/>
                    </a:p>
                  </a:txBody>
                  <a:tcPr/>
                </a:tc>
              </a:tr>
            </a:tbl>
          </a:graphicData>
        </a:graphic>
      </p:graphicFrame>
      <p:sp>
        <p:nvSpPr>
          <p:cNvPr id="8" name="Title 8"/>
          <p:cNvSpPr>
            <a:spLocks noGrp="1"/>
          </p:cNvSpPr>
          <p:nvPr>
            <p:ph type="title" idx="4294967295"/>
          </p:nvPr>
        </p:nvSpPr>
        <p:spPr>
          <a:xfrm>
            <a:off x="685800" y="152400"/>
            <a:ext cx="7924800" cy="914400"/>
          </a:xfrm>
          <a:prstGeom prst="rect">
            <a:avLst/>
          </a:prstGeom>
        </p:spPr>
        <p:txBody>
          <a:bodyPr>
            <a:normAutofit/>
          </a:bodyPr>
          <a:lstStyle/>
          <a:p>
            <a:pPr eaLnBrk="1" hangingPunct="1">
              <a:defRPr/>
            </a:pPr>
            <a:r>
              <a:rPr lang="en-US" sz="2800" b="1" dirty="0" smtClean="0">
                <a:latin typeface="Arial" panose="020B0604020202020204" pitchFamily="34" charset="0"/>
                <a:cs typeface="Arial" panose="020B0604020202020204" pitchFamily="34" charset="0"/>
              </a:rPr>
              <a:t>INITIAL PREPARATION STANDARDS</a:t>
            </a:r>
          </a:p>
        </p:txBody>
      </p:sp>
    </p:spTree>
    <p:extLst>
      <p:ext uri="{BB962C8B-B14F-4D97-AF65-F5344CB8AC3E}">
        <p14:creationId xmlns:p14="http://schemas.microsoft.com/office/powerpoint/2010/main" val="873115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DC82B72-95DE-47BF-856D-86D4B12F7055}" type="slidenum">
              <a:rPr lang="en-US" smtClean="0"/>
              <a:t>15</a:t>
            </a:fld>
            <a:endParaRPr lang="en-US"/>
          </a:p>
        </p:txBody>
      </p:sp>
      <p:sp>
        <p:nvSpPr>
          <p:cNvPr id="6" name="Rectangle 3"/>
          <p:cNvSpPr txBox="1">
            <a:spLocks noChangeArrowheads="1"/>
          </p:cNvSpPr>
          <p:nvPr/>
        </p:nvSpPr>
        <p:spPr bwMode="auto">
          <a:xfrm>
            <a:off x="324678" y="1242391"/>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Font typeface="Wingdings" panose="05000000000000000000" pitchFamily="2" charset="2"/>
              <a:buChar char="§"/>
              <a:tabLst>
                <a:tab pos="2286000" algn="l"/>
              </a:tabLst>
              <a:defRPr sz="3200">
                <a:solidFill>
                  <a:schemeClr val="tx1"/>
                </a:solidFill>
                <a:latin typeface="Arial" panose="020B0604020202020204" pitchFamily="34" charset="0"/>
              </a:defRPr>
            </a:lvl1pPr>
            <a:lvl2pPr marL="742950" indent="-285750">
              <a:spcBef>
                <a:spcPct val="20000"/>
              </a:spcBef>
              <a:buChar char="–"/>
              <a:tabLst>
                <a:tab pos="2286000" algn="l"/>
              </a:tabLst>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tabLst>
                <a:tab pos="2286000" algn="l"/>
              </a:tabLst>
              <a:defRPr sz="2400">
                <a:solidFill>
                  <a:schemeClr val="tx1"/>
                </a:solidFill>
                <a:latin typeface="Arial" panose="020B0604020202020204" pitchFamily="34" charset="0"/>
              </a:defRPr>
            </a:lvl3pPr>
            <a:lvl4pPr marL="1600200" indent="-228600">
              <a:spcBef>
                <a:spcPct val="20000"/>
              </a:spcBef>
              <a:buChar char="–"/>
              <a:tabLst>
                <a:tab pos="2286000" algn="l"/>
              </a:tabLst>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9pPr>
          </a:lstStyle>
          <a:p>
            <a:pPr algn="ctr">
              <a:lnSpc>
                <a:spcPct val="80000"/>
              </a:lnSpc>
              <a:spcAft>
                <a:spcPts val="600"/>
              </a:spcAft>
              <a:buClr>
                <a:srgbClr val="DFDCB7"/>
              </a:buClr>
              <a:buSzPct val="75000"/>
              <a:buFontTx/>
              <a:buNone/>
            </a:pPr>
            <a:r>
              <a:rPr lang="en-US" altLang="en-US" sz="1800" i="1" u="sng" dirty="0">
                <a:solidFill>
                  <a:prstClr val="black"/>
                </a:solidFill>
              </a:rPr>
              <a:t>Curriculum Referenced Special </a:t>
            </a:r>
            <a:r>
              <a:rPr lang="en-US" altLang="en-US" sz="1800" i="1" u="sng" dirty="0" smtClean="0">
                <a:solidFill>
                  <a:prstClr val="black"/>
                </a:solidFill>
              </a:rPr>
              <a:t>Education</a:t>
            </a:r>
          </a:p>
          <a:p>
            <a:pPr>
              <a:lnSpc>
                <a:spcPct val="80000"/>
              </a:lnSpc>
              <a:spcAft>
                <a:spcPts val="600"/>
              </a:spcAft>
              <a:buClr>
                <a:srgbClr val="DFDCB7"/>
              </a:buClr>
              <a:buSzPct val="75000"/>
              <a:buFontTx/>
              <a:buNone/>
            </a:pPr>
            <a:r>
              <a:rPr lang="en-US" altLang="en-US" sz="1800" dirty="0" smtClean="0">
                <a:solidFill>
                  <a:prstClr val="black"/>
                </a:solidFill>
              </a:rPr>
              <a:t>1</a:t>
            </a:r>
            <a:r>
              <a:rPr lang="en-US" altLang="en-US" sz="1800" dirty="0">
                <a:solidFill>
                  <a:prstClr val="black"/>
                </a:solidFill>
              </a:rPr>
              <a:t>. Individualized General Curriculum </a:t>
            </a:r>
          </a:p>
          <a:p>
            <a:pPr>
              <a:lnSpc>
                <a:spcPct val="80000"/>
              </a:lnSpc>
              <a:spcAft>
                <a:spcPts val="600"/>
              </a:spcAft>
              <a:buClr>
                <a:srgbClr val="DFDCB7"/>
              </a:buClr>
              <a:buSzPct val="75000"/>
              <a:buFontTx/>
              <a:buNone/>
            </a:pPr>
            <a:r>
              <a:rPr lang="en-US" altLang="en-US" sz="1800" dirty="0">
                <a:solidFill>
                  <a:prstClr val="black"/>
                </a:solidFill>
              </a:rPr>
              <a:t>2. Individualized Independence Curriculum </a:t>
            </a:r>
          </a:p>
        </p:txBody>
      </p:sp>
      <p:sp>
        <p:nvSpPr>
          <p:cNvPr id="8" name="Rectangle 3"/>
          <p:cNvSpPr txBox="1">
            <a:spLocks noChangeArrowheads="1"/>
          </p:cNvSpPr>
          <p:nvPr/>
        </p:nvSpPr>
        <p:spPr>
          <a:xfrm>
            <a:off x="324678" y="2468370"/>
            <a:ext cx="8534400" cy="3147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80000"/>
              </a:lnSpc>
              <a:spcAft>
                <a:spcPts val="600"/>
              </a:spcAft>
              <a:buFont typeface="Wingdings" panose="05000000000000000000" pitchFamily="2" charset="2"/>
              <a:buNone/>
              <a:tabLst>
                <a:tab pos="2286000" algn="l"/>
              </a:tabLst>
              <a:defRPr/>
            </a:pPr>
            <a:r>
              <a:rPr lang="en-US" sz="1800" i="1" u="sng" dirty="0" smtClean="0">
                <a:latin typeface="Arial" panose="020B0604020202020204" pitchFamily="34" charset="0"/>
                <a:cs typeface="Arial" panose="020B0604020202020204" pitchFamily="34" charset="0"/>
              </a:rPr>
              <a:t>Categorically Referenced Special Education</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3. Blind &amp; Visual Impairments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4. Deaf &amp; Hard of Hearing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5. Deaf-blindness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6. Emotional &amp; Behavior Disorders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7. Gifts &amp; Talents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8. Developmental Disabilities &amp; Autism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9. Learning Disabilities </a:t>
            </a:r>
          </a:p>
          <a:p>
            <a:pPr>
              <a:lnSpc>
                <a:spcPct val="80000"/>
              </a:lnSpc>
              <a:spcAft>
                <a:spcPts val="600"/>
              </a:spcAft>
              <a:buFont typeface="Wingdings" panose="05000000000000000000" pitchFamily="2" charset="2"/>
              <a:buNone/>
              <a:tabLst>
                <a:tab pos="2286000" algn="l"/>
              </a:tabLst>
              <a:defRPr/>
            </a:pPr>
            <a:r>
              <a:rPr lang="en-US" sz="1800" dirty="0" smtClean="0">
                <a:latin typeface="Arial" panose="020B0604020202020204" pitchFamily="34" charset="0"/>
                <a:cs typeface="Arial" panose="020B0604020202020204" pitchFamily="34" charset="0"/>
              </a:rPr>
              <a:t>10. Physical and Health Disabilities </a:t>
            </a:r>
          </a:p>
        </p:txBody>
      </p:sp>
      <p:sp>
        <p:nvSpPr>
          <p:cNvPr id="9" name="Rectangle 3"/>
          <p:cNvSpPr txBox="1">
            <a:spLocks noChangeArrowheads="1"/>
          </p:cNvSpPr>
          <p:nvPr/>
        </p:nvSpPr>
        <p:spPr bwMode="auto">
          <a:xfrm>
            <a:off x="82826" y="5791200"/>
            <a:ext cx="861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Font typeface="Wingdings" panose="05000000000000000000" pitchFamily="2" charset="2"/>
              <a:buChar char="§"/>
              <a:tabLst>
                <a:tab pos="2286000" algn="l"/>
              </a:tabLst>
              <a:defRPr sz="3200">
                <a:solidFill>
                  <a:schemeClr val="tx1"/>
                </a:solidFill>
                <a:latin typeface="Arial" panose="020B0604020202020204" pitchFamily="34" charset="0"/>
              </a:defRPr>
            </a:lvl1pPr>
            <a:lvl2pPr marL="742950" indent="-285750">
              <a:spcBef>
                <a:spcPct val="20000"/>
              </a:spcBef>
              <a:buChar char="–"/>
              <a:tabLst>
                <a:tab pos="2286000" algn="l"/>
              </a:tabLst>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tabLst>
                <a:tab pos="2286000" algn="l"/>
              </a:tabLst>
              <a:defRPr sz="2400">
                <a:solidFill>
                  <a:schemeClr val="tx1"/>
                </a:solidFill>
                <a:latin typeface="Arial" panose="020B0604020202020204" pitchFamily="34" charset="0"/>
              </a:defRPr>
            </a:lvl3pPr>
            <a:lvl4pPr marL="1600200" indent="-228600">
              <a:spcBef>
                <a:spcPct val="20000"/>
              </a:spcBef>
              <a:buChar char="–"/>
              <a:tabLst>
                <a:tab pos="2286000" algn="l"/>
              </a:tabLst>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tabLst>
                <a:tab pos="2286000" algn="l"/>
              </a:tabLst>
              <a:defRPr sz="2000">
                <a:solidFill>
                  <a:schemeClr val="tx1"/>
                </a:solidFill>
                <a:latin typeface="Arial" panose="020B0604020202020204" pitchFamily="34" charset="0"/>
              </a:defRPr>
            </a:lvl9pPr>
          </a:lstStyle>
          <a:p>
            <a:pPr algn="ctr">
              <a:lnSpc>
                <a:spcPct val="80000"/>
              </a:lnSpc>
              <a:spcAft>
                <a:spcPts val="600"/>
              </a:spcAft>
              <a:buClr>
                <a:srgbClr val="DFDCB7"/>
              </a:buClr>
              <a:buSzPct val="75000"/>
              <a:buFontTx/>
              <a:buNone/>
            </a:pPr>
            <a:r>
              <a:rPr lang="en-US" altLang="en-US" sz="1800" i="1" u="sng" dirty="0">
                <a:solidFill>
                  <a:prstClr val="black"/>
                </a:solidFill>
              </a:rPr>
              <a:t>Developmentally Referenced</a:t>
            </a:r>
          </a:p>
          <a:p>
            <a:pPr>
              <a:lnSpc>
                <a:spcPct val="80000"/>
              </a:lnSpc>
              <a:spcAft>
                <a:spcPts val="600"/>
              </a:spcAft>
              <a:buClr>
                <a:srgbClr val="DFDCB7"/>
              </a:buClr>
              <a:buSzPct val="75000"/>
              <a:buFontTx/>
              <a:buNone/>
            </a:pPr>
            <a:r>
              <a:rPr lang="en-US" altLang="en-US" sz="1800" dirty="0" smtClean="0">
                <a:solidFill>
                  <a:prstClr val="black"/>
                </a:solidFill>
              </a:rPr>
              <a:t>    11</a:t>
            </a:r>
            <a:r>
              <a:rPr lang="en-US" altLang="en-US" sz="1800" dirty="0">
                <a:solidFill>
                  <a:prstClr val="black"/>
                </a:solidFill>
              </a:rPr>
              <a:t>. Early Childhood</a:t>
            </a:r>
          </a:p>
        </p:txBody>
      </p:sp>
      <p:sp>
        <p:nvSpPr>
          <p:cNvPr id="10" name="Rectangle 2"/>
          <p:cNvSpPr>
            <a:spLocks noGrp="1" noChangeArrowheads="1"/>
          </p:cNvSpPr>
          <p:nvPr>
            <p:ph type="title" idx="4294967295"/>
          </p:nvPr>
        </p:nvSpPr>
        <p:spPr>
          <a:xfrm>
            <a:off x="266700" y="0"/>
            <a:ext cx="8229600" cy="914400"/>
          </a:xfrm>
          <a:prstGeom prst="rect">
            <a:avLst/>
          </a:prstGeom>
        </p:spPr>
        <p:txBody>
          <a:bodyPr/>
          <a:lstStyle/>
          <a:p>
            <a:pPr eaLnBrk="1" hangingPunct="1">
              <a:defRPr/>
            </a:pPr>
            <a:r>
              <a:rPr lang="en-US" sz="3600" b="1" dirty="0" smtClean="0"/>
              <a:t>    INITIAL SPECIALTY SETS</a:t>
            </a:r>
            <a:endParaRPr lang="en-US" sz="36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864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685800" y="381000"/>
            <a:ext cx="7620000" cy="1066800"/>
          </a:xfrm>
        </p:spPr>
        <p:txBody>
          <a:bodyPr>
            <a:normAutofit fontScale="90000"/>
          </a:bodyPr>
          <a:lstStyle/>
          <a:p>
            <a:pPr>
              <a:defRPr/>
            </a:pPr>
            <a:r>
              <a:rPr lang="en-US" sz="3100" b="1" dirty="0" smtClean="0">
                <a:latin typeface="Arial" panose="020B0604020202020204" pitchFamily="34" charset="0"/>
                <a:cs typeface="Arial" panose="020B0604020202020204" pitchFamily="34" charset="0"/>
              </a:rPr>
              <a:t>DEC </a:t>
            </a:r>
            <a:r>
              <a:rPr lang="en-US" sz="3100" b="1" dirty="0">
                <a:latin typeface="Arial" panose="020B0604020202020204" pitchFamily="34" charset="0"/>
                <a:cs typeface="Arial" panose="020B0604020202020204" pitchFamily="34" charset="0"/>
              </a:rPr>
              <a:t>Initial </a:t>
            </a:r>
            <a:r>
              <a:rPr lang="en-US" sz="3100" b="1" dirty="0" smtClean="0">
                <a:latin typeface="Arial" panose="020B0604020202020204" pitchFamily="34" charset="0"/>
                <a:cs typeface="Arial" panose="020B0604020202020204" pitchFamily="34" charset="0"/>
              </a:rPr>
              <a:t>Special </a:t>
            </a:r>
            <a:r>
              <a:rPr lang="en-US" sz="3100" dirty="0" smtClean="0">
                <a:latin typeface="Arial" panose="020B0604020202020204" pitchFamily="34" charset="0"/>
                <a:cs typeface="Arial" panose="020B0604020202020204" pitchFamily="34" charset="0"/>
              </a:rPr>
              <a:t>Education </a:t>
            </a:r>
            <a:br>
              <a:rPr lang="en-US" sz="31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Specialty </a:t>
            </a:r>
            <a:r>
              <a:rPr lang="en-US" sz="3100" dirty="0">
                <a:latin typeface="Arial" panose="020B0604020202020204" pitchFamily="34" charset="0"/>
                <a:cs typeface="Arial" panose="020B0604020202020204" pitchFamily="34" charset="0"/>
              </a:rPr>
              <a:t>Set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smtClean="0">
              <a:latin typeface="Arial" panose="020B0604020202020204" pitchFamily="34" charset="0"/>
              <a:cs typeface="Arial" panose="020B0604020202020204" pitchFamily="34" charset="0"/>
            </a:endParaRPr>
          </a:p>
        </p:txBody>
      </p:sp>
      <p:sp>
        <p:nvSpPr>
          <p:cNvPr id="102403" name="Rectangle 3"/>
          <p:cNvSpPr>
            <a:spLocks noGrp="1" noRot="1" noChangeArrowheads="1"/>
          </p:cNvSpPr>
          <p:nvPr>
            <p:ph idx="1"/>
          </p:nvPr>
        </p:nvSpPr>
        <p:spPr>
          <a:xfrm>
            <a:off x="301625" y="1219200"/>
            <a:ext cx="8540750" cy="4879975"/>
          </a:xfrm>
        </p:spPr>
        <p:txBody>
          <a:bodyPr/>
          <a:lstStyle/>
          <a:p>
            <a:pPr eaLnBrk="1" hangingPunct="1">
              <a:defRPr/>
            </a:pPr>
            <a:endParaRPr lang="en-US" sz="3600" b="1" dirty="0" smtClean="0">
              <a:ln>
                <a:solidFill>
                  <a:schemeClr val="tx1"/>
                </a:solidFill>
              </a:ln>
              <a:latin typeface="Arial" panose="020B0604020202020204" pitchFamily="34" charset="0"/>
              <a:cs typeface="Arial" panose="020B0604020202020204" pitchFamily="34" charset="0"/>
            </a:endParaRPr>
          </a:p>
          <a:p>
            <a:pPr eaLnBrk="1" hangingPunct="1">
              <a:buClrTx/>
              <a:defRPr/>
            </a:pPr>
            <a:r>
              <a:rPr lang="en-US" sz="3600" dirty="0" smtClean="0">
                <a:latin typeface="Arial" panose="020B0604020202020204" pitchFamily="34" charset="0"/>
                <a:cs typeface="Arial" panose="020B0604020202020204" pitchFamily="34" charset="0"/>
              </a:rPr>
              <a:t>Aligned with the 7 Initial CEC Preparation Standards</a:t>
            </a:r>
          </a:p>
          <a:p>
            <a:pPr eaLnBrk="1" hangingPunct="1">
              <a:buClrTx/>
              <a:defRPr/>
            </a:pPr>
            <a:endParaRPr lang="en-US" sz="3600" dirty="0" smtClean="0">
              <a:latin typeface="Arial" panose="020B0604020202020204" pitchFamily="34" charset="0"/>
              <a:cs typeface="Arial" panose="020B0604020202020204" pitchFamily="34" charset="0"/>
            </a:endParaRPr>
          </a:p>
          <a:p>
            <a:pPr eaLnBrk="1" hangingPunct="1">
              <a:buClrTx/>
              <a:defRPr/>
            </a:pPr>
            <a:r>
              <a:rPr lang="en-US" sz="3600" dirty="0" smtClean="0">
                <a:latin typeface="Arial" panose="020B0604020202020204" pitchFamily="34" charset="0"/>
                <a:cs typeface="Arial" panose="020B0604020202020204" pitchFamily="34" charset="0"/>
              </a:rPr>
              <a:t>23 Knowledge Statements</a:t>
            </a:r>
          </a:p>
          <a:p>
            <a:pPr eaLnBrk="1" hangingPunct="1">
              <a:buClrTx/>
              <a:defRPr/>
            </a:pPr>
            <a:endParaRPr lang="en-US" sz="3600" dirty="0" smtClean="0">
              <a:latin typeface="Arial" panose="020B0604020202020204" pitchFamily="34" charset="0"/>
              <a:cs typeface="Arial" panose="020B0604020202020204" pitchFamily="34" charset="0"/>
            </a:endParaRPr>
          </a:p>
          <a:p>
            <a:pPr eaLnBrk="1" hangingPunct="1">
              <a:buClrTx/>
              <a:defRPr/>
            </a:pPr>
            <a:r>
              <a:rPr lang="en-US" sz="3600" dirty="0" smtClean="0">
                <a:latin typeface="Arial" panose="020B0604020202020204" pitchFamily="34" charset="0"/>
                <a:cs typeface="Arial" panose="020B0604020202020204" pitchFamily="34" charset="0"/>
              </a:rPr>
              <a:t>57 Skill Statements</a:t>
            </a:r>
          </a:p>
          <a:p>
            <a:pPr eaLnBrk="1" hangingPunct="1">
              <a:defRPr/>
            </a:pPr>
            <a:endParaRPr lang="en-US" sz="4000" b="1" dirty="0" smtClean="0"/>
          </a:p>
        </p:txBody>
      </p:sp>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F98FE9D0-D310-4215-9708-008506EE9B26}" type="slidenum">
              <a:rPr lang="en-US" altLang="en-US" smtClean="0">
                <a:solidFill>
                  <a:srgbClr val="2F2B20"/>
                </a:solidFill>
              </a:rPr>
              <a:pPr>
                <a:defRPr/>
              </a:pPr>
              <a:t>16</a:t>
            </a:fld>
            <a:endParaRPr lang="en-US" altLang="en-US" smtClean="0">
              <a:solidFill>
                <a:srgbClr val="2F2B20"/>
              </a:solidFill>
            </a:endParaRPr>
          </a:p>
        </p:txBody>
      </p:sp>
    </p:spTree>
    <p:extLst>
      <p:ext uri="{BB962C8B-B14F-4D97-AF65-F5344CB8AC3E}">
        <p14:creationId xmlns:p14="http://schemas.microsoft.com/office/powerpoint/2010/main" val="2790671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latin typeface="Arial" panose="020B0604020202020204" pitchFamily="34" charset="0"/>
                <a:cs typeface="Arial" panose="020B0604020202020204" pitchFamily="34" charset="0"/>
              </a:rPr>
              <a:t>Advanced Preparation Standards</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7DC82B72-95DE-47BF-856D-86D4B12F7055}" type="slidenum">
              <a:rPr lang="en-US" smtClean="0"/>
              <a:t>17</a:t>
            </a:fld>
            <a:endParaRPr lang="en-US"/>
          </a:p>
        </p:txBody>
      </p:sp>
      <p:graphicFrame>
        <p:nvGraphicFramePr>
          <p:cNvPr id="4" name="Table 3" descr="Assessment; Curricular Content Knowledge; Programs, Services, Outcomes; Research and Inquiry; Leadership and Policy; Professional and Ethical Practice; Collaboration " title="CEC Advanced Preparation Standards"/>
          <p:cNvGraphicFramePr>
            <a:graphicFrameLocks noGrp="1"/>
          </p:cNvGraphicFramePr>
          <p:nvPr>
            <p:extLst>
              <p:ext uri="{D42A27DB-BD31-4B8C-83A1-F6EECF244321}">
                <p14:modId xmlns:p14="http://schemas.microsoft.com/office/powerpoint/2010/main" val="3730321558"/>
              </p:ext>
            </p:extLst>
          </p:nvPr>
        </p:nvGraphicFramePr>
        <p:xfrm>
          <a:off x="304800" y="1397000"/>
          <a:ext cx="8534400" cy="4963160"/>
        </p:xfrm>
        <a:graphic>
          <a:graphicData uri="http://schemas.openxmlformats.org/drawingml/2006/table">
            <a:tbl>
              <a:tblPr firstRow="1" bandRow="1">
                <a:tableStyleId>{5940675A-B579-460E-94D1-54222C63F5DA}</a:tableStyleId>
              </a:tblPr>
              <a:tblGrid>
                <a:gridCol w="8534400"/>
              </a:tblGrid>
              <a:tr h="635000">
                <a:tc>
                  <a:txBody>
                    <a:bodyPr/>
                    <a:lstStyle/>
                    <a:p>
                      <a:pPr algn="ctr"/>
                      <a:r>
                        <a:rPr lang="en-US" sz="2800" b="1" dirty="0" smtClean="0"/>
                        <a:t>CEC</a:t>
                      </a:r>
                      <a:r>
                        <a:rPr lang="en-US" sz="2800" b="1" baseline="0" dirty="0" smtClean="0"/>
                        <a:t> Advanced Preparation Standards</a:t>
                      </a:r>
                      <a:endParaRPr lang="en-US" sz="2800" b="1" dirty="0"/>
                    </a:p>
                  </a:txBody>
                  <a:tcPr/>
                </a:tc>
              </a:tr>
              <a:tr h="635000">
                <a:tc>
                  <a:txBody>
                    <a:bodyPr/>
                    <a:lstStyle/>
                    <a:p>
                      <a:pPr marL="342900" indent="-342900">
                        <a:buAutoNum type="arabicPeriod"/>
                      </a:pPr>
                      <a:r>
                        <a:rPr lang="en-US" sz="2800" dirty="0" smtClean="0"/>
                        <a:t>Assessment</a:t>
                      </a:r>
                    </a:p>
                  </a:txBody>
                  <a:tcPr/>
                </a:tc>
              </a:tr>
              <a:tr h="635000">
                <a:tc>
                  <a:txBody>
                    <a:bodyPr/>
                    <a:lstStyle/>
                    <a:p>
                      <a:r>
                        <a:rPr lang="en-US" sz="2800" dirty="0" smtClean="0"/>
                        <a:t>2. Curricular Content Knowledge</a:t>
                      </a:r>
                      <a:endParaRPr lang="en-US" sz="2800" dirty="0"/>
                    </a:p>
                  </a:txBody>
                  <a:tcPr/>
                </a:tc>
              </a:tr>
              <a:tr h="635000">
                <a:tc>
                  <a:txBody>
                    <a:bodyPr/>
                    <a:lstStyle/>
                    <a:p>
                      <a:r>
                        <a:rPr lang="en-US" sz="2800" dirty="0" smtClean="0"/>
                        <a:t>3. Programs, Services, and Outcomes</a:t>
                      </a:r>
                      <a:endParaRPr lang="en-US" sz="2800" dirty="0"/>
                    </a:p>
                  </a:txBody>
                  <a:tcPr/>
                </a:tc>
              </a:tr>
              <a:tr h="635000">
                <a:tc>
                  <a:txBody>
                    <a:bodyPr/>
                    <a:lstStyle/>
                    <a:p>
                      <a:r>
                        <a:rPr lang="en-US" sz="2800" dirty="0" smtClean="0"/>
                        <a:t>4. Research and Inquiry</a:t>
                      </a:r>
                      <a:endParaRPr lang="en-US" sz="2800" dirty="0"/>
                    </a:p>
                  </a:txBody>
                  <a:tcPr/>
                </a:tc>
              </a:tr>
              <a:tr h="635000">
                <a:tc>
                  <a:txBody>
                    <a:bodyPr/>
                    <a:lstStyle/>
                    <a:p>
                      <a:r>
                        <a:rPr lang="en-US" sz="2800" dirty="0" smtClean="0"/>
                        <a:t>5. Leadership and Policy</a:t>
                      </a:r>
                      <a:endParaRPr lang="en-US" sz="2800" dirty="0"/>
                    </a:p>
                  </a:txBody>
                  <a:tcPr/>
                </a:tc>
              </a:tr>
              <a:tr h="635000">
                <a:tc>
                  <a:txBody>
                    <a:bodyPr/>
                    <a:lstStyle/>
                    <a:p>
                      <a:r>
                        <a:rPr lang="en-US" sz="2800" dirty="0" smtClean="0"/>
                        <a:t>6. Professional and Ethical Practice</a:t>
                      </a:r>
                      <a:endParaRPr lang="en-US" sz="2800" dirty="0"/>
                    </a:p>
                  </a:txBody>
                  <a:tcPr/>
                </a:tc>
              </a:tr>
              <a:tr h="482600">
                <a:tc>
                  <a:txBody>
                    <a:bodyPr/>
                    <a:lstStyle/>
                    <a:p>
                      <a:r>
                        <a:rPr lang="en-US" sz="2800" dirty="0" smtClean="0"/>
                        <a:t>7. Collaboration</a:t>
                      </a:r>
                      <a:endParaRPr lang="en-US" sz="2800" dirty="0"/>
                    </a:p>
                  </a:txBody>
                  <a:tcPr/>
                </a:tc>
              </a:tr>
            </a:tbl>
          </a:graphicData>
        </a:graphic>
      </p:graphicFrame>
    </p:spTree>
    <p:extLst>
      <p:ext uri="{BB962C8B-B14F-4D97-AF65-F5344CB8AC3E}">
        <p14:creationId xmlns:p14="http://schemas.microsoft.com/office/powerpoint/2010/main" val="2640551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2800" b="1" dirty="0">
                <a:solidFill>
                  <a:srgbClr val="374789"/>
                </a:solidFill>
                <a:latin typeface="Arial" panose="020B0604020202020204" pitchFamily="34" charset="0"/>
                <a:cs typeface="Arial" panose="020B0604020202020204" pitchFamily="34" charset="0"/>
              </a:rPr>
              <a:t>DEC </a:t>
            </a:r>
            <a:r>
              <a:rPr lang="en-US" sz="2800" b="1" dirty="0" smtClean="0">
                <a:solidFill>
                  <a:srgbClr val="374789"/>
                </a:solidFill>
                <a:latin typeface="Arial" panose="020B0604020202020204" pitchFamily="34" charset="0"/>
                <a:cs typeface="Arial" panose="020B0604020202020204" pitchFamily="34" charset="0"/>
              </a:rPr>
              <a:t>Advanced </a:t>
            </a:r>
            <a:r>
              <a:rPr lang="en-US" sz="2800" b="1" dirty="0">
                <a:solidFill>
                  <a:srgbClr val="374789"/>
                </a:solidFill>
                <a:latin typeface="Arial" panose="020B0604020202020204" pitchFamily="34" charset="0"/>
                <a:cs typeface="Arial" panose="020B0604020202020204" pitchFamily="34" charset="0"/>
              </a:rPr>
              <a:t>Special </a:t>
            </a:r>
            <a:r>
              <a:rPr lang="en-US" sz="2800" b="1" dirty="0" smtClean="0">
                <a:solidFill>
                  <a:srgbClr val="374789"/>
                </a:solidFill>
                <a:latin typeface="Arial" panose="020B0604020202020204" pitchFamily="34" charset="0"/>
                <a:cs typeface="Arial" panose="020B0604020202020204" pitchFamily="34" charset="0"/>
              </a:rPr>
              <a:t>Education</a:t>
            </a:r>
            <a:br>
              <a:rPr lang="en-US" sz="2800" b="1" dirty="0" smtClean="0">
                <a:solidFill>
                  <a:srgbClr val="374789"/>
                </a:solidFill>
                <a:latin typeface="Arial" panose="020B0604020202020204" pitchFamily="34" charset="0"/>
                <a:cs typeface="Arial" panose="020B0604020202020204" pitchFamily="34" charset="0"/>
              </a:rPr>
            </a:br>
            <a:r>
              <a:rPr lang="en-US" sz="2800" b="1" dirty="0" smtClean="0">
                <a:solidFill>
                  <a:srgbClr val="374789"/>
                </a:solidFill>
                <a:latin typeface="Arial" panose="020B0604020202020204" pitchFamily="34" charset="0"/>
                <a:cs typeface="Arial" panose="020B0604020202020204" pitchFamily="34" charset="0"/>
              </a:rPr>
              <a:t> </a:t>
            </a:r>
            <a:r>
              <a:rPr lang="en-US" sz="2800" b="1" dirty="0">
                <a:solidFill>
                  <a:srgbClr val="374789"/>
                </a:solidFill>
                <a:latin typeface="Arial" panose="020B0604020202020204" pitchFamily="34" charset="0"/>
                <a:cs typeface="Arial" panose="020B0604020202020204" pitchFamily="34" charset="0"/>
              </a:rPr>
              <a:t>Specialty Set</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4525963"/>
          </a:xfrm>
        </p:spPr>
        <p:txBody>
          <a:bodyPr/>
          <a:lstStyle/>
          <a:p>
            <a:pPr>
              <a:buClr>
                <a:srgbClr val="C3B441"/>
              </a:buClr>
              <a:defRPr/>
            </a:pPr>
            <a:endParaRPr lang="en-US" sz="4000" b="1" dirty="0">
              <a:solidFill>
                <a:srgbClr val="2F2B20"/>
              </a:solidFill>
            </a:endParaRPr>
          </a:p>
          <a:p>
            <a:pPr>
              <a:buClrTx/>
              <a:defRPr/>
            </a:pPr>
            <a:r>
              <a:rPr lang="en-US" dirty="0" smtClean="0">
                <a:solidFill>
                  <a:srgbClr val="2F2B20"/>
                </a:solidFill>
                <a:latin typeface="Arial" panose="020B0604020202020204" pitchFamily="34" charset="0"/>
                <a:cs typeface="Arial" panose="020B0604020202020204" pitchFamily="34" charset="0"/>
              </a:rPr>
              <a:t>Aligned </a:t>
            </a:r>
            <a:r>
              <a:rPr lang="en-US" dirty="0">
                <a:solidFill>
                  <a:srgbClr val="2F2B20"/>
                </a:solidFill>
                <a:latin typeface="Arial" panose="020B0604020202020204" pitchFamily="34" charset="0"/>
                <a:cs typeface="Arial" panose="020B0604020202020204" pitchFamily="34" charset="0"/>
              </a:rPr>
              <a:t>with the 7 </a:t>
            </a:r>
            <a:r>
              <a:rPr lang="en-US" dirty="0" smtClean="0">
                <a:solidFill>
                  <a:srgbClr val="2F2B20"/>
                </a:solidFill>
                <a:latin typeface="Arial" panose="020B0604020202020204" pitchFamily="34" charset="0"/>
                <a:cs typeface="Arial" panose="020B0604020202020204" pitchFamily="34" charset="0"/>
              </a:rPr>
              <a:t>Advanced </a:t>
            </a:r>
            <a:r>
              <a:rPr lang="en-US" dirty="0">
                <a:solidFill>
                  <a:srgbClr val="2F2B20"/>
                </a:solidFill>
                <a:latin typeface="Arial" panose="020B0604020202020204" pitchFamily="34" charset="0"/>
                <a:cs typeface="Arial" panose="020B0604020202020204" pitchFamily="34" charset="0"/>
              </a:rPr>
              <a:t>CEC Preparation Standards</a:t>
            </a:r>
          </a:p>
          <a:p>
            <a:pPr lvl="0">
              <a:buClrTx/>
              <a:defRPr/>
            </a:pPr>
            <a:endParaRPr lang="en-US" dirty="0" smtClean="0">
              <a:solidFill>
                <a:srgbClr val="2F2B20"/>
              </a:solidFill>
              <a:latin typeface="Arial" panose="020B0604020202020204" pitchFamily="34" charset="0"/>
              <a:cs typeface="Arial" panose="020B0604020202020204" pitchFamily="34" charset="0"/>
            </a:endParaRPr>
          </a:p>
          <a:p>
            <a:pPr lvl="0">
              <a:buClrTx/>
              <a:defRPr/>
            </a:pPr>
            <a:r>
              <a:rPr lang="en-US" dirty="0" smtClean="0">
                <a:solidFill>
                  <a:srgbClr val="2F2B20"/>
                </a:solidFill>
                <a:latin typeface="Arial" panose="020B0604020202020204" pitchFamily="34" charset="0"/>
                <a:cs typeface="Arial" panose="020B0604020202020204" pitchFamily="34" charset="0"/>
              </a:rPr>
              <a:t>9 Knowledge </a:t>
            </a:r>
            <a:r>
              <a:rPr lang="en-US" dirty="0">
                <a:solidFill>
                  <a:srgbClr val="2F2B20"/>
                </a:solidFill>
                <a:latin typeface="Arial" panose="020B0604020202020204" pitchFamily="34" charset="0"/>
                <a:cs typeface="Arial" panose="020B0604020202020204" pitchFamily="34" charset="0"/>
              </a:rPr>
              <a:t>Statements</a:t>
            </a:r>
          </a:p>
          <a:p>
            <a:pPr lvl="0">
              <a:buClrTx/>
              <a:defRPr/>
            </a:pPr>
            <a:endParaRPr lang="en-US" dirty="0" smtClean="0">
              <a:solidFill>
                <a:srgbClr val="2F2B20"/>
              </a:solidFill>
              <a:latin typeface="Arial" panose="020B0604020202020204" pitchFamily="34" charset="0"/>
              <a:cs typeface="Arial" panose="020B0604020202020204" pitchFamily="34" charset="0"/>
            </a:endParaRPr>
          </a:p>
          <a:p>
            <a:pPr lvl="0">
              <a:buClrTx/>
              <a:defRPr/>
            </a:pPr>
            <a:r>
              <a:rPr lang="en-US" dirty="0" smtClean="0">
                <a:solidFill>
                  <a:srgbClr val="2F2B20"/>
                </a:solidFill>
                <a:latin typeface="Arial" panose="020B0604020202020204" pitchFamily="34" charset="0"/>
                <a:cs typeface="Arial" panose="020B0604020202020204" pitchFamily="34" charset="0"/>
              </a:rPr>
              <a:t>21 Skill </a:t>
            </a:r>
            <a:r>
              <a:rPr lang="en-US" dirty="0">
                <a:solidFill>
                  <a:srgbClr val="2F2B20"/>
                </a:solidFill>
                <a:latin typeface="Arial" panose="020B0604020202020204" pitchFamily="34" charset="0"/>
                <a:cs typeface="Arial" panose="020B0604020202020204" pitchFamily="34" charset="0"/>
              </a:rPr>
              <a:t>Statements</a:t>
            </a:r>
          </a:p>
          <a:p>
            <a:endParaRPr lang="en-US" dirty="0"/>
          </a:p>
        </p:txBody>
      </p:sp>
      <p:sp>
        <p:nvSpPr>
          <p:cNvPr id="4" name="Slide Number Placeholder 3"/>
          <p:cNvSpPr>
            <a:spLocks noGrp="1"/>
          </p:cNvSpPr>
          <p:nvPr>
            <p:ph type="sldNum" sz="quarter" idx="12"/>
          </p:nvPr>
        </p:nvSpPr>
        <p:spPr/>
        <p:txBody>
          <a:bodyPr/>
          <a:lstStyle/>
          <a:p>
            <a:fld id="{7DC82B72-95DE-47BF-856D-86D4B12F7055}" type="slidenum">
              <a:rPr lang="en-US" smtClean="0"/>
              <a:t>18</a:t>
            </a:fld>
            <a:endParaRPr lang="en-US"/>
          </a:p>
        </p:txBody>
      </p:sp>
    </p:spTree>
    <p:extLst>
      <p:ext uri="{BB962C8B-B14F-4D97-AF65-F5344CB8AC3E}">
        <p14:creationId xmlns:p14="http://schemas.microsoft.com/office/powerpoint/2010/main" val="2224658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normAutofit/>
          </a:bodyPr>
          <a:lstStyle/>
          <a:p>
            <a:pPr eaLnBrk="1" hangingPunct="1">
              <a:defRPr/>
            </a:pPr>
            <a:r>
              <a:rPr lang="en-US" sz="2700" b="1" dirty="0" smtClean="0">
                <a:latin typeface="Arial" panose="020B0604020202020204" pitchFamily="34" charset="0"/>
                <a:cs typeface="Arial" panose="020B0604020202020204" pitchFamily="34" charset="0"/>
              </a:rPr>
              <a:t>NAEYC Standards for EC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Professional Preparation</a:t>
            </a:r>
          </a:p>
        </p:txBody>
      </p:sp>
      <p:sp>
        <p:nvSpPr>
          <p:cNvPr id="120835" name="Rectangle 3"/>
          <p:cNvSpPr>
            <a:spLocks noGrp="1" noRot="1" noChangeArrowheads="1"/>
          </p:cNvSpPr>
          <p:nvPr>
            <p:ph idx="1"/>
          </p:nvPr>
        </p:nvSpPr>
        <p:spPr>
          <a:xfrm>
            <a:off x="304800" y="1295400"/>
            <a:ext cx="8540750" cy="4953000"/>
          </a:xfrm>
        </p:spPr>
        <p:txBody>
          <a:bodyPr>
            <a:normAutofit lnSpcReduction="10000"/>
          </a:bodyPr>
          <a:lstStyle/>
          <a:p>
            <a:pPr marL="609600" indent="-609600" eaLnBrk="1" hangingPunct="1">
              <a:buFont typeface="Wingdings" panose="05000000000000000000" pitchFamily="2" charset="2"/>
              <a:buAutoNum type="arabicPeriod"/>
              <a:defRPr/>
            </a:pPr>
            <a:endParaRPr lang="en-US" sz="2400" b="1" dirty="0" smtClean="0"/>
          </a:p>
          <a:p>
            <a:pPr marL="609600" indent="-609600" eaLnBrk="1" hangingPunct="1">
              <a:buClrTx/>
              <a:buFont typeface="Wingdings" panose="05000000000000000000" pitchFamily="2" charset="2"/>
              <a:buAutoNum type="arabicPeriod"/>
              <a:defRPr/>
            </a:pPr>
            <a:r>
              <a:rPr lang="en-US" sz="2000" dirty="0" smtClean="0">
                <a:latin typeface="Arial" panose="020B0604020202020204" pitchFamily="34" charset="0"/>
                <a:cs typeface="Arial" panose="020B0604020202020204" pitchFamily="34" charset="0"/>
              </a:rPr>
              <a:t>Promoting Child Development &amp; Learning</a:t>
            </a:r>
          </a:p>
          <a:p>
            <a:pPr marL="609600" indent="-609600" eaLnBrk="1" hangingPunct="1">
              <a:buClrTx/>
              <a:buFont typeface="Wingdings" panose="05000000000000000000" pitchFamily="2" charset="2"/>
              <a:buAutoNum type="arabicPeriod"/>
              <a:defRPr/>
            </a:pPr>
            <a:endParaRPr lang="en-US" sz="2000" dirty="0" smtClean="0">
              <a:latin typeface="Arial" panose="020B0604020202020204" pitchFamily="34" charset="0"/>
              <a:cs typeface="Arial" panose="020B0604020202020204" pitchFamily="34" charset="0"/>
            </a:endParaRPr>
          </a:p>
          <a:p>
            <a:pPr marL="609600" indent="-609600" eaLnBrk="1" hangingPunct="1">
              <a:buClrTx/>
              <a:buFont typeface="Wingdings" panose="05000000000000000000" pitchFamily="2" charset="2"/>
              <a:buAutoNum type="arabicPeriod"/>
              <a:defRPr/>
            </a:pPr>
            <a:r>
              <a:rPr lang="en-US" sz="2000" dirty="0" smtClean="0">
                <a:latin typeface="Arial" panose="020B0604020202020204" pitchFamily="34" charset="0"/>
                <a:cs typeface="Arial" panose="020B0604020202020204" pitchFamily="34" charset="0"/>
              </a:rPr>
              <a:t>Building Family &amp; Community Relationships</a:t>
            </a:r>
          </a:p>
          <a:p>
            <a:pPr marL="609600" indent="-609600" eaLnBrk="1" hangingPunct="1">
              <a:buClrTx/>
              <a:buFont typeface="Wingdings" panose="05000000000000000000" pitchFamily="2" charset="2"/>
              <a:buAutoNum type="arabicPeriod"/>
              <a:defRPr/>
            </a:pPr>
            <a:endParaRPr lang="en-US" sz="2000" dirty="0" smtClean="0">
              <a:latin typeface="Arial" panose="020B0604020202020204" pitchFamily="34" charset="0"/>
              <a:cs typeface="Arial" panose="020B0604020202020204" pitchFamily="34" charset="0"/>
            </a:endParaRPr>
          </a:p>
          <a:p>
            <a:pPr marL="609600" indent="-609600" eaLnBrk="1" hangingPunct="1">
              <a:buClrTx/>
              <a:buFont typeface="Wingdings" panose="05000000000000000000" pitchFamily="2" charset="2"/>
              <a:buAutoNum type="arabicPeriod"/>
              <a:defRPr/>
            </a:pPr>
            <a:r>
              <a:rPr lang="en-US" sz="2000" dirty="0" smtClean="0">
                <a:latin typeface="Arial" panose="020B0604020202020204" pitchFamily="34" charset="0"/>
                <a:cs typeface="Arial" panose="020B0604020202020204" pitchFamily="34" charset="0"/>
              </a:rPr>
              <a:t>Observing, Documenting, &amp; Assessing to Support Young Children &amp; Families</a:t>
            </a:r>
          </a:p>
          <a:p>
            <a:pPr marL="609600" indent="-609600" eaLnBrk="1" hangingPunct="1">
              <a:buClrTx/>
              <a:buFont typeface="Wingdings" panose="05000000000000000000" pitchFamily="2" charset="2"/>
              <a:buAutoNum type="arabicPeriod"/>
              <a:defRPr/>
            </a:pPr>
            <a:endParaRPr lang="en-US" sz="2000" dirty="0" smtClean="0">
              <a:latin typeface="Arial" panose="020B0604020202020204" pitchFamily="34" charset="0"/>
              <a:cs typeface="Arial" panose="020B0604020202020204" pitchFamily="34" charset="0"/>
            </a:endParaRPr>
          </a:p>
          <a:p>
            <a:pPr marL="609600" indent="-609600" eaLnBrk="1" hangingPunct="1">
              <a:buClrTx/>
              <a:buFont typeface="Wingdings" panose="05000000000000000000" pitchFamily="2" charset="2"/>
              <a:buAutoNum type="arabicPeriod"/>
              <a:defRPr/>
            </a:pPr>
            <a:r>
              <a:rPr lang="en-US" sz="2000" dirty="0" smtClean="0">
                <a:latin typeface="Arial" panose="020B0604020202020204" pitchFamily="34" charset="0"/>
                <a:cs typeface="Arial" panose="020B0604020202020204" pitchFamily="34" charset="0"/>
              </a:rPr>
              <a:t>Using Developmentally Effective Approaches to Connect with Children &amp; Families </a:t>
            </a:r>
          </a:p>
          <a:p>
            <a:pPr marL="609600" indent="-609600" eaLnBrk="1" hangingPunct="1">
              <a:buClrTx/>
              <a:buFont typeface="Wingdings" panose="05000000000000000000" pitchFamily="2" charset="2"/>
              <a:buAutoNum type="arabicPeriod"/>
              <a:defRPr/>
            </a:pPr>
            <a:endParaRPr lang="en-US" sz="2000" dirty="0" smtClean="0">
              <a:latin typeface="Arial" panose="020B0604020202020204" pitchFamily="34" charset="0"/>
              <a:cs typeface="Arial" panose="020B0604020202020204" pitchFamily="34" charset="0"/>
            </a:endParaRPr>
          </a:p>
          <a:p>
            <a:pPr marL="609600" indent="-609600" eaLnBrk="1" hangingPunct="1">
              <a:buClrTx/>
              <a:buFont typeface="Wingdings" panose="05000000000000000000" pitchFamily="2" charset="2"/>
              <a:buAutoNum type="arabicPeriod"/>
              <a:defRPr/>
            </a:pPr>
            <a:r>
              <a:rPr lang="en-US" sz="2000" dirty="0" smtClean="0">
                <a:latin typeface="Arial" panose="020B0604020202020204" pitchFamily="34" charset="0"/>
                <a:cs typeface="Arial" panose="020B0604020202020204" pitchFamily="34" charset="0"/>
              </a:rPr>
              <a:t>Using Content Knowledge to Build Meaningful Curriculum</a:t>
            </a:r>
          </a:p>
          <a:p>
            <a:pPr marL="609600" indent="-609600" eaLnBrk="1" hangingPunct="1">
              <a:buClrTx/>
              <a:buFont typeface="Wingdings" panose="05000000000000000000" pitchFamily="2" charset="2"/>
              <a:buAutoNum type="arabicPeriod"/>
              <a:defRPr/>
            </a:pPr>
            <a:endParaRPr lang="en-US" sz="2000" dirty="0" smtClean="0">
              <a:latin typeface="Arial" panose="020B0604020202020204" pitchFamily="34" charset="0"/>
              <a:cs typeface="Arial" panose="020B0604020202020204" pitchFamily="34" charset="0"/>
            </a:endParaRPr>
          </a:p>
          <a:p>
            <a:pPr marL="609600" indent="-609600" eaLnBrk="1" hangingPunct="1">
              <a:buClrTx/>
              <a:buFont typeface="Wingdings" panose="05000000000000000000" pitchFamily="2" charset="2"/>
              <a:buAutoNum type="arabicPeriod"/>
              <a:defRPr/>
            </a:pPr>
            <a:r>
              <a:rPr lang="en-US" sz="2000" dirty="0" smtClean="0">
                <a:latin typeface="Arial" panose="020B0604020202020204" pitchFamily="34" charset="0"/>
                <a:cs typeface="Arial" panose="020B0604020202020204" pitchFamily="34" charset="0"/>
              </a:rPr>
              <a:t>Becoming a Professional</a:t>
            </a:r>
          </a:p>
        </p:txBody>
      </p:sp>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2A6AE176-6597-42EE-BE8E-DE5D1AD3DF56}" type="slidenum">
              <a:rPr lang="en-US" altLang="en-US" smtClean="0">
                <a:solidFill>
                  <a:srgbClr val="2F2B20"/>
                </a:solidFill>
              </a:rPr>
              <a:pPr>
                <a:defRPr/>
              </a:pPr>
              <a:t>19</a:t>
            </a:fld>
            <a:endParaRPr lang="en-US" altLang="en-US" smtClean="0">
              <a:solidFill>
                <a:srgbClr val="2F2B20"/>
              </a:solidFill>
            </a:endParaRPr>
          </a:p>
        </p:txBody>
      </p:sp>
    </p:spTree>
    <p:extLst>
      <p:ext uri="{BB962C8B-B14F-4D97-AF65-F5344CB8AC3E}">
        <p14:creationId xmlns:p14="http://schemas.microsoft.com/office/powerpoint/2010/main" val="361431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20000" cy="914400"/>
          </a:xfrm>
        </p:spPr>
        <p:txBody>
          <a:bodyPr>
            <a:noAutofit/>
          </a:bodyPr>
          <a:lstStyle/>
          <a:p>
            <a:r>
              <a:rPr lang="en-US" sz="3600" b="1" dirty="0" smtClean="0"/>
              <a:t/>
            </a:r>
            <a:br>
              <a:rPr lang="en-US" sz="3600" b="1" dirty="0" smtClean="0"/>
            </a:br>
            <a:r>
              <a:rPr lang="en-US" sz="3200" dirty="0" smtClean="0">
                <a:latin typeface="Arial" panose="020B0604020202020204" pitchFamily="34" charset="0"/>
                <a:cs typeface="Arial" panose="020B0604020202020204" pitchFamily="34" charset="0"/>
              </a:rPr>
              <a:t>Early Childhood Personnel Center</a:t>
            </a:r>
            <a:r>
              <a:rPr lang="en-US" sz="3200" b="1" dirty="0" smtClean="0">
                <a:latin typeface="Arial" panose="020B0604020202020204" pitchFamily="34" charset="0"/>
                <a:cs typeface="Arial" panose="020B0604020202020204" pitchFamily="34" charset="0"/>
              </a:rPr>
              <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8800"/>
            <a:ext cx="7620000" cy="4800600"/>
          </a:xfrm>
        </p:spPr>
        <p:txBody>
          <a:bodyPr>
            <a:normAutofit lnSpcReduction="10000"/>
          </a:bodyPr>
          <a:lstStyle/>
          <a:p>
            <a:pPr marL="0" indent="0" algn="ctr">
              <a:buNone/>
            </a:pPr>
            <a:r>
              <a:rPr lang="en-US" sz="3600" dirty="0" smtClean="0">
                <a:latin typeface="Arial" panose="020B0604020202020204" pitchFamily="34" charset="0"/>
                <a:cs typeface="Arial" panose="020B0604020202020204" pitchFamily="34" charset="0"/>
              </a:rPr>
              <a:t>to </a:t>
            </a:r>
            <a:r>
              <a:rPr lang="en-US" sz="3600" dirty="0">
                <a:latin typeface="Arial" panose="020B0604020202020204" pitchFamily="34" charset="0"/>
                <a:cs typeface="Arial" panose="020B0604020202020204" pitchFamily="34" charset="0"/>
              </a:rPr>
              <a:t>facilitate the implementation of </a:t>
            </a:r>
            <a:endParaRPr lang="en-US" sz="3600" dirty="0" smtClean="0">
              <a:latin typeface="Arial" panose="020B0604020202020204" pitchFamily="34" charset="0"/>
              <a:cs typeface="Arial" panose="020B0604020202020204" pitchFamily="34" charset="0"/>
            </a:endParaRPr>
          </a:p>
          <a:p>
            <a:pPr marL="0" indent="0" algn="ctr">
              <a:buNone/>
            </a:pPr>
            <a:r>
              <a:rPr lang="en-US" sz="3600" b="1" dirty="0" smtClean="0">
                <a:latin typeface="Arial" panose="020B0604020202020204" pitchFamily="34" charset="0"/>
                <a:cs typeface="Arial" panose="020B0604020202020204" pitchFamily="34" charset="0"/>
              </a:rPr>
              <a:t>integrated</a:t>
            </a:r>
            <a:r>
              <a:rPr lang="en-US" sz="3600" dirty="0" smtClean="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and </a:t>
            </a:r>
            <a:r>
              <a:rPr lang="en-US" sz="3600" b="1" dirty="0">
                <a:latin typeface="Arial" panose="020B0604020202020204" pitchFamily="34" charset="0"/>
                <a:cs typeface="Arial" panose="020B0604020202020204" pitchFamily="34" charset="0"/>
              </a:rPr>
              <a:t>comprehensive </a:t>
            </a:r>
            <a:endParaRPr lang="en-US" sz="3600" b="1" dirty="0" smtClean="0">
              <a:latin typeface="Arial" panose="020B0604020202020204" pitchFamily="34" charset="0"/>
              <a:cs typeface="Arial" panose="020B0604020202020204" pitchFamily="34" charset="0"/>
            </a:endParaRPr>
          </a:p>
          <a:p>
            <a:pPr marL="0" indent="0" algn="ctr">
              <a:buNone/>
            </a:pPr>
            <a:r>
              <a:rPr lang="en-US" sz="3600" b="1" dirty="0">
                <a:latin typeface="Arial" panose="020B0604020202020204" pitchFamily="34" charset="0"/>
                <a:cs typeface="Arial" panose="020B0604020202020204" pitchFamily="34" charset="0"/>
              </a:rPr>
              <a:t>e</a:t>
            </a:r>
            <a:r>
              <a:rPr lang="en-US" sz="3600" b="1" dirty="0" smtClean="0">
                <a:latin typeface="Arial" panose="020B0604020202020204" pitchFamily="34" charset="0"/>
                <a:cs typeface="Arial" panose="020B0604020202020204" pitchFamily="34" charset="0"/>
              </a:rPr>
              <a:t>arly childhood </a:t>
            </a:r>
            <a:r>
              <a:rPr lang="en-US" sz="3600" b="1" dirty="0">
                <a:latin typeface="Arial" panose="020B0604020202020204" pitchFamily="34" charset="0"/>
                <a:cs typeface="Arial" panose="020B0604020202020204" pitchFamily="34" charset="0"/>
              </a:rPr>
              <a:t>systems </a:t>
            </a:r>
            <a:endParaRPr lang="en-US" sz="3600" b="1" dirty="0" smtClean="0">
              <a:latin typeface="Arial" panose="020B0604020202020204" pitchFamily="34" charset="0"/>
              <a:cs typeface="Arial" panose="020B0604020202020204" pitchFamily="34" charset="0"/>
            </a:endParaRPr>
          </a:p>
          <a:p>
            <a:pPr marL="0" indent="0" algn="ctr">
              <a:buNone/>
            </a:pPr>
            <a:r>
              <a:rPr lang="en-US" sz="3600" b="1" dirty="0" smtClean="0">
                <a:latin typeface="Arial" panose="020B0604020202020204" pitchFamily="34" charset="0"/>
                <a:cs typeface="Arial" panose="020B0604020202020204" pitchFamily="34" charset="0"/>
              </a:rPr>
              <a:t>of </a:t>
            </a:r>
            <a:r>
              <a:rPr lang="en-US" sz="3600" b="1" dirty="0">
                <a:latin typeface="Arial" panose="020B0604020202020204" pitchFamily="34" charset="0"/>
                <a:cs typeface="Arial" panose="020B0604020202020204" pitchFamily="34" charset="0"/>
              </a:rPr>
              <a:t>personnel </a:t>
            </a:r>
            <a:r>
              <a:rPr lang="en-US" sz="3600" b="1" dirty="0" smtClean="0">
                <a:latin typeface="Arial" panose="020B0604020202020204" pitchFamily="34" charset="0"/>
                <a:cs typeface="Arial" panose="020B0604020202020204" pitchFamily="34" charset="0"/>
              </a:rPr>
              <a:t>development </a:t>
            </a:r>
            <a:r>
              <a:rPr lang="en-US" sz="3600" b="1" dirty="0">
                <a:latin typeface="Arial" panose="020B0604020202020204" pitchFamily="34" charset="0"/>
                <a:cs typeface="Arial" panose="020B0604020202020204" pitchFamily="34" charset="0"/>
              </a:rPr>
              <a:t>(CSPD) </a:t>
            </a:r>
            <a:endParaRPr lang="en-US" sz="3600" b="1" dirty="0" smtClean="0">
              <a:latin typeface="Arial" panose="020B0604020202020204" pitchFamily="34" charset="0"/>
              <a:cs typeface="Arial" panose="020B0604020202020204" pitchFamily="34" charset="0"/>
            </a:endParaRPr>
          </a:p>
          <a:p>
            <a:pPr marL="0" indent="0" algn="ctr">
              <a:buNone/>
            </a:pPr>
            <a:r>
              <a:rPr lang="en-US" sz="3600" dirty="0" smtClean="0">
                <a:latin typeface="Arial" panose="020B0604020202020204" pitchFamily="34" charset="0"/>
                <a:cs typeface="Arial" panose="020B0604020202020204" pitchFamily="34" charset="0"/>
              </a:rPr>
              <a:t>for </a:t>
            </a:r>
            <a:r>
              <a:rPr lang="en-US" sz="3600" dirty="0">
                <a:latin typeface="Arial" panose="020B0604020202020204" pitchFamily="34" charset="0"/>
                <a:cs typeface="Arial" panose="020B0604020202020204" pitchFamily="34" charset="0"/>
              </a:rPr>
              <a:t>all disciplines </a:t>
            </a:r>
            <a:endParaRPr lang="en-US" sz="3600" dirty="0" smtClean="0">
              <a:latin typeface="Arial" panose="020B0604020202020204" pitchFamily="34" charset="0"/>
              <a:cs typeface="Arial" panose="020B0604020202020204" pitchFamily="34" charset="0"/>
            </a:endParaRPr>
          </a:p>
          <a:p>
            <a:pPr marL="0" indent="0" algn="ctr">
              <a:buNone/>
            </a:pPr>
            <a:r>
              <a:rPr lang="en-US" sz="3600" dirty="0" smtClean="0">
                <a:latin typeface="Arial" panose="020B0604020202020204" pitchFamily="34" charset="0"/>
                <a:cs typeface="Arial" panose="020B0604020202020204" pitchFamily="34" charset="0"/>
              </a:rPr>
              <a:t>serving </a:t>
            </a:r>
            <a:r>
              <a:rPr lang="en-US" sz="3600" dirty="0">
                <a:latin typeface="Arial" panose="020B0604020202020204" pitchFamily="34" charset="0"/>
                <a:cs typeface="Arial" panose="020B0604020202020204" pitchFamily="34" charset="0"/>
              </a:rPr>
              <a:t>infants and young children with </a:t>
            </a:r>
            <a:endParaRPr lang="en-US" sz="3600" dirty="0" smtClean="0">
              <a:latin typeface="Arial" panose="020B0604020202020204" pitchFamily="34" charset="0"/>
              <a:cs typeface="Arial" panose="020B0604020202020204" pitchFamily="34" charset="0"/>
            </a:endParaRPr>
          </a:p>
          <a:p>
            <a:pPr marL="0" indent="0" algn="ctr">
              <a:buNone/>
            </a:pPr>
            <a:r>
              <a:rPr lang="en-US" sz="3600" dirty="0" smtClean="0">
                <a:latin typeface="Arial" panose="020B0604020202020204" pitchFamily="34" charset="0"/>
                <a:cs typeface="Arial" panose="020B0604020202020204" pitchFamily="34" charset="0"/>
              </a:rPr>
              <a:t>disabilities</a:t>
            </a:r>
            <a:endParaRPr lang="en-US" sz="3600" dirty="0">
              <a:latin typeface="Arial" panose="020B0604020202020204" pitchFamily="34" charset="0"/>
              <a:cs typeface="Arial" panose="020B0604020202020204" pitchFamily="34" charset="0"/>
            </a:endParaRPr>
          </a:p>
          <a:p>
            <a:pPr marL="0" indent="0" algn="ctr">
              <a:buNone/>
            </a:pPr>
            <a:endParaRPr lang="en-US" sz="3600" dirty="0" smtClean="0"/>
          </a:p>
        </p:txBody>
      </p:sp>
      <p:sp>
        <p:nvSpPr>
          <p:cNvPr id="4" name="Slide Number Placeholder 3"/>
          <p:cNvSpPr>
            <a:spLocks noGrp="1"/>
          </p:cNvSpPr>
          <p:nvPr>
            <p:ph type="sldNum" sz="quarter" idx="12"/>
          </p:nvPr>
        </p:nvSpPr>
        <p:spPr/>
        <p:txBody>
          <a:bodyPr/>
          <a:lstStyle/>
          <a:p>
            <a:fld id="{7DC82B72-95DE-47BF-856D-86D4B12F7055}" type="slidenum">
              <a:rPr lang="en-US" smtClean="0"/>
              <a:t>2</a:t>
            </a:fld>
            <a:endParaRPr lang="en-US"/>
          </a:p>
        </p:txBody>
      </p:sp>
    </p:spTree>
    <p:extLst>
      <p:ext uri="{BB962C8B-B14F-4D97-AF65-F5344CB8AC3E}">
        <p14:creationId xmlns:p14="http://schemas.microsoft.com/office/powerpoint/2010/main" val="2484500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a:xfrm>
            <a:off x="457200" y="-76200"/>
            <a:ext cx="7620000" cy="1143000"/>
          </a:xfrm>
        </p:spPr>
        <p:txBody>
          <a:bodyPr>
            <a:normAutofit/>
          </a:bodyPr>
          <a:lstStyle/>
          <a:p>
            <a:pPr algn="ctr" eaLnBrk="1" hangingPunct="1">
              <a:defRPr/>
            </a:pPr>
            <a:r>
              <a:rPr lang="en-US" sz="3200" b="1" dirty="0" smtClean="0">
                <a:latin typeface="Arial" panose="020B0604020202020204" pitchFamily="34" charset="0"/>
                <a:cs typeface="Arial" panose="020B0604020202020204" pitchFamily="34" charset="0"/>
              </a:rPr>
              <a:t>NAEYC Standards for </a:t>
            </a:r>
            <a:br>
              <a:rPr lang="en-US" sz="3200" b="1" dirty="0" smtClean="0">
                <a:latin typeface="Arial" panose="020B0604020202020204" pitchFamily="34" charset="0"/>
                <a:cs typeface="Arial" panose="020B0604020202020204" pitchFamily="34" charset="0"/>
              </a:rPr>
            </a:br>
            <a:r>
              <a:rPr lang="en-US" sz="3200" b="1" dirty="0" smtClean="0">
                <a:latin typeface="Arial" panose="020B0604020202020204" pitchFamily="34" charset="0"/>
                <a:cs typeface="Arial" panose="020B0604020202020204" pitchFamily="34" charset="0"/>
              </a:rPr>
              <a:t>EC Professional Preparation</a:t>
            </a:r>
          </a:p>
        </p:txBody>
      </p:sp>
      <p:sp>
        <p:nvSpPr>
          <p:cNvPr id="107523" name="Rectangle 3"/>
          <p:cNvSpPr>
            <a:spLocks noGrp="1" noRot="1" noChangeArrowheads="1"/>
          </p:cNvSpPr>
          <p:nvPr>
            <p:ph idx="1"/>
          </p:nvPr>
        </p:nvSpPr>
        <p:spPr>
          <a:xfrm>
            <a:off x="304800" y="1828800"/>
            <a:ext cx="8540750" cy="4041775"/>
          </a:xfrm>
        </p:spPr>
        <p:txBody>
          <a:bodyPr>
            <a:normAutofit lnSpcReduction="10000"/>
          </a:bodyPr>
          <a:lstStyle/>
          <a:p>
            <a:pPr marL="571500" indent="-457200" eaLnBrk="1" hangingPunct="1">
              <a:buClrTx/>
              <a:buFont typeface="+mj-lt"/>
              <a:buAutoNum type="arabicPeriod"/>
              <a:defRPr/>
            </a:pPr>
            <a:r>
              <a:rPr lang="en-US" u="sng" dirty="0" smtClean="0">
                <a:latin typeface="Arial" panose="020B0604020202020204" pitchFamily="34" charset="0"/>
                <a:cs typeface="Arial" panose="020B0604020202020204" pitchFamily="34" charset="0"/>
              </a:rPr>
              <a:t>Initial Professional Preparation Standards</a:t>
            </a:r>
          </a:p>
          <a:p>
            <a:pPr lvl="2">
              <a:defRPr/>
            </a:pPr>
            <a:r>
              <a:rPr lang="en-US" sz="2800" dirty="0" smtClean="0">
                <a:latin typeface="Arial" panose="020B0604020202020204" pitchFamily="34" charset="0"/>
                <a:cs typeface="Arial" panose="020B0604020202020204" pitchFamily="34" charset="0"/>
              </a:rPr>
              <a:t>6 Standards</a:t>
            </a:r>
          </a:p>
          <a:p>
            <a:pPr lvl="2">
              <a:defRPr/>
            </a:pPr>
            <a:r>
              <a:rPr lang="en-US" sz="2800" dirty="0" smtClean="0">
                <a:latin typeface="Arial" panose="020B0604020202020204" pitchFamily="34" charset="0"/>
                <a:cs typeface="Arial" panose="020B0604020202020204" pitchFamily="34" charset="0"/>
              </a:rPr>
              <a:t>22  Elements</a:t>
            </a:r>
          </a:p>
          <a:p>
            <a:pPr eaLnBrk="1" hangingPunct="1">
              <a:buClrTx/>
              <a:defRPr/>
            </a:pPr>
            <a:endParaRPr lang="en-US" dirty="0">
              <a:latin typeface="Arial" panose="020B0604020202020204" pitchFamily="34" charset="0"/>
              <a:cs typeface="Arial" panose="020B0604020202020204" pitchFamily="34" charset="0"/>
            </a:endParaRPr>
          </a:p>
          <a:p>
            <a:pPr marL="571500" indent="-457200" eaLnBrk="1" hangingPunct="1">
              <a:buClrTx/>
              <a:buAutoNum type="arabicPeriod" startAt="2"/>
              <a:defRPr/>
            </a:pPr>
            <a:r>
              <a:rPr lang="en-US" u="sng" dirty="0" smtClean="0">
                <a:latin typeface="Arial" panose="020B0604020202020204" pitchFamily="34" charset="0"/>
                <a:cs typeface="Arial" panose="020B0604020202020204" pitchFamily="34" charset="0"/>
              </a:rPr>
              <a:t>Advanced Professional Preparation Standards</a:t>
            </a:r>
          </a:p>
          <a:p>
            <a:pPr lvl="2">
              <a:defRPr/>
            </a:pPr>
            <a:r>
              <a:rPr lang="en-US" sz="2800" dirty="0" smtClean="0">
                <a:latin typeface="Arial" panose="020B0604020202020204" pitchFamily="34" charset="0"/>
                <a:cs typeface="Arial" panose="020B0604020202020204" pitchFamily="34" charset="0"/>
              </a:rPr>
              <a:t>6 Standards</a:t>
            </a:r>
          </a:p>
          <a:p>
            <a:pPr lvl="2">
              <a:defRPr/>
            </a:pPr>
            <a:r>
              <a:rPr lang="en-US" sz="2800" dirty="0" smtClean="0">
                <a:latin typeface="Arial" panose="020B0604020202020204" pitchFamily="34" charset="0"/>
                <a:cs typeface="Arial" panose="020B0604020202020204" pitchFamily="34" charset="0"/>
              </a:rPr>
              <a:t>23 Elements</a:t>
            </a:r>
          </a:p>
          <a:p>
            <a:pPr eaLnBrk="1" hangingPunct="1">
              <a:buFont typeface="Wingdings" panose="05000000000000000000" pitchFamily="2" charset="2"/>
              <a:buNone/>
              <a:defRPr/>
            </a:pPr>
            <a:endParaRPr lang="en-US" b="1" dirty="0" smtClean="0"/>
          </a:p>
        </p:txBody>
      </p:sp>
      <p:sp>
        <p:nvSpPr>
          <p:cNvPr id="2" name="Slide Number Placeholder 1"/>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fld id="{AA705CF5-9D5F-4CDD-8EF6-4D8156947497}" type="slidenum">
              <a:rPr lang="en-US" altLang="en-US" smtClean="0">
                <a:solidFill>
                  <a:srgbClr val="2F2B20"/>
                </a:solidFill>
              </a:rPr>
              <a:pPr>
                <a:defRPr/>
              </a:pPr>
              <a:t>20</a:t>
            </a:fld>
            <a:endParaRPr lang="en-US" altLang="en-US" smtClean="0">
              <a:solidFill>
                <a:srgbClr val="2F2B20"/>
              </a:solidFill>
            </a:endParaRPr>
          </a:p>
        </p:txBody>
      </p:sp>
    </p:spTree>
    <p:extLst>
      <p:ext uri="{BB962C8B-B14F-4D97-AF65-F5344CB8AC3E}">
        <p14:creationId xmlns:p14="http://schemas.microsoft.com/office/powerpoint/2010/main" val="3807691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510588" cy="1143000"/>
          </a:xfrm>
        </p:spPr>
        <p:txBody>
          <a:bodyPr>
            <a:normAutofit fontScale="90000"/>
          </a:bodyPr>
          <a:lstStyle/>
          <a:p>
            <a:pPr>
              <a:defRPr/>
            </a:pPr>
            <a:r>
              <a:rPr lang="en-US" sz="2700" b="1" dirty="0" smtClean="0">
                <a:latin typeface="Arial" panose="020B0604020202020204" pitchFamily="34" charset="0"/>
                <a:cs typeface="Arial" panose="020B0604020202020204" pitchFamily="34" charset="0"/>
              </a:rPr>
              <a:t>Alignment Process for Standards, Elements, </a:t>
            </a:r>
            <a:br>
              <a:rPr lang="en-US" sz="2700" b="1"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Specialty Sets:  NAEYC with CEC/DEC</a:t>
            </a:r>
            <a:br>
              <a:rPr lang="en-US" sz="2700" b="1" dirty="0" smtClean="0">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7620000" cy="5486400"/>
          </a:xfrm>
        </p:spPr>
        <p:txBody>
          <a:bodyPr>
            <a:noAutofit/>
          </a:bodyPr>
          <a:lstStyle/>
          <a:p>
            <a:pPr>
              <a:defRPr/>
            </a:pPr>
            <a:endParaRPr lang="en-US" sz="2400" b="1" dirty="0" smtClean="0"/>
          </a:p>
          <a:p>
            <a:pPr>
              <a:buClrTx/>
              <a:defRPr/>
            </a:pPr>
            <a:r>
              <a:rPr lang="en-US" sz="2000" dirty="0" smtClean="0">
                <a:latin typeface="Arial" panose="020B0604020202020204" pitchFamily="34" charset="0"/>
                <a:cs typeface="Arial" panose="020B0604020202020204" pitchFamily="34" charset="0"/>
              </a:rPr>
              <a:t>DEC Alignment Workgroup (n=11) appointed 2014</a:t>
            </a:r>
          </a:p>
          <a:p>
            <a:pPr>
              <a:buClrTx/>
            </a:pPr>
            <a:endParaRPr lang="en-US" sz="2000" dirty="0" smtClean="0">
              <a:latin typeface="Arial" panose="020B0604020202020204" pitchFamily="34" charset="0"/>
              <a:cs typeface="Arial" panose="020B0604020202020204" pitchFamily="34" charset="0"/>
            </a:endParaRPr>
          </a:p>
          <a:p>
            <a:pPr>
              <a:buClrTx/>
            </a:pPr>
            <a:r>
              <a:rPr lang="en-US" sz="2000" dirty="0" smtClean="0">
                <a:latin typeface="Arial" panose="020B0604020202020204" pitchFamily="34" charset="0"/>
                <a:cs typeface="Arial" panose="020B0604020202020204" pitchFamily="34" charset="0"/>
              </a:rPr>
              <a:t>Development </a:t>
            </a:r>
            <a:r>
              <a:rPr lang="en-US" sz="2000" dirty="0">
                <a:latin typeface="Arial" panose="020B0604020202020204" pitchFamily="34" charset="0"/>
                <a:cs typeface="Arial" panose="020B0604020202020204" pitchFamily="34" charset="0"/>
              </a:rPr>
              <a:t>of alignment rules/guidelines </a:t>
            </a:r>
          </a:p>
          <a:p>
            <a:pPr>
              <a:buClrTx/>
            </a:pPr>
            <a:endParaRPr lang="en-US" sz="2000" dirty="0" smtClean="0">
              <a:latin typeface="Arial" panose="020B0604020202020204" pitchFamily="34" charset="0"/>
              <a:cs typeface="Arial" panose="020B0604020202020204" pitchFamily="34" charset="0"/>
            </a:endParaRPr>
          </a:p>
          <a:p>
            <a:pPr>
              <a:buClrTx/>
            </a:pPr>
            <a:r>
              <a:rPr lang="en-US" sz="2000" dirty="0" smtClean="0">
                <a:latin typeface="Arial" panose="020B0604020202020204" pitchFamily="34" charset="0"/>
                <a:cs typeface="Arial" panose="020B0604020202020204" pitchFamily="34" charset="0"/>
              </a:rPr>
              <a:t>Individual </a:t>
            </a:r>
            <a:r>
              <a:rPr lang="en-US" sz="2000" dirty="0">
                <a:latin typeface="Arial" panose="020B0604020202020204" pitchFamily="34" charset="0"/>
                <a:cs typeface="Arial" panose="020B0604020202020204" pitchFamily="34" charset="0"/>
              </a:rPr>
              <a:t>alignment of Initial and Advanced NAEYC and CEC Standards and Elements</a:t>
            </a:r>
          </a:p>
          <a:p>
            <a:pPr>
              <a:buClrTx/>
            </a:pPr>
            <a:endParaRPr lang="en-US" sz="2000" dirty="0" smtClean="0">
              <a:latin typeface="Arial" panose="020B0604020202020204" pitchFamily="34" charset="0"/>
              <a:cs typeface="Arial" panose="020B0604020202020204" pitchFamily="34" charset="0"/>
            </a:endParaRPr>
          </a:p>
          <a:p>
            <a:pPr>
              <a:buClrTx/>
            </a:pPr>
            <a:r>
              <a:rPr lang="en-US" sz="2000" dirty="0" smtClean="0">
                <a:latin typeface="Arial" panose="020B0604020202020204" pitchFamily="34" charset="0"/>
                <a:cs typeface="Arial" panose="020B0604020202020204" pitchFamily="34" charset="0"/>
              </a:rPr>
              <a:t>Conference </a:t>
            </a:r>
            <a:r>
              <a:rPr lang="en-US" sz="2000" dirty="0">
                <a:latin typeface="Arial" panose="020B0604020202020204" pitchFamily="34" charset="0"/>
                <a:cs typeface="Arial" panose="020B0604020202020204" pitchFamily="34" charset="0"/>
              </a:rPr>
              <a:t>calls to discuss alignments and determine consensus rule (73% or higher)</a:t>
            </a:r>
          </a:p>
          <a:p>
            <a:pPr>
              <a:buClrTx/>
            </a:pPr>
            <a:endParaRPr lang="en-US" sz="2000" dirty="0" smtClean="0">
              <a:latin typeface="Arial" panose="020B0604020202020204" pitchFamily="34" charset="0"/>
              <a:cs typeface="Arial" panose="020B0604020202020204" pitchFamily="34" charset="0"/>
            </a:endParaRPr>
          </a:p>
          <a:p>
            <a:pPr>
              <a:buClrTx/>
            </a:pPr>
            <a:r>
              <a:rPr lang="en-US" sz="2000" dirty="0" smtClean="0">
                <a:latin typeface="Arial" panose="020B0604020202020204" pitchFamily="34" charset="0"/>
                <a:cs typeface="Arial" panose="020B0604020202020204" pitchFamily="34" charset="0"/>
              </a:rPr>
              <a:t>Similar </a:t>
            </a:r>
            <a:r>
              <a:rPr lang="en-US" sz="2000" dirty="0">
                <a:latin typeface="Arial" panose="020B0604020202020204" pitchFamily="34" charset="0"/>
                <a:cs typeface="Arial" panose="020B0604020202020204" pitchFamily="34" charset="0"/>
              </a:rPr>
              <a:t>process for alignment of Initial and Advanced NAEYC Standards and Elements with DEC Initial and Advanced Specialty Sets </a:t>
            </a:r>
          </a:p>
          <a:p>
            <a:pPr>
              <a:defRPr/>
            </a:pPr>
            <a:endParaRPr lang="en-US" sz="2800" dirty="0" smtClean="0"/>
          </a:p>
        </p:txBody>
      </p:sp>
      <p:sp>
        <p:nvSpPr>
          <p:cNvPr id="5" name="Slide Number Placeholder 4"/>
          <p:cNvSpPr>
            <a:spLocks noGrp="1"/>
          </p:cNvSpPr>
          <p:nvPr>
            <p:ph type="sldNum" sz="quarter" idx="12"/>
          </p:nvPr>
        </p:nvSpPr>
        <p:spPr/>
        <p:txBody>
          <a:bodyPr/>
          <a:lstStyle/>
          <a:p>
            <a:fld id="{7DC82B72-95DE-47BF-856D-86D4B12F7055}" type="slidenum">
              <a:rPr lang="en-US" smtClean="0"/>
              <a:t>21</a:t>
            </a:fld>
            <a:endParaRPr lang="en-US"/>
          </a:p>
        </p:txBody>
      </p:sp>
    </p:spTree>
    <p:extLst>
      <p:ext uri="{BB962C8B-B14F-4D97-AF65-F5344CB8AC3E}">
        <p14:creationId xmlns:p14="http://schemas.microsoft.com/office/powerpoint/2010/main" val="3715562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Arial" panose="020B0604020202020204" pitchFamily="34" charset="0"/>
                <a:cs typeface="Arial" panose="020B0604020202020204" pitchFamily="34" charset="0"/>
              </a:rPr>
              <a:t>Alignment Results</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CEC and NAEYC</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400" i="1" u="sng" dirty="0" smtClean="0">
                <a:latin typeface="Arial" panose="020B0604020202020204" pitchFamily="34" charset="0"/>
                <a:cs typeface="Arial" panose="020B0604020202020204" pitchFamily="34" charset="0"/>
              </a:rPr>
              <a:t>Initial </a:t>
            </a:r>
            <a:r>
              <a:rPr lang="en-US" sz="2400" i="1" u="sng" dirty="0">
                <a:latin typeface="Arial" panose="020B0604020202020204" pitchFamily="34" charset="0"/>
                <a:cs typeface="Arial" panose="020B0604020202020204" pitchFamily="34" charset="0"/>
              </a:rPr>
              <a:t>NAEYC and CEC </a:t>
            </a:r>
            <a:r>
              <a:rPr lang="en-US" sz="2400" dirty="0">
                <a:latin typeface="Arial" panose="020B0604020202020204" pitchFamily="34" charset="0"/>
                <a:cs typeface="Arial" panose="020B0604020202020204" pitchFamily="34" charset="0"/>
              </a:rPr>
              <a:t>Standards and Elements – 31 elements aligned at 73% or higher agreement</a:t>
            </a:r>
          </a:p>
          <a:p>
            <a:pPr marL="114300" indent="0" algn="ctr">
              <a:buNone/>
            </a:pPr>
            <a:r>
              <a:rPr lang="en-US" sz="2400" b="1" dirty="0" smtClean="0">
                <a:latin typeface="Arial" panose="020B0604020202020204" pitchFamily="34" charset="0"/>
                <a:cs typeface="Arial" panose="020B0604020202020204" pitchFamily="34" charset="0"/>
              </a:rPr>
              <a:t>Greatest </a:t>
            </a:r>
            <a:r>
              <a:rPr lang="en-US" sz="2400" b="1" dirty="0">
                <a:latin typeface="Arial" panose="020B0604020202020204" pitchFamily="34" charset="0"/>
                <a:cs typeface="Arial" panose="020B0604020202020204" pitchFamily="34" charset="0"/>
              </a:rPr>
              <a:t>agreement </a:t>
            </a:r>
            <a:r>
              <a:rPr lang="en-US" sz="2400" dirty="0">
                <a:latin typeface="Arial" panose="020B0604020202020204" pitchFamily="34" charset="0"/>
                <a:cs typeface="Arial" panose="020B0604020202020204" pitchFamily="34" charset="0"/>
              </a:rPr>
              <a:t>– elements related to families, collaboration, content knowledge</a:t>
            </a:r>
          </a:p>
          <a:p>
            <a:endParaRPr lang="en-US" sz="2400" i="1" u="sng" dirty="0" smtClean="0">
              <a:solidFill>
                <a:srgbClr val="0070C0"/>
              </a:solidFill>
              <a:latin typeface="Arial" panose="020B0604020202020204" pitchFamily="34" charset="0"/>
              <a:cs typeface="Arial" panose="020B0604020202020204" pitchFamily="34" charset="0"/>
            </a:endParaRPr>
          </a:p>
          <a:p>
            <a:endParaRPr lang="en-US" sz="2400" i="1" u="sng" dirty="0" smtClean="0">
              <a:solidFill>
                <a:srgbClr val="0070C0"/>
              </a:solidFill>
              <a:latin typeface="Arial" panose="020B0604020202020204" pitchFamily="34" charset="0"/>
              <a:cs typeface="Arial" panose="020B0604020202020204" pitchFamily="34" charset="0"/>
            </a:endParaRPr>
          </a:p>
          <a:p>
            <a:pPr marL="0" indent="0">
              <a:buNone/>
            </a:pPr>
            <a:r>
              <a:rPr lang="en-US" sz="2400" i="1" u="sng" dirty="0" smtClean="0">
                <a:latin typeface="Arial" panose="020B0604020202020204" pitchFamily="34" charset="0"/>
                <a:cs typeface="Arial" panose="020B0604020202020204" pitchFamily="34" charset="0"/>
              </a:rPr>
              <a:t>Advanced </a:t>
            </a:r>
            <a:r>
              <a:rPr lang="en-US" sz="2400" i="1" u="sng" dirty="0">
                <a:latin typeface="Arial" panose="020B0604020202020204" pitchFamily="34" charset="0"/>
                <a:cs typeface="Arial" panose="020B0604020202020204" pitchFamily="34" charset="0"/>
              </a:rPr>
              <a:t>NAEYC and CEC </a:t>
            </a:r>
            <a:r>
              <a:rPr lang="en-US" sz="2400" dirty="0">
                <a:latin typeface="Arial" panose="020B0604020202020204" pitchFamily="34" charset="0"/>
                <a:cs typeface="Arial" panose="020B0604020202020204" pitchFamily="34" charset="0"/>
              </a:rPr>
              <a:t>Standards and Elements – 15 elements aligned at 73% or higher agreement</a:t>
            </a:r>
          </a:p>
          <a:p>
            <a:pPr marL="114300" indent="0" algn="ctr">
              <a:buNone/>
            </a:pPr>
            <a:r>
              <a:rPr lang="en-US" sz="2400" b="1" dirty="0" smtClean="0">
                <a:latin typeface="Arial" panose="020B0604020202020204" pitchFamily="34" charset="0"/>
                <a:cs typeface="Arial" panose="020B0604020202020204" pitchFamily="34" charset="0"/>
              </a:rPr>
              <a:t>Greatest </a:t>
            </a:r>
            <a:r>
              <a:rPr lang="en-US" sz="2400" b="1" dirty="0">
                <a:latin typeface="Arial" panose="020B0604020202020204" pitchFamily="34" charset="0"/>
                <a:cs typeface="Arial" panose="020B0604020202020204" pitchFamily="34" charset="0"/>
              </a:rPr>
              <a:t>agreement </a:t>
            </a:r>
            <a:r>
              <a:rPr lang="en-US" sz="2400" dirty="0">
                <a:latin typeface="Arial" panose="020B0604020202020204" pitchFamily="34" charset="0"/>
                <a:cs typeface="Arial" panose="020B0604020202020204" pitchFamily="34" charset="0"/>
              </a:rPr>
              <a:t>– elements related to advanced professional skills (e.g., research)</a:t>
            </a:r>
          </a:p>
          <a:p>
            <a:endParaRPr lang="en-US" b="1" dirty="0"/>
          </a:p>
        </p:txBody>
      </p:sp>
      <p:sp>
        <p:nvSpPr>
          <p:cNvPr id="4" name="Slide Number Placeholder 3"/>
          <p:cNvSpPr>
            <a:spLocks noGrp="1"/>
          </p:cNvSpPr>
          <p:nvPr>
            <p:ph type="sldNum" sz="quarter" idx="12"/>
          </p:nvPr>
        </p:nvSpPr>
        <p:spPr/>
        <p:txBody>
          <a:bodyPr/>
          <a:lstStyle/>
          <a:p>
            <a:fld id="{7DC82B72-95DE-47BF-856D-86D4B12F7055}" type="slidenum">
              <a:rPr lang="en-US" smtClean="0"/>
              <a:t>22</a:t>
            </a:fld>
            <a:endParaRPr lang="en-US"/>
          </a:p>
        </p:txBody>
      </p:sp>
    </p:spTree>
    <p:extLst>
      <p:ext uri="{BB962C8B-B14F-4D97-AF65-F5344CB8AC3E}">
        <p14:creationId xmlns:p14="http://schemas.microsoft.com/office/powerpoint/2010/main" val="3628596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smtClean="0">
                <a:latin typeface="Arial" panose="020B0604020202020204" pitchFamily="34" charset="0"/>
                <a:cs typeface="Arial" panose="020B0604020202020204" pitchFamily="34" charset="0"/>
              </a:rPr>
              <a:t>Alignment Results</a:t>
            </a:r>
            <a:r>
              <a:rPr lang="en-US" sz="2800" b="1" dirty="0">
                <a:latin typeface="Arial" panose="020B0604020202020204" pitchFamily="34" charset="0"/>
                <a:cs typeface="Arial" panose="020B0604020202020204" pitchFamily="34" charset="0"/>
              </a:rPr>
              <a:t/>
            </a:r>
            <a:br>
              <a:rPr lang="en-US" sz="2800" b="1" dirty="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 DEC and  NAEYC</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295400"/>
            <a:ext cx="8229600" cy="5105400"/>
          </a:xfrm>
        </p:spPr>
        <p:txBody>
          <a:bodyPr>
            <a:normAutofit fontScale="92500" lnSpcReduction="20000"/>
          </a:bodyPr>
          <a:lstStyle/>
          <a:p>
            <a:pPr marL="0" indent="0">
              <a:buNone/>
            </a:pPr>
            <a:r>
              <a:rPr lang="en-US" sz="2800" i="1" u="sng" dirty="0" smtClean="0">
                <a:latin typeface="Arial" panose="020B0604020202020204" pitchFamily="34" charset="0"/>
                <a:cs typeface="Arial" panose="020B0604020202020204" pitchFamily="34" charset="0"/>
              </a:rPr>
              <a:t>Initial </a:t>
            </a:r>
            <a:r>
              <a:rPr lang="en-US" sz="2800" i="1" u="sng" dirty="0">
                <a:latin typeface="Arial" panose="020B0604020202020204" pitchFamily="34" charset="0"/>
                <a:cs typeface="Arial" panose="020B0604020202020204" pitchFamily="34" charset="0"/>
              </a:rPr>
              <a:t>NAEYC </a:t>
            </a:r>
            <a:r>
              <a:rPr lang="en-US" sz="2800" i="1" u="sng" dirty="0" smtClean="0">
                <a:latin typeface="Arial" panose="020B0604020202020204" pitchFamily="34" charset="0"/>
                <a:cs typeface="Arial" panose="020B0604020202020204" pitchFamily="34" charset="0"/>
              </a:rPr>
              <a:t>Standards </a:t>
            </a:r>
            <a:r>
              <a:rPr lang="en-US" sz="2800" i="1" u="sng" dirty="0">
                <a:latin typeface="Arial" panose="020B0604020202020204" pitchFamily="34" charset="0"/>
                <a:cs typeface="Arial" panose="020B0604020202020204" pitchFamily="34" charset="0"/>
              </a:rPr>
              <a:t>and Elements </a:t>
            </a:r>
            <a:r>
              <a:rPr lang="en-US" sz="2800" i="1" u="sng" dirty="0" smtClean="0">
                <a:latin typeface="Arial" panose="020B0604020202020204" pitchFamily="34" charset="0"/>
                <a:cs typeface="Arial" panose="020B0604020202020204" pitchFamily="34" charset="0"/>
              </a:rPr>
              <a:t>with DEC Initial Specialty Set</a:t>
            </a:r>
            <a:r>
              <a:rPr lang="en-US" sz="2800" dirty="0" smtClean="0">
                <a:latin typeface="Arial" panose="020B0604020202020204" pitchFamily="34" charset="0"/>
                <a:cs typeface="Arial" panose="020B0604020202020204" pitchFamily="34" charset="0"/>
              </a:rPr>
              <a:t> – 50/96 items </a:t>
            </a:r>
            <a:r>
              <a:rPr lang="en-US" sz="2800" dirty="0">
                <a:latin typeface="Arial" panose="020B0604020202020204" pitchFamily="34" charset="0"/>
                <a:cs typeface="Arial" panose="020B0604020202020204" pitchFamily="34" charset="0"/>
              </a:rPr>
              <a:t>aligned at 73% or higher agreement</a:t>
            </a:r>
          </a:p>
          <a:p>
            <a:pPr marL="114300" indent="0" algn="ctr">
              <a:buNone/>
            </a:pPr>
            <a:endParaRPr lang="en-US" sz="2800" b="1" dirty="0" smtClean="0">
              <a:latin typeface="Arial" panose="020B0604020202020204" pitchFamily="34" charset="0"/>
              <a:cs typeface="Arial" panose="020B0604020202020204" pitchFamily="34" charset="0"/>
            </a:endParaRPr>
          </a:p>
          <a:p>
            <a:pPr marL="114300" indent="0" algn="ctr">
              <a:buNone/>
            </a:pPr>
            <a:r>
              <a:rPr lang="en-US" sz="2800" b="1" dirty="0" smtClean="0">
                <a:latin typeface="Arial" panose="020B0604020202020204" pitchFamily="34" charset="0"/>
                <a:cs typeface="Arial" panose="020B0604020202020204" pitchFamily="34" charset="0"/>
              </a:rPr>
              <a:t>Greatest </a:t>
            </a:r>
            <a:r>
              <a:rPr lang="en-US" sz="2800" b="1" dirty="0">
                <a:latin typeface="Arial" panose="020B0604020202020204" pitchFamily="34" charset="0"/>
                <a:cs typeface="Arial" panose="020B0604020202020204" pitchFamily="34" charset="0"/>
              </a:rPr>
              <a:t>agreement – </a:t>
            </a:r>
            <a:r>
              <a:rPr lang="en-US" sz="2800" dirty="0" smtClean="0">
                <a:latin typeface="Arial" panose="020B0604020202020204" pitchFamily="34" charset="0"/>
                <a:cs typeface="Arial" panose="020B0604020202020204" pitchFamily="34" charset="0"/>
              </a:rPr>
              <a:t>items </a:t>
            </a:r>
            <a:r>
              <a:rPr lang="en-US" sz="2800" dirty="0">
                <a:latin typeface="Arial" panose="020B0604020202020204" pitchFamily="34" charset="0"/>
                <a:cs typeface="Arial" panose="020B0604020202020204" pitchFamily="34" charset="0"/>
              </a:rPr>
              <a:t>related to </a:t>
            </a:r>
            <a:r>
              <a:rPr lang="en-US" sz="2800" dirty="0" smtClean="0">
                <a:latin typeface="Arial" panose="020B0604020202020204" pitchFamily="34" charset="0"/>
                <a:cs typeface="Arial" panose="020B0604020202020204" pitchFamily="34" charset="0"/>
              </a:rPr>
              <a:t>child development, assessment, content </a:t>
            </a:r>
            <a:r>
              <a:rPr lang="en-US" sz="2800" dirty="0">
                <a:latin typeface="Arial" panose="020B0604020202020204" pitchFamily="34" charset="0"/>
                <a:cs typeface="Arial" panose="020B0604020202020204" pitchFamily="34" charset="0"/>
              </a:rPr>
              <a:t>knowledge</a:t>
            </a:r>
          </a:p>
          <a:p>
            <a:endParaRPr lang="en-US" sz="2800" i="1" u="sng" dirty="0" smtClean="0">
              <a:solidFill>
                <a:srgbClr val="0070C0"/>
              </a:solidFill>
              <a:latin typeface="Arial" panose="020B0604020202020204" pitchFamily="34" charset="0"/>
              <a:cs typeface="Arial" panose="020B0604020202020204" pitchFamily="34" charset="0"/>
            </a:endParaRPr>
          </a:p>
          <a:p>
            <a:pPr marL="0" indent="0">
              <a:buNone/>
            </a:pPr>
            <a:r>
              <a:rPr lang="en-US" sz="2800" i="1" u="sng" dirty="0" smtClean="0">
                <a:latin typeface="Arial" panose="020B0604020202020204" pitchFamily="34" charset="0"/>
                <a:cs typeface="Arial" panose="020B0604020202020204" pitchFamily="34" charset="0"/>
              </a:rPr>
              <a:t>Advanced </a:t>
            </a:r>
            <a:r>
              <a:rPr lang="en-US" sz="2800" i="1" u="sng" dirty="0">
                <a:latin typeface="Arial" panose="020B0604020202020204" pitchFamily="34" charset="0"/>
                <a:cs typeface="Arial" panose="020B0604020202020204" pitchFamily="34" charset="0"/>
              </a:rPr>
              <a:t>NAEYC and CEC Standards and </a:t>
            </a:r>
            <a:r>
              <a:rPr lang="en-US" sz="2800" i="1" u="sng" dirty="0" smtClean="0">
                <a:latin typeface="Arial" panose="020B0604020202020204" pitchFamily="34" charset="0"/>
                <a:cs typeface="Arial" panose="020B0604020202020204" pitchFamily="34" charset="0"/>
              </a:rPr>
              <a:t>Elements with DEC Advanced Specialty Set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18/37 items </a:t>
            </a:r>
            <a:r>
              <a:rPr lang="en-US" sz="2800" dirty="0">
                <a:latin typeface="Arial" panose="020B0604020202020204" pitchFamily="34" charset="0"/>
                <a:cs typeface="Arial" panose="020B0604020202020204" pitchFamily="34" charset="0"/>
              </a:rPr>
              <a:t>aligned at 73% or higher agreement</a:t>
            </a:r>
          </a:p>
          <a:p>
            <a:pPr marL="114300" indent="0" algn="ctr">
              <a:buNone/>
            </a:pPr>
            <a:endParaRPr lang="en-US" sz="2800" b="1" dirty="0" smtClean="0">
              <a:latin typeface="Arial" panose="020B0604020202020204" pitchFamily="34" charset="0"/>
              <a:cs typeface="Arial" panose="020B0604020202020204" pitchFamily="34" charset="0"/>
            </a:endParaRPr>
          </a:p>
          <a:p>
            <a:pPr marL="114300" indent="0" algn="ctr">
              <a:buNone/>
            </a:pPr>
            <a:r>
              <a:rPr lang="en-US" sz="2800" b="1" dirty="0" smtClean="0">
                <a:latin typeface="Arial" panose="020B0604020202020204" pitchFamily="34" charset="0"/>
                <a:cs typeface="Arial" panose="020B0604020202020204" pitchFamily="34" charset="0"/>
              </a:rPr>
              <a:t>Greatest </a:t>
            </a:r>
            <a:r>
              <a:rPr lang="en-US" sz="2800" b="1" dirty="0">
                <a:latin typeface="Arial" panose="020B0604020202020204" pitchFamily="34" charset="0"/>
                <a:cs typeface="Arial" panose="020B0604020202020204" pitchFamily="34" charset="0"/>
              </a:rPr>
              <a:t>agreement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items </a:t>
            </a:r>
            <a:r>
              <a:rPr lang="en-US" sz="2800" dirty="0">
                <a:latin typeface="Arial" panose="020B0604020202020204" pitchFamily="34" charset="0"/>
                <a:cs typeface="Arial" panose="020B0604020202020204" pitchFamily="34" charset="0"/>
              </a:rPr>
              <a:t>related to </a:t>
            </a:r>
            <a:r>
              <a:rPr lang="en-US" sz="2800" dirty="0" smtClean="0">
                <a:latin typeface="Arial" panose="020B0604020202020204" pitchFamily="34" charset="0"/>
                <a:cs typeface="Arial" panose="020B0604020202020204" pitchFamily="34" charset="0"/>
              </a:rPr>
              <a:t>assessment, leadership/professional skills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23</a:t>
            </a:fld>
            <a:endParaRPr lang="en-US"/>
          </a:p>
        </p:txBody>
      </p:sp>
    </p:spTree>
    <p:extLst>
      <p:ext uri="{BB962C8B-B14F-4D97-AF65-F5344CB8AC3E}">
        <p14:creationId xmlns:p14="http://schemas.microsoft.com/office/powerpoint/2010/main" val="1635801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077200" cy="457200"/>
          </a:xfrm>
        </p:spPr>
        <p:txBody>
          <a:bodyPr>
            <a:normAutofit fontScale="90000"/>
          </a:bodyPr>
          <a:lstStyle/>
          <a:p>
            <a:r>
              <a:rPr lang="en-US" sz="1600" dirty="0" smtClean="0"/>
              <a:t>Example of Aligned </a:t>
            </a:r>
            <a:r>
              <a:rPr lang="en-US" sz="1600" i="1" dirty="0" smtClean="0"/>
              <a:t>Learner Development &amp; Individual Learning Differences</a:t>
            </a:r>
            <a:r>
              <a:rPr lang="en-US" sz="1600" dirty="0" smtClean="0"/>
              <a:t> Items</a:t>
            </a:r>
            <a:endParaRPr lang="en-US" sz="1600" dirty="0"/>
          </a:p>
        </p:txBody>
      </p:sp>
      <p:graphicFrame>
        <p:nvGraphicFramePr>
          <p:cNvPr id="4" name="Content Placeholder 3" descr="CEC Initial Standards in comparison to NAEYC Initial Standards - there is some overlap in the standards related to learner development and individual learning differences " title="Comparison Table"/>
          <p:cNvGraphicFramePr>
            <a:graphicFrameLocks noGrp="1"/>
          </p:cNvGraphicFramePr>
          <p:nvPr>
            <p:ph idx="1"/>
            <p:extLst>
              <p:ext uri="{D42A27DB-BD31-4B8C-83A1-F6EECF244321}">
                <p14:modId xmlns:p14="http://schemas.microsoft.com/office/powerpoint/2010/main" val="991774265"/>
              </p:ext>
            </p:extLst>
          </p:nvPr>
        </p:nvGraphicFramePr>
        <p:xfrm>
          <a:off x="304800" y="1295400"/>
          <a:ext cx="8458200" cy="5005466"/>
        </p:xfrm>
        <a:graphic>
          <a:graphicData uri="http://schemas.openxmlformats.org/drawingml/2006/table">
            <a:tbl>
              <a:tblPr firstRow="1" bandRow="1">
                <a:tableStyleId>{5940675A-B579-460E-94D1-54222C63F5DA}</a:tableStyleId>
              </a:tblPr>
              <a:tblGrid>
                <a:gridCol w="2057400"/>
                <a:gridCol w="1143000"/>
                <a:gridCol w="2057400"/>
                <a:gridCol w="1066800"/>
                <a:gridCol w="2133600"/>
              </a:tblGrid>
              <a:tr h="657067">
                <a:tc>
                  <a:txBody>
                    <a:bodyPr/>
                    <a:lstStyle/>
                    <a:p>
                      <a:r>
                        <a:rPr lang="en-US" dirty="0" smtClean="0"/>
                        <a:t>CEC Initial</a:t>
                      </a:r>
                      <a:endParaRPr lang="en-US" dirty="0"/>
                    </a:p>
                  </a:txBody>
                  <a:tcPr/>
                </a:tc>
                <a:tc gridSpan="4">
                  <a:txBody>
                    <a:bodyPr/>
                    <a:lstStyle/>
                    <a:p>
                      <a:r>
                        <a:rPr lang="en-US" dirty="0" smtClean="0"/>
                        <a:t>NAEYC Initial </a:t>
                      </a:r>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1933733">
                <a:tc>
                  <a:txBody>
                    <a:bodyPr/>
                    <a:lstStyle/>
                    <a:p>
                      <a:r>
                        <a:rPr lang="en-US" sz="1200" dirty="0" smtClean="0"/>
                        <a:t>1.1   Beginning special education professionals understand how language, culture, and family background influence the learning of individuals with exceptionalities.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Standard 1. Promoting Child Development and Learning</a:t>
                      </a:r>
                      <a:endParaRPr lang="en-US" sz="1200" dirty="0" smtClean="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1b</a:t>
                      </a:r>
                      <a:r>
                        <a:rPr lang="en-US" sz="1200" baseline="0" dirty="0" smtClean="0"/>
                        <a:t> </a:t>
                      </a:r>
                      <a:r>
                        <a:rPr lang="en-US" sz="1200" dirty="0" smtClean="0"/>
                        <a:t> Knowing and understanding the multiple influences on development and learning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Standard 2. Building Family and Community Relationships</a:t>
                      </a:r>
                      <a:endParaRPr lang="en-US" sz="1200" dirty="0" smtClean="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2a  Knowing about and understanding diverse family and community characteristics</a:t>
                      </a:r>
                    </a:p>
                  </a:txBody>
                  <a:tcPr/>
                </a:tc>
              </a:tr>
              <a:tr h="2414666">
                <a:tc>
                  <a:txBody>
                    <a:bodyPr/>
                    <a:lstStyle/>
                    <a:p>
                      <a:r>
                        <a:rPr lang="en-US" sz="1200" dirty="0" smtClean="0"/>
                        <a:t>1.2: Beginning special education professionals use understanding of development and individual differences to respond to the needs of individuals with exceptionalities.</a:t>
                      </a:r>
                      <a:endParaRPr lang="en-US" sz="1200" dirty="0"/>
                    </a:p>
                  </a:txBody>
                  <a:tcPr/>
                </a:tc>
                <a:tc>
                  <a:txBody>
                    <a:bodyPr/>
                    <a:lstStyle/>
                    <a:p>
                      <a:pPr algn="ctr"/>
                      <a:r>
                        <a:rPr lang="en-US" sz="1200" dirty="0" smtClean="0"/>
                        <a:t>Standard 1. Promoting Child Development and Learning</a:t>
                      </a:r>
                      <a:endParaRPr lang="en-US" sz="1200" dirty="0">
                        <a:solidFill>
                          <a:schemeClr val="bg1"/>
                        </a:solidFill>
                      </a:endParaRPr>
                    </a:p>
                  </a:txBody>
                  <a:tcPr anchor="ctr"/>
                </a:tc>
                <a:tc>
                  <a:txBody>
                    <a:bodyPr/>
                    <a:lstStyle/>
                    <a:p>
                      <a:r>
                        <a:rPr lang="en-US" sz="1200" dirty="0" smtClean="0"/>
                        <a:t>1a: Knowing and understanding young children’s characteristics and needs, from birth through age 8</a:t>
                      </a:r>
                      <a:endParaRPr lang="en-US" sz="1200" dirty="0"/>
                    </a:p>
                  </a:txBody>
                  <a:tcPr/>
                </a:tc>
                <a:tc>
                  <a:txBody>
                    <a:bodyPr/>
                    <a:lstStyle/>
                    <a:p>
                      <a:pPr algn="ctr"/>
                      <a:r>
                        <a:rPr lang="en-US" sz="1200" dirty="0" smtClean="0"/>
                        <a:t>Standard 1. Promoting Child Development and Learning</a:t>
                      </a:r>
                      <a:endParaRPr lang="en-US" sz="1200" dirty="0">
                        <a:solidFill>
                          <a:schemeClr val="bg1"/>
                        </a:solidFill>
                      </a:endParaRPr>
                    </a:p>
                  </a:txBody>
                  <a:tcPr anchor="ctr"/>
                </a:tc>
                <a:tc>
                  <a:txBody>
                    <a:bodyPr/>
                    <a:lstStyle/>
                    <a:p>
                      <a:r>
                        <a:rPr lang="en-US" sz="1200" dirty="0" smtClean="0"/>
                        <a:t>1c: Using developmental knowledge to create healthy, respectful, supportive, and challenging learning environments for young children</a:t>
                      </a:r>
                      <a:endParaRPr lang="en-US" sz="1200" dirty="0"/>
                    </a:p>
                  </a:txBody>
                  <a:tcPr/>
                </a:tc>
              </a:tr>
            </a:tbl>
          </a:graphicData>
        </a:graphic>
      </p:graphicFrame>
      <p:sp>
        <p:nvSpPr>
          <p:cNvPr id="3" name="Rectangle 2"/>
          <p:cNvSpPr/>
          <p:nvPr/>
        </p:nvSpPr>
        <p:spPr>
          <a:xfrm>
            <a:off x="304800" y="238538"/>
            <a:ext cx="8458200" cy="400110"/>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Alignment of CEC Elements &amp; NAEYC Elements</a:t>
            </a:r>
            <a:endParaRPr lang="en-US" sz="20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DC82B72-95DE-47BF-856D-86D4B12F7055}" type="slidenum">
              <a:rPr lang="en-US" smtClean="0"/>
              <a:t>24</a:t>
            </a:fld>
            <a:endParaRPr lang="en-US"/>
          </a:p>
        </p:txBody>
      </p:sp>
    </p:spTree>
    <p:extLst>
      <p:ext uri="{BB962C8B-B14F-4D97-AF65-F5344CB8AC3E}">
        <p14:creationId xmlns:p14="http://schemas.microsoft.com/office/powerpoint/2010/main" val="2386424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077200" cy="428152"/>
          </a:xfrm>
        </p:spPr>
        <p:txBody>
          <a:bodyPr>
            <a:normAutofit/>
          </a:bodyPr>
          <a:lstStyle/>
          <a:p>
            <a:r>
              <a:rPr lang="en-US" sz="1800" dirty="0" smtClean="0"/>
              <a:t>Example of Aligned </a:t>
            </a:r>
            <a:r>
              <a:rPr lang="en-US" sz="1800" i="1" dirty="0" smtClean="0"/>
              <a:t>Assessment</a:t>
            </a:r>
            <a:r>
              <a:rPr lang="en-US" sz="1800" dirty="0" smtClean="0"/>
              <a:t> Items</a:t>
            </a:r>
            <a:endParaRPr lang="en-US" sz="1800" dirty="0"/>
          </a:p>
        </p:txBody>
      </p:sp>
      <p:graphicFrame>
        <p:nvGraphicFramePr>
          <p:cNvPr id="4" name="Content Placeholder 3" descr="CEC Initial Standards in comparison to NAEYC Initial Standards - there is some overlap in the standards related to items in the assessment domain  " title="Comparison of Elements"/>
          <p:cNvGraphicFramePr>
            <a:graphicFrameLocks noGrp="1"/>
          </p:cNvGraphicFramePr>
          <p:nvPr>
            <p:ph idx="1"/>
            <p:extLst>
              <p:ext uri="{D42A27DB-BD31-4B8C-83A1-F6EECF244321}">
                <p14:modId xmlns:p14="http://schemas.microsoft.com/office/powerpoint/2010/main" val="3228188063"/>
              </p:ext>
            </p:extLst>
          </p:nvPr>
        </p:nvGraphicFramePr>
        <p:xfrm>
          <a:off x="304800" y="1447800"/>
          <a:ext cx="8610600" cy="4717151"/>
        </p:xfrm>
        <a:graphic>
          <a:graphicData uri="http://schemas.openxmlformats.org/drawingml/2006/table">
            <a:tbl>
              <a:tblPr firstRow="1" bandRow="1">
                <a:tableStyleId>{5940675A-B579-460E-94D1-54222C63F5DA}</a:tableStyleId>
              </a:tblPr>
              <a:tblGrid>
                <a:gridCol w="2438400"/>
                <a:gridCol w="1600200"/>
                <a:gridCol w="2419350"/>
                <a:gridCol w="2152650"/>
              </a:tblGrid>
              <a:tr h="418480">
                <a:tc>
                  <a:txBody>
                    <a:bodyPr/>
                    <a:lstStyle/>
                    <a:p>
                      <a:r>
                        <a:rPr lang="en-US" dirty="0" smtClean="0"/>
                        <a:t>CEC Initial</a:t>
                      </a:r>
                      <a:endParaRPr lang="en-US" dirty="0"/>
                    </a:p>
                  </a:txBody>
                  <a:tcPr/>
                </a:tc>
                <a:tc gridSpan="3">
                  <a:txBody>
                    <a:bodyPr/>
                    <a:lstStyle/>
                    <a:p>
                      <a:r>
                        <a:rPr lang="en-US" dirty="0" smtClean="0"/>
                        <a:t>NAEYC Initial </a:t>
                      </a:r>
                      <a:endParaRPr lang="en-US" dirty="0"/>
                    </a:p>
                  </a:txBody>
                  <a:tcPr/>
                </a:tc>
                <a:tc hMerge="1">
                  <a:txBody>
                    <a:bodyPr/>
                    <a:lstStyle/>
                    <a:p>
                      <a:endParaRPr lang="en-US" dirty="0"/>
                    </a:p>
                  </a:txBody>
                  <a:tcPr/>
                </a:tc>
                <a:tc hMerge="1">
                  <a:txBody>
                    <a:bodyPr/>
                    <a:lstStyle/>
                    <a:p>
                      <a:endParaRPr lang="en-US" dirty="0"/>
                    </a:p>
                  </a:txBody>
                  <a:tcPr/>
                </a:tc>
              </a:tr>
              <a:tr h="1364686">
                <a:tc>
                  <a:txBody>
                    <a:bodyPr/>
                    <a:lstStyle/>
                    <a:p>
                      <a:r>
                        <a:rPr lang="en-US" sz="1200" dirty="0" smtClean="0"/>
                        <a:t>4.1  Beginning special education professionals  select and use  technically sound formal and informal assessments that minimize bias.</a:t>
                      </a:r>
                      <a:endParaRPr lang="en-US" sz="1200" dirty="0"/>
                    </a:p>
                  </a:txBody>
                  <a:tcPr/>
                </a:tc>
                <a:tc rowSpan="3">
                  <a:txBody>
                    <a:bodyPr/>
                    <a:lstStyle/>
                    <a:p>
                      <a:pPr algn="ctr"/>
                      <a:r>
                        <a:rPr lang="en-US" sz="1200" dirty="0" smtClean="0"/>
                        <a:t>Standard 3. Observing, Documenting, and Assessing to Support Young Children and Families</a:t>
                      </a:r>
                      <a:endParaRPr lang="en-US" sz="1200" dirty="0">
                        <a:solidFill>
                          <a:schemeClr val="bg1"/>
                        </a:solidFill>
                      </a:endParaRPr>
                    </a:p>
                  </a:txBody>
                  <a:tcPr anchor="ctr"/>
                </a:tc>
                <a:tc>
                  <a:txBody>
                    <a:bodyPr/>
                    <a:lstStyle/>
                    <a:p>
                      <a:r>
                        <a:rPr lang="en-US" sz="1200" dirty="0" smtClean="0"/>
                        <a:t>3b  Knowing about and using observation, documentation, and other appropriate assessment tools and approaches, including the use of technology in documentation, assessment and data collection</a:t>
                      </a:r>
                      <a:endParaRPr lang="en-US" sz="1200" dirty="0"/>
                    </a:p>
                  </a:txBody>
                  <a:tcPr/>
                </a:tc>
                <a:tc>
                  <a:txBody>
                    <a:bodyPr/>
                    <a:lstStyle/>
                    <a:p>
                      <a:endParaRPr lang="en-US" sz="1200" dirty="0"/>
                    </a:p>
                  </a:txBody>
                  <a:tcPr/>
                </a:tc>
              </a:tr>
              <a:tr h="1569299">
                <a:tc>
                  <a:txBody>
                    <a:bodyPr/>
                    <a:lstStyle/>
                    <a:p>
                      <a:r>
                        <a:rPr lang="en-US" sz="1200" dirty="0" smtClean="0"/>
                        <a:t>4.2  Beginning special education professionals use knowledge of measurement principles and practices to interpret assessment results and guide educational decisions for individuals with exceptionalities.</a:t>
                      </a:r>
                      <a:endParaRPr lang="en-US" sz="1200" dirty="0"/>
                    </a:p>
                  </a:txBody>
                  <a:tcPr/>
                </a:tc>
                <a:tc vMerge="1">
                  <a:txBody>
                    <a:bodyPr/>
                    <a:lstStyle/>
                    <a:p>
                      <a:endParaRPr lang="en-US" sz="1200" dirty="0"/>
                    </a:p>
                  </a:txBody>
                  <a:tcPr/>
                </a:tc>
                <a:tc>
                  <a:txBody>
                    <a:bodyPr/>
                    <a:lstStyle/>
                    <a:p>
                      <a:r>
                        <a:rPr lang="en-US" sz="1200" dirty="0" smtClean="0"/>
                        <a:t>3c  Understanding and practicing responsible assessment to promote positive outcomes for each child, including the use of assistive technology for children with disabilities</a:t>
                      </a:r>
                      <a:endParaRPr lang="en-US" sz="1200" dirty="0"/>
                    </a:p>
                  </a:txBody>
                  <a:tcPr/>
                </a:tc>
                <a:tc>
                  <a:txBody>
                    <a:bodyPr/>
                    <a:lstStyle/>
                    <a:p>
                      <a:endParaRPr lang="en-US" sz="1200" dirty="0"/>
                    </a:p>
                  </a:txBody>
                  <a:tcPr/>
                </a:tc>
              </a:tr>
              <a:tr h="1364686">
                <a:tc>
                  <a:txBody>
                    <a:bodyPr/>
                    <a:lstStyle/>
                    <a:p>
                      <a:r>
                        <a:rPr lang="en-US" sz="1200" dirty="0" smtClean="0"/>
                        <a:t>4.3  Beginning special education professionals in collaboration with colleagues and families use multiple types of assessment information in making decisions about individuals with exceptionalities.</a:t>
                      </a:r>
                      <a:endParaRPr lang="en-US" sz="12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3b  Knowing about and using observation, documentation, and other appropriate assessment tools and approaches, including the use of technology in documentation, assessment and data collection</a:t>
                      </a:r>
                    </a:p>
                  </a:txBody>
                  <a:tcPr/>
                </a:tc>
                <a:tc>
                  <a:txBody>
                    <a:bodyPr/>
                    <a:lstStyle/>
                    <a:p>
                      <a:r>
                        <a:rPr lang="en-US" sz="1200" dirty="0" smtClean="0"/>
                        <a:t>3d</a:t>
                      </a:r>
                      <a:r>
                        <a:rPr lang="en-US" sz="1200" baseline="0" dirty="0" smtClean="0"/>
                        <a:t>  </a:t>
                      </a:r>
                      <a:r>
                        <a:rPr lang="en-US" sz="1200" dirty="0" smtClean="0"/>
                        <a:t>Knowing about assessment partnerships with families and with professional colleagues to build effective learning environments</a:t>
                      </a:r>
                      <a:endParaRPr lang="en-US" sz="1200" dirty="0"/>
                    </a:p>
                  </a:txBody>
                  <a:tcPr/>
                </a:tc>
              </a:tr>
            </a:tbl>
          </a:graphicData>
        </a:graphic>
      </p:graphicFrame>
      <p:sp>
        <p:nvSpPr>
          <p:cNvPr id="3" name="Rectangle 2"/>
          <p:cNvSpPr/>
          <p:nvPr/>
        </p:nvSpPr>
        <p:spPr>
          <a:xfrm>
            <a:off x="304800" y="238538"/>
            <a:ext cx="8458200" cy="400110"/>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Alignment of CEC Elements &amp; NAEYC Elements</a:t>
            </a: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DC82B72-95DE-47BF-856D-86D4B12F7055}" type="slidenum">
              <a:rPr lang="en-US" smtClean="0"/>
              <a:t>25</a:t>
            </a:fld>
            <a:endParaRPr lang="en-US"/>
          </a:p>
        </p:txBody>
      </p:sp>
    </p:spTree>
    <p:extLst>
      <p:ext uri="{BB962C8B-B14F-4D97-AF65-F5344CB8AC3E}">
        <p14:creationId xmlns:p14="http://schemas.microsoft.com/office/powerpoint/2010/main" val="2646792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077200" cy="428152"/>
          </a:xfrm>
        </p:spPr>
        <p:txBody>
          <a:bodyPr>
            <a:normAutofit/>
          </a:bodyPr>
          <a:lstStyle/>
          <a:p>
            <a:r>
              <a:rPr lang="en-US" sz="1800" dirty="0" smtClean="0"/>
              <a:t>Example of Aligned </a:t>
            </a:r>
            <a:r>
              <a:rPr lang="en-US" sz="1800" i="1" dirty="0" smtClean="0"/>
              <a:t>Assessment</a:t>
            </a:r>
            <a:r>
              <a:rPr lang="en-US" sz="1800" dirty="0" smtClean="0"/>
              <a:t> Items</a:t>
            </a:r>
            <a:endParaRPr lang="en-US" sz="1800" dirty="0"/>
          </a:p>
        </p:txBody>
      </p:sp>
      <p:sp>
        <p:nvSpPr>
          <p:cNvPr id="3" name="Rectangle 2"/>
          <p:cNvSpPr/>
          <p:nvPr/>
        </p:nvSpPr>
        <p:spPr>
          <a:xfrm>
            <a:off x="304800" y="238538"/>
            <a:ext cx="8458200" cy="400110"/>
          </a:xfrm>
          <a:prstGeom prst="rect">
            <a:avLst/>
          </a:prstGeom>
        </p:spPr>
        <p:txBody>
          <a:bodyPr wrap="square">
            <a:spAutoFit/>
          </a:bodyPr>
          <a:lstStyle/>
          <a:p>
            <a:pPr algn="ctr"/>
            <a:r>
              <a:rPr lang="en-US" sz="2000" b="1" dirty="0" smtClean="0">
                <a:latin typeface="Arial" panose="020B0604020202020204" pitchFamily="34" charset="0"/>
                <a:cs typeface="Arial" panose="020B0604020202020204" pitchFamily="34" charset="0"/>
              </a:rPr>
              <a:t>Alignment of CEC Elements &amp; NAEYC Elements</a:t>
            </a:r>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7DC82B72-95DE-47BF-856D-86D4B12F7055}" type="slidenum">
              <a:rPr lang="en-US" smtClean="0"/>
              <a:t>26</a:t>
            </a:fld>
            <a:endParaRPr lang="en-US"/>
          </a:p>
        </p:txBody>
      </p:sp>
      <p:graphicFrame>
        <p:nvGraphicFramePr>
          <p:cNvPr id="8" name="Table 7" descr="CEC Initial Standards in comparison to NAEYC Initial Standards - there is some overlap in the standards related to items in the assessment domain " title="comparison table "/>
          <p:cNvGraphicFramePr>
            <a:graphicFrameLocks noGrp="1"/>
          </p:cNvGraphicFramePr>
          <p:nvPr>
            <p:extLst>
              <p:ext uri="{D42A27DB-BD31-4B8C-83A1-F6EECF244321}">
                <p14:modId xmlns:p14="http://schemas.microsoft.com/office/powerpoint/2010/main" val="254575969"/>
              </p:ext>
            </p:extLst>
          </p:nvPr>
        </p:nvGraphicFramePr>
        <p:xfrm>
          <a:off x="304800" y="1828800"/>
          <a:ext cx="8610599" cy="1752600"/>
        </p:xfrm>
        <a:graphic>
          <a:graphicData uri="http://schemas.openxmlformats.org/drawingml/2006/table">
            <a:tbl>
              <a:tblPr firstRow="1" bandRow="1">
                <a:tableStyleId>{5940675A-B579-460E-94D1-54222C63F5DA}</a:tableStyleId>
              </a:tblPr>
              <a:tblGrid>
                <a:gridCol w="2438400"/>
                <a:gridCol w="1600200"/>
                <a:gridCol w="4571999"/>
              </a:tblGrid>
              <a:tr h="467360">
                <a:tc>
                  <a:txBody>
                    <a:bodyPr/>
                    <a:lstStyle/>
                    <a:p>
                      <a:r>
                        <a:rPr lang="en-US" dirty="0" smtClean="0"/>
                        <a:t>CEC Advanced</a:t>
                      </a:r>
                      <a:endParaRPr lang="en-US" dirty="0"/>
                    </a:p>
                  </a:txBody>
                  <a:tcPr/>
                </a:tc>
                <a:tc gridSpan="2">
                  <a:txBody>
                    <a:bodyPr/>
                    <a:lstStyle/>
                    <a:p>
                      <a:r>
                        <a:rPr lang="en-US" dirty="0" smtClean="0"/>
                        <a:t>NAEYC Advanced</a:t>
                      </a:r>
                      <a:endParaRPr lang="en-US" dirty="0"/>
                    </a:p>
                  </a:txBody>
                  <a:tcPr/>
                </a:tc>
                <a:tc hMerge="1">
                  <a:txBody>
                    <a:bodyPr/>
                    <a:lstStyle/>
                    <a:p>
                      <a:endParaRPr lang="en-US" dirty="0"/>
                    </a:p>
                  </a:txBody>
                  <a:tcPr/>
                </a:tc>
              </a:tr>
              <a:tr h="1285240">
                <a:tc>
                  <a:txBody>
                    <a:bodyPr/>
                    <a:lstStyle/>
                    <a:p>
                      <a:r>
                        <a:rPr lang="en-US" sz="1200" dirty="0" smtClean="0"/>
                        <a:t>1.1  Special education specialists minimize bias in assessment.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Standard 3. Observing, Documenting, and Assessing to Support Young Children and Families</a:t>
                      </a:r>
                      <a:endParaRPr lang="en-US" sz="1200" dirty="0" smtClean="0">
                        <a:solidFill>
                          <a:schemeClr val="bg1"/>
                        </a:solidFill>
                      </a:endParaRPr>
                    </a:p>
                  </a:txBody>
                  <a:tcPr anchor="ctr"/>
                </a:tc>
                <a:tc>
                  <a:txBody>
                    <a:bodyPr/>
                    <a:lstStyle/>
                    <a:p>
                      <a:r>
                        <a:rPr lang="en-US" sz="1200" dirty="0" smtClean="0"/>
                        <a:t>3c</a:t>
                      </a:r>
                      <a:r>
                        <a:rPr lang="en-US" sz="1200" baseline="0" dirty="0" smtClean="0"/>
                        <a:t>  </a:t>
                      </a:r>
                      <a:r>
                        <a:rPr lang="en-US" sz="1200" dirty="0" smtClean="0"/>
                        <a:t>Understanding and practicing responsible assessment to promote positive outcomes for each child, including the use of assistive technology for children with disabilities</a:t>
                      </a:r>
                      <a:endParaRPr lang="en-US" sz="1200" dirty="0"/>
                    </a:p>
                  </a:txBody>
                  <a:tcPr/>
                </a:tc>
              </a:tr>
            </a:tbl>
          </a:graphicData>
        </a:graphic>
      </p:graphicFrame>
    </p:spTree>
    <p:extLst>
      <p:ext uri="{BB962C8B-B14F-4D97-AF65-F5344CB8AC3E}">
        <p14:creationId xmlns:p14="http://schemas.microsoft.com/office/powerpoint/2010/main" val="2714129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63627"/>
            <a:ext cx="8077200" cy="457200"/>
          </a:xfrm>
        </p:spPr>
        <p:txBody>
          <a:bodyPr>
            <a:normAutofit/>
          </a:bodyPr>
          <a:lstStyle/>
          <a:p>
            <a:r>
              <a:rPr lang="en-US" sz="1800" dirty="0" smtClean="0"/>
              <a:t>Example of Aligned </a:t>
            </a:r>
            <a:r>
              <a:rPr lang="en-US" sz="1800" i="1" dirty="0" smtClean="0"/>
              <a:t>Learning Environment </a:t>
            </a:r>
            <a:r>
              <a:rPr lang="en-US" sz="1800" dirty="0" smtClean="0"/>
              <a:t>Items</a:t>
            </a:r>
            <a:endParaRPr lang="en-US" sz="1800" dirty="0"/>
          </a:p>
        </p:txBody>
      </p:sp>
      <p:graphicFrame>
        <p:nvGraphicFramePr>
          <p:cNvPr id="4" name="Content Placeholder 3" title="DEC and NAEYC Initial Standards Comparison table "/>
          <p:cNvGraphicFramePr>
            <a:graphicFrameLocks noGrp="1"/>
          </p:cNvGraphicFramePr>
          <p:nvPr>
            <p:ph idx="1"/>
            <p:extLst>
              <p:ext uri="{D42A27DB-BD31-4B8C-83A1-F6EECF244321}">
                <p14:modId xmlns:p14="http://schemas.microsoft.com/office/powerpoint/2010/main" val="2894973273"/>
              </p:ext>
            </p:extLst>
          </p:nvPr>
        </p:nvGraphicFramePr>
        <p:xfrm>
          <a:off x="533400" y="1219200"/>
          <a:ext cx="8001000" cy="5122962"/>
        </p:xfrm>
        <a:graphic>
          <a:graphicData uri="http://schemas.openxmlformats.org/drawingml/2006/table">
            <a:tbl>
              <a:tblPr firstRow="1" bandRow="1">
                <a:tableStyleId>{5940675A-B579-460E-94D1-54222C63F5DA}</a:tableStyleId>
              </a:tblPr>
              <a:tblGrid>
                <a:gridCol w="2743200"/>
                <a:gridCol w="1295400"/>
                <a:gridCol w="3962400"/>
              </a:tblGrid>
              <a:tr h="361072">
                <a:tc>
                  <a:txBody>
                    <a:bodyPr/>
                    <a:lstStyle/>
                    <a:p>
                      <a:r>
                        <a:rPr lang="en-US" dirty="0" smtClean="0"/>
                        <a:t>DEC Initial</a:t>
                      </a:r>
                      <a:endParaRPr lang="en-US" dirty="0"/>
                    </a:p>
                  </a:txBody>
                  <a:tcPr/>
                </a:tc>
                <a:tc gridSpan="2">
                  <a:txBody>
                    <a:bodyPr/>
                    <a:lstStyle/>
                    <a:p>
                      <a:r>
                        <a:rPr lang="en-US" dirty="0" smtClean="0"/>
                        <a:t>NAEYC Initial </a:t>
                      </a:r>
                      <a:endParaRPr lang="en-US" dirty="0"/>
                    </a:p>
                  </a:txBody>
                  <a:tcPr/>
                </a:tc>
                <a:tc hMerge="1">
                  <a:txBody>
                    <a:bodyPr/>
                    <a:lstStyle/>
                    <a:p>
                      <a:endParaRPr lang="en-US" dirty="0"/>
                    </a:p>
                  </a:txBody>
                  <a:tcPr/>
                </a:tc>
              </a:tr>
              <a:tr h="623220">
                <a:tc>
                  <a:txBody>
                    <a:bodyPr/>
                    <a:lstStyle/>
                    <a:p>
                      <a:r>
                        <a:rPr lang="en-US" sz="1200" dirty="0" smtClean="0"/>
                        <a:t>K2.1  Impact of social and physical environments on development and learning </a:t>
                      </a:r>
                      <a:endParaRPr lang="en-US" sz="1200" dirty="0"/>
                    </a:p>
                  </a:txBody>
                  <a:tcPr/>
                </a:tc>
                <a:tc rowSpan="2">
                  <a:txBody>
                    <a:bodyPr/>
                    <a:lstStyle/>
                    <a:p>
                      <a:pPr algn="ctr"/>
                      <a:r>
                        <a:rPr lang="en-US" sz="1200" dirty="0" smtClean="0"/>
                        <a:t>Standard</a:t>
                      </a:r>
                      <a:r>
                        <a:rPr lang="en-US" sz="1200" baseline="0" dirty="0" smtClean="0"/>
                        <a:t> 1: Promoting Child Development &amp; Learning</a:t>
                      </a:r>
                      <a:endParaRPr lang="en-US" sz="1200" dirty="0">
                        <a:solidFill>
                          <a:schemeClr val="bg1"/>
                        </a:solidFill>
                      </a:endParaRPr>
                    </a:p>
                  </a:txBody>
                  <a:tcPr anchor="ctr"/>
                </a:tc>
                <a:tc>
                  <a:txBody>
                    <a:bodyPr/>
                    <a:lstStyle/>
                    <a:p>
                      <a:r>
                        <a:rPr lang="en-US" sz="1200" dirty="0" smtClean="0"/>
                        <a:t>1b</a:t>
                      </a:r>
                      <a:r>
                        <a:rPr lang="en-US" sz="1200" baseline="0" dirty="0" smtClean="0"/>
                        <a:t> </a:t>
                      </a:r>
                      <a:r>
                        <a:rPr lang="en-US" sz="1200" dirty="0" smtClean="0"/>
                        <a:t> Knowing and understanding the multiple influences on development and learning</a:t>
                      </a:r>
                      <a:endParaRPr lang="en-US" sz="1200" dirty="0"/>
                    </a:p>
                  </a:txBody>
                  <a:tcPr/>
                </a:tc>
              </a:tr>
              <a:tr h="822960">
                <a:tc>
                  <a:txBody>
                    <a:bodyPr/>
                    <a:lstStyle/>
                    <a:p>
                      <a:r>
                        <a:rPr lang="en-US" sz="1200" dirty="0" smtClean="0"/>
                        <a:t>S2.1   Select, develop, and evaluate developmentally and functionally appropriate materials, equipment, and environments</a:t>
                      </a:r>
                      <a:endParaRPr lang="en-US" sz="1200" dirty="0"/>
                    </a:p>
                  </a:txBody>
                  <a:tcPr/>
                </a:tc>
                <a:tc vMerge="1">
                  <a:txBody>
                    <a:bodyPr/>
                    <a:lstStyle/>
                    <a:p>
                      <a:endParaRPr lang="en-US" sz="1200" dirty="0"/>
                    </a:p>
                  </a:txBody>
                  <a:tcPr/>
                </a:tc>
                <a:tc>
                  <a:txBody>
                    <a:bodyPr/>
                    <a:lstStyle/>
                    <a:p>
                      <a:r>
                        <a:rPr lang="en-US" sz="1200" dirty="0" smtClean="0"/>
                        <a:t>1c</a:t>
                      </a:r>
                      <a:r>
                        <a:rPr lang="en-US" sz="1200" baseline="0" dirty="0" smtClean="0"/>
                        <a:t> </a:t>
                      </a:r>
                      <a:r>
                        <a:rPr lang="en-US" sz="1200" dirty="0" smtClean="0"/>
                        <a:t> Using developmental knowledge to create healthy, respectful, supportive, and challenging learning environments for young children</a:t>
                      </a:r>
                      <a:endParaRPr lang="en-US" sz="1200" dirty="0"/>
                    </a:p>
                  </a:txBody>
                  <a:tcPr/>
                </a:tc>
              </a:tr>
              <a:tr h="801283">
                <a:tc>
                  <a:txBody>
                    <a:bodyPr/>
                    <a:lstStyle/>
                    <a:p>
                      <a:r>
                        <a:rPr lang="en-US" sz="1200" dirty="0" smtClean="0"/>
                        <a:t>S2.2  Organize space, time, materials, peers, and adults to maximize progress in natural and structured environments</a:t>
                      </a:r>
                      <a:endParaRPr lang="en-US" sz="1200" dirty="0"/>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Standard 4: Using Developmentally</a:t>
                      </a:r>
                      <a:r>
                        <a:rPr lang="en-US" sz="1200" baseline="0" dirty="0" smtClean="0"/>
                        <a:t> Effective Approaches</a:t>
                      </a:r>
                      <a:endParaRPr lang="en-US" sz="1200" dirty="0" smtClean="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4c</a:t>
                      </a:r>
                      <a:r>
                        <a:rPr lang="en-US" sz="1200" baseline="0" dirty="0" smtClean="0"/>
                        <a:t> </a:t>
                      </a:r>
                      <a:r>
                        <a:rPr lang="en-US" sz="1200" dirty="0" smtClean="0"/>
                        <a:t> Using a broad repertoire of developmentally appropriate teaching/learning approaches</a:t>
                      </a:r>
                    </a:p>
                  </a:txBody>
                  <a:tcPr/>
                </a:tc>
              </a:tr>
              <a:tr h="1157408">
                <a:tc>
                  <a:txBody>
                    <a:bodyPr/>
                    <a:lstStyle/>
                    <a:p>
                      <a:r>
                        <a:rPr lang="en-US" sz="1200" dirty="0" smtClean="0"/>
                        <a:t>S2.4 Structure social environments, using peer models and proximity, and responsive adults, to promote interactions among peers, parents, and caregivers</a:t>
                      </a:r>
                      <a:endParaRPr lang="en-US" sz="12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4a</a:t>
                      </a:r>
                      <a:r>
                        <a:rPr lang="en-US" sz="1200" baseline="0" dirty="0" smtClean="0"/>
                        <a:t> </a:t>
                      </a:r>
                      <a:r>
                        <a:rPr lang="en-US" sz="1200" dirty="0" smtClean="0"/>
                        <a:t> Understanding positive relationships and supportive interactions as the foundation of their work with young children</a:t>
                      </a:r>
                    </a:p>
                  </a:txBody>
                  <a:tcPr/>
                </a:tc>
              </a:tr>
              <a:tr h="1335471">
                <a:tc>
                  <a:txBody>
                    <a:bodyPr/>
                    <a:lstStyle/>
                    <a:p>
                      <a:r>
                        <a:rPr lang="en-US" sz="1200" dirty="0" smtClean="0"/>
                        <a:t>S2.5  Provide a stimulus-rich indoor and outdoor environment that employs materials, media, and adaptive and assistive technology, responsive to individual differences</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Standard</a:t>
                      </a:r>
                      <a:r>
                        <a:rPr lang="en-US" sz="1200" baseline="0" dirty="0" smtClean="0"/>
                        <a:t> 1: Promoting Child Development &amp; Learning</a:t>
                      </a:r>
                      <a:endParaRPr lang="en-US" sz="120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1c</a:t>
                      </a:r>
                      <a:r>
                        <a:rPr lang="en-US" sz="1200" baseline="0" dirty="0" smtClean="0"/>
                        <a:t> </a:t>
                      </a:r>
                      <a:r>
                        <a:rPr lang="en-US" sz="1200" dirty="0" smtClean="0"/>
                        <a:t> Using developmental knowledge to create healthy, respectful, supportive, and challenging learning environments for young children</a:t>
                      </a:r>
                    </a:p>
                  </a:txBody>
                  <a:tcPr/>
                </a:tc>
              </a:tr>
            </a:tbl>
          </a:graphicData>
        </a:graphic>
      </p:graphicFrame>
      <p:sp>
        <p:nvSpPr>
          <p:cNvPr id="3" name="Rectangle 2"/>
          <p:cNvSpPr/>
          <p:nvPr/>
        </p:nvSpPr>
        <p:spPr>
          <a:xfrm>
            <a:off x="304800" y="258417"/>
            <a:ext cx="84582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Alignment of DEC Knowledge/Skill Statements &amp; NAEYC Elements</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DC82B72-95DE-47BF-856D-86D4B12F7055}" type="slidenum">
              <a:rPr lang="en-US" smtClean="0"/>
              <a:t>27</a:t>
            </a:fld>
            <a:endParaRPr lang="en-US"/>
          </a:p>
        </p:txBody>
      </p:sp>
    </p:spTree>
    <p:extLst>
      <p:ext uri="{BB962C8B-B14F-4D97-AF65-F5344CB8AC3E}">
        <p14:creationId xmlns:p14="http://schemas.microsoft.com/office/powerpoint/2010/main" val="1917021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077200" cy="457200"/>
          </a:xfrm>
        </p:spPr>
        <p:txBody>
          <a:bodyPr>
            <a:normAutofit/>
          </a:bodyPr>
          <a:lstStyle/>
          <a:p>
            <a:r>
              <a:rPr lang="en-US" sz="1800" dirty="0" smtClean="0"/>
              <a:t>Example of Aligned </a:t>
            </a:r>
            <a:r>
              <a:rPr lang="en-US" sz="1800" i="1" dirty="0" smtClean="0"/>
              <a:t>Instructional Planning &amp; Strategies </a:t>
            </a:r>
            <a:r>
              <a:rPr lang="en-US" sz="1800" dirty="0" smtClean="0"/>
              <a:t>Items</a:t>
            </a:r>
            <a:endParaRPr lang="en-US" sz="1800" dirty="0"/>
          </a:p>
        </p:txBody>
      </p:sp>
      <p:graphicFrame>
        <p:nvGraphicFramePr>
          <p:cNvPr id="4" name="Content Placeholder 3" title="DEC and NAEYC Initial Standards Comparison table "/>
          <p:cNvGraphicFramePr>
            <a:graphicFrameLocks noGrp="1"/>
          </p:cNvGraphicFramePr>
          <p:nvPr>
            <p:ph idx="1"/>
            <p:extLst>
              <p:ext uri="{D42A27DB-BD31-4B8C-83A1-F6EECF244321}">
                <p14:modId xmlns:p14="http://schemas.microsoft.com/office/powerpoint/2010/main" val="1493712577"/>
              </p:ext>
            </p:extLst>
          </p:nvPr>
        </p:nvGraphicFramePr>
        <p:xfrm>
          <a:off x="533400" y="1524000"/>
          <a:ext cx="8001000" cy="3185160"/>
        </p:xfrm>
        <a:graphic>
          <a:graphicData uri="http://schemas.openxmlformats.org/drawingml/2006/table">
            <a:tbl>
              <a:tblPr firstRow="1" bandRow="1">
                <a:tableStyleId>{5940675A-B579-460E-94D1-54222C63F5DA}</a:tableStyleId>
              </a:tblPr>
              <a:tblGrid>
                <a:gridCol w="2743200"/>
                <a:gridCol w="1295400"/>
                <a:gridCol w="3962400"/>
              </a:tblGrid>
              <a:tr h="439332">
                <a:tc>
                  <a:txBody>
                    <a:bodyPr/>
                    <a:lstStyle/>
                    <a:p>
                      <a:r>
                        <a:rPr lang="en-US" dirty="0" smtClean="0"/>
                        <a:t>DEC Initial</a:t>
                      </a:r>
                      <a:endParaRPr lang="en-US" dirty="0"/>
                    </a:p>
                  </a:txBody>
                  <a:tcPr/>
                </a:tc>
                <a:tc gridSpan="2">
                  <a:txBody>
                    <a:bodyPr/>
                    <a:lstStyle/>
                    <a:p>
                      <a:r>
                        <a:rPr lang="en-US" dirty="0" smtClean="0"/>
                        <a:t>NAEYC Initial </a:t>
                      </a:r>
                      <a:endParaRPr lang="en-US" dirty="0"/>
                    </a:p>
                  </a:txBody>
                  <a:tcPr/>
                </a:tc>
                <a:tc hMerge="1">
                  <a:txBody>
                    <a:bodyPr/>
                    <a:lstStyle/>
                    <a:p>
                      <a:endParaRPr lang="en-US" dirty="0"/>
                    </a:p>
                  </a:txBody>
                  <a:tcPr/>
                </a:tc>
              </a:tr>
              <a:tr h="768832">
                <a:tc>
                  <a:txBody>
                    <a:bodyPr/>
                    <a:lstStyle/>
                    <a:p>
                      <a:r>
                        <a:rPr lang="en-US" sz="1200" dirty="0" smtClean="0"/>
                        <a:t>S5.2  Use teacher-scaffolded and initiated instruction to complement child-initiated learning</a:t>
                      </a:r>
                      <a:endParaRPr lang="en-US" sz="1200" dirty="0"/>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Standard 4: Using Developmentally</a:t>
                      </a:r>
                      <a:r>
                        <a:rPr lang="en-US" sz="1200" baseline="0" dirty="0" smtClean="0"/>
                        <a:t> Effective Approaches</a:t>
                      </a:r>
                      <a:endParaRPr lang="en-US" sz="1200" dirty="0" smtClean="0"/>
                    </a:p>
                    <a:p>
                      <a:pPr algn="ctr"/>
                      <a:endParaRPr lang="en-US" sz="1200" dirty="0">
                        <a:solidFill>
                          <a:schemeClr val="bg1"/>
                        </a:solidFill>
                      </a:endParaRPr>
                    </a:p>
                  </a:txBody>
                  <a:tcPr anchor="ctr"/>
                </a:tc>
                <a:tc>
                  <a:txBody>
                    <a:bodyPr/>
                    <a:lstStyle/>
                    <a:p>
                      <a:r>
                        <a:rPr lang="en-US" sz="1200" dirty="0" smtClean="0"/>
                        <a:t>4b: Knowing and understanding effective strategies and tools for early education, including appropriate uses of technology</a:t>
                      </a:r>
                      <a:endParaRPr lang="en-US" sz="1200" dirty="0"/>
                    </a:p>
                  </a:txBody>
                  <a:tcPr/>
                </a:tc>
              </a:tr>
              <a:tr h="988498">
                <a:tc>
                  <a:txBody>
                    <a:bodyPr/>
                    <a:lstStyle/>
                    <a:p>
                      <a:r>
                        <a:rPr lang="en-US" sz="1200" dirty="0" smtClean="0"/>
                        <a:t>S5.4  Use individual and group guidance and problem-solving techniques to develop supportive relationships with and among children</a:t>
                      </a:r>
                      <a:endParaRPr lang="en-US" sz="1200" dirty="0"/>
                    </a:p>
                  </a:txBody>
                  <a:tcPr/>
                </a:tc>
                <a:tc vMerge="1">
                  <a:txBody>
                    <a:bodyPr/>
                    <a:lstStyle/>
                    <a:p>
                      <a:endParaRPr lang="en-US" sz="1200" dirty="0"/>
                    </a:p>
                  </a:txBody>
                  <a:tcPr/>
                </a:tc>
                <a:tc>
                  <a:txBody>
                    <a:bodyPr/>
                    <a:lstStyle/>
                    <a:p>
                      <a:r>
                        <a:rPr lang="en-US" sz="1200" dirty="0" smtClean="0"/>
                        <a:t>4a: Understanding positive relationships and supportive interactions as the foundation of their work with young children</a:t>
                      </a:r>
                      <a:endParaRPr lang="en-US" sz="1200" dirty="0"/>
                    </a:p>
                  </a:txBody>
                  <a:tcPr/>
                </a:tc>
              </a:tr>
              <a:tr h="988498">
                <a:tc>
                  <a:txBody>
                    <a:bodyPr/>
                    <a:lstStyle/>
                    <a:p>
                      <a:r>
                        <a:rPr lang="en-US" sz="1200" dirty="0" smtClean="0"/>
                        <a:t>S5.6 Use a continuum of intervention strategies to support access of young children in the general curriculum and daily routines</a:t>
                      </a:r>
                      <a:endParaRPr lang="en-US" sz="1200" dirty="0"/>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txBody>
                  <a:tcPr anchor="ctr">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4c: Using a broad repertoire of developmentally appropriate teaching/learning approaches</a:t>
                      </a:r>
                    </a:p>
                  </a:txBody>
                  <a:tcPr/>
                </a:tc>
              </a:tr>
            </a:tbl>
          </a:graphicData>
        </a:graphic>
      </p:graphicFrame>
      <p:sp>
        <p:nvSpPr>
          <p:cNvPr id="3" name="Rectangle 2"/>
          <p:cNvSpPr/>
          <p:nvPr/>
        </p:nvSpPr>
        <p:spPr>
          <a:xfrm>
            <a:off x="304800" y="258417"/>
            <a:ext cx="8458200"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Alignment of DEC Knowledge/Skill Statements &amp; NAEYC Elements</a:t>
            </a:r>
            <a:endParaRPr lang="en-US" sz="16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7DC82B72-95DE-47BF-856D-86D4B12F7055}" type="slidenum">
              <a:rPr lang="en-US" smtClean="0"/>
              <a:t>28</a:t>
            </a:fld>
            <a:endParaRPr lang="en-US"/>
          </a:p>
        </p:txBody>
      </p:sp>
    </p:spTree>
    <p:extLst>
      <p:ext uri="{BB962C8B-B14F-4D97-AF65-F5344CB8AC3E}">
        <p14:creationId xmlns:p14="http://schemas.microsoft.com/office/powerpoint/2010/main" val="24908903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35964"/>
            <a:ext cx="7620000" cy="1143000"/>
          </a:xfrm>
        </p:spPr>
        <p:txBody>
          <a:bodyPr>
            <a:normAutofit fontScale="90000"/>
          </a:bodyPr>
          <a:lstStyle/>
          <a:p>
            <a:pPr algn="ctr"/>
            <a:r>
              <a:rPr lang="en-US" sz="2800" b="1" dirty="0" smtClean="0">
                <a:latin typeface="Arial" panose="020B0604020202020204" pitchFamily="34" charset="0"/>
                <a:cs typeface="Arial" panose="020B0604020202020204" pitchFamily="34" charset="0"/>
              </a:rPr>
              <a:t>Preliminary Results: NAEYC and CEC </a:t>
            </a:r>
            <a:br>
              <a:rPr lang="en-US" sz="2800" b="1" dirty="0" smtClean="0">
                <a:latin typeface="Arial" panose="020B0604020202020204" pitchFamily="34" charset="0"/>
                <a:cs typeface="Arial" panose="020B0604020202020204" pitchFamily="34" charset="0"/>
              </a:rPr>
            </a:br>
            <a:r>
              <a:rPr lang="en-US" sz="2800" b="1" u="sng" dirty="0" smtClean="0">
                <a:latin typeface="Arial" panose="020B0604020202020204" pitchFamily="34" charset="0"/>
                <a:cs typeface="Arial" panose="020B0604020202020204" pitchFamily="34" charset="0"/>
              </a:rPr>
              <a:t>Initial</a:t>
            </a:r>
            <a:r>
              <a:rPr lang="en-US" sz="2800" b="1" dirty="0" smtClean="0">
                <a:latin typeface="Arial" panose="020B0604020202020204" pitchFamily="34" charset="0"/>
                <a:cs typeface="Arial" panose="020B0604020202020204" pitchFamily="34" charset="0"/>
              </a:rPr>
              <a:t> Standards “Relationship” Crosswa</a:t>
            </a:r>
            <a:r>
              <a:rPr lang="en-US" sz="3000" b="1" dirty="0" smtClean="0">
                <a:latin typeface="Arial" panose="020B0604020202020204" pitchFamily="34" charset="0"/>
                <a:cs typeface="Arial" panose="020B0604020202020204" pitchFamily="34" charset="0"/>
              </a:rPr>
              <a:t>lk</a:t>
            </a:r>
            <a:endParaRPr lang="en-US" sz="3000" b="1" dirty="0">
              <a:latin typeface="Arial" panose="020B0604020202020204" pitchFamily="34" charset="0"/>
              <a:cs typeface="Arial" panose="020B0604020202020204" pitchFamily="34" charset="0"/>
            </a:endParaRPr>
          </a:p>
        </p:txBody>
      </p:sp>
      <p:sp>
        <p:nvSpPr>
          <p:cNvPr id="7" name="Rectangle 6"/>
          <p:cNvSpPr/>
          <p:nvPr/>
        </p:nvSpPr>
        <p:spPr>
          <a:xfrm>
            <a:off x="238214" y="6354084"/>
            <a:ext cx="6781800" cy="430887"/>
          </a:xfrm>
          <a:prstGeom prst="rect">
            <a:avLst/>
          </a:prstGeom>
        </p:spPr>
        <p:txBody>
          <a:bodyPr wrap="square">
            <a:spAutoFit/>
          </a:bodyPr>
          <a:lstStyle/>
          <a:p>
            <a:pPr marL="114300"/>
            <a:r>
              <a:rPr lang="en-US" sz="1100" i="1" dirty="0" smtClean="0"/>
              <a:t>**Alignment also exists with corresponding DEC Early Childhood Specialty Set </a:t>
            </a:r>
          </a:p>
          <a:p>
            <a:pPr marL="114300"/>
            <a:r>
              <a:rPr lang="en-US" sz="1100" i="1" dirty="0" smtClean="0"/>
              <a:t>Bolded </a:t>
            </a:r>
            <a:r>
              <a:rPr lang="en-US" sz="1100" i="1" dirty="0"/>
              <a:t>standards indicate strongest relationships at the elements </a:t>
            </a:r>
            <a:r>
              <a:rPr lang="en-US" sz="1100" i="1" dirty="0" smtClean="0"/>
              <a:t>level</a:t>
            </a:r>
            <a:endParaRPr lang="en-US" sz="1100" i="1" dirty="0"/>
          </a:p>
        </p:txBody>
      </p:sp>
      <p:sp>
        <p:nvSpPr>
          <p:cNvPr id="4" name="Slide Number Placeholder 3"/>
          <p:cNvSpPr>
            <a:spLocks noGrp="1"/>
          </p:cNvSpPr>
          <p:nvPr>
            <p:ph type="sldNum" sz="quarter" idx="12"/>
          </p:nvPr>
        </p:nvSpPr>
        <p:spPr/>
        <p:txBody>
          <a:bodyPr/>
          <a:lstStyle/>
          <a:p>
            <a:fld id="{7DC82B72-95DE-47BF-856D-86D4B12F7055}" type="slidenum">
              <a:rPr lang="en-US" smtClean="0"/>
              <a:t>29</a:t>
            </a:fld>
            <a:endParaRPr lang="en-US"/>
          </a:p>
        </p:txBody>
      </p:sp>
      <p:graphicFrame>
        <p:nvGraphicFramePr>
          <p:cNvPr id="5" name="Table 4" descr="Table showing items of overlap among NAEYC and CEC initial preparation standards" title="Initial Standards Crosswalk"/>
          <p:cNvGraphicFramePr>
            <a:graphicFrameLocks noGrp="1"/>
          </p:cNvGraphicFramePr>
          <p:nvPr>
            <p:extLst>
              <p:ext uri="{D42A27DB-BD31-4B8C-83A1-F6EECF244321}">
                <p14:modId xmlns:p14="http://schemas.microsoft.com/office/powerpoint/2010/main" val="4064317127"/>
              </p:ext>
            </p:extLst>
          </p:nvPr>
        </p:nvGraphicFramePr>
        <p:xfrm>
          <a:off x="238214" y="1219200"/>
          <a:ext cx="8600986" cy="5208010"/>
        </p:xfrm>
        <a:graphic>
          <a:graphicData uri="http://schemas.openxmlformats.org/drawingml/2006/table">
            <a:tbl>
              <a:tblPr firstRow="1" bandRow="1">
                <a:tableStyleId>{5940675A-B579-460E-94D1-54222C63F5DA}</a:tableStyleId>
              </a:tblPr>
              <a:tblGrid>
                <a:gridCol w="4300493"/>
                <a:gridCol w="4300493"/>
              </a:tblGrid>
              <a:tr h="995786">
                <a:tc>
                  <a:txBody>
                    <a:bodyPr/>
                    <a:lstStyle/>
                    <a:p>
                      <a:pPr algn="ctr"/>
                      <a:r>
                        <a:rPr lang="en-US" sz="1400" b="1" dirty="0" smtClean="0"/>
                        <a:t>NAEYC Initial Preparation Standards</a:t>
                      </a:r>
                    </a:p>
                    <a:p>
                      <a:pPr algn="ctr"/>
                      <a:r>
                        <a:rPr lang="en-US" sz="1400" b="1" dirty="0" smtClean="0"/>
                        <a:t>Early Childhood </a:t>
                      </a:r>
                    </a:p>
                    <a:p>
                      <a:pPr algn="ctr"/>
                      <a:r>
                        <a:rPr lang="en-US" sz="1400" b="1" dirty="0" smtClean="0"/>
                        <a:t>Birth</a:t>
                      </a:r>
                      <a:r>
                        <a:rPr lang="en-US" sz="1400" b="1" baseline="0" dirty="0" smtClean="0"/>
                        <a:t> through Age 8</a:t>
                      </a:r>
                    </a:p>
                    <a:p>
                      <a:pPr algn="ctr"/>
                      <a:r>
                        <a:rPr lang="en-US" sz="1400" b="1" baseline="0" dirty="0" smtClean="0"/>
                        <a:t>6 standards; 22 key elements</a:t>
                      </a:r>
                      <a:endParaRPr lang="en-US" sz="1400" b="1" dirty="0"/>
                    </a:p>
                  </a:txBody>
                  <a:tcPr/>
                </a:tc>
                <a:tc>
                  <a:txBody>
                    <a:bodyPr/>
                    <a:lstStyle/>
                    <a:p>
                      <a:pPr algn="ctr"/>
                      <a:r>
                        <a:rPr lang="en-US" sz="1400" b="1" dirty="0" smtClean="0"/>
                        <a:t>CEC Initial Preparation Standards **</a:t>
                      </a:r>
                    </a:p>
                    <a:p>
                      <a:pPr algn="ctr"/>
                      <a:r>
                        <a:rPr lang="en-US" sz="1400" b="1" dirty="0" smtClean="0"/>
                        <a:t>Birth through Age 21</a:t>
                      </a:r>
                    </a:p>
                    <a:p>
                      <a:pPr algn="ctr"/>
                      <a:r>
                        <a:rPr lang="en-US" sz="1400" b="1" dirty="0" smtClean="0"/>
                        <a:t>7 standards, 28 elements</a:t>
                      </a:r>
                      <a:endParaRPr lang="en-US" sz="1400" b="1" dirty="0"/>
                    </a:p>
                  </a:txBody>
                  <a:tcPr/>
                </a:tc>
              </a:tr>
              <a:tr h="553214">
                <a:tc>
                  <a:txBody>
                    <a:bodyPr/>
                    <a:lstStyle/>
                    <a:p>
                      <a:r>
                        <a:rPr lang="en-US" sz="1400" dirty="0" smtClean="0"/>
                        <a:t>Standard 1. Promoting Child</a:t>
                      </a:r>
                      <a:r>
                        <a:rPr lang="en-US" sz="1400" baseline="0" dirty="0" smtClean="0"/>
                        <a:t> Development and Learning</a:t>
                      </a:r>
                      <a:endParaRPr lang="en-US" sz="1400" dirty="0"/>
                    </a:p>
                  </a:txBody>
                  <a:tcPr/>
                </a:tc>
                <a:tc>
                  <a:txBody>
                    <a:bodyPr/>
                    <a:lstStyle/>
                    <a:p>
                      <a:r>
                        <a:rPr lang="en-US" sz="1400" dirty="0" smtClean="0"/>
                        <a:t>Standard</a:t>
                      </a:r>
                      <a:r>
                        <a:rPr lang="en-US" sz="1400" baseline="0" dirty="0" smtClean="0"/>
                        <a:t> 1. Learner Development and Individual Learning Differences</a:t>
                      </a:r>
                      <a:endParaRPr lang="en-US" sz="1400" dirty="0"/>
                    </a:p>
                  </a:txBody>
                  <a:tcPr/>
                </a:tc>
              </a:tr>
              <a:tr h="553214">
                <a:tc>
                  <a:txBody>
                    <a:bodyPr/>
                    <a:lstStyle/>
                    <a:p>
                      <a:r>
                        <a:rPr lang="en-US" sz="1400" dirty="0" smtClean="0"/>
                        <a:t>Standard 1. Promoting Child Development</a:t>
                      </a:r>
                      <a:r>
                        <a:rPr lang="en-US" sz="1400" baseline="0" dirty="0" smtClean="0"/>
                        <a:t> and Learning</a:t>
                      </a:r>
                    </a:p>
                    <a:p>
                      <a:r>
                        <a:rPr lang="en-US" sz="1400" baseline="0" dirty="0" smtClean="0"/>
                        <a:t>Standard 4. Using Developmentally Effective Approaches</a:t>
                      </a:r>
                      <a:endParaRPr lang="en-US" sz="1400" dirty="0"/>
                    </a:p>
                  </a:txBody>
                  <a:tcPr/>
                </a:tc>
                <a:tc>
                  <a:txBody>
                    <a:bodyPr/>
                    <a:lstStyle/>
                    <a:p>
                      <a:r>
                        <a:rPr lang="en-US" sz="1400" dirty="0" smtClean="0"/>
                        <a:t>Standard 2. Learning Environments</a:t>
                      </a:r>
                      <a:endParaRPr lang="en-US" sz="1400" dirty="0"/>
                    </a:p>
                  </a:txBody>
                  <a:tcPr/>
                </a:tc>
              </a:tr>
              <a:tr h="553214">
                <a:tc>
                  <a:txBody>
                    <a:bodyPr/>
                    <a:lstStyle/>
                    <a:p>
                      <a:r>
                        <a:rPr lang="en-US" sz="1400" dirty="0" smtClean="0"/>
                        <a:t>Standard 5. Using content Knowledge to Build Meaningful Curriculum</a:t>
                      </a:r>
                      <a:endParaRPr lang="en-US" sz="1400" dirty="0"/>
                    </a:p>
                  </a:txBody>
                  <a:tcPr/>
                </a:tc>
                <a:tc>
                  <a:txBody>
                    <a:bodyPr/>
                    <a:lstStyle/>
                    <a:p>
                      <a:r>
                        <a:rPr lang="en-US" sz="1400" dirty="0" smtClean="0"/>
                        <a:t>Standard 3. Curricular Content</a:t>
                      </a:r>
                      <a:r>
                        <a:rPr lang="en-US" sz="1400" baseline="0" dirty="0" smtClean="0"/>
                        <a:t> Knowledge</a:t>
                      </a:r>
                      <a:endParaRPr lang="en-US" sz="1400" dirty="0"/>
                    </a:p>
                  </a:txBody>
                  <a:tcPr/>
                </a:tc>
              </a:tr>
              <a:tr h="553214">
                <a:tc>
                  <a:txBody>
                    <a:bodyPr/>
                    <a:lstStyle/>
                    <a:p>
                      <a:r>
                        <a:rPr lang="en-US" sz="1400" dirty="0" smtClean="0"/>
                        <a:t>Standard 3. Observing, Documenting, and assessing to Support Young children and Families</a:t>
                      </a:r>
                      <a:endParaRPr lang="en-US" sz="1400" dirty="0"/>
                    </a:p>
                  </a:txBody>
                  <a:tcPr/>
                </a:tc>
                <a:tc>
                  <a:txBody>
                    <a:bodyPr/>
                    <a:lstStyle/>
                    <a:p>
                      <a:r>
                        <a:rPr lang="en-US" sz="1400" dirty="0" smtClean="0"/>
                        <a:t>Standard 4. Assessment</a:t>
                      </a:r>
                      <a:endParaRPr lang="en-US" sz="1400" dirty="0"/>
                    </a:p>
                  </a:txBody>
                  <a:tcPr/>
                </a:tc>
              </a:tr>
              <a:tr h="553214">
                <a:tc>
                  <a:txBody>
                    <a:bodyPr/>
                    <a:lstStyle/>
                    <a:p>
                      <a:r>
                        <a:rPr lang="en-US" sz="1400" dirty="0" smtClean="0"/>
                        <a:t>Standard 2. Building</a:t>
                      </a:r>
                      <a:r>
                        <a:rPr lang="en-US" sz="1400" baseline="0" dirty="0" smtClean="0"/>
                        <a:t> Family and Community Relationships</a:t>
                      </a:r>
                    </a:p>
                    <a:p>
                      <a:r>
                        <a:rPr lang="en-US" sz="1400" baseline="0" dirty="0" smtClean="0"/>
                        <a:t>Standard 4. Using Developmentally Effective Approaches</a:t>
                      </a:r>
                      <a:endParaRPr lang="en-US" sz="1400" dirty="0"/>
                    </a:p>
                  </a:txBody>
                  <a:tcPr/>
                </a:tc>
                <a:tc>
                  <a:txBody>
                    <a:bodyPr/>
                    <a:lstStyle/>
                    <a:p>
                      <a:r>
                        <a:rPr lang="en-US" sz="1400" dirty="0" smtClean="0"/>
                        <a:t>Standard 5. Instructional Planning and Strategies</a:t>
                      </a:r>
                      <a:endParaRPr lang="en-US" sz="1400" dirty="0"/>
                    </a:p>
                  </a:txBody>
                  <a:tcPr/>
                </a:tc>
              </a:tr>
              <a:tr h="553214">
                <a:tc>
                  <a:txBody>
                    <a:bodyPr/>
                    <a:lstStyle/>
                    <a:p>
                      <a:r>
                        <a:rPr lang="en-US" sz="1400" dirty="0" smtClean="0"/>
                        <a:t>Standard 6. Becoming a Professional</a:t>
                      </a:r>
                    </a:p>
                    <a:p>
                      <a:r>
                        <a:rPr lang="en-US" sz="1400" dirty="0" smtClean="0"/>
                        <a:t>Standard 2. Building Family and Community Relationships</a:t>
                      </a:r>
                    </a:p>
                  </a:txBody>
                  <a:tcPr/>
                </a:tc>
                <a:tc>
                  <a:txBody>
                    <a:bodyPr/>
                    <a:lstStyle/>
                    <a:p>
                      <a:r>
                        <a:rPr lang="en-US" sz="1400" dirty="0" smtClean="0"/>
                        <a:t>Standard 6. Professional Learning and Ethical Practice</a:t>
                      </a:r>
                      <a:endParaRPr lang="en-US" sz="1400" dirty="0"/>
                    </a:p>
                  </a:txBody>
                  <a:tcPr/>
                </a:tc>
              </a:tr>
              <a:tr h="536328">
                <a:tc>
                  <a:txBody>
                    <a:bodyPr/>
                    <a:lstStyle/>
                    <a:p>
                      <a:r>
                        <a:rPr lang="en-US" sz="1400" dirty="0" smtClean="0"/>
                        <a:t>Standard 2. Building</a:t>
                      </a:r>
                      <a:r>
                        <a:rPr lang="en-US" sz="1400" baseline="0" dirty="0" smtClean="0"/>
                        <a:t> Family and Community Relationships</a:t>
                      </a:r>
                      <a:endParaRPr lang="en-US" sz="1400" dirty="0"/>
                    </a:p>
                  </a:txBody>
                  <a:tcPr/>
                </a:tc>
                <a:tc>
                  <a:txBody>
                    <a:bodyPr/>
                    <a:lstStyle/>
                    <a:p>
                      <a:r>
                        <a:rPr lang="en-US" sz="1400" dirty="0" smtClean="0"/>
                        <a:t>Standard 7. Collaboration</a:t>
                      </a:r>
                      <a:endParaRPr lang="en-US" sz="1400" dirty="0"/>
                    </a:p>
                  </a:txBody>
                  <a:tcPr/>
                </a:tc>
              </a:tr>
            </a:tbl>
          </a:graphicData>
        </a:graphic>
      </p:graphicFrame>
    </p:spTree>
    <p:extLst>
      <p:ext uri="{BB962C8B-B14F-4D97-AF65-F5344CB8AC3E}">
        <p14:creationId xmlns:p14="http://schemas.microsoft.com/office/powerpoint/2010/main" val="15202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p:cNvSpPr>
            <a:spLocks noGrp="1"/>
          </p:cNvSpPr>
          <p:nvPr>
            <p:ph type="title"/>
          </p:nvPr>
        </p:nvSpPr>
        <p:spPr/>
        <p:txBody>
          <a:bodyPr/>
          <a:lstStyle/>
          <a:p>
            <a:endParaRPr lang="en-US"/>
          </a:p>
        </p:txBody>
      </p:sp>
      <p:sp>
        <p:nvSpPr>
          <p:cNvPr id="10" name="Text Placeholder 9" hidden="1"/>
          <p:cNvSpPr>
            <a:spLocks noGrp="1"/>
          </p:cNvSpPr>
          <p:nvPr>
            <p:ph type="body" idx="1"/>
          </p:nvPr>
        </p:nvSpPr>
        <p:spPr/>
        <p:txBody>
          <a:bodyPr/>
          <a:lstStyle/>
          <a:p>
            <a:endParaRPr lang="en-US"/>
          </a:p>
        </p:txBody>
      </p:sp>
      <p:sp>
        <p:nvSpPr>
          <p:cNvPr id="3" name="Slide Number Placeholder 2" hidden="1"/>
          <p:cNvSpPr>
            <a:spLocks noGrp="1"/>
          </p:cNvSpPr>
          <p:nvPr>
            <p:ph type="sldNum" sz="quarter" idx="12"/>
          </p:nvPr>
        </p:nvSpPr>
        <p:spPr/>
        <p:txBody>
          <a:bodyPr/>
          <a:lstStyle/>
          <a:p>
            <a:fld id="{7DC82B72-95DE-47BF-856D-86D4B12F7055}" type="slidenum">
              <a:rPr lang="en-US" smtClean="0"/>
              <a:t>3</a:t>
            </a:fld>
            <a:endParaRPr lang="en-US"/>
          </a:p>
        </p:txBody>
      </p:sp>
      <p:sp>
        <p:nvSpPr>
          <p:cNvPr id="2" name="Text Box 16"/>
          <p:cNvSpPr txBox="1">
            <a:spLocks noChangeArrowheads="1"/>
          </p:cNvSpPr>
          <p:nvPr/>
        </p:nvSpPr>
        <p:spPr bwMode="auto">
          <a:xfrm>
            <a:off x="533400" y="353908"/>
            <a:ext cx="8077200" cy="523220"/>
          </a:xfrm>
          <a:prstGeom prst="rect">
            <a:avLst/>
          </a:prstGeom>
          <a:noFill/>
          <a:ln w="9525">
            <a:noFill/>
            <a:miter lim="800000"/>
            <a:headEnd/>
            <a:tailEnd/>
          </a:ln>
        </p:spPr>
        <p:txBody>
          <a:bodyPr>
            <a:spAutoFit/>
          </a:bodyPr>
          <a:lstStyle/>
          <a:p>
            <a:pPr marL="519113" indent="-519113" algn="ctr">
              <a:spcAft>
                <a:spcPts val="2000"/>
              </a:spcAft>
            </a:pPr>
            <a:r>
              <a:rPr lang="en-US" sz="2800" b="1" dirty="0">
                <a:solidFill>
                  <a:schemeClr val="tx2"/>
                </a:solidFill>
                <a:latin typeface="Times New Roman" panose="02020603050405020304" pitchFamily="18" charset="0"/>
                <a:cs typeface="Times New Roman" panose="02020603050405020304" pitchFamily="18" charset="0"/>
              </a:rPr>
              <a:t>C</a:t>
            </a:r>
            <a:r>
              <a:rPr lang="en-US" sz="2800" dirty="0">
                <a:solidFill>
                  <a:schemeClr val="tx2"/>
                </a:solidFill>
                <a:latin typeface="Times New Roman" panose="02020603050405020304" pitchFamily="18" charset="0"/>
                <a:cs typeface="Times New Roman" panose="02020603050405020304" pitchFamily="18" charset="0"/>
              </a:rPr>
              <a:t>omprehensive </a:t>
            </a:r>
            <a:r>
              <a:rPr lang="en-US" sz="2800" b="1" dirty="0">
                <a:solidFill>
                  <a:schemeClr val="tx2"/>
                </a:solidFill>
                <a:latin typeface="Times New Roman" panose="02020603050405020304" pitchFamily="18" charset="0"/>
                <a:cs typeface="Times New Roman" panose="02020603050405020304" pitchFamily="18" charset="0"/>
              </a:rPr>
              <a:t>S</a:t>
            </a:r>
            <a:r>
              <a:rPr lang="en-US" sz="2800" dirty="0">
                <a:solidFill>
                  <a:schemeClr val="tx2"/>
                </a:solidFill>
                <a:latin typeface="Times New Roman" panose="02020603050405020304" pitchFamily="18" charset="0"/>
                <a:cs typeface="Times New Roman" panose="02020603050405020304" pitchFamily="18" charset="0"/>
              </a:rPr>
              <a:t>ystem of </a:t>
            </a:r>
            <a:r>
              <a:rPr lang="en-US" sz="2800" b="1" dirty="0">
                <a:solidFill>
                  <a:schemeClr val="tx2"/>
                </a:solidFill>
                <a:latin typeface="Times New Roman" panose="02020603050405020304" pitchFamily="18" charset="0"/>
                <a:cs typeface="Times New Roman" panose="02020603050405020304" pitchFamily="18" charset="0"/>
              </a:rPr>
              <a:t>P</a:t>
            </a:r>
            <a:r>
              <a:rPr lang="en-US" sz="2800" dirty="0">
                <a:solidFill>
                  <a:schemeClr val="tx2"/>
                </a:solidFill>
                <a:latin typeface="Times New Roman" panose="02020603050405020304" pitchFamily="18" charset="0"/>
                <a:cs typeface="Times New Roman" panose="02020603050405020304" pitchFamily="18" charset="0"/>
              </a:rPr>
              <a:t>ersonnel </a:t>
            </a:r>
            <a:r>
              <a:rPr lang="en-US" sz="2800" b="1" dirty="0">
                <a:solidFill>
                  <a:schemeClr val="tx2"/>
                </a:solidFill>
                <a:latin typeface="Times New Roman" panose="02020603050405020304" pitchFamily="18" charset="0"/>
                <a:cs typeface="Times New Roman" panose="02020603050405020304" pitchFamily="18" charset="0"/>
              </a:rPr>
              <a:t>D</a:t>
            </a:r>
            <a:r>
              <a:rPr lang="en-US" sz="2800" dirty="0">
                <a:solidFill>
                  <a:schemeClr val="tx2"/>
                </a:solidFill>
                <a:latin typeface="Times New Roman" panose="02020603050405020304" pitchFamily="18" charset="0"/>
                <a:cs typeface="Times New Roman" panose="02020603050405020304" pitchFamily="18" charset="0"/>
              </a:rPr>
              <a:t>evelopment</a:t>
            </a:r>
          </a:p>
        </p:txBody>
      </p:sp>
      <p:grpSp>
        <p:nvGrpSpPr>
          <p:cNvPr id="6" name="Group 5" descr="cycle elements include: &#10;leadership, coordination, and sustainability; personnel standards; preservice training; inservice training; and recruitment and retention " title="Cycle surrounding evaluation"/>
          <p:cNvGrpSpPr/>
          <p:nvPr/>
        </p:nvGrpSpPr>
        <p:grpSpPr>
          <a:xfrm>
            <a:off x="511629" y="1295400"/>
            <a:ext cx="7696200" cy="4876800"/>
            <a:chOff x="457200" y="1676400"/>
            <a:chExt cx="7696200" cy="4876800"/>
          </a:xfrm>
        </p:grpSpPr>
        <p:graphicFrame>
          <p:nvGraphicFramePr>
            <p:cNvPr id="7" name="Diagram 6" descr="comprehensive system of personnel development flow chart" title="comprehensive system of personnel development"/>
            <p:cNvGraphicFramePr/>
            <p:nvPr>
              <p:extLst>
                <p:ext uri="{D42A27DB-BD31-4B8C-83A1-F6EECF244321}">
                  <p14:modId xmlns:p14="http://schemas.microsoft.com/office/powerpoint/2010/main" val="781493231"/>
                </p:ext>
              </p:extLst>
            </p:nvPr>
          </p:nvGraphicFramePr>
          <p:xfrm>
            <a:off x="457200" y="1676400"/>
            <a:ext cx="7696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a:spLocks noChangeArrowheads="1"/>
            </p:cNvSpPr>
            <p:nvPr/>
          </p:nvSpPr>
          <p:spPr bwMode="auto">
            <a:xfrm>
              <a:off x="3404616" y="3337560"/>
              <a:ext cx="1801368" cy="1554480"/>
            </a:xfrm>
            <a:prstGeom prst="roundRect">
              <a:avLst>
                <a:gd name="adj" fmla="val 16667"/>
              </a:avLst>
            </a:prstGeom>
            <a:gradFill rotWithShape="1">
              <a:gsLst>
                <a:gs pos="0">
                  <a:srgbClr val="D59F48"/>
                </a:gs>
                <a:gs pos="20000">
                  <a:srgbClr val="D19D4A"/>
                </a:gs>
                <a:gs pos="100000">
                  <a:srgbClr val="A07837"/>
                </a:gs>
              </a:gsLst>
              <a:lin ang="5400000"/>
            </a:gradFill>
            <a:ln w="9525">
              <a:solidFill>
                <a:srgbClr val="C69C58"/>
              </a:solidFill>
              <a:round/>
              <a:headEnd/>
              <a:tailEnd/>
            </a:ln>
            <a:effectLst>
              <a:outerShdw dist="23000" dir="5400000" rotWithShape="0">
                <a:srgbClr val="808080">
                  <a:alpha val="34999"/>
                </a:srgbClr>
              </a:outerShdw>
            </a:effectLst>
          </p:spPr>
          <p:txBody>
            <a:bodyPr anchor="ctr"/>
            <a:lstStyle/>
            <a:p>
              <a:pPr algn="ctr">
                <a:defRPr/>
              </a:pPr>
              <a:r>
                <a:rPr lang="en-US" sz="1400" dirty="0" smtClean="0">
                  <a:solidFill>
                    <a:schemeClr val="lt1"/>
                  </a:solidFill>
                  <a:latin typeface="+mn-lt"/>
                  <a:ea typeface="+mn-ea"/>
                </a:rPr>
                <a:t>Evaluation</a:t>
              </a:r>
            </a:p>
            <a:p>
              <a:pPr algn="ctr">
                <a:defRPr/>
              </a:pPr>
              <a:r>
                <a:rPr lang="en-US" sz="1000" dirty="0" smtClean="0">
                  <a:solidFill>
                    <a:schemeClr val="lt1"/>
                  </a:solidFill>
                </a:rPr>
                <a:t>Plan for evaluating each subcomponent of the CSPD</a:t>
              </a:r>
              <a:endParaRPr lang="en-US" sz="1000" dirty="0">
                <a:solidFill>
                  <a:schemeClr val="lt1"/>
                </a:solidFill>
              </a:endParaRPr>
            </a:p>
          </p:txBody>
        </p:sp>
      </p:grpSp>
    </p:spTree>
    <p:extLst>
      <p:ext uri="{BB962C8B-B14F-4D97-AF65-F5344CB8AC3E}">
        <p14:creationId xmlns:p14="http://schemas.microsoft.com/office/powerpoint/2010/main" val="24913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89"/>
            <a:ext cx="7620000" cy="1143000"/>
          </a:xfrm>
        </p:spPr>
        <p:txBody>
          <a:bodyPr>
            <a:normAutofit fontScale="90000"/>
          </a:bodyPr>
          <a:lstStyle/>
          <a:p>
            <a:pPr algn="ctr"/>
            <a:r>
              <a:rPr lang="en-US" sz="2800" b="1" dirty="0">
                <a:latin typeface="Arial" panose="020B0604020202020204" pitchFamily="34" charset="0"/>
                <a:cs typeface="Arial" panose="020B0604020202020204" pitchFamily="34" charset="0"/>
              </a:rPr>
              <a:t>Preliminary Results: NAEYC and CEC </a:t>
            </a:r>
            <a:br>
              <a:rPr lang="en-US" sz="2800" b="1" dirty="0">
                <a:latin typeface="Arial" panose="020B0604020202020204" pitchFamily="34" charset="0"/>
                <a:cs typeface="Arial" panose="020B0604020202020204" pitchFamily="34" charset="0"/>
              </a:rPr>
            </a:br>
            <a:r>
              <a:rPr lang="en-US" sz="2800" b="1" u="sng" dirty="0" smtClean="0">
                <a:latin typeface="Arial" panose="020B0604020202020204" pitchFamily="34" charset="0"/>
                <a:cs typeface="Arial" panose="020B0604020202020204" pitchFamily="34" charset="0"/>
              </a:rPr>
              <a:t>Advanced</a:t>
            </a:r>
            <a:r>
              <a:rPr lang="en-US" sz="2800" b="1" dirty="0" smtClean="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Standards “Relationship” Crosswa</a:t>
            </a:r>
            <a:r>
              <a:rPr lang="en-US" sz="3200" b="1" dirty="0">
                <a:latin typeface="Arial" panose="020B0604020202020204" pitchFamily="34" charset="0"/>
                <a:cs typeface="Arial" panose="020B0604020202020204" pitchFamily="34" charset="0"/>
              </a:rPr>
              <a:t>lk</a:t>
            </a:r>
            <a:endParaRPr lang="en-US" sz="2800" b="1" dirty="0">
              <a:latin typeface="Arial" panose="020B0604020202020204" pitchFamily="34" charset="0"/>
              <a:cs typeface="Arial" panose="020B0604020202020204" pitchFamily="34" charset="0"/>
            </a:endParaRPr>
          </a:p>
        </p:txBody>
      </p:sp>
      <p:graphicFrame>
        <p:nvGraphicFramePr>
          <p:cNvPr id="3" name="Table 2" descr="comparison table between NAEYC and CEC advanced preparation standards " title="Advanced standards cross walk"/>
          <p:cNvGraphicFramePr>
            <a:graphicFrameLocks noGrp="1"/>
          </p:cNvGraphicFramePr>
          <p:nvPr>
            <p:extLst>
              <p:ext uri="{D42A27DB-BD31-4B8C-83A1-F6EECF244321}">
                <p14:modId xmlns:p14="http://schemas.microsoft.com/office/powerpoint/2010/main" val="1326330955"/>
              </p:ext>
            </p:extLst>
          </p:nvPr>
        </p:nvGraphicFramePr>
        <p:xfrm>
          <a:off x="457200" y="1340161"/>
          <a:ext cx="8153400" cy="4882704"/>
        </p:xfrm>
        <a:graphic>
          <a:graphicData uri="http://schemas.openxmlformats.org/drawingml/2006/table">
            <a:tbl>
              <a:tblPr firstRow="1" firstCol="1" bandRow="1" bandCol="1">
                <a:tableStyleId>{5940675A-B579-460E-94D1-54222C63F5DA}</a:tableStyleId>
              </a:tblPr>
              <a:tblGrid>
                <a:gridCol w="4127500"/>
                <a:gridCol w="4025900"/>
              </a:tblGrid>
              <a:tr h="832500">
                <a:tc>
                  <a:txBody>
                    <a:bodyPr/>
                    <a:lstStyle/>
                    <a:p>
                      <a:pPr marL="0" marR="0" algn="ctr">
                        <a:lnSpc>
                          <a:spcPct val="107000"/>
                        </a:lnSpc>
                        <a:spcBef>
                          <a:spcPts val="0"/>
                        </a:spcBef>
                        <a:spcAft>
                          <a:spcPts val="0"/>
                        </a:spcAft>
                      </a:pPr>
                      <a:r>
                        <a:rPr lang="en-US" sz="1400" b="1" dirty="0" smtClean="0">
                          <a:effectLst/>
                        </a:rPr>
                        <a:t>              NAEYC Advanced</a:t>
                      </a:r>
                      <a:r>
                        <a:rPr lang="en-US" sz="1400" b="1" baseline="0" dirty="0" smtClean="0">
                          <a:effectLst/>
                        </a:rPr>
                        <a:t> Preparation </a:t>
                      </a:r>
                      <a:r>
                        <a:rPr lang="en-US" sz="1400" b="1" dirty="0" smtClean="0">
                          <a:effectLst/>
                        </a:rPr>
                        <a:t>Standards</a:t>
                      </a:r>
                    </a:p>
                    <a:p>
                      <a:pPr marL="0" marR="0" algn="ctr">
                        <a:lnSpc>
                          <a:spcPct val="107000"/>
                        </a:lnSpc>
                        <a:spcBef>
                          <a:spcPts val="0"/>
                        </a:spcBef>
                        <a:spcAft>
                          <a:spcPts val="0"/>
                        </a:spcAft>
                      </a:pPr>
                      <a:r>
                        <a:rPr lang="en-US" sz="1400" b="1" dirty="0" smtClean="0">
                          <a:effectLst/>
                        </a:rPr>
                        <a:t>        Early Childhood </a:t>
                      </a:r>
                    </a:p>
                    <a:p>
                      <a:pPr marL="0" marR="0" algn="ctr">
                        <a:lnSpc>
                          <a:spcPct val="107000"/>
                        </a:lnSpc>
                        <a:spcBef>
                          <a:spcPts val="0"/>
                        </a:spcBef>
                        <a:spcAft>
                          <a:spcPts val="0"/>
                        </a:spcAft>
                      </a:pPr>
                      <a:r>
                        <a:rPr lang="en-US" sz="1400" b="1" dirty="0" smtClean="0">
                          <a:effectLst/>
                        </a:rPr>
                        <a:t>     Birth through Age 8 </a:t>
                      </a:r>
                    </a:p>
                    <a:p>
                      <a:pPr marL="0" marR="0" algn="ctr">
                        <a:lnSpc>
                          <a:spcPct val="107000"/>
                        </a:lnSpc>
                        <a:spcBef>
                          <a:spcPts val="0"/>
                        </a:spcBef>
                        <a:spcAft>
                          <a:spcPts val="0"/>
                        </a:spcAft>
                      </a:pPr>
                      <a:r>
                        <a:rPr lang="en-US" sz="1400" b="1" dirty="0" smtClean="0">
                          <a:effectLst/>
                        </a:rPr>
                        <a:t>        6 standards; 22 key elements</a:t>
                      </a:r>
                      <a:endParaRPr lang="en-US" sz="1400" b="1" dirty="0">
                        <a:effectLst/>
                        <a:latin typeface="+mn-lt"/>
                        <a:ea typeface="Calibri" panose="020F0502020204030204" pitchFamily="34" charset="0"/>
                        <a:cs typeface="Times New Roman" panose="02020603050405020304" pitchFamily="18" charset="0"/>
                      </a:endParaRPr>
                    </a:p>
                  </a:txBody>
                  <a:tcPr marL="55437" marR="55437" marT="0" marB="0"/>
                </a:tc>
                <a:tc>
                  <a:txBody>
                    <a:bodyPr/>
                    <a:lstStyle/>
                    <a:p>
                      <a:pPr marL="0" marR="0" algn="ctr">
                        <a:spcBef>
                          <a:spcPts val="0"/>
                        </a:spcBef>
                        <a:spcAft>
                          <a:spcPts val="0"/>
                        </a:spcAft>
                      </a:pPr>
                      <a:r>
                        <a:rPr lang="en-US" sz="1400" b="1" dirty="0" smtClean="0">
                          <a:effectLst/>
                        </a:rPr>
                        <a:t>CEC Advanced Preparation Standards**</a:t>
                      </a:r>
                    </a:p>
                    <a:p>
                      <a:pPr marL="0" marR="0" algn="ctr">
                        <a:spcBef>
                          <a:spcPts val="0"/>
                        </a:spcBef>
                        <a:spcAft>
                          <a:spcPts val="0"/>
                        </a:spcAft>
                      </a:pPr>
                      <a:r>
                        <a:rPr lang="en-US" sz="1400" b="1" dirty="0" smtClean="0">
                          <a:effectLst/>
                        </a:rPr>
                        <a:t> Birth through Age 21</a:t>
                      </a:r>
                    </a:p>
                    <a:p>
                      <a:pPr marL="0" marR="0" algn="ctr">
                        <a:spcBef>
                          <a:spcPts val="0"/>
                        </a:spcBef>
                        <a:spcAft>
                          <a:spcPts val="0"/>
                        </a:spcAft>
                      </a:pPr>
                      <a:r>
                        <a:rPr lang="en-US" sz="1400" b="1" dirty="0" smtClean="0">
                          <a:effectLst/>
                        </a:rPr>
                        <a:t>7 standards, 28 Elements</a:t>
                      </a:r>
                      <a:endParaRPr lang="en-US" sz="1400" b="1" dirty="0" smtClean="0">
                        <a:effectLst/>
                        <a:latin typeface="+mn-lt"/>
                        <a:ea typeface="Calibri" panose="020F0502020204030204" pitchFamily="34" charset="0"/>
                        <a:cs typeface="Times New Roman" panose="02020603050405020304" pitchFamily="18" charset="0"/>
                      </a:endParaRPr>
                    </a:p>
                  </a:txBody>
                  <a:tcPr marL="55437" marR="55437" marT="0" marB="0"/>
                </a:tc>
              </a:tr>
              <a:tr h="416250">
                <a:tc>
                  <a:txBody>
                    <a:bodyPr/>
                    <a:lstStyle/>
                    <a:p>
                      <a:pPr marL="0" marR="0" algn="l">
                        <a:lnSpc>
                          <a:spcPct val="107000"/>
                        </a:lnSpc>
                        <a:spcBef>
                          <a:spcPts val="0"/>
                        </a:spcBef>
                        <a:spcAft>
                          <a:spcPts val="0"/>
                        </a:spcAft>
                      </a:pPr>
                      <a:r>
                        <a:rPr lang="en-US" sz="1400" dirty="0">
                          <a:effectLst/>
                        </a:rPr>
                        <a:t>Standard 3. Observing, Documenting, and Assessing to Support Young Children and </a:t>
                      </a:r>
                      <a:r>
                        <a:rPr lang="en-US" sz="1400" dirty="0" smtClean="0">
                          <a:effectLst/>
                        </a:rPr>
                        <a:t>Families</a:t>
                      </a:r>
                      <a:endParaRPr lang="en-US" sz="1400" b="0" i="0" dirty="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c>
                  <a:txBody>
                    <a:bodyPr/>
                    <a:lstStyle/>
                    <a:p>
                      <a:pPr marL="0" marR="0" algn="l">
                        <a:lnSpc>
                          <a:spcPct val="107000"/>
                        </a:lnSpc>
                        <a:spcBef>
                          <a:spcPts val="0"/>
                        </a:spcBef>
                        <a:spcAft>
                          <a:spcPts val="0"/>
                        </a:spcAft>
                      </a:pPr>
                      <a:r>
                        <a:rPr lang="en-US" sz="1400" dirty="0">
                          <a:effectLst/>
                        </a:rPr>
                        <a:t>Standards </a:t>
                      </a:r>
                      <a:r>
                        <a:rPr lang="en-US" sz="1400" dirty="0" smtClean="0">
                          <a:effectLst/>
                        </a:rPr>
                        <a:t>1. Assessment </a:t>
                      </a:r>
                      <a:endParaRPr lang="en-US" sz="1400" dirty="0">
                        <a:effectLst/>
                      </a:endParaRPr>
                    </a:p>
                    <a:p>
                      <a:pPr marL="0" marR="0" algn="l">
                        <a:lnSpc>
                          <a:spcPct val="107000"/>
                        </a:lnSpc>
                        <a:spcBef>
                          <a:spcPts val="0"/>
                        </a:spcBef>
                        <a:spcAft>
                          <a:spcPts val="0"/>
                        </a:spcAft>
                      </a:pPr>
                      <a:r>
                        <a:rPr lang="en-US" sz="1400" dirty="0">
                          <a:effectLst/>
                        </a:rPr>
                        <a:t> </a:t>
                      </a:r>
                      <a:endParaRPr lang="en-US" sz="1400" b="1" dirty="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r>
              <a:tr h="624375">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5. Using Content Knowledge to Build Meaningful Curriculum</a:t>
                      </a:r>
                    </a:p>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6. Becoming a Professional</a:t>
                      </a:r>
                      <a:endParaRPr lang="en-US" sz="1400" b="0" i="0" dirty="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c>
                  <a:txBody>
                    <a:bodyPr/>
                    <a:lstStyle/>
                    <a:p>
                      <a:pPr marL="0" marR="0" algn="l">
                        <a:lnSpc>
                          <a:spcPct val="107000"/>
                        </a:lnSpc>
                        <a:spcBef>
                          <a:spcPts val="0"/>
                        </a:spcBef>
                        <a:spcAft>
                          <a:spcPts val="0"/>
                        </a:spcAft>
                      </a:pPr>
                      <a:r>
                        <a:rPr lang="en-US" sz="1400" dirty="0">
                          <a:effectLst/>
                        </a:rPr>
                        <a:t>Standard 2. </a:t>
                      </a:r>
                      <a:r>
                        <a:rPr lang="en-US" sz="1400" dirty="0" smtClean="0">
                          <a:effectLst/>
                        </a:rPr>
                        <a:t>Curricular Content Knowledge </a:t>
                      </a:r>
                      <a:r>
                        <a:rPr lang="en-US" sz="1400" dirty="0">
                          <a:effectLst/>
                        </a:rPr>
                        <a:t>	</a:t>
                      </a:r>
                      <a:endParaRPr lang="en-US" sz="1400" b="1" dirty="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r>
              <a:tr h="62437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Standard 4. Using Developmentally Effective Approaches</a:t>
                      </a:r>
                      <a:endParaRPr lang="en-US" sz="1400" dirty="0" smtClean="0">
                        <a:effectLst/>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Standard 5. Using Content Knowledge to Build Meaningful Curriculum</a:t>
                      </a:r>
                    </a:p>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6. Becoming a Professional</a:t>
                      </a:r>
                      <a:endParaRPr lang="en-US" sz="1400" b="0" dirty="0" smtClean="0">
                        <a:solidFill>
                          <a:schemeClr val="tx1">
                            <a:lumMod val="90000"/>
                            <a:lumOff val="10000"/>
                          </a:schemeClr>
                        </a:solidFill>
                        <a:effectLst/>
                        <a:latin typeface="+mn-lt"/>
                      </a:endParaRPr>
                    </a:p>
                  </a:txBody>
                  <a:tcPr marL="55437" marR="55437" marT="0" marB="0"/>
                </a:tc>
                <a:tc>
                  <a:txBody>
                    <a:bodyPr/>
                    <a:lstStyle/>
                    <a:p>
                      <a:pPr marL="0" marR="0" algn="l">
                        <a:lnSpc>
                          <a:spcPct val="107000"/>
                        </a:lnSpc>
                        <a:spcBef>
                          <a:spcPts val="0"/>
                        </a:spcBef>
                        <a:spcAft>
                          <a:spcPts val="0"/>
                        </a:spcAft>
                      </a:pPr>
                      <a:r>
                        <a:rPr lang="en-US" sz="1400" dirty="0" smtClean="0">
                          <a:effectLst/>
                        </a:rPr>
                        <a:t>Standard 3. Programs,</a:t>
                      </a:r>
                      <a:r>
                        <a:rPr lang="en-US" sz="1400" baseline="0" dirty="0" smtClean="0">
                          <a:effectLst/>
                        </a:rPr>
                        <a:t> Services, and Outcomes</a:t>
                      </a:r>
                      <a:endParaRPr lang="en-US" sz="1400" b="0" dirty="0" smtClean="0">
                        <a:solidFill>
                          <a:schemeClr val="tx1">
                            <a:lumMod val="90000"/>
                            <a:lumOff val="10000"/>
                          </a:schemeClr>
                        </a:solidFill>
                        <a:effectLst/>
                        <a:latin typeface="+mn-lt"/>
                      </a:endParaRPr>
                    </a:p>
                  </a:txBody>
                  <a:tcPr marL="55437" marR="55437" marT="0" marB="0"/>
                </a:tc>
              </a:tr>
              <a:tr h="28943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6. Becoming a Professional</a:t>
                      </a:r>
                    </a:p>
                    <a:p>
                      <a:pPr marL="0" marR="0" algn="l">
                        <a:lnSpc>
                          <a:spcPct val="107000"/>
                        </a:lnSpc>
                        <a:spcBef>
                          <a:spcPts val="0"/>
                        </a:spcBef>
                        <a:spcAft>
                          <a:spcPts val="0"/>
                        </a:spcAft>
                      </a:pPr>
                      <a:endParaRPr lang="en-US" sz="1400" b="0" dirty="0" smtClean="0">
                        <a:solidFill>
                          <a:schemeClr val="tx1">
                            <a:lumMod val="90000"/>
                            <a:lumOff val="10000"/>
                          </a:schemeClr>
                        </a:solidFill>
                        <a:effectLst/>
                        <a:latin typeface="+mn-lt"/>
                      </a:endParaRPr>
                    </a:p>
                  </a:txBody>
                  <a:tcPr marL="55437" marR="55437" marT="0" marB="0"/>
                </a:tc>
                <a:tc>
                  <a:txBody>
                    <a:bodyPr/>
                    <a:lstStyle/>
                    <a:p>
                      <a:pPr marL="0" marR="0" algn="l">
                        <a:lnSpc>
                          <a:spcPct val="107000"/>
                        </a:lnSpc>
                        <a:spcBef>
                          <a:spcPts val="0"/>
                        </a:spcBef>
                        <a:spcAft>
                          <a:spcPts val="0"/>
                        </a:spcAft>
                      </a:pPr>
                      <a:r>
                        <a:rPr lang="en-US" sz="1400" dirty="0" smtClean="0">
                          <a:effectLst/>
                        </a:rPr>
                        <a:t>Standard 4. Research</a:t>
                      </a:r>
                      <a:r>
                        <a:rPr lang="en-US" sz="1400" baseline="0" dirty="0" smtClean="0">
                          <a:effectLst/>
                        </a:rPr>
                        <a:t> and Inquiry</a:t>
                      </a:r>
                      <a:endParaRPr lang="en-US" sz="1400" dirty="0" smtClean="0">
                        <a:effectLst/>
                      </a:endParaRPr>
                    </a:p>
                    <a:p>
                      <a:pPr marL="0" marR="0" algn="l">
                        <a:lnSpc>
                          <a:spcPct val="107000"/>
                        </a:lnSpc>
                        <a:spcBef>
                          <a:spcPts val="0"/>
                        </a:spcBef>
                        <a:spcAft>
                          <a:spcPts val="0"/>
                        </a:spcAft>
                      </a:pPr>
                      <a:endParaRPr lang="en-US" sz="1400" b="0" dirty="0" smtClean="0">
                        <a:solidFill>
                          <a:schemeClr val="tx1">
                            <a:lumMod val="90000"/>
                            <a:lumOff val="10000"/>
                          </a:schemeClr>
                        </a:solidFill>
                        <a:effectLst/>
                        <a:latin typeface="+mn-lt"/>
                      </a:endParaRPr>
                    </a:p>
                  </a:txBody>
                  <a:tcPr marL="55437" marR="55437" marT="0" marB="0"/>
                </a:tc>
              </a:tr>
              <a:tr h="35705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6. Becoming a Professional</a:t>
                      </a:r>
                      <a:endParaRPr lang="en-US" sz="1400" b="0" dirty="0" smtClean="0">
                        <a:solidFill>
                          <a:schemeClr val="tx1">
                            <a:lumMod val="90000"/>
                            <a:lumOff val="10000"/>
                          </a:schemeClr>
                        </a:solidFill>
                        <a:effectLst/>
                        <a:latin typeface="+mn-lt"/>
                      </a:endParaRPr>
                    </a:p>
                  </a:txBody>
                  <a:tcPr marL="55437" marR="55437" marT="0" marB="0"/>
                </a:tc>
                <a:tc>
                  <a:txBody>
                    <a:bodyPr/>
                    <a:lstStyle/>
                    <a:p>
                      <a:pPr marL="0" marR="0" algn="l">
                        <a:lnSpc>
                          <a:spcPct val="107000"/>
                        </a:lnSpc>
                        <a:spcBef>
                          <a:spcPts val="0"/>
                        </a:spcBef>
                        <a:spcAft>
                          <a:spcPts val="0"/>
                        </a:spcAft>
                      </a:pPr>
                      <a:r>
                        <a:rPr lang="en-US" sz="1400" dirty="0" smtClean="0">
                          <a:effectLst/>
                        </a:rPr>
                        <a:t>Standard 5. Leadership and Policy</a:t>
                      </a:r>
                      <a:endParaRPr lang="en-US" sz="1400" b="0" dirty="0" smtClean="0">
                        <a:solidFill>
                          <a:schemeClr val="tx1">
                            <a:lumMod val="90000"/>
                            <a:lumOff val="10000"/>
                          </a:schemeClr>
                        </a:solidFill>
                        <a:effectLst/>
                        <a:latin typeface="+mn-lt"/>
                      </a:endParaRPr>
                    </a:p>
                  </a:txBody>
                  <a:tcPr marL="55437" marR="55437" marT="0" marB="0"/>
                </a:tc>
              </a:tr>
              <a:tr h="32410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6. Becoming a Professional</a:t>
                      </a:r>
                      <a:r>
                        <a:rPr lang="en-US" sz="1400" dirty="0">
                          <a:effectLst/>
                        </a:rPr>
                        <a:t>			</a:t>
                      </a:r>
                      <a:endParaRPr lang="en-US" sz="1400" b="0" dirty="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6. Professional and Ethical Practice </a:t>
                      </a:r>
                      <a:endParaRPr lang="en-US" sz="1400" b="0" dirty="0" smtClean="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r>
              <a:tr h="477142">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2. Building Family and Community Relationships</a:t>
                      </a:r>
                      <a:endParaRPr lang="en-US" sz="1400" b="0" dirty="0" smtClean="0">
                        <a:solidFill>
                          <a:schemeClr val="tx1">
                            <a:lumMod val="90000"/>
                            <a:lumOff val="10000"/>
                          </a:schemeClr>
                        </a:solidFill>
                        <a:effectLst/>
                        <a:latin typeface="+mn-lt"/>
                      </a:endParaRPr>
                    </a:p>
                  </a:txBody>
                  <a:tcPr marL="55437" marR="55437"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rPr>
                        <a:t>Standard 7. Collaboration</a:t>
                      </a:r>
                      <a:endParaRPr lang="en-US" sz="1400" b="0" dirty="0" smtClean="0">
                        <a:solidFill>
                          <a:schemeClr val="tx1">
                            <a:lumMod val="90000"/>
                            <a:lumOff val="10000"/>
                          </a:schemeClr>
                        </a:solidFill>
                        <a:effectLst/>
                        <a:latin typeface="+mn-lt"/>
                        <a:ea typeface="Calibri" panose="020F0502020204030204" pitchFamily="34" charset="0"/>
                        <a:cs typeface="Times New Roman" panose="02020603050405020304" pitchFamily="18" charset="0"/>
                      </a:endParaRPr>
                    </a:p>
                  </a:txBody>
                  <a:tcPr marL="55437" marR="55437" marT="0" marB="0"/>
                </a:tc>
              </a:tr>
            </a:tbl>
          </a:graphicData>
        </a:graphic>
      </p:graphicFrame>
      <p:sp>
        <p:nvSpPr>
          <p:cNvPr id="6" name="Rectangle 5"/>
          <p:cNvSpPr/>
          <p:nvPr/>
        </p:nvSpPr>
        <p:spPr>
          <a:xfrm>
            <a:off x="304800" y="6249369"/>
            <a:ext cx="6781800" cy="600164"/>
          </a:xfrm>
          <a:prstGeom prst="rect">
            <a:avLst/>
          </a:prstGeom>
        </p:spPr>
        <p:txBody>
          <a:bodyPr wrap="square">
            <a:spAutoFit/>
          </a:bodyPr>
          <a:lstStyle/>
          <a:p>
            <a:pPr marL="114300"/>
            <a:r>
              <a:rPr lang="en-US" sz="1100" i="1" dirty="0" smtClean="0"/>
              <a:t>**Alignment also exists with </a:t>
            </a:r>
            <a:r>
              <a:rPr lang="en-US" sz="1100" i="1" dirty="0"/>
              <a:t>corresponding DEC Early Childhood Specialty Set </a:t>
            </a:r>
            <a:endParaRPr lang="en-US" sz="1100" i="1" dirty="0" smtClean="0"/>
          </a:p>
          <a:p>
            <a:pPr marL="114300"/>
            <a:r>
              <a:rPr lang="en-US" sz="1100" i="1" dirty="0" smtClean="0"/>
              <a:t>Bolded </a:t>
            </a:r>
            <a:r>
              <a:rPr lang="en-US" sz="1100" i="1" dirty="0"/>
              <a:t>standards indicate strongest relationships at the elements </a:t>
            </a:r>
            <a:r>
              <a:rPr lang="en-US" sz="1100" i="1" dirty="0" smtClean="0"/>
              <a:t>level; while relationships across advanced standards do exist, the lack of bolded standards indicate moderate alignment at the elements level</a:t>
            </a:r>
            <a:endParaRPr lang="en-US" sz="1100" i="1" dirty="0"/>
          </a:p>
        </p:txBody>
      </p:sp>
      <p:sp>
        <p:nvSpPr>
          <p:cNvPr id="4" name="Slide Number Placeholder 3"/>
          <p:cNvSpPr>
            <a:spLocks noGrp="1"/>
          </p:cNvSpPr>
          <p:nvPr>
            <p:ph type="sldNum" sz="quarter" idx="12"/>
          </p:nvPr>
        </p:nvSpPr>
        <p:spPr/>
        <p:txBody>
          <a:bodyPr/>
          <a:lstStyle/>
          <a:p>
            <a:fld id="{7DC82B72-95DE-47BF-856D-86D4B12F7055}" type="slidenum">
              <a:rPr lang="en-US" smtClean="0"/>
              <a:t>30</a:t>
            </a:fld>
            <a:endParaRPr lang="en-US"/>
          </a:p>
        </p:txBody>
      </p:sp>
    </p:spTree>
    <p:extLst>
      <p:ext uri="{BB962C8B-B14F-4D97-AF65-F5344CB8AC3E}">
        <p14:creationId xmlns:p14="http://schemas.microsoft.com/office/powerpoint/2010/main" val="16663451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DC82B72-95DE-47BF-856D-86D4B12F7055}" type="slidenum">
              <a:rPr lang="en-US" smtClean="0"/>
              <a:t>31</a:t>
            </a:fld>
            <a:endParaRPr lang="en-US"/>
          </a:p>
        </p:txBody>
      </p:sp>
      <p:sp>
        <p:nvSpPr>
          <p:cNvPr id="6" name="TextBox 5"/>
          <p:cNvSpPr txBox="1"/>
          <p:nvPr/>
        </p:nvSpPr>
        <p:spPr>
          <a:xfrm>
            <a:off x="457200" y="152400"/>
            <a:ext cx="8153400" cy="369332"/>
          </a:xfrm>
          <a:prstGeom prst="rect">
            <a:avLst/>
          </a:prstGeom>
          <a:noFill/>
        </p:spPr>
        <p:txBody>
          <a:bodyPr wrap="square" rtlCol="0">
            <a:spAutoFit/>
          </a:bodyPr>
          <a:lstStyle/>
          <a:p>
            <a:pPr algn="ctr"/>
            <a:r>
              <a:rPr lang="en-US" dirty="0" smtClean="0"/>
              <a:t>CEC INITIAL PREPARATION STANDARDS</a:t>
            </a:r>
            <a:endParaRPr lang="en-US" dirty="0"/>
          </a:p>
        </p:txBody>
      </p:sp>
      <p:graphicFrame>
        <p:nvGraphicFramePr>
          <p:cNvPr id="8" name="Table 7" descr="subdomains in the standards related to initial preparation" title="Description of Initial preparation standards"/>
          <p:cNvGraphicFramePr>
            <a:graphicFrameLocks noGrp="1"/>
          </p:cNvGraphicFramePr>
          <p:nvPr>
            <p:extLst>
              <p:ext uri="{D42A27DB-BD31-4B8C-83A1-F6EECF244321}">
                <p14:modId xmlns:p14="http://schemas.microsoft.com/office/powerpoint/2010/main" val="1228814342"/>
              </p:ext>
            </p:extLst>
          </p:nvPr>
        </p:nvGraphicFramePr>
        <p:xfrm>
          <a:off x="228600" y="1219200"/>
          <a:ext cx="2743200" cy="5562600"/>
        </p:xfrm>
        <a:graphic>
          <a:graphicData uri="http://schemas.openxmlformats.org/drawingml/2006/table">
            <a:tbl>
              <a:tblPr firstRow="1" bandRow="1">
                <a:tableStyleId>{5940675A-B579-460E-94D1-54222C63F5DA}</a:tableStyleId>
              </a:tblPr>
              <a:tblGrid>
                <a:gridCol w="2743200"/>
              </a:tblGrid>
              <a:tr h="457200">
                <a:tc>
                  <a:txBody>
                    <a:bodyPr/>
                    <a:lstStyle/>
                    <a:p>
                      <a:r>
                        <a:rPr lang="en-US" sz="1400" b="1" dirty="0" smtClean="0"/>
                        <a:t>CEC Initial Preparation Standards</a:t>
                      </a:r>
                      <a:endParaRPr lang="en-US" sz="1400" b="1" dirty="0"/>
                    </a:p>
                  </a:txBody>
                  <a:tcPr/>
                </a:tc>
              </a:tr>
              <a:tr h="609600">
                <a:tc>
                  <a:txBody>
                    <a:bodyPr/>
                    <a:lstStyle/>
                    <a:p>
                      <a:r>
                        <a:rPr lang="en-US" sz="1200" dirty="0" smtClean="0"/>
                        <a:t>Standard 1. Learning Development and Individual Learning Differences</a:t>
                      </a:r>
                      <a:endParaRPr lang="en-US" sz="1200" dirty="0"/>
                    </a:p>
                  </a:txBody>
                  <a:tcPr/>
                </a:tc>
              </a:tr>
              <a:tr h="4495800">
                <a:tc>
                  <a:txBody>
                    <a:bodyPr/>
                    <a:lstStyle/>
                    <a:p>
                      <a:r>
                        <a:rPr lang="en-US" sz="1200" dirty="0" smtClean="0"/>
                        <a:t>1.0 Beginning special</a:t>
                      </a:r>
                      <a:r>
                        <a:rPr lang="en-US" sz="1200" baseline="0" dirty="0" smtClean="0"/>
                        <a:t> education professionals understand how exceptionalities may interact with development and learning and use this knowledge to provide meaningful and challenging learning experiences for individuals with exceptionalities</a:t>
                      </a:r>
                    </a:p>
                    <a:p>
                      <a:endParaRPr lang="en-US" sz="1200" baseline="0" dirty="0" smtClean="0"/>
                    </a:p>
                    <a:p>
                      <a:r>
                        <a:rPr lang="en-US" sz="1200" baseline="0" dirty="0" smtClean="0"/>
                        <a:t>Key Elements</a:t>
                      </a:r>
                    </a:p>
                    <a:p>
                      <a:endParaRPr lang="en-US" sz="1200" baseline="0" dirty="0" smtClean="0"/>
                    </a:p>
                    <a:p>
                      <a:r>
                        <a:rPr lang="en-US" sz="1200" baseline="0" dirty="0" smtClean="0"/>
                        <a:t>1.1 Beginning special education professionals understand how language, culture, and family background influence the learning of individuals with exceptionalities</a:t>
                      </a:r>
                    </a:p>
                    <a:p>
                      <a:endParaRPr lang="en-US" sz="1200" baseline="0" dirty="0" smtClean="0"/>
                    </a:p>
                    <a:p>
                      <a:r>
                        <a:rPr lang="en-US" sz="1200" baseline="0" dirty="0" smtClean="0"/>
                        <a:t>1.2 Beginning special education professionals use understanding of developmental and individual differences to respond to the needs of individuals with exceptionalities</a:t>
                      </a:r>
                      <a:endParaRPr lang="en-US" sz="1200" dirty="0"/>
                    </a:p>
                  </a:txBody>
                  <a:tcPr/>
                </a:tc>
              </a:tr>
            </a:tbl>
          </a:graphicData>
        </a:graphic>
      </p:graphicFrame>
      <p:graphicFrame>
        <p:nvGraphicFramePr>
          <p:cNvPr id="9" name="Table 8" title="CEC initial special educator preparation standards - early childhood specialist"/>
          <p:cNvGraphicFramePr>
            <a:graphicFrameLocks noGrp="1"/>
          </p:cNvGraphicFramePr>
          <p:nvPr>
            <p:extLst>
              <p:ext uri="{D42A27DB-BD31-4B8C-83A1-F6EECF244321}">
                <p14:modId xmlns:p14="http://schemas.microsoft.com/office/powerpoint/2010/main" val="3475421059"/>
              </p:ext>
            </p:extLst>
          </p:nvPr>
        </p:nvGraphicFramePr>
        <p:xfrm>
          <a:off x="3028950" y="1219200"/>
          <a:ext cx="3009900" cy="5562602"/>
        </p:xfrm>
        <a:graphic>
          <a:graphicData uri="http://schemas.openxmlformats.org/drawingml/2006/table">
            <a:tbl>
              <a:tblPr firstRow="1" bandRow="1">
                <a:tableStyleId>{5940675A-B579-460E-94D1-54222C63F5DA}</a:tableStyleId>
              </a:tblPr>
              <a:tblGrid>
                <a:gridCol w="3009900"/>
              </a:tblGrid>
              <a:tr h="626704">
                <a:tc>
                  <a:txBody>
                    <a:bodyPr/>
                    <a:lstStyle/>
                    <a:p>
                      <a:r>
                        <a:rPr lang="en-US" sz="1100" b="1" dirty="0" smtClean="0"/>
                        <a:t>CEC Initial Special Educator Preparation Standards Early childhood Specialist Set (DEC Specialty</a:t>
                      </a:r>
                      <a:r>
                        <a:rPr lang="en-US" sz="1100" b="1" baseline="0" dirty="0" smtClean="0"/>
                        <a:t> Set)</a:t>
                      </a:r>
                      <a:endParaRPr lang="en-US" sz="1100" b="1" dirty="0"/>
                    </a:p>
                  </a:txBody>
                  <a:tcPr/>
                </a:tc>
              </a:tr>
              <a:tr h="417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Standard 1. Learning Development and Individual Learning Differences</a:t>
                      </a:r>
                    </a:p>
                  </a:txBody>
                  <a:tcPr/>
                </a:tc>
              </a:tr>
              <a:tr h="417803">
                <a:tc>
                  <a:txBody>
                    <a:bodyPr/>
                    <a:lstStyle/>
                    <a:p>
                      <a:r>
                        <a:rPr lang="en-US" sz="1050" dirty="0" smtClean="0"/>
                        <a:t>K1.1 Theories of typical and atypical early childhood development</a:t>
                      </a:r>
                      <a:endParaRPr lang="en-US" sz="1050" dirty="0"/>
                    </a:p>
                  </a:txBody>
                  <a:tcPr/>
                </a:tc>
              </a:tr>
              <a:tr h="581940">
                <a:tc>
                  <a:txBody>
                    <a:bodyPr/>
                    <a:lstStyle/>
                    <a:p>
                      <a:r>
                        <a:rPr lang="en-US" sz="1050" dirty="0" smtClean="0"/>
                        <a:t>K1.2 Biological and environmental factors that affect pre-, </a:t>
                      </a:r>
                      <a:r>
                        <a:rPr lang="en-US" sz="1050" dirty="0" err="1" smtClean="0"/>
                        <a:t>peri</a:t>
                      </a:r>
                      <a:r>
                        <a:rPr lang="en-US" sz="1050" dirty="0" smtClean="0"/>
                        <a:t>-, and postnatal development and learning</a:t>
                      </a:r>
                      <a:endParaRPr lang="en-US" sz="1050" dirty="0"/>
                    </a:p>
                  </a:txBody>
                  <a:tcPr/>
                </a:tc>
              </a:tr>
              <a:tr h="417803">
                <a:tc>
                  <a:txBody>
                    <a:bodyPr/>
                    <a:lstStyle/>
                    <a:p>
                      <a:r>
                        <a:rPr lang="en-US" sz="1050" dirty="0" smtClean="0"/>
                        <a:t>K1.4 Impact of</a:t>
                      </a:r>
                      <a:r>
                        <a:rPr lang="en-US" sz="1050" baseline="0" dirty="0" smtClean="0"/>
                        <a:t> medical conditions and related care on development and learning</a:t>
                      </a:r>
                      <a:endParaRPr lang="en-US" sz="1050" dirty="0"/>
                    </a:p>
                  </a:txBody>
                  <a:tcPr/>
                </a:tc>
              </a:tr>
              <a:tr h="581940">
                <a:tc>
                  <a:txBody>
                    <a:bodyPr/>
                    <a:lstStyle/>
                    <a:p>
                      <a:r>
                        <a:rPr lang="en-US" sz="1050" dirty="0" smtClean="0"/>
                        <a:t>K1.6 Factors that</a:t>
                      </a:r>
                      <a:r>
                        <a:rPr lang="en-US" sz="1050" baseline="0" dirty="0" smtClean="0"/>
                        <a:t> affect the mental health and social-emotional development of infants and young children</a:t>
                      </a:r>
                      <a:endParaRPr lang="en-US" sz="1050" dirty="0"/>
                    </a:p>
                  </a:txBody>
                  <a:tcPr/>
                </a:tc>
              </a:tr>
              <a:tr h="581940">
                <a:tc>
                  <a:txBody>
                    <a:bodyPr/>
                    <a:lstStyle/>
                    <a:p>
                      <a:r>
                        <a:rPr lang="en-US" sz="1050" dirty="0" smtClean="0"/>
                        <a:t>K1.9 Impact of language delays on cognitive, social-emotional,</a:t>
                      </a:r>
                      <a:r>
                        <a:rPr lang="en-US" sz="1050" baseline="0" dirty="0" smtClean="0"/>
                        <a:t> adaptive, play, temperament and motor development</a:t>
                      </a:r>
                      <a:endParaRPr lang="en-US" sz="1050" dirty="0"/>
                    </a:p>
                  </a:txBody>
                  <a:tcPr/>
                </a:tc>
              </a:tr>
              <a:tr h="417803">
                <a:tc>
                  <a:txBody>
                    <a:bodyPr/>
                    <a:lstStyle/>
                    <a:p>
                      <a:r>
                        <a:rPr lang="en-US" sz="1050" dirty="0" smtClean="0"/>
                        <a:t>K1.7 Infants and young children develop and learn</a:t>
                      </a:r>
                      <a:r>
                        <a:rPr lang="en-US" sz="1050" baseline="0" dirty="0" smtClean="0"/>
                        <a:t> at varying rates</a:t>
                      </a:r>
                      <a:endParaRPr lang="en-US" sz="1050" dirty="0"/>
                    </a:p>
                  </a:txBody>
                  <a:tcPr/>
                </a:tc>
              </a:tr>
              <a:tr h="417803">
                <a:tc>
                  <a:txBody>
                    <a:bodyPr/>
                    <a:lstStyle/>
                    <a:p>
                      <a:r>
                        <a:rPr lang="en-US" sz="1050" dirty="0" smtClean="0"/>
                        <a:t>K1.8 Impact of child’s abilities,</a:t>
                      </a:r>
                      <a:r>
                        <a:rPr lang="en-US" sz="1050" baseline="0" dirty="0" smtClean="0"/>
                        <a:t> needs, and characteristics on development and learning</a:t>
                      </a:r>
                      <a:endParaRPr lang="en-US" sz="1050" dirty="0"/>
                    </a:p>
                  </a:txBody>
                  <a:tcPr/>
                </a:tc>
              </a:tr>
              <a:tr h="746077">
                <a:tc>
                  <a:txBody>
                    <a:bodyPr/>
                    <a:lstStyle/>
                    <a:p>
                      <a:r>
                        <a:rPr lang="en-US" sz="1050" dirty="0" smtClean="0"/>
                        <a:t>S1.1 Develop, implement,</a:t>
                      </a:r>
                      <a:r>
                        <a:rPr lang="en-US" sz="1050" baseline="0" dirty="0" smtClean="0"/>
                        <a:t> and evaluate learning experiences and strategies that respect the diversity of infants and young children, and their families</a:t>
                      </a:r>
                      <a:endParaRPr lang="en-US" sz="1050" dirty="0"/>
                    </a:p>
                  </a:txBody>
                  <a:tcPr/>
                </a:tc>
              </a:tr>
              <a:tr h="354986">
                <a:tc>
                  <a:txBody>
                    <a:bodyPr/>
                    <a:lstStyle/>
                    <a:p>
                      <a:r>
                        <a:rPr lang="en-US" sz="1050" dirty="0" smtClean="0"/>
                        <a:t>S1.2 Develop and match learning experiences</a:t>
                      </a:r>
                      <a:endParaRPr lang="en-US" sz="1050" dirty="0"/>
                    </a:p>
                  </a:txBody>
                  <a:tcPr/>
                </a:tc>
              </a:tr>
            </a:tbl>
          </a:graphicData>
        </a:graphic>
      </p:graphicFrame>
      <p:graphicFrame>
        <p:nvGraphicFramePr>
          <p:cNvPr id="12" name="Table 11" title="2010 NAEYC standards for initial early childhood professional preparation programs"/>
          <p:cNvGraphicFramePr>
            <a:graphicFrameLocks noGrp="1"/>
          </p:cNvGraphicFramePr>
          <p:nvPr>
            <p:extLst>
              <p:ext uri="{D42A27DB-BD31-4B8C-83A1-F6EECF244321}">
                <p14:modId xmlns:p14="http://schemas.microsoft.com/office/powerpoint/2010/main" val="2726300676"/>
              </p:ext>
            </p:extLst>
          </p:nvPr>
        </p:nvGraphicFramePr>
        <p:xfrm>
          <a:off x="6100970" y="1219200"/>
          <a:ext cx="3009900" cy="5562600"/>
        </p:xfrm>
        <a:graphic>
          <a:graphicData uri="http://schemas.openxmlformats.org/drawingml/2006/table">
            <a:tbl>
              <a:tblPr firstRow="1" bandRow="1">
                <a:tableStyleId>{5940675A-B579-460E-94D1-54222C63F5DA}</a:tableStyleId>
              </a:tblPr>
              <a:tblGrid>
                <a:gridCol w="3009900"/>
              </a:tblGrid>
              <a:tr h="626704">
                <a:tc>
                  <a:txBody>
                    <a:bodyPr/>
                    <a:lstStyle/>
                    <a:p>
                      <a:r>
                        <a:rPr lang="en-US" sz="1200" b="1" dirty="0" smtClean="0"/>
                        <a:t>2010</a:t>
                      </a:r>
                      <a:r>
                        <a:rPr lang="en-US" sz="1200" b="1" baseline="0" dirty="0" smtClean="0"/>
                        <a:t> NAEYC Standards for Initial Early Childhood Professional Preparation Programs</a:t>
                      </a:r>
                      <a:endParaRPr lang="en-US" sz="1200" b="1" dirty="0"/>
                    </a:p>
                  </a:txBody>
                  <a:tcPr/>
                </a:tc>
              </a:tr>
              <a:tr h="4178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Standard 1. Promoting</a:t>
                      </a:r>
                      <a:r>
                        <a:rPr lang="en-US" sz="1200" baseline="0" dirty="0" smtClean="0"/>
                        <a:t> Child Development and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Standard 2. Building Family and Community Relationships</a:t>
                      </a:r>
                      <a:endParaRPr lang="en-US" sz="1200" dirty="0" smtClean="0"/>
                    </a:p>
                  </a:txBody>
                  <a:tcPr/>
                </a:tc>
              </a:tr>
              <a:tr h="417803">
                <a:tc>
                  <a:txBody>
                    <a:bodyPr/>
                    <a:lstStyle/>
                    <a:p>
                      <a:r>
                        <a:rPr lang="en-US" sz="1200" dirty="0" smtClean="0"/>
                        <a:t>1a. Knowing and understanding young children’s characteristics and needs, from birth through age 8</a:t>
                      </a:r>
                      <a:endParaRPr lang="en-US" sz="1200" dirty="0"/>
                    </a:p>
                  </a:txBody>
                  <a:tcPr/>
                </a:tc>
              </a:tr>
              <a:tr h="581940">
                <a:tc>
                  <a:txBody>
                    <a:bodyPr/>
                    <a:lstStyle/>
                    <a:p>
                      <a:r>
                        <a:rPr lang="en-US" sz="1200" dirty="0" smtClean="0"/>
                        <a:t>1b. Knowing and understanding the multiple influences on development and learning</a:t>
                      </a:r>
                      <a:endParaRPr lang="en-US" sz="1200" dirty="0"/>
                    </a:p>
                  </a:txBody>
                  <a:tcPr/>
                </a:tc>
              </a:tr>
              <a:tr h="417803">
                <a:tc>
                  <a:txBody>
                    <a:bodyPr/>
                    <a:lstStyle/>
                    <a:p>
                      <a:r>
                        <a:rPr lang="en-US" sz="1200" dirty="0" smtClean="0"/>
                        <a:t>1a. Knowing and understanding young children’s characteristics and needs, from birth through age 8</a:t>
                      </a:r>
                    </a:p>
                    <a:p>
                      <a:r>
                        <a:rPr lang="en-US" sz="1200" dirty="0" smtClean="0"/>
                        <a:t>1b. Knowing and</a:t>
                      </a:r>
                      <a:r>
                        <a:rPr lang="en-US" sz="1200" baseline="0" dirty="0" smtClean="0"/>
                        <a:t> understanding the multiple influences on development and learning</a:t>
                      </a:r>
                      <a:endParaRPr lang="en-US" sz="1200" dirty="0"/>
                    </a:p>
                  </a:txBody>
                  <a:tcPr/>
                </a:tc>
              </a:tr>
              <a:tr h="581940">
                <a:tc>
                  <a:txBody>
                    <a:bodyPr/>
                    <a:lstStyle/>
                    <a:p>
                      <a:r>
                        <a:rPr lang="en-US" sz="1200" dirty="0" smtClean="0"/>
                        <a:t>1a. Knowing and understanding young children’s characteristics and needs,</a:t>
                      </a:r>
                      <a:r>
                        <a:rPr lang="en-US" sz="1200" baseline="0" dirty="0" smtClean="0"/>
                        <a:t> from birth through age 8</a:t>
                      </a:r>
                    </a:p>
                    <a:p>
                      <a:r>
                        <a:rPr lang="en-US" sz="1200" baseline="0" dirty="0" smtClean="0"/>
                        <a:t>1b. Knowing and understanding the multiple influences on development and learning</a:t>
                      </a:r>
                      <a:endParaRPr lang="en-US" sz="1200" dirty="0"/>
                    </a:p>
                  </a:txBody>
                  <a:tcPr/>
                </a:tc>
              </a:tr>
              <a:tr h="865860">
                <a:tc>
                  <a:txBody>
                    <a:bodyPr/>
                    <a:lstStyle/>
                    <a:p>
                      <a:r>
                        <a:rPr lang="en-US" sz="1200" dirty="0" smtClean="0"/>
                        <a:t>1c. Using developmental knowledge to create healthy, respectful,</a:t>
                      </a:r>
                      <a:r>
                        <a:rPr lang="en-US" sz="1200" baseline="0" dirty="0" smtClean="0"/>
                        <a:t> supportive and challenging learning environments for young children</a:t>
                      </a:r>
                      <a:endParaRPr lang="en-US" sz="1200" dirty="0"/>
                    </a:p>
                  </a:txBody>
                  <a:tcPr/>
                </a:tc>
              </a:tr>
            </a:tbl>
          </a:graphicData>
        </a:graphic>
      </p:graphicFrame>
    </p:spTree>
    <p:extLst>
      <p:ext uri="{BB962C8B-B14F-4D97-AF65-F5344CB8AC3E}">
        <p14:creationId xmlns:p14="http://schemas.microsoft.com/office/powerpoint/2010/main" val="136999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457200" y="76200"/>
            <a:ext cx="7620000" cy="990600"/>
          </a:xfrm>
        </p:spPr>
        <p:txBody>
          <a:bodyPr>
            <a:normAutofit/>
          </a:bodyPr>
          <a:lstStyle/>
          <a:p>
            <a:pPr algn="ctr" eaLnBrk="1" hangingPunct="1">
              <a:defRPr/>
            </a:pPr>
            <a:r>
              <a:rPr lang="en-US" sz="2800" b="1" dirty="0">
                <a:solidFill>
                  <a:schemeClr val="tx1"/>
                </a:solidFill>
                <a:latin typeface="Arial" panose="020B0604020202020204" pitchFamily="34" charset="0"/>
                <a:cs typeface="Arial" panose="020B0604020202020204" pitchFamily="34" charset="0"/>
              </a:rPr>
              <a:t>DEC Initial Special Education Early Childhood Specialty Set</a:t>
            </a:r>
          </a:p>
        </p:txBody>
      </p:sp>
      <p:sp>
        <p:nvSpPr>
          <p:cNvPr id="102403" name="Rectangle 3"/>
          <p:cNvSpPr>
            <a:spLocks noGrp="1" noRot="1" noChangeArrowheads="1"/>
          </p:cNvSpPr>
          <p:nvPr>
            <p:ph idx="1"/>
          </p:nvPr>
        </p:nvSpPr>
        <p:spPr>
          <a:xfrm>
            <a:off x="301625" y="1676400"/>
            <a:ext cx="8540750" cy="4422775"/>
          </a:xfrm>
        </p:spPr>
        <p:txBody>
          <a:bodyPr/>
          <a:lstStyle/>
          <a:p>
            <a:pPr eaLnBrk="1" hangingPunct="1">
              <a:buClrTx/>
              <a:defRPr/>
            </a:pPr>
            <a:r>
              <a:rPr lang="en-US" dirty="0">
                <a:latin typeface="Arial" panose="020B0604020202020204" pitchFamily="34" charset="0"/>
                <a:cs typeface="Arial" panose="020B0604020202020204" pitchFamily="34" charset="0"/>
              </a:rPr>
              <a:t>Aligned with the 7 Initial CEC Preparation </a:t>
            </a:r>
            <a:r>
              <a:rPr lang="en-US" dirty="0" smtClean="0">
                <a:latin typeface="Arial" panose="020B0604020202020204" pitchFamily="34" charset="0"/>
                <a:cs typeface="Arial" panose="020B0604020202020204" pitchFamily="34" charset="0"/>
              </a:rPr>
              <a:t>	Standards</a:t>
            </a:r>
            <a:endParaRPr lang="en-US" dirty="0">
              <a:latin typeface="Arial" panose="020B0604020202020204" pitchFamily="34" charset="0"/>
              <a:cs typeface="Arial" panose="020B0604020202020204" pitchFamily="34" charset="0"/>
            </a:endParaRPr>
          </a:p>
          <a:p>
            <a:pPr eaLnBrk="1" hangingPunct="1">
              <a:buClrTx/>
              <a:defRPr/>
            </a:pPr>
            <a:endParaRPr lang="en-US" dirty="0" smtClean="0">
              <a:latin typeface="Arial" panose="020B0604020202020204" pitchFamily="34" charset="0"/>
              <a:cs typeface="Arial" panose="020B0604020202020204" pitchFamily="34" charset="0"/>
            </a:endParaRPr>
          </a:p>
          <a:p>
            <a:pPr eaLnBrk="1" hangingPunct="1">
              <a:buClrTx/>
              <a:defRPr/>
            </a:pPr>
            <a:r>
              <a:rPr lang="en-US" dirty="0" smtClean="0">
                <a:latin typeface="Arial" panose="020B0604020202020204" pitchFamily="34" charset="0"/>
                <a:cs typeface="Arial" panose="020B0604020202020204" pitchFamily="34" charset="0"/>
              </a:rPr>
              <a:t>23 </a:t>
            </a:r>
            <a:r>
              <a:rPr lang="en-US" dirty="0">
                <a:latin typeface="Arial" panose="020B0604020202020204" pitchFamily="34" charset="0"/>
                <a:cs typeface="Arial" panose="020B0604020202020204" pitchFamily="34" charset="0"/>
              </a:rPr>
              <a:t>Knowledge Statements</a:t>
            </a:r>
          </a:p>
          <a:p>
            <a:pPr eaLnBrk="1" hangingPunct="1">
              <a:buClrTx/>
              <a:defRPr/>
            </a:pPr>
            <a:endParaRPr lang="en-US" dirty="0" smtClean="0">
              <a:latin typeface="Arial" panose="020B0604020202020204" pitchFamily="34" charset="0"/>
              <a:cs typeface="Arial" panose="020B0604020202020204" pitchFamily="34" charset="0"/>
            </a:endParaRPr>
          </a:p>
          <a:p>
            <a:pPr eaLnBrk="1" hangingPunct="1">
              <a:buClrTx/>
              <a:defRPr/>
            </a:pPr>
            <a:r>
              <a:rPr lang="en-US" dirty="0" smtClean="0">
                <a:latin typeface="Arial" panose="020B0604020202020204" pitchFamily="34" charset="0"/>
                <a:cs typeface="Arial" panose="020B0604020202020204" pitchFamily="34" charset="0"/>
              </a:rPr>
              <a:t>57 </a:t>
            </a:r>
            <a:r>
              <a:rPr lang="en-US" dirty="0">
                <a:latin typeface="Arial" panose="020B0604020202020204" pitchFamily="34" charset="0"/>
                <a:cs typeface="Arial" panose="020B0604020202020204" pitchFamily="34" charset="0"/>
              </a:rPr>
              <a:t>Skill Statements</a:t>
            </a:r>
          </a:p>
          <a:p>
            <a:pPr eaLnBrk="1" hangingPunct="1">
              <a:defRPr/>
            </a:pPr>
            <a:endParaRPr lang="en-US" sz="4000" b="1" dirty="0"/>
          </a:p>
        </p:txBody>
      </p:sp>
      <p:sp>
        <p:nvSpPr>
          <p:cNvPr id="3" name="Slide Number Placeholder 2"/>
          <p:cNvSpPr>
            <a:spLocks noGrp="1"/>
          </p:cNvSpPr>
          <p:nvPr>
            <p:ph type="sldNum" sz="quarter" idx="12"/>
          </p:nvPr>
        </p:nvSpPr>
        <p:spPr/>
        <p:txBody>
          <a:bodyPr/>
          <a:lstStyle/>
          <a:p>
            <a:fld id="{7DC82B72-95DE-47BF-856D-86D4B12F7055}" type="slidenum">
              <a:rPr lang="en-US" smtClean="0"/>
              <a:t>32</a:t>
            </a:fld>
            <a:endParaRPr lang="en-US"/>
          </a:p>
        </p:txBody>
      </p:sp>
    </p:spTree>
    <p:extLst>
      <p:ext uri="{BB962C8B-B14F-4D97-AF65-F5344CB8AC3E}">
        <p14:creationId xmlns:p14="http://schemas.microsoft.com/office/powerpoint/2010/main" val="178507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pPr algn="ctr"/>
            <a:r>
              <a:rPr lang="en-US" sz="2800" b="1" dirty="0">
                <a:latin typeface="Arial" panose="020B0604020202020204" pitchFamily="34" charset="0"/>
                <a:cs typeface="Arial" panose="020B0604020202020204" pitchFamily="34" charset="0"/>
              </a:rPr>
              <a:t>Alignment Results</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 DEC and  NAEYC</a:t>
            </a:r>
          </a:p>
        </p:txBody>
      </p:sp>
      <p:sp>
        <p:nvSpPr>
          <p:cNvPr id="3" name="Content Placeholder 2"/>
          <p:cNvSpPr>
            <a:spLocks noGrp="1"/>
          </p:cNvSpPr>
          <p:nvPr>
            <p:ph idx="1"/>
          </p:nvPr>
        </p:nvSpPr>
        <p:spPr>
          <a:xfrm>
            <a:off x="457200" y="1143000"/>
            <a:ext cx="8229600" cy="5486400"/>
          </a:xfrm>
        </p:spPr>
        <p:txBody>
          <a:bodyPr>
            <a:normAutofit fontScale="92500" lnSpcReduction="10000"/>
          </a:bodyPr>
          <a:lstStyle/>
          <a:p>
            <a:pPr marL="0" indent="0">
              <a:buNone/>
            </a:pPr>
            <a:r>
              <a:rPr lang="en-US" sz="2800" i="1" u="sng" dirty="0" smtClean="0">
                <a:latin typeface="Arial" panose="020B0604020202020204" pitchFamily="34" charset="0"/>
                <a:cs typeface="Arial" panose="020B0604020202020204" pitchFamily="34" charset="0"/>
              </a:rPr>
              <a:t>Initial </a:t>
            </a:r>
            <a:r>
              <a:rPr lang="en-US" sz="2800" i="1" u="sng" dirty="0">
                <a:latin typeface="Arial" panose="020B0604020202020204" pitchFamily="34" charset="0"/>
                <a:cs typeface="Arial" panose="020B0604020202020204" pitchFamily="34" charset="0"/>
              </a:rPr>
              <a:t>NAEYC Standards and Elements with DEC Initial Specialty Set</a:t>
            </a:r>
            <a:r>
              <a:rPr lang="en-US" sz="28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50/96 items aligned at 73% or higher agreement</a:t>
            </a:r>
          </a:p>
          <a:p>
            <a:pPr marL="114300" indent="0" algn="ctr">
              <a:buNone/>
            </a:pPr>
            <a:endParaRPr lang="en-US" sz="2800" b="1" dirty="0" smtClean="0">
              <a:latin typeface="Arial" panose="020B0604020202020204" pitchFamily="34" charset="0"/>
              <a:cs typeface="Arial" panose="020B0604020202020204" pitchFamily="34" charset="0"/>
            </a:endParaRPr>
          </a:p>
          <a:p>
            <a:pPr marL="114300" indent="0" algn="ctr">
              <a:buNone/>
            </a:pPr>
            <a:r>
              <a:rPr lang="en-US" sz="2800" b="1" dirty="0" smtClean="0">
                <a:latin typeface="Arial" panose="020B0604020202020204" pitchFamily="34" charset="0"/>
                <a:cs typeface="Arial" panose="020B0604020202020204" pitchFamily="34" charset="0"/>
              </a:rPr>
              <a:t>Greatest </a:t>
            </a:r>
            <a:r>
              <a:rPr lang="en-US" sz="2800" b="1" dirty="0">
                <a:latin typeface="Arial" panose="020B0604020202020204" pitchFamily="34" charset="0"/>
                <a:cs typeface="Arial" panose="020B0604020202020204" pitchFamily="34" charset="0"/>
              </a:rPr>
              <a:t>agreement </a:t>
            </a:r>
            <a:r>
              <a:rPr lang="en-US" sz="2800" dirty="0">
                <a:latin typeface="Arial" panose="020B0604020202020204" pitchFamily="34" charset="0"/>
                <a:cs typeface="Arial" panose="020B0604020202020204" pitchFamily="34" charset="0"/>
              </a:rPr>
              <a:t>– items related to child development, assessment, content knowledge</a:t>
            </a:r>
          </a:p>
          <a:p>
            <a:endParaRPr lang="en-US" sz="2800" b="1" i="1" u="sng" dirty="0">
              <a:solidFill>
                <a:srgbClr val="0070C0"/>
              </a:solidFill>
              <a:latin typeface="Arial" panose="020B0604020202020204" pitchFamily="34" charset="0"/>
              <a:cs typeface="Arial" panose="020B0604020202020204" pitchFamily="34" charset="0"/>
            </a:endParaRPr>
          </a:p>
          <a:p>
            <a:pPr marL="0" indent="0">
              <a:buNone/>
            </a:pPr>
            <a:r>
              <a:rPr lang="en-US" sz="2800" i="1" u="sng" dirty="0">
                <a:latin typeface="Arial" panose="020B0604020202020204" pitchFamily="34" charset="0"/>
                <a:cs typeface="Arial" panose="020B0604020202020204" pitchFamily="34" charset="0"/>
              </a:rPr>
              <a:t>Advanced NAEYC and CEC Standards and Elements with DEC Advanced Specialty Set</a:t>
            </a:r>
            <a:r>
              <a:rPr lang="en-US" sz="2800" dirty="0">
                <a:latin typeface="Arial" panose="020B0604020202020204" pitchFamily="34" charset="0"/>
                <a:cs typeface="Arial" panose="020B0604020202020204" pitchFamily="34" charset="0"/>
              </a:rPr>
              <a:t> – 18/37 items aligned at 73% or higher agreement</a:t>
            </a:r>
          </a:p>
          <a:p>
            <a:pPr marL="114300" indent="0" algn="ctr">
              <a:buNone/>
            </a:pPr>
            <a:endParaRPr lang="en-US" sz="2800" b="1" dirty="0" smtClean="0">
              <a:latin typeface="Arial" panose="020B0604020202020204" pitchFamily="34" charset="0"/>
              <a:cs typeface="Arial" panose="020B0604020202020204" pitchFamily="34" charset="0"/>
            </a:endParaRPr>
          </a:p>
          <a:p>
            <a:pPr marL="114300" indent="0" algn="ctr">
              <a:buNone/>
            </a:pPr>
            <a:r>
              <a:rPr lang="en-US" sz="2800" b="1" dirty="0" smtClean="0">
                <a:latin typeface="Arial" panose="020B0604020202020204" pitchFamily="34" charset="0"/>
                <a:cs typeface="Arial" panose="020B0604020202020204" pitchFamily="34" charset="0"/>
              </a:rPr>
              <a:t>Greatest </a:t>
            </a:r>
            <a:r>
              <a:rPr lang="en-US" sz="2800" b="1" dirty="0">
                <a:latin typeface="Arial" panose="020B0604020202020204" pitchFamily="34" charset="0"/>
                <a:cs typeface="Arial" panose="020B0604020202020204" pitchFamily="34" charset="0"/>
              </a:rPr>
              <a:t>agreement </a:t>
            </a:r>
            <a:r>
              <a:rPr lang="en-US" sz="2800" dirty="0">
                <a:latin typeface="Arial" panose="020B0604020202020204" pitchFamily="34" charset="0"/>
                <a:cs typeface="Arial" panose="020B0604020202020204" pitchFamily="34" charset="0"/>
              </a:rPr>
              <a:t>– items related to assessment, leadership/professional skills</a:t>
            </a:r>
          </a:p>
        </p:txBody>
      </p:sp>
      <p:sp>
        <p:nvSpPr>
          <p:cNvPr id="4" name="Slide Number Placeholder 3"/>
          <p:cNvSpPr>
            <a:spLocks noGrp="1"/>
          </p:cNvSpPr>
          <p:nvPr>
            <p:ph type="sldNum" sz="quarter" idx="12"/>
          </p:nvPr>
        </p:nvSpPr>
        <p:spPr/>
        <p:txBody>
          <a:bodyPr/>
          <a:lstStyle/>
          <a:p>
            <a:fld id="{7DC82B72-95DE-47BF-856D-86D4B12F7055}" type="slidenum">
              <a:rPr lang="en-US" smtClean="0"/>
              <a:t>33</a:t>
            </a:fld>
            <a:endParaRPr lang="en-US"/>
          </a:p>
        </p:txBody>
      </p:sp>
    </p:spTree>
    <p:extLst>
      <p:ext uri="{BB962C8B-B14F-4D97-AF65-F5344CB8AC3E}">
        <p14:creationId xmlns:p14="http://schemas.microsoft.com/office/powerpoint/2010/main" val="311470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lignment between CEC and NAEYC initial standards related to assessment "/>
          <p:cNvGraphicFramePr>
            <a:graphicFrameLocks noGrp="1"/>
          </p:cNvGraphicFramePr>
          <p:nvPr>
            <p:ph idx="1"/>
            <p:extLst>
              <p:ext uri="{D42A27DB-BD31-4B8C-83A1-F6EECF244321}">
                <p14:modId xmlns:p14="http://schemas.microsoft.com/office/powerpoint/2010/main" val="4020159879"/>
              </p:ext>
            </p:extLst>
          </p:nvPr>
        </p:nvGraphicFramePr>
        <p:xfrm>
          <a:off x="428625" y="1219200"/>
          <a:ext cx="8210550" cy="4190999"/>
        </p:xfrm>
        <a:graphic>
          <a:graphicData uri="http://schemas.openxmlformats.org/drawingml/2006/table">
            <a:tbl>
              <a:tblPr firstRow="1" bandRow="1">
                <a:tableStyleId>{5940675A-B579-460E-94D1-54222C63F5DA}</a:tableStyleId>
              </a:tblPr>
              <a:tblGrid>
                <a:gridCol w="2755900">
                  <a:extLst>
                    <a:ext uri="{9D8B030D-6E8A-4147-A177-3AD203B41FA5}">
                      <a16:colId xmlns:a16="http://schemas.microsoft.com/office/drawing/2014/main" xmlns="" val="20000"/>
                    </a:ext>
                  </a:extLst>
                </a:gridCol>
                <a:gridCol w="2755900">
                  <a:extLst>
                    <a:ext uri="{9D8B030D-6E8A-4147-A177-3AD203B41FA5}">
                      <a16:colId xmlns:a16="http://schemas.microsoft.com/office/drawing/2014/main" xmlns="" val="20001"/>
                    </a:ext>
                  </a:extLst>
                </a:gridCol>
                <a:gridCol w="2698750">
                  <a:extLst>
                    <a:ext uri="{9D8B030D-6E8A-4147-A177-3AD203B41FA5}">
                      <a16:colId xmlns:a16="http://schemas.microsoft.com/office/drawing/2014/main" xmlns="" val="20002"/>
                    </a:ext>
                  </a:extLst>
                </a:gridCol>
              </a:tblGrid>
              <a:tr h="372533">
                <a:tc>
                  <a:txBody>
                    <a:bodyPr/>
                    <a:lstStyle/>
                    <a:p>
                      <a:r>
                        <a:rPr lang="en-US" b="1" dirty="0"/>
                        <a:t>CEC Initial</a:t>
                      </a:r>
                    </a:p>
                  </a:txBody>
                  <a:tcPr/>
                </a:tc>
                <a:tc gridSpan="2">
                  <a:txBody>
                    <a:bodyPr/>
                    <a:lstStyle/>
                    <a:p>
                      <a:r>
                        <a:rPr lang="en-US" b="1" dirty="0"/>
                        <a:t>NAEYC Initial </a:t>
                      </a:r>
                    </a:p>
                  </a:txBody>
                  <a:tcPr/>
                </a:tc>
                <a:tc hMerge="1">
                  <a:txBody>
                    <a:bodyPr/>
                    <a:lstStyle/>
                    <a:p>
                      <a:endParaRPr lang="en-US" dirty="0"/>
                    </a:p>
                  </a:txBody>
                  <a:tcPr/>
                </a:tc>
                <a:extLst>
                  <a:ext uri="{0D108BD9-81ED-4DB2-BD59-A6C34878D82A}">
                    <a16:rowId xmlns:a16="http://schemas.microsoft.com/office/drawing/2014/main" xmlns="" val="10000"/>
                  </a:ext>
                </a:extLst>
              </a:tr>
              <a:tr h="1210733">
                <a:tc>
                  <a:txBody>
                    <a:bodyPr/>
                    <a:lstStyle/>
                    <a:p>
                      <a:r>
                        <a:rPr lang="en-US" sz="1200" dirty="0"/>
                        <a:t>4.1  Beginning special education professionals  select and use  technically sound formal and informal assessments that minimize bias.</a:t>
                      </a:r>
                    </a:p>
                  </a:txBody>
                  <a:tcPr/>
                </a:tc>
                <a:tc>
                  <a:txBody>
                    <a:bodyPr/>
                    <a:lstStyle/>
                    <a:p>
                      <a:r>
                        <a:rPr lang="en-US" sz="1200" dirty="0"/>
                        <a:t>3b  Knowing about and using observation, documentation, and other appropriate assessment tools and approaches, including the use of technology in documentation, assessment and data collection</a:t>
                      </a:r>
                    </a:p>
                  </a:txBody>
                  <a:tcPr/>
                </a:tc>
                <a:tc>
                  <a:txBody>
                    <a:bodyPr/>
                    <a:lstStyle/>
                    <a:p>
                      <a:endParaRPr lang="en-US" sz="1200" dirty="0"/>
                    </a:p>
                  </a:txBody>
                  <a:tcPr/>
                </a:tc>
                <a:extLst>
                  <a:ext uri="{0D108BD9-81ED-4DB2-BD59-A6C34878D82A}">
                    <a16:rowId xmlns:a16="http://schemas.microsoft.com/office/drawing/2014/main" xmlns="" val="10001"/>
                  </a:ext>
                </a:extLst>
              </a:tr>
              <a:tr h="1397000">
                <a:tc>
                  <a:txBody>
                    <a:bodyPr/>
                    <a:lstStyle/>
                    <a:p>
                      <a:r>
                        <a:rPr lang="en-US" sz="1200" dirty="0"/>
                        <a:t>4.2  Beginning special education professionals use knowledge of measurement principles and practices to interpret assessment results and guide educational decisions for individuals with exceptionalities.</a:t>
                      </a:r>
                    </a:p>
                  </a:txBody>
                  <a:tcPr/>
                </a:tc>
                <a:tc>
                  <a:txBody>
                    <a:bodyPr/>
                    <a:lstStyle/>
                    <a:p>
                      <a:r>
                        <a:rPr lang="en-US" sz="1200" dirty="0"/>
                        <a:t>3c  Understanding and practicing responsible assessment to promote positive outcomes for each child, including the use of assistive technology for children with disabilities</a:t>
                      </a:r>
                    </a:p>
                  </a:txBody>
                  <a:tcPr/>
                </a:tc>
                <a:tc>
                  <a:txBody>
                    <a:bodyPr/>
                    <a:lstStyle/>
                    <a:p>
                      <a:endParaRPr lang="en-US" sz="1200" dirty="0"/>
                    </a:p>
                  </a:txBody>
                  <a:tcPr/>
                </a:tc>
                <a:extLst>
                  <a:ext uri="{0D108BD9-81ED-4DB2-BD59-A6C34878D82A}">
                    <a16:rowId xmlns:a16="http://schemas.microsoft.com/office/drawing/2014/main" xmlns="" val="10002"/>
                  </a:ext>
                </a:extLst>
              </a:tr>
              <a:tr h="1210733">
                <a:tc>
                  <a:txBody>
                    <a:bodyPr/>
                    <a:lstStyle/>
                    <a:p>
                      <a:r>
                        <a:rPr lang="en-US" sz="1200" dirty="0"/>
                        <a:t>4.3  Beginning special education professionals in collaboration with colleagues and families use multiple types of assessment information in making decisions about individuals with exceptionalities.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3b  Knowing about and using observation, documentation, and other appropriate assessment tools and approaches, including the use of technology in documentation, assessment and data collection</a:t>
                      </a:r>
                    </a:p>
                  </a:txBody>
                  <a:tcPr/>
                </a:tc>
                <a:tc>
                  <a:txBody>
                    <a:bodyPr/>
                    <a:lstStyle/>
                    <a:p>
                      <a:r>
                        <a:rPr lang="en-US" sz="1200" dirty="0"/>
                        <a:t>3d</a:t>
                      </a:r>
                      <a:r>
                        <a:rPr lang="en-US" sz="1200" baseline="0" dirty="0"/>
                        <a:t>  </a:t>
                      </a:r>
                      <a:r>
                        <a:rPr lang="en-US" sz="1200" dirty="0"/>
                        <a:t>Knowing about assessment partnerships with families and with professional colleagues to build effective learning environments</a:t>
                      </a:r>
                    </a:p>
                  </a:txBody>
                  <a:tcPr/>
                </a:tc>
                <a:extLst>
                  <a:ext uri="{0D108BD9-81ED-4DB2-BD59-A6C34878D82A}">
                    <a16:rowId xmlns:a16="http://schemas.microsoft.com/office/drawing/2014/main" xmlns="" val="10003"/>
                  </a:ext>
                </a:extLst>
              </a:tr>
            </a:tbl>
          </a:graphicData>
        </a:graphic>
      </p:graphicFrame>
      <p:graphicFrame>
        <p:nvGraphicFramePr>
          <p:cNvPr id="5" name="Table 4" descr="alignment between CEC and NAEYC advanced standards related to assessment "/>
          <p:cNvGraphicFramePr>
            <a:graphicFrameLocks noGrp="1"/>
          </p:cNvGraphicFramePr>
          <p:nvPr>
            <p:extLst>
              <p:ext uri="{D42A27DB-BD31-4B8C-83A1-F6EECF244321}">
                <p14:modId xmlns:p14="http://schemas.microsoft.com/office/powerpoint/2010/main" val="1756979706"/>
              </p:ext>
            </p:extLst>
          </p:nvPr>
        </p:nvGraphicFramePr>
        <p:xfrm>
          <a:off x="419100" y="5410200"/>
          <a:ext cx="8229600" cy="101092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20000"/>
                    </a:ext>
                  </a:extLst>
                </a:gridCol>
                <a:gridCol w="5486400">
                  <a:extLst>
                    <a:ext uri="{9D8B030D-6E8A-4147-A177-3AD203B41FA5}">
                      <a16:colId xmlns:a16="http://schemas.microsoft.com/office/drawing/2014/main" xmlns="" val="20001"/>
                    </a:ext>
                  </a:extLst>
                </a:gridCol>
              </a:tblGrid>
              <a:tr h="370840">
                <a:tc>
                  <a:txBody>
                    <a:bodyPr/>
                    <a:lstStyle/>
                    <a:p>
                      <a:r>
                        <a:rPr lang="en-US" b="1" dirty="0"/>
                        <a:t>CEC Advanced</a:t>
                      </a:r>
                    </a:p>
                  </a:txBody>
                  <a:tcPr/>
                </a:tc>
                <a:tc>
                  <a:txBody>
                    <a:bodyPr/>
                    <a:lstStyle/>
                    <a:p>
                      <a:r>
                        <a:rPr lang="en-US" b="1" dirty="0"/>
                        <a:t>NAEYC Advanced</a:t>
                      </a:r>
                    </a:p>
                  </a:txBody>
                  <a:tcPr/>
                </a:tc>
                <a:extLst>
                  <a:ext uri="{0D108BD9-81ED-4DB2-BD59-A6C34878D82A}">
                    <a16:rowId xmlns:a16="http://schemas.microsoft.com/office/drawing/2014/main" xmlns="" val="10000"/>
                  </a:ext>
                </a:extLst>
              </a:tr>
              <a:tr h="370840">
                <a:tc>
                  <a:txBody>
                    <a:bodyPr/>
                    <a:lstStyle/>
                    <a:p>
                      <a:r>
                        <a:rPr lang="en-US" sz="1200" dirty="0"/>
                        <a:t>1.1  Special education specialists minimize bias in assessment.</a:t>
                      </a:r>
                    </a:p>
                  </a:txBody>
                  <a:tcPr/>
                </a:tc>
                <a:tc>
                  <a:txBody>
                    <a:bodyPr/>
                    <a:lstStyle/>
                    <a:p>
                      <a:r>
                        <a:rPr lang="en-US" sz="1200" dirty="0"/>
                        <a:t>3c</a:t>
                      </a:r>
                      <a:r>
                        <a:rPr lang="en-US" sz="1200" baseline="0" dirty="0"/>
                        <a:t>  </a:t>
                      </a:r>
                      <a:r>
                        <a:rPr lang="en-US" sz="1200" dirty="0"/>
                        <a:t>Understanding and practicing responsible assessment to promote positive outcomes for each child, including the use of assistive technology for children with disabilities</a:t>
                      </a:r>
                    </a:p>
                  </a:txBody>
                  <a:tcPr/>
                </a:tc>
                <a:extLst>
                  <a:ext uri="{0D108BD9-81ED-4DB2-BD59-A6C34878D82A}">
                    <a16:rowId xmlns:a16="http://schemas.microsoft.com/office/drawing/2014/main" xmlns="" val="10001"/>
                  </a:ext>
                </a:extLst>
              </a:tr>
            </a:tbl>
          </a:graphicData>
        </a:graphic>
      </p:graphicFrame>
      <p:sp>
        <p:nvSpPr>
          <p:cNvPr id="3" name="Rectangle 2"/>
          <p:cNvSpPr/>
          <p:nvPr/>
        </p:nvSpPr>
        <p:spPr>
          <a:xfrm>
            <a:off x="304800" y="258417"/>
            <a:ext cx="8458200" cy="707886"/>
          </a:xfrm>
          <a:prstGeom prst="rect">
            <a:avLst/>
          </a:prstGeom>
        </p:spPr>
        <p:txBody>
          <a:bodyPr wrap="square">
            <a:spAutoFit/>
          </a:bodyPr>
          <a:lstStyle/>
          <a:p>
            <a:pPr algn="ctr"/>
            <a:r>
              <a:rPr lang="en-US" sz="2000" b="1" dirty="0">
                <a:latin typeface="Arial" panose="020B0604020202020204" pitchFamily="34" charset="0"/>
                <a:cs typeface="Arial" panose="020B0604020202020204" pitchFamily="34" charset="0"/>
              </a:rPr>
              <a:t>Alignment of CEC/DEC Elements &amp; NAEYC </a:t>
            </a:r>
            <a:r>
              <a:rPr lang="en-US" sz="2000" b="1" dirty="0" smtClean="0">
                <a:latin typeface="Arial" panose="020B0604020202020204" pitchFamily="34" charset="0"/>
                <a:cs typeface="Arial" panose="020B0604020202020204" pitchFamily="34" charset="0"/>
              </a:rPr>
              <a:t>Elements</a:t>
            </a:r>
          </a:p>
          <a:p>
            <a:pPr algn="ctr"/>
            <a:r>
              <a:rPr lang="en-US" sz="2000" dirty="0">
                <a:latin typeface="Arial" panose="020B0604020202020204" pitchFamily="34" charset="0"/>
                <a:cs typeface="Arial" panose="020B0604020202020204" pitchFamily="34" charset="0"/>
              </a:rPr>
              <a:t>Example of Aligned Assessment Items</a:t>
            </a:r>
          </a:p>
        </p:txBody>
      </p:sp>
      <p:sp>
        <p:nvSpPr>
          <p:cNvPr id="6" name="Slide Number Placeholder 5"/>
          <p:cNvSpPr>
            <a:spLocks noGrp="1"/>
          </p:cNvSpPr>
          <p:nvPr>
            <p:ph type="sldNum" sz="quarter" idx="12"/>
          </p:nvPr>
        </p:nvSpPr>
        <p:spPr/>
        <p:txBody>
          <a:bodyPr/>
          <a:lstStyle/>
          <a:p>
            <a:fld id="{7DC82B72-95DE-47BF-856D-86D4B12F7055}" type="slidenum">
              <a:rPr lang="en-US" smtClean="0"/>
              <a:t>34</a:t>
            </a:fld>
            <a:endParaRPr lang="en-US"/>
          </a:p>
        </p:txBody>
      </p:sp>
    </p:spTree>
    <p:extLst>
      <p:ext uri="{BB962C8B-B14F-4D97-AF65-F5344CB8AC3E}">
        <p14:creationId xmlns:p14="http://schemas.microsoft.com/office/powerpoint/2010/main" val="3163137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55231"/>
            <a:ext cx="7620000" cy="3539430"/>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Family Centered Practice</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Data-Based Intervention/Instruction</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Coordination &amp; Collaboration</a:t>
            </a:r>
          </a:p>
          <a:p>
            <a:pPr algn="ctr"/>
            <a:endParaRPr lang="en-US" sz="3200" dirty="0" smtClean="0">
              <a:latin typeface="Arial" panose="020B0604020202020204" pitchFamily="34" charset="0"/>
              <a:cs typeface="Arial" panose="020B0604020202020204" pitchFamily="34" charset="0"/>
            </a:endParaRPr>
          </a:p>
          <a:p>
            <a:pPr algn="ctr"/>
            <a:r>
              <a:rPr lang="en-US" sz="3200" dirty="0" smtClean="0">
                <a:latin typeface="Arial" panose="020B0604020202020204" pitchFamily="34" charset="0"/>
                <a:cs typeface="Arial" panose="020B0604020202020204" pitchFamily="34" charset="0"/>
              </a:rPr>
              <a:t>Professionalism </a:t>
            </a:r>
            <a:endParaRPr lang="en-US" sz="3200" dirty="0">
              <a:latin typeface="Arial" panose="020B0604020202020204" pitchFamily="34" charset="0"/>
              <a:cs typeface="Arial" panose="020B0604020202020204" pitchFamily="34" charset="0"/>
            </a:endParaRPr>
          </a:p>
        </p:txBody>
      </p:sp>
      <p:sp>
        <p:nvSpPr>
          <p:cNvPr id="3" name="TextBox 2"/>
          <p:cNvSpPr txBox="1"/>
          <p:nvPr/>
        </p:nvSpPr>
        <p:spPr>
          <a:xfrm>
            <a:off x="762000" y="76200"/>
            <a:ext cx="762000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ECPC Cross Disciplinary Personnel Competencies – AOTA, APTA, ASHA, DEC, NAEYC &amp; ZTT</a:t>
            </a: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35</a:t>
            </a:fld>
            <a:endParaRPr lang="en-US"/>
          </a:p>
        </p:txBody>
      </p:sp>
    </p:spTree>
    <p:extLst>
      <p:ext uri="{BB962C8B-B14F-4D97-AF65-F5344CB8AC3E}">
        <p14:creationId xmlns:p14="http://schemas.microsoft.com/office/powerpoint/2010/main" val="2593029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8200" cy="990600"/>
          </a:xfrm>
        </p:spPr>
        <p:txBody>
          <a:bodyPr>
            <a:normAutofit fontScale="90000"/>
          </a:bodyPr>
          <a:lstStyle/>
          <a:p>
            <a:r>
              <a:rPr lang="en-US" sz="3200" dirty="0" smtClean="0">
                <a:latin typeface="Arial" panose="020B0604020202020204" pitchFamily="34" charset="0"/>
                <a:cs typeface="Arial" panose="020B0604020202020204" pitchFamily="34" charset="0"/>
              </a:rPr>
              <a:t>Data-Based Intervention/Instruction: Assessment</a:t>
            </a:r>
            <a:endParaRPr lang="en-US" sz="3200" dirty="0">
              <a:latin typeface="Arial" panose="020B0604020202020204" pitchFamily="34" charset="0"/>
              <a:cs typeface="Arial" panose="020B0604020202020204" pitchFamily="34" charset="0"/>
            </a:endParaRPr>
          </a:p>
        </p:txBody>
      </p:sp>
      <p:graphicFrame>
        <p:nvGraphicFramePr>
          <p:cNvPr id="4" name="Content Placeholder 3" descr="standards for data-based intervention/instruction across multiple agenciesstandards for data-based intervention/instruction across multiple agencies" title="Table of Personnel Standards"/>
          <p:cNvGraphicFramePr>
            <a:graphicFrameLocks noGrp="1"/>
          </p:cNvGraphicFramePr>
          <p:nvPr>
            <p:ph idx="1"/>
            <p:extLst>
              <p:ext uri="{D42A27DB-BD31-4B8C-83A1-F6EECF244321}">
                <p14:modId xmlns:p14="http://schemas.microsoft.com/office/powerpoint/2010/main" val="2046081909"/>
              </p:ext>
            </p:extLst>
          </p:nvPr>
        </p:nvGraphicFramePr>
        <p:xfrm>
          <a:off x="533400" y="1295400"/>
          <a:ext cx="8077200" cy="5111363"/>
        </p:xfrm>
        <a:graphic>
          <a:graphicData uri="http://schemas.openxmlformats.org/drawingml/2006/table">
            <a:tbl>
              <a:tblPr firstRow="1" bandRow="1">
                <a:tableStyleId>{5940675A-B579-460E-94D1-54222C63F5DA}</a:tableStyleId>
              </a:tblPr>
              <a:tblGrid>
                <a:gridCol w="1495778"/>
                <a:gridCol w="6581422"/>
              </a:tblGrid>
              <a:tr h="359797">
                <a:tc>
                  <a:txBody>
                    <a:bodyPr/>
                    <a:lstStyle/>
                    <a:p>
                      <a:r>
                        <a:rPr lang="en-US" b="1" dirty="0" smtClean="0"/>
                        <a:t>Organization</a:t>
                      </a:r>
                      <a:endParaRPr lang="en-US" b="1" dirty="0"/>
                    </a:p>
                  </a:txBody>
                  <a:tcPr/>
                </a:tc>
                <a:tc>
                  <a:txBody>
                    <a:bodyPr/>
                    <a:lstStyle/>
                    <a:p>
                      <a:r>
                        <a:rPr lang="en-US" b="1" dirty="0" smtClean="0"/>
                        <a:t>Personnel</a:t>
                      </a:r>
                      <a:r>
                        <a:rPr lang="en-US" b="1" baseline="0" dirty="0" smtClean="0"/>
                        <a:t> Standard</a:t>
                      </a:r>
                      <a:endParaRPr lang="en-US" b="1" dirty="0"/>
                    </a:p>
                  </a:txBody>
                  <a:tcPr/>
                </a:tc>
              </a:tr>
              <a:tr h="615171">
                <a:tc>
                  <a:txBody>
                    <a:bodyPr/>
                    <a:lstStyle/>
                    <a:p>
                      <a:r>
                        <a:rPr lang="en-US" sz="1600" b="1" dirty="0" smtClean="0"/>
                        <a:t>AOTA</a:t>
                      </a:r>
                      <a:endParaRPr lang="en-US" sz="1600" b="1" dirty="0"/>
                    </a:p>
                  </a:txBody>
                  <a:tcPr/>
                </a:tc>
                <a:tc>
                  <a:txBody>
                    <a:bodyPr/>
                    <a:lstStyle/>
                    <a:p>
                      <a:r>
                        <a:rPr lang="en-US" sz="1600" kern="1200" dirty="0" smtClean="0">
                          <a:effectLst/>
                        </a:rPr>
                        <a:t>An occupational therapist is responsible for all aspects of the screening, evaluation, and re-evaluation process</a:t>
                      </a:r>
                      <a:endParaRPr lang="en-US" sz="1600" dirty="0"/>
                    </a:p>
                  </a:txBody>
                  <a:tcPr/>
                </a:tc>
              </a:tr>
              <a:tr h="1142460">
                <a:tc>
                  <a:txBody>
                    <a:bodyPr/>
                    <a:lstStyle/>
                    <a:p>
                      <a:r>
                        <a:rPr lang="en-US" sz="1600" b="1" dirty="0" smtClean="0"/>
                        <a:t>APTA</a:t>
                      </a:r>
                      <a:endParaRPr lang="en-US" sz="1600" b="1" dirty="0"/>
                    </a:p>
                  </a:txBody>
                  <a:tcPr/>
                </a:tc>
                <a:tc>
                  <a:txBody>
                    <a:bodyPr/>
                    <a:lstStyle/>
                    <a:p>
                      <a:r>
                        <a:rPr lang="en-US" sz="1600" kern="1200" dirty="0" smtClean="0">
                          <a:effectLst/>
                        </a:rPr>
                        <a:t>Use valid, reliable, and nondiscriminatory examination instruments and procedures for: a) identification and eligibility, b) diagnostic evaluation, c) individual program planning, d) documentation of child progress, family outcomes, and program impact</a:t>
                      </a:r>
                      <a:endParaRPr lang="en-US" sz="1600" dirty="0"/>
                    </a:p>
                  </a:txBody>
                  <a:tcPr/>
                </a:tc>
              </a:tr>
              <a:tr h="878815">
                <a:tc>
                  <a:txBody>
                    <a:bodyPr/>
                    <a:lstStyle/>
                    <a:p>
                      <a:r>
                        <a:rPr lang="en-US" sz="1600" b="1" dirty="0" smtClean="0"/>
                        <a:t>ASHA</a:t>
                      </a:r>
                      <a:endParaRPr lang="en-US" sz="1600" b="1" dirty="0"/>
                    </a:p>
                  </a:txBody>
                  <a:tcPr/>
                </a:tc>
                <a:tc>
                  <a:txBody>
                    <a:bodyPr/>
                    <a:lstStyle/>
                    <a:p>
                      <a:r>
                        <a:rPr lang="en-US" sz="1600" kern="1200" dirty="0" smtClean="0">
                          <a:effectLst/>
                        </a:rPr>
                        <a:t>Knowledge of methods of evaluation and assessment appropriate for the birth-to-3 population (including interview, parent report, observational, and criterion-referenced tools)</a:t>
                      </a:r>
                      <a:endParaRPr lang="en-US" sz="1600" dirty="0"/>
                    </a:p>
                  </a:txBody>
                  <a:tcPr/>
                </a:tc>
              </a:tr>
              <a:tr h="615171">
                <a:tc>
                  <a:txBody>
                    <a:bodyPr/>
                    <a:lstStyle/>
                    <a:p>
                      <a:r>
                        <a:rPr lang="en-US" sz="1600" b="1" dirty="0" smtClean="0"/>
                        <a:t>DEC</a:t>
                      </a:r>
                      <a:endParaRPr lang="en-US" sz="1600" b="1" dirty="0"/>
                    </a:p>
                  </a:txBody>
                  <a:tcPr/>
                </a:tc>
                <a:tc>
                  <a:txBody>
                    <a:bodyPr/>
                    <a:lstStyle/>
                    <a:p>
                      <a:r>
                        <a:rPr lang="en-US" sz="1600" kern="1200" dirty="0" smtClean="0">
                          <a:effectLst/>
                        </a:rPr>
                        <a:t>Alignment of assessment with curriculum, content standards, and local, state, and federal regulations</a:t>
                      </a:r>
                      <a:endParaRPr lang="en-US" sz="1600" dirty="0"/>
                    </a:p>
                  </a:txBody>
                  <a:tcPr/>
                </a:tc>
              </a:tr>
              <a:tr h="351526">
                <a:tc>
                  <a:txBody>
                    <a:bodyPr/>
                    <a:lstStyle/>
                    <a:p>
                      <a:r>
                        <a:rPr lang="en-US" sz="1600" b="1" dirty="0" smtClean="0"/>
                        <a:t>NAEYC</a:t>
                      </a:r>
                      <a:endParaRPr lang="en-US" sz="1600" b="1" dirty="0"/>
                    </a:p>
                  </a:txBody>
                  <a:tcPr/>
                </a:tc>
                <a:tc>
                  <a:txBody>
                    <a:bodyPr/>
                    <a:lstStyle/>
                    <a:p>
                      <a:r>
                        <a:rPr lang="en-US" sz="1600" kern="1200" dirty="0" smtClean="0">
                          <a:effectLst/>
                        </a:rPr>
                        <a:t>Understanding the goals, benefits, and uses of assessment</a:t>
                      </a:r>
                      <a:endParaRPr lang="en-US" sz="1600" dirty="0"/>
                    </a:p>
                  </a:txBody>
                  <a:tcPr/>
                </a:tc>
              </a:tr>
              <a:tr h="1142460">
                <a:tc>
                  <a:txBody>
                    <a:bodyPr/>
                    <a:lstStyle/>
                    <a:p>
                      <a:r>
                        <a:rPr lang="en-US" sz="1600" b="1" dirty="0" smtClean="0"/>
                        <a:t>ZTT</a:t>
                      </a:r>
                      <a:endParaRPr lang="en-US" sz="1600" b="1" dirty="0"/>
                    </a:p>
                  </a:txBody>
                  <a:tcPr/>
                </a:tc>
                <a:tc>
                  <a:txBody>
                    <a:bodyPr/>
                    <a:lstStyle/>
                    <a:p>
                      <a:r>
                        <a:rPr lang="en-US" sz="1600" kern="1200" dirty="0" smtClean="0">
                          <a:effectLst/>
                        </a:rPr>
                        <a:t>When available, uses evidenced-based screening, observation, and assessment tools and strategies to inform planning and provision of appropriate services for the unique needs of each individual child, including children with special needs and dual language learners</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7DC82B72-95DE-47BF-856D-86D4B12F7055}" type="slidenum">
              <a:rPr lang="en-US" smtClean="0"/>
              <a:t>36</a:t>
            </a:fld>
            <a:endParaRPr lang="en-US"/>
          </a:p>
        </p:txBody>
      </p:sp>
    </p:spTree>
    <p:extLst>
      <p:ext uri="{BB962C8B-B14F-4D97-AF65-F5344CB8AC3E}">
        <p14:creationId xmlns:p14="http://schemas.microsoft.com/office/powerpoint/2010/main" val="3379570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sz="2800" dirty="0" smtClean="0">
                <a:latin typeface="Arial" panose="020B0604020202020204" pitchFamily="34" charset="0"/>
                <a:cs typeface="Arial" panose="020B0604020202020204" pitchFamily="34" charset="0"/>
              </a:rPr>
              <a:t>Coordination &amp; Collaboration: General Teaming</a:t>
            </a:r>
            <a:endParaRPr lang="en-US" sz="2800" dirty="0">
              <a:latin typeface="Arial" panose="020B0604020202020204" pitchFamily="34" charset="0"/>
              <a:cs typeface="Arial" panose="020B0604020202020204" pitchFamily="34" charset="0"/>
            </a:endParaRPr>
          </a:p>
        </p:txBody>
      </p:sp>
      <p:graphicFrame>
        <p:nvGraphicFramePr>
          <p:cNvPr id="4" name="Content Placeholder 3" descr="Personnel Standards for coordination and collaboration depicted for multiple agencies involved with providing related or early childhood services" title="Table"/>
          <p:cNvGraphicFramePr>
            <a:graphicFrameLocks noGrp="1"/>
          </p:cNvGraphicFramePr>
          <p:nvPr>
            <p:ph idx="1"/>
            <p:extLst>
              <p:ext uri="{D42A27DB-BD31-4B8C-83A1-F6EECF244321}">
                <p14:modId xmlns:p14="http://schemas.microsoft.com/office/powerpoint/2010/main" val="2152345445"/>
              </p:ext>
            </p:extLst>
          </p:nvPr>
        </p:nvGraphicFramePr>
        <p:xfrm>
          <a:off x="457200" y="1295400"/>
          <a:ext cx="8229600" cy="4648202"/>
        </p:xfrm>
        <a:graphic>
          <a:graphicData uri="http://schemas.openxmlformats.org/drawingml/2006/table">
            <a:tbl>
              <a:tblPr firstRow="1" bandRow="1">
                <a:tableStyleId>{5940675A-B579-460E-94D1-54222C63F5DA}</a:tableStyleId>
              </a:tblPr>
              <a:tblGrid>
                <a:gridCol w="1524000"/>
                <a:gridCol w="6705600"/>
              </a:tblGrid>
              <a:tr h="394557">
                <a:tc>
                  <a:txBody>
                    <a:bodyPr/>
                    <a:lstStyle/>
                    <a:p>
                      <a:r>
                        <a:rPr lang="en-US" sz="1600" b="1" dirty="0" smtClean="0"/>
                        <a:t>Organization</a:t>
                      </a:r>
                      <a:endParaRPr lang="en-US" sz="1600" b="1" dirty="0"/>
                    </a:p>
                  </a:txBody>
                  <a:tcPr/>
                </a:tc>
                <a:tc>
                  <a:txBody>
                    <a:bodyPr/>
                    <a:lstStyle/>
                    <a:p>
                      <a:r>
                        <a:rPr lang="en-US" sz="1600" b="1" dirty="0" smtClean="0"/>
                        <a:t>Personnel</a:t>
                      </a:r>
                      <a:r>
                        <a:rPr lang="en-US" sz="1600" b="1" baseline="0" dirty="0" smtClean="0"/>
                        <a:t> Standard</a:t>
                      </a:r>
                      <a:endParaRPr lang="en-US" sz="1600" b="1" dirty="0"/>
                    </a:p>
                  </a:txBody>
                  <a:tcPr/>
                </a:tc>
              </a:tr>
              <a:tr h="1135026">
                <a:tc>
                  <a:txBody>
                    <a:bodyPr/>
                    <a:lstStyle/>
                    <a:p>
                      <a:r>
                        <a:rPr lang="en-US" sz="1600" b="1" dirty="0" smtClean="0"/>
                        <a:t>AOTA</a:t>
                      </a:r>
                      <a:endParaRPr lang="en-US" sz="1600" b="1" dirty="0"/>
                    </a:p>
                  </a:txBody>
                  <a:tcPr/>
                </a:tc>
                <a:tc>
                  <a:txBody>
                    <a:bodyPr/>
                    <a:lstStyle/>
                    <a:p>
                      <a:r>
                        <a:rPr lang="en-US" sz="1600" kern="1200" dirty="0" smtClean="0">
                          <a:effectLst/>
                        </a:rPr>
                        <a:t>An occupational therapy practitioner is an integral member of the interdisciplinary collaborative health care team. He or she consults with team and family members to ensure the client-centeredness of evaluation and intervention practices</a:t>
                      </a:r>
                      <a:endParaRPr lang="en-US" sz="1600" dirty="0"/>
                    </a:p>
                  </a:txBody>
                  <a:tcPr/>
                </a:tc>
              </a:tr>
              <a:tr h="875591">
                <a:tc>
                  <a:txBody>
                    <a:bodyPr/>
                    <a:lstStyle/>
                    <a:p>
                      <a:r>
                        <a:rPr lang="en-US" sz="1600" b="1" dirty="0" smtClean="0"/>
                        <a:t>APTA</a:t>
                      </a:r>
                      <a:endParaRPr lang="en-US" sz="1600" b="1" dirty="0"/>
                    </a:p>
                  </a:txBody>
                  <a:tcPr/>
                </a:tc>
                <a:tc>
                  <a:txBody>
                    <a:bodyPr/>
                    <a:lstStyle/>
                    <a:p>
                      <a:r>
                        <a:rPr lang="en-US" sz="1600" kern="1200" dirty="0" smtClean="0">
                          <a:effectLst/>
                        </a:rPr>
                        <a:t>Supervise personnel and professional students: a) monitor the implementation of therapy recommendations by other team members; b) establish a student clinical affiliation; c) formally and informally teach/train therapy staff</a:t>
                      </a:r>
                      <a:endParaRPr lang="en-US" sz="1600" dirty="0"/>
                    </a:p>
                  </a:txBody>
                  <a:tcPr/>
                </a:tc>
              </a:tr>
              <a:tr h="616157">
                <a:tc>
                  <a:txBody>
                    <a:bodyPr/>
                    <a:lstStyle/>
                    <a:p>
                      <a:r>
                        <a:rPr lang="en-US" sz="1600" b="1" dirty="0" smtClean="0"/>
                        <a:t>ASHA</a:t>
                      </a:r>
                      <a:endParaRPr lang="en-US" sz="1600" b="1" dirty="0"/>
                    </a:p>
                  </a:txBody>
                  <a:tcPr/>
                </a:tc>
                <a:tc>
                  <a:txBody>
                    <a:bodyPr/>
                    <a:lstStyle/>
                    <a:p>
                      <a:r>
                        <a:rPr lang="en-US" sz="1600" kern="1200" dirty="0" smtClean="0">
                          <a:effectLst/>
                        </a:rPr>
                        <a:t>Skills in implementing strategies to function as an effective member of an interdisciplinary programming team</a:t>
                      </a:r>
                      <a:endParaRPr lang="en-US" sz="1600" dirty="0"/>
                    </a:p>
                  </a:txBody>
                  <a:tcPr/>
                </a:tc>
              </a:tr>
              <a:tr h="616157">
                <a:tc>
                  <a:txBody>
                    <a:bodyPr/>
                    <a:lstStyle/>
                    <a:p>
                      <a:r>
                        <a:rPr lang="en-US" sz="1600" b="1" dirty="0" smtClean="0"/>
                        <a:t>DEC</a:t>
                      </a:r>
                      <a:endParaRPr lang="en-US" sz="1600" b="1" dirty="0"/>
                    </a:p>
                  </a:txBody>
                  <a:tcPr/>
                </a:tc>
                <a:tc>
                  <a:txBody>
                    <a:bodyPr/>
                    <a:lstStyle/>
                    <a:p>
                      <a:r>
                        <a:rPr lang="en-US" sz="1600" kern="1200" dirty="0" smtClean="0">
                          <a:effectLst/>
                        </a:rPr>
                        <a:t>Collaborate with caregivers, professionals, and agencies to support children’s development and learning</a:t>
                      </a:r>
                      <a:endParaRPr lang="en-US" sz="1600" dirty="0"/>
                    </a:p>
                  </a:txBody>
                  <a:tcPr/>
                </a:tc>
              </a:tr>
              <a:tr h="394557">
                <a:tc>
                  <a:txBody>
                    <a:bodyPr/>
                    <a:lstStyle/>
                    <a:p>
                      <a:r>
                        <a:rPr lang="en-US" sz="1600" b="1" dirty="0" smtClean="0"/>
                        <a:t>NAEYC</a:t>
                      </a:r>
                      <a:endParaRPr lang="en-US" sz="1600" b="1" dirty="0"/>
                    </a:p>
                  </a:txBody>
                  <a:tcPr/>
                </a:tc>
                <a:tc>
                  <a:txBody>
                    <a:bodyPr/>
                    <a:lstStyle/>
                    <a:p>
                      <a:endParaRPr lang="en-US" sz="1600" dirty="0"/>
                    </a:p>
                  </a:txBody>
                  <a:tcPr/>
                </a:tc>
              </a:tr>
              <a:tr h="616157">
                <a:tc>
                  <a:txBody>
                    <a:bodyPr/>
                    <a:lstStyle/>
                    <a:p>
                      <a:r>
                        <a:rPr lang="en-US" sz="1600" b="1" dirty="0" smtClean="0"/>
                        <a:t>ZTT</a:t>
                      </a:r>
                      <a:endParaRPr lang="en-US" sz="1600" b="1" dirty="0"/>
                    </a:p>
                  </a:txBody>
                  <a:tcPr/>
                </a:tc>
                <a:tc>
                  <a:txBody>
                    <a:bodyPr/>
                    <a:lstStyle/>
                    <a:p>
                      <a:r>
                        <a:rPr lang="en-US" sz="1600" kern="1200" dirty="0" smtClean="0">
                          <a:effectLst/>
                        </a:rPr>
                        <a:t>Collaborates with other service providers and provides information, guidance, and support to assist families who are caring for a child with special needs</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7DC82B72-95DE-47BF-856D-86D4B12F7055}" type="slidenum">
              <a:rPr lang="en-US" smtClean="0"/>
              <a:t>37</a:t>
            </a:fld>
            <a:endParaRPr lang="en-US"/>
          </a:p>
        </p:txBody>
      </p:sp>
    </p:spTree>
    <p:extLst>
      <p:ext uri="{BB962C8B-B14F-4D97-AF65-F5344CB8AC3E}">
        <p14:creationId xmlns:p14="http://schemas.microsoft.com/office/powerpoint/2010/main" val="2838494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sz="3200" dirty="0" smtClean="0">
                <a:latin typeface="Arial" panose="020B0604020202020204" pitchFamily="34" charset="0"/>
                <a:cs typeface="Arial" panose="020B0604020202020204" pitchFamily="34" charset="0"/>
              </a:rPr>
              <a:t>Professionalism: Advocacy/Public Awareness</a:t>
            </a:r>
            <a:endParaRPr lang="en-US" sz="3200" dirty="0">
              <a:latin typeface="Arial" panose="020B0604020202020204" pitchFamily="34" charset="0"/>
              <a:cs typeface="Arial" panose="020B0604020202020204" pitchFamily="34" charset="0"/>
            </a:endParaRPr>
          </a:p>
        </p:txBody>
      </p:sp>
      <p:graphicFrame>
        <p:nvGraphicFramePr>
          <p:cNvPr id="4" name="Content Placeholder 3" descr="Organizations involved with advocacy and public awareness include: AOTA; APTA; ASHA; DEC; NAEYC; ZTT" title="Table "/>
          <p:cNvGraphicFramePr>
            <a:graphicFrameLocks noGrp="1"/>
          </p:cNvGraphicFramePr>
          <p:nvPr>
            <p:ph idx="1"/>
            <p:extLst>
              <p:ext uri="{D42A27DB-BD31-4B8C-83A1-F6EECF244321}">
                <p14:modId xmlns:p14="http://schemas.microsoft.com/office/powerpoint/2010/main" val="3268967024"/>
              </p:ext>
            </p:extLst>
          </p:nvPr>
        </p:nvGraphicFramePr>
        <p:xfrm>
          <a:off x="457200" y="1295400"/>
          <a:ext cx="8229600" cy="4572002"/>
        </p:xfrm>
        <a:graphic>
          <a:graphicData uri="http://schemas.openxmlformats.org/drawingml/2006/table">
            <a:tbl>
              <a:tblPr firstRow="1" bandRow="1">
                <a:tableStyleId>{5940675A-B579-460E-94D1-54222C63F5DA}</a:tableStyleId>
              </a:tblPr>
              <a:tblGrid>
                <a:gridCol w="1524000"/>
                <a:gridCol w="6705600"/>
              </a:tblGrid>
              <a:tr h="411030">
                <a:tc>
                  <a:txBody>
                    <a:bodyPr/>
                    <a:lstStyle/>
                    <a:p>
                      <a:r>
                        <a:rPr lang="en-US" sz="1600" b="1" dirty="0" smtClean="0"/>
                        <a:t>Organization</a:t>
                      </a:r>
                      <a:endParaRPr lang="en-US" sz="1600" b="1" dirty="0"/>
                    </a:p>
                  </a:txBody>
                  <a:tcPr/>
                </a:tc>
                <a:tc>
                  <a:txBody>
                    <a:bodyPr/>
                    <a:lstStyle/>
                    <a:p>
                      <a:r>
                        <a:rPr lang="en-US" sz="1600" b="1" dirty="0" smtClean="0"/>
                        <a:t>Personnel</a:t>
                      </a:r>
                      <a:r>
                        <a:rPr lang="en-US" sz="1600" b="1" baseline="0" dirty="0" smtClean="0"/>
                        <a:t> Standard</a:t>
                      </a:r>
                      <a:endParaRPr lang="en-US" sz="1600" b="1" dirty="0"/>
                    </a:p>
                  </a:txBody>
                  <a:tcPr/>
                </a:tc>
              </a:tr>
              <a:tr h="641882">
                <a:tc>
                  <a:txBody>
                    <a:bodyPr/>
                    <a:lstStyle/>
                    <a:p>
                      <a:r>
                        <a:rPr lang="en-US" sz="1600" b="1" dirty="0" smtClean="0"/>
                        <a:t>AOTA</a:t>
                      </a:r>
                      <a:endParaRPr lang="en-US" sz="1600" b="1" dirty="0"/>
                    </a:p>
                  </a:txBody>
                  <a:tcPr/>
                </a:tc>
                <a:tc>
                  <a:txBody>
                    <a:bodyPr/>
                    <a:lstStyle/>
                    <a:p>
                      <a:r>
                        <a:rPr lang="en-US" sz="1600" kern="1200" dirty="0" smtClean="0">
                          <a:effectLst/>
                        </a:rPr>
                        <a:t>An occupational therapy practitioner is an effective advocate for the client's intervention and/or accommodation needs</a:t>
                      </a:r>
                      <a:endParaRPr lang="en-US" sz="1600" dirty="0"/>
                    </a:p>
                  </a:txBody>
                  <a:tcPr/>
                </a:tc>
              </a:tr>
              <a:tr h="912148">
                <a:tc>
                  <a:txBody>
                    <a:bodyPr/>
                    <a:lstStyle/>
                    <a:p>
                      <a:r>
                        <a:rPr lang="en-US" sz="1600" b="1" dirty="0" smtClean="0"/>
                        <a:t>APTA</a:t>
                      </a:r>
                      <a:endParaRPr lang="en-US" sz="1600" b="1" dirty="0"/>
                    </a:p>
                  </a:txBody>
                  <a:tcPr/>
                </a:tc>
                <a:tc>
                  <a:txBody>
                    <a:bodyPr/>
                    <a:lstStyle/>
                    <a:p>
                      <a:r>
                        <a:rPr lang="en-US" sz="1600" kern="1200" dirty="0" smtClean="0">
                          <a:effectLst/>
                        </a:rPr>
                        <a:t>Promote public awareness of early-intervention services: a) disseminate information about the availability, criteria for eligibility, and methods of referral; b) collect and use data from multiple sources for child-find systems</a:t>
                      </a:r>
                      <a:endParaRPr lang="en-US" sz="1600" dirty="0"/>
                    </a:p>
                  </a:txBody>
                  <a:tcPr/>
                </a:tc>
              </a:tr>
              <a:tr h="912148">
                <a:tc>
                  <a:txBody>
                    <a:bodyPr/>
                    <a:lstStyle/>
                    <a:p>
                      <a:r>
                        <a:rPr lang="en-US" sz="1600" b="1" dirty="0" smtClean="0"/>
                        <a:t>ASHA</a:t>
                      </a:r>
                      <a:endParaRPr lang="en-US" sz="1600" b="1" dirty="0"/>
                    </a:p>
                  </a:txBody>
                  <a:tcPr/>
                </a:tc>
                <a:tc>
                  <a:txBody>
                    <a:bodyPr/>
                    <a:lstStyle/>
                    <a:p>
                      <a:r>
                        <a:rPr lang="en-US" sz="1600" kern="1200" dirty="0" smtClean="0">
                          <a:effectLst/>
                        </a:rPr>
                        <a:t>Skills in disseminating information related to early intervention services through a variety of print, media, technology, and professional organization networks</a:t>
                      </a:r>
                      <a:endParaRPr lang="en-US" sz="1600" dirty="0"/>
                    </a:p>
                  </a:txBody>
                  <a:tcPr/>
                </a:tc>
              </a:tr>
              <a:tr h="641882">
                <a:tc>
                  <a:txBody>
                    <a:bodyPr/>
                    <a:lstStyle/>
                    <a:p>
                      <a:r>
                        <a:rPr lang="en-US" sz="1600" b="1" dirty="0" smtClean="0"/>
                        <a:t>DEC</a:t>
                      </a:r>
                      <a:endParaRPr lang="en-US" sz="1600" b="1" dirty="0"/>
                    </a:p>
                  </a:txBody>
                  <a:tcPr/>
                </a:tc>
                <a:tc>
                  <a:txBody>
                    <a:bodyPr/>
                    <a:lstStyle/>
                    <a:p>
                      <a:r>
                        <a:rPr lang="en-US" sz="1600" kern="1200" dirty="0" smtClean="0">
                          <a:effectLst/>
                        </a:rPr>
                        <a:t>Advocacy for professional status and working conditions for those who serve infants and young children, and their families</a:t>
                      </a:r>
                      <a:endParaRPr lang="en-US" sz="1600" dirty="0"/>
                    </a:p>
                  </a:txBody>
                  <a:tcPr/>
                </a:tc>
              </a:tr>
              <a:tr h="411030">
                <a:tc>
                  <a:txBody>
                    <a:bodyPr/>
                    <a:lstStyle/>
                    <a:p>
                      <a:r>
                        <a:rPr lang="en-US" sz="1600" b="1" dirty="0" smtClean="0"/>
                        <a:t>NAEYC</a:t>
                      </a:r>
                      <a:endParaRPr lang="en-US" sz="1600" b="1" dirty="0"/>
                    </a:p>
                  </a:txBody>
                  <a:tcPr/>
                </a:tc>
                <a:tc>
                  <a:txBody>
                    <a:bodyPr/>
                    <a:lstStyle/>
                    <a:p>
                      <a:r>
                        <a:rPr lang="en-US" sz="1600" kern="1200" dirty="0" smtClean="0">
                          <a:effectLst/>
                        </a:rPr>
                        <a:t>Engaging in informed advocacy for children and the profession</a:t>
                      </a:r>
                      <a:endParaRPr lang="en-US" sz="1600" dirty="0"/>
                    </a:p>
                  </a:txBody>
                  <a:tcPr/>
                </a:tc>
              </a:tr>
              <a:tr h="641882">
                <a:tc>
                  <a:txBody>
                    <a:bodyPr/>
                    <a:lstStyle/>
                    <a:p>
                      <a:r>
                        <a:rPr lang="en-US" sz="1600" b="1" dirty="0" smtClean="0"/>
                        <a:t>ZTT</a:t>
                      </a:r>
                      <a:endParaRPr lang="en-US" sz="1600" b="1" dirty="0"/>
                    </a:p>
                  </a:txBody>
                  <a:tcPr/>
                </a:tc>
                <a:tc>
                  <a:txBody>
                    <a:bodyPr/>
                    <a:lstStyle/>
                    <a:p>
                      <a:r>
                        <a:rPr lang="en-US" sz="1600" kern="1200" dirty="0" smtClean="0">
                          <a:effectLst/>
                        </a:rPr>
                        <a:t>Understands and takes a leadership role in advocating for families and young children with special needs at the programmatic, local, state, and federal levels</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7DC82B72-95DE-47BF-856D-86D4B12F7055}" type="slidenum">
              <a:rPr lang="en-US" smtClean="0"/>
              <a:t>38</a:t>
            </a:fld>
            <a:endParaRPr lang="en-US"/>
          </a:p>
        </p:txBody>
      </p:sp>
    </p:spTree>
    <p:extLst>
      <p:ext uri="{BB962C8B-B14F-4D97-AF65-F5344CB8AC3E}">
        <p14:creationId xmlns:p14="http://schemas.microsoft.com/office/powerpoint/2010/main" val="957067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latin typeface="Arial" panose="020B0604020202020204" pitchFamily="34" charset="0"/>
                <a:cs typeface="Arial" panose="020B0604020202020204" pitchFamily="34" charset="0"/>
              </a:rPr>
              <a:t>Family Centered Practice</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a:buClrTx/>
            </a:pPr>
            <a:r>
              <a:rPr lang="en-US" dirty="0" smtClean="0">
                <a:latin typeface="Arial" panose="020B0604020202020204" pitchFamily="34" charset="0"/>
                <a:cs typeface="Arial" panose="020B0604020202020204" pitchFamily="34" charset="0"/>
              </a:rPr>
              <a:t>Listening to Families</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Respecting </a:t>
            </a: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amily Background/Structure/Culture and Choices</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Sharing Information and Skills with Families</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Supporting and Partnering with Families</a:t>
            </a:r>
          </a:p>
          <a:p>
            <a:endParaRPr lang="en-US" dirty="0" smtClean="0">
              <a:latin typeface="Arial" panose="020B0604020202020204" pitchFamily="34" charset="0"/>
              <a:cs typeface="Arial" panose="020B0604020202020204" pitchFamily="34" charset="0"/>
            </a:endParaRP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7DC82B72-95DE-47BF-856D-86D4B12F7055}" type="slidenum">
              <a:rPr lang="en-US" smtClean="0"/>
              <a:t>39</a:t>
            </a:fld>
            <a:endParaRPr lang="en-US"/>
          </a:p>
        </p:txBody>
      </p:sp>
    </p:spTree>
    <p:extLst>
      <p:ext uri="{BB962C8B-B14F-4D97-AF65-F5344CB8AC3E}">
        <p14:creationId xmlns:p14="http://schemas.microsoft.com/office/powerpoint/2010/main" val="404692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DC82B72-95DE-47BF-856D-86D4B12F7055}" type="slidenum">
              <a:rPr lang="en-US" smtClean="0"/>
              <a:t>4</a:t>
            </a:fld>
            <a:endParaRPr lang="en-US"/>
          </a:p>
        </p:txBody>
      </p:sp>
      <p:sp>
        <p:nvSpPr>
          <p:cNvPr id="2" name="Rectangle 1"/>
          <p:cNvSpPr/>
          <p:nvPr/>
        </p:nvSpPr>
        <p:spPr>
          <a:xfrm>
            <a:off x="1428750" y="152400"/>
            <a:ext cx="5807869" cy="6494085"/>
          </a:xfrm>
          <a:prstGeom prst="rect">
            <a:avLst/>
          </a:prstGeom>
        </p:spPr>
        <p:txBody>
          <a:bodyPr wrap="square">
            <a:spAutoFit/>
          </a:bodyPr>
          <a:lstStyle/>
          <a:p>
            <a:pPr lvl="0" algn="ctr"/>
            <a:r>
              <a:rPr lang="en-US" sz="3200" b="1" dirty="0">
                <a:solidFill>
                  <a:schemeClr val="tx2"/>
                </a:solidFill>
                <a:latin typeface="Arial" panose="020B0604020202020204" pitchFamily="34" charset="0"/>
                <a:cs typeface="Arial" panose="020B0604020202020204" pitchFamily="34" charset="0"/>
              </a:rPr>
              <a:t>A Comprehensive System of </a:t>
            </a:r>
          </a:p>
          <a:p>
            <a:pPr lvl="0" algn="ctr"/>
            <a:r>
              <a:rPr lang="en-US" sz="3200" b="1" dirty="0">
                <a:solidFill>
                  <a:schemeClr val="tx2"/>
                </a:solidFill>
                <a:latin typeface="Arial" panose="020B0604020202020204" pitchFamily="34" charset="0"/>
                <a:cs typeface="Arial" panose="020B0604020202020204" pitchFamily="34" charset="0"/>
              </a:rPr>
              <a:t>Personal Development </a:t>
            </a:r>
          </a:p>
          <a:p>
            <a:pPr lvl="0" algn="ctr"/>
            <a:endParaRPr lang="en-US" sz="3200" dirty="0">
              <a:solidFill>
                <a:schemeClr val="tx2"/>
              </a:solidFill>
              <a:latin typeface="Arial" panose="020B0604020202020204" pitchFamily="34" charset="0"/>
              <a:cs typeface="Arial" panose="020B0604020202020204" pitchFamily="34" charset="0"/>
            </a:endParaRPr>
          </a:p>
          <a:p>
            <a:pPr lvl="0" algn="ctr"/>
            <a:r>
              <a:rPr lang="en-US" sz="3200" dirty="0">
                <a:solidFill>
                  <a:schemeClr val="tx2"/>
                </a:solidFill>
                <a:latin typeface="Arial" panose="020B0604020202020204" pitchFamily="34" charset="0"/>
                <a:cs typeface="Arial" panose="020B0604020202020204" pitchFamily="34" charset="0"/>
              </a:rPr>
              <a:t>for the early childhood workforce who serve infants, toddlers and preschool children with disabilities and their families </a:t>
            </a:r>
          </a:p>
          <a:p>
            <a:pPr lvl="0" algn="ctr"/>
            <a:endParaRPr lang="en-US" sz="3200" b="1" dirty="0">
              <a:solidFill>
                <a:schemeClr val="tx2"/>
              </a:solidFill>
              <a:latin typeface="Arial" panose="020B0604020202020204" pitchFamily="34" charset="0"/>
              <a:cs typeface="Arial" panose="020B0604020202020204" pitchFamily="34" charset="0"/>
            </a:endParaRPr>
          </a:p>
          <a:p>
            <a:pPr lvl="0" algn="ctr"/>
            <a:r>
              <a:rPr lang="en-US" sz="3200" b="1" dirty="0">
                <a:solidFill>
                  <a:schemeClr val="tx2"/>
                </a:solidFill>
                <a:latin typeface="Arial" panose="020B0604020202020204" pitchFamily="34" charset="0"/>
                <a:cs typeface="Arial" panose="020B0604020202020204" pitchFamily="34" charset="0"/>
              </a:rPr>
              <a:t>is a </a:t>
            </a:r>
            <a:r>
              <a:rPr lang="en-US" sz="3200" b="1" i="1" dirty="0">
                <a:solidFill>
                  <a:schemeClr val="tx2"/>
                </a:solidFill>
                <a:latin typeface="Arial" panose="020B0604020202020204" pitchFamily="34" charset="0"/>
                <a:cs typeface="Arial" panose="020B0604020202020204" pitchFamily="34" charset="0"/>
              </a:rPr>
              <a:t>necessary</a:t>
            </a:r>
            <a:r>
              <a:rPr lang="en-US" sz="3200" b="1" dirty="0">
                <a:solidFill>
                  <a:schemeClr val="tx2"/>
                </a:solidFill>
                <a:latin typeface="Arial" panose="020B0604020202020204" pitchFamily="34" charset="0"/>
                <a:cs typeface="Arial" panose="020B0604020202020204" pitchFamily="34" charset="0"/>
              </a:rPr>
              <a:t> and </a:t>
            </a:r>
            <a:r>
              <a:rPr lang="en-US" sz="3200" b="1" i="1" dirty="0">
                <a:solidFill>
                  <a:schemeClr val="tx2"/>
                </a:solidFill>
                <a:latin typeface="Arial" panose="020B0604020202020204" pitchFamily="34" charset="0"/>
                <a:cs typeface="Arial" panose="020B0604020202020204" pitchFamily="34" charset="0"/>
              </a:rPr>
              <a:t>integral</a:t>
            </a:r>
            <a:r>
              <a:rPr lang="en-US" sz="3200" b="1" dirty="0">
                <a:solidFill>
                  <a:schemeClr val="tx2"/>
                </a:solidFill>
                <a:latin typeface="Arial" panose="020B0604020202020204" pitchFamily="34" charset="0"/>
                <a:cs typeface="Arial" panose="020B0604020202020204" pitchFamily="34" charset="0"/>
              </a:rPr>
              <a:t> </a:t>
            </a:r>
          </a:p>
          <a:p>
            <a:pPr lvl="0" algn="ctr"/>
            <a:r>
              <a:rPr lang="en-US" sz="3200" b="1" dirty="0">
                <a:solidFill>
                  <a:schemeClr val="tx2"/>
                </a:solidFill>
                <a:latin typeface="Arial" panose="020B0604020202020204" pitchFamily="34" charset="0"/>
                <a:cs typeface="Arial" panose="020B0604020202020204" pitchFamily="34" charset="0"/>
              </a:rPr>
              <a:t>quality indicator of </a:t>
            </a:r>
          </a:p>
          <a:p>
            <a:pPr lvl="0" algn="ctr"/>
            <a:r>
              <a:rPr lang="en-US" sz="3200" b="1" dirty="0">
                <a:solidFill>
                  <a:schemeClr val="tx2"/>
                </a:solidFill>
                <a:latin typeface="Arial" panose="020B0604020202020204" pitchFamily="34" charset="0"/>
                <a:cs typeface="Arial" panose="020B0604020202020204" pitchFamily="34" charset="0"/>
              </a:rPr>
              <a:t>an early childhood service system</a:t>
            </a:r>
          </a:p>
        </p:txBody>
      </p:sp>
      <p:sp>
        <p:nvSpPr>
          <p:cNvPr id="4" name="Title 3" hidden="1"/>
          <p:cNvSpPr>
            <a:spLocks noGrp="1"/>
          </p:cNvSpPr>
          <p:nvPr>
            <p:ph type="title"/>
          </p:nvPr>
        </p:nvSpPr>
        <p:spPr/>
        <p:txBody>
          <a:bodyPr/>
          <a:lstStyle/>
          <a:p>
            <a:endParaRPr lang="en-US"/>
          </a:p>
        </p:txBody>
      </p:sp>
      <p:sp>
        <p:nvSpPr>
          <p:cNvPr id="5" name="Text Placeholder 4" hidden="1"/>
          <p:cNvSpPr>
            <a:spLocks noGrp="1"/>
          </p:cNvSpPr>
          <p:nvPr>
            <p:ph type="body" idx="1"/>
          </p:nvPr>
        </p:nvSpPr>
        <p:spPr/>
        <p:txBody>
          <a:bodyPr/>
          <a:lstStyle/>
          <a:p>
            <a:endParaRPr lang="en-US"/>
          </a:p>
        </p:txBody>
      </p:sp>
    </p:spTree>
    <p:extLst>
      <p:ext uri="{BB962C8B-B14F-4D97-AF65-F5344CB8AC3E}">
        <p14:creationId xmlns:p14="http://schemas.microsoft.com/office/powerpoint/2010/main" val="3610237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Arial" panose="020B0604020202020204" pitchFamily="34" charset="0"/>
                <a:cs typeface="Arial" panose="020B0604020202020204" pitchFamily="34" charset="0"/>
              </a:rPr>
              <a:t>Data Based Intervention/Instructional</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20000"/>
          </a:bodyPr>
          <a:lstStyle/>
          <a:p>
            <a:pPr>
              <a:buClrTx/>
            </a:pPr>
            <a:r>
              <a:rPr lang="en-US" dirty="0" smtClean="0">
                <a:latin typeface="Arial" panose="020B0604020202020204" pitchFamily="34" charset="0"/>
                <a:cs typeface="Arial" panose="020B0604020202020204" pitchFamily="34" charset="0"/>
              </a:rPr>
              <a:t>Individualized</a:t>
            </a:r>
          </a:p>
          <a:p>
            <a:pPr>
              <a:buClrTx/>
            </a:pPr>
            <a:r>
              <a:rPr lang="en-US" dirty="0" smtClean="0">
                <a:latin typeface="Arial" panose="020B0604020202020204" pitchFamily="34" charset="0"/>
                <a:cs typeface="Arial" panose="020B0604020202020204" pitchFamily="34" charset="0"/>
              </a:rPr>
              <a:t>Interaction based</a:t>
            </a:r>
          </a:p>
          <a:p>
            <a:pPr>
              <a:buClrTx/>
            </a:pPr>
            <a:r>
              <a:rPr lang="en-US" dirty="0" smtClean="0">
                <a:latin typeface="Arial" panose="020B0604020202020204" pitchFamily="34" charset="0"/>
                <a:cs typeface="Arial" panose="020B0604020202020204" pitchFamily="34" charset="0"/>
              </a:rPr>
              <a:t>Knowledge of Child Development  and Learning Theories</a:t>
            </a:r>
          </a:p>
          <a:p>
            <a:pPr>
              <a:buClrTx/>
            </a:pPr>
            <a:r>
              <a:rPr lang="en-US" dirty="0" smtClean="0">
                <a:latin typeface="Arial" panose="020B0604020202020204" pitchFamily="34" charset="0"/>
                <a:cs typeface="Arial" panose="020B0604020202020204" pitchFamily="34" charset="0"/>
              </a:rPr>
              <a:t>Application of Learning Theories </a:t>
            </a:r>
          </a:p>
          <a:p>
            <a:pPr>
              <a:buClrTx/>
            </a:pPr>
            <a:r>
              <a:rPr lang="en-US" dirty="0" smtClean="0">
                <a:latin typeface="Arial" panose="020B0604020202020204" pitchFamily="34" charset="0"/>
                <a:cs typeface="Arial" panose="020B0604020202020204" pitchFamily="34" charset="0"/>
              </a:rPr>
              <a:t>Assessment</a:t>
            </a:r>
          </a:p>
          <a:p>
            <a:pPr>
              <a:buClrTx/>
            </a:pPr>
            <a:r>
              <a:rPr lang="en-US" dirty="0" smtClean="0">
                <a:latin typeface="Arial" panose="020B0604020202020204" pitchFamily="34" charset="0"/>
                <a:cs typeface="Arial" panose="020B0604020202020204" pitchFamily="34" charset="0"/>
              </a:rPr>
              <a:t>Curricula (DAP )</a:t>
            </a:r>
          </a:p>
          <a:p>
            <a:pPr>
              <a:buClrTx/>
            </a:pPr>
            <a:r>
              <a:rPr lang="en-US" dirty="0" smtClean="0">
                <a:latin typeface="Arial" panose="020B0604020202020204" pitchFamily="34" charset="0"/>
                <a:cs typeface="Arial" panose="020B0604020202020204" pitchFamily="34" charset="0"/>
              </a:rPr>
              <a:t>Using learning opportunities through activities and routines</a:t>
            </a:r>
          </a:p>
          <a:p>
            <a:pPr>
              <a:buClrTx/>
            </a:pPr>
            <a:r>
              <a:rPr lang="en-US" dirty="0" smtClean="0">
                <a:latin typeface="Arial" panose="020B0604020202020204" pitchFamily="34" charset="0"/>
                <a:cs typeface="Arial" panose="020B0604020202020204" pitchFamily="34" charset="0"/>
              </a:rPr>
              <a:t>Functional  Curricula (DAP )</a:t>
            </a:r>
          </a:p>
          <a:p>
            <a:pPr>
              <a:buClrTx/>
            </a:pPr>
            <a:r>
              <a:rPr lang="en-US" dirty="0" smtClean="0">
                <a:latin typeface="Arial" panose="020B0604020202020204" pitchFamily="34" charset="0"/>
                <a:cs typeface="Arial" panose="020B0604020202020204" pitchFamily="34" charset="0"/>
              </a:rPr>
              <a:t>Future Orientation and transition</a:t>
            </a:r>
          </a:p>
          <a:p>
            <a:endParaRPr lang="en-US" dirty="0"/>
          </a:p>
        </p:txBody>
      </p:sp>
      <p:sp>
        <p:nvSpPr>
          <p:cNvPr id="4" name="Slide Number Placeholder 3"/>
          <p:cNvSpPr>
            <a:spLocks noGrp="1"/>
          </p:cNvSpPr>
          <p:nvPr>
            <p:ph type="sldNum" sz="quarter" idx="12"/>
          </p:nvPr>
        </p:nvSpPr>
        <p:spPr/>
        <p:txBody>
          <a:bodyPr/>
          <a:lstStyle/>
          <a:p>
            <a:fld id="{7DC82B72-95DE-47BF-856D-86D4B12F7055}" type="slidenum">
              <a:rPr lang="en-US" smtClean="0"/>
              <a:t>40</a:t>
            </a:fld>
            <a:endParaRPr lang="en-US"/>
          </a:p>
        </p:txBody>
      </p:sp>
    </p:spTree>
    <p:extLst>
      <p:ext uri="{BB962C8B-B14F-4D97-AF65-F5344CB8AC3E}">
        <p14:creationId xmlns:p14="http://schemas.microsoft.com/office/powerpoint/2010/main" val="2468143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Coordination and Collaboration</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a:buClrTx/>
            </a:pPr>
            <a:r>
              <a:rPr lang="en-US" dirty="0" smtClean="0">
                <a:latin typeface="Arial" panose="020B0604020202020204" pitchFamily="34" charset="0"/>
                <a:cs typeface="Arial" panose="020B0604020202020204" pitchFamily="34" charset="0"/>
              </a:rPr>
              <a:t>Knowledge and respect of other disciplines-- preparation and skills</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Ability to develop and implement joint assessment, planning, interventions and evaluation across disciplines and learning contexts</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Ability to collaborate with others in community including EC agencies, programs  and setting </a:t>
            </a:r>
          </a:p>
        </p:txBody>
      </p:sp>
      <p:sp>
        <p:nvSpPr>
          <p:cNvPr id="4" name="Slide Number Placeholder 3"/>
          <p:cNvSpPr>
            <a:spLocks noGrp="1"/>
          </p:cNvSpPr>
          <p:nvPr>
            <p:ph type="sldNum" sz="quarter" idx="12"/>
          </p:nvPr>
        </p:nvSpPr>
        <p:spPr/>
        <p:txBody>
          <a:bodyPr/>
          <a:lstStyle/>
          <a:p>
            <a:fld id="{7DC82B72-95DE-47BF-856D-86D4B12F7055}" type="slidenum">
              <a:rPr lang="en-US" smtClean="0"/>
              <a:t>41</a:t>
            </a:fld>
            <a:endParaRPr lang="en-US"/>
          </a:p>
        </p:txBody>
      </p:sp>
    </p:spTree>
    <p:extLst>
      <p:ext uri="{BB962C8B-B14F-4D97-AF65-F5344CB8AC3E}">
        <p14:creationId xmlns:p14="http://schemas.microsoft.com/office/powerpoint/2010/main" val="2550595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Arial" panose="020B0604020202020204" pitchFamily="34" charset="0"/>
                <a:cs typeface="Arial" panose="020B0604020202020204" pitchFamily="34" charset="0"/>
              </a:rPr>
              <a:t>Professionalism</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a:buClrTx/>
            </a:pPr>
            <a:r>
              <a:rPr lang="en-US" dirty="0" smtClean="0">
                <a:latin typeface="Arial" panose="020B0604020202020204" pitchFamily="34" charset="0"/>
                <a:cs typeface="Arial" panose="020B0604020202020204" pitchFamily="34" charset="0"/>
              </a:rPr>
              <a:t>Advocacy</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Ethics</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Accountability</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Responsibility</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Orientation to professional service</a:t>
            </a: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Leadership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42</a:t>
            </a:fld>
            <a:endParaRPr lang="en-US"/>
          </a:p>
        </p:txBody>
      </p:sp>
    </p:spTree>
    <p:extLst>
      <p:ext uri="{BB962C8B-B14F-4D97-AF65-F5344CB8AC3E}">
        <p14:creationId xmlns:p14="http://schemas.microsoft.com/office/powerpoint/2010/main" val="2986625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1. DEC Recommended Practices (leadership, assessment, environment, family, instruction, interaction, teaming and collaboration, and transition) &#10;2. CEC/DEC initial standards (learner development and individual learning differences; learning environments; curricular knowledge; assessment; instructional planning and strategies; processional learning and ethical practice; colaboartion)&#10;3. NAEYC initial standards (promoting child develpmtent and learning; building family and community relationships; observing, documenting, and assessing to support young children and families; using developmentally effective approaches; using content knowledge to build meaningful curriculum; becoming a professional; early childhood field experiences) " title="Standards Domains"/>
          <p:cNvGraphicFramePr>
            <a:graphicFrameLocks noGrp="1"/>
          </p:cNvGraphicFramePr>
          <p:nvPr>
            <p:ph idx="1"/>
            <p:extLst>
              <p:ext uri="{D42A27DB-BD31-4B8C-83A1-F6EECF244321}">
                <p14:modId xmlns:p14="http://schemas.microsoft.com/office/powerpoint/2010/main" val="3368828715"/>
              </p:ext>
            </p:extLst>
          </p:nvPr>
        </p:nvGraphicFramePr>
        <p:xfrm>
          <a:off x="685800" y="1219200"/>
          <a:ext cx="7543800" cy="5266161"/>
        </p:xfrm>
        <a:graphic>
          <a:graphicData uri="http://schemas.openxmlformats.org/drawingml/2006/table">
            <a:tbl>
              <a:tblPr firstRow="1" bandRow="1">
                <a:tableStyleId>{5940675A-B579-460E-94D1-54222C63F5DA}</a:tableStyleId>
              </a:tblPr>
              <a:tblGrid>
                <a:gridCol w="25146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514600">
                  <a:extLst>
                    <a:ext uri="{9D8B030D-6E8A-4147-A177-3AD203B41FA5}">
                      <a16:colId xmlns:a16="http://schemas.microsoft.com/office/drawing/2014/main" xmlns="" val="20002"/>
                    </a:ext>
                  </a:extLst>
                </a:gridCol>
              </a:tblGrid>
              <a:tr h="528891">
                <a:tc>
                  <a:txBody>
                    <a:bodyPr/>
                    <a:lstStyle/>
                    <a:p>
                      <a:pPr algn="ctr"/>
                      <a:r>
                        <a:rPr lang="en-US" sz="1600" b="1" dirty="0"/>
                        <a:t>DEC</a:t>
                      </a:r>
                      <a:endParaRPr lang="en-US" sz="1600" b="1" baseline="0" dirty="0"/>
                    </a:p>
                    <a:p>
                      <a:pPr algn="ctr"/>
                      <a:r>
                        <a:rPr lang="en-US" sz="1600" b="1" baseline="0" dirty="0"/>
                        <a:t>Recommended Practices</a:t>
                      </a:r>
                      <a:endParaRPr lang="en-US" sz="1600" b="1" dirty="0"/>
                    </a:p>
                  </a:txBody>
                  <a:tcPr anchor="ctr"/>
                </a:tc>
                <a:tc>
                  <a:txBody>
                    <a:bodyPr/>
                    <a:lstStyle/>
                    <a:p>
                      <a:pPr algn="ctr"/>
                      <a:r>
                        <a:rPr lang="en-US" sz="1600" b="1" dirty="0"/>
                        <a:t>CEC/DEC</a:t>
                      </a:r>
                      <a:endParaRPr lang="en-US" sz="1600" b="1" baseline="0" dirty="0"/>
                    </a:p>
                    <a:p>
                      <a:pPr algn="ctr"/>
                      <a:r>
                        <a:rPr lang="en-US" sz="1600" b="1" baseline="0" dirty="0"/>
                        <a:t>Initial Standards</a:t>
                      </a:r>
                      <a:endParaRPr lang="en-US" sz="1600" b="1" dirty="0"/>
                    </a:p>
                  </a:txBody>
                  <a:tcPr anchor="ctr"/>
                </a:tc>
                <a:tc>
                  <a:txBody>
                    <a:bodyPr/>
                    <a:lstStyle/>
                    <a:p>
                      <a:pPr algn="ctr"/>
                      <a:r>
                        <a:rPr lang="en-US" sz="1600" b="1" dirty="0"/>
                        <a:t>NAEYC</a:t>
                      </a:r>
                    </a:p>
                    <a:p>
                      <a:pPr algn="ctr"/>
                      <a:r>
                        <a:rPr lang="en-US" sz="1600" b="1" dirty="0"/>
                        <a:t>Initial Standards</a:t>
                      </a:r>
                    </a:p>
                  </a:txBody>
                  <a:tcPr anchor="ctr"/>
                </a:tc>
                <a:extLst>
                  <a:ext uri="{0D108BD9-81ED-4DB2-BD59-A6C34878D82A}">
                    <a16:rowId xmlns:a16="http://schemas.microsoft.com/office/drawing/2014/main" xmlns="" val="10000"/>
                  </a:ext>
                </a:extLst>
              </a:tr>
              <a:tr h="755559">
                <a:tc>
                  <a:txBody>
                    <a:bodyPr/>
                    <a:lstStyle/>
                    <a:p>
                      <a:pPr algn="ctr"/>
                      <a:r>
                        <a:rPr lang="en-US" sz="1400" dirty="0"/>
                        <a:t>Leadership</a:t>
                      </a:r>
                    </a:p>
                  </a:txBody>
                  <a:tcPr anchor="ctr"/>
                </a:tc>
                <a:tc>
                  <a:txBody>
                    <a:bodyPr/>
                    <a:lstStyle/>
                    <a:p>
                      <a:pPr algn="ctr"/>
                      <a:r>
                        <a:rPr lang="en-US" sz="1400" dirty="0"/>
                        <a:t>Learner Development &amp; Individual Learning Differences</a:t>
                      </a:r>
                    </a:p>
                  </a:txBody>
                  <a:tcPr anchor="ctr"/>
                </a:tc>
                <a:tc>
                  <a:txBody>
                    <a:bodyPr/>
                    <a:lstStyle/>
                    <a:p>
                      <a:pPr algn="ctr"/>
                      <a:r>
                        <a:rPr lang="en-US" sz="1400" dirty="0"/>
                        <a:t>Promoting Child Development &amp;</a:t>
                      </a:r>
                      <a:r>
                        <a:rPr lang="en-US" sz="1400" baseline="0" dirty="0"/>
                        <a:t> Learning</a:t>
                      </a:r>
                      <a:endParaRPr lang="en-US" sz="1400" dirty="0"/>
                    </a:p>
                  </a:txBody>
                  <a:tcPr anchor="ctr"/>
                </a:tc>
                <a:extLst>
                  <a:ext uri="{0D108BD9-81ED-4DB2-BD59-A6C34878D82A}">
                    <a16:rowId xmlns:a16="http://schemas.microsoft.com/office/drawing/2014/main" xmlns="" val="10001"/>
                  </a:ext>
                </a:extLst>
              </a:tr>
              <a:tr h="528891">
                <a:tc>
                  <a:txBody>
                    <a:bodyPr/>
                    <a:lstStyle/>
                    <a:p>
                      <a:pPr algn="ctr"/>
                      <a:r>
                        <a:rPr lang="en-US" sz="1400" dirty="0"/>
                        <a:t>Assessment</a:t>
                      </a:r>
                    </a:p>
                  </a:txBody>
                  <a:tcPr anchor="ctr"/>
                </a:tc>
                <a:tc>
                  <a:txBody>
                    <a:bodyPr/>
                    <a:lstStyle/>
                    <a:p>
                      <a:pPr algn="ctr"/>
                      <a:r>
                        <a:rPr lang="en-US" sz="1400" dirty="0"/>
                        <a:t>Learning Environments</a:t>
                      </a:r>
                    </a:p>
                  </a:txBody>
                  <a:tcPr anchor="ctr"/>
                </a:tc>
                <a:tc>
                  <a:txBody>
                    <a:bodyPr/>
                    <a:lstStyle/>
                    <a:p>
                      <a:pPr algn="ctr"/>
                      <a:r>
                        <a:rPr lang="en-US" sz="1400" dirty="0"/>
                        <a:t>Building Family &amp; Community Relationships</a:t>
                      </a:r>
                    </a:p>
                  </a:txBody>
                  <a:tcPr anchor="ctr"/>
                </a:tc>
                <a:extLst>
                  <a:ext uri="{0D108BD9-81ED-4DB2-BD59-A6C34878D82A}">
                    <a16:rowId xmlns:a16="http://schemas.microsoft.com/office/drawing/2014/main" xmlns="" val="10002"/>
                  </a:ext>
                </a:extLst>
              </a:tr>
              <a:tr h="755559">
                <a:tc>
                  <a:txBody>
                    <a:bodyPr/>
                    <a:lstStyle/>
                    <a:p>
                      <a:pPr algn="ctr"/>
                      <a:r>
                        <a:rPr lang="en-US" sz="1400" dirty="0"/>
                        <a:t>Environment</a:t>
                      </a:r>
                    </a:p>
                  </a:txBody>
                  <a:tcPr anchor="ctr"/>
                </a:tc>
                <a:tc>
                  <a:txBody>
                    <a:bodyPr/>
                    <a:lstStyle/>
                    <a:p>
                      <a:pPr algn="ctr"/>
                      <a:r>
                        <a:rPr lang="en-US" sz="1400" dirty="0"/>
                        <a:t>Curricular Content Knowledge</a:t>
                      </a:r>
                    </a:p>
                  </a:txBody>
                  <a:tcPr anchor="ctr"/>
                </a:tc>
                <a:tc>
                  <a:txBody>
                    <a:bodyPr/>
                    <a:lstStyle/>
                    <a:p>
                      <a:pPr algn="ctr"/>
                      <a:r>
                        <a:rPr lang="en-US" sz="1400" dirty="0"/>
                        <a:t>Observing,</a:t>
                      </a:r>
                      <a:r>
                        <a:rPr lang="en-US" sz="1400" baseline="0" dirty="0"/>
                        <a:t> Documenting, &amp; Assessing to Support Young Children &amp; Families</a:t>
                      </a:r>
                      <a:endParaRPr lang="en-US" sz="1400" dirty="0"/>
                    </a:p>
                  </a:txBody>
                  <a:tcPr anchor="ctr"/>
                </a:tc>
                <a:extLst>
                  <a:ext uri="{0D108BD9-81ED-4DB2-BD59-A6C34878D82A}">
                    <a16:rowId xmlns:a16="http://schemas.microsoft.com/office/drawing/2014/main" xmlns="" val="10003"/>
                  </a:ext>
                </a:extLst>
              </a:tr>
              <a:tr h="528891">
                <a:tc>
                  <a:txBody>
                    <a:bodyPr/>
                    <a:lstStyle/>
                    <a:p>
                      <a:pPr algn="ctr"/>
                      <a:r>
                        <a:rPr lang="en-US" sz="1400" dirty="0"/>
                        <a:t>Family</a:t>
                      </a:r>
                    </a:p>
                  </a:txBody>
                  <a:tcPr anchor="ctr"/>
                </a:tc>
                <a:tc>
                  <a:txBody>
                    <a:bodyPr/>
                    <a:lstStyle/>
                    <a:p>
                      <a:pPr algn="ctr"/>
                      <a:r>
                        <a:rPr lang="en-US" sz="1400" dirty="0"/>
                        <a:t>Assessment</a:t>
                      </a:r>
                    </a:p>
                  </a:txBody>
                  <a:tcPr anchor="ctr"/>
                </a:tc>
                <a:tc>
                  <a:txBody>
                    <a:bodyPr/>
                    <a:lstStyle/>
                    <a:p>
                      <a:pPr algn="ctr"/>
                      <a:r>
                        <a:rPr lang="en-US" sz="1400" dirty="0"/>
                        <a:t>Using Developmentally Effective</a:t>
                      </a:r>
                      <a:r>
                        <a:rPr lang="en-US" sz="1400" baseline="0" dirty="0"/>
                        <a:t> Approaches</a:t>
                      </a:r>
                      <a:endParaRPr lang="en-US" sz="1400" dirty="0"/>
                    </a:p>
                  </a:txBody>
                  <a:tcPr anchor="ctr"/>
                </a:tc>
                <a:extLst>
                  <a:ext uri="{0D108BD9-81ED-4DB2-BD59-A6C34878D82A}">
                    <a16:rowId xmlns:a16="http://schemas.microsoft.com/office/drawing/2014/main" xmlns="" val="10004"/>
                  </a:ext>
                </a:extLst>
              </a:tr>
              <a:tr h="755559">
                <a:tc>
                  <a:txBody>
                    <a:bodyPr/>
                    <a:lstStyle/>
                    <a:p>
                      <a:pPr algn="ctr"/>
                      <a:r>
                        <a:rPr lang="en-US" sz="1400" dirty="0"/>
                        <a:t>Instruction</a:t>
                      </a:r>
                    </a:p>
                  </a:txBody>
                  <a:tcPr anchor="ctr"/>
                </a:tc>
                <a:tc>
                  <a:txBody>
                    <a:bodyPr/>
                    <a:lstStyle/>
                    <a:p>
                      <a:pPr algn="ctr"/>
                      <a:r>
                        <a:rPr lang="en-US" sz="1400" dirty="0"/>
                        <a:t>Instructional Planning &amp; Strategies</a:t>
                      </a:r>
                    </a:p>
                  </a:txBody>
                  <a:tcPr anchor="ctr"/>
                </a:tc>
                <a:tc>
                  <a:txBody>
                    <a:bodyPr/>
                    <a:lstStyle/>
                    <a:p>
                      <a:pPr algn="ctr"/>
                      <a:r>
                        <a:rPr lang="en-US" sz="1400" dirty="0"/>
                        <a:t>Using Content Knowledge to Build Meaningful</a:t>
                      </a:r>
                      <a:r>
                        <a:rPr lang="en-US" sz="1400" baseline="0" dirty="0"/>
                        <a:t> Curriculum</a:t>
                      </a:r>
                      <a:endParaRPr lang="en-US" sz="1400" dirty="0"/>
                    </a:p>
                  </a:txBody>
                  <a:tcPr anchor="ctr"/>
                </a:tc>
                <a:extLst>
                  <a:ext uri="{0D108BD9-81ED-4DB2-BD59-A6C34878D82A}">
                    <a16:rowId xmlns:a16="http://schemas.microsoft.com/office/drawing/2014/main" xmlns="" val="10005"/>
                  </a:ext>
                </a:extLst>
              </a:tr>
              <a:tr h="528891">
                <a:tc>
                  <a:txBody>
                    <a:bodyPr/>
                    <a:lstStyle/>
                    <a:p>
                      <a:pPr algn="ctr"/>
                      <a:r>
                        <a:rPr lang="en-US" sz="1400" dirty="0"/>
                        <a:t>Interaction</a:t>
                      </a:r>
                    </a:p>
                  </a:txBody>
                  <a:tcPr anchor="ctr"/>
                </a:tc>
                <a:tc>
                  <a:txBody>
                    <a:bodyPr/>
                    <a:lstStyle/>
                    <a:p>
                      <a:pPr algn="ctr"/>
                      <a:r>
                        <a:rPr lang="en-US" sz="1400" dirty="0"/>
                        <a:t>Professional Learning &amp; Ethical Practice</a:t>
                      </a:r>
                    </a:p>
                  </a:txBody>
                  <a:tcPr anchor="ctr"/>
                </a:tc>
                <a:tc>
                  <a:txBody>
                    <a:bodyPr/>
                    <a:lstStyle/>
                    <a:p>
                      <a:pPr algn="ctr"/>
                      <a:r>
                        <a:rPr lang="en-US" sz="1400" dirty="0"/>
                        <a:t>Becoming a Professional</a:t>
                      </a:r>
                    </a:p>
                  </a:txBody>
                  <a:tcPr anchor="ctr"/>
                </a:tc>
                <a:extLst>
                  <a:ext uri="{0D108BD9-81ED-4DB2-BD59-A6C34878D82A}">
                    <a16:rowId xmlns:a16="http://schemas.microsoft.com/office/drawing/2014/main" xmlns="" val="10006"/>
                  </a:ext>
                </a:extLst>
              </a:tr>
              <a:tr h="528891">
                <a:tc>
                  <a:txBody>
                    <a:bodyPr/>
                    <a:lstStyle/>
                    <a:p>
                      <a:pPr algn="ctr"/>
                      <a:r>
                        <a:rPr lang="en-US" sz="1400" dirty="0"/>
                        <a:t>Teaming</a:t>
                      </a:r>
                      <a:r>
                        <a:rPr lang="en-US" sz="1400" baseline="0" dirty="0"/>
                        <a:t> &amp; Collaboration</a:t>
                      </a:r>
                      <a:endParaRPr lang="en-US" sz="1400" dirty="0"/>
                    </a:p>
                  </a:txBody>
                  <a:tcPr anchor="ctr"/>
                </a:tc>
                <a:tc>
                  <a:txBody>
                    <a:bodyPr/>
                    <a:lstStyle/>
                    <a:p>
                      <a:pPr algn="ctr"/>
                      <a:r>
                        <a:rPr lang="en-US" sz="1400" dirty="0"/>
                        <a:t>Collaboration</a:t>
                      </a:r>
                    </a:p>
                  </a:txBody>
                  <a:tcPr anchor="ctr"/>
                </a:tc>
                <a:tc>
                  <a:txBody>
                    <a:bodyPr/>
                    <a:lstStyle/>
                    <a:p>
                      <a:pPr algn="ctr"/>
                      <a:r>
                        <a:rPr lang="en-US" sz="1400" dirty="0"/>
                        <a:t>Early Childhood Field Experiences</a:t>
                      </a:r>
                    </a:p>
                  </a:txBody>
                  <a:tcPr anchor="ctr"/>
                </a:tc>
                <a:extLst>
                  <a:ext uri="{0D108BD9-81ED-4DB2-BD59-A6C34878D82A}">
                    <a16:rowId xmlns:a16="http://schemas.microsoft.com/office/drawing/2014/main" xmlns="" val="10007"/>
                  </a:ext>
                </a:extLst>
              </a:tr>
              <a:tr h="302223">
                <a:tc>
                  <a:txBody>
                    <a:bodyPr/>
                    <a:lstStyle/>
                    <a:p>
                      <a:pPr algn="ctr"/>
                      <a:r>
                        <a:rPr lang="en-US" sz="1400" dirty="0"/>
                        <a:t>Transition</a:t>
                      </a:r>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xmlns="" val="10008"/>
                  </a:ext>
                </a:extLst>
              </a:tr>
            </a:tbl>
          </a:graphicData>
        </a:graphic>
      </p:graphicFrame>
      <p:sp>
        <p:nvSpPr>
          <p:cNvPr id="5" name="TextBox 4"/>
          <p:cNvSpPr txBox="1"/>
          <p:nvPr/>
        </p:nvSpPr>
        <p:spPr>
          <a:xfrm>
            <a:off x="228600" y="218661"/>
            <a:ext cx="8458200" cy="369332"/>
          </a:xfrm>
          <a:prstGeom prst="rect">
            <a:avLst/>
          </a:prstGeom>
          <a:noFill/>
        </p:spPr>
        <p:txBody>
          <a:bodyPr wrap="square" rtlCol="0" anchor="ctr">
            <a:spAutoFit/>
          </a:bodyPr>
          <a:lstStyle/>
          <a:p>
            <a:pPr algn="ctr"/>
            <a:r>
              <a:rPr lang="en-US" b="1" dirty="0">
                <a:latin typeface="Arial" panose="020B0604020202020204" pitchFamily="34" charset="0"/>
                <a:cs typeface="Arial" panose="020B0604020202020204" pitchFamily="34" charset="0"/>
              </a:rPr>
              <a:t>Personnel Recommended Practices &amp; Standard Areas</a:t>
            </a:r>
          </a:p>
        </p:txBody>
      </p:sp>
      <p:sp>
        <p:nvSpPr>
          <p:cNvPr id="2" name="Slide Number Placeholder 1"/>
          <p:cNvSpPr>
            <a:spLocks noGrp="1"/>
          </p:cNvSpPr>
          <p:nvPr>
            <p:ph type="sldNum" sz="quarter" idx="12"/>
          </p:nvPr>
        </p:nvSpPr>
        <p:spPr/>
        <p:txBody>
          <a:bodyPr/>
          <a:lstStyle/>
          <a:p>
            <a:fld id="{7DC82B72-95DE-47BF-856D-86D4B12F7055}" type="slidenum">
              <a:rPr lang="en-US" smtClean="0"/>
              <a:t>43</a:t>
            </a:fld>
            <a:endParaRPr lang="en-US"/>
          </a:p>
        </p:txBody>
      </p:sp>
    </p:spTree>
    <p:extLst>
      <p:ext uri="{BB962C8B-B14F-4D97-AF65-F5344CB8AC3E}">
        <p14:creationId xmlns:p14="http://schemas.microsoft.com/office/powerpoint/2010/main" val="439483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normAutofit/>
          </a:bodyPr>
          <a:lstStyle/>
          <a:p>
            <a:pPr algn="ctr"/>
            <a:r>
              <a:rPr lang="en-US" sz="3200" b="1" dirty="0" smtClean="0">
                <a:solidFill>
                  <a:schemeClr val="tx1"/>
                </a:solidFill>
                <a:latin typeface="Arial" panose="020B0604020202020204" pitchFamily="34" charset="0"/>
                <a:cs typeface="Arial" panose="020B0604020202020204" pitchFamily="34" charset="0"/>
              </a:rPr>
              <a:t>2) Technical Assistance</a:t>
            </a:r>
            <a:endParaRPr lang="en-US" sz="32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9200"/>
            <a:ext cx="8229600" cy="5410200"/>
          </a:xfrm>
        </p:spPr>
        <p:txBody>
          <a:bodyPr>
            <a:normAutofit fontScale="25000" lnSpcReduction="20000"/>
          </a:bodyPr>
          <a:lstStyle/>
          <a:p>
            <a:pPr>
              <a:lnSpc>
                <a:spcPct val="120000"/>
              </a:lnSpc>
              <a:buClr>
                <a:schemeClr val="tx1"/>
              </a:buClr>
            </a:pPr>
            <a:r>
              <a:rPr lang="en-US" sz="11200" b="1" dirty="0" smtClean="0">
                <a:latin typeface="Arial" panose="020B0604020202020204" pitchFamily="34" charset="0"/>
                <a:cs typeface="Arial" panose="020B0604020202020204" pitchFamily="34" charset="0"/>
              </a:rPr>
              <a:t>General</a:t>
            </a:r>
            <a:r>
              <a:rPr lang="en-US" sz="11200" dirty="0" smtClean="0">
                <a:latin typeface="Arial" panose="020B0604020202020204" pitchFamily="34" charset="0"/>
                <a:cs typeface="Arial" panose="020B0604020202020204" pitchFamily="34" charset="0"/>
              </a:rPr>
              <a:t>:  To provide information and 	resources on personnel development</a:t>
            </a:r>
          </a:p>
          <a:p>
            <a:pPr>
              <a:lnSpc>
                <a:spcPct val="120000"/>
              </a:lnSpc>
              <a:buClr>
                <a:schemeClr val="tx1"/>
              </a:buClr>
            </a:pPr>
            <a:endParaRPr lang="en-US" sz="11200" b="1" dirty="0" smtClean="0">
              <a:latin typeface="Arial" panose="020B0604020202020204" pitchFamily="34" charset="0"/>
              <a:cs typeface="Arial" panose="020B0604020202020204" pitchFamily="34" charset="0"/>
            </a:endParaRPr>
          </a:p>
          <a:p>
            <a:pPr>
              <a:lnSpc>
                <a:spcPct val="120000"/>
              </a:lnSpc>
              <a:buClr>
                <a:schemeClr val="tx1"/>
              </a:buClr>
            </a:pPr>
            <a:r>
              <a:rPr lang="en-US" sz="11200" b="1" dirty="0" smtClean="0">
                <a:latin typeface="Arial" panose="020B0604020202020204" pitchFamily="34" charset="0"/>
                <a:cs typeface="Arial" panose="020B0604020202020204" pitchFamily="34" charset="0"/>
              </a:rPr>
              <a:t>Targeted: </a:t>
            </a:r>
            <a:r>
              <a:rPr lang="en-US" sz="11200" dirty="0" smtClean="0">
                <a:latin typeface="Arial" panose="020B0604020202020204" pitchFamily="34" charset="0"/>
                <a:cs typeface="Arial" panose="020B0604020202020204" pitchFamily="34" charset="0"/>
              </a:rPr>
              <a:t>To align national and state 	personnel standards and/or to align 	preservice preparation with in service preparation (</a:t>
            </a:r>
            <a:r>
              <a:rPr lang="en-US" sz="11200" dirty="0">
                <a:latin typeface="Arial" panose="020B0604020202020204" pitchFamily="34" charset="0"/>
                <a:cs typeface="Arial" panose="020B0604020202020204" pitchFamily="34" charset="0"/>
              </a:rPr>
              <a:t>MA, RI, UT, </a:t>
            </a:r>
            <a:r>
              <a:rPr lang="en-US" sz="11200" dirty="0" smtClean="0">
                <a:latin typeface="Arial" panose="020B0604020202020204" pitchFamily="34" charset="0"/>
                <a:cs typeface="Arial" panose="020B0604020202020204" pitchFamily="34" charset="0"/>
              </a:rPr>
              <a:t>HI)</a:t>
            </a:r>
          </a:p>
          <a:p>
            <a:pPr marL="0" indent="0">
              <a:lnSpc>
                <a:spcPct val="120000"/>
              </a:lnSpc>
              <a:buClr>
                <a:schemeClr val="tx1"/>
              </a:buClr>
              <a:buNone/>
            </a:pPr>
            <a:endParaRPr lang="en-US" sz="11200" b="1" dirty="0" smtClean="0">
              <a:latin typeface="Arial" panose="020B0604020202020204" pitchFamily="34" charset="0"/>
              <a:cs typeface="Arial" panose="020B0604020202020204" pitchFamily="34" charset="0"/>
            </a:endParaRPr>
          </a:p>
          <a:p>
            <a:pPr>
              <a:lnSpc>
                <a:spcPct val="120000"/>
              </a:lnSpc>
              <a:buClr>
                <a:schemeClr val="tx1"/>
              </a:buClr>
            </a:pPr>
            <a:r>
              <a:rPr lang="en-US" sz="11200" b="1" dirty="0" smtClean="0">
                <a:latin typeface="Arial" panose="020B0604020202020204" pitchFamily="34" charset="0"/>
                <a:cs typeface="Arial" panose="020B0604020202020204" pitchFamily="34" charset="0"/>
              </a:rPr>
              <a:t>Intensive: To develop CSPD framework 	within 8 states ( </a:t>
            </a:r>
            <a:r>
              <a:rPr lang="en-US" sz="11200" dirty="0">
                <a:latin typeface="Arial" panose="020B0604020202020204" pitchFamily="34" charset="0"/>
                <a:cs typeface="Arial" panose="020B0604020202020204" pitchFamily="34" charset="0"/>
              </a:rPr>
              <a:t>DE, IA, KS, </a:t>
            </a:r>
            <a:r>
              <a:rPr lang="en-US" sz="11200" dirty="0" smtClean="0">
                <a:latin typeface="Arial" panose="020B0604020202020204" pitchFamily="34" charset="0"/>
                <a:cs typeface="Arial" panose="020B0604020202020204" pitchFamily="34" charset="0"/>
              </a:rPr>
              <a:t>OR; </a:t>
            </a:r>
          </a:p>
          <a:p>
            <a:pPr marL="914400" lvl="2" indent="0">
              <a:lnSpc>
                <a:spcPct val="120000"/>
              </a:lnSpc>
              <a:buClr>
                <a:schemeClr val="tx1"/>
              </a:buClr>
              <a:buNone/>
            </a:pPr>
            <a:r>
              <a:rPr lang="en-US" sz="11200" dirty="0" smtClean="0">
                <a:latin typeface="Arial" panose="020B0604020202020204" pitchFamily="34" charset="0"/>
                <a:cs typeface="Arial" panose="020B0604020202020204" pitchFamily="34" charset="0"/>
              </a:rPr>
              <a:t>			AZ, NV</a:t>
            </a:r>
            <a:r>
              <a:rPr lang="en-US" sz="11200" dirty="0">
                <a:latin typeface="Arial" panose="020B0604020202020204" pitchFamily="34" charset="0"/>
                <a:cs typeface="Arial" panose="020B0604020202020204" pitchFamily="34" charset="0"/>
              </a:rPr>
              <a:t>, PA, </a:t>
            </a:r>
            <a:r>
              <a:rPr lang="en-US" sz="11200" dirty="0" smtClean="0">
                <a:latin typeface="Arial" panose="020B0604020202020204" pitchFamily="34" charset="0"/>
                <a:cs typeface="Arial" panose="020B0604020202020204" pitchFamily="34" charset="0"/>
              </a:rPr>
              <a:t>VT</a:t>
            </a:r>
            <a:r>
              <a:rPr lang="en-US" sz="11200" b="1" dirty="0" smtClean="0">
                <a:latin typeface="Arial" panose="020B0604020202020204" pitchFamily="34" charset="0"/>
                <a:cs typeface="Arial" panose="020B0604020202020204" pitchFamily="34" charset="0"/>
              </a:rPr>
              <a:t>)</a:t>
            </a:r>
            <a:endParaRPr lang="en-US" sz="11200" b="1" dirty="0">
              <a:latin typeface="Arial" panose="020B0604020202020204" pitchFamily="34" charset="0"/>
              <a:cs typeface="Arial" panose="020B0604020202020204" pitchFamily="34" charset="0"/>
            </a:endParaRPr>
          </a:p>
          <a:p>
            <a:endParaRPr lang="en-US" sz="51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44</a:t>
            </a:fld>
            <a:endParaRPr lang="en-US"/>
          </a:p>
        </p:txBody>
      </p:sp>
    </p:spTree>
    <p:extLst>
      <p:ext uri="{BB962C8B-B14F-4D97-AF65-F5344CB8AC3E}">
        <p14:creationId xmlns:p14="http://schemas.microsoft.com/office/powerpoint/2010/main" val="21267405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graphicFrame>
        <p:nvGraphicFramePr>
          <p:cNvPr id="4" name="Content Placeholder 3" descr="strategic planning flow " title="strategic planning flow"/>
          <p:cNvGraphicFramePr>
            <a:graphicFrameLocks noGrp="1"/>
          </p:cNvGraphicFramePr>
          <p:nvPr>
            <p:ph idx="1"/>
            <p:extLst>
              <p:ext uri="{D42A27DB-BD31-4B8C-83A1-F6EECF244321}">
                <p14:modId xmlns:p14="http://schemas.microsoft.com/office/powerpoint/2010/main" val="13562741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DC82B72-95DE-47BF-856D-86D4B12F7055}" type="slidenum">
              <a:rPr lang="en-US" smtClean="0"/>
              <a:t>45</a:t>
            </a:fld>
            <a:endParaRPr lang="en-US"/>
          </a:p>
        </p:txBody>
      </p:sp>
    </p:spTree>
    <p:extLst>
      <p:ext uri="{BB962C8B-B14F-4D97-AF65-F5344CB8AC3E}">
        <p14:creationId xmlns:p14="http://schemas.microsoft.com/office/powerpoint/2010/main" val="2000679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rmAutofit/>
          </a:bodyPr>
          <a:lstStyle/>
          <a:p>
            <a:r>
              <a:rPr lang="en-US" sz="2800" dirty="0" smtClean="0">
                <a:solidFill>
                  <a:schemeClr val="tx1"/>
                </a:solidFill>
                <a:latin typeface="Arial" panose="020B0604020202020204" pitchFamily="34" charset="0"/>
                <a:cs typeface="Arial" panose="020B0604020202020204" pitchFamily="34" charset="0"/>
              </a:rPr>
              <a:t>Comprehensive System of Personnel Development</a:t>
            </a:r>
            <a:endParaRPr lang="en-US" sz="2800" dirty="0">
              <a:solidFill>
                <a:schemeClr val="tx1"/>
              </a:solidFill>
              <a:latin typeface="Arial" panose="020B0604020202020204" pitchFamily="34" charset="0"/>
              <a:cs typeface="Arial" panose="020B0604020202020204" pitchFamily="34" charset="0"/>
            </a:endParaRPr>
          </a:p>
        </p:txBody>
      </p:sp>
      <p:graphicFrame>
        <p:nvGraphicFramePr>
          <p:cNvPr id="4" name="Table 3" descr="Leadership, coordination, and sustainability; state personnel standards; Preservice professional development; inservice professional development; recruitment and retention;  and evaluation " title="Table of Quality Inidicators "/>
          <p:cNvGraphicFramePr>
            <a:graphicFrameLocks noGrp="1"/>
          </p:cNvGraphicFramePr>
          <p:nvPr>
            <p:extLst>
              <p:ext uri="{D42A27DB-BD31-4B8C-83A1-F6EECF244321}">
                <p14:modId xmlns:p14="http://schemas.microsoft.com/office/powerpoint/2010/main" val="2541917721"/>
              </p:ext>
            </p:extLst>
          </p:nvPr>
        </p:nvGraphicFramePr>
        <p:xfrm>
          <a:off x="304800" y="1219200"/>
          <a:ext cx="8534400" cy="5184114"/>
        </p:xfrm>
        <a:graphic>
          <a:graphicData uri="http://schemas.openxmlformats.org/drawingml/2006/table">
            <a:tbl>
              <a:tblPr firstRow="1" firstCol="1" bandRow="1">
                <a:tableStyleId>{5940675A-B579-460E-94D1-54222C63F5DA}</a:tableStyleId>
              </a:tblPr>
              <a:tblGrid>
                <a:gridCol w="1368724"/>
                <a:gridCol w="7165676"/>
              </a:tblGrid>
              <a:tr h="838200">
                <a:tc>
                  <a:txBody>
                    <a:bodyPr/>
                    <a:lstStyle/>
                    <a:p>
                      <a:pPr marL="0" marR="0" algn="ctr">
                        <a:spcBef>
                          <a:spcPts val="0"/>
                        </a:spcBef>
                        <a:spcAft>
                          <a:spcPts val="0"/>
                        </a:spcAft>
                      </a:pPr>
                      <a:r>
                        <a:rPr lang="en-US" sz="1400" dirty="0">
                          <a:effectLst/>
                        </a:rPr>
                        <a:t>Leadership, Coordination</a:t>
                      </a:r>
                      <a:r>
                        <a:rPr lang="en-US" sz="1400" dirty="0" smtClean="0">
                          <a:effectLst/>
                        </a:rPr>
                        <a:t>, &amp; </a:t>
                      </a:r>
                      <a:r>
                        <a:rPr lang="en-US" sz="1400" dirty="0">
                          <a:effectLst/>
                        </a:rPr>
                        <a:t>Sustainability</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c>
                  <a:txBody>
                    <a:bodyPr/>
                    <a:lstStyle/>
                    <a:p>
                      <a:pPr marL="102870" marR="0">
                        <a:spcBef>
                          <a:spcPts val="0"/>
                        </a:spcBef>
                        <a:spcAft>
                          <a:spcPts val="0"/>
                        </a:spcAft>
                      </a:pPr>
                      <a:endParaRPr lang="en-US" sz="300" dirty="0" smtClean="0">
                        <a:effectLst/>
                      </a:endParaRPr>
                    </a:p>
                    <a:p>
                      <a:pPr marL="341313" marR="0" indent="-239713">
                        <a:spcBef>
                          <a:spcPts val="0"/>
                        </a:spcBef>
                        <a:spcAft>
                          <a:spcPts val="0"/>
                        </a:spcAft>
                      </a:pPr>
                      <a:r>
                        <a:rPr lang="en-US" sz="1200" dirty="0" smtClean="0">
                          <a:effectLst/>
                        </a:rPr>
                        <a:t>Quality </a:t>
                      </a:r>
                      <a:r>
                        <a:rPr lang="en-US" sz="1200" dirty="0">
                          <a:effectLst/>
                        </a:rPr>
                        <a:t>Indicator 1: A cross sector leadership team is in place that can set priorities and make policy, governance, and financial decisions.</a:t>
                      </a:r>
                    </a:p>
                    <a:p>
                      <a:pPr marL="341313" marR="0" indent="-239713">
                        <a:spcBef>
                          <a:spcPts val="0"/>
                        </a:spcBef>
                        <a:spcAft>
                          <a:spcPts val="0"/>
                        </a:spcAft>
                      </a:pPr>
                      <a:r>
                        <a:rPr lang="en-US" sz="1200" dirty="0">
                          <a:effectLst/>
                        </a:rPr>
                        <a:t>Quality Indicator 2: There is a written multi-year plan in place to address all sub-components of the CSPD.  </a:t>
                      </a:r>
                      <a:endParaRPr lang="en-US" sz="12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r>
              <a:tr h="1005310">
                <a:tc>
                  <a:txBody>
                    <a:bodyPr/>
                    <a:lstStyle/>
                    <a:p>
                      <a:pPr marL="0" marR="0" algn="ctr">
                        <a:spcBef>
                          <a:spcPts val="0"/>
                        </a:spcBef>
                        <a:spcAft>
                          <a:spcPts val="0"/>
                        </a:spcAft>
                      </a:pPr>
                      <a:r>
                        <a:rPr lang="en-US" sz="1400" dirty="0">
                          <a:effectLst/>
                        </a:rPr>
                        <a:t>State Personnel Standards</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c>
                  <a:txBody>
                    <a:bodyPr/>
                    <a:lstStyle/>
                    <a:p>
                      <a:pPr marL="341313" marR="0" indent="-239713">
                        <a:spcBef>
                          <a:spcPts val="300"/>
                        </a:spcBef>
                        <a:spcAft>
                          <a:spcPts val="300"/>
                        </a:spcAft>
                      </a:pPr>
                      <a:r>
                        <a:rPr lang="en-US" sz="1200" dirty="0" smtClean="0">
                          <a:effectLst/>
                        </a:rPr>
                        <a:t>Quality </a:t>
                      </a:r>
                      <a:r>
                        <a:rPr lang="en-US" sz="1200" dirty="0">
                          <a:effectLst/>
                        </a:rPr>
                        <a:t>Indicator 3: State personnel standards across disciplines are aligned to national professional organization personnel standards.</a:t>
                      </a:r>
                    </a:p>
                    <a:p>
                      <a:pPr marL="341313" marR="0" indent="-239713">
                        <a:spcBef>
                          <a:spcPts val="300"/>
                        </a:spcBef>
                        <a:spcAft>
                          <a:spcPts val="300"/>
                        </a:spcAft>
                      </a:pPr>
                      <a:r>
                        <a:rPr lang="en-US" sz="1200" dirty="0">
                          <a:effectLst/>
                        </a:rPr>
                        <a:t>Quality Indicator 4: The criteria for state certification, licensure, credentialing and/or endorsement are aligned to state personnel standards and national professional organization personnel standards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tc>
              </a:tr>
              <a:tr h="850587">
                <a:tc>
                  <a:txBody>
                    <a:bodyPr/>
                    <a:lstStyle/>
                    <a:p>
                      <a:pPr marL="0" marR="0" algn="ctr">
                        <a:spcBef>
                          <a:spcPts val="0"/>
                        </a:spcBef>
                        <a:spcAft>
                          <a:spcPts val="0"/>
                        </a:spcAft>
                      </a:pPr>
                      <a:r>
                        <a:rPr lang="en-US" sz="1400" dirty="0" err="1">
                          <a:effectLst/>
                        </a:rPr>
                        <a:t>Preservice</a:t>
                      </a:r>
                      <a:r>
                        <a:rPr lang="en-US" sz="1400" dirty="0">
                          <a:effectLst/>
                        </a:rPr>
                        <a:t> Personnel Development</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c>
                  <a:txBody>
                    <a:bodyPr/>
                    <a:lstStyle/>
                    <a:p>
                      <a:pPr marL="341313" marR="0" indent="-239713">
                        <a:spcBef>
                          <a:spcPts val="300"/>
                        </a:spcBef>
                        <a:spcAft>
                          <a:spcPts val="300"/>
                        </a:spcAft>
                      </a:pPr>
                      <a:r>
                        <a:rPr lang="en-US" sz="1200" dirty="0" smtClean="0">
                          <a:effectLst/>
                        </a:rPr>
                        <a:t>Quality </a:t>
                      </a:r>
                      <a:r>
                        <a:rPr lang="en-US" sz="1200" dirty="0">
                          <a:effectLst/>
                        </a:rPr>
                        <a:t>Indicator 5: Institution of higher education (IHE) programs and curricula across disciplines are aligned with both national professional organization personnel standards and state personnel standards.</a:t>
                      </a:r>
                    </a:p>
                    <a:p>
                      <a:pPr marL="341313" marR="0" indent="-239713">
                        <a:spcBef>
                          <a:spcPts val="300"/>
                        </a:spcBef>
                        <a:spcAft>
                          <a:spcPts val="300"/>
                        </a:spcAft>
                      </a:pPr>
                      <a:r>
                        <a:rPr lang="en-US" sz="1200" dirty="0">
                          <a:effectLst/>
                        </a:rPr>
                        <a:t>Quality Indicator 6: Institution of higher education programs and curricula address early childhood development and discipline specific pedagogy.</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tc>
              </a:tr>
              <a:tr h="850587">
                <a:tc>
                  <a:txBody>
                    <a:bodyPr/>
                    <a:lstStyle/>
                    <a:p>
                      <a:pPr marL="0" marR="0" algn="ctr">
                        <a:spcBef>
                          <a:spcPts val="0"/>
                        </a:spcBef>
                        <a:spcAft>
                          <a:spcPts val="0"/>
                        </a:spcAft>
                      </a:pPr>
                      <a:r>
                        <a:rPr lang="en-US" sz="1400" dirty="0" err="1">
                          <a:effectLst/>
                        </a:rPr>
                        <a:t>Inservice</a:t>
                      </a:r>
                      <a:r>
                        <a:rPr lang="en-US" sz="1400" dirty="0">
                          <a:effectLst/>
                        </a:rPr>
                        <a:t> Personnel Development</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c>
                  <a:txBody>
                    <a:bodyPr/>
                    <a:lstStyle/>
                    <a:p>
                      <a:pPr marL="341313" marR="0" indent="-239713">
                        <a:spcBef>
                          <a:spcPts val="300"/>
                        </a:spcBef>
                        <a:spcAft>
                          <a:spcPts val="300"/>
                        </a:spcAft>
                      </a:pPr>
                      <a:r>
                        <a:rPr lang="en-US" sz="1200" dirty="0">
                          <a:effectLst/>
                        </a:rPr>
                        <a:t>Quality Indicator 7: A statewide system for </a:t>
                      </a:r>
                      <a:r>
                        <a:rPr lang="en-US" sz="1200" dirty="0" err="1">
                          <a:effectLst/>
                        </a:rPr>
                        <a:t>inservice</a:t>
                      </a:r>
                      <a:r>
                        <a:rPr lang="en-US" sz="1200" dirty="0">
                          <a:effectLst/>
                        </a:rPr>
                        <a:t> personnel development and technical assistance is in place for personnel across disciplines</a:t>
                      </a:r>
                    </a:p>
                    <a:p>
                      <a:pPr marL="341313" marR="0" indent="-239713">
                        <a:spcBef>
                          <a:spcPts val="300"/>
                        </a:spcBef>
                        <a:spcAft>
                          <a:spcPts val="300"/>
                        </a:spcAft>
                      </a:pPr>
                      <a:r>
                        <a:rPr lang="en-US" sz="1200" dirty="0">
                          <a:effectLst/>
                        </a:rPr>
                        <a:t>Quality Indicator 8: A statewide system for </a:t>
                      </a:r>
                      <a:r>
                        <a:rPr lang="en-US" sz="1200" dirty="0" err="1">
                          <a:effectLst/>
                        </a:rPr>
                        <a:t>inservice</a:t>
                      </a:r>
                      <a:r>
                        <a:rPr lang="en-US" sz="1200" dirty="0">
                          <a:effectLst/>
                        </a:rPr>
                        <a:t> personnel development and technical assistance is aligned and coordinated with higher education program and curricula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tc>
              </a:tr>
              <a:tr h="819715">
                <a:tc>
                  <a:txBody>
                    <a:bodyPr/>
                    <a:lstStyle/>
                    <a:p>
                      <a:pPr marL="0" marR="0" algn="ctr">
                        <a:spcBef>
                          <a:spcPts val="0"/>
                        </a:spcBef>
                        <a:spcAft>
                          <a:spcPts val="0"/>
                        </a:spcAft>
                      </a:pPr>
                      <a:r>
                        <a:rPr lang="en-US" sz="1400" dirty="0">
                          <a:effectLst/>
                        </a:rPr>
                        <a:t>Recruitment and Retention</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c>
                  <a:txBody>
                    <a:bodyPr/>
                    <a:lstStyle/>
                    <a:p>
                      <a:pPr marL="341313" marR="0" indent="-239713">
                        <a:spcBef>
                          <a:spcPts val="300"/>
                        </a:spcBef>
                        <a:spcAft>
                          <a:spcPts val="300"/>
                        </a:spcAft>
                      </a:pPr>
                      <a:r>
                        <a:rPr lang="en-US" sz="1200" dirty="0">
                          <a:effectLst/>
                        </a:rPr>
                        <a:t>Quality Indicator 9: Comprehensive recruitment and retention strategies are based on multiple data sources, and revised as necessary.</a:t>
                      </a:r>
                    </a:p>
                    <a:p>
                      <a:pPr marL="341313" marR="0" indent="-239713">
                        <a:spcBef>
                          <a:spcPts val="300"/>
                        </a:spcBef>
                        <a:spcAft>
                          <a:spcPts val="300"/>
                        </a:spcAft>
                      </a:pPr>
                      <a:r>
                        <a:rPr lang="en-US" sz="1200" dirty="0">
                          <a:effectLst/>
                        </a:rPr>
                        <a:t>Quality Indicator 10: Comprehensive recruitment and retention strategies are being implemented across disciplines.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tc>
              </a:tr>
              <a:tr h="819715">
                <a:tc>
                  <a:txBody>
                    <a:bodyPr/>
                    <a:lstStyle/>
                    <a:p>
                      <a:pPr marL="0" marR="0" algn="ctr">
                        <a:spcBef>
                          <a:spcPts val="0"/>
                        </a:spcBef>
                        <a:spcAft>
                          <a:spcPts val="0"/>
                        </a:spcAft>
                      </a:pPr>
                      <a:r>
                        <a:rPr lang="en-US" sz="1400" dirty="0">
                          <a:effectLst/>
                        </a:rPr>
                        <a:t>Evaluation</a:t>
                      </a:r>
                      <a:endParaRPr lang="en-US" sz="1400" b="1" dirty="0">
                        <a:solidFill>
                          <a:srgbClr val="002060"/>
                        </a:solidFill>
                        <a:effectLst/>
                        <a:latin typeface="Times New Roman" panose="02020603050405020304" pitchFamily="18" charset="0"/>
                        <a:ea typeface="Times New Roman"/>
                        <a:cs typeface="Times New Roman" panose="02020603050405020304" pitchFamily="18" charset="0"/>
                      </a:endParaRPr>
                    </a:p>
                  </a:txBody>
                  <a:tcPr marL="62861" marR="62861" marT="0" marB="0" anchor="ctr"/>
                </a:tc>
                <a:tc>
                  <a:txBody>
                    <a:bodyPr/>
                    <a:lstStyle/>
                    <a:p>
                      <a:pPr marL="341313" marR="0" indent="-239713">
                        <a:spcBef>
                          <a:spcPts val="300"/>
                        </a:spcBef>
                        <a:spcAft>
                          <a:spcPts val="300"/>
                        </a:spcAft>
                      </a:pPr>
                      <a:r>
                        <a:rPr lang="en-US" sz="1200" dirty="0">
                          <a:effectLst/>
                        </a:rPr>
                        <a:t>Quality Indicator 11: The evaluation plan for the CSPD includes processes and mechanisms to collect, store, and analyze data across all subcomponents</a:t>
                      </a:r>
                    </a:p>
                    <a:p>
                      <a:pPr marL="341313" marR="0" indent="-239713">
                        <a:spcBef>
                          <a:spcPts val="300"/>
                        </a:spcBef>
                        <a:spcAft>
                          <a:spcPts val="300"/>
                        </a:spcAft>
                      </a:pPr>
                      <a:r>
                        <a:rPr lang="en-US" sz="1200" dirty="0">
                          <a:effectLst/>
                        </a:rPr>
                        <a:t>Quality Indicator 12: The evaluation plan is implemented, continuously monitored, and revised as necessary based on multiple data sources</a:t>
                      </a:r>
                      <a:endParaRPr lang="en-US" sz="1200" dirty="0">
                        <a:effectLst/>
                        <a:latin typeface="Times New Roman" panose="02020603050405020304" pitchFamily="18" charset="0"/>
                        <a:ea typeface="Times New Roman"/>
                        <a:cs typeface="Times New Roman" panose="02020603050405020304" pitchFamily="18" charset="0"/>
                      </a:endParaRPr>
                    </a:p>
                  </a:txBody>
                  <a:tcPr marL="62861" marR="62861" marT="0" marB="0" anchor="ctr"/>
                </a:tc>
              </a:tr>
            </a:tbl>
          </a:graphicData>
        </a:graphic>
      </p:graphicFrame>
      <p:sp>
        <p:nvSpPr>
          <p:cNvPr id="3" name="Slide Number Placeholder 2"/>
          <p:cNvSpPr>
            <a:spLocks noGrp="1"/>
          </p:cNvSpPr>
          <p:nvPr>
            <p:ph type="sldNum" sz="quarter" idx="12"/>
          </p:nvPr>
        </p:nvSpPr>
        <p:spPr/>
        <p:txBody>
          <a:bodyPr/>
          <a:lstStyle/>
          <a:p>
            <a:fld id="{7DC82B72-95DE-47BF-856D-86D4B12F7055}" type="slidenum">
              <a:rPr lang="en-US" smtClean="0"/>
              <a:t>46</a:t>
            </a:fld>
            <a:endParaRPr lang="en-US"/>
          </a:p>
        </p:txBody>
      </p:sp>
    </p:spTree>
    <p:extLst>
      <p:ext uri="{BB962C8B-B14F-4D97-AF65-F5344CB8AC3E}">
        <p14:creationId xmlns:p14="http://schemas.microsoft.com/office/powerpoint/2010/main" val="3562266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solidFill>
                  <a:schemeClr val="tx1"/>
                </a:solidFill>
                <a:latin typeface="Arial" panose="020B0604020202020204" pitchFamily="34" charset="0"/>
                <a:cs typeface="Arial" panose="020B0604020202020204" pitchFamily="34" charset="0"/>
              </a:rPr>
              <a:t>Vision Statement</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Delaware</a:t>
            </a:r>
          </a:p>
        </p:txBody>
      </p:sp>
      <p:sp>
        <p:nvSpPr>
          <p:cNvPr id="3075" name="Content Placeholder 2"/>
          <p:cNvSpPr>
            <a:spLocks noGrp="1"/>
          </p:cNvSpPr>
          <p:nvPr>
            <p:ph idx="1"/>
          </p:nvPr>
        </p:nvSpPr>
        <p:spPr/>
        <p:txBody>
          <a:bodyPr/>
          <a:lstStyle/>
          <a:p>
            <a:pPr marL="0" indent="0" algn="ctr">
              <a:buNone/>
            </a:pPr>
            <a:endParaRPr lang="en-US" altLang="en-US" dirty="0" smtClean="0"/>
          </a:p>
          <a:p>
            <a:pPr marL="0" indent="0" algn="ctr">
              <a:buNone/>
            </a:pPr>
            <a:r>
              <a:rPr lang="en-US" altLang="en-US" dirty="0" smtClean="0">
                <a:latin typeface="Arial" panose="020B0604020202020204" pitchFamily="34" charset="0"/>
                <a:cs typeface="Arial" panose="020B0604020202020204" pitchFamily="34" charset="0"/>
              </a:rPr>
              <a:t>In three to five years, there will be a cross sector sustainable personnel and professional development system for all programs serving young children birth to five to sustain a high quality work force.</a:t>
            </a:r>
          </a:p>
        </p:txBody>
      </p:sp>
      <p:sp>
        <p:nvSpPr>
          <p:cNvPr id="3" name="Slide Number Placeholder 2"/>
          <p:cNvSpPr>
            <a:spLocks noGrp="1"/>
          </p:cNvSpPr>
          <p:nvPr>
            <p:ph type="sldNum" sz="quarter" idx="12"/>
          </p:nvPr>
        </p:nvSpPr>
        <p:spPr/>
        <p:txBody>
          <a:bodyPr/>
          <a:lstStyle/>
          <a:p>
            <a:fld id="{7DC82B72-95DE-47BF-856D-86D4B12F7055}" type="slidenum">
              <a:rPr lang="en-US" smtClean="0"/>
              <a:t>47</a:t>
            </a:fld>
            <a:endParaRPr lang="en-US"/>
          </a:p>
        </p:txBody>
      </p:sp>
    </p:spTree>
    <p:extLst>
      <p:ext uri="{BB962C8B-B14F-4D97-AF65-F5344CB8AC3E}">
        <p14:creationId xmlns:p14="http://schemas.microsoft.com/office/powerpoint/2010/main" val="2861888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solidFill>
                  <a:schemeClr val="tx1"/>
                </a:solidFill>
                <a:latin typeface="Arial" panose="020B0604020202020204" pitchFamily="34" charset="0"/>
                <a:cs typeface="Arial" panose="020B0604020202020204" pitchFamily="34" charset="0"/>
              </a:rPr>
              <a:t>Vision Statement </a:t>
            </a:r>
            <a:br>
              <a:rPr lang="en-US" sz="2800"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Kansas</a:t>
            </a:r>
          </a:p>
        </p:txBody>
      </p:sp>
      <p:sp>
        <p:nvSpPr>
          <p:cNvPr id="4099" name="Content Placeholder 2"/>
          <p:cNvSpPr>
            <a:spLocks noGrp="1"/>
          </p:cNvSpPr>
          <p:nvPr>
            <p:ph idx="1"/>
          </p:nvPr>
        </p:nvSpPr>
        <p:spPr/>
        <p:txBody>
          <a:bodyPr/>
          <a:lstStyle/>
          <a:p>
            <a:pPr marL="0" indent="0" algn="ctr">
              <a:buNone/>
            </a:pPr>
            <a:endParaRPr lang="en-US" altLang="en-US" dirty="0" smtClean="0"/>
          </a:p>
          <a:p>
            <a:pPr marL="0" indent="0" algn="ctr">
              <a:buNone/>
            </a:pPr>
            <a:endParaRPr lang="en-US" altLang="en-US" dirty="0"/>
          </a:p>
          <a:p>
            <a:pPr marL="0" indent="0" algn="ctr">
              <a:buNone/>
            </a:pPr>
            <a:r>
              <a:rPr lang="en-US" altLang="en-US" dirty="0" smtClean="0">
                <a:latin typeface="Arial" panose="020B0604020202020204" pitchFamily="34" charset="0"/>
                <a:cs typeface="Arial" panose="020B0604020202020204" pitchFamily="34" charset="0"/>
              </a:rPr>
              <a:t>Kansas early childhood CSPD will result in positive outcomes for young children and families</a:t>
            </a:r>
          </a:p>
        </p:txBody>
      </p:sp>
      <p:sp>
        <p:nvSpPr>
          <p:cNvPr id="3" name="Slide Number Placeholder 2"/>
          <p:cNvSpPr>
            <a:spLocks noGrp="1"/>
          </p:cNvSpPr>
          <p:nvPr>
            <p:ph type="sldNum" sz="quarter" idx="12"/>
          </p:nvPr>
        </p:nvSpPr>
        <p:spPr/>
        <p:txBody>
          <a:bodyPr/>
          <a:lstStyle/>
          <a:p>
            <a:fld id="{7DC82B72-95DE-47BF-856D-86D4B12F7055}" type="slidenum">
              <a:rPr lang="en-US" smtClean="0"/>
              <a:t>48</a:t>
            </a:fld>
            <a:endParaRPr lang="en-US"/>
          </a:p>
        </p:txBody>
      </p:sp>
    </p:spTree>
    <p:extLst>
      <p:ext uri="{BB962C8B-B14F-4D97-AF65-F5344CB8AC3E}">
        <p14:creationId xmlns:p14="http://schemas.microsoft.com/office/powerpoint/2010/main" val="140621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524000"/>
          </a:xfrm>
        </p:spPr>
        <p:txBody>
          <a:bodyPr rtlCol="0">
            <a:normAutofit/>
          </a:bodyPr>
          <a:lstStyle/>
          <a:p>
            <a:pPr fontAlgn="auto">
              <a:spcAft>
                <a:spcPts val="0"/>
              </a:spcAft>
              <a:defRPr/>
            </a:pPr>
            <a:r>
              <a:rPr lang="en-US" sz="2800" dirty="0" smtClean="0"/>
              <a:t/>
            </a:r>
            <a:br>
              <a:rPr lang="en-US" sz="2800" dirty="0" smtClean="0"/>
            </a:br>
            <a:r>
              <a:rPr lang="en-US" sz="2800" dirty="0" smtClean="0">
                <a:latin typeface="Arial" panose="020B0604020202020204" pitchFamily="34" charset="0"/>
                <a:cs typeface="Arial" panose="020B0604020202020204" pitchFamily="34" charset="0"/>
              </a:rPr>
              <a:t>Vision Statement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Iowa</a:t>
            </a:r>
          </a:p>
        </p:txBody>
      </p:sp>
      <p:sp>
        <p:nvSpPr>
          <p:cNvPr id="5123" name="Content Placeholder 2"/>
          <p:cNvSpPr>
            <a:spLocks noGrp="1"/>
          </p:cNvSpPr>
          <p:nvPr>
            <p:ph idx="1"/>
          </p:nvPr>
        </p:nvSpPr>
        <p:spPr/>
        <p:txBody>
          <a:bodyPr/>
          <a:lstStyle/>
          <a:p>
            <a:pPr marL="0" indent="0" algn="ctr">
              <a:buNone/>
            </a:pPr>
            <a:endParaRPr lang="en-US" altLang="en-US" dirty="0" smtClean="0"/>
          </a:p>
          <a:p>
            <a:pPr marL="0" indent="0" algn="ctr">
              <a:buNone/>
            </a:pPr>
            <a:r>
              <a:rPr lang="en-US" altLang="en-US" dirty="0" smtClean="0">
                <a:latin typeface="Arial" panose="020B0604020202020204" pitchFamily="34" charset="0"/>
                <a:cs typeface="Arial" panose="020B0604020202020204" pitchFamily="34" charset="0"/>
              </a:rPr>
              <a:t>Every child, beginning at birth, will be healthy and successful</a:t>
            </a:r>
          </a:p>
        </p:txBody>
      </p:sp>
      <p:sp>
        <p:nvSpPr>
          <p:cNvPr id="3" name="Slide Number Placeholder 2"/>
          <p:cNvSpPr>
            <a:spLocks noGrp="1"/>
          </p:cNvSpPr>
          <p:nvPr>
            <p:ph type="sldNum" sz="quarter" idx="12"/>
          </p:nvPr>
        </p:nvSpPr>
        <p:spPr/>
        <p:txBody>
          <a:bodyPr/>
          <a:lstStyle/>
          <a:p>
            <a:fld id="{7DC82B72-95DE-47BF-856D-86D4B12F7055}" type="slidenum">
              <a:rPr lang="en-US" smtClean="0"/>
              <a:t>49</a:t>
            </a:fld>
            <a:endParaRPr lang="en-US"/>
          </a:p>
        </p:txBody>
      </p:sp>
    </p:spTree>
    <p:extLst>
      <p:ext uri="{BB962C8B-B14F-4D97-AF65-F5344CB8AC3E}">
        <p14:creationId xmlns:p14="http://schemas.microsoft.com/office/powerpoint/2010/main" val="106068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Arial" panose="020B0604020202020204" pitchFamily="34" charset="0"/>
                <a:cs typeface="Arial" panose="020B0604020202020204" pitchFamily="34" charset="0"/>
              </a:rPr>
              <a:t>Outputs of the Center</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US" dirty="0" smtClean="0"/>
          </a:p>
          <a:p>
            <a:pPr>
              <a:buClrTx/>
            </a:pPr>
            <a:r>
              <a:rPr lang="en-US" sz="3600" dirty="0" smtClean="0">
                <a:latin typeface="Arial" panose="020B0604020202020204" pitchFamily="34" charset="0"/>
                <a:cs typeface="Arial" panose="020B0604020202020204" pitchFamily="34" charset="0"/>
              </a:rPr>
              <a:t>Knowledge Development</a:t>
            </a:r>
          </a:p>
          <a:p>
            <a:pPr>
              <a:buClrTx/>
            </a:pPr>
            <a:endParaRPr lang="en-US" sz="3600" dirty="0">
              <a:latin typeface="Arial" panose="020B0604020202020204" pitchFamily="34" charset="0"/>
              <a:cs typeface="Arial" panose="020B0604020202020204" pitchFamily="34" charset="0"/>
            </a:endParaRPr>
          </a:p>
          <a:p>
            <a:pPr>
              <a:buClrTx/>
            </a:pPr>
            <a:r>
              <a:rPr lang="en-US" sz="3600" dirty="0" smtClean="0">
                <a:latin typeface="Arial" panose="020B0604020202020204" pitchFamily="34" charset="0"/>
                <a:cs typeface="Arial" panose="020B0604020202020204" pitchFamily="34" charset="0"/>
              </a:rPr>
              <a:t>Technical Assistance</a:t>
            </a:r>
          </a:p>
          <a:p>
            <a:pPr>
              <a:buClrTx/>
            </a:pPr>
            <a:endParaRPr lang="en-US" sz="3600" dirty="0">
              <a:latin typeface="Arial" panose="020B0604020202020204" pitchFamily="34" charset="0"/>
              <a:cs typeface="Arial" panose="020B0604020202020204" pitchFamily="34" charset="0"/>
            </a:endParaRPr>
          </a:p>
          <a:p>
            <a:pPr>
              <a:buClrTx/>
            </a:pPr>
            <a:r>
              <a:rPr lang="en-US" sz="3600" dirty="0" smtClean="0">
                <a:latin typeface="Arial" panose="020B0604020202020204" pitchFamily="34" charset="0"/>
                <a:cs typeface="Arial" panose="020B0604020202020204" pitchFamily="34" charset="0"/>
              </a:rPr>
              <a:t>Leadership and Coordination</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5</a:t>
            </a:fld>
            <a:endParaRPr lang="en-US"/>
          </a:p>
        </p:txBody>
      </p:sp>
    </p:spTree>
    <p:extLst>
      <p:ext uri="{BB962C8B-B14F-4D97-AF65-F5344CB8AC3E}">
        <p14:creationId xmlns:p14="http://schemas.microsoft.com/office/powerpoint/2010/main" val="7667683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2800" dirty="0" smtClean="0">
                <a:latin typeface="Arial" panose="020B0604020202020204" pitchFamily="34" charset="0"/>
                <a:cs typeface="Arial" panose="020B0604020202020204" pitchFamily="34" charset="0"/>
              </a:rPr>
              <a:t>Vision Statement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Oregon</a:t>
            </a:r>
          </a:p>
        </p:txBody>
      </p:sp>
      <p:sp>
        <p:nvSpPr>
          <p:cNvPr id="3" name="Content Placeholder 2"/>
          <p:cNvSpPr>
            <a:spLocks noGrp="1"/>
          </p:cNvSpPr>
          <p:nvPr>
            <p:ph idx="1"/>
          </p:nvPr>
        </p:nvSpPr>
        <p:spPr/>
        <p:txBody>
          <a:bodyPr rtlCol="0">
            <a:normAutofit fontScale="77500" lnSpcReduction="20000"/>
          </a:bodyPr>
          <a:lstStyle/>
          <a:p>
            <a:pPr marL="0" indent="0" algn="ctr" fontAlgn="auto">
              <a:spcAft>
                <a:spcPts val="0"/>
              </a:spcAft>
              <a:buNone/>
              <a:defRPr/>
            </a:pPr>
            <a:r>
              <a:rPr lang="en-US" dirty="0" smtClean="0">
                <a:latin typeface="Arial" panose="020B0604020202020204" pitchFamily="34" charset="0"/>
                <a:cs typeface="Arial" panose="020B0604020202020204" pitchFamily="34" charset="0"/>
              </a:rPr>
              <a:t>We believe that as early childhood practitioners we are collectively responsible for assuring that the young children we work with are ready for school and are building the emotional and developmental tools necessary to live a life of positive experiences. Oregon’s early intervention/early childhood special education (EI/ECSE) Comprehensive System of Professional Development (CSPD) will ensure that all EI/ECSE practitioners receive the appropriate training and support needed to provide effective services to infants, toddlers, and preschool children with special needs and their families, which will result in positive developmental and behavioral child outcomes.</a:t>
            </a:r>
          </a:p>
        </p:txBody>
      </p:sp>
      <p:sp>
        <p:nvSpPr>
          <p:cNvPr id="4" name="Slide Number Placeholder 3"/>
          <p:cNvSpPr>
            <a:spLocks noGrp="1"/>
          </p:cNvSpPr>
          <p:nvPr>
            <p:ph type="sldNum" sz="quarter" idx="12"/>
          </p:nvPr>
        </p:nvSpPr>
        <p:spPr/>
        <p:txBody>
          <a:bodyPr/>
          <a:lstStyle/>
          <a:p>
            <a:fld id="{7DC82B72-95DE-47BF-856D-86D4B12F7055}" type="slidenum">
              <a:rPr lang="en-US" smtClean="0"/>
              <a:t>50</a:t>
            </a:fld>
            <a:endParaRPr lang="en-US"/>
          </a:p>
        </p:txBody>
      </p:sp>
    </p:spTree>
    <p:extLst>
      <p:ext uri="{BB962C8B-B14F-4D97-AF65-F5344CB8AC3E}">
        <p14:creationId xmlns:p14="http://schemas.microsoft.com/office/powerpoint/2010/main" val="1237667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DC82B72-95DE-47BF-856D-86D4B12F7055}" type="slidenum">
              <a:rPr lang="en-US" smtClean="0"/>
              <a:t>51</a:t>
            </a:fld>
            <a:endParaRPr lang="en-US"/>
          </a:p>
        </p:txBody>
      </p:sp>
      <p:graphicFrame>
        <p:nvGraphicFramePr>
          <p:cNvPr id="6" name="Table 5" descr=" Comparison of CEC standards with Kansas Standards" title="Standards Table"/>
          <p:cNvGraphicFramePr>
            <a:graphicFrameLocks noGrp="1"/>
          </p:cNvGraphicFramePr>
          <p:nvPr>
            <p:extLst>
              <p:ext uri="{D42A27DB-BD31-4B8C-83A1-F6EECF244321}">
                <p14:modId xmlns:p14="http://schemas.microsoft.com/office/powerpoint/2010/main" val="3119901871"/>
              </p:ext>
            </p:extLst>
          </p:nvPr>
        </p:nvGraphicFramePr>
        <p:xfrm>
          <a:off x="381000" y="1397000"/>
          <a:ext cx="8382000" cy="5029200"/>
        </p:xfrm>
        <a:graphic>
          <a:graphicData uri="http://schemas.openxmlformats.org/drawingml/2006/table">
            <a:tbl>
              <a:tblPr firstRow="1" bandRow="1">
                <a:tableStyleId>{5940675A-B579-460E-94D1-54222C63F5DA}</a:tableStyleId>
              </a:tblPr>
              <a:tblGrid>
                <a:gridCol w="2794000"/>
                <a:gridCol w="2794000"/>
                <a:gridCol w="2794000"/>
              </a:tblGrid>
              <a:tr h="660400">
                <a:tc>
                  <a:txBody>
                    <a:bodyPr/>
                    <a:lstStyle/>
                    <a:p>
                      <a:pPr algn="ctr"/>
                      <a:r>
                        <a:rPr lang="en-US" sz="1600" b="1" dirty="0" smtClean="0"/>
                        <a:t>CEC Initial &amp; Advanced</a:t>
                      </a:r>
                      <a:r>
                        <a:rPr lang="en-US" sz="1600" b="1" baseline="0" dirty="0" smtClean="0"/>
                        <a:t> Preparation Standards, Key Elements, Knowledge &amp; Skills</a:t>
                      </a:r>
                      <a:endParaRPr lang="en-US" sz="1600" b="1" dirty="0"/>
                    </a:p>
                  </a:txBody>
                  <a:tcPr/>
                </a:tc>
                <a:tc>
                  <a:txBody>
                    <a:bodyPr/>
                    <a:lstStyle/>
                    <a:p>
                      <a:pPr algn="ctr"/>
                      <a:r>
                        <a:rPr lang="en-US" sz="1600" b="1" dirty="0" smtClean="0"/>
                        <a:t>KS Standards ECU B-K</a:t>
                      </a:r>
                      <a:r>
                        <a:rPr lang="en-US" sz="1600" b="1" baseline="0" dirty="0" smtClean="0"/>
                        <a:t> Content Knowledge</a:t>
                      </a:r>
                      <a:endParaRPr lang="en-US" sz="1600" b="1" dirty="0"/>
                    </a:p>
                  </a:txBody>
                  <a:tcPr/>
                </a:tc>
                <a:tc>
                  <a:txBody>
                    <a:bodyPr/>
                    <a:lstStyle/>
                    <a:p>
                      <a:pPr algn="ctr"/>
                      <a:r>
                        <a:rPr lang="en-US" sz="1600" b="1" dirty="0" smtClean="0"/>
                        <a:t>KS Standards ECU B-K Professional Skills</a:t>
                      </a:r>
                      <a:endParaRPr lang="en-US" sz="1600" b="1" dirty="0"/>
                    </a:p>
                  </a:txBody>
                  <a:tcPr/>
                </a:tc>
              </a:tr>
              <a:tr h="1337733">
                <a:tc>
                  <a:txBody>
                    <a:bodyPr/>
                    <a:lstStyle/>
                    <a:p>
                      <a:r>
                        <a:rPr lang="en-US" sz="1200" b="1" dirty="0" smtClean="0"/>
                        <a:t>Initial Standard 1: Learner</a:t>
                      </a:r>
                      <a:r>
                        <a:rPr lang="en-US" sz="1200" b="1" baseline="0" dirty="0" smtClean="0"/>
                        <a:t> Development and Individual Learning Differences</a:t>
                      </a:r>
                    </a:p>
                    <a:p>
                      <a:r>
                        <a:rPr lang="en-US" sz="1200" baseline="0" dirty="0" smtClean="0"/>
                        <a:t>1.0 Beginning special education professionals understand how exceptionalities may interact with developmental and learning and use this knowledge to provide meaningful and challenging learning experiences for individuals with exceptionalities</a:t>
                      </a:r>
                      <a:endParaRPr lang="en-US" sz="1200" dirty="0"/>
                    </a:p>
                  </a:txBody>
                  <a:tcPr/>
                </a:tc>
                <a:tc>
                  <a:txBody>
                    <a:bodyPr/>
                    <a:lstStyle/>
                    <a:p>
                      <a:r>
                        <a:rPr lang="en-US" sz="1200" b="1" dirty="0" smtClean="0"/>
                        <a:t>Standard 1</a:t>
                      </a:r>
                    </a:p>
                    <a:p>
                      <a:r>
                        <a:rPr lang="en-US" sz="1200" b="1" dirty="0" smtClean="0"/>
                        <a:t>Child and development and Learning: </a:t>
                      </a:r>
                      <a:r>
                        <a:rPr lang="en-US" sz="1200" dirty="0" smtClean="0"/>
                        <a:t>Candidates</a:t>
                      </a:r>
                      <a:r>
                        <a:rPr lang="en-US" sz="1200" baseline="0" dirty="0" smtClean="0"/>
                        <a:t> prepared in early childhood degree programs are grounded in a child development knowledge base. They understand and value learner differences. They use their understanding of young children’s development and learning to create environments that are healthy, respectful, supportive and challenging for each learner.</a:t>
                      </a:r>
                      <a:endParaRPr lang="en-US" sz="1200" dirty="0"/>
                    </a:p>
                  </a:txBody>
                  <a:tcPr/>
                </a:tc>
                <a:tc>
                  <a:txBody>
                    <a:bodyPr/>
                    <a:lstStyle/>
                    <a:p>
                      <a:r>
                        <a:rPr lang="en-US" sz="1200" b="1" dirty="0" smtClean="0"/>
                        <a:t>Standard 1</a:t>
                      </a:r>
                    </a:p>
                    <a:p>
                      <a:r>
                        <a:rPr lang="en-US" sz="1200" b="1" dirty="0" smtClean="0"/>
                        <a:t>Child and development and Learning:</a:t>
                      </a:r>
                      <a:r>
                        <a:rPr lang="en-US" sz="1200" dirty="0" smtClean="0"/>
                        <a:t> Candidates</a:t>
                      </a:r>
                      <a:r>
                        <a:rPr lang="en-US" sz="1200" baseline="0" dirty="0" smtClean="0"/>
                        <a:t> prepared in early childhood degree programs are grounded in a child development knowledge base. They understand and value learner differences. They use their understanding of young children’s development and learning to create environments that are healthy, respectful, supportive and challenging for each learner.</a:t>
                      </a:r>
                      <a:endParaRPr lang="en-US" sz="1200" dirty="0" smtClean="0"/>
                    </a:p>
                    <a:p>
                      <a:endParaRPr lang="en-US" sz="1200" dirty="0"/>
                    </a:p>
                  </a:txBody>
                  <a:tcPr/>
                </a:tc>
              </a:tr>
              <a:tr h="1337733">
                <a:tc>
                  <a:txBody>
                    <a:bodyPr/>
                    <a:lstStyle/>
                    <a:p>
                      <a:r>
                        <a:rPr lang="en-US" sz="1200" dirty="0" smtClean="0"/>
                        <a:t>1.1 beginning special education professionals understand</a:t>
                      </a:r>
                      <a:r>
                        <a:rPr lang="en-US" sz="1200" baseline="0" dirty="0" smtClean="0"/>
                        <a:t> how language, culture, and family background influence the learning of individuals with exceptionalities</a:t>
                      </a:r>
                      <a:endParaRPr lang="en-US" sz="1200" dirty="0"/>
                    </a:p>
                  </a:txBody>
                  <a:tcPr/>
                </a:tc>
                <a:tc>
                  <a:txBody>
                    <a:bodyPr/>
                    <a:lstStyle/>
                    <a:p>
                      <a:r>
                        <a:rPr lang="en-US" sz="1200" dirty="0" smtClean="0"/>
                        <a:t>1.2.1 The Candidate possesses knowledge and understanding of family expectations and cultural requirements around educational settings. The candidate values diverse</a:t>
                      </a:r>
                      <a:r>
                        <a:rPr lang="en-US" sz="1200" baseline="0" dirty="0" smtClean="0"/>
                        <a:t> languages and cultures. </a:t>
                      </a:r>
                    </a:p>
                    <a:p>
                      <a:endParaRPr lang="en-US" sz="1200" baseline="0" dirty="0" smtClean="0"/>
                    </a:p>
                    <a:p>
                      <a:r>
                        <a:rPr lang="en-US" sz="1200" baseline="0" dirty="0" smtClean="0"/>
                        <a:t>2.2.3 The candidate understand theories of family and community and how they impact child development</a:t>
                      </a:r>
                    </a:p>
                    <a:p>
                      <a:endParaRPr lang="en-US" sz="1200" baseline="0" dirty="0" smtClean="0"/>
                    </a:p>
                  </a:txBody>
                  <a:tcPr/>
                </a:tc>
                <a:tc>
                  <a:txBody>
                    <a:bodyPr/>
                    <a:lstStyle/>
                    <a:p>
                      <a:r>
                        <a:rPr lang="en-US" sz="1200" dirty="0" smtClean="0"/>
                        <a:t>1.1.4 The candidate demonstrates respect for each child as</a:t>
                      </a:r>
                      <a:r>
                        <a:rPr lang="en-US" sz="1200" baseline="0" dirty="0" smtClean="0"/>
                        <a:t> a feeling, thinking individual and respect for each child’s culture, home language, individual abilities or disabilities, family context, and community. The candidate models and affirms anti-bias perspectives on development and learning.</a:t>
                      </a:r>
                    </a:p>
                    <a:p>
                      <a:endParaRPr lang="en-US" sz="1200" baseline="0" dirty="0" smtClean="0"/>
                    </a:p>
                    <a:p>
                      <a:endParaRPr lang="en-US" sz="1200" dirty="0"/>
                    </a:p>
                  </a:txBody>
                  <a:tcPr/>
                </a:tc>
              </a:tr>
            </a:tbl>
          </a:graphicData>
        </a:graphic>
      </p:graphicFrame>
      <p:sp>
        <p:nvSpPr>
          <p:cNvPr id="7" name="TextBox 6"/>
          <p:cNvSpPr txBox="1"/>
          <p:nvPr/>
        </p:nvSpPr>
        <p:spPr>
          <a:xfrm>
            <a:off x="1828800" y="152400"/>
            <a:ext cx="5334000" cy="646331"/>
          </a:xfrm>
          <a:prstGeom prst="rect">
            <a:avLst/>
          </a:prstGeom>
          <a:noFill/>
        </p:spPr>
        <p:txBody>
          <a:bodyPr wrap="square" rtlCol="0">
            <a:spAutoFit/>
          </a:bodyPr>
          <a:lstStyle/>
          <a:p>
            <a:pPr algn="ctr"/>
            <a:r>
              <a:rPr lang="en-US" sz="3600" dirty="0" smtClean="0"/>
              <a:t>STANDARDS</a:t>
            </a:r>
            <a:endParaRPr lang="en-US" sz="3600" dirty="0"/>
          </a:p>
        </p:txBody>
      </p:sp>
    </p:spTree>
    <p:extLst>
      <p:ext uri="{BB962C8B-B14F-4D97-AF65-F5344CB8AC3E}">
        <p14:creationId xmlns:p14="http://schemas.microsoft.com/office/powerpoint/2010/main" val="3124579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DC82B72-95DE-47BF-856D-86D4B12F7055}" type="slidenum">
              <a:rPr lang="en-US" smtClean="0"/>
              <a:t>52</a:t>
            </a:fld>
            <a:endParaRPr lang="en-US"/>
          </a:p>
        </p:txBody>
      </p:sp>
      <p:graphicFrame>
        <p:nvGraphicFramePr>
          <p:cNvPr id="6" name="Table 5" descr=" Comparison of CEC standards with Kansas Standards"/>
          <p:cNvGraphicFramePr>
            <a:graphicFrameLocks noGrp="1"/>
          </p:cNvGraphicFramePr>
          <p:nvPr>
            <p:extLst>
              <p:ext uri="{D42A27DB-BD31-4B8C-83A1-F6EECF244321}">
                <p14:modId xmlns:p14="http://schemas.microsoft.com/office/powerpoint/2010/main" val="905709557"/>
              </p:ext>
            </p:extLst>
          </p:nvPr>
        </p:nvGraphicFramePr>
        <p:xfrm>
          <a:off x="381000" y="1397000"/>
          <a:ext cx="8382000" cy="3657600"/>
        </p:xfrm>
        <a:graphic>
          <a:graphicData uri="http://schemas.openxmlformats.org/drawingml/2006/table">
            <a:tbl>
              <a:tblPr firstRow="1" bandRow="1">
                <a:tableStyleId>{5940675A-B579-460E-94D1-54222C63F5DA}</a:tableStyleId>
              </a:tblPr>
              <a:tblGrid>
                <a:gridCol w="2794000"/>
                <a:gridCol w="2794000"/>
                <a:gridCol w="2794000"/>
              </a:tblGrid>
              <a:tr h="660400">
                <a:tc>
                  <a:txBody>
                    <a:bodyPr/>
                    <a:lstStyle/>
                    <a:p>
                      <a:r>
                        <a:rPr lang="en-US" sz="1600" b="1" dirty="0" smtClean="0"/>
                        <a:t>CEC Initial &amp; Advanced</a:t>
                      </a:r>
                      <a:r>
                        <a:rPr lang="en-US" sz="1600" b="1" baseline="0" dirty="0" smtClean="0"/>
                        <a:t> Preparation Standards, Key Elements, Knowledge &amp; Skills</a:t>
                      </a:r>
                      <a:endParaRPr lang="en-US" sz="1600" b="1" dirty="0"/>
                    </a:p>
                  </a:txBody>
                  <a:tcPr/>
                </a:tc>
                <a:tc>
                  <a:txBody>
                    <a:bodyPr/>
                    <a:lstStyle/>
                    <a:p>
                      <a:r>
                        <a:rPr lang="en-US" sz="1600" b="1" dirty="0" smtClean="0"/>
                        <a:t>KS Standards ECU B-K</a:t>
                      </a:r>
                      <a:r>
                        <a:rPr lang="en-US" sz="1600" b="1" baseline="0" dirty="0" smtClean="0"/>
                        <a:t> Content Knowledge</a:t>
                      </a:r>
                      <a:endParaRPr lang="en-US" sz="1600" b="1" dirty="0"/>
                    </a:p>
                  </a:txBody>
                  <a:tcPr/>
                </a:tc>
                <a:tc>
                  <a:txBody>
                    <a:bodyPr/>
                    <a:lstStyle/>
                    <a:p>
                      <a:r>
                        <a:rPr lang="en-US" sz="1600" b="1" dirty="0" smtClean="0"/>
                        <a:t>KS Standards ECU B-K Professional Skills</a:t>
                      </a:r>
                      <a:endParaRPr lang="en-US" sz="1600" b="1" dirty="0"/>
                    </a:p>
                  </a:txBody>
                  <a:tcPr/>
                </a:tc>
              </a:tr>
              <a:tr h="1337733">
                <a:tc>
                  <a:txBody>
                    <a:bodyPr/>
                    <a:lstStyle/>
                    <a:p>
                      <a:endParaRPr lang="en-US" sz="1200" dirty="0"/>
                    </a:p>
                  </a:txBody>
                  <a:tcPr/>
                </a:tc>
                <a:tc>
                  <a:txBody>
                    <a:bodyPr/>
                    <a:lstStyle/>
                    <a:p>
                      <a:r>
                        <a:rPr lang="en-US" sz="1200" baseline="0" dirty="0" smtClean="0"/>
                        <a:t>2.2.5 The candidate understands Maslow’s hierarchy of needs, multiple intelligences theory, blooms taxonomy, learning styles research</a:t>
                      </a:r>
                      <a:endParaRPr lang="en-US" sz="1200" dirty="0"/>
                    </a:p>
                  </a:txBody>
                  <a:tcPr/>
                </a:tc>
                <a:tc>
                  <a:txBody>
                    <a:bodyPr/>
                    <a:lstStyle/>
                    <a:p>
                      <a:r>
                        <a:rPr lang="en-US" sz="1200" dirty="0" smtClean="0"/>
                        <a:t>1.2.1. The candidate applies their understanding of language and culture in educational settings. The candidate seeks to integrate languages</a:t>
                      </a:r>
                      <a:r>
                        <a:rPr lang="en-US" sz="1200" baseline="0" dirty="0" smtClean="0"/>
                        <a:t> and diverse cultures into his/her instructional practice to engage learners. </a:t>
                      </a:r>
                    </a:p>
                    <a:p>
                      <a:endParaRPr lang="en-US" sz="1200" baseline="0" dirty="0" smtClean="0"/>
                    </a:p>
                    <a:p>
                      <a:r>
                        <a:rPr lang="en-US" sz="1200" baseline="0" dirty="0" smtClean="0"/>
                        <a:t>5.1.5 The candidate grounds their practice in a thorough, research-based understanding of young learners’ development and learning processes and they recognize that every child constructs knowledge in personally and culturally familiar ways as evident in their daily planning. </a:t>
                      </a:r>
                      <a:endParaRPr lang="en-US" sz="1200" dirty="0"/>
                    </a:p>
                  </a:txBody>
                  <a:tcPr/>
                </a:tc>
              </a:tr>
            </a:tbl>
          </a:graphicData>
        </a:graphic>
      </p:graphicFrame>
      <p:sp>
        <p:nvSpPr>
          <p:cNvPr id="4" name="TextBox 3"/>
          <p:cNvSpPr txBox="1"/>
          <p:nvPr/>
        </p:nvSpPr>
        <p:spPr>
          <a:xfrm>
            <a:off x="1752600" y="152400"/>
            <a:ext cx="5334000" cy="646331"/>
          </a:xfrm>
          <a:prstGeom prst="rect">
            <a:avLst/>
          </a:prstGeom>
          <a:noFill/>
        </p:spPr>
        <p:txBody>
          <a:bodyPr wrap="square" rtlCol="0">
            <a:spAutoFit/>
          </a:bodyPr>
          <a:lstStyle/>
          <a:p>
            <a:pPr algn="ctr"/>
            <a:r>
              <a:rPr lang="en-US" sz="3600" dirty="0" smtClean="0"/>
              <a:t>STANDARDS</a:t>
            </a:r>
            <a:endParaRPr lang="en-US" sz="3600" dirty="0"/>
          </a:p>
        </p:txBody>
      </p:sp>
    </p:spTree>
    <p:extLst>
      <p:ext uri="{BB962C8B-B14F-4D97-AF65-F5344CB8AC3E}">
        <p14:creationId xmlns:p14="http://schemas.microsoft.com/office/powerpoint/2010/main" val="114546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628650"/>
          </a:xfrm>
        </p:spPr>
        <p:txBody>
          <a:bodyPr>
            <a:noAutofit/>
          </a:bodyPr>
          <a:lstStyle/>
          <a:p>
            <a:r>
              <a:rPr lang="en-US" dirty="0" smtClean="0">
                <a:solidFill>
                  <a:schemeClr val="tx1"/>
                </a:solidFill>
                <a:latin typeface="Arial" panose="020B0604020202020204" pitchFamily="34" charset="0"/>
                <a:cs typeface="Arial" panose="020B0604020202020204" pitchFamily="34" charset="0"/>
              </a:rPr>
              <a:t>3</a:t>
            </a:r>
            <a:r>
              <a:rPr lang="en-US" dirty="0">
                <a:solidFill>
                  <a:schemeClr val="tx1"/>
                </a:solidFill>
                <a:latin typeface="Arial" panose="020B0604020202020204" pitchFamily="34" charset="0"/>
                <a:cs typeface="Arial" panose="020B0604020202020204" pitchFamily="34" charset="0"/>
              </a:rPr>
              <a:t>) Leadership and </a:t>
            </a:r>
            <a:r>
              <a:rPr lang="en-US" dirty="0" smtClean="0">
                <a:solidFill>
                  <a:schemeClr val="tx1"/>
                </a:solidFill>
                <a:latin typeface="Arial" panose="020B0604020202020204" pitchFamily="34" charset="0"/>
                <a:cs typeface="Arial" panose="020B0604020202020204" pitchFamily="34" charset="0"/>
              </a:rPr>
              <a:t>Coordination</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371600"/>
            <a:ext cx="7581900" cy="4792980"/>
          </a:xfrm>
        </p:spPr>
        <p:txBody>
          <a:bodyPr>
            <a:normAutofit lnSpcReduction="10000"/>
          </a:bodyPr>
          <a:lstStyle/>
          <a:p>
            <a:endParaRPr lang="en-US" sz="1800" dirty="0"/>
          </a:p>
          <a:p>
            <a:pPr>
              <a:lnSpc>
                <a:spcPct val="110000"/>
              </a:lnSpc>
              <a:buClrTx/>
            </a:pPr>
            <a:r>
              <a:rPr lang="en-US" dirty="0">
                <a:latin typeface="Arial" panose="020B0604020202020204" pitchFamily="34" charset="0"/>
                <a:cs typeface="Arial" panose="020B0604020202020204" pitchFamily="34" charset="0"/>
              </a:rPr>
              <a:t>Leadership Institute with Part C and 619 Coordinators </a:t>
            </a:r>
            <a:r>
              <a:rPr lang="en-US" dirty="0" smtClean="0">
                <a:latin typeface="Arial" panose="020B0604020202020204" pitchFamily="34" charset="0"/>
                <a:cs typeface="Arial" panose="020B0604020202020204" pitchFamily="34" charset="0"/>
              </a:rPr>
              <a:t>(20 states</a:t>
            </a:r>
            <a:r>
              <a:rPr lang="en-US" dirty="0" smtClean="0">
                <a:solidFill>
                  <a:schemeClr val="tx2"/>
                </a:solidFill>
                <a:latin typeface="Arial" panose="020B0604020202020204" pitchFamily="34" charset="0"/>
                <a:cs typeface="Arial" panose="020B0604020202020204" pitchFamily="34" charset="0"/>
              </a:rPr>
              <a:t>) </a:t>
            </a:r>
          </a:p>
          <a:p>
            <a:pPr>
              <a:lnSpc>
                <a:spcPct val="110000"/>
              </a:lnSpc>
              <a:buClrTx/>
            </a:pPr>
            <a:endParaRPr lang="en-US" dirty="0" smtClean="0">
              <a:latin typeface="Arial" panose="020B0604020202020204" pitchFamily="34" charset="0"/>
              <a:cs typeface="Arial" panose="020B0604020202020204" pitchFamily="34" charset="0"/>
            </a:endParaRPr>
          </a:p>
          <a:p>
            <a:pPr>
              <a:lnSpc>
                <a:spcPct val="110000"/>
              </a:lnSpc>
              <a:buClrTx/>
            </a:pPr>
            <a:r>
              <a:rPr lang="en-US" dirty="0" smtClean="0">
                <a:latin typeface="Arial" panose="020B0604020202020204" pitchFamily="34" charset="0"/>
                <a:cs typeface="Arial" panose="020B0604020202020204" pitchFamily="34" charset="0"/>
              </a:rPr>
              <a:t>Collaborative </a:t>
            </a:r>
            <a:r>
              <a:rPr lang="en-US" dirty="0">
                <a:latin typeface="Arial" panose="020B0604020202020204" pitchFamily="34" charset="0"/>
                <a:cs typeface="Arial" panose="020B0604020202020204" pitchFamily="34" charset="0"/>
              </a:rPr>
              <a:t>with other OSEP Early Childhood TA </a:t>
            </a:r>
            <a:r>
              <a:rPr lang="en-US" dirty="0" smtClean="0">
                <a:latin typeface="Arial" panose="020B0604020202020204" pitchFamily="34" charset="0"/>
                <a:cs typeface="Arial" panose="020B0604020202020204" pitchFamily="34" charset="0"/>
              </a:rPr>
              <a:t>Centers</a:t>
            </a:r>
            <a:endParaRPr lang="en-US" dirty="0">
              <a:solidFill>
                <a:schemeClr val="tx2"/>
              </a:solidFill>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r>
              <a:rPr lang="en-US" dirty="0" smtClean="0">
                <a:latin typeface="Arial" panose="020B0604020202020204" pitchFamily="34" charset="0"/>
                <a:cs typeface="Arial" panose="020B0604020202020204" pitchFamily="34" charset="0"/>
              </a:rPr>
              <a:t>Collaborate </a:t>
            </a:r>
            <a:r>
              <a:rPr lang="en-US" dirty="0">
                <a:latin typeface="Arial" panose="020B0604020202020204" pitchFamily="34" charset="0"/>
                <a:cs typeface="Arial" panose="020B0604020202020204" pitchFamily="34" charset="0"/>
              </a:rPr>
              <a:t>with other </a:t>
            </a:r>
            <a:r>
              <a:rPr lang="en-US" dirty="0" smtClean="0">
                <a:latin typeface="Arial" panose="020B0604020202020204" pitchFamily="34" charset="0"/>
                <a:cs typeface="Arial" panose="020B0604020202020204" pitchFamily="34" charset="0"/>
              </a:rPr>
              <a:t>DoE and </a:t>
            </a:r>
            <a:r>
              <a:rPr lang="en-US" dirty="0">
                <a:latin typeface="Arial" panose="020B0604020202020204" pitchFamily="34" charset="0"/>
                <a:cs typeface="Arial" panose="020B0604020202020204" pitchFamily="34" charset="0"/>
              </a:rPr>
              <a:t>HHS TA </a:t>
            </a:r>
            <a:r>
              <a:rPr lang="en-US" dirty="0" smtClean="0">
                <a:latin typeface="Arial" panose="020B0604020202020204" pitchFamily="34" charset="0"/>
                <a:cs typeface="Arial" panose="020B0604020202020204" pitchFamily="34" charset="0"/>
              </a:rPr>
              <a:t>Centers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53</a:t>
            </a:fld>
            <a:endParaRPr lang="en-US"/>
          </a:p>
        </p:txBody>
      </p:sp>
    </p:spTree>
    <p:extLst>
      <p:ext uri="{BB962C8B-B14F-4D97-AF65-F5344CB8AC3E}">
        <p14:creationId xmlns:p14="http://schemas.microsoft.com/office/powerpoint/2010/main" val="3469197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Highest: developing an inclusive state EC leadership team with a shared vision and mission &#10;&#10;Next highest: data collection and analysis&#10;&#10;Next: dissemination of policy and practice documentation to support inclusive EC systems&#10;&#10;Final: personnel standards " title="Frequency of categories across 63 objectives"/>
          <p:cNvGraphicFramePr/>
          <p:nvPr>
            <p:extLst>
              <p:ext uri="{D42A27DB-BD31-4B8C-83A1-F6EECF244321}">
                <p14:modId xmlns:p14="http://schemas.microsoft.com/office/powerpoint/2010/main" val="3957244810"/>
              </p:ext>
            </p:extLst>
          </p:nvPr>
        </p:nvGraphicFramePr>
        <p:xfrm>
          <a:off x="990600" y="1143000"/>
          <a:ext cx="7086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7DC82B72-95DE-47BF-856D-86D4B12F7055}" type="slidenum">
              <a:rPr lang="en-US" smtClean="0"/>
              <a:t>54</a:t>
            </a:fld>
            <a:endParaRPr lang="en-US"/>
          </a:p>
        </p:txBody>
      </p:sp>
    </p:spTree>
    <p:extLst>
      <p:ext uri="{BB962C8B-B14F-4D97-AF65-F5344CB8AC3E}">
        <p14:creationId xmlns:p14="http://schemas.microsoft.com/office/powerpoint/2010/main" val="128839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latin typeface="Arial" panose="020B0604020202020204" pitchFamily="34" charset="0"/>
                <a:cs typeface="Arial" panose="020B0604020202020204" pitchFamily="34" charset="0"/>
              </a:rPr>
              <a:t/>
            </a:r>
            <a:br>
              <a:rPr lang="en-US" sz="4800" dirty="0" smtClean="0">
                <a:latin typeface="Arial" panose="020B0604020202020204" pitchFamily="34" charset="0"/>
                <a:cs typeface="Arial" panose="020B0604020202020204" pitchFamily="34" charset="0"/>
              </a:rPr>
            </a:br>
            <a:r>
              <a:rPr lang="en-US" sz="3100" dirty="0" smtClean="0">
                <a:latin typeface="Arial" panose="020B0604020202020204" pitchFamily="34" charset="0"/>
                <a:cs typeface="Arial" panose="020B0604020202020204" pitchFamily="34" charset="0"/>
              </a:rPr>
              <a:t>1) Knowledge </a:t>
            </a:r>
            <a:r>
              <a:rPr lang="en-US" sz="3100" dirty="0">
                <a:latin typeface="Arial" panose="020B0604020202020204" pitchFamily="34" charset="0"/>
                <a:cs typeface="Arial" panose="020B0604020202020204" pitchFamily="34" charset="0"/>
              </a:rPr>
              <a:t>Development</a:t>
            </a:r>
            <a:br>
              <a:rPr lang="en-US" sz="3100"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371600"/>
            <a:ext cx="8229600" cy="5181600"/>
          </a:xfrm>
        </p:spPr>
        <p:txBody>
          <a:bodyPr>
            <a:noAutofit/>
          </a:bodyPr>
          <a:lstStyle/>
          <a:p>
            <a:pPr>
              <a:buClrTx/>
            </a:pPr>
            <a:r>
              <a:rPr lang="en-US" sz="2800" dirty="0" smtClean="0">
                <a:latin typeface="Arial" panose="020B0604020202020204" pitchFamily="34" charset="0"/>
                <a:cs typeface="Arial" panose="020B0604020202020204" pitchFamily="34" charset="0"/>
              </a:rPr>
              <a:t>National Data Base of  State Personnel 	Standards</a:t>
            </a:r>
          </a:p>
          <a:p>
            <a:pPr>
              <a:buClrTx/>
            </a:pPr>
            <a:endParaRPr lang="en-US" sz="2800" dirty="0" smtClean="0">
              <a:latin typeface="Arial" panose="020B0604020202020204" pitchFamily="34" charset="0"/>
              <a:cs typeface="Arial" panose="020B0604020202020204" pitchFamily="34" charset="0"/>
            </a:endParaRPr>
          </a:p>
          <a:p>
            <a:pPr>
              <a:buClrTx/>
            </a:pPr>
            <a:r>
              <a:rPr lang="en-US" sz="2800" dirty="0" smtClean="0">
                <a:latin typeface="Arial" panose="020B0604020202020204" pitchFamily="34" charset="0"/>
                <a:cs typeface="Arial" panose="020B0604020202020204" pitchFamily="34" charset="0"/>
              </a:rPr>
              <a:t>National Data Base of CSPD Components as 	Reported by all State Part C and 619 	Coordinators</a:t>
            </a:r>
          </a:p>
          <a:p>
            <a:pPr>
              <a:buClrTx/>
            </a:pPr>
            <a:endParaRPr lang="en-US" sz="2800" dirty="0" smtClean="0">
              <a:latin typeface="Arial" panose="020B0604020202020204" pitchFamily="34" charset="0"/>
              <a:cs typeface="Arial" panose="020B0604020202020204" pitchFamily="34" charset="0"/>
            </a:endParaRPr>
          </a:p>
          <a:p>
            <a:pPr>
              <a:buClrTx/>
            </a:pPr>
            <a:r>
              <a:rPr lang="en-US" sz="2800" dirty="0" smtClean="0">
                <a:latin typeface="Arial" panose="020B0604020202020204" pitchFamily="34" charset="0"/>
                <a:cs typeface="Arial" panose="020B0604020202020204" pitchFamily="34" charset="0"/>
              </a:rPr>
              <a:t>Research Syntheses on Personnel Issues</a:t>
            </a:r>
          </a:p>
          <a:p>
            <a:pPr>
              <a:buClrTx/>
            </a:pPr>
            <a:endParaRPr lang="en-US" sz="2800" b="1" dirty="0" smtClean="0">
              <a:latin typeface="Arial" panose="020B0604020202020204" pitchFamily="34" charset="0"/>
              <a:cs typeface="Arial" panose="020B0604020202020204" pitchFamily="34" charset="0"/>
            </a:endParaRPr>
          </a:p>
          <a:p>
            <a:pPr>
              <a:buClrTx/>
            </a:pPr>
            <a:r>
              <a:rPr lang="en-US" sz="2800" dirty="0" smtClean="0">
                <a:latin typeface="Arial" panose="020B0604020202020204" pitchFamily="34" charset="0"/>
                <a:cs typeface="Arial" panose="020B0604020202020204" pitchFamily="34" charset="0"/>
              </a:rPr>
              <a:t>National Initiative on Cross Disciplinary 	Standards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DC82B72-95DE-47BF-856D-86D4B12F7055}" type="slidenum">
              <a:rPr lang="en-US" smtClean="0"/>
              <a:t>6</a:t>
            </a:fld>
            <a:endParaRPr lang="en-US"/>
          </a:p>
        </p:txBody>
      </p:sp>
    </p:spTree>
    <p:extLst>
      <p:ext uri="{BB962C8B-B14F-4D97-AF65-F5344CB8AC3E}">
        <p14:creationId xmlns:p14="http://schemas.microsoft.com/office/powerpoint/2010/main" val="207447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12176"/>
            <a:ext cx="2133600" cy="3885679"/>
          </a:xfrm>
          <a:prstGeom prst="rect">
            <a:avLst/>
          </a:prstGeom>
          <a:noFill/>
        </p:spPr>
        <p:txBody>
          <a:bodyPr wrap="square" rtlCol="0">
            <a:spAutoFit/>
          </a:bodyPr>
          <a:lstStyle/>
          <a:p>
            <a:pPr marL="270000">
              <a:spcAft>
                <a:spcPts val="1500"/>
              </a:spcAft>
            </a:pPr>
            <a:r>
              <a:rPr lang="en-US" sz="2100" b="1" dirty="0"/>
              <a:t>Licensing, and certification of personnel who provide services to infants and young children with disabilities and their families</a:t>
            </a:r>
            <a:endParaRPr lang="en-US" sz="21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		</a:t>
            </a:r>
          </a:p>
        </p:txBody>
      </p:sp>
      <p:sp>
        <p:nvSpPr>
          <p:cNvPr id="3" name="標題 2"/>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Personnel Standards</a:t>
            </a:r>
            <a:endParaRPr lang="en-US" b="1" dirty="0"/>
          </a:p>
        </p:txBody>
      </p:sp>
      <p:pic>
        <p:nvPicPr>
          <p:cNvPr id="6" name="Content Placeholder 9" descr="map showing standards by state when each state is selected" title="Interactive Map"/>
          <p:cNvPicPr>
            <a:picLocks noGrp="1" noChangeAspect="1"/>
          </p:cNvPicPr>
          <p:nvPr>
            <p:ph sz="half" idx="2"/>
          </p:nvPr>
        </p:nvPicPr>
        <p:blipFill>
          <a:blip r:embed="rId3" cstate="print"/>
          <a:srcRect t="-1234" b="-2029"/>
          <a:stretch>
            <a:fillRect/>
          </a:stretch>
        </p:blipFill>
        <p:spPr>
          <a:xfrm>
            <a:off x="3486150" y="2343151"/>
            <a:ext cx="3886200" cy="3251597"/>
          </a:xfrm>
        </p:spPr>
      </p:pic>
      <p:pic>
        <p:nvPicPr>
          <p:cNvPr id="5" name="Picture 4" descr="IDEAs that Work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806" y="4943475"/>
            <a:ext cx="800100" cy="754380"/>
          </a:xfrm>
          <a:prstGeom prst="rect">
            <a:avLst/>
          </a:prstGeom>
          <a:noFill/>
          <a:ln>
            <a:noFill/>
          </a:ln>
        </p:spPr>
      </p:pic>
      <p:sp>
        <p:nvSpPr>
          <p:cNvPr id="4" name="Slide Number Placeholder 3"/>
          <p:cNvSpPr>
            <a:spLocks noGrp="1"/>
          </p:cNvSpPr>
          <p:nvPr>
            <p:ph type="sldNum" sz="quarter" idx="12"/>
          </p:nvPr>
        </p:nvSpPr>
        <p:spPr/>
        <p:txBody>
          <a:bodyPr/>
          <a:lstStyle/>
          <a:p>
            <a:fld id="{7DC82B72-95DE-47BF-856D-86D4B12F7055}" type="slidenum">
              <a:rPr lang="en-US" smtClean="0"/>
              <a:t>7</a:t>
            </a:fld>
            <a:endParaRPr lang="en-US"/>
          </a:p>
        </p:txBody>
      </p:sp>
    </p:spTree>
    <p:extLst>
      <p:ext uri="{BB962C8B-B14F-4D97-AF65-F5344CB8AC3E}">
        <p14:creationId xmlns:p14="http://schemas.microsoft.com/office/powerpoint/2010/main" val="434013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90600"/>
          </a:xfrm>
        </p:spPr>
        <p:txBody>
          <a:bodyPr>
            <a:normAutofit/>
          </a:bodyPr>
          <a:lstStyle/>
          <a:p>
            <a:pPr algn="ctr"/>
            <a:r>
              <a:rPr lang="en-US" sz="3200" dirty="0">
                <a:solidFill>
                  <a:schemeClr val="tx1"/>
                </a:solidFill>
                <a:latin typeface="Arial" panose="020B0604020202020204" pitchFamily="34" charset="0"/>
                <a:cs typeface="Arial" panose="020B0604020202020204" pitchFamily="34" charset="0"/>
              </a:rPr>
              <a:t>Alignments Provide Guidance For:</a:t>
            </a:r>
          </a:p>
        </p:txBody>
      </p:sp>
      <p:sp>
        <p:nvSpPr>
          <p:cNvPr id="3" name="Content Placeholder 2"/>
          <p:cNvSpPr>
            <a:spLocks noGrp="1"/>
          </p:cNvSpPr>
          <p:nvPr>
            <p:ph idx="1"/>
          </p:nvPr>
        </p:nvSpPr>
        <p:spPr>
          <a:xfrm>
            <a:off x="457200" y="1371600"/>
            <a:ext cx="8209402" cy="5257800"/>
          </a:xfrm>
        </p:spPr>
        <p:txBody>
          <a:bodyPr>
            <a:normAutofit lnSpcReduction="10000"/>
          </a:bodyPr>
          <a:lstStyle/>
          <a:p>
            <a:pPr>
              <a:lnSpc>
                <a:spcPct val="80000"/>
              </a:lnSpc>
              <a:buClrTx/>
              <a:defRPr/>
            </a:pPr>
            <a:r>
              <a:rPr lang="en-US" sz="2400" dirty="0" smtClean="0">
                <a:latin typeface="Arial" panose="020B0604020202020204" pitchFamily="34" charset="0"/>
                <a:cs typeface="Arial" panose="020B0604020202020204" pitchFamily="34" charset="0"/>
              </a:rPr>
              <a:t>Development </a:t>
            </a:r>
            <a:r>
              <a:rPr lang="en-US" sz="2400" dirty="0">
                <a:latin typeface="Arial" panose="020B0604020202020204" pitchFamily="34" charset="0"/>
                <a:cs typeface="Arial" panose="020B0604020202020204" pitchFamily="34" charset="0"/>
              </a:rPr>
              <a:t>of IHE CAEP and state accreditation Program Review Documents</a:t>
            </a:r>
          </a:p>
          <a:p>
            <a:pPr>
              <a:lnSpc>
                <a:spcPct val="80000"/>
              </a:lnSpc>
              <a:buClrTx/>
              <a:defRPr/>
            </a:pPr>
            <a:endParaRPr lang="en-US" sz="2400" dirty="0" smtClean="0">
              <a:latin typeface="Arial" panose="020B0604020202020204" pitchFamily="34" charset="0"/>
              <a:cs typeface="Arial" panose="020B0604020202020204" pitchFamily="34" charset="0"/>
            </a:endParaRPr>
          </a:p>
          <a:p>
            <a:pPr>
              <a:lnSpc>
                <a:spcPct val="80000"/>
              </a:lnSpc>
              <a:buClrTx/>
              <a:defRPr/>
            </a:pPr>
            <a:r>
              <a:rPr lang="en-US" sz="2400" dirty="0" smtClean="0">
                <a:latin typeface="Arial" panose="020B0604020202020204" pitchFamily="34" charset="0"/>
                <a:cs typeface="Arial" panose="020B0604020202020204" pitchFamily="34" charset="0"/>
              </a:rPr>
              <a:t>Review </a:t>
            </a:r>
            <a:r>
              <a:rPr lang="en-US" sz="2400" dirty="0">
                <a:latin typeface="Arial" panose="020B0604020202020204" pitchFamily="34" charset="0"/>
                <a:cs typeface="Arial" panose="020B0604020202020204" pitchFamily="34" charset="0"/>
              </a:rPr>
              <a:t>of Program Documents by CAEP/state reviewers</a:t>
            </a:r>
          </a:p>
          <a:p>
            <a:pPr>
              <a:lnSpc>
                <a:spcPct val="80000"/>
              </a:lnSpc>
              <a:buClrTx/>
              <a:defRPr/>
            </a:pPr>
            <a:endParaRPr lang="en-US" sz="2400" dirty="0" smtClean="0">
              <a:latin typeface="Arial" panose="020B0604020202020204" pitchFamily="34" charset="0"/>
              <a:cs typeface="Arial" panose="020B0604020202020204" pitchFamily="34" charset="0"/>
            </a:endParaRPr>
          </a:p>
          <a:p>
            <a:pPr>
              <a:lnSpc>
                <a:spcPct val="80000"/>
              </a:lnSpc>
              <a:buClrTx/>
              <a:defRPr/>
            </a:pPr>
            <a:r>
              <a:rPr lang="en-US" sz="2400" dirty="0" smtClean="0">
                <a:latin typeface="Arial" panose="020B0604020202020204" pitchFamily="34" charset="0"/>
                <a:cs typeface="Arial" panose="020B0604020202020204" pitchFamily="34" charset="0"/>
              </a:rPr>
              <a:t>Development</a:t>
            </a:r>
            <a:r>
              <a:rPr lang="en-US" sz="2400" dirty="0">
                <a:latin typeface="Arial" panose="020B0604020202020204" pitchFamily="34" charset="0"/>
                <a:cs typeface="Arial" panose="020B0604020202020204" pitchFamily="34" charset="0"/>
              </a:rPr>
              <a:t>, modification, implementation and evaluation of IHE programs – ECE, ECSE, Blended, Multi-age General Special </a:t>
            </a:r>
            <a:r>
              <a:rPr lang="en-US" sz="2400" dirty="0" smtClean="0">
                <a:latin typeface="Arial" panose="020B0604020202020204" pitchFamily="34" charset="0"/>
                <a:cs typeface="Arial" panose="020B0604020202020204" pitchFamily="34" charset="0"/>
              </a:rPr>
              <a:t>Education</a:t>
            </a:r>
            <a:endParaRPr lang="en-US" sz="2400" dirty="0">
              <a:latin typeface="Arial" panose="020B0604020202020204" pitchFamily="34" charset="0"/>
              <a:cs typeface="Arial" panose="020B0604020202020204" pitchFamily="34" charset="0"/>
            </a:endParaRPr>
          </a:p>
          <a:p>
            <a:pPr>
              <a:lnSpc>
                <a:spcPct val="80000"/>
              </a:lnSpc>
              <a:buClrTx/>
              <a:defRPr/>
            </a:pPr>
            <a:endParaRPr lang="en-US" sz="2400" dirty="0" smtClean="0">
              <a:latin typeface="Arial" panose="020B0604020202020204" pitchFamily="34" charset="0"/>
              <a:cs typeface="Arial" panose="020B0604020202020204" pitchFamily="34" charset="0"/>
            </a:endParaRPr>
          </a:p>
          <a:p>
            <a:pPr>
              <a:lnSpc>
                <a:spcPct val="80000"/>
              </a:lnSpc>
              <a:buClrTx/>
              <a:defRPr/>
            </a:pPr>
            <a:r>
              <a:rPr lang="en-US" sz="2400" dirty="0" smtClean="0">
                <a:latin typeface="Arial" panose="020B0604020202020204" pitchFamily="34" charset="0"/>
                <a:cs typeface="Arial" panose="020B0604020202020204" pitchFamily="34" charset="0"/>
              </a:rPr>
              <a:t>Development</a:t>
            </a:r>
            <a:r>
              <a:rPr lang="en-US" sz="2400" dirty="0">
                <a:latin typeface="Arial" panose="020B0604020202020204" pitchFamily="34" charset="0"/>
                <a:cs typeface="Arial" panose="020B0604020202020204" pitchFamily="34" charset="0"/>
              </a:rPr>
              <a:t>, implementation, and evaluation of inclusive clinical experiences</a:t>
            </a:r>
          </a:p>
          <a:p>
            <a:pPr>
              <a:lnSpc>
                <a:spcPct val="80000"/>
              </a:lnSpc>
              <a:buClrTx/>
              <a:defRPr/>
            </a:pPr>
            <a:endParaRPr lang="en-US" sz="2400" dirty="0" smtClean="0">
              <a:latin typeface="Arial" panose="020B0604020202020204" pitchFamily="34" charset="0"/>
              <a:cs typeface="Arial" panose="020B0604020202020204" pitchFamily="34" charset="0"/>
            </a:endParaRPr>
          </a:p>
          <a:p>
            <a:pPr>
              <a:lnSpc>
                <a:spcPct val="80000"/>
              </a:lnSpc>
              <a:buClrTx/>
              <a:defRPr/>
            </a:pPr>
            <a:r>
              <a:rPr lang="en-US" sz="2400" dirty="0" smtClean="0">
                <a:latin typeface="Arial" panose="020B0604020202020204" pitchFamily="34" charset="0"/>
                <a:cs typeface="Arial" panose="020B0604020202020204" pitchFamily="34" charset="0"/>
              </a:rPr>
              <a:t>Articulation </a:t>
            </a:r>
            <a:r>
              <a:rPr lang="en-US" sz="2400" dirty="0">
                <a:latin typeface="Arial" panose="020B0604020202020204" pitchFamily="34" charset="0"/>
                <a:cs typeface="Arial" panose="020B0604020202020204" pitchFamily="34" charset="0"/>
              </a:rPr>
              <a:t>of courses across two-year and four-year programs</a:t>
            </a:r>
          </a:p>
          <a:p>
            <a:pPr>
              <a:lnSpc>
                <a:spcPct val="80000"/>
              </a:lnSpc>
              <a:buClrTx/>
              <a:defRPr/>
            </a:pPr>
            <a:endParaRPr lang="en-US" sz="2400" dirty="0" smtClean="0">
              <a:latin typeface="Arial" panose="020B0604020202020204" pitchFamily="34" charset="0"/>
              <a:cs typeface="Arial" panose="020B0604020202020204" pitchFamily="34" charset="0"/>
            </a:endParaRPr>
          </a:p>
          <a:p>
            <a:pPr>
              <a:lnSpc>
                <a:spcPct val="80000"/>
              </a:lnSpc>
              <a:buClrTx/>
              <a:defRPr/>
            </a:pPr>
            <a:r>
              <a:rPr lang="en-US" sz="2400" dirty="0" smtClean="0">
                <a:latin typeface="Arial" panose="020B0604020202020204" pitchFamily="34" charset="0"/>
                <a:cs typeface="Arial" panose="020B0604020202020204" pitchFamily="34" charset="0"/>
              </a:rPr>
              <a:t>Development </a:t>
            </a:r>
            <a:r>
              <a:rPr lang="en-US" sz="2400" dirty="0">
                <a:latin typeface="Arial" panose="020B0604020202020204" pitchFamily="34" charset="0"/>
                <a:cs typeface="Arial" panose="020B0604020202020204" pitchFamily="34" charset="0"/>
              </a:rPr>
              <a:t>of state certification policies</a:t>
            </a:r>
          </a:p>
          <a:p>
            <a:endParaRPr lang="en-US" sz="2400" dirty="0"/>
          </a:p>
        </p:txBody>
      </p:sp>
      <p:sp>
        <p:nvSpPr>
          <p:cNvPr id="4" name="Slide Number Placeholder 3"/>
          <p:cNvSpPr>
            <a:spLocks noGrp="1"/>
          </p:cNvSpPr>
          <p:nvPr>
            <p:ph type="sldNum" sz="quarter" idx="12"/>
          </p:nvPr>
        </p:nvSpPr>
        <p:spPr/>
        <p:txBody>
          <a:bodyPr/>
          <a:lstStyle/>
          <a:p>
            <a:fld id="{7DC82B72-95DE-47BF-856D-86D4B12F7055}" type="slidenum">
              <a:rPr lang="en-US" smtClean="0"/>
              <a:t>8</a:t>
            </a:fld>
            <a:endParaRPr lang="en-US"/>
          </a:p>
        </p:txBody>
      </p:sp>
    </p:spTree>
    <p:extLst>
      <p:ext uri="{BB962C8B-B14F-4D97-AF65-F5344CB8AC3E}">
        <p14:creationId xmlns:p14="http://schemas.microsoft.com/office/powerpoint/2010/main" val="25282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sz="3100" dirty="0" smtClean="0"/>
              <a:t/>
            </a:r>
            <a:br>
              <a:rPr lang="en-US" sz="3100" dirty="0" smtClean="0"/>
            </a:br>
            <a:r>
              <a:rPr lang="en-US" dirty="0">
                <a:latin typeface="Arial" panose="020B0604020202020204" pitchFamily="34" charset="0"/>
                <a:cs typeface="Arial" panose="020B0604020202020204" pitchFamily="34" charset="0"/>
              </a:rPr>
              <a:t>Cross-Disciplinary Competencies</a:t>
            </a:r>
          </a:p>
        </p:txBody>
      </p:sp>
      <p:sp>
        <p:nvSpPr>
          <p:cNvPr id="3" name="Content Placeholder 2"/>
          <p:cNvSpPr>
            <a:spLocks noGrp="1"/>
          </p:cNvSpPr>
          <p:nvPr>
            <p:ph idx="1"/>
          </p:nvPr>
        </p:nvSpPr>
        <p:spPr/>
        <p:txBody>
          <a:bodyPr>
            <a:normAutofit fontScale="85000" lnSpcReduction="20000"/>
          </a:bodyPr>
          <a:lstStyle/>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Council for Exceptional Children</a:t>
            </a:r>
          </a:p>
          <a:p>
            <a:pPr marL="457200" lvl="1" indent="0">
              <a:buNone/>
            </a:pPr>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Division </a:t>
            </a:r>
            <a:r>
              <a:rPr lang="en-US" sz="2400" dirty="0">
                <a:latin typeface="Arial" panose="020B0604020202020204" pitchFamily="34" charset="0"/>
                <a:cs typeface="Arial" panose="020B0604020202020204" pitchFamily="34" charset="0"/>
              </a:rPr>
              <a:t>of Early Childhood (DEC) of the Council for Exceptional Children (CEC)</a:t>
            </a:r>
          </a:p>
          <a:p>
            <a:pPr lvl="1">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National </a:t>
            </a:r>
            <a:r>
              <a:rPr lang="en-US" sz="2400" dirty="0">
                <a:latin typeface="Arial" panose="020B0604020202020204" pitchFamily="34" charset="0"/>
                <a:cs typeface="Arial" panose="020B0604020202020204" pitchFamily="34" charset="0"/>
              </a:rPr>
              <a:t>Association for the Education of Young Children (NAEYC)</a:t>
            </a:r>
          </a:p>
          <a:p>
            <a:pPr lvl="1">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American </a:t>
            </a:r>
            <a:r>
              <a:rPr lang="en-US" sz="2400" dirty="0">
                <a:latin typeface="Arial" panose="020B0604020202020204" pitchFamily="34" charset="0"/>
                <a:cs typeface="Arial" panose="020B0604020202020204" pitchFamily="34" charset="0"/>
              </a:rPr>
              <a:t>Occupational Therapy Association (AOTA)</a:t>
            </a:r>
          </a:p>
          <a:p>
            <a:pPr lvl="1">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American </a:t>
            </a:r>
            <a:r>
              <a:rPr lang="en-US" sz="2400" dirty="0">
                <a:latin typeface="Arial" panose="020B0604020202020204" pitchFamily="34" charset="0"/>
                <a:cs typeface="Arial" panose="020B0604020202020204" pitchFamily="34" charset="0"/>
              </a:rPr>
              <a:t>Physical Therapy Association (APTA)</a:t>
            </a:r>
          </a:p>
          <a:p>
            <a:pPr lvl="1">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American </a:t>
            </a:r>
            <a:r>
              <a:rPr lang="en-US" sz="2400" dirty="0">
                <a:latin typeface="Arial" panose="020B0604020202020204" pitchFamily="34" charset="0"/>
                <a:cs typeface="Arial" panose="020B0604020202020204" pitchFamily="34" charset="0"/>
              </a:rPr>
              <a:t>Speech-Language-Hearing Association (ASHA</a:t>
            </a:r>
            <a:r>
              <a:rPr lang="en-US" sz="2400" dirty="0" smtClean="0">
                <a:latin typeface="Arial" panose="020B0604020202020204" pitchFamily="34" charset="0"/>
                <a:cs typeface="Arial" panose="020B0604020202020204" pitchFamily="34" charset="0"/>
              </a:rPr>
              <a:t>)</a:t>
            </a:r>
          </a:p>
          <a:p>
            <a:pPr marL="457200" lvl="1" indent="0">
              <a:buNone/>
            </a:pPr>
            <a:endParaRPr lang="en-US" sz="24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smtClean="0">
                <a:latin typeface="Arial" panose="020B0604020202020204" pitchFamily="34" charset="0"/>
                <a:cs typeface="Arial" panose="020B0604020202020204" pitchFamily="34" charset="0"/>
              </a:rPr>
              <a:t>Zero to Three</a:t>
            </a:r>
            <a:endParaRPr lang="en-US" sz="2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7DC82B72-95DE-47BF-856D-86D4B12F7055}" type="slidenum">
              <a:rPr lang="en-US" smtClean="0"/>
              <a:t>9</a:t>
            </a:fld>
            <a:endParaRPr lang="en-US"/>
          </a:p>
        </p:txBody>
      </p:sp>
    </p:spTree>
    <p:extLst>
      <p:ext uri="{BB962C8B-B14F-4D97-AF65-F5344CB8AC3E}">
        <p14:creationId xmlns:p14="http://schemas.microsoft.com/office/powerpoint/2010/main" val="2885712514"/>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0000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TotalTime>
  <Words>4404</Words>
  <Application>Microsoft Office PowerPoint</Application>
  <PresentationFormat>On-screen Show (4:3)</PresentationFormat>
  <Paragraphs>666</Paragraphs>
  <Slides>54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Office Theme</vt:lpstr>
      <vt:lpstr>PowerPoint Presentation</vt:lpstr>
      <vt:lpstr> Early Childhood Personnel Center </vt:lpstr>
      <vt:lpstr>PowerPoint Presentation</vt:lpstr>
      <vt:lpstr>PowerPoint Presentation</vt:lpstr>
      <vt:lpstr>Outputs of the Center</vt:lpstr>
      <vt:lpstr> 1) Knowledge Development </vt:lpstr>
      <vt:lpstr>Personnel Standards</vt:lpstr>
      <vt:lpstr>Alignments Provide Guidance For:</vt:lpstr>
      <vt:lpstr> Cross-Disciplinary Competencies</vt:lpstr>
      <vt:lpstr>Cross-Disciplinary Process</vt:lpstr>
      <vt:lpstr>PowerPoint Presentation</vt:lpstr>
      <vt:lpstr>Draft Alignments Completed For:</vt:lpstr>
      <vt:lpstr>PowerPoint Presentation</vt:lpstr>
      <vt:lpstr>INITIAL PREPARATION STANDARDS</vt:lpstr>
      <vt:lpstr>    INITIAL SPECIALTY SETS</vt:lpstr>
      <vt:lpstr>DEC Initial Special Education  Specialty Set   </vt:lpstr>
      <vt:lpstr>Advanced Preparation Standards</vt:lpstr>
      <vt:lpstr>DEC Advanced Special Education  Specialty Set</vt:lpstr>
      <vt:lpstr>NAEYC Standards for EC  Professional Preparation</vt:lpstr>
      <vt:lpstr>NAEYC Standards for  EC Professional Preparation</vt:lpstr>
      <vt:lpstr>Alignment Process for Standards, Elements,  Specialty Sets:  NAEYC with CEC/DEC </vt:lpstr>
      <vt:lpstr>Alignment Results CEC and NAEYC</vt:lpstr>
      <vt:lpstr>Alignment Results  DEC and  NAEYC</vt:lpstr>
      <vt:lpstr>Example of Aligned Learner Development &amp; Individual Learning Differences Items</vt:lpstr>
      <vt:lpstr>Example of Aligned Assessment Items</vt:lpstr>
      <vt:lpstr>Example of Aligned Assessment Items</vt:lpstr>
      <vt:lpstr>Example of Aligned Learning Environment Items</vt:lpstr>
      <vt:lpstr>Example of Aligned Instructional Planning &amp; Strategies Items</vt:lpstr>
      <vt:lpstr>Preliminary Results: NAEYC and CEC  Initial Standards “Relationship” Crosswalk</vt:lpstr>
      <vt:lpstr>Preliminary Results: NAEYC and CEC  Advanced Standards “Relationship” Crosswalk</vt:lpstr>
      <vt:lpstr>PowerPoint Presentation</vt:lpstr>
      <vt:lpstr>DEC Initial Special Education Early Childhood Specialty Set</vt:lpstr>
      <vt:lpstr>Alignment Results  DEC and  NAEYC</vt:lpstr>
      <vt:lpstr>PowerPoint Presentation</vt:lpstr>
      <vt:lpstr>PowerPoint Presentation</vt:lpstr>
      <vt:lpstr>Data-Based Intervention/Instruction: Assessment</vt:lpstr>
      <vt:lpstr>Coordination &amp; Collaboration: General Teaming</vt:lpstr>
      <vt:lpstr>Professionalism: Advocacy/Public Awareness</vt:lpstr>
      <vt:lpstr>Family Centered Practice</vt:lpstr>
      <vt:lpstr>Data Based Intervention/Instructional</vt:lpstr>
      <vt:lpstr>Coordination and Collaboration</vt:lpstr>
      <vt:lpstr>Professionalism</vt:lpstr>
      <vt:lpstr>PowerPoint Presentation</vt:lpstr>
      <vt:lpstr>2) Technical Assistance</vt:lpstr>
      <vt:lpstr>Strategic Planning</vt:lpstr>
      <vt:lpstr>Comprehensive System of Personnel Development</vt:lpstr>
      <vt:lpstr>Vision Statement Delaware</vt:lpstr>
      <vt:lpstr>Vision Statement  Kansas</vt:lpstr>
      <vt:lpstr> Vision Statement Iowa</vt:lpstr>
      <vt:lpstr>Vision Statement Oregon</vt:lpstr>
      <vt:lpstr>PowerPoint Presentation</vt:lpstr>
      <vt:lpstr>PowerPoint Presentation</vt:lpstr>
      <vt:lpstr>3) Leadership and Coordination</vt:lpstr>
      <vt:lpstr>PowerPoint Presentation</vt:lpstr>
    </vt:vector>
  </TitlesOfParts>
  <Company>UCHC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Jozef,Christine</dc:creator>
  <cp:lastModifiedBy>Marx, Teri</cp:lastModifiedBy>
  <cp:revision>151</cp:revision>
  <cp:lastPrinted>2016-07-14T16:49:52Z</cp:lastPrinted>
  <dcterms:created xsi:type="dcterms:W3CDTF">2014-09-22T14:42:59Z</dcterms:created>
  <dcterms:modified xsi:type="dcterms:W3CDTF">2016-07-21T17:26:00Z</dcterms:modified>
</cp:coreProperties>
</file>