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57" r:id="rId4"/>
    <p:sldId id="258" r:id="rId5"/>
    <p:sldId id="266" r:id="rId6"/>
    <p:sldId id="263" r:id="rId7"/>
    <p:sldId id="264" r:id="rId8"/>
    <p:sldId id="262" r:id="rId9"/>
    <p:sldId id="265"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9"/>
  </p:normalViewPr>
  <p:slideViewPr>
    <p:cSldViewPr snapToGrid="0" snapToObjects="1">
      <p:cViewPr varScale="1">
        <p:scale>
          <a:sx n="84" d="100"/>
          <a:sy n="84" d="100"/>
        </p:scale>
        <p:origin x="27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09A6F9-0E4A-BF47-91A9-6F38A6FC7B73}"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57392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9A6F9-0E4A-BF47-91A9-6F38A6FC7B73}"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2770340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9A6F9-0E4A-BF47-91A9-6F38A6FC7B73}"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381631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9A6F9-0E4A-BF47-91A9-6F38A6FC7B73}"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1773303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09A6F9-0E4A-BF47-91A9-6F38A6FC7B73}" type="datetimeFigureOut">
              <a:rPr lang="en-US" smtClean="0"/>
              <a:t>7/13/2016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267289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09A6F9-0E4A-BF47-91A9-6F38A6FC7B73}"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5697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09A6F9-0E4A-BF47-91A9-6F38A6FC7B73}" type="datetimeFigureOut">
              <a:rPr lang="en-US" smtClean="0"/>
              <a:t>7/13/2016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550831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09A6F9-0E4A-BF47-91A9-6F38A6FC7B73}" type="datetimeFigureOut">
              <a:rPr lang="en-US" smtClean="0"/>
              <a:t>7/13/2016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802155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9A6F9-0E4A-BF47-91A9-6F38A6FC7B73}" type="datetimeFigureOut">
              <a:rPr lang="en-US" smtClean="0"/>
              <a:t>7/13/2016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102166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9A6F9-0E4A-BF47-91A9-6F38A6FC7B73}"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117060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09A6F9-0E4A-BF47-91A9-6F38A6FC7B73}" type="datetimeFigureOut">
              <a:rPr lang="en-US" smtClean="0"/>
              <a:t>7/13/2016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2145D-F1AC-3E43-9877-E5B89E12083F}" type="slidenum">
              <a:rPr lang="en-US" smtClean="0"/>
              <a:t>‹#›</a:t>
            </a:fld>
            <a:endParaRPr lang="en-US"/>
          </a:p>
        </p:txBody>
      </p:sp>
    </p:spTree>
    <p:extLst>
      <p:ext uri="{BB962C8B-B14F-4D97-AF65-F5344CB8AC3E}">
        <p14:creationId xmlns:p14="http://schemas.microsoft.com/office/powerpoint/2010/main" val="1432928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09A6F9-0E4A-BF47-91A9-6F38A6FC7B73}" type="datetimeFigureOut">
              <a:rPr lang="en-US" smtClean="0"/>
              <a:t>7/13/2016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E2145D-F1AC-3E43-9877-E5B89E12083F}" type="slidenum">
              <a:rPr lang="en-US" smtClean="0"/>
              <a:t>‹#›</a:t>
            </a:fld>
            <a:endParaRPr lang="en-US"/>
          </a:p>
        </p:txBody>
      </p:sp>
    </p:spTree>
    <p:extLst>
      <p:ext uri="{BB962C8B-B14F-4D97-AF65-F5344CB8AC3E}">
        <p14:creationId xmlns:p14="http://schemas.microsoft.com/office/powerpoint/2010/main" val="1839871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9090"/>
            <a:ext cx="7772400" cy="1470025"/>
          </a:xfrm>
        </p:spPr>
        <p:txBody>
          <a:bodyPr>
            <a:normAutofit fontScale="90000"/>
          </a:bodyPr>
          <a:lstStyle/>
          <a:p>
            <a:r>
              <a:rPr lang="en-US" dirty="0" smtClean="0">
                <a:solidFill>
                  <a:schemeClr val="accent2">
                    <a:lumMod val="75000"/>
                  </a:schemeClr>
                </a:solidFill>
                <a:latin typeface="Arial Narrow"/>
                <a:cs typeface="Arial Narrow"/>
              </a:rPr>
              <a:t>Practice-Based Teaching Experience in Classroom Management</a:t>
            </a:r>
            <a:br>
              <a:rPr lang="en-US" dirty="0" smtClean="0">
                <a:solidFill>
                  <a:schemeClr val="accent2">
                    <a:lumMod val="75000"/>
                  </a:schemeClr>
                </a:solidFill>
                <a:latin typeface="Arial Narrow"/>
                <a:cs typeface="Arial Narrow"/>
              </a:rPr>
            </a:br>
            <a:r>
              <a:rPr lang="en-US" sz="3200" dirty="0" smtClean="0">
                <a:solidFill>
                  <a:schemeClr val="accent2">
                    <a:lumMod val="75000"/>
                  </a:schemeClr>
                </a:solidFill>
                <a:latin typeface="Arial Narrow"/>
                <a:cs typeface="Arial Narrow"/>
              </a:rPr>
              <a:t>OSEP Project Directors' Conference</a:t>
            </a:r>
            <a:br>
              <a:rPr lang="en-US" sz="3200" dirty="0" smtClean="0">
                <a:solidFill>
                  <a:schemeClr val="accent2">
                    <a:lumMod val="75000"/>
                  </a:schemeClr>
                </a:solidFill>
                <a:latin typeface="Arial Narrow"/>
                <a:cs typeface="Arial Narrow"/>
              </a:rPr>
            </a:br>
            <a:r>
              <a:rPr lang="en-US" sz="3200" dirty="0" smtClean="0">
                <a:solidFill>
                  <a:schemeClr val="accent2">
                    <a:lumMod val="75000"/>
                  </a:schemeClr>
                </a:solidFill>
                <a:latin typeface="Arial Narrow"/>
                <a:cs typeface="Arial Narrow"/>
              </a:rPr>
              <a:t>August 1</a:t>
            </a:r>
            <a:r>
              <a:rPr lang="en-US" sz="3200" baseline="30000" dirty="0" smtClean="0">
                <a:solidFill>
                  <a:schemeClr val="accent2">
                    <a:lumMod val="75000"/>
                  </a:schemeClr>
                </a:solidFill>
                <a:latin typeface="Arial Narrow"/>
                <a:cs typeface="Arial Narrow"/>
              </a:rPr>
              <a:t>st</a:t>
            </a:r>
            <a:r>
              <a:rPr lang="en-US" sz="3200" dirty="0" smtClean="0">
                <a:solidFill>
                  <a:schemeClr val="accent2">
                    <a:lumMod val="75000"/>
                  </a:schemeClr>
                </a:solidFill>
                <a:latin typeface="Arial Narrow"/>
                <a:cs typeface="Arial Narrow"/>
              </a:rPr>
              <a:t>-3</a:t>
            </a:r>
            <a:r>
              <a:rPr lang="en-US" sz="3200" baseline="30000" dirty="0" smtClean="0">
                <a:solidFill>
                  <a:schemeClr val="accent2">
                    <a:lumMod val="75000"/>
                  </a:schemeClr>
                </a:solidFill>
                <a:latin typeface="Arial Narrow"/>
                <a:cs typeface="Arial Narrow"/>
              </a:rPr>
              <a:t>rd</a:t>
            </a:r>
            <a:r>
              <a:rPr lang="en-US" sz="3200" dirty="0" smtClean="0">
                <a:solidFill>
                  <a:schemeClr val="accent2">
                    <a:lumMod val="75000"/>
                  </a:schemeClr>
                </a:solidFill>
                <a:latin typeface="Arial Narrow"/>
                <a:cs typeface="Arial Narrow"/>
              </a:rPr>
              <a:t>, 2016</a:t>
            </a:r>
            <a:endParaRPr lang="en-US" dirty="0">
              <a:solidFill>
                <a:schemeClr val="accent2">
                  <a:lumMod val="75000"/>
                </a:schemeClr>
              </a:solidFill>
              <a:latin typeface="Arial Narrow"/>
              <a:cs typeface="Arial Narrow"/>
            </a:endParaRPr>
          </a:p>
        </p:txBody>
      </p:sp>
      <p:sp>
        <p:nvSpPr>
          <p:cNvPr id="3" name="Subtitle 2"/>
          <p:cNvSpPr>
            <a:spLocks noGrp="1"/>
          </p:cNvSpPr>
          <p:nvPr>
            <p:ph type="subTitle" idx="1"/>
          </p:nvPr>
        </p:nvSpPr>
        <p:spPr>
          <a:xfrm>
            <a:off x="685800" y="4228082"/>
            <a:ext cx="7772399" cy="1752600"/>
          </a:xfrm>
        </p:spPr>
        <p:txBody>
          <a:bodyPr>
            <a:normAutofit/>
          </a:bodyPr>
          <a:lstStyle/>
          <a:p>
            <a:r>
              <a:rPr lang="en-US" sz="2400" dirty="0" smtClean="0">
                <a:solidFill>
                  <a:schemeClr val="accent2">
                    <a:lumMod val="50000"/>
                  </a:schemeClr>
                </a:solidFill>
                <a:latin typeface="Arial Narrow"/>
                <a:cs typeface="Arial Narrow"/>
              </a:rPr>
              <a:t>Brian R. Barber, Ph.D.</a:t>
            </a:r>
          </a:p>
          <a:p>
            <a:r>
              <a:rPr lang="en-US" sz="2400" dirty="0" smtClean="0">
                <a:solidFill>
                  <a:schemeClr val="accent2">
                    <a:lumMod val="50000"/>
                  </a:schemeClr>
                </a:solidFill>
                <a:latin typeface="Arial Narrow"/>
                <a:cs typeface="Arial Narrow"/>
              </a:rPr>
              <a:t>Department of Lifespan Development &amp; Education Sciences</a:t>
            </a:r>
          </a:p>
          <a:p>
            <a:r>
              <a:rPr lang="en-US" sz="2400" dirty="0" smtClean="0">
                <a:solidFill>
                  <a:schemeClr val="accent2">
                    <a:lumMod val="50000"/>
                  </a:schemeClr>
                </a:solidFill>
                <a:latin typeface="Arial Narrow"/>
                <a:cs typeface="Arial Narrow"/>
              </a:rPr>
              <a:t>Kent State University</a:t>
            </a:r>
            <a:endParaRPr lang="en-US" sz="2400" dirty="0">
              <a:solidFill>
                <a:schemeClr val="accent2">
                  <a:lumMod val="50000"/>
                </a:schemeClr>
              </a:solidFill>
              <a:latin typeface="Arial Narrow"/>
              <a:cs typeface="Arial Narrow"/>
            </a:endParaRPr>
          </a:p>
        </p:txBody>
      </p:sp>
    </p:spTree>
    <p:extLst>
      <p:ext uri="{BB962C8B-B14F-4D97-AF65-F5344CB8AC3E}">
        <p14:creationId xmlns:p14="http://schemas.microsoft.com/office/powerpoint/2010/main" val="139240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457200" y="274638"/>
            <a:ext cx="8229600" cy="1143000"/>
          </a:xfrm>
        </p:spPr>
        <p:txBody>
          <a:bodyPr/>
          <a:lstStyle/>
          <a:p>
            <a:r>
              <a:rPr lang="en-US" dirty="0" smtClean="0">
                <a:solidFill>
                  <a:srgbClr val="953735"/>
                </a:solidFill>
                <a:latin typeface="Arial Narrow"/>
                <a:cs typeface="Arial Narrow"/>
              </a:rPr>
              <a:t>Purpose</a:t>
            </a:r>
            <a:endParaRPr lang="en-US" dirty="0">
              <a:solidFill>
                <a:srgbClr val="953735"/>
              </a:solidFill>
              <a:latin typeface="Arial Narrow"/>
              <a:cs typeface="Arial Narrow"/>
            </a:endParaRPr>
          </a:p>
        </p:txBody>
      </p:sp>
      <p:sp>
        <p:nvSpPr>
          <p:cNvPr id="10" name="Content Placeholder 2"/>
          <p:cNvSpPr>
            <a:spLocks noGrp="1"/>
          </p:cNvSpPr>
          <p:nvPr>
            <p:ph idx="1"/>
          </p:nvPr>
        </p:nvSpPr>
        <p:spPr>
          <a:xfrm>
            <a:off x="457200" y="1600200"/>
            <a:ext cx="8229600" cy="4911847"/>
          </a:xfrm>
        </p:spPr>
        <p:txBody>
          <a:bodyPr>
            <a:normAutofit/>
          </a:bodyPr>
          <a:lstStyle/>
          <a:p>
            <a:pPr lvl="1"/>
            <a:r>
              <a:rPr lang="en-US" sz="2200" dirty="0" smtClean="0">
                <a:latin typeface="Arial Narrow"/>
                <a:cs typeface="Arial Narrow"/>
              </a:rPr>
              <a:t>Address major concern of teacher preparation – CM skills are not taught thoroughly or with adequate supervision in a real classroom context </a:t>
            </a:r>
          </a:p>
          <a:p>
            <a:pPr marL="457200" lvl="1" indent="0">
              <a:buNone/>
            </a:pPr>
            <a:r>
              <a:rPr lang="en-US" sz="2000" dirty="0">
                <a:latin typeface="Arial Narrow"/>
                <a:cs typeface="Arial Narrow"/>
              </a:rPr>
              <a:t>	</a:t>
            </a:r>
            <a:r>
              <a:rPr lang="en-US" sz="2000" dirty="0" smtClean="0">
                <a:latin typeface="Arial Narrow"/>
                <a:cs typeface="Arial Narrow"/>
              </a:rPr>
              <a:t>													</a:t>
            </a:r>
            <a:r>
              <a:rPr lang="en-US" sz="1600" dirty="0" smtClean="0">
                <a:latin typeface="Arial Narrow"/>
                <a:cs typeface="Arial Narrow"/>
              </a:rPr>
              <a:t>(</a:t>
            </a:r>
            <a:r>
              <a:rPr lang="en-US" sz="1600" dirty="0" err="1" smtClean="0">
                <a:latin typeface="Arial Narrow"/>
                <a:cs typeface="Arial Narrow"/>
              </a:rPr>
              <a:t>Reschly</a:t>
            </a:r>
            <a:r>
              <a:rPr lang="en-US" sz="1600" dirty="0" smtClean="0">
                <a:latin typeface="Arial Narrow"/>
                <a:cs typeface="Arial Narrow"/>
              </a:rPr>
              <a:t>, 2012)</a:t>
            </a:r>
            <a:endParaRPr lang="en-US" sz="1600" dirty="0">
              <a:latin typeface="Arial Narrow"/>
              <a:cs typeface="Arial Narrow"/>
            </a:endParaRPr>
          </a:p>
          <a:p>
            <a:pPr lvl="1"/>
            <a:r>
              <a:rPr lang="en-US" sz="2200" dirty="0">
                <a:latin typeface="Arial Narrow"/>
                <a:cs typeface="Arial Narrow"/>
              </a:rPr>
              <a:t>Address </a:t>
            </a:r>
            <a:r>
              <a:rPr lang="en-US" sz="2200" dirty="0" smtClean="0">
                <a:latin typeface="Arial Narrow"/>
                <a:cs typeface="Arial Narrow"/>
              </a:rPr>
              <a:t>specific District priorities:</a:t>
            </a:r>
          </a:p>
          <a:p>
            <a:pPr lvl="2"/>
            <a:r>
              <a:rPr lang="en-US" sz="1600" dirty="0" smtClean="0">
                <a:latin typeface="Arial Narrow"/>
                <a:cs typeface="Arial Narrow"/>
              </a:rPr>
              <a:t>Maintain excellence in teaching and learning through data based decisions</a:t>
            </a:r>
          </a:p>
          <a:p>
            <a:pPr lvl="2"/>
            <a:r>
              <a:rPr lang="en-US" sz="1600" dirty="0" smtClean="0">
                <a:latin typeface="Arial Narrow"/>
                <a:cs typeface="Arial Narrow"/>
              </a:rPr>
              <a:t>Improve technology skills of current staff</a:t>
            </a:r>
          </a:p>
          <a:p>
            <a:pPr lvl="2"/>
            <a:r>
              <a:rPr lang="en-US" sz="1600" dirty="0" smtClean="0">
                <a:latin typeface="Arial Narrow"/>
                <a:cs typeface="Arial Narrow"/>
              </a:rPr>
              <a:t>Improve data analytical skills of current staff</a:t>
            </a:r>
          </a:p>
          <a:p>
            <a:pPr lvl="2"/>
            <a:r>
              <a:rPr lang="en-US" sz="1600" dirty="0" smtClean="0">
                <a:latin typeface="Arial Narrow"/>
                <a:cs typeface="Arial Narrow"/>
              </a:rPr>
              <a:t>Better utilize expertise of Kent State faculty to improve instructional practice</a:t>
            </a:r>
          </a:p>
          <a:p>
            <a:pPr lvl="2"/>
            <a:r>
              <a:rPr lang="en-US" sz="1600" dirty="0" smtClean="0">
                <a:latin typeface="Arial Narrow"/>
                <a:cs typeface="Arial Narrow"/>
              </a:rPr>
              <a:t>Better utilize staff strengths to share knowledge and information through district/building </a:t>
            </a:r>
            <a:r>
              <a:rPr lang="en-US" sz="1600" dirty="0" err="1" smtClean="0">
                <a:latin typeface="Arial Narrow"/>
                <a:cs typeface="Arial Narrow"/>
              </a:rPr>
              <a:t>inservice</a:t>
            </a:r>
            <a:endParaRPr lang="en-US" sz="1600" dirty="0" smtClean="0">
              <a:latin typeface="Arial Narrow"/>
              <a:cs typeface="Arial Narrow"/>
            </a:endParaRPr>
          </a:p>
          <a:p>
            <a:pPr lvl="2"/>
            <a:r>
              <a:rPr lang="en-US" sz="1600" dirty="0" smtClean="0">
                <a:latin typeface="Arial Narrow"/>
                <a:cs typeface="Arial Narrow"/>
              </a:rPr>
              <a:t>Support teachers with training on data analysis</a:t>
            </a:r>
          </a:p>
          <a:p>
            <a:pPr lvl="2"/>
            <a:r>
              <a:rPr lang="en-US" sz="1600" dirty="0" smtClean="0">
                <a:latin typeface="Arial Narrow"/>
                <a:cs typeface="Arial Narrow"/>
              </a:rPr>
              <a:t>Support current staff in developing classroom managerial skills</a:t>
            </a:r>
          </a:p>
          <a:p>
            <a:pPr lvl="2"/>
            <a:r>
              <a:rPr lang="en-US" sz="1600" dirty="0" smtClean="0">
                <a:latin typeface="Arial Narrow"/>
                <a:cs typeface="Arial Narrow"/>
              </a:rPr>
              <a:t>Reduce use of disciplinary practices, including in and out of school suspensions</a:t>
            </a:r>
          </a:p>
          <a:p>
            <a:pPr marL="914400" lvl="2" indent="0">
              <a:buNone/>
            </a:pPr>
            <a:endParaRPr lang="en-US" sz="1200" dirty="0" smtClean="0">
              <a:latin typeface="Arial Narrow"/>
              <a:cs typeface="Arial Narrow"/>
            </a:endParaRPr>
          </a:p>
          <a:p>
            <a:pPr marL="914400" lvl="2" indent="0">
              <a:buNone/>
            </a:pPr>
            <a:r>
              <a:rPr lang="en-US" sz="1600" dirty="0" smtClean="0">
                <a:latin typeface="Arial Narrow"/>
                <a:cs typeface="Arial Narrow"/>
              </a:rPr>
              <a:t>						      (Kent City Schools District Improvement Plan, 2015-16)</a:t>
            </a:r>
            <a:endParaRPr lang="en-US" sz="1600" dirty="0">
              <a:latin typeface="Arial Narrow"/>
              <a:cs typeface="Arial Narrow"/>
            </a:endParaRPr>
          </a:p>
          <a:p>
            <a:pPr marL="914400" lvl="2" indent="0">
              <a:buNone/>
            </a:pPr>
            <a:endParaRPr lang="en-US" sz="1600" dirty="0">
              <a:latin typeface="Arial Narrow"/>
              <a:cs typeface="Arial Narrow"/>
            </a:endParaRPr>
          </a:p>
        </p:txBody>
      </p:sp>
    </p:spTree>
    <p:extLst>
      <p:ext uri="{BB962C8B-B14F-4D97-AF65-F5344CB8AC3E}">
        <p14:creationId xmlns:p14="http://schemas.microsoft.com/office/powerpoint/2010/main" val="3556863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6430647"/>
            <a:ext cx="8229600" cy="276999"/>
          </a:xfrm>
          <a:prstGeom prst="rect">
            <a:avLst/>
          </a:prstGeom>
          <a:noFill/>
        </p:spPr>
        <p:txBody>
          <a:bodyPr wrap="square" rtlCol="0">
            <a:spAutoFit/>
          </a:bodyPr>
          <a:lstStyle/>
          <a:p>
            <a:pPr algn="r"/>
            <a:r>
              <a:rPr lang="en-US" sz="1200" baseline="30000" dirty="0" smtClean="0"/>
              <a:t>1 </a:t>
            </a:r>
            <a:r>
              <a:rPr lang="en-US" sz="1200" dirty="0" smtClean="0"/>
              <a:t>Funded by the Ohio Deans Compact on Exceptional Children</a:t>
            </a:r>
            <a:endParaRPr lang="en-US" sz="1200" baseline="30000" dirty="0"/>
          </a:p>
        </p:txBody>
      </p:sp>
      <p:graphicFrame>
        <p:nvGraphicFramePr>
          <p:cNvPr id="6" name="Table 5" descr="The table shows Instructional Foci by Year, Learning Objectives, and Practice-Based Activities" title="Context for Clinical Practice"/>
          <p:cNvGraphicFramePr>
            <a:graphicFrameLocks noGrp="1"/>
          </p:cNvGraphicFramePr>
          <p:nvPr>
            <p:extLst>
              <p:ext uri="{D42A27DB-BD31-4B8C-83A1-F6EECF244321}">
                <p14:modId xmlns:p14="http://schemas.microsoft.com/office/powerpoint/2010/main" val="4146612106"/>
              </p:ext>
            </p:extLst>
          </p:nvPr>
        </p:nvGraphicFramePr>
        <p:xfrm>
          <a:off x="457200" y="3073462"/>
          <a:ext cx="8229600" cy="3326534"/>
        </p:xfrm>
        <a:graphic>
          <a:graphicData uri="http://schemas.openxmlformats.org/drawingml/2006/table">
            <a:tbl>
              <a:tblPr firstRow="1" bandRow="1">
                <a:effectLst>
                  <a:outerShdw blurRad="50800" dist="38100" dir="2700000" algn="tl" rotWithShape="0">
                    <a:prstClr val="black">
                      <a:alpha val="40000"/>
                    </a:prstClr>
                  </a:outerShdw>
                </a:effectLst>
                <a:tableStyleId>{21E4AEA4-8DFA-4A89-87EB-49C32662AFE0}</a:tableStyleId>
              </a:tblPr>
              <a:tblGrid>
                <a:gridCol w="519681"/>
                <a:gridCol w="3595119"/>
                <a:gridCol w="2057400"/>
                <a:gridCol w="2057400"/>
              </a:tblGrid>
              <a:tr h="443918">
                <a:tc gridSpan="2">
                  <a:txBody>
                    <a:bodyPr/>
                    <a:lstStyle/>
                    <a:p>
                      <a:r>
                        <a:rPr lang="en-US" dirty="0" smtClean="0"/>
                        <a:t>Instructional Foci By Year</a:t>
                      </a:r>
                      <a:endParaRPr lang="en-US" dirty="0"/>
                    </a:p>
                  </a:txBody>
                  <a:tcPr/>
                </a:tc>
                <a:tc hMerge="1">
                  <a:txBody>
                    <a:bodyPr/>
                    <a:lstStyle/>
                    <a:p>
                      <a:endParaRPr lang="en-US" dirty="0"/>
                    </a:p>
                  </a:txBody>
                  <a:tcPr/>
                </a:tc>
                <a:tc>
                  <a:txBody>
                    <a:bodyPr/>
                    <a:lstStyle/>
                    <a:p>
                      <a:r>
                        <a:rPr lang="en-US" dirty="0" smtClean="0"/>
                        <a:t>Learning Objectives</a:t>
                      </a:r>
                      <a:endParaRPr lang="en-US" dirty="0"/>
                    </a:p>
                  </a:txBody>
                  <a:tcPr/>
                </a:tc>
                <a:tc>
                  <a:txBody>
                    <a:bodyPr/>
                    <a:lstStyle/>
                    <a:p>
                      <a:r>
                        <a:rPr lang="en-US" dirty="0" smtClean="0"/>
                        <a:t>Practice-Based</a:t>
                      </a:r>
                      <a:r>
                        <a:rPr lang="en-US" baseline="0" dirty="0" smtClean="0"/>
                        <a:t> </a:t>
                      </a:r>
                      <a:r>
                        <a:rPr lang="en-US" dirty="0" smtClean="0"/>
                        <a:t>Activities</a:t>
                      </a:r>
                      <a:endParaRPr lang="en-US" dirty="0"/>
                    </a:p>
                  </a:txBody>
                  <a:tcPr/>
                </a:tc>
              </a:tr>
              <a:tr h="766214">
                <a:tc>
                  <a:txBody>
                    <a:bodyPr/>
                    <a:lstStyle/>
                    <a:p>
                      <a:pPr algn="ctr"/>
                      <a:r>
                        <a:rPr lang="en-US" sz="1400" b="1" dirty="0" smtClean="0"/>
                        <a:t>Y1</a:t>
                      </a:r>
                      <a:endParaRPr lang="en-US" sz="1400" b="1" dirty="0"/>
                    </a:p>
                  </a:txBody>
                  <a:tcPr/>
                </a:tc>
                <a:tc>
                  <a:txBody>
                    <a:bodyPr/>
                    <a:lstStyle/>
                    <a:p>
                      <a:r>
                        <a:rPr lang="en-US" sz="1200" dirty="0" smtClean="0"/>
                        <a:t>School Systems, Instructional Planning</a:t>
                      </a:r>
                      <a:r>
                        <a:rPr lang="en-US" sz="1200" baseline="0" dirty="0" smtClean="0"/>
                        <a:t> &amp; Delivery Models</a:t>
                      </a:r>
                      <a:endParaRPr lang="en-US" sz="1200" dirty="0"/>
                    </a:p>
                  </a:txBody>
                  <a:tcPr/>
                </a:tc>
                <a:tc>
                  <a:txBody>
                    <a:bodyPr/>
                    <a:lstStyle/>
                    <a:p>
                      <a:r>
                        <a:rPr lang="en-US" sz="1200" dirty="0" smtClean="0"/>
                        <a:t>Professional Problem</a:t>
                      </a:r>
                      <a:r>
                        <a:rPr lang="en-US" sz="1200" baseline="0" dirty="0" smtClean="0"/>
                        <a:t> Solving &amp; Collaboration, Content Knowledge</a:t>
                      </a:r>
                      <a:endParaRPr lang="en-US" sz="1200" dirty="0"/>
                    </a:p>
                  </a:txBody>
                  <a:tcPr/>
                </a:tc>
                <a:tc>
                  <a:txBody>
                    <a:bodyPr/>
                    <a:lstStyle/>
                    <a:p>
                      <a:r>
                        <a:rPr lang="en-US" sz="1200" dirty="0" smtClean="0"/>
                        <a:t>Teaming, Co-teaching,</a:t>
                      </a:r>
                      <a:r>
                        <a:rPr lang="en-US" sz="1200" baseline="0" dirty="0" smtClean="0"/>
                        <a:t> Peer Tutoring</a:t>
                      </a:r>
                      <a:endParaRPr lang="en-US" sz="1200" dirty="0"/>
                    </a:p>
                  </a:txBody>
                  <a:tcPr/>
                </a:tc>
              </a:tr>
              <a:tr h="443918">
                <a:tc>
                  <a:txBody>
                    <a:bodyPr/>
                    <a:lstStyle/>
                    <a:p>
                      <a:pPr algn="ctr"/>
                      <a:r>
                        <a:rPr lang="en-US" sz="1400" b="1" dirty="0" smtClean="0"/>
                        <a:t>Y2</a:t>
                      </a:r>
                      <a:endParaRPr lang="en-US" sz="1400" b="1" dirty="0"/>
                    </a:p>
                  </a:txBody>
                  <a:tcPr/>
                </a:tc>
                <a:tc>
                  <a:txBody>
                    <a:bodyPr/>
                    <a:lstStyle/>
                    <a:p>
                      <a:r>
                        <a:rPr lang="en-US" sz="1200" b="1" dirty="0" smtClean="0"/>
                        <a:t>Universal Instruction and Supports</a:t>
                      </a:r>
                      <a:endParaRPr lang="en-US" sz="1200" b="1" dirty="0"/>
                    </a:p>
                  </a:txBody>
                  <a:tcPr/>
                </a:tc>
                <a:tc>
                  <a:txBody>
                    <a:bodyPr/>
                    <a:lstStyle/>
                    <a:p>
                      <a:r>
                        <a:rPr lang="en-US" sz="1200" b="1" dirty="0" smtClean="0"/>
                        <a:t>Evidence-based</a:t>
                      </a:r>
                      <a:r>
                        <a:rPr lang="en-US" sz="1200" b="1" baseline="0" dirty="0" smtClean="0"/>
                        <a:t> &amp; High Leverage Practices</a:t>
                      </a:r>
                      <a:endParaRPr lang="en-US" sz="1200" b="1" dirty="0"/>
                    </a:p>
                  </a:txBody>
                  <a:tcPr/>
                </a:tc>
                <a:tc>
                  <a:txBody>
                    <a:bodyPr/>
                    <a:lstStyle/>
                    <a:p>
                      <a:r>
                        <a:rPr lang="en-US" sz="1200" b="1" dirty="0" smtClean="0"/>
                        <a:t>Classroom Management,</a:t>
                      </a:r>
                      <a:r>
                        <a:rPr lang="en-US" sz="1200" b="1" baseline="0" dirty="0" smtClean="0"/>
                        <a:t> Whole Group Instruction</a:t>
                      </a:r>
                      <a:endParaRPr lang="en-US" sz="1200" b="1" dirty="0"/>
                    </a:p>
                  </a:txBody>
                  <a:tcPr/>
                </a:tc>
              </a:tr>
              <a:tr h="443918">
                <a:tc>
                  <a:txBody>
                    <a:bodyPr/>
                    <a:lstStyle/>
                    <a:p>
                      <a:pPr algn="ctr"/>
                      <a:r>
                        <a:rPr lang="en-US" sz="1400" b="1" dirty="0" smtClean="0"/>
                        <a:t>Y3</a:t>
                      </a:r>
                      <a:endParaRPr lang="en-US" sz="1400" b="1" dirty="0"/>
                    </a:p>
                  </a:txBody>
                  <a:tcPr/>
                </a:tc>
                <a:tc>
                  <a:txBody>
                    <a:bodyPr/>
                    <a:lstStyle/>
                    <a:p>
                      <a:r>
                        <a:rPr lang="en-US" sz="1200" dirty="0" smtClean="0"/>
                        <a:t>Selected Instruction and Supports</a:t>
                      </a:r>
                      <a:endParaRPr lang="en-US" sz="1200" dirty="0"/>
                    </a:p>
                  </a:txBody>
                  <a:tcPr/>
                </a:tc>
                <a:tc>
                  <a:txBody>
                    <a:bodyPr/>
                    <a:lstStyle/>
                    <a:p>
                      <a:r>
                        <a:rPr lang="en-US" sz="1200" dirty="0" smtClean="0"/>
                        <a:t>Data Literacy, Risk Assessment, Early Warning Signs</a:t>
                      </a:r>
                      <a:endParaRPr lang="en-US" sz="1200" dirty="0"/>
                    </a:p>
                  </a:txBody>
                  <a:tcPr/>
                </a:tc>
                <a:tc>
                  <a:txBody>
                    <a:bodyPr/>
                    <a:lstStyle/>
                    <a:p>
                      <a:r>
                        <a:rPr lang="en-US" sz="1200" dirty="0" smtClean="0"/>
                        <a:t>Small Group Instruction</a:t>
                      </a:r>
                      <a:endParaRPr lang="en-US" sz="1200" dirty="0"/>
                    </a:p>
                  </a:txBody>
                  <a:tcPr/>
                </a:tc>
              </a:tr>
              <a:tr h="443918">
                <a:tc>
                  <a:txBody>
                    <a:bodyPr/>
                    <a:lstStyle/>
                    <a:p>
                      <a:pPr algn="ctr"/>
                      <a:r>
                        <a:rPr lang="en-US" sz="1400" b="1" dirty="0" smtClean="0"/>
                        <a:t>Y4</a:t>
                      </a:r>
                      <a:endParaRPr lang="en-US" sz="1400" b="1" dirty="0"/>
                    </a:p>
                  </a:txBody>
                  <a:tcPr/>
                </a:tc>
                <a:tc>
                  <a:txBody>
                    <a:bodyPr/>
                    <a:lstStyle/>
                    <a:p>
                      <a:r>
                        <a:rPr lang="en-US" sz="1200" dirty="0" smtClean="0"/>
                        <a:t>Intensive</a:t>
                      </a:r>
                      <a:r>
                        <a:rPr lang="en-US" sz="1200" baseline="0" dirty="0" smtClean="0"/>
                        <a:t> Instruction and Supports</a:t>
                      </a:r>
                      <a:endParaRPr lang="en-US" sz="1200" dirty="0"/>
                    </a:p>
                  </a:txBody>
                  <a:tcPr/>
                </a:tc>
                <a:tc>
                  <a:txBody>
                    <a:bodyPr/>
                    <a:lstStyle/>
                    <a:p>
                      <a:r>
                        <a:rPr lang="en-US" sz="1200" dirty="0" smtClean="0"/>
                        <a:t>Data-based Individualization</a:t>
                      </a:r>
                      <a:endParaRPr lang="en-US" sz="1200" dirty="0"/>
                    </a:p>
                  </a:txBody>
                  <a:tcPr/>
                </a:tc>
                <a:tc>
                  <a:txBody>
                    <a:bodyPr/>
                    <a:lstStyle/>
                    <a:p>
                      <a:r>
                        <a:rPr lang="en-US" sz="1200" dirty="0" smtClean="0"/>
                        <a:t>Evaluation Team Reports/Individualized</a:t>
                      </a:r>
                      <a:r>
                        <a:rPr lang="en-US" sz="1200" baseline="0" dirty="0" smtClean="0"/>
                        <a:t> Education Programs, 1:1 Instruction</a:t>
                      </a:r>
                      <a:endParaRPr lang="en-US" sz="1200" dirty="0"/>
                    </a:p>
                  </a:txBody>
                  <a:tcPr/>
                </a:tc>
              </a:tr>
            </a:tbl>
          </a:graphicData>
        </a:graphic>
      </p:graphicFrame>
      <p:sp>
        <p:nvSpPr>
          <p:cNvPr id="8" name="Oval 7" title="oval that highlights instructional focus Y2, universal instruction and supports"/>
          <p:cNvSpPr/>
          <p:nvPr/>
        </p:nvSpPr>
        <p:spPr>
          <a:xfrm>
            <a:off x="260501" y="4330513"/>
            <a:ext cx="8677947" cy="86284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57200" y="1417638"/>
            <a:ext cx="8229600" cy="1655824"/>
          </a:xfrm>
        </p:spPr>
        <p:txBody>
          <a:bodyPr>
            <a:normAutofit fontScale="92500"/>
          </a:bodyPr>
          <a:lstStyle/>
          <a:p>
            <a:pPr lvl="1"/>
            <a:r>
              <a:rPr lang="en-US" sz="2200" dirty="0" smtClean="0">
                <a:latin typeface="Arial Narrow"/>
                <a:cs typeface="Arial Narrow"/>
              </a:rPr>
              <a:t>Partnership</a:t>
            </a:r>
            <a:r>
              <a:rPr lang="en-US" sz="2200" baseline="30000" dirty="0" smtClean="0">
                <a:latin typeface="Arial Narrow"/>
                <a:cs typeface="Arial Narrow"/>
              </a:rPr>
              <a:t>1</a:t>
            </a:r>
            <a:r>
              <a:rPr lang="en-US" sz="2200" dirty="0" smtClean="0">
                <a:latin typeface="Arial Narrow"/>
                <a:cs typeface="Arial Narrow"/>
              </a:rPr>
              <a:t> for simultaneous renewal between KSU and Kent City Schools</a:t>
            </a:r>
          </a:p>
          <a:p>
            <a:pPr lvl="1"/>
            <a:r>
              <a:rPr lang="en-US" sz="2200" dirty="0" smtClean="0">
                <a:latin typeface="Arial Narrow"/>
                <a:cs typeface="Arial Narrow"/>
              </a:rPr>
              <a:t>Part of broad effort to establish Stanton Middle School as a PDS for MTSS training </a:t>
            </a:r>
          </a:p>
          <a:p>
            <a:pPr lvl="1"/>
            <a:r>
              <a:rPr lang="en-US" sz="2200" dirty="0" smtClean="0">
                <a:latin typeface="Arial Narrow"/>
                <a:cs typeface="Arial Narrow"/>
              </a:rPr>
              <a:t>Situated within new MCMM dual licensure program</a:t>
            </a:r>
            <a:endParaRPr lang="en-US" sz="2000" dirty="0">
              <a:latin typeface="Arial Narrow"/>
              <a:cs typeface="Arial Narrow"/>
            </a:endParaRPr>
          </a:p>
        </p:txBody>
      </p:sp>
      <p:sp>
        <p:nvSpPr>
          <p:cNvPr id="2" name="Title 1"/>
          <p:cNvSpPr>
            <a:spLocks noGrp="1"/>
          </p:cNvSpPr>
          <p:nvPr>
            <p:ph type="title"/>
          </p:nvPr>
        </p:nvSpPr>
        <p:spPr/>
        <p:txBody>
          <a:bodyPr/>
          <a:lstStyle/>
          <a:p>
            <a:r>
              <a:rPr lang="en-US" dirty="0" smtClean="0">
                <a:solidFill>
                  <a:srgbClr val="953735"/>
                </a:solidFill>
                <a:latin typeface="Arial Narrow"/>
                <a:cs typeface="Arial Narrow"/>
              </a:rPr>
              <a:t>Context For Clinical Practice</a:t>
            </a:r>
            <a:endParaRPr lang="en-US" dirty="0">
              <a:solidFill>
                <a:srgbClr val="953735"/>
              </a:solidFill>
              <a:latin typeface="Arial Narrow"/>
              <a:cs typeface="Arial Narrow"/>
            </a:endParaRPr>
          </a:p>
        </p:txBody>
      </p:sp>
    </p:spTree>
    <p:extLst>
      <p:ext uri="{BB962C8B-B14F-4D97-AF65-F5344CB8AC3E}">
        <p14:creationId xmlns:p14="http://schemas.microsoft.com/office/powerpoint/2010/main" val="287369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descr="The figure displays three nested circles. The innermost circle signifies the candidate with low-intensity classroom management strategies. The mid-level circle signifies the teacher, with high-leverage practices in general and special education. The outermost circle signifies the school, with the ohio improvement process (OIP)" title="KSU-KCS Simultaneous Renewal"/>
          <p:cNvGrpSpPr/>
          <p:nvPr/>
        </p:nvGrpSpPr>
        <p:grpSpPr>
          <a:xfrm>
            <a:off x="2311950" y="927966"/>
            <a:ext cx="6431123" cy="5860844"/>
            <a:chOff x="1188538" y="276762"/>
            <a:chExt cx="6431123" cy="5860844"/>
          </a:xfrm>
          <a:solidFill>
            <a:schemeClr val="accent2">
              <a:lumMod val="60000"/>
              <a:lumOff val="40000"/>
            </a:schemeClr>
          </a:solidFill>
        </p:grpSpPr>
        <p:sp>
          <p:nvSpPr>
            <p:cNvPr id="10" name="Oval 9"/>
            <p:cNvSpPr/>
            <p:nvPr/>
          </p:nvSpPr>
          <p:spPr>
            <a:xfrm>
              <a:off x="1188538" y="276762"/>
              <a:ext cx="6431123" cy="5860844"/>
            </a:xfrm>
            <a:prstGeom prst="ellipse">
              <a:avLst/>
            </a:prstGeom>
            <a:solidFill>
              <a:schemeClr val="accent2">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2181698" y="1676852"/>
              <a:ext cx="4428521" cy="4460753"/>
            </a:xfrm>
            <a:prstGeom prst="ellipse">
              <a:avLst/>
            </a:prstGeom>
            <a:solidFill>
              <a:schemeClr val="accent2">
                <a:lumMod val="75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Oval 6"/>
            <p:cNvSpPr/>
            <p:nvPr/>
          </p:nvSpPr>
          <p:spPr>
            <a:xfrm>
              <a:off x="2995764" y="3532786"/>
              <a:ext cx="2832951" cy="2604819"/>
            </a:xfrm>
            <a:prstGeom prst="ellipse">
              <a:avLst/>
            </a:prstGeom>
            <a:solidFill>
              <a:schemeClr val="accent2">
                <a:lumMod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3956363" y="1403579"/>
            <a:ext cx="3891235" cy="892552"/>
          </a:xfrm>
          <a:prstGeom prst="rect">
            <a:avLst/>
          </a:prstGeom>
          <a:noFill/>
          <a:ln>
            <a:noFill/>
          </a:ln>
          <a:effectLst/>
        </p:spPr>
        <p:txBody>
          <a:bodyPr wrap="square" rtlCol="0">
            <a:spAutoFit/>
          </a:bodyPr>
          <a:lstStyle/>
          <a:p>
            <a:pPr marL="285750" indent="-285750">
              <a:buFont typeface="Arial"/>
              <a:buChar char="•"/>
            </a:pPr>
            <a:r>
              <a:rPr lang="en-US" sz="1600" dirty="0" smtClean="0">
                <a:solidFill>
                  <a:srgbClr val="FFFFFF"/>
                </a:solidFill>
                <a:latin typeface="Arial Narrow"/>
                <a:cs typeface="Arial Narrow"/>
              </a:rPr>
              <a:t>Priorities set by District </a:t>
            </a:r>
            <a:r>
              <a:rPr lang="en-US" sz="1600" dirty="0">
                <a:solidFill>
                  <a:srgbClr val="FFFFFF"/>
                </a:solidFill>
                <a:latin typeface="Arial Narrow"/>
                <a:cs typeface="Arial Narrow"/>
              </a:rPr>
              <a:t>I</a:t>
            </a:r>
            <a:r>
              <a:rPr lang="en-US" sz="1600" dirty="0" smtClean="0">
                <a:solidFill>
                  <a:srgbClr val="FFFFFF"/>
                </a:solidFill>
                <a:latin typeface="Arial Narrow"/>
                <a:cs typeface="Arial Narrow"/>
              </a:rPr>
              <a:t>mprovement Plan</a:t>
            </a:r>
          </a:p>
          <a:p>
            <a:endParaRPr lang="en-US" sz="400" dirty="0" smtClean="0">
              <a:solidFill>
                <a:srgbClr val="FFFFFF"/>
              </a:solidFill>
              <a:latin typeface="Arial Narrow"/>
              <a:cs typeface="Arial Narrow"/>
            </a:endParaRPr>
          </a:p>
          <a:p>
            <a:pPr marL="285750" indent="-285750">
              <a:buFont typeface="Arial"/>
              <a:buChar char="•"/>
            </a:pPr>
            <a:r>
              <a:rPr lang="en-US" sz="1600" dirty="0" smtClean="0">
                <a:solidFill>
                  <a:srgbClr val="FFFFFF"/>
                </a:solidFill>
                <a:latin typeface="Arial Narrow"/>
                <a:cs typeface="Arial Narrow"/>
              </a:rPr>
              <a:t>Work with BLT to review school/grade/pod level behavioral data</a:t>
            </a:r>
            <a:endParaRPr lang="en-US" sz="1600" dirty="0">
              <a:solidFill>
                <a:srgbClr val="FFFFFF"/>
              </a:solidFill>
              <a:latin typeface="Arial Narrow"/>
              <a:cs typeface="Arial Narrow"/>
            </a:endParaRPr>
          </a:p>
        </p:txBody>
      </p:sp>
      <p:sp>
        <p:nvSpPr>
          <p:cNvPr id="16" name="TextBox 15"/>
          <p:cNvSpPr txBox="1"/>
          <p:nvPr/>
        </p:nvSpPr>
        <p:spPr>
          <a:xfrm>
            <a:off x="748944" y="1849855"/>
            <a:ext cx="2865512" cy="1200329"/>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b="1" u="sng" dirty="0" smtClean="0">
                <a:latin typeface="Arial Narrow"/>
                <a:cs typeface="Arial Narrow"/>
              </a:rPr>
              <a:t>SCHOOL</a:t>
            </a:r>
            <a:endParaRPr lang="en-US" b="1" u="sng" dirty="0">
              <a:latin typeface="Arial Narrow"/>
              <a:cs typeface="Arial Narrow"/>
            </a:endParaRPr>
          </a:p>
          <a:p>
            <a:pPr algn="ctr"/>
            <a:r>
              <a:rPr lang="en-US" dirty="0" smtClean="0">
                <a:latin typeface="Arial Narrow"/>
                <a:cs typeface="Arial Narrow"/>
              </a:rPr>
              <a:t>Ohio Improvement Process (OIP) </a:t>
            </a:r>
            <a:r>
              <a:rPr lang="en-US" sz="1400" dirty="0" smtClean="0">
                <a:latin typeface="Arial Narrow"/>
                <a:cs typeface="Arial Narrow"/>
              </a:rPr>
              <a:t>(OH DOE)</a:t>
            </a:r>
          </a:p>
          <a:p>
            <a:pPr algn="ctr"/>
            <a:endParaRPr lang="en-US" dirty="0"/>
          </a:p>
        </p:txBody>
      </p:sp>
      <p:sp>
        <p:nvSpPr>
          <p:cNvPr id="19" name="TextBox 18"/>
          <p:cNvSpPr txBox="1"/>
          <p:nvPr/>
        </p:nvSpPr>
        <p:spPr>
          <a:xfrm>
            <a:off x="4119176" y="2703219"/>
            <a:ext cx="3858674" cy="1384995"/>
          </a:xfrm>
          <a:prstGeom prst="rect">
            <a:avLst/>
          </a:prstGeom>
          <a:noFill/>
          <a:ln>
            <a:noFill/>
          </a:ln>
          <a:effectLst/>
        </p:spPr>
        <p:txBody>
          <a:bodyPr wrap="square" rtlCol="0">
            <a:spAutoFit/>
          </a:bodyPr>
          <a:lstStyle/>
          <a:p>
            <a:pPr marL="285750" indent="-285750">
              <a:buFont typeface="Arial"/>
              <a:buChar char="•"/>
            </a:pPr>
            <a:r>
              <a:rPr lang="en-US" sz="1600" dirty="0" smtClean="0">
                <a:solidFill>
                  <a:srgbClr val="FFFFFF"/>
                </a:solidFill>
                <a:latin typeface="Arial Narrow"/>
                <a:cs typeface="Arial Narrow"/>
              </a:rPr>
              <a:t>Provide T and TC training via modified Content Acquisition Podcasts (CAPs) and ongoing PD/collaborative LMS</a:t>
            </a:r>
          </a:p>
          <a:p>
            <a:endParaRPr lang="en-US" sz="400" dirty="0" smtClean="0">
              <a:solidFill>
                <a:srgbClr val="FFFFFF"/>
              </a:solidFill>
              <a:latin typeface="Arial Narrow"/>
              <a:cs typeface="Arial Narrow"/>
            </a:endParaRPr>
          </a:p>
          <a:p>
            <a:pPr marL="285750" indent="-285750">
              <a:buFont typeface="Arial"/>
              <a:buChar char="•"/>
            </a:pPr>
            <a:r>
              <a:rPr lang="en-US" sz="1600" dirty="0" smtClean="0">
                <a:solidFill>
                  <a:srgbClr val="FFFFFF"/>
                </a:solidFill>
                <a:latin typeface="Arial Narrow"/>
                <a:cs typeface="Arial Narrow"/>
              </a:rPr>
              <a:t>Weekly TBT meetings to assess FOI, adaptations, instructional decisions</a:t>
            </a:r>
            <a:endParaRPr lang="en-US" sz="1600" dirty="0">
              <a:solidFill>
                <a:srgbClr val="FFFFFF"/>
              </a:solidFill>
              <a:latin typeface="Arial Narrow"/>
              <a:cs typeface="Arial Narrow"/>
            </a:endParaRPr>
          </a:p>
        </p:txBody>
      </p:sp>
      <p:sp>
        <p:nvSpPr>
          <p:cNvPr id="14" name="TextBox 13"/>
          <p:cNvSpPr txBox="1"/>
          <p:nvPr/>
        </p:nvSpPr>
        <p:spPr>
          <a:xfrm>
            <a:off x="1090851" y="3153762"/>
            <a:ext cx="2865512" cy="1354217"/>
          </a:xfrm>
          <a:prstGeom prst="rect">
            <a:avLst/>
          </a:prstGeom>
          <a:solidFill>
            <a:schemeClr val="bg1"/>
          </a:solidFill>
          <a:ln>
            <a:noFill/>
          </a:ln>
          <a:effectLst>
            <a:outerShdw blurRad="50800" dist="38100" dir="2700000" algn="tl" rotWithShape="0">
              <a:prstClr val="black">
                <a:alpha val="40000"/>
              </a:prstClr>
            </a:outerShdw>
          </a:effectLst>
        </p:spPr>
        <p:txBody>
          <a:bodyPr wrap="square" rtlCol="0">
            <a:spAutoFit/>
          </a:bodyPr>
          <a:lstStyle/>
          <a:p>
            <a:pPr algn="ctr"/>
            <a:r>
              <a:rPr lang="en-US" b="1" u="sng" dirty="0" smtClean="0">
                <a:latin typeface="Arial Narrow"/>
                <a:cs typeface="Arial Narrow"/>
              </a:rPr>
              <a:t>TEACHER</a:t>
            </a:r>
            <a:endParaRPr lang="en-US" b="1" u="sng" dirty="0">
              <a:latin typeface="Arial Narrow"/>
              <a:cs typeface="Arial Narrow"/>
            </a:endParaRPr>
          </a:p>
          <a:p>
            <a:pPr algn="ctr"/>
            <a:r>
              <a:rPr lang="en-US" dirty="0" smtClean="0">
                <a:latin typeface="Arial Narrow"/>
                <a:cs typeface="Arial Narrow"/>
              </a:rPr>
              <a:t>High-Leverage Practices in General &amp; Special Education         </a:t>
            </a:r>
          </a:p>
          <a:p>
            <a:pPr algn="ctr"/>
            <a:r>
              <a:rPr lang="en-US" sz="1400" dirty="0" smtClean="0">
                <a:latin typeface="Arial Narrow"/>
                <a:cs typeface="Arial Narrow"/>
              </a:rPr>
              <a:t> (Ball &amp; Forzani, 2010-11; </a:t>
            </a:r>
            <a:r>
              <a:rPr lang="en-US" sz="1400" dirty="0" err="1" smtClean="0">
                <a:latin typeface="Arial Narrow"/>
                <a:cs typeface="Arial Narrow"/>
              </a:rPr>
              <a:t>McLeskey</a:t>
            </a:r>
            <a:r>
              <a:rPr lang="en-US" sz="1400" dirty="0" smtClean="0">
                <a:latin typeface="Arial Narrow"/>
                <a:cs typeface="Arial Narrow"/>
              </a:rPr>
              <a:t> &amp; Brownell, 2015) </a:t>
            </a:r>
            <a:endParaRPr lang="en-US" sz="1400" dirty="0">
              <a:latin typeface="Arial Narrow"/>
              <a:cs typeface="Arial Narrow"/>
            </a:endParaRPr>
          </a:p>
        </p:txBody>
      </p:sp>
      <p:sp>
        <p:nvSpPr>
          <p:cNvPr id="20" name="TextBox 19"/>
          <p:cNvSpPr txBox="1"/>
          <p:nvPr/>
        </p:nvSpPr>
        <p:spPr>
          <a:xfrm>
            <a:off x="4868117" y="4759435"/>
            <a:ext cx="2979481" cy="954107"/>
          </a:xfrm>
          <a:prstGeom prst="rect">
            <a:avLst/>
          </a:prstGeom>
          <a:noFill/>
          <a:ln>
            <a:noFill/>
          </a:ln>
          <a:effectLst/>
        </p:spPr>
        <p:txBody>
          <a:bodyPr wrap="square" rtlCol="0">
            <a:spAutoFit/>
          </a:bodyPr>
          <a:lstStyle/>
          <a:p>
            <a:pPr marL="285750" indent="-285750">
              <a:buFont typeface="Arial"/>
              <a:buChar char="•"/>
            </a:pPr>
            <a:r>
              <a:rPr lang="en-US" sz="1600" dirty="0" smtClean="0">
                <a:solidFill>
                  <a:srgbClr val="FFFFFF"/>
                </a:solidFill>
                <a:latin typeface="Arial Narrow"/>
                <a:cs typeface="Arial Narrow"/>
              </a:rPr>
              <a:t>Teacher Modeling</a:t>
            </a:r>
          </a:p>
          <a:p>
            <a:endParaRPr lang="en-US" sz="400" dirty="0" smtClean="0">
              <a:solidFill>
                <a:srgbClr val="FFFFFF"/>
              </a:solidFill>
              <a:latin typeface="Arial Narrow"/>
              <a:cs typeface="Arial Narrow"/>
            </a:endParaRPr>
          </a:p>
          <a:p>
            <a:pPr marL="285750" indent="-285750">
              <a:buFont typeface="Arial"/>
              <a:buChar char="•"/>
            </a:pPr>
            <a:r>
              <a:rPr lang="en-US" sz="1600" dirty="0" smtClean="0">
                <a:solidFill>
                  <a:srgbClr val="FFFFFF"/>
                </a:solidFill>
                <a:latin typeface="Arial Narrow"/>
                <a:cs typeface="Arial Narrow"/>
              </a:rPr>
              <a:t>Peer Observation</a:t>
            </a:r>
          </a:p>
          <a:p>
            <a:endParaRPr lang="en-US" sz="400" dirty="0" smtClean="0">
              <a:solidFill>
                <a:srgbClr val="FFFFFF"/>
              </a:solidFill>
              <a:latin typeface="Arial Narrow"/>
              <a:cs typeface="Arial Narrow"/>
            </a:endParaRPr>
          </a:p>
          <a:p>
            <a:pPr marL="285750" indent="-285750">
              <a:buFont typeface="Arial"/>
              <a:buChar char="•"/>
            </a:pPr>
            <a:r>
              <a:rPr lang="en-US" sz="1600" dirty="0" smtClean="0">
                <a:solidFill>
                  <a:srgbClr val="FFFFFF"/>
                </a:solidFill>
                <a:latin typeface="Arial Narrow"/>
                <a:cs typeface="Arial Narrow"/>
              </a:rPr>
              <a:t>Class-wide data collection</a:t>
            </a:r>
            <a:endParaRPr lang="en-US" sz="1600" dirty="0">
              <a:solidFill>
                <a:srgbClr val="FFFFFF"/>
              </a:solidFill>
              <a:latin typeface="Arial Narrow"/>
              <a:cs typeface="Arial Narrow"/>
            </a:endParaRPr>
          </a:p>
        </p:txBody>
      </p:sp>
      <p:sp>
        <p:nvSpPr>
          <p:cNvPr id="12" name="TextBox 11"/>
          <p:cNvSpPr txBox="1"/>
          <p:nvPr/>
        </p:nvSpPr>
        <p:spPr>
          <a:xfrm>
            <a:off x="1872353" y="4759435"/>
            <a:ext cx="2865513" cy="1138773"/>
          </a:xfrm>
          <a:prstGeom prst="rect">
            <a:avLst/>
          </a:prstGeom>
          <a:solidFill>
            <a:srgbClr val="FFFFFF"/>
          </a:solidFill>
          <a:ln>
            <a:solidFill>
              <a:srgbClr val="FFFFFF"/>
            </a:solidFill>
          </a:ln>
          <a:effectLst>
            <a:outerShdw blurRad="50800" dist="38100" dir="2700000" algn="tl" rotWithShape="0">
              <a:prstClr val="black">
                <a:alpha val="40000"/>
              </a:prstClr>
            </a:outerShdw>
          </a:effectLst>
        </p:spPr>
        <p:txBody>
          <a:bodyPr wrap="square" rtlCol="0">
            <a:spAutoFit/>
          </a:bodyPr>
          <a:lstStyle/>
          <a:p>
            <a:pPr algn="ctr"/>
            <a:r>
              <a:rPr lang="en-US" b="1" u="sng" dirty="0" smtClean="0">
                <a:latin typeface="Arial Narrow"/>
                <a:cs typeface="Arial Narrow"/>
              </a:rPr>
              <a:t>CANDIDATE</a:t>
            </a:r>
          </a:p>
          <a:p>
            <a:pPr algn="ctr"/>
            <a:r>
              <a:rPr lang="en-US" dirty="0" smtClean="0">
                <a:latin typeface="Arial Narrow"/>
                <a:cs typeface="Arial Narrow"/>
              </a:rPr>
              <a:t> Low-Intensity Classroom Management Strategies</a:t>
            </a:r>
          </a:p>
          <a:p>
            <a:pPr algn="ctr"/>
            <a:r>
              <a:rPr lang="en-US" sz="1400" dirty="0" smtClean="0">
                <a:latin typeface="Arial Narrow"/>
                <a:cs typeface="Arial Narrow"/>
              </a:rPr>
              <a:t>(Lane &amp; Oakes, 2014)</a:t>
            </a:r>
            <a:endParaRPr lang="en-US" sz="1400" dirty="0">
              <a:latin typeface="Arial Narrow"/>
              <a:cs typeface="Arial Narrow"/>
            </a:endParaRPr>
          </a:p>
        </p:txBody>
      </p:sp>
      <p:sp>
        <p:nvSpPr>
          <p:cNvPr id="26" name="Title 1"/>
          <p:cNvSpPr>
            <a:spLocks noGrp="1"/>
          </p:cNvSpPr>
          <p:nvPr>
            <p:ph type="title"/>
          </p:nvPr>
        </p:nvSpPr>
        <p:spPr>
          <a:xfrm>
            <a:off x="457200" y="14156"/>
            <a:ext cx="8229600" cy="1143000"/>
          </a:xfrm>
        </p:spPr>
        <p:txBody>
          <a:bodyPr/>
          <a:lstStyle/>
          <a:p>
            <a:r>
              <a:rPr lang="en-US" dirty="0" smtClean="0">
                <a:solidFill>
                  <a:srgbClr val="953735"/>
                </a:solidFill>
                <a:latin typeface="Arial Narrow"/>
                <a:cs typeface="Arial Narrow"/>
              </a:rPr>
              <a:t>KSU-KCS Simultaneous Renewal</a:t>
            </a:r>
            <a:endParaRPr lang="en-US" dirty="0">
              <a:solidFill>
                <a:srgbClr val="953735"/>
              </a:solidFill>
              <a:latin typeface="Arial Narrow"/>
              <a:cs typeface="Arial Narrow"/>
            </a:endParaRPr>
          </a:p>
        </p:txBody>
      </p:sp>
    </p:spTree>
    <p:extLst>
      <p:ext uri="{BB962C8B-B14F-4D97-AF65-F5344CB8AC3E}">
        <p14:creationId xmlns:p14="http://schemas.microsoft.com/office/powerpoint/2010/main" val="322817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descr="The table displays the HLPs in Clinical Practice, including the HLP addressed and the strategy taught." title="HLPs in Clinical Practice"/>
          <p:cNvGraphicFramePr>
            <a:graphicFrameLocks noGrp="1"/>
          </p:cNvGraphicFramePr>
          <p:nvPr>
            <p:ph idx="1"/>
            <p:extLst>
              <p:ext uri="{D42A27DB-BD31-4B8C-83A1-F6EECF244321}">
                <p14:modId xmlns:p14="http://schemas.microsoft.com/office/powerpoint/2010/main" val="4282415239"/>
              </p:ext>
            </p:extLst>
          </p:nvPr>
        </p:nvGraphicFramePr>
        <p:xfrm>
          <a:off x="457200" y="1024003"/>
          <a:ext cx="8229600" cy="5400040"/>
        </p:xfrm>
        <a:graphic>
          <a:graphicData uri="http://schemas.openxmlformats.org/drawingml/2006/table">
            <a:tbl>
              <a:tblPr firstRow="1" bandRow="1">
                <a:tableStyleId>{21E4AEA4-8DFA-4A89-87EB-49C32662AFE0}</a:tableStyleId>
              </a:tblPr>
              <a:tblGrid>
                <a:gridCol w="4453003"/>
                <a:gridCol w="3776597"/>
              </a:tblGrid>
              <a:tr h="370840">
                <a:tc>
                  <a:txBody>
                    <a:bodyPr/>
                    <a:lstStyle/>
                    <a:p>
                      <a:pPr algn="ctr"/>
                      <a:r>
                        <a:rPr lang="en-US" sz="1400" dirty="0" smtClean="0"/>
                        <a:t>HLP Addressed</a:t>
                      </a:r>
                      <a:endParaRPr lang="en-US" sz="1400" dirty="0"/>
                    </a:p>
                  </a:txBody>
                  <a:tcPr/>
                </a:tc>
                <a:tc>
                  <a:txBody>
                    <a:bodyPr/>
                    <a:lstStyle/>
                    <a:p>
                      <a:pPr algn="ctr"/>
                      <a:r>
                        <a:rPr lang="en-US" sz="1400" dirty="0" smtClean="0"/>
                        <a:t>Strategy Taught</a:t>
                      </a:r>
                      <a:endParaRPr lang="en-US" sz="1400" dirty="0"/>
                    </a:p>
                  </a:txBody>
                  <a:tcPr/>
                </a:tc>
              </a:tr>
              <a:tr h="370840">
                <a:tc>
                  <a:txBody>
                    <a:bodyPr/>
                    <a:lstStyle/>
                    <a:p>
                      <a:r>
                        <a:rPr lang="en-US" sz="1400" dirty="0" smtClean="0"/>
                        <a:t>1. Collaborate with Professionals</a:t>
                      </a:r>
                      <a:r>
                        <a:rPr lang="en-US" sz="1400" baseline="0" dirty="0" smtClean="0"/>
                        <a:t> to Increase Student Success in the General Education Curriculum (Collaboration)</a:t>
                      </a:r>
                      <a:endParaRPr lang="en-US" sz="1400" dirty="0"/>
                    </a:p>
                  </a:txBody>
                  <a:tcPr/>
                </a:tc>
                <a:tc>
                  <a:txBody>
                    <a:bodyPr/>
                    <a:lstStyle/>
                    <a:p>
                      <a:pPr marL="285750" indent="-285750">
                        <a:buFont typeface="Arial" panose="020B0604020202020204" pitchFamily="34" charset="0"/>
                        <a:buChar char="•"/>
                      </a:pPr>
                      <a:r>
                        <a:rPr lang="en-US" sz="1400" dirty="0" smtClean="0"/>
                        <a:t>OIP within Teacher-Based</a:t>
                      </a:r>
                      <a:r>
                        <a:rPr lang="en-US" sz="1400" baseline="0" dirty="0" smtClean="0"/>
                        <a:t> Teams</a:t>
                      </a:r>
                    </a:p>
                    <a:p>
                      <a:pPr marL="285750" indent="-285750">
                        <a:buFont typeface="Arial" panose="020B0604020202020204" pitchFamily="34" charset="0"/>
                        <a:buChar char="•"/>
                      </a:pPr>
                      <a:r>
                        <a:rPr lang="en-US" sz="1400" baseline="0" dirty="0" smtClean="0"/>
                        <a:t>Communication Skills</a:t>
                      </a:r>
                      <a:endParaRPr lang="en-US" sz="1400" dirty="0"/>
                    </a:p>
                  </a:txBody>
                  <a:tcPr/>
                </a:tc>
              </a:tr>
              <a:tr h="370840">
                <a:tc>
                  <a:txBody>
                    <a:bodyPr/>
                    <a:lstStyle/>
                    <a:p>
                      <a:r>
                        <a:rPr lang="en-US" sz="1400" dirty="0" smtClean="0"/>
                        <a:t>5. Communicate Assessment Information with Stakeholders to Collaboratively Design Educational Programs (Assessment)</a:t>
                      </a:r>
                      <a:endParaRPr lang="en-US" sz="1400" dirty="0"/>
                    </a:p>
                  </a:txBody>
                  <a:tcPr/>
                </a:tc>
                <a:tc>
                  <a:txBody>
                    <a:bodyPr/>
                    <a:lstStyle/>
                    <a:p>
                      <a:pPr marL="285750" indent="-285750">
                        <a:buFont typeface="Arial" panose="020B0604020202020204" pitchFamily="34" charset="0"/>
                        <a:buChar char="•"/>
                      </a:pPr>
                      <a:r>
                        <a:rPr lang="en-US" sz="1400" dirty="0" smtClean="0"/>
                        <a:t>Using Terminology</a:t>
                      </a:r>
                      <a:r>
                        <a:rPr lang="en-US" sz="1400" baseline="0" dirty="0" smtClean="0"/>
                        <a:t> with Assessment</a:t>
                      </a:r>
                    </a:p>
                    <a:p>
                      <a:pPr marL="285750" indent="-285750">
                        <a:buFont typeface="Arial" panose="020B0604020202020204" pitchFamily="34" charset="0"/>
                        <a:buChar char="•"/>
                      </a:pPr>
                      <a:r>
                        <a:rPr lang="en-US" sz="1400" baseline="0" dirty="0" smtClean="0"/>
                        <a:t>Data Interpretation</a:t>
                      </a:r>
                      <a:endParaRPr lang="en-US" sz="1400" dirty="0"/>
                    </a:p>
                  </a:txBody>
                  <a:tcPr/>
                </a:tc>
              </a:tr>
              <a:tr h="370840">
                <a:tc>
                  <a:txBody>
                    <a:bodyPr/>
                    <a:lstStyle/>
                    <a:p>
                      <a:r>
                        <a:rPr lang="en-US" sz="1400" dirty="0" smtClean="0"/>
                        <a:t>6. Use</a:t>
                      </a:r>
                      <a:r>
                        <a:rPr lang="en-US" sz="1400" baseline="0" dirty="0" smtClean="0"/>
                        <a:t> Assessment Continuously to Design, Evaluate, and Adjust Instruction that is Responsive to Students’ Needs (Assessment)</a:t>
                      </a:r>
                      <a:endParaRPr lang="en-US" sz="1400" dirty="0"/>
                    </a:p>
                  </a:txBody>
                  <a:tcPr/>
                </a:tc>
                <a:tc>
                  <a:txBody>
                    <a:bodyPr/>
                    <a:lstStyle/>
                    <a:p>
                      <a:pPr marL="285750" indent="-285750">
                        <a:buFont typeface="Arial" panose="020B0604020202020204" pitchFamily="34" charset="0"/>
                        <a:buChar char="•"/>
                      </a:pPr>
                      <a:r>
                        <a:rPr lang="en-US" sz="1400" dirty="0" smtClean="0"/>
                        <a:t>Setting Assessment Purpose</a:t>
                      </a:r>
                    </a:p>
                    <a:p>
                      <a:pPr marL="285750" indent="-285750">
                        <a:buFont typeface="Arial" panose="020B0604020202020204" pitchFamily="34" charset="0"/>
                        <a:buChar char="•"/>
                      </a:pPr>
                      <a:r>
                        <a:rPr lang="en-US" sz="1400" dirty="0" smtClean="0"/>
                        <a:t>Designing Data Collection Protocol</a:t>
                      </a:r>
                    </a:p>
                    <a:p>
                      <a:pPr marL="285750" indent="-285750">
                        <a:buFont typeface="Arial" panose="020B0604020202020204" pitchFamily="34" charset="0"/>
                        <a:buChar char="•"/>
                      </a:pPr>
                      <a:r>
                        <a:rPr lang="en-US" sz="1400" dirty="0" smtClean="0"/>
                        <a:t>Using Data to Monitor Student Progress</a:t>
                      </a:r>
                    </a:p>
                    <a:p>
                      <a:pPr marL="285750" indent="-285750">
                        <a:buFont typeface="Arial" panose="020B0604020202020204" pitchFamily="34" charset="0"/>
                        <a:buChar char="•"/>
                      </a:pPr>
                      <a:r>
                        <a:rPr lang="en-US" sz="1400" dirty="0" smtClean="0"/>
                        <a:t>Adjusting Instruction Based on Data</a:t>
                      </a:r>
                    </a:p>
                    <a:p>
                      <a:pPr marL="285750" indent="-285750">
                        <a:buFont typeface="Arial" panose="020B0604020202020204" pitchFamily="34" charset="0"/>
                        <a:buChar char="•"/>
                      </a:pPr>
                      <a:r>
                        <a:rPr lang="en-US" sz="1400" dirty="0" smtClean="0"/>
                        <a:t>Using Technology for Data Collection</a:t>
                      </a:r>
                      <a:endParaRPr lang="en-US" sz="1400" dirty="0"/>
                    </a:p>
                  </a:txBody>
                  <a:tcPr/>
                </a:tc>
              </a:tr>
              <a:tr h="370840">
                <a:tc>
                  <a:txBody>
                    <a:bodyPr/>
                    <a:lstStyle/>
                    <a:p>
                      <a:r>
                        <a:rPr lang="en-US" sz="1400" dirty="0" smtClean="0"/>
                        <a:t>8. Provide Appropriate Rates of Positive and Constructive Feedback to Guide Students’ Learning and Behavior</a:t>
                      </a:r>
                      <a:r>
                        <a:rPr lang="en-US" sz="1400" baseline="0" dirty="0" smtClean="0"/>
                        <a:t> (Social-Behavioral)</a:t>
                      </a:r>
                      <a:endParaRPr lang="en-US" sz="1400" dirty="0"/>
                    </a:p>
                  </a:txBody>
                  <a:tcPr/>
                </a:tc>
                <a:tc>
                  <a:txBody>
                    <a:bodyPr/>
                    <a:lstStyle/>
                    <a:p>
                      <a:pPr marL="285750" indent="-285750">
                        <a:buFont typeface="Arial" panose="020B0604020202020204" pitchFamily="34" charset="0"/>
                        <a:buChar char="•"/>
                      </a:pPr>
                      <a:r>
                        <a:rPr lang="en-US" sz="1400" dirty="0" smtClean="0"/>
                        <a:t>Behavior</a:t>
                      </a:r>
                      <a:r>
                        <a:rPr lang="en-US" sz="1400" baseline="0" dirty="0" smtClean="0"/>
                        <a:t>-Specific Praise</a:t>
                      </a:r>
                    </a:p>
                    <a:p>
                      <a:pPr marL="285750" indent="-285750">
                        <a:buFont typeface="Arial" panose="020B0604020202020204" pitchFamily="34" charset="0"/>
                        <a:buChar char="•"/>
                      </a:pPr>
                      <a:r>
                        <a:rPr lang="en-US" sz="1400" baseline="0" dirty="0" smtClean="0"/>
                        <a:t>Pre-Correction</a:t>
                      </a:r>
                    </a:p>
                    <a:p>
                      <a:pPr marL="285750" indent="-285750">
                        <a:buFont typeface="Arial" panose="020B0604020202020204" pitchFamily="34" charset="0"/>
                        <a:buChar char="•"/>
                      </a:pPr>
                      <a:r>
                        <a:rPr lang="en-US" sz="1400" baseline="0" dirty="0" smtClean="0"/>
                        <a:t>Instructional Feedback</a:t>
                      </a:r>
                    </a:p>
                    <a:p>
                      <a:pPr marL="285750" indent="-285750">
                        <a:buFont typeface="Arial" panose="020B0604020202020204" pitchFamily="34" charset="0"/>
                        <a:buChar char="•"/>
                      </a:pPr>
                      <a:r>
                        <a:rPr lang="en-US" sz="1400" baseline="0" dirty="0" smtClean="0"/>
                        <a:t>High-p Requests</a:t>
                      </a:r>
                    </a:p>
                    <a:p>
                      <a:pPr marL="285750" indent="-285750">
                        <a:buFont typeface="Arial" panose="020B0604020202020204" pitchFamily="34" charset="0"/>
                        <a:buChar char="•"/>
                      </a:pPr>
                      <a:r>
                        <a:rPr lang="en-US" sz="1400" baseline="0" dirty="0" smtClean="0"/>
                        <a:t>Behavior Contracts (Tier II)</a:t>
                      </a:r>
                    </a:p>
                  </a:txBody>
                  <a:tcPr/>
                </a:tc>
              </a:tr>
              <a:tr h="370840">
                <a:tc>
                  <a:txBody>
                    <a:bodyPr/>
                    <a:lstStyle/>
                    <a:p>
                      <a:r>
                        <a:rPr lang="en-US" sz="1400" dirty="0" smtClean="0"/>
                        <a:t>18. Use Strategies to Promote Active</a:t>
                      </a:r>
                      <a:r>
                        <a:rPr lang="en-US" sz="1400" baseline="0" dirty="0" smtClean="0"/>
                        <a:t> Student Engagement (Instructional)</a:t>
                      </a:r>
                      <a:endParaRPr lang="en-US" sz="1400" dirty="0"/>
                    </a:p>
                  </a:txBody>
                  <a:tcPr/>
                </a:tc>
                <a:tc>
                  <a:txBody>
                    <a:bodyPr/>
                    <a:lstStyle/>
                    <a:p>
                      <a:pPr marL="285750" indent="-285750">
                        <a:buFont typeface="Arial" panose="020B0604020202020204" pitchFamily="34" charset="0"/>
                        <a:buChar char="•"/>
                      </a:pPr>
                      <a:r>
                        <a:rPr lang="en-US" sz="1400" dirty="0" smtClean="0"/>
                        <a:t>Opportunities to Respond</a:t>
                      </a:r>
                    </a:p>
                    <a:p>
                      <a:pPr marL="285750" indent="-285750">
                        <a:buFont typeface="Arial" panose="020B0604020202020204" pitchFamily="34" charset="0"/>
                        <a:buChar char="•"/>
                      </a:pPr>
                      <a:r>
                        <a:rPr lang="en-US" sz="1400" dirty="0" smtClean="0"/>
                        <a:t>Active Supervision</a:t>
                      </a:r>
                    </a:p>
                    <a:p>
                      <a:pPr marL="285750" indent="-285750">
                        <a:buFont typeface="Arial" panose="020B0604020202020204" pitchFamily="34" charset="0"/>
                        <a:buChar char="•"/>
                      </a:pPr>
                      <a:r>
                        <a:rPr lang="en-US" sz="1400" dirty="0" smtClean="0"/>
                        <a:t>Incorporating Choice</a:t>
                      </a:r>
                      <a:endParaRPr lang="en-US" sz="1400" dirty="0"/>
                    </a:p>
                  </a:txBody>
                  <a:tcPr/>
                </a:tc>
              </a:tr>
              <a:tr h="370840">
                <a:tc>
                  <a:txBody>
                    <a:bodyPr/>
                    <a:lstStyle/>
                    <a:p>
                      <a:r>
                        <a:rPr lang="en-US" sz="1400" dirty="0" smtClean="0"/>
                        <a:t>19. Use Assistive and Instructional</a:t>
                      </a:r>
                      <a:r>
                        <a:rPr lang="en-US" sz="1400" baseline="0" dirty="0" smtClean="0"/>
                        <a:t> Technologies (Instructional)</a:t>
                      </a:r>
                      <a:endParaRPr lang="en-US" sz="1400" dirty="0"/>
                    </a:p>
                  </a:txBody>
                  <a:tcPr/>
                </a:tc>
                <a:tc>
                  <a:txBody>
                    <a:bodyPr/>
                    <a:lstStyle/>
                    <a:p>
                      <a:pPr marL="285750" indent="-285750">
                        <a:buFont typeface="Arial" panose="020B0604020202020204" pitchFamily="34" charset="0"/>
                        <a:buChar char="•"/>
                      </a:pPr>
                      <a:r>
                        <a:rPr lang="en-US" sz="1400" dirty="0" smtClean="0"/>
                        <a:t>Self-monitoring with Mobile</a:t>
                      </a:r>
                      <a:r>
                        <a:rPr lang="en-US" sz="1400" baseline="0" dirty="0" smtClean="0"/>
                        <a:t> Applications (Tier II)</a:t>
                      </a:r>
                      <a:endParaRPr lang="en-US" sz="1400" dirty="0"/>
                    </a:p>
                  </a:txBody>
                  <a:tcPr/>
                </a:tc>
              </a:tr>
            </a:tbl>
          </a:graphicData>
        </a:graphic>
      </p:graphicFrame>
      <p:sp>
        <p:nvSpPr>
          <p:cNvPr id="2" name="Title 1"/>
          <p:cNvSpPr>
            <a:spLocks noGrp="1"/>
          </p:cNvSpPr>
          <p:nvPr>
            <p:ph type="title"/>
          </p:nvPr>
        </p:nvSpPr>
        <p:spPr>
          <a:xfrm>
            <a:off x="457200" y="274638"/>
            <a:ext cx="8229600" cy="677340"/>
          </a:xfrm>
        </p:spPr>
        <p:txBody>
          <a:bodyPr>
            <a:normAutofit/>
          </a:bodyPr>
          <a:lstStyle/>
          <a:p>
            <a:r>
              <a:rPr lang="en-US" sz="3200" dirty="0" smtClean="0"/>
              <a:t>HLPs in Clinical Practice</a:t>
            </a:r>
            <a:endParaRPr lang="en-US" sz="3200" dirty="0"/>
          </a:p>
        </p:txBody>
      </p:sp>
    </p:spTree>
    <p:extLst>
      <p:ext uri="{BB962C8B-B14F-4D97-AF65-F5344CB8AC3E}">
        <p14:creationId xmlns:p14="http://schemas.microsoft.com/office/powerpoint/2010/main" val="1396436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sz="2200" dirty="0" smtClean="0">
                <a:latin typeface="Arial Narrow"/>
                <a:cs typeface="Arial Narrow"/>
              </a:rPr>
              <a:t>Four initial on-site PD sessions co-attended by T &amp; TCs to introduce protocols, procedures, CM foundations, focal strategies</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Ongoing “flipped” instruction via Content Acquisition Podcasts (CAPs) co-developed by KSU faculty, field experts in classroom management </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Exemplar video models by cooperating teachers with interactive reflection component </a:t>
            </a:r>
            <a:r>
              <a:rPr lang="en-US" sz="2200" dirty="0">
                <a:latin typeface="Arial Narrow"/>
                <a:cs typeface="Arial Narrow"/>
              </a:rPr>
              <a:t>(</a:t>
            </a:r>
            <a:r>
              <a:rPr lang="en-US" sz="2200" dirty="0" err="1" smtClean="0">
                <a:latin typeface="Arial Narrow"/>
                <a:cs typeface="Arial Narrow"/>
              </a:rPr>
              <a:t>EdPuzzle</a:t>
            </a:r>
            <a:r>
              <a:rPr lang="en-US" sz="2200" baseline="30000" dirty="0" err="1" smtClean="0">
                <a:latin typeface="Arial Narrow"/>
                <a:cs typeface="Arial Narrow"/>
              </a:rPr>
              <a:t>TM</a:t>
            </a:r>
            <a:r>
              <a:rPr lang="en-US" sz="2200" dirty="0" smtClean="0">
                <a:latin typeface="Arial Narrow"/>
                <a:cs typeface="Arial Narrow"/>
              </a:rPr>
              <a:t>)</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Continuous practice dialogue between cooperating T, TC, and faculty on </a:t>
            </a:r>
            <a:r>
              <a:rPr lang="en-US" sz="2200" dirty="0" err="1" smtClean="0">
                <a:latin typeface="Arial Narrow"/>
                <a:cs typeface="Arial Narrow"/>
              </a:rPr>
              <a:t>Haiku</a:t>
            </a:r>
            <a:r>
              <a:rPr lang="en-US" sz="2200" baseline="30000" dirty="0" err="1" smtClean="0">
                <a:latin typeface="Arial Narrow"/>
                <a:cs typeface="Arial Narrow"/>
              </a:rPr>
              <a:t>TM</a:t>
            </a:r>
            <a:r>
              <a:rPr lang="en-US" sz="2200" dirty="0" smtClean="0">
                <a:latin typeface="Arial Narrow"/>
                <a:cs typeface="Arial Narrow"/>
              </a:rPr>
              <a:t> LMS</a:t>
            </a:r>
          </a:p>
          <a:p>
            <a:pPr marL="457200" lvl="1" indent="0">
              <a:buNone/>
            </a:pPr>
            <a:endParaRPr lang="en-US" sz="400" dirty="0" smtClean="0">
              <a:latin typeface="Arial Narrow"/>
              <a:cs typeface="Arial Narrow"/>
            </a:endParaRPr>
          </a:p>
          <a:p>
            <a:pPr lvl="1"/>
            <a:r>
              <a:rPr lang="en-US" sz="2200" dirty="0">
                <a:latin typeface="Arial Narrow"/>
                <a:cs typeface="Arial Narrow"/>
              </a:rPr>
              <a:t>T and Peer observation data collected using SCOA app via </a:t>
            </a:r>
            <a:r>
              <a:rPr lang="en-US" sz="2200" dirty="0" err="1" smtClean="0">
                <a:latin typeface="Arial Narrow"/>
                <a:cs typeface="Arial Narrow"/>
              </a:rPr>
              <a:t>Ipads</a:t>
            </a:r>
            <a:endParaRPr lang="en-US" sz="2200" dirty="0" smtClean="0">
              <a:latin typeface="Arial Narrow"/>
              <a:cs typeface="Arial Narrow"/>
            </a:endParaRPr>
          </a:p>
          <a:p>
            <a:pPr marL="457200" lvl="1" indent="0">
              <a:buNone/>
            </a:pPr>
            <a:endParaRPr lang="en-US" sz="400" dirty="0">
              <a:latin typeface="Arial Narrow"/>
              <a:cs typeface="Arial Narrow"/>
            </a:endParaRPr>
          </a:p>
          <a:p>
            <a:pPr lvl="1"/>
            <a:r>
              <a:rPr lang="en-US" sz="2200" dirty="0">
                <a:latin typeface="Arial Narrow"/>
                <a:cs typeface="Arial Narrow"/>
              </a:rPr>
              <a:t>Data loaded to server and shared </a:t>
            </a:r>
            <a:r>
              <a:rPr lang="en-US" sz="2200" dirty="0" smtClean="0">
                <a:latin typeface="Arial Narrow"/>
                <a:cs typeface="Arial Narrow"/>
              </a:rPr>
              <a:t>via </a:t>
            </a:r>
            <a:r>
              <a:rPr lang="en-US" sz="2200" dirty="0" err="1">
                <a:latin typeface="Arial Narrow"/>
                <a:cs typeface="Arial Narrow"/>
              </a:rPr>
              <a:t>Haiku</a:t>
            </a:r>
            <a:r>
              <a:rPr lang="en-US" sz="2200" baseline="30000" dirty="0" err="1">
                <a:latin typeface="Arial Narrow"/>
                <a:cs typeface="Arial Narrow"/>
              </a:rPr>
              <a:t>TM</a:t>
            </a:r>
            <a:r>
              <a:rPr lang="en-US" sz="2200" dirty="0">
                <a:latin typeface="Arial Narrow"/>
                <a:cs typeface="Arial Narrow"/>
              </a:rPr>
              <a:t> </a:t>
            </a:r>
            <a:r>
              <a:rPr lang="en-US" sz="2200" dirty="0" smtClean="0">
                <a:latin typeface="Arial Narrow"/>
                <a:cs typeface="Arial Narrow"/>
              </a:rPr>
              <a:t>LMS</a:t>
            </a:r>
          </a:p>
          <a:p>
            <a:pPr marL="457200" lvl="1" indent="0">
              <a:buNone/>
            </a:pPr>
            <a:endParaRPr lang="en-US" sz="400" dirty="0" smtClean="0">
              <a:latin typeface="Arial Narrow"/>
              <a:cs typeface="Arial Narrow"/>
            </a:endParaRPr>
          </a:p>
          <a:p>
            <a:pPr lvl="1"/>
            <a:r>
              <a:rPr lang="en-US" sz="2200" dirty="0">
                <a:latin typeface="Arial Narrow"/>
                <a:cs typeface="Arial Narrow"/>
              </a:rPr>
              <a:t>Weekly </a:t>
            </a:r>
            <a:r>
              <a:rPr lang="en-US" sz="2200" dirty="0" smtClean="0">
                <a:latin typeface="Arial Narrow"/>
                <a:cs typeface="Arial Narrow"/>
              </a:rPr>
              <a:t>15-30 min data </a:t>
            </a:r>
            <a:r>
              <a:rPr lang="en-US" sz="2200" dirty="0">
                <a:latin typeface="Arial Narrow"/>
                <a:cs typeface="Arial Narrow"/>
              </a:rPr>
              <a:t>review meetings with T, TCs, and KSU faculty </a:t>
            </a:r>
            <a:endParaRPr lang="en-US" sz="2200" dirty="0" smtClean="0">
              <a:latin typeface="Arial Narrow"/>
              <a:cs typeface="Arial Narrow"/>
            </a:endParaRPr>
          </a:p>
          <a:p>
            <a:pPr lvl="1"/>
            <a:endParaRPr lang="en-US" sz="2200" dirty="0" smtClean="0">
              <a:latin typeface="Arial Narrow"/>
              <a:cs typeface="Arial Narrow"/>
            </a:endParaRPr>
          </a:p>
        </p:txBody>
      </p:sp>
      <p:sp>
        <p:nvSpPr>
          <p:cNvPr id="2" name="Title 1"/>
          <p:cNvSpPr>
            <a:spLocks noGrp="1"/>
          </p:cNvSpPr>
          <p:nvPr>
            <p:ph type="title"/>
          </p:nvPr>
        </p:nvSpPr>
        <p:spPr/>
        <p:txBody>
          <a:bodyPr>
            <a:normAutofit fontScale="90000"/>
          </a:bodyPr>
          <a:lstStyle/>
          <a:p>
            <a:r>
              <a:rPr lang="en-US" dirty="0" smtClean="0">
                <a:solidFill>
                  <a:srgbClr val="953735"/>
                </a:solidFill>
                <a:latin typeface="Arial Narrow"/>
                <a:cs typeface="Arial Narrow"/>
              </a:rPr>
              <a:t>Integrated Instruction &amp; Clinical Practice</a:t>
            </a:r>
            <a:endParaRPr lang="en-US" dirty="0">
              <a:solidFill>
                <a:srgbClr val="953735"/>
              </a:solidFill>
              <a:latin typeface="Arial Narrow"/>
              <a:cs typeface="Arial Narrow"/>
            </a:endParaRPr>
          </a:p>
        </p:txBody>
      </p:sp>
    </p:spTree>
    <p:extLst>
      <p:ext uri="{BB962C8B-B14F-4D97-AF65-F5344CB8AC3E}">
        <p14:creationId xmlns:p14="http://schemas.microsoft.com/office/powerpoint/2010/main" val="160836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1"/>
            <a:r>
              <a:rPr lang="en-US" sz="2200" dirty="0" smtClean="0">
                <a:latin typeface="Arial Narrow"/>
                <a:cs typeface="Arial Narrow"/>
              </a:rPr>
              <a:t>Student pairs rotate across pods/grade levels to cooperating teacher “strategy experts” every 3 weeks</a:t>
            </a:r>
          </a:p>
          <a:p>
            <a:pPr lvl="2"/>
            <a:r>
              <a:rPr lang="en-US" sz="1800" dirty="0" smtClean="0">
                <a:latin typeface="Arial Narrow"/>
                <a:cs typeface="Arial Narrow"/>
              </a:rPr>
              <a:t>Per teacher – 2 preventive, 1 responsive CM strategy</a:t>
            </a:r>
          </a:p>
          <a:p>
            <a:pPr lvl="2"/>
            <a:r>
              <a:rPr lang="en-US" sz="1800" dirty="0" smtClean="0">
                <a:latin typeface="Arial Narrow"/>
                <a:cs typeface="Arial Narrow"/>
              </a:rPr>
              <a:t>10 total CM strategies (8 preventive, 2 responsive)</a:t>
            </a:r>
          </a:p>
          <a:p>
            <a:pPr marL="914400" lvl="2" indent="0">
              <a:buNone/>
            </a:pPr>
            <a:endParaRPr lang="en-US" sz="400" dirty="0" smtClean="0">
              <a:latin typeface="Arial Narrow"/>
              <a:cs typeface="Arial Narrow"/>
            </a:endParaRPr>
          </a:p>
          <a:p>
            <a:pPr lvl="1"/>
            <a:r>
              <a:rPr lang="en-US" sz="2200" dirty="0" smtClean="0">
                <a:latin typeface="Arial Narrow"/>
                <a:cs typeface="Arial Narrow"/>
              </a:rPr>
              <a:t>Strategies selected by pods based on data review, re-evaluated each semester</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Teacher &amp; faculty set time for practice, data review meetings</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Faculty available on-site during practice sessions for observations and consultation as needed</a:t>
            </a:r>
          </a:p>
          <a:p>
            <a:pPr marL="457200" lvl="1" indent="0">
              <a:buNone/>
            </a:pPr>
            <a:endParaRPr lang="en-US" sz="400" dirty="0" smtClean="0">
              <a:latin typeface="Arial Narrow"/>
              <a:cs typeface="Arial Narrow"/>
            </a:endParaRPr>
          </a:p>
          <a:p>
            <a:pPr lvl="1"/>
            <a:r>
              <a:rPr lang="en-US" sz="2200" dirty="0" smtClean="0">
                <a:latin typeface="Arial Narrow"/>
                <a:cs typeface="Arial Narrow"/>
              </a:rPr>
              <a:t>Students receive, in total, immersive instruction and practice across grade levels with 8 universal, low-intensity CM strategies, while practicing skills associated with 6 HLPs </a:t>
            </a:r>
          </a:p>
          <a:p>
            <a:pPr lvl="1"/>
            <a:endParaRPr lang="en-US" sz="2200" dirty="0" smtClean="0">
              <a:latin typeface="Arial Narrow"/>
              <a:cs typeface="Arial Narrow"/>
            </a:endParaRPr>
          </a:p>
          <a:p>
            <a:pPr lvl="1"/>
            <a:endParaRPr lang="en-US" sz="2200" dirty="0" smtClean="0">
              <a:latin typeface="Arial Narrow"/>
              <a:cs typeface="Arial Narrow"/>
            </a:endParaRPr>
          </a:p>
        </p:txBody>
      </p:sp>
      <p:sp>
        <p:nvSpPr>
          <p:cNvPr id="2" name="Title 1"/>
          <p:cNvSpPr>
            <a:spLocks noGrp="1"/>
          </p:cNvSpPr>
          <p:nvPr>
            <p:ph type="title"/>
          </p:nvPr>
        </p:nvSpPr>
        <p:spPr/>
        <p:txBody>
          <a:bodyPr>
            <a:normAutofit/>
          </a:bodyPr>
          <a:lstStyle/>
          <a:p>
            <a:r>
              <a:rPr lang="en-US" dirty="0" smtClean="0">
                <a:solidFill>
                  <a:srgbClr val="953735"/>
                </a:solidFill>
                <a:latin typeface="Arial Narrow"/>
                <a:cs typeface="Arial Narrow"/>
              </a:rPr>
              <a:t>Engagement Structure</a:t>
            </a:r>
            <a:endParaRPr lang="en-US" dirty="0">
              <a:solidFill>
                <a:srgbClr val="953735"/>
              </a:solidFill>
              <a:latin typeface="Arial Narrow"/>
              <a:cs typeface="Arial Narrow"/>
            </a:endParaRPr>
          </a:p>
        </p:txBody>
      </p:sp>
    </p:spTree>
    <p:extLst>
      <p:ext uri="{BB962C8B-B14F-4D97-AF65-F5344CB8AC3E}">
        <p14:creationId xmlns:p14="http://schemas.microsoft.com/office/powerpoint/2010/main" val="3960508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his is an example of how teacher candidates might be assigned. Across grade levels, one pod is selected for a given semester. Within the pods, the teachers, based on expertise with a given practice, are assigned as &quot;practice experts&quot; for one of the preventive classroom management strategies that candidates will learn and practice. Responsive strategies are assigned at the grade level. In pairs, the teacher candidates rotate on a tri-weekly basis, so that they receive adequate time for practice, data collection, and adjustment of use of practice based on data. By end of the semester, the candidates have been supported in the practice of each of the strategies, with an intensive, data-based, and collaborative examination of how the strategies have worked. " title="Example Configuration"/>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tretch>
            <a:fillRect/>
          </a:stretch>
        </p:blipFill>
        <p:spPr>
          <a:xfrm>
            <a:off x="295919" y="1433918"/>
            <a:ext cx="8505087" cy="4753794"/>
          </a:xfrm>
          <a:prstGeom prst="rect">
            <a:avLst/>
          </a:prstGeom>
        </p:spPr>
      </p:pic>
      <p:sp>
        <p:nvSpPr>
          <p:cNvPr id="8" name="Title 1"/>
          <p:cNvSpPr>
            <a:spLocks noGrp="1"/>
          </p:cNvSpPr>
          <p:nvPr>
            <p:ph type="title"/>
          </p:nvPr>
        </p:nvSpPr>
        <p:spPr>
          <a:xfrm>
            <a:off x="457200" y="274638"/>
            <a:ext cx="8229600" cy="1143000"/>
          </a:xfrm>
        </p:spPr>
        <p:txBody>
          <a:bodyPr>
            <a:normAutofit/>
          </a:bodyPr>
          <a:lstStyle/>
          <a:p>
            <a:r>
              <a:rPr lang="en-US" dirty="0" smtClean="0">
                <a:solidFill>
                  <a:srgbClr val="953735"/>
                </a:solidFill>
                <a:latin typeface="Arial Narrow"/>
                <a:cs typeface="Arial Narrow"/>
              </a:rPr>
              <a:t>Example Configuration</a:t>
            </a:r>
            <a:endParaRPr lang="en-US" dirty="0">
              <a:solidFill>
                <a:srgbClr val="953735"/>
              </a:solidFill>
              <a:latin typeface="Arial Narrow"/>
              <a:cs typeface="Arial Narrow"/>
            </a:endParaRPr>
          </a:p>
        </p:txBody>
      </p:sp>
    </p:spTree>
    <p:extLst>
      <p:ext uri="{BB962C8B-B14F-4D97-AF65-F5344CB8AC3E}">
        <p14:creationId xmlns:p14="http://schemas.microsoft.com/office/powerpoint/2010/main" val="2399444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79090"/>
            <a:ext cx="7772400" cy="1470025"/>
          </a:xfrm>
        </p:spPr>
        <p:txBody>
          <a:bodyPr>
            <a:normAutofit/>
          </a:bodyPr>
          <a:lstStyle/>
          <a:p>
            <a:r>
              <a:rPr lang="en-US" sz="3600" dirty="0" smtClean="0">
                <a:solidFill>
                  <a:schemeClr val="accent2">
                    <a:lumMod val="75000"/>
                  </a:schemeClr>
                </a:solidFill>
                <a:latin typeface="Arial Narrow"/>
                <a:cs typeface="Arial Narrow"/>
              </a:rPr>
              <a:t>Questions about Project SUPPORT?</a:t>
            </a:r>
            <a:endParaRPr lang="en-US" sz="3600" dirty="0">
              <a:solidFill>
                <a:schemeClr val="accent2">
                  <a:lumMod val="75000"/>
                </a:schemeClr>
              </a:solidFill>
              <a:latin typeface="Arial Narrow"/>
              <a:cs typeface="Arial Narrow"/>
            </a:endParaRPr>
          </a:p>
        </p:txBody>
      </p:sp>
      <p:sp>
        <p:nvSpPr>
          <p:cNvPr id="3" name="Subtitle 2"/>
          <p:cNvSpPr>
            <a:spLocks noGrp="1"/>
          </p:cNvSpPr>
          <p:nvPr>
            <p:ph type="subTitle" idx="1"/>
          </p:nvPr>
        </p:nvSpPr>
        <p:spPr>
          <a:xfrm>
            <a:off x="685800" y="3178215"/>
            <a:ext cx="7772399" cy="1752600"/>
          </a:xfrm>
        </p:spPr>
        <p:txBody>
          <a:bodyPr>
            <a:normAutofit/>
          </a:bodyPr>
          <a:lstStyle/>
          <a:p>
            <a:r>
              <a:rPr lang="en-US" dirty="0" smtClean="0">
                <a:solidFill>
                  <a:schemeClr val="accent2">
                    <a:lumMod val="50000"/>
                  </a:schemeClr>
                </a:solidFill>
                <a:latin typeface="Arial Narrow"/>
                <a:cs typeface="Arial Narrow"/>
              </a:rPr>
              <a:t>Brian R. Barber, Ph.D.</a:t>
            </a:r>
          </a:p>
          <a:p>
            <a:r>
              <a:rPr lang="en-US" dirty="0" smtClean="0">
                <a:solidFill>
                  <a:srgbClr val="953735"/>
                </a:solidFill>
                <a:latin typeface="Arial Narrow"/>
                <a:cs typeface="Arial Narrow"/>
              </a:rPr>
              <a:t>bbarber8@kent.edu</a:t>
            </a:r>
          </a:p>
          <a:p>
            <a:endParaRPr lang="en-US" sz="2400" dirty="0">
              <a:solidFill>
                <a:schemeClr val="accent2">
                  <a:lumMod val="50000"/>
                </a:schemeClr>
              </a:solidFill>
              <a:latin typeface="Arial Narrow"/>
              <a:cs typeface="Arial Narrow"/>
            </a:endParaRPr>
          </a:p>
        </p:txBody>
      </p:sp>
    </p:spTree>
    <p:extLst>
      <p:ext uri="{BB962C8B-B14F-4D97-AF65-F5344CB8AC3E}">
        <p14:creationId xmlns:p14="http://schemas.microsoft.com/office/powerpoint/2010/main" val="1567377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702</TotalTime>
  <Words>664</Words>
  <Application>Microsoft Office PowerPoint</Application>
  <PresentationFormat>On-screen Show (4:3)</PresentationFormat>
  <Paragraphs>119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 Narrow</vt:lpstr>
      <vt:lpstr>Calibri</vt:lpstr>
      <vt:lpstr>Office Theme</vt:lpstr>
      <vt:lpstr>Practice-Based Teaching Experience in Classroom Management OSEP Project Directors' Conference August 1st-3rd, 2016</vt:lpstr>
      <vt:lpstr>Purpose</vt:lpstr>
      <vt:lpstr>Context For Clinical Practice</vt:lpstr>
      <vt:lpstr>KSU-KCS Simultaneous Renewal</vt:lpstr>
      <vt:lpstr>HLPs in Clinical Practice</vt:lpstr>
      <vt:lpstr>Integrated Instruction &amp; Clinical Practice</vt:lpstr>
      <vt:lpstr>Engagement Structure</vt:lpstr>
      <vt:lpstr>Example Configuration</vt:lpstr>
      <vt:lpstr>Questions about Project SUPPORT?</vt:lpstr>
    </vt:vector>
  </TitlesOfParts>
  <Company>Kent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Supervised Math Tutoring Experience for Teacher Candidates OSEP Project Directors' Conference August 1st-3rd, 2016</dc:title>
  <dc:creator>Brian Barber</dc:creator>
  <cp:lastModifiedBy>Mullet, Benjamin</cp:lastModifiedBy>
  <cp:revision>14</cp:revision>
  <dcterms:created xsi:type="dcterms:W3CDTF">2016-07-07T21:46:39Z</dcterms:created>
  <dcterms:modified xsi:type="dcterms:W3CDTF">2016-07-13T15:48:17Z</dcterms:modified>
</cp:coreProperties>
</file>