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17" r:id="rId3"/>
    <p:sldId id="316" r:id="rId4"/>
    <p:sldId id="318" r:id="rId5"/>
    <p:sldId id="304" r:id="rId6"/>
    <p:sldId id="308" r:id="rId7"/>
    <p:sldId id="273" r:id="rId8"/>
    <p:sldId id="274" r:id="rId9"/>
    <p:sldId id="276" r:id="rId10"/>
    <p:sldId id="275" r:id="rId11"/>
    <p:sldId id="309" r:id="rId12"/>
    <p:sldId id="262" r:id="rId13"/>
    <p:sldId id="305" r:id="rId14"/>
    <p:sldId id="315" r:id="rId15"/>
    <p:sldId id="313" r:id="rId16"/>
    <p:sldId id="312" r:id="rId17"/>
    <p:sldId id="314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11900"/>
    <a:srgbClr val="682D8C"/>
    <a:srgbClr val="682D00"/>
    <a:srgbClr val="F58200"/>
    <a:srgbClr val="009400"/>
    <a:srgbClr val="561300"/>
    <a:srgbClr val="3D7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9" autoAdjust="0"/>
    <p:restoredTop sz="63701" autoAdjust="0"/>
  </p:normalViewPr>
  <p:slideViewPr>
    <p:cSldViewPr snapToGrid="0" showGuides="1">
      <p:cViewPr>
        <p:scale>
          <a:sx n="70" d="100"/>
          <a:sy n="70" d="100"/>
        </p:scale>
        <p:origin x="-2646" y="-240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64434-0967-465C-B163-F0D4B74B0B2B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3880-A106-49AA-9EE7-791B7FD61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E28E0-D266-414C-A25D-325D8A25F5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E28E0-D266-414C-A25D-325D8A25F5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E28E0-D266-414C-A25D-325D8A25F5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3880-A106-49AA-9EE7-791B7FD61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9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1A0C-5C0C-49CC-AF04-DA7686BC580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2607-0800-45F4-AD14-B39C56AE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ASPIRE</a:t>
            </a:r>
            <a:endParaRPr lang="en-US" dirty="0"/>
          </a:p>
        </p:txBody>
      </p:sp>
      <p:pic>
        <p:nvPicPr>
          <p:cNvPr id="3" name="Picture 2" descr="ASPIRE logo&#10;" titl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"/>
          <a:stretch/>
        </p:blipFill>
        <p:spPr>
          <a:xfrm>
            <a:off x="1339436" y="2522826"/>
            <a:ext cx="6465128" cy="18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587" y="730016"/>
            <a:ext cx="4210050" cy="1325563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Buy Food</a:t>
            </a:r>
            <a:endParaRPr lang="en-US" sz="8000" b="1" dirty="0"/>
          </a:p>
        </p:txBody>
      </p:sp>
      <p:pic>
        <p:nvPicPr>
          <p:cNvPr id="4" name="Picture 12" descr="Two paper sacks filled with groceries" title="Buy foo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12" y="279399"/>
            <a:ext cx="2508009" cy="23059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zza and Crazy bread from Little Caesar's Pizza" title="Buy food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70899"/>
            <a:ext cx="2172801" cy="19528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774" y="3784600"/>
            <a:ext cx="8170125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How do you get food now? In the future? 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7" name="Picture 6" descr="ASPIRE logo&#10;" title="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51" y="91494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70" name="Picture 6" descr="Teen boy learning how to repair a motorcycle from an older man" title="Mechanic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793" y="135537"/>
            <a:ext cx="2391315" cy="15942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Young adult male photographer" title="Photograp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098" y="84281"/>
            <a:ext cx="2033892" cy="2361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een girl learning how to read blurprints on a construction site from a construction foreman" title="Construction s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73" y="2051016"/>
            <a:ext cx="2131325" cy="14208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Young adult female computer specialist, sitting at a desk working at a laptop" title="Computer speciali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963" y="2240510"/>
            <a:ext cx="1842966" cy="12286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774" y="3784600"/>
            <a:ext cx="8056387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How can work make you happy?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7" name="Picture 6" descr="ASPIRE logo&#10;" title="Logo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1019" y="86398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School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pic>
        <p:nvPicPr>
          <p:cNvPr id="9" name="Picture 4" descr="Teen boy asleep while in the middle of his schoolwork, surrounded by textbooks" title="Falling asleep doing school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1920" y="424045"/>
            <a:ext cx="2105716" cy="1459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ctive with several students classroom, teacher at the front of the room and a male student with his hand raised" title="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595" y="1108437"/>
            <a:ext cx="2303819" cy="2303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993" y="3784600"/>
            <a:ext cx="8340732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Noteworthy Bold"/>
                <a:cs typeface="Noteworthy Bold"/>
              </a:rPr>
              <a:t>What do </a:t>
            </a:r>
            <a:r>
              <a:rPr lang="en-US" sz="2400" dirty="0" smtClean="0">
                <a:latin typeface="Noteworthy Bold"/>
                <a:cs typeface="Noteworthy Bold"/>
              </a:rPr>
              <a:t>want from school?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8" name="Picture 7" descr="ASPIRE logo&#10;" title="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29" y="89591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8900" b="1" dirty="0"/>
              <a:t>Home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94" name="Picture 6" descr="A man shopping at a grocery store" title="Hom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224802"/>
            <a:ext cx="1550423" cy="13422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 woman unloading the dishwasher" title="Hom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853884"/>
            <a:ext cx="1472437" cy="14724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 stack of folded towels in various colors" title="Hom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95" y="237253"/>
            <a:ext cx="2216505" cy="22165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992" y="3784600"/>
            <a:ext cx="8321775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Noteworthy Bold"/>
                <a:cs typeface="Noteworthy Bold"/>
              </a:rPr>
              <a:t>What do you </a:t>
            </a:r>
            <a:r>
              <a:rPr lang="en-US" sz="2400" dirty="0" smtClean="0">
                <a:latin typeface="Noteworthy Bold"/>
                <a:cs typeface="Noteworthy Bold"/>
              </a:rPr>
              <a:t>want from home?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7" name="Picture 6" descr="ASPIRE logo&#10;" title="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Noteworthy Bold"/>
                <a:cs typeface="Noteworthy Bold"/>
              </a:rPr>
              <a:t>Make a Goal!</a:t>
            </a:r>
            <a:endParaRPr lang="en-US" sz="7200" dirty="0">
              <a:latin typeface="Noteworthy Bold"/>
              <a:cs typeface="Noteworthy Bold"/>
            </a:endParaRPr>
          </a:p>
        </p:txBody>
      </p:sp>
      <p:pic>
        <p:nvPicPr>
          <p:cNvPr id="3" name="Picture 2" descr="ASPIRE logo&#10;" title="Log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is: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113" y="0"/>
            <a:ext cx="8321775" cy="115642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u="sng" dirty="0" smtClean="0">
                <a:latin typeface="Noteworthy Bold"/>
                <a:cs typeface="Noteworthy Bold"/>
              </a:rPr>
              <a:t>My goal:</a:t>
            </a:r>
            <a:endParaRPr lang="en-US" sz="2400" u="sng" dirty="0">
              <a:latin typeface="Noteworthy Bold"/>
              <a:cs typeface="Noteworthy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5393"/>
            <a:ext cx="8321775" cy="115642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u="sng" dirty="0" smtClean="0">
                <a:latin typeface="Noteworthy Bold"/>
                <a:cs typeface="Noteworthy Bold"/>
              </a:rPr>
              <a:t>Where I will work on my goal:</a:t>
            </a:r>
            <a:endParaRPr lang="en-US" sz="2400" u="sng" dirty="0">
              <a:latin typeface="Noteworthy Bold"/>
              <a:cs typeface="Noteworthy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225" y="2850786"/>
            <a:ext cx="8321775" cy="115642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u="sng" dirty="0" smtClean="0">
                <a:latin typeface="Noteworthy Bold"/>
                <a:cs typeface="Noteworthy Bold"/>
              </a:rPr>
              <a:t>Who will help me reach my goal:</a:t>
            </a:r>
            <a:endParaRPr lang="en-US" sz="2400" u="sng" dirty="0">
              <a:latin typeface="Noteworthy Bold"/>
              <a:cs typeface="Noteworthy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76179"/>
            <a:ext cx="8321775" cy="115642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u="sng" dirty="0" smtClean="0">
                <a:latin typeface="Noteworthy Bold"/>
                <a:cs typeface="Noteworthy Bold"/>
              </a:rPr>
              <a:t>When will I reach my goal:</a:t>
            </a:r>
            <a:endParaRPr lang="en-US" sz="2400" u="sng" dirty="0">
              <a:latin typeface="Noteworthy Bold"/>
              <a:cs typeface="Noteworthy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225" y="5701572"/>
            <a:ext cx="8321775" cy="115642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u="sng" dirty="0" smtClean="0">
                <a:latin typeface="Noteworthy Bold"/>
                <a:cs typeface="Noteworthy Bold"/>
              </a:rPr>
              <a:t>Why is this goal important to me:</a:t>
            </a:r>
            <a:endParaRPr lang="en-US" sz="2400" u="sng" dirty="0">
              <a:latin typeface="Noteworthy Bold"/>
              <a:cs typeface="Noteworthy Bold"/>
            </a:endParaRPr>
          </a:p>
        </p:txBody>
      </p:sp>
      <p:pic>
        <p:nvPicPr>
          <p:cNvPr id="11" name="Picture 10" descr="ASPIRE logo&#10;" titl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0" y="6295002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reach my goal: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8081" y="209273"/>
            <a:ext cx="8435512" cy="567999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Steps to reach my goal:</a:t>
            </a:r>
            <a:endParaRPr lang="en-US" sz="2400" dirty="0">
              <a:latin typeface="Noteworthy Bold"/>
              <a:cs typeface="Noteworthy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8081" y="777272"/>
            <a:ext cx="8435511" cy="5853970"/>
          </a:xfrm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Oval 34" descr="Circle denoting the beginning of a goal" title="Goal start"/>
          <p:cNvSpPr/>
          <p:nvPr/>
        </p:nvSpPr>
        <p:spPr>
          <a:xfrm>
            <a:off x="474654" y="5669438"/>
            <a:ext cx="814883" cy="814883"/>
          </a:xfrm>
          <a:prstGeom prst="ellipse">
            <a:avLst/>
          </a:prstGeom>
          <a:solidFill>
            <a:srgbClr val="0094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Start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 descr="Line from goal start to goal end" title="Goal trajectory"/>
          <p:cNvCxnSpPr>
            <a:stCxn id="13" idx="3"/>
            <a:endCxn id="35" idx="6"/>
          </p:cNvCxnSpPr>
          <p:nvPr/>
        </p:nvCxnSpPr>
        <p:spPr>
          <a:xfrm flipH="1">
            <a:off x="1289537" y="1483534"/>
            <a:ext cx="6837864" cy="4593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 descr="Circle denoting reaching a goal" title="Goal end"/>
          <p:cNvSpPr/>
          <p:nvPr/>
        </p:nvSpPr>
        <p:spPr>
          <a:xfrm>
            <a:off x="8018475" y="848666"/>
            <a:ext cx="743794" cy="743794"/>
          </a:xfrm>
          <a:prstGeom prst="ellipse">
            <a:avLst/>
          </a:prstGeom>
          <a:solidFill>
            <a:srgbClr val="682D8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Goal</a:t>
            </a:r>
            <a:endParaRPr lang="en-US" sz="1400" dirty="0"/>
          </a:p>
        </p:txBody>
      </p:sp>
      <p:cxnSp>
        <p:nvCxnSpPr>
          <p:cNvPr id="17" name="Straight Connector 16" descr="Place to write the first task or step for reaching the goal" title="Task 1"/>
          <p:cNvCxnSpPr/>
          <p:nvPr/>
        </p:nvCxnSpPr>
        <p:spPr>
          <a:xfrm>
            <a:off x="1990401" y="5839016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 descr="Place to write the second task or step for reaching the goal" title="Task 2"/>
          <p:cNvCxnSpPr/>
          <p:nvPr/>
        </p:nvCxnSpPr>
        <p:spPr>
          <a:xfrm>
            <a:off x="1140374" y="5121567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 descr="Place to write the third task or step for reaching the goal" title="Task 3"/>
          <p:cNvCxnSpPr/>
          <p:nvPr/>
        </p:nvCxnSpPr>
        <p:spPr>
          <a:xfrm>
            <a:off x="3414367" y="4874377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 descr="Place to write the fourth task or step for reaching the goal" title="Task 4"/>
          <p:cNvCxnSpPr/>
          <p:nvPr/>
        </p:nvCxnSpPr>
        <p:spPr>
          <a:xfrm>
            <a:off x="2636414" y="4077411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Place to write the fifth task or step for reaching the goal" title="Task 5"/>
          <p:cNvCxnSpPr/>
          <p:nvPr/>
        </p:nvCxnSpPr>
        <p:spPr>
          <a:xfrm>
            <a:off x="4986232" y="3849181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descr="Place to write the sixth task or step for reaching the goal" title="Task 6"/>
          <p:cNvCxnSpPr/>
          <p:nvPr/>
        </p:nvCxnSpPr>
        <p:spPr>
          <a:xfrm>
            <a:off x="3944394" y="3148478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 descr="Place to write the seventh task or step for reaching the goal" title="Task 7"/>
          <p:cNvCxnSpPr/>
          <p:nvPr/>
        </p:nvCxnSpPr>
        <p:spPr>
          <a:xfrm>
            <a:off x="6352579" y="2921722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 descr="Place to write the eighth task or step for reaching the goal" title="Task 8"/>
          <p:cNvCxnSpPr/>
          <p:nvPr/>
        </p:nvCxnSpPr>
        <p:spPr>
          <a:xfrm>
            <a:off x="5215960" y="2258935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 descr="Place to write the ninth task or step for reaching the goal" title="Task 9"/>
          <p:cNvCxnSpPr/>
          <p:nvPr/>
        </p:nvCxnSpPr>
        <p:spPr>
          <a:xfrm>
            <a:off x="7377715" y="2108009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 descr="Place to write the tenth task or step for reaching the goal" title="Task 10"/>
          <p:cNvCxnSpPr/>
          <p:nvPr/>
        </p:nvCxnSpPr>
        <p:spPr>
          <a:xfrm>
            <a:off x="6392745" y="1464180"/>
            <a:ext cx="127006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SPIRE logo&#10;" titl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8227622" y="604452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ASPIRE help: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5388" y="1478713"/>
            <a:ext cx="3355248" cy="537928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How will ASPIRE help?</a:t>
            </a:r>
            <a:endParaRPr lang="en-US" sz="2400" dirty="0">
              <a:latin typeface="Noteworthy Bold"/>
              <a:cs typeface="Noteworthy Bold"/>
            </a:endParaRPr>
          </a:p>
        </p:txBody>
      </p:sp>
      <p:grpSp>
        <p:nvGrpSpPr>
          <p:cNvPr id="12" name="Group 11" descr="Diagram showing the six ASPIRE interventions including: Self-determination, Financial Education, Benefits Planning, Youth Employment, and Parent Training, are which surround the final intervention - Case Management" title="ASPIRE Interventions"/>
          <p:cNvGrpSpPr/>
          <p:nvPr/>
        </p:nvGrpSpPr>
        <p:grpSpPr>
          <a:xfrm>
            <a:off x="4042014" y="820222"/>
            <a:ext cx="4620972" cy="4310836"/>
            <a:chOff x="1697448" y="1062627"/>
            <a:chExt cx="4493957" cy="4341557"/>
          </a:xfrm>
        </p:grpSpPr>
        <p:sp>
          <p:nvSpPr>
            <p:cNvPr id="6" name="Right Triangle 5"/>
            <p:cNvSpPr/>
            <p:nvPr/>
          </p:nvSpPr>
          <p:spPr>
            <a:xfrm rot="21052956" flipH="1" flipV="1">
              <a:off x="4110448" y="1062628"/>
              <a:ext cx="1522157" cy="1522157"/>
            </a:xfrm>
            <a:prstGeom prst="rtTriangle">
              <a:avLst/>
            </a:prstGeom>
            <a:solidFill>
              <a:srgbClr val="009400"/>
            </a:solidFill>
            <a:ln w="28575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2111753">
              <a:off x="4322354" y="1242143"/>
              <a:ext cx="1519646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fornian FB" panose="0207040306080B030204" pitchFamily="18" charset="0"/>
                </a:rPr>
                <a:t>Financial Education </a:t>
              </a:r>
              <a:endParaRPr lang="en-US" dirty="0">
                <a:solidFill>
                  <a:schemeClr val="bg1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3791617" flipH="1" flipV="1">
              <a:off x="4669248" y="2789827"/>
              <a:ext cx="1522157" cy="1522157"/>
            </a:xfrm>
            <a:prstGeom prst="rtTriangle">
              <a:avLst/>
            </a:prstGeom>
            <a:solidFill>
              <a:srgbClr val="F58200"/>
            </a:solidFill>
            <a:ln w="28575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 rot="6438946">
              <a:off x="4911678" y="3340836"/>
              <a:ext cx="1692322" cy="646331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fornian FB" panose="0207040306080B030204" pitchFamily="18" charset="0"/>
                </a:rPr>
                <a:t>Benefits Planning</a:t>
              </a:r>
              <a:endParaRPr lang="en-US" dirty="0">
                <a:solidFill>
                  <a:srgbClr val="FFFFFF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8071019" flipH="1" flipV="1">
              <a:off x="3157948" y="3882027"/>
              <a:ext cx="1522157" cy="1522157"/>
            </a:xfrm>
            <a:prstGeom prst="rtTriangle">
              <a:avLst/>
            </a:prstGeom>
            <a:solidFill>
              <a:srgbClr val="682D8C"/>
            </a:solidFill>
            <a:ln w="28575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 rot="10800000">
              <a:off x="3171027" y="4687976"/>
              <a:ext cx="1540673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fornian FB" panose="0207040306080B030204" pitchFamily="18" charset="0"/>
                </a:rPr>
                <a:t>Youth Employment</a:t>
              </a:r>
              <a:endParaRPr lang="en-US" dirty="0">
                <a:solidFill>
                  <a:srgbClr val="FFFFFF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rot="12498786" flipH="1" flipV="1">
              <a:off x="1697448" y="2789826"/>
              <a:ext cx="1522157" cy="1522157"/>
            </a:xfrm>
            <a:prstGeom prst="rtTriangle">
              <a:avLst/>
            </a:prstGeom>
            <a:solidFill>
              <a:srgbClr val="F11900"/>
            </a:solidFill>
            <a:ln w="28575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ent Training"/>
            <p:cNvSpPr txBox="1"/>
            <p:nvPr/>
          </p:nvSpPr>
          <p:spPr>
            <a:xfrm rot="15166871">
              <a:off x="1326342" y="3324943"/>
              <a:ext cx="1607358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fornian FB" panose="0207040306080B030204" pitchFamily="18" charset="0"/>
                </a:rPr>
                <a:t>Parent Training</a:t>
              </a:r>
              <a:endParaRPr lang="en-US" dirty="0">
                <a:solidFill>
                  <a:srgbClr val="FFFFFF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792755" flipH="1" flipV="1">
              <a:off x="2281648" y="1062627"/>
              <a:ext cx="1522157" cy="1522157"/>
            </a:xfrm>
            <a:prstGeom prst="rtTriangle">
              <a:avLst/>
            </a:prstGeom>
            <a:solidFill>
              <a:srgbClr val="561300"/>
            </a:solidFill>
            <a:ln w="28575"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 rot="19432440">
              <a:off x="1881796" y="1174096"/>
              <a:ext cx="1877404" cy="64633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fornian FB" panose="0207040306080B030204" pitchFamily="18" charset="0"/>
                </a:rPr>
                <a:t>Self-Determination</a:t>
              </a:r>
              <a:endParaRPr lang="en-US" dirty="0">
                <a:solidFill>
                  <a:srgbClr val="FFFFFF"/>
                </a:solidFill>
                <a:latin typeface="Californian FB" panose="0207040306080B030204" pitchFamily="18" charset="0"/>
              </a:endParaRPr>
            </a:p>
          </p:txBody>
        </p:sp>
        <p:sp>
          <p:nvSpPr>
            <p:cNvPr id="11" name="Regular Pentagon 10"/>
            <p:cNvSpPr/>
            <p:nvPr/>
          </p:nvSpPr>
          <p:spPr>
            <a:xfrm>
              <a:off x="2259965" y="1308100"/>
              <a:ext cx="3378835" cy="3217939"/>
            </a:xfrm>
            <a:prstGeom prst="pentagon">
              <a:avLst/>
            </a:prstGeom>
            <a:solidFill>
              <a:srgbClr val="00AEEF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45443" y="2579627"/>
              <a:ext cx="2285613" cy="8309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Californian FB" panose="0207040306080B030204" pitchFamily="18" charset="0"/>
                </a:rPr>
                <a:t>Case Management</a:t>
              </a:r>
              <a:endParaRPr lang="en-US" sz="2400" dirty="0">
                <a:solidFill>
                  <a:srgbClr val="FFFFFF"/>
                </a:solidFill>
                <a:latin typeface="Californian FB" panose="0207040306080B030204" pitchFamily="18" charset="0"/>
              </a:endParaRPr>
            </a:p>
          </p:txBody>
        </p:sp>
      </p:grpSp>
      <p:pic>
        <p:nvPicPr>
          <p:cNvPr id="17" name="Picture 16" descr="ASPIRE logo&#10;" titl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146612" y="142765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The </a:t>
            </a:r>
            <a:r>
              <a:rPr lang="en-US" sz="1800" b="1" dirty="0" smtClean="0"/>
              <a:t>ASPIRE Initiative (Achieving Success by Promoting Readiness for Education and Employment) </a:t>
            </a:r>
            <a:r>
              <a:rPr lang="en-US" sz="1800" dirty="0" smtClean="0"/>
              <a:t>produced </a:t>
            </a:r>
            <a:r>
              <a:rPr lang="en-US" sz="1800" dirty="0"/>
              <a:t>this document under a cooperative agreement with the U.S. Department of Education, Office of Special Education Programs associated with PR Award # </a:t>
            </a:r>
            <a:r>
              <a:rPr lang="en-US" sz="1800" dirty="0" smtClean="0"/>
              <a:t>H418P130009. David </a:t>
            </a:r>
            <a:r>
              <a:rPr lang="en-US" sz="1800" dirty="0" err="1" smtClean="0"/>
              <a:t>Emenheiser</a:t>
            </a:r>
            <a:r>
              <a:rPr lang="en-US" sz="1800" b="1" dirty="0" smtClean="0"/>
              <a:t> </a:t>
            </a:r>
            <a:r>
              <a:rPr lang="en-US" sz="1800" dirty="0"/>
              <a:t>served as the project officer.  This document also was reviewed by the </a:t>
            </a:r>
            <a:r>
              <a:rPr lang="en-US" sz="1800" dirty="0" smtClean="0"/>
              <a:t>U.S. Department of Education </a:t>
            </a:r>
            <a:r>
              <a:rPr lang="en-US" sz="1800" dirty="0"/>
              <a:t>prior to publication. </a:t>
            </a:r>
            <a:r>
              <a:rPr lang="en-US" sz="1800" dirty="0" smtClean="0"/>
              <a:t>Nevertheless</a:t>
            </a:r>
            <a:r>
              <a:rPr lang="en-US" sz="1800" dirty="0"/>
              <a:t>, the contents of the document and any documents cited herein do not necessarily reflect the views or policies of the </a:t>
            </a:r>
            <a:r>
              <a:rPr lang="en-US" sz="1800" dirty="0" smtClean="0"/>
              <a:t>U.S. Department of Education. This </a:t>
            </a:r>
            <a:r>
              <a:rPr lang="en-US" sz="1800" dirty="0"/>
              <a:t>product is in the public domain. </a:t>
            </a:r>
            <a:r>
              <a:rPr lang="en-US" sz="1800" dirty="0" smtClean="0"/>
              <a:t>Authorization </a:t>
            </a:r>
            <a:r>
              <a:rPr lang="en-US" sz="1800" dirty="0"/>
              <a:t>to reproduce it in whole or in part is granted.  While permission to reprint this publication is not necessary, the citation should be:</a:t>
            </a:r>
          </a:p>
          <a:p>
            <a:pPr marL="6858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ASPIRE Initiative (2016).  ASPIRE </a:t>
            </a:r>
            <a:r>
              <a:rPr lang="en-US" sz="1800" i="1" dirty="0" smtClean="0"/>
              <a:t>Goal Workbook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pic>
        <p:nvPicPr>
          <p:cNvPr id="7" name="Picture 6" descr="U.S. Department of Education Seal -- Link to Department of Education Homepage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5743575"/>
            <a:ext cx="866775" cy="866775"/>
          </a:xfrm>
          <a:prstGeom prst="rect">
            <a:avLst/>
          </a:prstGeom>
          <a:noFill/>
          <a:effectLst>
            <a:outerShdw dist="63500" dir="2212194" algn="ctr" rotWithShape="0">
              <a:srgbClr val="0000B2">
                <a:alpha val="50000"/>
              </a:srgbClr>
            </a:outerShdw>
          </a:effectLst>
        </p:spPr>
      </p:pic>
      <p:pic>
        <p:nvPicPr>
          <p:cNvPr id="8" name="Picture 7" descr="ASPIRE logo&#10;" title="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78032" y="60767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168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oteworthy Bold"/>
                <a:cs typeface="Noteworthy Bold"/>
              </a:rPr>
              <a:t/>
            </a:r>
            <a:br>
              <a:rPr lang="en-US" dirty="0" smtClean="0">
                <a:latin typeface="Noteworthy Bold"/>
                <a:cs typeface="Noteworthy Bold"/>
              </a:rPr>
            </a:br>
            <a:r>
              <a:rPr lang="en-US" dirty="0">
                <a:latin typeface="Noteworthy Bold"/>
                <a:cs typeface="Noteworthy Bold"/>
              </a:rPr>
              <a:t/>
            </a:r>
            <a:br>
              <a:rPr lang="en-US" dirty="0">
                <a:latin typeface="Noteworthy Bold"/>
                <a:cs typeface="Noteworthy Bold"/>
              </a:rPr>
            </a:br>
            <a:r>
              <a:rPr lang="en-US" sz="4000" dirty="0" smtClean="0">
                <a:latin typeface="Noteworthy Bold"/>
                <a:cs typeface="Noteworthy Bold"/>
              </a:rPr>
              <a:t>For </a:t>
            </a:r>
            <a:r>
              <a:rPr lang="en-US" sz="4000" dirty="0">
                <a:latin typeface="Noteworthy Bold"/>
                <a:cs typeface="Noteworthy Bold"/>
              </a:rPr>
              <a:t>Case Managers Use</a:t>
            </a:r>
            <a:br>
              <a:rPr lang="en-US" sz="4000" dirty="0">
                <a:latin typeface="Noteworthy Bold"/>
                <a:cs typeface="Noteworthy Bold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8751"/>
            <a:ext cx="7886700" cy="4351338"/>
          </a:xfrm>
        </p:spPr>
        <p:txBody>
          <a:bodyPr/>
          <a:lstStyle/>
          <a:p>
            <a:r>
              <a:rPr lang="en-US" dirty="0" smtClean="0"/>
              <a:t>This tool is intended to generate a conversation which results in the youth creating a goal.</a:t>
            </a:r>
          </a:p>
          <a:p>
            <a:r>
              <a:rPr lang="en-US" dirty="0" smtClean="0"/>
              <a:t>Select areas of interest to the youth or those which require immediate discussion. </a:t>
            </a:r>
          </a:p>
          <a:p>
            <a:r>
              <a:rPr lang="en-US" dirty="0" smtClean="0"/>
              <a:t>Use Motivational Interviewing to elicit ideas and aspirations. </a:t>
            </a:r>
          </a:p>
          <a:p>
            <a:r>
              <a:rPr lang="en-US" dirty="0" smtClean="0"/>
              <a:t>Connect the discussion to past, present, and future interests. </a:t>
            </a:r>
          </a:p>
          <a:p>
            <a:r>
              <a:rPr lang="en-US" dirty="0" smtClean="0"/>
              <a:t>Allow the youth to write/draw in the workbook pages any thoughts and ideas. </a:t>
            </a:r>
          </a:p>
          <a:p>
            <a:r>
              <a:rPr lang="en-US" dirty="0" smtClean="0"/>
              <a:t>Print </a:t>
            </a:r>
            <a:r>
              <a:rPr lang="en-US" dirty="0"/>
              <a:t>this workbook double-sided, </a:t>
            </a:r>
            <a:r>
              <a:rPr lang="en-US" dirty="0" smtClean="0"/>
              <a:t>and in </a:t>
            </a:r>
            <a:r>
              <a:rPr lang="en-US" dirty="0"/>
              <a:t>color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the discussion starters on the next page to assist in beginning the conversation.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ASPIRE logo&#10;" titl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5830"/>
            <a:ext cx="3302000" cy="279545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Discussion </a:t>
            </a:r>
            <a:r>
              <a:rPr lang="en-US" sz="4000" dirty="0" smtClean="0"/>
              <a:t>Starters to </a:t>
            </a:r>
            <a:r>
              <a:rPr lang="en-US" sz="4000" dirty="0"/>
              <a:t>assist conversation*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55126"/>
            <a:ext cx="298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*excerpts </a:t>
            </a:r>
            <a:r>
              <a:rPr lang="en-US" sz="1600" dirty="0"/>
              <a:t>from </a:t>
            </a:r>
            <a:r>
              <a:rPr lang="en-US" sz="1600" i="1" dirty="0"/>
              <a:t>Discussion Starters for Assessment / Case </a:t>
            </a:r>
            <a:r>
              <a:rPr lang="en-US" sz="1600" i="1" dirty="0" smtClean="0"/>
              <a:t>Managers</a:t>
            </a:r>
            <a:r>
              <a:rPr lang="en-US" sz="1600" dirty="0" smtClean="0"/>
              <a:t>, found on ASPIRE website toolkit</a:t>
            </a:r>
            <a:endParaRPr lang="en-US" sz="1600" dirty="0"/>
          </a:p>
        </p:txBody>
      </p:sp>
      <p:pic>
        <p:nvPicPr>
          <p:cNvPr id="10" name="Content Placeholder 9" descr="A list of questions to use to begin conversations with youth:&#10;&#10;General Get Acquainted&#10;Tell me what things you like to do when you’re not in school?  &#10;Tell me about your family. Who lives in your home? Do you have pets?&#10;What things do you like to do?  What are things you're really good at? &#10;&#10;Education &#10;Tell me about high school.  Do you have favorite classes? &#10;Do you do any extra school activities, like clubs or sports?&#10;Do you have education plans after high school?  Tell me about it.   &#10;Do you want to go to college after high school? If so, where would you like to go?&#10;&#10;Employment&#10;When you think about the future, do you have an idea of what you'd like to do? &#10;Have you talked to anyone in your family about what you want to do for work?&#10;Have you thought about a summer job?&#10;When you think about all the things you want, how important is having a job/career?  &#10;If you could do anything you wanted for work, what would you do?&#10;Do you have any barriers that might make it difficult for you to find, and keep a job?&#10;Have you had jobs at home or in your neighborhood, like babysitting or yard work? &#10;&#10;Service/Support Needs&#10;Do you have a job or need help in finding or keeping a job?&#10;Have you worked with an employment counselor or a Voc Rehab counselor?&#10;How much time does it normally take you to get ready for school or work?  &#10;Do you typically run early or late, or are you on time.&#10;Are there things you would like to do but can't because you need something special?&#10;&#10;Independent Living&#10;How do you normally get to and from school or work (e.g., take the bus, walk)?&#10;Do you help around the house?  What things do you do?&#10;Do you cook for yourself or your family? Do you clean your room or any rooms in the house?&#10;Do you do your own laundry, shop for your own food or clothes?&#10;Do you pay for things yourself?  Do you have an allowance?  &#10;Where do you plan to live after high school?  &#10;&#10;Health and Disability&#10;Can you name your doctor?  Do you make your own medical appointments? &#10;Does your disability make it tough in school or when you go out? &#10;Would you like to learn more about your disability, leadership and/or self-advocacy? &#10;Can you tell me what you know about your rights as an individual with a disability?" title="Discussion starter questions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" b="6588"/>
          <a:stretch/>
        </p:blipFill>
        <p:spPr>
          <a:xfrm>
            <a:off x="3354252" y="80739"/>
            <a:ext cx="5721531" cy="6738542"/>
          </a:xfrm>
          <a:ln>
            <a:solidFill>
              <a:schemeClr val="tx1"/>
            </a:solidFill>
          </a:ln>
        </p:spPr>
      </p:pic>
      <p:pic>
        <p:nvPicPr>
          <p:cNvPr id="5" name="Picture 4" descr="ASPIRE logo&#10;" title="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34591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oteworthy Bold"/>
                <a:cs typeface="Noteworthy Bold"/>
              </a:rPr>
              <a:t>_______________________</a:t>
            </a:r>
            <a:r>
              <a:rPr lang="en-US" dirty="0">
                <a:latin typeface="Noteworthy Bold"/>
                <a:cs typeface="Noteworthy Bold"/>
              </a:rPr>
              <a:t>’s </a:t>
            </a:r>
            <a:br>
              <a:rPr lang="en-US" dirty="0">
                <a:latin typeface="Noteworthy Bold"/>
                <a:cs typeface="Noteworthy Bold"/>
              </a:rPr>
            </a:br>
            <a:r>
              <a:rPr lang="en-US" sz="3200" dirty="0">
                <a:latin typeface="Noteworthy Bold"/>
                <a:cs typeface="Noteworthy Bold"/>
              </a:rPr>
              <a:t>(name)</a:t>
            </a:r>
            <a:br>
              <a:rPr lang="en-US" sz="3200" dirty="0">
                <a:latin typeface="Noteworthy Bold"/>
                <a:cs typeface="Noteworthy Bold"/>
              </a:rPr>
            </a:br>
            <a:r>
              <a:rPr lang="en-US" dirty="0">
                <a:latin typeface="Noteworthy Bold"/>
                <a:cs typeface="Noteworthy Bold"/>
              </a:rPr>
              <a:t/>
            </a:r>
            <a:br>
              <a:rPr lang="en-US" dirty="0">
                <a:latin typeface="Noteworthy Bold"/>
                <a:cs typeface="Noteworthy Bold"/>
              </a:rPr>
            </a:br>
            <a:r>
              <a:rPr lang="en-US" dirty="0" smtClean="0">
                <a:latin typeface="Noteworthy Bold"/>
                <a:cs typeface="Noteworthy Bold"/>
              </a:rPr>
              <a:t>ASPIRE Goal </a:t>
            </a:r>
            <a:r>
              <a:rPr lang="en-US" dirty="0">
                <a:latin typeface="Noteworthy Bold"/>
                <a:cs typeface="Noteworthy Bold"/>
              </a:rPr>
              <a:t>Workbook</a:t>
            </a:r>
            <a:br>
              <a:rPr lang="en-US" dirty="0">
                <a:latin typeface="Noteworthy Bold"/>
                <a:cs typeface="Noteworthy Bold"/>
              </a:rPr>
            </a:br>
            <a:endParaRPr lang="en-US" dirty="0"/>
          </a:p>
        </p:txBody>
      </p:sp>
      <p:pic>
        <p:nvPicPr>
          <p:cNvPr id="3" name="Picture 2" descr="ASPIRE logo&#10;" title="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2534" y="54710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8900" b="1" dirty="0"/>
              <a:t>Fun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pic>
        <p:nvPicPr>
          <p:cNvPr id="3" name="Picture 2" descr="Teen boy with dog, playing in snow" title="Teen with d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9" y="1686203"/>
            <a:ext cx="2406437" cy="16123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8" name="Picture 4" descr="Teen girl sitting on floor reading a book" title="Teen rea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7028" y="169338"/>
            <a:ext cx="2450835" cy="17033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 video game controller" title="Fun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72" y="1970952"/>
            <a:ext cx="1935085" cy="12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en girl shooting a basketball into the hoop" title="Teen playing basketb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798" y="1872212"/>
            <a:ext cx="2561501" cy="17076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an getting out of a canoe on river into his wheelchair" title="Man in cano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229" y="230191"/>
            <a:ext cx="1839362" cy="12998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766" y="3784600"/>
            <a:ext cx="8454468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What do you like to do for fun? 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8" name="Picture 7" descr="ASPIRE logo&#10;" title="Logo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7340" y="1056203"/>
            <a:ext cx="28190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dirty="0" smtClean="0"/>
              <a:t>Cost of Fun</a:t>
            </a:r>
            <a:endParaRPr lang="en-US" dirty="0"/>
          </a:p>
        </p:txBody>
      </p:sp>
      <p:pic>
        <p:nvPicPr>
          <p:cNvPr id="9222" name="Picture 6" descr="A pile of smart phones" title="Have fu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102">
            <a:off x="3974549" y="330683"/>
            <a:ext cx="1689943" cy="16899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 group of teens, boys and girls, hanging out together" title="Have fu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1736"/>
            <a:ext cx="3175000" cy="18142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miling teen girl holding fanned cash in one hand and a shopping bag in the other hand" title="Teen girl shopp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681" y="1969572"/>
            <a:ext cx="2201999" cy="1467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 laptop and tablet, with a screenshot of the website You Tube&#10;" title="Have fun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89" y="2490019"/>
            <a:ext cx="1695411" cy="10596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299" y="3784600"/>
            <a:ext cx="8549250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How do you pay for activities? In the future?  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8" name="Picture 7" descr="ASPIRE logo&#10;" title="Logo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5840" y="464699"/>
            <a:ext cx="7886700" cy="1325563"/>
          </a:xfrm>
        </p:spPr>
        <p:txBody>
          <a:bodyPr>
            <a:normAutofit/>
          </a:bodyPr>
          <a:lstStyle/>
          <a:p>
            <a:r>
              <a:rPr lang="en-US" sz="8000" b="1" dirty="0"/>
              <a:t>Money</a:t>
            </a:r>
          </a:p>
        </p:txBody>
      </p:sp>
      <p:pic>
        <p:nvPicPr>
          <p:cNvPr id="6" name="Picture 2" descr="Three smiling teens (two girls, one boy) holding fanned out 20 dollar bills" title="Teens holding c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440" y="1831960"/>
            <a:ext cx="2437130" cy="162475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ollar bills flying through the air" title="Money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30200"/>
            <a:ext cx="3467100" cy="26003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730" y="3784600"/>
            <a:ext cx="8094300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Noteworthy Bold"/>
                <a:cs typeface="Noteworthy Bold"/>
              </a:rPr>
              <a:t>What </a:t>
            </a:r>
            <a:r>
              <a:rPr lang="en-US" sz="2400" dirty="0" smtClean="0">
                <a:latin typeface="Noteworthy Bold"/>
                <a:cs typeface="Noteworthy Bold"/>
              </a:rPr>
              <a:t>kinds of things do you use money for? 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5" name="Picture 4" descr="ASPIRE logo&#10;" title="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" y="793188"/>
            <a:ext cx="2622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Place to Live</a:t>
            </a:r>
            <a:endParaRPr lang="en-US" sz="8000" b="1" dirty="0"/>
          </a:p>
        </p:txBody>
      </p:sp>
      <p:pic>
        <p:nvPicPr>
          <p:cNvPr id="5122" name="Picture 2" descr="A split-level house" title="Place to liv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02675"/>
            <a:ext cx="3259205" cy="21319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n eat-in kitchen" title="Place to liv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1184984"/>
            <a:ext cx="2975207" cy="22314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124" y="3784600"/>
            <a:ext cx="8435512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Would you like to move out someday? What would you like</a:t>
            </a:r>
            <a:r>
              <a:rPr lang="en-US" dirty="0" smtClean="0">
                <a:latin typeface="Noteworthy Bold"/>
                <a:cs typeface="Noteworthy Bold"/>
              </a:rPr>
              <a:t>?  </a:t>
            </a:r>
            <a:endParaRPr lang="en-US" dirty="0">
              <a:latin typeface="Noteworthy Bold"/>
              <a:cs typeface="Noteworthy Bold"/>
            </a:endParaRPr>
          </a:p>
        </p:txBody>
      </p:sp>
      <p:pic>
        <p:nvPicPr>
          <p:cNvPr id="6" name="Picture 5" descr="ASPIRE logo&#10;" title="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2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818" y="511689"/>
            <a:ext cx="25719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Go Places</a:t>
            </a:r>
            <a:endParaRPr lang="en-US" sz="8000" b="1" dirty="0"/>
          </a:p>
        </p:txBody>
      </p:sp>
      <p:pic>
        <p:nvPicPr>
          <p:cNvPr id="22530" name="Picture 2" descr="A gray truck" title="Go plac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17" y="222658"/>
            <a:ext cx="2388707" cy="15626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A public bus" title="Go place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30" y="230190"/>
            <a:ext cx="3014711" cy="11183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ree teen boys kneeling down next to their skateboards" title="Teens with skateboa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8821" y="2059710"/>
            <a:ext cx="2253650" cy="15024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 person riding a bicycle" title="Go places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0" y="1552642"/>
            <a:ext cx="2041255" cy="13587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818" y="3784600"/>
            <a:ext cx="8264906" cy="307340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Noteworthy Bold"/>
                <a:cs typeface="Noteworthy Bold"/>
              </a:rPr>
              <a:t>How do you get around right now? In the future?   </a:t>
            </a:r>
            <a:endParaRPr lang="en-US" sz="2400" dirty="0">
              <a:latin typeface="Noteworthy Bold"/>
              <a:cs typeface="Noteworthy Bold"/>
            </a:endParaRPr>
          </a:p>
        </p:txBody>
      </p:sp>
      <p:pic>
        <p:nvPicPr>
          <p:cNvPr id="7" name="Picture 6" descr="ASPIRE logo&#10;" title="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432"/>
          <a:stretch/>
        </p:blipFill>
        <p:spPr>
          <a:xfrm>
            <a:off x="237060" y="230190"/>
            <a:ext cx="577440" cy="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</TotalTime>
  <Words>443</Words>
  <Application>Microsoft Office PowerPoint</Application>
  <PresentationFormat>On-screen Show (4:3)</PresentationFormat>
  <Paragraphs>64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ASPIRE</vt:lpstr>
      <vt:lpstr>  For Case Managers Use </vt:lpstr>
      <vt:lpstr>Discussion Starters to assist conversation* </vt:lpstr>
      <vt:lpstr>_______________________’s  (name)  ASPIRE Goal Workbook </vt:lpstr>
      <vt:lpstr>Fun </vt:lpstr>
      <vt:lpstr>Cost of Fun</vt:lpstr>
      <vt:lpstr>Money</vt:lpstr>
      <vt:lpstr>Place to Live</vt:lpstr>
      <vt:lpstr>Go Places</vt:lpstr>
      <vt:lpstr>Buy Food</vt:lpstr>
      <vt:lpstr>Work </vt:lpstr>
      <vt:lpstr>School </vt:lpstr>
      <vt:lpstr>Home </vt:lpstr>
      <vt:lpstr>Make a Goal!</vt:lpstr>
      <vt:lpstr>My goal is:</vt:lpstr>
      <vt:lpstr>Steps to reach my goal:</vt:lpstr>
      <vt:lpstr>How will ASPIRE help:</vt:lpstr>
      <vt:lpstr>Disclaimer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Fosdick</dc:creator>
  <cp:lastModifiedBy>corinne.weidenthal</cp:lastModifiedBy>
  <cp:revision>231</cp:revision>
  <cp:lastPrinted>2016-06-30T22:26:54Z</cp:lastPrinted>
  <dcterms:created xsi:type="dcterms:W3CDTF">2015-03-20T19:47:51Z</dcterms:created>
  <dcterms:modified xsi:type="dcterms:W3CDTF">2016-07-08T13:31:00Z</dcterms:modified>
</cp:coreProperties>
</file>