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charts/chart1.xml" ContentType="application/vnd.openxmlformats-officedocument.drawingml.chart+xml"/>
  <Override PartName="/ppt/tags/tag10.xml" ContentType="application/vnd.openxmlformats-officedocument.presentationml.tags+xml"/>
  <Override PartName="/ppt/notesSlides/notesSlide11.xml" ContentType="application/vnd.openxmlformats-officedocument.presentationml.notesSlide+xml"/>
  <Override PartName="/ppt/charts/chart2.xml" ContentType="application/vnd.openxmlformats-officedocument.drawingml.chart+xml"/>
  <Override PartName="/ppt/tags/tag11.xml" ContentType="application/vnd.openxmlformats-officedocument.presentationml.tags+xml"/>
  <Override PartName="/ppt/notesSlides/notesSlide12.xml" ContentType="application/vnd.openxmlformats-officedocument.presentationml.notesSlide+xml"/>
  <Override PartName="/ppt/charts/chart3.xml" ContentType="application/vnd.openxmlformats-officedocument.drawingml.chart+xml"/>
  <Override PartName="/ppt/tags/tag12.xml" ContentType="application/vnd.openxmlformats-officedocument.presentationml.tags+xml"/>
  <Override PartName="/ppt/notesSlides/notesSlide13.xml" ContentType="application/vnd.openxmlformats-officedocument.presentationml.notesSlide+xml"/>
  <Override PartName="/ppt/charts/chart4.xml" ContentType="application/vnd.openxmlformats-officedocument.drawingml.chart+xml"/>
  <Override PartName="/ppt/tags/tag13.xml" ContentType="application/vnd.openxmlformats-officedocument.presentationml.tags+xml"/>
  <Override PartName="/ppt/notesSlides/notesSlide14.xml" ContentType="application/vnd.openxmlformats-officedocument.presentationml.notesSlide+xml"/>
  <Override PartName="/ppt/charts/chart5.xml" ContentType="application/vnd.openxmlformats-officedocument.drawingml.chart+xml"/>
  <Override PartName="/ppt/tags/tag14.xml" ContentType="application/vnd.openxmlformats-officedocument.presentationml.tags+xml"/>
  <Override PartName="/ppt/notesSlides/notesSlide1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tags/tag15.xml" ContentType="application/vnd.openxmlformats-officedocument.presentationml.tags+xml"/>
  <Override PartName="/ppt/notesSlides/notesSlide16.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ppt/notesSlides/notesSlide38.xml" ContentType="application/vnd.openxmlformats-officedocument.presentationml.notesSlide+xml"/>
  <Override PartName="/ppt/tags/tag38.xml" ContentType="application/vnd.openxmlformats-officedocument.presentationml.tags+xml"/>
  <Override PartName="/ppt/notesSlides/notesSlide39.xml" ContentType="application/vnd.openxmlformats-officedocument.presentationml.notesSlide+xml"/>
  <Override PartName="/ppt/tags/tag39.xml" ContentType="application/vnd.openxmlformats-officedocument.presentationml.tags+xml"/>
  <Override PartName="/ppt/notesSlides/notesSlide40.xml" ContentType="application/vnd.openxmlformats-officedocument.presentationml.notesSlide+xml"/>
  <Override PartName="/ppt/tags/tag40.xml" ContentType="application/vnd.openxmlformats-officedocument.presentationml.tags+xml"/>
  <Override PartName="/ppt/notesSlides/notesSlide41.xml" ContentType="application/vnd.openxmlformats-officedocument.presentationml.notesSlide+xml"/>
  <Override PartName="/ppt/tags/tag41.xml" ContentType="application/vnd.openxmlformats-officedocument.presentationml.tags+xml"/>
  <Override PartName="/ppt/notesSlides/notesSlide42.xml" ContentType="application/vnd.openxmlformats-officedocument.presentationml.notesSlide+xml"/>
  <Override PartName="/ppt/tags/tag42.xml" ContentType="application/vnd.openxmlformats-officedocument.presentationml.tags+xml"/>
  <Override PartName="/ppt/notesSlides/notesSlide43.xml" ContentType="application/vnd.openxmlformats-officedocument.presentationml.notesSlide+xml"/>
  <Override PartName="/ppt/tags/tag43.xml" ContentType="application/vnd.openxmlformats-officedocument.presentationml.tags+xml"/>
  <Override PartName="/ppt/notesSlides/notesSlide44.xml" ContentType="application/vnd.openxmlformats-officedocument.presentationml.notesSlide+xml"/>
  <Override PartName="/ppt/tags/tag44.xml" ContentType="application/vnd.openxmlformats-officedocument.presentationml.tags+xml"/>
  <Override PartName="/ppt/notesSlides/notesSlide45.xml" ContentType="application/vnd.openxmlformats-officedocument.presentationml.notesSlide+xml"/>
  <Override PartName="/ppt/tags/tag4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0"/>
  </p:notesMasterIdLst>
  <p:handoutMasterIdLst>
    <p:handoutMasterId r:id="rId51"/>
  </p:handoutMasterIdLst>
  <p:sldIdLst>
    <p:sldId id="283" r:id="rId2"/>
    <p:sldId id="336" r:id="rId3"/>
    <p:sldId id="332" r:id="rId4"/>
    <p:sldId id="287" r:id="rId5"/>
    <p:sldId id="299" r:id="rId6"/>
    <p:sldId id="301" r:id="rId7"/>
    <p:sldId id="303" r:id="rId8"/>
    <p:sldId id="304" r:id="rId9"/>
    <p:sldId id="324" r:id="rId10"/>
    <p:sldId id="317" r:id="rId11"/>
    <p:sldId id="318" r:id="rId12"/>
    <p:sldId id="319" r:id="rId13"/>
    <p:sldId id="320" r:id="rId14"/>
    <p:sldId id="321" r:id="rId15"/>
    <p:sldId id="322" r:id="rId16"/>
    <p:sldId id="323" r:id="rId17"/>
    <p:sldId id="342" r:id="rId18"/>
    <p:sldId id="325" r:id="rId19"/>
    <p:sldId id="341" r:id="rId20"/>
    <p:sldId id="327" r:id="rId21"/>
    <p:sldId id="328" r:id="rId22"/>
    <p:sldId id="329" r:id="rId23"/>
    <p:sldId id="340" r:id="rId24"/>
    <p:sldId id="331" r:id="rId25"/>
    <p:sldId id="307" r:id="rId26"/>
    <p:sldId id="288" r:id="rId27"/>
    <p:sldId id="289" r:id="rId28"/>
    <p:sldId id="338" r:id="rId29"/>
    <p:sldId id="339" r:id="rId30"/>
    <p:sldId id="330" r:id="rId31"/>
    <p:sldId id="334" r:id="rId32"/>
    <p:sldId id="333" r:id="rId33"/>
    <p:sldId id="335" r:id="rId34"/>
    <p:sldId id="306" r:id="rId35"/>
    <p:sldId id="293" r:id="rId36"/>
    <p:sldId id="309" r:id="rId37"/>
    <p:sldId id="310" r:id="rId38"/>
    <p:sldId id="311" r:id="rId39"/>
    <p:sldId id="312" r:id="rId40"/>
    <p:sldId id="313" r:id="rId41"/>
    <p:sldId id="314" r:id="rId42"/>
    <p:sldId id="315" r:id="rId43"/>
    <p:sldId id="294" r:id="rId44"/>
    <p:sldId id="295" r:id="rId45"/>
    <p:sldId id="296" r:id="rId46"/>
    <p:sldId id="297" r:id="rId47"/>
    <p:sldId id="280" r:id="rId48"/>
    <p:sldId id="27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2">
          <p15:clr>
            <a:srgbClr val="A4A3A4"/>
          </p15:clr>
        </p15:guide>
        <p15:guide id="2" pos="197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Lynch" initials="LL" lastIdx="35" clrIdx="0"/>
  <p:cmAuthor id="1" name="evarilla cover" initials="emc" lastIdx="6" clrIdx="1"/>
  <p:cmAuthor id="2" name="O'Hara, Nancy E" initials="ONE" lastIdx="5" clrIdx="2">
    <p:extLst/>
  </p:cmAuthor>
  <p:cmAuthor id="3" name="Westat" initials="W"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BEB1"/>
    <a:srgbClr val="0C395A"/>
    <a:srgbClr val="0D466E"/>
    <a:srgbClr val="219184"/>
    <a:srgbClr val="61ACA6"/>
    <a:srgbClr val="45A49D"/>
    <a:srgbClr val="C2D6D4"/>
    <a:srgbClr val="CDDCD9"/>
    <a:srgbClr val="C4DDD0"/>
    <a:srgbClr val="C2E3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5620"/>
    <p:restoredTop sz="84615" autoAdjust="0"/>
  </p:normalViewPr>
  <p:slideViewPr>
    <p:cSldViewPr snapToGrid="0">
      <p:cViewPr varScale="1">
        <p:scale>
          <a:sx n="74" d="100"/>
          <a:sy n="74" d="100"/>
        </p:scale>
        <p:origin x="1128" y="72"/>
      </p:cViewPr>
      <p:guideLst>
        <p:guide orient="horz" pos="1592"/>
        <p:guide pos="1970"/>
      </p:guideLst>
    </p:cSldViewPr>
  </p:slideViewPr>
  <p:notesTextViewPr>
    <p:cViewPr>
      <p:scale>
        <a:sx n="1" d="1"/>
        <a:sy n="1" d="1"/>
      </p:scale>
      <p:origin x="0" y="0"/>
    </p:cViewPr>
  </p:notesTextViewPr>
  <p:sorterViewPr>
    <p:cViewPr>
      <p:scale>
        <a:sx n="110" d="100"/>
        <a:sy n="110" d="100"/>
      </p:scale>
      <p:origin x="0" y="90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spPr>
            <a:noFill/>
          </c:spPr>
          <c:invertIfNegative val="0"/>
          <c:dPt>
            <c:idx val="5"/>
            <c:invertIfNegative val="0"/>
            <c:bubble3D val="0"/>
            <c:spPr>
              <a:solidFill>
                <a:schemeClr val="accent2"/>
              </a:solidFill>
              <a:ln>
                <a:noFill/>
              </a:ln>
            </c:spPr>
            <c:extLst xmlns:c16r2="http://schemas.microsoft.com/office/drawing/2015/06/chart">
              <c:ext xmlns:c16="http://schemas.microsoft.com/office/drawing/2014/chart" uri="{C3380CC4-5D6E-409C-BE32-E72D297353CC}">
                <c16:uniqueId val="{00000001-EE0D-40C7-B585-237266F1426D}"/>
              </c:ext>
            </c:extLst>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Sheet1!$A$2:$A$12</c:f>
              <c:strCache>
                <c:ptCount val="11"/>
                <c:pt idx="0">
                  <c:v>Not eligible for Free or reduced lunch</c:v>
                </c:pt>
                <c:pt idx="1">
                  <c:v>Asian/Pacific Islander</c:v>
                </c:pt>
                <c:pt idx="2">
                  <c:v>White</c:v>
                </c:pt>
                <c:pt idx="3">
                  <c:v>Without disabilities</c:v>
                </c:pt>
                <c:pt idx="4">
                  <c:v>Not English language learner</c:v>
                </c:pt>
                <c:pt idx="5">
                  <c:v>All students</c:v>
                </c:pt>
                <c:pt idx="6">
                  <c:v>Eligible for free or reduced lunch</c:v>
                </c:pt>
                <c:pt idx="7">
                  <c:v>Black</c:v>
                </c:pt>
                <c:pt idx="8">
                  <c:v>Hispanic</c:v>
                </c:pt>
                <c:pt idx="9">
                  <c:v>English language learner</c:v>
                </c:pt>
                <c:pt idx="10">
                  <c:v>With disabilities</c:v>
                </c:pt>
              </c:strCache>
            </c:strRef>
          </c:cat>
          <c:val>
            <c:numRef>
              <c:f>Sheet1!$B$2:$B$12</c:f>
              <c:numCache>
                <c:formatCode>0.0</c:formatCode>
                <c:ptCount val="11"/>
                <c:pt idx="0">
                  <c:v>227.3</c:v>
                </c:pt>
                <c:pt idx="1">
                  <c:v>214.9</c:v>
                </c:pt>
                <c:pt idx="2">
                  <c:v>214</c:v>
                </c:pt>
                <c:pt idx="3">
                  <c:v>205.9</c:v>
                </c:pt>
                <c:pt idx="4">
                  <c:v>202.2</c:v>
                </c:pt>
                <c:pt idx="5">
                  <c:v>199.9</c:v>
                </c:pt>
                <c:pt idx="6">
                  <c:v>198.1</c:v>
                </c:pt>
                <c:pt idx="7">
                  <c:v>196.4</c:v>
                </c:pt>
                <c:pt idx="8">
                  <c:v>193.3</c:v>
                </c:pt>
                <c:pt idx="9">
                  <c:v>165.7</c:v>
                </c:pt>
                <c:pt idx="10">
                  <c:v>160.6</c:v>
                </c:pt>
              </c:numCache>
            </c:numRef>
          </c:val>
          <c:extLst xmlns:c16r2="http://schemas.microsoft.com/office/drawing/2015/06/chart">
            <c:ext xmlns:c16="http://schemas.microsoft.com/office/drawing/2014/chart" uri="{C3380CC4-5D6E-409C-BE32-E72D297353CC}">
              <c16:uniqueId val="{00000002-EE0D-40C7-B585-237266F1426D}"/>
            </c:ext>
          </c:extLst>
        </c:ser>
        <c:dLbls>
          <c:showLegendKey val="0"/>
          <c:showVal val="0"/>
          <c:showCatName val="0"/>
          <c:showSerName val="0"/>
          <c:showPercent val="0"/>
          <c:showBubbleSize val="0"/>
        </c:dLbls>
        <c:gapWidth val="47"/>
        <c:overlap val="100"/>
        <c:axId val="241043600"/>
        <c:axId val="241043208"/>
      </c:barChart>
      <c:catAx>
        <c:axId val="241043600"/>
        <c:scaling>
          <c:orientation val="maxMin"/>
        </c:scaling>
        <c:delete val="0"/>
        <c:axPos val="l"/>
        <c:numFmt formatCode="General" sourceLinked="0"/>
        <c:majorTickMark val="out"/>
        <c:minorTickMark val="none"/>
        <c:tickLblPos val="nextTo"/>
        <c:crossAx val="241043208"/>
        <c:crosses val="autoZero"/>
        <c:auto val="1"/>
        <c:lblAlgn val="ctr"/>
        <c:lblOffset val="100"/>
        <c:noMultiLvlLbl val="0"/>
      </c:catAx>
      <c:valAx>
        <c:axId val="241043208"/>
        <c:scaling>
          <c:orientation val="minMax"/>
        </c:scaling>
        <c:delete val="1"/>
        <c:axPos val="t"/>
        <c:majorGridlines>
          <c:spPr>
            <a:ln>
              <a:noFill/>
            </a:ln>
          </c:spPr>
        </c:majorGridlines>
        <c:numFmt formatCode="0.0" sourceLinked="1"/>
        <c:majorTickMark val="out"/>
        <c:minorTickMark val="none"/>
        <c:tickLblPos val="none"/>
        <c:crossAx val="241043600"/>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White </a:t>
            </a:r>
          </a:p>
          <a:p>
            <a:pPr>
              <a:defRPr/>
            </a:pPr>
            <a:r>
              <a:rPr lang="en-US" dirty="0"/>
              <a:t>Enrollment </a:t>
            </a:r>
          </a:p>
        </c:rich>
      </c:tx>
      <c:layout/>
      <c:overlay val="0"/>
    </c:title>
    <c:autoTitleDeleted val="0"/>
    <c:plotArea>
      <c:layout/>
      <c:pieChart>
        <c:varyColors val="1"/>
        <c:ser>
          <c:idx val="0"/>
          <c:order val="0"/>
          <c:tx>
            <c:strRef>
              <c:f>Sheet1!$B$1</c:f>
              <c:strCache>
                <c:ptCount val="1"/>
                <c:pt idx="0">
                  <c:v>Percentage</c:v>
                </c:pt>
              </c:strCache>
            </c:strRef>
          </c:tx>
          <c:dPt>
            <c:idx val="0"/>
            <c:bubble3D val="0"/>
            <c:spPr>
              <a:solidFill>
                <a:schemeClr val="bg1">
                  <a:lumMod val="85000"/>
                </a:schemeClr>
              </a:solidFill>
            </c:spPr>
            <c:extLst xmlns:c16r2="http://schemas.microsoft.com/office/drawing/2015/06/chart">
              <c:ext xmlns:c16="http://schemas.microsoft.com/office/drawing/2014/chart" uri="{C3380CC4-5D6E-409C-BE32-E72D297353CC}">
                <c16:uniqueId val="{00000001-8309-4A4F-8837-3B26B9B958D5}"/>
              </c:ext>
            </c:extLst>
          </c:dPt>
          <c:dPt>
            <c:idx val="1"/>
            <c:bubble3D val="0"/>
            <c:spPr>
              <a:solidFill>
                <a:schemeClr val="tx1"/>
              </a:solidFill>
            </c:spPr>
            <c:extLst xmlns:c16r2="http://schemas.microsoft.com/office/drawing/2015/06/chart">
              <c:ext xmlns:c16="http://schemas.microsoft.com/office/drawing/2014/chart" uri="{C3380CC4-5D6E-409C-BE32-E72D297353CC}">
                <c16:uniqueId val="{00000003-8309-4A4F-8837-3B26B9B958D5}"/>
              </c:ext>
            </c:extLst>
          </c:dPt>
          <c:dLbls>
            <c:dLbl>
              <c:idx val="1"/>
              <c:layout>
                <c:manualLayout>
                  <c:x val="8.6255722149558116E-3"/>
                  <c:y val="-3.3633761723069422E-2"/>
                </c:manualLayout>
              </c:layout>
              <c:tx>
                <c:rich>
                  <a:bodyPr/>
                  <a:lstStyle/>
                  <a:p>
                    <a:r>
                      <a:rPr lang="en-US" dirty="0"/>
                      <a:t>43%</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309-4A4F-8837-3B26B9B958D5}"/>
                </c:ex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Sheet1!$A$2:$A$3</c:f>
              <c:strCache>
                <c:ptCount val="2"/>
                <c:pt idx="0">
                  <c:v>Other</c:v>
                </c:pt>
                <c:pt idx="1">
                  <c:v>White</c:v>
                </c:pt>
              </c:strCache>
            </c:strRef>
          </c:cat>
          <c:val>
            <c:numRef>
              <c:f>Sheet1!$B$2:$B$3</c:f>
              <c:numCache>
                <c:formatCode>General</c:formatCode>
                <c:ptCount val="2"/>
                <c:pt idx="0">
                  <c:v>57</c:v>
                </c:pt>
                <c:pt idx="1">
                  <c:v>43</c:v>
                </c:pt>
              </c:numCache>
            </c:numRef>
          </c:val>
          <c:extLst xmlns:c16r2="http://schemas.microsoft.com/office/drawing/2015/06/chart">
            <c:ext xmlns:c16="http://schemas.microsoft.com/office/drawing/2014/chart" uri="{C3380CC4-5D6E-409C-BE32-E72D297353CC}">
              <c16:uniqueId val="{00000004-8309-4A4F-8837-3B26B9B958D5}"/>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C395A"/>
                </a:solidFill>
                <a:latin typeface="+mn-lt"/>
                <a:ea typeface="+mn-ea"/>
                <a:cs typeface="+mn-cs"/>
              </a:defRPr>
            </a:pPr>
            <a:r>
              <a:rPr lang="en-US" dirty="0"/>
              <a:t>White</a:t>
            </a:r>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C395A"/>
                </a:solidFill>
                <a:latin typeface="+mn-lt"/>
                <a:ea typeface="+mn-ea"/>
                <a:cs typeface="+mn-cs"/>
              </a:defRPr>
            </a:pPr>
            <a:r>
              <a:rPr lang="en-US" dirty="0"/>
              <a:t>Ou</a:t>
            </a:r>
            <a:r>
              <a:rPr lang="en-US" dirty="0">
                <a:solidFill>
                  <a:schemeClr val="tx1"/>
                </a:solidFill>
              </a:rPr>
              <a:t>t-of-Sc</a:t>
            </a:r>
            <a:r>
              <a:rPr lang="en-US" dirty="0"/>
              <a:t>hool Suspensions</a:t>
            </a:r>
          </a:p>
        </c:rich>
      </c:tx>
      <c:layout/>
      <c:overlay val="0"/>
    </c:title>
    <c:autoTitleDeleted val="0"/>
    <c:plotArea>
      <c:layout/>
      <c:pieChart>
        <c:varyColors val="1"/>
        <c:ser>
          <c:idx val="0"/>
          <c:order val="0"/>
          <c:tx>
            <c:strRef>
              <c:f>Sheet1!$B$1</c:f>
              <c:strCache>
                <c:ptCount val="1"/>
                <c:pt idx="0">
                  <c:v>Percentage</c:v>
                </c:pt>
              </c:strCache>
            </c:strRef>
          </c:tx>
          <c:dPt>
            <c:idx val="0"/>
            <c:bubble3D val="0"/>
            <c:spPr>
              <a:solidFill>
                <a:schemeClr val="bg1">
                  <a:lumMod val="85000"/>
                </a:schemeClr>
              </a:solidFill>
            </c:spPr>
            <c:extLst xmlns:c16r2="http://schemas.microsoft.com/office/drawing/2015/06/chart">
              <c:ext xmlns:c16="http://schemas.microsoft.com/office/drawing/2014/chart" uri="{C3380CC4-5D6E-409C-BE32-E72D297353CC}">
                <c16:uniqueId val="{00000001-185E-4F2E-AF7F-022CA8D01586}"/>
              </c:ext>
            </c:extLst>
          </c:dPt>
          <c:dPt>
            <c:idx val="1"/>
            <c:bubble3D val="0"/>
            <c:spPr>
              <a:solidFill>
                <a:schemeClr val="tx1"/>
              </a:solidFill>
            </c:spPr>
            <c:extLst xmlns:c16r2="http://schemas.microsoft.com/office/drawing/2015/06/chart">
              <c:ext xmlns:c16="http://schemas.microsoft.com/office/drawing/2014/chart" uri="{C3380CC4-5D6E-409C-BE32-E72D297353CC}">
                <c16:uniqueId val="{00000003-185E-4F2E-AF7F-022CA8D01586}"/>
              </c:ext>
            </c:extLst>
          </c:dPt>
          <c:dLbls>
            <c:dLbl>
              <c:idx val="1"/>
              <c:layout>
                <c:manualLayout>
                  <c:x val="-1.6006490219744294E-2"/>
                  <c:y val="7.9971361032006472E-2"/>
                </c:manualLayout>
              </c:layout>
              <c:tx>
                <c:rich>
                  <a:bodyPr/>
                  <a:lstStyle/>
                  <a:p>
                    <a:r>
                      <a:rPr lang="en-US" dirty="0"/>
                      <a:t>28%</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185E-4F2E-AF7F-022CA8D01586}"/>
                </c:ex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Sheet1!$A$2:$A$3</c:f>
              <c:strCache>
                <c:ptCount val="2"/>
                <c:pt idx="0">
                  <c:v>Other</c:v>
                </c:pt>
                <c:pt idx="1">
                  <c:v>White</c:v>
                </c:pt>
              </c:strCache>
            </c:strRef>
          </c:cat>
          <c:val>
            <c:numRef>
              <c:f>Sheet1!$B$2:$B$3</c:f>
              <c:numCache>
                <c:formatCode>General</c:formatCode>
                <c:ptCount val="2"/>
                <c:pt idx="0">
                  <c:v>72</c:v>
                </c:pt>
                <c:pt idx="1">
                  <c:v>28</c:v>
                </c:pt>
              </c:numCache>
            </c:numRef>
          </c:val>
          <c:extLst xmlns:c16r2="http://schemas.microsoft.com/office/drawing/2015/06/chart">
            <c:ext xmlns:c16="http://schemas.microsoft.com/office/drawing/2014/chart" uri="{C3380CC4-5D6E-409C-BE32-E72D297353CC}">
              <c16:uniqueId val="{00000004-185E-4F2E-AF7F-022CA8D01586}"/>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spPr>
            <a:noFill/>
          </c:spPr>
          <c:invertIfNegative val="0"/>
          <c:dPt>
            <c:idx val="0"/>
            <c:invertIfNegative val="0"/>
            <c:bubble3D val="0"/>
            <c:spPr>
              <a:solidFill>
                <a:srgbClr val="0070C0"/>
              </a:solidFill>
            </c:spPr>
            <c:extLst xmlns:c16r2="http://schemas.microsoft.com/office/drawing/2015/06/chart">
              <c:ext xmlns:c16="http://schemas.microsoft.com/office/drawing/2014/chart" uri="{C3380CC4-5D6E-409C-BE32-E72D297353CC}">
                <c16:uniqueId val="{00000001-2CD9-4AD9-813C-E50882A7A605}"/>
              </c:ext>
            </c:extLst>
          </c:dPt>
          <c:dPt>
            <c:idx val="5"/>
            <c:invertIfNegative val="0"/>
            <c:bubble3D val="0"/>
            <c:spPr>
              <a:solidFill>
                <a:schemeClr val="accent2"/>
              </a:solidFill>
              <a:ln>
                <a:noFill/>
              </a:ln>
            </c:spPr>
            <c:extLst xmlns:c16r2="http://schemas.microsoft.com/office/drawing/2015/06/chart">
              <c:ext xmlns:c16="http://schemas.microsoft.com/office/drawing/2014/chart" uri="{C3380CC4-5D6E-409C-BE32-E72D297353CC}">
                <c16:uniqueId val="{00000003-2CD9-4AD9-813C-E50882A7A605}"/>
              </c:ext>
            </c:extLst>
          </c:dPt>
          <c:dPt>
            <c:idx val="6"/>
            <c:invertIfNegative val="0"/>
            <c:bubble3D val="0"/>
            <c:spPr>
              <a:solidFill>
                <a:srgbClr val="0070C0"/>
              </a:solidFill>
            </c:spPr>
            <c:extLst xmlns:c16r2="http://schemas.microsoft.com/office/drawing/2015/06/chart">
              <c:ext xmlns:c16="http://schemas.microsoft.com/office/drawing/2014/chart" uri="{C3380CC4-5D6E-409C-BE32-E72D297353CC}">
                <c16:uniqueId val="{00000005-2CD9-4AD9-813C-E50882A7A605}"/>
              </c:ext>
            </c:extLst>
          </c:dPt>
          <c:dLbls>
            <c:dLbl>
              <c:idx val="5"/>
              <c:layout/>
              <c:tx>
                <c:rich>
                  <a:bodyPr/>
                  <a:lstStyle/>
                  <a:p>
                    <a:pPr>
                      <a:defRPr>
                        <a:solidFill>
                          <a:srgbClr val="000000"/>
                        </a:solidFill>
                      </a:defRPr>
                    </a:pPr>
                    <a:r>
                      <a:rPr lang="en-US" dirty="0">
                        <a:solidFill>
                          <a:schemeClr val="bg1"/>
                        </a:solidFill>
                      </a:rPr>
                      <a:t>199.9</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CD9-4AD9-813C-E50882A7A605}"/>
                </c:ext>
                <c:ext xmlns:c15="http://schemas.microsoft.com/office/drawing/2012/chart" uri="{CE6537A1-D6FC-4f65-9D91-7224C49458BB}">
                  <c15:layout/>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Sheet1!$A$2:$A$12</c:f>
              <c:strCache>
                <c:ptCount val="11"/>
                <c:pt idx="0">
                  <c:v>Not eligible for Free or reduced lunch</c:v>
                </c:pt>
                <c:pt idx="1">
                  <c:v>Asian/Pacific Islander</c:v>
                </c:pt>
                <c:pt idx="2">
                  <c:v>White</c:v>
                </c:pt>
                <c:pt idx="3">
                  <c:v>Without disabilities</c:v>
                </c:pt>
                <c:pt idx="4">
                  <c:v>Not English language learner</c:v>
                </c:pt>
                <c:pt idx="5">
                  <c:v>All students</c:v>
                </c:pt>
                <c:pt idx="6">
                  <c:v>Eligible for free or reduced lunch</c:v>
                </c:pt>
                <c:pt idx="7">
                  <c:v>Black</c:v>
                </c:pt>
                <c:pt idx="8">
                  <c:v>Hispanic</c:v>
                </c:pt>
                <c:pt idx="9">
                  <c:v>English language learner</c:v>
                </c:pt>
                <c:pt idx="10">
                  <c:v>With disabilities</c:v>
                </c:pt>
              </c:strCache>
            </c:strRef>
          </c:cat>
          <c:val>
            <c:numRef>
              <c:f>Sheet1!$B$2:$B$12</c:f>
              <c:numCache>
                <c:formatCode>0.0</c:formatCode>
                <c:ptCount val="11"/>
                <c:pt idx="0">
                  <c:v>227.3</c:v>
                </c:pt>
                <c:pt idx="1">
                  <c:v>214.9</c:v>
                </c:pt>
                <c:pt idx="2">
                  <c:v>214</c:v>
                </c:pt>
                <c:pt idx="3">
                  <c:v>205.9</c:v>
                </c:pt>
                <c:pt idx="4">
                  <c:v>202.2</c:v>
                </c:pt>
                <c:pt idx="5">
                  <c:v>199.9</c:v>
                </c:pt>
                <c:pt idx="6">
                  <c:v>198.1</c:v>
                </c:pt>
                <c:pt idx="7">
                  <c:v>196.4</c:v>
                </c:pt>
                <c:pt idx="8">
                  <c:v>193.3</c:v>
                </c:pt>
                <c:pt idx="9">
                  <c:v>165.7</c:v>
                </c:pt>
                <c:pt idx="10">
                  <c:v>160.6</c:v>
                </c:pt>
              </c:numCache>
            </c:numRef>
          </c:val>
          <c:extLst xmlns:c16r2="http://schemas.microsoft.com/office/drawing/2015/06/chart">
            <c:ext xmlns:c16="http://schemas.microsoft.com/office/drawing/2014/chart" uri="{C3380CC4-5D6E-409C-BE32-E72D297353CC}">
              <c16:uniqueId val="{00000006-2CD9-4AD9-813C-E50882A7A605}"/>
            </c:ext>
          </c:extLst>
        </c:ser>
        <c:dLbls>
          <c:showLegendKey val="0"/>
          <c:showVal val="0"/>
          <c:showCatName val="0"/>
          <c:showSerName val="0"/>
          <c:showPercent val="0"/>
          <c:showBubbleSize val="0"/>
        </c:dLbls>
        <c:gapWidth val="47"/>
        <c:overlap val="100"/>
        <c:axId val="241044776"/>
        <c:axId val="241045168"/>
      </c:barChart>
      <c:catAx>
        <c:axId val="241044776"/>
        <c:scaling>
          <c:orientation val="maxMin"/>
        </c:scaling>
        <c:delete val="0"/>
        <c:axPos val="l"/>
        <c:numFmt formatCode="General" sourceLinked="0"/>
        <c:majorTickMark val="out"/>
        <c:minorTickMark val="none"/>
        <c:tickLblPos val="nextTo"/>
        <c:crossAx val="241045168"/>
        <c:crosses val="autoZero"/>
        <c:auto val="1"/>
        <c:lblAlgn val="ctr"/>
        <c:lblOffset val="100"/>
        <c:noMultiLvlLbl val="0"/>
      </c:catAx>
      <c:valAx>
        <c:axId val="241045168"/>
        <c:scaling>
          <c:orientation val="minMax"/>
        </c:scaling>
        <c:delete val="1"/>
        <c:axPos val="t"/>
        <c:majorGridlines>
          <c:spPr>
            <a:ln>
              <a:noFill/>
            </a:ln>
          </c:spPr>
        </c:majorGridlines>
        <c:numFmt formatCode="0.0" sourceLinked="1"/>
        <c:majorTickMark val="out"/>
        <c:minorTickMark val="none"/>
        <c:tickLblPos val="none"/>
        <c:crossAx val="241044776"/>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spPr>
            <a:noFill/>
          </c:spPr>
          <c:invertIfNegative val="0"/>
          <c:dPt>
            <c:idx val="0"/>
            <c:invertIfNegative val="0"/>
            <c:bubble3D val="0"/>
            <c:spPr>
              <a:solidFill>
                <a:schemeClr val="tx2">
                  <a:lumMod val="40000"/>
                  <a:lumOff val="60000"/>
                </a:schemeClr>
              </a:solidFill>
            </c:spPr>
            <c:extLst xmlns:c16r2="http://schemas.microsoft.com/office/drawing/2015/06/chart">
              <c:ext xmlns:c16="http://schemas.microsoft.com/office/drawing/2014/chart" uri="{C3380CC4-5D6E-409C-BE32-E72D297353CC}">
                <c16:uniqueId val="{00000001-564E-4371-A960-B0DB44A8F58F}"/>
              </c:ext>
            </c:extLst>
          </c:dPt>
          <c:dPt>
            <c:idx val="1"/>
            <c:invertIfNegative val="0"/>
            <c:bubble3D val="0"/>
            <c:spPr>
              <a:solidFill>
                <a:srgbClr val="0070C0"/>
              </a:solidFill>
            </c:spPr>
            <c:extLst xmlns:c16r2="http://schemas.microsoft.com/office/drawing/2015/06/chart">
              <c:ext xmlns:c16="http://schemas.microsoft.com/office/drawing/2014/chart" uri="{C3380CC4-5D6E-409C-BE32-E72D297353CC}">
                <c16:uniqueId val="{00000003-564E-4371-A960-B0DB44A8F58F}"/>
              </c:ext>
            </c:extLst>
          </c:dPt>
          <c:dPt>
            <c:idx val="2"/>
            <c:invertIfNegative val="0"/>
            <c:bubble3D val="0"/>
            <c:spPr>
              <a:solidFill>
                <a:srgbClr val="0070C0"/>
              </a:solidFill>
            </c:spPr>
            <c:extLst xmlns:c16r2="http://schemas.microsoft.com/office/drawing/2015/06/chart">
              <c:ext xmlns:c16="http://schemas.microsoft.com/office/drawing/2014/chart" uri="{C3380CC4-5D6E-409C-BE32-E72D297353CC}">
                <c16:uniqueId val="{00000005-564E-4371-A960-B0DB44A8F58F}"/>
              </c:ext>
            </c:extLst>
          </c:dPt>
          <c:dPt>
            <c:idx val="5"/>
            <c:invertIfNegative val="0"/>
            <c:bubble3D val="0"/>
            <c:spPr>
              <a:solidFill>
                <a:schemeClr val="accent2"/>
              </a:solidFill>
              <a:ln>
                <a:noFill/>
              </a:ln>
            </c:spPr>
            <c:extLst xmlns:c16r2="http://schemas.microsoft.com/office/drawing/2015/06/chart">
              <c:ext xmlns:c16="http://schemas.microsoft.com/office/drawing/2014/chart" uri="{C3380CC4-5D6E-409C-BE32-E72D297353CC}">
                <c16:uniqueId val="{00000007-564E-4371-A960-B0DB44A8F58F}"/>
              </c:ext>
            </c:extLst>
          </c:dPt>
          <c:dPt>
            <c:idx val="6"/>
            <c:invertIfNegative val="0"/>
            <c:bubble3D val="0"/>
            <c:spPr>
              <a:solidFill>
                <a:schemeClr val="tx2">
                  <a:lumMod val="40000"/>
                  <a:lumOff val="60000"/>
                </a:schemeClr>
              </a:solidFill>
            </c:spPr>
            <c:extLst xmlns:c16r2="http://schemas.microsoft.com/office/drawing/2015/06/chart">
              <c:ext xmlns:c16="http://schemas.microsoft.com/office/drawing/2014/chart" uri="{C3380CC4-5D6E-409C-BE32-E72D297353CC}">
                <c16:uniqueId val="{00000009-564E-4371-A960-B0DB44A8F58F}"/>
              </c:ext>
            </c:extLst>
          </c:dPt>
          <c:dPt>
            <c:idx val="7"/>
            <c:invertIfNegative val="0"/>
            <c:bubble3D val="0"/>
            <c:spPr>
              <a:solidFill>
                <a:srgbClr val="0070C0"/>
              </a:solidFill>
            </c:spPr>
            <c:extLst xmlns:c16r2="http://schemas.microsoft.com/office/drawing/2015/06/chart">
              <c:ext xmlns:c16="http://schemas.microsoft.com/office/drawing/2014/chart" uri="{C3380CC4-5D6E-409C-BE32-E72D297353CC}">
                <c16:uniqueId val="{0000000B-564E-4371-A960-B0DB44A8F58F}"/>
              </c:ext>
            </c:extLst>
          </c:dPt>
          <c:dPt>
            <c:idx val="8"/>
            <c:invertIfNegative val="0"/>
            <c:bubble3D val="0"/>
            <c:spPr>
              <a:solidFill>
                <a:srgbClr val="0070C0"/>
              </a:solidFill>
            </c:spPr>
            <c:extLst xmlns:c16r2="http://schemas.microsoft.com/office/drawing/2015/06/chart">
              <c:ext xmlns:c16="http://schemas.microsoft.com/office/drawing/2014/chart" uri="{C3380CC4-5D6E-409C-BE32-E72D297353CC}">
                <c16:uniqueId val="{0000000D-564E-4371-A960-B0DB44A8F58F}"/>
              </c:ext>
            </c:extLst>
          </c:dPt>
          <c:dLbls>
            <c:dLbl>
              <c:idx val="0"/>
              <c:spPr>
                <a:noFill/>
                <a:ln>
                  <a:noFill/>
                </a:ln>
                <a:effectLst/>
              </c:spPr>
              <c:txPr>
                <a:bodyPr/>
                <a:lstStyle/>
                <a:p>
                  <a:pPr>
                    <a:defRPr>
                      <a:solidFill>
                        <a:srgbClr val="000000"/>
                      </a:solidFill>
                    </a:defRPr>
                  </a:pPr>
                  <a:endParaRPr lang="en-US"/>
                </a:p>
              </c:txPr>
              <c:showLegendKey val="0"/>
              <c:showVal val="1"/>
              <c:showCatName val="0"/>
              <c:showSerName val="0"/>
              <c:showPercent val="0"/>
              <c:showBubbleSize val="0"/>
            </c:dLbl>
            <c:dLbl>
              <c:idx val="6"/>
              <c:spPr>
                <a:noFill/>
                <a:ln>
                  <a:noFill/>
                </a:ln>
                <a:effectLst/>
              </c:spPr>
              <c:txPr>
                <a:bodyPr/>
                <a:lstStyle/>
                <a:p>
                  <a:pPr algn="ctr">
                    <a:defRPr lang="en-US" sz="14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Sheet1!$A$2:$A$12</c:f>
              <c:strCache>
                <c:ptCount val="11"/>
                <c:pt idx="0">
                  <c:v>Not eligible for Free or reduced lunch</c:v>
                </c:pt>
                <c:pt idx="1">
                  <c:v>Asian/Pacific Islander</c:v>
                </c:pt>
                <c:pt idx="2">
                  <c:v>White</c:v>
                </c:pt>
                <c:pt idx="3">
                  <c:v>Without disabilities</c:v>
                </c:pt>
                <c:pt idx="4">
                  <c:v>Not English language learner</c:v>
                </c:pt>
                <c:pt idx="5">
                  <c:v>All students</c:v>
                </c:pt>
                <c:pt idx="6">
                  <c:v>Eligible for free or reduced lunch</c:v>
                </c:pt>
                <c:pt idx="7">
                  <c:v>Black</c:v>
                </c:pt>
                <c:pt idx="8">
                  <c:v>Hispanic</c:v>
                </c:pt>
                <c:pt idx="9">
                  <c:v>English language learner</c:v>
                </c:pt>
                <c:pt idx="10">
                  <c:v>With disabilities</c:v>
                </c:pt>
              </c:strCache>
            </c:strRef>
          </c:cat>
          <c:val>
            <c:numRef>
              <c:f>Sheet1!$B$2:$B$12</c:f>
              <c:numCache>
                <c:formatCode>0.0</c:formatCode>
                <c:ptCount val="11"/>
                <c:pt idx="0">
                  <c:v>227.3</c:v>
                </c:pt>
                <c:pt idx="1">
                  <c:v>214.9</c:v>
                </c:pt>
                <c:pt idx="2">
                  <c:v>214</c:v>
                </c:pt>
                <c:pt idx="3">
                  <c:v>205.9</c:v>
                </c:pt>
                <c:pt idx="4">
                  <c:v>202.2</c:v>
                </c:pt>
                <c:pt idx="5">
                  <c:v>199.9</c:v>
                </c:pt>
                <c:pt idx="6">
                  <c:v>198.1</c:v>
                </c:pt>
                <c:pt idx="7">
                  <c:v>196.4</c:v>
                </c:pt>
                <c:pt idx="8">
                  <c:v>193.3</c:v>
                </c:pt>
                <c:pt idx="9">
                  <c:v>165.7</c:v>
                </c:pt>
                <c:pt idx="10">
                  <c:v>160.6</c:v>
                </c:pt>
              </c:numCache>
            </c:numRef>
          </c:val>
          <c:extLst xmlns:c16r2="http://schemas.microsoft.com/office/drawing/2015/06/chart">
            <c:ext xmlns:c16="http://schemas.microsoft.com/office/drawing/2014/chart" uri="{C3380CC4-5D6E-409C-BE32-E72D297353CC}">
              <c16:uniqueId val="{0000000E-564E-4371-A960-B0DB44A8F58F}"/>
            </c:ext>
          </c:extLst>
        </c:ser>
        <c:dLbls>
          <c:showLegendKey val="0"/>
          <c:showVal val="0"/>
          <c:showCatName val="0"/>
          <c:showSerName val="0"/>
          <c:showPercent val="0"/>
          <c:showBubbleSize val="0"/>
        </c:dLbls>
        <c:gapWidth val="47"/>
        <c:overlap val="100"/>
        <c:axId val="241045952"/>
        <c:axId val="240278528"/>
      </c:barChart>
      <c:catAx>
        <c:axId val="241045952"/>
        <c:scaling>
          <c:orientation val="maxMin"/>
        </c:scaling>
        <c:delete val="0"/>
        <c:axPos val="l"/>
        <c:numFmt formatCode="General" sourceLinked="0"/>
        <c:majorTickMark val="out"/>
        <c:minorTickMark val="none"/>
        <c:tickLblPos val="nextTo"/>
        <c:crossAx val="240278528"/>
        <c:crosses val="autoZero"/>
        <c:auto val="1"/>
        <c:lblAlgn val="ctr"/>
        <c:lblOffset val="100"/>
        <c:noMultiLvlLbl val="0"/>
      </c:catAx>
      <c:valAx>
        <c:axId val="240278528"/>
        <c:scaling>
          <c:orientation val="minMax"/>
        </c:scaling>
        <c:delete val="1"/>
        <c:axPos val="t"/>
        <c:majorGridlines>
          <c:spPr>
            <a:ln>
              <a:noFill/>
            </a:ln>
          </c:spPr>
        </c:majorGridlines>
        <c:numFmt formatCode="0.0" sourceLinked="1"/>
        <c:majorTickMark val="out"/>
        <c:minorTickMark val="none"/>
        <c:tickLblPos val="none"/>
        <c:crossAx val="24104595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spPr>
            <a:noFill/>
          </c:spPr>
          <c:invertIfNegative val="0"/>
          <c:dPt>
            <c:idx val="0"/>
            <c:invertIfNegative val="0"/>
            <c:bubble3D val="0"/>
            <c:spPr>
              <a:solidFill>
                <a:schemeClr val="tx2">
                  <a:lumMod val="40000"/>
                  <a:lumOff val="60000"/>
                </a:schemeClr>
              </a:solidFill>
            </c:spPr>
            <c:extLst xmlns:c16r2="http://schemas.microsoft.com/office/drawing/2015/06/chart">
              <c:ext xmlns:c16="http://schemas.microsoft.com/office/drawing/2014/chart" uri="{C3380CC4-5D6E-409C-BE32-E72D297353CC}">
                <c16:uniqueId val="{00000001-B741-4F87-B8D3-003A77887882}"/>
              </c:ext>
            </c:extLst>
          </c:dPt>
          <c:dPt>
            <c:idx val="1"/>
            <c:invertIfNegative val="0"/>
            <c:bubble3D val="0"/>
            <c:spPr>
              <a:solidFill>
                <a:schemeClr val="tx2">
                  <a:lumMod val="40000"/>
                  <a:lumOff val="60000"/>
                </a:schemeClr>
              </a:solidFill>
            </c:spPr>
            <c:extLst xmlns:c16r2="http://schemas.microsoft.com/office/drawing/2015/06/chart">
              <c:ext xmlns:c16="http://schemas.microsoft.com/office/drawing/2014/chart" uri="{C3380CC4-5D6E-409C-BE32-E72D297353CC}">
                <c16:uniqueId val="{00000003-B741-4F87-B8D3-003A77887882}"/>
              </c:ext>
            </c:extLst>
          </c:dPt>
          <c:dPt>
            <c:idx val="2"/>
            <c:invertIfNegative val="0"/>
            <c:bubble3D val="0"/>
            <c:spPr>
              <a:solidFill>
                <a:schemeClr val="tx2">
                  <a:lumMod val="40000"/>
                  <a:lumOff val="60000"/>
                </a:schemeClr>
              </a:solidFill>
            </c:spPr>
            <c:extLst xmlns:c16r2="http://schemas.microsoft.com/office/drawing/2015/06/chart">
              <c:ext xmlns:c16="http://schemas.microsoft.com/office/drawing/2014/chart" uri="{C3380CC4-5D6E-409C-BE32-E72D297353CC}">
                <c16:uniqueId val="{00000005-B741-4F87-B8D3-003A77887882}"/>
              </c:ext>
            </c:extLst>
          </c:dPt>
          <c:dPt>
            <c:idx val="4"/>
            <c:invertIfNegative val="0"/>
            <c:bubble3D val="0"/>
            <c:spPr>
              <a:solidFill>
                <a:srgbClr val="0070C0"/>
              </a:solidFill>
            </c:spPr>
            <c:extLst xmlns:c16r2="http://schemas.microsoft.com/office/drawing/2015/06/chart">
              <c:ext xmlns:c16="http://schemas.microsoft.com/office/drawing/2014/chart" uri="{C3380CC4-5D6E-409C-BE32-E72D297353CC}">
                <c16:uniqueId val="{00000007-B741-4F87-B8D3-003A77887882}"/>
              </c:ext>
            </c:extLst>
          </c:dPt>
          <c:dPt>
            <c:idx val="5"/>
            <c:invertIfNegative val="0"/>
            <c:bubble3D val="0"/>
            <c:spPr>
              <a:solidFill>
                <a:schemeClr val="accent2"/>
              </a:solidFill>
              <a:ln>
                <a:noFill/>
              </a:ln>
            </c:spPr>
            <c:extLst xmlns:c16r2="http://schemas.microsoft.com/office/drawing/2015/06/chart">
              <c:ext xmlns:c16="http://schemas.microsoft.com/office/drawing/2014/chart" uri="{C3380CC4-5D6E-409C-BE32-E72D297353CC}">
                <c16:uniqueId val="{00000009-B741-4F87-B8D3-003A77887882}"/>
              </c:ext>
            </c:extLst>
          </c:dPt>
          <c:dPt>
            <c:idx val="6"/>
            <c:invertIfNegative val="0"/>
            <c:bubble3D val="0"/>
            <c:spPr>
              <a:solidFill>
                <a:schemeClr val="tx2">
                  <a:lumMod val="40000"/>
                  <a:lumOff val="60000"/>
                </a:schemeClr>
              </a:solidFill>
            </c:spPr>
            <c:extLst xmlns:c16r2="http://schemas.microsoft.com/office/drawing/2015/06/chart">
              <c:ext xmlns:c16="http://schemas.microsoft.com/office/drawing/2014/chart" uri="{C3380CC4-5D6E-409C-BE32-E72D297353CC}">
                <c16:uniqueId val="{0000000B-B741-4F87-B8D3-003A77887882}"/>
              </c:ext>
            </c:extLst>
          </c:dPt>
          <c:dPt>
            <c:idx val="7"/>
            <c:invertIfNegative val="0"/>
            <c:bubble3D val="0"/>
            <c:spPr>
              <a:solidFill>
                <a:schemeClr val="tx2">
                  <a:lumMod val="40000"/>
                  <a:lumOff val="60000"/>
                </a:schemeClr>
              </a:solidFill>
            </c:spPr>
            <c:extLst xmlns:c16r2="http://schemas.microsoft.com/office/drawing/2015/06/chart">
              <c:ext xmlns:c16="http://schemas.microsoft.com/office/drawing/2014/chart" uri="{C3380CC4-5D6E-409C-BE32-E72D297353CC}">
                <c16:uniqueId val="{0000000D-B741-4F87-B8D3-003A77887882}"/>
              </c:ext>
            </c:extLst>
          </c:dPt>
          <c:dPt>
            <c:idx val="8"/>
            <c:invertIfNegative val="0"/>
            <c:bubble3D val="0"/>
            <c:spPr>
              <a:solidFill>
                <a:schemeClr val="tx2">
                  <a:lumMod val="40000"/>
                  <a:lumOff val="60000"/>
                </a:schemeClr>
              </a:solidFill>
            </c:spPr>
            <c:extLst xmlns:c16r2="http://schemas.microsoft.com/office/drawing/2015/06/chart">
              <c:ext xmlns:c16="http://schemas.microsoft.com/office/drawing/2014/chart" uri="{C3380CC4-5D6E-409C-BE32-E72D297353CC}">
                <c16:uniqueId val="{0000000F-B741-4F87-B8D3-003A77887882}"/>
              </c:ext>
            </c:extLst>
          </c:dPt>
          <c:dPt>
            <c:idx val="9"/>
            <c:invertIfNegative val="0"/>
            <c:bubble3D val="0"/>
            <c:spPr>
              <a:solidFill>
                <a:srgbClr val="0070C0"/>
              </a:solidFill>
            </c:spPr>
            <c:extLst xmlns:c16r2="http://schemas.microsoft.com/office/drawing/2015/06/chart">
              <c:ext xmlns:c16="http://schemas.microsoft.com/office/drawing/2014/chart" uri="{C3380CC4-5D6E-409C-BE32-E72D297353CC}">
                <c16:uniqueId val="{00000011-B741-4F87-B8D3-003A77887882}"/>
              </c:ext>
            </c:extLst>
          </c:dPt>
          <c:dLbls>
            <c:dLbl>
              <c:idx val="0"/>
              <c:spPr>
                <a:noFill/>
                <a:ln>
                  <a:noFill/>
                </a:ln>
                <a:effectLst/>
              </c:spPr>
              <c:txPr>
                <a:bodyPr/>
                <a:lstStyle/>
                <a:p>
                  <a:pPr algn="ctr" rtl="0">
                    <a:defRPr lang="en-US" sz="14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dLbl>
            <c:dLbl>
              <c:idx val="1"/>
              <c:spPr>
                <a:noFill/>
                <a:ln>
                  <a:noFill/>
                </a:ln>
                <a:effectLst/>
              </c:spPr>
              <c:txPr>
                <a:bodyPr/>
                <a:lstStyle/>
                <a:p>
                  <a:pPr algn="ctr" rtl="0">
                    <a:defRPr lang="en-US" sz="14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dLbl>
            <c:dLbl>
              <c:idx val="2"/>
              <c:spPr>
                <a:noFill/>
                <a:ln>
                  <a:noFill/>
                </a:ln>
                <a:effectLst/>
              </c:spPr>
              <c:txPr>
                <a:bodyPr/>
                <a:lstStyle/>
                <a:p>
                  <a:pPr algn="ctr" rtl="0">
                    <a:defRPr lang="en-US" sz="14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dLbl>
            <c:dLbl>
              <c:idx val="6"/>
              <c:spPr>
                <a:noFill/>
                <a:ln>
                  <a:noFill/>
                </a:ln>
                <a:effectLst/>
              </c:spPr>
              <c:txPr>
                <a:bodyPr/>
                <a:lstStyle/>
                <a:p>
                  <a:pPr algn="ctr">
                    <a:defRPr lang="en-US" sz="14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dLbl>
            <c:dLbl>
              <c:idx val="7"/>
              <c:spPr>
                <a:noFill/>
                <a:ln>
                  <a:noFill/>
                </a:ln>
                <a:effectLst/>
              </c:spPr>
              <c:txPr>
                <a:bodyPr/>
                <a:lstStyle/>
                <a:p>
                  <a:pPr algn="ctr" rtl="0">
                    <a:defRPr lang="en-US" sz="14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dLbl>
            <c:dLbl>
              <c:idx val="8"/>
              <c:spPr>
                <a:noFill/>
                <a:ln>
                  <a:noFill/>
                </a:ln>
                <a:effectLst/>
              </c:spPr>
              <c:txPr>
                <a:bodyPr/>
                <a:lstStyle/>
                <a:p>
                  <a:pPr algn="ctr" rtl="0">
                    <a:defRPr lang="en-US" sz="14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Sheet1!$A$2:$A$12</c:f>
              <c:strCache>
                <c:ptCount val="11"/>
                <c:pt idx="0">
                  <c:v>Not eligible for Free or reduced lunch</c:v>
                </c:pt>
                <c:pt idx="1">
                  <c:v>Asian/Pacific Islander</c:v>
                </c:pt>
                <c:pt idx="2">
                  <c:v>White</c:v>
                </c:pt>
                <c:pt idx="3">
                  <c:v>Without disabilities</c:v>
                </c:pt>
                <c:pt idx="4">
                  <c:v>Not English language learner</c:v>
                </c:pt>
                <c:pt idx="5">
                  <c:v>All students</c:v>
                </c:pt>
                <c:pt idx="6">
                  <c:v>Eligible for free or reduced lunch</c:v>
                </c:pt>
                <c:pt idx="7">
                  <c:v>Black</c:v>
                </c:pt>
                <c:pt idx="8">
                  <c:v>Hispanic</c:v>
                </c:pt>
                <c:pt idx="9">
                  <c:v>English language learner</c:v>
                </c:pt>
                <c:pt idx="10">
                  <c:v>With disabilities</c:v>
                </c:pt>
              </c:strCache>
            </c:strRef>
          </c:cat>
          <c:val>
            <c:numRef>
              <c:f>Sheet1!$B$2:$B$12</c:f>
              <c:numCache>
                <c:formatCode>0.0</c:formatCode>
                <c:ptCount val="11"/>
                <c:pt idx="0">
                  <c:v>227.3</c:v>
                </c:pt>
                <c:pt idx="1">
                  <c:v>214.9</c:v>
                </c:pt>
                <c:pt idx="2">
                  <c:v>214</c:v>
                </c:pt>
                <c:pt idx="3">
                  <c:v>205.9</c:v>
                </c:pt>
                <c:pt idx="4">
                  <c:v>202.2</c:v>
                </c:pt>
                <c:pt idx="5">
                  <c:v>199.9</c:v>
                </c:pt>
                <c:pt idx="6">
                  <c:v>198.1</c:v>
                </c:pt>
                <c:pt idx="7">
                  <c:v>196.4</c:v>
                </c:pt>
                <c:pt idx="8">
                  <c:v>193.3</c:v>
                </c:pt>
                <c:pt idx="9">
                  <c:v>165.7</c:v>
                </c:pt>
                <c:pt idx="10">
                  <c:v>160.6</c:v>
                </c:pt>
              </c:numCache>
            </c:numRef>
          </c:val>
          <c:extLst xmlns:c16r2="http://schemas.microsoft.com/office/drawing/2015/06/chart">
            <c:ext xmlns:c16="http://schemas.microsoft.com/office/drawing/2014/chart" uri="{C3380CC4-5D6E-409C-BE32-E72D297353CC}">
              <c16:uniqueId val="{00000012-B741-4F87-B8D3-003A77887882}"/>
            </c:ext>
          </c:extLst>
        </c:ser>
        <c:dLbls>
          <c:showLegendKey val="0"/>
          <c:showVal val="0"/>
          <c:showCatName val="0"/>
          <c:showSerName val="0"/>
          <c:showPercent val="0"/>
          <c:showBubbleSize val="0"/>
        </c:dLbls>
        <c:gapWidth val="47"/>
        <c:overlap val="100"/>
        <c:axId val="241730136"/>
        <c:axId val="241730528"/>
      </c:barChart>
      <c:catAx>
        <c:axId val="241730136"/>
        <c:scaling>
          <c:orientation val="maxMin"/>
        </c:scaling>
        <c:delete val="0"/>
        <c:axPos val="l"/>
        <c:numFmt formatCode="General" sourceLinked="0"/>
        <c:majorTickMark val="out"/>
        <c:minorTickMark val="none"/>
        <c:tickLblPos val="nextTo"/>
        <c:crossAx val="241730528"/>
        <c:crosses val="autoZero"/>
        <c:auto val="1"/>
        <c:lblAlgn val="ctr"/>
        <c:lblOffset val="100"/>
        <c:noMultiLvlLbl val="0"/>
      </c:catAx>
      <c:valAx>
        <c:axId val="241730528"/>
        <c:scaling>
          <c:orientation val="minMax"/>
        </c:scaling>
        <c:delete val="1"/>
        <c:axPos val="t"/>
        <c:majorGridlines>
          <c:spPr>
            <a:ln>
              <a:noFill/>
            </a:ln>
          </c:spPr>
        </c:majorGridlines>
        <c:numFmt formatCode="0.0" sourceLinked="1"/>
        <c:majorTickMark val="out"/>
        <c:minorTickMark val="none"/>
        <c:tickLblPos val="none"/>
        <c:crossAx val="241730136"/>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spPr>
            <a:noFill/>
          </c:spPr>
          <c:invertIfNegative val="0"/>
          <c:dPt>
            <c:idx val="0"/>
            <c:invertIfNegative val="0"/>
            <c:bubble3D val="0"/>
            <c:spPr>
              <a:solidFill>
                <a:schemeClr val="tx2">
                  <a:lumMod val="40000"/>
                  <a:lumOff val="60000"/>
                </a:schemeClr>
              </a:solidFill>
            </c:spPr>
            <c:extLst xmlns:c16r2="http://schemas.microsoft.com/office/drawing/2015/06/chart">
              <c:ext xmlns:c16="http://schemas.microsoft.com/office/drawing/2014/chart" uri="{C3380CC4-5D6E-409C-BE32-E72D297353CC}">
                <c16:uniqueId val="{00000001-AA05-43DB-B20B-824A206B20BB}"/>
              </c:ext>
            </c:extLst>
          </c:dPt>
          <c:dPt>
            <c:idx val="1"/>
            <c:invertIfNegative val="0"/>
            <c:bubble3D val="0"/>
            <c:spPr>
              <a:solidFill>
                <a:schemeClr val="tx2">
                  <a:lumMod val="40000"/>
                  <a:lumOff val="60000"/>
                </a:schemeClr>
              </a:solidFill>
            </c:spPr>
            <c:extLst xmlns:c16r2="http://schemas.microsoft.com/office/drawing/2015/06/chart">
              <c:ext xmlns:c16="http://schemas.microsoft.com/office/drawing/2014/chart" uri="{C3380CC4-5D6E-409C-BE32-E72D297353CC}">
                <c16:uniqueId val="{00000003-AA05-43DB-B20B-824A206B20BB}"/>
              </c:ext>
            </c:extLst>
          </c:dPt>
          <c:dPt>
            <c:idx val="2"/>
            <c:invertIfNegative val="0"/>
            <c:bubble3D val="0"/>
            <c:spPr>
              <a:solidFill>
                <a:schemeClr val="tx2">
                  <a:lumMod val="40000"/>
                  <a:lumOff val="60000"/>
                </a:schemeClr>
              </a:solidFill>
            </c:spPr>
            <c:extLst xmlns:c16r2="http://schemas.microsoft.com/office/drawing/2015/06/chart">
              <c:ext xmlns:c16="http://schemas.microsoft.com/office/drawing/2014/chart" uri="{C3380CC4-5D6E-409C-BE32-E72D297353CC}">
                <c16:uniqueId val="{00000005-AA05-43DB-B20B-824A206B20BB}"/>
              </c:ext>
            </c:extLst>
          </c:dPt>
          <c:dPt>
            <c:idx val="3"/>
            <c:invertIfNegative val="0"/>
            <c:bubble3D val="0"/>
            <c:spPr>
              <a:solidFill>
                <a:srgbClr val="0070C0"/>
              </a:solidFill>
            </c:spPr>
            <c:extLst xmlns:c16r2="http://schemas.microsoft.com/office/drawing/2015/06/chart">
              <c:ext xmlns:c16="http://schemas.microsoft.com/office/drawing/2014/chart" uri="{C3380CC4-5D6E-409C-BE32-E72D297353CC}">
                <c16:uniqueId val="{00000007-AA05-43DB-B20B-824A206B20BB}"/>
              </c:ext>
            </c:extLst>
          </c:dPt>
          <c:dPt>
            <c:idx val="4"/>
            <c:invertIfNegative val="0"/>
            <c:bubble3D val="0"/>
            <c:spPr>
              <a:solidFill>
                <a:schemeClr val="tx2">
                  <a:lumMod val="40000"/>
                  <a:lumOff val="60000"/>
                </a:schemeClr>
              </a:solidFill>
            </c:spPr>
            <c:extLst xmlns:c16r2="http://schemas.microsoft.com/office/drawing/2015/06/chart">
              <c:ext xmlns:c16="http://schemas.microsoft.com/office/drawing/2014/chart" uri="{C3380CC4-5D6E-409C-BE32-E72D297353CC}">
                <c16:uniqueId val="{00000009-AA05-43DB-B20B-824A206B20BB}"/>
              </c:ext>
            </c:extLst>
          </c:dPt>
          <c:dPt>
            <c:idx val="5"/>
            <c:invertIfNegative val="0"/>
            <c:bubble3D val="0"/>
            <c:spPr>
              <a:solidFill>
                <a:schemeClr val="accent2"/>
              </a:solidFill>
              <a:ln>
                <a:noFill/>
              </a:ln>
            </c:spPr>
            <c:extLst xmlns:c16r2="http://schemas.microsoft.com/office/drawing/2015/06/chart">
              <c:ext xmlns:c16="http://schemas.microsoft.com/office/drawing/2014/chart" uri="{C3380CC4-5D6E-409C-BE32-E72D297353CC}">
                <c16:uniqueId val="{0000000B-AA05-43DB-B20B-824A206B20BB}"/>
              </c:ext>
            </c:extLst>
          </c:dPt>
          <c:dPt>
            <c:idx val="6"/>
            <c:invertIfNegative val="0"/>
            <c:bubble3D val="0"/>
            <c:spPr>
              <a:solidFill>
                <a:schemeClr val="tx2">
                  <a:lumMod val="40000"/>
                  <a:lumOff val="60000"/>
                </a:schemeClr>
              </a:solidFill>
            </c:spPr>
            <c:extLst xmlns:c16r2="http://schemas.microsoft.com/office/drawing/2015/06/chart">
              <c:ext xmlns:c16="http://schemas.microsoft.com/office/drawing/2014/chart" uri="{C3380CC4-5D6E-409C-BE32-E72D297353CC}">
                <c16:uniqueId val="{0000000D-AA05-43DB-B20B-824A206B20BB}"/>
              </c:ext>
            </c:extLst>
          </c:dPt>
          <c:dPt>
            <c:idx val="7"/>
            <c:invertIfNegative val="0"/>
            <c:bubble3D val="0"/>
            <c:spPr>
              <a:solidFill>
                <a:schemeClr val="tx2">
                  <a:lumMod val="40000"/>
                  <a:lumOff val="60000"/>
                </a:schemeClr>
              </a:solidFill>
            </c:spPr>
            <c:extLst xmlns:c16r2="http://schemas.microsoft.com/office/drawing/2015/06/chart">
              <c:ext xmlns:c16="http://schemas.microsoft.com/office/drawing/2014/chart" uri="{C3380CC4-5D6E-409C-BE32-E72D297353CC}">
                <c16:uniqueId val="{0000000F-AA05-43DB-B20B-824A206B20BB}"/>
              </c:ext>
            </c:extLst>
          </c:dPt>
          <c:dPt>
            <c:idx val="8"/>
            <c:invertIfNegative val="0"/>
            <c:bubble3D val="0"/>
            <c:spPr>
              <a:solidFill>
                <a:schemeClr val="tx2">
                  <a:lumMod val="40000"/>
                  <a:lumOff val="60000"/>
                </a:schemeClr>
              </a:solidFill>
            </c:spPr>
            <c:extLst xmlns:c16r2="http://schemas.microsoft.com/office/drawing/2015/06/chart">
              <c:ext xmlns:c16="http://schemas.microsoft.com/office/drawing/2014/chart" uri="{C3380CC4-5D6E-409C-BE32-E72D297353CC}">
                <c16:uniqueId val="{00000011-AA05-43DB-B20B-824A206B20BB}"/>
              </c:ext>
            </c:extLst>
          </c:dPt>
          <c:dPt>
            <c:idx val="9"/>
            <c:invertIfNegative val="0"/>
            <c:bubble3D val="0"/>
            <c:spPr>
              <a:solidFill>
                <a:schemeClr val="tx2">
                  <a:lumMod val="40000"/>
                  <a:lumOff val="60000"/>
                </a:schemeClr>
              </a:solidFill>
            </c:spPr>
            <c:extLst xmlns:c16r2="http://schemas.microsoft.com/office/drawing/2015/06/chart">
              <c:ext xmlns:c16="http://schemas.microsoft.com/office/drawing/2014/chart" uri="{C3380CC4-5D6E-409C-BE32-E72D297353CC}">
                <c16:uniqueId val="{00000013-AA05-43DB-B20B-824A206B20BB}"/>
              </c:ext>
            </c:extLst>
          </c:dPt>
          <c:dPt>
            <c:idx val="10"/>
            <c:invertIfNegative val="0"/>
            <c:bubble3D val="0"/>
            <c:spPr>
              <a:solidFill>
                <a:srgbClr val="0070C0"/>
              </a:solidFill>
            </c:spPr>
            <c:extLst xmlns:c16r2="http://schemas.microsoft.com/office/drawing/2015/06/chart">
              <c:ext xmlns:c16="http://schemas.microsoft.com/office/drawing/2014/chart" uri="{C3380CC4-5D6E-409C-BE32-E72D297353CC}">
                <c16:uniqueId val="{00000015-AA05-43DB-B20B-824A206B20BB}"/>
              </c:ext>
            </c:extLst>
          </c:dPt>
          <c:dLbls>
            <c:dLbl>
              <c:idx val="0"/>
              <c:spPr>
                <a:noFill/>
                <a:ln>
                  <a:noFill/>
                </a:ln>
                <a:effectLst/>
              </c:spPr>
              <c:txPr>
                <a:bodyPr/>
                <a:lstStyle/>
                <a:p>
                  <a:pPr algn="ctr" rtl="0">
                    <a:defRPr lang="en-US" sz="14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dLbl>
            <c:dLbl>
              <c:idx val="1"/>
              <c:spPr>
                <a:noFill/>
                <a:ln>
                  <a:noFill/>
                </a:ln>
                <a:effectLst/>
              </c:spPr>
              <c:txPr>
                <a:bodyPr/>
                <a:lstStyle/>
                <a:p>
                  <a:pPr algn="ctr" rtl="0">
                    <a:defRPr lang="en-US" sz="14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dLbl>
            <c:dLbl>
              <c:idx val="2"/>
              <c:spPr>
                <a:noFill/>
                <a:ln>
                  <a:noFill/>
                </a:ln>
                <a:effectLst/>
              </c:spPr>
              <c:txPr>
                <a:bodyPr/>
                <a:lstStyle/>
                <a:p>
                  <a:pPr algn="ctr" rtl="0">
                    <a:defRPr lang="en-US" sz="14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dLbl>
            <c:dLbl>
              <c:idx val="4"/>
              <c:spPr>
                <a:noFill/>
                <a:ln>
                  <a:noFill/>
                </a:ln>
                <a:effectLst/>
              </c:spPr>
              <c:txPr>
                <a:bodyPr/>
                <a:lstStyle/>
                <a:p>
                  <a:pPr algn="ctr" rtl="0">
                    <a:defRPr lang="en-US" sz="14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dLbl>
            <c:dLbl>
              <c:idx val="5"/>
              <c:layout/>
              <c:tx>
                <c:rich>
                  <a:bodyPr/>
                  <a:lstStyle/>
                  <a:p>
                    <a:pPr>
                      <a:defRPr>
                        <a:solidFill>
                          <a:srgbClr val="000000"/>
                        </a:solidFill>
                      </a:defRPr>
                    </a:pPr>
                    <a:r>
                      <a:rPr lang="en-US" dirty="0">
                        <a:solidFill>
                          <a:schemeClr val="bg1"/>
                        </a:solidFill>
                      </a:rPr>
                      <a:t>199.9</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AA05-43DB-B20B-824A206B20BB}"/>
                </c:ext>
                <c:ext xmlns:c15="http://schemas.microsoft.com/office/drawing/2012/chart" uri="{CE6537A1-D6FC-4f65-9D91-7224C49458BB}">
                  <c15:layout/>
                </c:ext>
              </c:extLst>
            </c:dLbl>
            <c:dLbl>
              <c:idx val="6"/>
              <c:spPr>
                <a:noFill/>
                <a:ln>
                  <a:noFill/>
                </a:ln>
                <a:effectLst/>
              </c:spPr>
              <c:txPr>
                <a:bodyPr/>
                <a:lstStyle/>
                <a:p>
                  <a:pPr algn="ctr">
                    <a:defRPr lang="en-US" sz="14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dLbl>
            <c:dLbl>
              <c:idx val="7"/>
              <c:spPr>
                <a:noFill/>
                <a:ln>
                  <a:noFill/>
                </a:ln>
                <a:effectLst/>
              </c:spPr>
              <c:txPr>
                <a:bodyPr/>
                <a:lstStyle/>
                <a:p>
                  <a:pPr algn="ctr" rtl="0">
                    <a:defRPr lang="en-US" sz="14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dLbl>
            <c:dLbl>
              <c:idx val="8"/>
              <c:spPr>
                <a:noFill/>
                <a:ln>
                  <a:noFill/>
                </a:ln>
                <a:effectLst/>
              </c:spPr>
              <c:txPr>
                <a:bodyPr/>
                <a:lstStyle/>
                <a:p>
                  <a:pPr algn="ctr" rtl="0">
                    <a:defRPr lang="en-US" sz="14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dLbl>
            <c:dLbl>
              <c:idx val="9"/>
              <c:spPr>
                <a:noFill/>
                <a:ln>
                  <a:noFill/>
                </a:ln>
                <a:effectLst/>
              </c:spPr>
              <c:txPr>
                <a:bodyPr/>
                <a:lstStyle/>
                <a:p>
                  <a:pPr algn="ctr" rtl="0">
                    <a:defRPr lang="en-US" sz="14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Sheet1!$A$2:$A$12</c:f>
              <c:strCache>
                <c:ptCount val="11"/>
                <c:pt idx="0">
                  <c:v>Not eligible for Free or reduced lunch</c:v>
                </c:pt>
                <c:pt idx="1">
                  <c:v>Asian/Pacific Islander</c:v>
                </c:pt>
                <c:pt idx="2">
                  <c:v>White</c:v>
                </c:pt>
                <c:pt idx="3">
                  <c:v>Without disabilities</c:v>
                </c:pt>
                <c:pt idx="4">
                  <c:v>Not English language learner</c:v>
                </c:pt>
                <c:pt idx="5">
                  <c:v>All students</c:v>
                </c:pt>
                <c:pt idx="6">
                  <c:v>Eligible for free or reduced lunch</c:v>
                </c:pt>
                <c:pt idx="7">
                  <c:v>Black</c:v>
                </c:pt>
                <c:pt idx="8">
                  <c:v>Hispanic</c:v>
                </c:pt>
                <c:pt idx="9">
                  <c:v>English language learner</c:v>
                </c:pt>
                <c:pt idx="10">
                  <c:v>With disabilities</c:v>
                </c:pt>
              </c:strCache>
            </c:strRef>
          </c:cat>
          <c:val>
            <c:numRef>
              <c:f>Sheet1!$B$2:$B$12</c:f>
              <c:numCache>
                <c:formatCode>0.0</c:formatCode>
                <c:ptCount val="11"/>
                <c:pt idx="0">
                  <c:v>227.3</c:v>
                </c:pt>
                <c:pt idx="1">
                  <c:v>214.9</c:v>
                </c:pt>
                <c:pt idx="2">
                  <c:v>214</c:v>
                </c:pt>
                <c:pt idx="3">
                  <c:v>205.9</c:v>
                </c:pt>
                <c:pt idx="4">
                  <c:v>202.2</c:v>
                </c:pt>
                <c:pt idx="5">
                  <c:v>199.9</c:v>
                </c:pt>
                <c:pt idx="6">
                  <c:v>198.1</c:v>
                </c:pt>
                <c:pt idx="7">
                  <c:v>196.4</c:v>
                </c:pt>
                <c:pt idx="8">
                  <c:v>193.3</c:v>
                </c:pt>
                <c:pt idx="9">
                  <c:v>165.7</c:v>
                </c:pt>
                <c:pt idx="10">
                  <c:v>160.6</c:v>
                </c:pt>
              </c:numCache>
            </c:numRef>
          </c:val>
          <c:extLst xmlns:c16r2="http://schemas.microsoft.com/office/drawing/2015/06/chart">
            <c:ext xmlns:c16="http://schemas.microsoft.com/office/drawing/2014/chart" uri="{C3380CC4-5D6E-409C-BE32-E72D297353CC}">
              <c16:uniqueId val="{00000016-AA05-43DB-B20B-824A206B20BB}"/>
            </c:ext>
          </c:extLst>
        </c:ser>
        <c:dLbls>
          <c:showLegendKey val="0"/>
          <c:showVal val="0"/>
          <c:showCatName val="0"/>
          <c:showSerName val="0"/>
          <c:showPercent val="0"/>
          <c:showBubbleSize val="0"/>
        </c:dLbls>
        <c:gapWidth val="47"/>
        <c:overlap val="100"/>
        <c:axId val="241731312"/>
        <c:axId val="241731704"/>
      </c:barChart>
      <c:catAx>
        <c:axId val="241731312"/>
        <c:scaling>
          <c:orientation val="maxMin"/>
        </c:scaling>
        <c:delete val="0"/>
        <c:axPos val="l"/>
        <c:numFmt formatCode="General" sourceLinked="0"/>
        <c:majorTickMark val="out"/>
        <c:minorTickMark val="none"/>
        <c:tickLblPos val="nextTo"/>
        <c:crossAx val="241731704"/>
        <c:crosses val="autoZero"/>
        <c:auto val="1"/>
        <c:lblAlgn val="ctr"/>
        <c:lblOffset val="100"/>
        <c:noMultiLvlLbl val="0"/>
      </c:catAx>
      <c:valAx>
        <c:axId val="241731704"/>
        <c:scaling>
          <c:orientation val="minMax"/>
        </c:scaling>
        <c:delete val="1"/>
        <c:axPos val="t"/>
        <c:majorGridlines>
          <c:spPr>
            <a:ln>
              <a:noFill/>
            </a:ln>
          </c:spPr>
        </c:majorGridlines>
        <c:numFmt formatCode="0.0" sourceLinked="1"/>
        <c:majorTickMark val="out"/>
        <c:minorTickMark val="none"/>
        <c:tickLblPos val="none"/>
        <c:crossAx val="24173131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solidFill>
                  <a:schemeClr val="accent2">
                    <a:lumMod val="75000"/>
                  </a:schemeClr>
                </a:solidFill>
              </a:rPr>
              <a:t>Black or African American Enrollment </a:t>
            </a:r>
          </a:p>
        </c:rich>
      </c:tx>
      <c:layout/>
      <c:overlay val="0"/>
    </c:title>
    <c:autoTitleDeleted val="0"/>
    <c:plotArea>
      <c:layout/>
      <c:pieChart>
        <c:varyColors val="1"/>
        <c:ser>
          <c:idx val="0"/>
          <c:order val="0"/>
          <c:tx>
            <c:strRef>
              <c:f>Sheet1!$B$1</c:f>
              <c:strCache>
                <c:ptCount val="1"/>
                <c:pt idx="0">
                  <c:v>Percentage</c:v>
                </c:pt>
              </c:strCache>
            </c:strRef>
          </c:tx>
          <c:dPt>
            <c:idx val="0"/>
            <c:bubble3D val="0"/>
            <c:spPr>
              <a:solidFill>
                <a:schemeClr val="bg1">
                  <a:lumMod val="85000"/>
                </a:schemeClr>
              </a:solidFill>
            </c:spPr>
            <c:extLst xmlns:c16r2="http://schemas.microsoft.com/office/drawing/2015/06/chart">
              <c:ext xmlns:c16="http://schemas.microsoft.com/office/drawing/2014/chart" uri="{C3380CC4-5D6E-409C-BE32-E72D297353CC}">
                <c16:uniqueId val="{00000001-8D7B-472E-BCA0-4ADE4D3A5D04}"/>
              </c:ext>
            </c:extLst>
          </c:dPt>
          <c:dPt>
            <c:idx val="1"/>
            <c:bubble3D val="0"/>
            <c:spPr>
              <a:solidFill>
                <a:schemeClr val="accent2">
                  <a:lumMod val="75000"/>
                </a:schemeClr>
              </a:solidFill>
            </c:spPr>
            <c:extLst xmlns:c16r2="http://schemas.microsoft.com/office/drawing/2015/06/chart">
              <c:ext xmlns:c16="http://schemas.microsoft.com/office/drawing/2014/chart" uri="{C3380CC4-5D6E-409C-BE32-E72D297353CC}">
                <c16:uniqueId val="{00000003-8D7B-472E-BCA0-4ADE4D3A5D04}"/>
              </c:ext>
            </c:extLst>
          </c:dPt>
          <c:dLbls>
            <c:dLbl>
              <c:idx val="1"/>
              <c:layout>
                <c:manualLayout>
                  <c:x val="-4.8979632478504821E-2"/>
                  <c:y val="0.17168864172794415"/>
                </c:manualLayout>
              </c:layout>
              <c:tx>
                <c:rich>
                  <a:bodyPr/>
                  <a:lstStyle/>
                  <a:p>
                    <a:r>
                      <a:rPr lang="en-US" dirty="0">
                        <a:solidFill>
                          <a:schemeClr val="accent2">
                            <a:lumMod val="75000"/>
                          </a:schemeClr>
                        </a:solidFill>
                      </a:rPr>
                      <a:t>18%</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D7B-472E-BCA0-4ADE4D3A5D04}"/>
                </c:ex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Sheet1!$A$2:$A$3</c:f>
              <c:strCache>
                <c:ptCount val="2"/>
                <c:pt idx="0">
                  <c:v>Other</c:v>
                </c:pt>
                <c:pt idx="1">
                  <c:v>Black</c:v>
                </c:pt>
              </c:strCache>
            </c:strRef>
          </c:cat>
          <c:val>
            <c:numRef>
              <c:f>Sheet1!$B$2:$B$3</c:f>
              <c:numCache>
                <c:formatCode>General</c:formatCode>
                <c:ptCount val="2"/>
                <c:pt idx="0">
                  <c:v>82</c:v>
                </c:pt>
                <c:pt idx="1">
                  <c:v>18</c:v>
                </c:pt>
              </c:numCache>
            </c:numRef>
          </c:val>
          <c:extLst xmlns:c16r2="http://schemas.microsoft.com/office/drawing/2015/06/chart">
            <c:ext xmlns:c16="http://schemas.microsoft.com/office/drawing/2014/chart" uri="{C3380CC4-5D6E-409C-BE32-E72D297353CC}">
              <c16:uniqueId val="{00000004-8D7B-472E-BCA0-4ADE4D3A5D04}"/>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White </a:t>
            </a:r>
          </a:p>
          <a:p>
            <a:pPr>
              <a:defRPr/>
            </a:pPr>
            <a:r>
              <a:rPr lang="en-US" dirty="0"/>
              <a:t>Enrollment </a:t>
            </a:r>
          </a:p>
        </c:rich>
      </c:tx>
      <c:layout/>
      <c:overlay val="0"/>
    </c:title>
    <c:autoTitleDeleted val="0"/>
    <c:plotArea>
      <c:layout/>
      <c:pieChart>
        <c:varyColors val="1"/>
        <c:ser>
          <c:idx val="0"/>
          <c:order val="0"/>
          <c:tx>
            <c:strRef>
              <c:f>Sheet1!$B$1</c:f>
              <c:strCache>
                <c:ptCount val="1"/>
                <c:pt idx="0">
                  <c:v>Percentage</c:v>
                </c:pt>
              </c:strCache>
            </c:strRef>
          </c:tx>
          <c:dPt>
            <c:idx val="0"/>
            <c:bubble3D val="0"/>
            <c:spPr>
              <a:solidFill>
                <a:schemeClr val="bg1">
                  <a:lumMod val="85000"/>
                </a:schemeClr>
              </a:solidFill>
            </c:spPr>
            <c:extLst xmlns:c16r2="http://schemas.microsoft.com/office/drawing/2015/06/chart">
              <c:ext xmlns:c16="http://schemas.microsoft.com/office/drawing/2014/chart" uri="{C3380CC4-5D6E-409C-BE32-E72D297353CC}">
                <c16:uniqueId val="{00000001-7377-45B0-A9FB-CC69D2DD475E}"/>
              </c:ext>
            </c:extLst>
          </c:dPt>
          <c:dPt>
            <c:idx val="1"/>
            <c:bubble3D val="0"/>
            <c:spPr>
              <a:solidFill>
                <a:schemeClr val="tx1"/>
              </a:solidFill>
            </c:spPr>
            <c:extLst xmlns:c16r2="http://schemas.microsoft.com/office/drawing/2015/06/chart">
              <c:ext xmlns:c16="http://schemas.microsoft.com/office/drawing/2014/chart" uri="{C3380CC4-5D6E-409C-BE32-E72D297353CC}">
                <c16:uniqueId val="{00000003-7377-45B0-A9FB-CC69D2DD475E}"/>
              </c:ext>
            </c:extLst>
          </c:dPt>
          <c:dLbls>
            <c:dLbl>
              <c:idx val="1"/>
              <c:layout>
                <c:manualLayout>
                  <c:x val="8.6255722149558116E-3"/>
                  <c:y val="-3.3633761723069422E-2"/>
                </c:manualLayout>
              </c:layout>
              <c:tx>
                <c:rich>
                  <a:bodyPr/>
                  <a:lstStyle/>
                  <a:p>
                    <a:r>
                      <a:rPr lang="en-US" dirty="0"/>
                      <a:t>43%</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377-45B0-A9FB-CC69D2DD475E}"/>
                </c:ex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Sheet1!$A$2:$A$3</c:f>
              <c:strCache>
                <c:ptCount val="2"/>
                <c:pt idx="0">
                  <c:v>Other</c:v>
                </c:pt>
                <c:pt idx="1">
                  <c:v>White</c:v>
                </c:pt>
              </c:strCache>
            </c:strRef>
          </c:cat>
          <c:val>
            <c:numRef>
              <c:f>Sheet1!$B$2:$B$3</c:f>
              <c:numCache>
                <c:formatCode>General</c:formatCode>
                <c:ptCount val="2"/>
                <c:pt idx="0">
                  <c:v>57</c:v>
                </c:pt>
                <c:pt idx="1">
                  <c:v>43</c:v>
                </c:pt>
              </c:numCache>
            </c:numRef>
          </c:val>
          <c:extLst xmlns:c16r2="http://schemas.microsoft.com/office/drawing/2015/06/chart">
            <c:ext xmlns:c16="http://schemas.microsoft.com/office/drawing/2014/chart" uri="{C3380CC4-5D6E-409C-BE32-E72D297353CC}">
              <c16:uniqueId val="{00000004-7377-45B0-A9FB-CC69D2DD475E}"/>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solidFill>
                  <a:schemeClr val="accent2">
                    <a:lumMod val="75000"/>
                  </a:schemeClr>
                </a:solidFill>
              </a:rPr>
              <a:t>Black or African American Enrollment </a:t>
            </a:r>
          </a:p>
        </c:rich>
      </c:tx>
      <c:layout/>
      <c:overlay val="0"/>
    </c:title>
    <c:autoTitleDeleted val="0"/>
    <c:plotArea>
      <c:layout/>
      <c:pieChart>
        <c:varyColors val="1"/>
        <c:ser>
          <c:idx val="0"/>
          <c:order val="0"/>
          <c:tx>
            <c:strRef>
              <c:f>Sheet1!$B$1</c:f>
              <c:strCache>
                <c:ptCount val="1"/>
                <c:pt idx="0">
                  <c:v>Percentage</c:v>
                </c:pt>
              </c:strCache>
            </c:strRef>
          </c:tx>
          <c:dPt>
            <c:idx val="0"/>
            <c:bubble3D val="0"/>
            <c:spPr>
              <a:solidFill>
                <a:schemeClr val="bg1">
                  <a:lumMod val="85000"/>
                </a:schemeClr>
              </a:solidFill>
            </c:spPr>
            <c:extLst xmlns:c16r2="http://schemas.microsoft.com/office/drawing/2015/06/chart">
              <c:ext xmlns:c16="http://schemas.microsoft.com/office/drawing/2014/chart" uri="{C3380CC4-5D6E-409C-BE32-E72D297353CC}">
                <c16:uniqueId val="{00000001-EE66-47E1-BD21-F261A5BAB264}"/>
              </c:ext>
            </c:extLst>
          </c:dPt>
          <c:dPt>
            <c:idx val="1"/>
            <c:bubble3D val="0"/>
            <c:spPr>
              <a:solidFill>
                <a:schemeClr val="accent2">
                  <a:lumMod val="75000"/>
                </a:schemeClr>
              </a:solidFill>
            </c:spPr>
            <c:extLst xmlns:c16r2="http://schemas.microsoft.com/office/drawing/2015/06/chart">
              <c:ext xmlns:c16="http://schemas.microsoft.com/office/drawing/2014/chart" uri="{C3380CC4-5D6E-409C-BE32-E72D297353CC}">
                <c16:uniqueId val="{00000003-EE66-47E1-BD21-F261A5BAB264}"/>
              </c:ext>
            </c:extLst>
          </c:dPt>
          <c:dLbls>
            <c:dLbl>
              <c:idx val="1"/>
              <c:layout>
                <c:manualLayout>
                  <c:x val="-4.8979632478504821E-2"/>
                  <c:y val="0.17168864172794415"/>
                </c:manualLayout>
              </c:layout>
              <c:tx>
                <c:rich>
                  <a:bodyPr/>
                  <a:lstStyle/>
                  <a:p>
                    <a:r>
                      <a:rPr lang="en-US" dirty="0">
                        <a:solidFill>
                          <a:schemeClr val="accent2">
                            <a:lumMod val="75000"/>
                          </a:schemeClr>
                        </a:solidFill>
                      </a:rPr>
                      <a:t>18%</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E66-47E1-BD21-F261A5BAB264}"/>
                </c:ex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Sheet1!$A$2:$A$3</c:f>
              <c:strCache>
                <c:ptCount val="2"/>
                <c:pt idx="0">
                  <c:v>Other</c:v>
                </c:pt>
                <c:pt idx="1">
                  <c:v>Black</c:v>
                </c:pt>
              </c:strCache>
            </c:strRef>
          </c:cat>
          <c:val>
            <c:numRef>
              <c:f>Sheet1!$B$2:$B$3</c:f>
              <c:numCache>
                <c:formatCode>General</c:formatCode>
                <c:ptCount val="2"/>
                <c:pt idx="0">
                  <c:v>82</c:v>
                </c:pt>
                <c:pt idx="1">
                  <c:v>18</c:v>
                </c:pt>
              </c:numCache>
            </c:numRef>
          </c:val>
          <c:extLst xmlns:c16r2="http://schemas.microsoft.com/office/drawing/2015/06/chart">
            <c:ext xmlns:c16="http://schemas.microsoft.com/office/drawing/2014/chart" uri="{C3380CC4-5D6E-409C-BE32-E72D297353CC}">
              <c16:uniqueId val="{00000004-EE66-47E1-BD21-F261A5BAB264}"/>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C395A"/>
                </a:solidFill>
                <a:latin typeface="+mn-lt"/>
                <a:ea typeface="+mn-ea"/>
                <a:cs typeface="+mn-cs"/>
              </a:defRPr>
            </a:pPr>
            <a:r>
              <a:rPr lang="en-US" dirty="0">
                <a:solidFill>
                  <a:schemeClr val="accent2">
                    <a:lumMod val="75000"/>
                  </a:schemeClr>
                </a:solidFill>
              </a:rPr>
              <a:t>Black or African American Out-of-School</a:t>
            </a:r>
            <a:r>
              <a:rPr lang="en-US" baseline="0" dirty="0">
                <a:solidFill>
                  <a:schemeClr val="accent2">
                    <a:lumMod val="75000"/>
                  </a:schemeClr>
                </a:solidFill>
              </a:rPr>
              <a:t> </a:t>
            </a:r>
            <a:r>
              <a:rPr lang="en-US" dirty="0">
                <a:solidFill>
                  <a:schemeClr val="accent2">
                    <a:lumMod val="75000"/>
                  </a:schemeClr>
                </a:solidFill>
              </a:rPr>
              <a:t>Suspensions</a:t>
            </a:r>
          </a:p>
        </c:rich>
      </c:tx>
      <c:layout/>
      <c:overlay val="0"/>
    </c:title>
    <c:autoTitleDeleted val="0"/>
    <c:plotArea>
      <c:layout/>
      <c:pieChart>
        <c:varyColors val="1"/>
        <c:ser>
          <c:idx val="0"/>
          <c:order val="0"/>
          <c:tx>
            <c:strRef>
              <c:f>Sheet1!$B$1</c:f>
              <c:strCache>
                <c:ptCount val="1"/>
                <c:pt idx="0">
                  <c:v>Percentage</c:v>
                </c:pt>
              </c:strCache>
            </c:strRef>
          </c:tx>
          <c:dPt>
            <c:idx val="0"/>
            <c:bubble3D val="0"/>
            <c:spPr>
              <a:solidFill>
                <a:schemeClr val="bg1">
                  <a:lumMod val="85000"/>
                </a:schemeClr>
              </a:solidFill>
            </c:spPr>
            <c:extLst xmlns:c16r2="http://schemas.microsoft.com/office/drawing/2015/06/chart">
              <c:ext xmlns:c16="http://schemas.microsoft.com/office/drawing/2014/chart" uri="{C3380CC4-5D6E-409C-BE32-E72D297353CC}">
                <c16:uniqueId val="{00000001-A269-4460-8793-EBCF97A03634}"/>
              </c:ext>
            </c:extLst>
          </c:dPt>
          <c:dPt>
            <c:idx val="1"/>
            <c:bubble3D val="0"/>
            <c:spPr>
              <a:solidFill>
                <a:schemeClr val="accent2">
                  <a:lumMod val="75000"/>
                </a:schemeClr>
              </a:solidFill>
            </c:spPr>
            <c:extLst xmlns:c16r2="http://schemas.microsoft.com/office/drawing/2015/06/chart">
              <c:ext xmlns:c16="http://schemas.microsoft.com/office/drawing/2014/chart" uri="{C3380CC4-5D6E-409C-BE32-E72D297353CC}">
                <c16:uniqueId val="{00000003-A269-4460-8793-EBCF97A03634}"/>
              </c:ext>
            </c:extLst>
          </c:dPt>
          <c:dLbls>
            <c:dLbl>
              <c:idx val="1"/>
              <c:layout>
                <c:manualLayout>
                  <c:x val="-4.9787827945640142E-2"/>
                  <c:y val="0.10152899471487381"/>
                </c:manualLayout>
              </c:layout>
              <c:tx>
                <c:rich>
                  <a:bodyPr/>
                  <a:lstStyle/>
                  <a:p>
                    <a:r>
                      <a:rPr lang="en-US" dirty="0">
                        <a:solidFill>
                          <a:schemeClr val="accent2">
                            <a:lumMod val="75000"/>
                          </a:schemeClr>
                        </a:solidFill>
                      </a:rPr>
                      <a:t>42%</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269-4460-8793-EBCF97A03634}"/>
                </c:ex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Sheet1!$A$2:$A$3</c:f>
              <c:strCache>
                <c:ptCount val="2"/>
                <c:pt idx="0">
                  <c:v>Other</c:v>
                </c:pt>
                <c:pt idx="1">
                  <c:v>Black</c:v>
                </c:pt>
              </c:strCache>
            </c:strRef>
          </c:cat>
          <c:val>
            <c:numRef>
              <c:f>Sheet1!$B$2:$B$3</c:f>
              <c:numCache>
                <c:formatCode>General</c:formatCode>
                <c:ptCount val="2"/>
                <c:pt idx="0">
                  <c:v>58</c:v>
                </c:pt>
                <c:pt idx="1">
                  <c:v>42</c:v>
                </c:pt>
              </c:numCache>
            </c:numRef>
          </c:val>
          <c:extLst xmlns:c16r2="http://schemas.microsoft.com/office/drawing/2015/06/chart">
            <c:ext xmlns:c16="http://schemas.microsoft.com/office/drawing/2014/chart" uri="{C3380CC4-5D6E-409C-BE32-E72D297353CC}">
              <c16:uniqueId val="{00000004-A269-4460-8793-EBCF97A03634}"/>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3449B4-DBBA-8244-A2BB-EDB7B43294C7}" type="datetimeFigureOut">
              <a:rPr lang="en-US" smtClean="0"/>
              <a:t>7/12/2016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A3A0A3-6D30-AD4C-B51A-DF2582788BDF}" type="slidenum">
              <a:rPr lang="en-US" smtClean="0"/>
              <a:t>‹#›</a:t>
            </a:fld>
            <a:endParaRPr lang="en-US" dirty="0"/>
          </a:p>
        </p:txBody>
      </p:sp>
    </p:spTree>
    <p:extLst>
      <p:ext uri="{BB962C8B-B14F-4D97-AF65-F5344CB8AC3E}">
        <p14:creationId xmlns:p14="http://schemas.microsoft.com/office/powerpoint/2010/main" val="2410812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ED55E-7AA6-417B-ADA3-BD299B78031B}" type="datetimeFigureOut">
              <a:rPr lang="en-US" smtClean="0"/>
              <a:t>7/12/2016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A97A06-8374-482B-AD8D-90E9FDDADFA6}" type="slidenum">
              <a:rPr lang="en-US" smtClean="0"/>
              <a:t>‹#›</a:t>
            </a:fld>
            <a:endParaRPr lang="en-US" dirty="0"/>
          </a:p>
        </p:txBody>
      </p:sp>
    </p:spTree>
    <p:extLst>
      <p:ext uri="{BB962C8B-B14F-4D97-AF65-F5344CB8AC3E}">
        <p14:creationId xmlns:p14="http://schemas.microsoft.com/office/powerpoint/2010/main" val="311597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43.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1</a:t>
            </a:fld>
            <a:endParaRPr lang="en-US" dirty="0"/>
          </a:p>
        </p:txBody>
      </p:sp>
    </p:spTree>
    <p:extLst>
      <p:ext uri="{BB962C8B-B14F-4D97-AF65-F5344CB8AC3E}">
        <p14:creationId xmlns:p14="http://schemas.microsoft.com/office/powerpoint/2010/main" val="2713535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Main Idea: If</a:t>
            </a:r>
            <a:r>
              <a:rPr lang="en-US" baseline="0" dirty="0"/>
              <a:t> you disaggregate your data by subgroups, you get a clearer picture of how particular groups of students are performing. This will help you target your resources and tailor your intervention in ways that it will have the biggest impact.</a:t>
            </a:r>
            <a:endParaRPr lang="en-US" dirty="0"/>
          </a:p>
          <a:p>
            <a:endParaRPr lang="en-US" dirty="0"/>
          </a:p>
          <a:p>
            <a:r>
              <a:rPr lang="en-US" dirty="0"/>
              <a:t>Script: Now we’ll look at a number of slides </a:t>
            </a:r>
            <a:r>
              <a:rPr lang="en-US" baseline="0" dirty="0"/>
              <a:t>intended to illustrate what we mean by  success gaps.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Disaggregated NAEP</a:t>
            </a:r>
            <a:r>
              <a:rPr lang="en-US" baseline="0" dirty="0"/>
              <a:t> test scores are available for the nation, states, and some large districts. </a:t>
            </a:r>
            <a:r>
              <a:rPr lang="en-US" dirty="0"/>
              <a:t>Here is an example with NAEP data for reading</a:t>
            </a:r>
            <a:r>
              <a:rPr lang="en-US" baseline="0" dirty="0"/>
              <a:t> in Philadelphia, PA. As we move forward, it will show the various subgroups of students and how disaggregating the data show where there are success gaps among the subgroups.</a:t>
            </a:r>
          </a:p>
          <a:p>
            <a:endParaRPr lang="en-US" dirty="0"/>
          </a:p>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10</a:t>
            </a:fld>
            <a:endParaRPr lang="en-US" dirty="0"/>
          </a:p>
        </p:txBody>
      </p:sp>
    </p:spTree>
    <p:extLst>
      <p:ext uri="{BB962C8B-B14F-4D97-AF65-F5344CB8AC3E}">
        <p14:creationId xmlns:p14="http://schemas.microsoft.com/office/powerpoint/2010/main" val="2187164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Main Idea: If</a:t>
            </a:r>
            <a:r>
              <a:rPr lang="en-US" baseline="0" dirty="0"/>
              <a:t> you disaggregate your data by subgroups, you get a clearer picture of how particular groups of students are performing. This will help you target your resources and tailor your intervention</a:t>
            </a:r>
            <a:endParaRPr lang="en-US" dirty="0"/>
          </a:p>
          <a:p>
            <a:endParaRPr lang="en-US" dirty="0"/>
          </a:p>
          <a:p>
            <a:r>
              <a:rPr lang="en-US" dirty="0"/>
              <a:t>Script: The dark</a:t>
            </a:r>
            <a:r>
              <a:rPr lang="en-US" baseline="0" dirty="0"/>
              <a:t> blue bars show the data for students who are or are not eligible for free and reduced-price lunch. You can see that there is a difference in achievement between the groups, a success gap, and a difference as compared to all students.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11</a:t>
            </a:fld>
            <a:endParaRPr lang="en-US" dirty="0"/>
          </a:p>
        </p:txBody>
      </p:sp>
    </p:spTree>
    <p:extLst>
      <p:ext uri="{BB962C8B-B14F-4D97-AF65-F5344CB8AC3E}">
        <p14:creationId xmlns:p14="http://schemas.microsoft.com/office/powerpoint/2010/main" val="4041842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a:p>
            <a:r>
              <a:rPr lang="en-US" dirty="0"/>
              <a:t>Script:  The dark blue bars have added race/ethnicity to the subgroup</a:t>
            </a:r>
            <a:r>
              <a:rPr lang="en-US" baseline="0" dirty="0"/>
              <a:t> breakdown. You can see that Asian/Pacific Islander and White perform better than all students. You can also see that Black and Hispanic students do not perform as well as all students or as well as some other groups. </a:t>
            </a:r>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12</a:t>
            </a:fld>
            <a:endParaRPr lang="en-US" dirty="0"/>
          </a:p>
        </p:txBody>
      </p:sp>
    </p:spTree>
    <p:extLst>
      <p:ext uri="{BB962C8B-B14F-4D97-AF65-F5344CB8AC3E}">
        <p14:creationId xmlns:p14="http://schemas.microsoft.com/office/powerpoint/2010/main" val="4228091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889894">
              <a:defRPr/>
            </a:pPr>
            <a:r>
              <a:rPr lang="en-US" dirty="0"/>
              <a:t>Script:  The dark blue bars have added</a:t>
            </a:r>
            <a:r>
              <a:rPr lang="en-US" baseline="0" dirty="0"/>
              <a:t> the data for students who are or are not English language learners. Again you can see how the subgroup performs compared to other subgroups.</a:t>
            </a:r>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13</a:t>
            </a:fld>
            <a:endParaRPr lang="en-US" dirty="0"/>
          </a:p>
        </p:txBody>
      </p:sp>
    </p:spTree>
    <p:extLst>
      <p:ext uri="{BB962C8B-B14F-4D97-AF65-F5344CB8AC3E}">
        <p14:creationId xmlns:p14="http://schemas.microsoft.com/office/powerpoint/2010/main" val="2644692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a:p>
            <a:endParaRPr lang="en-US" dirty="0"/>
          </a:p>
          <a:p>
            <a:r>
              <a:rPr lang="en-US" dirty="0"/>
              <a:t>Script:  The dark blue bars add the data for students with and without</a:t>
            </a:r>
            <a:r>
              <a:rPr lang="en-US" baseline="0" dirty="0"/>
              <a:t> disabilities. You can see that the subgroup students with disabilities is the lowest performer in this example.</a:t>
            </a:r>
            <a:endParaRPr lang="en-US" dirty="0"/>
          </a:p>
          <a:p>
            <a:endParaRPr lang="en-US" dirty="0"/>
          </a:p>
          <a:p>
            <a:pPr defTabSz="889894">
              <a:defRPr/>
            </a:pPr>
            <a:r>
              <a:rPr lang="en-US" dirty="0"/>
              <a:t>These bars</a:t>
            </a:r>
            <a:r>
              <a:rPr lang="en-US" baseline="0" dirty="0"/>
              <a:t> are ordered from lowest to highest grade 4 test scores.</a:t>
            </a:r>
          </a:p>
          <a:p>
            <a:pPr defTabSz="914350">
              <a:defRPr/>
            </a:pPr>
            <a:r>
              <a:rPr lang="en-US" baseline="0" dirty="0"/>
              <a:t>The group with the largest reading achievement success gaps in Philadelphia public schools is students with disabilities. What do the data in your district or school look like?</a:t>
            </a:r>
          </a:p>
          <a:p>
            <a:pPr defTabSz="914350">
              <a:defRPr/>
            </a:pPr>
            <a:endParaRPr lang="en-US" baseline="0" dirty="0"/>
          </a:p>
          <a:p>
            <a:pPr marL="0" marR="0" indent="0" algn="l" defTabSz="914350" rtl="0" eaLnBrk="1" fontAlgn="auto" latinLnBrk="0" hangingPunct="1">
              <a:lnSpc>
                <a:spcPct val="100000"/>
              </a:lnSpc>
              <a:spcBef>
                <a:spcPts val="0"/>
              </a:spcBef>
              <a:spcAft>
                <a:spcPts val="0"/>
              </a:spcAft>
              <a:buClrTx/>
              <a:buSzTx/>
              <a:buFontTx/>
              <a:buNone/>
              <a:tabLst/>
              <a:defRPr/>
            </a:pPr>
            <a:r>
              <a:rPr lang="en-US" dirty="0"/>
              <a:t>Disaggregated NAEP</a:t>
            </a:r>
            <a:r>
              <a:rPr lang="en-US" baseline="0" dirty="0"/>
              <a:t> test scores are available for the nation, states, and some large districts. The phrase “main NAEP”  in green in the title is a hot link to the source for the data, the NAEP site so that you could look up your own state and local data.</a:t>
            </a:r>
          </a:p>
          <a:p>
            <a:pPr defTabSz="914350">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14</a:t>
            </a:fld>
            <a:endParaRPr lang="en-US" dirty="0"/>
          </a:p>
        </p:txBody>
      </p:sp>
    </p:spTree>
    <p:extLst>
      <p:ext uri="{BB962C8B-B14F-4D97-AF65-F5344CB8AC3E}">
        <p14:creationId xmlns:p14="http://schemas.microsoft.com/office/powerpoint/2010/main" val="2233110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Main Idea: In the area of school discipline,</a:t>
            </a:r>
            <a:r>
              <a:rPr lang="en-US" baseline="0" dirty="0"/>
              <a:t> some groups of students experience disciplinary actions at a rate that far exceeds what would be expected based on their overall percentage of the population. </a:t>
            </a:r>
            <a:endParaRPr lang="en-US" dirty="0"/>
          </a:p>
          <a:p>
            <a:endParaRPr lang="en-US" dirty="0"/>
          </a:p>
          <a:p>
            <a:r>
              <a:rPr lang="en-US" dirty="0"/>
              <a:t>Script: This is OCR national suspension/expulsion</a:t>
            </a:r>
            <a:r>
              <a:rPr lang="en-US" baseline="0" dirty="0"/>
              <a:t> data for preschool. The pie chart on the left shows the percentage of student enrollment by race for two of the races. White is 43% and Black is 18%. </a:t>
            </a:r>
          </a:p>
        </p:txBody>
      </p:sp>
      <p:sp>
        <p:nvSpPr>
          <p:cNvPr id="4" name="Slide Number Placeholder 3"/>
          <p:cNvSpPr>
            <a:spLocks noGrp="1"/>
          </p:cNvSpPr>
          <p:nvPr>
            <p:ph type="sldNum" sz="quarter" idx="10"/>
          </p:nvPr>
        </p:nvSpPr>
        <p:spPr/>
        <p:txBody>
          <a:bodyPr/>
          <a:lstStyle/>
          <a:p>
            <a:fld id="{B5FCB63F-4625-4042-80D3-AA0D0B6DE2F7}" type="slidenum">
              <a:rPr lang="en-US" smtClean="0"/>
              <a:pPr/>
              <a:t>15</a:t>
            </a:fld>
            <a:endParaRPr lang="en-US" dirty="0"/>
          </a:p>
        </p:txBody>
      </p:sp>
    </p:spTree>
    <p:extLst>
      <p:ext uri="{BB962C8B-B14F-4D97-AF65-F5344CB8AC3E}">
        <p14:creationId xmlns:p14="http://schemas.microsoft.com/office/powerpoint/2010/main" val="2430501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a:p>
            <a:endParaRPr lang="en-US" dirty="0"/>
          </a:p>
          <a:p>
            <a:r>
              <a:rPr lang="en-US" baseline="0" dirty="0"/>
              <a:t>The graph on the right breaks down out-of-school suspensions data by race. Black students comprise 18% of enrollment but 42% of out-of-school suspensions. White students comprise 43% of enrollment and only 28% of out-of-school suspensions. The data show there are disproportionate disciplinary data as early as preschool.</a:t>
            </a:r>
          </a:p>
        </p:txBody>
      </p:sp>
      <p:sp>
        <p:nvSpPr>
          <p:cNvPr id="4" name="Slide Number Placeholder 3"/>
          <p:cNvSpPr>
            <a:spLocks noGrp="1"/>
          </p:cNvSpPr>
          <p:nvPr>
            <p:ph type="sldNum" sz="quarter" idx="10"/>
          </p:nvPr>
        </p:nvSpPr>
        <p:spPr/>
        <p:txBody>
          <a:bodyPr/>
          <a:lstStyle/>
          <a:p>
            <a:fld id="{B5FCB63F-4625-4042-80D3-AA0D0B6DE2F7}" type="slidenum">
              <a:rPr lang="en-US" smtClean="0"/>
              <a:pPr/>
              <a:t>16</a:t>
            </a:fld>
            <a:endParaRPr lang="en-US" dirty="0"/>
          </a:p>
        </p:txBody>
      </p:sp>
    </p:spTree>
    <p:extLst>
      <p:ext uri="{BB962C8B-B14F-4D97-AF65-F5344CB8AC3E}">
        <p14:creationId xmlns:p14="http://schemas.microsoft.com/office/powerpoint/2010/main" val="587934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18</a:t>
            </a:fld>
            <a:endParaRPr lang="en-US" dirty="0"/>
          </a:p>
        </p:txBody>
      </p:sp>
    </p:spTree>
    <p:extLst>
      <p:ext uri="{BB962C8B-B14F-4D97-AF65-F5344CB8AC3E}">
        <p14:creationId xmlns:p14="http://schemas.microsoft.com/office/powerpoint/2010/main" val="2365692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20</a:t>
            </a:fld>
            <a:endParaRPr lang="en-US" dirty="0"/>
          </a:p>
        </p:txBody>
      </p:sp>
    </p:spTree>
    <p:extLst>
      <p:ext uri="{BB962C8B-B14F-4D97-AF65-F5344CB8AC3E}">
        <p14:creationId xmlns:p14="http://schemas.microsoft.com/office/powerpoint/2010/main" val="3525710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21</a:t>
            </a:fld>
            <a:endParaRPr lang="en-US" dirty="0"/>
          </a:p>
        </p:txBody>
      </p:sp>
    </p:spTree>
    <p:extLst>
      <p:ext uri="{BB962C8B-B14F-4D97-AF65-F5344CB8AC3E}">
        <p14:creationId xmlns:p14="http://schemas.microsoft.com/office/powerpoint/2010/main" val="375914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baseline="0" dirty="0"/>
              <a:t>These are the objectives for the presentation. </a:t>
            </a:r>
          </a:p>
        </p:txBody>
      </p:sp>
      <p:sp>
        <p:nvSpPr>
          <p:cNvPr id="4" name="Slide Number Placeholder 3"/>
          <p:cNvSpPr>
            <a:spLocks noGrp="1"/>
          </p:cNvSpPr>
          <p:nvPr>
            <p:ph type="sldNum" sz="quarter" idx="10"/>
          </p:nvPr>
        </p:nvSpPr>
        <p:spPr/>
        <p:txBody>
          <a:bodyPr/>
          <a:lstStyle/>
          <a:p>
            <a:fld id="{B5FCB63F-4625-4042-80D3-AA0D0B6DE2F7}" type="slidenum">
              <a:rPr lang="en-US" smtClean="0"/>
              <a:pPr/>
              <a:t>2</a:t>
            </a:fld>
            <a:endParaRPr lang="en-US" dirty="0"/>
          </a:p>
        </p:txBody>
      </p:sp>
    </p:spTree>
    <p:extLst>
      <p:ext uri="{BB962C8B-B14F-4D97-AF65-F5344CB8AC3E}">
        <p14:creationId xmlns:p14="http://schemas.microsoft.com/office/powerpoint/2010/main" val="1012905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22</a:t>
            </a:fld>
            <a:endParaRPr lang="en-US" dirty="0"/>
          </a:p>
        </p:txBody>
      </p:sp>
    </p:spTree>
    <p:extLst>
      <p:ext uri="{BB962C8B-B14F-4D97-AF65-F5344CB8AC3E}">
        <p14:creationId xmlns:p14="http://schemas.microsoft.com/office/powerpoint/2010/main" val="4052008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Main Idea:</a:t>
            </a:r>
            <a:r>
              <a:rPr lang="en-US" baseline="0" dirty="0"/>
              <a:t> If we are able to provide educational experiences and instruction that meet these criteria to all of our student subgroups and sub-subgroups, we will increase equity, inclusion, and opportunity that will lead to improved outcomes for all students, students with disabilities overall, and some subgroups of students with disabilities in particular. </a:t>
            </a:r>
          </a:p>
          <a:p>
            <a:endParaRPr lang="en-US" baseline="0" dirty="0"/>
          </a:p>
          <a:p>
            <a:r>
              <a:rPr lang="en-US" baseline="0" dirty="0"/>
              <a:t>Script:</a:t>
            </a:r>
          </a:p>
          <a:p>
            <a:r>
              <a:rPr lang="en-US" baseline="0" dirty="0"/>
              <a:t>Large gains in achievement or other outcomes may be possible for certain subgroups such as students with disabilities in your district/school IF these students have equitable access to appropriate and high-quality instructional programs. High-quality instruction is data-based, part of a high-quality core instructional program, built on universal screening and frequent progress monitoring data, part of a multi-tiered system of support AND is culturally responsive/sensitive to the diversity that students and families are bringing into schools and classrooms. </a:t>
            </a:r>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24</a:t>
            </a:fld>
            <a:endParaRPr lang="en-US" dirty="0"/>
          </a:p>
        </p:txBody>
      </p:sp>
    </p:spTree>
    <p:extLst>
      <p:ext uri="{BB962C8B-B14F-4D97-AF65-F5344CB8AC3E}">
        <p14:creationId xmlns:p14="http://schemas.microsoft.com/office/powerpoint/2010/main" val="2397680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a:t>It is important to d</a:t>
            </a:r>
            <a:r>
              <a:rPr lang="en-US" baseline="0" dirty="0"/>
              <a:t>isaggregate data to see where success gaps exist for particular groups of students. If you disaggregate your data, you may find discrepancies in achievement, in post-school outcomes, in early childhood outcomes, etc. between various subgroups of students or within subgroups.</a:t>
            </a:r>
          </a:p>
          <a:p>
            <a:endParaRPr lang="en-US" baseline="0" dirty="0"/>
          </a:p>
          <a:p>
            <a:r>
              <a:rPr lang="en-US" dirty="0"/>
              <a:t>Sometimes</a:t>
            </a:r>
            <a:r>
              <a:rPr lang="en-US" baseline="0" dirty="0"/>
              <a:t> the best way to improve results for a school is to focus on large groups of students who are not succeeding well. </a:t>
            </a:r>
            <a:r>
              <a:rPr lang="en-US" dirty="0"/>
              <a:t>Even a school that receives a high overall performance rating can receive a low performance rating for a group of students within that school. Sometimes, achievement gaps can hide</a:t>
            </a:r>
            <a:r>
              <a:rPr lang="en-US" baseline="0" dirty="0"/>
              <a:t> </a:t>
            </a:r>
            <a:r>
              <a:rPr lang="en-US" dirty="0"/>
              <a:t>among schoolwide averages.</a:t>
            </a:r>
          </a:p>
          <a:p>
            <a:endParaRPr lang="en-US" dirty="0"/>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5FCB63F-4625-4042-80D3-AA0D0B6DE2F7}" type="slidenum">
              <a:rPr lang="en-US" smtClean="0"/>
              <a:pPr/>
              <a:t>25</a:t>
            </a:fld>
            <a:endParaRPr lang="en-US" dirty="0"/>
          </a:p>
        </p:txBody>
      </p:sp>
    </p:spTree>
    <p:extLst>
      <p:ext uri="{BB962C8B-B14F-4D97-AF65-F5344CB8AC3E}">
        <p14:creationId xmlns:p14="http://schemas.microsoft.com/office/powerpoint/2010/main" val="840950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a:p>
            <a:endParaRPr lang="en-US" dirty="0"/>
          </a:p>
          <a:p>
            <a:endParaRPr lang="en-US" dirty="0"/>
          </a:p>
          <a:p>
            <a:r>
              <a:rPr lang="en-US" dirty="0"/>
              <a:t>Main Idea: These are the tools that have been developed.</a:t>
            </a:r>
          </a:p>
          <a:p>
            <a:endParaRPr lang="en-US" dirty="0"/>
          </a:p>
          <a:p>
            <a:r>
              <a:rPr lang="en-US" dirty="0"/>
              <a:t>Script: These</a:t>
            </a:r>
            <a:r>
              <a:rPr lang="en-US" baseline="0" dirty="0"/>
              <a:t> are the success gaps tools: (1) a white paper/research brief that provides a research-based rationale and (2) the self-assessment rubric itself. </a:t>
            </a:r>
          </a:p>
          <a:p>
            <a:endParaRPr lang="en-US" baseline="0" dirty="0"/>
          </a:p>
          <a:p>
            <a:r>
              <a:rPr lang="en-US" baseline="0" dirty="0"/>
              <a:t>There should be copies of both documents in hard copy available for all participants. These are available online and can be completed electronically. Links will be provided at the end for these documents.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5FCB63F-4625-4042-80D3-AA0D0B6DE2F7}" type="slidenum">
              <a:rPr lang="en-US" smtClean="0"/>
              <a:pPr/>
              <a:t>26</a:t>
            </a:fld>
            <a:endParaRPr lang="en-US" dirty="0"/>
          </a:p>
        </p:txBody>
      </p:sp>
    </p:spTree>
    <p:extLst>
      <p:ext uri="{BB962C8B-B14F-4D97-AF65-F5344CB8AC3E}">
        <p14:creationId xmlns:p14="http://schemas.microsoft.com/office/powerpoint/2010/main" val="189187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2C7B544F-A68E-7B48-9662-F3E06517C685}" type="slidenum">
              <a:rPr lang="en-US" smtClean="0"/>
              <a:t>27</a:t>
            </a:fld>
            <a:endParaRPr lang="en-US" dirty="0"/>
          </a:p>
        </p:txBody>
      </p:sp>
    </p:spTree>
    <p:extLst>
      <p:ext uri="{BB962C8B-B14F-4D97-AF65-F5344CB8AC3E}">
        <p14:creationId xmlns:p14="http://schemas.microsoft.com/office/powerpoint/2010/main" val="2963434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aseline="0" dirty="0"/>
              <a:t>Script: </a:t>
            </a:r>
            <a:r>
              <a:rPr lang="en-US" dirty="0"/>
              <a:t>Once you have identified the success gap you</a:t>
            </a:r>
            <a:r>
              <a:rPr lang="en-US" baseline="0" dirty="0"/>
              <a:t> want to address </a:t>
            </a:r>
            <a:r>
              <a:rPr lang="en-US" dirty="0"/>
              <a:t>in your district/school,</a:t>
            </a:r>
            <a:r>
              <a:rPr lang="en-US" baseline="0" dirty="0"/>
              <a:t> consider these steps as a way to get started. </a:t>
            </a:r>
          </a:p>
          <a:p>
            <a:endParaRPr lang="en-US" baseline="0" dirty="0"/>
          </a:p>
          <a:p>
            <a:r>
              <a:rPr lang="en-US" baseline="0" dirty="0"/>
              <a:t>Form a stakeholder group/team.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Be sure this team includes: Families (and, in the upper grades, students) representing the group that is of concern in your school or district; </a:t>
            </a:r>
          </a:p>
          <a:p>
            <a:r>
              <a:rPr lang="en-US" sz="1200" b="0" i="0" u="none" strike="noStrike" kern="1200" baseline="0" dirty="0">
                <a:solidFill>
                  <a:schemeClr val="tx1"/>
                </a:solidFill>
                <a:latin typeface="+mn-lt"/>
                <a:ea typeface="+mn-ea"/>
                <a:cs typeface="+mn-cs"/>
              </a:rPr>
              <a:t>Special education and general education professionals who work with the target group; </a:t>
            </a:r>
          </a:p>
          <a:p>
            <a:r>
              <a:rPr lang="en-US" sz="1200" b="0" i="0" u="none" strike="noStrike" kern="1200" baseline="0" dirty="0">
                <a:solidFill>
                  <a:schemeClr val="tx1"/>
                </a:solidFill>
                <a:latin typeface="+mn-lt"/>
                <a:ea typeface="+mn-ea"/>
                <a:cs typeface="+mn-cs"/>
              </a:rPr>
              <a:t>Special education and general education professionals who work with the students who are succeeding; </a:t>
            </a:r>
          </a:p>
          <a:p>
            <a:r>
              <a:rPr lang="en-US" sz="1200" b="0" i="0" u="none" strike="noStrike" kern="1200" baseline="0" dirty="0">
                <a:solidFill>
                  <a:schemeClr val="tx1"/>
                </a:solidFill>
                <a:latin typeface="+mn-lt"/>
                <a:ea typeface="+mn-ea"/>
                <a:cs typeface="+mn-cs"/>
              </a:rPr>
              <a:t>Professional support staff such as school psychologists, school counselors, and others who may provide support to students who are struggling; and </a:t>
            </a:r>
          </a:p>
          <a:p>
            <a:r>
              <a:rPr lang="en-US" sz="1200" b="0" i="0" u="none" strike="noStrike" kern="1200" baseline="0" dirty="0">
                <a:solidFill>
                  <a:schemeClr val="tx1"/>
                </a:solidFill>
                <a:latin typeface="+mn-lt"/>
                <a:ea typeface="+mn-ea"/>
                <a:cs typeface="+mn-cs"/>
              </a:rPr>
              <a:t>Leaders with the authority to make the necessary changes. </a:t>
            </a:r>
          </a:p>
          <a:p>
            <a:endParaRPr lang="en-US" sz="1200" b="0" i="0" u="none" strike="noStrike" kern="1200" baseline="0" dirty="0">
              <a:solidFill>
                <a:schemeClr val="tx1"/>
              </a:solidFill>
              <a:latin typeface="+mn-lt"/>
              <a:ea typeface="+mn-ea"/>
              <a:cs typeface="+mn-cs"/>
            </a:endParaRPr>
          </a:p>
          <a:p>
            <a:r>
              <a:rPr lang="en-US" baseline="0" dirty="0"/>
              <a:t>Then review data…disaggregated by subgroups, use the rubric and as a team conduct the self-assessment…identify areas for improvement and develop a plan to address them.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28</a:t>
            </a:fld>
            <a:endParaRPr lang="en-US" dirty="0"/>
          </a:p>
        </p:txBody>
      </p:sp>
    </p:spTree>
    <p:extLst>
      <p:ext uri="{BB962C8B-B14F-4D97-AF65-F5344CB8AC3E}">
        <p14:creationId xmlns:p14="http://schemas.microsoft.com/office/powerpoint/2010/main" val="8551472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Main idea: We have</a:t>
            </a:r>
            <a:r>
              <a:rPr lang="en-US" baseline="0" dirty="0"/>
              <a:t> a toolkit to help you do this work with schools and districts</a:t>
            </a:r>
            <a:endParaRPr lang="en-US" dirty="0"/>
          </a:p>
        </p:txBody>
      </p:sp>
      <p:sp>
        <p:nvSpPr>
          <p:cNvPr id="4" name="Slide Number Placeholder 3"/>
          <p:cNvSpPr>
            <a:spLocks noGrp="1"/>
          </p:cNvSpPr>
          <p:nvPr>
            <p:ph type="sldNum" sz="quarter" idx="10"/>
          </p:nvPr>
        </p:nvSpPr>
        <p:spPr/>
        <p:txBody>
          <a:bodyPr/>
          <a:lstStyle/>
          <a:p>
            <a:fld id="{2C7B544F-A68E-7B48-9662-F3E06517C685}" type="slidenum">
              <a:rPr lang="en-US" smtClean="0"/>
              <a:t>29</a:t>
            </a:fld>
            <a:endParaRPr lang="en-US" dirty="0"/>
          </a:p>
        </p:txBody>
      </p:sp>
    </p:spTree>
    <p:extLst>
      <p:ext uri="{BB962C8B-B14F-4D97-AF65-F5344CB8AC3E}">
        <p14:creationId xmlns:p14="http://schemas.microsoft.com/office/powerpoint/2010/main" val="3306057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Main idea: The toolkit is available from our attractive website.</a:t>
            </a:r>
          </a:p>
        </p:txBody>
      </p:sp>
      <p:sp>
        <p:nvSpPr>
          <p:cNvPr id="4" name="Slide Number Placeholder 3"/>
          <p:cNvSpPr>
            <a:spLocks noGrp="1"/>
          </p:cNvSpPr>
          <p:nvPr>
            <p:ph type="sldNum" sz="quarter" idx="10"/>
          </p:nvPr>
        </p:nvSpPr>
        <p:spPr/>
        <p:txBody>
          <a:bodyPr/>
          <a:lstStyle/>
          <a:p>
            <a:fld id="{94A97A06-8374-482B-AD8D-90E9FDDADFA6}" type="slidenum">
              <a:rPr lang="en-US" smtClean="0"/>
              <a:t>30</a:t>
            </a:fld>
            <a:endParaRPr lang="en-US" dirty="0"/>
          </a:p>
        </p:txBody>
      </p:sp>
    </p:spTree>
    <p:extLst>
      <p:ext uri="{BB962C8B-B14F-4D97-AF65-F5344CB8AC3E}">
        <p14:creationId xmlns:p14="http://schemas.microsoft.com/office/powerpoint/2010/main" val="539647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31</a:t>
            </a:fld>
            <a:endParaRPr lang="en-US" dirty="0"/>
          </a:p>
        </p:txBody>
      </p:sp>
    </p:spTree>
    <p:extLst>
      <p:ext uri="{BB962C8B-B14F-4D97-AF65-F5344CB8AC3E}">
        <p14:creationId xmlns:p14="http://schemas.microsoft.com/office/powerpoint/2010/main" val="26554942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32</a:t>
            </a:fld>
            <a:endParaRPr lang="en-US" dirty="0"/>
          </a:p>
        </p:txBody>
      </p:sp>
    </p:spTree>
    <p:extLst>
      <p:ext uri="{BB962C8B-B14F-4D97-AF65-F5344CB8AC3E}">
        <p14:creationId xmlns:p14="http://schemas.microsoft.com/office/powerpoint/2010/main" val="1540874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a:t>Main Idea:</a:t>
            </a:r>
            <a:r>
              <a:rPr lang="en-US" baseline="0" dirty="0"/>
              <a:t> The success gaps tools can provide an opportunity to “take a closer look” at equity, inclusion, and opportunity in your district/school so that each and every child has access to quality education that results in positive long-term outcomes.</a:t>
            </a:r>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3</a:t>
            </a:fld>
            <a:endParaRPr lang="en-US" dirty="0"/>
          </a:p>
        </p:txBody>
      </p:sp>
    </p:spTree>
    <p:extLst>
      <p:ext uri="{BB962C8B-B14F-4D97-AF65-F5344CB8AC3E}">
        <p14:creationId xmlns:p14="http://schemas.microsoft.com/office/powerpoint/2010/main" val="28708488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33</a:t>
            </a:fld>
            <a:endParaRPr lang="en-US" dirty="0"/>
          </a:p>
        </p:txBody>
      </p:sp>
    </p:spTree>
    <p:extLst>
      <p:ext uri="{BB962C8B-B14F-4D97-AF65-F5344CB8AC3E}">
        <p14:creationId xmlns:p14="http://schemas.microsoft.com/office/powerpoint/2010/main" val="37730356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aseline="0" dirty="0"/>
          </a:p>
          <a:p>
            <a:r>
              <a:rPr lang="en-US" baseline="0" dirty="0"/>
              <a:t>Script: These tools have been developed with various audiences in mind such as local district and school administrators, teachers, parents, and other stakeholders. Inequity of opportunity can affect any group of students in a school or a district. The success gaps rubric is designed to look at the policies, programs, practices </a:t>
            </a:r>
            <a:r>
              <a:rPr lang="en-US" b="1" baseline="0" dirty="0"/>
              <a:t>in general education</a:t>
            </a:r>
            <a:r>
              <a:rPr lang="en-US" baseline="0" dirty="0"/>
              <a:t> that may contribute to inequitable opportunities for groups of students such as students with disabilities, English language learners, or other subgroups.</a:t>
            </a:r>
            <a:endParaRPr lang="en-US" i="1"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34</a:t>
            </a:fld>
            <a:endParaRPr lang="en-US" dirty="0"/>
          </a:p>
        </p:txBody>
      </p:sp>
    </p:spTree>
    <p:extLst>
      <p:ext uri="{BB962C8B-B14F-4D97-AF65-F5344CB8AC3E}">
        <p14:creationId xmlns:p14="http://schemas.microsoft.com/office/powerpoint/2010/main" val="28352338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Main Idea: Understanding how the rubric is structured.</a:t>
            </a:r>
          </a:p>
          <a:p>
            <a:endParaRPr lang="en-US" dirty="0"/>
          </a:p>
          <a:p>
            <a:r>
              <a:rPr lang="en-US" dirty="0"/>
              <a:t>Script: Using the Self-Assessment Rubric, there are four suggested possible ratings:</a:t>
            </a:r>
          </a:p>
          <a:p>
            <a:r>
              <a:rPr lang="en-US" dirty="0"/>
              <a:t>	Planning, </a:t>
            </a:r>
          </a:p>
          <a:p>
            <a:r>
              <a:rPr lang="en-US" dirty="0"/>
              <a:t>	partially implemented, </a:t>
            </a:r>
          </a:p>
          <a:p>
            <a:r>
              <a:rPr lang="en-US" dirty="0"/>
              <a:t>	fully implemented or </a:t>
            </a:r>
          </a:p>
          <a:p>
            <a:r>
              <a:rPr lang="en-US" dirty="0"/>
              <a:t>	exemplary.</a:t>
            </a:r>
          </a:p>
          <a:p>
            <a:r>
              <a:rPr lang="en-US" dirty="0"/>
              <a:t>Probing questions are provided to assist the team in determining where they are at this point.</a:t>
            </a:r>
          </a:p>
          <a:p>
            <a:r>
              <a:rPr lang="en-US" dirty="0"/>
              <a:t>Document what evidence exists to support the rating that the team selects.</a:t>
            </a:r>
          </a:p>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35</a:t>
            </a:fld>
            <a:endParaRPr lang="en-US" dirty="0"/>
          </a:p>
        </p:txBody>
      </p:sp>
    </p:spTree>
    <p:extLst>
      <p:ext uri="{BB962C8B-B14F-4D97-AF65-F5344CB8AC3E}">
        <p14:creationId xmlns:p14="http://schemas.microsoft.com/office/powerpoint/2010/main" val="2256932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Main idea:</a:t>
            </a:r>
            <a:r>
              <a:rPr lang="en-US" baseline="0" dirty="0"/>
              <a:t> We present five components of an “appropriate education.” Are these available to all students in your school or district? Especially the target group? Keep the topic area of the success gap in mind!</a:t>
            </a:r>
          </a:p>
        </p:txBody>
      </p:sp>
      <p:sp>
        <p:nvSpPr>
          <p:cNvPr id="4" name="Slide Number Placeholder 3"/>
          <p:cNvSpPr>
            <a:spLocks noGrp="1"/>
          </p:cNvSpPr>
          <p:nvPr>
            <p:ph type="sldNum" sz="quarter" idx="10"/>
          </p:nvPr>
        </p:nvSpPr>
        <p:spPr/>
        <p:txBody>
          <a:bodyPr/>
          <a:lstStyle/>
          <a:p>
            <a:fld id="{481BC2E5-B307-41E3-B48E-479BA10E2B91}" type="slidenum">
              <a:rPr lang="en-US" smtClean="0"/>
              <a:pPr/>
              <a:t>36</a:t>
            </a:fld>
            <a:endParaRPr lang="en-US" dirty="0"/>
          </a:p>
        </p:txBody>
      </p:sp>
    </p:spTree>
    <p:extLst>
      <p:ext uri="{BB962C8B-B14F-4D97-AF65-F5344CB8AC3E}">
        <p14:creationId xmlns:p14="http://schemas.microsoft.com/office/powerpoint/2010/main" val="2406974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Main Idea</a:t>
            </a:r>
            <a:r>
              <a:rPr lang="en-US" baseline="0" dirty="0"/>
              <a:t>: What is meant by “data-based decision making?” </a:t>
            </a:r>
          </a:p>
          <a:p>
            <a:pPr lvl="0"/>
            <a:r>
              <a:rPr lang="en-US" sz="1200" kern="1200" dirty="0">
                <a:solidFill>
                  <a:schemeClr val="tx1"/>
                </a:solidFill>
                <a:effectLst/>
                <a:latin typeface="+mn-lt"/>
                <a:ea typeface="+mn-ea"/>
                <a:cs typeface="+mn-cs"/>
              </a:rPr>
              <a:t>Decisions about the school curriculum, instructional programs, academic and behavioral supports, and school improvement initiatives are based on data that are disaggregated for the school, reflecting the differences in subgroups by gender, race/ethnicity, socioeconomic factors, disability, and native or home</a:t>
            </a:r>
          </a:p>
          <a:p>
            <a:r>
              <a:rPr lang="en-US" sz="1200" kern="1200" dirty="0">
                <a:solidFill>
                  <a:schemeClr val="tx1"/>
                </a:solidFill>
                <a:effectLst/>
                <a:latin typeface="+mn-lt"/>
                <a:ea typeface="+mn-ea"/>
                <a:cs typeface="+mn-cs"/>
              </a:rPr>
              <a:t>language. For example, data on graduation, attendance, drop out, discipline, and achievement are all examined and considered individually and collectively.</a:t>
            </a:r>
          </a:p>
          <a:p>
            <a:pPr lvl="0"/>
            <a:r>
              <a:rPr lang="en-US" sz="1200" kern="1200" dirty="0">
                <a:solidFill>
                  <a:schemeClr val="tx1"/>
                </a:solidFill>
                <a:effectLst/>
                <a:latin typeface="+mn-lt"/>
                <a:ea typeface="+mn-ea"/>
                <a:cs typeface="+mn-cs"/>
              </a:rPr>
              <a:t>Decisions about student interventions (behavioral and/or academic) are made based on multiple data sources, including screening, progress monitoring, and formative and summative assessment data.</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Is</a:t>
            </a:r>
            <a:r>
              <a:rPr lang="en-US" sz="1200" kern="1200" baseline="0" dirty="0">
                <a:solidFill>
                  <a:schemeClr val="tx1"/>
                </a:solidFill>
                <a:effectLst/>
                <a:latin typeface="+mn-lt"/>
                <a:ea typeface="+mn-ea"/>
                <a:cs typeface="+mn-cs"/>
              </a:rPr>
              <a:t> data-based decision making used for all students and all subgroups of students? If not, could this be part of the cause of your success gap?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1BC2E5-B307-41E3-B48E-479BA10E2B91}" type="slidenum">
              <a:rPr lang="en-US" smtClean="0"/>
              <a:pPr/>
              <a:t>37</a:t>
            </a:fld>
            <a:endParaRPr lang="en-US" dirty="0"/>
          </a:p>
        </p:txBody>
      </p:sp>
    </p:spTree>
    <p:extLst>
      <p:ext uri="{BB962C8B-B14F-4D97-AF65-F5344CB8AC3E}">
        <p14:creationId xmlns:p14="http://schemas.microsoft.com/office/powerpoint/2010/main" val="25727067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Script: What</a:t>
            </a:r>
            <a:r>
              <a:rPr lang="en-US" baseline="0" dirty="0"/>
              <a:t> is meant by “cultural responsiveness?” </a:t>
            </a:r>
          </a:p>
          <a:p>
            <a:pPr lvl="0"/>
            <a:r>
              <a:rPr lang="en-US" sz="1200" kern="1200" dirty="0">
                <a:solidFill>
                  <a:schemeClr val="tx1"/>
                </a:solidFill>
                <a:effectLst/>
                <a:latin typeface="+mn-lt"/>
                <a:ea typeface="+mn-ea"/>
                <a:cs typeface="+mn-cs"/>
              </a:rPr>
              <a:t>Effective academic and behavioral practices for all learners are based on a school’s recognition of diversity across student ethnicity, language, and socio- economic status.</a:t>
            </a:r>
          </a:p>
          <a:p>
            <a:pPr lvl="0"/>
            <a:r>
              <a:rPr lang="en-US" sz="1200" kern="1200" dirty="0">
                <a:solidFill>
                  <a:schemeClr val="tx1"/>
                </a:solidFill>
                <a:effectLst/>
                <a:latin typeface="+mn-lt"/>
                <a:ea typeface="+mn-ea"/>
                <a:cs typeface="+mn-cs"/>
              </a:rPr>
              <a:t>Training and resources are provided and designed so teachers can meet the linguistic needs of all students, including students with disabilities who are also English learners.</a:t>
            </a:r>
          </a:p>
          <a:p>
            <a:pPr lvl="0"/>
            <a:r>
              <a:rPr lang="en-US" sz="1200" kern="1200" dirty="0">
                <a:solidFill>
                  <a:schemeClr val="tx1"/>
                </a:solidFill>
                <a:effectLst/>
                <a:latin typeface="+mn-lt"/>
                <a:ea typeface="+mn-ea"/>
                <a:cs typeface="+mn-cs"/>
              </a:rPr>
              <a:t>Parents from all backgrounds are included in discussions/meetings about the school, the school programs or initiatives, and their children’s academic and behavioral progress.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Is</a:t>
            </a:r>
            <a:r>
              <a:rPr lang="en-US" sz="1200" kern="1200" baseline="0" dirty="0">
                <a:solidFill>
                  <a:schemeClr val="tx1"/>
                </a:solidFill>
                <a:effectLst/>
                <a:latin typeface="+mn-lt"/>
                <a:ea typeface="+mn-ea"/>
                <a:cs typeface="+mn-cs"/>
              </a:rPr>
              <a:t> your school responsive to the cultures of all students and all subgroups of students? If not, could this be part of the cause of your success gap? </a:t>
            </a:r>
            <a:endParaRPr lang="en-US" sz="1200" kern="1200" dirty="0">
              <a:solidFill>
                <a:schemeClr val="tx1"/>
              </a:solidFill>
              <a:effectLst/>
              <a:latin typeface="+mn-lt"/>
              <a:ea typeface="+mn-ea"/>
              <a:cs typeface="+mn-cs"/>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38</a:t>
            </a:fld>
            <a:endParaRPr lang="en-US" dirty="0"/>
          </a:p>
        </p:txBody>
      </p:sp>
    </p:spTree>
    <p:extLst>
      <p:ext uri="{BB962C8B-B14F-4D97-AF65-F5344CB8AC3E}">
        <p14:creationId xmlns:p14="http://schemas.microsoft.com/office/powerpoint/2010/main" val="19588872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Main Idea:</a:t>
            </a:r>
            <a:r>
              <a:rPr lang="en-US" baseline="0" dirty="0"/>
              <a:t> What is meant by “core instructional program?” </a:t>
            </a:r>
            <a:endParaRPr lang="en-US" dirty="0"/>
          </a:p>
          <a:p>
            <a:endParaRPr lang="en-US" dirty="0"/>
          </a:p>
          <a:p>
            <a:pPr lvl="0"/>
            <a:r>
              <a:rPr lang="en-US" sz="1200" kern="1200" dirty="0">
                <a:solidFill>
                  <a:schemeClr val="tx1"/>
                </a:solidFill>
                <a:effectLst/>
                <a:latin typeface="+mn-lt"/>
                <a:ea typeface="+mn-ea"/>
                <a:cs typeface="+mn-cs"/>
              </a:rPr>
              <a:t>There is a rigorous, consistent and well-articulated K-12 instructional program (i.e., curriculum and instructional delivery) that is aligned with both English language arts and mathematics standards and delivered with fidelity.</a:t>
            </a:r>
          </a:p>
          <a:p>
            <a:pPr lvl="0"/>
            <a:r>
              <a:rPr lang="en-US" sz="1200" kern="1200" dirty="0">
                <a:solidFill>
                  <a:schemeClr val="tx1"/>
                </a:solidFill>
                <a:effectLst/>
                <a:latin typeface="+mn-lt"/>
                <a:ea typeface="+mn-ea"/>
                <a:cs typeface="+mn-cs"/>
              </a:rPr>
              <a:t>Effective differentiation in the core curriculum addresses the needs of the full range of learners, learning styles, and cultural and linguistic backgrounds.</a:t>
            </a:r>
          </a:p>
          <a:p>
            <a:pPr lvl="0"/>
            <a:r>
              <a:rPr lang="en-US" sz="1200" kern="1200" dirty="0">
                <a:solidFill>
                  <a:schemeClr val="tx1"/>
                </a:solidFill>
                <a:effectLst/>
                <a:latin typeface="+mn-lt"/>
                <a:ea typeface="+mn-ea"/>
                <a:cs typeface="+mn-cs"/>
              </a:rPr>
              <a:t>Universal design for learning guidelines are an integral component of the instruction.</a:t>
            </a:r>
          </a:p>
          <a:p>
            <a:r>
              <a:rPr lang="en-US" sz="1200" kern="1200" dirty="0">
                <a:solidFill>
                  <a:schemeClr val="tx1"/>
                </a:solidFill>
                <a:effectLst/>
                <a:latin typeface="+mn-lt"/>
                <a:ea typeface="+mn-ea"/>
                <a:cs typeface="+mn-cs"/>
              </a:rPr>
              <a:t>Parents are informed, in their native or home language, about the differentiation of instruction and assessment data based on their child’s unique learning or behavioral needs.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 </a:t>
            </a:r>
            <a:r>
              <a:rPr lang="en-US" sz="1200" kern="1200" baseline="0" dirty="0">
                <a:solidFill>
                  <a:schemeClr val="tx1"/>
                </a:solidFill>
                <a:effectLst/>
                <a:latin typeface="+mn-lt"/>
                <a:ea typeface="+mn-ea"/>
                <a:cs typeface="+mn-cs"/>
              </a:rPr>
              <a:t>all students and all subgroups of students have access to an equally high-quality core instructional program? If not, could this be part of the cause of your success gap?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39</a:t>
            </a:fld>
            <a:endParaRPr lang="en-US" dirty="0"/>
          </a:p>
        </p:txBody>
      </p:sp>
    </p:spTree>
    <p:extLst>
      <p:ext uri="{BB962C8B-B14F-4D97-AF65-F5344CB8AC3E}">
        <p14:creationId xmlns:p14="http://schemas.microsoft.com/office/powerpoint/2010/main" val="13867374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Main Idea:</a:t>
            </a:r>
            <a:r>
              <a:rPr lang="en-US" baseline="0" dirty="0"/>
              <a:t> What is meant by “assessment?”</a:t>
            </a:r>
            <a:endParaRPr lang="en-US" dirty="0"/>
          </a:p>
          <a:p>
            <a:endParaRPr lang="en-US" dirty="0"/>
          </a:p>
          <a:p>
            <a:pPr lvl="0"/>
            <a:r>
              <a:rPr lang="en-US" sz="1200" kern="1200" dirty="0">
                <a:solidFill>
                  <a:schemeClr val="tx1"/>
                </a:solidFill>
                <a:effectLst/>
                <a:latin typeface="+mn-lt"/>
                <a:ea typeface="+mn-ea"/>
                <a:cs typeface="+mn-cs"/>
              </a:rPr>
              <a:t>All students are screened for early identification of academic or behavioral risk factors using valid and reliable tools.</a:t>
            </a:r>
          </a:p>
          <a:p>
            <a:pPr lvl="0"/>
            <a:r>
              <a:rPr lang="en-US" sz="1200" kern="1200" dirty="0">
                <a:solidFill>
                  <a:schemeClr val="tx1"/>
                </a:solidFill>
                <a:effectLst/>
                <a:latin typeface="+mn-lt"/>
                <a:ea typeface="+mn-ea"/>
                <a:cs typeface="+mn-cs"/>
              </a:rPr>
              <a:t>All student progress is monitored to make needed adjustments to instruction and/or interventions. Valid and reliable progress monitoring tools are identified and available at each school, with reasonable intervals for monitoring defined and implemented; performance data reviewed at regular intervals; and instruction/interventions adjusted based on data review cycles.</a:t>
            </a:r>
          </a:p>
          <a:p>
            <a:pPr lvl="0"/>
            <a:r>
              <a:rPr lang="en-US" sz="1200" kern="1200" dirty="0">
                <a:solidFill>
                  <a:schemeClr val="tx1"/>
                </a:solidFill>
                <a:effectLst/>
                <a:latin typeface="+mn-lt"/>
                <a:ea typeface="+mn-ea"/>
                <a:cs typeface="+mn-cs"/>
              </a:rPr>
              <a:t>Parents and guardians are regularly informed in their native or home language of their child’s screening and progress monitoring results for academic or behavioral progress.</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Could a differential</a:t>
            </a:r>
            <a:r>
              <a:rPr lang="en-US" sz="1200" kern="1200" baseline="0" dirty="0">
                <a:solidFill>
                  <a:schemeClr val="tx1"/>
                </a:solidFill>
                <a:effectLst/>
                <a:latin typeface="+mn-lt"/>
                <a:ea typeface="+mn-ea"/>
                <a:cs typeface="+mn-cs"/>
              </a:rPr>
              <a:t> access to early screening or effective progress monitoring (outside of special education!) be part of the cause of your success gap?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1BC2E5-B307-41E3-B48E-479BA10E2B91}" type="slidenum">
              <a:rPr lang="en-US" smtClean="0"/>
              <a:pPr/>
              <a:t>40</a:t>
            </a:fld>
            <a:endParaRPr lang="en-US" dirty="0"/>
          </a:p>
        </p:txBody>
      </p:sp>
    </p:spTree>
    <p:extLst>
      <p:ext uri="{BB962C8B-B14F-4D97-AF65-F5344CB8AC3E}">
        <p14:creationId xmlns:p14="http://schemas.microsoft.com/office/powerpoint/2010/main" val="4004487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Main Idea: What is meant by “evidence-based instructional and behavioral interventions</a:t>
            </a:r>
            <a:r>
              <a:rPr lang="en-US" baseline="0" dirty="0"/>
              <a:t> and supports?”</a:t>
            </a:r>
            <a:endParaRPr lang="en-US" dirty="0"/>
          </a:p>
          <a:p>
            <a:endParaRPr lang="en-US" dirty="0"/>
          </a:p>
          <a:p>
            <a:pPr lvl="0"/>
            <a:r>
              <a:rPr lang="en-US" sz="1200" kern="1200" dirty="0">
                <a:solidFill>
                  <a:schemeClr val="tx1"/>
                </a:solidFill>
                <a:effectLst/>
                <a:latin typeface="+mn-lt"/>
                <a:ea typeface="+mn-ea"/>
                <a:cs typeface="+mn-cs"/>
              </a:rPr>
              <a:t>Evidence-based interventions and behavioral supports are embedded within a multi-tiered framework and implemented with fidelity.</a:t>
            </a:r>
          </a:p>
          <a:p>
            <a:pPr lvl="0"/>
            <a:r>
              <a:rPr lang="en-US" sz="1200" kern="1200" dirty="0">
                <a:solidFill>
                  <a:schemeClr val="tx1"/>
                </a:solidFill>
                <a:effectLst/>
                <a:latin typeface="+mn-lt"/>
                <a:ea typeface="+mn-ea"/>
                <a:cs typeface="+mn-cs"/>
              </a:rPr>
              <a:t>School-level practices use evidence-based behavioral interventions and tiered response methods such as positive behavioral interventions and supports, restorative practices, etc.</a:t>
            </a:r>
          </a:p>
          <a:p>
            <a:pPr lvl="0"/>
            <a:r>
              <a:rPr lang="en-US" sz="1200" kern="1200" dirty="0">
                <a:solidFill>
                  <a:schemeClr val="tx1"/>
                </a:solidFill>
                <a:effectLst/>
                <a:latin typeface="+mn-lt"/>
                <a:ea typeface="+mn-ea"/>
                <a:cs typeface="+mn-cs"/>
              </a:rPr>
              <a:t>District-level discipline policies that use tiered response protocols as opposed to </a:t>
            </a:r>
            <a:r>
              <a:rPr lang="en-US" sz="1200" i="1" kern="1200" dirty="0">
                <a:solidFill>
                  <a:schemeClr val="tx1"/>
                </a:solidFill>
                <a:effectLst/>
                <a:latin typeface="+mn-lt"/>
                <a:ea typeface="+mn-ea"/>
                <a:cs typeface="+mn-cs"/>
              </a:rPr>
              <a:t>zero tolerance </a:t>
            </a:r>
            <a:r>
              <a:rPr lang="en-US" sz="1200" kern="1200" dirty="0">
                <a:solidFill>
                  <a:schemeClr val="tx1"/>
                </a:solidFill>
                <a:effectLst/>
                <a:latin typeface="+mn-lt"/>
                <a:ea typeface="+mn-ea"/>
                <a:cs typeface="+mn-cs"/>
              </a:rPr>
              <a:t>policies.</a:t>
            </a:r>
          </a:p>
          <a:p>
            <a:pPr lvl="0"/>
            <a:r>
              <a:rPr lang="en-US" sz="1200" kern="1200" dirty="0">
                <a:solidFill>
                  <a:schemeClr val="tx1"/>
                </a:solidFill>
                <a:effectLst/>
                <a:latin typeface="+mn-lt"/>
                <a:ea typeface="+mn-ea"/>
                <a:cs typeface="+mn-cs"/>
              </a:rPr>
              <a:t>Parents and guardians are regularly informed, in their native or home language, of interventions provided to their children and their children’s responses to those interventions for academic and behavioral skills.</a:t>
            </a:r>
          </a:p>
        </p:txBody>
      </p:sp>
      <p:sp>
        <p:nvSpPr>
          <p:cNvPr id="4" name="Slide Number Placeholder 3"/>
          <p:cNvSpPr>
            <a:spLocks noGrp="1"/>
          </p:cNvSpPr>
          <p:nvPr>
            <p:ph type="sldNum" sz="quarter" idx="10"/>
          </p:nvPr>
        </p:nvSpPr>
        <p:spPr/>
        <p:txBody>
          <a:bodyPr/>
          <a:lstStyle/>
          <a:p>
            <a:fld id="{481BC2E5-B307-41E3-B48E-479BA10E2B91}" type="slidenum">
              <a:rPr lang="en-US" smtClean="0"/>
              <a:pPr/>
              <a:t>41</a:t>
            </a:fld>
            <a:endParaRPr lang="en-US" dirty="0"/>
          </a:p>
        </p:txBody>
      </p:sp>
    </p:spTree>
    <p:extLst>
      <p:ext uri="{BB962C8B-B14F-4D97-AF65-F5344CB8AC3E}">
        <p14:creationId xmlns:p14="http://schemas.microsoft.com/office/powerpoint/2010/main" val="4349286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Main</a:t>
            </a:r>
            <a:r>
              <a:rPr lang="en-US" baseline="0" dirty="0"/>
              <a:t> Idea: The first step in the process is to recognize the need for change based on the identification of a success gap. The second step is to identify the root causes of that success gap – we have a toolkit to help you and your clients with this step. The third step is to make a plan to address the root causes of your success gaps. Integrate these actions into your local school improvement or accountability plans that are probably already in existence. Identifying and developing actions to address will support your improvement activities already in place.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42</a:t>
            </a:fld>
            <a:endParaRPr lang="en-US" dirty="0"/>
          </a:p>
        </p:txBody>
      </p:sp>
    </p:spTree>
    <p:extLst>
      <p:ext uri="{BB962C8B-B14F-4D97-AF65-F5344CB8AC3E}">
        <p14:creationId xmlns:p14="http://schemas.microsoft.com/office/powerpoint/2010/main" val="3027817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2C7B544F-A68E-7B48-9662-F3E06517C685}" type="slidenum">
              <a:rPr lang="en-US" smtClean="0"/>
              <a:t>4</a:t>
            </a:fld>
            <a:endParaRPr lang="en-US" dirty="0"/>
          </a:p>
        </p:txBody>
      </p:sp>
    </p:spTree>
    <p:extLst>
      <p:ext uri="{BB962C8B-B14F-4D97-AF65-F5344CB8AC3E}">
        <p14:creationId xmlns:p14="http://schemas.microsoft.com/office/powerpoint/2010/main" val="6947818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2C7B544F-A68E-7B48-9662-F3E06517C685}" type="slidenum">
              <a:rPr lang="en-US" smtClean="0"/>
              <a:t>43</a:t>
            </a:fld>
            <a:endParaRPr lang="en-US" dirty="0"/>
          </a:p>
        </p:txBody>
      </p:sp>
    </p:spTree>
    <p:extLst>
      <p:ext uri="{BB962C8B-B14F-4D97-AF65-F5344CB8AC3E}">
        <p14:creationId xmlns:p14="http://schemas.microsoft.com/office/powerpoint/2010/main" val="15980693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2C7B544F-A68E-7B48-9662-F3E06517C685}" type="slidenum">
              <a:rPr lang="en-US" smtClean="0"/>
              <a:t>44</a:t>
            </a:fld>
            <a:endParaRPr lang="en-US" dirty="0"/>
          </a:p>
        </p:txBody>
      </p:sp>
    </p:spTree>
    <p:extLst>
      <p:ext uri="{BB962C8B-B14F-4D97-AF65-F5344CB8AC3E}">
        <p14:creationId xmlns:p14="http://schemas.microsoft.com/office/powerpoint/2010/main" val="13296907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a:t>Main Idea:</a:t>
            </a:r>
            <a:r>
              <a:rPr lang="en-US" baseline="0" dirty="0"/>
              <a:t> The success gaps tools can provide an opportunity to “take a closer look” at equity, inclusion, and opportunity in your district/school so that each and every child has access to quality education that result in positive long-term outcomes.</a:t>
            </a:r>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45</a:t>
            </a:fld>
            <a:endParaRPr lang="en-US" dirty="0"/>
          </a:p>
        </p:txBody>
      </p:sp>
    </p:spTree>
    <p:extLst>
      <p:ext uri="{BB962C8B-B14F-4D97-AF65-F5344CB8AC3E}">
        <p14:creationId xmlns:p14="http://schemas.microsoft.com/office/powerpoint/2010/main" val="9498054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1" dirty="0"/>
          </a:p>
        </p:txBody>
      </p:sp>
      <p:sp>
        <p:nvSpPr>
          <p:cNvPr id="4" name="Slide Number Placeholder 3"/>
          <p:cNvSpPr>
            <a:spLocks noGrp="1"/>
          </p:cNvSpPr>
          <p:nvPr>
            <p:ph type="sldNum" sz="quarter" idx="10"/>
          </p:nvPr>
        </p:nvSpPr>
        <p:spPr/>
        <p:txBody>
          <a:bodyPr/>
          <a:lstStyle/>
          <a:p>
            <a:fld id="{2C7B544F-A68E-7B48-9662-F3E06517C685}" type="slidenum">
              <a:rPr lang="en-US" smtClean="0"/>
              <a:t>46</a:t>
            </a:fld>
            <a:endParaRPr lang="en-US" dirty="0"/>
          </a:p>
        </p:txBody>
      </p:sp>
    </p:spTree>
    <p:extLst>
      <p:ext uri="{BB962C8B-B14F-4D97-AF65-F5344CB8AC3E}">
        <p14:creationId xmlns:p14="http://schemas.microsoft.com/office/powerpoint/2010/main" val="25051676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47</a:t>
            </a:fld>
            <a:endParaRPr lang="en-US" dirty="0"/>
          </a:p>
        </p:txBody>
      </p:sp>
    </p:spTree>
    <p:extLst>
      <p:ext uri="{BB962C8B-B14F-4D97-AF65-F5344CB8AC3E}">
        <p14:creationId xmlns:p14="http://schemas.microsoft.com/office/powerpoint/2010/main" val="1214123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48</a:t>
            </a:fld>
            <a:endParaRPr lang="en-US" dirty="0"/>
          </a:p>
        </p:txBody>
      </p:sp>
    </p:spTree>
    <p:extLst>
      <p:ext uri="{BB962C8B-B14F-4D97-AF65-F5344CB8AC3E}">
        <p14:creationId xmlns:p14="http://schemas.microsoft.com/office/powerpoint/2010/main" val="56844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aseline="0" dirty="0"/>
              <a:t>Script:</a:t>
            </a:r>
          </a:p>
          <a:p>
            <a:pPr>
              <a:buFont typeface="Arial" charset="0"/>
              <a:buChar char="•"/>
            </a:pPr>
            <a:r>
              <a:rPr lang="en-US" baseline="0" dirty="0"/>
              <a:t>Definition of a “success gap”</a:t>
            </a:r>
          </a:p>
          <a:p>
            <a:pPr>
              <a:buFont typeface="Arial" charset="0"/>
              <a:buChar char="•"/>
            </a:pPr>
            <a:r>
              <a:rPr lang="en-US" baseline="0" dirty="0"/>
              <a:t>Concept that this term is broader, more encompassing than “achievement gap” but includes any areas where some students’ performance or opportunity or achievement is significantly discrepant/different from other groups.</a:t>
            </a:r>
          </a:p>
          <a:p>
            <a:endParaRPr lang="en-US" baseline="0" dirty="0"/>
          </a:p>
          <a:p>
            <a:r>
              <a:rPr lang="en-US" baseline="0" dirty="0"/>
              <a:t>We hear a lot these days about the “achievement gap.” But there are other gaps too, between students with disabilities and their nondisabled peers, between black students and white students, between higher-SES and lower-SES students, etc. There are gaps related to dropout and graduation rates, gaps related to achievement in reading, math, or post-school outcomes, gaps between groups of students in the areas of discipline, identification as a student with a disability or in educational settings for student with disabilities.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Our definition of a “success gap,” which encompasses all of these gaps or discrepancies, is “ A gap in educational outcomes between different groups of students.” We call all these gaps Success gaps because they result in poor outcomes or lack of success for the students in those affected groups.</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5</a:t>
            </a:fld>
            <a:endParaRPr lang="en-US" dirty="0"/>
          </a:p>
        </p:txBody>
      </p:sp>
    </p:spTree>
    <p:extLst>
      <p:ext uri="{BB962C8B-B14F-4D97-AF65-F5344CB8AC3E}">
        <p14:creationId xmlns:p14="http://schemas.microsoft.com/office/powerpoint/2010/main" val="1253623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889943">
              <a:defRPr/>
            </a:pPr>
            <a:r>
              <a:rPr lang="en-US" dirty="0"/>
              <a:t>Main</a:t>
            </a:r>
            <a:r>
              <a:rPr lang="en-US" baseline="0" dirty="0"/>
              <a:t> Idea: If you don’t address success gaps, the likelihood of poor long-term outcomes for particular groups of students greatly increases.</a:t>
            </a:r>
          </a:p>
          <a:p>
            <a:pPr defTabSz="889943">
              <a:defRPr/>
            </a:pPr>
            <a:endParaRPr lang="en-US" baseline="0" dirty="0"/>
          </a:p>
          <a:p>
            <a:pPr defTabSz="889943">
              <a:defRPr/>
            </a:pPr>
            <a:r>
              <a:rPr lang="en-US" baseline="0" dirty="0"/>
              <a:t>Script: As you well know, success gaps, particularly if they continue over the years or over the course of student’s school experience, result in poor long-term outcomes for individuals and entire groups of students. For example a child in third grade who has a large gap in reading level between himself and his peers without interventions may see the gap widen, poor academic performance, may not graduate , or may even drop out. You can most likely think of other examples of poor outcomes when a student is experiencing a success gap.</a:t>
            </a:r>
          </a:p>
          <a:p>
            <a:pPr defTabSz="889943">
              <a:defRPr/>
            </a:pPr>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6</a:t>
            </a:fld>
            <a:endParaRPr lang="en-US" dirty="0"/>
          </a:p>
        </p:txBody>
      </p:sp>
    </p:spTree>
    <p:extLst>
      <p:ext uri="{BB962C8B-B14F-4D97-AF65-F5344CB8AC3E}">
        <p14:creationId xmlns:p14="http://schemas.microsoft.com/office/powerpoint/2010/main" val="172675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Script: Your district or school may be focused on particular outcomes for students.</a:t>
            </a:r>
            <a:r>
              <a:rPr lang="en-US" baseline="0" dirty="0"/>
              <a:t> It may be focused on reading or math, maybe you want to increase your graduation rate or lower your dropout rate for all students. The discrepancy between subgroups show up when you disaggregate the data. Subgroups of students include a variety of diverse learners whose learning gaps show up when data are disaggregated by disability, primary language, race/ethnicity, socioeconomic status, etc.</a:t>
            </a:r>
          </a:p>
          <a:p>
            <a:endParaRPr lang="en-US" sz="1200" dirty="0"/>
          </a:p>
          <a:p>
            <a:r>
              <a:rPr lang="en-US" sz="1200" dirty="0"/>
              <a:t>It’s easy to hide achievement gaps among schoolwide averages. Your schools may receive an overall high performance rating but have low performance for particular groups of students. </a:t>
            </a:r>
            <a:r>
              <a:rPr lang="en-US" dirty="0"/>
              <a:t>As you look deeply at your local district or building data, consider</a:t>
            </a:r>
            <a:r>
              <a:rPr lang="en-US" baseline="0" dirty="0"/>
              <a:t> disaggregating your data to focus on particular groups of students. These students may be able to make large gains with appropriate intervention.</a:t>
            </a:r>
          </a:p>
          <a:p>
            <a:endParaRPr lang="en-US" baseline="0" dirty="0"/>
          </a:p>
          <a:p>
            <a:r>
              <a:rPr lang="en-US" dirty="0"/>
              <a:t> If</a:t>
            </a:r>
            <a:r>
              <a:rPr lang="en-US" baseline="0" dirty="0"/>
              <a:t> you disaggregate your data by subgroups, you get a clearer picture of how particular groups of students are performing. This will help you target your resources and tailor your intervention in ways that it will have the biggest impact</a:t>
            </a:r>
            <a:endParaRPr lang="en-US" dirty="0"/>
          </a:p>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pPr/>
              <a:t>7</a:t>
            </a:fld>
            <a:endParaRPr lang="en-US" dirty="0"/>
          </a:p>
        </p:txBody>
      </p:sp>
    </p:spTree>
    <p:extLst>
      <p:ext uri="{BB962C8B-B14F-4D97-AF65-F5344CB8AC3E}">
        <p14:creationId xmlns:p14="http://schemas.microsoft.com/office/powerpoint/2010/main" val="661020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Main Idea: It</a:t>
            </a:r>
            <a:r>
              <a:rPr lang="en-US" baseline="0" dirty="0"/>
              <a:t> is often worthwhile to disaggregate data WITHIN larger groups in order to focus attention and resources more precisely. Large gains may be possible for sub-subgroups given equitable access to high-quality, culturally responsive instruction.</a:t>
            </a:r>
          </a:p>
          <a:p>
            <a:endParaRPr lang="en-US" dirty="0"/>
          </a:p>
          <a:p>
            <a:r>
              <a:rPr lang="en-US" dirty="0"/>
              <a:t>Script: </a:t>
            </a:r>
            <a:r>
              <a:rPr lang="en-US" sz="1200" dirty="0"/>
              <a:t>I</a:t>
            </a:r>
            <a:r>
              <a:rPr lang="en-US" sz="1200" baseline="0" dirty="0"/>
              <a:t>n this picture, we see that, among students with disabilities, students with emotional disturbance perform more poorly than others. This is also a success gap.</a:t>
            </a:r>
            <a:endParaRPr lang="en-US" dirty="0"/>
          </a:p>
          <a:p>
            <a:endParaRPr lang="en-US" dirty="0"/>
          </a:p>
          <a:p>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8</a:t>
            </a:fld>
            <a:endParaRPr lang="en-US" dirty="0"/>
          </a:p>
        </p:txBody>
      </p:sp>
    </p:spTree>
    <p:extLst>
      <p:ext uri="{BB962C8B-B14F-4D97-AF65-F5344CB8AC3E}">
        <p14:creationId xmlns:p14="http://schemas.microsoft.com/office/powerpoint/2010/main" val="1092466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9</a:t>
            </a:fld>
            <a:endParaRPr lang="en-US" dirty="0"/>
          </a:p>
        </p:txBody>
      </p:sp>
    </p:spTree>
    <p:extLst>
      <p:ext uri="{BB962C8B-B14F-4D97-AF65-F5344CB8AC3E}">
        <p14:creationId xmlns:p14="http://schemas.microsoft.com/office/powerpoint/2010/main" val="23903763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background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p:cNvSpPr/>
          <p:nvPr userDrawn="1"/>
        </p:nvSpPr>
        <p:spPr>
          <a:xfrm>
            <a:off x="0" y="4127751"/>
            <a:ext cx="9144000" cy="796674"/>
          </a:xfrm>
          <a:prstGeom prst="rect">
            <a:avLst/>
          </a:prstGeom>
          <a:solidFill>
            <a:srgbClr val="0D466E">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 y="1613536"/>
            <a:ext cx="9144000" cy="2514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022600" y="1754703"/>
            <a:ext cx="5816600" cy="2247702"/>
          </a:xfrm>
        </p:spPr>
        <p:txBody>
          <a:bodyPr anchor="ctr" anchorCtr="0">
            <a:normAutofit/>
          </a:bodyPr>
          <a:lstStyle>
            <a:lvl1pPr algn="l">
              <a:defRPr sz="3600" b="1" i="0">
                <a:solidFill>
                  <a:srgbClr val="0D466E"/>
                </a:solidFill>
                <a:latin typeface="Corbel"/>
                <a:cs typeface="Corbel"/>
              </a:defRPr>
            </a:lvl1pPr>
          </a:lstStyle>
          <a:p>
            <a:r>
              <a:rPr lang="en-US"/>
              <a:t>Click to edit Master title style</a:t>
            </a:r>
            <a:endParaRPr lang="en-US" dirty="0"/>
          </a:p>
        </p:txBody>
      </p:sp>
      <p:sp>
        <p:nvSpPr>
          <p:cNvPr id="3" name="Subtitle 2"/>
          <p:cNvSpPr>
            <a:spLocks noGrp="1"/>
          </p:cNvSpPr>
          <p:nvPr>
            <p:ph type="subTitle" idx="1"/>
          </p:nvPr>
        </p:nvSpPr>
        <p:spPr>
          <a:xfrm>
            <a:off x="0" y="4271184"/>
            <a:ext cx="9144000" cy="457200"/>
          </a:xfrm>
        </p:spPr>
        <p:txBody>
          <a:bodyPr anchor="ctr" anchorCtr="0">
            <a:noAutofit/>
          </a:bodyPr>
          <a:lstStyle>
            <a:lvl1pPr marL="0" indent="0" algn="ctr">
              <a:lnSpc>
                <a:spcPct val="100000"/>
              </a:lnSpc>
              <a:spcBef>
                <a:spcPts val="0"/>
              </a:spcBef>
              <a:spcAft>
                <a:spcPts val="0"/>
              </a:spcAft>
              <a:buNone/>
              <a:defRPr sz="1700" b="0" i="0" cap="all" spc="200">
                <a:solidFill>
                  <a:srgbClr val="7ABEB1"/>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F5CCD9-3D91-4A45-A285-97F2A0F78002}" type="datetime1">
              <a:rPr lang="en-US" smtClean="0"/>
              <a:t>7/12/2016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25648" y="333233"/>
            <a:ext cx="2889504" cy="911212"/>
          </a:xfrm>
          <a:prstGeom prst="rect">
            <a:avLst/>
          </a:prstGeom>
        </p:spPr>
      </p:pic>
      <p:sp>
        <p:nvSpPr>
          <p:cNvPr id="14" name="Text Placeholder 13"/>
          <p:cNvSpPr>
            <a:spLocks noGrp="1"/>
          </p:cNvSpPr>
          <p:nvPr>
            <p:ph type="body" sz="quarter" idx="13"/>
          </p:nvPr>
        </p:nvSpPr>
        <p:spPr>
          <a:xfrm>
            <a:off x="3022600" y="5040544"/>
            <a:ext cx="2768600"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a:t>Click to edit Master text styles</a:t>
            </a:r>
          </a:p>
        </p:txBody>
      </p:sp>
      <p:sp>
        <p:nvSpPr>
          <p:cNvPr id="15" name="Text Placeholder 13"/>
          <p:cNvSpPr>
            <a:spLocks noGrp="1"/>
          </p:cNvSpPr>
          <p:nvPr>
            <p:ph type="body" sz="quarter" idx="14"/>
          </p:nvPr>
        </p:nvSpPr>
        <p:spPr>
          <a:xfrm>
            <a:off x="6172200" y="5040544"/>
            <a:ext cx="2971800"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a:t>Click to edit Master text styles</a:t>
            </a:r>
          </a:p>
        </p:txBody>
      </p:sp>
    </p:spTree>
    <p:extLst>
      <p:ext uri="{BB962C8B-B14F-4D97-AF65-F5344CB8AC3E}">
        <p14:creationId xmlns:p14="http://schemas.microsoft.com/office/powerpoint/2010/main" val="2713081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D5568-8F1F-4180-B42B-3165AD8EEAD1}" type="datetime1">
              <a:rPr lang="en-US" smtClean="0"/>
              <a:t>7/12/2016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290992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AFCA5C-C757-4F8F-B2EA-15084C0B313A}" type="datetime1">
              <a:rPr lang="en-US" smtClean="0"/>
              <a:t>7/12/2016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3606459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7F71C3-5B90-4975-B736-71B694D0CA56}" type="datetime1">
              <a:rPr lang="en-US" smtClean="0"/>
              <a:t>7/12/2016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2667804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1E55DD2-660D-5E46-82FA-F7893DF1EE13}" type="slidenum">
              <a:rPr lang="en-US" smtClean="0"/>
              <a:pPr/>
              <a:t>‹#›</a:t>
            </a:fld>
            <a:endParaRPr lang="en-US" dirty="0"/>
          </a:p>
        </p:txBody>
      </p:sp>
      <p:sp>
        <p:nvSpPr>
          <p:cNvPr id="6" name="Title 1"/>
          <p:cNvSpPr>
            <a:spLocks noGrp="1"/>
          </p:cNvSpPr>
          <p:nvPr>
            <p:ph type="title"/>
          </p:nvPr>
        </p:nvSpPr>
        <p:spPr>
          <a:xfrm>
            <a:off x="2006220" y="4800600"/>
            <a:ext cx="5272467" cy="566738"/>
          </a:xfrm>
        </p:spPr>
        <p:txBody>
          <a:bodyPr anchor="b"/>
          <a:lstStyle>
            <a:lvl1pPr algn="l">
              <a:defRPr sz="2000" b="1"/>
            </a:lvl1pPr>
          </a:lstStyle>
          <a:p>
            <a:r>
              <a:rPr lang="en-US"/>
              <a:t>Click to edit Master title style</a:t>
            </a:r>
          </a:p>
        </p:txBody>
      </p:sp>
      <p:sp>
        <p:nvSpPr>
          <p:cNvPr id="7" name="Picture Placeholder 2"/>
          <p:cNvSpPr>
            <a:spLocks noGrp="1"/>
          </p:cNvSpPr>
          <p:nvPr>
            <p:ph type="pic" idx="1"/>
          </p:nvPr>
        </p:nvSpPr>
        <p:spPr>
          <a:xfrm>
            <a:off x="2006220" y="612775"/>
            <a:ext cx="527246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ext Placeholder 3"/>
          <p:cNvSpPr>
            <a:spLocks noGrp="1"/>
          </p:cNvSpPr>
          <p:nvPr>
            <p:ph type="body" sz="half" idx="2"/>
          </p:nvPr>
        </p:nvSpPr>
        <p:spPr>
          <a:xfrm>
            <a:off x="2006220" y="5367338"/>
            <a:ext cx="527246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14471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51E55DD2-660D-5E46-82FA-F7893DF1EE13}" type="slidenum">
              <a:rPr lang="en-US" smtClean="0"/>
              <a:pPr/>
              <a:t>‹#›</a:t>
            </a:fld>
            <a:endParaRPr lang="en-US" dirty="0"/>
          </a:p>
        </p:txBody>
      </p:sp>
      <p:sp>
        <p:nvSpPr>
          <p:cNvPr id="5" name="Content Placeholder 4"/>
          <p:cNvSpPr>
            <a:spLocks noGrp="1"/>
          </p:cNvSpPr>
          <p:nvPr>
            <p:ph sz="quarter" idx="11"/>
          </p:nvPr>
        </p:nvSpPr>
        <p:spPr>
          <a:xfrm>
            <a:off x="457201" y="1401763"/>
            <a:ext cx="8260080" cy="4237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9677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Clr>
                <a:schemeClr val="accent1"/>
              </a:buClr>
              <a:buFont typeface="Wingdings" charset="2"/>
              <a:buChar char="§"/>
              <a:defRPr>
                <a:solidFill>
                  <a:srgbClr val="0D466E"/>
                </a:solidFill>
                <a:latin typeface="Corbel"/>
                <a:cs typeface="Corbel"/>
              </a:defRPr>
            </a:lvl1pPr>
            <a:lvl2pPr marL="627063" indent="-284163">
              <a:buClr>
                <a:srgbClr val="61ACA6"/>
              </a:buClr>
              <a:buFont typeface="Wingdings" charset="2"/>
              <a:buChar char="§"/>
              <a:defRPr>
                <a:solidFill>
                  <a:srgbClr val="0D466E"/>
                </a:solidFill>
                <a:latin typeface="Corbel"/>
                <a:cs typeface="Corbel"/>
              </a:defRPr>
            </a:lvl2pPr>
            <a:lvl3pPr>
              <a:defRPr>
                <a:solidFill>
                  <a:srgbClr val="0D466E"/>
                </a:solidFill>
                <a:latin typeface="Corbel"/>
                <a:cs typeface="Corbel"/>
              </a:defRPr>
            </a:lvl3pPr>
            <a:lvl4pPr>
              <a:defRPr>
                <a:solidFill>
                  <a:srgbClr val="0D466E"/>
                </a:solidFill>
                <a:latin typeface="Corbel"/>
                <a:cs typeface="Corbel"/>
              </a:defRPr>
            </a:lvl4pPr>
            <a:lvl5pPr>
              <a:defRPr>
                <a:solidFill>
                  <a:srgbClr val="0D466E"/>
                </a:solidFill>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F0A92D-90BF-4F7A-806E-8BF908D713F9}" type="datetime1">
              <a:rPr lang="en-US" smtClean="0"/>
              <a:t>7/12/2016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2249372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Multi-List-Smal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a:t>Click to edit Master title style</a:t>
            </a:r>
            <a:endParaRPr lang="en-US" dirty="0"/>
          </a:p>
        </p:txBody>
      </p:sp>
      <p:sp>
        <p:nvSpPr>
          <p:cNvPr id="3" name="Content Placeholder 2"/>
          <p:cNvSpPr>
            <a:spLocks noGrp="1"/>
          </p:cNvSpPr>
          <p:nvPr>
            <p:ph idx="1"/>
          </p:nvPr>
        </p:nvSpPr>
        <p:spPr>
          <a:xfrm>
            <a:off x="457200" y="1405467"/>
            <a:ext cx="8229600" cy="4720697"/>
          </a:xfrm>
        </p:spPr>
        <p:txBody>
          <a:bodyPr>
            <a:noAutofit/>
          </a:bodyPr>
          <a:lstStyle>
            <a:lvl1pPr marL="342900" indent="-342900">
              <a:lnSpc>
                <a:spcPts val="3000"/>
              </a:lnSpc>
              <a:buClr>
                <a:schemeClr val="accent1"/>
              </a:buClr>
              <a:buFont typeface="Wingdings" charset="2"/>
              <a:buChar char="§"/>
              <a:defRPr sz="2400">
                <a:solidFill>
                  <a:srgbClr val="0D466E"/>
                </a:solidFill>
                <a:latin typeface="Corbel"/>
                <a:cs typeface="Corbel"/>
              </a:defRPr>
            </a:lvl1pPr>
            <a:lvl2pPr marL="627063" indent="-284163">
              <a:buClr>
                <a:srgbClr val="61ACA6"/>
              </a:buClr>
              <a:buFont typeface="Wingdings" charset="2"/>
              <a:buChar char="§"/>
              <a:defRPr sz="2400">
                <a:solidFill>
                  <a:srgbClr val="0D466E"/>
                </a:solidFill>
                <a:latin typeface="Corbel"/>
                <a:cs typeface="Corbel"/>
              </a:defRPr>
            </a:lvl2pPr>
            <a:lvl3pPr>
              <a:defRPr>
                <a:solidFill>
                  <a:srgbClr val="0D466E"/>
                </a:solidFill>
                <a:latin typeface="Corbel"/>
                <a:cs typeface="Corbel"/>
              </a:defRPr>
            </a:lvl3pPr>
            <a:lvl4pPr>
              <a:defRPr>
                <a:solidFill>
                  <a:srgbClr val="0D466E"/>
                </a:solidFill>
                <a:latin typeface="Corbel"/>
                <a:cs typeface="Corbel"/>
              </a:defRPr>
            </a:lvl4pPr>
            <a:lvl5pPr>
              <a:defRPr>
                <a:solidFill>
                  <a:srgbClr val="0D466E"/>
                </a:solidFill>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470BBD-8E22-4108-B157-9B17CCDDBE6D}" type="datetime1">
              <a:rPr lang="en-US" smtClean="0"/>
              <a:t>7/12/2016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426904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E71E20-A51D-4995-B922-6559C7E4D27A}" type="datetime1">
              <a:rPr lang="en-US" smtClean="0"/>
              <a:t>7/12/2016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3365443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C9E929-3AC8-4132-94D0-E611B40633F5}" type="datetime1">
              <a:rPr lang="en-US" smtClean="0"/>
              <a:t>7/12/2016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2355516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AC1892-C6B5-44AA-846A-079591FAEC91}" type="datetime1">
              <a:rPr lang="en-US" smtClean="0"/>
              <a:t>7/12/2016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3362946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8444A0-F8BA-4F83-A3FC-43D9C7D38380}" type="datetime1">
              <a:rPr lang="en-US" smtClean="0"/>
              <a:t>7/12/2016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494880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A66183-E12B-4B57-B407-12F2D258EA80}" type="datetime1">
              <a:rPr lang="en-US" smtClean="0"/>
              <a:t>7/12/2016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36449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7A2B58-62CF-4F7A-BF5E-615944EA3596}" type="datetime1">
              <a:rPr lang="en-US" smtClean="0"/>
              <a:t>7/12/2016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349752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footer.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6309360"/>
            <a:ext cx="9144000" cy="548640"/>
          </a:xfrm>
          <a:prstGeom prst="rect">
            <a:avLst/>
          </a:prstGeom>
        </p:spPr>
      </p:pic>
      <p:sp>
        <p:nvSpPr>
          <p:cNvPr id="2" name="Title Placeholder 1"/>
          <p:cNvSpPr>
            <a:spLocks noGrp="1"/>
          </p:cNvSpPr>
          <p:nvPr>
            <p:ph type="title"/>
          </p:nvPr>
        </p:nvSpPr>
        <p:spPr>
          <a:xfrm>
            <a:off x="457200" y="91913"/>
            <a:ext cx="8229600" cy="1119673"/>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537462"/>
            <a:ext cx="8229600" cy="4588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1587500" cy="365125"/>
          </a:xfrm>
          <a:prstGeom prst="rect">
            <a:avLst/>
          </a:prstGeom>
        </p:spPr>
        <p:txBody>
          <a:bodyPr vert="horz" lIns="91440" tIns="45720" rIns="91440" bIns="45720" rtlCol="0" anchor="ctr"/>
          <a:lstStyle>
            <a:lvl1pPr algn="l">
              <a:defRPr sz="1200">
                <a:solidFill>
                  <a:schemeClr val="bg1"/>
                </a:solidFill>
              </a:defRPr>
            </a:lvl1pPr>
          </a:lstStyle>
          <a:p>
            <a:fld id="{9D155331-58E7-4FE8-8F60-039C068CED3D}" type="datetime1">
              <a:rPr lang="en-US" smtClean="0"/>
              <a:t>7/12/2016</a:t>
            </a:fld>
            <a:endParaRPr lang="en-US" dirty="0"/>
          </a:p>
        </p:txBody>
      </p:sp>
      <p:sp>
        <p:nvSpPr>
          <p:cNvPr id="5" name="Footer Placeholder 4"/>
          <p:cNvSpPr>
            <a:spLocks noGrp="1"/>
          </p:cNvSpPr>
          <p:nvPr>
            <p:ph type="ftr" sz="quarter" idx="3"/>
          </p:nvPr>
        </p:nvSpPr>
        <p:spPr>
          <a:xfrm>
            <a:off x="2076450" y="6356350"/>
            <a:ext cx="394335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9850" y="6356350"/>
            <a:ext cx="374650" cy="365125"/>
          </a:xfrm>
          <a:prstGeom prst="rect">
            <a:avLst/>
          </a:prstGeom>
        </p:spPr>
        <p:txBody>
          <a:bodyPr vert="horz" lIns="91440" tIns="45720" rIns="91440" bIns="45720" rtlCol="0" anchor="ctr"/>
          <a:lstStyle>
            <a:lvl1pPr algn="r">
              <a:defRPr sz="1200">
                <a:solidFill>
                  <a:schemeClr val="bg1"/>
                </a:solidFill>
              </a:defRPr>
            </a:lvl1pPr>
          </a:lstStyle>
          <a:p>
            <a:fld id="{174E07D9-8248-4A0E-82EF-FE5AFD0363D2}" type="slidenum">
              <a:rPr lang="en-US" smtClean="0"/>
              <a:pPr/>
              <a:t>‹#›</a:t>
            </a:fld>
            <a:endParaRPr lang="en-US" dirty="0"/>
          </a:p>
        </p:txBody>
      </p:sp>
      <p:pic>
        <p:nvPicPr>
          <p:cNvPr id="8" name="Picture 7" descr="IDC_logo_sm.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135558" y="6413455"/>
            <a:ext cx="1683439" cy="370066"/>
          </a:xfrm>
          <a:prstGeom prst="rect">
            <a:avLst/>
          </a:prstGeom>
        </p:spPr>
      </p:pic>
    </p:spTree>
    <p:extLst>
      <p:ext uri="{BB962C8B-B14F-4D97-AF65-F5344CB8AC3E}">
        <p14:creationId xmlns:p14="http://schemas.microsoft.com/office/powerpoint/2010/main" val="3714897589"/>
      </p:ext>
    </p:extLst>
  </p:cSld>
  <p:clrMap bg1="lt1" tx1="dk1" bg2="lt2" tx2="dk2" accent1="accent1" accent2="accent2" accent3="accent3" accent4="accent4" accent5="accent5" accent6="accent6" hlink="hlink" folHlink="folHlink"/>
  <p:sldLayoutIdLst>
    <p:sldLayoutId id="2147483672" r:id="rId1"/>
    <p:sldLayoutId id="2147483662" r:id="rId2"/>
    <p:sldLayoutId id="2147483673"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5" r:id="rId13"/>
    <p:sldLayoutId id="2147483676" r:id="rId14"/>
  </p:sldLayoutIdLst>
  <p:hf hdr="0" ftr="0" dt="0"/>
  <p:txStyles>
    <p:titleStyle>
      <a:lvl1pPr algn="l" defTabSz="914400" rtl="0" eaLnBrk="1" latinLnBrk="0" hangingPunct="1">
        <a:spcBef>
          <a:spcPct val="0"/>
        </a:spcBef>
        <a:buNone/>
        <a:defRPr sz="3400" b="1" kern="1200">
          <a:solidFill>
            <a:schemeClr val="tx1"/>
          </a:solidFill>
          <a:latin typeface="Corbel"/>
          <a:ea typeface="+mj-ea"/>
          <a:cs typeface="Corbel"/>
        </a:defRPr>
      </a:lvl1pPr>
    </p:titleStyle>
    <p:bodyStyle>
      <a:lvl1pPr marL="342900" indent="-342900" algn="l" defTabSz="914400" rtl="0" eaLnBrk="1" latinLnBrk="0" hangingPunct="1">
        <a:lnSpc>
          <a:spcPts val="3400"/>
        </a:lnSpc>
        <a:spcBef>
          <a:spcPct val="20000"/>
        </a:spcBef>
        <a:spcAft>
          <a:spcPts val="600"/>
        </a:spcAft>
        <a:buClr>
          <a:schemeClr val="accent1"/>
        </a:buClr>
        <a:buFont typeface="Wingdings" charset="2"/>
        <a:buChar char="§"/>
        <a:defRPr sz="3000" kern="1200">
          <a:solidFill>
            <a:schemeClr val="tx1"/>
          </a:solidFill>
          <a:latin typeface="Corbel"/>
          <a:ea typeface="+mn-ea"/>
          <a:cs typeface="Corbel"/>
        </a:defRPr>
      </a:lvl1pPr>
      <a:lvl2pPr marL="627063" indent="-284163" algn="l" defTabSz="914400" rtl="0" eaLnBrk="1" latinLnBrk="0" hangingPunct="1">
        <a:spcBef>
          <a:spcPts val="300"/>
        </a:spcBef>
        <a:buClr>
          <a:srgbClr val="61ACA6"/>
        </a:buClr>
        <a:buFont typeface="Wingdings" charset="2"/>
        <a:buChar char="§"/>
        <a:defRPr sz="2800" kern="1200">
          <a:solidFill>
            <a:schemeClr val="tx1"/>
          </a:solidFill>
          <a:latin typeface="Corbel"/>
          <a:ea typeface="+mn-ea"/>
          <a:cs typeface="Corbel"/>
        </a:defRPr>
      </a:lvl2pPr>
      <a:lvl3pPr marL="860425" indent="-233363" algn="l" defTabSz="914400" rtl="0" eaLnBrk="1" latinLnBrk="0" hangingPunct="1">
        <a:spcBef>
          <a:spcPct val="20000"/>
        </a:spcBef>
        <a:buFont typeface="Arial" panose="020B0604020202020204" pitchFamily="34" charset="0"/>
        <a:buChar char="•"/>
        <a:defRPr sz="2400" kern="1200">
          <a:solidFill>
            <a:schemeClr val="tx1"/>
          </a:solidFill>
          <a:latin typeface="Corbel"/>
          <a:ea typeface="+mn-ea"/>
          <a:cs typeface="Corbel"/>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nces.ed.gov/nationsreportcard/naepdata/dataset.aspx"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hyperlink" Target="http://nces.ed.gov/nationsreportcard/naepdata/dataset.aspx"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hyperlink" Target="http://nces.ed.gov/nationsreportcard/naepdata/dataset.aspx"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hyperlink" Target="http://nces.ed.gov/nationsreportcard/naepdata/dataset.aspx"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hyperlink" Target="http://nces.ed.gov/nationsreportcard/naepdata/dataset.aspx"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ideadata.org/resource-library/" TargetMode="External"/><Relationship Id="rId7" Type="http://schemas.openxmlformats.org/officeDocument/2006/relationships/hyperlink" Target="mailto:nancy.ohara@uky.edu"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hyperlink" Target="mailto:tommunk@westat.com" TargetMode="External"/><Relationship Id="rId5" Type="http://schemas.openxmlformats.org/officeDocument/2006/relationships/hyperlink" Target="mailto:JulieBollmer@westat.com" TargetMode="External"/><Relationship Id="rId4" Type="http://schemas.openxmlformats.org/officeDocument/2006/relationships/hyperlink" Target="https://ideadata.org/technical-assistance/" TargetMode="External"/><Relationship Id="rId9"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hyperlink" Target="http://ideadata.or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image" Target="../media/image42.png"/><Relationship Id="rId4" Type="http://schemas.openxmlformats.org/officeDocument/2006/relationships/hyperlink" Target="https://twitter.com/ideadatacenter"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gi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22600" y="1426466"/>
            <a:ext cx="5816600" cy="2888396"/>
          </a:xfrm>
        </p:spPr>
        <p:txBody>
          <a:bodyPr>
            <a:normAutofit/>
          </a:bodyPr>
          <a:lstStyle/>
          <a:p>
            <a:r>
              <a:rPr lang="en-US" sz="3200" dirty="0"/>
              <a:t>Equity, Inclusion, and Opportunity:  Creating Educational Systems That Meet the Needs of All Groups of Students</a:t>
            </a:r>
          </a:p>
        </p:txBody>
      </p:sp>
      <p:sp>
        <p:nvSpPr>
          <p:cNvPr id="9" name="Text Placeholder 8"/>
          <p:cNvSpPr>
            <a:spLocks noGrp="1"/>
          </p:cNvSpPr>
          <p:nvPr>
            <p:ph type="body" sz="quarter" idx="14"/>
          </p:nvPr>
        </p:nvSpPr>
        <p:spPr/>
        <p:txBody>
          <a:bodyPr/>
          <a:lstStyle/>
          <a:p>
            <a:r>
              <a:rPr lang="en-US" dirty="0"/>
              <a:t>Julie Bollmer, IDC</a:t>
            </a:r>
          </a:p>
          <a:p>
            <a:r>
              <a:rPr lang="en-US" dirty="0"/>
              <a:t>Tom Munk, IDC</a:t>
            </a:r>
          </a:p>
          <a:p>
            <a:r>
              <a:rPr lang="en-US" dirty="0"/>
              <a:t>Nancy O’Hara, IDC</a:t>
            </a:r>
          </a:p>
          <a:p>
            <a:endParaRPr lang="en-US" dirty="0"/>
          </a:p>
        </p:txBody>
      </p:sp>
      <p:sp>
        <p:nvSpPr>
          <p:cNvPr id="3" name="Subtitle 2"/>
          <p:cNvSpPr>
            <a:spLocks noGrp="1"/>
          </p:cNvSpPr>
          <p:nvPr>
            <p:ph type="subTitle" idx="1"/>
          </p:nvPr>
        </p:nvSpPr>
        <p:spPr/>
        <p:txBody>
          <a:bodyPr/>
          <a:lstStyle/>
          <a:p>
            <a:r>
              <a:rPr lang="en-US" dirty="0"/>
              <a:t>OSEP Project Directors’ Conference</a:t>
            </a:r>
          </a:p>
          <a:p>
            <a:r>
              <a:rPr lang="en-US" dirty="0"/>
              <a:t>August 1-3, 2016</a:t>
            </a:r>
          </a:p>
        </p:txBody>
      </p:sp>
      <p:pic>
        <p:nvPicPr>
          <p:cNvPr id="11" name="Picture 10" descr="keyboard and 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8792"/>
            <a:ext cx="2593297" cy="2523744"/>
          </a:xfrm>
          <a:prstGeom prst="rect">
            <a:avLst/>
          </a:prstGeom>
        </p:spPr>
      </p:pic>
    </p:spTree>
    <p:extLst>
      <p:ext uri="{BB962C8B-B14F-4D97-AF65-F5344CB8AC3E}">
        <p14:creationId xmlns:p14="http://schemas.microsoft.com/office/powerpoint/2010/main" val="275314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8701" y="396875"/>
            <a:ext cx="8658970" cy="928688"/>
          </a:xfrm>
        </p:spPr>
        <p:txBody>
          <a:bodyPr>
            <a:noAutofit/>
          </a:bodyPr>
          <a:lstStyle/>
          <a:p>
            <a:r>
              <a:rPr lang="en-US" sz="2800" b="1" dirty="0">
                <a:solidFill>
                  <a:srgbClr val="0C395A"/>
                </a:solidFill>
              </a:rPr>
              <a:t>Achievement:</a:t>
            </a:r>
            <a:r>
              <a:rPr lang="en-US" sz="3200" dirty="0">
                <a:solidFill>
                  <a:srgbClr val="0C395A"/>
                </a:solidFill>
              </a:rPr>
              <a:t> </a:t>
            </a:r>
            <a:r>
              <a:rPr lang="en-US" sz="2800" dirty="0">
                <a:solidFill>
                  <a:srgbClr val="0C395A"/>
                </a:solidFill>
              </a:rPr>
              <a:t>Disaggregated </a:t>
            </a:r>
            <a:r>
              <a:rPr lang="en-US" sz="2800" dirty="0">
                <a:hlinkClick r:id="rId3"/>
              </a:rPr>
              <a:t>Main NAEP</a:t>
            </a:r>
            <a:r>
              <a:rPr lang="en-US" sz="2800" dirty="0"/>
              <a:t> reading scores, grade 4, 2013, Philadelphia, Pennsylvania</a:t>
            </a:r>
            <a:endParaRPr lang="en-US" sz="2800" dirty="0">
              <a:solidFill>
                <a:srgbClr val="FF0000"/>
              </a:solidFill>
            </a:endParaRPr>
          </a:p>
        </p:txBody>
      </p:sp>
      <p:graphicFrame>
        <p:nvGraphicFramePr>
          <p:cNvPr id="4" name="Content Placeholder 3" descr="Chart shows the data from the 2013 grades 4 and 8 NAEP reading scores disaggregated by subgroups such as race/disability/etc."/>
          <p:cNvGraphicFramePr>
            <a:graphicFrameLocks noGrp="1"/>
          </p:cNvGraphicFramePr>
          <p:nvPr>
            <p:ph idx="4294967295"/>
            <p:extLst>
              <p:ext uri="{D42A27DB-BD31-4B8C-83A1-F6EECF244321}">
                <p14:modId xmlns:p14="http://schemas.microsoft.com/office/powerpoint/2010/main" val="3249693106"/>
              </p:ext>
            </p:extLst>
          </p:nvPr>
        </p:nvGraphicFramePr>
        <p:xfrm>
          <a:off x="457200" y="1652546"/>
          <a:ext cx="8229600" cy="4343400"/>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p:txBody>
          <a:bodyPr/>
          <a:lstStyle/>
          <a:p>
            <a:fld id="{174E07D9-8248-4A0E-82EF-FE5AFD0363D2}" type="slidenum">
              <a:rPr lang="en-US" smtClean="0"/>
              <a:t>10</a:t>
            </a:fld>
            <a:endParaRPr lang="en-US" dirty="0"/>
          </a:p>
        </p:txBody>
      </p:sp>
    </p:spTree>
    <p:extLst>
      <p:ext uri="{BB962C8B-B14F-4D97-AF65-F5344CB8AC3E}">
        <p14:creationId xmlns:p14="http://schemas.microsoft.com/office/powerpoint/2010/main" val="3456560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9615" y="396875"/>
            <a:ext cx="8754386" cy="928688"/>
          </a:xfrm>
        </p:spPr>
        <p:txBody>
          <a:bodyPr>
            <a:noAutofit/>
          </a:bodyPr>
          <a:lstStyle/>
          <a:p>
            <a:r>
              <a:rPr lang="en-US" sz="2800" b="1" dirty="0"/>
              <a:t>Achievement:</a:t>
            </a:r>
            <a:r>
              <a:rPr lang="en-US" sz="3200" dirty="0"/>
              <a:t> </a:t>
            </a:r>
            <a:r>
              <a:rPr lang="en-US" sz="2800" dirty="0"/>
              <a:t>Disaggregated </a:t>
            </a:r>
            <a:r>
              <a:rPr lang="en-US" sz="2800" dirty="0">
                <a:hlinkClick r:id="rId3"/>
              </a:rPr>
              <a:t>Main NAEP</a:t>
            </a:r>
            <a:r>
              <a:rPr lang="en-US" sz="2800" dirty="0"/>
              <a:t> reading scores, grade 4,</a:t>
            </a:r>
            <a:r>
              <a:rPr lang="en-US" sz="2800" dirty="0">
                <a:solidFill>
                  <a:srgbClr val="FF0000"/>
                </a:solidFill>
              </a:rPr>
              <a:t> </a:t>
            </a:r>
            <a:r>
              <a:rPr lang="en-US" sz="2800" dirty="0"/>
              <a:t>2013, Philadelphia, Pennsylvania </a:t>
            </a:r>
            <a:r>
              <a:rPr lang="en-US" sz="2800" dirty="0" smtClean="0"/>
              <a:t>(2)</a:t>
            </a:r>
            <a:endParaRPr lang="en-US" sz="2800" dirty="0">
              <a:solidFill>
                <a:srgbClr val="FF0000"/>
              </a:solidFill>
            </a:endParaRPr>
          </a:p>
        </p:txBody>
      </p:sp>
      <p:graphicFrame>
        <p:nvGraphicFramePr>
          <p:cNvPr id="4" name="Content Placeholder 3" descr="Chart shows the data from the 2013 grades 4 and 8 NAEP reading scores disaggregated by subgroups such as race/disability/etc."/>
          <p:cNvGraphicFramePr>
            <a:graphicFrameLocks noGrp="1"/>
          </p:cNvGraphicFramePr>
          <p:nvPr>
            <p:ph idx="4294967295"/>
            <p:extLst>
              <p:ext uri="{D42A27DB-BD31-4B8C-83A1-F6EECF244321}">
                <p14:modId xmlns:p14="http://schemas.microsoft.com/office/powerpoint/2010/main" val="804033795"/>
              </p:ext>
            </p:extLst>
          </p:nvPr>
        </p:nvGraphicFramePr>
        <p:xfrm>
          <a:off x="457200" y="1676400"/>
          <a:ext cx="8229600" cy="4343400"/>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p:txBody>
          <a:bodyPr/>
          <a:lstStyle/>
          <a:p>
            <a:fld id="{174E07D9-8248-4A0E-82EF-FE5AFD0363D2}" type="slidenum">
              <a:rPr lang="en-US" smtClean="0"/>
              <a:t>11</a:t>
            </a:fld>
            <a:endParaRPr lang="en-US" dirty="0"/>
          </a:p>
        </p:txBody>
      </p:sp>
    </p:spTree>
    <p:extLst>
      <p:ext uri="{BB962C8B-B14F-4D97-AF65-F5344CB8AC3E}">
        <p14:creationId xmlns:p14="http://schemas.microsoft.com/office/powerpoint/2010/main" val="4195899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9615" y="396875"/>
            <a:ext cx="8754386" cy="928688"/>
          </a:xfrm>
        </p:spPr>
        <p:txBody>
          <a:bodyPr>
            <a:noAutofit/>
          </a:bodyPr>
          <a:lstStyle/>
          <a:p>
            <a:r>
              <a:rPr lang="en-US" sz="2800" b="1" dirty="0"/>
              <a:t>Achievement:</a:t>
            </a:r>
            <a:r>
              <a:rPr lang="en-US" sz="3200" dirty="0"/>
              <a:t> </a:t>
            </a:r>
            <a:r>
              <a:rPr lang="en-US" sz="2800" dirty="0"/>
              <a:t>Disaggregated </a:t>
            </a:r>
            <a:r>
              <a:rPr lang="en-US" sz="2800" dirty="0">
                <a:hlinkClick r:id="rId3"/>
              </a:rPr>
              <a:t>Main NAEP</a:t>
            </a:r>
            <a:r>
              <a:rPr lang="en-US" sz="2800" dirty="0"/>
              <a:t> reading scores, grade 4,</a:t>
            </a:r>
            <a:r>
              <a:rPr lang="en-US" sz="2800" dirty="0">
                <a:solidFill>
                  <a:srgbClr val="FF0000"/>
                </a:solidFill>
              </a:rPr>
              <a:t> </a:t>
            </a:r>
            <a:r>
              <a:rPr lang="en-US" sz="2800" dirty="0"/>
              <a:t>2013, Philadelphia, Pennsylvania </a:t>
            </a:r>
            <a:r>
              <a:rPr lang="en-US" sz="2800" dirty="0" smtClean="0"/>
              <a:t>(3)</a:t>
            </a:r>
            <a:endParaRPr lang="en-US" sz="2800" dirty="0">
              <a:solidFill>
                <a:srgbClr val="FF0000"/>
              </a:solidFill>
            </a:endParaRPr>
          </a:p>
        </p:txBody>
      </p:sp>
      <p:graphicFrame>
        <p:nvGraphicFramePr>
          <p:cNvPr id="4" name="Content Placeholder 3" descr="Chart shows the data from the 2013 grades 4 and 8 NAEP reading scores disaggregated by subgroups such as race/disability/etc."/>
          <p:cNvGraphicFramePr>
            <a:graphicFrameLocks noGrp="1"/>
          </p:cNvGraphicFramePr>
          <p:nvPr>
            <p:ph idx="4294967295"/>
            <p:extLst>
              <p:ext uri="{D42A27DB-BD31-4B8C-83A1-F6EECF244321}">
                <p14:modId xmlns:p14="http://schemas.microsoft.com/office/powerpoint/2010/main" val="4272352358"/>
              </p:ext>
            </p:extLst>
          </p:nvPr>
        </p:nvGraphicFramePr>
        <p:xfrm>
          <a:off x="457200" y="1676400"/>
          <a:ext cx="8229600" cy="4343400"/>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p:txBody>
          <a:bodyPr/>
          <a:lstStyle/>
          <a:p>
            <a:fld id="{174E07D9-8248-4A0E-82EF-FE5AFD0363D2}" type="slidenum">
              <a:rPr lang="en-US" smtClean="0"/>
              <a:t>12</a:t>
            </a:fld>
            <a:endParaRPr lang="en-US" dirty="0"/>
          </a:p>
        </p:txBody>
      </p:sp>
    </p:spTree>
    <p:extLst>
      <p:ext uri="{BB962C8B-B14F-4D97-AF65-F5344CB8AC3E}">
        <p14:creationId xmlns:p14="http://schemas.microsoft.com/office/powerpoint/2010/main" val="2804370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7120" y="396875"/>
            <a:ext cx="8810045" cy="928688"/>
          </a:xfrm>
        </p:spPr>
        <p:txBody>
          <a:bodyPr>
            <a:noAutofit/>
          </a:bodyPr>
          <a:lstStyle/>
          <a:p>
            <a:r>
              <a:rPr lang="en-US" sz="2800" b="1" dirty="0"/>
              <a:t>Achievement:</a:t>
            </a:r>
            <a:r>
              <a:rPr lang="en-US" sz="3200" dirty="0"/>
              <a:t> </a:t>
            </a:r>
            <a:r>
              <a:rPr lang="en-US" sz="2800" dirty="0"/>
              <a:t>Disaggregated </a:t>
            </a:r>
            <a:r>
              <a:rPr lang="en-US" sz="2800" dirty="0">
                <a:hlinkClick r:id="rId3"/>
              </a:rPr>
              <a:t>Main NAEP</a:t>
            </a:r>
            <a:r>
              <a:rPr lang="en-US" sz="2800" dirty="0"/>
              <a:t> reading scores, grade 4, 2013, Philadelphia, Pennsylvania </a:t>
            </a:r>
            <a:r>
              <a:rPr lang="en-US" sz="2800" dirty="0" smtClean="0"/>
              <a:t>(4)</a:t>
            </a:r>
            <a:endParaRPr lang="en-US" sz="2800" dirty="0">
              <a:solidFill>
                <a:srgbClr val="FF0000"/>
              </a:solidFill>
            </a:endParaRPr>
          </a:p>
        </p:txBody>
      </p:sp>
      <p:graphicFrame>
        <p:nvGraphicFramePr>
          <p:cNvPr id="4" name="Content Placeholder 3" descr="Chart shows the data from the 2013 grades 4 and 8 NAEP reading scores disaggregated by subgroups such as race/disability/etc."/>
          <p:cNvGraphicFramePr>
            <a:graphicFrameLocks noGrp="1"/>
          </p:cNvGraphicFramePr>
          <p:nvPr>
            <p:ph idx="4294967295"/>
            <p:extLst>
              <p:ext uri="{D42A27DB-BD31-4B8C-83A1-F6EECF244321}">
                <p14:modId xmlns:p14="http://schemas.microsoft.com/office/powerpoint/2010/main" val="1122605883"/>
              </p:ext>
            </p:extLst>
          </p:nvPr>
        </p:nvGraphicFramePr>
        <p:xfrm>
          <a:off x="457200" y="1676400"/>
          <a:ext cx="8229600" cy="4343400"/>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p:txBody>
          <a:bodyPr/>
          <a:lstStyle/>
          <a:p>
            <a:fld id="{174E07D9-8248-4A0E-82EF-FE5AFD0363D2}" type="slidenum">
              <a:rPr lang="en-US" smtClean="0"/>
              <a:t>13</a:t>
            </a:fld>
            <a:endParaRPr lang="en-US" dirty="0"/>
          </a:p>
        </p:txBody>
      </p:sp>
    </p:spTree>
    <p:extLst>
      <p:ext uri="{BB962C8B-B14F-4D97-AF65-F5344CB8AC3E}">
        <p14:creationId xmlns:p14="http://schemas.microsoft.com/office/powerpoint/2010/main" val="428925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778" y="386247"/>
            <a:ext cx="8825023" cy="928688"/>
          </a:xfrm>
        </p:spPr>
        <p:txBody>
          <a:bodyPr>
            <a:noAutofit/>
          </a:bodyPr>
          <a:lstStyle/>
          <a:p>
            <a:r>
              <a:rPr lang="en-US" sz="2800" b="1" dirty="0"/>
              <a:t>Achievement:</a:t>
            </a:r>
            <a:r>
              <a:rPr lang="en-US" sz="3200" dirty="0"/>
              <a:t> </a:t>
            </a:r>
            <a:r>
              <a:rPr lang="en-US" sz="2800" dirty="0"/>
              <a:t>Disaggregated </a:t>
            </a:r>
            <a:r>
              <a:rPr lang="en-US" sz="2800" dirty="0">
                <a:hlinkClick r:id="rId3"/>
              </a:rPr>
              <a:t>Main NAEP</a:t>
            </a:r>
            <a:r>
              <a:rPr lang="en-US" sz="2800" dirty="0"/>
              <a:t> reading scores, grade 4,</a:t>
            </a:r>
            <a:r>
              <a:rPr lang="en-US" sz="2800" dirty="0">
                <a:solidFill>
                  <a:srgbClr val="FF0000"/>
                </a:solidFill>
              </a:rPr>
              <a:t> </a:t>
            </a:r>
            <a:r>
              <a:rPr lang="en-US" sz="2800" dirty="0"/>
              <a:t>2013, Philadelphia, Pennsylvania </a:t>
            </a:r>
            <a:r>
              <a:rPr lang="en-US" sz="2800" dirty="0" smtClean="0"/>
              <a:t>(5)</a:t>
            </a:r>
            <a:endParaRPr lang="en-US" sz="2800" dirty="0">
              <a:solidFill>
                <a:srgbClr val="FF0000"/>
              </a:solidFill>
            </a:endParaRPr>
          </a:p>
        </p:txBody>
      </p:sp>
      <p:graphicFrame>
        <p:nvGraphicFramePr>
          <p:cNvPr id="4" name="Content Placeholder 3" descr="Chart shows the data from the 2013 grades 4 and 8 NAEP reading scores disaggregated by subgroups such as race/disability/etc."/>
          <p:cNvGraphicFramePr>
            <a:graphicFrameLocks noGrp="1"/>
          </p:cNvGraphicFramePr>
          <p:nvPr>
            <p:ph idx="4294967295"/>
            <p:extLst>
              <p:ext uri="{D42A27DB-BD31-4B8C-83A1-F6EECF244321}">
                <p14:modId xmlns:p14="http://schemas.microsoft.com/office/powerpoint/2010/main" val="4044733255"/>
              </p:ext>
            </p:extLst>
          </p:nvPr>
        </p:nvGraphicFramePr>
        <p:xfrm>
          <a:off x="457200" y="1676400"/>
          <a:ext cx="8229600" cy="4343400"/>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p:txBody>
          <a:bodyPr/>
          <a:lstStyle/>
          <a:p>
            <a:fld id="{174E07D9-8248-4A0E-82EF-FE5AFD0363D2}" type="slidenum">
              <a:rPr lang="en-US" smtClean="0"/>
              <a:t>14</a:t>
            </a:fld>
            <a:endParaRPr lang="en-US" dirty="0"/>
          </a:p>
        </p:txBody>
      </p:sp>
    </p:spTree>
    <p:extLst>
      <p:ext uri="{BB962C8B-B14F-4D97-AF65-F5344CB8AC3E}">
        <p14:creationId xmlns:p14="http://schemas.microsoft.com/office/powerpoint/2010/main" val="360138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2223" y="354346"/>
            <a:ext cx="8232775" cy="928688"/>
          </a:xfrm>
        </p:spPr>
        <p:txBody>
          <a:bodyPr>
            <a:noAutofit/>
          </a:bodyPr>
          <a:lstStyle/>
          <a:p>
            <a:r>
              <a:rPr lang="en-US" dirty="0"/>
              <a:t>Per</a:t>
            </a:r>
            <a:r>
              <a:rPr lang="en-US" dirty="0">
                <a:solidFill>
                  <a:srgbClr val="0C395A"/>
                </a:solidFill>
              </a:rPr>
              <a:t>cent</a:t>
            </a:r>
            <a:r>
              <a:rPr lang="en-US" dirty="0"/>
              <a:t>age of </a:t>
            </a:r>
            <a:r>
              <a:rPr lang="en-US" u="sng" dirty="0"/>
              <a:t>preschool</a:t>
            </a:r>
            <a:r>
              <a:rPr lang="en-US" dirty="0"/>
              <a:t> students receiving suspensions, by race/ethnicity</a:t>
            </a:r>
          </a:p>
        </p:txBody>
      </p:sp>
      <p:sp>
        <p:nvSpPr>
          <p:cNvPr id="6" name="TextBox 5"/>
          <p:cNvSpPr txBox="1"/>
          <p:nvPr/>
        </p:nvSpPr>
        <p:spPr>
          <a:xfrm>
            <a:off x="626211" y="6083891"/>
            <a:ext cx="7924800" cy="553998"/>
          </a:xfrm>
          <a:prstGeom prst="rect">
            <a:avLst/>
          </a:prstGeom>
          <a:noFill/>
        </p:spPr>
        <p:txBody>
          <a:bodyPr wrap="square" rtlCol="0">
            <a:spAutoFit/>
          </a:bodyPr>
          <a:lstStyle/>
          <a:p>
            <a:r>
              <a:rPr lang="en-US" sz="1200" b="1" dirty="0"/>
              <a:t>SOURCE: U.S. Department of Education, Office for Civil Rights, Civil Rights Data Collection, 2011–12. </a:t>
            </a:r>
            <a:endParaRPr lang="en-US" sz="1200" dirty="0"/>
          </a:p>
          <a:p>
            <a:endParaRPr lang="en-US" dirty="0"/>
          </a:p>
        </p:txBody>
      </p:sp>
      <p:grpSp>
        <p:nvGrpSpPr>
          <p:cNvPr id="4" name="Group 3" descr="Pie charts showing enrollment of preschool student by two races, white and black.  "/>
          <p:cNvGrpSpPr/>
          <p:nvPr/>
        </p:nvGrpSpPr>
        <p:grpSpPr>
          <a:xfrm>
            <a:off x="496696" y="1500776"/>
            <a:ext cx="4260080" cy="4379594"/>
            <a:chOff x="496696" y="1500776"/>
            <a:chExt cx="4260080" cy="4379594"/>
          </a:xfrm>
        </p:grpSpPr>
        <p:graphicFrame>
          <p:nvGraphicFramePr>
            <p:cNvPr id="3" name="Chart 2"/>
            <p:cNvGraphicFramePr/>
            <p:nvPr>
              <p:extLst>
                <p:ext uri="{D42A27DB-BD31-4B8C-83A1-F6EECF244321}">
                  <p14:modId xmlns:p14="http://schemas.microsoft.com/office/powerpoint/2010/main" val="3801336347"/>
                </p:ext>
              </p:extLst>
            </p:nvPr>
          </p:nvGraphicFramePr>
          <p:xfrm>
            <a:off x="538737" y="3648446"/>
            <a:ext cx="4218039" cy="22319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p:cNvGraphicFramePr/>
            <p:nvPr>
              <p:extLst>
                <p:ext uri="{D42A27DB-BD31-4B8C-83A1-F6EECF244321}">
                  <p14:modId xmlns:p14="http://schemas.microsoft.com/office/powerpoint/2010/main" val="730058868"/>
                </p:ext>
              </p:extLst>
            </p:nvPr>
          </p:nvGraphicFramePr>
          <p:xfrm>
            <a:off x="496696" y="1500776"/>
            <a:ext cx="4218039" cy="2231924"/>
          </p:xfrm>
          <a:graphic>
            <a:graphicData uri="http://schemas.openxmlformats.org/drawingml/2006/chart">
              <c:chart xmlns:c="http://schemas.openxmlformats.org/drawingml/2006/chart" xmlns:r="http://schemas.openxmlformats.org/officeDocument/2006/relationships" r:id="rId4"/>
            </a:graphicData>
          </a:graphic>
        </p:graphicFrame>
      </p:grpSp>
      <p:sp>
        <p:nvSpPr>
          <p:cNvPr id="5" name="Slide Number Placeholder 4"/>
          <p:cNvSpPr>
            <a:spLocks noGrp="1"/>
          </p:cNvSpPr>
          <p:nvPr>
            <p:ph type="sldNum" sz="quarter" idx="12"/>
          </p:nvPr>
        </p:nvSpPr>
        <p:spPr/>
        <p:txBody>
          <a:bodyPr/>
          <a:lstStyle/>
          <a:p>
            <a:fld id="{174E07D9-8248-4A0E-82EF-FE5AFD0363D2}" type="slidenum">
              <a:rPr lang="en-US" smtClean="0"/>
              <a:t>15</a:t>
            </a:fld>
            <a:endParaRPr lang="en-US" dirty="0"/>
          </a:p>
        </p:txBody>
      </p:sp>
    </p:spTree>
    <p:extLst>
      <p:ext uri="{BB962C8B-B14F-4D97-AF65-F5344CB8AC3E}">
        <p14:creationId xmlns:p14="http://schemas.microsoft.com/office/powerpoint/2010/main" val="550562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2223" y="364978"/>
            <a:ext cx="8232775" cy="928688"/>
          </a:xfrm>
        </p:spPr>
        <p:txBody>
          <a:bodyPr>
            <a:noAutofit/>
          </a:bodyPr>
          <a:lstStyle/>
          <a:p>
            <a:r>
              <a:rPr lang="en-US" dirty="0"/>
              <a:t>Percentage of preschool students receiving suspensions, by race/ethnicity (cont.)</a:t>
            </a:r>
          </a:p>
        </p:txBody>
      </p:sp>
      <p:sp>
        <p:nvSpPr>
          <p:cNvPr id="6" name="TextBox 5"/>
          <p:cNvSpPr txBox="1"/>
          <p:nvPr/>
        </p:nvSpPr>
        <p:spPr>
          <a:xfrm>
            <a:off x="626211" y="6083891"/>
            <a:ext cx="7924800" cy="553998"/>
          </a:xfrm>
          <a:prstGeom prst="rect">
            <a:avLst/>
          </a:prstGeom>
          <a:noFill/>
        </p:spPr>
        <p:txBody>
          <a:bodyPr wrap="square" rtlCol="0">
            <a:spAutoFit/>
          </a:bodyPr>
          <a:lstStyle/>
          <a:p>
            <a:r>
              <a:rPr lang="en-US" sz="1200" b="1" dirty="0"/>
              <a:t>SOURCE: U.S. Department of Education, Office for Civil Rights, Civil Rights Data Collection, 2011–12. </a:t>
            </a:r>
            <a:endParaRPr lang="en-US" sz="1200" dirty="0"/>
          </a:p>
          <a:p>
            <a:endParaRPr lang="en-US" dirty="0"/>
          </a:p>
        </p:txBody>
      </p:sp>
      <p:grpSp>
        <p:nvGrpSpPr>
          <p:cNvPr id="4" name="Group 3" descr="Pie charts show enrollment charts again and adding pie charts that represent out of school suspensions for white and black preschool students."/>
          <p:cNvGrpSpPr/>
          <p:nvPr/>
        </p:nvGrpSpPr>
        <p:grpSpPr>
          <a:xfrm>
            <a:off x="473810" y="1465007"/>
            <a:ext cx="8469474" cy="4440622"/>
            <a:chOff x="473810" y="1465007"/>
            <a:chExt cx="8469474" cy="4440622"/>
          </a:xfrm>
        </p:grpSpPr>
        <p:graphicFrame>
          <p:nvGraphicFramePr>
            <p:cNvPr id="3" name="Chart 2"/>
            <p:cNvGraphicFramePr/>
            <p:nvPr>
              <p:extLst>
                <p:ext uri="{D42A27DB-BD31-4B8C-83A1-F6EECF244321}">
                  <p14:modId xmlns:p14="http://schemas.microsoft.com/office/powerpoint/2010/main" val="1378634009"/>
                </p:ext>
              </p:extLst>
            </p:nvPr>
          </p:nvGraphicFramePr>
          <p:xfrm>
            <a:off x="528227" y="3637935"/>
            <a:ext cx="4218039" cy="22319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p:cNvGraphicFramePr/>
            <p:nvPr>
              <p:extLst>
                <p:ext uri="{D42A27DB-BD31-4B8C-83A1-F6EECF244321}">
                  <p14:modId xmlns:p14="http://schemas.microsoft.com/office/powerpoint/2010/main" val="1382644688"/>
                </p:ext>
              </p:extLst>
            </p:nvPr>
          </p:nvGraphicFramePr>
          <p:xfrm>
            <a:off x="4725245" y="3673705"/>
            <a:ext cx="4218039" cy="22319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Chart 25"/>
            <p:cNvGraphicFramePr/>
            <p:nvPr>
              <p:extLst>
                <p:ext uri="{D42A27DB-BD31-4B8C-83A1-F6EECF244321}">
                  <p14:modId xmlns:p14="http://schemas.microsoft.com/office/powerpoint/2010/main" val="3456808249"/>
                </p:ext>
              </p:extLst>
            </p:nvPr>
          </p:nvGraphicFramePr>
          <p:xfrm>
            <a:off x="473810" y="1479755"/>
            <a:ext cx="4218039" cy="22319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Chart 26"/>
            <p:cNvGraphicFramePr/>
            <p:nvPr>
              <p:extLst>
                <p:ext uri="{D42A27DB-BD31-4B8C-83A1-F6EECF244321}">
                  <p14:modId xmlns:p14="http://schemas.microsoft.com/office/powerpoint/2010/main" val="2526078945"/>
                </p:ext>
              </p:extLst>
            </p:nvPr>
          </p:nvGraphicFramePr>
          <p:xfrm>
            <a:off x="4691849" y="1465007"/>
            <a:ext cx="4218039" cy="2231924"/>
          </p:xfrm>
          <a:graphic>
            <a:graphicData uri="http://schemas.openxmlformats.org/drawingml/2006/chart">
              <c:chart xmlns:c="http://schemas.openxmlformats.org/drawingml/2006/chart" xmlns:r="http://schemas.openxmlformats.org/officeDocument/2006/relationships" r:id="rId6"/>
            </a:graphicData>
          </a:graphic>
        </p:graphicFrame>
      </p:grpSp>
      <p:sp>
        <p:nvSpPr>
          <p:cNvPr id="5" name="Slide Number Placeholder 4"/>
          <p:cNvSpPr>
            <a:spLocks noGrp="1"/>
          </p:cNvSpPr>
          <p:nvPr>
            <p:ph type="sldNum" sz="quarter" idx="12"/>
          </p:nvPr>
        </p:nvSpPr>
        <p:spPr/>
        <p:txBody>
          <a:bodyPr/>
          <a:lstStyle/>
          <a:p>
            <a:fld id="{174E07D9-8248-4A0E-82EF-FE5AFD0363D2}" type="slidenum">
              <a:rPr lang="en-US" smtClean="0"/>
              <a:t>16</a:t>
            </a:fld>
            <a:endParaRPr lang="en-US" dirty="0"/>
          </a:p>
        </p:txBody>
      </p:sp>
    </p:spTree>
    <p:extLst>
      <p:ext uri="{BB962C8B-B14F-4D97-AF65-F5344CB8AC3E}">
        <p14:creationId xmlns:p14="http://schemas.microsoft.com/office/powerpoint/2010/main" val="3498828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solidFill>
                  <a:schemeClr val="bg1"/>
                </a:solidFill>
              </a:rPr>
              <a:t>What are the most glaring success gaps that you find in the schools or districts with which you work?</a:t>
            </a:r>
            <a:endParaRPr lang="en-US" dirty="0">
              <a:solidFill>
                <a:schemeClr val="bg1"/>
              </a:solidFill>
            </a:endParaRPr>
          </a:p>
        </p:txBody>
      </p:sp>
      <p:sp>
        <p:nvSpPr>
          <p:cNvPr id="2" name="Slide Number Placeholder 1"/>
          <p:cNvSpPr>
            <a:spLocks noGrp="1"/>
          </p:cNvSpPr>
          <p:nvPr>
            <p:ph type="sldNum" sz="quarter" idx="12"/>
          </p:nvPr>
        </p:nvSpPr>
        <p:spPr/>
        <p:txBody>
          <a:bodyPr/>
          <a:lstStyle/>
          <a:p>
            <a:fld id="{174E07D9-8248-4A0E-82EF-FE5AFD0363D2}" type="slidenum">
              <a:rPr lang="en-US" smtClean="0"/>
              <a:t>17</a:t>
            </a:fld>
            <a:endParaRPr lang="en-US" dirty="0"/>
          </a:p>
        </p:txBody>
      </p:sp>
      <p:pic>
        <p:nvPicPr>
          <p:cNvPr id="3" name="Picture 2" descr="A group of people sitting at a round table having a discu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693" y="1892595"/>
            <a:ext cx="2213316" cy="214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2"/>
          <p:cNvSpPr txBox="1">
            <a:spLocks/>
          </p:cNvSpPr>
          <p:nvPr/>
        </p:nvSpPr>
        <p:spPr>
          <a:xfrm>
            <a:off x="3445558" y="1516197"/>
            <a:ext cx="4645820" cy="4588701"/>
          </a:xfrm>
          <a:prstGeom prst="rect">
            <a:avLst/>
          </a:prstGeom>
        </p:spPr>
        <p:txBody>
          <a:bodyPr>
            <a:normAutofit/>
          </a:bodyPr>
          <a:lstStyle>
            <a:lvl1pPr marL="342900" indent="-342900" algn="l" defTabSz="914400" rtl="0" eaLnBrk="1" latinLnBrk="0" hangingPunct="1">
              <a:lnSpc>
                <a:spcPts val="3400"/>
              </a:lnSpc>
              <a:spcBef>
                <a:spcPct val="20000"/>
              </a:spcBef>
              <a:spcAft>
                <a:spcPts val="600"/>
              </a:spcAft>
              <a:buClr>
                <a:schemeClr val="accent1"/>
              </a:buClr>
              <a:buFont typeface="Wingdings" charset="2"/>
              <a:buChar char="§"/>
              <a:defRPr sz="3000" kern="1200">
                <a:solidFill>
                  <a:schemeClr val="tx1"/>
                </a:solidFill>
                <a:latin typeface="Corbel"/>
                <a:ea typeface="+mn-ea"/>
                <a:cs typeface="Corbel"/>
              </a:defRPr>
            </a:lvl1pPr>
            <a:lvl2pPr marL="627063" indent="-284163" algn="l" defTabSz="914400" rtl="0" eaLnBrk="1" latinLnBrk="0" hangingPunct="1">
              <a:spcBef>
                <a:spcPts val="300"/>
              </a:spcBef>
              <a:buClr>
                <a:srgbClr val="61ACA6"/>
              </a:buClr>
              <a:buFont typeface="Wingdings" charset="2"/>
              <a:buChar char="§"/>
              <a:defRPr sz="2800" kern="1200">
                <a:solidFill>
                  <a:schemeClr val="tx1"/>
                </a:solidFill>
                <a:latin typeface="Corbel"/>
                <a:ea typeface="+mn-ea"/>
                <a:cs typeface="Corbel"/>
              </a:defRPr>
            </a:lvl2pPr>
            <a:lvl3pPr marL="860425" indent="-233363" algn="l" defTabSz="914400" rtl="0" eaLnBrk="1" latinLnBrk="0" hangingPunct="1">
              <a:spcBef>
                <a:spcPct val="20000"/>
              </a:spcBef>
              <a:buFont typeface="Arial" panose="020B0604020202020204" pitchFamily="34" charset="0"/>
              <a:buChar char="•"/>
              <a:defRPr sz="2400" kern="1200">
                <a:solidFill>
                  <a:schemeClr val="tx1"/>
                </a:solidFill>
                <a:latin typeface="Corbel"/>
                <a:ea typeface="+mn-ea"/>
                <a:cs typeface="Corbel"/>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43200" indent="0">
              <a:buFont typeface="Wingdings" charset="2"/>
              <a:buNone/>
            </a:pPr>
            <a:endParaRPr lang="en-US" dirty="0"/>
          </a:p>
          <a:p>
            <a:pPr marL="0" indent="0" algn="ctr">
              <a:buFont typeface="Wingdings" charset="2"/>
              <a:buNone/>
            </a:pPr>
            <a:r>
              <a:rPr lang="en-US" dirty="0"/>
              <a:t>What are the most glaring success gaps that you find in the schools or districts with which you work?</a:t>
            </a:r>
          </a:p>
        </p:txBody>
      </p:sp>
    </p:spTree>
    <p:extLst>
      <p:ext uri="{BB962C8B-B14F-4D97-AF65-F5344CB8AC3E}">
        <p14:creationId xmlns:p14="http://schemas.microsoft.com/office/powerpoint/2010/main" val="1997682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Children do not achieve; gaps become larger.</a:t>
            </a:r>
          </a:p>
          <a:p>
            <a:endParaRPr lang="en-US" dirty="0"/>
          </a:p>
        </p:txBody>
      </p:sp>
      <p:grpSp>
        <p:nvGrpSpPr>
          <p:cNvPr id="8" name="Group 7" descr="Picture of children on puzzle pieces.  Three are grouped together and the puzzle fits. The fourth is not connected to the others and arrows show the gap between them expanding."/>
          <p:cNvGrpSpPr/>
          <p:nvPr/>
        </p:nvGrpSpPr>
        <p:grpSpPr>
          <a:xfrm>
            <a:off x="2356003" y="2947079"/>
            <a:ext cx="3272263" cy="2454198"/>
            <a:chOff x="2969322" y="3010829"/>
            <a:chExt cx="3272263" cy="2454198"/>
          </a:xfrm>
        </p:grpSpPr>
        <p:pic>
          <p:nvPicPr>
            <p:cNvPr id="6" name="Picture 5" descr="Welcome to our class Wiki - Educ 6040 - Fall 2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9322" y="3010829"/>
              <a:ext cx="3272263" cy="2454198"/>
            </a:xfrm>
            <a:prstGeom prst="rect">
              <a:avLst/>
            </a:prstGeom>
          </p:spPr>
        </p:pic>
        <p:sp>
          <p:nvSpPr>
            <p:cNvPr id="7" name="Left-Right Arrow 6"/>
            <p:cNvSpPr/>
            <p:nvPr/>
          </p:nvSpPr>
          <p:spPr>
            <a:xfrm rot="19778210">
              <a:off x="5311483" y="4298114"/>
              <a:ext cx="825190" cy="258303"/>
            </a:xfrm>
            <a:prstGeom prst="lef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Slide Number Placeholder 1"/>
          <p:cNvSpPr>
            <a:spLocks noGrp="1"/>
          </p:cNvSpPr>
          <p:nvPr>
            <p:ph type="sldNum" sz="quarter" idx="12"/>
          </p:nvPr>
        </p:nvSpPr>
        <p:spPr/>
        <p:txBody>
          <a:bodyPr/>
          <a:lstStyle/>
          <a:p>
            <a:fld id="{174E07D9-8248-4A0E-82EF-FE5AFD0363D2}" type="slidenum">
              <a:rPr lang="en-US" smtClean="0"/>
              <a:t>18</a:t>
            </a:fld>
            <a:endParaRPr lang="en-US" dirty="0"/>
          </a:p>
        </p:txBody>
      </p:sp>
      <p:sp>
        <p:nvSpPr>
          <p:cNvPr id="9" name="Title 4"/>
          <p:cNvSpPr>
            <a:spLocks noGrp="1"/>
          </p:cNvSpPr>
          <p:nvPr>
            <p:ph type="title"/>
          </p:nvPr>
        </p:nvSpPr>
        <p:spPr>
          <a:xfrm>
            <a:off x="457200" y="91913"/>
            <a:ext cx="8229600" cy="1119673"/>
          </a:xfrm>
        </p:spPr>
        <p:txBody>
          <a:bodyPr/>
          <a:lstStyle/>
          <a:p>
            <a:r>
              <a:rPr lang="en-US" dirty="0"/>
              <a:t>What are the results of success gaps</a:t>
            </a:r>
            <a:r>
              <a:rPr lang="en-US" dirty="0" smtClean="0"/>
              <a:t>? </a:t>
            </a:r>
            <a:endParaRPr lang="en-US" dirty="0"/>
          </a:p>
        </p:txBody>
      </p:sp>
    </p:spTree>
    <p:extLst>
      <p:ext uri="{BB962C8B-B14F-4D97-AF65-F5344CB8AC3E}">
        <p14:creationId xmlns:p14="http://schemas.microsoft.com/office/powerpoint/2010/main" val="3478749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913"/>
            <a:ext cx="8389088" cy="1119673"/>
          </a:xfrm>
        </p:spPr>
        <p:txBody>
          <a:bodyPr>
            <a:noAutofit/>
          </a:bodyPr>
          <a:lstStyle/>
          <a:p>
            <a:r>
              <a:rPr lang="en-US" dirty="0"/>
              <a:t>What are the results of success gaps? </a:t>
            </a:r>
            <a:r>
              <a:rPr lang="en-US" dirty="0" smtClean="0"/>
              <a:t>(2)</a:t>
            </a:r>
            <a:endParaRPr lang="en-US" dirty="0"/>
          </a:p>
        </p:txBody>
      </p:sp>
      <p:sp>
        <p:nvSpPr>
          <p:cNvPr id="3" name="Content Placeholder 2"/>
          <p:cNvSpPr>
            <a:spLocks noGrp="1"/>
          </p:cNvSpPr>
          <p:nvPr>
            <p:ph idx="1"/>
          </p:nvPr>
        </p:nvSpPr>
        <p:spPr/>
        <p:txBody>
          <a:bodyPr/>
          <a:lstStyle/>
          <a:p>
            <a:pPr lvl="0"/>
            <a:r>
              <a:rPr lang="en-US" dirty="0"/>
              <a:t>Children miss valuable instruction when removed from the classroom.</a:t>
            </a:r>
          </a:p>
        </p:txBody>
      </p:sp>
      <p:sp>
        <p:nvSpPr>
          <p:cNvPr id="4" name="Slide Number Placeholder 3"/>
          <p:cNvSpPr>
            <a:spLocks noGrp="1"/>
          </p:cNvSpPr>
          <p:nvPr>
            <p:ph type="sldNum" sz="quarter" idx="12"/>
          </p:nvPr>
        </p:nvSpPr>
        <p:spPr/>
        <p:txBody>
          <a:bodyPr/>
          <a:lstStyle/>
          <a:p>
            <a:fld id="{174E07D9-8248-4A0E-82EF-FE5AFD0363D2}" type="slidenum">
              <a:rPr lang="en-US" smtClean="0"/>
              <a:t>19</a:t>
            </a:fld>
            <a:endParaRPr lang="en-US" dirty="0"/>
          </a:p>
        </p:txBody>
      </p:sp>
      <p:pic>
        <p:nvPicPr>
          <p:cNvPr id="5" name="Picture 4" descr="A student sitting outside the principal's offi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4139" y="3051981"/>
            <a:ext cx="2329100" cy="2329100"/>
          </a:xfrm>
          <a:prstGeom prst="rect">
            <a:avLst/>
          </a:prstGeom>
        </p:spPr>
      </p:pic>
    </p:spTree>
    <p:extLst>
      <p:ext uri="{BB962C8B-B14F-4D97-AF65-F5344CB8AC3E}">
        <p14:creationId xmlns:p14="http://schemas.microsoft.com/office/powerpoint/2010/main" val="2603032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913"/>
            <a:ext cx="8229600" cy="837985"/>
          </a:xfrm>
        </p:spPr>
        <p:txBody>
          <a:bodyPr/>
          <a:lstStyle/>
          <a:p>
            <a:r>
              <a:rPr lang="en-US" dirty="0">
                <a:solidFill>
                  <a:srgbClr val="0C395A"/>
                </a:solidFill>
              </a:rPr>
              <a:t>Objectives for this presentation</a:t>
            </a:r>
          </a:p>
        </p:txBody>
      </p:sp>
      <p:sp>
        <p:nvSpPr>
          <p:cNvPr id="4" name="Slide Number Placeholder 3"/>
          <p:cNvSpPr>
            <a:spLocks noGrp="1"/>
          </p:cNvSpPr>
          <p:nvPr>
            <p:ph type="sldNum" sz="quarter" idx="12"/>
          </p:nvPr>
        </p:nvSpPr>
        <p:spPr/>
        <p:txBody>
          <a:bodyPr/>
          <a:lstStyle/>
          <a:p>
            <a:fld id="{174E07D9-8248-4A0E-82EF-FE5AFD0363D2}" type="slidenum">
              <a:rPr lang="en-US" smtClean="0"/>
              <a:t>2</a:t>
            </a:fld>
            <a:endParaRPr lang="en-US" dirty="0"/>
          </a:p>
        </p:txBody>
      </p:sp>
      <p:sp>
        <p:nvSpPr>
          <p:cNvPr id="2" name="Content Placeholder 1"/>
          <p:cNvSpPr>
            <a:spLocks noGrp="1"/>
          </p:cNvSpPr>
          <p:nvPr>
            <p:ph idx="1"/>
          </p:nvPr>
        </p:nvSpPr>
        <p:spPr>
          <a:xfrm>
            <a:off x="457200" y="1197220"/>
            <a:ext cx="8229600" cy="4588701"/>
          </a:xfrm>
        </p:spPr>
        <p:txBody>
          <a:bodyPr>
            <a:noAutofit/>
          </a:bodyPr>
          <a:lstStyle/>
          <a:p>
            <a:pPr lvl="0" rtl="0" eaLnBrk="1" latinLnBrk="0" hangingPunct="1">
              <a:lnSpc>
                <a:spcPct val="100000"/>
              </a:lnSpc>
              <a:spcBef>
                <a:spcPts val="0"/>
              </a:spcBef>
              <a:buClr>
                <a:schemeClr val="accent1"/>
              </a:buClr>
              <a:buSzPct val="100000"/>
              <a:buFont typeface="Wingdings" panose="05000000000000000000" pitchFamily="2" charset="2"/>
              <a:buChar char="§"/>
            </a:pPr>
            <a:r>
              <a:rPr lang="en-US" sz="2800" dirty="0"/>
              <a:t>What is a “Success Gap?”</a:t>
            </a:r>
          </a:p>
          <a:p>
            <a:pPr lvl="0" rtl="0" eaLnBrk="1" latinLnBrk="0" hangingPunct="1">
              <a:lnSpc>
                <a:spcPct val="100000"/>
              </a:lnSpc>
              <a:spcBef>
                <a:spcPts val="0"/>
              </a:spcBef>
            </a:pPr>
            <a:r>
              <a:rPr lang="en-US" sz="2800" dirty="0"/>
              <a:t>Outline components of a high-quality, equitable, inclusive educational program for children ages 3 through 12</a:t>
            </a:r>
            <a:r>
              <a:rPr lang="en-US" sz="2800" baseline="30000" dirty="0"/>
              <a:t>th</a:t>
            </a:r>
            <a:r>
              <a:rPr lang="en-US" sz="2800" dirty="0"/>
              <a:t> grade.</a:t>
            </a:r>
          </a:p>
          <a:p>
            <a:pPr lvl="0" rtl="0" eaLnBrk="1" latinLnBrk="0" hangingPunct="1">
              <a:lnSpc>
                <a:spcPct val="100000"/>
              </a:lnSpc>
              <a:spcBef>
                <a:spcPts val="0"/>
              </a:spcBef>
            </a:pPr>
            <a:r>
              <a:rPr lang="en-US" sz="2800" dirty="0"/>
              <a:t>Demonstrate the importance of disaggregating data to identify “success gaps.”</a:t>
            </a:r>
          </a:p>
          <a:p>
            <a:pPr lvl="0" rtl="0" eaLnBrk="1" latinLnBrk="0" hangingPunct="1">
              <a:lnSpc>
                <a:spcPct val="100000"/>
              </a:lnSpc>
              <a:spcBef>
                <a:spcPts val="0"/>
              </a:spcBef>
            </a:pPr>
            <a:r>
              <a:rPr lang="en-US" sz="2800" dirty="0"/>
              <a:t>Describe and demonstrate a toolkit for identifying root causes of success gaps.</a:t>
            </a:r>
          </a:p>
          <a:p>
            <a:pPr lvl="0" rtl="0" eaLnBrk="1" latinLnBrk="0" hangingPunct="1">
              <a:lnSpc>
                <a:spcPct val="100000"/>
              </a:lnSpc>
              <a:spcBef>
                <a:spcPts val="0"/>
              </a:spcBef>
            </a:pPr>
            <a:r>
              <a:rPr lang="en-US" sz="2800" dirty="0"/>
              <a:t>Identify how TA providers and states can use these resources to help districts and schools address success gaps.</a:t>
            </a:r>
          </a:p>
        </p:txBody>
      </p:sp>
    </p:spTree>
    <p:extLst>
      <p:ext uri="{BB962C8B-B14F-4D97-AF65-F5344CB8AC3E}">
        <p14:creationId xmlns:p14="http://schemas.microsoft.com/office/powerpoint/2010/main" val="1824209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Children become social outcasts.</a:t>
            </a:r>
          </a:p>
          <a:p>
            <a:endParaRPr lang="en-US" dirty="0"/>
          </a:p>
        </p:txBody>
      </p:sp>
      <p:pic>
        <p:nvPicPr>
          <p:cNvPr id="4" name="Picture 3" descr="A student sitting alone in an empty hallway leaning up against the lock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3672" y="2998899"/>
            <a:ext cx="3602007" cy="2504069"/>
          </a:xfrm>
          <a:prstGeom prst="rect">
            <a:avLst/>
          </a:prstGeom>
        </p:spPr>
      </p:pic>
      <p:sp>
        <p:nvSpPr>
          <p:cNvPr id="2" name="Slide Number Placeholder 1"/>
          <p:cNvSpPr>
            <a:spLocks noGrp="1"/>
          </p:cNvSpPr>
          <p:nvPr>
            <p:ph type="sldNum" sz="quarter" idx="12"/>
          </p:nvPr>
        </p:nvSpPr>
        <p:spPr/>
        <p:txBody>
          <a:bodyPr/>
          <a:lstStyle/>
          <a:p>
            <a:fld id="{174E07D9-8248-4A0E-82EF-FE5AFD0363D2}" type="slidenum">
              <a:rPr lang="en-US" smtClean="0"/>
              <a:t>20</a:t>
            </a:fld>
            <a:endParaRPr lang="en-US" dirty="0"/>
          </a:p>
        </p:txBody>
      </p:sp>
      <p:sp>
        <p:nvSpPr>
          <p:cNvPr id="7" name="Title 4"/>
          <p:cNvSpPr>
            <a:spLocks noGrp="1"/>
          </p:cNvSpPr>
          <p:nvPr>
            <p:ph type="title"/>
          </p:nvPr>
        </p:nvSpPr>
        <p:spPr>
          <a:xfrm>
            <a:off x="457200" y="91913"/>
            <a:ext cx="8378456" cy="1119673"/>
          </a:xfrm>
        </p:spPr>
        <p:txBody>
          <a:bodyPr/>
          <a:lstStyle/>
          <a:p>
            <a:r>
              <a:rPr lang="en-US" dirty="0"/>
              <a:t>What are the results of success gaps? </a:t>
            </a:r>
            <a:r>
              <a:rPr lang="en-US" dirty="0" smtClean="0"/>
              <a:t>(3)</a:t>
            </a:r>
            <a:endParaRPr lang="en-US" dirty="0"/>
          </a:p>
        </p:txBody>
      </p:sp>
    </p:spTree>
    <p:extLst>
      <p:ext uri="{BB962C8B-B14F-4D97-AF65-F5344CB8AC3E}">
        <p14:creationId xmlns:p14="http://schemas.microsoft.com/office/powerpoint/2010/main" val="3867884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Children drop out of school.</a:t>
            </a:r>
          </a:p>
          <a:p>
            <a:endParaRPr lang="en-US" dirty="0"/>
          </a:p>
        </p:txBody>
      </p:sp>
      <p:pic>
        <p:nvPicPr>
          <p:cNvPr id="4" name="Picture 3" descr="Dropouts: One is too many."/>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013383" y="3055434"/>
            <a:ext cx="3232779" cy="1655183"/>
          </a:xfrm>
          <a:prstGeom prst="rect">
            <a:avLst/>
          </a:prstGeom>
        </p:spPr>
      </p:pic>
      <p:sp>
        <p:nvSpPr>
          <p:cNvPr id="2" name="Slide Number Placeholder 1"/>
          <p:cNvSpPr>
            <a:spLocks noGrp="1"/>
          </p:cNvSpPr>
          <p:nvPr>
            <p:ph type="sldNum" sz="quarter" idx="12"/>
          </p:nvPr>
        </p:nvSpPr>
        <p:spPr/>
        <p:txBody>
          <a:bodyPr/>
          <a:lstStyle/>
          <a:p>
            <a:fld id="{174E07D9-8248-4A0E-82EF-FE5AFD0363D2}" type="slidenum">
              <a:rPr lang="en-US" smtClean="0"/>
              <a:t>21</a:t>
            </a:fld>
            <a:endParaRPr lang="en-US" dirty="0"/>
          </a:p>
        </p:txBody>
      </p:sp>
      <p:sp>
        <p:nvSpPr>
          <p:cNvPr id="7" name="Title 4"/>
          <p:cNvSpPr>
            <a:spLocks noGrp="1"/>
          </p:cNvSpPr>
          <p:nvPr>
            <p:ph type="title"/>
          </p:nvPr>
        </p:nvSpPr>
        <p:spPr>
          <a:xfrm>
            <a:off x="457199" y="91913"/>
            <a:ext cx="8378457" cy="1119673"/>
          </a:xfrm>
        </p:spPr>
        <p:txBody>
          <a:bodyPr>
            <a:normAutofit/>
          </a:bodyPr>
          <a:lstStyle/>
          <a:p>
            <a:r>
              <a:rPr lang="en-US" dirty="0"/>
              <a:t>What are the results of success gaps? </a:t>
            </a:r>
            <a:r>
              <a:rPr lang="en-US" dirty="0" smtClean="0"/>
              <a:t>(4)</a:t>
            </a:r>
            <a:endParaRPr lang="en-US" dirty="0"/>
          </a:p>
        </p:txBody>
      </p:sp>
    </p:spTree>
    <p:extLst>
      <p:ext uri="{BB962C8B-B14F-4D97-AF65-F5344CB8AC3E}">
        <p14:creationId xmlns:p14="http://schemas.microsoft.com/office/powerpoint/2010/main" val="40719135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Children fail to graduate with a diploma and fail to access college and or careers.</a:t>
            </a:r>
          </a:p>
        </p:txBody>
      </p:sp>
      <p:grpSp>
        <p:nvGrpSpPr>
          <p:cNvPr id="2" name="Group 1" descr="Shows a symbol for no graduation, and a person looking for work."/>
          <p:cNvGrpSpPr/>
          <p:nvPr/>
        </p:nvGrpSpPr>
        <p:grpSpPr>
          <a:xfrm>
            <a:off x="758049" y="2424389"/>
            <a:ext cx="6947491" cy="3436062"/>
            <a:chOff x="758049" y="2424389"/>
            <a:chExt cx="6947491" cy="3436062"/>
          </a:xfrm>
        </p:grpSpPr>
        <p:pic>
          <p:nvPicPr>
            <p:cNvPr id="5" name="Content Placeholder 6" descr="File:Dropout.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049" y="2424389"/>
              <a:ext cx="2654223" cy="3436062"/>
            </a:xfrm>
            <a:prstGeom prst="rect">
              <a:avLst/>
            </a:prstGeom>
          </p:spPr>
        </p:pic>
        <p:pic>
          <p:nvPicPr>
            <p:cNvPr id="6" name="Picture 5" descr="Lower Unemploymen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204820"/>
              <a:ext cx="3133540" cy="2510179"/>
            </a:xfrm>
            <a:prstGeom prst="rect">
              <a:avLst/>
            </a:prstGeom>
          </p:spPr>
        </p:pic>
      </p:grpSp>
      <p:sp>
        <p:nvSpPr>
          <p:cNvPr id="4" name="Slide Number Placeholder 3"/>
          <p:cNvSpPr>
            <a:spLocks noGrp="1"/>
          </p:cNvSpPr>
          <p:nvPr>
            <p:ph type="sldNum" sz="quarter" idx="12"/>
          </p:nvPr>
        </p:nvSpPr>
        <p:spPr/>
        <p:txBody>
          <a:bodyPr/>
          <a:lstStyle/>
          <a:p>
            <a:fld id="{174E07D9-8248-4A0E-82EF-FE5AFD0363D2}" type="slidenum">
              <a:rPr lang="en-US" smtClean="0"/>
              <a:t>22</a:t>
            </a:fld>
            <a:endParaRPr lang="en-US" dirty="0"/>
          </a:p>
        </p:txBody>
      </p:sp>
      <p:sp>
        <p:nvSpPr>
          <p:cNvPr id="9" name="Title 4"/>
          <p:cNvSpPr>
            <a:spLocks noGrp="1"/>
          </p:cNvSpPr>
          <p:nvPr>
            <p:ph type="title"/>
          </p:nvPr>
        </p:nvSpPr>
        <p:spPr>
          <a:xfrm>
            <a:off x="457199" y="91913"/>
            <a:ext cx="8442251" cy="1119673"/>
          </a:xfrm>
        </p:spPr>
        <p:txBody>
          <a:bodyPr/>
          <a:lstStyle/>
          <a:p>
            <a:r>
              <a:rPr lang="en-US" dirty="0"/>
              <a:t>What are the results of success gaps? </a:t>
            </a:r>
            <a:r>
              <a:rPr lang="en-US" dirty="0" smtClean="0"/>
              <a:t>(5)</a:t>
            </a:r>
            <a:endParaRPr lang="en-US" dirty="0"/>
          </a:p>
        </p:txBody>
      </p:sp>
    </p:spTree>
    <p:extLst>
      <p:ext uri="{BB962C8B-B14F-4D97-AF65-F5344CB8AC3E}">
        <p14:creationId xmlns:p14="http://schemas.microsoft.com/office/powerpoint/2010/main" val="41462405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How to close success gaps</a:t>
            </a:r>
          </a:p>
        </p:txBody>
      </p:sp>
      <p:sp>
        <p:nvSpPr>
          <p:cNvPr id="3" name="Slide Number Placeholder 2"/>
          <p:cNvSpPr>
            <a:spLocks noGrp="1"/>
          </p:cNvSpPr>
          <p:nvPr>
            <p:ph type="sldNum" sz="quarter" idx="12"/>
          </p:nvPr>
        </p:nvSpPr>
        <p:spPr/>
        <p:txBody>
          <a:bodyPr/>
          <a:lstStyle/>
          <a:p>
            <a:fld id="{174E07D9-8248-4A0E-82EF-FE5AFD0363D2}" type="slidenum">
              <a:rPr lang="en-US" smtClean="0"/>
              <a:t>23</a:t>
            </a:fld>
            <a:endParaRPr lang="en-US" dirty="0"/>
          </a:p>
        </p:txBody>
      </p:sp>
      <p:pic>
        <p:nvPicPr>
          <p:cNvPr id="1026" name="Picture 2" descr="Performance cart over time. Shows a gap in performance getting smaller over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0" y="1488336"/>
            <a:ext cx="5969000" cy="447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31803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841" y="487475"/>
            <a:ext cx="8016074" cy="727013"/>
          </a:xfrm>
        </p:spPr>
        <p:txBody>
          <a:bodyPr>
            <a:noAutofit/>
          </a:bodyPr>
          <a:lstStyle/>
          <a:p>
            <a:r>
              <a:rPr lang="en-US" sz="2900" dirty="0">
                <a:solidFill>
                  <a:srgbClr val="0C395A"/>
                </a:solidFill>
              </a:rPr>
              <a:t>Equity, </a:t>
            </a:r>
            <a:r>
              <a:rPr lang="en-US" sz="2900" dirty="0"/>
              <a:t>Inclusion, and Opportunity </a:t>
            </a:r>
            <a:r>
              <a:rPr lang="en-US" sz="2900" dirty="0" smtClean="0"/>
              <a:t>can </a:t>
            </a:r>
            <a:r>
              <a:rPr lang="en-US" sz="2900" dirty="0"/>
              <a:t>l</a:t>
            </a:r>
            <a:r>
              <a:rPr lang="en-US" sz="2900" dirty="0" smtClean="0"/>
              <a:t>essen success </a:t>
            </a:r>
            <a:r>
              <a:rPr lang="en-US" sz="2900" dirty="0"/>
              <a:t>g</a:t>
            </a:r>
            <a:r>
              <a:rPr lang="en-US" sz="2900" dirty="0" smtClean="0"/>
              <a:t>aps </a:t>
            </a:r>
            <a:r>
              <a:rPr lang="en-US" sz="2900" dirty="0"/>
              <a:t>b</a:t>
            </a:r>
            <a:r>
              <a:rPr lang="en-US" sz="2900" dirty="0" smtClean="0"/>
              <a:t>etween </a:t>
            </a:r>
            <a:r>
              <a:rPr lang="en-US" sz="2900" dirty="0"/>
              <a:t>g</a:t>
            </a:r>
            <a:r>
              <a:rPr lang="en-US" sz="2900" dirty="0" smtClean="0"/>
              <a:t>roups </a:t>
            </a:r>
            <a:r>
              <a:rPr lang="en-US" sz="2900" dirty="0"/>
              <a:t>of </a:t>
            </a:r>
            <a:r>
              <a:rPr lang="en-US" sz="2900" dirty="0" smtClean="0"/>
              <a:t>students</a:t>
            </a:r>
            <a:endParaRPr lang="en-US" sz="2900" dirty="0"/>
          </a:p>
        </p:txBody>
      </p:sp>
      <p:sp>
        <p:nvSpPr>
          <p:cNvPr id="8" name="Slide Number Placeholder 7"/>
          <p:cNvSpPr>
            <a:spLocks noGrp="1"/>
          </p:cNvSpPr>
          <p:nvPr>
            <p:ph type="sldNum" sz="quarter" idx="10"/>
          </p:nvPr>
        </p:nvSpPr>
        <p:spPr/>
        <p:txBody>
          <a:bodyPr/>
          <a:lstStyle/>
          <a:p>
            <a:fld id="{51E55DD2-660D-5E46-82FA-F7893DF1EE13}" type="slidenum">
              <a:rPr lang="en-US" smtClean="0"/>
              <a:pPr/>
              <a:t>24</a:t>
            </a:fld>
            <a:endParaRPr lang="en-US" dirty="0"/>
          </a:p>
        </p:txBody>
      </p:sp>
      <p:pic>
        <p:nvPicPr>
          <p:cNvPr id="2050" name="Picture 2" descr="Five symbols of the five componetns of high quality instruction for all students. Data-based decison making, cultural responsiveness, core instructional program, assessments - screening and progress monitoring, evidence-based instructional and behavioral interventions and suppo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362" y="1373025"/>
            <a:ext cx="8508926" cy="472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334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ymbols representing each of the groups for when these tools would be appropri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753" y="835741"/>
            <a:ext cx="7079225" cy="530941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idx="4294967295"/>
          </p:nvPr>
        </p:nvSpPr>
        <p:spPr>
          <a:xfrm>
            <a:off x="403870" y="371397"/>
            <a:ext cx="8232775" cy="928688"/>
          </a:xfrm>
        </p:spPr>
        <p:txBody>
          <a:bodyPr>
            <a:noAutofit/>
          </a:bodyPr>
          <a:lstStyle/>
          <a:p>
            <a:r>
              <a:rPr lang="en-US" dirty="0">
                <a:solidFill>
                  <a:srgbClr val="0C395A"/>
                </a:solidFill>
              </a:rPr>
              <a:t>Which are the affected subgroups based on your data </a:t>
            </a:r>
            <a:r>
              <a:rPr lang="en-US" dirty="0"/>
              <a:t>disaggregation?</a:t>
            </a:r>
          </a:p>
        </p:txBody>
      </p:sp>
      <p:sp>
        <p:nvSpPr>
          <p:cNvPr id="2" name="Rectangle 1"/>
          <p:cNvSpPr/>
          <p:nvPr/>
        </p:nvSpPr>
        <p:spPr>
          <a:xfrm>
            <a:off x="1658577" y="3244334"/>
            <a:ext cx="2733441" cy="369332"/>
          </a:xfrm>
          <a:prstGeom prst="rect">
            <a:avLst/>
          </a:prstGeom>
        </p:spPr>
        <p:txBody>
          <a:bodyPr wrap="none">
            <a:spAutoFit/>
          </a:bodyPr>
          <a:lstStyle/>
          <a:p>
            <a:r>
              <a:rPr lang="en-US" b="1" dirty="0"/>
              <a:t>Students with Disabilities</a:t>
            </a:r>
          </a:p>
        </p:txBody>
      </p:sp>
      <p:sp>
        <p:nvSpPr>
          <p:cNvPr id="7" name="Rectangle 6"/>
          <p:cNvSpPr/>
          <p:nvPr/>
        </p:nvSpPr>
        <p:spPr>
          <a:xfrm>
            <a:off x="4681996" y="3244334"/>
            <a:ext cx="2238690" cy="369332"/>
          </a:xfrm>
          <a:prstGeom prst="rect">
            <a:avLst/>
          </a:prstGeom>
        </p:spPr>
        <p:txBody>
          <a:bodyPr wrap="none">
            <a:spAutoFit/>
          </a:bodyPr>
          <a:lstStyle/>
          <a:p>
            <a:r>
              <a:rPr lang="en-US" b="1" dirty="0"/>
              <a:t>Racial/Ethnic Groups</a:t>
            </a:r>
          </a:p>
        </p:txBody>
      </p:sp>
      <p:sp>
        <p:nvSpPr>
          <p:cNvPr id="8" name="Rectangle 7"/>
          <p:cNvSpPr/>
          <p:nvPr/>
        </p:nvSpPr>
        <p:spPr>
          <a:xfrm>
            <a:off x="1658577" y="5658153"/>
            <a:ext cx="2861681" cy="369332"/>
          </a:xfrm>
          <a:prstGeom prst="rect">
            <a:avLst/>
          </a:prstGeom>
        </p:spPr>
        <p:txBody>
          <a:bodyPr wrap="none">
            <a:spAutoFit/>
          </a:bodyPr>
          <a:lstStyle/>
          <a:p>
            <a:r>
              <a:rPr lang="en-US" b="1" dirty="0"/>
              <a:t>English Language Learners</a:t>
            </a:r>
          </a:p>
        </p:txBody>
      </p:sp>
      <p:sp>
        <p:nvSpPr>
          <p:cNvPr id="9" name="Rectangle 8"/>
          <p:cNvSpPr/>
          <p:nvPr/>
        </p:nvSpPr>
        <p:spPr>
          <a:xfrm>
            <a:off x="4986631" y="5658153"/>
            <a:ext cx="1598964" cy="369332"/>
          </a:xfrm>
          <a:prstGeom prst="rect">
            <a:avLst/>
          </a:prstGeom>
        </p:spPr>
        <p:txBody>
          <a:bodyPr wrap="none">
            <a:spAutoFit/>
          </a:bodyPr>
          <a:lstStyle/>
          <a:p>
            <a:r>
              <a:rPr lang="en-US" b="1" dirty="0"/>
              <a:t>Income Levels</a:t>
            </a:r>
          </a:p>
        </p:txBody>
      </p:sp>
      <p:sp>
        <p:nvSpPr>
          <p:cNvPr id="4" name="Slide Number Placeholder 3"/>
          <p:cNvSpPr>
            <a:spLocks noGrp="1"/>
          </p:cNvSpPr>
          <p:nvPr>
            <p:ph type="sldNum" sz="quarter" idx="12"/>
          </p:nvPr>
        </p:nvSpPr>
        <p:spPr/>
        <p:txBody>
          <a:bodyPr/>
          <a:lstStyle/>
          <a:p>
            <a:fld id="{174E07D9-8248-4A0E-82EF-FE5AFD0363D2}" type="slidenum">
              <a:rPr lang="en-US" smtClean="0"/>
              <a:t>25</a:t>
            </a:fld>
            <a:endParaRPr lang="en-US" dirty="0"/>
          </a:p>
        </p:txBody>
      </p:sp>
    </p:spTree>
    <p:extLst>
      <p:ext uri="{BB962C8B-B14F-4D97-AF65-F5344CB8AC3E}">
        <p14:creationId xmlns:p14="http://schemas.microsoft.com/office/powerpoint/2010/main" val="27367633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chemeClr val="bg1"/>
                </a:solidFill>
              </a:rPr>
              <a:t>Root Causes</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174E07D9-8248-4A0E-82EF-FE5AFD0363D2}" type="slidenum">
              <a:rPr lang="en-US" smtClean="0"/>
              <a:t>26</a:t>
            </a:fld>
            <a:endParaRPr lang="en-US" dirty="0"/>
          </a:p>
        </p:txBody>
      </p:sp>
      <p:sp>
        <p:nvSpPr>
          <p:cNvPr id="3" name="Content Placeholder 2"/>
          <p:cNvSpPr>
            <a:spLocks noGrp="1"/>
          </p:cNvSpPr>
          <p:nvPr>
            <p:ph idx="4294967295"/>
          </p:nvPr>
        </p:nvSpPr>
        <p:spPr>
          <a:xfrm>
            <a:off x="911225" y="1408113"/>
            <a:ext cx="8232775" cy="4713287"/>
          </a:xfrm>
        </p:spPr>
        <p:txBody>
          <a:bodyPr/>
          <a:lstStyle/>
          <a:p>
            <a:pPr marL="0" indent="0">
              <a:buClr>
                <a:srgbClr val="005D8C"/>
              </a:buClr>
              <a:buNone/>
            </a:pPr>
            <a:r>
              <a:rPr lang="en-US" dirty="0">
                <a:solidFill>
                  <a:srgbClr val="0D466E"/>
                </a:solidFill>
              </a:rPr>
              <a:t>Two tools from the </a:t>
            </a:r>
            <a:r>
              <a:rPr lang="en-US" i="1" dirty="0">
                <a:solidFill>
                  <a:srgbClr val="0D466E"/>
                </a:solidFill>
              </a:rPr>
              <a:t>IDEA</a:t>
            </a:r>
            <a:r>
              <a:rPr lang="en-US" dirty="0">
                <a:solidFill>
                  <a:srgbClr val="0D466E"/>
                </a:solidFill>
              </a:rPr>
              <a:t> Data Center – </a:t>
            </a:r>
            <a:r>
              <a:rPr lang="en-US" dirty="0">
                <a:solidFill>
                  <a:srgbClr val="0070C0"/>
                </a:solidFill>
              </a:rPr>
              <a:t>Recently updated!</a:t>
            </a:r>
          </a:p>
        </p:txBody>
      </p:sp>
      <p:grpSp>
        <p:nvGrpSpPr>
          <p:cNvPr id="4" name="Group 3" descr="Photos of the success gaps white paper and the success gaps rubric."/>
          <p:cNvGrpSpPr/>
          <p:nvPr/>
        </p:nvGrpSpPr>
        <p:grpSpPr>
          <a:xfrm>
            <a:off x="1334936" y="2386219"/>
            <a:ext cx="6249576" cy="3818120"/>
            <a:chOff x="1334936" y="2386219"/>
            <a:chExt cx="6249576" cy="3818120"/>
          </a:xfrm>
        </p:grpSpPr>
        <p:pic>
          <p:nvPicPr>
            <p:cNvPr id="8" name="Picture 7" descr="Success Gaps rubr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12758">
              <a:off x="4712901" y="2386219"/>
              <a:ext cx="2871611" cy="38181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Picture 1" descr="Success Gaps white pap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85956">
              <a:off x="1334936" y="2476136"/>
              <a:ext cx="2788320" cy="36494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sp>
        <p:nvSpPr>
          <p:cNvPr id="6" name="Rectangle 5"/>
          <p:cNvSpPr/>
          <p:nvPr/>
        </p:nvSpPr>
        <p:spPr>
          <a:xfrm>
            <a:off x="477124" y="350715"/>
            <a:ext cx="8232775" cy="928688"/>
          </a:xfrm>
          <a:prstGeom prst="rect">
            <a:avLst/>
          </a:prstGeom>
        </p:spPr>
        <p:txBody>
          <a:bodyPr anchor="b"/>
          <a:lstStyle/>
          <a:p>
            <a:pPr lvl="0" rtl="0"/>
            <a:r>
              <a:rPr lang="en-US" sz="3400" b="1" dirty="0"/>
              <a:t>To </a:t>
            </a:r>
            <a:r>
              <a:rPr lang="en-US" sz="3400" b="1" dirty="0" smtClean="0"/>
              <a:t>address </a:t>
            </a:r>
            <a:r>
              <a:rPr lang="en-US" sz="3400" b="1" dirty="0"/>
              <a:t>y</a:t>
            </a:r>
            <a:r>
              <a:rPr lang="en-US" sz="3400" b="1" dirty="0" smtClean="0"/>
              <a:t>our </a:t>
            </a:r>
            <a:r>
              <a:rPr lang="en-US" sz="3400" b="1" dirty="0"/>
              <a:t>s</a:t>
            </a:r>
            <a:r>
              <a:rPr lang="en-US" sz="3400" b="1" dirty="0" smtClean="0"/>
              <a:t>uccess </a:t>
            </a:r>
            <a:r>
              <a:rPr lang="en-US" sz="3400" b="1" dirty="0"/>
              <a:t>g</a:t>
            </a:r>
            <a:r>
              <a:rPr lang="en-US" sz="3400" b="1" dirty="0" smtClean="0"/>
              <a:t>ap</a:t>
            </a:r>
            <a:r>
              <a:rPr lang="en-US" sz="3400" b="1" dirty="0"/>
              <a:t>, </a:t>
            </a:r>
            <a:r>
              <a:rPr lang="en-US" sz="3400" b="1" dirty="0" smtClean="0"/>
              <a:t>find </a:t>
            </a:r>
            <a:r>
              <a:rPr lang="en-US" sz="3400" b="1" dirty="0"/>
              <a:t>the </a:t>
            </a:r>
            <a:r>
              <a:rPr lang="en-US" sz="3400" b="1" dirty="0" smtClean="0"/>
              <a:t>root </a:t>
            </a:r>
            <a:r>
              <a:rPr lang="en-US" sz="3400" b="1" dirty="0" smtClean="0"/>
              <a:t>causes</a:t>
            </a:r>
            <a:endParaRPr lang="en-US" sz="3400" dirty="0"/>
          </a:p>
        </p:txBody>
      </p:sp>
    </p:spTree>
    <p:extLst>
      <p:ext uri="{BB962C8B-B14F-4D97-AF65-F5344CB8AC3E}">
        <p14:creationId xmlns:p14="http://schemas.microsoft.com/office/powerpoint/2010/main" val="37940755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544" y="209500"/>
            <a:ext cx="8232589" cy="732551"/>
          </a:xfrm>
        </p:spPr>
        <p:txBody>
          <a:bodyPr/>
          <a:lstStyle/>
          <a:p>
            <a:r>
              <a:rPr lang="en-US" dirty="0">
                <a:solidFill>
                  <a:srgbClr val="0C395A"/>
                </a:solidFill>
                <a:latin typeface="+mn-lt"/>
                <a:cs typeface="Arial" pitchFamily="34" charset="0"/>
              </a:rPr>
              <a:t>Success Gaps</a:t>
            </a:r>
          </a:p>
        </p:txBody>
      </p:sp>
      <p:sp>
        <p:nvSpPr>
          <p:cNvPr id="5" name="Slide Number Placeholder 4"/>
          <p:cNvSpPr>
            <a:spLocks noGrp="1"/>
          </p:cNvSpPr>
          <p:nvPr>
            <p:ph type="sldNum" sz="quarter" idx="12"/>
          </p:nvPr>
        </p:nvSpPr>
        <p:spPr/>
        <p:txBody>
          <a:bodyPr/>
          <a:lstStyle/>
          <a:p>
            <a:fld id="{174E07D9-8248-4A0E-82EF-FE5AFD0363D2}" type="slidenum">
              <a:rPr lang="en-US" smtClean="0"/>
              <a:t>27</a:t>
            </a:fld>
            <a:endParaRPr lang="en-US" dirty="0"/>
          </a:p>
        </p:txBody>
      </p:sp>
      <p:sp>
        <p:nvSpPr>
          <p:cNvPr id="3" name="Content Placeholder 2"/>
          <p:cNvSpPr>
            <a:spLocks noGrp="1"/>
          </p:cNvSpPr>
          <p:nvPr>
            <p:ph idx="1"/>
          </p:nvPr>
        </p:nvSpPr>
        <p:spPr/>
        <p:txBody>
          <a:bodyPr/>
          <a:lstStyle/>
          <a:p>
            <a:pPr lvl="0" rtl="0"/>
            <a:r>
              <a:rPr lang="en-US" dirty="0">
                <a:solidFill>
                  <a:srgbClr val="005D8C"/>
                </a:solidFill>
              </a:rPr>
              <a:t>Success Gaps white paper and rubric</a:t>
            </a:r>
          </a:p>
          <a:p>
            <a:pPr lvl="1" rtl="0"/>
            <a:r>
              <a:rPr lang="en-US" dirty="0">
                <a:solidFill>
                  <a:srgbClr val="005D8C"/>
                </a:solidFill>
              </a:rPr>
              <a:t>Newly revised to be more inclusive of preschool</a:t>
            </a:r>
          </a:p>
          <a:p>
            <a:pPr lvl="1" rtl="0"/>
            <a:r>
              <a:rPr lang="en-US" dirty="0">
                <a:solidFill>
                  <a:srgbClr val="005D8C"/>
                </a:solidFill>
              </a:rPr>
              <a:t>Updated language to be more inclusive of </a:t>
            </a:r>
            <a:r>
              <a:rPr lang="en-US" i="1" dirty="0">
                <a:solidFill>
                  <a:srgbClr val="005D8C"/>
                </a:solidFill>
              </a:rPr>
              <a:t>Every Student Succeeds Act</a:t>
            </a:r>
            <a:r>
              <a:rPr lang="en-US" dirty="0">
                <a:solidFill>
                  <a:srgbClr val="005D8C"/>
                </a:solidFill>
              </a:rPr>
              <a:t> (ESSA) language</a:t>
            </a:r>
          </a:p>
          <a:p>
            <a:pPr lvl="0" algn="l" rtl="0"/>
            <a:r>
              <a:rPr lang="en-US" dirty="0">
                <a:solidFill>
                  <a:srgbClr val="005D8C"/>
                </a:solidFill>
              </a:rPr>
              <a:t>Success Gaps Rubric offers one way to consider reviewing the </a:t>
            </a:r>
            <a:r>
              <a:rPr lang="en-US" i="1" dirty="0">
                <a:solidFill>
                  <a:srgbClr val="005D8C"/>
                </a:solidFill>
              </a:rPr>
              <a:t>practices </a:t>
            </a:r>
            <a:r>
              <a:rPr lang="en-US" dirty="0">
                <a:solidFill>
                  <a:srgbClr val="005D8C"/>
                </a:solidFill>
              </a:rPr>
              <a:t>component of a review of policies, procedures, and practices.</a:t>
            </a:r>
          </a:p>
          <a:p>
            <a:pPr lvl="0" algn="l" rtl="0"/>
            <a:r>
              <a:rPr lang="en-US" dirty="0">
                <a:solidFill>
                  <a:srgbClr val="005D8C"/>
                </a:solidFill>
              </a:rPr>
              <a:t>Success Gaps Toolkit will provide support to district and school leaders to “lead” this work.</a:t>
            </a:r>
          </a:p>
        </p:txBody>
      </p:sp>
      <p:pic>
        <p:nvPicPr>
          <p:cNvPr id="6" name="Picture 2" descr="Photo of the rubr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1213" y="147280"/>
            <a:ext cx="1225978" cy="1775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63529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705" y="0"/>
            <a:ext cx="8232775" cy="928688"/>
          </a:xfrm>
        </p:spPr>
        <p:txBody>
          <a:bodyPr/>
          <a:lstStyle/>
          <a:p>
            <a:r>
              <a:rPr lang="en-US" dirty="0"/>
              <a:t>How to Address Success Gaps</a:t>
            </a:r>
          </a:p>
        </p:txBody>
      </p:sp>
      <p:sp>
        <p:nvSpPr>
          <p:cNvPr id="3" name="Slide Number Placeholder 2"/>
          <p:cNvSpPr>
            <a:spLocks noGrp="1"/>
          </p:cNvSpPr>
          <p:nvPr>
            <p:ph type="sldNum" sz="quarter" idx="12"/>
          </p:nvPr>
        </p:nvSpPr>
        <p:spPr/>
        <p:txBody>
          <a:bodyPr/>
          <a:lstStyle/>
          <a:p>
            <a:fld id="{174E07D9-8248-4A0E-82EF-FE5AFD0363D2}" type="slidenum">
              <a:rPr lang="en-US" smtClean="0"/>
              <a:t>28</a:t>
            </a:fld>
            <a:endParaRPr lang="en-US" dirty="0"/>
          </a:p>
        </p:txBody>
      </p:sp>
      <p:sp>
        <p:nvSpPr>
          <p:cNvPr id="6" name="Rectangle 5"/>
          <p:cNvSpPr/>
          <p:nvPr/>
        </p:nvSpPr>
        <p:spPr>
          <a:xfrm>
            <a:off x="512350" y="1293297"/>
            <a:ext cx="8270144" cy="4214369"/>
          </a:xfrm>
          <a:prstGeom prst="rect">
            <a:avLst/>
          </a:prstGeom>
        </p:spPr>
        <p:txBody>
          <a:bodyPr/>
          <a:lstStyle/>
          <a:p>
            <a:pPr marL="339725" indent="-339725">
              <a:spcAft>
                <a:spcPts val="400"/>
              </a:spcAft>
              <a:buClr>
                <a:schemeClr val="accent1"/>
              </a:buClr>
              <a:buFont typeface="Wingdings" pitchFamily="2" charset="2"/>
              <a:buChar char="§"/>
            </a:pPr>
            <a:r>
              <a:rPr lang="en-US" sz="2800" dirty="0">
                <a:solidFill>
                  <a:srgbClr val="0D466E"/>
                </a:solidFill>
                <a:cs typeface="Corbel"/>
              </a:rPr>
              <a:t>Identify</a:t>
            </a:r>
            <a:r>
              <a:rPr lang="en-US" sz="2800" dirty="0">
                <a:solidFill>
                  <a:srgbClr val="0D466E"/>
                </a:solidFill>
              </a:rPr>
              <a:t> the target group and topic area of your key success gap</a:t>
            </a:r>
          </a:p>
          <a:p>
            <a:pPr marL="339725" lvl="0" indent="-339725" rtl="0">
              <a:spcAft>
                <a:spcPts val="400"/>
              </a:spcAft>
              <a:buClr>
                <a:schemeClr val="accent1"/>
              </a:buClr>
              <a:buFont typeface="Wingdings" pitchFamily="2" charset="2"/>
              <a:buChar char="§"/>
            </a:pPr>
            <a:r>
              <a:rPr lang="en-US" sz="2800" dirty="0">
                <a:solidFill>
                  <a:srgbClr val="0D466E"/>
                </a:solidFill>
                <a:cs typeface="Corbel"/>
              </a:rPr>
              <a:t>Form</a:t>
            </a:r>
            <a:r>
              <a:rPr lang="en-US" sz="2800" dirty="0">
                <a:solidFill>
                  <a:srgbClr val="0D466E"/>
                </a:solidFill>
              </a:rPr>
              <a:t> a local district or school stakeholder team to focus on that success gap</a:t>
            </a:r>
          </a:p>
          <a:p>
            <a:pPr marL="339725" lvl="0" indent="-339725" rtl="0">
              <a:spcAft>
                <a:spcPts val="400"/>
              </a:spcAft>
              <a:buClr>
                <a:schemeClr val="accent1"/>
              </a:buClr>
              <a:buFont typeface="Wingdings" pitchFamily="2" charset="2"/>
              <a:buChar char="§"/>
            </a:pPr>
            <a:r>
              <a:rPr lang="en-US" sz="2800" dirty="0">
                <a:solidFill>
                  <a:srgbClr val="0D466E"/>
                </a:solidFill>
              </a:rPr>
              <a:t>Determine the root cause(s) of that success gap using the rubric</a:t>
            </a:r>
          </a:p>
          <a:p>
            <a:pPr marL="796925" lvl="1" indent="-339725">
              <a:spcAft>
                <a:spcPts val="400"/>
              </a:spcAft>
              <a:buClr>
                <a:schemeClr val="accent1"/>
              </a:buClr>
              <a:buFont typeface="Wingdings" pitchFamily="2" charset="2"/>
              <a:buChar char="§"/>
            </a:pPr>
            <a:r>
              <a:rPr lang="en-US" sz="2800" dirty="0">
                <a:solidFill>
                  <a:srgbClr val="005D8C"/>
                </a:solidFill>
              </a:rPr>
              <a:t>	</a:t>
            </a:r>
            <a:r>
              <a:rPr lang="en-US" sz="2400" dirty="0">
                <a:solidFill>
                  <a:srgbClr val="0D466E"/>
                </a:solidFill>
              </a:rPr>
              <a:t>Provide evidence</a:t>
            </a:r>
          </a:p>
          <a:p>
            <a:pPr marL="796925" lvl="0" indent="-339725" rtl="0">
              <a:spcAft>
                <a:spcPts val="400"/>
              </a:spcAft>
              <a:buClr>
                <a:schemeClr val="accent1"/>
              </a:buClr>
              <a:buFont typeface="Wingdings" pitchFamily="2" charset="2"/>
              <a:buChar char="§"/>
            </a:pPr>
            <a:r>
              <a:rPr lang="en-US" sz="2400" dirty="0">
                <a:solidFill>
                  <a:srgbClr val="0D466E"/>
                </a:solidFill>
              </a:rPr>
              <a:t>	Consider the students experiencing a success gap</a:t>
            </a:r>
          </a:p>
          <a:p>
            <a:pPr marL="800100" lvl="0" indent="-342900" rtl="0">
              <a:spcAft>
                <a:spcPts val="400"/>
              </a:spcAft>
              <a:buClr>
                <a:schemeClr val="accent1"/>
              </a:buClr>
              <a:buFont typeface="Wingdings" pitchFamily="2" charset="2"/>
              <a:buChar char="§"/>
            </a:pPr>
            <a:r>
              <a:rPr lang="en-US" sz="2400" dirty="0">
                <a:solidFill>
                  <a:srgbClr val="0D466E"/>
                </a:solidFill>
              </a:rPr>
              <a:t>	Ensure equitable participation</a:t>
            </a:r>
          </a:p>
          <a:p>
            <a:pPr marL="339725" lvl="0" indent="-339725" rtl="0">
              <a:spcAft>
                <a:spcPts val="400"/>
              </a:spcAft>
              <a:buClr>
                <a:schemeClr val="accent1"/>
              </a:buClr>
              <a:buFont typeface="Wingdings" pitchFamily="2" charset="2"/>
              <a:buChar char="§"/>
            </a:pPr>
            <a:r>
              <a:rPr lang="en-US" sz="2800" dirty="0">
                <a:solidFill>
                  <a:srgbClr val="0D466E"/>
                </a:solidFill>
              </a:rPr>
              <a:t>Develop a plan of action</a:t>
            </a:r>
          </a:p>
        </p:txBody>
      </p:sp>
    </p:spTree>
    <p:extLst>
      <p:ext uri="{BB962C8B-B14F-4D97-AF65-F5344CB8AC3E}">
        <p14:creationId xmlns:p14="http://schemas.microsoft.com/office/powerpoint/2010/main" val="27787128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E07D9-8248-4A0E-82EF-FE5AFD0363D2}" type="slidenum">
              <a:rPr lang="en-US" smtClean="0"/>
              <a:t>29</a:t>
            </a:fld>
            <a:endParaRPr lang="en-US" dirty="0"/>
          </a:p>
        </p:txBody>
      </p:sp>
      <p:sp>
        <p:nvSpPr>
          <p:cNvPr id="2" name="Content Placeholder 1"/>
          <p:cNvSpPr>
            <a:spLocks noGrp="1"/>
          </p:cNvSpPr>
          <p:nvPr>
            <p:ph idx="1"/>
          </p:nvPr>
        </p:nvSpPr>
        <p:spPr>
          <a:xfrm>
            <a:off x="425302" y="1452402"/>
            <a:ext cx="8229600" cy="4588701"/>
          </a:xfrm>
        </p:spPr>
        <p:txBody>
          <a:bodyPr>
            <a:noAutofit/>
          </a:bodyPr>
          <a:lstStyle/>
          <a:p>
            <a:pPr marL="339725" lvl="1" indent="-339725" rtl="0">
              <a:lnSpc>
                <a:spcPct val="120000"/>
              </a:lnSpc>
            </a:pPr>
            <a:r>
              <a:rPr lang="en-US" sz="2400" dirty="0"/>
              <a:t>Guidelines (instructions) for using the Success Gaps materials</a:t>
            </a:r>
          </a:p>
          <a:p>
            <a:pPr marL="339725" lvl="1" indent="-339725" rtl="0">
              <a:lnSpc>
                <a:spcPct val="120000"/>
              </a:lnSpc>
            </a:pPr>
            <a:r>
              <a:rPr lang="en-US" sz="2400" dirty="0"/>
              <a:t>Meeting agendas for a series of meetings and presentation shells for each meeting</a:t>
            </a:r>
          </a:p>
          <a:p>
            <a:pPr marL="339725" lvl="1" indent="-339725" rtl="0">
              <a:lnSpc>
                <a:spcPct val="120000"/>
              </a:lnSpc>
            </a:pPr>
            <a:r>
              <a:rPr lang="en-US" sz="2400" dirty="0"/>
              <a:t>Some materials for pre-reading</a:t>
            </a:r>
          </a:p>
          <a:p>
            <a:pPr marL="339725" lvl="1" indent="-339725" rtl="0">
              <a:lnSpc>
                <a:spcPct val="120000"/>
              </a:lnSpc>
            </a:pPr>
            <a:r>
              <a:rPr lang="en-US" sz="2400" dirty="0"/>
              <a:t>Two videos, one to invite participants to be part of the success gaps work, one to introduce success gaps during the first meeting</a:t>
            </a:r>
          </a:p>
          <a:p>
            <a:pPr marL="339725" lvl="1" indent="-339725" rtl="0">
              <a:lnSpc>
                <a:spcPct val="120000"/>
              </a:lnSpc>
            </a:pPr>
            <a:r>
              <a:rPr lang="en-US" sz="2400" dirty="0"/>
              <a:t>Sample action plan formats and meeting evaluation formats</a:t>
            </a:r>
          </a:p>
          <a:p>
            <a:pPr marL="339725" lvl="1" indent="-339725" rtl="0">
              <a:lnSpc>
                <a:spcPct val="120000"/>
              </a:lnSpc>
            </a:pPr>
            <a:r>
              <a:rPr lang="en-US" sz="2400" dirty="0"/>
              <a:t>Written stories or examples of work in other states or districts</a:t>
            </a:r>
          </a:p>
        </p:txBody>
      </p:sp>
      <p:sp>
        <p:nvSpPr>
          <p:cNvPr id="5" name="Title 1"/>
          <p:cNvSpPr>
            <a:spLocks noGrp="1"/>
          </p:cNvSpPr>
          <p:nvPr>
            <p:ph type="title" idx="4294967295"/>
          </p:nvPr>
        </p:nvSpPr>
        <p:spPr>
          <a:xfrm>
            <a:off x="416258" y="107877"/>
            <a:ext cx="8232775" cy="928688"/>
          </a:xfrm>
        </p:spPr>
        <p:txBody>
          <a:bodyPr/>
          <a:lstStyle/>
          <a:p>
            <a:pPr lvl="0"/>
            <a:r>
              <a:rPr lang="en-US" sz="3200" dirty="0">
                <a:latin typeface="Arial" pitchFamily="34" charset="0"/>
                <a:cs typeface="Arial" pitchFamily="34" charset="0"/>
              </a:rPr>
              <a:t>Success Gaps Toolkit </a:t>
            </a:r>
            <a:r>
              <a:rPr lang="en-US" sz="3200" dirty="0" smtClean="0">
                <a:latin typeface="Arial" pitchFamily="34" charset="0"/>
                <a:cs typeface="Arial" pitchFamily="34" charset="0"/>
              </a:rPr>
              <a:t>includes</a:t>
            </a:r>
            <a:r>
              <a:rPr lang="en-US" sz="3200" dirty="0">
                <a:latin typeface="Arial" pitchFamily="34" charset="0"/>
                <a:cs typeface="Arial" pitchFamily="34" charset="0"/>
              </a:rPr>
              <a:t>:</a:t>
            </a:r>
          </a:p>
        </p:txBody>
      </p:sp>
    </p:spTree>
    <p:extLst>
      <p:ext uri="{BB962C8B-B14F-4D97-AF65-F5344CB8AC3E}">
        <p14:creationId xmlns:p14="http://schemas.microsoft.com/office/powerpoint/2010/main" val="92010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4769" y="307665"/>
            <a:ext cx="8232775" cy="928688"/>
          </a:xfrm>
        </p:spPr>
        <p:txBody>
          <a:bodyPr>
            <a:normAutofit/>
          </a:bodyPr>
          <a:lstStyle/>
          <a:p>
            <a:r>
              <a:rPr lang="en-US" dirty="0">
                <a:solidFill>
                  <a:srgbClr val="0C395A"/>
                </a:solidFill>
              </a:rPr>
              <a:t>Take a closer look…</a:t>
            </a:r>
          </a:p>
        </p:txBody>
      </p:sp>
      <p:grpSp>
        <p:nvGrpSpPr>
          <p:cNvPr id="4" name="Group 3" descr="Shows a sillhouette of person with a magnifying glass taking a closer look at Equity, inclusion and opportunity."/>
          <p:cNvGrpSpPr/>
          <p:nvPr/>
        </p:nvGrpSpPr>
        <p:grpSpPr>
          <a:xfrm>
            <a:off x="779743" y="1569111"/>
            <a:ext cx="7614679" cy="3679722"/>
            <a:chOff x="717750" y="1584610"/>
            <a:chExt cx="7614679" cy="3679722"/>
          </a:xfrm>
        </p:grpSpPr>
        <p:pic>
          <p:nvPicPr>
            <p:cNvPr id="2050" name="Picture 2" descr="C:\Users\lysy_c\Downloads\Slides (5).png&#10;&#10;shows a sillhouette of person with a magnifying glass taking a closer look at Equity, inclusion and opportunity" title="graphic of  taking a closer look"/>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20441"/>
            <a:stretch/>
          </p:blipFill>
          <p:spPr bwMode="auto">
            <a:xfrm>
              <a:off x="717750" y="1584610"/>
              <a:ext cx="3903407" cy="36797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21157" y="2821236"/>
              <a:ext cx="3711272" cy="2308324"/>
            </a:xfrm>
            <a:prstGeom prst="rect">
              <a:avLst/>
            </a:prstGeom>
          </p:spPr>
          <p:txBody>
            <a:bodyPr wrap="none">
              <a:spAutoFit/>
            </a:bodyPr>
            <a:lstStyle/>
            <a:p>
              <a:r>
                <a:rPr lang="en-US" sz="4800" b="1" dirty="0">
                  <a:solidFill>
                    <a:srgbClr val="005D8C"/>
                  </a:solidFill>
                  <a:latin typeface="Arial" pitchFamily="34" charset="0"/>
                  <a:cs typeface="Arial" pitchFamily="34" charset="0"/>
                </a:rPr>
                <a:t>Equity</a:t>
              </a:r>
            </a:p>
            <a:p>
              <a:r>
                <a:rPr lang="en-US" sz="4800" b="1" dirty="0">
                  <a:solidFill>
                    <a:srgbClr val="005D8C"/>
                  </a:solidFill>
                  <a:latin typeface="Arial" pitchFamily="34" charset="0"/>
                  <a:cs typeface="Arial" pitchFamily="34" charset="0"/>
                </a:rPr>
                <a:t>Inclusion</a:t>
              </a:r>
            </a:p>
            <a:p>
              <a:r>
                <a:rPr lang="en-US" sz="4800" b="1" dirty="0">
                  <a:solidFill>
                    <a:srgbClr val="005D8C"/>
                  </a:solidFill>
                  <a:latin typeface="Arial" pitchFamily="34" charset="0"/>
                  <a:cs typeface="Arial" pitchFamily="34" charset="0"/>
                </a:rPr>
                <a:t>Opportunity</a:t>
              </a:r>
            </a:p>
          </p:txBody>
        </p:sp>
      </p:grpSp>
      <p:sp>
        <p:nvSpPr>
          <p:cNvPr id="5" name="Slide Number Placeholder 4"/>
          <p:cNvSpPr>
            <a:spLocks noGrp="1"/>
          </p:cNvSpPr>
          <p:nvPr>
            <p:ph type="sldNum" sz="quarter" idx="12"/>
          </p:nvPr>
        </p:nvSpPr>
        <p:spPr/>
        <p:txBody>
          <a:bodyPr/>
          <a:lstStyle/>
          <a:p>
            <a:fld id="{174E07D9-8248-4A0E-82EF-FE5AFD0363D2}" type="slidenum">
              <a:rPr lang="en-US" smtClean="0"/>
              <a:t>3</a:t>
            </a:fld>
            <a:endParaRPr lang="en-US" dirty="0"/>
          </a:p>
        </p:txBody>
      </p:sp>
    </p:spTree>
    <p:extLst>
      <p:ext uri="{BB962C8B-B14F-4D97-AF65-F5344CB8AC3E}">
        <p14:creationId xmlns:p14="http://schemas.microsoft.com/office/powerpoint/2010/main" val="29012865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Educate Success Gaps</a:t>
            </a:r>
            <a:endParaRPr lang="en-US" dirty="0"/>
          </a:p>
        </p:txBody>
      </p:sp>
      <p:pic>
        <p:nvPicPr>
          <p:cNvPr id="4" name="Picture 3" descr="Success Gaps toolkit landing page."/>
          <p:cNvPicPr>
            <a:picLocks noChangeAspect="1"/>
          </p:cNvPicPr>
          <p:nvPr/>
        </p:nvPicPr>
        <p:blipFill>
          <a:blip r:embed="rId3"/>
          <a:stretch>
            <a:fillRect/>
          </a:stretch>
        </p:blipFill>
        <p:spPr>
          <a:xfrm>
            <a:off x="121366" y="342917"/>
            <a:ext cx="8915052" cy="5423540"/>
          </a:xfrm>
          <a:prstGeom prst="rect">
            <a:avLst/>
          </a:prstGeom>
        </p:spPr>
      </p:pic>
      <p:sp>
        <p:nvSpPr>
          <p:cNvPr id="2" name="Slide Number Placeholder 1"/>
          <p:cNvSpPr>
            <a:spLocks noGrp="1"/>
          </p:cNvSpPr>
          <p:nvPr>
            <p:ph type="sldNum" sz="quarter" idx="12"/>
          </p:nvPr>
        </p:nvSpPr>
        <p:spPr/>
        <p:txBody>
          <a:bodyPr/>
          <a:lstStyle/>
          <a:p>
            <a:fld id="{174E07D9-8248-4A0E-82EF-FE5AFD0363D2}" type="slidenum">
              <a:rPr lang="en-US" smtClean="0"/>
              <a:t>30</a:t>
            </a:fld>
            <a:endParaRPr lang="en-US" dirty="0"/>
          </a:p>
        </p:txBody>
      </p:sp>
    </p:spTree>
    <p:extLst>
      <p:ext uri="{BB962C8B-B14F-4D97-AF65-F5344CB8AC3E}">
        <p14:creationId xmlns:p14="http://schemas.microsoft.com/office/powerpoint/2010/main" val="35521575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pic>
        <p:nvPicPr>
          <p:cNvPr id="2" name="Picture 1" descr="Success gaps toolkit, introduction page."/>
          <p:cNvPicPr>
            <a:picLocks noChangeAspect="1"/>
          </p:cNvPicPr>
          <p:nvPr/>
        </p:nvPicPr>
        <p:blipFill>
          <a:blip r:embed="rId3"/>
          <a:stretch>
            <a:fillRect/>
          </a:stretch>
        </p:blipFill>
        <p:spPr>
          <a:xfrm>
            <a:off x="107796" y="0"/>
            <a:ext cx="8712820" cy="6287865"/>
          </a:xfrm>
          <a:prstGeom prst="rect">
            <a:avLst/>
          </a:prstGeom>
        </p:spPr>
      </p:pic>
      <p:sp>
        <p:nvSpPr>
          <p:cNvPr id="3" name="Slide Number Placeholder 2"/>
          <p:cNvSpPr>
            <a:spLocks noGrp="1"/>
          </p:cNvSpPr>
          <p:nvPr>
            <p:ph type="sldNum" sz="quarter" idx="12"/>
          </p:nvPr>
        </p:nvSpPr>
        <p:spPr/>
        <p:txBody>
          <a:bodyPr/>
          <a:lstStyle/>
          <a:p>
            <a:fld id="{174E07D9-8248-4A0E-82EF-FE5AFD0363D2}" type="slidenum">
              <a:rPr lang="en-US" smtClean="0"/>
              <a:t>31</a:t>
            </a:fld>
            <a:endParaRPr lang="en-US" dirty="0"/>
          </a:p>
        </p:txBody>
      </p:sp>
    </p:spTree>
    <p:extLst>
      <p:ext uri="{BB962C8B-B14F-4D97-AF65-F5344CB8AC3E}">
        <p14:creationId xmlns:p14="http://schemas.microsoft.com/office/powerpoint/2010/main" val="32429045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Form a Team</a:t>
            </a:r>
            <a:endParaRPr lang="en-US" dirty="0"/>
          </a:p>
        </p:txBody>
      </p:sp>
      <p:pic>
        <p:nvPicPr>
          <p:cNvPr id="2" name="Picture 1" descr="Success gaps toolkit site, the page about forming a team."/>
          <p:cNvPicPr>
            <a:picLocks noChangeAspect="1"/>
          </p:cNvPicPr>
          <p:nvPr/>
        </p:nvPicPr>
        <p:blipFill>
          <a:blip r:embed="rId3"/>
          <a:stretch>
            <a:fillRect/>
          </a:stretch>
        </p:blipFill>
        <p:spPr>
          <a:xfrm>
            <a:off x="199096" y="78059"/>
            <a:ext cx="8851920" cy="6662040"/>
          </a:xfrm>
          <a:prstGeom prst="rect">
            <a:avLst/>
          </a:prstGeom>
        </p:spPr>
      </p:pic>
      <p:sp>
        <p:nvSpPr>
          <p:cNvPr id="3" name="Slide Number Placeholder 2"/>
          <p:cNvSpPr>
            <a:spLocks noGrp="1"/>
          </p:cNvSpPr>
          <p:nvPr>
            <p:ph type="sldNum" sz="quarter" idx="12"/>
          </p:nvPr>
        </p:nvSpPr>
        <p:spPr/>
        <p:txBody>
          <a:bodyPr/>
          <a:lstStyle/>
          <a:p>
            <a:fld id="{174E07D9-8248-4A0E-82EF-FE5AFD0363D2}" type="slidenum">
              <a:rPr lang="en-US" smtClean="0"/>
              <a:t>32</a:t>
            </a:fld>
            <a:endParaRPr lang="en-US" dirty="0"/>
          </a:p>
        </p:txBody>
      </p:sp>
    </p:spTree>
    <p:extLst>
      <p:ext uri="{BB962C8B-B14F-4D97-AF65-F5344CB8AC3E}">
        <p14:creationId xmlns:p14="http://schemas.microsoft.com/office/powerpoint/2010/main" val="17151902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Pre-meeting Preparation</a:t>
            </a:r>
            <a:endParaRPr lang="en-US" dirty="0"/>
          </a:p>
        </p:txBody>
      </p:sp>
      <p:pic>
        <p:nvPicPr>
          <p:cNvPr id="2" name="Picture 1" descr="Success gaps toolkit, pre-meeting preparation page."/>
          <p:cNvPicPr>
            <a:picLocks noChangeAspect="1"/>
          </p:cNvPicPr>
          <p:nvPr/>
        </p:nvPicPr>
        <p:blipFill>
          <a:blip r:embed="rId3"/>
          <a:stretch>
            <a:fillRect/>
          </a:stretch>
        </p:blipFill>
        <p:spPr>
          <a:xfrm>
            <a:off x="-314325" y="-138113"/>
            <a:ext cx="9772650" cy="7134225"/>
          </a:xfrm>
          <a:prstGeom prst="rect">
            <a:avLst/>
          </a:prstGeom>
        </p:spPr>
      </p:pic>
      <p:sp>
        <p:nvSpPr>
          <p:cNvPr id="3" name="Slide Number Placeholder 2"/>
          <p:cNvSpPr>
            <a:spLocks noGrp="1"/>
          </p:cNvSpPr>
          <p:nvPr>
            <p:ph type="sldNum" sz="quarter" idx="12"/>
          </p:nvPr>
        </p:nvSpPr>
        <p:spPr/>
        <p:txBody>
          <a:bodyPr/>
          <a:lstStyle/>
          <a:p>
            <a:fld id="{174E07D9-8248-4A0E-82EF-FE5AFD0363D2}" type="slidenum">
              <a:rPr lang="en-US" smtClean="0"/>
              <a:t>33</a:t>
            </a:fld>
            <a:endParaRPr lang="en-US" dirty="0"/>
          </a:p>
        </p:txBody>
      </p:sp>
    </p:spTree>
    <p:extLst>
      <p:ext uri="{BB962C8B-B14F-4D97-AF65-F5344CB8AC3E}">
        <p14:creationId xmlns:p14="http://schemas.microsoft.com/office/powerpoint/2010/main" val="6439374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5290" y="248018"/>
            <a:ext cx="8232775" cy="928688"/>
          </a:xfrm>
        </p:spPr>
        <p:txBody>
          <a:bodyPr/>
          <a:lstStyle/>
          <a:p>
            <a:r>
              <a:rPr lang="en-US" dirty="0"/>
              <a:t>Who should use these tools?</a:t>
            </a:r>
          </a:p>
        </p:txBody>
      </p:sp>
      <p:pic>
        <p:nvPicPr>
          <p:cNvPr id="8194" name="Picture 2" descr="Picture symbols for different audiences to use the to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227" y="1452400"/>
            <a:ext cx="5585287" cy="418873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174E07D9-8248-4A0E-82EF-FE5AFD0363D2}" type="slidenum">
              <a:rPr lang="en-US" smtClean="0"/>
              <a:t>34</a:t>
            </a:fld>
            <a:endParaRPr lang="en-US" dirty="0"/>
          </a:p>
        </p:txBody>
      </p:sp>
    </p:spTree>
    <p:extLst>
      <p:ext uri="{BB962C8B-B14F-4D97-AF65-F5344CB8AC3E}">
        <p14:creationId xmlns:p14="http://schemas.microsoft.com/office/powerpoint/2010/main" val="16373815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83724" y="671462"/>
            <a:ext cx="8229600" cy="1119673"/>
          </a:xfrm>
        </p:spPr>
        <p:txBody>
          <a:bodyPr/>
          <a:lstStyle/>
          <a:p>
            <a:r>
              <a:rPr lang="en-US" dirty="0" smtClean="0"/>
              <a:t>Data-based Decision Making</a:t>
            </a:r>
            <a:endParaRPr lang="en-US" dirty="0"/>
          </a:p>
        </p:txBody>
      </p:sp>
      <p:pic>
        <p:nvPicPr>
          <p:cNvPr id="4" name="Picture 3" descr="Shows the rubric."/>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0305" y="124460"/>
            <a:ext cx="6543309" cy="61093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Slide Number Placeholder 1"/>
          <p:cNvSpPr>
            <a:spLocks noGrp="1"/>
          </p:cNvSpPr>
          <p:nvPr>
            <p:ph type="sldNum" sz="quarter" idx="12"/>
          </p:nvPr>
        </p:nvSpPr>
        <p:spPr/>
        <p:txBody>
          <a:bodyPr/>
          <a:lstStyle/>
          <a:p>
            <a:fld id="{174E07D9-8248-4A0E-82EF-FE5AFD0363D2}" type="slidenum">
              <a:rPr lang="en-US" smtClean="0"/>
              <a:t>35</a:t>
            </a:fld>
            <a:endParaRPr lang="en-US" dirty="0"/>
          </a:p>
        </p:txBody>
      </p:sp>
    </p:spTree>
    <p:extLst>
      <p:ext uri="{BB962C8B-B14F-4D97-AF65-F5344CB8AC3E}">
        <p14:creationId xmlns:p14="http://schemas.microsoft.com/office/powerpoint/2010/main" val="7941963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7119" y="183518"/>
            <a:ext cx="7662862" cy="617517"/>
          </a:xfrm>
        </p:spPr>
        <p:txBody>
          <a:bodyPr>
            <a:normAutofit/>
          </a:bodyPr>
          <a:lstStyle/>
          <a:p>
            <a:r>
              <a:rPr lang="en-US" dirty="0"/>
              <a:t>Self-assessment components</a:t>
            </a:r>
          </a:p>
        </p:txBody>
      </p:sp>
      <p:sp>
        <p:nvSpPr>
          <p:cNvPr id="3" name="Content Placeholder 2"/>
          <p:cNvSpPr>
            <a:spLocks noGrp="1"/>
          </p:cNvSpPr>
          <p:nvPr>
            <p:ph idx="4294967295"/>
          </p:nvPr>
        </p:nvSpPr>
        <p:spPr>
          <a:xfrm>
            <a:off x="1847270" y="587981"/>
            <a:ext cx="7023461" cy="5844772"/>
          </a:xfrm>
          <a:prstGeom prst="rect">
            <a:avLst/>
          </a:prstGeom>
        </p:spPr>
        <p:txBody>
          <a:bodyPr>
            <a:normAutofit fontScale="25000" lnSpcReduction="20000"/>
          </a:bodyPr>
          <a:lstStyle/>
          <a:p>
            <a:pPr>
              <a:lnSpc>
                <a:spcPct val="270000"/>
              </a:lnSpc>
            </a:pPr>
            <a:r>
              <a:rPr lang="en-US" sz="9600" dirty="0">
                <a:solidFill>
                  <a:srgbClr val="0D466E"/>
                </a:solidFill>
                <a:latin typeface="+mn-lt"/>
              </a:rPr>
              <a:t>Data-based decision making</a:t>
            </a:r>
          </a:p>
          <a:p>
            <a:pPr>
              <a:lnSpc>
                <a:spcPct val="270000"/>
              </a:lnSpc>
            </a:pPr>
            <a:r>
              <a:rPr lang="en-US" sz="9600" dirty="0">
                <a:solidFill>
                  <a:srgbClr val="0D466E"/>
                </a:solidFill>
                <a:latin typeface="+mn-lt"/>
              </a:rPr>
              <a:t>Cultural responsiveness</a:t>
            </a:r>
          </a:p>
          <a:p>
            <a:pPr>
              <a:lnSpc>
                <a:spcPct val="270000"/>
              </a:lnSpc>
            </a:pPr>
            <a:r>
              <a:rPr lang="en-US" sz="9600" dirty="0">
                <a:solidFill>
                  <a:srgbClr val="0D466E"/>
                </a:solidFill>
                <a:latin typeface="+mn-lt"/>
              </a:rPr>
              <a:t>High-quality core instructional program</a:t>
            </a:r>
          </a:p>
          <a:p>
            <a:pPr>
              <a:lnSpc>
                <a:spcPct val="120000"/>
              </a:lnSpc>
              <a:spcBef>
                <a:spcPts val="2400"/>
              </a:spcBef>
              <a:spcAft>
                <a:spcPts val="0"/>
              </a:spcAft>
            </a:pPr>
            <a:r>
              <a:rPr lang="en-US" sz="9600" dirty="0" smtClean="0">
                <a:solidFill>
                  <a:srgbClr val="0D466E"/>
                </a:solidFill>
                <a:latin typeface="+mn-lt"/>
              </a:rPr>
              <a:t>Assessment—universal </a:t>
            </a:r>
            <a:r>
              <a:rPr lang="en-US" sz="9600" dirty="0">
                <a:solidFill>
                  <a:srgbClr val="0D466E"/>
                </a:solidFill>
                <a:latin typeface="+mn-lt"/>
              </a:rPr>
              <a:t>screening and progress </a:t>
            </a:r>
            <a:r>
              <a:rPr lang="en-US" sz="9600" dirty="0" smtClean="0">
                <a:solidFill>
                  <a:srgbClr val="0D466E"/>
                </a:solidFill>
                <a:latin typeface="+mn-lt"/>
              </a:rPr>
              <a:t>monitoring</a:t>
            </a:r>
            <a:endParaRPr lang="en-US" sz="9600" dirty="0">
              <a:solidFill>
                <a:srgbClr val="0D466E"/>
              </a:solidFill>
              <a:latin typeface="+mn-lt"/>
            </a:endParaRPr>
          </a:p>
          <a:p>
            <a:pPr>
              <a:lnSpc>
                <a:spcPct val="120000"/>
              </a:lnSpc>
              <a:spcBef>
                <a:spcPts val="4200"/>
              </a:spcBef>
              <a:spcAft>
                <a:spcPts val="0"/>
              </a:spcAft>
            </a:pPr>
            <a:r>
              <a:rPr lang="en-US" sz="9600" dirty="0">
                <a:solidFill>
                  <a:srgbClr val="0D466E"/>
                </a:solidFill>
                <a:latin typeface="+mn-lt"/>
              </a:rPr>
              <a:t>Evidence-based instructional /behavioral interventions and supports</a:t>
            </a:r>
          </a:p>
          <a:p>
            <a:endParaRPr lang="en-US" sz="8000" dirty="0"/>
          </a:p>
          <a:p>
            <a:endParaRPr lang="en-US" dirty="0"/>
          </a:p>
        </p:txBody>
      </p:sp>
      <p:grpSp>
        <p:nvGrpSpPr>
          <p:cNvPr id="4" name="Group 3" descr="Picture symbols for each area of the self-assessment."/>
          <p:cNvGrpSpPr/>
          <p:nvPr/>
        </p:nvGrpSpPr>
        <p:grpSpPr>
          <a:xfrm>
            <a:off x="432520" y="868114"/>
            <a:ext cx="1305329" cy="5153915"/>
            <a:chOff x="-107106" y="577742"/>
            <a:chExt cx="1305329" cy="5153915"/>
          </a:xfrm>
        </p:grpSpPr>
        <p:pic>
          <p:nvPicPr>
            <p:cNvPr id="6" name="Picture 4" descr="symbol for each area of the self-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35808" y="577742"/>
              <a:ext cx="1075738" cy="8067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ymbol for each area of the self-assess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99" y="1399560"/>
              <a:ext cx="1075738" cy="10085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ymbos for each area of the self-assessmen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200" t="21264" r="25648" b="21174"/>
            <a:stretch/>
          </p:blipFill>
          <p:spPr bwMode="auto">
            <a:xfrm>
              <a:off x="8419" y="2611147"/>
              <a:ext cx="797401" cy="6023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symbos for each area of the self-assessmen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9095" b="9715"/>
            <a:stretch/>
          </p:blipFill>
          <p:spPr bwMode="auto">
            <a:xfrm>
              <a:off x="-18687" y="3704280"/>
              <a:ext cx="1216910" cy="6497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ymbol for each area of the self-assessmen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106" y="4752713"/>
              <a:ext cx="1305329" cy="978944"/>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Slide Number Placeholder 10"/>
          <p:cNvSpPr>
            <a:spLocks noGrp="1"/>
          </p:cNvSpPr>
          <p:nvPr>
            <p:ph type="sldNum" sz="quarter" idx="12"/>
          </p:nvPr>
        </p:nvSpPr>
        <p:spPr/>
        <p:txBody>
          <a:bodyPr/>
          <a:lstStyle/>
          <a:p>
            <a:fld id="{174E07D9-8248-4A0E-82EF-FE5AFD0363D2}" type="slidenum">
              <a:rPr lang="en-US" smtClean="0"/>
              <a:t>36</a:t>
            </a:fld>
            <a:endParaRPr lang="en-US" dirty="0"/>
          </a:p>
        </p:txBody>
      </p:sp>
    </p:spTree>
    <p:extLst>
      <p:ext uri="{BB962C8B-B14F-4D97-AF65-F5344CB8AC3E}">
        <p14:creationId xmlns:p14="http://schemas.microsoft.com/office/powerpoint/2010/main" val="21084839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5171" y="79629"/>
            <a:ext cx="8229600" cy="1143000"/>
          </a:xfrm>
        </p:spPr>
        <p:txBody>
          <a:bodyPr>
            <a:normAutofit/>
          </a:bodyPr>
          <a:lstStyle/>
          <a:p>
            <a:pPr algn="l"/>
            <a:r>
              <a:rPr lang="en-US" dirty="0"/>
              <a:t>Data-based decision </a:t>
            </a:r>
            <a:r>
              <a:rPr lang="en-US" dirty="0" smtClean="0"/>
              <a:t>making </a:t>
            </a:r>
            <a:endParaRPr lang="en-US" dirty="0"/>
          </a:p>
        </p:txBody>
      </p:sp>
      <p:pic>
        <p:nvPicPr>
          <p:cNvPr id="6146" name="Picture 2" descr="Picture symbol for area of self-assess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448" y="1307689"/>
            <a:ext cx="6407346" cy="480524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174E07D9-8248-4A0E-82EF-FE5AFD0363D2}" type="slidenum">
              <a:rPr lang="en-US" smtClean="0"/>
              <a:t>37</a:t>
            </a:fld>
            <a:endParaRPr lang="en-US" dirty="0"/>
          </a:p>
        </p:txBody>
      </p:sp>
    </p:spTree>
    <p:extLst>
      <p:ext uri="{BB962C8B-B14F-4D97-AF65-F5344CB8AC3E}">
        <p14:creationId xmlns:p14="http://schemas.microsoft.com/office/powerpoint/2010/main" val="30679132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8583" y="408750"/>
            <a:ext cx="8232775" cy="928688"/>
          </a:xfrm>
        </p:spPr>
        <p:txBody>
          <a:bodyPr/>
          <a:lstStyle/>
          <a:p>
            <a:r>
              <a:rPr lang="en-US" dirty="0"/>
              <a:t>Cultural responsiveness </a:t>
            </a:r>
          </a:p>
        </p:txBody>
      </p:sp>
      <p:pic>
        <p:nvPicPr>
          <p:cNvPr id="5122" name="Picture 2" descr="Picture symbol for area of self-assess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6705" y="1337438"/>
            <a:ext cx="6476532" cy="485713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174E07D9-8248-4A0E-82EF-FE5AFD0363D2}" type="slidenum">
              <a:rPr lang="en-US" smtClean="0"/>
              <a:t>38</a:t>
            </a:fld>
            <a:endParaRPr lang="en-US" dirty="0"/>
          </a:p>
        </p:txBody>
      </p:sp>
    </p:spTree>
    <p:extLst>
      <p:ext uri="{BB962C8B-B14F-4D97-AF65-F5344CB8AC3E}">
        <p14:creationId xmlns:p14="http://schemas.microsoft.com/office/powerpoint/2010/main" val="25356446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8800" y="396875"/>
            <a:ext cx="8585201" cy="928688"/>
          </a:xfrm>
        </p:spPr>
        <p:txBody>
          <a:bodyPr/>
          <a:lstStyle/>
          <a:p>
            <a:r>
              <a:rPr lang="en-US" dirty="0"/>
              <a:t>Core instructional program</a:t>
            </a:r>
          </a:p>
        </p:txBody>
      </p:sp>
      <p:pic>
        <p:nvPicPr>
          <p:cNvPr id="5" name="Picture 2" descr="Picture symbol for area of self-assessment."/>
          <p:cNvPicPr>
            <a:picLocks noChangeAspect="1" noChangeArrowheads="1"/>
          </p:cNvPicPr>
          <p:nvPr/>
        </p:nvPicPr>
        <p:blipFill rotWithShape="1">
          <a:blip r:embed="rId3">
            <a:extLst>
              <a:ext uri="{28A0092B-C50C-407E-A947-70E740481C1C}">
                <a14:useLocalDpi xmlns:a14="http://schemas.microsoft.com/office/drawing/2010/main" val="0"/>
              </a:ext>
            </a:extLst>
          </a:blip>
          <a:srcRect l="17200" t="21264" r="25648" b="21174"/>
          <a:stretch/>
        </p:blipFill>
        <p:spPr bwMode="auto">
          <a:xfrm>
            <a:off x="1377238" y="1491618"/>
            <a:ext cx="5436516" cy="410672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174E07D9-8248-4A0E-82EF-FE5AFD0363D2}" type="slidenum">
              <a:rPr lang="en-US" smtClean="0"/>
              <a:t>39</a:t>
            </a:fld>
            <a:endParaRPr lang="en-US" dirty="0"/>
          </a:p>
        </p:txBody>
      </p:sp>
    </p:spTree>
    <p:extLst>
      <p:ext uri="{BB962C8B-B14F-4D97-AF65-F5344CB8AC3E}">
        <p14:creationId xmlns:p14="http://schemas.microsoft.com/office/powerpoint/2010/main" val="1595549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bg1"/>
                </a:solidFill>
              </a:rPr>
              <a:t>What is a Success Gap?</a:t>
            </a:r>
            <a:endParaRPr lang="en-US" dirty="0">
              <a:solidFill>
                <a:schemeClr val="bg1"/>
              </a:solidFill>
            </a:endParaRPr>
          </a:p>
        </p:txBody>
      </p:sp>
      <p:sp>
        <p:nvSpPr>
          <p:cNvPr id="2" name="Slide Number Placeholder 1"/>
          <p:cNvSpPr>
            <a:spLocks noGrp="1"/>
          </p:cNvSpPr>
          <p:nvPr>
            <p:ph type="sldNum" sz="quarter" idx="12"/>
          </p:nvPr>
        </p:nvSpPr>
        <p:spPr/>
        <p:txBody>
          <a:bodyPr/>
          <a:lstStyle/>
          <a:p>
            <a:fld id="{174E07D9-8248-4A0E-82EF-FE5AFD0363D2}" type="slidenum">
              <a:rPr lang="en-US" smtClean="0"/>
              <a:t>4</a:t>
            </a:fld>
            <a:endParaRPr lang="en-US" dirty="0"/>
          </a:p>
        </p:txBody>
      </p:sp>
      <p:sp>
        <p:nvSpPr>
          <p:cNvPr id="4" name="Content Placeholder 3"/>
          <p:cNvSpPr>
            <a:spLocks noGrp="1"/>
          </p:cNvSpPr>
          <p:nvPr>
            <p:ph idx="4294967295"/>
          </p:nvPr>
        </p:nvSpPr>
        <p:spPr>
          <a:xfrm>
            <a:off x="914400" y="889000"/>
            <a:ext cx="8229600" cy="4587875"/>
          </a:xfrm>
        </p:spPr>
        <p:txBody>
          <a:bodyPr/>
          <a:lstStyle/>
          <a:p>
            <a:pPr marL="0" lvl="0" indent="2743200" rtl="0">
              <a:buNone/>
            </a:pPr>
            <a:endParaRPr lang="en-US" dirty="0"/>
          </a:p>
          <a:p>
            <a:pPr marL="0" lvl="0" indent="2743200" rtl="0">
              <a:buNone/>
            </a:pPr>
            <a:endParaRPr lang="en-US" dirty="0"/>
          </a:p>
          <a:p>
            <a:pPr marL="0" lvl="0" indent="2743200" rtl="0">
              <a:buNone/>
            </a:pPr>
            <a:endParaRPr lang="en-US" dirty="0"/>
          </a:p>
          <a:p>
            <a:pPr marL="0" lvl="0" indent="3200400" rtl="0">
              <a:buNone/>
            </a:pPr>
            <a:r>
              <a:rPr lang="en-US" dirty="0"/>
              <a:t>What </a:t>
            </a:r>
            <a:r>
              <a:rPr lang="en-US" dirty="0" smtClean="0"/>
              <a:t>is </a:t>
            </a:r>
            <a:r>
              <a:rPr lang="en-US" dirty="0"/>
              <a:t>a Success Gap?</a:t>
            </a:r>
          </a:p>
        </p:txBody>
      </p:sp>
      <p:pic>
        <p:nvPicPr>
          <p:cNvPr id="6" name="Picture 2" descr="a group of people sitting at a round table having a discu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248" y="2030819"/>
            <a:ext cx="2158567" cy="2096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54954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6555" y="333079"/>
            <a:ext cx="8232775" cy="928688"/>
          </a:xfrm>
        </p:spPr>
        <p:txBody>
          <a:bodyPr>
            <a:noAutofit/>
          </a:bodyPr>
          <a:lstStyle/>
          <a:p>
            <a:r>
              <a:rPr lang="en-US" dirty="0" smtClean="0"/>
              <a:t>Assessment—Universal </a:t>
            </a:r>
            <a:r>
              <a:rPr lang="en-US" dirty="0"/>
              <a:t>screening and progress monitoring</a:t>
            </a:r>
          </a:p>
        </p:txBody>
      </p:sp>
      <p:pic>
        <p:nvPicPr>
          <p:cNvPr id="5" name="Picture 3" descr="Picture symbol for area of self-assessment."/>
          <p:cNvPicPr>
            <a:picLocks noChangeAspect="1" noChangeArrowheads="1"/>
          </p:cNvPicPr>
          <p:nvPr/>
        </p:nvPicPr>
        <p:blipFill rotWithShape="1">
          <a:blip r:embed="rId3">
            <a:extLst>
              <a:ext uri="{28A0092B-C50C-407E-A947-70E740481C1C}">
                <a14:useLocalDpi xmlns:a14="http://schemas.microsoft.com/office/drawing/2010/main" val="0"/>
              </a:ext>
            </a:extLst>
          </a:blip>
          <a:srcRect t="19095" b="9715"/>
          <a:stretch/>
        </p:blipFill>
        <p:spPr bwMode="auto">
          <a:xfrm>
            <a:off x="592601" y="1769806"/>
            <a:ext cx="7347676" cy="392307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174E07D9-8248-4A0E-82EF-FE5AFD0363D2}" type="slidenum">
              <a:rPr lang="en-US" smtClean="0"/>
              <a:t>40</a:t>
            </a:fld>
            <a:endParaRPr lang="en-US" dirty="0"/>
          </a:p>
        </p:txBody>
      </p:sp>
    </p:spTree>
    <p:extLst>
      <p:ext uri="{BB962C8B-B14F-4D97-AF65-F5344CB8AC3E}">
        <p14:creationId xmlns:p14="http://schemas.microsoft.com/office/powerpoint/2010/main" val="41722370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0422" y="311815"/>
            <a:ext cx="8415867" cy="928688"/>
          </a:xfrm>
        </p:spPr>
        <p:txBody>
          <a:bodyPr>
            <a:noAutofit/>
          </a:bodyPr>
          <a:lstStyle/>
          <a:p>
            <a:r>
              <a:rPr lang="en-US" dirty="0"/>
              <a:t>Evidence-based instructional and behavioral interventions and supports</a:t>
            </a:r>
          </a:p>
        </p:txBody>
      </p:sp>
      <p:pic>
        <p:nvPicPr>
          <p:cNvPr id="2050" name="Picture 2" descr="Picture symbol for area of self-assess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649" y="1456554"/>
            <a:ext cx="6291146" cy="471810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174E07D9-8248-4A0E-82EF-FE5AFD0363D2}" type="slidenum">
              <a:rPr lang="en-US" smtClean="0"/>
              <a:t>41</a:t>
            </a:fld>
            <a:endParaRPr lang="en-US" dirty="0"/>
          </a:p>
        </p:txBody>
      </p:sp>
    </p:spTree>
    <p:extLst>
      <p:ext uri="{BB962C8B-B14F-4D97-AF65-F5344CB8AC3E}">
        <p14:creationId xmlns:p14="http://schemas.microsoft.com/office/powerpoint/2010/main" val="33234290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567" y="187606"/>
            <a:ext cx="8229600" cy="1119673"/>
          </a:xfrm>
        </p:spPr>
        <p:txBody>
          <a:bodyPr>
            <a:noAutofit/>
          </a:bodyPr>
          <a:lstStyle/>
          <a:p>
            <a:r>
              <a:rPr lang="en-US" dirty="0"/>
              <a:t>To address success gaps…make a  plan of action</a:t>
            </a:r>
          </a:p>
        </p:txBody>
      </p:sp>
      <p:sp>
        <p:nvSpPr>
          <p:cNvPr id="3" name="Content Placeholder 2"/>
          <p:cNvSpPr>
            <a:spLocks noGrp="1"/>
          </p:cNvSpPr>
          <p:nvPr>
            <p:ph idx="1"/>
          </p:nvPr>
        </p:nvSpPr>
        <p:spPr/>
        <p:txBody>
          <a:bodyPr>
            <a:normAutofit/>
          </a:bodyPr>
          <a:lstStyle/>
          <a:p>
            <a:pPr marL="339725" lvl="1" indent="-339725">
              <a:spcBef>
                <a:spcPts val="1200"/>
              </a:spcBef>
            </a:pPr>
            <a:r>
              <a:rPr lang="en-US" sz="3000" b="1" dirty="0"/>
              <a:t>Recognize </a:t>
            </a:r>
            <a:r>
              <a:rPr lang="en-US" sz="3000" dirty="0"/>
              <a:t>the </a:t>
            </a:r>
            <a:r>
              <a:rPr lang="en-US" sz="3000" b="1" dirty="0"/>
              <a:t>need for change </a:t>
            </a:r>
            <a:r>
              <a:rPr lang="en-US" sz="3000" dirty="0"/>
              <a:t>in your school’s or district’s current practices and policies to address a success gap.</a:t>
            </a:r>
          </a:p>
          <a:p>
            <a:pPr marL="339725" lvl="1" indent="-339725">
              <a:spcBef>
                <a:spcPts val="1200"/>
              </a:spcBef>
            </a:pPr>
            <a:r>
              <a:rPr lang="en-US" sz="3000" dirty="0"/>
              <a:t>Identify the </a:t>
            </a:r>
            <a:r>
              <a:rPr lang="en-US" sz="3000" b="1" dirty="0"/>
              <a:t>root causes </a:t>
            </a:r>
            <a:r>
              <a:rPr lang="en-US" sz="3000" dirty="0"/>
              <a:t>of the success gap.</a:t>
            </a:r>
          </a:p>
          <a:p>
            <a:pPr marL="339725" lvl="1" indent="-339725">
              <a:spcBef>
                <a:spcPts val="1200"/>
              </a:spcBef>
            </a:pPr>
            <a:r>
              <a:rPr lang="en-US" sz="3000" b="1" dirty="0"/>
              <a:t>Make a plan </a:t>
            </a:r>
            <a:r>
              <a:rPr lang="en-US" sz="3000" dirty="0"/>
              <a:t>to address those root causes.  </a:t>
            </a:r>
          </a:p>
          <a:p>
            <a:pPr marL="0" indent="0">
              <a:buNone/>
            </a:pPr>
            <a:endParaRPr lang="en-US" sz="4000" dirty="0"/>
          </a:p>
        </p:txBody>
      </p:sp>
      <p:sp>
        <p:nvSpPr>
          <p:cNvPr id="4" name="Slide Number Placeholder 3"/>
          <p:cNvSpPr>
            <a:spLocks noGrp="1"/>
          </p:cNvSpPr>
          <p:nvPr>
            <p:ph type="sldNum" sz="quarter" idx="12"/>
          </p:nvPr>
        </p:nvSpPr>
        <p:spPr/>
        <p:txBody>
          <a:bodyPr/>
          <a:lstStyle/>
          <a:p>
            <a:fld id="{174E07D9-8248-4A0E-82EF-FE5AFD0363D2}" type="slidenum">
              <a:rPr lang="en-US" smtClean="0"/>
              <a:t>42</a:t>
            </a:fld>
            <a:endParaRPr lang="en-US" dirty="0"/>
          </a:p>
        </p:txBody>
      </p:sp>
    </p:spTree>
    <p:extLst>
      <p:ext uri="{BB962C8B-B14F-4D97-AF65-F5344CB8AC3E}">
        <p14:creationId xmlns:p14="http://schemas.microsoft.com/office/powerpoint/2010/main" val="31156879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303" y="138223"/>
            <a:ext cx="8229600" cy="1119673"/>
          </a:xfrm>
        </p:spPr>
        <p:txBody>
          <a:bodyPr>
            <a:noAutofit/>
          </a:bodyPr>
          <a:lstStyle/>
          <a:p>
            <a:pPr lvl="0"/>
            <a:r>
              <a:rPr lang="en-US" dirty="0"/>
              <a:t>Work in </a:t>
            </a:r>
            <a:r>
              <a:rPr lang="en-US" dirty="0" smtClean="0"/>
              <a:t>small </a:t>
            </a:r>
            <a:r>
              <a:rPr lang="en-US" dirty="0"/>
              <a:t>g</a:t>
            </a:r>
            <a:r>
              <a:rPr lang="en-US" dirty="0" smtClean="0"/>
              <a:t>roups </a:t>
            </a:r>
            <a:r>
              <a:rPr lang="en-US" dirty="0"/>
              <a:t>and </a:t>
            </a:r>
            <a:r>
              <a:rPr lang="en-US" dirty="0" smtClean="0"/>
              <a:t>be </a:t>
            </a:r>
            <a:r>
              <a:rPr lang="en-US" dirty="0"/>
              <a:t>p</a:t>
            </a:r>
            <a:r>
              <a:rPr lang="en-US" dirty="0" smtClean="0"/>
              <a:t>repared </a:t>
            </a:r>
            <a:r>
              <a:rPr lang="en-US" dirty="0"/>
              <a:t>to </a:t>
            </a:r>
            <a:r>
              <a:rPr lang="en-US" dirty="0" smtClean="0"/>
              <a:t>share</a:t>
            </a:r>
            <a:endParaRPr lang="en-US" dirty="0">
              <a:solidFill>
                <a:srgbClr val="005D8C"/>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174E07D9-8248-4A0E-82EF-FE5AFD0363D2}" type="slidenum">
              <a:rPr lang="en-US" smtClean="0"/>
              <a:t>43</a:t>
            </a:fld>
            <a:endParaRPr lang="en-US" dirty="0"/>
          </a:p>
        </p:txBody>
      </p:sp>
      <p:sp>
        <p:nvSpPr>
          <p:cNvPr id="3" name="Content Placeholder 2"/>
          <p:cNvSpPr>
            <a:spLocks noGrp="1"/>
          </p:cNvSpPr>
          <p:nvPr>
            <p:ph idx="1"/>
          </p:nvPr>
        </p:nvSpPr>
        <p:spPr/>
        <p:txBody>
          <a:bodyPr>
            <a:normAutofit/>
          </a:bodyPr>
          <a:lstStyle/>
          <a:p>
            <a:pPr marL="339725" lvl="1" indent="-339725" rtl="0"/>
            <a:r>
              <a:rPr lang="en-US" dirty="0"/>
              <a:t>Review the content of the section</a:t>
            </a:r>
          </a:p>
          <a:p>
            <a:pPr marL="339725" lvl="1" indent="-339725" rtl="0"/>
            <a:r>
              <a:rPr lang="en-US" dirty="0"/>
              <a:t>Look closely at the probing questions</a:t>
            </a:r>
          </a:p>
          <a:p>
            <a:pPr marL="796925" lvl="3" indent="-339725">
              <a:buClr>
                <a:srgbClr val="45A49D"/>
              </a:buClr>
              <a:buFont typeface="Wingdings" pitchFamily="2" charset="2"/>
              <a:buChar char="§"/>
            </a:pPr>
            <a:r>
              <a:rPr lang="en-US" sz="2400" dirty="0"/>
              <a:t>Are these the appropriate questions for your state or states you work with?</a:t>
            </a:r>
          </a:p>
          <a:p>
            <a:pPr marL="796925" lvl="3" indent="-339725">
              <a:buClr>
                <a:srgbClr val="45A49D"/>
              </a:buClr>
              <a:buFont typeface="Wingdings" pitchFamily="2" charset="2"/>
              <a:buChar char="§"/>
            </a:pPr>
            <a:r>
              <a:rPr lang="en-US" sz="2400" dirty="0"/>
              <a:t>Would you add, delete, or re-word any of the probing questions?</a:t>
            </a:r>
          </a:p>
          <a:p>
            <a:pPr marL="339725" lvl="1" indent="-339725" rtl="0"/>
            <a:r>
              <a:rPr lang="en-US" dirty="0"/>
              <a:t>What are the challenges that a district or school would face completing this section?  </a:t>
            </a:r>
          </a:p>
          <a:p>
            <a:pPr marL="339725" lvl="1" indent="-339725" rtl="0"/>
            <a:r>
              <a:rPr lang="en-US" dirty="0"/>
              <a:t>Whom do they need in the meeting?</a:t>
            </a:r>
          </a:p>
        </p:txBody>
      </p:sp>
    </p:spTree>
    <p:extLst>
      <p:ext uri="{BB962C8B-B14F-4D97-AF65-F5344CB8AC3E}">
        <p14:creationId xmlns:p14="http://schemas.microsoft.com/office/powerpoint/2010/main" val="23516067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025" y="310783"/>
            <a:ext cx="8232589" cy="929323"/>
          </a:xfrm>
        </p:spPr>
        <p:txBody>
          <a:bodyPr/>
          <a:lstStyle/>
          <a:p>
            <a:r>
              <a:rPr lang="en-US" dirty="0">
                <a:solidFill>
                  <a:srgbClr val="0C395A"/>
                </a:solidFill>
                <a:latin typeface="+mn-lt"/>
                <a:cs typeface="Arial" pitchFamily="34" charset="0"/>
              </a:rPr>
              <a:t>Discussion</a:t>
            </a:r>
          </a:p>
        </p:txBody>
      </p:sp>
      <p:sp>
        <p:nvSpPr>
          <p:cNvPr id="6" name="Oval 5" descr="A group of people sitting at a round table having a discussion."/>
          <p:cNvSpPr/>
          <p:nvPr/>
        </p:nvSpPr>
        <p:spPr>
          <a:xfrm>
            <a:off x="6350520" y="271943"/>
            <a:ext cx="1941671" cy="1726560"/>
          </a:xfrm>
          <a:prstGeom prst="ellipse">
            <a:avLst/>
          </a:prstGeom>
          <a:blipFill>
            <a:blip r:embed="rId3" cstate="email">
              <a:extLst>
                <a:ext uri="{28A0092B-C50C-407E-A947-70E740481C1C}">
                  <a14:useLocalDpi xmlns:a14="http://schemas.microsoft.com/office/drawing/2010/main" val="0"/>
                </a:ext>
              </a:extLst>
            </a:blip>
            <a:srcRect/>
            <a:stretch>
              <a:fillRect l="-10000" r="-10000"/>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4" name="Slide Number Placeholder 3"/>
          <p:cNvSpPr>
            <a:spLocks noGrp="1"/>
          </p:cNvSpPr>
          <p:nvPr>
            <p:ph type="sldNum" sz="quarter" idx="12"/>
          </p:nvPr>
        </p:nvSpPr>
        <p:spPr/>
        <p:txBody>
          <a:bodyPr/>
          <a:lstStyle/>
          <a:p>
            <a:fld id="{174E07D9-8248-4A0E-82EF-FE5AFD0363D2}" type="slidenum">
              <a:rPr lang="en-US" smtClean="0"/>
              <a:t>44</a:t>
            </a:fld>
            <a:endParaRPr lang="en-US" dirty="0"/>
          </a:p>
        </p:txBody>
      </p:sp>
      <p:sp>
        <p:nvSpPr>
          <p:cNvPr id="3" name="Content Placeholder 2"/>
          <p:cNvSpPr>
            <a:spLocks noGrp="1"/>
          </p:cNvSpPr>
          <p:nvPr>
            <p:ph idx="1"/>
          </p:nvPr>
        </p:nvSpPr>
        <p:spPr/>
        <p:txBody>
          <a:bodyPr/>
          <a:lstStyle/>
          <a:p>
            <a:pPr lvl="0" rtl="0"/>
            <a:endParaRPr lang="en-US" dirty="0"/>
          </a:p>
          <a:p>
            <a:pPr lvl="0" rtl="0"/>
            <a:r>
              <a:rPr lang="en-US" dirty="0"/>
              <a:t>What, in your experience as a TA provider, has worked to address success gaps?</a:t>
            </a:r>
          </a:p>
          <a:p>
            <a:pPr lvl="0" rtl="0"/>
            <a:r>
              <a:rPr lang="en-US" dirty="0"/>
              <a:t>Do you see a way to use these materials /toolkit within the state?</a:t>
            </a:r>
          </a:p>
          <a:p>
            <a:pPr lvl="0" rtl="0"/>
            <a:r>
              <a:rPr lang="en-US" dirty="0"/>
              <a:t>What did you like about these materials?</a:t>
            </a:r>
          </a:p>
        </p:txBody>
      </p:sp>
    </p:spTree>
    <p:extLst>
      <p:ext uri="{BB962C8B-B14F-4D97-AF65-F5344CB8AC3E}">
        <p14:creationId xmlns:p14="http://schemas.microsoft.com/office/powerpoint/2010/main" val="38900116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4769" y="307665"/>
            <a:ext cx="8232775" cy="928688"/>
          </a:xfrm>
        </p:spPr>
        <p:txBody>
          <a:bodyPr/>
          <a:lstStyle/>
          <a:p>
            <a:r>
              <a:rPr lang="en-US" dirty="0">
                <a:latin typeface="+mn-lt"/>
                <a:cs typeface="Arial" pitchFamily="34" charset="0"/>
              </a:rPr>
              <a:t>Take a closer look</a:t>
            </a:r>
            <a:r>
              <a:rPr lang="en-US" dirty="0" smtClean="0">
                <a:latin typeface="+mn-lt"/>
                <a:cs typeface="Arial" pitchFamily="34" charset="0"/>
              </a:rPr>
              <a:t>… </a:t>
            </a:r>
            <a:endParaRPr lang="en-US" dirty="0">
              <a:latin typeface="+mn-lt"/>
              <a:cs typeface="Arial" pitchFamily="34" charset="0"/>
            </a:endParaRPr>
          </a:p>
        </p:txBody>
      </p:sp>
      <p:grpSp>
        <p:nvGrpSpPr>
          <p:cNvPr id="4" name="Group 3" descr="Ahows a sillhouette of person with a magnifying glass taking a closer look at Equity, inclusion and opportunity."/>
          <p:cNvGrpSpPr/>
          <p:nvPr/>
        </p:nvGrpSpPr>
        <p:grpSpPr>
          <a:xfrm>
            <a:off x="717750" y="1584610"/>
            <a:ext cx="7614679" cy="3679722"/>
            <a:chOff x="717750" y="1584610"/>
            <a:chExt cx="7614679" cy="3679722"/>
          </a:xfrm>
        </p:grpSpPr>
        <p:pic>
          <p:nvPicPr>
            <p:cNvPr id="2050" name="Picture 2" descr="Shows a sillhouette of person with a magnifying glass taking a closer look at Equity, inclusion and opportunity." title="graphic of  taking a closer look"/>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20441"/>
            <a:stretch/>
          </p:blipFill>
          <p:spPr bwMode="auto">
            <a:xfrm>
              <a:off x="717750" y="1584610"/>
              <a:ext cx="3903407" cy="36797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21157" y="2821236"/>
              <a:ext cx="3711272" cy="2308324"/>
            </a:xfrm>
            <a:prstGeom prst="rect">
              <a:avLst/>
            </a:prstGeom>
          </p:spPr>
          <p:txBody>
            <a:bodyPr wrap="none">
              <a:spAutoFit/>
            </a:bodyPr>
            <a:lstStyle/>
            <a:p>
              <a:r>
                <a:rPr lang="en-US" sz="4800" b="1" dirty="0">
                  <a:solidFill>
                    <a:srgbClr val="005D8C"/>
                  </a:solidFill>
                  <a:latin typeface="Arial" pitchFamily="34" charset="0"/>
                  <a:cs typeface="Arial" pitchFamily="34" charset="0"/>
                </a:rPr>
                <a:t>Equity</a:t>
              </a:r>
            </a:p>
            <a:p>
              <a:r>
                <a:rPr lang="en-US" sz="4800" b="1" dirty="0">
                  <a:solidFill>
                    <a:srgbClr val="005D8C"/>
                  </a:solidFill>
                  <a:latin typeface="Arial" pitchFamily="34" charset="0"/>
                  <a:cs typeface="Arial" pitchFamily="34" charset="0"/>
                </a:rPr>
                <a:t>Inclusion</a:t>
              </a:r>
            </a:p>
            <a:p>
              <a:r>
                <a:rPr lang="en-US" sz="4800" b="1" dirty="0">
                  <a:solidFill>
                    <a:srgbClr val="005D8C"/>
                  </a:solidFill>
                  <a:latin typeface="Arial" pitchFamily="34" charset="0"/>
                  <a:cs typeface="Arial" pitchFamily="34" charset="0"/>
                </a:rPr>
                <a:t>Opportunity</a:t>
              </a:r>
            </a:p>
          </p:txBody>
        </p:sp>
      </p:grpSp>
      <p:sp>
        <p:nvSpPr>
          <p:cNvPr id="5" name="Slide Number Placeholder 4"/>
          <p:cNvSpPr>
            <a:spLocks noGrp="1"/>
          </p:cNvSpPr>
          <p:nvPr>
            <p:ph type="sldNum" sz="quarter" idx="12"/>
          </p:nvPr>
        </p:nvSpPr>
        <p:spPr/>
        <p:txBody>
          <a:bodyPr/>
          <a:lstStyle/>
          <a:p>
            <a:fld id="{174E07D9-8248-4A0E-82EF-FE5AFD0363D2}" type="slidenum">
              <a:rPr lang="en-US" smtClean="0"/>
              <a:t>45</a:t>
            </a:fld>
            <a:endParaRPr lang="en-US" dirty="0"/>
          </a:p>
        </p:txBody>
      </p:sp>
    </p:spTree>
    <p:extLst>
      <p:ext uri="{BB962C8B-B14F-4D97-AF65-F5344CB8AC3E}">
        <p14:creationId xmlns:p14="http://schemas.microsoft.com/office/powerpoint/2010/main" val="6499442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0"/>
            <a:r>
              <a:rPr lang="en-US" dirty="0">
                <a:cs typeface="Arial" pitchFamily="34" charset="0"/>
              </a:rPr>
              <a:t>Tools and </a:t>
            </a:r>
            <a:r>
              <a:rPr lang="en-US" dirty="0" smtClean="0">
                <a:cs typeface="Arial" pitchFamily="34" charset="0"/>
              </a:rPr>
              <a:t>Resources</a:t>
            </a:r>
            <a:endParaRPr lang="en-US" dirty="0"/>
          </a:p>
        </p:txBody>
      </p:sp>
      <p:sp>
        <p:nvSpPr>
          <p:cNvPr id="4" name="Slide Number Placeholder 3"/>
          <p:cNvSpPr>
            <a:spLocks noGrp="1"/>
          </p:cNvSpPr>
          <p:nvPr>
            <p:ph type="sldNum" sz="quarter" idx="12"/>
          </p:nvPr>
        </p:nvSpPr>
        <p:spPr/>
        <p:txBody>
          <a:bodyPr/>
          <a:lstStyle/>
          <a:p>
            <a:fld id="{51E55DD2-660D-5E46-82FA-F7893DF1EE13}" type="slidenum">
              <a:rPr lang="en-US" smtClean="0"/>
              <a:pPr/>
              <a:t>46</a:t>
            </a:fld>
            <a:endParaRPr lang="en-US" dirty="0"/>
          </a:p>
        </p:txBody>
      </p:sp>
      <p:sp>
        <p:nvSpPr>
          <p:cNvPr id="9" name="Content Placeholder 8"/>
          <p:cNvSpPr>
            <a:spLocks noGrp="1"/>
          </p:cNvSpPr>
          <p:nvPr>
            <p:ph sz="quarter" idx="4294967295"/>
          </p:nvPr>
        </p:nvSpPr>
        <p:spPr>
          <a:xfrm>
            <a:off x="154548" y="1811338"/>
            <a:ext cx="8261350" cy="4535487"/>
          </a:xfrm>
        </p:spPr>
        <p:txBody>
          <a:bodyPr>
            <a:normAutofit fontScale="62500" lnSpcReduction="20000"/>
          </a:bodyPr>
          <a:lstStyle/>
          <a:p>
            <a:pPr>
              <a:lnSpc>
                <a:spcPct val="120000"/>
              </a:lnSpc>
              <a:spcBef>
                <a:spcPts val="0"/>
              </a:spcBef>
              <a:spcAft>
                <a:spcPts val="1200"/>
              </a:spcAft>
              <a:buClr>
                <a:srgbClr val="4A827A"/>
              </a:buClr>
            </a:pPr>
            <a:r>
              <a:rPr lang="en-US" sz="4000" dirty="0">
                <a:solidFill>
                  <a:srgbClr val="0D466E"/>
                </a:solidFill>
              </a:rPr>
              <a:t>Success Gaps White Paper and Rubric  and other significant </a:t>
            </a:r>
            <a:r>
              <a:rPr lang="en-US" sz="4000" dirty="0"/>
              <a:t>disproportionality resources can be found in the IDC Resource Library at: </a:t>
            </a:r>
            <a:r>
              <a:rPr lang="en-US" sz="4000" dirty="0">
                <a:hlinkClick r:id="rId3" tooltip="Success gaps white paper"/>
              </a:rPr>
              <a:t>https://ideadata.org/resource-library/</a:t>
            </a:r>
            <a:endParaRPr lang="en-US" sz="4000" dirty="0"/>
          </a:p>
          <a:p>
            <a:pPr>
              <a:lnSpc>
                <a:spcPct val="120000"/>
              </a:lnSpc>
              <a:spcBef>
                <a:spcPts val="0"/>
              </a:spcBef>
              <a:spcAft>
                <a:spcPts val="1200"/>
              </a:spcAft>
              <a:buClr>
                <a:srgbClr val="4A827A"/>
              </a:buClr>
            </a:pPr>
            <a:r>
              <a:rPr lang="en-US" sz="4000" dirty="0"/>
              <a:t>For technical assistance with significant disproportionality or the resources, contact one of the following:  </a:t>
            </a:r>
          </a:p>
          <a:p>
            <a:pPr lvl="1">
              <a:lnSpc>
                <a:spcPct val="120000"/>
              </a:lnSpc>
              <a:spcBef>
                <a:spcPts val="0"/>
              </a:spcBef>
              <a:spcAft>
                <a:spcPts val="1200"/>
              </a:spcAft>
              <a:buClr>
                <a:srgbClr val="4A827A"/>
              </a:buClr>
            </a:pPr>
            <a:r>
              <a:rPr lang="en-US" sz="3500" dirty="0">
                <a:solidFill>
                  <a:srgbClr val="0D466E"/>
                </a:solidFill>
              </a:rPr>
              <a:t>Your IDC State Liaison </a:t>
            </a:r>
            <a:r>
              <a:rPr lang="en-US" sz="3500" dirty="0"/>
              <a:t>(</a:t>
            </a:r>
            <a:r>
              <a:rPr lang="en-US" sz="3500" dirty="0">
                <a:hlinkClick r:id="rId4" tooltip="Link to Your IDC State Liasion"/>
              </a:rPr>
              <a:t>https://ideadata.org/technical-assistance/</a:t>
            </a:r>
            <a:r>
              <a:rPr lang="en-US" sz="3500" dirty="0"/>
              <a:t>)   </a:t>
            </a:r>
          </a:p>
          <a:p>
            <a:pPr lvl="1">
              <a:lnSpc>
                <a:spcPct val="120000"/>
              </a:lnSpc>
              <a:spcBef>
                <a:spcPts val="0"/>
              </a:spcBef>
              <a:spcAft>
                <a:spcPts val="1200"/>
              </a:spcAft>
              <a:buClr>
                <a:srgbClr val="4A827A"/>
              </a:buClr>
            </a:pPr>
            <a:r>
              <a:rPr lang="en-US" sz="3500" dirty="0">
                <a:solidFill>
                  <a:srgbClr val="0D466E"/>
                </a:solidFill>
              </a:rPr>
              <a:t>Julie Bollmer, </a:t>
            </a:r>
            <a:r>
              <a:rPr lang="en-US" sz="3500" dirty="0">
                <a:hlinkClick r:id="rId5"/>
              </a:rPr>
              <a:t>JulieBollmer@westat.com</a:t>
            </a:r>
            <a:r>
              <a:rPr lang="en-US" sz="3500" dirty="0"/>
              <a:t> </a:t>
            </a:r>
          </a:p>
          <a:p>
            <a:pPr lvl="1">
              <a:lnSpc>
                <a:spcPct val="120000"/>
              </a:lnSpc>
              <a:spcBef>
                <a:spcPts val="0"/>
              </a:spcBef>
              <a:spcAft>
                <a:spcPts val="1200"/>
              </a:spcAft>
              <a:buClr>
                <a:srgbClr val="4A827A"/>
              </a:buClr>
            </a:pPr>
            <a:r>
              <a:rPr lang="en-US" sz="3500" dirty="0">
                <a:solidFill>
                  <a:srgbClr val="0D466E"/>
                </a:solidFill>
              </a:rPr>
              <a:t>Tom Munk, </a:t>
            </a:r>
            <a:r>
              <a:rPr lang="en-US" sz="3500" dirty="0">
                <a:hlinkClick r:id="rId6"/>
              </a:rPr>
              <a:t>tommunk@westat.com</a:t>
            </a:r>
            <a:endParaRPr lang="en-US" sz="3500" dirty="0"/>
          </a:p>
          <a:p>
            <a:pPr lvl="1">
              <a:lnSpc>
                <a:spcPct val="120000"/>
              </a:lnSpc>
              <a:spcBef>
                <a:spcPts val="0"/>
              </a:spcBef>
              <a:spcAft>
                <a:spcPts val="1200"/>
              </a:spcAft>
              <a:buClr>
                <a:srgbClr val="4A827A"/>
              </a:buClr>
            </a:pPr>
            <a:r>
              <a:rPr lang="en-US" sz="3500" dirty="0">
                <a:solidFill>
                  <a:srgbClr val="0D466E"/>
                </a:solidFill>
              </a:rPr>
              <a:t>Nancy O’Hara, </a:t>
            </a:r>
            <a:r>
              <a:rPr lang="en-US" sz="3500" dirty="0">
                <a:hlinkClick r:id="rId7"/>
              </a:rPr>
              <a:t>nancy.ohara@uky.edu</a:t>
            </a:r>
            <a:endParaRPr lang="en-US" sz="3500" dirty="0"/>
          </a:p>
        </p:txBody>
      </p:sp>
      <p:grpSp>
        <p:nvGrpSpPr>
          <p:cNvPr id="3" name="Group 2" descr="post it note "/>
          <p:cNvGrpSpPr/>
          <p:nvPr/>
        </p:nvGrpSpPr>
        <p:grpSpPr>
          <a:xfrm>
            <a:off x="6352661" y="-344541"/>
            <a:ext cx="2901745" cy="2410350"/>
            <a:chOff x="6352661" y="-344541"/>
            <a:chExt cx="2901745" cy="2410350"/>
          </a:xfrm>
        </p:grpSpPr>
        <p:pic>
          <p:nvPicPr>
            <p:cNvPr id="6" name="Picture 5" descr="Post-it note."/>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706236">
              <a:off x="6352661" y="-344541"/>
              <a:ext cx="2901745" cy="24103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rot="1564145">
              <a:off x="6996128" y="706890"/>
              <a:ext cx="2128699" cy="400110"/>
            </a:xfrm>
            <a:prstGeom prst="rect">
              <a:avLst/>
            </a:prstGeom>
            <a:noFill/>
          </p:spPr>
          <p:txBody>
            <a:bodyPr wrap="square" lIns="91440" tIns="45720" rIns="91440" bIns="45720">
              <a:spAutoFit/>
            </a:bodyPr>
            <a:lstStyle/>
            <a:p>
              <a:r>
                <a:rPr lang="en-US" sz="2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Resources</a:t>
              </a:r>
            </a:p>
          </p:txBody>
        </p:sp>
      </p:grpSp>
    </p:spTree>
    <p:extLst>
      <p:ext uri="{BB962C8B-B14F-4D97-AF65-F5344CB8AC3E}">
        <p14:creationId xmlns:p14="http://schemas.microsoft.com/office/powerpoint/2010/main" val="8956897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a:t>
            </a:r>
          </a:p>
        </p:txBody>
      </p:sp>
      <p:sp>
        <p:nvSpPr>
          <p:cNvPr id="4" name="Content Placeholder 13"/>
          <p:cNvSpPr txBox="1">
            <a:spLocks/>
          </p:cNvSpPr>
          <p:nvPr/>
        </p:nvSpPr>
        <p:spPr>
          <a:xfrm>
            <a:off x="1828800" y="1162050"/>
            <a:ext cx="6477000" cy="449072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rgbClr val="219184"/>
                </a:solidFill>
                <a:latin typeface="Corbel"/>
                <a:cs typeface="Corbel"/>
              </a:rPr>
              <a:t>Visit the IDC website </a:t>
            </a:r>
            <a:r>
              <a:rPr lang="en-US" sz="3200" dirty="0">
                <a:latin typeface="Corbel"/>
                <a:cs typeface="Corbel"/>
              </a:rPr>
              <a:t/>
            </a:r>
            <a:br>
              <a:rPr lang="en-US" sz="3200" dirty="0">
                <a:latin typeface="Corbel"/>
                <a:cs typeface="Corbel"/>
              </a:rPr>
            </a:br>
            <a:r>
              <a:rPr lang="en-US" sz="3200" dirty="0">
                <a:latin typeface="Corbel"/>
                <a:cs typeface="Corbel"/>
                <a:hlinkClick r:id="rId3" tooltip="IDEA data center"/>
              </a:rPr>
              <a:t>http://ideadata.org/</a:t>
            </a:r>
            <a:endParaRPr lang="en-US" sz="3200" dirty="0">
              <a:latin typeface="Corbel"/>
              <a:cs typeface="Corbel"/>
            </a:endParaRPr>
          </a:p>
          <a:p>
            <a:endParaRPr lang="en-US" sz="3200" dirty="0">
              <a:latin typeface="Corbel"/>
              <a:cs typeface="Corbel"/>
            </a:endParaRPr>
          </a:p>
          <a:p>
            <a:pPr>
              <a:spcBef>
                <a:spcPts val="1200"/>
              </a:spcBef>
            </a:pPr>
            <a:r>
              <a:rPr lang="en-US" sz="3200" b="1" dirty="0">
                <a:solidFill>
                  <a:srgbClr val="219184"/>
                </a:solidFill>
                <a:latin typeface="Corbel"/>
                <a:cs typeface="Corbel"/>
              </a:rPr>
              <a:t>Follow us on Twitter</a:t>
            </a:r>
            <a:r>
              <a:rPr lang="en-US" sz="3200" dirty="0">
                <a:solidFill>
                  <a:srgbClr val="339966"/>
                </a:solidFill>
                <a:latin typeface="Corbel"/>
                <a:cs typeface="Corbel"/>
              </a:rPr>
              <a:t/>
            </a:r>
            <a:br>
              <a:rPr lang="en-US" sz="3200" dirty="0">
                <a:solidFill>
                  <a:srgbClr val="339966"/>
                </a:solidFill>
                <a:latin typeface="Corbel"/>
                <a:cs typeface="Corbel"/>
              </a:rPr>
            </a:br>
            <a:r>
              <a:rPr lang="en-US" sz="3200" dirty="0">
                <a:solidFill>
                  <a:srgbClr val="FFFFFF"/>
                </a:solidFill>
                <a:latin typeface="Corbel"/>
                <a:cs typeface="Corbel"/>
                <a:hlinkClick r:id="rId4" tooltip="https://twitter.com/ideadatacenter"/>
              </a:rPr>
              <a:t>https://twitter.com/ideadatacenter</a:t>
            </a:r>
            <a:endParaRPr lang="en-US" sz="3200" dirty="0">
              <a:solidFill>
                <a:srgbClr val="FFFFFF"/>
              </a:solidFill>
              <a:latin typeface="Corbel"/>
              <a:cs typeface="Corbel"/>
            </a:endParaRPr>
          </a:p>
        </p:txBody>
      </p:sp>
      <p:pic>
        <p:nvPicPr>
          <p:cNvPr id="5" name="Picture 4" descr="Twitter logo."/>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43000" y="3816586"/>
            <a:ext cx="390242" cy="317264"/>
          </a:xfrm>
          <a:prstGeom prst="rect">
            <a:avLst/>
          </a:prstGeom>
        </p:spPr>
      </p:pic>
      <p:pic>
        <p:nvPicPr>
          <p:cNvPr id="6" name="Picture 5" descr="IDC logo."/>
          <p:cNvPicPr>
            <a:picLocks noChangeAspect="1"/>
          </p:cNvPicPr>
          <p:nvPr/>
        </p:nvPicPr>
        <p:blipFill>
          <a:blip r:embed="rId6"/>
          <a:stretch>
            <a:fillRect/>
          </a:stretch>
        </p:blipFill>
        <p:spPr>
          <a:xfrm>
            <a:off x="1143000" y="2216386"/>
            <a:ext cx="534770" cy="257101"/>
          </a:xfrm>
          <a:prstGeom prst="rect">
            <a:avLst/>
          </a:prstGeom>
        </p:spPr>
      </p:pic>
      <p:sp>
        <p:nvSpPr>
          <p:cNvPr id="3" name="Slide Number Placeholder 2"/>
          <p:cNvSpPr>
            <a:spLocks noGrp="1"/>
          </p:cNvSpPr>
          <p:nvPr>
            <p:ph type="sldNum" sz="quarter" idx="12"/>
          </p:nvPr>
        </p:nvSpPr>
        <p:spPr/>
        <p:txBody>
          <a:bodyPr/>
          <a:lstStyle/>
          <a:p>
            <a:fld id="{174E07D9-8248-4A0E-82EF-FE5AFD0363D2}" type="slidenum">
              <a:rPr lang="en-US" smtClean="0"/>
              <a:t>47</a:t>
            </a:fld>
            <a:endParaRPr lang="en-US" dirty="0"/>
          </a:p>
        </p:txBody>
      </p:sp>
    </p:spTree>
    <p:extLst>
      <p:ext uri="{BB962C8B-B14F-4D97-AF65-F5344CB8AC3E}">
        <p14:creationId xmlns:p14="http://schemas.microsoft.com/office/powerpoint/2010/main" val="13228361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 background desig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336646"/>
          </a:xfrm>
          <a:prstGeom prst="rect">
            <a:avLst/>
          </a:prstGeom>
        </p:spPr>
      </p:pic>
      <p:sp>
        <p:nvSpPr>
          <p:cNvPr id="4" name="Title 3"/>
          <p:cNvSpPr>
            <a:spLocks noGrp="1"/>
          </p:cNvSpPr>
          <p:nvPr>
            <p:ph type="title"/>
          </p:nvPr>
        </p:nvSpPr>
        <p:spPr>
          <a:xfrm>
            <a:off x="6019800" y="5233377"/>
            <a:ext cx="3124200" cy="1119673"/>
          </a:xfrm>
        </p:spPr>
        <p:txBody>
          <a:bodyPr/>
          <a:lstStyle/>
          <a:p>
            <a:r>
              <a:rPr lang="en-US" dirty="0" smtClean="0">
                <a:solidFill>
                  <a:schemeClr val="bg1"/>
                </a:solidFill>
              </a:rPr>
              <a:t>Thank you!</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174E07D9-8248-4A0E-82EF-FE5AFD0363D2}" type="slidenum">
              <a:rPr lang="en-US" smtClean="0"/>
              <a:t>48</a:t>
            </a:fld>
            <a:endParaRPr lang="en-US" dirty="0"/>
          </a:p>
        </p:txBody>
      </p:sp>
      <p:sp>
        <p:nvSpPr>
          <p:cNvPr id="6" name="Content Placeholder 5"/>
          <p:cNvSpPr>
            <a:spLocks noGrp="1"/>
          </p:cNvSpPr>
          <p:nvPr>
            <p:ph idx="4294967295"/>
          </p:nvPr>
        </p:nvSpPr>
        <p:spPr>
          <a:xfrm>
            <a:off x="457200" y="993954"/>
            <a:ext cx="8229600" cy="5145088"/>
          </a:xfrm>
        </p:spPr>
        <p:txBody>
          <a:bodyPr/>
          <a:lstStyle/>
          <a:p>
            <a:pPr marL="0" indent="0">
              <a:buNone/>
            </a:pPr>
            <a:r>
              <a:rPr lang="en-US" sz="2000" dirty="0">
                <a:solidFill>
                  <a:schemeClr val="bg1"/>
                </a:solidFill>
                <a:latin typeface="Arial" panose="020B0604020202020204" pitchFamily="34" charset="0"/>
                <a:cs typeface="Arial" panose="020B0604020202020204" pitchFamily="34" charset="0"/>
              </a:rPr>
              <a:t>The contents of this presentation were developed under a grant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from the U.S. Department of Education, #H373Y130002. However,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the contents do not necessarily represent the policy of the Department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of Education, and you should not assume endorsement by the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Federal Government. </a:t>
            </a:r>
            <a:br>
              <a:rPr lang="en-US" sz="2000" dirty="0">
                <a:solidFill>
                  <a:schemeClr val="bg1"/>
                </a:solidFill>
                <a:latin typeface="Arial" panose="020B0604020202020204" pitchFamily="34" charset="0"/>
                <a:cs typeface="Arial" panose="020B0604020202020204" pitchFamily="34" charset="0"/>
              </a:rPr>
            </a:br>
            <a:endParaRPr lang="en-US" sz="2000" dirty="0">
              <a:solidFill>
                <a:schemeClr val="bg1"/>
              </a:solidFill>
              <a:latin typeface="Arial" panose="020B0604020202020204" pitchFamily="34" charset="0"/>
              <a:cs typeface="Arial" panose="020B0604020202020204" pitchFamily="34" charset="0"/>
            </a:endParaRPr>
          </a:p>
          <a:p>
            <a:pPr marL="0" indent="0">
              <a:buNone/>
            </a:pPr>
            <a:r>
              <a:rPr lang="en-US" sz="2000" dirty="0">
                <a:solidFill>
                  <a:schemeClr val="bg1"/>
                </a:solidFill>
                <a:latin typeface="Arial" panose="020B0604020202020204" pitchFamily="34" charset="0"/>
                <a:cs typeface="Arial" panose="020B0604020202020204" pitchFamily="34" charset="0"/>
              </a:rPr>
              <a:t>Project Officers: Richelle Davis and Meredith Miceli</a:t>
            </a:r>
            <a:endParaRPr lang="en-US" sz="2000" dirty="0">
              <a:latin typeface="Arial" panose="020B0604020202020204" pitchFamily="34" charset="0"/>
              <a:cs typeface="Arial" panose="020B0604020202020204" pitchFamily="34" charset="0"/>
            </a:endParaRPr>
          </a:p>
          <a:p>
            <a:pPr marL="0" indent="0">
              <a:buNone/>
            </a:pPr>
            <a:endParaRPr lang="en-US" sz="2000" dirty="0">
              <a:solidFill>
                <a:schemeClr val="bg1"/>
              </a:solidFill>
              <a:latin typeface="Arial" panose="020B0604020202020204" pitchFamily="34" charset="0"/>
              <a:cs typeface="Arial" panose="020B0604020202020204" pitchFamily="34" charset="0"/>
            </a:endParaRPr>
          </a:p>
          <a:p>
            <a:pPr marL="0" indent="0">
              <a:buNone/>
            </a:pPr>
            <a:endParaRPr lang="en-US" sz="2400" dirty="0">
              <a:solidFill>
                <a:schemeClr val="bg1"/>
              </a:solidFill>
              <a:latin typeface="Arial" panose="020B0604020202020204" pitchFamily="34" charset="0"/>
              <a:cs typeface="Arial" panose="020B0604020202020204" pitchFamily="34" charset="0"/>
            </a:endParaRPr>
          </a:p>
          <a:p>
            <a:pPr marL="0" indent="0">
              <a:buNone/>
            </a:pPr>
            <a:r>
              <a:rPr lang="en-US" sz="2400" b="1" dirty="0">
                <a:solidFill>
                  <a:schemeClr val="bg1"/>
                </a:solidFill>
                <a:latin typeface="Arial" panose="020B0604020202020204" pitchFamily="34" charset="0"/>
                <a:cs typeface="Arial" panose="020B0604020202020204" pitchFamily="34" charset="0"/>
              </a:rPr>
              <a:t>Project Officers: </a:t>
            </a:r>
            <a:r>
              <a:rPr lang="en-US" sz="2400" dirty="0">
                <a:solidFill>
                  <a:schemeClr val="bg1"/>
                </a:solidFill>
                <a:latin typeface="Arial" panose="020B0604020202020204" pitchFamily="34" charset="0"/>
                <a:cs typeface="Arial" panose="020B0604020202020204" pitchFamily="34" charset="0"/>
              </a:rPr>
              <a:t>Richelle Davis and Meredith Miceli </a:t>
            </a:r>
          </a:p>
          <a:p>
            <a:pPr marL="0" indent="0">
              <a:buNone/>
            </a:pPr>
            <a:endParaRPr lang="en-US" dirty="0">
              <a:solidFill>
                <a:schemeClr val="bg1"/>
              </a:solidFill>
            </a:endParaRPr>
          </a:p>
        </p:txBody>
      </p:sp>
      <p:grpSp>
        <p:nvGrpSpPr>
          <p:cNvPr id="8" name="Group 7" descr="Logos for the U.S. Office of Special Education Programs, U.S. Department of Education, and the TA&amp;D network."/>
          <p:cNvGrpSpPr/>
          <p:nvPr/>
        </p:nvGrpSpPr>
        <p:grpSpPr>
          <a:xfrm>
            <a:off x="2209800" y="4690363"/>
            <a:ext cx="4648200" cy="990600"/>
            <a:chOff x="2362200" y="4196084"/>
            <a:chExt cx="4648200" cy="990600"/>
          </a:xfrm>
        </p:grpSpPr>
        <p:pic>
          <p:nvPicPr>
            <p:cNvPr id="11" name="Picture 10" descr="Logo of the U.S. Office of Special Education Program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pic>
          <p:nvPicPr>
            <p:cNvPr id="9" name="Picture 8" descr="Logo of the U.S. Department of Educati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grpSp>
    </p:spTree>
    <p:extLst>
      <p:ext uri="{BB962C8B-B14F-4D97-AF65-F5344CB8AC3E}">
        <p14:creationId xmlns:p14="http://schemas.microsoft.com/office/powerpoint/2010/main" val="3221114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67" y="533400"/>
            <a:ext cx="6862233" cy="566738"/>
          </a:xfrm>
        </p:spPr>
        <p:txBody>
          <a:bodyPr>
            <a:noAutofit/>
          </a:bodyPr>
          <a:lstStyle/>
          <a:p>
            <a:r>
              <a:rPr lang="en-US" sz="3400" dirty="0">
                <a:solidFill>
                  <a:srgbClr val="0C395A"/>
                </a:solidFill>
              </a:rPr>
              <a:t>What is a success gap</a:t>
            </a:r>
            <a:r>
              <a:rPr lang="en-US" sz="3400" dirty="0" smtClean="0">
                <a:solidFill>
                  <a:srgbClr val="0C395A"/>
                </a:solidFill>
              </a:rPr>
              <a:t>? (2)</a:t>
            </a:r>
            <a:endParaRPr lang="en-US" sz="3400" dirty="0">
              <a:solidFill>
                <a:srgbClr val="0C395A"/>
              </a:solidFill>
            </a:endParaRPr>
          </a:p>
        </p:txBody>
      </p:sp>
      <p:pic>
        <p:nvPicPr>
          <p:cNvPr id="13314" name="Picture 2" descr="chart about performance of groups of students. Arrows pointng from worse to better and a gap in performance betweem group 1 and group two to show a success g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550" y="1406013"/>
            <a:ext cx="6188785" cy="46413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51E55DD2-660D-5E46-82FA-F7893DF1EE13}" type="slidenum">
              <a:rPr lang="en-US" smtClean="0"/>
              <a:pPr/>
              <a:t>5</a:t>
            </a:fld>
            <a:endParaRPr lang="en-US" dirty="0"/>
          </a:p>
        </p:txBody>
      </p:sp>
    </p:spTree>
    <p:extLst>
      <p:ext uri="{BB962C8B-B14F-4D97-AF65-F5344CB8AC3E}">
        <p14:creationId xmlns:p14="http://schemas.microsoft.com/office/powerpoint/2010/main" val="2923441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08" y="541352"/>
            <a:ext cx="8064732" cy="566738"/>
          </a:xfrm>
        </p:spPr>
        <p:txBody>
          <a:bodyPr>
            <a:noAutofit/>
          </a:bodyPr>
          <a:lstStyle/>
          <a:p>
            <a:r>
              <a:rPr lang="en-US" sz="3400" dirty="0">
                <a:solidFill>
                  <a:srgbClr val="0C395A"/>
                </a:solidFill>
              </a:rPr>
              <a:t>What are the results of success gaps?</a:t>
            </a:r>
          </a:p>
        </p:txBody>
      </p:sp>
      <p:pic>
        <p:nvPicPr>
          <p:cNvPr id="12290" name="Picture 2" descr="Chart about outcomes. Vertical axis goes from worse to better.  Horizontal axis goes from now to the future.  Data on chart shows data now at midpoint and data in the future at the worse lev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80335"/>
            <a:ext cx="6341806" cy="475609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51E55DD2-660D-5E46-82FA-F7893DF1EE13}" type="slidenum">
              <a:rPr lang="en-US" smtClean="0"/>
              <a:pPr/>
              <a:t>6</a:t>
            </a:fld>
            <a:endParaRPr lang="en-US" dirty="0"/>
          </a:p>
        </p:txBody>
      </p:sp>
    </p:spTree>
    <p:extLst>
      <p:ext uri="{BB962C8B-B14F-4D97-AF65-F5344CB8AC3E}">
        <p14:creationId xmlns:p14="http://schemas.microsoft.com/office/powerpoint/2010/main" val="417149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1913"/>
            <a:ext cx="8229600" cy="1220052"/>
          </a:xfrm>
        </p:spPr>
        <p:txBody>
          <a:bodyPr>
            <a:normAutofit/>
          </a:bodyPr>
          <a:lstStyle/>
          <a:p>
            <a:r>
              <a:rPr lang="en-US" dirty="0">
                <a:solidFill>
                  <a:srgbClr val="0C395A"/>
                </a:solidFill>
              </a:rPr>
              <a:t>Disaggregating your data may reveal success gaps among subgroups of students</a:t>
            </a:r>
          </a:p>
        </p:txBody>
      </p:sp>
      <p:pic>
        <p:nvPicPr>
          <p:cNvPr id="1029" name="Picture 5" descr="Chart about performance. Vertical axis start with worse and moves to better. Horizontal axis is about time.  Data points for two groups:  All students and subgroup ELL students.   Data show all students doing better over time and subgroup ELL doing worse over 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655" y="1367624"/>
            <a:ext cx="6670304" cy="472487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74E07D9-8248-4A0E-82EF-FE5AFD0363D2}" type="slidenum">
              <a:rPr lang="en-US" smtClean="0"/>
              <a:t>7</a:t>
            </a:fld>
            <a:endParaRPr lang="en-US" dirty="0"/>
          </a:p>
        </p:txBody>
      </p:sp>
    </p:spTree>
    <p:extLst>
      <p:ext uri="{BB962C8B-B14F-4D97-AF65-F5344CB8AC3E}">
        <p14:creationId xmlns:p14="http://schemas.microsoft.com/office/powerpoint/2010/main" val="3063525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932" y="597197"/>
            <a:ext cx="8357190" cy="730857"/>
          </a:xfrm>
        </p:spPr>
        <p:txBody>
          <a:bodyPr>
            <a:noAutofit/>
          </a:bodyPr>
          <a:lstStyle/>
          <a:p>
            <a:r>
              <a:rPr lang="en-US" sz="3400" dirty="0">
                <a:solidFill>
                  <a:srgbClr val="0C395A"/>
                </a:solidFill>
              </a:rPr>
              <a:t>Disaggregating data within a subgroup may reveal success gaps between sub-subgroups</a:t>
            </a:r>
          </a:p>
        </p:txBody>
      </p:sp>
      <p:pic>
        <p:nvPicPr>
          <p:cNvPr id="2051" name="Picture 3" descr="Chart about performance.  Vertical axis starts with worse and moves to better. Horizontal axis is about time. Data points for two groups:  All students with disabilities and subgroup students with emotional disturbance.  Data show all students with disabilities doing better over time and subgroup students with emotional disturbance doing worse over 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655" y="1264257"/>
            <a:ext cx="6800602" cy="488122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51E55DD2-660D-5E46-82FA-F7893DF1EE13}" type="slidenum">
              <a:rPr lang="en-US" smtClean="0"/>
              <a:pPr/>
              <a:t>8</a:t>
            </a:fld>
            <a:endParaRPr lang="en-US" dirty="0"/>
          </a:p>
        </p:txBody>
      </p:sp>
    </p:spTree>
    <p:extLst>
      <p:ext uri="{BB962C8B-B14F-4D97-AF65-F5344CB8AC3E}">
        <p14:creationId xmlns:p14="http://schemas.microsoft.com/office/powerpoint/2010/main" val="2324857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2136" y="2566949"/>
            <a:ext cx="7772400" cy="1362075"/>
          </a:xfrm>
        </p:spPr>
        <p:txBody>
          <a:bodyPr>
            <a:normAutofit/>
          </a:bodyPr>
          <a:lstStyle/>
          <a:p>
            <a:pPr algn="ctr"/>
            <a:r>
              <a:rPr lang="en-US" sz="3400" cap="none" dirty="0">
                <a:solidFill>
                  <a:srgbClr val="0C395A"/>
                </a:solidFill>
              </a:rPr>
              <a:t>Data Examples of Success Gaps</a:t>
            </a:r>
          </a:p>
        </p:txBody>
      </p:sp>
      <p:sp>
        <p:nvSpPr>
          <p:cNvPr id="2" name="Slide Number Placeholder 1"/>
          <p:cNvSpPr>
            <a:spLocks noGrp="1"/>
          </p:cNvSpPr>
          <p:nvPr>
            <p:ph type="sldNum" sz="quarter" idx="12"/>
          </p:nvPr>
        </p:nvSpPr>
        <p:spPr/>
        <p:txBody>
          <a:bodyPr/>
          <a:lstStyle/>
          <a:p>
            <a:fld id="{174E07D9-8248-4A0E-82EF-FE5AFD0363D2}" type="slidenum">
              <a:rPr lang="en-US" smtClean="0"/>
              <a:t>9</a:t>
            </a:fld>
            <a:endParaRPr lang="en-US" dirty="0"/>
          </a:p>
        </p:txBody>
      </p:sp>
    </p:spTree>
    <p:extLst>
      <p:ext uri="{BB962C8B-B14F-4D97-AF65-F5344CB8AC3E}">
        <p14:creationId xmlns:p14="http://schemas.microsoft.com/office/powerpoint/2010/main" val="30697972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IDC_Template_7-2015">
  <a:themeElements>
    <a:clrScheme name="IDC-2">
      <a:dk1>
        <a:srgbClr val="0C395A"/>
      </a:dk1>
      <a:lt1>
        <a:sysClr val="window" lastClr="FFFFFF"/>
      </a:lt1>
      <a:dk2>
        <a:srgbClr val="10476D"/>
      </a:dk2>
      <a:lt2>
        <a:srgbClr val="EEECE1"/>
      </a:lt2>
      <a:accent1>
        <a:srgbClr val="219184"/>
      </a:accent1>
      <a:accent2>
        <a:srgbClr val="288325"/>
      </a:accent2>
      <a:accent3>
        <a:srgbClr val="9BBB59"/>
      </a:accent3>
      <a:accent4>
        <a:srgbClr val="2DB9A5"/>
      </a:accent4>
      <a:accent5>
        <a:srgbClr val="5EA54B"/>
      </a:accent5>
      <a:accent6>
        <a:srgbClr val="F79646"/>
      </a:accent6>
      <a:hlink>
        <a:srgbClr val="249465"/>
      </a:hlink>
      <a:folHlink>
        <a:srgbClr val="166399"/>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IDC_Template_7-2015</Template>
  <TotalTime>2337</TotalTime>
  <Words>3843</Words>
  <Application>Microsoft Office PowerPoint</Application>
  <PresentationFormat>On-screen Show (4:3)</PresentationFormat>
  <Paragraphs>383</Paragraphs>
  <Slides>48</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Corbel</vt:lpstr>
      <vt:lpstr>Wingdings</vt:lpstr>
      <vt:lpstr>IDC_Template_7-2015</vt:lpstr>
      <vt:lpstr>Equity, Inclusion, and Opportunity:  Creating Educational Systems That Meet the Needs of All Groups of Students</vt:lpstr>
      <vt:lpstr>Objectives for this presentation</vt:lpstr>
      <vt:lpstr>Take a closer look…</vt:lpstr>
      <vt:lpstr>What is a Success Gap?</vt:lpstr>
      <vt:lpstr>What is a success gap? (2)</vt:lpstr>
      <vt:lpstr>What are the results of success gaps?</vt:lpstr>
      <vt:lpstr>Disaggregating your data may reveal success gaps among subgroups of students</vt:lpstr>
      <vt:lpstr>Disaggregating data within a subgroup may reveal success gaps between sub-subgroups</vt:lpstr>
      <vt:lpstr>Data Examples of Success Gaps</vt:lpstr>
      <vt:lpstr>Achievement: Disaggregated Main NAEP reading scores, grade 4, 2013, Philadelphia, Pennsylvania</vt:lpstr>
      <vt:lpstr>Achievement: Disaggregated Main NAEP reading scores, grade 4, 2013, Philadelphia, Pennsylvania (2)</vt:lpstr>
      <vt:lpstr>Achievement: Disaggregated Main NAEP reading scores, grade 4, 2013, Philadelphia, Pennsylvania (3)</vt:lpstr>
      <vt:lpstr>Achievement: Disaggregated Main NAEP reading scores, grade 4, 2013, Philadelphia, Pennsylvania (4)</vt:lpstr>
      <vt:lpstr>Achievement: Disaggregated Main NAEP reading scores, grade 4, 2013, Philadelphia, Pennsylvania (5)</vt:lpstr>
      <vt:lpstr>Percentage of preschool students receiving suspensions, by race/ethnicity</vt:lpstr>
      <vt:lpstr>Percentage of preschool students receiving suspensions, by race/ethnicity (cont.)</vt:lpstr>
      <vt:lpstr>What are the most glaring success gaps that you find in the schools or districts with which you work?</vt:lpstr>
      <vt:lpstr>What are the results of success gaps? </vt:lpstr>
      <vt:lpstr>What are the results of success gaps? (2)</vt:lpstr>
      <vt:lpstr>What are the results of success gaps? (3)</vt:lpstr>
      <vt:lpstr>What are the results of success gaps? (4)</vt:lpstr>
      <vt:lpstr>What are the results of success gaps? (5)</vt:lpstr>
      <vt:lpstr>How to close success gaps</vt:lpstr>
      <vt:lpstr>Equity, Inclusion, and Opportunity can lessen success gaps between groups of students</vt:lpstr>
      <vt:lpstr>Which are the affected subgroups based on your data disaggregation?</vt:lpstr>
      <vt:lpstr>Root Causes</vt:lpstr>
      <vt:lpstr>Success Gaps</vt:lpstr>
      <vt:lpstr>How to Address Success Gaps</vt:lpstr>
      <vt:lpstr>Success Gaps Toolkit includes:</vt:lpstr>
      <vt:lpstr>Educate Success Gaps</vt:lpstr>
      <vt:lpstr>Introduction</vt:lpstr>
      <vt:lpstr>Form a Team</vt:lpstr>
      <vt:lpstr>Pre-meeting Preparation</vt:lpstr>
      <vt:lpstr>Who should use these tools?</vt:lpstr>
      <vt:lpstr>Data-based Decision Making</vt:lpstr>
      <vt:lpstr>Self-assessment components</vt:lpstr>
      <vt:lpstr>Data-based decision making </vt:lpstr>
      <vt:lpstr>Cultural responsiveness </vt:lpstr>
      <vt:lpstr>Core instructional program</vt:lpstr>
      <vt:lpstr>Assessment—Universal screening and progress monitoring</vt:lpstr>
      <vt:lpstr>Evidence-based instructional and behavioral interventions and supports</vt:lpstr>
      <vt:lpstr>To address success gaps…make a  plan of action</vt:lpstr>
      <vt:lpstr>Work in small groups and be prepared to share</vt:lpstr>
      <vt:lpstr>Discussion</vt:lpstr>
      <vt:lpstr>Take a closer look… </vt:lpstr>
      <vt:lpstr>Tools and Resources</vt:lpstr>
      <vt:lpstr>For More Information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Equity, Inclusion, and Opportunity: Creating Educational Systems that Meet the Needs of All Groups of Students</dc:title>
  <dc:subject>Success gaps toolkit</dc:subject>
  <dc:creator>Nancy O'Hara, Julie Bollmer, Tom Munk</dc:creator>
  <cp:keywords>success gaps, disproportionality, significant disproportionality, CEIS</cp:keywords>
  <cp:lastModifiedBy>Mullet, Benjamin</cp:lastModifiedBy>
  <cp:revision>92</cp:revision>
  <dcterms:created xsi:type="dcterms:W3CDTF">2016-02-15T18:08:19Z</dcterms:created>
  <dcterms:modified xsi:type="dcterms:W3CDTF">2016-07-12T20:52:49Z</dcterms:modified>
</cp:coreProperties>
</file>