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50" r:id="rId2"/>
  </p:sldMasterIdLst>
  <p:notesMasterIdLst>
    <p:notesMasterId r:id="rId26"/>
  </p:notesMasterIdLst>
  <p:handoutMasterIdLst>
    <p:handoutMasterId r:id="rId27"/>
  </p:handoutMasterIdLst>
  <p:sldIdLst>
    <p:sldId id="339" r:id="rId3"/>
    <p:sldId id="300" r:id="rId4"/>
    <p:sldId id="340" r:id="rId5"/>
    <p:sldId id="341" r:id="rId6"/>
    <p:sldId id="332" r:id="rId7"/>
    <p:sldId id="299" r:id="rId8"/>
    <p:sldId id="265" r:id="rId9"/>
    <p:sldId id="335" r:id="rId10"/>
    <p:sldId id="266" r:id="rId11"/>
    <p:sldId id="315" r:id="rId12"/>
    <p:sldId id="268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56" r:id="rId21"/>
    <p:sldId id="349" r:id="rId22"/>
    <p:sldId id="350" r:id="rId23"/>
    <p:sldId id="351" r:id="rId24"/>
    <p:sldId id="357" r:id="rId25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blic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08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89369" autoAdjust="0"/>
  </p:normalViewPr>
  <p:slideViewPr>
    <p:cSldViewPr>
      <p:cViewPr varScale="1">
        <p:scale>
          <a:sx n="79" d="100"/>
          <a:sy n="79" d="100"/>
        </p:scale>
        <p:origin x="2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294" y="-8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D7A2B01-7DDE-4E16-9808-16FAE715E1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594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59ED1F9-69C9-4D0D-8FD3-D027E1ED1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052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7DCF44-9876-4FD3-9B27-56A3847FE57E}" type="slidenum">
              <a:rPr lang="en-US" altLang="en-US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pPr/>
              <a:t>1</a:t>
            </a:fld>
            <a:endParaRPr lang="en-US" altLang="en-US" smtClean="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55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098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353FC4-3A04-4A73-853C-36D03ECBF51D}" type="slidenum">
              <a:rPr lang="en-US" altLang="en-US" smtClean="0">
                <a:latin typeface="Arial" charset="0"/>
                <a:cs typeface="Arial" charset="0"/>
              </a:rPr>
              <a:pPr/>
              <a:t>9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4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600"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0527-C223-44BB-9671-5812C8DAAA79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93C47-16DD-4773-956F-0CCDA780C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2F51D-2831-4E70-B504-3B5EABEB4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137A2-4C57-4973-B817-26E1A9E74C72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507E7-2653-4E49-8EFE-B832A845A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A588B-BF4A-4F9B-8B3F-638B6631CFD3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7E1FC-60A4-4379-9C1E-E5CA484871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ED604-D4B3-463E-9F89-718EDD032DCA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charset="0"/>
              <a:buNone/>
              <a:defRPr sz="26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7F94-767D-469B-8CBA-1A5435E1F781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1B6D-3615-4196-A5B6-C43A0183C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BB2E0-144F-4BD3-83E5-324B2273EE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2963-FA4B-405D-85C8-655AF2532539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174FE-FCF1-489B-92A6-968820CD5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54C7A-23E5-4535-9C9E-E3269702C60D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B1BE1-1B9D-40BE-B9A6-9BA60DE1F0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A34A7-AE35-41D0-882F-4A534DFD259C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8C8CF-EB23-44FC-A029-A6A5EFF90E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C126A-A68E-477B-8698-CD9BF510AA91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90786-3944-4184-AB4D-3FB4FDF491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3CB34-D0EC-425B-8A41-36E248E9DFBA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8595B-8E85-4045-86CA-F2ED953E9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BDBC5-B60F-431C-A237-9C08E8892DE4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F2530-53C3-4D24-B6EC-46D74B5FFE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4DA75-0EAC-4255-A37C-DAA41DC7157F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F35DE-8628-4C70-951F-74D8706E9C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88C93-0B55-4B3B-9F8E-77536251FA37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CFDD-9C15-49D8-830C-A5E072A46D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0F4FE-40DB-4FEC-94BA-BA5EF56EAAD0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FB7E7-7E9A-4BF1-A3D0-0F90E655C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A1453-FE8F-4277-8D41-D845722DC0B9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8EC4C-18BB-41C7-BAB3-A30518DA9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92801-408B-478B-A15A-BE51ACD85608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B40E9-3A5C-4FA2-938A-AC240A99F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1688B-AABB-4C79-A21C-A92545637301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61D60-F967-4456-A258-9D941B8FF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C9AEB-13AC-458A-8774-B1E5C7506FA4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EABC9-8B64-45E1-86B4-0F2A69347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A5283-CE3F-4C0B-B701-D2CDA4C7B30D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890FB-AF7A-46B8-8089-D6768CD9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F6CE7-FB4E-488B-807F-D259FFEC2FAE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38414-3B8A-4200-84E3-6D840642BD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896FF-BE74-4B69-B10B-533ED386A7DE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F863-BB2C-4A90-B37F-128B51552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73A2-3840-4464-91B9-A2AA03A38E84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6C7AD-DDD3-4C4E-9893-030739D50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8257D-2D63-48FA-8A3F-C817BCC2B56E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30A37-9998-432C-936B-44C429EEE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78B4-DD31-4415-BB9E-3F9AFD91CF54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OSEP Project Directors' Conference, 2016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2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40BF73D-414E-4B76-9FFF-4AB052D4B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anose="020B0604020202020204" pitchFamily="34" charset="0"/>
              <a:cs typeface="+mn-cs"/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0361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62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63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64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66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67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68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69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70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71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72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100373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00374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F245410-3035-440F-917D-6821907BCB51}" type="datetime1">
              <a:rPr lang="en-US"/>
              <a:pPr>
                <a:defRPr/>
              </a:pPr>
              <a:t>7/11/2016</a:t>
            </a:fld>
            <a:r>
              <a:rPr lang="en-US" altLang="en-US"/>
              <a:t>OSEP Project Directors' Conference, 2016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63" r:id="rId2"/>
    <p:sldLayoutId id="2147483762" r:id="rId3"/>
    <p:sldLayoutId id="2147483761" r:id="rId4"/>
    <p:sldLayoutId id="2147483760" r:id="rId5"/>
    <p:sldLayoutId id="2147483759" r:id="rId6"/>
    <p:sldLayoutId id="2147483758" r:id="rId7"/>
    <p:sldLayoutId id="2147483757" r:id="rId8"/>
    <p:sldLayoutId id="2147483756" r:id="rId9"/>
    <p:sldLayoutId id="2147483755" r:id="rId10"/>
    <p:sldLayoutId id="2147483754" r:id="rId11"/>
    <p:sldLayoutId id="214748375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OSEP Project Directors' Conference, 2016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FFFFFF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FD4FD78-EC0F-4DEF-B6D7-D5B5616E7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cs typeface="+mn-cs"/>
            </a:endParaRPr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defRPr/>
              </a:pPr>
              <a:endParaRPr lang="en-US" altLang="en-US" sz="1800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100374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E33F56-3F9D-4ECD-A7D0-D54D42E78AFE}" type="datetime1">
              <a:rPr lang="en-US"/>
              <a:pPr>
                <a:defRPr/>
              </a:pPr>
              <a:t>7/11/2016</a:t>
            </a:fld>
            <a:r>
              <a:rPr lang="en-US"/>
              <a:t>OSEP Project Directors' Conference, 2016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4" r:id="rId2"/>
    <p:sldLayoutId id="2147483773" r:id="rId3"/>
    <p:sldLayoutId id="2147483772" r:id="rId4"/>
    <p:sldLayoutId id="2147483771" r:id="rId5"/>
    <p:sldLayoutId id="2147483770" r:id="rId6"/>
    <p:sldLayoutId id="2147483769" r:id="rId7"/>
    <p:sldLayoutId id="2147483768" r:id="rId8"/>
    <p:sldLayoutId id="2147483767" r:id="rId9"/>
    <p:sldLayoutId id="2147483766" r:id="rId10"/>
    <p:sldLayoutId id="2147483765" r:id="rId11"/>
    <p:sldLayoutId id="2147483764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o"/>
        <a:defRPr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o"/>
        <a:defRPr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o"/>
        <a:defRPr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o"/>
        <a:defRPr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hub.com/scottthur/r6VNDB/rti-team-decision-making-questionnaire?dt=iv0hbgzchr1upk0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OSEP Project Directors' Conference,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F6FDB-6C46-464D-B087-F1633007A2B6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9699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0">
                <a:solidFill>
                  <a:srgbClr val="FFFFFF"/>
                </a:solidFill>
              </a:rPr>
              <a:t>OSEP Project Directors' Conference, 2016</a:t>
            </a:r>
          </a:p>
        </p:txBody>
      </p:sp>
      <p:sp>
        <p:nvSpPr>
          <p:cNvPr id="29700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A4A88A-EEA6-4F31-BDA4-23A8A1809F6D}" type="slidenum">
              <a:rPr lang="en-US" altLang="en-US" sz="1200" b="0">
                <a:solidFill>
                  <a:srgbClr val="FFFFFF"/>
                </a:solidFill>
              </a:rPr>
              <a:pPr algn="r"/>
              <a:t>1</a:t>
            </a:fld>
            <a:endParaRPr lang="en-US" altLang="en-US" sz="1200" b="0">
              <a:solidFill>
                <a:srgbClr val="FFFFFF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447800"/>
            <a:ext cx="5867400" cy="22860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eaLnBrk="1" hangingPunct="1">
              <a:defRPr/>
            </a:pPr>
            <a:r>
              <a:rPr lang="en-US" sz="4100" smtClean="0">
                <a:cs typeface="+mj-cs"/>
              </a:rPr>
              <a:t/>
            </a:r>
            <a:br>
              <a:rPr lang="en-US" sz="4100" smtClean="0">
                <a:cs typeface="+mj-cs"/>
              </a:rPr>
            </a:br>
            <a:r>
              <a:rPr lang="en-US" sz="3800" smtClean="0">
                <a:cs typeface="+mj-cs"/>
              </a:rPr>
              <a:t>Investigating the Decision-Making of Response to Intervention (RtI) Teams Within</a:t>
            </a:r>
            <a:r>
              <a:rPr lang="en-US" sz="4200" smtClean="0">
                <a:cs typeface="+mj-cs"/>
              </a:rPr>
              <a:t> the School Setting</a:t>
            </a:r>
            <a:r>
              <a:rPr lang="en-US" smtClean="0">
                <a:cs typeface="+mj-cs"/>
              </a:rPr>
              <a:t> 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191000"/>
            <a:ext cx="5791200" cy="2057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2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/>
              <a:t>Dr. Scott Thur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/>
              <a:t>Dr. Kathleen Marshall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/>
              <a:t>OSEP Project Directors</a:t>
            </a:r>
            <a:r>
              <a:rPr lang="ja-JP" altLang="en-US" sz="2200" smtClean="0"/>
              <a:t>’</a:t>
            </a:r>
            <a:r>
              <a:rPr lang="en-US" altLang="ja-JP" sz="2200" smtClean="0"/>
              <a:t> Conference, 2016</a:t>
            </a:r>
            <a:endParaRPr lang="en-US" altLang="en-US" sz="2200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02B922-BC95-40CE-A201-602101298A69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1987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3D5034D-313B-4163-9758-EE33AA7F9D14}" type="slidenum">
              <a:rPr lang="en-US" altLang="en-US" sz="1200" b="0">
                <a:solidFill>
                  <a:schemeClr val="tx2"/>
                </a:solidFill>
              </a:rPr>
              <a:pPr algn="r"/>
              <a:t>10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09800"/>
            <a:ext cx="7010400" cy="1295400"/>
          </a:xfrm>
        </p:spPr>
        <p:txBody>
          <a:bodyPr/>
          <a:lstStyle/>
          <a:p>
            <a:pPr eaLnBrk="1" hangingPunct="1"/>
            <a:r>
              <a:rPr lang="en-US" altLang="en-US" sz="5900" smtClean="0"/>
              <a:t>III.  Results and Interpretation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6AD63B-1E37-48E6-B92F-78D8421005C5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3011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4301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10B4636-3CE3-4F8A-94EF-2474B608583E}" type="slidenum">
              <a:rPr lang="en-US" altLang="en-US" sz="1200" b="0">
                <a:solidFill>
                  <a:schemeClr val="tx2"/>
                </a:solidFill>
              </a:rPr>
              <a:pPr algn="r"/>
              <a:t>11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324600" cy="8382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A.  Data Analysis</a:t>
            </a:r>
            <a:endParaRPr lang="en-US" altLang="en-US" sz="3000" b="1" smtClean="0"/>
          </a:p>
        </p:txBody>
      </p:sp>
      <p:sp>
        <p:nvSpPr>
          <p:cNvPr id="43014" name="Rectangle 21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70104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Descriptive statistics – categorical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measuring frequency and percentages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Inferential statistics – test of associations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Variable 1 – Level of Decision-Making Involvement within each aspect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Variable 2 - Team Member’s Position on the RtI team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Variable 3 – School Level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80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Fisher’s Exact Test with a Monte Carlo estimate approach (Variable 1, 2)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smtClean="0"/>
              <a:t>Confidence Interval (99% level)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smtClean="0"/>
              <a:t>Significance (p=.05)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smtClean="0"/>
              <a:t>Cramer’s V coefficient</a:t>
            </a:r>
          </a:p>
          <a:p>
            <a:pPr lvl="3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/>
              <a:t>Fisher’s Exact Test (Variable 1, 3)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800" smtClean="0"/>
              <a:t>Phi correlation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F57F61-058E-4970-A50A-352D47DF2F0E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705600" cy="838200"/>
          </a:xfrm>
        </p:spPr>
        <p:txBody>
          <a:bodyPr/>
          <a:lstStyle/>
          <a:p>
            <a:r>
              <a:rPr lang="en-US" sz="3000" smtClean="0"/>
              <a:t>B.  Findings and Interpretation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7010400" cy="3810000"/>
          </a:xfrm>
        </p:spPr>
        <p:txBody>
          <a:bodyPr/>
          <a:lstStyle/>
          <a:p>
            <a:pPr marL="820738" lvl="1" indent="-476250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2300" smtClean="0"/>
              <a:t>Influential factors (Team)</a:t>
            </a:r>
          </a:p>
          <a:p>
            <a:pPr marL="820738" lvl="1" indent="-476250">
              <a:lnSpc>
                <a:spcPct val="80000"/>
              </a:lnSpc>
            </a:pPr>
            <a:endParaRPr lang="en-US" altLang="en-US" sz="23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Using evidence-based practices most influential across all RtI areas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Greatest within Data-Driven Decisions (63.3%)</a:t>
            </a:r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7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Pressure from parents is the least influential across all RtI areas (only 2-3%)</a:t>
            </a:r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7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Pressure from teammates is not a significant team influence</a:t>
            </a:r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7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Comparison differences within Process and Procedures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Pressure from teammates, school position, role on team</a:t>
            </a:r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7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Amount of time spent making Data-Driven Decisions 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Majority of time spent making Data-Driven decisions (&gt;31 minutes)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Least time spent making Measures and Tools decisions (&lt;15 minutes)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2C79BB-E591-49F2-BDA9-53FC0BCF9B22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685800"/>
          </a:xfrm>
        </p:spPr>
        <p:txBody>
          <a:bodyPr/>
          <a:lstStyle/>
          <a:p>
            <a:r>
              <a:rPr lang="en-US" sz="3000" dirty="0" smtClean="0"/>
              <a:t>B.  Findings and </a:t>
            </a:r>
            <a:r>
              <a:rPr lang="en-US" sz="3000" dirty="0" smtClean="0"/>
              <a:t>Interpretation (2)</a:t>
            </a:r>
            <a:endParaRPr lang="en-US" sz="3000" dirty="0" smtClean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7010400" cy="4953000"/>
          </a:xfrm>
        </p:spPr>
        <p:txBody>
          <a:bodyPr/>
          <a:lstStyle/>
          <a:p>
            <a:pPr marL="820738" lvl="1" indent="-476250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2300" smtClean="0"/>
              <a:t>Influential factors (Personal)</a:t>
            </a:r>
          </a:p>
          <a:p>
            <a:pPr marL="820738" lvl="1" indent="-476250">
              <a:lnSpc>
                <a:spcPct val="80000"/>
              </a:lnSpc>
            </a:pPr>
            <a:endParaRPr lang="en-US" altLang="en-US" sz="23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Using evidence-based practices most influential across all 3 areas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Greatest within Data-Driven decisions (66%)</a:t>
            </a:r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7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Pressure from parents had the least amount of influence (&lt;2%)</a:t>
            </a:r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7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There were distinct, area-specific influences that impacted </a:t>
            </a:r>
          </a:p>
          <a:p>
            <a:pPr marL="820738" lvl="1" indent="-47625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700" smtClean="0"/>
              <a:t>	team member’s personal decision-making: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District mandates (29% for Measures and Tools, 13% for Process and Procedures)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School culture – specific to Process and Procedures (15.1%)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Incorporating previous experiences – specific to Measures and Tools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Considering and analyzing multiple and varied data sources (29% for Data Driven). </a:t>
            </a:r>
          </a:p>
          <a:p>
            <a:pPr marL="1370013" lvl="3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7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C56CB8-D8F7-488E-A40D-39E4F536B76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019800" cy="685800"/>
          </a:xfrm>
        </p:spPr>
        <p:txBody>
          <a:bodyPr/>
          <a:lstStyle/>
          <a:p>
            <a:r>
              <a:rPr lang="en-US" sz="3000" dirty="0" smtClean="0"/>
              <a:t>B.  Findings and </a:t>
            </a:r>
            <a:r>
              <a:rPr lang="en-US" sz="3000" dirty="0" smtClean="0"/>
              <a:t>Interpretation (3)</a:t>
            </a:r>
            <a:endParaRPr lang="en-US" sz="3000" dirty="0" smtClean="0"/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00200" y="1066800"/>
            <a:ext cx="7010400" cy="5029200"/>
          </a:xfrm>
        </p:spPr>
        <p:txBody>
          <a:bodyPr/>
          <a:lstStyle/>
          <a:p>
            <a:pPr marL="763588" lvl="1" indent="-419100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2400" smtClean="0"/>
              <a:t>Tier involvement, </a:t>
            </a:r>
            <a:r>
              <a:rPr lang="en-US" altLang="en-US" sz="2400" i="1" smtClean="0"/>
              <a:t>Team</a:t>
            </a:r>
            <a:r>
              <a:rPr lang="en-US" altLang="en-US" sz="2400" smtClean="0"/>
              <a:t> v. </a:t>
            </a:r>
            <a:r>
              <a:rPr lang="en-US" altLang="en-US" sz="2400" i="1" smtClean="0"/>
              <a:t>Personal </a:t>
            </a:r>
          </a:p>
          <a:p>
            <a:pPr marL="495300" indent="-495300">
              <a:lnSpc>
                <a:spcPct val="80000"/>
              </a:lnSpc>
            </a:pPr>
            <a:endParaRPr lang="en-US" altLang="en-US" sz="1400" smtClean="0"/>
          </a:p>
          <a:p>
            <a:pPr marL="763588" lvl="1" indent="-4191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Greatest amount of team members - Tier 2 decisions (75.3%-90%)</a:t>
            </a:r>
          </a:p>
          <a:p>
            <a:pPr marL="1093788" lvl="2" indent="-40005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Least amount of team members - Tier 1 decisions (63% - 69%).</a:t>
            </a:r>
          </a:p>
          <a:p>
            <a:pPr marL="1093788" lvl="2" indent="-40005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600" smtClean="0"/>
          </a:p>
          <a:p>
            <a:pPr marL="763588" lvl="1" indent="-4191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The greatest amount of on-going, informative feedback – Tier 2 decisions (79% - 89.1%)</a:t>
            </a:r>
          </a:p>
          <a:p>
            <a:pPr marL="1093788" lvl="2" indent="-40005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Least amount of feedback in tier 1 decisions (66.2% - 74.8%)</a:t>
            </a:r>
          </a:p>
          <a:p>
            <a:pPr marL="1093788" lvl="2" indent="-40005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Tier 3 roughly 10% greater than tier 1</a:t>
            </a:r>
          </a:p>
          <a:p>
            <a:pPr marL="763588" lvl="1" indent="-41910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600" smtClean="0"/>
          </a:p>
          <a:p>
            <a:pPr marL="763588" lvl="1" indent="-4191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Comparison data:</a:t>
            </a:r>
          </a:p>
          <a:p>
            <a:pPr marL="1093788" lvl="2" indent="-40005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i="1" smtClean="0"/>
              <a:t>Team</a:t>
            </a:r>
            <a:r>
              <a:rPr lang="en-US" altLang="en-US" sz="1600" smtClean="0"/>
              <a:t> versus </a:t>
            </a:r>
            <a:r>
              <a:rPr lang="en-US" altLang="en-US" sz="1600" i="1" smtClean="0"/>
              <a:t>Personal</a:t>
            </a:r>
          </a:p>
          <a:p>
            <a:pPr marL="1331913" lvl="3" indent="-3429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Generally slightly greater degree of influence with teams as </a:t>
            </a:r>
          </a:p>
          <a:p>
            <a:pPr marL="1331913" lvl="3" indent="-34290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smtClean="0"/>
              <a:t>	compared to personal across areas</a:t>
            </a:r>
          </a:p>
          <a:p>
            <a:pPr lvl="4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Most pronounced within Measures and Tools</a:t>
            </a:r>
          </a:p>
          <a:p>
            <a:pPr marL="1093788" lvl="2" indent="-400050">
              <a:lnSpc>
                <a:spcPct val="80000"/>
              </a:lnSpc>
            </a:pPr>
            <a:endParaRPr lang="en-US" altLang="en-US" sz="1600" smtClean="0"/>
          </a:p>
          <a:p>
            <a:pPr marL="1093788" lvl="2" indent="-40005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Between RtI areas</a:t>
            </a:r>
          </a:p>
          <a:p>
            <a:pPr marL="1331913" lvl="3" indent="-3429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Greatest amount of team members - Data-Driven Decisions </a:t>
            </a:r>
          </a:p>
          <a:p>
            <a:pPr lvl="4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Evidence-based practices</a:t>
            </a:r>
          </a:p>
          <a:p>
            <a:pPr marL="1331913" lvl="3" indent="-3429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Least involved with decisions - Measures and Tools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87F77B-557A-4F0E-B168-50A504E3D49E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477000" cy="685800"/>
          </a:xfrm>
        </p:spPr>
        <p:txBody>
          <a:bodyPr/>
          <a:lstStyle/>
          <a:p>
            <a:r>
              <a:rPr lang="en-US" sz="3000" dirty="0" smtClean="0"/>
              <a:t>B.  Findings and </a:t>
            </a:r>
            <a:r>
              <a:rPr lang="en-US" sz="3000" dirty="0" smtClean="0"/>
              <a:t>Interpretation (4)</a:t>
            </a:r>
            <a:endParaRPr lang="en-US" sz="3000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76400" y="1066800"/>
            <a:ext cx="7010400" cy="5029200"/>
          </a:xfrm>
        </p:spPr>
        <p:txBody>
          <a:bodyPr/>
          <a:lstStyle/>
          <a:p>
            <a:pPr marL="820738" lvl="1" indent="-476250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2300" smtClean="0"/>
              <a:t>Influence based on perception of position</a:t>
            </a:r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23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Team members associate their position to be the greatest with providing consistent, continued feedback and follow-up.</a:t>
            </a:r>
          </a:p>
          <a:p>
            <a:pPr marL="1112838" lvl="2" indent="-41910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7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700" smtClean="0"/>
              <a:t>Application of the results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There appears to be many decisions within Measures and Tools that are one-time decisions, and so follow-up is not applicable. 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1700" smtClean="0"/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Particular personnel are more responsible for the decisions across RtI areas and tiers than others. </a:t>
            </a:r>
          </a:p>
          <a:p>
            <a:pPr marL="1663700" lvl="4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Administrators, leads, and coaches </a:t>
            </a:r>
          </a:p>
          <a:p>
            <a:pPr marL="1663700" lvl="4" indent="-381000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1700" smtClean="0"/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Some types of decisions seem to be mandated to teams without room for them to deviate.</a:t>
            </a:r>
          </a:p>
          <a:p>
            <a:pPr marL="1663700" lvl="4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District mandates within Measures and Tools</a:t>
            </a:r>
          </a:p>
          <a:p>
            <a:pPr marL="1663700" lvl="4" indent="-381000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1700" smtClean="0"/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700" smtClean="0"/>
              <a:t>If there are limited resources, teams seem to focus on tier 2, Data-Driven Decisions. </a:t>
            </a:r>
          </a:p>
          <a:p>
            <a:pPr marL="1663700" lvl="4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7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E76A52-56BB-4A27-AB01-3DD3B9E0802B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477000" cy="762000"/>
          </a:xfrm>
        </p:spPr>
        <p:txBody>
          <a:bodyPr/>
          <a:lstStyle/>
          <a:p>
            <a:r>
              <a:rPr lang="en-US" sz="3000" dirty="0" smtClean="0"/>
              <a:t>B.  Findings and </a:t>
            </a:r>
            <a:r>
              <a:rPr lang="en-US" sz="3000" dirty="0" smtClean="0"/>
              <a:t>Interpretation (5)</a:t>
            </a:r>
            <a:endParaRPr lang="en-US" sz="3000" dirty="0" smtClean="0"/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1143000"/>
            <a:ext cx="7467600" cy="4953000"/>
          </a:xfrm>
        </p:spPr>
        <p:txBody>
          <a:bodyPr/>
          <a:lstStyle/>
          <a:p>
            <a:pPr marL="1093788" lvl="2" indent="-400050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2300" smtClean="0"/>
              <a:t>Level of involvement in decision-making aspects</a:t>
            </a:r>
          </a:p>
          <a:p>
            <a:pPr marL="763588" lvl="1" indent="-419100">
              <a:lnSpc>
                <a:spcPct val="80000"/>
              </a:lnSpc>
            </a:pPr>
            <a:endParaRPr lang="en-US" altLang="en-US" sz="1800" smtClean="0"/>
          </a:p>
          <a:p>
            <a:pPr marL="1093788" lvl="2" indent="-4000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900" smtClean="0"/>
              <a:t>There are clear and distinct aspects that team member‘s are and are not involved in.</a:t>
            </a:r>
          </a:p>
          <a:p>
            <a:pPr marL="1714500" lvl="3" indent="-3429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900" smtClean="0"/>
              <a:t>Entire teams do not collectively make all decisions.   </a:t>
            </a:r>
          </a:p>
          <a:p>
            <a:pPr marL="763588" lvl="1" indent="-41910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900" smtClean="0"/>
          </a:p>
          <a:p>
            <a:pPr marL="1093788" lvl="2" indent="-4000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900" smtClean="0"/>
              <a:t>A large majority of all team members clearly spend the greatest amount of their time making Data-Driven Decisions. </a:t>
            </a:r>
          </a:p>
          <a:p>
            <a:pPr marL="1714500" lvl="3" indent="-3429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900" smtClean="0"/>
              <a:t>Process and Procedures – least overall</a:t>
            </a:r>
          </a:p>
          <a:p>
            <a:pPr marL="763588" lvl="1" indent="-41910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900" smtClean="0"/>
          </a:p>
          <a:p>
            <a:pPr marL="1093788" lvl="2" indent="-4000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900" smtClean="0"/>
              <a:t>The data clearly shows that only a few individuals are generally involved making certain types of decisions, and that some decisions are beyond the control of the school team level. </a:t>
            </a:r>
            <a:endParaRPr lang="en-US" altLang="en-US" sz="19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1FFFCB-8E83-402D-8380-4C5B4953D115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477000" cy="838200"/>
          </a:xfrm>
        </p:spPr>
        <p:txBody>
          <a:bodyPr/>
          <a:lstStyle/>
          <a:p>
            <a:r>
              <a:rPr lang="en-US" sz="2800" dirty="0" smtClean="0"/>
              <a:t>B.  Findings and </a:t>
            </a:r>
            <a:r>
              <a:rPr lang="en-US" sz="2800" dirty="0" smtClean="0"/>
              <a:t>Interpretation (6)</a:t>
            </a:r>
            <a:endParaRPr lang="en-US" sz="2800" dirty="0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7239000" cy="49530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2300" smtClean="0"/>
              <a:t>Level of involvement based on position</a:t>
            </a:r>
          </a:p>
          <a:p>
            <a:pPr>
              <a:lnSpc>
                <a:spcPct val="80000"/>
              </a:lnSpc>
            </a:pPr>
            <a:endParaRPr lang="en-US" altLang="en-US" sz="1800" smtClean="0"/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Many significant associations between </a:t>
            </a:r>
            <a:r>
              <a:rPr lang="en-US" altLang="en-US" sz="1600" i="1" smtClean="0"/>
              <a:t>position</a:t>
            </a:r>
            <a:r>
              <a:rPr lang="en-US" altLang="en-US" sz="1600" smtClean="0"/>
              <a:t> and </a:t>
            </a:r>
            <a:r>
              <a:rPr lang="en-US" altLang="en-US" sz="1600" i="1" smtClean="0"/>
              <a:t>involvement.</a:t>
            </a:r>
            <a:r>
              <a:rPr lang="en-US" altLang="en-US" sz="1600" smtClean="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600" smtClean="0"/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Specific position-dependent decisions are made in each area.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Administrators, leads, coaches / interventionists</a:t>
            </a:r>
          </a:p>
          <a:p>
            <a:pPr lvl="2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600" smtClean="0"/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All aspects of Measures and Tools are dependent on position, and most are for Data-Driven and Process and Procedures. Top aspects: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Deciding, planning which SW curriculum to implement 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Determining students’ ROI for movement between tiers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Determining the locations of the intervention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600" smtClean="0"/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Lack of significant associations for some aspects: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Determining student responsiveness to intervention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Selecting number of tiers; selecting model type</a:t>
            </a:r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600" smtClean="0"/>
          </a:p>
          <a:p>
            <a:pPr lvl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Reasons for independence: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Large majority and/or extremely select few</a:t>
            </a:r>
          </a:p>
          <a:p>
            <a:pPr lvl="3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Prescribed, standardized manner (i.e. less variation)</a:t>
            </a:r>
          </a:p>
          <a:p>
            <a:pPr>
              <a:lnSpc>
                <a:spcPct val="80000"/>
              </a:lnSpc>
            </a:pPr>
            <a:endParaRPr lang="en-US" sz="16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FAC43B-08FB-4C7B-867E-E6567AEAF193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324600" cy="838200"/>
          </a:xfrm>
        </p:spPr>
        <p:txBody>
          <a:bodyPr/>
          <a:lstStyle/>
          <a:p>
            <a:r>
              <a:rPr lang="en-US" sz="2800" dirty="0" smtClean="0"/>
              <a:t>B.  Findings and </a:t>
            </a:r>
            <a:r>
              <a:rPr lang="en-US" sz="2800" dirty="0" smtClean="0"/>
              <a:t>Interpretation (7)</a:t>
            </a:r>
            <a:endParaRPr lang="en-US" sz="2800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76400" y="1066800"/>
            <a:ext cx="7162800" cy="4800600"/>
          </a:xfrm>
        </p:spPr>
        <p:txBody>
          <a:bodyPr/>
          <a:lstStyle/>
          <a:p>
            <a:pPr marL="820738" lvl="1" indent="-476250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2300" smtClean="0"/>
              <a:t>Involvement based on school level</a:t>
            </a:r>
          </a:p>
          <a:p>
            <a:pPr marL="820738" lvl="1" indent="-476250">
              <a:lnSpc>
                <a:spcPct val="80000"/>
              </a:lnSpc>
            </a:pPr>
            <a:endParaRPr lang="en-US" altLang="en-US" sz="18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School level appears to affect some types of decisions.  Examples: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Measures and Tools – Determining Screening Instruments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smtClean="0"/>
              <a:t>	(elementary - 60.3%  v. middle - 87.5%)</a:t>
            </a:r>
            <a:r>
              <a:rPr lang="en-US" altLang="en-US" sz="1600" b="1" smtClean="0"/>
              <a:t> </a:t>
            </a:r>
            <a:endParaRPr lang="en-US" altLang="en-US" sz="1600" smtClean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Process and Procedures – Analyzing Fidelity of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smtClean="0"/>
              <a:t>	Implementation (elementary – 53.4% v. middle – 87.5</a:t>
            </a:r>
            <a:r>
              <a:rPr lang="en-US" altLang="en-US" sz="1600" b="1" smtClean="0"/>
              <a:t>%)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6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Supports previous research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Sources of data (Burns, 2008; Shapiro &amp; Clemens, 2009)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Middle level  logistics, focus (Dulaney, 2012; Fuchs, Fuchs, &amp; Compton, 2012) 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Universal screenings - Vaughn &amp; Fletcher (2010) 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6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Fidelity of implementation 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Processes established  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Variation between programs </a:t>
            </a:r>
          </a:p>
          <a:p>
            <a:pPr marL="1370013" lvl="3" indent="-3810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1600" smtClean="0"/>
              <a:t>Priority of school teams</a:t>
            </a:r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1600" smtClean="0"/>
          </a:p>
          <a:p>
            <a:pPr marL="820738" lvl="1" indent="-4762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 smtClean="0"/>
              <a:t>Data-Driven Decisions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0AD3FD-E968-46F5-A0EE-62BA895024EC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51203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709959D-0525-4CB4-A692-532653BA6223}" type="slidenum">
              <a:rPr lang="en-US" altLang="en-US" sz="1200" b="0">
                <a:solidFill>
                  <a:schemeClr val="tx2"/>
                </a:solidFill>
              </a:rPr>
              <a:pPr algn="r"/>
              <a:t>19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09800"/>
            <a:ext cx="7010400" cy="1295400"/>
          </a:xfrm>
        </p:spPr>
        <p:txBody>
          <a:bodyPr/>
          <a:lstStyle/>
          <a:p>
            <a:pPr eaLnBrk="1" hangingPunct="1"/>
            <a:r>
              <a:rPr lang="en-US" altLang="en-US" sz="5900" smtClean="0"/>
              <a:t>IV.  Implications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881289-9B41-4B8E-8C83-ACE7F630A1D0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1747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96A8DD-ACAB-436D-A4A1-A399C9D72FE9}" type="slidenum">
              <a:rPr lang="en-US" altLang="en-US" sz="1200" b="0">
                <a:solidFill>
                  <a:schemeClr val="tx2"/>
                </a:solidFill>
              </a:rPr>
              <a:pPr algn="r"/>
              <a:t>2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2362200"/>
            <a:ext cx="7010400" cy="1295400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I.</a:t>
            </a:r>
            <a:r>
              <a:rPr lang="en-US" altLang="en-US" sz="9500" smtClean="0"/>
              <a:t> </a:t>
            </a:r>
            <a:r>
              <a:rPr lang="en-US" altLang="en-US" sz="6000" smtClean="0"/>
              <a:t>Nature and Significance of the Problem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BBAC63-178B-4B91-AC25-6F953C444C25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248400" cy="838200"/>
          </a:xfrm>
        </p:spPr>
        <p:txBody>
          <a:bodyPr/>
          <a:lstStyle/>
          <a:p>
            <a:r>
              <a:rPr lang="en-US" altLang="en-US" sz="3000" smtClean="0"/>
              <a:t>A.  Limitations</a:t>
            </a:r>
            <a:endParaRPr lang="en-US" sz="3000" smtClean="0"/>
          </a:p>
        </p:txBody>
      </p:sp>
      <p:sp>
        <p:nvSpPr>
          <p:cNvPr id="5222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7010400" cy="41148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endParaRPr lang="en-US" altLang="en-US" sz="2000" smtClean="0"/>
          </a:p>
          <a:p>
            <a:pPr marL="820738" lvl="1" indent="-476250">
              <a:lnSpc>
                <a:spcPct val="90000"/>
              </a:lnSpc>
            </a:pPr>
            <a:r>
              <a:rPr lang="en-US" altLang="en-US" sz="1900" smtClean="0"/>
              <a:t>Less than intended sample size</a:t>
            </a:r>
          </a:p>
          <a:p>
            <a:pPr marL="1112838" lvl="2" indent="-419100">
              <a:lnSpc>
                <a:spcPct val="90000"/>
              </a:lnSpc>
            </a:pPr>
            <a:r>
              <a:rPr lang="en-US" altLang="en-US" sz="1800" smtClean="0"/>
              <a:t>There were only eight total middle school participants </a:t>
            </a:r>
          </a:p>
          <a:p>
            <a:pPr marL="1370013" lvl="3" indent="-381000">
              <a:lnSpc>
                <a:spcPct val="90000"/>
              </a:lnSpc>
            </a:pPr>
            <a:endParaRPr lang="en-US" altLang="en-US" sz="1600" smtClean="0"/>
          </a:p>
          <a:p>
            <a:pPr marL="820738" lvl="1" indent="-476250">
              <a:lnSpc>
                <a:spcPct val="90000"/>
              </a:lnSpc>
            </a:pPr>
            <a:r>
              <a:rPr lang="en-US" altLang="en-US" sz="1900" smtClean="0"/>
              <a:t>Data collected was exclusively from my survey </a:t>
            </a:r>
          </a:p>
          <a:p>
            <a:pPr marL="1370013" lvl="3" indent="-381000">
              <a:lnSpc>
                <a:spcPct val="90000"/>
              </a:lnSpc>
            </a:pPr>
            <a:endParaRPr lang="en-US" altLang="en-US" sz="1600" smtClean="0"/>
          </a:p>
          <a:p>
            <a:pPr marL="820738" lvl="1" indent="-476250">
              <a:lnSpc>
                <a:spcPct val="90000"/>
              </a:lnSpc>
            </a:pPr>
            <a:r>
              <a:rPr lang="en-US" altLang="en-US" sz="1900" smtClean="0"/>
              <a:t>At least one RtI Lead indicated on the survey that their school was within its first year in RtI </a:t>
            </a:r>
          </a:p>
          <a:p>
            <a:pPr marL="820738" lvl="1" indent="-476250">
              <a:lnSpc>
                <a:spcPct val="90000"/>
              </a:lnSpc>
            </a:pPr>
            <a:endParaRPr lang="en-US" altLang="en-US" sz="1900" smtClean="0"/>
          </a:p>
          <a:p>
            <a:pPr marL="820738" lvl="1" indent="-476250">
              <a:lnSpc>
                <a:spcPct val="90000"/>
              </a:lnSpc>
            </a:pPr>
            <a:r>
              <a:rPr lang="en-US" altLang="en-US" sz="1900" smtClean="0"/>
              <a:t>South Carolina only – differences with other states?</a:t>
            </a:r>
          </a:p>
          <a:p>
            <a:pPr marL="1112838" lvl="2" indent="-419100">
              <a:lnSpc>
                <a:spcPct val="90000"/>
              </a:lnSpc>
            </a:pPr>
            <a:r>
              <a:rPr lang="en-US" altLang="en-US" sz="1800" smtClean="0"/>
              <a:t>5 school districts</a:t>
            </a:r>
          </a:p>
          <a:p>
            <a:pPr marL="1112838" lvl="2" indent="-419100">
              <a:lnSpc>
                <a:spcPct val="90000"/>
              </a:lnSpc>
            </a:pPr>
            <a:r>
              <a:rPr lang="en-US" altLang="en-US" sz="1800" smtClean="0"/>
              <a:t>Generalizable with other types of models</a:t>
            </a:r>
          </a:p>
          <a:p>
            <a:pPr marL="820738" lvl="1" indent="-47625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16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3CE156-5CE6-4283-90AD-C7C8BD01E2AA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248400" cy="762000"/>
          </a:xfrm>
        </p:spPr>
        <p:txBody>
          <a:bodyPr/>
          <a:lstStyle/>
          <a:p>
            <a:r>
              <a:rPr lang="en-US" altLang="en-US" sz="3000" smtClean="0"/>
              <a:t>B.  Implications</a:t>
            </a:r>
            <a:endParaRPr lang="en-US" sz="3000" smtClean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7010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smtClean="0"/>
              <a:t>I. Future Research</a:t>
            </a:r>
          </a:p>
          <a:p>
            <a:pPr>
              <a:lnSpc>
                <a:spcPct val="80000"/>
              </a:lnSpc>
            </a:pPr>
            <a:endParaRPr lang="en-US" altLang="en-US" sz="2400" u="sng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District level of involvement and influence in decision-making within their schools’ RtI model 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mandates and policies to schools and teams. </a:t>
            </a:r>
          </a:p>
          <a:p>
            <a:pPr lvl="1">
              <a:lnSpc>
                <a:spcPct val="80000"/>
              </a:lnSpc>
            </a:pPr>
            <a:r>
              <a:rPr lang="en-US" altLang="en-US" sz="2100" smtClean="0"/>
              <a:t>Involvement on school teams</a:t>
            </a:r>
          </a:p>
          <a:p>
            <a:pPr lvl="1">
              <a:lnSpc>
                <a:spcPct val="80000"/>
              </a:lnSpc>
            </a:pPr>
            <a:endParaRPr lang="en-US" altLang="en-US" sz="2100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State mandates; district variation</a:t>
            </a:r>
          </a:p>
          <a:p>
            <a:pPr>
              <a:lnSpc>
                <a:spcPct val="80000"/>
              </a:lnSpc>
            </a:pPr>
            <a:endParaRPr lang="en-US" altLang="en-US" sz="2400" smtClean="0"/>
          </a:p>
          <a:p>
            <a:pPr>
              <a:lnSpc>
                <a:spcPct val="80000"/>
              </a:lnSpc>
            </a:pPr>
            <a:r>
              <a:rPr lang="en-US" altLang="en-US" sz="2400" smtClean="0"/>
              <a:t>Team members’ understanding of evidence-based practices.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36B372-45A1-4A7C-AA28-859F410C5984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324600" cy="838200"/>
          </a:xfrm>
        </p:spPr>
        <p:txBody>
          <a:bodyPr/>
          <a:lstStyle/>
          <a:p>
            <a:r>
              <a:rPr lang="en-US" altLang="en-US" sz="3000" dirty="0" smtClean="0"/>
              <a:t>B.  </a:t>
            </a:r>
            <a:r>
              <a:rPr lang="en-US" altLang="en-US" sz="3000" dirty="0" smtClean="0"/>
              <a:t>Implications (2)</a:t>
            </a:r>
            <a:endParaRPr lang="en-US" sz="3000" dirty="0" smtClean="0"/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7010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smtClean="0"/>
              <a:t>II. Practical</a:t>
            </a:r>
          </a:p>
          <a:p>
            <a:pPr>
              <a:lnSpc>
                <a:spcPct val="80000"/>
              </a:lnSpc>
            </a:pP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1700" smtClean="0"/>
              <a:t>Teams can more</a:t>
            </a:r>
            <a:r>
              <a:rPr lang="en-US" altLang="en-US" sz="1700" b="1" smtClean="0"/>
              <a:t> </a:t>
            </a:r>
            <a:r>
              <a:rPr lang="en-US" altLang="en-US" sz="1700" smtClean="0"/>
              <a:t>efficiently allocate time and resources</a:t>
            </a:r>
          </a:p>
          <a:p>
            <a:pPr lvl="1">
              <a:lnSpc>
                <a:spcPct val="80000"/>
              </a:lnSpc>
            </a:pPr>
            <a:r>
              <a:rPr lang="en-US" altLang="en-US" sz="1700" smtClean="0"/>
              <a:t>targeted district involvement</a:t>
            </a:r>
          </a:p>
          <a:p>
            <a:pPr lvl="1">
              <a:lnSpc>
                <a:spcPct val="80000"/>
              </a:lnSpc>
            </a:pPr>
            <a:r>
              <a:rPr lang="en-US" altLang="en-US" sz="1700" smtClean="0"/>
              <a:t>professional development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1700" smtClean="0"/>
          </a:p>
          <a:p>
            <a:pPr>
              <a:lnSpc>
                <a:spcPct val="80000"/>
              </a:lnSpc>
            </a:pPr>
            <a:r>
              <a:rPr lang="en-US" altLang="en-US" sz="1700" smtClean="0"/>
              <a:t>Certain decisions are dependent on position</a:t>
            </a:r>
          </a:p>
          <a:p>
            <a:pPr lvl="1">
              <a:lnSpc>
                <a:spcPct val="80000"/>
              </a:lnSpc>
            </a:pPr>
            <a:r>
              <a:rPr lang="en-US" altLang="en-US" sz="1700" smtClean="0"/>
              <a:t>Increasing additional perspectives and feedback</a:t>
            </a:r>
          </a:p>
          <a:p>
            <a:pPr lvl="1">
              <a:lnSpc>
                <a:spcPct val="80000"/>
              </a:lnSpc>
            </a:pPr>
            <a:endParaRPr lang="en-US" altLang="en-US" sz="1700" smtClean="0"/>
          </a:p>
          <a:p>
            <a:pPr>
              <a:lnSpc>
                <a:spcPct val="80000"/>
              </a:lnSpc>
            </a:pPr>
            <a:r>
              <a:rPr lang="en-US" altLang="en-US" sz="1700" smtClean="0"/>
              <a:t>Explain how and why decisions are actually made in an RtI school.</a:t>
            </a:r>
          </a:p>
          <a:p>
            <a:pPr lvl="1">
              <a:lnSpc>
                <a:spcPct val="80000"/>
              </a:lnSpc>
            </a:pPr>
            <a:r>
              <a:rPr lang="en-US" altLang="en-US" sz="1700" smtClean="0"/>
              <a:t>emphasis and priority</a:t>
            </a:r>
          </a:p>
          <a:p>
            <a:pPr lvl="1">
              <a:lnSpc>
                <a:spcPct val="80000"/>
              </a:lnSpc>
            </a:pPr>
            <a:r>
              <a:rPr lang="en-US" altLang="en-US" sz="1700" smtClean="0"/>
              <a:t>planned sharing of responsibility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altLang="en-US" sz="1700" smtClean="0"/>
          </a:p>
          <a:p>
            <a:pPr>
              <a:lnSpc>
                <a:spcPct val="80000"/>
              </a:lnSpc>
            </a:pPr>
            <a:r>
              <a:rPr lang="en-US" altLang="en-US" sz="1700" smtClean="0"/>
              <a:t>Develop strategies to address specific team needs </a:t>
            </a:r>
          </a:p>
          <a:p>
            <a:pPr lvl="1">
              <a:lnSpc>
                <a:spcPct val="80000"/>
              </a:lnSpc>
            </a:pPr>
            <a:r>
              <a:rPr lang="en-US" altLang="en-US" sz="1700" smtClean="0"/>
              <a:t>team functioning, members’ understandings and awareness</a:t>
            </a:r>
          </a:p>
          <a:p>
            <a:pPr lvl="1">
              <a:lnSpc>
                <a:spcPct val="80000"/>
              </a:lnSpc>
            </a:pPr>
            <a:r>
              <a:rPr lang="en-US" altLang="en-US" sz="1700" smtClean="0"/>
              <a:t>allows for enhanced team functioning</a:t>
            </a:r>
          </a:p>
          <a:p>
            <a:pPr lvl="1">
              <a:lnSpc>
                <a:spcPct val="80000"/>
              </a:lnSpc>
            </a:pPr>
            <a:r>
              <a:rPr lang="en-US" altLang="en-US" sz="1700" smtClean="0"/>
              <a:t>district support, feedback, guidance	</a:t>
            </a:r>
          </a:p>
          <a:p>
            <a:pPr>
              <a:lnSpc>
                <a:spcPct val="80000"/>
              </a:lnSpc>
            </a:pPr>
            <a:endParaRPr lang="en-US" altLang="en-US" sz="1700" smtClean="0"/>
          </a:p>
          <a:p>
            <a:pPr>
              <a:lnSpc>
                <a:spcPct val="80000"/>
              </a:lnSpc>
            </a:pPr>
            <a:r>
              <a:rPr lang="en-US" altLang="en-US" sz="1700" smtClean="0"/>
              <a:t>School level differences – function, purpose, goals</a:t>
            </a:r>
            <a:endParaRPr lang="en-US" altLang="en-US" sz="1700" smtClean="0"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A4405D-21E9-42CF-914D-E16AE1685FCE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55299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55300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653216D-FAA9-4415-A482-3ED0BC37E29D}" type="slidenum">
              <a:rPr lang="en-US" altLang="en-US" sz="1200" b="0">
                <a:solidFill>
                  <a:schemeClr val="tx2"/>
                </a:solidFill>
              </a:rPr>
              <a:pPr algn="r"/>
              <a:t>23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0"/>
            <a:ext cx="7010400" cy="1295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Discussion </a:t>
            </a:r>
            <a:r>
              <a:rPr lang="en-US" altLang="en-US" dirty="0" smtClean="0"/>
              <a:t>Questions (2)</a:t>
            </a:r>
            <a:endParaRPr lang="en-US" altLang="en-US" dirty="0" smtClean="0"/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1219200"/>
            <a:ext cx="7315200" cy="4876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smtClean="0"/>
              <a:t>In what ways will the data presented in this breakout session help to explain how and why the decisions that are made impact a school and district's RtI model?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24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smtClean="0"/>
              <a:t>How are certain types of RtI decisions related to a team member’s position and school level, and what are some targeted and constructive practices schools and districts can implement as a result?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24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smtClean="0"/>
              <a:t>Does a RtI team member's role on their team influence their decision-making, and how does that affect the purpose and effectiveness of the RtI process?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79C20-1F27-4241-8DCC-50B22DEF3CA2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1676400" y="250825"/>
            <a:ext cx="6781800" cy="609600"/>
          </a:xfrm>
        </p:spPr>
        <p:txBody>
          <a:bodyPr/>
          <a:lstStyle/>
          <a:p>
            <a:pPr eaLnBrk="1" hangingPunct="1"/>
            <a:r>
              <a:rPr lang="en-US" sz="2400" smtClean="0"/>
              <a:t>A. Summary Review of Literature</a:t>
            </a:r>
          </a:p>
        </p:txBody>
      </p:sp>
      <p:graphicFrame>
        <p:nvGraphicFramePr>
          <p:cNvPr id="32798" name="Group 30" descr="The table shows RtI components, Rti Aspects, and Sample Resources" title="Table 1: RtI Compon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00557"/>
              </p:ext>
            </p:extLst>
          </p:nvPr>
        </p:nvGraphicFramePr>
        <p:xfrm>
          <a:off x="1752600" y="1168400"/>
          <a:ext cx="7124700" cy="4925187"/>
        </p:xfrm>
        <a:graphic>
          <a:graphicData uri="http://schemas.openxmlformats.org/drawingml/2006/table">
            <a:tbl>
              <a:tblPr firstRow="1"/>
              <a:tblGrid>
                <a:gridCol w="1509713"/>
                <a:gridCol w="2246312"/>
                <a:gridCol w="33686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RtI 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RtI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Aspect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Sample Resources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5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Measures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 Tools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Assessment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Screening, CBM Monitoring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Curriculum / Intervention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Fuchs &amp;  Fuchs (2006)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Deno</a:t>
                      </a: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et al., (2009); Stuart &amp; Rinaldi (2009)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Duhon et al. (2009); </a:t>
                      </a:r>
                      <a:r>
                        <a:rPr kumimoji="0" lang="en-US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Wanzek</a:t>
                      </a: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&amp; Cavanaugh (2012)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Data-Driven Decisions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Evidence-based practice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Determining risk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Tiers  / Special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Gresham (2004)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Mellard et al. (2004); Gersten et al. (2009); VanDerHayden (2010)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Fuchs et al. (2012); Shapiro &amp; Clemens (2009)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Process and Procedures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RtI model approach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Fidelity of implementation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Logistics and Resources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Fuchs et al. (2004); White, et al. (2010)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Glover &amp; </a:t>
                      </a:r>
                      <a:r>
                        <a:rPr kumimoji="0" lang="en-US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Diperna</a:t>
                      </a: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(2007); Keller-</a:t>
                      </a:r>
                      <a:r>
                        <a:rPr kumimoji="0" lang="en-US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Margulis</a:t>
                      </a: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(2012)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Jenkins et al. (2013); </a:t>
                      </a:r>
                      <a:r>
                        <a:rPr kumimoji="0" lang="en-US" alt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Prewett</a:t>
                      </a: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et al. (2012)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4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32795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6583DEC-541D-4B96-991C-D0FF8CD2D9DA}" type="slidenum">
              <a:rPr lang="en-US" altLang="en-US" sz="1200" b="0">
                <a:solidFill>
                  <a:schemeClr val="tx2"/>
                </a:solidFill>
              </a:rPr>
              <a:pPr algn="r"/>
              <a:t>3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32796" name="TextBox 7"/>
          <p:cNvSpPr txBox="1">
            <a:spLocks noChangeArrowheads="1"/>
          </p:cNvSpPr>
          <p:nvPr/>
        </p:nvSpPr>
        <p:spPr bwMode="auto">
          <a:xfrm>
            <a:off x="1676400" y="882650"/>
            <a:ext cx="2270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i="1"/>
              <a:t>Table 1: RtI Components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4289A3-2932-4382-BC1F-F62D01DAEACE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3795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33796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E36AEB-5258-42C9-AF00-A72D279ED116}" type="slidenum">
              <a:rPr lang="en-US" altLang="en-US" sz="1200" b="0">
                <a:solidFill>
                  <a:schemeClr val="tx2"/>
                </a:solidFill>
              </a:rPr>
              <a:pPr algn="r"/>
              <a:t>4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5791200" cy="8382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B.  Study’s Purpose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7162800" cy="4114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There is a need to: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000" smtClean="0"/>
          </a:p>
          <a:p>
            <a:pPr marL="533400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altLang="en-US" sz="2000" smtClean="0"/>
              <a:t>Determine the decision-making processes and influences of RtI teams within each of the three RtI areas.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000" smtClean="0"/>
              <a:t>A paucity of quantifiable data</a:t>
            </a:r>
            <a:r>
              <a:rPr lang="en-US" altLang="en-US" sz="1700" smtClean="0"/>
              <a:t> 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1700" smtClean="0"/>
          </a:p>
          <a:p>
            <a:pPr marL="533400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altLang="en-US" sz="2000" smtClean="0"/>
              <a:t>Measure who serves on RtI teams, examine the multiple factors that impact their decision-making, and study whether involvement differs between team members within each of the three RtI areas.  </a:t>
            </a:r>
          </a:p>
          <a:p>
            <a:pPr marL="533400" indent="-533400" eaLnBrk="1" hangingPunct="1">
              <a:lnSpc>
                <a:spcPct val="80000"/>
              </a:lnSpc>
              <a:buFont typeface="Arial" charset="0"/>
              <a:buAutoNum type="arabicPeriod"/>
            </a:pPr>
            <a:endParaRPr lang="en-US" altLang="en-US" sz="2000" smtClean="0"/>
          </a:p>
          <a:p>
            <a:pPr marL="533400" indent="-5334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en-US" altLang="en-US" sz="2000" smtClean="0"/>
              <a:t>Examine the decision-making between RtI team levels (i.e. elementary versus middle) to have a better understanding of differences in implementation.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0E2CF1-CF57-4C1B-8B20-456BAB4C485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4819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34820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021EFB3-2EC7-40EE-BC29-6EF51B081AB4}" type="slidenum">
              <a:rPr lang="en-US" altLang="en-US" sz="1200" b="0">
                <a:solidFill>
                  <a:schemeClr val="tx2"/>
                </a:solidFill>
              </a:rPr>
              <a:pPr algn="r"/>
              <a:t>5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010400" cy="1295400"/>
          </a:xfrm>
        </p:spPr>
        <p:txBody>
          <a:bodyPr/>
          <a:lstStyle/>
          <a:p>
            <a:pPr eaLnBrk="1" hangingPunct="1"/>
            <a:r>
              <a:rPr lang="en-US" altLang="en-US" smtClean="0"/>
              <a:t>Discussion Questions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19200"/>
            <a:ext cx="7315200" cy="4876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smtClean="0"/>
              <a:t>In what ways will the data presented in this breakout session help to explain how and why the decisions that are made impact a school and district's RtI model?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24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smtClean="0"/>
              <a:t>How are certain types of RtI decisions related to a team member’s position and school level, and what are some targeted and constructive practices schools and districts can implement as a result?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24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400" smtClean="0"/>
              <a:t>Does a RtI team member's role on their team influence their decision-making, and how does that affect the purpose and effectiveness of the RtI process?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63BA36-A727-4651-AF6C-5C991B031279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5843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0B29E3D-CE15-4E69-BF36-C4E32D3CFA9B}" type="slidenum">
              <a:rPr lang="en-US" altLang="en-US" sz="1200" b="0">
                <a:solidFill>
                  <a:schemeClr val="tx2"/>
                </a:solidFill>
              </a:rPr>
              <a:pPr algn="r"/>
              <a:t>6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35845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2209800"/>
            <a:ext cx="7010400" cy="1295400"/>
          </a:xfrm>
        </p:spPr>
        <p:txBody>
          <a:bodyPr/>
          <a:lstStyle/>
          <a:p>
            <a:pPr eaLnBrk="1" hangingPunct="1"/>
            <a:r>
              <a:rPr lang="en-US" altLang="en-US" sz="6500" smtClean="0"/>
              <a:t>II.  Methodology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2E5A1B-45A4-4E13-9ADA-5065A9432806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6867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36868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8C85A9A-D6BE-4521-90BD-B1CEF497C7E7}" type="slidenum">
              <a:rPr lang="en-US" altLang="en-US" sz="1200" b="0">
                <a:solidFill>
                  <a:schemeClr val="tx2"/>
                </a:solidFill>
              </a:rPr>
              <a:pPr algn="r"/>
              <a:t>7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781800" cy="9144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A.  Overview of Study’s Procedures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7162800" cy="4343400"/>
          </a:xfrm>
        </p:spPr>
        <p:txBody>
          <a:bodyPr/>
          <a:lstStyle/>
          <a:p>
            <a:pPr marL="400050" indent="-400050" eaLnBrk="1" hangingPunct="1">
              <a:lnSpc>
                <a:spcPct val="80000"/>
              </a:lnSpc>
              <a:buFont typeface="+mj-lt"/>
              <a:buAutoNum type="romanUcPeriod"/>
              <a:defRPr/>
            </a:pPr>
            <a:r>
              <a:rPr lang="en-US" altLang="en-US" sz="1800" dirty="0" smtClean="0"/>
              <a:t>Procedures</a:t>
            </a:r>
          </a:p>
          <a:p>
            <a:pPr marL="1111250" lvl="1" indent="-711200" eaLnBrk="1" hangingPunct="1">
              <a:lnSpc>
                <a:spcPct val="80000"/>
              </a:lnSpc>
              <a:buSzTx/>
              <a:buFont typeface="+mj-lt"/>
              <a:buAutoNum type="romanUcPeriod"/>
              <a:defRPr/>
            </a:pPr>
            <a:endParaRPr lang="en-US" altLang="en-US" sz="1500" dirty="0" smtClean="0"/>
          </a:p>
          <a:p>
            <a:pPr marL="1111250" lvl="1" indent="-711200" eaLnBrk="1" hangingPunct="1">
              <a:lnSpc>
                <a:spcPct val="80000"/>
              </a:lnSpc>
              <a:buSzTx/>
              <a:buFont typeface="Wingdings" pitchFamily="2" charset="2"/>
              <a:buChar char="Ø"/>
              <a:defRPr/>
            </a:pPr>
            <a:r>
              <a:rPr lang="en-US" altLang="en-US" sz="1800" dirty="0" smtClean="0"/>
              <a:t>Recruiting district participation</a:t>
            </a:r>
          </a:p>
          <a:p>
            <a:pPr marL="1111250" lvl="1" indent="-711200" eaLnBrk="1" hangingPunct="1">
              <a:lnSpc>
                <a:spcPct val="80000"/>
              </a:lnSpc>
              <a:buSzTx/>
              <a:buFont typeface="+mj-lt"/>
              <a:buAutoNum type="romanUcPeriod"/>
              <a:defRPr/>
            </a:pPr>
            <a:endParaRPr lang="en-US" altLang="en-US" sz="1800" dirty="0" smtClean="0"/>
          </a:p>
          <a:p>
            <a:pPr marL="1111250" lvl="1" indent="-711200" eaLnBrk="1" hangingPunct="1">
              <a:lnSpc>
                <a:spcPct val="80000"/>
              </a:lnSpc>
              <a:buSzTx/>
              <a:buFont typeface="Wingdings" pitchFamily="2" charset="2"/>
              <a:buChar char="Ø"/>
              <a:defRPr/>
            </a:pPr>
            <a:r>
              <a:rPr lang="en-US" altLang="en-US" sz="1800" dirty="0" smtClean="0"/>
              <a:t>Recruiting school teams, personnel</a:t>
            </a:r>
          </a:p>
          <a:p>
            <a:pPr marL="400050" indent="-400050" eaLnBrk="1" hangingPunct="1">
              <a:lnSpc>
                <a:spcPct val="80000"/>
              </a:lnSpc>
              <a:buFont typeface="+mj-lt"/>
              <a:buAutoNum type="romanUcPeriod"/>
              <a:defRPr/>
            </a:pPr>
            <a:endParaRPr lang="en-US" altLang="en-US" sz="1800" dirty="0" smtClean="0"/>
          </a:p>
          <a:p>
            <a:pPr marL="400050" indent="-400050" eaLnBrk="1" hangingPunct="1">
              <a:lnSpc>
                <a:spcPct val="80000"/>
              </a:lnSpc>
              <a:buFont typeface="+mj-lt"/>
              <a:buAutoNum type="romanUcPeriod"/>
              <a:defRPr/>
            </a:pPr>
            <a:endParaRPr lang="en-US" altLang="en-US" sz="1800" dirty="0" smtClean="0"/>
          </a:p>
          <a:p>
            <a:pPr marL="400050" indent="-400050" eaLnBrk="1" hangingPunct="1">
              <a:lnSpc>
                <a:spcPct val="80000"/>
              </a:lnSpc>
              <a:buFont typeface="+mj-lt"/>
              <a:buAutoNum type="romanUcPeriod"/>
              <a:defRPr/>
            </a:pPr>
            <a:r>
              <a:rPr lang="en-US" altLang="en-US" sz="1800" dirty="0" smtClean="0"/>
              <a:t>Setting</a:t>
            </a:r>
          </a:p>
          <a:p>
            <a:pPr marL="1111250" lvl="1" indent="-711200" eaLnBrk="1" hangingPunct="1">
              <a:lnSpc>
                <a:spcPct val="80000"/>
              </a:lnSpc>
              <a:buSzTx/>
              <a:buFont typeface="+mj-lt"/>
              <a:buAutoNum type="romanUcPeriod"/>
              <a:defRPr/>
            </a:pPr>
            <a:endParaRPr lang="en-US" altLang="en-US" sz="1500" dirty="0" smtClean="0"/>
          </a:p>
          <a:p>
            <a:pPr marL="1111250" lvl="1" indent="-711200" eaLnBrk="1" hangingPunct="1">
              <a:lnSpc>
                <a:spcPct val="80000"/>
              </a:lnSpc>
              <a:buSzTx/>
              <a:buFont typeface="Wingdings" pitchFamily="2" charset="2"/>
              <a:buChar char="Ø"/>
              <a:defRPr/>
            </a:pPr>
            <a:r>
              <a:rPr lang="en-US" altLang="en-US" sz="1800" dirty="0" smtClean="0"/>
              <a:t>5 South Carolina school districts</a:t>
            </a:r>
          </a:p>
          <a:p>
            <a:pPr marL="1111250" lvl="1" indent="-711200" eaLnBrk="1" hangingPunct="1">
              <a:lnSpc>
                <a:spcPct val="80000"/>
              </a:lnSpc>
              <a:buSzTx/>
              <a:buFont typeface="+mj-lt"/>
              <a:buAutoNum type="romanUcPeriod"/>
              <a:defRPr/>
            </a:pPr>
            <a:endParaRPr lang="en-US" altLang="en-US" sz="1500" dirty="0" smtClean="0"/>
          </a:p>
          <a:p>
            <a:pPr marL="1111250" lvl="1" indent="-711200" eaLnBrk="1" hangingPunct="1">
              <a:lnSpc>
                <a:spcPct val="80000"/>
              </a:lnSpc>
              <a:buSzTx/>
              <a:buFont typeface="+mj-lt"/>
              <a:buAutoNum type="romanUcPeriod"/>
              <a:defRPr/>
            </a:pPr>
            <a:endParaRPr lang="en-US" altLang="en-US" sz="1500" dirty="0" smtClean="0"/>
          </a:p>
          <a:p>
            <a:pPr marL="400050" indent="-400050" eaLnBrk="1" hangingPunct="1">
              <a:lnSpc>
                <a:spcPct val="80000"/>
              </a:lnSpc>
              <a:buFont typeface="+mj-lt"/>
              <a:buAutoNum type="romanUcPeriod"/>
              <a:defRPr/>
            </a:pPr>
            <a:r>
              <a:rPr lang="en-US" altLang="en-US" sz="1800" dirty="0" smtClean="0"/>
              <a:t>Participants</a:t>
            </a:r>
            <a:r>
              <a:rPr lang="en-US" altLang="en-US" sz="1800" u="sng" dirty="0" smtClean="0"/>
              <a:t> </a:t>
            </a:r>
            <a:endParaRPr lang="en-US" altLang="en-US" sz="1800" u="sng" dirty="0"/>
          </a:p>
          <a:p>
            <a:pPr marL="1092200" lvl="1" indent="-635000" eaLnBrk="1" hangingPunct="1">
              <a:lnSpc>
                <a:spcPct val="80000"/>
              </a:lnSpc>
              <a:buFont typeface="+mj-lt"/>
              <a:buAutoNum type="romanUcPeriod"/>
              <a:defRPr/>
            </a:pPr>
            <a:endParaRPr lang="en-US" altLang="en-US" sz="18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altLang="en-US" sz="1800" dirty="0" smtClean="0"/>
              <a:t>Core members of team – directly, consistently involved</a:t>
            </a:r>
            <a:endParaRPr lang="en-US" altLang="en-US" sz="1800" u="sng" dirty="0" smtClean="0"/>
          </a:p>
          <a:p>
            <a:pPr marL="400050" indent="-400050" eaLnBrk="1" hangingPunct="1">
              <a:lnSpc>
                <a:spcPct val="80000"/>
              </a:lnSpc>
              <a:buFont typeface="+mj-lt"/>
              <a:buAutoNum type="romanUcPeriod"/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561818-B37A-4A30-8074-AFBC8CCA784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7891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3789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3251C5-F622-4CF5-BF7F-FD31084EDB20}" type="slidenum">
              <a:rPr lang="en-US" altLang="en-US" sz="1200" b="0">
                <a:solidFill>
                  <a:schemeClr val="tx2"/>
                </a:solidFill>
              </a:rPr>
              <a:pPr algn="r"/>
              <a:t>8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858000" cy="10668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B. Summary of Demographics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143000"/>
            <a:ext cx="7010400" cy="45720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800" smtClean="0"/>
              <a:t>Participation Overview (in totals):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US" altLang="en-US" sz="1800" smtClean="0"/>
              <a:t>School districts = 5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US" altLang="en-US" sz="1800" smtClean="0"/>
              <a:t>Range of schools within districts (i.e. district size) = 3–35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US" altLang="en-US" sz="1800" smtClean="0"/>
              <a:t>School teams participating = 37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US" altLang="en-US" sz="1800" smtClean="0"/>
              <a:t>Surveys sent = 259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US" altLang="en-US" sz="1800" smtClean="0"/>
              <a:t>Surveys with discernable data = 178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US" altLang="en-US" sz="1800" smtClean="0"/>
              <a:t>Fully completed surveys = 135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Char char="o"/>
            </a:pPr>
            <a:r>
              <a:rPr lang="en-US" altLang="en-US" sz="1800" smtClean="0"/>
              <a:t>Completion percentage = 52%</a:t>
            </a:r>
          </a:p>
          <a:p>
            <a:pPr marL="933450" lvl="1" indent="-4762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800" smtClean="0"/>
              <a:t>Demographic Aspects (range, mean)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altLang="en-US" sz="1800" smtClean="0"/>
              <a:t>Team Size: 2–25; 7.2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altLang="en-US" sz="1800" smtClean="0"/>
              <a:t>Years Serving on RtI team: 1–23; 3.6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altLang="en-US" sz="1800" smtClean="0"/>
              <a:t>RtI Experience (in years): 1–23; 5.6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altLang="en-US" sz="1800" smtClean="0"/>
              <a:t>Years in education: 1–46; 16.8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en-US" altLang="en-US" sz="1800" smtClean="0"/>
              <a:t>Schools’ RtI model (in years): 1–9; 2.3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685800"/>
          </a:xfrm>
        </p:spPr>
        <p:txBody>
          <a:bodyPr/>
          <a:lstStyle/>
          <a:p>
            <a:r>
              <a:rPr lang="en-US" altLang="en-US" sz="3000" dirty="0"/>
              <a:t>C.  Research Design </a:t>
            </a:r>
            <a:endParaRPr lang="en-US" sz="3000" dirty="0"/>
          </a:p>
        </p:txBody>
      </p:sp>
      <p:sp>
        <p:nvSpPr>
          <p:cNvPr id="39937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OSEP Project Directors' Conference, 2016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D1E92F-6917-4326-8C89-69E7897FF8CC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143000"/>
            <a:ext cx="7086600" cy="49530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smtClean="0"/>
              <a:t>IV.  Instrumentation -  </a:t>
            </a:r>
            <a:r>
              <a:rPr lang="en-US" altLang="en-US" sz="1800" dirty="0" err="1" smtClean="0">
                <a:hlinkClick r:id="rId3"/>
              </a:rPr>
              <a:t>RtI</a:t>
            </a:r>
            <a:r>
              <a:rPr lang="en-US" altLang="en-US" sz="1800" dirty="0" smtClean="0">
                <a:hlinkClick r:id="rId3"/>
              </a:rPr>
              <a:t> Team Decision-Making Questionnaire</a:t>
            </a:r>
            <a:endParaRPr lang="en-US" altLang="en-US" sz="1800" dirty="0" smtClean="0"/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altLang="en-US" sz="1800" dirty="0" smtClean="0"/>
              <a:t>Survey Design</a:t>
            </a:r>
          </a:p>
          <a:p>
            <a:pPr marL="819150" lvl="1" indent="-361950" eaLnBrk="1" hangingPunct="1">
              <a:lnSpc>
                <a:spcPct val="80000"/>
              </a:lnSpc>
            </a:pPr>
            <a:r>
              <a:rPr lang="en-US" altLang="en-US" sz="1800" dirty="0" smtClean="0"/>
              <a:t>Electronic survey – </a:t>
            </a:r>
            <a:r>
              <a:rPr lang="en-US" altLang="en-US" sz="1800" dirty="0" err="1" smtClean="0"/>
              <a:t>Qualtrics</a:t>
            </a:r>
            <a:r>
              <a:rPr lang="en-US" altLang="en-US" sz="1800" dirty="0" smtClean="0"/>
              <a:t> © Survey Software</a:t>
            </a:r>
          </a:p>
          <a:p>
            <a:pPr marL="819150" lvl="1" indent="-3619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dirty="0" smtClean="0"/>
          </a:p>
          <a:p>
            <a:pPr marL="819150" lvl="1" indent="-361950" eaLnBrk="1" hangingPunct="1">
              <a:lnSpc>
                <a:spcPct val="80000"/>
              </a:lnSpc>
            </a:pPr>
            <a:r>
              <a:rPr lang="en-US" altLang="en-US" sz="1800" dirty="0" smtClean="0"/>
              <a:t>30 total questions – with sub-items</a:t>
            </a:r>
          </a:p>
          <a:p>
            <a:pPr marL="1676400" lvl="3" indent="-304800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altLang="en-US" sz="1800" dirty="0" smtClean="0"/>
              <a:t>Likert-like responses</a:t>
            </a:r>
          </a:p>
          <a:p>
            <a:pPr marL="1676400" lvl="3" indent="-304800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altLang="en-US" sz="1800" dirty="0" smtClean="0"/>
              <a:t>Open-ended response items</a:t>
            </a:r>
          </a:p>
          <a:p>
            <a:pPr marL="1676400" lvl="3" indent="-304800" eaLnBrk="1" hangingPunct="1">
              <a:lnSpc>
                <a:spcPct val="80000"/>
              </a:lnSpc>
              <a:buFont typeface="Wingdings" pitchFamily="2" charset="2"/>
              <a:buChar char="p"/>
            </a:pPr>
            <a:r>
              <a:rPr lang="en-US" altLang="en-US" sz="1800" dirty="0" smtClean="0"/>
              <a:t>Multiple choice</a:t>
            </a:r>
          </a:p>
          <a:p>
            <a:pPr marL="1257300" lvl="2" indent="-3429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dirty="0" smtClean="0"/>
          </a:p>
          <a:p>
            <a:pPr marL="1257300" lvl="2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smtClean="0"/>
              <a:t>Four sections:</a:t>
            </a:r>
          </a:p>
          <a:p>
            <a:pPr marL="1257300" lvl="2" indent="-3429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800" b="1" i="1" dirty="0" smtClean="0"/>
              <a:t>Measures and Tools</a:t>
            </a:r>
            <a:r>
              <a:rPr lang="en-US" altLang="en-US" sz="1800" b="1" dirty="0" smtClean="0"/>
              <a:t> - </a:t>
            </a:r>
            <a:r>
              <a:rPr lang="en-US" altLang="en-US" sz="1800" dirty="0" smtClean="0"/>
              <a:t>11 total questions</a:t>
            </a:r>
            <a:endParaRPr lang="en-US" altLang="en-US" sz="1800" b="1" u="sng" dirty="0" smtClean="0"/>
          </a:p>
          <a:p>
            <a:pPr marL="1257300" lvl="2" indent="-34290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en-US" altLang="en-US" sz="1800" b="1" i="1" dirty="0" smtClean="0"/>
              <a:t>Data-Driven</a:t>
            </a:r>
            <a:r>
              <a:rPr lang="en-US" altLang="en-US" sz="1800" i="1" dirty="0" smtClean="0"/>
              <a:t> </a:t>
            </a:r>
            <a:r>
              <a:rPr lang="en-US" altLang="en-US" sz="1800" dirty="0" smtClean="0"/>
              <a:t>- 8 total questions</a:t>
            </a:r>
          </a:p>
          <a:p>
            <a:pPr marL="1257300" lvl="2" indent="-342900" eaLnBrk="1" hangingPunct="1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en-US" altLang="en-US" sz="1800" b="1" i="1" dirty="0" smtClean="0"/>
              <a:t>Process and Procedures</a:t>
            </a:r>
            <a:r>
              <a:rPr lang="en-US" altLang="en-US" sz="1800" b="1" dirty="0" smtClean="0"/>
              <a:t> - </a:t>
            </a:r>
            <a:r>
              <a:rPr lang="en-US" altLang="en-US" sz="1800" dirty="0" smtClean="0"/>
              <a:t>11 total questions</a:t>
            </a:r>
          </a:p>
          <a:p>
            <a:pPr marL="1257300" lvl="2" indent="-342900" eaLnBrk="1" hangingPunct="1">
              <a:lnSpc>
                <a:spcPct val="80000"/>
              </a:lnSpc>
              <a:buFont typeface="Wingdings" pitchFamily="2" charset="2"/>
              <a:buAutoNum type="arabicPeriod" startAt="4"/>
            </a:pPr>
            <a:r>
              <a:rPr lang="en-US" altLang="en-US" sz="1800" b="1" i="1" dirty="0" smtClean="0"/>
              <a:t>General Demographics</a:t>
            </a:r>
            <a:r>
              <a:rPr lang="en-US" altLang="en-US" sz="1800" dirty="0" smtClean="0"/>
              <a:t> – 8 demographic questions </a:t>
            </a:r>
          </a:p>
          <a:p>
            <a:pPr marL="1676400" lvl="3" indent="-304800" eaLnBrk="1" hangingPunct="1">
              <a:lnSpc>
                <a:spcPct val="80000"/>
              </a:lnSpc>
            </a:pPr>
            <a:r>
              <a:rPr lang="en-US" altLang="en-US" sz="1800" dirty="0" smtClean="0"/>
              <a:t>Section provided at end of survey</a:t>
            </a:r>
          </a:p>
          <a:p>
            <a:pPr marL="1676400" lvl="3" indent="-304800" eaLnBrk="1" hangingPunct="1">
              <a:lnSpc>
                <a:spcPct val="80000"/>
              </a:lnSpc>
            </a:pPr>
            <a:r>
              <a:rPr lang="en-US" altLang="en-US" sz="1800" dirty="0" smtClean="0"/>
              <a:t>5 additional for </a:t>
            </a:r>
            <a:r>
              <a:rPr lang="en-US" altLang="en-US" sz="1800" dirty="0" err="1" smtClean="0"/>
              <a:t>RtI</a:t>
            </a:r>
            <a:r>
              <a:rPr lang="en-US" altLang="en-US" sz="1800" dirty="0" smtClean="0"/>
              <a:t> Leads</a:t>
            </a:r>
          </a:p>
        </p:txBody>
      </p:sp>
      <p:sp>
        <p:nvSpPr>
          <p:cNvPr id="39939" name="Footer Placeholder 3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200" b="0">
                <a:solidFill>
                  <a:schemeClr val="tx2"/>
                </a:solidFill>
              </a:rPr>
              <a:t>OSEP Project Directors' Conference, 2016</a:t>
            </a:r>
          </a:p>
        </p:txBody>
      </p:sp>
      <p:sp>
        <p:nvSpPr>
          <p:cNvPr id="39940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F381916-302E-44EB-86CC-A8914619F606}" type="slidenum">
              <a:rPr lang="en-US" altLang="en-US" sz="1200" b="0">
                <a:solidFill>
                  <a:schemeClr val="tx2"/>
                </a:solidFill>
              </a:rPr>
              <a:pPr algn="r"/>
              <a:t>9</a:t>
            </a:fld>
            <a:endParaRPr lang="en-US" altLang="en-US" sz="1200" b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7588</TotalTime>
  <Words>1853</Words>
  <Application>Microsoft Office PowerPoint</Application>
  <PresentationFormat>On-screen Show (4:3)</PresentationFormat>
  <Paragraphs>369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ＭＳ Ｐゴシック</vt:lpstr>
      <vt:lpstr>Arial</vt:lpstr>
      <vt:lpstr>Wingdings</vt:lpstr>
      <vt:lpstr>Cascade</vt:lpstr>
      <vt:lpstr>1_Cascade</vt:lpstr>
      <vt:lpstr> Investigating the Decision-Making of Response to Intervention (RtI) Teams Within the School Setting </vt:lpstr>
      <vt:lpstr>I. Nature and Significance of the Problem</vt:lpstr>
      <vt:lpstr>A. Summary Review of Literature</vt:lpstr>
      <vt:lpstr>B.  Study’s Purpose</vt:lpstr>
      <vt:lpstr>Discussion Questions</vt:lpstr>
      <vt:lpstr>II.  Methodology</vt:lpstr>
      <vt:lpstr>A.  Overview of Study’s Procedures</vt:lpstr>
      <vt:lpstr>B. Summary of Demographics</vt:lpstr>
      <vt:lpstr>C.  Research Design </vt:lpstr>
      <vt:lpstr>III.  Results and Interpretation</vt:lpstr>
      <vt:lpstr>A.  Data Analysis</vt:lpstr>
      <vt:lpstr>B.  Findings and Interpretation</vt:lpstr>
      <vt:lpstr>B.  Findings and Interpretation (2)</vt:lpstr>
      <vt:lpstr>B.  Findings and Interpretation (3)</vt:lpstr>
      <vt:lpstr>B.  Findings and Interpretation (4)</vt:lpstr>
      <vt:lpstr>B.  Findings and Interpretation (5)</vt:lpstr>
      <vt:lpstr>B.  Findings and Interpretation (6)</vt:lpstr>
      <vt:lpstr>B.  Findings and Interpretation (7)</vt:lpstr>
      <vt:lpstr>IV.  Implications</vt:lpstr>
      <vt:lpstr>A.  Limitations</vt:lpstr>
      <vt:lpstr>B.  Implications</vt:lpstr>
      <vt:lpstr>B.  Implications (2)</vt:lpstr>
      <vt:lpstr>Discussion Questions (2)</vt:lpstr>
    </vt:vector>
  </TitlesOfParts>
  <Company>OSEP Project Directors' Conference, 2016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RtI Team Decision-Making</dc:title>
  <dc:subject>Breakout Session</dc:subject>
  <dc:creator>SThur, KMarshall</dc:creator>
  <cp:keywords>RtI, Decision-Making, Team, Factors, Influences,</cp:keywords>
  <cp:lastModifiedBy>Mullet, Benjamin</cp:lastModifiedBy>
  <cp:revision>430</cp:revision>
  <dcterms:created xsi:type="dcterms:W3CDTF">2010-04-04T03:30:16Z</dcterms:created>
  <dcterms:modified xsi:type="dcterms:W3CDTF">2016-07-11T20:55:26Z</dcterms:modified>
</cp:coreProperties>
</file>