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52"/>
  </p:notesMasterIdLst>
  <p:handoutMasterIdLst>
    <p:handoutMasterId r:id="rId53"/>
  </p:handoutMasterIdLst>
  <p:sldIdLst>
    <p:sldId id="314" r:id="rId2"/>
    <p:sldId id="315" r:id="rId3"/>
    <p:sldId id="309" r:id="rId4"/>
    <p:sldId id="316" r:id="rId5"/>
    <p:sldId id="292" r:id="rId6"/>
    <p:sldId id="293" r:id="rId7"/>
    <p:sldId id="300" r:id="rId8"/>
    <p:sldId id="301" r:id="rId9"/>
    <p:sldId id="303" r:id="rId10"/>
    <p:sldId id="302" r:id="rId11"/>
    <p:sldId id="305" r:id="rId12"/>
    <p:sldId id="306" r:id="rId13"/>
    <p:sldId id="307" r:id="rId14"/>
    <p:sldId id="304" r:id="rId15"/>
    <p:sldId id="297" r:id="rId16"/>
    <p:sldId id="271" r:id="rId17"/>
    <p:sldId id="282" r:id="rId18"/>
    <p:sldId id="273" r:id="rId19"/>
    <p:sldId id="272" r:id="rId20"/>
    <p:sldId id="290" r:id="rId21"/>
    <p:sldId id="274" r:id="rId22"/>
    <p:sldId id="283" r:id="rId23"/>
    <p:sldId id="284" r:id="rId24"/>
    <p:sldId id="275" r:id="rId25"/>
    <p:sldId id="291" r:id="rId26"/>
    <p:sldId id="298" r:id="rId27"/>
    <p:sldId id="299" r:id="rId28"/>
    <p:sldId id="312" r:id="rId29"/>
    <p:sldId id="308" r:id="rId30"/>
    <p:sldId id="289" r:id="rId31"/>
    <p:sldId id="276" r:id="rId32"/>
    <p:sldId id="288" r:id="rId33"/>
    <p:sldId id="277" r:id="rId34"/>
    <p:sldId id="285" r:id="rId35"/>
    <p:sldId id="286" r:id="rId36"/>
    <p:sldId id="257" r:id="rId37"/>
    <p:sldId id="259" r:id="rId38"/>
    <p:sldId id="260" r:id="rId39"/>
    <p:sldId id="262" r:id="rId40"/>
    <p:sldId id="265" r:id="rId41"/>
    <p:sldId id="266" r:id="rId42"/>
    <p:sldId id="267" r:id="rId43"/>
    <p:sldId id="295" r:id="rId44"/>
    <p:sldId id="268" r:id="rId45"/>
    <p:sldId id="269" r:id="rId46"/>
    <p:sldId id="278" r:id="rId47"/>
    <p:sldId id="279" r:id="rId48"/>
    <p:sldId id="294" r:id="rId49"/>
    <p:sldId id="310" r:id="rId50"/>
    <p:sldId id="313" r:id="rId5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556" autoAdjust="0"/>
    <p:restoredTop sz="94340" autoAdjust="0"/>
  </p:normalViewPr>
  <p:slideViewPr>
    <p:cSldViewPr>
      <p:cViewPr varScale="1">
        <p:scale>
          <a:sx n="59" d="100"/>
          <a:sy n="59" d="100"/>
        </p:scale>
        <p:origin x="78" y="7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211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211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211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eaLnBrk="1" hangingPunct="1">
              <a:defRPr sz="1200"/>
            </a:lvl1pPr>
          </a:lstStyle>
          <a:p>
            <a:pPr>
              <a:defRPr/>
            </a:pPr>
            <a:fld id="{4AD2B5B6-4B55-42E7-B4D4-BFA5EB77DE36}" type="slidenum">
              <a:rPr lang="en-US" altLang="en-US"/>
              <a:pPr>
                <a:defRPr/>
              </a:pPr>
              <a:t>‹#›</a:t>
            </a:fld>
            <a:endParaRPr lang="en-US" altLang="en-US"/>
          </a:p>
        </p:txBody>
      </p:sp>
    </p:spTree>
    <p:extLst>
      <p:ext uri="{BB962C8B-B14F-4D97-AF65-F5344CB8AC3E}">
        <p14:creationId xmlns:p14="http://schemas.microsoft.com/office/powerpoint/2010/main" val="2825604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333" tIns="46666" rIns="93333" bIns="46666"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333" tIns="46666" rIns="93333" bIns="46666" rtlCol="0"/>
          <a:lstStyle>
            <a:lvl1pPr algn="r">
              <a:defRPr sz="1200">
                <a:latin typeface="Arial" charset="0"/>
              </a:defRPr>
            </a:lvl1pPr>
          </a:lstStyle>
          <a:p>
            <a:pPr>
              <a:defRPr/>
            </a:pPr>
            <a:fld id="{A4DCF600-95DC-4E7F-B416-F1D5FEA4E68F}" type="datetimeFigureOut">
              <a:rPr lang="en-US"/>
              <a:pPr>
                <a:defRPr/>
              </a:pPr>
              <a:t>7/12/2016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333" tIns="46666" rIns="93333" bIns="46666"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333" tIns="46666" rIns="93333" bIns="466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333" tIns="46666" rIns="93333" bIns="46666"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333" tIns="46666" rIns="93333" bIns="46666" numCol="1" anchor="b" anchorCtr="0" compatLnSpc="1">
            <a:prstTxWarp prst="textNoShape">
              <a:avLst/>
            </a:prstTxWarp>
          </a:bodyPr>
          <a:lstStyle>
            <a:lvl1pPr algn="r">
              <a:defRPr sz="1200"/>
            </a:lvl1pPr>
          </a:lstStyle>
          <a:p>
            <a:pPr>
              <a:defRPr/>
            </a:pPr>
            <a:fld id="{735BDF2E-8473-4EF9-9648-92E76CD7C933}" type="slidenum">
              <a:rPr lang="en-US" altLang="en-US"/>
              <a:pPr>
                <a:defRPr/>
              </a:pPr>
              <a:t>‹#›</a:t>
            </a:fld>
            <a:endParaRPr lang="en-US" altLang="en-US"/>
          </a:p>
        </p:txBody>
      </p:sp>
    </p:spTree>
    <p:extLst>
      <p:ext uri="{BB962C8B-B14F-4D97-AF65-F5344CB8AC3E}">
        <p14:creationId xmlns:p14="http://schemas.microsoft.com/office/powerpoint/2010/main" val="335131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29E110-4ED5-44B5-AE78-CD41BC58B52C}" type="slidenum">
              <a:rPr lang="en-US" altLang="en-US" smtClean="0"/>
              <a:pPr/>
              <a:t>5</a:t>
            </a:fld>
            <a:endParaRPr lang="en-US" altLang="en-US" smtClean="0"/>
          </a:p>
        </p:txBody>
      </p:sp>
    </p:spTree>
    <p:extLst>
      <p:ext uri="{BB962C8B-B14F-4D97-AF65-F5344CB8AC3E}">
        <p14:creationId xmlns:p14="http://schemas.microsoft.com/office/powerpoint/2010/main" val="228431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E74F55-567C-48D3-BD74-35A377F60AA2}" type="slidenum">
              <a:rPr lang="en-US" altLang="en-US" smtClean="0"/>
              <a:pPr/>
              <a:t>22</a:t>
            </a:fld>
            <a:endParaRPr lang="en-US" altLang="en-US" smtClean="0"/>
          </a:p>
        </p:txBody>
      </p:sp>
    </p:spTree>
    <p:extLst>
      <p:ext uri="{BB962C8B-B14F-4D97-AF65-F5344CB8AC3E}">
        <p14:creationId xmlns:p14="http://schemas.microsoft.com/office/powerpoint/2010/main" val="265558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37A3DB-8BC2-4D7C-8EE6-ED39333568CF}" type="slidenum">
              <a:rPr lang="en-US" altLang="en-US" smtClean="0"/>
              <a:pPr/>
              <a:t>23</a:t>
            </a:fld>
            <a:endParaRPr lang="en-US" altLang="en-US" smtClean="0"/>
          </a:p>
        </p:txBody>
      </p:sp>
    </p:spTree>
    <p:extLst>
      <p:ext uri="{BB962C8B-B14F-4D97-AF65-F5344CB8AC3E}">
        <p14:creationId xmlns:p14="http://schemas.microsoft.com/office/powerpoint/2010/main" val="3062905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3964D5-9DFF-4252-B5E0-A3A5B2907AC4}" type="slidenum">
              <a:rPr lang="en-US" altLang="en-US" smtClean="0"/>
              <a:pPr/>
              <a:t>24</a:t>
            </a:fld>
            <a:endParaRPr lang="en-US" altLang="en-US" smtClean="0"/>
          </a:p>
        </p:txBody>
      </p:sp>
    </p:spTree>
    <p:extLst>
      <p:ext uri="{BB962C8B-B14F-4D97-AF65-F5344CB8AC3E}">
        <p14:creationId xmlns:p14="http://schemas.microsoft.com/office/powerpoint/2010/main" val="670148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FD3C88-9B7A-4273-8FB7-8ECE140ECEB5}" type="slidenum">
              <a:rPr lang="en-US" altLang="en-US" smtClean="0"/>
              <a:pPr/>
              <a:t>25</a:t>
            </a:fld>
            <a:endParaRPr lang="en-US" altLang="en-US" smtClean="0"/>
          </a:p>
        </p:txBody>
      </p:sp>
    </p:spTree>
    <p:extLst>
      <p:ext uri="{BB962C8B-B14F-4D97-AF65-F5344CB8AC3E}">
        <p14:creationId xmlns:p14="http://schemas.microsoft.com/office/powerpoint/2010/main" val="399455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4BF827-FEF7-4B59-A2D6-2A5FE98E8037}" type="slidenum">
              <a:rPr lang="en-US" altLang="en-US" smtClean="0"/>
              <a:pPr/>
              <a:t>30</a:t>
            </a:fld>
            <a:endParaRPr lang="en-US" altLang="en-US" smtClean="0"/>
          </a:p>
        </p:txBody>
      </p:sp>
    </p:spTree>
    <p:extLst>
      <p:ext uri="{BB962C8B-B14F-4D97-AF65-F5344CB8AC3E}">
        <p14:creationId xmlns:p14="http://schemas.microsoft.com/office/powerpoint/2010/main" val="3019608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F036BB-8670-4A7B-80E7-9F8CE3146743}" type="slidenum">
              <a:rPr lang="en-US" altLang="en-US" smtClean="0"/>
              <a:pPr/>
              <a:t>31</a:t>
            </a:fld>
            <a:endParaRPr lang="en-US" altLang="en-US" smtClean="0"/>
          </a:p>
        </p:txBody>
      </p:sp>
    </p:spTree>
    <p:extLst>
      <p:ext uri="{BB962C8B-B14F-4D97-AF65-F5344CB8AC3E}">
        <p14:creationId xmlns:p14="http://schemas.microsoft.com/office/powerpoint/2010/main" val="1057189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5DC535-2EBE-4717-9628-7B9A5525A503}" type="slidenum">
              <a:rPr lang="en-US" altLang="en-US" smtClean="0"/>
              <a:pPr/>
              <a:t>32</a:t>
            </a:fld>
            <a:endParaRPr lang="en-US" altLang="en-US" smtClean="0"/>
          </a:p>
        </p:txBody>
      </p:sp>
    </p:spTree>
    <p:extLst>
      <p:ext uri="{BB962C8B-B14F-4D97-AF65-F5344CB8AC3E}">
        <p14:creationId xmlns:p14="http://schemas.microsoft.com/office/powerpoint/2010/main" val="1593052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1FA2D3-30CC-4B53-8655-D5D0C2CF5726}" type="slidenum">
              <a:rPr lang="en-US" altLang="en-US" smtClean="0"/>
              <a:pPr/>
              <a:t>33</a:t>
            </a:fld>
            <a:endParaRPr lang="en-US" altLang="en-US" smtClean="0"/>
          </a:p>
        </p:txBody>
      </p:sp>
    </p:spTree>
    <p:extLst>
      <p:ext uri="{BB962C8B-B14F-4D97-AF65-F5344CB8AC3E}">
        <p14:creationId xmlns:p14="http://schemas.microsoft.com/office/powerpoint/2010/main" val="924905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593F15-033E-4BE9-8AC8-6B578D77BADF}" type="slidenum">
              <a:rPr lang="en-US" altLang="en-US" smtClean="0"/>
              <a:pPr/>
              <a:t>34</a:t>
            </a:fld>
            <a:endParaRPr lang="en-US" altLang="en-US" smtClean="0"/>
          </a:p>
        </p:txBody>
      </p:sp>
    </p:spTree>
    <p:extLst>
      <p:ext uri="{BB962C8B-B14F-4D97-AF65-F5344CB8AC3E}">
        <p14:creationId xmlns:p14="http://schemas.microsoft.com/office/powerpoint/2010/main" val="1906281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B4AFC8-5770-4671-A00F-3E69CD56240E}" type="slidenum">
              <a:rPr lang="en-US" altLang="en-US" smtClean="0"/>
              <a:pPr/>
              <a:t>35</a:t>
            </a:fld>
            <a:endParaRPr lang="en-US" altLang="en-US" smtClean="0"/>
          </a:p>
        </p:txBody>
      </p:sp>
    </p:spTree>
    <p:extLst>
      <p:ext uri="{BB962C8B-B14F-4D97-AF65-F5344CB8AC3E}">
        <p14:creationId xmlns:p14="http://schemas.microsoft.com/office/powerpoint/2010/main" val="178302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55AD82-58A3-4086-9487-FD7257FB5642}" type="slidenum">
              <a:rPr lang="en-US" altLang="en-US" smtClean="0"/>
              <a:pPr/>
              <a:t>6</a:t>
            </a:fld>
            <a:endParaRPr lang="en-US" altLang="en-US" smtClean="0"/>
          </a:p>
        </p:txBody>
      </p:sp>
    </p:spTree>
    <p:extLst>
      <p:ext uri="{BB962C8B-B14F-4D97-AF65-F5344CB8AC3E}">
        <p14:creationId xmlns:p14="http://schemas.microsoft.com/office/powerpoint/2010/main" val="3687764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A327BF-85F5-4289-9DEA-992288223075}" type="slidenum">
              <a:rPr lang="en-US" altLang="en-US" smtClean="0"/>
              <a:pPr/>
              <a:t>36</a:t>
            </a:fld>
            <a:endParaRPr lang="en-US" altLang="en-US" smtClean="0"/>
          </a:p>
        </p:txBody>
      </p:sp>
    </p:spTree>
    <p:extLst>
      <p:ext uri="{BB962C8B-B14F-4D97-AF65-F5344CB8AC3E}">
        <p14:creationId xmlns:p14="http://schemas.microsoft.com/office/powerpoint/2010/main" val="1579309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72A173-DA9B-4E30-982E-F51A487D137E}" type="slidenum">
              <a:rPr lang="en-US" altLang="en-US" smtClean="0"/>
              <a:pPr/>
              <a:t>37</a:t>
            </a:fld>
            <a:endParaRPr lang="en-US" altLang="en-US" smtClean="0"/>
          </a:p>
        </p:txBody>
      </p:sp>
    </p:spTree>
    <p:extLst>
      <p:ext uri="{BB962C8B-B14F-4D97-AF65-F5344CB8AC3E}">
        <p14:creationId xmlns:p14="http://schemas.microsoft.com/office/powerpoint/2010/main" val="263421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3D13A5-791C-46A0-BBC2-8FA1FA9AB9BD}" type="slidenum">
              <a:rPr lang="en-US" altLang="en-US" smtClean="0"/>
              <a:pPr/>
              <a:t>38</a:t>
            </a:fld>
            <a:endParaRPr lang="en-US" altLang="en-US" smtClean="0"/>
          </a:p>
        </p:txBody>
      </p:sp>
    </p:spTree>
    <p:extLst>
      <p:ext uri="{BB962C8B-B14F-4D97-AF65-F5344CB8AC3E}">
        <p14:creationId xmlns:p14="http://schemas.microsoft.com/office/powerpoint/2010/main" val="3292348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68A248-7A7F-46B8-93F7-1349AFA64645}" type="slidenum">
              <a:rPr lang="en-US" altLang="en-US" smtClean="0"/>
              <a:pPr/>
              <a:t>39</a:t>
            </a:fld>
            <a:endParaRPr lang="en-US" altLang="en-US" smtClean="0"/>
          </a:p>
        </p:txBody>
      </p:sp>
    </p:spTree>
    <p:extLst>
      <p:ext uri="{BB962C8B-B14F-4D97-AF65-F5344CB8AC3E}">
        <p14:creationId xmlns:p14="http://schemas.microsoft.com/office/powerpoint/2010/main" val="1216044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7EF515-9D86-4860-9F4D-9E39C0B1B8BE}" type="slidenum">
              <a:rPr lang="en-US" altLang="en-US" smtClean="0"/>
              <a:pPr/>
              <a:t>40</a:t>
            </a:fld>
            <a:endParaRPr lang="en-US" altLang="en-US" smtClean="0"/>
          </a:p>
        </p:txBody>
      </p:sp>
    </p:spTree>
    <p:extLst>
      <p:ext uri="{BB962C8B-B14F-4D97-AF65-F5344CB8AC3E}">
        <p14:creationId xmlns:p14="http://schemas.microsoft.com/office/powerpoint/2010/main" val="725474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3CC50C-1923-494C-A820-A80D7FA4AEA1}" type="slidenum">
              <a:rPr lang="en-US" altLang="en-US" smtClean="0"/>
              <a:pPr/>
              <a:t>41</a:t>
            </a:fld>
            <a:endParaRPr lang="en-US" altLang="en-US" smtClean="0"/>
          </a:p>
        </p:txBody>
      </p:sp>
    </p:spTree>
    <p:extLst>
      <p:ext uri="{BB962C8B-B14F-4D97-AF65-F5344CB8AC3E}">
        <p14:creationId xmlns:p14="http://schemas.microsoft.com/office/powerpoint/2010/main" val="1738716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A1CB3B-1E3E-4493-B289-082A1A2D392C}" type="slidenum">
              <a:rPr lang="en-US" altLang="en-US" smtClean="0"/>
              <a:pPr/>
              <a:t>42</a:t>
            </a:fld>
            <a:endParaRPr lang="en-US" altLang="en-US" smtClean="0"/>
          </a:p>
        </p:txBody>
      </p:sp>
    </p:spTree>
    <p:extLst>
      <p:ext uri="{BB962C8B-B14F-4D97-AF65-F5344CB8AC3E}">
        <p14:creationId xmlns:p14="http://schemas.microsoft.com/office/powerpoint/2010/main" val="1705896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E8D8E3-CBDA-46EA-AC60-6DE6FE4F9104}" type="slidenum">
              <a:rPr lang="en-US" altLang="en-US" smtClean="0"/>
              <a:pPr/>
              <a:t>43</a:t>
            </a:fld>
            <a:endParaRPr lang="en-US" altLang="en-US" smtClean="0"/>
          </a:p>
        </p:txBody>
      </p:sp>
    </p:spTree>
    <p:extLst>
      <p:ext uri="{BB962C8B-B14F-4D97-AF65-F5344CB8AC3E}">
        <p14:creationId xmlns:p14="http://schemas.microsoft.com/office/powerpoint/2010/main" val="2729625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3F0D80-6CA1-47B2-AEC0-EDA0BE4C8A06}" type="slidenum">
              <a:rPr lang="en-US" altLang="en-US" smtClean="0"/>
              <a:pPr/>
              <a:t>44</a:t>
            </a:fld>
            <a:endParaRPr lang="en-US" altLang="en-US" smtClean="0"/>
          </a:p>
        </p:txBody>
      </p:sp>
    </p:spTree>
    <p:extLst>
      <p:ext uri="{BB962C8B-B14F-4D97-AF65-F5344CB8AC3E}">
        <p14:creationId xmlns:p14="http://schemas.microsoft.com/office/powerpoint/2010/main" val="3874855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4D5C6F-F612-4C85-B4A7-24F49AC619D8}" type="slidenum">
              <a:rPr lang="en-US" altLang="en-US" smtClean="0"/>
              <a:pPr/>
              <a:t>45</a:t>
            </a:fld>
            <a:endParaRPr lang="en-US" altLang="en-US" smtClean="0"/>
          </a:p>
        </p:txBody>
      </p:sp>
    </p:spTree>
    <p:extLst>
      <p:ext uri="{BB962C8B-B14F-4D97-AF65-F5344CB8AC3E}">
        <p14:creationId xmlns:p14="http://schemas.microsoft.com/office/powerpoint/2010/main" val="292465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97F375-D573-4DB7-A615-DA15041C32D2}" type="slidenum">
              <a:rPr lang="en-US" altLang="en-US" smtClean="0"/>
              <a:pPr/>
              <a:t>15</a:t>
            </a:fld>
            <a:endParaRPr lang="en-US" altLang="en-US" smtClean="0"/>
          </a:p>
        </p:txBody>
      </p:sp>
    </p:spTree>
    <p:extLst>
      <p:ext uri="{BB962C8B-B14F-4D97-AF65-F5344CB8AC3E}">
        <p14:creationId xmlns:p14="http://schemas.microsoft.com/office/powerpoint/2010/main" val="2740778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FED28B-7511-4F32-A8A4-2BF84DDDEDD9}" type="slidenum">
              <a:rPr lang="en-US" altLang="en-US" smtClean="0"/>
              <a:pPr/>
              <a:t>46</a:t>
            </a:fld>
            <a:endParaRPr lang="en-US" altLang="en-US" smtClean="0"/>
          </a:p>
        </p:txBody>
      </p:sp>
    </p:spTree>
    <p:extLst>
      <p:ext uri="{BB962C8B-B14F-4D97-AF65-F5344CB8AC3E}">
        <p14:creationId xmlns:p14="http://schemas.microsoft.com/office/powerpoint/2010/main" val="3679395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F4D2E0-8D63-4F74-B00E-7489A9963A8C}" type="slidenum">
              <a:rPr lang="en-US" altLang="en-US" smtClean="0"/>
              <a:pPr/>
              <a:t>47</a:t>
            </a:fld>
            <a:endParaRPr lang="en-US" altLang="en-US" smtClean="0"/>
          </a:p>
        </p:txBody>
      </p:sp>
    </p:spTree>
    <p:extLst>
      <p:ext uri="{BB962C8B-B14F-4D97-AF65-F5344CB8AC3E}">
        <p14:creationId xmlns:p14="http://schemas.microsoft.com/office/powerpoint/2010/main" val="3070157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C760A2-341D-45E3-9EDA-98E14F0F7F0D}" type="slidenum">
              <a:rPr lang="en-US" altLang="en-US" smtClean="0"/>
              <a:pPr/>
              <a:t>48</a:t>
            </a:fld>
            <a:endParaRPr lang="en-US" altLang="en-US" smtClean="0"/>
          </a:p>
        </p:txBody>
      </p:sp>
    </p:spTree>
    <p:extLst>
      <p:ext uri="{BB962C8B-B14F-4D97-AF65-F5344CB8AC3E}">
        <p14:creationId xmlns:p14="http://schemas.microsoft.com/office/powerpoint/2010/main" val="3676453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BC1B11-1BDB-47BB-82EF-2FA7CBBAFDE7}" type="slidenum">
              <a:rPr lang="en-US" altLang="en-US" smtClean="0"/>
              <a:pPr/>
              <a:t>16</a:t>
            </a:fld>
            <a:endParaRPr lang="en-US" altLang="en-US" smtClean="0"/>
          </a:p>
        </p:txBody>
      </p:sp>
    </p:spTree>
    <p:extLst>
      <p:ext uri="{BB962C8B-B14F-4D97-AF65-F5344CB8AC3E}">
        <p14:creationId xmlns:p14="http://schemas.microsoft.com/office/powerpoint/2010/main" val="403402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8F06D1-63DF-4D31-9875-132F4005903D}" type="slidenum">
              <a:rPr lang="en-US" altLang="en-US" smtClean="0"/>
              <a:pPr/>
              <a:t>17</a:t>
            </a:fld>
            <a:endParaRPr lang="en-US" altLang="en-US" smtClean="0"/>
          </a:p>
        </p:txBody>
      </p:sp>
    </p:spTree>
    <p:extLst>
      <p:ext uri="{BB962C8B-B14F-4D97-AF65-F5344CB8AC3E}">
        <p14:creationId xmlns:p14="http://schemas.microsoft.com/office/powerpoint/2010/main" val="1329084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07BAB6-A3AD-49B9-BDD3-98C9E0788DAC}" type="slidenum">
              <a:rPr lang="en-US" altLang="en-US" smtClean="0"/>
              <a:pPr/>
              <a:t>18</a:t>
            </a:fld>
            <a:endParaRPr lang="en-US" altLang="en-US" smtClean="0"/>
          </a:p>
        </p:txBody>
      </p:sp>
    </p:spTree>
    <p:extLst>
      <p:ext uri="{BB962C8B-B14F-4D97-AF65-F5344CB8AC3E}">
        <p14:creationId xmlns:p14="http://schemas.microsoft.com/office/powerpoint/2010/main" val="123010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1F2769-E21D-45B3-BFA9-2F07F9A5A1CE}" type="slidenum">
              <a:rPr lang="en-US" altLang="en-US" smtClean="0"/>
              <a:pPr/>
              <a:t>19</a:t>
            </a:fld>
            <a:endParaRPr lang="en-US" altLang="en-US" smtClean="0"/>
          </a:p>
        </p:txBody>
      </p:sp>
    </p:spTree>
    <p:extLst>
      <p:ext uri="{BB962C8B-B14F-4D97-AF65-F5344CB8AC3E}">
        <p14:creationId xmlns:p14="http://schemas.microsoft.com/office/powerpoint/2010/main" val="31371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3B59EB-A675-4724-B9DA-51510C322335}" type="slidenum">
              <a:rPr lang="en-US" altLang="en-US" smtClean="0"/>
              <a:pPr/>
              <a:t>20</a:t>
            </a:fld>
            <a:endParaRPr lang="en-US" altLang="en-US" smtClean="0"/>
          </a:p>
        </p:txBody>
      </p:sp>
    </p:spTree>
    <p:extLst>
      <p:ext uri="{BB962C8B-B14F-4D97-AF65-F5344CB8AC3E}">
        <p14:creationId xmlns:p14="http://schemas.microsoft.com/office/powerpoint/2010/main" val="277031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32146F-0112-4F49-AEA6-F25DBB2F6404}" type="slidenum">
              <a:rPr lang="en-US" altLang="en-US" smtClean="0"/>
              <a:pPr/>
              <a:t>21</a:t>
            </a:fld>
            <a:endParaRPr lang="en-US" altLang="en-US" smtClean="0"/>
          </a:p>
        </p:txBody>
      </p:sp>
    </p:spTree>
    <p:extLst>
      <p:ext uri="{BB962C8B-B14F-4D97-AF65-F5344CB8AC3E}">
        <p14:creationId xmlns:p14="http://schemas.microsoft.com/office/powerpoint/2010/main" val="310260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6130 w 5740"/>
                <a:gd name="T1" fmla="*/ 0 h 4316"/>
                <a:gd name="T2" fmla="*/ 0 w 5740"/>
                <a:gd name="T3" fmla="*/ 0 h 4316"/>
                <a:gd name="T4" fmla="*/ 0 w 5740"/>
                <a:gd name="T5" fmla="*/ 0 h 4316"/>
                <a:gd name="T6" fmla="*/ 6130 w 5740"/>
                <a:gd name="T7" fmla="*/ 0 h 4316"/>
                <a:gd name="T8" fmla="*/ 6130 w 5740"/>
                <a:gd name="T9" fmla="*/ 0 h 4316"/>
                <a:gd name="T10" fmla="*/ 6130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3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30 w 382"/>
                  <a:gd name="T19" fmla="*/ 96 h 96"/>
                  <a:gd name="T20" fmla="*/ 284 w 382"/>
                  <a:gd name="T21" fmla="*/ 90 h 96"/>
                  <a:gd name="T22" fmla="*/ 332 w 382"/>
                  <a:gd name="T23" fmla="*/ 84 h 96"/>
                  <a:gd name="T24" fmla="*/ 373 w 382"/>
                  <a:gd name="T25" fmla="*/ 66 h 96"/>
                  <a:gd name="T26" fmla="*/ 403 w 382"/>
                  <a:gd name="T27" fmla="*/ 42 h 96"/>
                  <a:gd name="T28" fmla="*/ 397 w 382"/>
                  <a:gd name="T29" fmla="*/ 42 h 96"/>
                  <a:gd name="T30" fmla="*/ 367 w 382"/>
                  <a:gd name="T31" fmla="*/ 66 h 96"/>
                  <a:gd name="T32" fmla="*/ 326 w 382"/>
                  <a:gd name="T33" fmla="*/ 78 h 96"/>
                  <a:gd name="T34" fmla="*/ 284 w 382"/>
                  <a:gd name="T35" fmla="*/ 90 h 96"/>
                  <a:gd name="T36" fmla="*/ 230 w 382"/>
                  <a:gd name="T37" fmla="*/ 96 h 96"/>
                  <a:gd name="T38" fmla="*/ 23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40 w 185"/>
                  <a:gd name="T5" fmla="*/ 36 h 210"/>
                  <a:gd name="T6" fmla="*/ 176 w 185"/>
                  <a:gd name="T7" fmla="*/ 72 h 210"/>
                  <a:gd name="T8" fmla="*/ 182 w 185"/>
                  <a:gd name="T9" fmla="*/ 90 h 210"/>
                  <a:gd name="T10" fmla="*/ 188 w 185"/>
                  <a:gd name="T11" fmla="*/ 114 h 210"/>
                  <a:gd name="T12" fmla="*/ 182 w 185"/>
                  <a:gd name="T13" fmla="*/ 138 h 210"/>
                  <a:gd name="T14" fmla="*/ 170 w 185"/>
                  <a:gd name="T15" fmla="*/ 162 h 210"/>
                  <a:gd name="T16" fmla="*/ 140 w 185"/>
                  <a:gd name="T17" fmla="*/ 180 h 210"/>
                  <a:gd name="T18" fmla="*/ 90 w 185"/>
                  <a:gd name="T19" fmla="*/ 198 h 210"/>
                  <a:gd name="T20" fmla="*/ 117 w 185"/>
                  <a:gd name="T21" fmla="*/ 210 h 210"/>
                  <a:gd name="T22" fmla="*/ 152 w 185"/>
                  <a:gd name="T23" fmla="*/ 192 h 210"/>
                  <a:gd name="T24" fmla="*/ 182 w 185"/>
                  <a:gd name="T25" fmla="*/ 168 h 210"/>
                  <a:gd name="T26" fmla="*/ 200 w 185"/>
                  <a:gd name="T27" fmla="*/ 144 h 210"/>
                  <a:gd name="T28" fmla="*/ 206 w 185"/>
                  <a:gd name="T29" fmla="*/ 114 h 210"/>
                  <a:gd name="T30" fmla="*/ 200 w 185"/>
                  <a:gd name="T31" fmla="*/ 90 h 210"/>
                  <a:gd name="T32" fmla="*/ 194 w 185"/>
                  <a:gd name="T33" fmla="*/ 66 h 210"/>
                  <a:gd name="T34" fmla="*/ 176 w 185"/>
                  <a:gd name="T35" fmla="*/ 48 h 210"/>
                  <a:gd name="T36" fmla="*/ 15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grpSp>
        </p:grpSp>
      </p:grpSp>
      <p:sp>
        <p:nvSpPr>
          <p:cNvPr id="2878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878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57E73E85-3C8C-44EA-A137-F810F1540103}" type="slidenum">
              <a:rPr lang="en-US" altLang="en-US"/>
              <a:pPr>
                <a:defRPr/>
              </a:pPr>
              <a:t>‹#›</a:t>
            </a:fld>
            <a:endParaRPr lang="en-US" altLang="en-US"/>
          </a:p>
        </p:txBody>
      </p:sp>
    </p:spTree>
    <p:extLst>
      <p:ext uri="{BB962C8B-B14F-4D97-AF65-F5344CB8AC3E}">
        <p14:creationId xmlns:p14="http://schemas.microsoft.com/office/powerpoint/2010/main" val="189639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1AFEADC5-937C-434B-947A-BFE680E28E39}" type="slidenum">
              <a:rPr lang="en-US" altLang="en-US"/>
              <a:pPr>
                <a:defRPr/>
              </a:pPr>
              <a:t>‹#›</a:t>
            </a:fld>
            <a:endParaRPr lang="en-US" altLang="en-US"/>
          </a:p>
        </p:txBody>
      </p:sp>
    </p:spTree>
    <p:extLst>
      <p:ext uri="{BB962C8B-B14F-4D97-AF65-F5344CB8AC3E}">
        <p14:creationId xmlns:p14="http://schemas.microsoft.com/office/powerpoint/2010/main" val="384424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A3EB74CB-5AE1-4548-A15E-818EC6A161E7}" type="slidenum">
              <a:rPr lang="en-US" altLang="en-US"/>
              <a:pPr>
                <a:defRPr/>
              </a:pPr>
              <a:t>‹#›</a:t>
            </a:fld>
            <a:endParaRPr lang="en-US" altLang="en-US"/>
          </a:p>
        </p:txBody>
      </p:sp>
    </p:spTree>
    <p:extLst>
      <p:ext uri="{BB962C8B-B14F-4D97-AF65-F5344CB8AC3E}">
        <p14:creationId xmlns:p14="http://schemas.microsoft.com/office/powerpoint/2010/main" val="32152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554EFE2D-6FCD-422B-90DE-3234C13C6741}" type="slidenum">
              <a:rPr lang="en-US" altLang="en-US"/>
              <a:pPr>
                <a:defRPr/>
              </a:pPr>
              <a:t>‹#›</a:t>
            </a:fld>
            <a:endParaRPr lang="en-US" altLang="en-US"/>
          </a:p>
        </p:txBody>
      </p:sp>
    </p:spTree>
    <p:extLst>
      <p:ext uri="{BB962C8B-B14F-4D97-AF65-F5344CB8AC3E}">
        <p14:creationId xmlns:p14="http://schemas.microsoft.com/office/powerpoint/2010/main" val="257064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2FCED28-98BA-474E-A94C-41621BCE690F}" type="slidenum">
              <a:rPr lang="en-US" altLang="en-US"/>
              <a:pPr>
                <a:defRPr/>
              </a:pPr>
              <a:t>‹#›</a:t>
            </a:fld>
            <a:endParaRPr lang="en-US" altLang="en-US"/>
          </a:p>
        </p:txBody>
      </p:sp>
    </p:spTree>
    <p:extLst>
      <p:ext uri="{BB962C8B-B14F-4D97-AF65-F5344CB8AC3E}">
        <p14:creationId xmlns:p14="http://schemas.microsoft.com/office/powerpoint/2010/main" val="185671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8B95FF15-DBFE-4FAE-AA41-0339C0BE0F0F}" type="slidenum">
              <a:rPr lang="en-US" altLang="en-US"/>
              <a:pPr>
                <a:defRPr/>
              </a:pPr>
              <a:t>‹#›</a:t>
            </a:fld>
            <a:endParaRPr lang="en-US" altLang="en-US"/>
          </a:p>
        </p:txBody>
      </p:sp>
    </p:spTree>
    <p:extLst>
      <p:ext uri="{BB962C8B-B14F-4D97-AF65-F5344CB8AC3E}">
        <p14:creationId xmlns:p14="http://schemas.microsoft.com/office/powerpoint/2010/main" val="184125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9C24DB76-92FE-4F2C-86B7-57D05C7130B0}" type="slidenum">
              <a:rPr lang="en-US" altLang="en-US"/>
              <a:pPr>
                <a:defRPr/>
              </a:pPr>
              <a:t>‹#›</a:t>
            </a:fld>
            <a:endParaRPr lang="en-US" altLang="en-US"/>
          </a:p>
        </p:txBody>
      </p:sp>
    </p:spTree>
    <p:extLst>
      <p:ext uri="{BB962C8B-B14F-4D97-AF65-F5344CB8AC3E}">
        <p14:creationId xmlns:p14="http://schemas.microsoft.com/office/powerpoint/2010/main" val="39151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EEEB1681-7090-4BBB-B9B1-551966DBFCCF}" type="slidenum">
              <a:rPr lang="en-US" altLang="en-US"/>
              <a:pPr>
                <a:defRPr/>
              </a:pPr>
              <a:t>‹#›</a:t>
            </a:fld>
            <a:endParaRPr lang="en-US" altLang="en-US"/>
          </a:p>
        </p:txBody>
      </p:sp>
    </p:spTree>
    <p:extLst>
      <p:ext uri="{BB962C8B-B14F-4D97-AF65-F5344CB8AC3E}">
        <p14:creationId xmlns:p14="http://schemas.microsoft.com/office/powerpoint/2010/main" val="391619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41528669-757B-42DF-9F4B-B8D69F88727E}" type="slidenum">
              <a:rPr lang="en-US" altLang="en-US"/>
              <a:pPr>
                <a:defRPr/>
              </a:pPr>
              <a:t>‹#›</a:t>
            </a:fld>
            <a:endParaRPr lang="en-US" altLang="en-US"/>
          </a:p>
        </p:txBody>
      </p:sp>
    </p:spTree>
    <p:extLst>
      <p:ext uri="{BB962C8B-B14F-4D97-AF65-F5344CB8AC3E}">
        <p14:creationId xmlns:p14="http://schemas.microsoft.com/office/powerpoint/2010/main" val="95467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E7A6970E-EF38-4239-822B-763C5BADBF75}" type="slidenum">
              <a:rPr lang="en-US" altLang="en-US"/>
              <a:pPr>
                <a:defRPr/>
              </a:pPr>
              <a:t>‹#›</a:t>
            </a:fld>
            <a:endParaRPr lang="en-US" altLang="en-US"/>
          </a:p>
        </p:txBody>
      </p:sp>
    </p:spTree>
    <p:extLst>
      <p:ext uri="{BB962C8B-B14F-4D97-AF65-F5344CB8AC3E}">
        <p14:creationId xmlns:p14="http://schemas.microsoft.com/office/powerpoint/2010/main" val="198041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DF082F83-9601-4E35-8CC5-86EA57B5C246}" type="slidenum">
              <a:rPr lang="en-US" altLang="en-US"/>
              <a:pPr>
                <a:defRPr/>
              </a:pPr>
              <a:t>‹#›</a:t>
            </a:fld>
            <a:endParaRPr lang="en-US" altLang="en-US"/>
          </a:p>
        </p:txBody>
      </p:sp>
    </p:spTree>
    <p:extLst>
      <p:ext uri="{BB962C8B-B14F-4D97-AF65-F5344CB8AC3E}">
        <p14:creationId xmlns:p14="http://schemas.microsoft.com/office/powerpoint/2010/main" val="6400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latin typeface="Arial" charset="0"/>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6130 w 5740"/>
                <a:gd name="T1" fmla="*/ 0 h 4316"/>
                <a:gd name="T2" fmla="*/ 0 w 5740"/>
                <a:gd name="T3" fmla="*/ 0 h 4316"/>
                <a:gd name="T4" fmla="*/ 0 w 5740"/>
                <a:gd name="T5" fmla="*/ 0 h 4316"/>
                <a:gd name="T6" fmla="*/ 6130 w 5740"/>
                <a:gd name="T7" fmla="*/ 0 h 4316"/>
                <a:gd name="T8" fmla="*/ 6130 w 5740"/>
                <a:gd name="T9" fmla="*/ 0 h 4316"/>
                <a:gd name="T10" fmla="*/ 6130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28672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charset="0"/>
                </a:endParaRPr>
              </a:p>
            </p:txBody>
          </p:sp>
          <p:sp>
            <p:nvSpPr>
              <p:cNvPr id="28672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28672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28672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28673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28673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8673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charset="0"/>
                </a:endParaRPr>
              </a:p>
            </p:txBody>
          </p:sp>
          <p:sp>
            <p:nvSpPr>
              <p:cNvPr id="28673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28673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charset="0"/>
                </a:endParaRPr>
              </a:p>
            </p:txBody>
          </p:sp>
          <p:sp>
            <p:nvSpPr>
              <p:cNvPr id="28673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charset="0"/>
                </a:endParaRPr>
              </a:p>
            </p:txBody>
          </p:sp>
          <p:sp>
            <p:nvSpPr>
              <p:cNvPr id="28673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28673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charset="0"/>
                </a:endParaRPr>
              </a:p>
            </p:txBody>
          </p:sp>
          <p:sp>
            <p:nvSpPr>
              <p:cNvPr id="28673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28674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charset="0"/>
                </a:endParaRPr>
              </a:p>
            </p:txBody>
          </p:sp>
          <p:sp>
            <p:nvSpPr>
              <p:cNvPr id="28674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28674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28674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28674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28674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charset="0"/>
                </a:endParaRPr>
              </a:p>
            </p:txBody>
          </p:sp>
          <p:sp>
            <p:nvSpPr>
              <p:cNvPr id="28674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8674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charset="0"/>
                </a:endParaRPr>
              </a:p>
            </p:txBody>
          </p:sp>
          <p:sp>
            <p:nvSpPr>
              <p:cNvPr id="28674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charset="0"/>
                </a:endParaRPr>
              </a:p>
            </p:txBody>
          </p:sp>
          <p:sp>
            <p:nvSpPr>
              <p:cNvPr id="28674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charset="0"/>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5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28675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28675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28675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8675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8675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8676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8676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8676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8676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6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charset="0"/>
                </a:endParaRPr>
              </a:p>
            </p:txBody>
          </p:sp>
          <p:sp>
            <p:nvSpPr>
              <p:cNvPr id="28676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8676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8676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charset="0"/>
                </a:endParaRPr>
              </a:p>
            </p:txBody>
          </p:sp>
          <p:sp>
            <p:nvSpPr>
              <p:cNvPr id="28676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28677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28677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28677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28677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3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30 w 382"/>
                  <a:gd name="T19" fmla="*/ 96 h 96"/>
                  <a:gd name="T20" fmla="*/ 284 w 382"/>
                  <a:gd name="T21" fmla="*/ 90 h 96"/>
                  <a:gd name="T22" fmla="*/ 332 w 382"/>
                  <a:gd name="T23" fmla="*/ 84 h 96"/>
                  <a:gd name="T24" fmla="*/ 373 w 382"/>
                  <a:gd name="T25" fmla="*/ 66 h 96"/>
                  <a:gd name="T26" fmla="*/ 403 w 382"/>
                  <a:gd name="T27" fmla="*/ 42 h 96"/>
                  <a:gd name="T28" fmla="*/ 397 w 382"/>
                  <a:gd name="T29" fmla="*/ 42 h 96"/>
                  <a:gd name="T30" fmla="*/ 367 w 382"/>
                  <a:gd name="T31" fmla="*/ 66 h 96"/>
                  <a:gd name="T32" fmla="*/ 326 w 382"/>
                  <a:gd name="T33" fmla="*/ 78 h 96"/>
                  <a:gd name="T34" fmla="*/ 284 w 382"/>
                  <a:gd name="T35" fmla="*/ 90 h 96"/>
                  <a:gd name="T36" fmla="*/ 230 w 382"/>
                  <a:gd name="T37" fmla="*/ 96 h 96"/>
                  <a:gd name="T38" fmla="*/ 23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40 w 185"/>
                  <a:gd name="T5" fmla="*/ 36 h 210"/>
                  <a:gd name="T6" fmla="*/ 176 w 185"/>
                  <a:gd name="T7" fmla="*/ 72 h 210"/>
                  <a:gd name="T8" fmla="*/ 182 w 185"/>
                  <a:gd name="T9" fmla="*/ 90 h 210"/>
                  <a:gd name="T10" fmla="*/ 188 w 185"/>
                  <a:gd name="T11" fmla="*/ 114 h 210"/>
                  <a:gd name="T12" fmla="*/ 182 w 185"/>
                  <a:gd name="T13" fmla="*/ 138 h 210"/>
                  <a:gd name="T14" fmla="*/ 170 w 185"/>
                  <a:gd name="T15" fmla="*/ 162 h 210"/>
                  <a:gd name="T16" fmla="*/ 140 w 185"/>
                  <a:gd name="T17" fmla="*/ 180 h 210"/>
                  <a:gd name="T18" fmla="*/ 90 w 185"/>
                  <a:gd name="T19" fmla="*/ 198 h 210"/>
                  <a:gd name="T20" fmla="*/ 117 w 185"/>
                  <a:gd name="T21" fmla="*/ 210 h 210"/>
                  <a:gd name="T22" fmla="*/ 152 w 185"/>
                  <a:gd name="T23" fmla="*/ 192 h 210"/>
                  <a:gd name="T24" fmla="*/ 182 w 185"/>
                  <a:gd name="T25" fmla="*/ 168 h 210"/>
                  <a:gd name="T26" fmla="*/ 200 w 185"/>
                  <a:gd name="T27" fmla="*/ 144 h 210"/>
                  <a:gd name="T28" fmla="*/ 206 w 185"/>
                  <a:gd name="T29" fmla="*/ 114 h 210"/>
                  <a:gd name="T30" fmla="*/ 200 w 185"/>
                  <a:gd name="T31" fmla="*/ 90 h 210"/>
                  <a:gd name="T32" fmla="*/ 194 w 185"/>
                  <a:gd name="T33" fmla="*/ 66 h 210"/>
                  <a:gd name="T34" fmla="*/ 176 w 185"/>
                  <a:gd name="T35" fmla="*/ 48 h 210"/>
                  <a:gd name="T36" fmla="*/ 15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grpSp>
        </p:grpSp>
      </p:grpSp>
      <p:sp>
        <p:nvSpPr>
          <p:cNvPr id="28678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8678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charset="0"/>
              </a:defRPr>
            </a:lvl1pPr>
          </a:lstStyle>
          <a:p>
            <a:pPr>
              <a:defRPr/>
            </a:pPr>
            <a:endParaRPr lang="en-US"/>
          </a:p>
        </p:txBody>
      </p:sp>
      <p:sp>
        <p:nvSpPr>
          <p:cNvPr id="28679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latin typeface="Arial" charset="0"/>
              </a:defRPr>
            </a:lvl1pPr>
          </a:lstStyle>
          <a:p>
            <a:pPr>
              <a:defRPr/>
            </a:pPr>
            <a:endParaRPr lang="en-US"/>
          </a:p>
        </p:txBody>
      </p:sp>
      <p:sp>
        <p:nvSpPr>
          <p:cNvPr id="28679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FFFFFF"/>
                  </a:outerShdw>
                </a:effectLst>
              </a:defRPr>
            </a:lvl1pPr>
          </a:lstStyle>
          <a:p>
            <a:pPr>
              <a:defRPr/>
            </a:pPr>
            <a:fld id="{FDAED0B4-1ACA-444F-BA4F-AE24CB27CE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38"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305800" cy="3074987"/>
          </a:xfrm>
        </p:spPr>
        <p:txBody>
          <a:bodyPr/>
          <a:lstStyle/>
          <a:p>
            <a:pPr>
              <a:defRPr/>
            </a:pPr>
            <a:r>
              <a:rPr lang="en-US" u="sng" dirty="0"/>
              <a:t>HOW TO TALK TO CHILDREN</a:t>
            </a:r>
            <a:r>
              <a:rPr lang="en-US" dirty="0"/>
              <a:t/>
            </a:r>
            <a:br>
              <a:rPr lang="en-US" dirty="0"/>
            </a:br>
            <a:endParaRPr lang="en-US" dirty="0"/>
          </a:p>
        </p:txBody>
      </p:sp>
      <p:sp>
        <p:nvSpPr>
          <p:cNvPr id="3" name="Content Placeholder 2"/>
          <p:cNvSpPr>
            <a:spLocks noGrp="1"/>
          </p:cNvSpPr>
          <p:nvPr>
            <p:ph idx="1"/>
          </p:nvPr>
        </p:nvSpPr>
        <p:spPr>
          <a:xfrm>
            <a:off x="381000" y="1600200"/>
            <a:ext cx="8305800" cy="2971800"/>
          </a:xfrm>
        </p:spPr>
        <p:txBody>
          <a:bodyPr/>
          <a:lstStyle/>
          <a:p>
            <a:pPr>
              <a:defRPr/>
            </a:pPr>
            <a:endParaRPr lang="en-US" dirty="0" smtClean="0"/>
          </a:p>
          <a:p>
            <a:pPr algn="ctr">
              <a:defRPr/>
            </a:pPr>
            <a:r>
              <a:rPr lang="en-US" sz="3600" dirty="0" smtClean="0"/>
              <a:t>And, why children are sometimes suspected of possessing hearing loss or central auditory processing disorders when they do not!</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8939"/>
            <a:ext cx="8229600" cy="1139825"/>
          </a:xfrm>
        </p:spPr>
        <p:txBody>
          <a:bodyPr/>
          <a:lstStyle/>
          <a:p>
            <a:pPr>
              <a:defRPr/>
            </a:pPr>
            <a:r>
              <a:rPr lang="en-US" dirty="0" smtClean="0"/>
              <a:t>Who are those people?</a:t>
            </a:r>
            <a:endParaRPr lang="en-US" dirty="0"/>
          </a:p>
        </p:txBody>
      </p:sp>
      <p:sp>
        <p:nvSpPr>
          <p:cNvPr id="3" name="Content Placeholder 2"/>
          <p:cNvSpPr>
            <a:spLocks noGrp="1"/>
          </p:cNvSpPr>
          <p:nvPr>
            <p:ph idx="1"/>
          </p:nvPr>
        </p:nvSpPr>
        <p:spPr/>
        <p:txBody>
          <a:bodyPr/>
          <a:lstStyle/>
          <a:p>
            <a:pPr>
              <a:defRPr/>
            </a:pPr>
            <a:r>
              <a:rPr lang="en-US" dirty="0" smtClean="0"/>
              <a:t>Your hairdresser?</a:t>
            </a:r>
          </a:p>
          <a:p>
            <a:pPr>
              <a:defRPr/>
            </a:pPr>
            <a:r>
              <a:rPr lang="en-US" dirty="0" smtClean="0"/>
              <a:t>An entertainer?</a:t>
            </a:r>
          </a:p>
          <a:p>
            <a:pPr>
              <a:defRPr/>
            </a:pPr>
            <a:r>
              <a:rPr lang="en-US" dirty="0" smtClean="0"/>
              <a:t>Your primary care physician?</a:t>
            </a:r>
          </a:p>
          <a:p>
            <a:pPr>
              <a:defRPr/>
            </a:pPr>
            <a:r>
              <a:rPr lang="en-US" dirty="0" smtClean="0"/>
              <a:t>A television personality or movie star?</a:t>
            </a:r>
          </a:p>
          <a:p>
            <a:pPr>
              <a:defRPr/>
            </a:pPr>
            <a:r>
              <a:rPr lang="en-US" dirty="0" smtClean="0"/>
              <a:t>A news commentator?</a:t>
            </a:r>
          </a:p>
          <a:p>
            <a:pPr>
              <a:defRPr/>
            </a:pPr>
            <a:r>
              <a:rPr lang="en-US" dirty="0" smtClean="0"/>
              <a:t>The pastor at the church you attend?</a:t>
            </a:r>
          </a:p>
          <a:p>
            <a:pPr>
              <a:defRPr/>
            </a:pPr>
            <a:r>
              <a:rPr lang="en-US" b="1" u="sng" dirty="0" smtClean="0"/>
              <a:t>WHY</a:t>
            </a:r>
            <a:r>
              <a:rPr lang="en-US" b="1" dirty="0" smtClean="0"/>
              <a:t>?</a:t>
            </a:r>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371600"/>
            <a:ext cx="8229600" cy="1139825"/>
          </a:xfrm>
        </p:spPr>
        <p:txBody>
          <a:bodyPr/>
          <a:lstStyle/>
          <a:p>
            <a:pPr>
              <a:defRPr/>
            </a:pPr>
            <a:r>
              <a:rPr lang="en-US" dirty="0" smtClean="0"/>
              <a:t>Why?</a:t>
            </a:r>
            <a:endParaRPr lang="en-US" dirty="0"/>
          </a:p>
        </p:txBody>
      </p:sp>
      <p:sp>
        <p:nvSpPr>
          <p:cNvPr id="5" name="Content Placeholder 4"/>
          <p:cNvSpPr>
            <a:spLocks noGrp="1"/>
          </p:cNvSpPr>
          <p:nvPr>
            <p:ph idx="1"/>
          </p:nvPr>
        </p:nvSpPr>
        <p:spPr/>
        <p:txBody>
          <a:bodyPr/>
          <a:lstStyle/>
          <a:p>
            <a:pPr>
              <a:defRPr/>
            </a:pPr>
            <a:r>
              <a:rPr lang="en-US" sz="4000" dirty="0" smtClean="0"/>
              <a:t>Our central nervous system is pre-tuned to accept and interpret input that it receives at the rhythms, precision and rates, and with the synchrony that it can process with greatest ease.</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pPr>
              <a:defRPr/>
            </a:pPr>
            <a:r>
              <a:rPr lang="en-US" sz="3600" dirty="0" smtClean="0"/>
              <a:t>As adults, we primarily choose to be with those with whom we can hear, understand, and communicate with greatest ease.</a:t>
            </a:r>
            <a:endParaRPr lang="en-US" sz="3600" dirty="0"/>
          </a:p>
        </p:txBody>
      </p:sp>
      <p:sp>
        <p:nvSpPr>
          <p:cNvPr id="5" name="Subtitle 4"/>
          <p:cNvSpPr>
            <a:spLocks noGrp="1"/>
          </p:cNvSpPr>
          <p:nvPr>
            <p:ph type="subTitle" sz="quarter" idx="1"/>
          </p:nvPr>
        </p:nvSpPr>
        <p:spPr/>
        <p:txBody>
          <a:bodyPr/>
          <a:lstStyle/>
          <a:p>
            <a:pPr>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pPr>
              <a:defRPr/>
            </a:pPr>
            <a:r>
              <a:rPr lang="en-US" dirty="0" smtClean="0"/>
              <a:t>For children, they are generally chosen </a:t>
            </a:r>
            <a:r>
              <a:rPr lang="en-US" u="sng" dirty="0" smtClean="0"/>
              <a:t>for</a:t>
            </a:r>
            <a:r>
              <a:rPr lang="en-US" dirty="0" smtClean="0"/>
              <a:t> them!</a:t>
            </a:r>
            <a:endParaRPr lang="en-US" dirty="0"/>
          </a:p>
        </p:txBody>
      </p:sp>
      <p:sp>
        <p:nvSpPr>
          <p:cNvPr id="5" name="Subtitle 4"/>
          <p:cNvSpPr>
            <a:spLocks noGrp="1"/>
          </p:cNvSpPr>
          <p:nvPr>
            <p:ph type="subTitle" sz="quarter" idx="1"/>
          </p:nvPr>
        </p:nvSpPr>
        <p:spPr/>
        <p:txBody>
          <a:bodyPr/>
          <a:lstStyle/>
          <a:p>
            <a:pPr>
              <a:defRPr/>
            </a:pPr>
            <a:r>
              <a:rPr lang="en-US" sz="4000" dirty="0" smtClean="0"/>
              <a:t>They have few choices in that regard.</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pPr>
              <a:defRPr/>
            </a:pPr>
            <a:r>
              <a:rPr lang="en-US" dirty="0" smtClean="0"/>
              <a:t>So, let’s talk about children.</a:t>
            </a:r>
            <a:endParaRPr lang="en-US" dirty="0"/>
          </a:p>
        </p:txBody>
      </p:sp>
      <p:sp>
        <p:nvSpPr>
          <p:cNvPr id="5" name="Subtitle 4"/>
          <p:cNvSpPr>
            <a:spLocks noGrp="1"/>
          </p:cNvSpPr>
          <p:nvPr>
            <p:ph type="subTitle" sz="quarter" idx="1"/>
          </p:nvPr>
        </p:nvSpPr>
        <p:spPr/>
        <p:txBody>
          <a:bodyPr/>
          <a:lstStyle/>
          <a:p>
            <a:pP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The Developing CNS Auditory System</a:t>
            </a:r>
            <a:endParaRPr lang="en-US" dirty="0"/>
          </a:p>
        </p:txBody>
      </p:sp>
      <p:sp>
        <p:nvSpPr>
          <p:cNvPr id="4" name="Content Placeholder 3"/>
          <p:cNvSpPr>
            <a:spLocks noGrp="1"/>
          </p:cNvSpPr>
          <p:nvPr>
            <p:ph idx="1"/>
          </p:nvPr>
        </p:nvSpPr>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Not to criticize, but---</a:t>
            </a:r>
            <a:br>
              <a:rPr lang="en-US" sz="4000" dirty="0" smtClean="0"/>
            </a:br>
            <a:r>
              <a:rPr lang="en-US" sz="4000" dirty="0" smtClean="0"/>
              <a:t/>
            </a:r>
            <a:br>
              <a:rPr lang="en-US" sz="4000" dirty="0" smtClean="0"/>
            </a:br>
            <a:r>
              <a:rPr lang="en-US" dirty="0" smtClean="0"/>
              <a:t>Most teachers, SLPs, audiologists, and parents have not been taught how to talk to children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371600"/>
            <a:ext cx="7772400" cy="4800600"/>
          </a:xfrm>
        </p:spPr>
        <p:txBody>
          <a:bodyPr/>
          <a:lstStyle/>
          <a:p>
            <a:pPr>
              <a:defRPr/>
            </a:pP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Children are not adults, nor are the auditory transmission, storage and retrieval  portions of their central nervous system</a:t>
            </a:r>
            <a:r>
              <a:rPr lang="en-US" sz="3600" dirty="0" smtClean="0"/>
              <a:t/>
            </a:r>
            <a:br>
              <a:rPr lang="en-US" sz="3600" dirty="0" smtClean="0"/>
            </a:br>
            <a:endParaRPr lang="en-US" sz="3600" dirty="0"/>
          </a:p>
        </p:txBody>
      </p:sp>
      <p:sp>
        <p:nvSpPr>
          <p:cNvPr id="3" name="Subtitle 2"/>
          <p:cNvSpPr>
            <a:spLocks noGrp="1"/>
          </p:cNvSpPr>
          <p:nvPr>
            <p:ph type="subTitle" sz="quarter"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9825"/>
            <a:ext cx="8229600" cy="1139825"/>
          </a:xfrm>
        </p:spPr>
        <p:txBody>
          <a:bodyPr/>
          <a:lstStyle/>
          <a:p>
            <a:r>
              <a:rPr lang="en-US" dirty="0" smtClean="0"/>
              <a:t>For Example</a:t>
            </a:r>
            <a:endParaRPr lang="en-US" dirty="0"/>
          </a:p>
        </p:txBody>
      </p:sp>
      <p:sp>
        <p:nvSpPr>
          <p:cNvPr id="172035" name="Rectangle 3"/>
          <p:cNvSpPr>
            <a:spLocks noGrp="1" noChangeArrowheads="1"/>
          </p:cNvSpPr>
          <p:nvPr>
            <p:ph type="body" idx="4294967295"/>
          </p:nvPr>
        </p:nvSpPr>
        <p:spPr>
          <a:xfrm>
            <a:off x="0" y="1676400"/>
            <a:ext cx="8229600" cy="4525963"/>
          </a:xfrm>
        </p:spPr>
        <p:txBody>
          <a:bodyPr/>
          <a:lstStyle/>
          <a:p>
            <a:pPr lvl="4" eaLnBrk="1" hangingPunct="1">
              <a:defRPr/>
            </a:pPr>
            <a:r>
              <a:rPr lang="en-US" sz="3200" dirty="0" smtClean="0"/>
              <a:t>    For Example---</a:t>
            </a:r>
          </a:p>
          <a:p>
            <a:pPr eaLnBrk="1" hangingPunct="1">
              <a:defRPr/>
            </a:pPr>
            <a:r>
              <a:rPr lang="en-US" dirty="0" smtClean="0"/>
              <a:t>At age 3-5 years, the typical child’s central auditory system can process the phonemic/linguistic codes of spoken speech at a rate of approximately 120 -124 WPM.</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MR. ROGERS</a:t>
            </a:r>
            <a:br>
              <a:rPr lang="en-US" sz="4000" dirty="0" smtClean="0"/>
            </a:br>
            <a:r>
              <a:rPr lang="en-US" sz="4000" dirty="0" smtClean="0"/>
              <a:t> spoke (speaks) at a rate of approximately 124 wpm. And, young children adored him and watched his television show faithfully. </a:t>
            </a:r>
            <a:r>
              <a:rPr lang="en-US" sz="4000" u="sng" dirty="0" smtClean="0"/>
              <a:t>Why</a:t>
            </a:r>
            <a:r>
              <a:rPr lang="en-US" sz="4000" dirty="0" smtClean="0"/>
              <a: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325" y="1600200"/>
            <a:ext cx="8229600" cy="4525963"/>
          </a:xfrm>
        </p:spPr>
        <p:txBody>
          <a:bodyPr/>
          <a:lstStyle/>
          <a:p>
            <a:pPr marL="0" indent="0" algn="ctr">
              <a:buFont typeface="Wingdings" panose="05000000000000000000" pitchFamily="2" charset="2"/>
              <a:buNone/>
              <a:defRPr/>
            </a:pPr>
            <a:r>
              <a:rPr lang="en-US" sz="2400" dirty="0" smtClean="0"/>
              <a:t>Raymond H. Hull, PhD, CCC A/SP, FASHA, FAAA</a:t>
            </a:r>
          </a:p>
          <a:p>
            <a:pPr marL="0" indent="0" algn="ctr">
              <a:buFont typeface="Wingdings" panose="05000000000000000000" pitchFamily="2" charset="2"/>
              <a:buNone/>
              <a:defRPr/>
            </a:pPr>
            <a:r>
              <a:rPr lang="en-US" sz="2400" dirty="0" smtClean="0"/>
              <a:t>Professor of Communication Sciences and Disorders, Audiology/Neurosciences</a:t>
            </a:r>
          </a:p>
          <a:p>
            <a:pPr marL="0" indent="0" algn="ctr">
              <a:buFont typeface="Wingdings" panose="05000000000000000000" pitchFamily="2" charset="2"/>
              <a:buNone/>
              <a:defRPr/>
            </a:pPr>
            <a:r>
              <a:rPr lang="en-US" sz="2400" dirty="0" smtClean="0"/>
              <a:t>College of Health Professions</a:t>
            </a:r>
          </a:p>
          <a:p>
            <a:pPr marL="0" indent="0" algn="ctr">
              <a:buFont typeface="Wingdings" panose="05000000000000000000" pitchFamily="2" charset="2"/>
              <a:buNone/>
              <a:defRPr/>
            </a:pPr>
            <a:r>
              <a:rPr lang="en-US" sz="2400" dirty="0" smtClean="0"/>
              <a:t>Wichita State University</a:t>
            </a:r>
          </a:p>
          <a:p>
            <a:pPr marL="0" indent="0" algn="ctr">
              <a:buFont typeface="Wingdings" panose="05000000000000000000" pitchFamily="2" charset="2"/>
              <a:buNone/>
              <a:defRPr/>
            </a:pPr>
            <a:r>
              <a:rPr lang="en-US" sz="2400" dirty="0" smtClean="0"/>
              <a:t>Wichita, Kansas </a:t>
            </a:r>
            <a:endParaRPr lang="en-US" sz="2400" dirty="0"/>
          </a:p>
        </p:txBody>
      </p:sp>
      <p:sp>
        <p:nvSpPr>
          <p:cNvPr id="4" name="Title 3"/>
          <p:cNvSpPr>
            <a:spLocks noGrp="1"/>
          </p:cNvSpPr>
          <p:nvPr>
            <p:ph type="title"/>
          </p:nvPr>
        </p:nvSpPr>
        <p:spPr>
          <a:xfrm>
            <a:off x="463096" y="-1219200"/>
            <a:ext cx="8229600" cy="1139825"/>
          </a:xfrm>
        </p:spPr>
        <p:txBody>
          <a:bodyPr/>
          <a:lstStyle/>
          <a:p>
            <a:r>
              <a:rPr lang="en-US" sz="3200" dirty="0" smtClean="0"/>
              <a:t>Authors</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For </a:t>
            </a:r>
            <a:r>
              <a:rPr lang="en-US" sz="3600" u="sng" dirty="0" smtClean="0"/>
              <a:t>Adults</a:t>
            </a:r>
            <a:r>
              <a:rPr lang="en-US" sz="3600" dirty="0" smtClean="0"/>
              <a:t>, Walter Cronkite, and Tom Brokaw </a:t>
            </a:r>
            <a:br>
              <a:rPr lang="en-US" sz="3600" dirty="0" smtClean="0"/>
            </a:br>
            <a:r>
              <a:rPr lang="en-US" sz="3600" dirty="0" smtClean="0"/>
              <a:t>both practiced speaking at 124 WPM for use during news broadcasts. And, adults watched them on television faithfully. </a:t>
            </a:r>
            <a:r>
              <a:rPr lang="en-US" sz="3600" u="sng" dirty="0" smtClean="0"/>
              <a:t>Why</a:t>
            </a:r>
            <a:r>
              <a:rPr lang="en-US" sz="3600" dirty="0" smtClean="0"/>
              <a:t>?</a:t>
            </a:r>
            <a:endParaRPr lang="en-US" sz="3600" dirty="0"/>
          </a:p>
        </p:txBody>
      </p:sp>
      <p:sp>
        <p:nvSpPr>
          <p:cNvPr id="3" name="Subtitle 2"/>
          <p:cNvSpPr>
            <a:spLocks noGrp="1"/>
          </p:cNvSpPr>
          <p:nvPr>
            <p:ph type="subTitle" sz="quarter" idx="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39825"/>
          </a:xfrm>
        </p:spPr>
        <p:txBody>
          <a:bodyPr/>
          <a:lstStyle/>
          <a:p>
            <a:r>
              <a:rPr lang="en-US" dirty="0" smtClean="0"/>
              <a:t>Back to Children…</a:t>
            </a:r>
            <a:endParaRPr lang="en-US" dirty="0"/>
          </a:p>
        </p:txBody>
      </p:sp>
      <p:sp>
        <p:nvSpPr>
          <p:cNvPr id="173059" name="Rectangle 3"/>
          <p:cNvSpPr>
            <a:spLocks noGrp="1" noChangeArrowheads="1"/>
          </p:cNvSpPr>
          <p:nvPr>
            <p:ph type="body" idx="4294967295"/>
          </p:nvPr>
        </p:nvSpPr>
        <p:spPr>
          <a:xfrm>
            <a:off x="304800" y="1600200"/>
            <a:ext cx="8229600" cy="4525963"/>
          </a:xfrm>
        </p:spPr>
        <p:txBody>
          <a:bodyPr/>
          <a:lstStyle/>
          <a:p>
            <a:pPr lvl="4" eaLnBrk="1" hangingPunct="1">
              <a:defRPr/>
            </a:pPr>
            <a:r>
              <a:rPr lang="en-US" sz="3200" dirty="0" smtClean="0"/>
              <a:t>     Back to Children…</a:t>
            </a:r>
          </a:p>
          <a:p>
            <a:pPr eaLnBrk="1" hangingPunct="1">
              <a:defRPr/>
            </a:pPr>
            <a:r>
              <a:rPr lang="en-US" dirty="0" smtClean="0"/>
              <a:t>At ages 5 – 7 years, the normal CNS can process phonemic/linguistic codes well at the rate of approximately124-130 WPM when all else in the listening environment is at least nearly optimal…little to no background noise, visual distractions, etc.</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04800" y="-1600199"/>
            <a:ext cx="7772400" cy="990600"/>
          </a:xfrm>
        </p:spPr>
        <p:txBody>
          <a:bodyPr/>
          <a:lstStyle/>
          <a:p>
            <a:pPr>
              <a:defRPr/>
            </a:pPr>
            <a:r>
              <a:rPr lang="en-US" sz="3600" dirty="0" smtClean="0"/>
              <a:t>Children</a:t>
            </a:r>
            <a:endParaRPr lang="en-US" sz="3600" dirty="0"/>
          </a:p>
        </p:txBody>
      </p:sp>
      <p:sp>
        <p:nvSpPr>
          <p:cNvPr id="3" name="Subtitle 2"/>
          <p:cNvSpPr>
            <a:spLocks noGrp="1"/>
          </p:cNvSpPr>
          <p:nvPr>
            <p:ph type="subTitle" sz="quarter" idx="1"/>
          </p:nvPr>
        </p:nvSpPr>
        <p:spPr>
          <a:xfrm>
            <a:off x="1371600" y="2514600"/>
            <a:ext cx="6400800" cy="3124200"/>
          </a:xfrm>
        </p:spPr>
        <p:txBody>
          <a:bodyPr/>
          <a:lstStyle/>
          <a:p>
            <a:pPr>
              <a:defRPr/>
            </a:pPr>
            <a:r>
              <a:rPr lang="en-US" dirty="0" smtClean="0"/>
              <a:t>Children w/normally maturing CNS auditory systems who are in the upper elementary grades—5</a:t>
            </a:r>
            <a:r>
              <a:rPr lang="en-US" baseline="30000" dirty="0" smtClean="0"/>
              <a:t>th</a:t>
            </a:r>
            <a:r>
              <a:rPr lang="en-US" dirty="0" smtClean="0"/>
              <a:t> thru 6</a:t>
            </a:r>
            <a:r>
              <a:rPr lang="en-US" baseline="30000" dirty="0" smtClean="0"/>
              <a:t>th</a:t>
            </a:r>
            <a:r>
              <a:rPr lang="en-US" dirty="0" smtClean="0"/>
              <a:t>--are able to process speech uttered at around 135 WPM.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57200" y="-1523999"/>
            <a:ext cx="7772400" cy="1371600"/>
          </a:xfrm>
        </p:spPr>
        <p:txBody>
          <a:bodyPr/>
          <a:lstStyle/>
          <a:p>
            <a:pPr>
              <a:defRPr/>
            </a:pPr>
            <a:r>
              <a:rPr lang="en-US" dirty="0" smtClean="0"/>
              <a:t>135 WPM</a:t>
            </a:r>
            <a:endParaRPr lang="en-US" dirty="0"/>
          </a:p>
        </p:txBody>
      </p:sp>
      <p:sp>
        <p:nvSpPr>
          <p:cNvPr id="3" name="Subtitle 2"/>
          <p:cNvSpPr>
            <a:spLocks noGrp="1"/>
          </p:cNvSpPr>
          <p:nvPr>
            <p:ph type="subTitle" sz="quarter" idx="1"/>
          </p:nvPr>
        </p:nvSpPr>
        <p:spPr>
          <a:xfrm>
            <a:off x="1371600" y="1981200"/>
            <a:ext cx="6400800" cy="3657600"/>
          </a:xfrm>
        </p:spPr>
        <p:txBody>
          <a:bodyPr/>
          <a:lstStyle/>
          <a:p>
            <a:pPr>
              <a:defRPr/>
            </a:pPr>
            <a:r>
              <a:rPr lang="en-US" dirty="0" smtClean="0"/>
              <a:t>When these children are in middle school thru high school, they should be able to interpret speech uttered in the 135 WPM range, again when the listening environment is optimal.</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6154"/>
            <a:ext cx="8229600" cy="1139825"/>
          </a:xfrm>
        </p:spPr>
        <p:txBody>
          <a:bodyPr/>
          <a:lstStyle/>
          <a:p>
            <a:r>
              <a:rPr lang="en-US" dirty="0" smtClean="0"/>
              <a:t>Average WPM of most adults</a:t>
            </a:r>
            <a:endParaRPr lang="en-US" dirty="0"/>
          </a:p>
        </p:txBody>
      </p:sp>
      <p:sp>
        <p:nvSpPr>
          <p:cNvPr id="174083" name="Rectangle 3"/>
          <p:cNvSpPr>
            <a:spLocks noGrp="1" noChangeArrowheads="1"/>
          </p:cNvSpPr>
          <p:nvPr>
            <p:ph type="body" idx="4294967295"/>
          </p:nvPr>
        </p:nvSpPr>
        <p:spPr>
          <a:xfrm>
            <a:off x="457200" y="1600200"/>
            <a:ext cx="8229600" cy="4525963"/>
          </a:xfrm>
        </p:spPr>
        <p:txBody>
          <a:bodyPr/>
          <a:lstStyle/>
          <a:p>
            <a:pPr eaLnBrk="1" hangingPunct="1">
              <a:defRPr/>
            </a:pPr>
            <a:endParaRPr lang="en-US" dirty="0" smtClean="0"/>
          </a:p>
          <a:p>
            <a:pPr eaLnBrk="1" hangingPunct="1">
              <a:defRPr/>
            </a:pPr>
            <a:r>
              <a:rPr lang="en-US" sz="3600" dirty="0" smtClean="0"/>
              <a:t>However, the average WPM of most American adults, including elementary education and special education teachers, is approximately 160-180 WPM, and many reach 190-200 WPM !!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29" y="-1118054"/>
            <a:ext cx="8229600" cy="1139825"/>
          </a:xfrm>
        </p:spPr>
        <p:txBody>
          <a:bodyPr/>
          <a:lstStyle/>
          <a:p>
            <a:pPr>
              <a:defRPr/>
            </a:pPr>
            <a:r>
              <a:rPr lang="en-US" dirty="0" smtClean="0"/>
              <a:t>Children’s Shows</a:t>
            </a:r>
            <a:endParaRPr lang="en-US" dirty="0"/>
          </a:p>
        </p:txBody>
      </p:sp>
      <p:sp>
        <p:nvSpPr>
          <p:cNvPr id="3" name="Content Placeholder 2"/>
          <p:cNvSpPr>
            <a:spLocks noGrp="1"/>
          </p:cNvSpPr>
          <p:nvPr>
            <p:ph idx="1"/>
          </p:nvPr>
        </p:nvSpPr>
        <p:spPr>
          <a:xfrm>
            <a:off x="457200" y="914400"/>
            <a:ext cx="8229600" cy="5211763"/>
          </a:xfrm>
        </p:spPr>
        <p:txBody>
          <a:bodyPr/>
          <a:lstStyle/>
          <a:p>
            <a:pPr>
              <a:defRPr/>
            </a:pPr>
            <a:r>
              <a:rPr lang="en-US" dirty="0" smtClean="0"/>
              <a:t>The speed of speech on some children’s television shows that are cartoon in format such as Dora the Explorer are timed at124 WPM so that children can attend to them and understand what they are saying. Captain Kangaroo in the earlier TV series along with characters like Mr. Green Jeans spoke at the same rate! And, again, don’t forget Mr. Rogers.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9825"/>
            <a:ext cx="8229600" cy="1139825"/>
          </a:xfrm>
        </p:spPr>
        <p:txBody>
          <a:bodyPr/>
          <a:lstStyle/>
          <a:p>
            <a:pPr>
              <a:defRPr/>
            </a:pPr>
            <a:r>
              <a:rPr lang="en-US" dirty="0" smtClean="0"/>
              <a:t>Children’s shows (2)</a:t>
            </a:r>
            <a:endParaRPr lang="en-US" dirty="0"/>
          </a:p>
        </p:txBody>
      </p:sp>
      <p:sp>
        <p:nvSpPr>
          <p:cNvPr id="3" name="Content Placeholder 2"/>
          <p:cNvSpPr>
            <a:spLocks noGrp="1"/>
          </p:cNvSpPr>
          <p:nvPr>
            <p:ph idx="1"/>
          </p:nvPr>
        </p:nvSpPr>
        <p:spPr/>
        <p:txBody>
          <a:bodyPr/>
          <a:lstStyle/>
          <a:p>
            <a:pPr>
              <a:defRPr/>
            </a:pPr>
            <a:r>
              <a:rPr lang="en-US" dirty="0" smtClean="0"/>
              <a:t>And, children loved those television shows probably primarily because they could understand what was being said. Perhaps those were among a few times children could understand what adults were saying without difficulty.</a:t>
            </a:r>
          </a:p>
          <a:p>
            <a:pPr>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Sponge Bob!</a:t>
            </a:r>
            <a:endParaRPr lang="en-US" dirty="0"/>
          </a:p>
        </p:txBody>
      </p:sp>
      <p:sp>
        <p:nvSpPr>
          <p:cNvPr id="3" name="Content Placeholder 2"/>
          <p:cNvSpPr>
            <a:spLocks noGrp="1"/>
          </p:cNvSpPr>
          <p:nvPr>
            <p:ph idx="1"/>
          </p:nvPr>
        </p:nvSpPr>
        <p:spPr>
          <a:xfrm>
            <a:off x="457200" y="1295400"/>
            <a:ext cx="8229600" cy="4830763"/>
          </a:xfrm>
        </p:spPr>
        <p:txBody>
          <a:bodyPr/>
          <a:lstStyle/>
          <a:p>
            <a:pPr>
              <a:defRPr/>
            </a:pPr>
            <a:r>
              <a:rPr lang="en-US" dirty="0" smtClean="0"/>
              <a:t>Children’s television shows such as “Sponge Bob” contain speech timed at over 180-190 WPM. That program, and other cartoon shows for example on The Cartoon Network are timed at over 180-190 WPM. Children neglect the task of listening, and simply watch the action, so watching those shows becomes a visual rather than auditory/language activity.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1139825"/>
            <a:ext cx="8229600" cy="1139825"/>
          </a:xfrm>
        </p:spPr>
        <p:txBody>
          <a:bodyPr/>
          <a:lstStyle/>
          <a:p>
            <a:pPr>
              <a:defRPr/>
            </a:pPr>
            <a:r>
              <a:rPr lang="en-US" dirty="0" smtClean="0"/>
              <a:t>Detrimental to listening skills</a:t>
            </a:r>
            <a:endParaRPr lang="en-US" dirty="0"/>
          </a:p>
        </p:txBody>
      </p:sp>
      <p:sp>
        <p:nvSpPr>
          <p:cNvPr id="3" name="Content Placeholder 2"/>
          <p:cNvSpPr>
            <a:spLocks noGrp="1"/>
          </p:cNvSpPr>
          <p:nvPr>
            <p:ph idx="1"/>
          </p:nvPr>
        </p:nvSpPr>
        <p:spPr/>
        <p:txBody>
          <a:bodyPr/>
          <a:lstStyle/>
          <a:p>
            <a:pPr algn="ctr">
              <a:defRPr/>
            </a:pPr>
            <a:r>
              <a:rPr lang="en-US" sz="4000" dirty="0" smtClean="0"/>
              <a:t>And, and even be detrimental to the development of listening skills in young children.</a:t>
            </a:r>
            <a:endParaRPr lang="en-US"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39825"/>
          </a:xfrm>
        </p:spPr>
        <p:txBody>
          <a:bodyPr/>
          <a:lstStyle/>
          <a:p>
            <a:pPr>
              <a:defRPr/>
            </a:pPr>
            <a:r>
              <a:rPr lang="en-US" dirty="0" smtClean="0"/>
              <a:t>TV shows discourage listening</a:t>
            </a:r>
            <a:endParaRPr lang="en-US" dirty="0"/>
          </a:p>
        </p:txBody>
      </p:sp>
      <p:sp>
        <p:nvSpPr>
          <p:cNvPr id="3" name="Content Placeholder 2"/>
          <p:cNvSpPr>
            <a:spLocks noGrp="1"/>
          </p:cNvSpPr>
          <p:nvPr>
            <p:ph idx="1"/>
          </p:nvPr>
        </p:nvSpPr>
        <p:spPr/>
        <p:txBody>
          <a:bodyPr/>
          <a:lstStyle/>
          <a:p>
            <a:pPr algn="ctr">
              <a:defRPr/>
            </a:pPr>
            <a:r>
              <a:rPr lang="en-US" sz="4000" dirty="0" smtClean="0"/>
              <a:t>That is because those TV shows discourage listening. Children attend to the action on the screen, so the visual aspects are attended to</a:t>
            </a:r>
            <a:r>
              <a:rPr lang="en-US" dirty="0" smtClean="0"/>
              <a:t> </a:t>
            </a:r>
            <a:r>
              <a:rPr lang="en-US" sz="4000" dirty="0" smtClean="0"/>
              <a:t>rather than developing their listening skills.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5268"/>
            <a:ext cx="8229600" cy="1139825"/>
          </a:xfrm>
        </p:spPr>
        <p:txBody>
          <a:bodyPr/>
          <a:lstStyle/>
          <a:p>
            <a:pPr>
              <a:defRPr/>
            </a:pPr>
            <a:r>
              <a:rPr lang="en-US" dirty="0" smtClean="0"/>
              <a:t>What we are talking about</a:t>
            </a:r>
            <a:endParaRPr lang="en-US" dirty="0"/>
          </a:p>
        </p:txBody>
      </p:sp>
      <p:sp>
        <p:nvSpPr>
          <p:cNvPr id="3" name="Content Placeholder 2"/>
          <p:cNvSpPr>
            <a:spLocks noGrp="1"/>
          </p:cNvSpPr>
          <p:nvPr>
            <p:ph idx="1"/>
          </p:nvPr>
        </p:nvSpPr>
        <p:spPr/>
        <p:txBody>
          <a:bodyPr/>
          <a:lstStyle/>
          <a:p>
            <a:pPr>
              <a:defRPr/>
            </a:pPr>
            <a:r>
              <a:rPr lang="en-US" sz="4800" dirty="0" smtClean="0"/>
              <a:t>What we are talking about here is directly applicable to our work with young children as teachers, clinicians, and parents.</a:t>
            </a:r>
            <a:endParaRPr lang="en-US" sz="4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39825"/>
          </a:xfrm>
        </p:spPr>
        <p:txBody>
          <a:bodyPr/>
          <a:lstStyle/>
          <a:p>
            <a:pPr>
              <a:defRPr/>
            </a:pPr>
            <a:r>
              <a:rPr lang="en-US" dirty="0" smtClean="0"/>
              <a:t>Newscasters</a:t>
            </a:r>
            <a:endParaRPr lang="en-US" dirty="0"/>
          </a:p>
        </p:txBody>
      </p:sp>
      <p:sp>
        <p:nvSpPr>
          <p:cNvPr id="3" name="Content Placeholder 2"/>
          <p:cNvSpPr>
            <a:spLocks noGrp="1"/>
          </p:cNvSpPr>
          <p:nvPr>
            <p:ph idx="1"/>
          </p:nvPr>
        </p:nvSpPr>
        <p:spPr/>
        <p:txBody>
          <a:bodyPr/>
          <a:lstStyle/>
          <a:p>
            <a:pPr>
              <a:defRPr/>
            </a:pPr>
            <a:r>
              <a:rPr lang="en-US" dirty="0" smtClean="0"/>
              <a:t>And, news broadcasters for adults who this presenter has worked with have been timed by me at rates exceeding 200 WPM! And, they wonder why the television station receives complaints that adult viewers cannot understand what they are saying!</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68086" y="-1107168"/>
            <a:ext cx="8229600" cy="1139825"/>
          </a:xfrm>
        </p:spPr>
        <p:txBody>
          <a:bodyPr/>
          <a:lstStyle/>
          <a:p>
            <a:pPr eaLnBrk="1" hangingPunct="1">
              <a:defRPr/>
            </a:pPr>
            <a:r>
              <a:rPr lang="en-US" dirty="0" smtClean="0"/>
              <a:t>Children as listeners</a:t>
            </a:r>
            <a:endParaRPr lang="en-US" dirty="0" smtClean="0"/>
          </a:p>
        </p:txBody>
      </p:sp>
      <p:sp>
        <p:nvSpPr>
          <p:cNvPr id="175107" name="Rectangle 3"/>
          <p:cNvSpPr>
            <a:spLocks noGrp="1" noChangeArrowheads="1"/>
          </p:cNvSpPr>
          <p:nvPr>
            <p:ph type="body" idx="1"/>
          </p:nvPr>
        </p:nvSpPr>
        <p:spPr/>
        <p:txBody>
          <a:bodyPr/>
          <a:lstStyle/>
          <a:p>
            <a:pPr eaLnBrk="1" hangingPunct="1">
              <a:defRPr/>
            </a:pPr>
            <a:r>
              <a:rPr lang="en-US" dirty="0" smtClean="0"/>
              <a:t>Teachers and parents wonder why children do not seem to understand what they are saying, are not attentive, or “My children just aren’t good listeners! How many times do I have to say it before they understand! They just don’t seem to listen! I gave the assignment to the children three times, and they still acted like they didn’t understand! Why don’t they listen!”.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7168"/>
            <a:ext cx="8229600" cy="1139825"/>
          </a:xfrm>
        </p:spPr>
        <p:txBody>
          <a:bodyPr/>
          <a:lstStyle/>
          <a:p>
            <a:pPr>
              <a:defRPr/>
            </a:pPr>
            <a:r>
              <a:rPr lang="en-US" dirty="0" smtClean="0"/>
              <a:t>Parents</a:t>
            </a:r>
            <a:endParaRPr lang="en-US" dirty="0"/>
          </a:p>
        </p:txBody>
      </p:sp>
      <p:sp>
        <p:nvSpPr>
          <p:cNvPr id="3" name="Content Placeholder 2"/>
          <p:cNvSpPr>
            <a:spLocks noGrp="1"/>
          </p:cNvSpPr>
          <p:nvPr>
            <p:ph idx="1"/>
          </p:nvPr>
        </p:nvSpPr>
        <p:spPr/>
        <p:txBody>
          <a:bodyPr/>
          <a:lstStyle/>
          <a:p>
            <a:pPr>
              <a:defRPr/>
            </a:pPr>
            <a:r>
              <a:rPr lang="en-US" dirty="0" smtClean="0"/>
              <a:t>Parents say, “I have to repeat everything I say at least 4 times before Jimmy will do what I ask him to do. Finally I say, “Jimmy……listen to me! I….want….you…to….make….your….bed…NOW!” He then says, “O.K.”. It seems as though I have to get angry before he listens and does what I tell him!”</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39825"/>
            <a:ext cx="8229600" cy="1139825"/>
          </a:xfrm>
        </p:spPr>
        <p:txBody>
          <a:bodyPr/>
          <a:lstStyle/>
          <a:p>
            <a:r>
              <a:rPr lang="en-US" dirty="0" smtClean="0"/>
              <a:t>Talk at an appropriate speed</a:t>
            </a:r>
            <a:endParaRPr lang="en-US" dirty="0"/>
          </a:p>
        </p:txBody>
      </p:sp>
      <p:sp>
        <p:nvSpPr>
          <p:cNvPr id="176131" name="Rectangle 3"/>
          <p:cNvSpPr>
            <a:spLocks noGrp="1" noChangeArrowheads="1"/>
          </p:cNvSpPr>
          <p:nvPr>
            <p:ph type="body" idx="4294967295"/>
          </p:nvPr>
        </p:nvSpPr>
        <p:spPr>
          <a:xfrm>
            <a:off x="457200" y="1600200"/>
            <a:ext cx="8229600" cy="4525963"/>
          </a:xfrm>
        </p:spPr>
        <p:txBody>
          <a:bodyPr/>
          <a:lstStyle/>
          <a:p>
            <a:pPr eaLnBrk="1" hangingPunct="1">
              <a:defRPr/>
            </a:pPr>
            <a:r>
              <a:rPr lang="en-US" dirty="0" smtClean="0"/>
              <a:t>Teachers, therapists and parents must talk to children at a rate that a child’s CNS auditory system can be expected to process efficiently—both in speed of presentation, and vocabulary. They must also take the time to ask the simple question, “Do you understand? Do you know what that </a:t>
            </a:r>
            <a:r>
              <a:rPr lang="en-US" u="sng" dirty="0" smtClean="0"/>
              <a:t>word</a:t>
            </a:r>
            <a:r>
              <a:rPr lang="en-US" dirty="0" smtClean="0"/>
              <a:t> means?”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u="sng" dirty="0" smtClean="0"/>
              <a:t>Something else happens</a:t>
            </a:r>
            <a:r>
              <a:rPr lang="en-US" dirty="0" smtClean="0"/>
              <a:t>!</a:t>
            </a:r>
            <a:endParaRPr lang="en-US" dirty="0"/>
          </a:p>
        </p:txBody>
      </p:sp>
      <p:sp>
        <p:nvSpPr>
          <p:cNvPr id="3" name="Content Placeholder 2"/>
          <p:cNvSpPr>
            <a:spLocks noGrp="1"/>
          </p:cNvSpPr>
          <p:nvPr>
            <p:ph idx="1"/>
          </p:nvPr>
        </p:nvSpPr>
        <p:spPr/>
        <p:txBody>
          <a:bodyPr/>
          <a:lstStyle/>
          <a:p>
            <a:pPr>
              <a:defRPr/>
            </a:pPr>
            <a:r>
              <a:rPr lang="en-US" dirty="0" smtClean="0"/>
              <a:t>Something else happens when speed of spoken speech is reduced. Our CNS doesn’t like silence. Therefore, our CNS will inadvertently cause us to fill in those silent gaps of spoken speech with vowels and consonants that have </a:t>
            </a:r>
            <a:r>
              <a:rPr lang="en-US" u="sng" dirty="0" smtClean="0"/>
              <a:t>greater duration</a:t>
            </a:r>
            <a:r>
              <a:rPr lang="en-US" dirty="0" smtClean="0"/>
              <a:t>, increased or </a:t>
            </a:r>
            <a:r>
              <a:rPr lang="en-US" u="sng" dirty="0" smtClean="0"/>
              <a:t>enhanced </a:t>
            </a:r>
            <a:r>
              <a:rPr lang="en-US" u="sng" dirty="0" err="1" smtClean="0"/>
              <a:t>suprasegmental</a:t>
            </a:r>
            <a:r>
              <a:rPr lang="en-US" dirty="0" smtClean="0"/>
              <a:t> aspects of speech, and </a:t>
            </a:r>
            <a:r>
              <a:rPr lang="en-US" u="sng" dirty="0" smtClean="0"/>
              <a:t>more meaningful pauses</a:t>
            </a:r>
            <a:r>
              <a:rPr lang="en-US" dirty="0" smtClean="0"/>
              <a:t>. </a:t>
            </a:r>
            <a:r>
              <a:rPr lang="en-US" u="sng" dirty="0" smtClean="0"/>
              <a:t>Thus, greater clarity!!</a:t>
            </a:r>
            <a:endParaRPr lang="en-US" u="sn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6154"/>
            <a:ext cx="8229600" cy="1139825"/>
          </a:xfrm>
        </p:spPr>
        <p:txBody>
          <a:bodyPr/>
          <a:lstStyle/>
          <a:p>
            <a:pPr>
              <a:defRPr/>
            </a:pPr>
            <a:r>
              <a:rPr lang="en-US" dirty="0" smtClean="0"/>
              <a:t>What a relief!</a:t>
            </a:r>
            <a:endParaRPr lang="en-US" dirty="0"/>
          </a:p>
        </p:txBody>
      </p:sp>
      <p:sp>
        <p:nvSpPr>
          <p:cNvPr id="3" name="Content Placeholder 2"/>
          <p:cNvSpPr>
            <a:spLocks noGrp="1"/>
          </p:cNvSpPr>
          <p:nvPr>
            <p:ph idx="1"/>
          </p:nvPr>
        </p:nvSpPr>
        <p:spPr/>
        <p:txBody>
          <a:bodyPr/>
          <a:lstStyle/>
          <a:p>
            <a:pPr>
              <a:defRPr/>
            </a:pPr>
            <a:r>
              <a:rPr lang="en-US" dirty="0" smtClean="0"/>
              <a:t>When those changes are made, teachers and parents, nurses, doctors, dentists and others who talk to children are impressed with the sudden increase in apparent attentiveness and understanding of the children who are listening to them!</a:t>
            </a:r>
          </a:p>
          <a:p>
            <a:pPr lvl="1">
              <a:buFont typeface="Wingdings" panose="05000000000000000000" pitchFamily="2" charset="2"/>
              <a:buNone/>
              <a:defRPr/>
            </a:pPr>
            <a:r>
              <a:rPr lang="en-US" dirty="0" smtClean="0"/>
              <a:t>			</a:t>
            </a:r>
            <a:r>
              <a:rPr lang="en-US" sz="3600" dirty="0" smtClean="0"/>
              <a:t>WHAT A RELIEF!</a:t>
            </a:r>
            <a:endParaRPr lang="en-US"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1981200"/>
            <a:ext cx="8229600" cy="1143000"/>
          </a:xfrm>
        </p:spPr>
        <p:txBody>
          <a:bodyPr/>
          <a:lstStyle/>
          <a:p>
            <a:pPr eaLnBrk="1" hangingPunct="1">
              <a:defRPr/>
            </a:pPr>
            <a:r>
              <a:rPr lang="en-US" sz="4000" dirty="0" smtClean="0"/>
              <a:t/>
            </a:r>
            <a:br>
              <a:rPr lang="en-US" sz="4000" dirty="0" smtClean="0"/>
            </a:br>
            <a:r>
              <a:rPr lang="en-US" sz="5400" dirty="0" smtClean="0"/>
              <a:t>The Environment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Four Acoustical Phenomena That Influence Speech Understanding For Children In All Listening Environments, but Particularly at home and </a:t>
            </a:r>
            <a:r>
              <a:rPr lang="en-US" sz="4000" dirty="0"/>
              <a:t>i</a:t>
            </a:r>
            <a:r>
              <a:rPr lang="en-US" sz="4000" dirty="0" smtClean="0"/>
              <a:t>n </a:t>
            </a:r>
            <a:r>
              <a:rPr lang="en-US" sz="4000" dirty="0"/>
              <a:t>t</a:t>
            </a:r>
            <a:r>
              <a:rPr lang="en-US" sz="4000" dirty="0" smtClean="0"/>
              <a:t>he Classroom.</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smtClean="0"/>
              <a:t>Those are--</a:t>
            </a:r>
          </a:p>
        </p:txBody>
      </p:sp>
      <p:sp>
        <p:nvSpPr>
          <p:cNvPr id="157699" name="Rectangle 3"/>
          <p:cNvSpPr>
            <a:spLocks noGrp="1" noChangeArrowheads="1"/>
          </p:cNvSpPr>
          <p:nvPr>
            <p:ph type="body" idx="1"/>
          </p:nvPr>
        </p:nvSpPr>
        <p:spPr/>
        <p:txBody>
          <a:bodyPr/>
          <a:lstStyle/>
          <a:p>
            <a:pPr eaLnBrk="1" hangingPunct="1">
              <a:defRPr/>
            </a:pPr>
            <a:r>
              <a:rPr lang="en-US" dirty="0" smtClean="0"/>
              <a:t>Signal--The primary signal (the teacher);</a:t>
            </a:r>
          </a:p>
          <a:p>
            <a:pPr eaLnBrk="1" hangingPunct="1">
              <a:defRPr/>
            </a:pPr>
            <a:r>
              <a:rPr lang="en-US" dirty="0" smtClean="0"/>
              <a:t>Noise-- Usually around 0 to +10 dB S/N;</a:t>
            </a:r>
          </a:p>
          <a:p>
            <a:pPr eaLnBrk="1" hangingPunct="1">
              <a:defRPr/>
            </a:pPr>
            <a:r>
              <a:rPr lang="en-US" dirty="0" smtClean="0"/>
              <a:t>Reverberation–(most classrooms are nothing more than reverberation chambers);</a:t>
            </a:r>
          </a:p>
          <a:p>
            <a:pPr eaLnBrk="1" hangingPunct="1">
              <a:defRPr/>
            </a:pPr>
            <a:r>
              <a:rPr lang="en-US" dirty="0" smtClean="0"/>
              <a:t>Modes– Room resonance (The acoustical influences of sound transmission in that environment).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TO COMPENSATE FOR THOSE FACTORS</a:t>
            </a:r>
            <a:br>
              <a:rPr lang="en-US" sz="4000" smtClean="0"/>
            </a:br>
            <a:r>
              <a:rPr lang="en-US" sz="4000" smtClean="0"/>
              <a:t/>
            </a:r>
            <a:br>
              <a:rPr lang="en-US" sz="4000" smtClean="0"/>
            </a:br>
            <a:r>
              <a:rPr lang="en-US" sz="4000" smtClean="0"/>
              <a:t>First and Foremost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295400"/>
            <a:ext cx="8229600" cy="1139825"/>
          </a:xfrm>
        </p:spPr>
        <p:txBody>
          <a:bodyPr/>
          <a:lstStyle/>
          <a:p>
            <a:pPr>
              <a:defRPr/>
            </a:pPr>
            <a:r>
              <a:rPr lang="en-US" dirty="0" smtClean="0"/>
              <a:t>Child’s peripheral and central auditory system</a:t>
            </a:r>
            <a:endParaRPr lang="en-US" dirty="0"/>
          </a:p>
        </p:txBody>
      </p:sp>
      <p:sp>
        <p:nvSpPr>
          <p:cNvPr id="3" name="Content Placeholder 2"/>
          <p:cNvSpPr>
            <a:spLocks noGrp="1"/>
          </p:cNvSpPr>
          <p:nvPr>
            <p:ph idx="1"/>
          </p:nvPr>
        </p:nvSpPr>
        <p:spPr/>
        <p:txBody>
          <a:bodyPr/>
          <a:lstStyle/>
          <a:p>
            <a:pPr algn="ctr">
              <a:defRPr/>
            </a:pPr>
            <a:r>
              <a:rPr lang="en-US" sz="4000" dirty="0" smtClean="0"/>
              <a:t>Let’s take a look at the child’s peripheral and central auditory system.</a:t>
            </a:r>
            <a:endParaRPr lang="en-US"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800" dirty="0" smtClean="0"/>
              <a:t>After enhancing one’s speech habits,</a:t>
            </a:r>
            <a:br>
              <a:rPr lang="en-US" sz="4800" dirty="0" smtClean="0"/>
            </a:br>
            <a:r>
              <a:rPr lang="en-US" sz="4800" dirty="0" smtClean="0"/>
              <a:t>Enhance the Listening Environment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u="sng" dirty="0" smtClean="0"/>
              <a:t>At School</a:t>
            </a:r>
            <a:br>
              <a:rPr lang="en-US" sz="4000" u="sng" dirty="0" smtClean="0"/>
            </a:br>
            <a:r>
              <a:rPr lang="en-US" sz="4000" dirty="0" smtClean="0"/>
              <a:t/>
            </a:r>
            <a:br>
              <a:rPr lang="en-US" sz="4000" dirty="0" smtClean="0"/>
            </a:br>
            <a:r>
              <a:rPr lang="en-US" sz="4000" dirty="0" smtClean="0"/>
              <a:t>Change The Acoustical Characteristics Of The Room</a:t>
            </a:r>
            <a:br>
              <a:rPr lang="en-US" sz="4000" dirty="0" smtClean="0"/>
            </a:br>
            <a:r>
              <a:rPr lang="en-US" sz="4000" dirty="0" smtClean="0"/>
              <a:t/>
            </a:r>
            <a:br>
              <a:rPr lang="en-US" sz="4000" dirty="0" smtClean="0"/>
            </a:br>
            <a:r>
              <a:rPr lang="en-US" sz="4000" dirty="0" smtClean="0"/>
              <a:t>Which does not always mean adding carpet!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defRPr/>
            </a:pPr>
            <a:r>
              <a:rPr lang="en-US" sz="4000" smtClean="0"/>
              <a:t/>
            </a:r>
            <a:br>
              <a:rPr lang="en-US" sz="4000" smtClean="0"/>
            </a:br>
            <a:r>
              <a:rPr lang="en-US" sz="4000" smtClean="0"/>
              <a:t>Most classrooms and service environments are filled with reflectent and reverberant elements</a:t>
            </a:r>
          </a:p>
        </p:txBody>
      </p:sp>
      <p:sp>
        <p:nvSpPr>
          <p:cNvPr id="164868" name="Rectangle 4"/>
          <p:cNvSpPr>
            <a:spLocks noGrp="1" noChangeArrowheads="1"/>
          </p:cNvSpPr>
          <p:nvPr>
            <p:ph type="body" idx="1"/>
          </p:nvPr>
        </p:nvSpPr>
        <p:spPr/>
        <p:txBody>
          <a:bodyPr/>
          <a:lstStyle/>
          <a:p>
            <a:pPr eaLnBrk="1" hangingPunct="1">
              <a:defRPr/>
            </a:pPr>
            <a:endParaRPr lang="en-US" smtClean="0"/>
          </a:p>
          <a:p>
            <a:pPr eaLnBrk="1" hangingPunct="1">
              <a:defRPr/>
            </a:pPr>
            <a:r>
              <a:rPr lang="en-US" smtClean="0"/>
              <a:t>Rooms are square or rectangular</a:t>
            </a:r>
          </a:p>
          <a:p>
            <a:pPr eaLnBrk="1" hangingPunct="1">
              <a:defRPr/>
            </a:pPr>
            <a:r>
              <a:rPr lang="en-US" smtClean="0"/>
              <a:t>Floors are covered with reflectant tile</a:t>
            </a:r>
          </a:p>
          <a:p>
            <a:pPr eaLnBrk="1" hangingPunct="1">
              <a:defRPr/>
            </a:pPr>
            <a:r>
              <a:rPr lang="en-US" smtClean="0"/>
              <a:t>Ceilings are covered with “acoustical tile”</a:t>
            </a:r>
          </a:p>
          <a:p>
            <a:pPr eaLnBrk="1" hangingPunct="1">
              <a:defRPr/>
            </a:pPr>
            <a:r>
              <a:rPr lang="en-US" smtClean="0"/>
              <a:t>Blackboards</a:t>
            </a:r>
          </a:p>
          <a:p>
            <a:pPr eaLnBrk="1" hangingPunct="1">
              <a:defRPr/>
            </a:pPr>
            <a:r>
              <a:rPr lang="en-US" smtClean="0"/>
              <a:t>Exposed windows</a:t>
            </a:r>
          </a:p>
          <a:p>
            <a:pPr eaLnBrk="1" hangingPunct="1">
              <a:defRPr/>
            </a:pPr>
            <a:r>
              <a:rPr lang="en-US" smtClean="0"/>
              <a:t>Wooden desks and/or polyethylene chairs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86" y="-1139825"/>
            <a:ext cx="8229600" cy="1139825"/>
          </a:xfrm>
        </p:spPr>
        <p:txBody>
          <a:bodyPr/>
          <a:lstStyle/>
          <a:p>
            <a:pPr>
              <a:defRPr/>
            </a:pPr>
            <a:r>
              <a:rPr lang="en-US" dirty="0" smtClean="0"/>
              <a:t>Classroom environment</a:t>
            </a:r>
            <a:endParaRPr lang="en-US" dirty="0"/>
          </a:p>
        </p:txBody>
      </p:sp>
      <p:sp>
        <p:nvSpPr>
          <p:cNvPr id="3" name="Content Placeholder 2"/>
          <p:cNvSpPr>
            <a:spLocks noGrp="1"/>
          </p:cNvSpPr>
          <p:nvPr>
            <p:ph idx="1"/>
          </p:nvPr>
        </p:nvSpPr>
        <p:spPr/>
        <p:txBody>
          <a:bodyPr/>
          <a:lstStyle/>
          <a:p>
            <a:pPr algn="ctr">
              <a:defRPr/>
            </a:pPr>
            <a:r>
              <a:rPr lang="en-US" sz="4400" dirty="0" smtClean="0"/>
              <a:t>Add absorbent material, if possible including:</a:t>
            </a:r>
          </a:p>
          <a:p>
            <a:pPr>
              <a:buFont typeface="Wingdings" panose="05000000000000000000" pitchFamily="2" charset="2"/>
              <a:buNone/>
              <a:defRPr/>
            </a:pPr>
            <a:r>
              <a:rPr lang="en-US" dirty="0" smtClean="0"/>
              <a:t>* Pretty drape material 2’ wide on the walls;</a:t>
            </a:r>
          </a:p>
          <a:p>
            <a:pPr>
              <a:buFont typeface="Wingdings" panose="05000000000000000000" pitchFamily="2" charset="2"/>
              <a:buNone/>
              <a:defRPr/>
            </a:pPr>
            <a:r>
              <a:rPr lang="en-US" dirty="0" smtClean="0"/>
              <a:t>* Curtain material on the sides of windows;</a:t>
            </a:r>
          </a:p>
          <a:p>
            <a:pPr>
              <a:buFont typeface="Wingdings" panose="05000000000000000000" pitchFamily="2" charset="2"/>
              <a:buNone/>
              <a:defRPr/>
            </a:pPr>
            <a:r>
              <a:rPr lang="en-US" dirty="0" smtClean="0"/>
              <a:t>* Shelves filled with books and materials;</a:t>
            </a:r>
          </a:p>
          <a:p>
            <a:pPr>
              <a:buFont typeface="Wingdings" panose="05000000000000000000" pitchFamily="2" charset="2"/>
              <a:buNone/>
              <a:defRPr/>
            </a:pPr>
            <a:r>
              <a:rPr lang="en-US" dirty="0" smtClean="0"/>
              <a:t>* Stuffed toy animals on top of shelves; </a:t>
            </a:r>
          </a:p>
          <a:p>
            <a:pPr>
              <a:buFont typeface="Wingdings" panose="05000000000000000000" pitchFamily="2" charset="2"/>
              <a:buNone/>
              <a:defRPr/>
            </a:pPr>
            <a:r>
              <a:rPr lang="en-US" u="sng" dirty="0" smtClean="0"/>
              <a:t>Anything soft and absorbent! </a:t>
            </a:r>
            <a:endParaRPr lang="en-US" u="sng"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ENHANCE THE VISUAL ENVIRONMENT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39825"/>
          </a:xfrm>
        </p:spPr>
        <p:txBody>
          <a:bodyPr/>
          <a:lstStyle/>
          <a:p>
            <a:r>
              <a:rPr lang="en-US" dirty="0" smtClean="0"/>
              <a:t>School visual environment</a:t>
            </a:r>
            <a:endParaRPr lang="en-US" dirty="0"/>
          </a:p>
        </p:txBody>
      </p:sp>
      <p:sp>
        <p:nvSpPr>
          <p:cNvPr id="166915" name="Rectangle 3"/>
          <p:cNvSpPr>
            <a:spLocks noGrp="1" noChangeArrowheads="1"/>
          </p:cNvSpPr>
          <p:nvPr>
            <p:ph type="body" idx="4294967295"/>
          </p:nvPr>
        </p:nvSpPr>
        <p:spPr>
          <a:xfrm>
            <a:off x="457200" y="1219200"/>
            <a:ext cx="8229600" cy="4144963"/>
          </a:xfrm>
        </p:spPr>
        <p:txBody>
          <a:bodyPr/>
          <a:lstStyle/>
          <a:p>
            <a:pPr algn="ctr" eaLnBrk="1" hangingPunct="1">
              <a:buFont typeface="Wingdings" panose="05000000000000000000" pitchFamily="2" charset="2"/>
              <a:buNone/>
              <a:defRPr/>
            </a:pPr>
            <a:r>
              <a:rPr lang="en-US" u="sng" dirty="0" smtClean="0"/>
              <a:t>At School</a:t>
            </a:r>
          </a:p>
          <a:p>
            <a:pPr eaLnBrk="1" hangingPunct="1">
              <a:buFont typeface="Wingdings" panose="05000000000000000000" pitchFamily="2" charset="2"/>
              <a:buNone/>
              <a:defRPr/>
            </a:pPr>
            <a:r>
              <a:rPr lang="en-US" dirty="0"/>
              <a:t>	</a:t>
            </a:r>
            <a:r>
              <a:rPr lang="en-US" dirty="0" smtClean="0"/>
              <a:t>Florescent Lights—cause tearing, 	headaches, inattentiveness, seizures;</a:t>
            </a:r>
          </a:p>
          <a:p>
            <a:pPr eaLnBrk="1" hangingPunct="1">
              <a:defRPr/>
            </a:pPr>
            <a:r>
              <a:rPr lang="en-US" dirty="0" smtClean="0"/>
              <a:t>Uncovered windows reflect sound &amp; light</a:t>
            </a:r>
          </a:p>
          <a:p>
            <a:pPr eaLnBrk="1" hangingPunct="1">
              <a:defRPr/>
            </a:pPr>
            <a:r>
              <a:rPr lang="en-US" dirty="0" smtClean="0"/>
              <a:t>Other reflecting surfaces including: </a:t>
            </a:r>
          </a:p>
          <a:p>
            <a:pPr lvl="1" eaLnBrk="1" hangingPunct="1">
              <a:defRPr/>
            </a:pPr>
            <a:r>
              <a:rPr lang="en-US" dirty="0" smtClean="0"/>
              <a:t>desk tops</a:t>
            </a:r>
          </a:p>
          <a:p>
            <a:pPr lvl="1" eaLnBrk="1" hangingPunct="1">
              <a:defRPr/>
            </a:pPr>
            <a:r>
              <a:rPr lang="en-US" dirty="0" smtClean="0"/>
              <a:t>metal window blinds</a:t>
            </a:r>
          </a:p>
          <a:p>
            <a:pPr lvl="1" eaLnBrk="1" hangingPunct="1">
              <a:defRPr/>
            </a:pPr>
            <a:r>
              <a:rPr lang="en-US" dirty="0" smtClean="0"/>
              <a:t>“white” boards</a:t>
            </a:r>
          </a:p>
          <a:p>
            <a:pPr lvl="1" eaLnBrk="1" hangingPunct="1">
              <a:buFont typeface="Wingdings" panose="05000000000000000000" pitchFamily="2" charset="2"/>
              <a:buNone/>
              <a:defRPr/>
            </a:pPr>
            <a:r>
              <a:rPr lang="en-US" dirty="0" smtClean="0"/>
              <a:t>Do </a:t>
            </a:r>
            <a:r>
              <a:rPr lang="en-US" u="sng" dirty="0" smtClean="0"/>
              <a:t>Anything</a:t>
            </a:r>
            <a:r>
              <a:rPr lang="en-US" dirty="0" smtClean="0"/>
              <a:t> To Cut Down On Glare!</a:t>
            </a:r>
          </a:p>
          <a:p>
            <a:pPr lvl="1" eaLnBrk="1" hangingPunct="1">
              <a:buFont typeface="Wingdings" panose="05000000000000000000" pitchFamily="2" charset="2"/>
              <a:buNone/>
              <a:defRPr/>
            </a:pPr>
            <a:r>
              <a:rPr lang="en-US" u="sng" dirty="0" smtClean="0"/>
              <a:t>Use incandescent lightening whenever possible</a:t>
            </a:r>
          </a:p>
          <a:p>
            <a:pPr eaLnBrk="1" hangingPunct="1">
              <a:buFont typeface="Wingdings" panose="05000000000000000000" pitchFamily="2" charset="2"/>
              <a:buNone/>
              <a:defRPr/>
            </a:pPr>
            <a:endParaRPr lang="en-US" u="sng"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166915">
                                            <p:txEl>
                                              <p:pRg st="0" end="0"/>
                                            </p:txEl>
                                          </p:spTgt>
                                        </p:tgtEl>
                                        <p:attrNameLst>
                                          <p:attrName>style.opacity</p:attrName>
                                        </p:attrNameLst>
                                      </p:cBhvr>
                                      <p:to>
                                        <p:strVal val="0.25"/>
                                      </p:to>
                                    </p:set>
                                    <p:animEffect filter="image" prLst="opacity: 0.25">
                                      <p:cBhvr rctx="IE">
                                        <p:cTn id="7" dur="indefinite"/>
                                        <p:tgtEl>
                                          <p:spTgt spid="166915">
                                            <p:txEl>
                                              <p:pRg st="0" end="0"/>
                                            </p:txEl>
                                          </p:spTgt>
                                        </p:tgtEl>
                                      </p:cBhvr>
                                    </p:animEffect>
                                  </p:childTnLst>
                                </p:cTn>
                              </p:par>
                              <p:par>
                                <p:cTn id="8" presetID="9" presetClass="emph" presetSubtype="0" grpId="0" nodeType="withEffect">
                                  <p:stCondLst>
                                    <p:cond delay="0"/>
                                  </p:stCondLst>
                                  <p:childTnLst>
                                    <p:set>
                                      <p:cBhvr rctx="PPT">
                                        <p:cTn id="9" dur="indefinite"/>
                                        <p:tgtEl>
                                          <p:spTgt spid="166915">
                                            <p:txEl>
                                              <p:pRg st="1" end="1"/>
                                            </p:txEl>
                                          </p:spTgt>
                                        </p:tgtEl>
                                        <p:attrNameLst>
                                          <p:attrName>style.opacity</p:attrName>
                                        </p:attrNameLst>
                                      </p:cBhvr>
                                      <p:to>
                                        <p:strVal val="0.25"/>
                                      </p:to>
                                    </p:set>
                                    <p:animEffect filter="image" prLst="opacity: 0.25">
                                      <p:cBhvr rctx="IE">
                                        <p:cTn id="10" dur="indefinite"/>
                                        <p:tgtEl>
                                          <p:spTgt spid="166915">
                                            <p:txEl>
                                              <p:pRg st="1" end="1"/>
                                            </p:txEl>
                                          </p:spTgt>
                                        </p:tgtEl>
                                      </p:cBhvr>
                                    </p:animEffect>
                                  </p:childTnLst>
                                </p:cTn>
                              </p:par>
                              <p:par>
                                <p:cTn id="11" presetID="9" presetClass="emph" presetSubtype="0" grpId="0" nodeType="withEffect">
                                  <p:stCondLst>
                                    <p:cond delay="0"/>
                                  </p:stCondLst>
                                  <p:childTnLst>
                                    <p:set>
                                      <p:cBhvr rctx="PPT">
                                        <p:cTn id="12" dur="indefinite"/>
                                        <p:tgtEl>
                                          <p:spTgt spid="166915">
                                            <p:txEl>
                                              <p:pRg st="2" end="2"/>
                                            </p:txEl>
                                          </p:spTgt>
                                        </p:tgtEl>
                                        <p:attrNameLst>
                                          <p:attrName>style.opacity</p:attrName>
                                        </p:attrNameLst>
                                      </p:cBhvr>
                                      <p:to>
                                        <p:strVal val="0.25"/>
                                      </p:to>
                                    </p:set>
                                    <p:animEffect filter="image" prLst="opacity: 0.25">
                                      <p:cBhvr rctx="IE">
                                        <p:cTn id="13" dur="indefinite"/>
                                        <p:tgtEl>
                                          <p:spTgt spid="166915">
                                            <p:txEl>
                                              <p:pRg st="2" end="2"/>
                                            </p:txEl>
                                          </p:spTgt>
                                        </p:tgtEl>
                                      </p:cBhvr>
                                    </p:animEffect>
                                  </p:childTnLst>
                                </p:cTn>
                              </p:par>
                              <p:par>
                                <p:cTn id="14" presetID="9" presetClass="emph" presetSubtype="0" grpId="0" nodeType="withEffect">
                                  <p:stCondLst>
                                    <p:cond delay="0"/>
                                  </p:stCondLst>
                                  <p:childTnLst>
                                    <p:set>
                                      <p:cBhvr rctx="PPT">
                                        <p:cTn id="15" dur="indefinite"/>
                                        <p:tgtEl>
                                          <p:spTgt spid="166915">
                                            <p:txEl>
                                              <p:pRg st="3" end="3"/>
                                            </p:txEl>
                                          </p:spTgt>
                                        </p:tgtEl>
                                        <p:attrNameLst>
                                          <p:attrName>style.opacity</p:attrName>
                                        </p:attrNameLst>
                                      </p:cBhvr>
                                      <p:to>
                                        <p:strVal val="0.25"/>
                                      </p:to>
                                    </p:set>
                                    <p:animEffect filter="image" prLst="opacity: 0.25">
                                      <p:cBhvr rctx="IE">
                                        <p:cTn id="16" dur="indefinite"/>
                                        <p:tgtEl>
                                          <p:spTgt spid="166915">
                                            <p:txEl>
                                              <p:pRg st="3" end="3"/>
                                            </p:txEl>
                                          </p:spTgt>
                                        </p:tgtEl>
                                      </p:cBhvr>
                                    </p:animEffect>
                                  </p:childTnLst>
                                </p:cTn>
                              </p:par>
                              <p:par>
                                <p:cTn id="17" presetID="9" presetClass="emph" presetSubtype="0" grpId="0" nodeType="withEffect">
                                  <p:stCondLst>
                                    <p:cond delay="0"/>
                                  </p:stCondLst>
                                  <p:childTnLst>
                                    <p:set>
                                      <p:cBhvr rctx="PPT">
                                        <p:cTn id="18" dur="indefinite"/>
                                        <p:tgtEl>
                                          <p:spTgt spid="166915">
                                            <p:txEl>
                                              <p:pRg st="4" end="4"/>
                                            </p:txEl>
                                          </p:spTgt>
                                        </p:tgtEl>
                                        <p:attrNameLst>
                                          <p:attrName>style.opacity</p:attrName>
                                        </p:attrNameLst>
                                      </p:cBhvr>
                                      <p:to>
                                        <p:strVal val="0.25"/>
                                      </p:to>
                                    </p:set>
                                    <p:animEffect filter="image" prLst="opacity: 0.25">
                                      <p:cBhvr rctx="IE">
                                        <p:cTn id="19" dur="indefinite"/>
                                        <p:tgtEl>
                                          <p:spTgt spid="166915">
                                            <p:txEl>
                                              <p:pRg st="4" end="4"/>
                                            </p:txEl>
                                          </p:spTgt>
                                        </p:tgtEl>
                                      </p:cBhvr>
                                    </p:animEffect>
                                  </p:childTnLst>
                                </p:cTn>
                              </p:par>
                              <p:par>
                                <p:cTn id="20" presetID="9" presetClass="emph" presetSubtype="0" grpId="0" nodeType="withEffect">
                                  <p:stCondLst>
                                    <p:cond delay="0"/>
                                  </p:stCondLst>
                                  <p:childTnLst>
                                    <p:set>
                                      <p:cBhvr rctx="PPT">
                                        <p:cTn id="21" dur="indefinite"/>
                                        <p:tgtEl>
                                          <p:spTgt spid="166915">
                                            <p:txEl>
                                              <p:pRg st="5" end="5"/>
                                            </p:txEl>
                                          </p:spTgt>
                                        </p:tgtEl>
                                        <p:attrNameLst>
                                          <p:attrName>style.opacity</p:attrName>
                                        </p:attrNameLst>
                                      </p:cBhvr>
                                      <p:to>
                                        <p:strVal val="0.25"/>
                                      </p:to>
                                    </p:set>
                                    <p:animEffect filter="image" prLst="opacity: 0.25">
                                      <p:cBhvr rctx="IE">
                                        <p:cTn id="22" dur="indefinite"/>
                                        <p:tgtEl>
                                          <p:spTgt spid="166915">
                                            <p:txEl>
                                              <p:pRg st="5" end="5"/>
                                            </p:txEl>
                                          </p:spTgt>
                                        </p:tgtEl>
                                      </p:cBhvr>
                                    </p:animEffect>
                                  </p:childTnLst>
                                </p:cTn>
                              </p:par>
                              <p:par>
                                <p:cTn id="23" presetID="9" presetClass="emph" presetSubtype="0" grpId="0" nodeType="withEffect">
                                  <p:stCondLst>
                                    <p:cond delay="0"/>
                                  </p:stCondLst>
                                  <p:childTnLst>
                                    <p:set>
                                      <p:cBhvr rctx="PPT">
                                        <p:cTn id="24" dur="indefinite"/>
                                        <p:tgtEl>
                                          <p:spTgt spid="166915">
                                            <p:txEl>
                                              <p:pRg st="6" end="6"/>
                                            </p:txEl>
                                          </p:spTgt>
                                        </p:tgtEl>
                                        <p:attrNameLst>
                                          <p:attrName>style.opacity</p:attrName>
                                        </p:attrNameLst>
                                      </p:cBhvr>
                                      <p:to>
                                        <p:strVal val="0.25"/>
                                      </p:to>
                                    </p:set>
                                    <p:animEffect filter="image" prLst="opacity: 0.25">
                                      <p:cBhvr rctx="IE">
                                        <p:cTn id="25" dur="indefinite"/>
                                        <p:tgtEl>
                                          <p:spTgt spid="166915">
                                            <p:txEl>
                                              <p:pRg st="6" end="6"/>
                                            </p:txEl>
                                          </p:spTgt>
                                        </p:tgtEl>
                                      </p:cBhvr>
                                    </p:animEffect>
                                  </p:childTnLst>
                                </p:cTn>
                              </p:par>
                              <p:par>
                                <p:cTn id="26" presetID="9" presetClass="emph" presetSubtype="0" grpId="0" nodeType="withEffect">
                                  <p:stCondLst>
                                    <p:cond delay="0"/>
                                  </p:stCondLst>
                                  <p:childTnLst>
                                    <p:set>
                                      <p:cBhvr rctx="PPT">
                                        <p:cTn id="27" dur="indefinite"/>
                                        <p:tgtEl>
                                          <p:spTgt spid="166915">
                                            <p:txEl>
                                              <p:pRg st="7" end="7"/>
                                            </p:txEl>
                                          </p:spTgt>
                                        </p:tgtEl>
                                        <p:attrNameLst>
                                          <p:attrName>style.opacity</p:attrName>
                                        </p:attrNameLst>
                                      </p:cBhvr>
                                      <p:to>
                                        <p:strVal val="0.25"/>
                                      </p:to>
                                    </p:set>
                                    <p:animEffect filter="image" prLst="opacity: 0.25">
                                      <p:cBhvr rctx="IE">
                                        <p:cTn id="28" dur="indefinite"/>
                                        <p:tgtEl>
                                          <p:spTgt spid="166915">
                                            <p:txEl>
                                              <p:pRg st="7" end="7"/>
                                            </p:txEl>
                                          </p:spTgt>
                                        </p:tgtEl>
                                      </p:cBhvr>
                                    </p:animEffect>
                                  </p:childTnLst>
                                </p:cTn>
                              </p:par>
                              <p:par>
                                <p:cTn id="29" presetID="9" presetClass="emph" presetSubtype="0" grpId="0" nodeType="withEffect">
                                  <p:stCondLst>
                                    <p:cond delay="0"/>
                                  </p:stCondLst>
                                  <p:childTnLst>
                                    <p:set>
                                      <p:cBhvr rctx="PPT">
                                        <p:cTn id="30" dur="indefinite"/>
                                        <p:tgtEl>
                                          <p:spTgt spid="166915">
                                            <p:txEl>
                                              <p:pRg st="8" end="8"/>
                                            </p:txEl>
                                          </p:spTgt>
                                        </p:tgtEl>
                                        <p:attrNameLst>
                                          <p:attrName>style.opacity</p:attrName>
                                        </p:attrNameLst>
                                      </p:cBhvr>
                                      <p:to>
                                        <p:strVal val="0.25"/>
                                      </p:to>
                                    </p:set>
                                    <p:animEffect filter="image" prLst="opacity: 0.25">
                                      <p:cBhvr rctx="IE">
                                        <p:cTn id="31" dur="indefinite"/>
                                        <p:tgtEl>
                                          <p:spTgt spid="166915">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mph" presetSubtype="0" grpId="1" nodeType="clickEffect">
                                  <p:stCondLst>
                                    <p:cond delay="0"/>
                                  </p:stCondLst>
                                  <p:endCondLst>
                                    <p:cond evt="onNext" delay="0">
                                      <p:tgtEl>
                                        <p:sldTgt/>
                                      </p:tgtEl>
                                    </p:cond>
                                  </p:endCondLst>
                                  <p:childTnLst>
                                    <p:set>
                                      <p:cBhvr rctx="PPT">
                                        <p:cTn id="35" dur="indefinite"/>
                                        <p:tgtEl>
                                          <p:spTgt spid="166915">
                                            <p:txEl>
                                              <p:pRg st="0" end="0"/>
                                            </p:txEl>
                                          </p:spTgt>
                                        </p:tgtEl>
                                        <p:attrNameLst>
                                          <p:attrName>style.opacity</p:attrName>
                                        </p:attrNameLst>
                                      </p:cBhvr>
                                      <p:to>
                                        <p:strVal val="1.0"/>
                                      </p:to>
                                    </p:set>
                                    <p:animEffect filter="image" prLst="opacity: 1.0">
                                      <p:cBhvr rctx="IE">
                                        <p:cTn id="36" dur="indefinite"/>
                                        <p:tgtEl>
                                          <p:spTgt spid="166915">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mph" presetSubtype="0" grpId="1" nodeType="clickEffect">
                                  <p:stCondLst>
                                    <p:cond delay="0"/>
                                  </p:stCondLst>
                                  <p:endCondLst>
                                    <p:cond evt="onNext" delay="0">
                                      <p:tgtEl>
                                        <p:sldTgt/>
                                      </p:tgtEl>
                                    </p:cond>
                                  </p:endCondLst>
                                  <p:childTnLst>
                                    <p:set>
                                      <p:cBhvr rctx="PPT">
                                        <p:cTn id="40" dur="indefinite"/>
                                        <p:tgtEl>
                                          <p:spTgt spid="166915">
                                            <p:txEl>
                                              <p:pRg st="1" end="1"/>
                                            </p:txEl>
                                          </p:spTgt>
                                        </p:tgtEl>
                                        <p:attrNameLst>
                                          <p:attrName>style.opacity</p:attrName>
                                        </p:attrNameLst>
                                      </p:cBhvr>
                                      <p:to>
                                        <p:strVal val="1.0"/>
                                      </p:to>
                                    </p:set>
                                    <p:animEffect filter="image" prLst="opacity: 1.0">
                                      <p:cBhvr rctx="IE">
                                        <p:cTn id="41" dur="indefinite"/>
                                        <p:tgtEl>
                                          <p:spTgt spid="166915">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grpId="1" nodeType="clickEffect">
                                  <p:stCondLst>
                                    <p:cond delay="0"/>
                                  </p:stCondLst>
                                  <p:endCondLst>
                                    <p:cond evt="onNext" delay="0">
                                      <p:tgtEl>
                                        <p:sldTgt/>
                                      </p:tgtEl>
                                    </p:cond>
                                  </p:endCondLst>
                                  <p:childTnLst>
                                    <p:set>
                                      <p:cBhvr rctx="PPT">
                                        <p:cTn id="45" dur="indefinite"/>
                                        <p:tgtEl>
                                          <p:spTgt spid="166915">
                                            <p:txEl>
                                              <p:pRg st="2" end="2"/>
                                            </p:txEl>
                                          </p:spTgt>
                                        </p:tgtEl>
                                        <p:attrNameLst>
                                          <p:attrName>style.opacity</p:attrName>
                                        </p:attrNameLst>
                                      </p:cBhvr>
                                      <p:to>
                                        <p:strVal val="1.0"/>
                                      </p:to>
                                    </p:set>
                                    <p:animEffect filter="image" prLst="opacity: 1.0">
                                      <p:cBhvr rctx="IE">
                                        <p:cTn id="46" dur="indefinite"/>
                                        <p:tgtEl>
                                          <p:spTgt spid="166915">
                                            <p:txEl>
                                              <p:pRg st="2" end="2"/>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mph" presetSubtype="0" grpId="1" nodeType="clickEffect">
                                  <p:stCondLst>
                                    <p:cond delay="0"/>
                                  </p:stCondLst>
                                  <p:endCondLst>
                                    <p:cond evt="onNext" delay="0">
                                      <p:tgtEl>
                                        <p:sldTgt/>
                                      </p:tgtEl>
                                    </p:cond>
                                  </p:endCondLst>
                                  <p:childTnLst>
                                    <p:set>
                                      <p:cBhvr rctx="PPT">
                                        <p:cTn id="50" dur="indefinite"/>
                                        <p:tgtEl>
                                          <p:spTgt spid="166915">
                                            <p:txEl>
                                              <p:pRg st="3" end="3"/>
                                            </p:txEl>
                                          </p:spTgt>
                                        </p:tgtEl>
                                        <p:attrNameLst>
                                          <p:attrName>style.opacity</p:attrName>
                                        </p:attrNameLst>
                                      </p:cBhvr>
                                      <p:to>
                                        <p:strVal val="1.0"/>
                                      </p:to>
                                    </p:set>
                                    <p:animEffect filter="image" prLst="opacity: 1.0">
                                      <p:cBhvr rctx="IE">
                                        <p:cTn id="51" dur="indefinite"/>
                                        <p:tgtEl>
                                          <p:spTgt spid="166915">
                                            <p:txEl>
                                              <p:pRg st="3" end="3"/>
                                            </p:txEl>
                                          </p:spTgt>
                                        </p:tgtEl>
                                      </p:cBhvr>
                                    </p:animEffect>
                                  </p:childTnLst>
                                </p:cTn>
                              </p:par>
                              <p:par>
                                <p:cTn id="52" presetID="9" presetClass="emph" presetSubtype="0" grpId="1" nodeType="withEffect">
                                  <p:stCondLst>
                                    <p:cond delay="0"/>
                                  </p:stCondLst>
                                  <p:endCondLst>
                                    <p:cond evt="onNext" delay="0">
                                      <p:tgtEl>
                                        <p:sldTgt/>
                                      </p:tgtEl>
                                    </p:cond>
                                  </p:endCondLst>
                                  <p:childTnLst>
                                    <p:set>
                                      <p:cBhvr rctx="PPT">
                                        <p:cTn id="53" dur="indefinite"/>
                                        <p:tgtEl>
                                          <p:spTgt spid="166915">
                                            <p:txEl>
                                              <p:pRg st="4" end="4"/>
                                            </p:txEl>
                                          </p:spTgt>
                                        </p:tgtEl>
                                        <p:attrNameLst>
                                          <p:attrName>style.opacity</p:attrName>
                                        </p:attrNameLst>
                                      </p:cBhvr>
                                      <p:to>
                                        <p:strVal val="1.0"/>
                                      </p:to>
                                    </p:set>
                                    <p:animEffect filter="image" prLst="opacity: 1.0">
                                      <p:cBhvr rctx="IE">
                                        <p:cTn id="54" dur="indefinite"/>
                                        <p:tgtEl>
                                          <p:spTgt spid="166915">
                                            <p:txEl>
                                              <p:pRg st="4" end="4"/>
                                            </p:txEl>
                                          </p:spTgt>
                                        </p:tgtEl>
                                      </p:cBhvr>
                                    </p:animEffect>
                                  </p:childTnLst>
                                </p:cTn>
                              </p:par>
                              <p:par>
                                <p:cTn id="55" presetID="9" presetClass="emph" presetSubtype="0" grpId="1" nodeType="withEffect">
                                  <p:stCondLst>
                                    <p:cond delay="0"/>
                                  </p:stCondLst>
                                  <p:endCondLst>
                                    <p:cond evt="onNext" delay="0">
                                      <p:tgtEl>
                                        <p:sldTgt/>
                                      </p:tgtEl>
                                    </p:cond>
                                  </p:endCondLst>
                                  <p:childTnLst>
                                    <p:set>
                                      <p:cBhvr rctx="PPT">
                                        <p:cTn id="56" dur="indefinite"/>
                                        <p:tgtEl>
                                          <p:spTgt spid="166915">
                                            <p:txEl>
                                              <p:pRg st="5" end="5"/>
                                            </p:txEl>
                                          </p:spTgt>
                                        </p:tgtEl>
                                        <p:attrNameLst>
                                          <p:attrName>style.opacity</p:attrName>
                                        </p:attrNameLst>
                                      </p:cBhvr>
                                      <p:to>
                                        <p:strVal val="1.0"/>
                                      </p:to>
                                    </p:set>
                                    <p:animEffect filter="image" prLst="opacity: 1.0">
                                      <p:cBhvr rctx="IE">
                                        <p:cTn id="57" dur="indefinite"/>
                                        <p:tgtEl>
                                          <p:spTgt spid="166915">
                                            <p:txEl>
                                              <p:pRg st="5" end="5"/>
                                            </p:txEl>
                                          </p:spTgt>
                                        </p:tgtEl>
                                      </p:cBhvr>
                                    </p:animEffect>
                                  </p:childTnLst>
                                </p:cTn>
                              </p:par>
                              <p:par>
                                <p:cTn id="58" presetID="9" presetClass="emph" presetSubtype="0" grpId="1" nodeType="withEffect">
                                  <p:stCondLst>
                                    <p:cond delay="0"/>
                                  </p:stCondLst>
                                  <p:endCondLst>
                                    <p:cond evt="onNext" delay="0">
                                      <p:tgtEl>
                                        <p:sldTgt/>
                                      </p:tgtEl>
                                    </p:cond>
                                  </p:endCondLst>
                                  <p:childTnLst>
                                    <p:set>
                                      <p:cBhvr rctx="PPT">
                                        <p:cTn id="59" dur="indefinite"/>
                                        <p:tgtEl>
                                          <p:spTgt spid="166915">
                                            <p:txEl>
                                              <p:pRg st="6" end="6"/>
                                            </p:txEl>
                                          </p:spTgt>
                                        </p:tgtEl>
                                        <p:attrNameLst>
                                          <p:attrName>style.opacity</p:attrName>
                                        </p:attrNameLst>
                                      </p:cBhvr>
                                      <p:to>
                                        <p:strVal val="1.0"/>
                                      </p:to>
                                    </p:set>
                                    <p:animEffect filter="image" prLst="opacity: 1.0">
                                      <p:cBhvr rctx="IE">
                                        <p:cTn id="60" dur="indefinite"/>
                                        <p:tgtEl>
                                          <p:spTgt spid="166915">
                                            <p:txEl>
                                              <p:pRg st="6" end="6"/>
                                            </p:txEl>
                                          </p:spTgt>
                                        </p:tgtEl>
                                      </p:cBhvr>
                                    </p:animEffect>
                                  </p:childTnLst>
                                </p:cTn>
                              </p:par>
                              <p:par>
                                <p:cTn id="61" presetID="9" presetClass="emph" presetSubtype="0" grpId="1" nodeType="withEffect">
                                  <p:stCondLst>
                                    <p:cond delay="0"/>
                                  </p:stCondLst>
                                  <p:endCondLst>
                                    <p:cond evt="onNext" delay="0">
                                      <p:tgtEl>
                                        <p:sldTgt/>
                                      </p:tgtEl>
                                    </p:cond>
                                  </p:endCondLst>
                                  <p:childTnLst>
                                    <p:set>
                                      <p:cBhvr rctx="PPT">
                                        <p:cTn id="62" dur="indefinite"/>
                                        <p:tgtEl>
                                          <p:spTgt spid="166915">
                                            <p:txEl>
                                              <p:pRg st="7" end="7"/>
                                            </p:txEl>
                                          </p:spTgt>
                                        </p:tgtEl>
                                        <p:attrNameLst>
                                          <p:attrName>style.opacity</p:attrName>
                                        </p:attrNameLst>
                                      </p:cBhvr>
                                      <p:to>
                                        <p:strVal val="1.0"/>
                                      </p:to>
                                    </p:set>
                                    <p:animEffect filter="image" prLst="opacity: 1.0">
                                      <p:cBhvr rctx="IE">
                                        <p:cTn id="63" dur="indefinite"/>
                                        <p:tgtEl>
                                          <p:spTgt spid="166915">
                                            <p:txEl>
                                              <p:pRg st="7" end="7"/>
                                            </p:txEl>
                                          </p:spTgt>
                                        </p:tgtEl>
                                      </p:cBhvr>
                                    </p:animEffect>
                                  </p:childTnLst>
                                </p:cTn>
                              </p:par>
                              <p:par>
                                <p:cTn id="64" presetID="9" presetClass="emph" presetSubtype="0" grpId="1" nodeType="withEffect">
                                  <p:stCondLst>
                                    <p:cond delay="0"/>
                                  </p:stCondLst>
                                  <p:endCondLst>
                                    <p:cond evt="onNext" delay="0">
                                      <p:tgtEl>
                                        <p:sldTgt/>
                                      </p:tgtEl>
                                    </p:cond>
                                  </p:endCondLst>
                                  <p:childTnLst>
                                    <p:set>
                                      <p:cBhvr rctx="PPT">
                                        <p:cTn id="65" dur="indefinite"/>
                                        <p:tgtEl>
                                          <p:spTgt spid="166915">
                                            <p:txEl>
                                              <p:pRg st="8" end="8"/>
                                            </p:txEl>
                                          </p:spTgt>
                                        </p:tgtEl>
                                        <p:attrNameLst>
                                          <p:attrName>style.opacity</p:attrName>
                                        </p:attrNameLst>
                                      </p:cBhvr>
                                      <p:to>
                                        <p:strVal val="1.0"/>
                                      </p:to>
                                    </p:set>
                                    <p:animEffect filter="image" prLst="opacity: 1.0">
                                      <p:cBhvr rctx="IE">
                                        <p:cTn id="66" dur="indefinite"/>
                                        <p:tgtEl>
                                          <p:spTgt spid="1669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allAtOnce"/>
      <p:bldP spid="166915" grpI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ENVIRONMENTAL DESIGN AT HOME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en-US" dirty="0" smtClean="0"/>
              <a:t>At Home--</a:t>
            </a:r>
          </a:p>
        </p:txBody>
      </p:sp>
      <p:sp>
        <p:nvSpPr>
          <p:cNvPr id="178179" name="Rectangle 3"/>
          <p:cNvSpPr>
            <a:spLocks noGrp="1" noChangeArrowheads="1"/>
          </p:cNvSpPr>
          <p:nvPr>
            <p:ph type="body" idx="1"/>
          </p:nvPr>
        </p:nvSpPr>
        <p:spPr/>
        <p:txBody>
          <a:bodyPr/>
          <a:lstStyle/>
          <a:p>
            <a:pPr eaLnBrk="1" hangingPunct="1">
              <a:lnSpc>
                <a:spcPct val="80000"/>
              </a:lnSpc>
              <a:defRPr/>
            </a:pPr>
            <a:endParaRPr lang="en-US" sz="2800" dirty="0" smtClean="0"/>
          </a:p>
          <a:p>
            <a:pPr eaLnBrk="1" hangingPunct="1">
              <a:lnSpc>
                <a:spcPct val="80000"/>
              </a:lnSpc>
              <a:defRPr/>
            </a:pPr>
            <a:r>
              <a:rPr lang="en-US" dirty="0" smtClean="0"/>
              <a:t>Parents must reduce auditory distractions— Turn down (or off) the TV or radio when they are talking with their child;</a:t>
            </a:r>
          </a:p>
          <a:p>
            <a:pPr eaLnBrk="1" hangingPunct="1">
              <a:lnSpc>
                <a:spcPct val="80000"/>
              </a:lnSpc>
              <a:defRPr/>
            </a:pPr>
            <a:endParaRPr lang="en-US" dirty="0" smtClean="0"/>
          </a:p>
          <a:p>
            <a:pPr eaLnBrk="1" hangingPunct="1">
              <a:lnSpc>
                <a:spcPct val="80000"/>
              </a:lnSpc>
              <a:defRPr/>
            </a:pPr>
            <a:r>
              <a:rPr lang="en-US" dirty="0" smtClean="0"/>
              <a:t>The parent should not speak unless the child can see her or his face; in other words, not from another room or while walking away from the child.</a:t>
            </a:r>
          </a:p>
          <a:p>
            <a:pPr eaLnBrk="1" hangingPunct="1">
              <a:lnSpc>
                <a:spcPct val="80000"/>
              </a:lnSpc>
              <a:defRPr/>
            </a:pPr>
            <a:endParaRPr lang="en-US" b="1" dirty="0" smtClean="0"/>
          </a:p>
          <a:p>
            <a:pPr eaLnBrk="1" hangingPunct="1">
              <a:lnSpc>
                <a:spcPct val="80000"/>
              </a:lnSpc>
              <a:defRPr/>
            </a:pPr>
            <a:endParaRPr lang="en-US" sz="2800" dirty="0" smtClean="0"/>
          </a:p>
          <a:p>
            <a:pPr eaLnBrk="1" hangingPunct="1">
              <a:lnSpc>
                <a:spcPct val="80000"/>
              </a:lnSpc>
              <a:defRPr/>
            </a:pPr>
            <a:endParaRPr lang="en-US" sz="2800" dirty="0" smtClean="0"/>
          </a:p>
          <a:p>
            <a:pPr eaLnBrk="1" hangingPunct="1">
              <a:lnSpc>
                <a:spcPct val="80000"/>
              </a:lnSpc>
              <a:defRPr/>
            </a:pPr>
            <a:endParaRPr lang="en-US" sz="2800" dirty="0" smtClean="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At Home</a:t>
            </a:r>
            <a:endParaRPr lang="en-US" dirty="0"/>
          </a:p>
        </p:txBody>
      </p:sp>
      <p:sp>
        <p:nvSpPr>
          <p:cNvPr id="3" name="Content Placeholder 2"/>
          <p:cNvSpPr>
            <a:spLocks noGrp="1"/>
          </p:cNvSpPr>
          <p:nvPr>
            <p:ph idx="1"/>
          </p:nvPr>
        </p:nvSpPr>
        <p:spPr>
          <a:xfrm>
            <a:off x="457200" y="1465263"/>
            <a:ext cx="8229600" cy="4525962"/>
          </a:xfrm>
        </p:spPr>
        <p:txBody>
          <a:bodyPr/>
          <a:lstStyle/>
          <a:p>
            <a:pPr eaLnBrk="1" hangingPunct="1">
              <a:lnSpc>
                <a:spcPct val="80000"/>
              </a:lnSpc>
              <a:buFont typeface="Wingdings" panose="05000000000000000000" pitchFamily="2" charset="2"/>
              <a:buNone/>
              <a:defRPr/>
            </a:pPr>
            <a:r>
              <a:rPr lang="en-US" dirty="0" smtClean="0"/>
              <a:t>	While schools are generally reverberation chambers, homes are </a:t>
            </a:r>
            <a:r>
              <a:rPr lang="en-US" u="sng" dirty="0" smtClean="0"/>
              <a:t>anechoic chambers</a:t>
            </a:r>
            <a:r>
              <a:rPr lang="en-US" dirty="0" smtClean="0"/>
              <a:t>. Therefore, speech does not travel well in a home environment, only 6-7 ft. maximum for adequate auditory perception.</a:t>
            </a:r>
          </a:p>
          <a:p>
            <a:pPr eaLnBrk="1" hangingPunct="1">
              <a:lnSpc>
                <a:spcPct val="80000"/>
              </a:lnSpc>
              <a:defRPr/>
            </a:pPr>
            <a:endParaRPr lang="en-US" dirty="0" smtClean="0"/>
          </a:p>
          <a:p>
            <a:pPr eaLnBrk="1" hangingPunct="1">
              <a:lnSpc>
                <a:spcPct val="80000"/>
              </a:lnSpc>
              <a:defRPr/>
            </a:pPr>
            <a:r>
              <a:rPr lang="en-US" dirty="0" smtClean="0"/>
              <a:t>Nor, does speech travel well (1) around corners, (2) up or down stairs, or (3) through open doors!</a:t>
            </a:r>
          </a:p>
          <a:p>
            <a:pPr>
              <a:defRPr/>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39825"/>
          </a:xfrm>
        </p:spPr>
        <p:txBody>
          <a:bodyPr/>
          <a:lstStyle/>
          <a:p>
            <a:pPr>
              <a:defRPr/>
            </a:pPr>
            <a:r>
              <a:rPr lang="en-US" dirty="0" smtClean="0"/>
              <a:t>What to do at home</a:t>
            </a:r>
            <a:endParaRPr lang="en-US" dirty="0"/>
          </a:p>
        </p:txBody>
      </p:sp>
      <p:sp>
        <p:nvSpPr>
          <p:cNvPr id="3" name="Content Placeholder 2"/>
          <p:cNvSpPr>
            <a:spLocks noGrp="1"/>
          </p:cNvSpPr>
          <p:nvPr>
            <p:ph idx="1"/>
          </p:nvPr>
        </p:nvSpPr>
        <p:spPr/>
        <p:txBody>
          <a:bodyPr/>
          <a:lstStyle/>
          <a:p>
            <a:pPr algn="ctr">
              <a:defRPr/>
            </a:pPr>
            <a:r>
              <a:rPr lang="en-US" dirty="0" smtClean="0"/>
              <a:t>By changing manner of speaking, changing the listening environment at school, offices, clinics, and at home, we will have fewer children who are suspected of having CNS auditory problems, or perhaps even misdiagnosed as having central auditory processing problems.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a:t>
            </a:r>
            <a:br>
              <a:rPr lang="en-US" dirty="0" smtClean="0"/>
            </a:br>
            <a:r>
              <a:rPr lang="en-US" dirty="0" smtClean="0"/>
              <a:t>auditory system</a:t>
            </a:r>
            <a:endParaRPr lang="en-US" dirty="0"/>
          </a:p>
        </p:txBody>
      </p:sp>
      <p:pic>
        <p:nvPicPr>
          <p:cNvPr id="9218" name="Picture 4" descr="Sound Rece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5008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39825"/>
          </a:xfrm>
        </p:spPr>
        <p:txBody>
          <a:bodyPr/>
          <a:lstStyle/>
          <a:p>
            <a:pPr>
              <a:defRPr/>
            </a:pPr>
            <a:r>
              <a:rPr lang="en-US" dirty="0" smtClean="0"/>
              <a:t>Thank you!</a:t>
            </a:r>
            <a:endParaRPr lang="en-US" dirty="0"/>
          </a:p>
        </p:txBody>
      </p:sp>
      <p:sp>
        <p:nvSpPr>
          <p:cNvPr id="3" name="Content Placeholder 2"/>
          <p:cNvSpPr>
            <a:spLocks noGrp="1"/>
          </p:cNvSpPr>
          <p:nvPr>
            <p:ph idx="1"/>
          </p:nvPr>
        </p:nvSpPr>
        <p:spPr/>
        <p:txBody>
          <a:bodyPr/>
          <a:lstStyle/>
          <a:p>
            <a:pPr algn="ctr">
              <a:defRPr/>
            </a:pPr>
            <a:endParaRPr lang="en-US" dirty="0" smtClean="0"/>
          </a:p>
          <a:p>
            <a:pPr algn="ctr">
              <a:defRPr/>
            </a:pPr>
            <a:endParaRPr lang="en-US" dirty="0"/>
          </a:p>
          <a:p>
            <a:pPr algn="ctr">
              <a:defRPr/>
            </a:pPr>
            <a:r>
              <a:rPr lang="en-US" sz="4800" dirty="0" smtClean="0"/>
              <a:t>Thank you! Have A Great Conference!</a:t>
            </a:r>
          </a:p>
          <a:p>
            <a:pPr algn="ct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auditory </a:t>
            </a:r>
            <a:br>
              <a:rPr lang="en-US" dirty="0" smtClean="0"/>
            </a:br>
            <a:r>
              <a:rPr lang="en-US" dirty="0" smtClean="0"/>
              <a:t>system</a:t>
            </a:r>
            <a:endParaRPr lang="en-US" dirty="0"/>
          </a:p>
        </p:txBody>
      </p:sp>
      <p:pic>
        <p:nvPicPr>
          <p:cNvPr id="11266" name="Picture 4" descr="Hearing Path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39825"/>
          </a:xfrm>
        </p:spPr>
        <p:txBody>
          <a:bodyPr/>
          <a:lstStyle/>
          <a:p>
            <a:pPr>
              <a:defRPr/>
            </a:pPr>
            <a:r>
              <a:rPr lang="en-US" dirty="0" smtClean="0"/>
              <a:t>Brain</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13316" name="Picture 3" descr="The image shows a human brain and labels the different sections of the brain." title="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41463"/>
            <a:ext cx="51816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1752600"/>
            <a:ext cx="7772400" cy="1736725"/>
          </a:xfrm>
        </p:spPr>
        <p:txBody>
          <a:bodyPr/>
          <a:lstStyle/>
          <a:p>
            <a:pPr>
              <a:defRPr/>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Describe what comprises good speech.</a:t>
            </a:r>
            <a:endParaRPr lang="en-US" b="1" dirty="0"/>
          </a:p>
        </p:txBody>
      </p:sp>
      <p:sp>
        <p:nvSpPr>
          <p:cNvPr id="5" name="Subtitle 4"/>
          <p:cNvSpPr>
            <a:spLocks noGrp="1"/>
          </p:cNvSpPr>
          <p:nvPr>
            <p:ph type="subTitle" sz="quarter" idx="1"/>
          </p:nvPr>
        </p:nvSpPr>
        <p:spPr>
          <a:xfrm>
            <a:off x="1524000" y="3886200"/>
            <a:ext cx="6400800" cy="1752600"/>
          </a:xfrm>
        </p:spPr>
        <p:txBody>
          <a:bodyPr/>
          <a:lstStyle/>
          <a:p>
            <a:pPr>
              <a:defRPr/>
            </a:pPr>
            <a:r>
              <a:rPr lang="en-US" sz="4400" b="1" u="sng" dirty="0" smtClean="0"/>
              <a:t>What is it</a:t>
            </a:r>
            <a:r>
              <a:rPr lang="en-US" sz="4400" dirty="0" smtClean="0"/>
              <a:t>?</a:t>
            </a:r>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pPr>
              <a:defRPr/>
            </a:pPr>
            <a:r>
              <a:rPr lang="en-US" dirty="0" smtClean="0"/>
              <a:t>Can you give me some examples of what people do in order to speak well?</a:t>
            </a:r>
            <a:endParaRPr lang="en-US" dirty="0"/>
          </a:p>
        </p:txBody>
      </p:sp>
      <p:sp>
        <p:nvSpPr>
          <p:cNvPr id="5" name="Subtitle 4"/>
          <p:cNvSpPr>
            <a:spLocks noGrp="1"/>
          </p:cNvSpPr>
          <p:nvPr>
            <p:ph type="subTitle" sz="quarter" idx="1"/>
          </p:nvPr>
        </p:nvSpPr>
        <p:spPr/>
        <p:txBody>
          <a:bodyPr/>
          <a:lstStyle/>
          <a:p>
            <a:pPr>
              <a:defRPr/>
            </a:pPr>
            <a:r>
              <a:rPr lang="en-US" sz="4400" b="1" u="sng" dirty="0" smtClean="0"/>
              <a:t>Who Are Those People</a:t>
            </a:r>
            <a:r>
              <a:rPr lang="en-US" sz="4400" b="1" dirty="0" smtClean="0"/>
              <a:t>?</a:t>
            </a:r>
            <a:endParaRPr lang="en-US" sz="4400" b="1"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872</TotalTime>
  <Words>1326</Words>
  <Application>Microsoft Office PowerPoint</Application>
  <PresentationFormat>On-screen Show (4:3)</PresentationFormat>
  <Paragraphs>161</Paragraphs>
  <Slides>50</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Wingdings</vt:lpstr>
      <vt:lpstr>Calibri</vt:lpstr>
      <vt:lpstr>Ripple</vt:lpstr>
      <vt:lpstr>HOW TO TALK TO CHILDREN </vt:lpstr>
      <vt:lpstr>Authors</vt:lpstr>
      <vt:lpstr>What we are talking about</vt:lpstr>
      <vt:lpstr>Child’s peripheral and central auditory system</vt:lpstr>
      <vt:lpstr>Peripheral  auditory system</vt:lpstr>
      <vt:lpstr>Central auditory  system</vt:lpstr>
      <vt:lpstr>Brain</vt:lpstr>
      <vt:lpstr>       Describe what comprises good speech.</vt:lpstr>
      <vt:lpstr>Can you give me some examples of what people do in order to speak well?</vt:lpstr>
      <vt:lpstr>Who are those people?</vt:lpstr>
      <vt:lpstr>Why?</vt:lpstr>
      <vt:lpstr>As adults, we primarily choose to be with those with whom we can hear, understand, and communicate with greatest ease.</vt:lpstr>
      <vt:lpstr>For children, they are generally chosen for them!</vt:lpstr>
      <vt:lpstr>So, let’s talk about children.</vt:lpstr>
      <vt:lpstr>     The Developing CNS Auditory System</vt:lpstr>
      <vt:lpstr>     Not to criticize, but---  Most teachers, SLPs, audiologists, and parents have not been taught how to talk to children</vt:lpstr>
      <vt:lpstr>          Children are not adults, nor are the auditory transmission, storage and retrieval  portions of their central nervous system </vt:lpstr>
      <vt:lpstr>For Example</vt:lpstr>
      <vt:lpstr>        MR. ROGERS  spoke (speaks) at a rate of approximately 124 wpm. And, young children adored him and watched his television show faithfully. Why?</vt:lpstr>
      <vt:lpstr>    For Adults, Walter Cronkite, and Tom Brokaw  both practiced speaking at 124 WPM for use during news broadcasts. And, adults watched them on television faithfully. Why?</vt:lpstr>
      <vt:lpstr>Back to Children…</vt:lpstr>
      <vt:lpstr>Children</vt:lpstr>
      <vt:lpstr>135 WPM</vt:lpstr>
      <vt:lpstr>Average WPM of most adults</vt:lpstr>
      <vt:lpstr>Children’s Shows</vt:lpstr>
      <vt:lpstr>Children’s shows (2)</vt:lpstr>
      <vt:lpstr>Sponge Bob!</vt:lpstr>
      <vt:lpstr>Detrimental to listening skills</vt:lpstr>
      <vt:lpstr>TV shows discourage listening</vt:lpstr>
      <vt:lpstr>Newscasters</vt:lpstr>
      <vt:lpstr>Children as listeners</vt:lpstr>
      <vt:lpstr>Parents</vt:lpstr>
      <vt:lpstr>Talk at an appropriate speed</vt:lpstr>
      <vt:lpstr>Something else happens!</vt:lpstr>
      <vt:lpstr>What a relief!</vt:lpstr>
      <vt:lpstr> The Environment </vt:lpstr>
      <vt:lpstr>       Four Acoustical Phenomena That Influence Speech Understanding For Children In All Listening Environments, but Particularly at home and in the Classroom.</vt:lpstr>
      <vt:lpstr>Those are--</vt:lpstr>
      <vt:lpstr>       TO COMPENSATE FOR THOSE FACTORS  First and Foremost</vt:lpstr>
      <vt:lpstr>      After enhancing one’s speech habits, Enhance the Listening Environment</vt:lpstr>
      <vt:lpstr>     At School  Change The Acoustical Characteristics Of The Room  Which does not always mean adding carpet!</vt:lpstr>
      <vt:lpstr> Most classrooms and service environments are filled with reflectent and reverberant elements</vt:lpstr>
      <vt:lpstr>Classroom environment</vt:lpstr>
      <vt:lpstr>     ENHANCE THE VISUAL ENVIRONMENT</vt:lpstr>
      <vt:lpstr>School visual environment</vt:lpstr>
      <vt:lpstr>        ENVIRONMENTAL DESIGN AT HOME</vt:lpstr>
      <vt:lpstr>At Home--</vt:lpstr>
      <vt:lpstr>At Home</vt:lpstr>
      <vt:lpstr>What to do at home</vt:lpstr>
      <vt:lpstr>Thank you!</vt:lpstr>
    </vt:vector>
  </TitlesOfParts>
  <Company>Wichita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DESIGN</dc:title>
  <dc:creator>rhull</dc:creator>
  <cp:lastModifiedBy>Mullet, Benjamin</cp:lastModifiedBy>
  <cp:revision>138</cp:revision>
  <dcterms:created xsi:type="dcterms:W3CDTF">2005-09-22T19:35:20Z</dcterms:created>
  <dcterms:modified xsi:type="dcterms:W3CDTF">2016-07-12T17:53:32Z</dcterms:modified>
</cp:coreProperties>
</file>