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3"/>
  </p:notesMasterIdLst>
  <p:sldIdLst>
    <p:sldId id="256" r:id="rId2"/>
    <p:sldId id="279" r:id="rId3"/>
    <p:sldId id="300" r:id="rId4"/>
    <p:sldId id="302" r:id="rId5"/>
    <p:sldId id="301" r:id="rId6"/>
    <p:sldId id="303" r:id="rId7"/>
    <p:sldId id="281" r:id="rId8"/>
    <p:sldId id="258" r:id="rId9"/>
    <p:sldId id="305" r:id="rId10"/>
    <p:sldId id="270" r:id="rId11"/>
    <p:sldId id="263" r:id="rId12"/>
    <p:sldId id="259" r:id="rId13"/>
    <p:sldId id="307" r:id="rId14"/>
    <p:sldId id="267" r:id="rId15"/>
    <p:sldId id="261" r:id="rId16"/>
    <p:sldId id="283" r:id="rId17"/>
    <p:sldId id="262" r:id="rId18"/>
    <p:sldId id="296" r:id="rId19"/>
    <p:sldId id="306" r:id="rId20"/>
    <p:sldId id="272" r:id="rId21"/>
    <p:sldId id="285" r:id="rId22"/>
    <p:sldId id="304" r:id="rId23"/>
    <p:sldId id="286" r:id="rId24"/>
    <p:sldId id="299" r:id="rId25"/>
    <p:sldId id="289" r:id="rId26"/>
    <p:sldId id="290" r:id="rId27"/>
    <p:sldId id="291" r:id="rId28"/>
    <p:sldId id="292" r:id="rId29"/>
    <p:sldId id="297" r:id="rId30"/>
    <p:sldId id="308" r:id="rId31"/>
    <p:sldId id="30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82" autoAdjust="0"/>
  </p:normalViewPr>
  <p:slideViewPr>
    <p:cSldViewPr>
      <p:cViewPr varScale="1">
        <p:scale>
          <a:sx n="75" d="100"/>
          <a:sy n="75" d="100"/>
        </p:scale>
        <p:origin x="159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filer02\k12\RTI\Report%20output\Exhibits-%20Sept%202015\Chapter%205%20and%206\Table%205.2_rti_NP_TSLS_imp_Main.xls"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iler02\share\SHARE\K-12%20Reading%20Synthesis\Lit%20Revie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605598907988975"/>
          <c:y val="6.7708333333333329E-2"/>
          <c:w val="0.80701765882981968"/>
          <c:h val="0.88541666666666663"/>
        </c:manualLayout>
      </c:layout>
      <c:barChart>
        <c:barDir val="col"/>
        <c:grouping val="clustered"/>
        <c:varyColors val="0"/>
        <c:ser>
          <c:idx val="0"/>
          <c:order val="0"/>
          <c:spPr>
            <a:solidFill>
              <a:schemeClr val="bg1"/>
            </a:solidFill>
            <a:ln>
              <a:solidFill>
                <a:schemeClr val="tx1"/>
              </a:solidFill>
            </a:ln>
          </c:spPr>
          <c:invertIfNegative val="0"/>
          <c:dLbls>
            <c:numFmt formatCode="#,##0.00" sourceLinked="0"/>
            <c:spPr>
              <a:noFill/>
              <a:ln>
                <a:noFill/>
              </a:ln>
              <a:effectLst/>
            </c:spPr>
            <c:txPr>
              <a:bodyPr/>
              <a:lstStyle/>
              <a:p>
                <a:pPr>
                  <a:defRPr sz="1000" b="0" i="0" u="none" strike="noStrike" baseline="0">
                    <a:solidFill>
                      <a:srgbClr val="000000"/>
                    </a:solidFill>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'ES figure'!$I$13:$I$24</c:f>
              <c:numCache>
                <c:formatCode>General</c:formatCode>
                <c:ptCount val="12"/>
              </c:numCache>
            </c:numRef>
          </c:cat>
          <c:val>
            <c:numRef>
              <c:f>('ES figure'!$L$14,'ES figure'!$L$16,'ES figure'!$L$20,'ES figure'!$L$24)</c:f>
              <c:numCache>
                <c:formatCode>0.00</c:formatCode>
                <c:ptCount val="4"/>
                <c:pt idx="0">
                  <c:v>-0.16527</c:v>
                </c:pt>
                <c:pt idx="1">
                  <c:v>-0.10935</c:v>
                </c:pt>
                <c:pt idx="2">
                  <c:v>0.104711</c:v>
                </c:pt>
                <c:pt idx="3">
                  <c:v>-1.031E-2</c:v>
                </c:pt>
              </c:numCache>
            </c:numRef>
          </c:val>
        </c:ser>
        <c:dLbls>
          <c:showLegendKey val="0"/>
          <c:showVal val="0"/>
          <c:showCatName val="0"/>
          <c:showSerName val="0"/>
          <c:showPercent val="0"/>
          <c:showBubbleSize val="0"/>
        </c:dLbls>
        <c:gapWidth val="150"/>
        <c:axId val="327028040"/>
        <c:axId val="327027616"/>
      </c:barChart>
      <c:catAx>
        <c:axId val="327028040"/>
        <c:scaling>
          <c:orientation val="minMax"/>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Times New Roman"/>
                <a:ea typeface="Times New Roman"/>
                <a:cs typeface="Times New Roman"/>
              </a:defRPr>
            </a:pPr>
            <a:endParaRPr lang="en-US"/>
          </a:p>
        </c:txPr>
        <c:crossAx val="327027616"/>
        <c:crosses val="autoZero"/>
        <c:auto val="1"/>
        <c:lblAlgn val="ctr"/>
        <c:lblOffset val="100"/>
        <c:noMultiLvlLbl val="0"/>
      </c:catAx>
      <c:valAx>
        <c:axId val="327027616"/>
        <c:scaling>
          <c:orientation val="minMax"/>
          <c:max val="0.2"/>
          <c:min val="-0.2"/>
        </c:scaling>
        <c:delete val="0"/>
        <c:axPos val="l"/>
        <c:title>
          <c:tx>
            <c:rich>
              <a:bodyPr/>
              <a:lstStyle/>
              <a:p>
                <a:pPr>
                  <a:defRPr sz="1500" b="0" i="0" u="none" strike="noStrike" baseline="0">
                    <a:solidFill>
                      <a:srgbClr val="000000"/>
                    </a:solidFill>
                    <a:latin typeface="Calibri"/>
                    <a:ea typeface="Calibri"/>
                    <a:cs typeface="Calibri"/>
                  </a:defRPr>
                </a:pPr>
                <a:r>
                  <a:rPr lang="en-US" sz="1500" b="1" i="0" u="none" strike="noStrike" baseline="0">
                    <a:solidFill>
                      <a:srgbClr val="000000"/>
                    </a:solidFill>
                    <a:latin typeface="Times New Roman"/>
                    <a:cs typeface="Times New Roman"/>
                  </a:rPr>
                  <a:t>Effect Size of </a:t>
                </a:r>
              </a:p>
              <a:p>
                <a:pPr>
                  <a:defRPr sz="1500" b="0" i="0" u="none" strike="noStrike" baseline="0">
                    <a:solidFill>
                      <a:srgbClr val="000000"/>
                    </a:solidFill>
                    <a:latin typeface="Calibri"/>
                    <a:ea typeface="Calibri"/>
                    <a:cs typeface="Calibri"/>
                  </a:defRPr>
                </a:pPr>
                <a:r>
                  <a:rPr lang="en-US" sz="1500" b="1" i="0" u="none" strike="noStrike" baseline="0">
                    <a:solidFill>
                      <a:srgbClr val="000000"/>
                    </a:solidFill>
                    <a:latin typeface="Times New Roman"/>
                    <a:cs typeface="Times New Roman"/>
                  </a:rPr>
                  <a:t>Estimated Impact</a:t>
                </a:r>
              </a:p>
            </c:rich>
          </c:tx>
          <c:layout/>
          <c:overlay val="0"/>
        </c:title>
        <c:numFmt formatCode="0.00" sourceLinked="0"/>
        <c:majorTickMark val="out"/>
        <c:minorTickMark val="none"/>
        <c:tickLblPos val="nextTo"/>
        <c:txPr>
          <a:bodyPr rot="0" vert="horz"/>
          <a:lstStyle/>
          <a:p>
            <a:pPr>
              <a:defRPr sz="1000" b="0" i="0" u="none" strike="noStrike" baseline="0">
                <a:solidFill>
                  <a:srgbClr val="000000"/>
                </a:solidFill>
                <a:latin typeface="Times New Roman"/>
                <a:ea typeface="Times New Roman"/>
                <a:cs typeface="Times New Roman"/>
              </a:defRPr>
            </a:pPr>
            <a:endParaRPr lang="en-US"/>
          </a:p>
        </c:txPr>
        <c:crossAx val="327028040"/>
        <c:crosses val="autoZero"/>
        <c:crossBetween val="between"/>
        <c:majorUnit val="0.1"/>
      </c:valAx>
    </c:plotArea>
    <c:plotVisOnly val="1"/>
    <c:dispBlanksAs val="gap"/>
    <c:showDLblsOverMax val="0"/>
  </c:chart>
  <c:spPr>
    <a:solidFill>
      <a:schemeClr val="bg1"/>
    </a:solidFill>
    <a:ln>
      <a:noFill/>
    </a:ln>
  </c:spPr>
  <c:txPr>
    <a:bodyPr/>
    <a:lstStyle/>
    <a:p>
      <a:pPr>
        <a:defRPr sz="1000"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5400000" vert="horz"/>
          <a:lstStyle/>
          <a:p>
            <a:pPr>
              <a:defRPr sz="1600" b="1" i="0" u="sng" strike="noStrike" baseline="0">
                <a:solidFill>
                  <a:srgbClr val="000000"/>
                </a:solidFill>
                <a:latin typeface="Times New Roman"/>
                <a:ea typeface="Times New Roman"/>
                <a:cs typeface="Times New Roman"/>
              </a:defRPr>
            </a:pPr>
            <a:r>
              <a:rPr lang="en-US" sz="1600" u="none" dirty="0"/>
              <a:t>Grade 1 ECLS-K Reading Assessment</a:t>
            </a:r>
          </a:p>
        </c:rich>
      </c:tx>
      <c:layout>
        <c:manualLayout>
          <c:xMode val="edge"/>
          <c:yMode val="edge"/>
          <c:x val="0"/>
          <c:y val="0.38421504515325411"/>
        </c:manualLayout>
      </c:layout>
      <c:overlay val="0"/>
    </c:title>
    <c:autoTitleDeleted val="0"/>
    <c:plotArea>
      <c:layout>
        <c:manualLayout>
          <c:layoutTarget val="inner"/>
          <c:xMode val="edge"/>
          <c:yMode val="edge"/>
          <c:x val="0.12957069357837947"/>
          <c:y val="0.2737400987890472"/>
          <c:w val="0.77556307163307614"/>
          <c:h val="0.65623336431142909"/>
        </c:manualLayout>
      </c:layout>
      <c:lineChart>
        <c:grouping val="standard"/>
        <c:varyColors val="0"/>
        <c:ser>
          <c:idx val="0"/>
          <c:order val="0"/>
          <c:spPr>
            <a:ln w="28575">
              <a:noFill/>
            </a:ln>
          </c:spPr>
          <c:marker>
            <c:symbol val="circle"/>
            <c:size val="2"/>
            <c:spPr>
              <a:solidFill>
                <a:schemeClr val="tx1"/>
              </a:solidFill>
              <a:ln>
                <a:noFill/>
              </a:ln>
            </c:spPr>
          </c:marker>
          <c:val>
            <c:numRef>
              <c:f>TSLS_G1_ES_ECLSScore_v2!$D$2:$D$121</c:f>
              <c:numCache>
                <c:formatCode>General</c:formatCode>
                <c:ptCount val="120"/>
                <c:pt idx="0">
                  <c:v>-1.1806115521965388</c:v>
                </c:pt>
                <c:pt idx="1">
                  <c:v>-1.172254632821208</c:v>
                </c:pt>
                <c:pt idx="2">
                  <c:v>-0.95115846461780329</c:v>
                </c:pt>
                <c:pt idx="3">
                  <c:v>-0.88882962510343555</c:v>
                </c:pt>
                <c:pt idx="4">
                  <c:v>-0.82566554365549605</c:v>
                </c:pt>
                <c:pt idx="5">
                  <c:v>-0.79812050073572016</c:v>
                </c:pt>
                <c:pt idx="6">
                  <c:v>-0.70521663555857161</c:v>
                </c:pt>
                <c:pt idx="7">
                  <c:v>-0.69112110902141244</c:v>
                </c:pt>
                <c:pt idx="8">
                  <c:v>-0.64258523860910977</c:v>
                </c:pt>
                <c:pt idx="9">
                  <c:v>-0.6179415360660333</c:v>
                </c:pt>
                <c:pt idx="10">
                  <c:v>-0.59134087233836752</c:v>
                </c:pt>
                <c:pt idx="11">
                  <c:v>-0.58981110557480143</c:v>
                </c:pt>
                <c:pt idx="12">
                  <c:v>-0.58564668815638399</c:v>
                </c:pt>
                <c:pt idx="13">
                  <c:v>-0.57441782835619493</c:v>
                </c:pt>
                <c:pt idx="14">
                  <c:v>-0.49650396896656401</c:v>
                </c:pt>
                <c:pt idx="15">
                  <c:v>-0.47254302710383889</c:v>
                </c:pt>
                <c:pt idx="16">
                  <c:v>-0.43898440730983568</c:v>
                </c:pt>
                <c:pt idx="17">
                  <c:v>-0.43581041037961282</c:v>
                </c:pt>
                <c:pt idx="18">
                  <c:v>-0.41136903513259826</c:v>
                </c:pt>
                <c:pt idx="19">
                  <c:v>-0.4009402531528638</c:v>
                </c:pt>
                <c:pt idx="20">
                  <c:v>-0.3936104026302647</c:v>
                </c:pt>
                <c:pt idx="21">
                  <c:v>-0.3899752217226799</c:v>
                </c:pt>
                <c:pt idx="22">
                  <c:v>-0.38227798035215843</c:v>
                </c:pt>
                <c:pt idx="23">
                  <c:v>-0.3771354042537971</c:v>
                </c:pt>
                <c:pt idx="24">
                  <c:v>-0.36291697556286739</c:v>
                </c:pt>
                <c:pt idx="25">
                  <c:v>-0.32392619160947689</c:v>
                </c:pt>
                <c:pt idx="26">
                  <c:v>-0.32109306960620576</c:v>
                </c:pt>
                <c:pt idx="27">
                  <c:v>-0.29337230020192828</c:v>
                </c:pt>
                <c:pt idx="28">
                  <c:v>-0.29191295447730192</c:v>
                </c:pt>
                <c:pt idx="29">
                  <c:v>-0.27902933746538433</c:v>
                </c:pt>
                <c:pt idx="30">
                  <c:v>-0.27764644891987117</c:v>
                </c:pt>
                <c:pt idx="31">
                  <c:v>-0.27650697618615949</c:v>
                </c:pt>
                <c:pt idx="32">
                  <c:v>-0.26863470798219152</c:v>
                </c:pt>
                <c:pt idx="33">
                  <c:v>-0.26691687330093555</c:v>
                </c:pt>
                <c:pt idx="34">
                  <c:v>-0.26396439830221619</c:v>
                </c:pt>
                <c:pt idx="35">
                  <c:v>-0.26388843515074623</c:v>
                </c:pt>
                <c:pt idx="36">
                  <c:v>-0.26334238028383661</c:v>
                </c:pt>
                <c:pt idx="37">
                  <c:v>-0.25195366988167728</c:v>
                </c:pt>
                <c:pt idx="38">
                  <c:v>-0.24899234482622945</c:v>
                </c:pt>
                <c:pt idx="39">
                  <c:v>-0.24852469671103727</c:v>
                </c:pt>
                <c:pt idx="40">
                  <c:v>-0.24823953273427524</c:v>
                </c:pt>
                <c:pt idx="41">
                  <c:v>-0.2348843618817808</c:v>
                </c:pt>
                <c:pt idx="42">
                  <c:v>-0.23215670331824645</c:v>
                </c:pt>
                <c:pt idx="43">
                  <c:v>-0.22575128406407752</c:v>
                </c:pt>
                <c:pt idx="44">
                  <c:v>-0.22457570165848856</c:v>
                </c:pt>
                <c:pt idx="45">
                  <c:v>-0.21489156100464935</c:v>
                </c:pt>
                <c:pt idx="46">
                  <c:v>-0.20285122021329433</c:v>
                </c:pt>
                <c:pt idx="47">
                  <c:v>-0.20181047841891361</c:v>
                </c:pt>
                <c:pt idx="48">
                  <c:v>-0.19783776333773298</c:v>
                </c:pt>
                <c:pt idx="49">
                  <c:v>-0.19513896123431959</c:v>
                </c:pt>
                <c:pt idx="50">
                  <c:v>-0.19334160395721078</c:v>
                </c:pt>
                <c:pt idx="51">
                  <c:v>-0.18675220405956253</c:v>
                </c:pt>
                <c:pt idx="52">
                  <c:v>-0.1804211952982544</c:v>
                </c:pt>
                <c:pt idx="53">
                  <c:v>-0.17738866751869037</c:v>
                </c:pt>
                <c:pt idx="54">
                  <c:v>-0.16853796029380763</c:v>
                </c:pt>
                <c:pt idx="55">
                  <c:v>-0.1664480151282707</c:v>
                </c:pt>
                <c:pt idx="56">
                  <c:v>-0.16643096187496006</c:v>
                </c:pt>
                <c:pt idx="57">
                  <c:v>-0.1633552616704772</c:v>
                </c:pt>
                <c:pt idx="58">
                  <c:v>-0.14479072641684834</c:v>
                </c:pt>
                <c:pt idx="59">
                  <c:v>-0.1380613896259556</c:v>
                </c:pt>
                <c:pt idx="60">
                  <c:v>-0.12795535957983267</c:v>
                </c:pt>
                <c:pt idx="61">
                  <c:v>-0.12304573063129728</c:v>
                </c:pt>
                <c:pt idx="62">
                  <c:v>-0.11126671100713123</c:v>
                </c:pt>
                <c:pt idx="63">
                  <c:v>-0.10606530714007049</c:v>
                </c:pt>
                <c:pt idx="64">
                  <c:v>-8.6146236765654374E-2</c:v>
                </c:pt>
                <c:pt idx="65">
                  <c:v>-7.4017515627751607E-2</c:v>
                </c:pt>
                <c:pt idx="66">
                  <c:v>-6.5173064776519199E-2</c:v>
                </c:pt>
                <c:pt idx="67">
                  <c:v>-6.2090626328188889E-2</c:v>
                </c:pt>
                <c:pt idx="68">
                  <c:v>-5.198715813248915E-2</c:v>
                </c:pt>
                <c:pt idx="69">
                  <c:v>-4.6565938441362434E-2</c:v>
                </c:pt>
                <c:pt idx="70">
                  <c:v>-4.0370704123536244E-2</c:v>
                </c:pt>
                <c:pt idx="71">
                  <c:v>-3.8517379683658703E-2</c:v>
                </c:pt>
                <c:pt idx="72">
                  <c:v>-3.3760652802463903E-2</c:v>
                </c:pt>
                <c:pt idx="73">
                  <c:v>-2.9817457144352397E-2</c:v>
                </c:pt>
                <c:pt idx="74">
                  <c:v>-2.7867359003056064E-2</c:v>
                </c:pt>
                <c:pt idx="75">
                  <c:v>-2.4664814863498918E-2</c:v>
                </c:pt>
                <c:pt idx="76">
                  <c:v>-2.0771173786320651E-2</c:v>
                </c:pt>
                <c:pt idx="77">
                  <c:v>-1.4598235873814092E-2</c:v>
                </c:pt>
                <c:pt idx="78">
                  <c:v>-1.3054967701356085E-2</c:v>
                </c:pt>
                <c:pt idx="79">
                  <c:v>-1.1357219896020843E-2</c:v>
                </c:pt>
                <c:pt idx="80">
                  <c:v>-2.2319874354813918E-3</c:v>
                </c:pt>
                <c:pt idx="81">
                  <c:v>1.5756739469600517E-2</c:v>
                </c:pt>
                <c:pt idx="82">
                  <c:v>2.1678526987962604E-2</c:v>
                </c:pt>
                <c:pt idx="83">
                  <c:v>2.2595147232632812E-2</c:v>
                </c:pt>
                <c:pt idx="84">
                  <c:v>2.5033090862572188E-2</c:v>
                </c:pt>
                <c:pt idx="85">
                  <c:v>2.6527245943797795E-2</c:v>
                </c:pt>
                <c:pt idx="86">
                  <c:v>2.8543644749359498E-2</c:v>
                </c:pt>
                <c:pt idx="87">
                  <c:v>3.0757324262796676E-2</c:v>
                </c:pt>
                <c:pt idx="88">
                  <c:v>3.2615487729450554E-2</c:v>
                </c:pt>
                <c:pt idx="89">
                  <c:v>4.8403219534871256E-2</c:v>
                </c:pt>
                <c:pt idx="90">
                  <c:v>6.561069052670454E-2</c:v>
                </c:pt>
                <c:pt idx="91">
                  <c:v>7.7772982482018055E-2</c:v>
                </c:pt>
                <c:pt idx="92">
                  <c:v>7.9576567110493851E-2</c:v>
                </c:pt>
                <c:pt idx="93">
                  <c:v>8.112562831687456E-2</c:v>
                </c:pt>
                <c:pt idx="94">
                  <c:v>9.5647009378947545E-2</c:v>
                </c:pt>
                <c:pt idx="95">
                  <c:v>0.10459795431875224</c:v>
                </c:pt>
                <c:pt idx="96">
                  <c:v>0.11119549828263675</c:v>
                </c:pt>
                <c:pt idx="97">
                  <c:v>0.12623888400998018</c:v>
                </c:pt>
                <c:pt idx="98">
                  <c:v>0.12789772824197482</c:v>
                </c:pt>
                <c:pt idx="99">
                  <c:v>0.12917845990094151</c:v>
                </c:pt>
                <c:pt idx="100">
                  <c:v>0.13990361261211376</c:v>
                </c:pt>
                <c:pt idx="101">
                  <c:v>0.14046143568660341</c:v>
                </c:pt>
                <c:pt idx="102">
                  <c:v>0.1411282037024929</c:v>
                </c:pt>
                <c:pt idx="103">
                  <c:v>0.14771357491056281</c:v>
                </c:pt>
                <c:pt idx="104">
                  <c:v>0.15197853459146454</c:v>
                </c:pt>
                <c:pt idx="105">
                  <c:v>0.15874277575389212</c:v>
                </c:pt>
                <c:pt idx="106">
                  <c:v>0.18263105585806821</c:v>
                </c:pt>
                <c:pt idx="107">
                  <c:v>0.18967010510213567</c:v>
                </c:pt>
                <c:pt idx="108">
                  <c:v>0.20198481224931003</c:v>
                </c:pt>
                <c:pt idx="109">
                  <c:v>0.24186845865399914</c:v>
                </c:pt>
                <c:pt idx="110">
                  <c:v>0.27392577562642295</c:v>
                </c:pt>
                <c:pt idx="111">
                  <c:v>0.29008404002194227</c:v>
                </c:pt>
                <c:pt idx="112">
                  <c:v>0.30203823163965637</c:v>
                </c:pt>
                <c:pt idx="113">
                  <c:v>0.31874341214695145</c:v>
                </c:pt>
                <c:pt idx="114">
                  <c:v>0.32436589003219535</c:v>
                </c:pt>
                <c:pt idx="115">
                  <c:v>0.35558573252044084</c:v>
                </c:pt>
                <c:pt idx="116">
                  <c:v>0.35780411599291567</c:v>
                </c:pt>
                <c:pt idx="117">
                  <c:v>0.38483051862069678</c:v>
                </c:pt>
                <c:pt idx="118">
                  <c:v>0.52797224367279827</c:v>
                </c:pt>
              </c:numCache>
            </c:numRef>
          </c:val>
          <c:smooth val="0"/>
        </c:ser>
        <c:ser>
          <c:idx val="1"/>
          <c:order val="1"/>
          <c:spPr>
            <a:ln w="28575">
              <a:noFill/>
            </a:ln>
          </c:spPr>
          <c:marker>
            <c:symbol val="none"/>
          </c:marker>
          <c:val>
            <c:numRef>
              <c:f>TSLS_G1_ES_ECLSScore_v2!$E$2:$E$121</c:f>
              <c:numCache>
                <c:formatCode>General</c:formatCode>
                <c:ptCount val="120"/>
                <c:pt idx="0">
                  <c:v>-0.63593288112411039</c:v>
                </c:pt>
                <c:pt idx="1">
                  <c:v>-0.65574420582514592</c:v>
                </c:pt>
                <c:pt idx="2">
                  <c:v>-0.55073706435366887</c:v>
                </c:pt>
                <c:pt idx="3">
                  <c:v>-0.53376528826763081</c:v>
                </c:pt>
                <c:pt idx="4">
                  <c:v>-0.58645794659264094</c:v>
                </c:pt>
                <c:pt idx="5">
                  <c:v>-0.37626705649170739</c:v>
                </c:pt>
                <c:pt idx="6">
                  <c:v>-0.4174400233171579</c:v>
                </c:pt>
                <c:pt idx="7">
                  <c:v>-0.52143764670019355</c:v>
                </c:pt>
                <c:pt idx="8">
                  <c:v>-0.26383588241220846</c:v>
                </c:pt>
                <c:pt idx="9">
                  <c:v>-8.3525149065255697E-2</c:v>
                </c:pt>
                <c:pt idx="10">
                  <c:v>-0.23090900715906942</c:v>
                </c:pt>
                <c:pt idx="11">
                  <c:v>2.1842828704135578E-2</c:v>
                </c:pt>
                <c:pt idx="12">
                  <c:v>-0.24135179000561324</c:v>
                </c:pt>
                <c:pt idx="13">
                  <c:v>-5.2221688563936997E-2</c:v>
                </c:pt>
                <c:pt idx="14">
                  <c:v>-0.16210112548563393</c:v>
                </c:pt>
                <c:pt idx="15">
                  <c:v>3.5921339446589096E-2</c:v>
                </c:pt>
                <c:pt idx="16">
                  <c:v>6.8304928929335982E-3</c:v>
                </c:pt>
                <c:pt idx="17">
                  <c:v>-8.0975173331218717E-2</c:v>
                </c:pt>
                <c:pt idx="18">
                  <c:v>0.10114545081191664</c:v>
                </c:pt>
                <c:pt idx="19">
                  <c:v>4.4377259777785671E-2</c:v>
                </c:pt>
                <c:pt idx="20">
                  <c:v>0.11646008640725809</c:v>
                </c:pt>
                <c:pt idx="21">
                  <c:v>9.8098875753367495E-2</c:v>
                </c:pt>
                <c:pt idx="22">
                  <c:v>0.21852983811104659</c:v>
                </c:pt>
                <c:pt idx="23">
                  <c:v>0.15287173680722629</c:v>
                </c:pt>
                <c:pt idx="24">
                  <c:v>0.18759514414321135</c:v>
                </c:pt>
                <c:pt idx="25">
                  <c:v>0.11425119616036322</c:v>
                </c:pt>
                <c:pt idx="26">
                  <c:v>4.7090858729106247E-2</c:v>
                </c:pt>
                <c:pt idx="27">
                  <c:v>8.5735598732190901E-2</c:v>
                </c:pt>
                <c:pt idx="28">
                  <c:v>8.5329190433490007E-2</c:v>
                </c:pt>
                <c:pt idx="29">
                  <c:v>0.25697727178633906</c:v>
                </c:pt>
                <c:pt idx="30">
                  <c:v>0.11207513620943726</c:v>
                </c:pt>
                <c:pt idx="31">
                  <c:v>0.16350914770123032</c:v>
                </c:pt>
                <c:pt idx="32">
                  <c:v>0.22060845832555886</c:v>
                </c:pt>
                <c:pt idx="33">
                  <c:v>5.5435578499658938E-2</c:v>
                </c:pt>
                <c:pt idx="34">
                  <c:v>0.29386727203813939</c:v>
                </c:pt>
                <c:pt idx="35">
                  <c:v>0.29467184186987649</c:v>
                </c:pt>
                <c:pt idx="36">
                  <c:v>0.21294205311301551</c:v>
                </c:pt>
                <c:pt idx="37">
                  <c:v>0.21146048747802559</c:v>
                </c:pt>
                <c:pt idx="38">
                  <c:v>2.8097527945978328E-2</c:v>
                </c:pt>
                <c:pt idx="39">
                  <c:v>2.6578060767426134E-2</c:v>
                </c:pt>
                <c:pt idx="40">
                  <c:v>0.14269222233657483</c:v>
                </c:pt>
                <c:pt idx="41">
                  <c:v>0.18992561669156674</c:v>
                </c:pt>
                <c:pt idx="42">
                  <c:v>0.20706348998621676</c:v>
                </c:pt>
                <c:pt idx="43">
                  <c:v>0.22623607269646212</c:v>
                </c:pt>
                <c:pt idx="44">
                  <c:v>0.24290634588046373</c:v>
                </c:pt>
                <c:pt idx="45">
                  <c:v>0.29384900576392586</c:v>
                </c:pt>
                <c:pt idx="46">
                  <c:v>0.41321923865667742</c:v>
                </c:pt>
                <c:pt idx="47">
                  <c:v>0.39301479812166074</c:v>
                </c:pt>
                <c:pt idx="48">
                  <c:v>0.17492671670316529</c:v>
                </c:pt>
                <c:pt idx="49">
                  <c:v>0.12195541408164248</c:v>
                </c:pt>
                <c:pt idx="50">
                  <c:v>0.20052447917924537</c:v>
                </c:pt>
                <c:pt idx="51">
                  <c:v>0.15560465448152011</c:v>
                </c:pt>
                <c:pt idx="52">
                  <c:v>0.47160127543213104</c:v>
                </c:pt>
                <c:pt idx="53">
                  <c:v>9.4646887054283035E-2</c:v>
                </c:pt>
                <c:pt idx="54">
                  <c:v>0.22086701858258362</c:v>
                </c:pt>
                <c:pt idx="55">
                  <c:v>6.9411421267274884E-2</c:v>
                </c:pt>
                <c:pt idx="56">
                  <c:v>0.26133684282709541</c:v>
                </c:pt>
                <c:pt idx="57">
                  <c:v>0.42193325348195493</c:v>
                </c:pt>
                <c:pt idx="58">
                  <c:v>0.2052542279272008</c:v>
                </c:pt>
                <c:pt idx="59">
                  <c:v>0.4165726924555514</c:v>
                </c:pt>
                <c:pt idx="60">
                  <c:v>0.26433447883093752</c:v>
                </c:pt>
                <c:pt idx="61">
                  <c:v>0.51749722382854202</c:v>
                </c:pt>
                <c:pt idx="62">
                  <c:v>0.42787831718272329</c:v>
                </c:pt>
                <c:pt idx="63">
                  <c:v>0.47320183038474739</c:v>
                </c:pt>
                <c:pt idx="64">
                  <c:v>0.24853436416508509</c:v>
                </c:pt>
                <c:pt idx="65">
                  <c:v>0.31430513895802809</c:v>
                </c:pt>
                <c:pt idx="66">
                  <c:v>0.42657779099389109</c:v>
                </c:pt>
                <c:pt idx="67">
                  <c:v>0.24470493734889068</c:v>
                </c:pt>
                <c:pt idx="68">
                  <c:v>0.44281827230332599</c:v>
                </c:pt>
                <c:pt idx="69">
                  <c:v>0.39242587718100358</c:v>
                </c:pt>
                <c:pt idx="70">
                  <c:v>0.57158883545744932</c:v>
                </c:pt>
                <c:pt idx="71">
                  <c:v>0.65130932678220832</c:v>
                </c:pt>
                <c:pt idx="72">
                  <c:v>0.32756267093750679</c:v>
                </c:pt>
                <c:pt idx="73">
                  <c:v>0.53750826621704517</c:v>
                </c:pt>
                <c:pt idx="74">
                  <c:v>0.51395780166210114</c:v>
                </c:pt>
                <c:pt idx="75">
                  <c:v>0.26001022874730645</c:v>
                </c:pt>
                <c:pt idx="76">
                  <c:v>0.43552514064958076</c:v>
                </c:pt>
                <c:pt idx="77">
                  <c:v>0.27680337343764455</c:v>
                </c:pt>
                <c:pt idx="78">
                  <c:v>0.36556100770377031</c:v>
                </c:pt>
                <c:pt idx="79">
                  <c:v>0.54266824733086927</c:v>
                </c:pt>
                <c:pt idx="80">
                  <c:v>0.52522706245890394</c:v>
                </c:pt>
                <c:pt idx="81">
                  <c:v>0.69658587757454915</c:v>
                </c:pt>
                <c:pt idx="82">
                  <c:v>0.52730295289471585</c:v>
                </c:pt>
                <c:pt idx="83">
                  <c:v>0.62316561575298279</c:v>
                </c:pt>
                <c:pt idx="84">
                  <c:v>0.46668651734325395</c:v>
                </c:pt>
                <c:pt idx="85">
                  <c:v>0.36917723210829989</c:v>
                </c:pt>
                <c:pt idx="86">
                  <c:v>0.4416810691987918</c:v>
                </c:pt>
                <c:pt idx="87">
                  <c:v>0.3556693450110926</c:v>
                </c:pt>
                <c:pt idx="88">
                  <c:v>0.49820393295887289</c:v>
                </c:pt>
                <c:pt idx="89">
                  <c:v>0.38756253647317035</c:v>
                </c:pt>
                <c:pt idx="90">
                  <c:v>0.58888924721128844</c:v>
                </c:pt>
                <c:pt idx="91">
                  <c:v>0.41765504380786805</c:v>
                </c:pt>
                <c:pt idx="92">
                  <c:v>0.41627281217002499</c:v>
                </c:pt>
                <c:pt idx="93">
                  <c:v>0.67694873336759631</c:v>
                </c:pt>
                <c:pt idx="94">
                  <c:v>0.4008821955450878</c:v>
                </c:pt>
                <c:pt idx="95">
                  <c:v>0.5623349647169934</c:v>
                </c:pt>
                <c:pt idx="96">
                  <c:v>0.65138568275047415</c:v>
                </c:pt>
                <c:pt idx="97">
                  <c:v>0.49203377600017029</c:v>
                </c:pt>
                <c:pt idx="98">
                  <c:v>0.51439684835083255</c:v>
                </c:pt>
                <c:pt idx="99">
                  <c:v>0.72493951963725689</c:v>
                </c:pt>
                <c:pt idx="100">
                  <c:v>0.43645181592746862</c:v>
                </c:pt>
                <c:pt idx="101">
                  <c:v>0.60633031858039821</c:v>
                </c:pt>
                <c:pt idx="102">
                  <c:v>0.48071184543314749</c:v>
                </c:pt>
                <c:pt idx="103">
                  <c:v>0.64524980227041318</c:v>
                </c:pt>
                <c:pt idx="104">
                  <c:v>0.75312397297520961</c:v>
                </c:pt>
                <c:pt idx="105">
                  <c:v>0.44335682191797987</c:v>
                </c:pt>
                <c:pt idx="106">
                  <c:v>0.57773501752405387</c:v>
                </c:pt>
                <c:pt idx="107">
                  <c:v>0.60075298843709646</c:v>
                </c:pt>
                <c:pt idx="108">
                  <c:v>0.50778118948742934</c:v>
                </c:pt>
                <c:pt idx="109">
                  <c:v>0.80355218877424539</c:v>
                </c:pt>
                <c:pt idx="110">
                  <c:v>0.63716633643377474</c:v>
                </c:pt>
                <c:pt idx="111">
                  <c:v>0.65993901249887155</c:v>
                </c:pt>
                <c:pt idx="112">
                  <c:v>0.83964255485857575</c:v>
                </c:pt>
                <c:pt idx="113">
                  <c:v>0.57630950384001067</c:v>
                </c:pt>
                <c:pt idx="114">
                  <c:v>0.60326565862226689</c:v>
                </c:pt>
                <c:pt idx="115">
                  <c:v>0.8321334276697453</c:v>
                </c:pt>
                <c:pt idx="116">
                  <c:v>0.59840510952423043</c:v>
                </c:pt>
                <c:pt idx="117">
                  <c:v>0.88780917394931003</c:v>
                </c:pt>
                <c:pt idx="118">
                  <c:v>0.77381984071096466</c:v>
                </c:pt>
              </c:numCache>
            </c:numRef>
          </c:val>
          <c:smooth val="0"/>
        </c:ser>
        <c:ser>
          <c:idx val="2"/>
          <c:order val="2"/>
          <c:spPr>
            <a:ln w="28575">
              <a:noFill/>
            </a:ln>
          </c:spPr>
          <c:marker>
            <c:symbol val="none"/>
          </c:marker>
          <c:val>
            <c:numRef>
              <c:f>TSLS_G1_ES_ECLSScore_v2!$F$2:$F$121</c:f>
              <c:numCache>
                <c:formatCode>General</c:formatCode>
                <c:ptCount val="120"/>
                <c:pt idx="0">
                  <c:v>-1.7252902232689673</c:v>
                </c:pt>
                <c:pt idx="1">
                  <c:v>-1.6887650598172701</c:v>
                </c:pt>
                <c:pt idx="2">
                  <c:v>-1.3515798648819377</c:v>
                </c:pt>
                <c:pt idx="3">
                  <c:v>-1.2438939619392404</c:v>
                </c:pt>
                <c:pt idx="4">
                  <c:v>-1.0648731407183512</c:v>
                </c:pt>
                <c:pt idx="5">
                  <c:v>-1.2199739449797329</c:v>
                </c:pt>
                <c:pt idx="6">
                  <c:v>-0.99299324779998532</c:v>
                </c:pt>
                <c:pt idx="7">
                  <c:v>-0.86080457134263133</c:v>
                </c:pt>
                <c:pt idx="8">
                  <c:v>-1.0213345948060111</c:v>
                </c:pt>
                <c:pt idx="9">
                  <c:v>-1.1523579230668108</c:v>
                </c:pt>
                <c:pt idx="10">
                  <c:v>-0.95177273751766567</c:v>
                </c:pt>
                <c:pt idx="11">
                  <c:v>-1.2014650398537385</c:v>
                </c:pt>
                <c:pt idx="12">
                  <c:v>-0.92994158630715473</c:v>
                </c:pt>
                <c:pt idx="13">
                  <c:v>-1.0966139681484528</c:v>
                </c:pt>
                <c:pt idx="14">
                  <c:v>-0.83090681244749409</c:v>
                </c:pt>
                <c:pt idx="15">
                  <c:v>-0.98100739365426692</c:v>
                </c:pt>
                <c:pt idx="16">
                  <c:v>-0.88479930751260494</c:v>
                </c:pt>
                <c:pt idx="17">
                  <c:v>-0.79064564742800691</c:v>
                </c:pt>
                <c:pt idx="18">
                  <c:v>-0.92388352107711313</c:v>
                </c:pt>
                <c:pt idx="19">
                  <c:v>-0.84625776608351322</c:v>
                </c:pt>
                <c:pt idx="20">
                  <c:v>-0.90368089166778753</c:v>
                </c:pt>
                <c:pt idx="21">
                  <c:v>-0.87804931919872731</c:v>
                </c:pt>
                <c:pt idx="22">
                  <c:v>-0.9830857988153634</c:v>
                </c:pt>
                <c:pt idx="23">
                  <c:v>-0.90714254531482053</c:v>
                </c:pt>
                <c:pt idx="24">
                  <c:v>-0.91342909526894611</c:v>
                </c:pt>
                <c:pt idx="25">
                  <c:v>-0.76210357937931694</c:v>
                </c:pt>
                <c:pt idx="26">
                  <c:v>-0.68927699794151776</c:v>
                </c:pt>
                <c:pt idx="27">
                  <c:v>-0.67248019913604751</c:v>
                </c:pt>
                <c:pt idx="28">
                  <c:v>-0.66915509938809381</c:v>
                </c:pt>
                <c:pt idx="29">
                  <c:v>-0.81503594671710766</c:v>
                </c:pt>
                <c:pt idx="30">
                  <c:v>-0.66736803404917966</c:v>
                </c:pt>
                <c:pt idx="31">
                  <c:v>-0.71652310007354925</c:v>
                </c:pt>
                <c:pt idx="32">
                  <c:v>-0.75787787428994191</c:v>
                </c:pt>
                <c:pt idx="33">
                  <c:v>-0.58926932510153007</c:v>
                </c:pt>
                <c:pt idx="34">
                  <c:v>-0.82179606864257182</c:v>
                </c:pt>
                <c:pt idx="35">
                  <c:v>-0.82244871217136895</c:v>
                </c:pt>
                <c:pt idx="36">
                  <c:v>-0.73962681368068872</c:v>
                </c:pt>
                <c:pt idx="37">
                  <c:v>-0.71536782724138015</c:v>
                </c:pt>
                <c:pt idx="38">
                  <c:v>-0.52608221759843721</c:v>
                </c:pt>
                <c:pt idx="39">
                  <c:v>-0.52362745418950063</c:v>
                </c:pt>
                <c:pt idx="40">
                  <c:v>-0.63917128780512533</c:v>
                </c:pt>
                <c:pt idx="41">
                  <c:v>-0.65969434045512831</c:v>
                </c:pt>
                <c:pt idx="42">
                  <c:v>-0.67137689662270972</c:v>
                </c:pt>
                <c:pt idx="43">
                  <c:v>-0.6777386408246171</c:v>
                </c:pt>
                <c:pt idx="44">
                  <c:v>-0.69205774919744079</c:v>
                </c:pt>
                <c:pt idx="45">
                  <c:v>-0.72363212777322461</c:v>
                </c:pt>
                <c:pt idx="46">
                  <c:v>-0.81892167908326607</c:v>
                </c:pt>
                <c:pt idx="47">
                  <c:v>-0.79663575495948791</c:v>
                </c:pt>
                <c:pt idx="48">
                  <c:v>-0.57060224337863119</c:v>
                </c:pt>
                <c:pt idx="49">
                  <c:v>-0.51223333655028169</c:v>
                </c:pt>
                <c:pt idx="50">
                  <c:v>-0.58720768709366689</c:v>
                </c:pt>
                <c:pt idx="51">
                  <c:v>-0.52910906260064516</c:v>
                </c:pt>
                <c:pt idx="52">
                  <c:v>-0.83244366602863984</c:v>
                </c:pt>
                <c:pt idx="53">
                  <c:v>-0.44942422209166377</c:v>
                </c:pt>
                <c:pt idx="54">
                  <c:v>-0.55794293917019888</c:v>
                </c:pt>
                <c:pt idx="55">
                  <c:v>-0.40230745152381631</c:v>
                </c:pt>
                <c:pt idx="56">
                  <c:v>-0.59419876657701554</c:v>
                </c:pt>
                <c:pt idx="57">
                  <c:v>-0.74864377682290928</c:v>
                </c:pt>
                <c:pt idx="58">
                  <c:v>-0.49483568076089751</c:v>
                </c:pt>
                <c:pt idx="59">
                  <c:v>-0.6926954717074626</c:v>
                </c:pt>
                <c:pt idx="60">
                  <c:v>-0.52024519799060287</c:v>
                </c:pt>
                <c:pt idx="61">
                  <c:v>-0.76358868509113653</c:v>
                </c:pt>
                <c:pt idx="62">
                  <c:v>-0.65041173919698569</c:v>
                </c:pt>
                <c:pt idx="63">
                  <c:v>-0.68533244466488841</c:v>
                </c:pt>
                <c:pt idx="64">
                  <c:v>-0.42082683769639384</c:v>
                </c:pt>
                <c:pt idx="65">
                  <c:v>-0.4623401702135313</c:v>
                </c:pt>
                <c:pt idx="66">
                  <c:v>-0.55692392054692952</c:v>
                </c:pt>
                <c:pt idx="67">
                  <c:v>-0.36888619000526846</c:v>
                </c:pt>
                <c:pt idx="68">
                  <c:v>-0.54679258856830426</c:v>
                </c:pt>
                <c:pt idx="69">
                  <c:v>-0.48555775406372842</c:v>
                </c:pt>
                <c:pt idx="70">
                  <c:v>-0.65233024370452186</c:v>
                </c:pt>
                <c:pt idx="71">
                  <c:v>-0.72834408614952573</c:v>
                </c:pt>
                <c:pt idx="72">
                  <c:v>-0.3950839765424346</c:v>
                </c:pt>
                <c:pt idx="73">
                  <c:v>-0.59714318050574999</c:v>
                </c:pt>
                <c:pt idx="74">
                  <c:v>-0.56969251966821322</c:v>
                </c:pt>
                <c:pt idx="75">
                  <c:v>-0.30933985847430429</c:v>
                </c:pt>
                <c:pt idx="76">
                  <c:v>-0.47706748822222206</c:v>
                </c:pt>
                <c:pt idx="77">
                  <c:v>-0.30599984518527273</c:v>
                </c:pt>
                <c:pt idx="78">
                  <c:v>-0.39167094310648248</c:v>
                </c:pt>
                <c:pt idx="79">
                  <c:v>-0.56538268712291095</c:v>
                </c:pt>
                <c:pt idx="80">
                  <c:v>-0.52969103732986678</c:v>
                </c:pt>
                <c:pt idx="81">
                  <c:v>-0.66507239863534817</c:v>
                </c:pt>
                <c:pt idx="82">
                  <c:v>-0.48394589891879064</c:v>
                </c:pt>
                <c:pt idx="83">
                  <c:v>-0.57797532128771711</c:v>
                </c:pt>
                <c:pt idx="84">
                  <c:v>-0.41662033561810957</c:v>
                </c:pt>
                <c:pt idx="85">
                  <c:v>-0.3161227402207043</c:v>
                </c:pt>
                <c:pt idx="86">
                  <c:v>-0.3845937797000728</c:v>
                </c:pt>
                <c:pt idx="87">
                  <c:v>-0.29415469648549925</c:v>
                </c:pt>
                <c:pt idx="88">
                  <c:v>-0.43297295749997178</c:v>
                </c:pt>
                <c:pt idx="89">
                  <c:v>-0.29075609740342784</c:v>
                </c:pt>
                <c:pt idx="90">
                  <c:v>-0.45766786615787935</c:v>
                </c:pt>
                <c:pt idx="91">
                  <c:v>-0.26210907884383194</c:v>
                </c:pt>
                <c:pt idx="92">
                  <c:v>-0.25711967794903728</c:v>
                </c:pt>
                <c:pt idx="93">
                  <c:v>-0.51469747673384714</c:v>
                </c:pt>
                <c:pt idx="94">
                  <c:v>-0.20958817678719271</c:v>
                </c:pt>
                <c:pt idx="95">
                  <c:v>-0.35313905607948898</c:v>
                </c:pt>
                <c:pt idx="96">
                  <c:v>-0.4289946861852007</c:v>
                </c:pt>
                <c:pt idx="97">
                  <c:v>-0.23955600798020993</c:v>
                </c:pt>
                <c:pt idx="98">
                  <c:v>-0.25860139186688297</c:v>
                </c:pt>
                <c:pt idx="99">
                  <c:v>-0.46658259983537392</c:v>
                </c:pt>
                <c:pt idx="100">
                  <c:v>-0.1566445907032411</c:v>
                </c:pt>
                <c:pt idx="101">
                  <c:v>-0.32540744720719139</c:v>
                </c:pt>
                <c:pt idx="102">
                  <c:v>-0.19845543802816165</c:v>
                </c:pt>
                <c:pt idx="103">
                  <c:v>-0.34982265244928762</c:v>
                </c:pt>
                <c:pt idx="104">
                  <c:v>-0.44916690379228053</c:v>
                </c:pt>
                <c:pt idx="105">
                  <c:v>-0.12587127041019563</c:v>
                </c:pt>
                <c:pt idx="106">
                  <c:v>-0.21247290580791742</c:v>
                </c:pt>
                <c:pt idx="107">
                  <c:v>-0.22141277823282512</c:v>
                </c:pt>
                <c:pt idx="108">
                  <c:v>-0.10381156498880922</c:v>
                </c:pt>
                <c:pt idx="109">
                  <c:v>-0.31981527146624705</c:v>
                </c:pt>
                <c:pt idx="110">
                  <c:v>-8.9314785180928877E-2</c:v>
                </c:pt>
                <c:pt idx="111">
                  <c:v>-7.9770932454987037E-2</c:v>
                </c:pt>
                <c:pt idx="112">
                  <c:v>-0.23556609157926298</c:v>
                </c:pt>
                <c:pt idx="113">
                  <c:v>6.1177320453892223E-2</c:v>
                </c:pt>
                <c:pt idx="114">
                  <c:v>4.5466121442123822E-2</c:v>
                </c:pt>
                <c:pt idx="115">
                  <c:v>-0.12096196262886366</c:v>
                </c:pt>
                <c:pt idx="116">
                  <c:v>0.11720312246160086</c:v>
                </c:pt>
                <c:pt idx="117">
                  <c:v>-0.11814813670791642</c:v>
                </c:pt>
                <c:pt idx="118">
                  <c:v>0.28212464663463188</c:v>
                </c:pt>
              </c:numCache>
            </c:numRef>
          </c:val>
          <c:smooth val="0"/>
        </c:ser>
        <c:ser>
          <c:idx val="3"/>
          <c:order val="3"/>
          <c:tx>
            <c:v>Estimate for the Full Sample</c:v>
          </c:tx>
          <c:spPr>
            <a:ln w="28575">
              <a:noFill/>
            </a:ln>
          </c:spPr>
          <c:marker>
            <c:symbol val="diamond"/>
            <c:size val="4"/>
            <c:spPr>
              <a:solidFill>
                <a:schemeClr val="bg1"/>
              </a:solidFill>
              <a:ln w="9525">
                <a:solidFill>
                  <a:schemeClr val="tx1"/>
                </a:solidFill>
              </a:ln>
            </c:spPr>
          </c:marker>
          <c:val>
            <c:numRef>
              <c:f>'LATE Figurez'!$N$13</c:f>
              <c:numCache>
                <c:formatCode>General</c:formatCode>
                <c:ptCount val="1"/>
              </c:numCache>
            </c:numRef>
          </c:val>
          <c:smooth val="0"/>
        </c:ser>
        <c:ser>
          <c:idx val="4"/>
          <c:order val="4"/>
          <c:tx>
            <c:v>School-Level Estimates</c:v>
          </c:tx>
          <c:spPr>
            <a:ln w="28575">
              <a:noFill/>
            </a:ln>
          </c:spPr>
          <c:marker>
            <c:symbol val="circle"/>
            <c:size val="3"/>
            <c:spPr>
              <a:solidFill>
                <a:schemeClr val="tx1"/>
              </a:solidFill>
              <a:ln>
                <a:solidFill>
                  <a:schemeClr val="tx1"/>
                </a:solidFill>
              </a:ln>
            </c:spPr>
          </c:marker>
          <c:val>
            <c:numRef>
              <c:f>'LATE Figurez'!$O$15</c:f>
              <c:numCache>
                <c:formatCode>General</c:formatCode>
                <c:ptCount val="1"/>
              </c:numCache>
            </c:numRef>
          </c:val>
          <c:smooth val="0"/>
        </c:ser>
        <c:dLbls>
          <c:showLegendKey val="0"/>
          <c:showVal val="0"/>
          <c:showCatName val="0"/>
          <c:showSerName val="0"/>
          <c:showPercent val="0"/>
          <c:showBubbleSize val="0"/>
        </c:dLbls>
        <c:hiLowLines/>
        <c:marker val="1"/>
        <c:smooth val="0"/>
        <c:axId val="327673816"/>
        <c:axId val="327674240"/>
      </c:lineChart>
      <c:catAx>
        <c:axId val="327673816"/>
        <c:scaling>
          <c:orientation val="minMax"/>
        </c:scaling>
        <c:delete val="0"/>
        <c:axPos val="b"/>
        <c:majorTickMark val="none"/>
        <c:minorTickMark val="none"/>
        <c:tickLblPos val="none"/>
        <c:spPr>
          <a:ln w="15875">
            <a:solidFill>
              <a:schemeClr val="tx1"/>
            </a:solidFill>
          </a:ln>
        </c:spPr>
        <c:crossAx val="327674240"/>
        <c:crosses val="autoZero"/>
        <c:auto val="1"/>
        <c:lblAlgn val="ctr"/>
        <c:lblOffset val="100"/>
        <c:noMultiLvlLbl val="0"/>
      </c:catAx>
      <c:valAx>
        <c:axId val="327674240"/>
        <c:scaling>
          <c:orientation val="minMax"/>
          <c:max val="2"/>
        </c:scaling>
        <c:delete val="0"/>
        <c:axPos val="l"/>
        <c:title>
          <c:tx>
            <c:rich>
              <a:bodyPr/>
              <a:lstStyle/>
              <a:p>
                <a:pPr>
                  <a:defRPr sz="1600" b="1" i="0" u="none" strike="noStrike" baseline="0">
                    <a:solidFill>
                      <a:srgbClr val="000000"/>
                    </a:solidFill>
                    <a:latin typeface="Times New Roman"/>
                    <a:ea typeface="Times New Roman"/>
                    <a:cs typeface="Times New Roman"/>
                  </a:defRPr>
                </a:pPr>
                <a:r>
                  <a:rPr lang="en-US" sz="1600" dirty="0"/>
                  <a:t>Effect Size of Estimated Impact</a:t>
                </a:r>
              </a:p>
            </c:rich>
          </c:tx>
          <c:layout>
            <c:manualLayout>
              <c:xMode val="edge"/>
              <c:yMode val="edge"/>
              <c:x val="6.5395679525305783E-2"/>
              <c:y val="0.27919970529999538"/>
            </c:manualLayout>
          </c:layout>
          <c:overlay val="0"/>
        </c:title>
        <c:numFmt formatCode="General" sourceLinked="1"/>
        <c:majorTickMark val="out"/>
        <c:minorTickMark val="none"/>
        <c:tickLblPos val="nextTo"/>
        <c:txPr>
          <a:bodyPr rot="0" vert="horz"/>
          <a:lstStyle/>
          <a:p>
            <a:pPr>
              <a:defRPr sz="1600" b="0" i="0" u="none" strike="noStrike" baseline="0">
                <a:solidFill>
                  <a:srgbClr val="000000"/>
                </a:solidFill>
                <a:latin typeface="Times New Roman"/>
                <a:ea typeface="Times New Roman"/>
                <a:cs typeface="Times New Roman"/>
              </a:defRPr>
            </a:pPr>
            <a:endParaRPr lang="en-US"/>
          </a:p>
        </c:txPr>
        <c:crossAx val="327673816"/>
        <c:crosses val="autoZero"/>
        <c:crossBetween val="between"/>
      </c:valAx>
    </c:plotArea>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15946788889529"/>
          <c:y val="3.7301484842584678E-2"/>
          <c:w val="0.85164445098218711"/>
          <c:h val="0.79761956411320023"/>
        </c:manualLayout>
      </c:layout>
      <c:barChart>
        <c:barDir val="col"/>
        <c:grouping val="stacked"/>
        <c:varyColors val="0"/>
        <c:ser>
          <c:idx val="0"/>
          <c:order val="0"/>
          <c:tx>
            <c:strRef>
              <c:f>'Summary Stats'!$I$3</c:f>
              <c:strCache>
                <c:ptCount val="1"/>
                <c:pt idx="0">
                  <c:v>all positive findings</c:v>
                </c:pt>
              </c:strCache>
            </c:strRef>
          </c:tx>
          <c:invertIfNegative val="0"/>
          <c:cat>
            <c:strRef>
              <c:f>'Summary Stats'!$H$4:$H$5</c:f>
              <c:strCache>
                <c:ptCount val="2"/>
                <c:pt idx="0">
                  <c:v>Small group</c:v>
                </c:pt>
                <c:pt idx="1">
                  <c:v>Individualized</c:v>
                </c:pt>
              </c:strCache>
            </c:strRef>
          </c:cat>
          <c:val>
            <c:numRef>
              <c:f>'Summary Stats'!$I$4:$I$5</c:f>
              <c:numCache>
                <c:formatCode>General</c:formatCode>
                <c:ptCount val="2"/>
                <c:pt idx="0">
                  <c:v>1</c:v>
                </c:pt>
                <c:pt idx="1">
                  <c:v>4</c:v>
                </c:pt>
              </c:numCache>
            </c:numRef>
          </c:val>
        </c:ser>
        <c:ser>
          <c:idx val="1"/>
          <c:order val="1"/>
          <c:tx>
            <c:strRef>
              <c:f>'Summary Stats'!$J$3</c:f>
              <c:strCache>
                <c:ptCount val="1"/>
                <c:pt idx="0">
                  <c:v>at least one negative/null finding</c:v>
                </c:pt>
              </c:strCache>
            </c:strRef>
          </c:tx>
          <c:spPr>
            <a:solidFill>
              <a:schemeClr val="accent3"/>
            </a:solidFill>
          </c:spPr>
          <c:invertIfNegative val="0"/>
          <c:cat>
            <c:strRef>
              <c:f>'Summary Stats'!$H$4:$H$5</c:f>
              <c:strCache>
                <c:ptCount val="2"/>
                <c:pt idx="0">
                  <c:v>Small group</c:v>
                </c:pt>
                <c:pt idx="1">
                  <c:v>Individualized</c:v>
                </c:pt>
              </c:strCache>
            </c:strRef>
          </c:cat>
          <c:val>
            <c:numRef>
              <c:f>'Summary Stats'!$J$4:$J$5</c:f>
              <c:numCache>
                <c:formatCode>General</c:formatCode>
                <c:ptCount val="2"/>
                <c:pt idx="0">
                  <c:v>11</c:v>
                </c:pt>
                <c:pt idx="1">
                  <c:v>10</c:v>
                </c:pt>
              </c:numCache>
            </c:numRef>
          </c:val>
        </c:ser>
        <c:dLbls>
          <c:showLegendKey val="0"/>
          <c:showVal val="0"/>
          <c:showCatName val="0"/>
          <c:showSerName val="0"/>
          <c:showPercent val="0"/>
          <c:showBubbleSize val="0"/>
        </c:dLbls>
        <c:gapWidth val="150"/>
        <c:overlap val="100"/>
        <c:axId val="327030584"/>
        <c:axId val="327031008"/>
      </c:barChart>
      <c:catAx>
        <c:axId val="327030584"/>
        <c:scaling>
          <c:orientation val="minMax"/>
        </c:scaling>
        <c:delete val="0"/>
        <c:axPos val="b"/>
        <c:numFmt formatCode="General" sourceLinked="0"/>
        <c:majorTickMark val="out"/>
        <c:minorTickMark val="none"/>
        <c:tickLblPos val="nextTo"/>
        <c:txPr>
          <a:bodyPr/>
          <a:lstStyle/>
          <a:p>
            <a:pPr>
              <a:defRPr sz="1600" b="1"/>
            </a:pPr>
            <a:endParaRPr lang="en-US"/>
          </a:p>
        </c:txPr>
        <c:crossAx val="327031008"/>
        <c:crosses val="autoZero"/>
        <c:auto val="1"/>
        <c:lblAlgn val="ctr"/>
        <c:lblOffset val="100"/>
        <c:noMultiLvlLbl val="0"/>
      </c:catAx>
      <c:valAx>
        <c:axId val="327031008"/>
        <c:scaling>
          <c:orientation val="minMax"/>
        </c:scaling>
        <c:delete val="0"/>
        <c:axPos val="l"/>
        <c:numFmt formatCode="General" sourceLinked="1"/>
        <c:majorTickMark val="out"/>
        <c:minorTickMark val="none"/>
        <c:tickLblPos val="nextTo"/>
        <c:txPr>
          <a:bodyPr/>
          <a:lstStyle/>
          <a:p>
            <a:pPr>
              <a:defRPr sz="1600"/>
            </a:pPr>
            <a:endParaRPr lang="en-US"/>
          </a:p>
        </c:txPr>
        <c:crossAx val="327030584"/>
        <c:crosses val="autoZero"/>
        <c:crossBetween val="between"/>
      </c:valAx>
    </c:plotArea>
    <c:legend>
      <c:legendPos val="b"/>
      <c:layout>
        <c:manualLayout>
          <c:xMode val="edge"/>
          <c:yMode val="edge"/>
          <c:x val="0.1096795029527559"/>
          <c:y val="2.4694001664426094E-2"/>
          <c:w val="0.7158413303805774"/>
          <c:h val="8.5117606474387736E-2"/>
        </c:manualLayout>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0.11451</cdr:x>
      <cdr:y>0</cdr:y>
    </cdr:from>
    <cdr:to>
      <cdr:x>0.53436</cdr:x>
      <cdr:y>0.10526</cdr:y>
    </cdr:to>
    <cdr:sp macro="" textlink="">
      <cdr:nvSpPr>
        <cdr:cNvPr id="2" name="TextBox 1"/>
        <cdr:cNvSpPr txBox="1"/>
      </cdr:nvSpPr>
      <cdr:spPr>
        <a:xfrm xmlns:a="http://schemas.openxmlformats.org/drawingml/2006/main">
          <a:off x="914400" y="0"/>
          <a:ext cx="33528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smtClean="0">
              <a:latin typeface="Times New Roman" panose="02020603050405020304" pitchFamily="18" charset="0"/>
              <a:cs typeface="Times New Roman" panose="02020603050405020304" pitchFamily="18" charset="0"/>
            </a:rPr>
            <a:t>Exploratory impact analysis</a:t>
          </a:r>
          <a:endParaRPr lang="en-US" sz="2000" dirty="0">
            <a:latin typeface="Times New Roman" panose="02020603050405020304" pitchFamily="18" charset="0"/>
            <a:cs typeface="Times New Roman" panose="02020603050405020304"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0.14567</cdr:y>
    </cdr:from>
    <cdr:to>
      <cdr:x>0.06274</cdr:x>
      <cdr:y>0.65683</cdr:y>
    </cdr:to>
    <cdr:sp macro="" textlink="">
      <cdr:nvSpPr>
        <cdr:cNvPr id="2" name="TextBox 1"/>
        <cdr:cNvSpPr txBox="1"/>
      </cdr:nvSpPr>
      <cdr:spPr>
        <a:xfrm xmlns:a="http://schemas.openxmlformats.org/drawingml/2006/main">
          <a:off x="0" y="550635"/>
          <a:ext cx="381924" cy="1932215"/>
        </a:xfrm>
        <a:prstGeom xmlns:a="http://schemas.openxmlformats.org/drawingml/2006/main" prst="rect">
          <a:avLst/>
        </a:prstGeom>
      </cdr:spPr>
      <cdr:txBody>
        <a:bodyPr xmlns:a="http://schemas.openxmlformats.org/drawingml/2006/main" vertOverflow="clip" vert="vert270" wrap="square" rtlCol="0" anchor="ctr"/>
        <a:lstStyle xmlns:a="http://schemas.openxmlformats.org/drawingml/2006/main"/>
        <a:p xmlns:a="http://schemas.openxmlformats.org/drawingml/2006/main">
          <a:pPr algn="ctr"/>
          <a:r>
            <a:rPr lang="en-US" sz="1600" b="0"/>
            <a:t>Number of studies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52E6C2-6EB6-4479-8A32-2B115FAC0CCB}" type="datetimeFigureOut">
              <a:rPr lang="en-US" smtClean="0"/>
              <a:t>7/28/2016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43EB19-A90D-431D-BBCA-08ED95B3AFE6}" type="slidenum">
              <a:rPr lang="en-US" smtClean="0"/>
              <a:t>‹#›</a:t>
            </a:fld>
            <a:endParaRPr lang="en-US"/>
          </a:p>
        </p:txBody>
      </p:sp>
    </p:spTree>
    <p:extLst>
      <p:ext uri="{BB962C8B-B14F-4D97-AF65-F5344CB8AC3E}">
        <p14:creationId xmlns:p14="http://schemas.microsoft.com/office/powerpoint/2010/main" val="2370950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Studying at scale presents opportunities and challenges for evaluation</a:t>
            </a:r>
          </a:p>
          <a:p>
            <a:pPr marL="168244" lvl="1" indent="-168244" defTabSz="897301">
              <a:buFontTx/>
              <a:buChar char="-"/>
              <a:defRPr/>
            </a:pPr>
            <a:r>
              <a:rPr lang="en-US" dirty="0" smtClean="0"/>
              <a:t>No RCT – widespread adoption means we are not comparing schools with vs. without RtI practices.</a:t>
            </a:r>
          </a:p>
          <a:p>
            <a:pPr marL="168244" indent="-168244">
              <a:buFontTx/>
              <a:buChar char="-"/>
            </a:pPr>
            <a:endParaRPr lang="en-US" dirty="0" smtClean="0"/>
          </a:p>
          <a:p>
            <a:pPr marL="168244" indent="-168244">
              <a:buFontTx/>
              <a:buChar char="-"/>
            </a:pPr>
            <a:r>
              <a:rPr lang="en-US" dirty="0" smtClean="0"/>
              <a:t>But</a:t>
            </a:r>
            <a:r>
              <a:rPr lang="en-US" baseline="0" dirty="0" smtClean="0"/>
              <a:t> studying assignment mechanisms </a:t>
            </a:r>
            <a:endParaRPr lang="en-US" dirty="0" smtClean="0"/>
          </a:p>
        </p:txBody>
      </p:sp>
      <p:sp>
        <p:nvSpPr>
          <p:cNvPr id="4" name="Slide Number Placeholder 3"/>
          <p:cNvSpPr>
            <a:spLocks noGrp="1"/>
          </p:cNvSpPr>
          <p:nvPr>
            <p:ph type="sldNum" sz="quarter" idx="10"/>
          </p:nvPr>
        </p:nvSpPr>
        <p:spPr/>
        <p:txBody>
          <a:bodyPr/>
          <a:lstStyle/>
          <a:p>
            <a:fld id="{D843EB19-A90D-431D-BBCA-08ED95B3AFE6}" type="slidenum">
              <a:rPr lang="en-US" smtClean="0"/>
              <a:t>2</a:t>
            </a:fld>
            <a:endParaRPr lang="en-US"/>
          </a:p>
        </p:txBody>
      </p:sp>
    </p:spTree>
    <p:extLst>
      <p:ext uri="{BB962C8B-B14F-4D97-AF65-F5344CB8AC3E}">
        <p14:creationId xmlns:p14="http://schemas.microsoft.com/office/powerpoint/2010/main" val="2555348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anose="02020603050405020304" pitchFamily="18" charset="0"/>
                <a:cs typeface="Times New Roman" panose="02020603050405020304" pitchFamily="18" charset="0"/>
              </a:rPr>
              <a:t>Appears</a:t>
            </a:r>
            <a:r>
              <a:rPr lang="en-US" baseline="0" dirty="0" smtClean="0">
                <a:latin typeface="Times New Roman" panose="02020603050405020304" pitchFamily="18" charset="0"/>
                <a:cs typeface="Times New Roman" panose="02020603050405020304" pitchFamily="18" charset="0"/>
              </a:rPr>
              <a:t> to be a story by grade – something adverse in Grade 1. </a:t>
            </a:r>
          </a:p>
          <a:p>
            <a:endParaRPr lang="en-US" baseline="0" dirty="0" smtClean="0">
              <a:latin typeface="Times New Roman" panose="02020603050405020304" pitchFamily="18" charset="0"/>
              <a:cs typeface="Times New Roman" panose="02020603050405020304" pitchFamily="18" charset="0"/>
            </a:endParaRPr>
          </a:p>
          <a:p>
            <a:r>
              <a:rPr lang="en-US" sz="1200" b="0" i="0" u="none" strike="noStrike" kern="1200" baseline="0" dirty="0" smtClean="0">
                <a:solidFill>
                  <a:schemeClr val="tx1"/>
                </a:solidFill>
                <a:latin typeface="+mn-lt"/>
                <a:ea typeface="+mn-ea"/>
                <a:cs typeface="+mn-cs"/>
              </a:rPr>
              <a:t>the study is equipped to detect impacts on reading achievement that are as small as 0.15 to 0.16 for Grade 1, 0.17 for Grade 2, and 0.13 for Grade 3.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Sample size varies by grade.</a:t>
            </a:r>
          </a:p>
          <a:p>
            <a:pPr lvl="1"/>
            <a:r>
              <a:rPr lang="en-US" dirty="0" smtClean="0">
                <a:latin typeface="Times New Roman" panose="02020603050405020304" pitchFamily="18" charset="0"/>
                <a:cs typeface="Times New Roman" panose="02020603050405020304" pitchFamily="18" charset="0"/>
              </a:rPr>
              <a:t> Ranges from 112-127 schools, and 8,000 to 9,200 students. </a:t>
            </a:r>
          </a:p>
          <a:p>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Tests</a:t>
            </a:r>
          </a:p>
          <a:p>
            <a:pPr lvl="1"/>
            <a:r>
              <a:rPr lang="en-US" dirty="0" smtClean="0">
                <a:latin typeface="Times New Roman" panose="02020603050405020304" pitchFamily="18" charset="0"/>
                <a:cs typeface="Times New Roman" panose="02020603050405020304" pitchFamily="18" charset="0"/>
              </a:rPr>
              <a:t>ECLS-K: </a:t>
            </a:r>
          </a:p>
          <a:p>
            <a:pPr lvl="2">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Basic skills: print familiarity, letter recognition, sight vocabulary, decoding</a:t>
            </a:r>
          </a:p>
          <a:p>
            <a:pPr lvl="2">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Vocabulary knowledge: receptive vocabulary, vocabulary-in-context</a:t>
            </a:r>
          </a:p>
          <a:p>
            <a:pPr lvl="2">
              <a:buFont typeface="Courier New" panose="02070309020205020404" pitchFamily="49" charset="0"/>
              <a:buChar char="o"/>
            </a:pPr>
            <a:r>
              <a:rPr lang="en-US" dirty="0" smtClean="0">
                <a:latin typeface="Times New Roman" panose="02020603050405020304" pitchFamily="18" charset="0"/>
                <a:cs typeface="Times New Roman" panose="02020603050405020304" pitchFamily="18" charset="0"/>
              </a:rPr>
              <a:t>Passage comprehension</a:t>
            </a:r>
          </a:p>
          <a:p>
            <a:pPr lvl="1"/>
            <a:r>
              <a:rPr lang="en-US" dirty="0" smtClean="0">
                <a:latin typeface="Times New Roman" panose="02020603050405020304" pitchFamily="18" charset="0"/>
                <a:cs typeface="Times New Roman" panose="02020603050405020304" pitchFamily="18" charset="0"/>
              </a:rPr>
              <a:t>TOWRE2—Sight Word Efficiency: focus on word reading fluency</a:t>
            </a:r>
          </a:p>
          <a:p>
            <a:pPr marL="0" indent="0">
              <a:buNone/>
            </a:pPr>
            <a:endParaRPr lang="en-US" sz="2000" u="sng" dirty="0" smtClean="0">
              <a:latin typeface="Times New Roman" panose="02020603050405020304" pitchFamily="18" charset="0"/>
              <a:cs typeface="Times New Roman" panose="02020603050405020304" pitchFamily="18" charset="0"/>
            </a:endParaRPr>
          </a:p>
          <a:p>
            <a:pPr marL="0" indent="0">
              <a:buNone/>
            </a:pPr>
            <a:endParaRPr lang="en-US" sz="2000" u="sng" dirty="0" smtClean="0">
              <a:latin typeface="Times New Roman" panose="02020603050405020304" pitchFamily="18" charset="0"/>
              <a:cs typeface="Times New Roman" panose="02020603050405020304" pitchFamily="18" charset="0"/>
            </a:endParaRPr>
          </a:p>
          <a:p>
            <a:pPr marL="0" indent="0">
              <a:buNone/>
            </a:pPr>
            <a:r>
              <a:rPr lang="en-US" sz="2000" u="sng" dirty="0" smtClean="0">
                <a:latin typeface="Times New Roman" panose="02020603050405020304" pitchFamily="18" charset="0"/>
                <a:cs typeface="Times New Roman" panose="02020603050405020304" pitchFamily="18" charset="0"/>
              </a:rPr>
              <a:t>Grade 1</a:t>
            </a:r>
          </a:p>
          <a:p>
            <a:pPr lvl="0"/>
            <a:r>
              <a:rPr lang="en-US" sz="2000" i="1" dirty="0" smtClean="0">
                <a:latin typeface="Times New Roman" pitchFamily="18" charset="0"/>
                <a:cs typeface="Times New Roman" pitchFamily="18" charset="0"/>
              </a:rPr>
              <a:t>Statistically significant and negative </a:t>
            </a:r>
            <a:r>
              <a:rPr lang="en-US" sz="2000" dirty="0" smtClean="0">
                <a:latin typeface="Times New Roman" pitchFamily="18" charset="0"/>
                <a:cs typeface="Times New Roman" pitchFamily="18" charset="0"/>
              </a:rPr>
              <a:t>effect of assignment to Tier 2 or Tier 3 intervention services on the comprehensive reading measure for students whose ratings were around the cut point. </a:t>
            </a:r>
          </a:p>
          <a:p>
            <a:pPr lvl="0"/>
            <a:r>
              <a:rPr lang="en-US" sz="2000" i="1" dirty="0" smtClean="0">
                <a:latin typeface="Times New Roman" panose="02020603050405020304" pitchFamily="18" charset="0"/>
                <a:cs typeface="Times New Roman" panose="02020603050405020304" pitchFamily="18" charset="0"/>
              </a:rPr>
              <a:t>Negative but insignificant </a:t>
            </a:r>
            <a:r>
              <a:rPr lang="en-US" sz="2000" dirty="0" smtClean="0">
                <a:latin typeface="Times New Roman" panose="02020603050405020304" pitchFamily="18" charset="0"/>
                <a:cs typeface="Times New Roman" panose="02020603050405020304" pitchFamily="18" charset="0"/>
              </a:rPr>
              <a:t>effect of receiving such interventions on reading fluency (TOWRE2-SWE) for these students.  </a:t>
            </a:r>
          </a:p>
          <a:p>
            <a:pPr lvl="1"/>
            <a:r>
              <a:rPr lang="en-US" sz="1600" dirty="0" smtClean="0">
                <a:latin typeface="Times New Roman" panose="02020603050405020304" pitchFamily="18" charset="0"/>
                <a:cs typeface="Times New Roman" panose="02020603050405020304" pitchFamily="18" charset="0"/>
              </a:rPr>
              <a:t>P-value is just over the 0.05 threshold (0.057).</a:t>
            </a:r>
          </a:p>
          <a:p>
            <a:pPr marL="0" indent="0">
              <a:buNone/>
            </a:pPr>
            <a:r>
              <a:rPr lang="en-US" sz="2000" u="sng" dirty="0" smtClean="0">
                <a:latin typeface="Times New Roman" panose="02020603050405020304" pitchFamily="18" charset="0"/>
                <a:cs typeface="Times New Roman" panose="02020603050405020304" pitchFamily="18" charset="0"/>
              </a:rPr>
              <a:t>Grade 2</a:t>
            </a:r>
          </a:p>
          <a:p>
            <a:r>
              <a:rPr lang="en-US" sz="2000" i="1" dirty="0" smtClean="0">
                <a:latin typeface="Times New Roman" panose="02020603050405020304" pitchFamily="18" charset="0"/>
                <a:cs typeface="Times New Roman" panose="02020603050405020304" pitchFamily="18" charset="0"/>
              </a:rPr>
              <a:t>Positive but insignificant </a:t>
            </a:r>
            <a:r>
              <a:rPr lang="en-US" sz="2000" dirty="0" smtClean="0">
                <a:latin typeface="Times New Roman" panose="02020603050405020304" pitchFamily="18" charset="0"/>
                <a:cs typeface="Times New Roman" panose="02020603050405020304" pitchFamily="18" charset="0"/>
              </a:rPr>
              <a:t>effect on second grader’s reading fluency (TOWRE2-SWE) for students at the margin of identification.</a:t>
            </a:r>
          </a:p>
          <a:p>
            <a:pPr lvl="1"/>
            <a:r>
              <a:rPr lang="en-US" sz="1600" dirty="0" smtClean="0">
                <a:latin typeface="Times New Roman" panose="02020603050405020304" pitchFamily="18" charset="0"/>
                <a:cs typeface="Times New Roman" panose="02020603050405020304" pitchFamily="18" charset="0"/>
              </a:rPr>
              <a:t>P-value is just over the 0.05 threshold (0.084).</a:t>
            </a:r>
          </a:p>
          <a:p>
            <a:pPr marL="0" indent="0">
              <a:buNone/>
            </a:pPr>
            <a:r>
              <a:rPr lang="en-US" sz="2000" u="sng" dirty="0" smtClean="0">
                <a:latin typeface="Times New Roman" panose="02020603050405020304" pitchFamily="18" charset="0"/>
                <a:cs typeface="Times New Roman" panose="02020603050405020304" pitchFamily="18" charset="0"/>
              </a:rPr>
              <a:t>Grade 3</a:t>
            </a:r>
          </a:p>
          <a:p>
            <a:r>
              <a:rPr lang="en-US" sz="2000" dirty="0" smtClean="0">
                <a:latin typeface="Times New Roman" panose="02020603050405020304" pitchFamily="18" charset="0"/>
                <a:cs typeface="Times New Roman" panose="02020603050405020304" pitchFamily="18" charset="0"/>
              </a:rPr>
              <a:t>Estimated impact on third grade reading achievement (state reading assessment score) is close to zero and not statistically significant.</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763755D-3283-4DAB-BEBA-83E363C910F6}" type="slidenum">
              <a:rPr lang="en-US" smtClean="0"/>
              <a:pPr/>
              <a:t>12</a:t>
            </a:fld>
            <a:endParaRPr lang="en-US" dirty="0"/>
          </a:p>
        </p:txBody>
      </p:sp>
    </p:spTree>
    <p:extLst>
      <p:ext uri="{BB962C8B-B14F-4D97-AF65-F5344CB8AC3E}">
        <p14:creationId xmlns:p14="http://schemas.microsoft.com/office/powerpoint/2010/main" val="944240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driven by outliers</a:t>
            </a:r>
          </a:p>
          <a:p>
            <a:r>
              <a:rPr lang="en-US" dirty="0" smtClean="0">
                <a:latin typeface="Times New Roman" pitchFamily="18" charset="0"/>
                <a:cs typeface="Times New Roman" pitchFamily="18" charset="0"/>
              </a:rPr>
              <a:t>There is significant variation in impact across schools. This is true for all outcomes.</a:t>
            </a:r>
          </a:p>
          <a:p>
            <a:pPr marL="0" indent="0">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Main impact results are consistent with these caterpillar figures.</a:t>
            </a:r>
          </a:p>
          <a:p>
            <a:pPr marL="0" indent="0">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Outliers aren't necessarily driving the main impact results. </a:t>
            </a:r>
          </a:p>
          <a:p>
            <a:endParaRPr lang="en-US" dirty="0"/>
          </a:p>
        </p:txBody>
      </p:sp>
      <p:sp>
        <p:nvSpPr>
          <p:cNvPr id="4" name="Slide Number Placeholder 3"/>
          <p:cNvSpPr>
            <a:spLocks noGrp="1"/>
          </p:cNvSpPr>
          <p:nvPr>
            <p:ph type="sldNum" sz="quarter" idx="10"/>
          </p:nvPr>
        </p:nvSpPr>
        <p:spPr/>
        <p:txBody>
          <a:bodyPr/>
          <a:lstStyle/>
          <a:p>
            <a:fld id="{AA6A7A99-BF86-4674-966E-9C45EBEF02F8}" type="slidenum">
              <a:rPr lang="en-US" smtClean="0"/>
              <a:t>15</a:t>
            </a:fld>
            <a:endParaRPr lang="en-US"/>
          </a:p>
        </p:txBody>
      </p:sp>
    </p:spTree>
    <p:extLst>
      <p:ext uri="{BB962C8B-B14F-4D97-AF65-F5344CB8AC3E}">
        <p14:creationId xmlns:p14="http://schemas.microsoft.com/office/powerpoint/2010/main" val="1943313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ideas to start us off:</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smtClean="0"/>
              <a:t>Our TWG and study team honed in on these possibilities</a:t>
            </a:r>
          </a:p>
          <a:p>
            <a:pPr marL="171450" indent="-171450">
              <a:buFontTx/>
              <a:buChar char="-"/>
            </a:pPr>
            <a:r>
              <a:rPr lang="en-US" dirty="0" smtClean="0"/>
              <a:t>We know these issues are of interest to the field</a:t>
            </a:r>
          </a:p>
          <a:p>
            <a:pPr marL="171450" indent="-171450">
              <a:buFontTx/>
              <a:buChar char="-"/>
            </a:pPr>
            <a:endParaRPr lang="en-US" dirty="0" smtClean="0"/>
          </a:p>
          <a:p>
            <a:pPr marL="0" indent="0">
              <a:buFontTx/>
              <a:buNone/>
            </a:pPr>
            <a:r>
              <a:rPr lang="en-US" dirty="0" smtClean="0"/>
              <a:t>Remind people that some things explain null findings,</a:t>
            </a:r>
            <a:r>
              <a:rPr lang="en-US" baseline="0" dirty="0" smtClean="0"/>
              <a:t> not negative findings. </a:t>
            </a:r>
            <a:endParaRPr lang="en-US" dirty="0" smtClean="0"/>
          </a:p>
          <a:p>
            <a:pPr marL="0" indent="0">
              <a:buFontTx/>
              <a:buNone/>
            </a:pPr>
            <a:endParaRPr lang="en-US" dirty="0" smtClean="0"/>
          </a:p>
          <a:p>
            <a:pPr marL="0" indent="0">
              <a:buFontTx/>
              <a:buNone/>
            </a:pPr>
            <a:r>
              <a:rPr lang="en-US" dirty="0" smtClean="0"/>
              <a:t>Alignment</a:t>
            </a:r>
            <a:r>
              <a:rPr lang="en-US" baseline="0" dirty="0" smtClean="0"/>
              <a:t> issue unclear given that teachers worked as interventionists </a:t>
            </a:r>
          </a:p>
          <a:p>
            <a:pPr marL="0" indent="0">
              <a:buFontTx/>
              <a:buNone/>
            </a:pPr>
            <a:r>
              <a:rPr lang="en-US" baseline="0" dirty="0" smtClean="0"/>
              <a:t>We tested where there were differences</a:t>
            </a:r>
            <a:endParaRPr lang="en-US"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AA6A7A99-BF86-4674-966E-9C45EBEF02F8}" type="slidenum">
              <a:rPr lang="en-US" smtClean="0"/>
              <a:t>17</a:t>
            </a:fld>
            <a:endParaRPr lang="en-US"/>
          </a:p>
        </p:txBody>
      </p:sp>
    </p:spTree>
    <p:extLst>
      <p:ext uri="{BB962C8B-B14F-4D97-AF65-F5344CB8AC3E}">
        <p14:creationId xmlns:p14="http://schemas.microsoft.com/office/powerpoint/2010/main" val="2510187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D843EB19-A90D-431D-BBCA-08ED95B3AFE6}" type="slidenum">
              <a:rPr lang="en-US" smtClean="0"/>
              <a:t>18</a:t>
            </a:fld>
            <a:endParaRPr lang="en-US"/>
          </a:p>
        </p:txBody>
      </p:sp>
    </p:spTree>
    <p:extLst>
      <p:ext uri="{BB962C8B-B14F-4D97-AF65-F5344CB8AC3E}">
        <p14:creationId xmlns:p14="http://schemas.microsoft.com/office/powerpoint/2010/main" val="3892356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897301">
              <a:defRPr/>
            </a:pPr>
            <a:r>
              <a:rPr lang="en-US" sz="2100" dirty="0"/>
              <a:t>Under ESSA’s future accountability and assessment flexibility,  match screening tests to outcome measures. </a:t>
            </a:r>
          </a:p>
          <a:p>
            <a:endParaRPr lang="en-US" dirty="0"/>
          </a:p>
        </p:txBody>
      </p:sp>
      <p:sp>
        <p:nvSpPr>
          <p:cNvPr id="4" name="Slide Number Placeholder 3"/>
          <p:cNvSpPr>
            <a:spLocks noGrp="1"/>
          </p:cNvSpPr>
          <p:nvPr>
            <p:ph type="sldNum" sz="quarter" idx="10"/>
          </p:nvPr>
        </p:nvSpPr>
        <p:spPr/>
        <p:txBody>
          <a:bodyPr/>
          <a:lstStyle/>
          <a:p>
            <a:fld id="{D843EB19-A90D-431D-BBCA-08ED95B3AFE6}" type="slidenum">
              <a:rPr lang="en-US" smtClean="0"/>
              <a:t>19</a:t>
            </a:fld>
            <a:endParaRPr lang="en-US"/>
          </a:p>
        </p:txBody>
      </p:sp>
    </p:spTree>
    <p:extLst>
      <p:ext uri="{BB962C8B-B14F-4D97-AF65-F5344CB8AC3E}">
        <p14:creationId xmlns:p14="http://schemas.microsoft.com/office/powerpoint/2010/main" val="15715654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Real-world means</a:t>
            </a:r>
            <a:r>
              <a:rPr lang="en-US" baseline="0" dirty="0" smtClean="0"/>
              <a:t> no academic or program developer monitoring – lots of unplanned discretion</a:t>
            </a:r>
            <a:r>
              <a:rPr lang="en-US" dirty="0" smtClean="0"/>
              <a:t/>
            </a:r>
            <a:br>
              <a:rPr lang="en-US" dirty="0" smtClean="0"/>
            </a:br>
            <a:r>
              <a:rPr lang="en-US" dirty="0" smtClean="0"/>
              <a:t>Dimensions</a:t>
            </a:r>
            <a:r>
              <a:rPr lang="en-US" baseline="0" dirty="0" smtClean="0"/>
              <a:t> measured in earlier studies</a:t>
            </a:r>
          </a:p>
          <a:p>
            <a:endParaRPr lang="en-US" baseline="0" dirty="0" smtClean="0"/>
          </a:p>
          <a:p>
            <a:r>
              <a:rPr lang="en-US" baseline="0" dirty="0" smtClean="0"/>
              <a:t>Unusual scale of data collection</a:t>
            </a:r>
            <a:endParaRPr lang="en-US" dirty="0"/>
          </a:p>
        </p:txBody>
      </p:sp>
      <p:sp>
        <p:nvSpPr>
          <p:cNvPr id="4" name="Slide Number Placeholder 3"/>
          <p:cNvSpPr>
            <a:spLocks noGrp="1"/>
          </p:cNvSpPr>
          <p:nvPr>
            <p:ph type="sldNum" sz="quarter" idx="10"/>
          </p:nvPr>
        </p:nvSpPr>
        <p:spPr/>
        <p:txBody>
          <a:bodyPr/>
          <a:lstStyle/>
          <a:p>
            <a:fld id="{D843EB19-A90D-431D-BBCA-08ED95B3AFE6}" type="slidenum">
              <a:rPr lang="en-US" smtClean="0"/>
              <a:t>22</a:t>
            </a:fld>
            <a:endParaRPr lang="en-US"/>
          </a:p>
        </p:txBody>
      </p:sp>
    </p:spTree>
    <p:extLst>
      <p:ext uri="{BB962C8B-B14F-4D97-AF65-F5344CB8AC3E}">
        <p14:creationId xmlns:p14="http://schemas.microsoft.com/office/powerpoint/2010/main" val="3422523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Bolded practices</a:t>
            </a:r>
            <a:r>
              <a:rPr lang="en-US" baseline="0" dirty="0" smtClean="0"/>
              <a:t> are significantly different. </a:t>
            </a:r>
          </a:p>
          <a:p>
            <a:r>
              <a:rPr lang="en-US" baseline="0" dirty="0" smtClean="0"/>
              <a:t>From each of the 3 areas. </a:t>
            </a:r>
            <a:endParaRPr lang="en-US" dirty="0"/>
          </a:p>
        </p:txBody>
      </p:sp>
      <p:sp>
        <p:nvSpPr>
          <p:cNvPr id="4" name="Slide Number Placeholder 3"/>
          <p:cNvSpPr>
            <a:spLocks noGrp="1"/>
          </p:cNvSpPr>
          <p:nvPr>
            <p:ph type="sldNum" sz="quarter" idx="10"/>
          </p:nvPr>
        </p:nvSpPr>
        <p:spPr/>
        <p:txBody>
          <a:bodyPr/>
          <a:lstStyle/>
          <a:p>
            <a:fld id="{AA6A7A99-BF86-4674-966E-9C45EBEF02F8}" type="slidenum">
              <a:rPr lang="en-US" smtClean="0"/>
              <a:t>23</a:t>
            </a:fld>
            <a:endParaRPr lang="en-US"/>
          </a:p>
        </p:txBody>
      </p:sp>
    </p:spTree>
    <p:extLst>
      <p:ext uri="{BB962C8B-B14F-4D97-AF65-F5344CB8AC3E}">
        <p14:creationId xmlns:p14="http://schemas.microsoft.com/office/powerpoint/2010/main" val="2554507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Despite variation in threshold scores </a:t>
            </a:r>
            <a:r>
              <a:rPr lang="en-US" baseline="0" dirty="0" smtClean="0"/>
              <a:t>and systems used, see consistency in overall pattern/distribution. </a:t>
            </a:r>
            <a:endParaRPr lang="en-US" dirty="0" smtClean="0"/>
          </a:p>
          <a:p>
            <a:r>
              <a:rPr lang="en-US" dirty="0" smtClean="0"/>
              <a:t>Students were placed in different tiers, so some sense of differences</a:t>
            </a:r>
            <a:r>
              <a:rPr lang="en-US" baseline="0" dirty="0" smtClean="0"/>
              <a:t> in need/risk.</a:t>
            </a:r>
            <a:endParaRPr lang="en-US" dirty="0" smtClean="0"/>
          </a:p>
          <a:p>
            <a:r>
              <a:rPr lang="en-US" dirty="0" smtClean="0"/>
              <a:t>Could be</a:t>
            </a:r>
            <a:r>
              <a:rPr lang="en-US" baseline="0" dirty="0" smtClean="0"/>
              <a:t> in these tiers for 6 weeks or longer. We asked for beginning of Fall and Winter, but not exact duration/ dosage because of reporting error</a:t>
            </a:r>
            <a:endParaRPr lang="en-US" dirty="0"/>
          </a:p>
        </p:txBody>
      </p:sp>
      <p:sp>
        <p:nvSpPr>
          <p:cNvPr id="4" name="Slide Number Placeholder 3"/>
          <p:cNvSpPr>
            <a:spLocks noGrp="1"/>
          </p:cNvSpPr>
          <p:nvPr>
            <p:ph type="sldNum" sz="quarter" idx="10"/>
          </p:nvPr>
        </p:nvSpPr>
        <p:spPr/>
        <p:txBody>
          <a:bodyPr/>
          <a:lstStyle/>
          <a:p>
            <a:fld id="{D843EB19-A90D-431D-BBCA-08ED95B3AFE6}" type="slidenum">
              <a:rPr lang="en-US" smtClean="0"/>
              <a:t>24</a:t>
            </a:fld>
            <a:endParaRPr lang="en-US"/>
          </a:p>
        </p:txBody>
      </p:sp>
    </p:spTree>
    <p:extLst>
      <p:ext uri="{BB962C8B-B14F-4D97-AF65-F5344CB8AC3E}">
        <p14:creationId xmlns:p14="http://schemas.microsoft.com/office/powerpoint/2010/main" val="2451183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4E0C4-8195-4342-9BAF-86657216B157}" type="slidenum">
              <a:rPr lang="en-US" smtClean="0"/>
              <a:t>26</a:t>
            </a:fld>
            <a:endParaRPr lang="en-US"/>
          </a:p>
        </p:txBody>
      </p:sp>
    </p:spTree>
    <p:extLst>
      <p:ext uri="{BB962C8B-B14F-4D97-AF65-F5344CB8AC3E}">
        <p14:creationId xmlns:p14="http://schemas.microsoft.com/office/powerpoint/2010/main" val="3753038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Conclusions we cannot draw </a:t>
            </a:r>
            <a:endParaRPr lang="en-US" dirty="0"/>
          </a:p>
        </p:txBody>
      </p:sp>
      <p:sp>
        <p:nvSpPr>
          <p:cNvPr id="4" name="Slide Number Placeholder 3"/>
          <p:cNvSpPr>
            <a:spLocks noGrp="1"/>
          </p:cNvSpPr>
          <p:nvPr>
            <p:ph type="sldNum" sz="quarter" idx="10"/>
          </p:nvPr>
        </p:nvSpPr>
        <p:spPr/>
        <p:txBody>
          <a:bodyPr/>
          <a:lstStyle/>
          <a:p>
            <a:fld id="{D843EB19-A90D-431D-BBCA-08ED95B3AFE6}" type="slidenum">
              <a:rPr lang="en-US" smtClean="0"/>
              <a:t>30</a:t>
            </a:fld>
            <a:endParaRPr lang="en-US"/>
          </a:p>
        </p:txBody>
      </p:sp>
    </p:spTree>
    <p:extLst>
      <p:ext uri="{BB962C8B-B14F-4D97-AF65-F5344CB8AC3E}">
        <p14:creationId xmlns:p14="http://schemas.microsoft.com/office/powerpoint/2010/main" val="246436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difficulty</a:t>
            </a:r>
            <a:r>
              <a:rPr lang="en-US" baseline="0" dirty="0" smtClean="0"/>
              <a:t> of collecting these “administrative records” to determine study admission, and then for analysis linked to outcomes</a:t>
            </a:r>
          </a:p>
          <a:p>
            <a:endParaRPr lang="en-US" dirty="0" smtClean="0"/>
          </a:p>
          <a:p>
            <a:pPr marL="228587" indent="-228587">
              <a:buAutoNum type="arabicPeriod"/>
            </a:pPr>
            <a:r>
              <a:rPr lang="en-US" dirty="0" smtClean="0"/>
              <a:t>Nomination</a:t>
            </a:r>
          </a:p>
          <a:p>
            <a:pPr defTabSz="914350">
              <a:defRPr/>
            </a:pPr>
            <a:r>
              <a:rPr lang="en-US" dirty="0"/>
              <a:t>The 13 states in this study include early and later adopters of RtI; of 45 districts, some had district-wide RtI guidelines. </a:t>
            </a:r>
          </a:p>
          <a:p>
            <a:endParaRPr lang="en-US" dirty="0" smtClean="0"/>
          </a:p>
          <a:p>
            <a:r>
              <a:rPr lang="en-US" dirty="0" smtClean="0"/>
              <a:t>2. Screening</a:t>
            </a:r>
          </a:p>
          <a:p>
            <a:r>
              <a:rPr lang="en-US" dirty="0" smtClean="0"/>
              <a:t>3. Data collection for verification of cut point</a:t>
            </a:r>
          </a:p>
          <a:p>
            <a:r>
              <a:rPr lang="en-US" dirty="0" smtClean="0"/>
              <a:t>4. Admission into the study</a:t>
            </a:r>
            <a:endParaRPr lang="en-US" dirty="0"/>
          </a:p>
        </p:txBody>
      </p:sp>
      <p:sp>
        <p:nvSpPr>
          <p:cNvPr id="4" name="Slide Number Placeholder 3"/>
          <p:cNvSpPr>
            <a:spLocks noGrp="1"/>
          </p:cNvSpPr>
          <p:nvPr>
            <p:ph type="sldNum" sz="quarter" idx="10"/>
          </p:nvPr>
        </p:nvSpPr>
        <p:spPr/>
        <p:txBody>
          <a:bodyPr/>
          <a:lstStyle/>
          <a:p>
            <a:fld id="{AA6A7A99-BF86-4674-966E-9C45EBEF02F8}" type="slidenum">
              <a:rPr lang="en-US" smtClean="0"/>
              <a:t>3</a:t>
            </a:fld>
            <a:endParaRPr lang="en-US"/>
          </a:p>
        </p:txBody>
      </p:sp>
    </p:spTree>
    <p:extLst>
      <p:ext uri="{BB962C8B-B14F-4D97-AF65-F5344CB8AC3E}">
        <p14:creationId xmlns:p14="http://schemas.microsoft.com/office/powerpoint/2010/main" val="10923467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r>
              <a:rPr lang="en-US" dirty="0" smtClean="0"/>
              <a:t>Of 12 Grade 1 studies, only 4 had sample size&gt;100. </a:t>
            </a:r>
          </a:p>
          <a:p>
            <a:endParaRPr lang="en-US" dirty="0"/>
          </a:p>
          <a:p>
            <a:r>
              <a:rPr lang="en-US" dirty="0"/>
              <a:t>None of these 27 studies examine “home-grown” or preexisting interventions. </a:t>
            </a:r>
          </a:p>
          <a:p>
            <a:endParaRPr lang="en-US" dirty="0"/>
          </a:p>
          <a:p>
            <a:pPr defTabSz="897301">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843EB19-A90D-431D-BBCA-08ED95B3AFE6}" type="slidenum">
              <a:rPr lang="en-US" smtClean="0"/>
              <a:t>31</a:t>
            </a:fld>
            <a:endParaRPr lang="en-US"/>
          </a:p>
        </p:txBody>
      </p:sp>
    </p:spTree>
    <p:extLst>
      <p:ext uri="{BB962C8B-B14F-4D97-AF65-F5344CB8AC3E}">
        <p14:creationId xmlns:p14="http://schemas.microsoft.com/office/powerpoint/2010/main" val="927618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43EB19-A90D-431D-BBCA-08ED95B3AFE6}" type="slidenum">
              <a:rPr lang="en-US" smtClean="0"/>
              <a:t>4</a:t>
            </a:fld>
            <a:endParaRPr lang="en-US"/>
          </a:p>
        </p:txBody>
      </p:sp>
    </p:spTree>
    <p:extLst>
      <p:ext uri="{BB962C8B-B14F-4D97-AF65-F5344CB8AC3E}">
        <p14:creationId xmlns:p14="http://schemas.microsoft.com/office/powerpoint/2010/main" val="1456946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Rows are test systems</a:t>
            </a:r>
          </a:p>
          <a:p>
            <a:r>
              <a:rPr lang="en-US" dirty="0" smtClean="0"/>
              <a:t>Columns are number of schools </a:t>
            </a:r>
          </a:p>
          <a:p>
            <a:endParaRPr lang="en-US" dirty="0" smtClean="0"/>
          </a:p>
          <a:p>
            <a:r>
              <a:rPr lang="en-US" dirty="0" smtClean="0"/>
              <a:t>First source of variation: type</a:t>
            </a:r>
            <a:r>
              <a:rPr lang="en-US" baseline="0" dirty="0" smtClean="0"/>
              <a:t> and number of tests </a:t>
            </a:r>
            <a:r>
              <a:rPr lang="en-US" dirty="0" smtClean="0"/>
              <a:t>multiple tests</a:t>
            </a:r>
          </a:p>
          <a:p>
            <a:r>
              <a:rPr lang="en-US" dirty="0" smtClean="0"/>
              <a:t>There isn’t a dominant commercial system among schools in our sample</a:t>
            </a:r>
          </a:p>
          <a:p>
            <a:r>
              <a:rPr lang="en-US" dirty="0" smtClean="0"/>
              <a:t>Each</a:t>
            </a:r>
            <a:r>
              <a:rPr lang="en-US" baseline="0" dirty="0" smtClean="0"/>
              <a:t> system has different recommended rules, and schools are ultimately setting their own threshold scores for Tier 2</a:t>
            </a:r>
            <a:endParaRPr lang="en-US" dirty="0"/>
          </a:p>
        </p:txBody>
      </p:sp>
      <p:sp>
        <p:nvSpPr>
          <p:cNvPr id="4" name="Slide Number Placeholder 3"/>
          <p:cNvSpPr>
            <a:spLocks noGrp="1"/>
          </p:cNvSpPr>
          <p:nvPr>
            <p:ph type="sldNum" sz="quarter" idx="10"/>
          </p:nvPr>
        </p:nvSpPr>
        <p:spPr/>
        <p:txBody>
          <a:bodyPr/>
          <a:lstStyle/>
          <a:p>
            <a:fld id="{B604E0C4-8195-4342-9BAF-86657216B157}" type="slidenum">
              <a:rPr lang="en-US" smtClean="0"/>
              <a:t>6</a:t>
            </a:fld>
            <a:endParaRPr lang="en-US"/>
          </a:p>
        </p:txBody>
      </p:sp>
    </p:spTree>
    <p:extLst>
      <p:ext uri="{BB962C8B-B14F-4D97-AF65-F5344CB8AC3E}">
        <p14:creationId xmlns:p14="http://schemas.microsoft.com/office/powerpoint/2010/main" val="1444840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rating variable, centered threshold</a:t>
            </a:r>
            <a:r>
              <a:rPr lang="en-US" baseline="0" dirty="0" smtClean="0"/>
              <a:t> score at 0</a:t>
            </a:r>
            <a:endParaRPr lang="en-US" dirty="0" smtClean="0"/>
          </a:p>
          <a:p>
            <a:r>
              <a:rPr lang="en-US" dirty="0" smtClean="0"/>
              <a:t>Combining the previous two slides,</a:t>
            </a:r>
            <a:r>
              <a:rPr lang="en-US" baseline="0" dirty="0" smtClean="0"/>
              <a:t> based on </a:t>
            </a:r>
            <a:r>
              <a:rPr lang="en-US" dirty="0" smtClean="0"/>
              <a:t>Fall screening test data </a:t>
            </a:r>
          </a:p>
          <a:p>
            <a:endParaRPr lang="en-US" dirty="0" smtClean="0"/>
          </a:p>
          <a:p>
            <a:r>
              <a:rPr lang="en-US" dirty="0" smtClean="0"/>
              <a:t>Remind about equivalence between tiers and reading levels</a:t>
            </a:r>
            <a:endParaRPr lang="en-US" dirty="0"/>
          </a:p>
        </p:txBody>
      </p:sp>
      <p:sp>
        <p:nvSpPr>
          <p:cNvPr id="4" name="Slide Number Placeholder 3"/>
          <p:cNvSpPr>
            <a:spLocks noGrp="1"/>
          </p:cNvSpPr>
          <p:nvPr>
            <p:ph type="sldNum" sz="quarter" idx="10"/>
          </p:nvPr>
        </p:nvSpPr>
        <p:spPr/>
        <p:txBody>
          <a:bodyPr/>
          <a:lstStyle/>
          <a:p>
            <a:fld id="{D843EB19-A90D-431D-BBCA-08ED95B3AFE6}" type="slidenum">
              <a:rPr lang="en-US" smtClean="0"/>
              <a:t>7</a:t>
            </a:fld>
            <a:endParaRPr lang="en-US"/>
          </a:p>
        </p:txBody>
      </p:sp>
    </p:spTree>
    <p:extLst>
      <p:ext uri="{BB962C8B-B14F-4D97-AF65-F5344CB8AC3E}">
        <p14:creationId xmlns:p14="http://schemas.microsoft.com/office/powerpoint/2010/main" val="1796768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Width of bars reflects</a:t>
            </a:r>
            <a:r>
              <a:rPr lang="en-US" baseline="0" dirty="0" smtClean="0"/>
              <a:t> number of kids served </a:t>
            </a:r>
          </a:p>
          <a:p>
            <a:endParaRPr lang="en-US" baseline="0" dirty="0" smtClean="0"/>
          </a:p>
          <a:p>
            <a:r>
              <a:rPr lang="en-US" baseline="0" dirty="0" smtClean="0"/>
              <a:t>Because of variations we describe:</a:t>
            </a:r>
          </a:p>
          <a:p>
            <a:r>
              <a:rPr lang="en-US" baseline="0" dirty="0" smtClean="0"/>
              <a:t> - intervention services did not always occur outside of the core, so it may reduce the total amount of time Tier 2/3 students receive, relative to what is shown here</a:t>
            </a:r>
          </a:p>
          <a:p>
            <a:r>
              <a:rPr lang="en-US" baseline="0" dirty="0" smtClean="0"/>
              <a:t> -  difference in time between Tier 2 and Tier 1 may not be as great as what is shown here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0193AB7-5CF4-4476-9050-3E96DFD99A75}" type="slidenum">
              <a:rPr lang="en-US" smtClean="0"/>
              <a:pPr/>
              <a:t>8</a:t>
            </a:fld>
            <a:endParaRPr lang="en-US" dirty="0"/>
          </a:p>
        </p:txBody>
      </p:sp>
    </p:spTree>
    <p:extLst>
      <p:ext uri="{BB962C8B-B14F-4D97-AF65-F5344CB8AC3E}">
        <p14:creationId xmlns:p14="http://schemas.microsoft.com/office/powerpoint/2010/main" val="75645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252">
              <a:defRPr/>
            </a:pPr>
            <a:r>
              <a:rPr lang="en-US" dirty="0" smtClean="0"/>
              <a:t>Expected variation between tiers </a:t>
            </a:r>
          </a:p>
          <a:p>
            <a:pPr defTabSz="897252">
              <a:defRPr/>
            </a:pPr>
            <a:r>
              <a:rPr lang="en-US" dirty="0" smtClean="0"/>
              <a:t>EQUIVALENCE between tiers and reading levels. </a:t>
            </a:r>
          </a:p>
          <a:p>
            <a:pPr defTabSz="897252">
              <a:defRPr/>
            </a:pPr>
            <a:r>
              <a:rPr lang="en-US" dirty="0" smtClean="0"/>
              <a:t>Asked teachers</a:t>
            </a:r>
            <a:r>
              <a:rPr lang="en-US" baseline="0" dirty="0" smtClean="0"/>
              <a:t> and interventionists to report on reading groups.</a:t>
            </a:r>
            <a:endParaRPr lang="en-US" dirty="0" smtClean="0"/>
          </a:p>
          <a:p>
            <a:pPr defTabSz="897252">
              <a:defRPr/>
            </a:pPr>
            <a:endParaRPr lang="en-US" dirty="0" smtClean="0"/>
          </a:p>
          <a:p>
            <a:pPr defTabSz="897252">
              <a:defRPr/>
            </a:pPr>
            <a:r>
              <a:rPr lang="en-US" dirty="0" smtClean="0"/>
              <a:t>Shows significant results.</a:t>
            </a:r>
          </a:p>
          <a:p>
            <a:pPr defTabSz="897252">
              <a:defRPr/>
            </a:pPr>
            <a:r>
              <a:rPr lang="en-US" dirty="0" smtClean="0"/>
              <a:t>FOCUS ON SMALL GROUP INSTRUCTION FIRST</a:t>
            </a:r>
          </a:p>
          <a:p>
            <a:pPr defTabSz="897252">
              <a:defRPr/>
            </a:pPr>
            <a:endParaRPr lang="en-US" dirty="0" smtClean="0"/>
          </a:p>
          <a:p>
            <a:pPr defTabSz="897252">
              <a:defRPr/>
            </a:pPr>
            <a:r>
              <a:rPr lang="en-US" dirty="0" smtClean="0"/>
              <a:t>CITES about intensity factors – </a:t>
            </a:r>
            <a:r>
              <a:rPr lang="en-US" dirty="0" err="1" smtClean="0"/>
              <a:t>Mellard</a:t>
            </a:r>
            <a:r>
              <a:rPr lang="en-US" dirty="0" smtClean="0"/>
              <a:t> et al 2010 and others.</a:t>
            </a:r>
            <a:r>
              <a:rPr lang="en-US" baseline="0" dirty="0" smtClean="0"/>
              <a:t> </a:t>
            </a:r>
            <a:endParaRPr lang="en-US" dirty="0" smtClean="0"/>
          </a:p>
          <a:p>
            <a:pPr defTabSz="897252">
              <a:defRPr/>
            </a:pPr>
            <a:endParaRPr lang="en-US" dirty="0" smtClean="0"/>
          </a:p>
          <a:p>
            <a:r>
              <a:rPr lang="en-US" dirty="0" smtClean="0"/>
              <a:t>Rest of the presentation will focus on service contrast in the two school categories, for grade 1 groups. </a:t>
            </a:r>
          </a:p>
          <a:p>
            <a:r>
              <a:rPr lang="en-US" dirty="0" smtClean="0"/>
              <a:t>Magnitude and sig of these</a:t>
            </a:r>
            <a:r>
              <a:rPr lang="en-US" baseline="0" dirty="0" smtClean="0"/>
              <a:t> differences is comparable across grades </a:t>
            </a:r>
            <a:endParaRPr lang="en-US" dirty="0" smtClean="0"/>
          </a:p>
          <a:p>
            <a:pPr defTabSz="897252">
              <a:defRPr/>
            </a:pPr>
            <a:endParaRPr lang="en-US" dirty="0" smtClean="0"/>
          </a:p>
          <a:p>
            <a:pPr marL="0" lvl="3" defTabSz="914300">
              <a:defRPr/>
            </a:pPr>
            <a:r>
              <a:rPr lang="en-US" baseline="0" dirty="0" smtClean="0"/>
              <a:t>We will focus on time(DOSAGE) and reading skills(CONTENT), intensity </a:t>
            </a:r>
            <a:r>
              <a:rPr lang="en-US" dirty="0"/>
              <a:t>areas that most surprised folks and raise the most interesting </a:t>
            </a:r>
            <a:r>
              <a:rPr lang="en-US" dirty="0" err="1"/>
              <a:t>qs</a:t>
            </a:r>
            <a:r>
              <a:rPr lang="en-US" dirty="0"/>
              <a:t> for interpreting the mechanism underlying the impacts.</a:t>
            </a:r>
          </a:p>
          <a:p>
            <a:pPr defTabSz="914300">
              <a:defRPr/>
            </a:pPr>
            <a:endParaRPr lang="en-US" baseline="0" dirty="0" smtClean="0"/>
          </a:p>
          <a:p>
            <a:pPr defTabSz="914300">
              <a:defRPr/>
            </a:pPr>
            <a:r>
              <a:rPr lang="en-US" baseline="0" dirty="0" smtClean="0"/>
              <a:t>Define contrast to align with the treatment </a:t>
            </a:r>
            <a:r>
              <a:rPr lang="en-US" baseline="0" dirty="0" err="1" smtClean="0"/>
              <a:t>defn</a:t>
            </a:r>
            <a:r>
              <a:rPr lang="en-US" baseline="0" dirty="0" smtClean="0"/>
              <a:t>, which will be described in detail later.</a:t>
            </a:r>
          </a:p>
          <a:p>
            <a:pPr defTabSz="914300">
              <a:defRPr/>
            </a:pPr>
            <a:endParaRPr lang="en-US" baseline="0" dirty="0" smtClean="0"/>
          </a:p>
          <a:p>
            <a:pPr defTabSz="914300">
              <a:defRPr/>
            </a:pPr>
            <a:endParaRPr lang="en-US" baseline="0" dirty="0" smtClean="0"/>
          </a:p>
          <a:p>
            <a:pPr defTabSz="914300">
              <a:defRPr/>
            </a:pPr>
            <a:r>
              <a:rPr lang="en-US" baseline="0" dirty="0" smtClean="0"/>
              <a:t>Tables 4….treated FB and SB separately. Test of differences between homogeneous groups.</a:t>
            </a:r>
          </a:p>
          <a:p>
            <a:pPr defTabSz="914300">
              <a:defRPr/>
            </a:pPr>
            <a:endParaRPr lang="en-US" baseline="0" dirty="0" smtClean="0"/>
          </a:p>
          <a:p>
            <a:pPr defTabSz="914300">
              <a:defRPr/>
            </a:pPr>
            <a:endParaRPr lang="en-US" baseline="0" dirty="0" smtClean="0"/>
          </a:p>
          <a:p>
            <a:pPr defTabSz="914300">
              <a:defRPr/>
            </a:pPr>
            <a:r>
              <a:rPr lang="en-US" baseline="0" dirty="0" smtClean="0"/>
              <a:t>Some items described for both instruction and intervention; others just for intervention.</a:t>
            </a:r>
          </a:p>
          <a:p>
            <a:pPr marL="171431" indent="-171431" defTabSz="914300">
              <a:buFont typeface="Arial" panose="020B0604020202020204" pitchFamily="34" charset="0"/>
              <a:buChar char="•"/>
              <a:defRPr/>
            </a:pPr>
            <a:r>
              <a:rPr lang="en-US" baseline="0" dirty="0" smtClean="0"/>
              <a:t>Measure time as minutes per week. </a:t>
            </a:r>
            <a:r>
              <a:rPr lang="en-US" dirty="0" smtClean="0"/>
              <a:t>We don’t know number of days, just number of sessions.</a:t>
            </a:r>
            <a:r>
              <a:rPr lang="en-US" baseline="0" dirty="0" smtClean="0"/>
              <a:t> </a:t>
            </a:r>
          </a:p>
          <a:p>
            <a:pPr marL="171431" indent="-171431" defTabSz="914300">
              <a:buFont typeface="Arial" panose="020B0604020202020204" pitchFamily="34" charset="0"/>
              <a:buChar char="•"/>
              <a:defRPr/>
            </a:pPr>
            <a:r>
              <a:rPr lang="en-US" baseline="0" dirty="0" smtClean="0"/>
              <a:t>About 1 fewer student in below than above. </a:t>
            </a:r>
          </a:p>
          <a:p>
            <a:pPr marL="171431" indent="-171431" defTabSz="914300">
              <a:buFont typeface="Arial" panose="020B0604020202020204" pitchFamily="34" charset="0"/>
              <a:buChar char="•"/>
              <a:defRPr/>
            </a:pPr>
            <a:r>
              <a:rPr lang="en-US" baseline="0" dirty="0" smtClean="0"/>
              <a:t>Specialized staff defined  </a:t>
            </a:r>
          </a:p>
          <a:p>
            <a:pPr marL="171431" indent="-171431" defTabSz="914300">
              <a:buFont typeface="Arial" panose="020B0604020202020204" pitchFamily="34" charset="0"/>
              <a:buChar char="•"/>
              <a:defRPr/>
            </a:pPr>
            <a:r>
              <a:rPr lang="en-US" baseline="0" dirty="0" smtClean="0"/>
              <a:t>Can’t assess PM difference for below-above, because only done for below students.  </a:t>
            </a:r>
          </a:p>
          <a:p>
            <a:pPr defTabSz="914300">
              <a:defRPr/>
            </a:pPr>
            <a:endParaRPr lang="en-US" baseline="0" dirty="0" smtClean="0"/>
          </a:p>
          <a:p>
            <a:pPr defTabSz="914300">
              <a:defRPr/>
            </a:pPr>
            <a:r>
              <a:rPr lang="en-US" baseline="0" dirty="0" smtClean="0"/>
              <a:t>Initially used full set of school and grade indicators. Wanted to use full sample to maximize power and reliability. Initial descriptive stats did not suggest structural differences between grades, other than in enrollment. </a:t>
            </a:r>
          </a:p>
          <a:p>
            <a:pPr defTabSz="914300">
              <a:defRPr/>
            </a:pPr>
            <a:r>
              <a:rPr lang="en-US" baseline="0" dirty="0" smtClean="0"/>
              <a:t>Current tables present by-grade service contrast.  </a:t>
            </a:r>
          </a:p>
          <a:p>
            <a:pPr defTabSz="914300">
              <a:defRPr/>
            </a:pPr>
            <a:r>
              <a:rPr lang="en-US" baseline="0" dirty="0" smtClean="0"/>
              <a:t> </a:t>
            </a:r>
          </a:p>
        </p:txBody>
      </p:sp>
      <p:sp>
        <p:nvSpPr>
          <p:cNvPr id="4" name="Slide Number Placeholder 3"/>
          <p:cNvSpPr>
            <a:spLocks noGrp="1"/>
          </p:cNvSpPr>
          <p:nvPr>
            <p:ph type="sldNum" sz="quarter" idx="10"/>
          </p:nvPr>
        </p:nvSpPr>
        <p:spPr/>
        <p:txBody>
          <a:bodyPr/>
          <a:lstStyle/>
          <a:p>
            <a:fld id="{00193AB7-5CF4-4476-9050-3E96DFD99A75}" type="slidenum">
              <a:rPr lang="en-US" smtClean="0"/>
              <a:pPr/>
              <a:t>9</a:t>
            </a:fld>
            <a:endParaRPr lang="en-US" dirty="0"/>
          </a:p>
        </p:txBody>
      </p:sp>
    </p:spTree>
    <p:extLst>
      <p:ext uri="{BB962C8B-B14F-4D97-AF65-F5344CB8AC3E}">
        <p14:creationId xmlns:p14="http://schemas.microsoft.com/office/powerpoint/2010/main" val="1125781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Focus on intervention, the heart of the RtI model</a:t>
            </a:r>
          </a:p>
          <a:p>
            <a:r>
              <a:rPr lang="en-US" dirty="0" smtClean="0"/>
              <a:t>Expected to see differences</a:t>
            </a:r>
            <a:r>
              <a:rPr lang="en-US" baseline="0" dirty="0" smtClean="0"/>
              <a:t> between somewhat and far below</a:t>
            </a:r>
            <a:endParaRPr lang="en-US" dirty="0" smtClean="0"/>
          </a:p>
          <a:p>
            <a:pPr marL="914400" lvl="2" indent="0">
              <a:spcAft>
                <a:spcPts val="600"/>
              </a:spcAft>
              <a:buFont typeface="Courier New" panose="02070309020205020404" pitchFamily="49" charset="0"/>
              <a:buNone/>
            </a:pPr>
            <a:endParaRPr lang="en-US" sz="2000" dirty="0" smtClean="0"/>
          </a:p>
          <a:p>
            <a:pPr marL="1371600" lvl="2" indent="-457200">
              <a:spcAft>
                <a:spcPts val="600"/>
              </a:spcAft>
              <a:buFont typeface="Courier New" panose="02070309020205020404" pitchFamily="49" charset="0"/>
              <a:buChar char="o"/>
            </a:pPr>
            <a:r>
              <a:rPr lang="en-US" sz="2000" dirty="0" smtClean="0"/>
              <a:t>About half of below grade-level intervention </a:t>
            </a:r>
            <a:r>
              <a:rPr lang="en-US" sz="2000" i="1" dirty="0" smtClean="0"/>
              <a:t>groups</a:t>
            </a:r>
            <a:r>
              <a:rPr lang="en-US" sz="2000" dirty="0" smtClean="0"/>
              <a:t> served students during</a:t>
            </a:r>
            <a:r>
              <a:rPr lang="en-US" sz="2000" i="1" dirty="0" smtClean="0"/>
              <a:t> </a:t>
            </a:r>
            <a:r>
              <a:rPr lang="en-US" sz="2000" dirty="0" smtClean="0"/>
              <a:t>the core reading block.</a:t>
            </a:r>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2400" dirty="0" smtClean="0"/>
              <a:t>Intervention time during the core may displace— rather than supplement— small group instructional time or other reading services during the core.</a:t>
            </a:r>
          </a:p>
          <a:p>
            <a:endParaRPr lang="en-US" dirty="0" smtClean="0"/>
          </a:p>
          <a:p>
            <a:r>
              <a:rPr lang="en-US" dirty="0" smtClean="0"/>
              <a:t>Thus we may have a lower bound estimate of total</a:t>
            </a:r>
            <a:r>
              <a:rPr lang="en-US" baseline="0" dirty="0" smtClean="0"/>
              <a:t> time. </a:t>
            </a:r>
          </a:p>
          <a:p>
            <a:r>
              <a:rPr lang="en-US" baseline="0" dirty="0" smtClean="0"/>
              <a:t>Note that results in tables may represent lower bound </a:t>
            </a:r>
          </a:p>
          <a:p>
            <a:endParaRPr lang="en-US" baseline="0" dirty="0" smtClean="0"/>
          </a:p>
          <a:p>
            <a:r>
              <a:rPr lang="en-US" baseline="0" dirty="0" smtClean="0"/>
              <a:t>Don’t know true amount of average total time, just an approximation: </a:t>
            </a:r>
          </a:p>
          <a:p>
            <a:r>
              <a:rPr lang="en-US" baseline="0" dirty="0" smtClean="0"/>
              <a:t>Intervention groups during the core may reflect a report on the same set of students who were described during small group instruction time during the core. </a:t>
            </a:r>
            <a:endParaRPr lang="en-US" dirty="0" smtClean="0"/>
          </a:p>
          <a:p>
            <a:endParaRPr lang="en-US" dirty="0"/>
          </a:p>
        </p:txBody>
      </p:sp>
      <p:sp>
        <p:nvSpPr>
          <p:cNvPr id="4" name="Slide Number Placeholder 3"/>
          <p:cNvSpPr>
            <a:spLocks noGrp="1"/>
          </p:cNvSpPr>
          <p:nvPr>
            <p:ph type="sldNum" sz="quarter" idx="10"/>
          </p:nvPr>
        </p:nvSpPr>
        <p:spPr/>
        <p:txBody>
          <a:bodyPr/>
          <a:lstStyle/>
          <a:p>
            <a:fld id="{00193AB7-5CF4-4476-9050-3E96DFD99A75}" type="slidenum">
              <a:rPr lang="en-US" smtClean="0"/>
              <a:pPr/>
              <a:t>10</a:t>
            </a:fld>
            <a:endParaRPr lang="en-US" dirty="0"/>
          </a:p>
        </p:txBody>
      </p:sp>
    </p:spTree>
    <p:extLst>
      <p:ext uri="{BB962C8B-B14F-4D97-AF65-F5344CB8AC3E}">
        <p14:creationId xmlns:p14="http://schemas.microsoft.com/office/powerpoint/2010/main" val="1539436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time above and beyond the whole-class time that all students receive equally.</a:t>
            </a:r>
          </a:p>
          <a:p>
            <a:endParaRPr lang="en-US" dirty="0" smtClean="0"/>
          </a:p>
          <a:p>
            <a:r>
              <a:rPr lang="en-US" dirty="0" smtClean="0"/>
              <a:t>However, this supplemental time is still a lower-bound for the contrast. Upper bound would be 297-95, if we believed that intervention time for AA students was not in addition to instruction time.</a:t>
            </a:r>
          </a:p>
          <a:p>
            <a:endParaRPr lang="en-US" dirty="0" smtClean="0"/>
          </a:p>
          <a:p>
            <a:r>
              <a:rPr lang="en-US" dirty="0" smtClean="0"/>
              <a:t>Similar</a:t>
            </a:r>
            <a:r>
              <a:rPr lang="en-US" baseline="0" dirty="0" smtClean="0"/>
              <a:t> intervention time may be related to providing intervention services during the core. </a:t>
            </a:r>
            <a:endParaRPr lang="en-US" dirty="0" smtClean="0"/>
          </a:p>
          <a:p>
            <a:endParaRPr lang="en-US" dirty="0" smtClean="0"/>
          </a:p>
          <a:p>
            <a:r>
              <a:rPr lang="en-US" dirty="0" smtClean="0"/>
              <a:t>We see more time by reading level, regardless of whether for instruction or intervention alone, or for the total. </a:t>
            </a:r>
          </a:p>
          <a:p>
            <a:pPr marL="616894" lvl="1" indent="-168244">
              <a:buFontTx/>
              <a:buChar char="-"/>
            </a:pPr>
            <a:r>
              <a:rPr lang="en-US" baseline="0" dirty="0" smtClean="0"/>
              <a:t>Below-Only: G1 mean ~= G3 mean</a:t>
            </a:r>
          </a:p>
          <a:p>
            <a:pPr marL="616894" lvl="1" indent="-168244">
              <a:buFontTx/>
              <a:buChar char="-"/>
            </a:pPr>
            <a:r>
              <a:rPr lang="en-US" baseline="0" dirty="0" smtClean="0"/>
              <a:t>All-levels: G3 diff&lt; G1 diff</a:t>
            </a:r>
          </a:p>
          <a:p>
            <a:pPr marL="616894" lvl="1" indent="-168244">
              <a:buFontTx/>
              <a:buChar char="-"/>
            </a:pPr>
            <a:endParaRPr lang="en-US" baseline="0" dirty="0" smtClean="0"/>
          </a:p>
          <a:p>
            <a:endParaRPr lang="en-US" dirty="0" smtClean="0"/>
          </a:p>
          <a:p>
            <a:r>
              <a:rPr lang="en-US" dirty="0" smtClean="0"/>
              <a:t>Instruction time in all-level schools for AA ~= instruction time in</a:t>
            </a:r>
            <a:r>
              <a:rPr lang="en-US" baseline="0" dirty="0" smtClean="0"/>
              <a:t> below-only schools for SB/FB</a:t>
            </a:r>
            <a:endParaRPr lang="en-US" dirty="0" smtClean="0"/>
          </a:p>
          <a:p>
            <a:endParaRPr lang="en-US" dirty="0" smtClean="0"/>
          </a:p>
          <a:p>
            <a:r>
              <a:rPr lang="en-US" dirty="0" smtClean="0"/>
              <a:t>Red circle indicates caution: intervention</a:t>
            </a:r>
            <a:r>
              <a:rPr lang="en-US" baseline="0" dirty="0" smtClean="0"/>
              <a:t> time for AA is associated with fewer groups ~500 than the number of groups providing the instruction time average ~1300  =&gt; transition to PER STUDENT</a:t>
            </a:r>
            <a:r>
              <a:rPr lang="en-US" dirty="0" smtClean="0"/>
              <a:t> </a:t>
            </a:r>
          </a:p>
          <a:p>
            <a:endParaRPr lang="en-US" dirty="0" smtClean="0"/>
          </a:p>
          <a:p>
            <a:r>
              <a:rPr lang="en-US" b="1" dirty="0" smtClean="0"/>
              <a:t>Below</a:t>
            </a:r>
            <a:r>
              <a:rPr lang="en-US" b="1" baseline="0" dirty="0" smtClean="0"/>
              <a:t> Only (Model I)</a:t>
            </a:r>
          </a:p>
          <a:p>
            <a:r>
              <a:rPr lang="en-US" baseline="0" dirty="0" smtClean="0"/>
              <a:t>Instruction school n = 72;</a:t>
            </a:r>
          </a:p>
          <a:p>
            <a:r>
              <a:rPr lang="en-US" baseline="0" dirty="0" smtClean="0"/>
              <a:t>     time group n: AA=1,365, SB/FB=912;</a:t>
            </a:r>
          </a:p>
          <a:p>
            <a:r>
              <a:rPr lang="en-US" baseline="0" dirty="0" smtClean="0"/>
              <a:t>Intervention school n =72;</a:t>
            </a:r>
          </a:p>
          <a:p>
            <a:r>
              <a:rPr lang="en-US" baseline="0" dirty="0" smtClean="0"/>
              <a:t>     time group n: SB/FB=1,085</a:t>
            </a:r>
          </a:p>
          <a:p>
            <a:endParaRPr lang="en-US" baseline="0" dirty="0" smtClean="0"/>
          </a:p>
          <a:p>
            <a:r>
              <a:rPr lang="en-US" b="1" baseline="0" dirty="0" smtClean="0"/>
              <a:t>All Level (Model II)</a:t>
            </a:r>
          </a:p>
          <a:p>
            <a:r>
              <a:rPr lang="en-US" baseline="0" dirty="0" smtClean="0"/>
              <a:t>Instruction school n = 57;</a:t>
            </a:r>
          </a:p>
          <a:p>
            <a:r>
              <a:rPr lang="en-US" baseline="0" dirty="0" smtClean="0"/>
              <a:t>     time group n: AA=989, SB/FB=805;</a:t>
            </a:r>
          </a:p>
          <a:p>
            <a:r>
              <a:rPr lang="en-US" baseline="0" dirty="0" smtClean="0"/>
              <a:t>Intervention school n =59;</a:t>
            </a:r>
          </a:p>
          <a:p>
            <a:r>
              <a:rPr lang="en-US" baseline="0" dirty="0" smtClean="0"/>
              <a:t>     time group n: AA=450, SB/FB=1,580;</a:t>
            </a:r>
          </a:p>
        </p:txBody>
      </p:sp>
      <p:sp>
        <p:nvSpPr>
          <p:cNvPr id="4" name="Slide Number Placeholder 3"/>
          <p:cNvSpPr>
            <a:spLocks noGrp="1"/>
          </p:cNvSpPr>
          <p:nvPr>
            <p:ph type="sldNum" sz="quarter" idx="10"/>
          </p:nvPr>
        </p:nvSpPr>
        <p:spPr/>
        <p:txBody>
          <a:bodyPr/>
          <a:lstStyle/>
          <a:p>
            <a:fld id="{00193AB7-5CF4-4476-9050-3E96DFD99A75}" type="slidenum">
              <a:rPr lang="en-US" smtClean="0"/>
              <a:pPr/>
              <a:t>11</a:t>
            </a:fld>
            <a:endParaRPr lang="en-US" dirty="0"/>
          </a:p>
        </p:txBody>
      </p:sp>
    </p:spTree>
    <p:extLst>
      <p:ext uri="{BB962C8B-B14F-4D97-AF65-F5344CB8AC3E}">
        <p14:creationId xmlns:p14="http://schemas.microsoft.com/office/powerpoint/2010/main" val="1081295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6E8BADF-ED4B-40B4-9166-EB275C6F7FA3}" type="datetimeFigureOut">
              <a:rPr lang="en-US" smtClean="0"/>
              <a:t>7/28/2016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3A3225F-56FB-4621-9D31-EB01D9BC83A0}"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8BADF-ED4B-40B4-9166-EB275C6F7FA3}"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3225F-56FB-4621-9D31-EB01D9BC83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8BADF-ED4B-40B4-9166-EB275C6F7FA3}"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3225F-56FB-4621-9D31-EB01D9BC83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6E8BADF-ED4B-40B4-9166-EB275C6F7FA3}"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3225F-56FB-4621-9D31-EB01D9BC83A0}"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E8BADF-ED4B-40B4-9166-EB275C6F7FA3}" type="datetimeFigureOut">
              <a:rPr lang="en-US" smtClean="0"/>
              <a:t>7/28/2016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3A3225F-56FB-4621-9D31-EB01D9BC83A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6E8BADF-ED4B-40B4-9166-EB275C6F7FA3}"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3225F-56FB-4621-9D31-EB01D9BC83A0}"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6E8BADF-ED4B-40B4-9166-EB275C6F7FA3}" type="datetimeFigureOut">
              <a:rPr lang="en-US" smtClean="0"/>
              <a:t>7/28/2016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A3225F-56FB-4621-9D31-EB01D9BC83A0}"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E8BADF-ED4B-40B4-9166-EB275C6F7FA3}" type="datetimeFigureOut">
              <a:rPr lang="en-US" smtClean="0"/>
              <a:t>7/28/2016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A3225F-56FB-4621-9D31-EB01D9BC83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8BADF-ED4B-40B4-9166-EB275C6F7FA3}" type="datetimeFigureOut">
              <a:rPr lang="en-US" smtClean="0"/>
              <a:t>7/28/2016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A3225F-56FB-4621-9D31-EB01D9BC83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8BADF-ED4B-40B4-9166-EB275C6F7FA3}"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3225F-56FB-4621-9D31-EB01D9BC83A0}"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8BADF-ED4B-40B4-9166-EB275C6F7FA3}" type="datetimeFigureOut">
              <a:rPr lang="en-US" smtClean="0"/>
              <a:t>7/28/2016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3A3225F-56FB-4621-9D31-EB01D9BC83A0}"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6E8BADF-ED4B-40B4-9166-EB275C6F7FA3}" type="datetimeFigureOut">
              <a:rPr lang="en-US" smtClean="0"/>
              <a:t>7/28/2016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3A3225F-56FB-4621-9D31-EB01D9BC83A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ekha.balu@mdrc.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352800"/>
            <a:ext cx="6629400" cy="2743200"/>
          </a:xfrm>
        </p:spPr>
        <p:txBody>
          <a:bodyPr>
            <a:normAutofit fontScale="70000" lnSpcReduction="20000"/>
          </a:bodyPr>
          <a:lstStyle/>
          <a:p>
            <a:endParaRPr lang="en-US" dirty="0"/>
          </a:p>
          <a:p>
            <a:r>
              <a:rPr lang="en-US" dirty="0" smtClean="0"/>
              <a:t>Rekha Balu</a:t>
            </a:r>
          </a:p>
          <a:p>
            <a:r>
              <a:rPr lang="en-US" dirty="0" smtClean="0"/>
              <a:t>Senior Research Associate | MDRC</a:t>
            </a:r>
          </a:p>
          <a:p>
            <a:r>
              <a:rPr lang="en-US" dirty="0" smtClean="0"/>
              <a:t>Presented at U.S. OSEP Conference| August 2016</a:t>
            </a:r>
          </a:p>
          <a:p>
            <a:r>
              <a:rPr lang="en-US" dirty="0" smtClean="0">
                <a:hlinkClick r:id="rId2"/>
              </a:rPr>
              <a:t>rekha.balu@mdrc.org</a:t>
            </a:r>
            <a:endParaRPr lang="en-US" dirty="0" smtClean="0"/>
          </a:p>
          <a:p>
            <a:endParaRPr lang="en-US" dirty="0"/>
          </a:p>
          <a:p>
            <a:r>
              <a:rPr lang="en-US" dirty="0"/>
              <a:t>Report Authors: </a:t>
            </a:r>
          </a:p>
          <a:p>
            <a:r>
              <a:rPr lang="en-US" dirty="0"/>
              <a:t>Rekha Balu, Pei Zhu, Fred Doolittle, </a:t>
            </a:r>
          </a:p>
          <a:p>
            <a:r>
              <a:rPr lang="en-US" dirty="0"/>
              <a:t>Ellen Schiller, Joseph Jenkins, and  Russell Gersten </a:t>
            </a:r>
          </a:p>
          <a:p>
            <a:endParaRPr lang="en-US" dirty="0"/>
          </a:p>
        </p:txBody>
      </p:sp>
      <p:sp>
        <p:nvSpPr>
          <p:cNvPr id="2" name="Title 1"/>
          <p:cNvSpPr>
            <a:spLocks noGrp="1"/>
          </p:cNvSpPr>
          <p:nvPr>
            <p:ph type="ctrTitle"/>
          </p:nvPr>
        </p:nvSpPr>
        <p:spPr>
          <a:xfrm>
            <a:off x="457200" y="990600"/>
            <a:ext cx="8305800" cy="2438400"/>
          </a:xfrm>
        </p:spPr>
        <p:txBody>
          <a:bodyPr>
            <a:noAutofit/>
          </a:bodyPr>
          <a:lstStyle/>
          <a:p>
            <a:r>
              <a:rPr lang="en-US" sz="2800" dirty="0"/>
              <a:t>Learning from Variation: </a:t>
            </a:r>
            <a:br>
              <a:rPr lang="en-US" sz="2800" dirty="0"/>
            </a:br>
            <a:r>
              <a:rPr lang="en-US" sz="2800" dirty="0"/>
              <a:t>Implementation and </a:t>
            </a:r>
            <a:r>
              <a:rPr lang="en-US" sz="2800" dirty="0" smtClean="0"/>
              <a:t>Impact Results from a National Evaluation of </a:t>
            </a:r>
            <a:r>
              <a:rPr lang="en-US" sz="2800" dirty="0"/>
              <a:t>Response to Intervention Practices</a:t>
            </a:r>
          </a:p>
        </p:txBody>
      </p:sp>
    </p:spTree>
    <p:extLst>
      <p:ext uri="{BB962C8B-B14F-4D97-AF65-F5344CB8AC3E}">
        <p14:creationId xmlns:p14="http://schemas.microsoft.com/office/powerpoint/2010/main" val="2058876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59" y="533400"/>
            <a:ext cx="8458200" cy="1143000"/>
          </a:xfrm>
        </p:spPr>
        <p:txBody>
          <a:bodyPr>
            <a:normAutofit fontScale="90000"/>
          </a:bodyPr>
          <a:lstStyle/>
          <a:p>
            <a:r>
              <a:rPr lang="en-US" b="1" dirty="0" smtClean="0"/>
              <a:t>Variation </a:t>
            </a:r>
            <a:r>
              <a:rPr lang="en-US" b="1" dirty="0"/>
              <a:t>in how schools organize </a:t>
            </a:r>
            <a:r>
              <a:rPr lang="en-US" b="1" dirty="0" smtClean="0"/>
              <a:t>intervention services and time: </a:t>
            </a:r>
            <a:r>
              <a:rPr lang="en-US" b="1" dirty="0"/>
              <a:t>Lessens treatment contrast. </a:t>
            </a:r>
          </a:p>
        </p:txBody>
      </p:sp>
      <p:sp>
        <p:nvSpPr>
          <p:cNvPr id="3" name="Content Placeholder 2"/>
          <p:cNvSpPr>
            <a:spLocks noGrp="1"/>
          </p:cNvSpPr>
          <p:nvPr>
            <p:ph sz="quarter" idx="1"/>
          </p:nvPr>
        </p:nvSpPr>
        <p:spPr>
          <a:xfrm>
            <a:off x="228600" y="1805043"/>
            <a:ext cx="8229600" cy="4456804"/>
          </a:xfrm>
        </p:spPr>
        <p:txBody>
          <a:bodyPr>
            <a:normAutofit fontScale="92500"/>
          </a:bodyPr>
          <a:lstStyle/>
          <a:p>
            <a:pPr marL="457200" lvl="1" indent="0">
              <a:buNone/>
            </a:pPr>
            <a:r>
              <a:rPr lang="en-US" sz="2600" dirty="0" smtClean="0"/>
              <a:t>1. At or above reading groups received interventions in some schools.</a:t>
            </a:r>
          </a:p>
          <a:p>
            <a:pPr marL="1371600" lvl="2" indent="-514350">
              <a:buFont typeface="Courier New" panose="02070309020205020404" pitchFamily="49" charset="0"/>
              <a:buChar char="o"/>
            </a:pPr>
            <a:r>
              <a:rPr lang="en-US" sz="2200" dirty="0" smtClean="0"/>
              <a:t>In Grade 1, up to 45% of impact sample schools provided </a:t>
            </a:r>
            <a:r>
              <a:rPr lang="en-US" sz="2200" dirty="0"/>
              <a:t>intervention services to at least </a:t>
            </a:r>
            <a:r>
              <a:rPr lang="en-US" sz="2200" i="1" dirty="0"/>
              <a:t>some</a:t>
            </a:r>
            <a:r>
              <a:rPr lang="en-US" sz="2200" dirty="0"/>
              <a:t> students who read at or above grade level, not just to those who read below grade </a:t>
            </a:r>
            <a:r>
              <a:rPr lang="en-US" sz="2200" dirty="0" smtClean="0"/>
              <a:t>level.</a:t>
            </a:r>
            <a:endParaRPr lang="en-US" sz="2200" dirty="0"/>
          </a:p>
          <a:p>
            <a:pPr marL="457200" lvl="1" indent="0">
              <a:buNone/>
            </a:pPr>
            <a:r>
              <a:rPr lang="en-US" sz="2600" dirty="0"/>
              <a:t>2. </a:t>
            </a:r>
            <a:r>
              <a:rPr lang="en-US" sz="2600" dirty="0" smtClean="0"/>
              <a:t>Interventions occurred both during </a:t>
            </a:r>
            <a:r>
              <a:rPr lang="en-US" sz="2600" dirty="0"/>
              <a:t>and outside the core reading </a:t>
            </a:r>
            <a:r>
              <a:rPr lang="en-US" sz="2600" dirty="0" smtClean="0"/>
              <a:t>block.  </a:t>
            </a:r>
            <a:endParaRPr lang="en-US" sz="2600" dirty="0"/>
          </a:p>
          <a:p>
            <a:pPr marL="1371600" lvl="2" indent="-457200">
              <a:spcAft>
                <a:spcPts val="600"/>
              </a:spcAft>
              <a:buFont typeface="Courier New" panose="02070309020205020404" pitchFamily="49" charset="0"/>
              <a:buChar char="o"/>
            </a:pPr>
            <a:r>
              <a:rPr lang="en-US" sz="2200" dirty="0"/>
              <a:t>In Grade 1, 67 percent of </a:t>
            </a:r>
            <a:r>
              <a:rPr lang="en-US" sz="2200" i="1" dirty="0"/>
              <a:t>schools</a:t>
            </a:r>
            <a:r>
              <a:rPr lang="en-US" sz="2200" dirty="0"/>
              <a:t> provided at least some intervention during the core reading </a:t>
            </a:r>
            <a:r>
              <a:rPr lang="en-US" sz="2200" dirty="0" smtClean="0"/>
              <a:t>block.</a:t>
            </a:r>
          </a:p>
          <a:p>
            <a:pPr marL="251460" indent="0">
              <a:spcAft>
                <a:spcPts val="600"/>
              </a:spcAft>
              <a:buNone/>
            </a:pPr>
            <a:r>
              <a:rPr lang="en-US" sz="2600" dirty="0" smtClean="0"/>
              <a:t>Only 16% of schools operate a ‘textbook </a:t>
            </a:r>
            <a:r>
              <a:rPr lang="en-US" sz="2600" dirty="0" err="1" smtClean="0"/>
              <a:t>RtI</a:t>
            </a:r>
            <a:r>
              <a:rPr lang="en-US" sz="2600" dirty="0" smtClean="0"/>
              <a:t> model’ of intervention services only to below-grade readers </a:t>
            </a:r>
            <a:r>
              <a:rPr lang="en-US" sz="2600" i="1" dirty="0" smtClean="0"/>
              <a:t>and</a:t>
            </a:r>
            <a:r>
              <a:rPr lang="en-US" sz="2600" dirty="0" smtClean="0"/>
              <a:t> only outside the core.</a:t>
            </a:r>
          </a:p>
          <a:p>
            <a:pPr marL="857250" lvl="2" indent="0">
              <a:buNone/>
            </a:pPr>
            <a:endParaRPr lang="en-US" sz="2200" dirty="0" smtClean="0"/>
          </a:p>
        </p:txBody>
      </p:sp>
    </p:spTree>
    <p:extLst>
      <p:ext uri="{BB962C8B-B14F-4D97-AF65-F5344CB8AC3E}">
        <p14:creationId xmlns:p14="http://schemas.microsoft.com/office/powerpoint/2010/main" val="68287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91600" cy="1143000"/>
          </a:xfrm>
        </p:spPr>
        <p:txBody>
          <a:bodyPr>
            <a:noAutofit/>
          </a:bodyPr>
          <a:lstStyle/>
          <a:p>
            <a:r>
              <a:rPr lang="en-US" sz="3500" b="1" dirty="0" smtClean="0"/>
              <a:t>Variation in How Much Time Schools Spend on Intervention, and For Whom</a:t>
            </a:r>
          </a:p>
        </p:txBody>
      </p:sp>
      <p:pic>
        <p:nvPicPr>
          <p:cNvPr id="7" name="Picture 6" descr="The figure uses four horizontal bar charts, in two panels, to compare how teachers  and interventionists target various reading skills in groups for students reading at or above grade level and groups reading below grade level. The vertical axis for each chart is labeled with five skills: Fluency, Reading Comprehension, Vocabulary, Phonics, and Phonemic Awareness. The horizontal axis measures the percentage of groups that focus on each skill.&#10;The top panel illustrates the Below-Only Schools. The left bar chart in this panel concerns small-group instruction. The percentages of groups focusing on the skills are, for fluency, 89 percent of groups at or above grade level and 85 percent of groups below grade level; for reading comprehension, 98 percent of groups at or above grade level and 86 percent of groups below grade level, with three asterisks denoting a difference of statistical significance (see note below); for vocabulary, 85 percent of groups at or above grade level and 77 percent of groups below grade level, with two asterisks; for phonics, 46 percent of groups at or above grade level and 92 percent of groups below grade level, with three asterisks; and for phonemic awareness, 25 percent of groups at or above grade level and 74 percent of groups below grade level, with three asterisks. &#10;The right bar chart under Below-Only Schools displays skills addressed in intervention. There are no intervention groups with students at or above grade level, so this chart shows bars only for groups below grade level. Among those groups, the percentage that focus on fluency is 88 percent; on reading comprehension, 72 percent; on vocabulary, 70 percent; on phonics, 89 percent; and on phonemic awareness, 77 percent.&#10;The bottom panel illustrates the All-Level Schools. The left bar chart in this panel concerns small-group instruction. The percentages of groups focusing on the skills are, for fluency, 93 percent of groups at or above grade level and 89 percent of groups below grade level, with one asterisk; for reading comprehension, 99 percent of groups at or above grade level and 91 percent of groups below grade level, with three asterisks; for vocabulary, 89 percent of groups at or above grade level and 81 percent of groups below grade level, with two asterisks; for phonics, 52 percent of groups at or above grade level and 90 percent of groups below grade level, with three asterisks; and for phonemic awareness, 35 percent of groups at or above grade level and 76 percent of groups below grade level, with three asterisks.&#10;The right bar chart under All-Level Schools concerns intervention. The percentages of groups focusing on the skills are, for fluency, 87 percent of groups at or above grade level and 81 percent of groups below grade level, with one asterisk; for reading comprehension, 86 percent of groups at or above grade level and 78 percent of groups below grade level, with one asterisk; for vocabulary, 86 percent of groups at or above grade level and 75 percent of groups below grade level, with two asterisks; for phonics, 66 percent of groups at or above grade level and 85 percent of groups below grade level, with three asterisks; and for phonemic awareness, 49 percent of groups at or above grade level and 69 percent of groups below grade level, with three asterisks.&#10;SOURCES: Teacher survey and interventionist survey.&#10;NOTES: &quot;Small-group instruction&quot; refers to services provided by teachers during the core reading block to all students. Intervention services are provided by either teachers or interventionists to students needing targeted reading support, either during or outside the core reading block. The Below-Only school sample represents schools that have at least one of either a Somewhat Below or a Far Below grade-level group receiving intervention services. The All-Level school sample represents schools that have at least one At or Above grade-level group receiving intervention services and at least one of either a Somewhat Below or a Far Below grade-level group (a below-grade-level group) receiving intervention services. No tests were performed between intervention groups in Below-Only schools, which do not provide intervention to At or Above grade-level groups. Means reflect rounding.&#10;     Statistical significance is indicated as follows: *** at the p ≤ 0.001 level, ** at the p ≤ 0.01 level, and * at the p ≤ 0.05 level.&#10;" title="Minutes per Week: Difference Between Groups At or Above Grade Level and Below Grade Level in Below-Only and All Level Schools, for Grade 1"/>
          <p:cNvPicPr>
            <a:picLocks noChangeAspect="1"/>
          </p:cNvPicPr>
          <p:nvPr/>
        </p:nvPicPr>
        <p:blipFill>
          <a:blip r:embed="rId3"/>
          <a:stretch>
            <a:fillRect/>
          </a:stretch>
        </p:blipFill>
        <p:spPr>
          <a:xfrm>
            <a:off x="762000" y="1488440"/>
            <a:ext cx="7277100" cy="4898048"/>
          </a:xfrm>
          <a:prstGeom prst="rect">
            <a:avLst/>
          </a:prstGeom>
        </p:spPr>
      </p:pic>
    </p:spTree>
    <p:extLst>
      <p:ext uri="{BB962C8B-B14F-4D97-AF65-F5344CB8AC3E}">
        <p14:creationId xmlns:p14="http://schemas.microsoft.com/office/powerpoint/2010/main" val="3387552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descr="The figure is a column chart that illustrates the impacts of actual assignment to Tier 2 or Tier 3 intervention services on each of four outcome measures. The vertical axis is labeled “Effect Size of the Estimated Impact” and ranges from -0.20 to 0.20. The horizontal axis shows the four outcome measures with the following effect sizes: ECLS-K Reading Assessment in Grade 1, effect size -0.17, statistically significant at the 5 percent level; TOWRE2 in Grade 1, effect size -0.11; TOWRE2 in Grade 2, effect size 0.10; state reading achievement test in Grade 3, effect size -0.01. The final three effects are not statistically significant.&#10; Figure Notes: SOURCES: Study-administered ECLS-K Reading Assessment scores for Grade 1; study-administered TOWRE2 test scores for Grades 1 and 2; state reading achievement test scores from district records for Grade 3; fall screening scores and student tier placement data from schools in the sample; student demographic data from district records.&#10;NOTES: The optimal bandwidth defines the sample of students to be used in the impact regression to best balance the trade-off between bias and precision. The optimal bandwidth for each grade and outcome measure was pre-selected using the algorithm described in Imbens and Kalyanaraman (2012). Statistical significance at the p ≤ 0.05 level is indicated as *. ECLS-K Reading Assessment is a comprehensive reading measure; TOWRE2 is a decoding fluency exam; the state achievement test is a comprehensive reading measure.&#10;&#10;" title="Estimated Impacts of Assignment to Tier 2 or Tier 3 Intervention Services for Students (Within Optimal Bandwidth), by Grade and Outcome"/>
          <p:cNvGraphicFramePr>
            <a:graphicFrameLocks/>
          </p:cNvGraphicFramePr>
          <p:nvPr>
            <p:extLst>
              <p:ext uri="{D42A27DB-BD31-4B8C-83A1-F6EECF244321}">
                <p14:modId xmlns:p14="http://schemas.microsoft.com/office/powerpoint/2010/main" val="2728683283"/>
              </p:ext>
            </p:extLst>
          </p:nvPr>
        </p:nvGraphicFramePr>
        <p:xfrm>
          <a:off x="155958" y="1600200"/>
          <a:ext cx="7796413"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6"/>
          <p:cNvSpPr txBox="1"/>
          <p:nvPr/>
        </p:nvSpPr>
        <p:spPr>
          <a:xfrm>
            <a:off x="2546328" y="2118050"/>
            <a:ext cx="958872" cy="624786"/>
          </a:xfrm>
          <a:prstGeom prst="rect">
            <a:avLst/>
          </a:prstGeom>
          <a:noFill/>
        </p:spPr>
        <p:style>
          <a:lnRef idx="0">
            <a:scrgbClr r="0" g="0" b="0"/>
          </a:lnRef>
          <a:fillRef idx="0">
            <a:scrgbClr r="0" g="0" b="0"/>
          </a:fillRef>
          <a:effectRef idx="0">
            <a:scrgbClr r="0" g="0" b="0"/>
          </a:effectRef>
          <a:fontRef idx="minor">
            <a:schemeClr val="tx1"/>
          </a:fontRef>
        </p:style>
        <p:txBody>
          <a:bodyPr wrap="square" lIns="9144" tIns="9144" rIns="9144" bIns="9144"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500" b="1" i="0" u="none" strike="noStrike" dirty="0">
                <a:solidFill>
                  <a:srgbClr val="000000"/>
                </a:solidFill>
                <a:latin typeface="Times New Roman"/>
                <a:cs typeface="Times New Roman"/>
              </a:rPr>
              <a:t>Grade</a:t>
            </a:r>
            <a:r>
              <a:rPr lang="en-US" sz="1500" b="1" i="0" u="none" strike="noStrike" baseline="0" dirty="0">
                <a:solidFill>
                  <a:srgbClr val="000000"/>
                </a:solidFill>
                <a:latin typeface="Times New Roman"/>
                <a:cs typeface="Times New Roman"/>
              </a:rPr>
              <a:t> 1</a:t>
            </a:r>
          </a:p>
        </p:txBody>
      </p:sp>
      <p:sp>
        <p:nvSpPr>
          <p:cNvPr id="12" name="TextBox 7"/>
          <p:cNvSpPr txBox="1"/>
          <p:nvPr/>
        </p:nvSpPr>
        <p:spPr>
          <a:xfrm>
            <a:off x="4876800" y="2118050"/>
            <a:ext cx="958872" cy="546043"/>
          </a:xfrm>
          <a:prstGeom prst="rect">
            <a:avLst/>
          </a:prstGeom>
          <a:noFill/>
        </p:spPr>
        <p:style>
          <a:lnRef idx="0">
            <a:scrgbClr r="0" g="0" b="0"/>
          </a:lnRef>
          <a:fillRef idx="0">
            <a:scrgbClr r="0" g="0" b="0"/>
          </a:fillRef>
          <a:effectRef idx="0">
            <a:scrgbClr r="0" g="0" b="0"/>
          </a:effectRef>
          <a:fontRef idx="minor">
            <a:schemeClr val="tx1"/>
          </a:fontRef>
        </p:style>
        <p:txBody>
          <a:bodyPr wrap="square" lIns="9144" tIns="9144" rIns="9144" bIns="9144"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500" b="1" i="0" u="none" strike="noStrike" dirty="0">
                <a:solidFill>
                  <a:srgbClr val="000000"/>
                </a:solidFill>
                <a:latin typeface="Times New Roman"/>
                <a:cs typeface="Times New Roman"/>
              </a:rPr>
              <a:t>Grade</a:t>
            </a:r>
            <a:r>
              <a:rPr lang="en-US" sz="1500" b="1" i="0" u="none" strike="noStrike" baseline="0" dirty="0">
                <a:solidFill>
                  <a:srgbClr val="000000"/>
                </a:solidFill>
                <a:latin typeface="Times New Roman"/>
                <a:cs typeface="Times New Roman"/>
              </a:rPr>
              <a:t> 2</a:t>
            </a:r>
          </a:p>
        </p:txBody>
      </p:sp>
      <p:sp>
        <p:nvSpPr>
          <p:cNvPr id="13" name="TextBox 8"/>
          <p:cNvSpPr txBox="1"/>
          <p:nvPr/>
        </p:nvSpPr>
        <p:spPr>
          <a:xfrm>
            <a:off x="6553200" y="2118050"/>
            <a:ext cx="958872" cy="643719"/>
          </a:xfrm>
          <a:prstGeom prst="rect">
            <a:avLst/>
          </a:prstGeom>
          <a:noFill/>
        </p:spPr>
        <p:style>
          <a:lnRef idx="0">
            <a:scrgbClr r="0" g="0" b="0"/>
          </a:lnRef>
          <a:fillRef idx="0">
            <a:scrgbClr r="0" g="0" b="0"/>
          </a:fillRef>
          <a:effectRef idx="0">
            <a:scrgbClr r="0" g="0" b="0"/>
          </a:effectRef>
          <a:fontRef idx="minor">
            <a:schemeClr val="tx1"/>
          </a:fontRef>
        </p:style>
        <p:txBody>
          <a:bodyPr wrap="square" lIns="9144" tIns="9144" rIns="9144" bIns="9144"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500" b="1" i="0" u="none" strike="noStrike" dirty="0">
                <a:solidFill>
                  <a:srgbClr val="000000"/>
                </a:solidFill>
                <a:latin typeface="Times New Roman"/>
                <a:cs typeface="Times New Roman"/>
              </a:rPr>
              <a:t>Grade</a:t>
            </a:r>
            <a:r>
              <a:rPr lang="en-US" sz="1500" b="1" i="0" u="none" strike="noStrike" baseline="0" dirty="0">
                <a:solidFill>
                  <a:srgbClr val="000000"/>
                </a:solidFill>
                <a:latin typeface="Times New Roman"/>
                <a:cs typeface="Times New Roman"/>
              </a:rPr>
              <a:t> 3</a:t>
            </a:r>
          </a:p>
        </p:txBody>
      </p:sp>
      <p:sp>
        <p:nvSpPr>
          <p:cNvPr id="14" name="TextBox 9"/>
          <p:cNvSpPr txBox="1"/>
          <p:nvPr/>
        </p:nvSpPr>
        <p:spPr>
          <a:xfrm>
            <a:off x="1752600" y="3275305"/>
            <a:ext cx="1039643" cy="1126734"/>
          </a:xfrm>
          <a:prstGeom prst="rect">
            <a:avLst/>
          </a:prstGeom>
          <a:noFill/>
        </p:spPr>
        <p:style>
          <a:lnRef idx="0">
            <a:scrgbClr r="0" g="0" b="0"/>
          </a:lnRef>
          <a:fillRef idx="0">
            <a:scrgbClr r="0" g="0" b="0"/>
          </a:fillRef>
          <a:effectRef idx="0">
            <a:scrgbClr r="0" g="0" b="0"/>
          </a:effectRef>
          <a:fontRef idx="minor">
            <a:schemeClr val="tx1"/>
          </a:fontRef>
        </p:style>
        <p:txBody>
          <a:bodyPr wrap="square" lIns="9144" tIns="9144" rIns="9144" bIns="9144"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500" b="0" i="0" u="none" strike="noStrike" dirty="0">
                <a:solidFill>
                  <a:srgbClr val="000000"/>
                </a:solidFill>
                <a:latin typeface="Times New Roman"/>
                <a:cs typeface="Times New Roman"/>
              </a:rPr>
              <a:t>ECLS-K</a:t>
            </a:r>
          </a:p>
          <a:p>
            <a:pPr algn="ctr"/>
            <a:r>
              <a:rPr lang="en-US" sz="1500" b="0" i="0" u="none" strike="noStrike" baseline="0" dirty="0">
                <a:solidFill>
                  <a:srgbClr val="000000"/>
                </a:solidFill>
                <a:latin typeface="Times New Roman"/>
                <a:cs typeface="Times New Roman"/>
              </a:rPr>
              <a:t>Reading</a:t>
            </a:r>
          </a:p>
          <a:p>
            <a:pPr algn="ctr"/>
            <a:r>
              <a:rPr lang="en-US" sz="1500" b="0" i="0" u="none" strike="noStrike" baseline="0" dirty="0">
                <a:solidFill>
                  <a:srgbClr val="000000"/>
                </a:solidFill>
                <a:latin typeface="Times New Roman"/>
                <a:cs typeface="Times New Roman"/>
              </a:rPr>
              <a:t>Assessment</a:t>
            </a:r>
          </a:p>
        </p:txBody>
      </p:sp>
      <p:sp>
        <p:nvSpPr>
          <p:cNvPr id="15" name="TextBox 10"/>
          <p:cNvSpPr txBox="1"/>
          <p:nvPr/>
        </p:nvSpPr>
        <p:spPr>
          <a:xfrm>
            <a:off x="3395773" y="3764384"/>
            <a:ext cx="958872" cy="518525"/>
          </a:xfrm>
          <a:prstGeom prst="rect">
            <a:avLst/>
          </a:prstGeom>
          <a:noFill/>
        </p:spPr>
        <p:style>
          <a:lnRef idx="0">
            <a:scrgbClr r="0" g="0" b="0"/>
          </a:lnRef>
          <a:fillRef idx="0">
            <a:scrgbClr r="0" g="0" b="0"/>
          </a:fillRef>
          <a:effectRef idx="0">
            <a:scrgbClr r="0" g="0" b="0"/>
          </a:effectRef>
          <a:fontRef idx="minor">
            <a:schemeClr val="tx1"/>
          </a:fontRef>
        </p:style>
        <p:txBody>
          <a:bodyPr wrap="square" lIns="9144" tIns="9144" rIns="9144" bIns="9144"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500" b="0" i="0" u="none" strike="noStrike" baseline="0" dirty="0">
                <a:solidFill>
                  <a:srgbClr val="000000"/>
                </a:solidFill>
                <a:latin typeface="Times New Roman"/>
                <a:cs typeface="Times New Roman"/>
              </a:rPr>
              <a:t>TOWRE2</a:t>
            </a:r>
          </a:p>
        </p:txBody>
      </p:sp>
      <p:sp>
        <p:nvSpPr>
          <p:cNvPr id="16" name="TextBox 11"/>
          <p:cNvSpPr txBox="1"/>
          <p:nvPr/>
        </p:nvSpPr>
        <p:spPr>
          <a:xfrm>
            <a:off x="4920822" y="4207595"/>
            <a:ext cx="946578" cy="422841"/>
          </a:xfrm>
          <a:prstGeom prst="rect">
            <a:avLst/>
          </a:prstGeom>
          <a:noFill/>
        </p:spPr>
        <p:style>
          <a:lnRef idx="0">
            <a:scrgbClr r="0" g="0" b="0"/>
          </a:lnRef>
          <a:fillRef idx="0">
            <a:scrgbClr r="0" g="0" b="0"/>
          </a:fillRef>
          <a:effectRef idx="0">
            <a:scrgbClr r="0" g="0" b="0"/>
          </a:effectRef>
          <a:fontRef idx="minor">
            <a:schemeClr val="tx1"/>
          </a:fontRef>
        </p:style>
        <p:txBody>
          <a:bodyPr wrap="square" lIns="9144" tIns="9144" rIns="9144" bIns="9144"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500" b="0" i="0" u="none" strike="noStrike" baseline="0" dirty="0">
                <a:solidFill>
                  <a:srgbClr val="000000"/>
                </a:solidFill>
                <a:latin typeface="Times New Roman"/>
                <a:cs typeface="Times New Roman"/>
              </a:rPr>
              <a:t>TOWRE2</a:t>
            </a:r>
          </a:p>
        </p:txBody>
      </p:sp>
      <p:sp>
        <p:nvSpPr>
          <p:cNvPr id="17" name="TextBox 12"/>
          <p:cNvSpPr txBox="1"/>
          <p:nvPr/>
        </p:nvSpPr>
        <p:spPr>
          <a:xfrm>
            <a:off x="6324600" y="3499718"/>
            <a:ext cx="1295400" cy="740738"/>
          </a:xfrm>
          <a:prstGeom prst="rect">
            <a:avLst/>
          </a:prstGeom>
          <a:noFill/>
        </p:spPr>
        <p:style>
          <a:lnRef idx="0">
            <a:scrgbClr r="0" g="0" b="0"/>
          </a:lnRef>
          <a:fillRef idx="0">
            <a:scrgbClr r="0" g="0" b="0"/>
          </a:fillRef>
          <a:effectRef idx="0">
            <a:scrgbClr r="0" g="0" b="0"/>
          </a:effectRef>
          <a:fontRef idx="minor">
            <a:schemeClr val="tx1"/>
          </a:fontRef>
        </p:style>
        <p:txBody>
          <a:bodyPr wrap="square" lIns="9144" tIns="9144" rIns="9144" bIns="9144"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500" b="0" i="0" u="none" strike="noStrike" baseline="0" dirty="0">
                <a:solidFill>
                  <a:srgbClr val="000000"/>
                </a:solidFill>
                <a:latin typeface="Times New Roman"/>
                <a:cs typeface="Times New Roman"/>
              </a:rPr>
              <a:t>State reading achievement test</a:t>
            </a:r>
          </a:p>
        </p:txBody>
      </p:sp>
      <p:sp>
        <p:nvSpPr>
          <p:cNvPr id="19" name="TextBox 4"/>
          <p:cNvSpPr txBox="1"/>
          <p:nvPr/>
        </p:nvSpPr>
        <p:spPr>
          <a:xfrm>
            <a:off x="2375861" y="6019800"/>
            <a:ext cx="214939" cy="264688"/>
          </a:xfrm>
          <a:prstGeom prst="rect">
            <a:avLst/>
          </a:prstGeom>
          <a:noFill/>
        </p:spPr>
        <p:style>
          <a:lnRef idx="0">
            <a:scrgbClr r="0" g="0" b="0"/>
          </a:lnRef>
          <a:fillRef idx="0">
            <a:scrgbClr r="0" g="0" b="0"/>
          </a:fillRef>
          <a:effectRef idx="0">
            <a:scrgbClr r="0" g="0" b="0"/>
          </a:effectRef>
          <a:fontRef idx="minor">
            <a:schemeClr val="tx1"/>
          </a:fontRef>
        </p:style>
        <p:txBody>
          <a:bodyPr wrap="square" lIns="9144" tIns="9144" rIns="9144" bIns="9144"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fld id="{D222C42D-2CBC-489D-8F09-9A814CB6D88B}" type="TxLink">
              <a:rPr lang="en-US" sz="1600" b="0" i="0" u="none" strike="noStrike">
                <a:solidFill>
                  <a:srgbClr val="000000"/>
                </a:solidFill>
                <a:latin typeface="Times New Roman" panose="02020603050405020304" pitchFamily="18" charset="0"/>
                <a:cs typeface="Times New Roman" panose="02020603050405020304" pitchFamily="18" charset="0"/>
              </a:rPr>
              <a:pPr/>
              <a:t>*</a:t>
            </a:fld>
            <a:endParaRPr lang="en-US" sz="1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752600" y="6250866"/>
            <a:ext cx="5943600" cy="307777"/>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Significant at the 5% level. Equivalent to </a:t>
            </a:r>
            <a:r>
              <a:rPr lang="en-US" sz="1400" dirty="0">
                <a:latin typeface="Times New Roman" panose="02020603050405020304" pitchFamily="18" charset="0"/>
                <a:cs typeface="Times New Roman" panose="02020603050405020304" pitchFamily="18" charset="0"/>
              </a:rPr>
              <a:t>one-tenth of a year less </a:t>
            </a:r>
            <a:r>
              <a:rPr lang="en-US" sz="1400" dirty="0" smtClean="0">
                <a:latin typeface="Times New Roman" panose="02020603050405020304" pitchFamily="18" charset="0"/>
                <a:cs typeface="Times New Roman" panose="02020603050405020304" pitchFamily="18" charset="0"/>
              </a:rPr>
              <a:t>learning. </a:t>
            </a:r>
            <a:endParaRPr lang="en-US" sz="1400" dirty="0">
              <a:latin typeface="Times New Roman" panose="02020603050405020304" pitchFamily="18" charset="0"/>
              <a:cs typeface="Times New Roman" panose="02020603050405020304" pitchFamily="18" charset="0"/>
            </a:endParaRPr>
          </a:p>
        </p:txBody>
      </p:sp>
      <p:sp>
        <p:nvSpPr>
          <p:cNvPr id="6" name="Title 5"/>
          <p:cNvSpPr>
            <a:spLocks noGrp="1"/>
          </p:cNvSpPr>
          <p:nvPr>
            <p:ph type="title"/>
          </p:nvPr>
        </p:nvSpPr>
        <p:spPr>
          <a:xfrm>
            <a:off x="228600" y="482880"/>
            <a:ext cx="8382000" cy="1189038"/>
          </a:xfrm>
        </p:spPr>
        <p:txBody>
          <a:bodyPr>
            <a:normAutofit fontScale="90000"/>
          </a:bodyPr>
          <a:lstStyle/>
          <a:p>
            <a:r>
              <a:rPr lang="en-US" b="1" dirty="0"/>
              <a:t>No positive impacts of being assigned to receive intervention, for students near the eligibility threshold.</a:t>
            </a:r>
            <a:endParaRPr lang="en-US" dirty="0"/>
          </a:p>
        </p:txBody>
      </p:sp>
    </p:spTree>
    <p:extLst>
      <p:ext uri="{BB962C8B-B14F-4D97-AF65-F5344CB8AC3E}">
        <p14:creationId xmlns:p14="http://schemas.microsoft.com/office/powerpoint/2010/main" val="214827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Grade 1 – negative impact in a Regression Discontinuity design</a:t>
            </a:r>
            <a:endParaRPr lang="en-US" dirty="0"/>
          </a:p>
        </p:txBody>
      </p:sp>
      <p:pic>
        <p:nvPicPr>
          <p:cNvPr id="6" name="Picture 5" descr="The figure presents a scatter plot illustrating the relationship between rating variable and outcome measures for Grade 1. The horizontal axis shows the range of ratings, and the vertical axis of each plot indicates the assessment score. A Loess curve in each plot slopes upward, slightly concave up, increasing, to the left of the cut point and slightly concave down, increasing, to the right of the cut point. &#10;The first scatter plot concerns results from the Grade 1 ECLS-K Reading Assessment. The vertical axis ranges from -3 to 3. The horizontal axis ranges from -6 to 8. Two dotted vertical lines represent the optimal bandwidth between -0.99 and 0.99 on the horizontal axis, with a solid vertical line centered over zero to represent the cut point. The Loess curve fits the data points starting around (-3.13, -1.56), sloping up to end around (0.0, -0.4). It picks up again around (0.0, -0.05) and slopes up gradually, ending around (6.72, 1.99).  There is a small gap between the fitted curves at the cut point, with the curve to the right slightly higher than the curve to the left.&#10; &#10;&#10;Figure Notes: SOURCES: Study-administered ECLS-K Reading Assessment; fall benchmark test scores and student tier placement data from schools in the sample.&#10;NOTES: Test scores were standardized to have a mean of 0 and a standard deviation of 1. The vertical dashed lines represent the optimal bandwidth. The optimal bandwidth defines the sample of students to be used in the impact regression to best balance the trade-off between bias and precision. The optimal bandwidth for each grade and outcome measure was pre-selected using the algorithm described in Imbens and Kalyanaraman (2012). The curved dashed line represents the smoothed Loess curve that fits the data. &#10;" title="Relationship Between Student Rating and Outcome Measure, Grade 1"/>
          <p:cNvPicPr>
            <a:picLocks noChangeAspect="1"/>
          </p:cNvPicPr>
          <p:nvPr/>
        </p:nvPicPr>
        <p:blipFill>
          <a:blip r:embed="rId2"/>
          <a:stretch>
            <a:fillRect/>
          </a:stretch>
        </p:blipFill>
        <p:spPr>
          <a:xfrm>
            <a:off x="762000" y="1676400"/>
            <a:ext cx="6829425" cy="4638675"/>
          </a:xfrm>
          <a:prstGeom prst="rect">
            <a:avLst/>
          </a:prstGeom>
        </p:spPr>
      </p:pic>
    </p:spTree>
    <p:extLst>
      <p:ext uri="{BB962C8B-B14F-4D97-AF65-F5344CB8AC3E}">
        <p14:creationId xmlns:p14="http://schemas.microsoft.com/office/powerpoint/2010/main" val="3555786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894"/>
            <a:ext cx="7772400" cy="1143000"/>
          </a:xfrm>
        </p:spPr>
        <p:txBody>
          <a:bodyPr>
            <a:normAutofit fontScale="90000"/>
          </a:bodyPr>
          <a:lstStyle/>
          <a:p>
            <a:r>
              <a:rPr lang="en-US" b="1" dirty="0" smtClean="0"/>
              <a:t>What the results do and do NOT tell us</a:t>
            </a:r>
            <a:endParaRPr lang="en-US" b="1" dirty="0"/>
          </a:p>
        </p:txBody>
      </p:sp>
      <p:sp>
        <p:nvSpPr>
          <p:cNvPr id="3" name="Content Placeholder 2"/>
          <p:cNvSpPr>
            <a:spLocks noGrp="1"/>
          </p:cNvSpPr>
          <p:nvPr>
            <p:ph sz="quarter" idx="1"/>
          </p:nvPr>
        </p:nvSpPr>
        <p:spPr>
          <a:xfrm>
            <a:off x="685800" y="1219200"/>
            <a:ext cx="8001000" cy="4800600"/>
          </a:xfrm>
        </p:spPr>
        <p:txBody>
          <a:bodyPr>
            <a:normAutofit fontScale="92500"/>
          </a:bodyPr>
          <a:lstStyle/>
          <a:p>
            <a:r>
              <a:rPr lang="en-US" dirty="0" smtClean="0"/>
              <a:t>We used a Regression Discontinuity design, not a randomized trial.</a:t>
            </a:r>
          </a:p>
          <a:p>
            <a:r>
              <a:rPr lang="en-US" dirty="0" smtClean="0"/>
              <a:t>Therefore, these </a:t>
            </a:r>
            <a:r>
              <a:rPr lang="en-US" dirty="0"/>
              <a:t>results apply only to students near the threshold of eligibility for reading interventions (usually Tier 2). </a:t>
            </a:r>
            <a:endParaRPr lang="en-US" dirty="0" smtClean="0"/>
          </a:p>
          <a:p>
            <a:pPr lvl="1"/>
            <a:r>
              <a:rPr lang="en-US" dirty="0" smtClean="0"/>
              <a:t>Findings at the threshold are relevant to expanding or reducing the number of students assigned to intervention. Recall that study schools have on average 40% of students in Tier 2 or 3.  </a:t>
            </a:r>
            <a:endParaRPr lang="en-US" dirty="0"/>
          </a:p>
          <a:p>
            <a:pPr marL="114300" indent="0">
              <a:buNone/>
            </a:pPr>
            <a:endParaRPr lang="en-US" dirty="0"/>
          </a:p>
          <a:p>
            <a:r>
              <a:rPr lang="en-US" dirty="0"/>
              <a:t>The results do NOT mean that those interventions are ineffective for students at greater risk of reading difficulties (usually Tier 3).  </a:t>
            </a:r>
          </a:p>
          <a:p>
            <a:r>
              <a:rPr lang="en-US" dirty="0"/>
              <a:t>The results do NOT mean that use of RtI practices or the framework as a whole is ineffective. </a:t>
            </a:r>
          </a:p>
          <a:p>
            <a:endParaRPr lang="en-US" dirty="0"/>
          </a:p>
        </p:txBody>
      </p:sp>
    </p:spTree>
    <p:extLst>
      <p:ext uri="{BB962C8B-B14F-4D97-AF65-F5344CB8AC3E}">
        <p14:creationId xmlns:p14="http://schemas.microsoft.com/office/powerpoint/2010/main" val="1500114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915400" cy="1143000"/>
          </a:xfrm>
        </p:spPr>
        <p:txBody>
          <a:bodyPr>
            <a:normAutofit fontScale="90000"/>
          </a:bodyPr>
          <a:lstStyle/>
          <a:p>
            <a:r>
              <a:rPr lang="en-US" b="1" dirty="0" smtClean="0">
                <a:cs typeface="Times New Roman" pitchFamily="18" charset="0"/>
              </a:rPr>
              <a:t>Variation in estimated impacts across schools is significant, but fewer positive outliers </a:t>
            </a:r>
            <a:endParaRPr lang="en-US" b="1" dirty="0">
              <a:cs typeface="Times New Roman" pitchFamily="18" charset="0"/>
            </a:endParaRPr>
          </a:p>
        </p:txBody>
      </p:sp>
      <p:graphicFrame>
        <p:nvGraphicFramePr>
          <p:cNvPr id="4" name="Chart 3" descr="The figure is a scatter plot demonstrating the variation of school-level impact estimates on one outcome measure, the Grade 1 ECLS-K Reading Assessment. The vertical axis shows the effect size of estimated impact, ranging from -2 to 2. The horizontal axis shows one point for each school, and each point has a vertical line extending above and below it to show the variation of impact estimates of actual assignment that occur at that school. The points are arranged with the schools with the largest statistically significant negative impacts beginning at the left, gradually increasing to the right to the school with the largest statistically significant positive effect. Two labels summarize the results on each scatter plot.&#10;The plot has a sample size of 119 schools. Two labels summarize the results. A text box above the x axis reads “Number of schools with positive impacts: 38 (4 are significant).” A text box below the x axis reads “Number of schools with negative impacts: 81 (15 are significant).” &#10;SOURCES: Study-administered ECLS-K Reading Assessment scores for Grade 1: fall screening scores and student tier placement data from schools in the sample; student demographic data from district records.&#10;NOTES: The outcome was standardized to have a standard deviation of 1, so impact estimates are reported in effect-size units. A chi-squared test was used to test the statistical significance of the variation in the empirical Bayes impact estimates.&#10;" title="Distribution of School-Level Impact Estimates of Actual Assignment to Tier 2 or Tier 3 Intervention Services for Grade 1"/>
          <p:cNvGraphicFramePr>
            <a:graphicFrameLocks/>
          </p:cNvGraphicFramePr>
          <p:nvPr>
            <p:extLst>
              <p:ext uri="{D42A27DB-BD31-4B8C-83A1-F6EECF244321}">
                <p14:modId xmlns:p14="http://schemas.microsoft.com/office/powerpoint/2010/main" val="1532064561"/>
              </p:ext>
            </p:extLst>
          </p:nvPr>
        </p:nvGraphicFramePr>
        <p:xfrm>
          <a:off x="457200" y="1802086"/>
          <a:ext cx="7985604"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2"/>
          <p:cNvSpPr txBox="1"/>
          <p:nvPr/>
        </p:nvSpPr>
        <p:spPr>
          <a:xfrm>
            <a:off x="3962400" y="2590800"/>
            <a:ext cx="4343400" cy="545971"/>
          </a:xfrm>
          <a:prstGeom prst="rect">
            <a:avLst/>
          </a:prstGeom>
          <a:no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lIns="45720" tIns="45720" rIns="45720" bIns="4572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dirty="0">
                <a:latin typeface="Times New Roman" panose="02020603050405020304" pitchFamily="18" charset="0"/>
                <a:cs typeface="Times New Roman" panose="02020603050405020304" pitchFamily="18" charset="0"/>
              </a:rPr>
              <a:t>Number of schools</a:t>
            </a:r>
            <a:r>
              <a:rPr lang="en-US" sz="2000" baseline="0" dirty="0">
                <a:latin typeface="Times New Roman" panose="02020603050405020304" pitchFamily="18" charset="0"/>
                <a:cs typeface="Times New Roman" panose="02020603050405020304" pitchFamily="18" charset="0"/>
              </a:rPr>
              <a:t> with positive impacts: 38 (4 are significant)</a:t>
            </a:r>
            <a:endParaRPr lang="en-US" sz="2000" dirty="0">
              <a:latin typeface="Times New Roman" panose="02020603050405020304" pitchFamily="18" charset="0"/>
              <a:cs typeface="Times New Roman" panose="02020603050405020304" pitchFamily="18" charset="0"/>
            </a:endParaRPr>
          </a:p>
        </p:txBody>
      </p:sp>
      <p:sp>
        <p:nvSpPr>
          <p:cNvPr id="7" name="TextBox 2"/>
          <p:cNvSpPr txBox="1"/>
          <p:nvPr/>
        </p:nvSpPr>
        <p:spPr>
          <a:xfrm>
            <a:off x="8000999" y="4579617"/>
            <a:ext cx="441805" cy="33528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a:latin typeface="Times New Roman" panose="02020603050405020304" pitchFamily="18" charset="0"/>
                <a:cs typeface="Times New Roman" panose="02020603050405020304" pitchFamily="18" charset="0"/>
              </a:rPr>
              <a:t>Schools</a:t>
            </a:r>
          </a:p>
          <a:p>
            <a:pPr algn="ctr"/>
            <a:r>
              <a:rPr lang="en-US" sz="1000">
                <a:latin typeface="Times New Roman" panose="02020603050405020304" pitchFamily="18" charset="0"/>
                <a:cs typeface="Times New Roman" panose="02020603050405020304" pitchFamily="18" charset="0"/>
              </a:rPr>
              <a:t>1 - 119</a:t>
            </a:r>
          </a:p>
        </p:txBody>
      </p:sp>
      <p:sp>
        <p:nvSpPr>
          <p:cNvPr id="8" name="TextBox 9"/>
          <p:cNvSpPr txBox="1"/>
          <p:nvPr/>
        </p:nvSpPr>
        <p:spPr>
          <a:xfrm>
            <a:off x="2057400" y="5791200"/>
            <a:ext cx="4572000" cy="708572"/>
          </a:xfrm>
          <a:prstGeom prst="rect">
            <a:avLst/>
          </a:prstGeom>
          <a:no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lIns="45720" tIns="45720" rIns="45720" bIns="4572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dirty="0">
                <a:latin typeface="Times New Roman" panose="02020603050405020304" pitchFamily="18" charset="0"/>
                <a:cs typeface="Times New Roman" panose="02020603050405020304" pitchFamily="18" charset="0"/>
              </a:rPr>
              <a:t>Number of schools</a:t>
            </a:r>
            <a:r>
              <a:rPr lang="en-US" sz="2000" baseline="0" dirty="0">
                <a:latin typeface="Times New Roman" panose="02020603050405020304" pitchFamily="18" charset="0"/>
                <a:cs typeface="Times New Roman" panose="02020603050405020304" pitchFamily="18" charset="0"/>
              </a:rPr>
              <a:t> with negative impacts: 81 (15 are significant)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99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1143000"/>
          </a:xfrm>
        </p:spPr>
        <p:txBody>
          <a:bodyPr>
            <a:normAutofit fontScale="90000"/>
          </a:bodyPr>
          <a:lstStyle/>
          <a:p>
            <a:r>
              <a:rPr lang="en-US" b="1" dirty="0" smtClean="0"/>
              <a:t>Hypotheses: Why school practice variation may be related to impact variation</a:t>
            </a:r>
            <a:endParaRPr lang="en-US" b="1" dirty="0"/>
          </a:p>
        </p:txBody>
      </p:sp>
      <p:sp>
        <p:nvSpPr>
          <p:cNvPr id="3" name="Content Placeholder 2"/>
          <p:cNvSpPr>
            <a:spLocks noGrp="1"/>
          </p:cNvSpPr>
          <p:nvPr>
            <p:ph sz="quarter" idx="1"/>
          </p:nvPr>
        </p:nvSpPr>
        <p:spPr>
          <a:xfrm>
            <a:off x="838200" y="1676400"/>
            <a:ext cx="7848600" cy="4572000"/>
          </a:xfrm>
        </p:spPr>
        <p:txBody>
          <a:bodyPr/>
          <a:lstStyle/>
          <a:p>
            <a:r>
              <a:rPr lang="en-US" dirty="0" smtClean="0"/>
              <a:t>Use of single vs. multiple screening tests: </a:t>
            </a:r>
          </a:p>
          <a:p>
            <a:pPr lvl="1"/>
            <a:r>
              <a:rPr lang="en-US" dirty="0" smtClean="0"/>
              <a:t>Which better identifies and matches students?</a:t>
            </a:r>
          </a:p>
          <a:p>
            <a:r>
              <a:rPr lang="en-US" dirty="0" smtClean="0"/>
              <a:t>Proportion of students assigned to Tier 2 or 3: </a:t>
            </a:r>
          </a:p>
          <a:p>
            <a:pPr lvl="1"/>
            <a:r>
              <a:rPr lang="en-US" dirty="0" smtClean="0"/>
              <a:t>Constrained resources per student vs. peer effects?</a:t>
            </a:r>
          </a:p>
          <a:p>
            <a:r>
              <a:rPr lang="en-US" dirty="0" smtClean="0"/>
              <a:t>Proportion of students provided interventions during the reading block:</a:t>
            </a:r>
          </a:p>
          <a:p>
            <a:pPr lvl="1"/>
            <a:r>
              <a:rPr lang="en-US" dirty="0" smtClean="0"/>
              <a:t>Diluted treatment differential </a:t>
            </a:r>
          </a:p>
          <a:p>
            <a:r>
              <a:rPr lang="en-US" dirty="0" smtClean="0"/>
              <a:t>Whether interventions are provided to all reading levels:</a:t>
            </a:r>
          </a:p>
          <a:p>
            <a:pPr lvl="1"/>
            <a:r>
              <a:rPr lang="en-US" dirty="0" smtClean="0"/>
              <a:t>Diluted treatment differential</a:t>
            </a:r>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316440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1143000"/>
          </a:xfrm>
        </p:spPr>
        <p:txBody>
          <a:bodyPr>
            <a:normAutofit fontScale="90000"/>
          </a:bodyPr>
          <a:lstStyle/>
          <a:p>
            <a:r>
              <a:rPr lang="en-US" b="1" dirty="0" smtClean="0"/>
              <a:t>Possible explanations for negative finding in Grade 1 </a:t>
            </a:r>
            <a:endParaRPr lang="en-US" b="1" dirty="0"/>
          </a:p>
        </p:txBody>
      </p:sp>
      <p:sp>
        <p:nvSpPr>
          <p:cNvPr id="3" name="Content Placeholder 2"/>
          <p:cNvSpPr>
            <a:spLocks noGrp="1"/>
          </p:cNvSpPr>
          <p:nvPr>
            <p:ph sz="quarter" idx="1"/>
          </p:nvPr>
        </p:nvSpPr>
        <p:spPr/>
        <p:txBody>
          <a:bodyPr>
            <a:normAutofit/>
          </a:bodyPr>
          <a:lstStyle/>
          <a:p>
            <a:r>
              <a:rPr lang="en-US" dirty="0" smtClean="0"/>
              <a:t>Problem is identification</a:t>
            </a:r>
          </a:p>
          <a:p>
            <a:pPr lvl="1"/>
            <a:r>
              <a:rPr lang="en-US" dirty="0" smtClean="0"/>
              <a:t>False or incorrect identification of students for intervention.</a:t>
            </a:r>
          </a:p>
          <a:p>
            <a:pPr lvl="1"/>
            <a:r>
              <a:rPr lang="en-US" dirty="0" smtClean="0"/>
              <a:t>Systematic “noise” in the screening tests. </a:t>
            </a:r>
          </a:p>
          <a:p>
            <a:pPr marL="320040" lvl="1" indent="0">
              <a:buNone/>
            </a:pPr>
            <a:endParaRPr lang="en-US" dirty="0" smtClean="0"/>
          </a:p>
          <a:p>
            <a:r>
              <a:rPr lang="en-US" dirty="0" smtClean="0"/>
              <a:t>Problem is intervention</a:t>
            </a:r>
          </a:p>
          <a:p>
            <a:pPr lvl="1"/>
            <a:r>
              <a:rPr lang="en-US" dirty="0" smtClean="0"/>
              <a:t>Mismatch between intervention approach or content and reading needs of students near the cut point.</a:t>
            </a:r>
          </a:p>
          <a:p>
            <a:pPr lvl="1"/>
            <a:r>
              <a:rPr lang="en-US" dirty="0" smtClean="0"/>
              <a:t>Poor alignment between reading intervention and core reading instruction. </a:t>
            </a:r>
          </a:p>
          <a:p>
            <a:pPr lvl="1"/>
            <a:r>
              <a:rPr lang="en-US" dirty="0" smtClean="0"/>
              <a:t>High opportunity cost of displacing core instruction with potentially lower-quality intervention</a:t>
            </a:r>
          </a:p>
          <a:p>
            <a:endParaRPr lang="en-US" dirty="0" smtClean="0"/>
          </a:p>
          <a:p>
            <a:endParaRPr lang="en-US" dirty="0"/>
          </a:p>
          <a:p>
            <a:endParaRPr lang="en-US" dirty="0"/>
          </a:p>
        </p:txBody>
      </p:sp>
    </p:spTree>
    <p:extLst>
      <p:ext uri="{BB962C8B-B14F-4D97-AF65-F5344CB8AC3E}">
        <p14:creationId xmlns:p14="http://schemas.microsoft.com/office/powerpoint/2010/main" val="29274737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1143000"/>
          </a:xfrm>
        </p:spPr>
        <p:txBody>
          <a:bodyPr>
            <a:normAutofit fontScale="90000"/>
          </a:bodyPr>
          <a:lstStyle/>
          <a:p>
            <a:r>
              <a:rPr lang="en-US" b="1" dirty="0" smtClean="0"/>
              <a:t>Potential mechanisms related to schools’ discretion</a:t>
            </a:r>
            <a:endParaRPr lang="en-US" b="1" dirty="0"/>
          </a:p>
        </p:txBody>
      </p:sp>
      <p:sp>
        <p:nvSpPr>
          <p:cNvPr id="3" name="Content Placeholder 2"/>
          <p:cNvSpPr>
            <a:spLocks noGrp="1"/>
          </p:cNvSpPr>
          <p:nvPr>
            <p:ph sz="quarter" idx="1"/>
          </p:nvPr>
        </p:nvSpPr>
        <p:spPr>
          <a:xfrm>
            <a:off x="914400" y="1447800"/>
            <a:ext cx="7924800" cy="4800600"/>
          </a:xfrm>
        </p:spPr>
        <p:txBody>
          <a:bodyPr>
            <a:normAutofit fontScale="92500"/>
          </a:bodyPr>
          <a:lstStyle/>
          <a:p>
            <a:pPr lvl="0"/>
            <a:r>
              <a:rPr lang="en-US" dirty="0" smtClean="0"/>
              <a:t>Tier 1 – missed opportunity:</a:t>
            </a:r>
          </a:p>
          <a:p>
            <a:pPr lvl="2"/>
            <a:r>
              <a:rPr lang="en-US" dirty="0" smtClean="0"/>
              <a:t>By moving students into intervention, missed </a:t>
            </a:r>
            <a:r>
              <a:rPr lang="en-US" dirty="0"/>
              <a:t>opportunity for Tier 1 to work</a:t>
            </a:r>
            <a:r>
              <a:rPr lang="en-US" dirty="0" smtClean="0"/>
              <a:t>. </a:t>
            </a:r>
            <a:endParaRPr lang="en-US" dirty="0"/>
          </a:p>
          <a:p>
            <a:r>
              <a:rPr lang="en-US" dirty="0"/>
              <a:t> </a:t>
            </a:r>
            <a:r>
              <a:rPr lang="en-US" dirty="0" smtClean="0"/>
              <a:t>Too much…</a:t>
            </a:r>
            <a:endParaRPr lang="en-US" dirty="0"/>
          </a:p>
          <a:p>
            <a:pPr lvl="2"/>
            <a:r>
              <a:rPr lang="en-US" dirty="0" smtClean="0"/>
              <a:t>Over-identified – set the screening test cut score too high, too many students in intervention who could succeed otherwise with Tier 1 instruction alone.</a:t>
            </a:r>
            <a:endParaRPr lang="en-US" dirty="0"/>
          </a:p>
          <a:p>
            <a:pPr lvl="2"/>
            <a:r>
              <a:rPr lang="en-US" dirty="0" smtClean="0"/>
              <a:t>Over-served – for some students, too much intervention, not enough instruction.</a:t>
            </a:r>
          </a:p>
          <a:p>
            <a:pPr lvl="0"/>
            <a:r>
              <a:rPr lang="en-US" dirty="0" smtClean="0"/>
              <a:t>…Too soon:</a:t>
            </a:r>
          </a:p>
          <a:p>
            <a:pPr lvl="2"/>
            <a:r>
              <a:rPr lang="en-US" dirty="0" smtClean="0"/>
              <a:t>In Grade 1, perhaps need more time in Tier 1 than in other grades to determine if students are at risk. </a:t>
            </a:r>
          </a:p>
          <a:p>
            <a:pPr marL="0" indent="0">
              <a:buNone/>
            </a:pPr>
            <a:endParaRPr lang="en-US" dirty="0" smtClean="0"/>
          </a:p>
          <a:p>
            <a:pPr marL="0" indent="0">
              <a:buNone/>
            </a:pPr>
            <a:r>
              <a:rPr lang="en-US" dirty="0" smtClean="0"/>
              <a:t>Consider </a:t>
            </a:r>
            <a:r>
              <a:rPr lang="en-US" dirty="0"/>
              <a:t>a</a:t>
            </a:r>
            <a:r>
              <a:rPr lang="en-US" dirty="0" smtClean="0"/>
              <a:t>lternate or more focused ways for schools to use discretion. </a:t>
            </a:r>
          </a:p>
          <a:p>
            <a:endParaRPr lang="en-US" dirty="0"/>
          </a:p>
        </p:txBody>
      </p:sp>
    </p:spTree>
    <p:extLst>
      <p:ext uri="{BB962C8B-B14F-4D97-AF65-F5344CB8AC3E}">
        <p14:creationId xmlns:p14="http://schemas.microsoft.com/office/powerpoint/2010/main" val="91134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143000"/>
          </a:xfrm>
        </p:spPr>
        <p:txBody>
          <a:bodyPr>
            <a:normAutofit fontScale="90000"/>
          </a:bodyPr>
          <a:lstStyle/>
          <a:p>
            <a:r>
              <a:rPr lang="en-US" b="1" dirty="0" smtClean="0"/>
              <a:t>Future research topics, approaches to minimize variation</a:t>
            </a:r>
            <a:r>
              <a:rPr lang="en-US" dirty="0" smtClean="0"/>
              <a:t>	</a:t>
            </a:r>
            <a:r>
              <a:rPr lang="en-US" b="1" dirty="0" smtClean="0"/>
              <a:t>between schools</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How best to use assessments to decide who receives what? </a:t>
            </a:r>
          </a:p>
          <a:p>
            <a:pPr lvl="1"/>
            <a:endParaRPr lang="en-US" dirty="0"/>
          </a:p>
          <a:p>
            <a:r>
              <a:rPr lang="en-US" dirty="0" smtClean="0"/>
              <a:t>How can schools best schedule interventions?</a:t>
            </a:r>
          </a:p>
          <a:p>
            <a:pPr lvl="1"/>
            <a:r>
              <a:rPr lang="en-US" dirty="0" smtClean="0"/>
              <a:t>Intervention period</a:t>
            </a:r>
          </a:p>
          <a:p>
            <a:pPr lvl="1"/>
            <a:r>
              <a:rPr lang="en-US" dirty="0" smtClean="0"/>
              <a:t>Pull-out vs. pull-in</a:t>
            </a:r>
          </a:p>
          <a:p>
            <a:pPr lvl="1"/>
            <a:r>
              <a:rPr lang="en-US" dirty="0" smtClean="0"/>
              <a:t>Staggered schedule</a:t>
            </a:r>
          </a:p>
          <a:p>
            <a:pPr marL="0" indent="0">
              <a:buNone/>
            </a:pPr>
            <a:endParaRPr lang="en-US" dirty="0" smtClean="0"/>
          </a:p>
          <a:p>
            <a:r>
              <a:rPr lang="en-US" dirty="0" smtClean="0"/>
              <a:t>What are the resource requirements of delivering interventions?</a:t>
            </a:r>
          </a:p>
          <a:p>
            <a:pPr lvl="1"/>
            <a:r>
              <a:rPr lang="en-US" dirty="0" smtClean="0"/>
              <a:t>Cost of staff, time, well-aligned materials.</a:t>
            </a:r>
          </a:p>
          <a:p>
            <a:pPr lvl="1"/>
            <a:r>
              <a:rPr lang="en-US" dirty="0" smtClean="0"/>
              <a:t>Coordination costs </a:t>
            </a:r>
            <a:endParaRPr lang="en-US" dirty="0"/>
          </a:p>
        </p:txBody>
      </p:sp>
    </p:spTree>
    <p:extLst>
      <p:ext uri="{BB962C8B-B14F-4D97-AF65-F5344CB8AC3E}">
        <p14:creationId xmlns:p14="http://schemas.microsoft.com/office/powerpoint/2010/main" val="3355564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normAutofit fontScale="90000"/>
          </a:bodyPr>
          <a:lstStyle/>
          <a:p>
            <a:r>
              <a:rPr lang="en-US" b="1" dirty="0" smtClean="0"/>
              <a:t>Why study tiered supports in reading</a:t>
            </a:r>
            <a:endParaRPr lang="en-US" b="1" dirty="0"/>
          </a:p>
        </p:txBody>
      </p:sp>
      <p:sp>
        <p:nvSpPr>
          <p:cNvPr id="3" name="Content Placeholder 2"/>
          <p:cNvSpPr>
            <a:spLocks noGrp="1"/>
          </p:cNvSpPr>
          <p:nvPr>
            <p:ph sz="quarter" idx="1"/>
          </p:nvPr>
        </p:nvSpPr>
        <p:spPr/>
        <p:txBody>
          <a:bodyPr>
            <a:normAutofit/>
          </a:bodyPr>
          <a:lstStyle/>
          <a:p>
            <a:r>
              <a:rPr lang="en-US" dirty="0"/>
              <a:t>Growth in </a:t>
            </a:r>
            <a:r>
              <a:rPr lang="en-US" i="1" dirty="0"/>
              <a:t>data-based decision-making </a:t>
            </a:r>
            <a:r>
              <a:rPr lang="en-US" dirty="0"/>
              <a:t>means schools use decision rules, have assignment data for all students.</a:t>
            </a:r>
          </a:p>
          <a:p>
            <a:r>
              <a:rPr lang="en-US" dirty="0" smtClean="0"/>
              <a:t>Widespread </a:t>
            </a:r>
            <a:r>
              <a:rPr lang="en-US" dirty="0"/>
              <a:t>RtI </a:t>
            </a:r>
            <a:r>
              <a:rPr lang="en-US" dirty="0" smtClean="0"/>
              <a:t>practice adoption in elementary schools in </a:t>
            </a:r>
            <a:r>
              <a:rPr lang="en-US" dirty="0"/>
              <a:t>2000s </a:t>
            </a:r>
            <a:r>
              <a:rPr lang="en-US" sz="2200" dirty="0" smtClean="0"/>
              <a:t>(Bradley et al. 2011).</a:t>
            </a:r>
            <a:r>
              <a:rPr lang="en-US" sz="2400" dirty="0" smtClean="0"/>
              <a:t> More widespread understanding of National Reading Panel goals.</a:t>
            </a:r>
          </a:p>
          <a:p>
            <a:r>
              <a:rPr lang="en-US" dirty="0" smtClean="0"/>
              <a:t>Prior efficacy studies did not study tiered structures in the “real world,” without researcher monitoring:</a:t>
            </a:r>
          </a:p>
          <a:p>
            <a:pPr lvl="1"/>
            <a:r>
              <a:rPr lang="en-US" sz="2200" dirty="0" smtClean="0"/>
              <a:t>Build on studies of tiered interventions via small groups: </a:t>
            </a:r>
            <a:r>
              <a:rPr lang="en-US" sz="1900" dirty="0" smtClean="0"/>
              <a:t>Burns </a:t>
            </a:r>
            <a:r>
              <a:rPr lang="en-US" sz="1900" dirty="0"/>
              <a:t>(2011); Case et al. (2010); Denton et al. (2010</a:t>
            </a:r>
            <a:r>
              <a:rPr lang="en-US" sz="1900" dirty="0" smtClean="0"/>
              <a:t>); </a:t>
            </a:r>
            <a:r>
              <a:rPr lang="en-US" sz="1900" dirty="0"/>
              <a:t>Gilbert et al (2013); </a:t>
            </a:r>
            <a:r>
              <a:rPr lang="en-US" sz="1900" dirty="0" err="1"/>
              <a:t>Kerins</a:t>
            </a:r>
            <a:r>
              <a:rPr lang="en-US" sz="1900" dirty="0"/>
              <a:t>, Trotter, and </a:t>
            </a:r>
            <a:r>
              <a:rPr lang="en-US" sz="1900" dirty="0" err="1"/>
              <a:t>Schoenbrodt</a:t>
            </a:r>
            <a:r>
              <a:rPr lang="en-US" sz="1900" dirty="0"/>
              <a:t> (2010); </a:t>
            </a:r>
            <a:r>
              <a:rPr lang="en-US" sz="1900" dirty="0" err="1"/>
              <a:t>Mathes</a:t>
            </a:r>
            <a:r>
              <a:rPr lang="en-US" sz="1900" dirty="0"/>
              <a:t> et al. (2005); Vaughn et al. (2006); two studies in </a:t>
            </a:r>
            <a:r>
              <a:rPr lang="en-US" sz="1900" dirty="0" err="1"/>
              <a:t>Wanzek</a:t>
            </a:r>
            <a:r>
              <a:rPr lang="en-US" sz="1900" dirty="0"/>
              <a:t> and Vaughn (2008). Baker et al. (2015); </a:t>
            </a:r>
            <a:r>
              <a:rPr lang="en-US" sz="1900" dirty="0" err="1"/>
              <a:t>Ebaugh</a:t>
            </a:r>
            <a:r>
              <a:rPr lang="en-US" sz="1900" dirty="0"/>
              <a:t> (2000); </a:t>
            </a:r>
            <a:r>
              <a:rPr lang="en-US" sz="1900" dirty="0" err="1"/>
              <a:t>Harn</a:t>
            </a:r>
            <a:r>
              <a:rPr lang="en-US" sz="1900" dirty="0"/>
              <a:t>, </a:t>
            </a:r>
            <a:r>
              <a:rPr lang="en-US" sz="1900" dirty="0" err="1"/>
              <a:t>Linan</a:t>
            </a:r>
            <a:r>
              <a:rPr lang="en-US" sz="1900" dirty="0"/>
              <a:t>-Thompson, and Roberts (2008). </a:t>
            </a:r>
          </a:p>
          <a:p>
            <a:endParaRPr lang="en-US" dirty="0" smtClean="0"/>
          </a:p>
          <a:p>
            <a:pPr lvl="1"/>
            <a:endParaRPr lang="en-US" dirty="0" smtClean="0"/>
          </a:p>
          <a:p>
            <a:endParaRPr lang="en-US" dirty="0"/>
          </a:p>
        </p:txBody>
      </p:sp>
    </p:spTree>
    <p:extLst>
      <p:ext uri="{BB962C8B-B14F-4D97-AF65-F5344CB8AC3E}">
        <p14:creationId xmlns:p14="http://schemas.microsoft.com/office/powerpoint/2010/main" val="3590880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143000"/>
          </a:xfrm>
        </p:spPr>
        <p:txBody>
          <a:bodyPr/>
          <a:lstStyle/>
          <a:p>
            <a:r>
              <a:rPr lang="en-US" b="1" dirty="0" smtClean="0"/>
              <a:t>Acknowledgments		</a:t>
            </a:r>
            <a:endParaRPr lang="en-US" b="1" dirty="0"/>
          </a:p>
        </p:txBody>
      </p:sp>
      <p:sp>
        <p:nvSpPr>
          <p:cNvPr id="3" name="Content Placeholder 2"/>
          <p:cNvSpPr>
            <a:spLocks noGrp="1"/>
          </p:cNvSpPr>
          <p:nvPr>
            <p:ph sz="quarter" idx="1"/>
          </p:nvPr>
        </p:nvSpPr>
        <p:spPr>
          <a:xfrm>
            <a:off x="914400" y="1447800"/>
            <a:ext cx="7848600" cy="4876800"/>
          </a:xfrm>
        </p:spPr>
        <p:txBody>
          <a:bodyPr>
            <a:normAutofit fontScale="85000" lnSpcReduction="10000"/>
          </a:bodyPr>
          <a:lstStyle/>
          <a:p>
            <a:r>
              <a:rPr lang="en-US" dirty="0" smtClean="0"/>
              <a:t>Institute of </a:t>
            </a:r>
            <a:r>
              <a:rPr lang="en-US" dirty="0"/>
              <a:t>Education Sciences, </a:t>
            </a:r>
            <a:r>
              <a:rPr lang="en-US" dirty="0" smtClean="0"/>
              <a:t>NCEE</a:t>
            </a:r>
            <a:endParaRPr lang="en-US" dirty="0"/>
          </a:p>
          <a:p>
            <a:r>
              <a:rPr lang="en-US" dirty="0" smtClean="0"/>
              <a:t>MDRC</a:t>
            </a:r>
          </a:p>
          <a:p>
            <a:r>
              <a:rPr lang="en-US" dirty="0" smtClean="0"/>
              <a:t>SRI International </a:t>
            </a:r>
          </a:p>
          <a:p>
            <a:r>
              <a:rPr lang="en-US" dirty="0" smtClean="0"/>
              <a:t>Instructional Research Group</a:t>
            </a:r>
          </a:p>
          <a:p>
            <a:r>
              <a:rPr lang="en-US" dirty="0" smtClean="0"/>
              <a:t>Technical Working Group members</a:t>
            </a:r>
          </a:p>
          <a:p>
            <a:r>
              <a:rPr lang="en-US" dirty="0" smtClean="0"/>
              <a:t>Nominated and participating districts and schools</a:t>
            </a:r>
          </a:p>
          <a:p>
            <a:r>
              <a:rPr lang="en-US" dirty="0"/>
              <a:t>Many research assistants and </a:t>
            </a:r>
            <a:r>
              <a:rPr lang="en-US" dirty="0" smtClean="0"/>
              <a:t>analysts</a:t>
            </a:r>
            <a:endParaRPr lang="en-US" dirty="0"/>
          </a:p>
          <a:p>
            <a:pPr marL="0" indent="0">
              <a:buNone/>
            </a:pPr>
            <a:endParaRPr lang="en-US" dirty="0" smtClean="0"/>
          </a:p>
          <a:p>
            <a:pPr marL="0" indent="0">
              <a:buNone/>
            </a:pPr>
            <a:r>
              <a:rPr lang="en-US" dirty="0" smtClean="0"/>
              <a:t>Please cite this report as:</a:t>
            </a:r>
          </a:p>
          <a:p>
            <a:pPr marL="274320" lvl="1" indent="0">
              <a:buNone/>
            </a:pPr>
            <a:r>
              <a:rPr lang="en-US" dirty="0" smtClean="0"/>
              <a:t>Balu</a:t>
            </a:r>
            <a:r>
              <a:rPr lang="en-US" dirty="0"/>
              <a:t>, Rekha, Pei Zhu, Fred Doolittle, Ellen Schiller, Joseph Jenkins, and Russell Gersten (2015). </a:t>
            </a:r>
            <a:r>
              <a:rPr lang="en-US" i="1" dirty="0"/>
              <a:t>Evaluation of Response to Intervention Practices for Elementary School Reading </a:t>
            </a:r>
            <a:r>
              <a:rPr lang="en-US" dirty="0"/>
              <a:t>(NCEE 2016-4000). Washington, DC: National Center for Education Evaluation and Regional Assistance, Institute of Education Sciences, U.S. Department of Education. http://ies.ed.gov/ncee. </a:t>
            </a:r>
          </a:p>
        </p:txBody>
      </p:sp>
    </p:spTree>
    <p:extLst>
      <p:ext uri="{BB962C8B-B14F-4D97-AF65-F5344CB8AC3E}">
        <p14:creationId xmlns:p14="http://schemas.microsoft.com/office/powerpoint/2010/main" val="319548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slides</a:t>
            </a:r>
            <a:endParaRPr lang="en-US" dirty="0"/>
          </a:p>
        </p:txBody>
      </p:sp>
    </p:spTree>
    <p:extLst>
      <p:ext uri="{BB962C8B-B14F-4D97-AF65-F5344CB8AC3E}">
        <p14:creationId xmlns:p14="http://schemas.microsoft.com/office/powerpoint/2010/main" val="22679121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2400" cy="914400"/>
          </a:xfrm>
        </p:spPr>
        <p:txBody>
          <a:bodyPr/>
          <a:lstStyle/>
          <a:p>
            <a:r>
              <a:rPr lang="en-US" b="1" dirty="0" smtClean="0"/>
              <a:t>Scope of the study</a:t>
            </a:r>
            <a:endParaRPr lang="en-US" b="1" dirty="0"/>
          </a:p>
        </p:txBody>
      </p:sp>
      <p:sp>
        <p:nvSpPr>
          <p:cNvPr id="3" name="Content Placeholder 2"/>
          <p:cNvSpPr>
            <a:spLocks noGrp="1"/>
          </p:cNvSpPr>
          <p:nvPr>
            <p:ph sz="quarter" idx="1"/>
          </p:nvPr>
        </p:nvSpPr>
        <p:spPr>
          <a:xfrm>
            <a:off x="381000" y="1219200"/>
            <a:ext cx="8458200" cy="5486400"/>
          </a:xfrm>
        </p:spPr>
        <p:txBody>
          <a:bodyPr>
            <a:normAutofit/>
          </a:bodyPr>
          <a:lstStyle/>
          <a:p>
            <a:r>
              <a:rPr lang="en-US" dirty="0" smtClean="0"/>
              <a:t>Large-scale study of tiered supports for reading, as implemented in the “real world”</a:t>
            </a:r>
          </a:p>
          <a:p>
            <a:pPr lvl="1"/>
            <a:r>
              <a:rPr lang="en-US" dirty="0"/>
              <a:t>Examine </a:t>
            </a:r>
            <a:r>
              <a:rPr lang="en-US" dirty="0" smtClean="0"/>
              <a:t>assignment mechanism: use </a:t>
            </a:r>
            <a:r>
              <a:rPr lang="en-US" dirty="0"/>
              <a:t>of benchmark </a:t>
            </a:r>
            <a:r>
              <a:rPr lang="en-US" dirty="0" smtClean="0"/>
              <a:t>screening </a:t>
            </a:r>
            <a:r>
              <a:rPr lang="en-US" dirty="0"/>
              <a:t>data to assign students to tiered services. </a:t>
            </a:r>
            <a:endParaRPr lang="en-US" dirty="0" smtClean="0"/>
          </a:p>
          <a:p>
            <a:pPr lvl="1"/>
            <a:r>
              <a:rPr lang="en-US" dirty="0" smtClean="0"/>
              <a:t>Answer a new, more narrow impact evaluation question: </a:t>
            </a:r>
          </a:p>
          <a:p>
            <a:pPr lvl="2"/>
            <a:r>
              <a:rPr lang="en-US" sz="2200" i="1" dirty="0" smtClean="0"/>
              <a:t>What is the effect of assignment to intervention services for students just below the cut point, in grades 1, 2 and 3, compared to students just above the cut point? </a:t>
            </a:r>
          </a:p>
          <a:p>
            <a:pPr lvl="2"/>
            <a:r>
              <a:rPr lang="en-US" sz="2200" dirty="0" smtClean="0"/>
              <a:t>Regression Discontinuity design that exploits the assignment mechanism and use of decision rules.</a:t>
            </a:r>
            <a:endParaRPr lang="en-US" sz="2200" dirty="0"/>
          </a:p>
          <a:p>
            <a:pPr lvl="1"/>
            <a:r>
              <a:rPr lang="en-US" dirty="0" smtClean="0"/>
              <a:t>Examine variation in practice and in impacts for an unprecedented sample: 8,000-9,000 students.</a:t>
            </a:r>
          </a:p>
          <a:p>
            <a:pPr lvl="2"/>
            <a:endParaRPr lang="en-US" sz="2200" dirty="0" smtClean="0"/>
          </a:p>
        </p:txBody>
      </p:sp>
    </p:spTree>
    <p:extLst>
      <p:ext uri="{BB962C8B-B14F-4D97-AF65-F5344CB8AC3E}">
        <p14:creationId xmlns:p14="http://schemas.microsoft.com/office/powerpoint/2010/main" val="1427860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descr="Average number of practices (out of 8)&#10;screened, 6.5; sampled, 5.4&#10;90-minute reading class&#10;screened, 69.7; sampled, 68.2&#10;intervention for tier 2 students (3 times a week - %)&#10;screened, 96.6; sampled, 80&#10;intervention for tier 3 students (5 times a week - %)&#10;screened, 67.6; sampled, 47.1&#10;data staff available to assist teachers (%)&#10;screened, 88.3; sampled, 72.1&#10;specialized reading staff available to assist teachers (%)&#10;screened, 69; sampled, 55.5&#10;universal screening of all students twice a year (%)&#10;screened, 83.4; sampled, 58.9&#10;School designated steps for making decisions to help struggling students (%)&#10;screened, 94.5; sampled 87.9&#10;used data to monitor students, as part of determining special education eligbility&#10;screened, 80; sampled, 72.6&#10;&#10;" title="Table of Key RtI Practices by impact analysis and reference school sample"/>
          <p:cNvGraphicFramePr>
            <a:graphicFrameLocks noGrp="1"/>
          </p:cNvGraphicFramePr>
          <p:nvPr>
            <p:extLst>
              <p:ext uri="{D42A27DB-BD31-4B8C-83A1-F6EECF244321}">
                <p14:modId xmlns:p14="http://schemas.microsoft.com/office/powerpoint/2010/main" val="1249694366"/>
              </p:ext>
            </p:extLst>
          </p:nvPr>
        </p:nvGraphicFramePr>
        <p:xfrm>
          <a:off x="735089" y="1053161"/>
          <a:ext cx="7620000" cy="5543405"/>
        </p:xfrm>
        <a:graphic>
          <a:graphicData uri="http://schemas.openxmlformats.org/drawingml/2006/table">
            <a:tbl>
              <a:tblPr firstRow="1" firstCol="1" bandRow="1">
                <a:tableStyleId>{5C22544A-7EE6-4342-B048-85BDC9FD1C3A}</a:tableStyleId>
              </a:tblPr>
              <a:tblGrid>
                <a:gridCol w="4419600"/>
                <a:gridCol w="1676400"/>
                <a:gridCol w="1524000"/>
              </a:tblGrid>
              <a:tr h="457202">
                <a:tc>
                  <a:txBody>
                    <a:bodyPr/>
                    <a:lstStyle/>
                    <a:p>
                      <a:pPr marL="0" marR="0">
                        <a:spcBef>
                          <a:spcPts val="1200"/>
                        </a:spcBef>
                        <a:spcAft>
                          <a:spcPts val="1200"/>
                        </a:spcAft>
                      </a:pPr>
                      <a:r>
                        <a:rPr lang="en-US" sz="1500" dirty="0">
                          <a:effectLst/>
                        </a:rPr>
                        <a:t>Key RtI Practices</a:t>
                      </a:r>
                      <a:endParaRPr lang="en-US" sz="1500" dirty="0">
                        <a:effectLst/>
                        <a:latin typeface="Franklin Gothic Book"/>
                      </a:endParaRPr>
                    </a:p>
                  </a:txBody>
                  <a:tcPr marL="68580" marR="68580" marT="0" marB="0"/>
                </a:tc>
                <a:tc>
                  <a:txBody>
                    <a:bodyPr/>
                    <a:lstStyle/>
                    <a:p>
                      <a:pPr marL="0" marR="0">
                        <a:spcBef>
                          <a:spcPts val="1200"/>
                        </a:spcBef>
                        <a:spcAft>
                          <a:spcPts val="1200"/>
                        </a:spcAft>
                      </a:pPr>
                      <a:r>
                        <a:rPr lang="en-US" sz="1500" dirty="0" smtClean="0">
                          <a:effectLst/>
                          <a:latin typeface="+mn-lt"/>
                        </a:rPr>
                        <a:t>Impact Analysis Sample</a:t>
                      </a:r>
                    </a:p>
                    <a:p>
                      <a:pPr marL="0" marR="0">
                        <a:spcBef>
                          <a:spcPts val="1200"/>
                        </a:spcBef>
                        <a:spcAft>
                          <a:spcPts val="1200"/>
                        </a:spcAft>
                      </a:pPr>
                      <a:r>
                        <a:rPr lang="en-US" sz="1500" dirty="0" smtClean="0">
                          <a:effectLst/>
                          <a:latin typeface="+mn-lt"/>
                        </a:rPr>
                        <a:t>(screened)</a:t>
                      </a:r>
                      <a:endParaRPr lang="en-US" sz="1500" dirty="0">
                        <a:effectLst/>
                        <a:latin typeface="+mn-lt"/>
                      </a:endParaRPr>
                    </a:p>
                  </a:txBody>
                  <a:tcPr marL="68580" marR="68580" marT="0" marB="0"/>
                </a:tc>
                <a:tc>
                  <a:txBody>
                    <a:bodyPr/>
                    <a:lstStyle/>
                    <a:p>
                      <a:pPr marL="0" marR="0">
                        <a:spcBef>
                          <a:spcPts val="1200"/>
                        </a:spcBef>
                        <a:spcAft>
                          <a:spcPts val="1200"/>
                        </a:spcAft>
                      </a:pPr>
                      <a:r>
                        <a:rPr lang="en-US" sz="1500" dirty="0" smtClean="0">
                          <a:effectLst/>
                          <a:latin typeface="+mn-lt"/>
                        </a:rPr>
                        <a:t>Reference School Sample</a:t>
                      </a:r>
                    </a:p>
                    <a:p>
                      <a:pPr marL="0" marR="0">
                        <a:spcBef>
                          <a:spcPts val="1200"/>
                        </a:spcBef>
                        <a:spcAft>
                          <a:spcPts val="1200"/>
                        </a:spcAft>
                      </a:pPr>
                      <a:r>
                        <a:rPr lang="en-US" sz="1500" dirty="0" smtClean="0">
                          <a:effectLst/>
                          <a:latin typeface="+mn-lt"/>
                        </a:rPr>
                        <a:t>(sampled)</a:t>
                      </a:r>
                      <a:endParaRPr lang="en-US" sz="1500" dirty="0">
                        <a:effectLst/>
                        <a:latin typeface="+mn-lt"/>
                      </a:endParaRPr>
                    </a:p>
                  </a:txBody>
                  <a:tcPr marL="68580" marR="68580" marT="0" marB="0"/>
                </a:tc>
              </a:tr>
              <a:tr h="439174">
                <a:tc>
                  <a:txBody>
                    <a:bodyPr/>
                    <a:lstStyle/>
                    <a:p>
                      <a:pPr marL="0" marR="0">
                        <a:spcBef>
                          <a:spcPts val="1200"/>
                        </a:spcBef>
                        <a:spcAft>
                          <a:spcPts val="1200"/>
                        </a:spcAft>
                      </a:pPr>
                      <a:r>
                        <a:rPr lang="en-US" sz="1500" dirty="0">
                          <a:solidFill>
                            <a:schemeClr val="bg1">
                              <a:lumMod val="65000"/>
                            </a:schemeClr>
                          </a:solidFill>
                          <a:effectLst/>
                        </a:rPr>
                        <a:t>Average number of practices (out of 8)</a:t>
                      </a:r>
                      <a:endParaRPr lang="en-US" sz="1500" dirty="0">
                        <a:solidFill>
                          <a:schemeClr val="bg1">
                            <a:lumMod val="65000"/>
                          </a:schemeClr>
                        </a:solidFill>
                        <a:effectLst/>
                        <a:latin typeface="Franklin Gothic Book"/>
                      </a:endParaRPr>
                    </a:p>
                  </a:txBody>
                  <a:tcPr marL="68580" marR="68580" marT="0" marB="0">
                    <a:solidFill>
                      <a:schemeClr val="accent1">
                        <a:lumMod val="20000"/>
                        <a:lumOff val="80000"/>
                      </a:schemeClr>
                    </a:solidFill>
                  </a:tcPr>
                </a:tc>
                <a:tc>
                  <a:txBody>
                    <a:bodyPr/>
                    <a:lstStyle/>
                    <a:p>
                      <a:pPr marL="0" marR="0">
                        <a:spcBef>
                          <a:spcPts val="1200"/>
                        </a:spcBef>
                        <a:spcAft>
                          <a:spcPts val="1200"/>
                        </a:spcAft>
                      </a:pPr>
                      <a:r>
                        <a:rPr lang="en-US" sz="1500" dirty="0">
                          <a:solidFill>
                            <a:schemeClr val="bg1">
                              <a:lumMod val="65000"/>
                            </a:schemeClr>
                          </a:solidFill>
                          <a:effectLst/>
                        </a:rPr>
                        <a:t>6.5</a:t>
                      </a:r>
                      <a:endParaRPr lang="en-US" sz="1500" dirty="0">
                        <a:solidFill>
                          <a:schemeClr val="bg1">
                            <a:lumMod val="65000"/>
                          </a:schemeClr>
                        </a:solidFill>
                        <a:effectLst/>
                        <a:latin typeface="Franklin Gothic Book"/>
                      </a:endParaRPr>
                    </a:p>
                  </a:txBody>
                  <a:tcPr marL="68580" marR="68580" marT="0" marB="0"/>
                </a:tc>
                <a:tc>
                  <a:txBody>
                    <a:bodyPr/>
                    <a:lstStyle/>
                    <a:p>
                      <a:pPr marL="0" marR="0">
                        <a:spcBef>
                          <a:spcPts val="1200"/>
                        </a:spcBef>
                        <a:spcAft>
                          <a:spcPts val="1200"/>
                        </a:spcAft>
                      </a:pPr>
                      <a:r>
                        <a:rPr lang="en-US" sz="1500">
                          <a:solidFill>
                            <a:schemeClr val="bg1">
                              <a:lumMod val="65000"/>
                            </a:schemeClr>
                          </a:solidFill>
                          <a:effectLst/>
                        </a:rPr>
                        <a:t>5.4</a:t>
                      </a:r>
                      <a:endParaRPr lang="en-US" sz="1500">
                        <a:solidFill>
                          <a:schemeClr val="bg1">
                            <a:lumMod val="65000"/>
                          </a:schemeClr>
                        </a:solidFill>
                        <a:effectLst/>
                        <a:latin typeface="Franklin Gothic Book"/>
                      </a:endParaRPr>
                    </a:p>
                  </a:txBody>
                  <a:tcPr marL="68580" marR="68580" marT="0" marB="0"/>
                </a:tc>
              </a:tr>
              <a:tr h="399026">
                <a:tc>
                  <a:txBody>
                    <a:bodyPr/>
                    <a:lstStyle/>
                    <a:p>
                      <a:pPr marL="0" marR="0">
                        <a:spcBef>
                          <a:spcPts val="1200"/>
                        </a:spcBef>
                        <a:spcAft>
                          <a:spcPts val="1200"/>
                        </a:spcAft>
                      </a:pPr>
                      <a:r>
                        <a:rPr lang="en-US" sz="1500">
                          <a:solidFill>
                            <a:schemeClr val="bg1">
                              <a:lumMod val="65000"/>
                            </a:schemeClr>
                          </a:solidFill>
                          <a:effectLst/>
                        </a:rPr>
                        <a:t>90-minute reading class (Tier 1) (%)</a:t>
                      </a:r>
                      <a:endParaRPr lang="en-US" sz="1500">
                        <a:solidFill>
                          <a:schemeClr val="bg1">
                            <a:lumMod val="65000"/>
                          </a:schemeClr>
                        </a:solidFill>
                        <a:effectLst/>
                        <a:latin typeface="Franklin Gothic Book"/>
                      </a:endParaRPr>
                    </a:p>
                  </a:txBody>
                  <a:tcPr marL="68580" marR="68580" marT="0" marB="0">
                    <a:solidFill>
                      <a:schemeClr val="accent1">
                        <a:lumMod val="20000"/>
                        <a:lumOff val="80000"/>
                      </a:schemeClr>
                    </a:solidFill>
                  </a:tcPr>
                </a:tc>
                <a:tc>
                  <a:txBody>
                    <a:bodyPr/>
                    <a:lstStyle/>
                    <a:p>
                      <a:pPr marL="0" marR="0">
                        <a:spcBef>
                          <a:spcPts val="1200"/>
                        </a:spcBef>
                        <a:spcAft>
                          <a:spcPts val="1200"/>
                        </a:spcAft>
                      </a:pPr>
                      <a:r>
                        <a:rPr lang="en-US" sz="1500">
                          <a:solidFill>
                            <a:schemeClr val="bg1">
                              <a:lumMod val="65000"/>
                            </a:schemeClr>
                          </a:solidFill>
                          <a:effectLst/>
                        </a:rPr>
                        <a:t>69.7</a:t>
                      </a:r>
                      <a:endParaRPr lang="en-US" sz="1500">
                        <a:solidFill>
                          <a:schemeClr val="bg1">
                            <a:lumMod val="65000"/>
                          </a:schemeClr>
                        </a:solidFill>
                        <a:effectLst/>
                        <a:latin typeface="Franklin Gothic Book"/>
                      </a:endParaRPr>
                    </a:p>
                  </a:txBody>
                  <a:tcPr marL="68580" marR="68580" marT="0" marB="0"/>
                </a:tc>
                <a:tc>
                  <a:txBody>
                    <a:bodyPr/>
                    <a:lstStyle/>
                    <a:p>
                      <a:pPr marL="0" marR="0">
                        <a:spcBef>
                          <a:spcPts val="1200"/>
                        </a:spcBef>
                        <a:spcAft>
                          <a:spcPts val="1200"/>
                        </a:spcAft>
                      </a:pPr>
                      <a:r>
                        <a:rPr lang="en-US" sz="1500" dirty="0">
                          <a:solidFill>
                            <a:schemeClr val="bg1">
                              <a:lumMod val="65000"/>
                            </a:schemeClr>
                          </a:solidFill>
                          <a:effectLst/>
                        </a:rPr>
                        <a:t>68.2</a:t>
                      </a:r>
                      <a:endParaRPr lang="en-US" sz="1500" dirty="0">
                        <a:solidFill>
                          <a:schemeClr val="bg1">
                            <a:lumMod val="65000"/>
                          </a:schemeClr>
                        </a:solidFill>
                        <a:effectLst/>
                        <a:latin typeface="Franklin Gothic Book"/>
                      </a:endParaRPr>
                    </a:p>
                  </a:txBody>
                  <a:tcPr marL="68580" marR="68580" marT="0" marB="0"/>
                </a:tc>
              </a:tr>
              <a:tr h="439174">
                <a:tc>
                  <a:txBody>
                    <a:bodyPr/>
                    <a:lstStyle/>
                    <a:p>
                      <a:pPr marL="0" marR="0">
                        <a:spcBef>
                          <a:spcPts val="1200"/>
                        </a:spcBef>
                        <a:spcAft>
                          <a:spcPts val="1200"/>
                        </a:spcAft>
                      </a:pPr>
                      <a:r>
                        <a:rPr lang="en-US" sz="1500" dirty="0" smtClean="0">
                          <a:solidFill>
                            <a:schemeClr val="tx2"/>
                          </a:solidFill>
                          <a:effectLst/>
                        </a:rPr>
                        <a:t> Intervention </a:t>
                      </a:r>
                      <a:r>
                        <a:rPr lang="en-US" sz="1500" dirty="0">
                          <a:solidFill>
                            <a:schemeClr val="tx2"/>
                          </a:solidFill>
                          <a:effectLst/>
                        </a:rPr>
                        <a:t>for Tier 2 students three times a week (%)</a:t>
                      </a:r>
                      <a:endParaRPr lang="en-US" sz="1500" dirty="0">
                        <a:solidFill>
                          <a:schemeClr val="tx2"/>
                        </a:solidFill>
                        <a:effectLst/>
                        <a:latin typeface="Franklin Gothic Book"/>
                      </a:endParaRPr>
                    </a:p>
                  </a:txBody>
                  <a:tcPr marL="68580" marR="68580" marT="0" marB="0">
                    <a:solidFill>
                      <a:schemeClr val="accent1">
                        <a:lumMod val="20000"/>
                        <a:lumOff val="80000"/>
                      </a:schemeClr>
                    </a:solidFill>
                  </a:tcPr>
                </a:tc>
                <a:tc>
                  <a:txBody>
                    <a:bodyPr/>
                    <a:lstStyle/>
                    <a:p>
                      <a:pPr marL="0" marR="0">
                        <a:spcBef>
                          <a:spcPts val="1200"/>
                        </a:spcBef>
                        <a:spcAft>
                          <a:spcPts val="1200"/>
                        </a:spcAft>
                      </a:pPr>
                      <a:r>
                        <a:rPr lang="en-US" sz="1500" b="0" dirty="0">
                          <a:effectLst/>
                        </a:rPr>
                        <a:t>96.6</a:t>
                      </a:r>
                      <a:endParaRPr lang="en-US" sz="1500" b="0" dirty="0">
                        <a:effectLst/>
                        <a:latin typeface="Franklin Gothic Book"/>
                      </a:endParaRPr>
                    </a:p>
                  </a:txBody>
                  <a:tcPr marL="68580" marR="68580" marT="0" marB="0"/>
                </a:tc>
                <a:tc>
                  <a:txBody>
                    <a:bodyPr/>
                    <a:lstStyle/>
                    <a:p>
                      <a:pPr marL="0" marR="0">
                        <a:spcBef>
                          <a:spcPts val="1200"/>
                        </a:spcBef>
                        <a:spcAft>
                          <a:spcPts val="1200"/>
                        </a:spcAft>
                      </a:pPr>
                      <a:r>
                        <a:rPr lang="en-US" sz="1500">
                          <a:effectLst/>
                        </a:rPr>
                        <a:t>80.0</a:t>
                      </a:r>
                      <a:endParaRPr lang="en-US" sz="1500">
                        <a:effectLst/>
                        <a:latin typeface="Franklin Gothic Book"/>
                      </a:endParaRPr>
                    </a:p>
                  </a:txBody>
                  <a:tcPr marL="68580" marR="68580" marT="0" marB="0"/>
                </a:tc>
              </a:tr>
              <a:tr h="635469">
                <a:tc>
                  <a:txBody>
                    <a:bodyPr/>
                    <a:lstStyle/>
                    <a:p>
                      <a:pPr marL="0" marR="0">
                        <a:spcBef>
                          <a:spcPts val="1200"/>
                        </a:spcBef>
                        <a:spcAft>
                          <a:spcPts val="1200"/>
                        </a:spcAft>
                      </a:pPr>
                      <a:r>
                        <a:rPr lang="en-US" sz="1500" dirty="0" smtClean="0">
                          <a:solidFill>
                            <a:schemeClr val="tx2"/>
                          </a:solidFill>
                          <a:effectLst/>
                        </a:rPr>
                        <a:t> Intervention </a:t>
                      </a:r>
                      <a:r>
                        <a:rPr lang="en-US" sz="1500" dirty="0">
                          <a:solidFill>
                            <a:schemeClr val="tx2"/>
                          </a:solidFill>
                          <a:effectLst/>
                        </a:rPr>
                        <a:t>for Tier 3 students five times a week </a:t>
                      </a:r>
                      <a:r>
                        <a:rPr lang="en-US" sz="1500" dirty="0" smtClean="0">
                          <a:solidFill>
                            <a:schemeClr val="tx2"/>
                          </a:solidFill>
                          <a:effectLst/>
                        </a:rPr>
                        <a:t>(%)</a:t>
                      </a:r>
                      <a:endParaRPr lang="en-US" sz="1500" dirty="0">
                        <a:solidFill>
                          <a:schemeClr val="tx2"/>
                        </a:solidFill>
                        <a:effectLst/>
                        <a:latin typeface="Franklin Gothic Book"/>
                      </a:endParaRPr>
                    </a:p>
                  </a:txBody>
                  <a:tcPr marL="68580" marR="68580" marT="0" marB="0">
                    <a:solidFill>
                      <a:schemeClr val="accent1">
                        <a:lumMod val="20000"/>
                        <a:lumOff val="80000"/>
                      </a:schemeClr>
                    </a:solidFill>
                  </a:tcPr>
                </a:tc>
                <a:tc>
                  <a:txBody>
                    <a:bodyPr/>
                    <a:lstStyle/>
                    <a:p>
                      <a:pPr marL="0" marR="0">
                        <a:spcBef>
                          <a:spcPts val="1200"/>
                        </a:spcBef>
                        <a:spcAft>
                          <a:spcPts val="1200"/>
                        </a:spcAft>
                      </a:pPr>
                      <a:r>
                        <a:rPr lang="en-US" sz="1500" b="0" dirty="0">
                          <a:effectLst/>
                        </a:rPr>
                        <a:t>67.6</a:t>
                      </a:r>
                      <a:endParaRPr lang="en-US" sz="1500" b="0" dirty="0">
                        <a:effectLst/>
                        <a:latin typeface="Franklin Gothic Book"/>
                      </a:endParaRPr>
                    </a:p>
                  </a:txBody>
                  <a:tcPr marL="68580" marR="68580" marT="0" marB="0"/>
                </a:tc>
                <a:tc>
                  <a:txBody>
                    <a:bodyPr/>
                    <a:lstStyle/>
                    <a:p>
                      <a:pPr marL="0" marR="0">
                        <a:spcBef>
                          <a:spcPts val="1200"/>
                        </a:spcBef>
                        <a:spcAft>
                          <a:spcPts val="1200"/>
                        </a:spcAft>
                      </a:pPr>
                      <a:r>
                        <a:rPr lang="en-US" sz="1500">
                          <a:effectLst/>
                        </a:rPr>
                        <a:t>47.1</a:t>
                      </a:r>
                      <a:endParaRPr lang="en-US" sz="1500">
                        <a:effectLst/>
                        <a:latin typeface="Franklin Gothic Book"/>
                      </a:endParaRPr>
                    </a:p>
                  </a:txBody>
                  <a:tcPr marL="68580" marR="68580" marT="0" marB="0"/>
                </a:tc>
              </a:tr>
              <a:tr h="304800">
                <a:tc>
                  <a:txBody>
                    <a:bodyPr/>
                    <a:lstStyle/>
                    <a:p>
                      <a:pPr marL="0" marR="0">
                        <a:spcBef>
                          <a:spcPts val="1200"/>
                        </a:spcBef>
                        <a:spcAft>
                          <a:spcPts val="1200"/>
                        </a:spcAft>
                      </a:pPr>
                      <a:r>
                        <a:rPr lang="en-US" sz="1500" dirty="0" smtClean="0">
                          <a:solidFill>
                            <a:schemeClr val="tx2"/>
                          </a:solidFill>
                          <a:effectLst/>
                        </a:rPr>
                        <a:t> Data </a:t>
                      </a:r>
                      <a:r>
                        <a:rPr lang="en-US" sz="1500" dirty="0">
                          <a:solidFill>
                            <a:schemeClr val="tx2"/>
                          </a:solidFill>
                          <a:effectLst/>
                        </a:rPr>
                        <a:t>staff available to assist teachers (%)</a:t>
                      </a:r>
                      <a:endParaRPr lang="en-US" sz="1500" dirty="0">
                        <a:solidFill>
                          <a:schemeClr val="tx2"/>
                        </a:solidFill>
                        <a:effectLst/>
                        <a:latin typeface="Franklin Gothic Book"/>
                      </a:endParaRPr>
                    </a:p>
                  </a:txBody>
                  <a:tcPr marL="68580" marR="68580" marT="0" marB="0">
                    <a:solidFill>
                      <a:schemeClr val="accent1">
                        <a:lumMod val="20000"/>
                        <a:lumOff val="80000"/>
                      </a:schemeClr>
                    </a:solidFill>
                  </a:tcPr>
                </a:tc>
                <a:tc>
                  <a:txBody>
                    <a:bodyPr/>
                    <a:lstStyle/>
                    <a:p>
                      <a:pPr marL="0" marR="0">
                        <a:spcBef>
                          <a:spcPts val="1200"/>
                        </a:spcBef>
                        <a:spcAft>
                          <a:spcPts val="1200"/>
                        </a:spcAft>
                      </a:pPr>
                      <a:r>
                        <a:rPr lang="en-US" sz="1500" b="0" dirty="0">
                          <a:effectLst/>
                        </a:rPr>
                        <a:t>88.3</a:t>
                      </a:r>
                      <a:endParaRPr lang="en-US" sz="1500" b="0" dirty="0">
                        <a:effectLst/>
                        <a:latin typeface="Franklin Gothic Book"/>
                      </a:endParaRPr>
                    </a:p>
                  </a:txBody>
                  <a:tcPr marL="68580" marR="68580" marT="0" marB="0"/>
                </a:tc>
                <a:tc>
                  <a:txBody>
                    <a:bodyPr/>
                    <a:lstStyle/>
                    <a:p>
                      <a:pPr marL="0" marR="0">
                        <a:spcBef>
                          <a:spcPts val="1200"/>
                        </a:spcBef>
                        <a:spcAft>
                          <a:spcPts val="1200"/>
                        </a:spcAft>
                      </a:pPr>
                      <a:r>
                        <a:rPr lang="en-US" sz="1500">
                          <a:effectLst/>
                        </a:rPr>
                        <a:t>72.1</a:t>
                      </a:r>
                      <a:endParaRPr lang="en-US" sz="1500">
                        <a:effectLst/>
                        <a:latin typeface="Franklin Gothic Book"/>
                      </a:endParaRPr>
                    </a:p>
                  </a:txBody>
                  <a:tcPr marL="68580" marR="68580" marT="0" marB="0"/>
                </a:tc>
              </a:tr>
              <a:tr h="685800">
                <a:tc>
                  <a:txBody>
                    <a:bodyPr/>
                    <a:lstStyle/>
                    <a:p>
                      <a:pPr marL="0" marR="0">
                        <a:spcBef>
                          <a:spcPts val="1200"/>
                        </a:spcBef>
                        <a:spcAft>
                          <a:spcPts val="1200"/>
                        </a:spcAft>
                      </a:pPr>
                      <a:r>
                        <a:rPr lang="en-US" sz="1500" dirty="0" smtClean="0">
                          <a:solidFill>
                            <a:schemeClr val="tx2"/>
                          </a:solidFill>
                          <a:effectLst/>
                        </a:rPr>
                        <a:t> Specialized </a:t>
                      </a:r>
                      <a:r>
                        <a:rPr lang="en-US" sz="1500" dirty="0">
                          <a:solidFill>
                            <a:schemeClr val="tx2"/>
                          </a:solidFill>
                          <a:effectLst/>
                        </a:rPr>
                        <a:t>reading staff available to assist teachers (%)</a:t>
                      </a:r>
                      <a:endParaRPr lang="en-US" sz="1500" dirty="0">
                        <a:solidFill>
                          <a:schemeClr val="tx2"/>
                        </a:solidFill>
                        <a:effectLst/>
                        <a:latin typeface="Franklin Gothic Book"/>
                      </a:endParaRPr>
                    </a:p>
                  </a:txBody>
                  <a:tcPr marL="68580" marR="68580" marT="0" marB="0">
                    <a:solidFill>
                      <a:schemeClr val="accent1">
                        <a:lumMod val="20000"/>
                        <a:lumOff val="80000"/>
                      </a:schemeClr>
                    </a:solidFill>
                  </a:tcPr>
                </a:tc>
                <a:tc>
                  <a:txBody>
                    <a:bodyPr/>
                    <a:lstStyle/>
                    <a:p>
                      <a:pPr marL="0" marR="0">
                        <a:spcBef>
                          <a:spcPts val="1200"/>
                        </a:spcBef>
                        <a:spcAft>
                          <a:spcPts val="1200"/>
                        </a:spcAft>
                      </a:pPr>
                      <a:r>
                        <a:rPr lang="en-US" sz="1500" b="0" dirty="0">
                          <a:effectLst/>
                        </a:rPr>
                        <a:t>69.0</a:t>
                      </a:r>
                      <a:endParaRPr lang="en-US" sz="1500" b="0" dirty="0">
                        <a:effectLst/>
                        <a:latin typeface="Franklin Gothic Book"/>
                      </a:endParaRPr>
                    </a:p>
                  </a:txBody>
                  <a:tcPr marL="68580" marR="68580" marT="0" marB="0"/>
                </a:tc>
                <a:tc>
                  <a:txBody>
                    <a:bodyPr/>
                    <a:lstStyle/>
                    <a:p>
                      <a:pPr marL="0" marR="0">
                        <a:spcBef>
                          <a:spcPts val="1200"/>
                        </a:spcBef>
                        <a:spcAft>
                          <a:spcPts val="1200"/>
                        </a:spcAft>
                      </a:pPr>
                      <a:r>
                        <a:rPr lang="en-US" sz="1500" dirty="0">
                          <a:effectLst/>
                        </a:rPr>
                        <a:t>55.5</a:t>
                      </a:r>
                      <a:endParaRPr lang="en-US" sz="1500" dirty="0">
                        <a:effectLst/>
                        <a:latin typeface="Franklin Gothic Book"/>
                      </a:endParaRPr>
                    </a:p>
                  </a:txBody>
                  <a:tcPr marL="68580" marR="68580" marT="0" marB="0"/>
                </a:tc>
              </a:tr>
              <a:tr h="439174">
                <a:tc>
                  <a:txBody>
                    <a:bodyPr/>
                    <a:lstStyle/>
                    <a:p>
                      <a:pPr marL="0" marR="0">
                        <a:spcBef>
                          <a:spcPts val="1200"/>
                        </a:spcBef>
                        <a:spcAft>
                          <a:spcPts val="1200"/>
                        </a:spcAft>
                      </a:pPr>
                      <a:r>
                        <a:rPr lang="en-US" sz="1500" dirty="0" smtClean="0">
                          <a:solidFill>
                            <a:schemeClr val="tx2"/>
                          </a:solidFill>
                          <a:effectLst/>
                        </a:rPr>
                        <a:t> Universal </a:t>
                      </a:r>
                      <a:r>
                        <a:rPr lang="en-US" sz="1500" dirty="0">
                          <a:solidFill>
                            <a:schemeClr val="tx2"/>
                          </a:solidFill>
                          <a:effectLst/>
                        </a:rPr>
                        <a:t>screening of all students twice a year (%)</a:t>
                      </a:r>
                      <a:endParaRPr lang="en-US" sz="1500" dirty="0">
                        <a:solidFill>
                          <a:schemeClr val="tx2"/>
                        </a:solidFill>
                        <a:effectLst/>
                        <a:latin typeface="Franklin Gothic Book"/>
                      </a:endParaRPr>
                    </a:p>
                  </a:txBody>
                  <a:tcPr marL="68580" marR="68580" marT="0" marB="0">
                    <a:solidFill>
                      <a:schemeClr val="accent1">
                        <a:lumMod val="20000"/>
                        <a:lumOff val="80000"/>
                      </a:schemeClr>
                    </a:solidFill>
                  </a:tcPr>
                </a:tc>
                <a:tc>
                  <a:txBody>
                    <a:bodyPr/>
                    <a:lstStyle/>
                    <a:p>
                      <a:pPr marL="0" marR="0">
                        <a:spcBef>
                          <a:spcPts val="1200"/>
                        </a:spcBef>
                        <a:spcAft>
                          <a:spcPts val="1200"/>
                        </a:spcAft>
                      </a:pPr>
                      <a:r>
                        <a:rPr lang="en-US" sz="1500" b="0" dirty="0">
                          <a:effectLst/>
                        </a:rPr>
                        <a:t>83.4</a:t>
                      </a:r>
                      <a:endParaRPr lang="en-US" sz="1500" b="0" dirty="0">
                        <a:effectLst/>
                        <a:latin typeface="Franklin Gothic Book"/>
                      </a:endParaRPr>
                    </a:p>
                  </a:txBody>
                  <a:tcPr marL="68580" marR="68580" marT="0" marB="0"/>
                </a:tc>
                <a:tc>
                  <a:txBody>
                    <a:bodyPr/>
                    <a:lstStyle/>
                    <a:p>
                      <a:pPr marL="0" marR="0">
                        <a:spcBef>
                          <a:spcPts val="1200"/>
                        </a:spcBef>
                        <a:spcAft>
                          <a:spcPts val="1200"/>
                        </a:spcAft>
                      </a:pPr>
                      <a:r>
                        <a:rPr lang="en-US" sz="1500" dirty="0">
                          <a:effectLst/>
                        </a:rPr>
                        <a:t>58.9</a:t>
                      </a:r>
                      <a:endParaRPr lang="en-US" sz="1500" dirty="0">
                        <a:effectLst/>
                        <a:latin typeface="Franklin Gothic Book"/>
                      </a:endParaRPr>
                    </a:p>
                  </a:txBody>
                  <a:tcPr marL="68580" marR="68580" marT="0" marB="0"/>
                </a:tc>
              </a:tr>
              <a:tr h="533400">
                <a:tc>
                  <a:txBody>
                    <a:bodyPr/>
                    <a:lstStyle/>
                    <a:p>
                      <a:pPr marL="0" marR="0">
                        <a:spcBef>
                          <a:spcPts val="1200"/>
                        </a:spcBef>
                        <a:spcAft>
                          <a:spcPts val="1200"/>
                        </a:spcAft>
                      </a:pPr>
                      <a:r>
                        <a:rPr lang="en-US" sz="1500" dirty="0" smtClean="0">
                          <a:solidFill>
                            <a:schemeClr val="tx2"/>
                          </a:solidFill>
                          <a:effectLst/>
                        </a:rPr>
                        <a:t> School </a:t>
                      </a:r>
                      <a:r>
                        <a:rPr lang="en-US" sz="1500" dirty="0">
                          <a:solidFill>
                            <a:schemeClr val="tx2"/>
                          </a:solidFill>
                          <a:effectLst/>
                        </a:rPr>
                        <a:t>designated steps for making decisions to help struggling students (%)</a:t>
                      </a:r>
                      <a:endParaRPr lang="en-US" sz="1500" dirty="0">
                        <a:solidFill>
                          <a:schemeClr val="tx2"/>
                        </a:solidFill>
                        <a:effectLst/>
                        <a:latin typeface="Franklin Gothic Book"/>
                      </a:endParaRPr>
                    </a:p>
                  </a:txBody>
                  <a:tcPr marL="68580" marR="68580" marT="0" marB="0">
                    <a:solidFill>
                      <a:schemeClr val="accent1">
                        <a:lumMod val="20000"/>
                        <a:lumOff val="80000"/>
                      </a:schemeClr>
                    </a:solidFill>
                  </a:tcPr>
                </a:tc>
                <a:tc>
                  <a:txBody>
                    <a:bodyPr/>
                    <a:lstStyle/>
                    <a:p>
                      <a:pPr marL="0" marR="0">
                        <a:spcBef>
                          <a:spcPts val="1200"/>
                        </a:spcBef>
                        <a:spcAft>
                          <a:spcPts val="1200"/>
                        </a:spcAft>
                      </a:pPr>
                      <a:r>
                        <a:rPr lang="en-US" sz="1500" b="0" dirty="0">
                          <a:effectLst/>
                        </a:rPr>
                        <a:t>94.5</a:t>
                      </a:r>
                      <a:endParaRPr lang="en-US" sz="1500" b="0" dirty="0">
                        <a:effectLst/>
                        <a:latin typeface="Franklin Gothic Book"/>
                      </a:endParaRPr>
                    </a:p>
                  </a:txBody>
                  <a:tcPr marL="68580" marR="68580" marT="0" marB="0"/>
                </a:tc>
                <a:tc>
                  <a:txBody>
                    <a:bodyPr/>
                    <a:lstStyle/>
                    <a:p>
                      <a:pPr marL="0" marR="0">
                        <a:spcBef>
                          <a:spcPts val="1200"/>
                        </a:spcBef>
                        <a:spcAft>
                          <a:spcPts val="1200"/>
                        </a:spcAft>
                      </a:pPr>
                      <a:r>
                        <a:rPr lang="en-US" sz="1500" dirty="0">
                          <a:effectLst/>
                        </a:rPr>
                        <a:t>87.9</a:t>
                      </a:r>
                      <a:endParaRPr lang="en-US" sz="1500" dirty="0">
                        <a:effectLst/>
                        <a:latin typeface="Franklin Gothic Book"/>
                      </a:endParaRPr>
                    </a:p>
                  </a:txBody>
                  <a:tcPr marL="68580" marR="68580" marT="0" marB="0"/>
                </a:tc>
              </a:tr>
              <a:tr h="658762">
                <a:tc>
                  <a:txBody>
                    <a:bodyPr/>
                    <a:lstStyle/>
                    <a:p>
                      <a:pPr marL="0" marR="0">
                        <a:spcBef>
                          <a:spcPts val="1200"/>
                        </a:spcBef>
                        <a:spcAft>
                          <a:spcPts val="1200"/>
                        </a:spcAft>
                      </a:pPr>
                      <a:r>
                        <a:rPr lang="en-US" sz="1500" dirty="0">
                          <a:solidFill>
                            <a:schemeClr val="bg1">
                              <a:lumMod val="65000"/>
                            </a:schemeClr>
                          </a:solidFill>
                          <a:effectLst/>
                        </a:rPr>
                        <a:t>Used data to monitor students, as part of determining special education eligibility (%) </a:t>
                      </a:r>
                      <a:endParaRPr lang="en-US" sz="1500" dirty="0">
                        <a:solidFill>
                          <a:schemeClr val="bg1">
                            <a:lumMod val="65000"/>
                          </a:schemeClr>
                        </a:solidFill>
                        <a:effectLst/>
                        <a:latin typeface="Franklin Gothic Book"/>
                      </a:endParaRPr>
                    </a:p>
                  </a:txBody>
                  <a:tcPr marL="68580" marR="68580" marT="0" marB="0">
                    <a:solidFill>
                      <a:schemeClr val="accent1">
                        <a:lumMod val="20000"/>
                        <a:lumOff val="80000"/>
                      </a:schemeClr>
                    </a:solidFill>
                  </a:tcPr>
                </a:tc>
                <a:tc>
                  <a:txBody>
                    <a:bodyPr/>
                    <a:lstStyle/>
                    <a:p>
                      <a:pPr marL="0" marR="0">
                        <a:spcBef>
                          <a:spcPts val="1200"/>
                        </a:spcBef>
                        <a:spcAft>
                          <a:spcPts val="1200"/>
                        </a:spcAft>
                      </a:pPr>
                      <a:r>
                        <a:rPr lang="en-US" sz="1500">
                          <a:solidFill>
                            <a:schemeClr val="bg1">
                              <a:lumMod val="65000"/>
                            </a:schemeClr>
                          </a:solidFill>
                          <a:effectLst/>
                        </a:rPr>
                        <a:t>80.0</a:t>
                      </a:r>
                      <a:endParaRPr lang="en-US" sz="1500">
                        <a:solidFill>
                          <a:schemeClr val="bg1">
                            <a:lumMod val="65000"/>
                          </a:schemeClr>
                        </a:solidFill>
                        <a:effectLst/>
                        <a:latin typeface="Franklin Gothic Book"/>
                      </a:endParaRPr>
                    </a:p>
                  </a:txBody>
                  <a:tcPr marL="68580" marR="68580" marT="0" marB="0"/>
                </a:tc>
                <a:tc>
                  <a:txBody>
                    <a:bodyPr/>
                    <a:lstStyle/>
                    <a:p>
                      <a:pPr marL="0" marR="0">
                        <a:spcBef>
                          <a:spcPts val="1200"/>
                        </a:spcBef>
                        <a:spcAft>
                          <a:spcPts val="1200"/>
                        </a:spcAft>
                      </a:pPr>
                      <a:r>
                        <a:rPr lang="en-US" sz="1500" dirty="0">
                          <a:solidFill>
                            <a:schemeClr val="bg1">
                              <a:lumMod val="65000"/>
                            </a:schemeClr>
                          </a:solidFill>
                          <a:effectLst/>
                        </a:rPr>
                        <a:t>72.6</a:t>
                      </a:r>
                      <a:endParaRPr lang="en-US" sz="1500" dirty="0">
                        <a:solidFill>
                          <a:schemeClr val="bg1">
                            <a:lumMod val="65000"/>
                          </a:schemeClr>
                        </a:solidFill>
                        <a:effectLst/>
                        <a:latin typeface="Franklin Gothic Book"/>
                      </a:endParaRPr>
                    </a:p>
                  </a:txBody>
                  <a:tcPr marL="68580" marR="68580" marT="0" marB="0"/>
                </a:tc>
              </a:tr>
            </a:tbl>
          </a:graphicData>
        </a:graphic>
      </p:graphicFrame>
      <p:sp>
        <p:nvSpPr>
          <p:cNvPr id="5" name="Rectangle 1"/>
          <p:cNvSpPr>
            <a:spLocks noChangeArrowheads="1"/>
          </p:cNvSpPr>
          <p:nvPr/>
        </p:nvSpPr>
        <p:spPr bwMode="auto">
          <a:xfrm>
            <a:off x="0" y="6596566"/>
            <a:ext cx="690766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636466"/>
                </a:solidFill>
                <a:effectLst/>
                <a:latin typeface="Franklin Gothic Book" pitchFamily="34" charset="0"/>
                <a:ea typeface="Arial" pitchFamily="34" charset="0"/>
                <a:cs typeface="Arial" pitchFamily="34" charset="0"/>
              </a:rPr>
              <a:t>Note: </a:t>
            </a:r>
            <a:r>
              <a:rPr kumimoji="0" lang="en-US" altLang="en-US" sz="1100" b="0" i="0" u="none" strike="noStrike" cap="none" normalizeH="0" baseline="0" dirty="0" smtClean="0">
                <a:ln>
                  <a:noFill/>
                </a:ln>
                <a:solidFill>
                  <a:srgbClr val="636466"/>
                </a:solidFill>
                <a:effectLst/>
                <a:latin typeface="Franklin Gothic Book" pitchFamily="34" charset="0"/>
                <a:ea typeface="Arial" pitchFamily="34" charset="0"/>
                <a:cs typeface="Arial" pitchFamily="34" charset="0"/>
              </a:rPr>
              <a:t>The bolded  rows  indicate the difference between samples is statistically significant at the p </a:t>
            </a:r>
            <a:r>
              <a:rPr kumimoji="0" lang="en-US" altLang="en-US" sz="1100" b="0" i="0" u="none" strike="noStrike" cap="none" normalizeH="0" baseline="0" dirty="0" smtClean="0">
                <a:ln>
                  <a:noFill/>
                </a:ln>
                <a:solidFill>
                  <a:srgbClr val="636466"/>
                </a:solidFill>
                <a:effectLst/>
                <a:latin typeface="Cambria Math" pitchFamily="18" charset="0"/>
                <a:ea typeface="Arial" pitchFamily="34" charset="0"/>
                <a:cs typeface="Arial" pitchFamily="34" charset="0"/>
              </a:rPr>
              <a:t>≤</a:t>
            </a:r>
            <a:r>
              <a:rPr kumimoji="0" lang="en-US" altLang="en-US" sz="1100" b="0" i="0" u="none" strike="noStrike" cap="none" normalizeH="0" baseline="0" dirty="0" smtClean="0">
                <a:ln>
                  <a:noFill/>
                </a:ln>
                <a:solidFill>
                  <a:srgbClr val="636466"/>
                </a:solidFill>
                <a:effectLst/>
                <a:latin typeface="Franklin Gothic Book" pitchFamily="34" charset="0"/>
                <a:ea typeface="Arial" pitchFamily="34" charset="0"/>
                <a:cs typeface="Arial" pitchFamily="34" charset="0"/>
              </a:rPr>
              <a:t> 0.05 level.</a:t>
            </a: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itle 1"/>
          <p:cNvSpPr>
            <a:spLocks noGrp="1"/>
          </p:cNvSpPr>
          <p:nvPr>
            <p:ph type="title"/>
          </p:nvPr>
        </p:nvSpPr>
        <p:spPr>
          <a:xfrm>
            <a:off x="381000" y="0"/>
            <a:ext cx="8572500" cy="1143000"/>
          </a:xfrm>
        </p:spPr>
        <p:txBody>
          <a:bodyPr>
            <a:normAutofit fontScale="90000"/>
          </a:bodyPr>
          <a:lstStyle/>
          <a:p>
            <a:r>
              <a:rPr lang="en-US" b="1" dirty="0" smtClean="0"/>
              <a:t>Higher Proportion of Impact Sample than Reference Sample Use Key Practices</a:t>
            </a:r>
            <a:endParaRPr lang="en-US" b="1" dirty="0"/>
          </a:p>
        </p:txBody>
      </p:sp>
      <p:sp>
        <p:nvSpPr>
          <p:cNvPr id="2" name="TextBox 1"/>
          <p:cNvSpPr txBox="1"/>
          <p:nvPr/>
        </p:nvSpPr>
        <p:spPr>
          <a:xfrm>
            <a:off x="304800" y="3048000"/>
            <a:ext cx="461665" cy="923330"/>
          </a:xfrm>
          <a:prstGeom prst="rect">
            <a:avLst/>
          </a:prstGeom>
          <a:noFill/>
        </p:spPr>
        <p:txBody>
          <a:bodyPr vert="vert270" wrap="square" rtlCol="0">
            <a:spAutoFit/>
          </a:bodyPr>
          <a:lstStyle/>
          <a:p>
            <a:r>
              <a:rPr lang="en-US" dirty="0" smtClean="0"/>
              <a:t>Tiers</a:t>
            </a:r>
            <a:endParaRPr lang="en-US" dirty="0"/>
          </a:p>
        </p:txBody>
      </p:sp>
      <p:sp>
        <p:nvSpPr>
          <p:cNvPr id="7" name="TextBox 6"/>
          <p:cNvSpPr txBox="1"/>
          <p:nvPr/>
        </p:nvSpPr>
        <p:spPr>
          <a:xfrm>
            <a:off x="304800" y="4123730"/>
            <a:ext cx="461665" cy="646331"/>
          </a:xfrm>
          <a:prstGeom prst="rect">
            <a:avLst/>
          </a:prstGeom>
          <a:noFill/>
        </p:spPr>
        <p:txBody>
          <a:bodyPr vert="vert270" wrap="square" rtlCol="0">
            <a:spAutoFit/>
          </a:bodyPr>
          <a:lstStyle/>
          <a:p>
            <a:r>
              <a:rPr lang="en-US" dirty="0" smtClean="0"/>
              <a:t>Staff</a:t>
            </a:r>
            <a:endParaRPr lang="en-US" dirty="0"/>
          </a:p>
        </p:txBody>
      </p:sp>
      <p:sp>
        <p:nvSpPr>
          <p:cNvPr id="8" name="TextBox 7"/>
          <p:cNvSpPr txBox="1"/>
          <p:nvPr/>
        </p:nvSpPr>
        <p:spPr>
          <a:xfrm>
            <a:off x="304800" y="5105400"/>
            <a:ext cx="461665" cy="646331"/>
          </a:xfrm>
          <a:prstGeom prst="rect">
            <a:avLst/>
          </a:prstGeom>
          <a:noFill/>
        </p:spPr>
        <p:txBody>
          <a:bodyPr vert="vert270" wrap="square" rtlCol="0">
            <a:spAutoFit/>
          </a:bodyPr>
          <a:lstStyle/>
          <a:p>
            <a:r>
              <a:rPr lang="en-US" dirty="0" smtClean="0"/>
              <a:t>Data</a:t>
            </a:r>
            <a:endParaRPr lang="en-US" dirty="0"/>
          </a:p>
        </p:txBody>
      </p:sp>
    </p:spTree>
    <p:extLst>
      <p:ext uri="{BB962C8B-B14F-4D97-AF65-F5344CB8AC3E}">
        <p14:creationId xmlns:p14="http://schemas.microsoft.com/office/powerpoint/2010/main" val="37720252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 figure illustrates how the 6,535 Grade 1 students in the impact schools were initially placed in tiers in fall 2011 and the proportion that changed tiers between fall 2011 and winter 2012. Three columns are labeled, from left to right, Fall 2011, Movement, and Winter 2012. Each column is divided into white, diagonally striped, and black boxes, representing Tier 1, Tier 2, and Tier 3, respectively, with the Tier 1 block at the bottom and the Tier 3 blocks at the top. In fall 2011, there were 3,869 students in Tier 1 (59 percent of Grade 1), 1,632 students in Tier 2 (25 percent), and 1,034 students in Tier 3 (16 percent). The movement column indicates that, among those in Tier 1 in the fall, 86 percent remained in Tier 1, 11 percent moved to Tier 2, and 3 percent moved to Tier 3. Among those in Tier 2 in the fall, 33 percent moved to Tier 1, 50 percent remained in Tier 2, and 17 percent moved to Tier 3. Among those in Tier 3 in the fall, 15 percent moved to Tier 1, 20 percent moved to Tier 2, and 65 percent remained in Tier 3. As a result of this movement, in winter 2012, there were 4,016 students in Tier 1 (62 percent of Grade 1), 1,454 students in Tier 2 (22 percent), and 1,065 students in Tier 3 (16 percent).&#10;SOURCES: Fall 2011 and winter 2012 tier placement data.&#10;NOTES: Students placed in Tier 1 typically receive only core reading instruction; those placed in Tiers 2 and 3 typically receive core reading instruction plus intervention services. Tier assignment occurs based on results from screening assessments conducted in the fall and winter. Each segment is shaded to represent the proportion of students who remain in that same tier between fall and winter or who move to a different tier (shown in different shading). The Grade 1 school sample size was restricted to 89 schools that had at least one student in each of Tier 1, Tier 2, and Tier 3 in both fall and winter.&#10; &#10;" title="Figure: Student Distribution, by Tier, and Highest Tier Movement"/>
          <p:cNvPicPr>
            <a:picLocks noChangeAspect="1"/>
          </p:cNvPicPr>
          <p:nvPr/>
        </p:nvPicPr>
        <p:blipFill rotWithShape="1">
          <a:blip r:embed="rId3"/>
          <a:srcRect t="1049" r="1755"/>
          <a:stretch/>
        </p:blipFill>
        <p:spPr>
          <a:xfrm>
            <a:off x="4800600" y="0"/>
            <a:ext cx="4343400" cy="6849362"/>
          </a:xfrm>
          <a:prstGeom prst="rect">
            <a:avLst/>
          </a:prstGeom>
        </p:spPr>
      </p:pic>
      <p:sp>
        <p:nvSpPr>
          <p:cNvPr id="3" name="Title 2"/>
          <p:cNvSpPr>
            <a:spLocks noGrp="1"/>
          </p:cNvSpPr>
          <p:nvPr>
            <p:ph type="title"/>
          </p:nvPr>
        </p:nvSpPr>
        <p:spPr>
          <a:xfrm>
            <a:off x="228600" y="914400"/>
            <a:ext cx="3810000" cy="3505200"/>
          </a:xfrm>
        </p:spPr>
        <p:txBody>
          <a:bodyPr>
            <a:normAutofit fontScale="90000"/>
          </a:bodyPr>
          <a:lstStyle/>
          <a:p>
            <a:r>
              <a:rPr lang="en-US" b="1" dirty="0"/>
              <a:t>The majority of students are placed in Tier 1, and remain there.</a:t>
            </a:r>
            <a:br>
              <a:rPr lang="en-US" b="1" dirty="0"/>
            </a:br>
            <a:endParaRPr lang="en-US" dirty="0"/>
          </a:p>
        </p:txBody>
      </p:sp>
    </p:spTree>
    <p:extLst>
      <p:ext uri="{BB962C8B-B14F-4D97-AF65-F5344CB8AC3E}">
        <p14:creationId xmlns:p14="http://schemas.microsoft.com/office/powerpoint/2010/main" val="22144725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smtClean="0">
                <a:latin typeface="Times New Roman" pitchFamily="18" charset="0"/>
                <a:cs typeface="Times New Roman" pitchFamily="18" charset="0"/>
              </a:rPr>
              <a:t>Associations between school characteristics and school level impact (1)</a:t>
            </a:r>
            <a:endParaRPr lang="en-US" sz="3600" dirty="0">
              <a:latin typeface="Times New Roman" pitchFamily="18" charset="0"/>
              <a:cs typeface="Times New Roman" pitchFamily="18" charset="0"/>
            </a:endParaRPr>
          </a:p>
        </p:txBody>
      </p:sp>
      <p:pic>
        <p:nvPicPr>
          <p:cNvPr id="3" name="Picture 2" title="Table: Signs and Significance Levels of Regression coefficients associating school features with school level impact estimates, by outcome"/>
          <p:cNvPicPr>
            <a:picLocks noChangeAspect="1"/>
          </p:cNvPicPr>
          <p:nvPr/>
        </p:nvPicPr>
        <p:blipFill>
          <a:blip r:embed="rId2"/>
          <a:stretch>
            <a:fillRect/>
          </a:stretch>
        </p:blipFill>
        <p:spPr>
          <a:xfrm>
            <a:off x="952500" y="1143000"/>
            <a:ext cx="7239000" cy="5682666"/>
          </a:xfrm>
          <a:prstGeom prst="rect">
            <a:avLst/>
          </a:prstGeom>
        </p:spPr>
      </p:pic>
    </p:spTree>
    <p:extLst>
      <p:ext uri="{BB962C8B-B14F-4D97-AF65-F5344CB8AC3E}">
        <p14:creationId xmlns:p14="http://schemas.microsoft.com/office/powerpoint/2010/main" val="819301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Association between student characteristics and impact findings (1)</a:t>
            </a:r>
            <a:endParaRPr lang="en-US" sz="3600" dirty="0">
              <a:latin typeface="Times New Roman" pitchFamily="18" charset="0"/>
              <a:cs typeface="Times New Roman" pitchFamily="18" charset="0"/>
            </a:endParaRPr>
          </a:p>
        </p:txBody>
      </p:sp>
      <p:pic>
        <p:nvPicPr>
          <p:cNvPr id="3" name="Picture 2" descr="Signs and significance levels of regression coefficients associating student characteristics with impact estimates, by outcome" title="Table"/>
          <p:cNvPicPr>
            <a:picLocks noChangeAspect="1"/>
          </p:cNvPicPr>
          <p:nvPr/>
        </p:nvPicPr>
        <p:blipFill>
          <a:blip r:embed="rId3"/>
          <a:stretch>
            <a:fillRect/>
          </a:stretch>
        </p:blipFill>
        <p:spPr>
          <a:xfrm>
            <a:off x="1066800" y="1524000"/>
            <a:ext cx="6972300" cy="4752975"/>
          </a:xfrm>
          <a:prstGeom prst="rect">
            <a:avLst/>
          </a:prstGeom>
        </p:spPr>
      </p:pic>
    </p:spTree>
    <p:extLst>
      <p:ext uri="{BB962C8B-B14F-4D97-AF65-F5344CB8AC3E}">
        <p14:creationId xmlns:p14="http://schemas.microsoft.com/office/powerpoint/2010/main" val="3703382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Appendix 1: Validity of the RDD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Conducted validity checks focus on </a:t>
            </a:r>
          </a:p>
          <a:p>
            <a:pPr marL="514350" indent="-514350">
              <a:buAutoNum type="arabicParenBoth"/>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continuity of the rating variable at the cut point, </a:t>
            </a:r>
            <a:endParaRPr lang="en-US" dirty="0" smtClean="0">
              <a:latin typeface="Times New Roman" pitchFamily="18" charset="0"/>
              <a:cs typeface="Times New Roman" pitchFamily="18" charset="0"/>
            </a:endParaRPr>
          </a:p>
          <a:p>
            <a:pPr marL="514350" indent="-514350">
              <a:buAutoNum type="arabicParenBoth"/>
            </a:pPr>
            <a:r>
              <a:rPr lang="en-US" dirty="0" smtClean="0">
                <a:latin typeface="Times New Roman" pitchFamily="18" charset="0"/>
                <a:cs typeface="Times New Roman" pitchFamily="18" charset="0"/>
              </a:rPr>
              <a:t>manipulation </a:t>
            </a:r>
            <a:r>
              <a:rPr lang="en-US" dirty="0">
                <a:latin typeface="Times New Roman" pitchFamily="18" charset="0"/>
                <a:cs typeface="Times New Roman" pitchFamily="18" charset="0"/>
              </a:rPr>
              <a:t>of the rating variable at the cut point, and </a:t>
            </a:r>
            <a:endParaRPr lang="en-US" dirty="0" smtClean="0">
              <a:latin typeface="Times New Roman" pitchFamily="18" charset="0"/>
              <a:cs typeface="Times New Roman" pitchFamily="18" charset="0"/>
            </a:endParaRPr>
          </a:p>
          <a:p>
            <a:pPr marL="514350" indent="-514350">
              <a:buAutoNum type="arabicParenBoth"/>
            </a:pPr>
            <a:r>
              <a:rPr lang="en-US" dirty="0" smtClean="0">
                <a:latin typeface="Times New Roman" pitchFamily="18" charset="0"/>
                <a:cs typeface="Times New Roman" pitchFamily="18" charset="0"/>
              </a:rPr>
              <a:t>data </a:t>
            </a:r>
            <a:r>
              <a:rPr lang="en-US" dirty="0">
                <a:latin typeface="Times New Roman" pitchFamily="18" charset="0"/>
                <a:cs typeface="Times New Roman" pitchFamily="18" charset="0"/>
              </a:rPr>
              <a:t>heaping.</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Various tests show no evidence of violation for RD assumptions</a:t>
            </a:r>
          </a:p>
          <a:p>
            <a:pPr marL="0" indent="0">
              <a:buNone/>
            </a:pPr>
            <a:endParaRPr lang="en-US" dirty="0"/>
          </a:p>
        </p:txBody>
      </p:sp>
    </p:spTree>
    <p:extLst>
      <p:ext uri="{BB962C8B-B14F-4D97-AF65-F5344CB8AC3E}">
        <p14:creationId xmlns:p14="http://schemas.microsoft.com/office/powerpoint/2010/main" val="4174055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Appendix 2: Sensitivity Checks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Conducted analyses to assess whether main findings are sensitive to </a:t>
            </a:r>
          </a:p>
          <a:p>
            <a:pPr marL="514350" indent="-514350">
              <a:buAutoNum type="arabicParenBoth"/>
            </a:pPr>
            <a:r>
              <a:rPr lang="en-US" sz="2800" dirty="0" smtClean="0">
                <a:latin typeface="Times New Roman" pitchFamily="18" charset="0"/>
                <a:cs typeface="Times New Roman" pitchFamily="18" charset="0"/>
              </a:rPr>
              <a:t>Alternative bandwidth selections</a:t>
            </a:r>
          </a:p>
          <a:p>
            <a:pPr marL="514350" indent="-514350">
              <a:buAutoNum type="arabicParenBoth"/>
            </a:pPr>
            <a:r>
              <a:rPr lang="en-US" sz="2800" dirty="0" smtClean="0">
                <a:latin typeface="Times New Roman" pitchFamily="18" charset="0"/>
                <a:cs typeface="Times New Roman" pitchFamily="18" charset="0"/>
              </a:rPr>
              <a:t>Alternative model specifications (covariates, rating functional form, single instrument vs. multiple instruments)</a:t>
            </a:r>
          </a:p>
          <a:p>
            <a:pPr marL="514350" indent="-514350">
              <a:buAutoNum type="arabicParenBoth"/>
            </a:pPr>
            <a:r>
              <a:rPr lang="en-US" sz="2800" dirty="0" smtClean="0">
                <a:latin typeface="Times New Roman" pitchFamily="18" charset="0"/>
                <a:cs typeface="Times New Roman" pitchFamily="18" charset="0"/>
              </a:rPr>
              <a:t>Alternative sample specifications (outliers, students with zero ratings, schools with discrete ratings)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1461712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the RD design</a:t>
            </a:r>
            <a:endParaRPr lang="en-US" dirty="0"/>
          </a:p>
        </p:txBody>
      </p:sp>
      <p:sp>
        <p:nvSpPr>
          <p:cNvPr id="3" name="Content Placeholder 2"/>
          <p:cNvSpPr>
            <a:spLocks noGrp="1"/>
          </p:cNvSpPr>
          <p:nvPr>
            <p:ph sz="quarter" idx="1"/>
          </p:nvPr>
        </p:nvSpPr>
        <p:spPr/>
        <p:txBody>
          <a:bodyPr/>
          <a:lstStyle/>
          <a:p>
            <a:r>
              <a:rPr lang="en-US" dirty="0" smtClean="0"/>
              <a:t>Noise in the rating variable (screening test)</a:t>
            </a:r>
          </a:p>
          <a:p>
            <a:pPr lvl="1"/>
            <a:r>
              <a:rPr lang="en-US" dirty="0" smtClean="0"/>
              <a:t>Concerns about psychometric accuracy of some screening tests, especially at the cut point. </a:t>
            </a:r>
          </a:p>
          <a:p>
            <a:pPr lvl="1"/>
            <a:r>
              <a:rPr lang="en-US" dirty="0" smtClean="0"/>
              <a:t>Random noise (incorrectly assigning Tier 1 to Tier 2 and vice versa) helps as we pool across sites. But </a:t>
            </a:r>
            <a:r>
              <a:rPr lang="en-US" dirty="0"/>
              <a:t>systematic noise is </a:t>
            </a:r>
            <a:r>
              <a:rPr lang="en-US" dirty="0" smtClean="0"/>
              <a:t>problematic, especially within </a:t>
            </a:r>
            <a:r>
              <a:rPr lang="en-US" dirty="0"/>
              <a:t>a </a:t>
            </a:r>
            <a:r>
              <a:rPr lang="en-US" dirty="0" smtClean="0"/>
              <a:t>school.</a:t>
            </a:r>
          </a:p>
          <a:p>
            <a:r>
              <a:rPr lang="en-US" dirty="0" smtClean="0"/>
              <a:t>Crossovers and no-shows</a:t>
            </a:r>
            <a:endParaRPr lang="en-US" dirty="0"/>
          </a:p>
          <a:p>
            <a:pPr lvl="1"/>
            <a:r>
              <a:rPr lang="en-US" dirty="0"/>
              <a:t>U</a:t>
            </a:r>
            <a:r>
              <a:rPr lang="en-US" dirty="0" smtClean="0"/>
              <a:t>nclear why students did not end up where they should – is it professional judgment, clerical error, other</a:t>
            </a:r>
            <a:endParaRPr lang="en-US" dirty="0"/>
          </a:p>
        </p:txBody>
      </p:sp>
    </p:spTree>
    <p:extLst>
      <p:ext uri="{BB962C8B-B14F-4D97-AF65-F5344CB8AC3E}">
        <p14:creationId xmlns:p14="http://schemas.microsoft.com/office/powerpoint/2010/main" val="168704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0"/>
            <a:ext cx="8991600" cy="1143000"/>
          </a:xfrm>
        </p:spPr>
        <p:txBody>
          <a:bodyPr>
            <a:normAutofit fontScale="90000"/>
          </a:bodyPr>
          <a:lstStyle/>
          <a:p>
            <a:r>
              <a:rPr lang="en-US" b="1" dirty="0" smtClean="0"/>
              <a:t>Careful selection and surveying of schools</a:t>
            </a:r>
            <a:endParaRPr lang="en-US" b="1" dirty="0"/>
          </a:p>
        </p:txBody>
      </p:sp>
      <p:sp>
        <p:nvSpPr>
          <p:cNvPr id="7" name="Content Placeholder 6"/>
          <p:cNvSpPr>
            <a:spLocks noGrp="1"/>
          </p:cNvSpPr>
          <p:nvPr>
            <p:ph sz="quarter" idx="1"/>
          </p:nvPr>
        </p:nvSpPr>
        <p:spPr>
          <a:xfrm>
            <a:off x="457200" y="1371600"/>
            <a:ext cx="8153400" cy="5181600"/>
          </a:xfrm>
        </p:spPr>
        <p:txBody>
          <a:bodyPr>
            <a:normAutofit/>
          </a:bodyPr>
          <a:lstStyle/>
          <a:p>
            <a:r>
              <a:rPr lang="en-US" b="1" dirty="0" smtClean="0"/>
              <a:t>Screened 300+ schools from 500+ expert nominations. </a:t>
            </a:r>
          </a:p>
          <a:p>
            <a:r>
              <a:rPr lang="en-US" sz="2400" b="1" dirty="0" smtClean="0"/>
              <a:t>Found 146 schools</a:t>
            </a:r>
            <a:r>
              <a:rPr lang="en-US" sz="2400" dirty="0" smtClean="0"/>
              <a:t> that for at least 3 years used key practices:</a:t>
            </a:r>
          </a:p>
          <a:p>
            <a:pPr lvl="1"/>
            <a:r>
              <a:rPr lang="en-US" sz="2100" dirty="0" smtClean="0"/>
              <a:t>Universal screening of all students 2x/year</a:t>
            </a:r>
          </a:p>
          <a:p>
            <a:pPr lvl="1"/>
            <a:r>
              <a:rPr lang="en-US" sz="2100" dirty="0" smtClean="0"/>
              <a:t>3+ tiers of increasing intensity </a:t>
            </a:r>
            <a:r>
              <a:rPr lang="en-US" sz="2100" dirty="0"/>
              <a:t>to deliver reading </a:t>
            </a:r>
            <a:r>
              <a:rPr lang="en-US" sz="2100" dirty="0" smtClean="0"/>
              <a:t>services (with minimum number of students in each tier) </a:t>
            </a:r>
            <a:endParaRPr lang="en-US" sz="2100" dirty="0"/>
          </a:p>
          <a:p>
            <a:pPr lvl="1"/>
            <a:r>
              <a:rPr lang="en-US" sz="2100" dirty="0" smtClean="0"/>
              <a:t>Regular </a:t>
            </a:r>
            <a:r>
              <a:rPr lang="en-US" sz="2100" dirty="0"/>
              <a:t>progress </a:t>
            </a:r>
            <a:r>
              <a:rPr lang="en-US" sz="2100" dirty="0" smtClean="0"/>
              <a:t>monitoring of those receiving Tier </a:t>
            </a:r>
            <a:r>
              <a:rPr lang="en-US" sz="2100" dirty="0"/>
              <a:t>2 or </a:t>
            </a:r>
            <a:r>
              <a:rPr lang="en-US" sz="2100" dirty="0" smtClean="0"/>
              <a:t>3 services, </a:t>
            </a:r>
            <a:r>
              <a:rPr lang="en-US" sz="2100" dirty="0"/>
              <a:t>and </a:t>
            </a:r>
            <a:r>
              <a:rPr lang="en-US" sz="2100" dirty="0" smtClean="0"/>
              <a:t>add or subtract services </a:t>
            </a:r>
            <a:r>
              <a:rPr lang="en-US" sz="2100" dirty="0"/>
              <a:t>as </a:t>
            </a:r>
            <a:r>
              <a:rPr lang="en-US" sz="2100" dirty="0" smtClean="0"/>
              <a:t>needed</a:t>
            </a:r>
            <a:endParaRPr lang="en-US" sz="2100" dirty="0"/>
          </a:p>
          <a:p>
            <a:pPr lvl="1"/>
            <a:r>
              <a:rPr lang="en-US" sz="2100" dirty="0"/>
              <a:t>Quantitative decision </a:t>
            </a:r>
            <a:r>
              <a:rPr lang="en-US" sz="2100" dirty="0" smtClean="0"/>
              <a:t>rules – thresholds – </a:t>
            </a:r>
            <a:r>
              <a:rPr lang="en-US" sz="2100" dirty="0"/>
              <a:t>to assign students to tiers based on screening test </a:t>
            </a:r>
            <a:r>
              <a:rPr lang="en-US" sz="2100" dirty="0" smtClean="0"/>
              <a:t>scores.</a:t>
            </a:r>
            <a:endParaRPr lang="en-US" sz="2100" dirty="0"/>
          </a:p>
          <a:p>
            <a:r>
              <a:rPr lang="en-US" b="1" dirty="0" smtClean="0"/>
              <a:t>Then </a:t>
            </a:r>
            <a:r>
              <a:rPr lang="en-US" b="1" dirty="0"/>
              <a:t>we surveyed them about their </a:t>
            </a:r>
            <a:r>
              <a:rPr lang="en-US" b="1" dirty="0" smtClean="0"/>
              <a:t>small reading group services</a:t>
            </a:r>
            <a:endParaRPr lang="en-US" b="1" dirty="0"/>
          </a:p>
          <a:p>
            <a:pPr lvl="2"/>
            <a:r>
              <a:rPr lang="en-US" dirty="0"/>
              <a:t>Supplemental small group instruction, during the core reading block</a:t>
            </a:r>
          </a:p>
          <a:p>
            <a:pPr lvl="2"/>
            <a:r>
              <a:rPr lang="en-US" dirty="0"/>
              <a:t>Small group intervention, at any time of </a:t>
            </a:r>
            <a:r>
              <a:rPr lang="en-US" dirty="0" smtClean="0"/>
              <a:t>day</a:t>
            </a:r>
          </a:p>
          <a:p>
            <a:pPr marL="45720" indent="0">
              <a:buNone/>
            </a:pPr>
            <a:endParaRPr lang="en-US" dirty="0" smtClean="0"/>
          </a:p>
          <a:p>
            <a:pPr lvl="2"/>
            <a:endParaRPr lang="en-US" dirty="0"/>
          </a:p>
          <a:p>
            <a:endParaRPr lang="en-US" dirty="0"/>
          </a:p>
          <a:p>
            <a:pPr lvl="1"/>
            <a:endParaRPr lang="en-US" dirty="0" smtClean="0"/>
          </a:p>
          <a:p>
            <a:pPr lvl="2"/>
            <a:endParaRPr lang="en-US" dirty="0"/>
          </a:p>
          <a:p>
            <a:pPr lvl="2"/>
            <a:endParaRPr lang="en-US" dirty="0" smtClean="0"/>
          </a:p>
          <a:p>
            <a:pPr lvl="2"/>
            <a:endParaRPr lang="en-US" dirty="0" smtClean="0"/>
          </a:p>
          <a:p>
            <a:pPr lvl="2"/>
            <a:endParaRPr lang="en-US" dirty="0"/>
          </a:p>
          <a:p>
            <a:pPr lvl="2"/>
            <a:endParaRPr lang="en-US" dirty="0" smtClean="0"/>
          </a:p>
          <a:p>
            <a:pPr lvl="1"/>
            <a:endParaRPr lang="en-US" dirty="0" smtClean="0"/>
          </a:p>
          <a:p>
            <a:endParaRPr lang="en-US" dirty="0"/>
          </a:p>
          <a:p>
            <a:endParaRPr lang="en-US" dirty="0" smtClean="0">
              <a:solidFill>
                <a:srgbClr val="FF0000"/>
              </a:solidFill>
            </a:endParaRPr>
          </a:p>
        </p:txBody>
      </p:sp>
    </p:spTree>
    <p:extLst>
      <p:ext uri="{BB962C8B-B14F-4D97-AF65-F5344CB8AC3E}">
        <p14:creationId xmlns:p14="http://schemas.microsoft.com/office/powerpoint/2010/main" val="10965600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normAutofit fontScale="90000"/>
          </a:bodyPr>
          <a:lstStyle/>
          <a:p>
            <a:r>
              <a:rPr lang="en-US" b="1" dirty="0" smtClean="0"/>
              <a:t>What the study does not evaluate (conclusions we cannot make):</a:t>
            </a:r>
            <a:endParaRPr lang="en-US" b="1" dirty="0"/>
          </a:p>
        </p:txBody>
      </p:sp>
      <p:sp>
        <p:nvSpPr>
          <p:cNvPr id="3" name="Content Placeholder 2"/>
          <p:cNvSpPr>
            <a:spLocks noGrp="1"/>
          </p:cNvSpPr>
          <p:nvPr>
            <p:ph sz="quarter" idx="1"/>
          </p:nvPr>
        </p:nvSpPr>
        <p:spPr>
          <a:xfrm>
            <a:off x="914400" y="1676400"/>
            <a:ext cx="7772400" cy="4572000"/>
          </a:xfrm>
        </p:spPr>
        <p:txBody>
          <a:bodyPr/>
          <a:lstStyle/>
          <a:p>
            <a:pPr lvl="0"/>
            <a:r>
              <a:rPr lang="en-US" dirty="0"/>
              <a:t>E</a:t>
            </a:r>
            <a:r>
              <a:rPr lang="en-US" dirty="0" smtClean="0"/>
              <a:t>ffectiveness </a:t>
            </a:r>
            <a:r>
              <a:rPr lang="en-US" dirty="0"/>
              <a:t>of </a:t>
            </a:r>
            <a:r>
              <a:rPr lang="en-US" dirty="0" smtClean="0"/>
              <a:t>the RtI framework as a whole. </a:t>
            </a:r>
            <a:endParaRPr lang="en-US" dirty="0"/>
          </a:p>
          <a:p>
            <a:r>
              <a:rPr lang="en-US" dirty="0"/>
              <a:t>Impacts of RtI on identification of students with Specific Learning Disabilities. </a:t>
            </a:r>
          </a:p>
          <a:p>
            <a:pPr lvl="0"/>
            <a:r>
              <a:rPr lang="en-US" dirty="0" smtClean="0"/>
              <a:t>Fidelity </a:t>
            </a:r>
            <a:r>
              <a:rPr lang="en-US" dirty="0"/>
              <a:t>with which schools implemented </a:t>
            </a:r>
            <a:r>
              <a:rPr lang="en-US" dirty="0" smtClean="0"/>
              <a:t>the framework.</a:t>
            </a:r>
            <a:endParaRPr lang="en-US" dirty="0"/>
          </a:p>
          <a:p>
            <a:pPr lvl="0"/>
            <a:r>
              <a:rPr lang="en-US" dirty="0" smtClean="0"/>
              <a:t>Effectiveness of specific Tier 2 or 3 reading intervention series.</a:t>
            </a:r>
          </a:p>
          <a:p>
            <a:pPr lvl="0"/>
            <a:r>
              <a:rPr lang="en-US" dirty="0" smtClean="0"/>
              <a:t>Quality of instruction or intervention.</a:t>
            </a:r>
          </a:p>
          <a:p>
            <a:pPr marL="0" indent="0">
              <a:buNone/>
            </a:pPr>
            <a:endParaRPr lang="en-US" dirty="0"/>
          </a:p>
        </p:txBody>
      </p:sp>
    </p:spTree>
    <p:extLst>
      <p:ext uri="{BB962C8B-B14F-4D97-AF65-F5344CB8AC3E}">
        <p14:creationId xmlns:p14="http://schemas.microsoft.com/office/powerpoint/2010/main" val="5216245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534400" cy="1143000"/>
          </a:xfrm>
        </p:spPr>
        <p:txBody>
          <a:bodyPr>
            <a:normAutofit/>
          </a:bodyPr>
          <a:lstStyle/>
          <a:p>
            <a:r>
              <a:rPr lang="en-US" b="1" dirty="0" smtClean="0"/>
              <a:t>Other studies find null effects, too.</a:t>
            </a:r>
            <a:endParaRPr lang="en-US" b="1" dirty="0"/>
          </a:p>
        </p:txBody>
      </p:sp>
      <p:sp>
        <p:nvSpPr>
          <p:cNvPr id="3" name="Content Placeholder 2"/>
          <p:cNvSpPr>
            <a:spLocks noGrp="1"/>
          </p:cNvSpPr>
          <p:nvPr>
            <p:ph sz="quarter" idx="1"/>
          </p:nvPr>
        </p:nvSpPr>
        <p:spPr>
          <a:xfrm>
            <a:off x="762000" y="1600200"/>
            <a:ext cx="7772400" cy="4572000"/>
          </a:xfrm>
        </p:spPr>
        <p:txBody>
          <a:bodyPr/>
          <a:lstStyle/>
          <a:p>
            <a:r>
              <a:rPr lang="en-US" dirty="0" smtClean="0"/>
              <a:t>Several studies of tiered practices found practice variation. </a:t>
            </a:r>
          </a:p>
          <a:p>
            <a:pPr lvl="2"/>
            <a:r>
              <a:rPr lang="en-US" dirty="0" err="1"/>
              <a:t>Mellard</a:t>
            </a:r>
            <a:r>
              <a:rPr lang="en-US" dirty="0"/>
              <a:t>, McKnight, and Woods (</a:t>
            </a:r>
            <a:r>
              <a:rPr lang="en-US" dirty="0" smtClean="0"/>
              <a:t>2009); </a:t>
            </a:r>
            <a:r>
              <a:rPr lang="en-US" dirty="0" err="1"/>
              <a:t>Vadasy</a:t>
            </a:r>
            <a:r>
              <a:rPr lang="en-US" dirty="0"/>
              <a:t>, Sanders, and Tudor (2007</a:t>
            </a:r>
            <a:r>
              <a:rPr lang="en-US" dirty="0" smtClean="0"/>
              <a:t>) </a:t>
            </a:r>
          </a:p>
          <a:p>
            <a:r>
              <a:rPr lang="en-US" dirty="0" smtClean="0"/>
              <a:t>RCT/QED Studies of Tier 2 interventions find mixed effects.</a:t>
            </a:r>
          </a:p>
        </p:txBody>
      </p:sp>
      <p:graphicFrame>
        <p:nvGraphicFramePr>
          <p:cNvPr id="4" name="Chart 3" descr="Of 12 studies of small group interventions in Grade 1, 11 had significant null effects.&#10;" title="chart"/>
          <p:cNvGraphicFramePr>
            <a:graphicFrameLocks/>
          </p:cNvGraphicFramePr>
          <p:nvPr>
            <p:extLst>
              <p:ext uri="{D42A27DB-BD31-4B8C-83A1-F6EECF244321}">
                <p14:modId xmlns:p14="http://schemas.microsoft.com/office/powerpoint/2010/main" val="660018497"/>
              </p:ext>
            </p:extLst>
          </p:nvPr>
        </p:nvGraphicFramePr>
        <p:xfrm>
          <a:off x="4191000" y="3429000"/>
          <a:ext cx="4876800" cy="3124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84412" y="3429000"/>
            <a:ext cx="3352800" cy="2600712"/>
          </a:xfrm>
          <a:prstGeom prst="rect">
            <a:avLst/>
          </a:prstGeom>
          <a:noFill/>
        </p:spPr>
        <p:txBody>
          <a:bodyPr wrap="square" rtlCol="0">
            <a:spAutoFit/>
          </a:bodyPr>
          <a:lstStyle/>
          <a:p>
            <a:endParaRPr lang="en-US" dirty="0"/>
          </a:p>
          <a:p>
            <a:r>
              <a:rPr lang="en-US" dirty="0" smtClean="0"/>
              <a:t>Of 12 studies of small group interventions in Grade 1, 11 had significant null effects.</a:t>
            </a:r>
          </a:p>
          <a:p>
            <a:endParaRPr lang="en-US" dirty="0"/>
          </a:p>
          <a:p>
            <a:r>
              <a:rPr lang="en-US" sz="1100" dirty="0"/>
              <a:t>Burns (2011); Case et al. (2010); Denton et al. (2010); Gilbert et al (2013); </a:t>
            </a:r>
            <a:r>
              <a:rPr lang="en-US" sz="1100" dirty="0" err="1"/>
              <a:t>Kerins</a:t>
            </a:r>
            <a:r>
              <a:rPr lang="en-US" sz="1100" dirty="0"/>
              <a:t>, Trotter, and </a:t>
            </a:r>
            <a:r>
              <a:rPr lang="en-US" sz="1100" dirty="0" err="1"/>
              <a:t>Schoenbrodt</a:t>
            </a:r>
            <a:r>
              <a:rPr lang="en-US" sz="1100" dirty="0"/>
              <a:t> (2010); </a:t>
            </a:r>
            <a:r>
              <a:rPr lang="en-US" sz="1100" dirty="0" err="1"/>
              <a:t>Mathes</a:t>
            </a:r>
            <a:r>
              <a:rPr lang="en-US" sz="1100" dirty="0"/>
              <a:t> et al. (2005); </a:t>
            </a:r>
            <a:r>
              <a:rPr lang="en-US" sz="1100" dirty="0" smtClean="0"/>
              <a:t>Vaughn et </a:t>
            </a:r>
            <a:r>
              <a:rPr lang="en-US" sz="1100" dirty="0"/>
              <a:t>al. (2006); two studies in </a:t>
            </a:r>
            <a:r>
              <a:rPr lang="en-US" sz="1100" dirty="0" err="1"/>
              <a:t>Wanzek</a:t>
            </a:r>
            <a:r>
              <a:rPr lang="en-US" sz="1100" dirty="0"/>
              <a:t> and Vaughn (2008</a:t>
            </a:r>
            <a:r>
              <a:rPr lang="en-US" sz="1100" dirty="0" smtClean="0"/>
              <a:t>). </a:t>
            </a:r>
            <a:r>
              <a:rPr lang="en-US" sz="1100" dirty="0"/>
              <a:t>Baker et al. (2015); </a:t>
            </a:r>
            <a:r>
              <a:rPr lang="en-US" sz="1100" dirty="0" err="1"/>
              <a:t>Ebaugh</a:t>
            </a:r>
            <a:r>
              <a:rPr lang="en-US" sz="1100" dirty="0"/>
              <a:t> (2000); </a:t>
            </a:r>
            <a:r>
              <a:rPr lang="en-US" sz="1100" dirty="0" err="1"/>
              <a:t>Harn</a:t>
            </a:r>
            <a:r>
              <a:rPr lang="en-US" sz="1100" dirty="0"/>
              <a:t>, </a:t>
            </a:r>
            <a:r>
              <a:rPr lang="en-US" sz="1100" dirty="0" err="1"/>
              <a:t>Linan</a:t>
            </a:r>
            <a:r>
              <a:rPr lang="en-US" sz="1100" dirty="0"/>
              <a:t>-Thompson, and Roberts (2008). </a:t>
            </a:r>
          </a:p>
          <a:p>
            <a:endParaRPr lang="en-US" dirty="0"/>
          </a:p>
        </p:txBody>
      </p:sp>
    </p:spTree>
    <p:extLst>
      <p:ext uri="{BB962C8B-B14F-4D97-AF65-F5344CB8AC3E}">
        <p14:creationId xmlns:p14="http://schemas.microsoft.com/office/powerpoint/2010/main" val="744556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Analyses</a:t>
            </a:r>
            <a:endParaRPr lang="en-US" dirty="0"/>
          </a:p>
        </p:txBody>
      </p:sp>
      <p:sp>
        <p:nvSpPr>
          <p:cNvPr id="3" name="TextBox 2"/>
          <p:cNvSpPr txBox="1"/>
          <p:nvPr/>
        </p:nvSpPr>
        <p:spPr>
          <a:xfrm>
            <a:off x="762000" y="2667000"/>
            <a:ext cx="8001000" cy="4108817"/>
          </a:xfrm>
          <a:prstGeom prst="rect">
            <a:avLst/>
          </a:prstGeom>
          <a:noFill/>
        </p:spPr>
        <p:txBody>
          <a:bodyPr wrap="square" rtlCol="0">
            <a:spAutoFit/>
          </a:bodyPr>
          <a:lstStyle/>
          <a:p>
            <a:r>
              <a:rPr lang="en-US" sz="2500" b="1" dirty="0" smtClean="0"/>
              <a:t>Examine tier assignment of </a:t>
            </a:r>
            <a:r>
              <a:rPr lang="en-US" sz="2500" b="1" u="sng" dirty="0" smtClean="0"/>
              <a:t>students</a:t>
            </a:r>
            <a:r>
              <a:rPr lang="en-US" sz="2500" b="1" dirty="0" smtClean="0"/>
              <a:t>.</a:t>
            </a:r>
          </a:p>
          <a:p>
            <a:endParaRPr lang="en-US" sz="2500" b="1" dirty="0" smtClean="0"/>
          </a:p>
          <a:p>
            <a:r>
              <a:rPr lang="en-US" sz="2500" b="1" dirty="0" smtClean="0"/>
              <a:t>Compare </a:t>
            </a:r>
            <a:r>
              <a:rPr lang="en-US" sz="2500" b="1" dirty="0"/>
              <a:t>reading services between reading </a:t>
            </a:r>
            <a:r>
              <a:rPr lang="en-US" sz="2500" b="1" u="sng" dirty="0"/>
              <a:t>groups</a:t>
            </a:r>
            <a:r>
              <a:rPr lang="en-US" sz="2500" b="1" dirty="0"/>
              <a:t> at different </a:t>
            </a:r>
            <a:r>
              <a:rPr lang="en-US" sz="2500" b="1" dirty="0" smtClean="0"/>
              <a:t>tiers/skill </a:t>
            </a:r>
            <a:r>
              <a:rPr lang="en-US" sz="2500" b="1" dirty="0"/>
              <a:t>levels. </a:t>
            </a:r>
          </a:p>
          <a:p>
            <a:endParaRPr lang="en-US" b="1" dirty="0"/>
          </a:p>
          <a:p>
            <a:r>
              <a:rPr lang="en-US" sz="2500" b="1" dirty="0" smtClean="0"/>
              <a:t>Estimate impacts on </a:t>
            </a:r>
            <a:r>
              <a:rPr lang="en-US" sz="2500" b="1" dirty="0"/>
              <a:t>reading outcomes of </a:t>
            </a:r>
            <a:r>
              <a:rPr lang="en-US" sz="2500" b="1" u="sng" dirty="0"/>
              <a:t>students</a:t>
            </a:r>
            <a:r>
              <a:rPr lang="en-US" sz="2500" b="1" dirty="0"/>
              <a:t> </a:t>
            </a:r>
            <a:r>
              <a:rPr lang="en-US" sz="2500" dirty="0"/>
              <a:t>who fell just below school-determined eligibility for intervention services</a:t>
            </a:r>
            <a:r>
              <a:rPr lang="en-US" sz="2500" dirty="0" smtClean="0"/>
              <a:t>.</a:t>
            </a:r>
          </a:p>
          <a:p>
            <a:endParaRPr lang="en-US" sz="2500" dirty="0"/>
          </a:p>
          <a:p>
            <a:r>
              <a:rPr lang="en-US" sz="2500" b="1" dirty="0" smtClean="0"/>
              <a:t>Identify sources and patterns of variation for </a:t>
            </a:r>
            <a:r>
              <a:rPr lang="en-US" sz="2500" b="1" u="sng" dirty="0" smtClean="0"/>
              <a:t>schools</a:t>
            </a:r>
            <a:r>
              <a:rPr lang="en-US" sz="2500" b="1" dirty="0" smtClean="0"/>
              <a:t> and </a:t>
            </a:r>
            <a:r>
              <a:rPr lang="en-US" sz="2500" b="1" u="sng" dirty="0" smtClean="0"/>
              <a:t>students</a:t>
            </a:r>
            <a:r>
              <a:rPr lang="en-US" sz="2500" b="1" dirty="0" smtClean="0"/>
              <a:t>.</a:t>
            </a:r>
            <a:endParaRPr lang="en-US" sz="2500" b="1" dirty="0"/>
          </a:p>
          <a:p>
            <a:endParaRPr lang="en-US" dirty="0"/>
          </a:p>
        </p:txBody>
      </p:sp>
    </p:spTree>
    <p:extLst>
      <p:ext uri="{BB962C8B-B14F-4D97-AF65-F5344CB8AC3E}">
        <p14:creationId xmlns:p14="http://schemas.microsoft.com/office/powerpoint/2010/main" val="410989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variation</a:t>
            </a:r>
            <a:endParaRPr lang="en-US" b="1" dirty="0"/>
          </a:p>
        </p:txBody>
      </p:sp>
      <p:sp>
        <p:nvSpPr>
          <p:cNvPr id="3" name="Content Placeholder 2"/>
          <p:cNvSpPr>
            <a:spLocks noGrp="1"/>
          </p:cNvSpPr>
          <p:nvPr>
            <p:ph sz="quarter" idx="1"/>
          </p:nvPr>
        </p:nvSpPr>
        <p:spPr/>
        <p:txBody>
          <a:bodyPr/>
          <a:lstStyle/>
          <a:p>
            <a:r>
              <a:rPr lang="en-US" dirty="0"/>
              <a:t>Variation in decision rules to assign students: if schools use different rules, it helps with generalizability of resulting findings</a:t>
            </a:r>
          </a:p>
          <a:p>
            <a:r>
              <a:rPr lang="en-US" dirty="0" smtClean="0"/>
              <a:t>Variation in practice: When there are practice </a:t>
            </a:r>
            <a:r>
              <a:rPr lang="en-US" i="1" dirty="0" smtClean="0"/>
              <a:t>principles</a:t>
            </a:r>
            <a:r>
              <a:rPr lang="en-US" dirty="0" smtClean="0"/>
              <a:t> rather than practice </a:t>
            </a:r>
            <a:r>
              <a:rPr lang="en-US" i="1" dirty="0" smtClean="0"/>
              <a:t>standards </a:t>
            </a:r>
            <a:r>
              <a:rPr lang="en-US" dirty="0" smtClean="0"/>
              <a:t>or manuals, what can researchers expect for implementation?</a:t>
            </a:r>
          </a:p>
          <a:p>
            <a:r>
              <a:rPr lang="en-US" dirty="0" smtClean="0"/>
              <a:t>If there is variation in implementation, what does it suggest for impacts? </a:t>
            </a:r>
          </a:p>
          <a:p>
            <a:endParaRPr lang="en-US" dirty="0" smtClean="0"/>
          </a:p>
          <a:p>
            <a:endParaRPr lang="en-US" dirty="0"/>
          </a:p>
        </p:txBody>
      </p:sp>
    </p:spTree>
    <p:extLst>
      <p:ext uri="{BB962C8B-B14F-4D97-AF65-F5344CB8AC3E}">
        <p14:creationId xmlns:p14="http://schemas.microsoft.com/office/powerpoint/2010/main" val="3668964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ows are test systems&#10;Columns are number of schools &#10;&#10;First source of variation: type and number of tests multiple tests&#10;There isn’t a dominant commercial system among schools in our sample&#10;Each system has different recommended rules, and schools are ultimately setting their own threshold scores for Tier 2&#10;" title="Table of Single and Multiple Screening Test Schools, by Grade"/>
          <p:cNvPicPr>
            <a:picLocks noChangeAspect="1"/>
          </p:cNvPicPr>
          <p:nvPr/>
        </p:nvPicPr>
        <p:blipFill rotWithShape="1">
          <a:blip r:embed="rId3"/>
          <a:srcRect b="8492"/>
          <a:stretch/>
        </p:blipFill>
        <p:spPr>
          <a:xfrm>
            <a:off x="1219200" y="1549872"/>
            <a:ext cx="6753225" cy="4927128"/>
          </a:xfrm>
          <a:prstGeom prst="rect">
            <a:avLst/>
          </a:prstGeom>
        </p:spPr>
      </p:pic>
      <p:sp>
        <p:nvSpPr>
          <p:cNvPr id="4" name="Title 3"/>
          <p:cNvSpPr>
            <a:spLocks noGrp="1"/>
          </p:cNvSpPr>
          <p:nvPr>
            <p:ph type="title"/>
          </p:nvPr>
        </p:nvSpPr>
        <p:spPr>
          <a:xfrm>
            <a:off x="533400" y="274638"/>
            <a:ext cx="8153400" cy="1143000"/>
          </a:xfrm>
        </p:spPr>
        <p:txBody>
          <a:bodyPr>
            <a:normAutofit fontScale="90000"/>
          </a:bodyPr>
          <a:lstStyle/>
          <a:p>
            <a:r>
              <a:rPr lang="en-US" b="1" dirty="0"/>
              <a:t>Variation in use of benchmark tests for tier assignment</a:t>
            </a:r>
            <a:endParaRPr lang="en-US" b="1" dirty="0"/>
          </a:p>
        </p:txBody>
      </p:sp>
    </p:spTree>
    <p:extLst>
      <p:ext uri="{BB962C8B-B14F-4D97-AF65-F5344CB8AC3E}">
        <p14:creationId xmlns:p14="http://schemas.microsoft.com/office/powerpoint/2010/main" val="2417758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e figure comprises three histograms that show the number of students at each rating value by tier in Grade 1. The horizontal axis of each histogram shows the range of ratings from -7.2 to 7.2, with a dashed line over zero to indicate the cut point. The vertical axis of each histogram is labeled “Number of Students” and ranges from 0 to 400.&#10;The first histogram indicates that students placed in Tier 1 typically had a rating between 0 and 4. The majority of bars are to the right of the zero rating line; the tallest bar has 409 students with a rating at 0.1. The bars decrease steeply in height until a rating of 1.5 then decrease gradually, ending around a rating of 4. To the left of zero, there are about 120 students with a negative rating at -0.1, with the bars decreasing to the left, ending around the rating of -1.&#10;The second histogram indicates that students placed in Tier 2 typically had a rating between -0.6 and 0. The majority of bars are directly to the left of the zero rating line with a sharp spike in bars between the ratings of -1 and 0; the tallest bar has 321 students. About a dozen shorter bars (under 20 students) stand between the ratings of -3.3 and -1, and another dozen bars, all indicating fewer than 100 students, stand between the ratings of 0 and 1. &#10;The third histogram indicates that students placed in Tier 3 typically had a rating ranging from -2 to 0. Nearly all bars fall to the left of the zero rating line, where the tallest bar has 91 students at a rating of -0.6. Very short bars start at the left at -3.3, begin to get taller from a rating of -2 to -0.6, then slope down to a rating of 0, steeply decreasing to the right of zero to end around a rating of 0.3. &#10;Figure Notes: SOURCE: Authors’ calculation based on school-reported fall screening test data.&#10;NOTE: Reported statistics represent students in the impact analysis sample. Data are based on the students in the ECLS-K Reading Assessment sample.&#10;" title="Histogram of Rating Values, Grade 1"/>
          <p:cNvPicPr>
            <a:picLocks noChangeAspect="1"/>
          </p:cNvPicPr>
          <p:nvPr/>
        </p:nvPicPr>
        <p:blipFill>
          <a:blip r:embed="rId3"/>
          <a:stretch>
            <a:fillRect/>
          </a:stretch>
        </p:blipFill>
        <p:spPr>
          <a:xfrm>
            <a:off x="3886200" y="426720"/>
            <a:ext cx="4962525" cy="5924550"/>
          </a:xfrm>
          <a:prstGeom prst="rect">
            <a:avLst/>
          </a:prstGeom>
        </p:spPr>
      </p:pic>
      <p:sp>
        <p:nvSpPr>
          <p:cNvPr id="6" name="Title 1"/>
          <p:cNvSpPr txBox="1">
            <a:spLocks/>
          </p:cNvSpPr>
          <p:nvPr/>
        </p:nvSpPr>
        <p:spPr>
          <a:xfrm>
            <a:off x="182880" y="1747158"/>
            <a:ext cx="2971800" cy="3810000"/>
          </a:xfrm>
          <a:prstGeom prst="rect">
            <a:avLst/>
          </a:prstGeom>
        </p:spPr>
        <p:txBody>
          <a:bodyPr bIns="91440" anchor="b" anchorCtr="0">
            <a:normAutofit fontScale="600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en-US" b="1" dirty="0" smtClean="0"/>
          </a:p>
          <a:p>
            <a:r>
              <a:rPr lang="en-US" dirty="0" smtClean="0"/>
              <a:t>Schools follow decision rules and assign most students below the threshold to Tier 2 or 3 in the Fall. </a:t>
            </a:r>
          </a:p>
          <a:p>
            <a:endParaRPr lang="en-US" dirty="0"/>
          </a:p>
          <a:p>
            <a:r>
              <a:rPr lang="en-US" dirty="0" smtClean="0"/>
              <a:t>But variation in how closely they follow the decision rule. </a:t>
            </a:r>
            <a:endParaRPr lang="en-US" dirty="0"/>
          </a:p>
        </p:txBody>
      </p:sp>
      <p:sp>
        <p:nvSpPr>
          <p:cNvPr id="7" name="Title 6"/>
          <p:cNvSpPr>
            <a:spLocks noGrp="1"/>
          </p:cNvSpPr>
          <p:nvPr>
            <p:ph type="title"/>
          </p:nvPr>
        </p:nvSpPr>
        <p:spPr>
          <a:xfrm>
            <a:off x="182880" y="1600200"/>
            <a:ext cx="2590800" cy="1371600"/>
          </a:xfrm>
        </p:spPr>
        <p:txBody>
          <a:bodyPr>
            <a:normAutofit fontScale="90000"/>
          </a:bodyPr>
          <a:lstStyle/>
          <a:p>
            <a:r>
              <a:rPr lang="en-US" b="1" dirty="0"/>
              <a:t>Variation in tier assignment:</a:t>
            </a:r>
            <a:br>
              <a:rPr lang="en-US" b="1" dirty="0"/>
            </a:br>
            <a:endParaRPr lang="en-US" dirty="0"/>
          </a:p>
        </p:txBody>
      </p:sp>
    </p:spTree>
    <p:extLst>
      <p:ext uri="{BB962C8B-B14F-4D97-AF65-F5344CB8AC3E}">
        <p14:creationId xmlns:p14="http://schemas.microsoft.com/office/powerpoint/2010/main" val="577391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The figure uses blocks to indicate the time slot during the day when various reading services should be provided to students at different tier placement levels, based on past descriptions of RtI models. A thick black line labeled “Time Slot During School Day” cuts the figure in half horizontally; blocks above the line represent services occurring during the core reading block, and blocks below the line are for services occurring outside the core reading block. The different placement categories appear in three columns from left to right: Tier 1 (generally students reading At or Above grade level); Tier 2 (generally students reading Somewhat Below grade level); and Tier 3 (generally students reading Far Below grade level).&#10;In the Tier 1 column, the top block reads “Core Instruction Services” in bold, with “Teachers only” below. This block corresponds to a bracket on the right side of the figure labeled “Whole-class instruction time.” A second, unlabeled block appears underneath the top block, corresponding to a bracket on the right labeled “Small-group time.” Both blocks appear above the black line to indicate that they occur during the core reading block.&#10;In the Tier 2 column, the blocks above the line are narrower than the Tier 1 blocks to represent a smaller number of students, but are otherwise identical. One additional block appears below the black line, therefore occurring outside the core reading block. It is labeled “Intervention services” in bold, with “Interventionists” below. This block corresponds with a bracket on the right side of the figure labeled “Intervention time.”&#10;The blocks in Tier 3 are the most narrow, representing an even smaller number of students. The blocks above the line are otherwise identical to the blocks in Tier 1 and Tier 2. A third block below the line has the same text and corresponding bracket as the bottom Tier 2 block, but it is longer, representing the additional time outside the core reading block that could be given to students in Tier 3. &#10;Figure Notes: NOTE: The correspondence between tiers and reading levels was described in this study’s surveys as “students Somewhat Below grade-level benchmarks (sometimes called ‘Tier 2 students’)” and “students Far Below grade-level benchmarks (sometimes called ‘Tier 3 students’).”&#10;" title="Figure: Expected Time Use"/>
          <p:cNvPicPr>
            <a:picLocks noChangeAspect="1"/>
          </p:cNvPicPr>
          <p:nvPr/>
        </p:nvPicPr>
        <p:blipFill rotWithShape="1">
          <a:blip r:embed="rId3"/>
          <a:srcRect l="-2233" t="9865" r="-1" b="7102"/>
          <a:stretch/>
        </p:blipFill>
        <p:spPr>
          <a:xfrm>
            <a:off x="304800" y="1447800"/>
            <a:ext cx="8501062" cy="4729481"/>
          </a:xfrm>
          <a:prstGeom prst="rect">
            <a:avLst/>
          </a:prstGeom>
        </p:spPr>
      </p:pic>
      <p:sp>
        <p:nvSpPr>
          <p:cNvPr id="4" name="Title 3"/>
          <p:cNvSpPr>
            <a:spLocks noGrp="1"/>
          </p:cNvSpPr>
          <p:nvPr>
            <p:ph type="title"/>
          </p:nvPr>
        </p:nvSpPr>
        <p:spPr>
          <a:xfrm>
            <a:off x="669131" y="304800"/>
            <a:ext cx="7772400" cy="1143000"/>
          </a:xfrm>
        </p:spPr>
        <p:txBody>
          <a:bodyPr>
            <a:normAutofit fontScale="90000"/>
          </a:bodyPr>
          <a:lstStyle/>
          <a:p>
            <a:pPr algn="ctr"/>
            <a:r>
              <a:rPr lang="en-US" b="1" dirty="0" smtClean="0"/>
              <a:t/>
            </a:r>
            <a:br>
              <a:rPr lang="en-US" b="1" dirty="0" smtClean="0"/>
            </a:br>
            <a:r>
              <a:rPr lang="en-US" b="1" dirty="0" smtClean="0"/>
              <a:t>Expected </a:t>
            </a:r>
            <a:r>
              <a:rPr lang="en-US" b="1" dirty="0"/>
              <a:t>time use</a:t>
            </a:r>
            <a:r>
              <a:rPr lang="en-US" dirty="0"/>
              <a:t/>
            </a:r>
            <a:br>
              <a:rPr lang="en-US" dirty="0"/>
            </a:br>
            <a:endParaRPr lang="en-US" dirty="0"/>
          </a:p>
        </p:txBody>
      </p:sp>
    </p:spTree>
    <p:extLst>
      <p:ext uri="{BB962C8B-B14F-4D97-AF65-F5344CB8AC3E}">
        <p14:creationId xmlns:p14="http://schemas.microsoft.com/office/powerpoint/2010/main" val="139895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528" y="762000"/>
            <a:ext cx="8229600" cy="1143000"/>
          </a:xfrm>
        </p:spPr>
        <p:txBody>
          <a:bodyPr>
            <a:noAutofit/>
          </a:bodyPr>
          <a:lstStyle/>
          <a:p>
            <a:r>
              <a:rPr lang="en-US" sz="4000" b="1" dirty="0" smtClean="0"/>
              <a:t>Service intensity differed </a:t>
            </a:r>
            <a:r>
              <a:rPr lang="en-US" sz="4000" b="1" dirty="0"/>
              <a:t>between student reading </a:t>
            </a:r>
            <a:r>
              <a:rPr lang="en-US" sz="4000" b="1" dirty="0" smtClean="0"/>
              <a:t>levels in impact sample schools. </a:t>
            </a:r>
            <a:endParaRPr lang="en-US" sz="3800" b="1" dirty="0"/>
          </a:p>
        </p:txBody>
      </p:sp>
      <p:sp>
        <p:nvSpPr>
          <p:cNvPr id="3" name="Content Placeholder 2"/>
          <p:cNvSpPr>
            <a:spLocks noGrp="1"/>
          </p:cNvSpPr>
          <p:nvPr>
            <p:ph idx="1"/>
          </p:nvPr>
        </p:nvSpPr>
        <p:spPr>
          <a:xfrm>
            <a:off x="419100" y="1876313"/>
            <a:ext cx="7886700" cy="2209800"/>
          </a:xfrm>
        </p:spPr>
        <p:txBody>
          <a:bodyPr>
            <a:noAutofit/>
          </a:bodyPr>
          <a:lstStyle/>
          <a:p>
            <a:r>
              <a:rPr lang="en-US" dirty="0" smtClean="0"/>
              <a:t>Groups serving students reading below grade level vs. groups reading </a:t>
            </a:r>
            <a:r>
              <a:rPr lang="en-US" dirty="0"/>
              <a:t>at or above grade level </a:t>
            </a:r>
            <a:r>
              <a:rPr lang="en-US" dirty="0" smtClean="0"/>
              <a:t>on commonly measured dimensions:</a:t>
            </a:r>
            <a:endParaRPr lang="en-US" sz="2200" dirty="0" smtClean="0"/>
          </a:p>
        </p:txBody>
      </p:sp>
      <p:graphicFrame>
        <p:nvGraphicFramePr>
          <p:cNvPr id="6" name="Table 5" descr="Columns include domains of time (minutes per week), group size, content/reading skills, specialized staff, and frequency of progress monitoring. There is an arrow pointing up in the time column, an arrow pointing down in the group size column, an up arrow for phonics and a down arrow for vocabulary in the content/reading skills column, and arrow pointing up in the specialized staff column. The last column for frequency of progress monitoring is shaded in a lighter color to demonstrate that you can’t assess progress monitoring difference for below-above, because only done for below students.  &#10;" title="Table of Commonly Measured Dimensions"/>
          <p:cNvGraphicFramePr>
            <a:graphicFrameLocks noGrp="1"/>
          </p:cNvGraphicFramePr>
          <p:nvPr>
            <p:extLst>
              <p:ext uri="{D42A27DB-BD31-4B8C-83A1-F6EECF244321}">
                <p14:modId xmlns:p14="http://schemas.microsoft.com/office/powerpoint/2010/main" val="2346081547"/>
              </p:ext>
            </p:extLst>
          </p:nvPr>
        </p:nvGraphicFramePr>
        <p:xfrm>
          <a:off x="838199" y="3200400"/>
          <a:ext cx="7467601" cy="2464173"/>
        </p:xfrm>
        <a:graphic>
          <a:graphicData uri="http://schemas.openxmlformats.org/drawingml/2006/table">
            <a:tbl>
              <a:tblPr firstRow="1" bandRow="1">
                <a:tableStyleId>{5940675A-B579-460E-94D1-54222C63F5DA}</a:tableStyleId>
              </a:tblPr>
              <a:tblGrid>
                <a:gridCol w="1219200"/>
                <a:gridCol w="1447800"/>
                <a:gridCol w="1600200"/>
                <a:gridCol w="1752600"/>
                <a:gridCol w="1447801"/>
              </a:tblGrid>
              <a:tr h="1001133">
                <a:tc>
                  <a:txBody>
                    <a:bodyPr/>
                    <a:lstStyle/>
                    <a:p>
                      <a:r>
                        <a:rPr lang="en-US" dirty="0" smtClean="0"/>
                        <a:t> Time (minutes per week)</a:t>
                      </a:r>
                      <a:endParaRPr lang="en-US" dirty="0"/>
                    </a:p>
                  </a:txBody>
                  <a:tcPr/>
                </a:tc>
                <a:tc>
                  <a:txBody>
                    <a:bodyPr/>
                    <a:lstStyle/>
                    <a:p>
                      <a:r>
                        <a:rPr lang="en-US" dirty="0" smtClean="0"/>
                        <a:t>Group</a:t>
                      </a:r>
                      <a:r>
                        <a:rPr lang="en-US" baseline="0" dirty="0" smtClean="0"/>
                        <a:t> Size</a:t>
                      </a:r>
                      <a:endParaRPr lang="en-US" dirty="0"/>
                    </a:p>
                  </a:txBody>
                  <a:tcPr/>
                </a:tc>
                <a:tc>
                  <a:txBody>
                    <a:bodyPr/>
                    <a:lstStyle/>
                    <a:p>
                      <a:r>
                        <a:rPr lang="en-US" dirty="0" smtClean="0"/>
                        <a:t>Content/ reading skills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Specialized</a:t>
                      </a:r>
                      <a:r>
                        <a:rPr lang="en-US" baseline="0" dirty="0" smtClean="0"/>
                        <a:t> staff </a:t>
                      </a:r>
                      <a:endParaRPr lang="en-US" dirty="0"/>
                    </a:p>
                  </a:txBody>
                  <a:tcPr/>
                </a:tc>
                <a:tc>
                  <a:txBody>
                    <a:bodyPr/>
                    <a:lstStyle/>
                    <a:p>
                      <a:r>
                        <a:rPr lang="en-US" dirty="0" smtClean="0">
                          <a:solidFill>
                            <a:schemeClr val="bg1">
                              <a:lumMod val="50000"/>
                            </a:schemeClr>
                          </a:solidFill>
                        </a:rPr>
                        <a:t>Frequency</a:t>
                      </a:r>
                      <a:r>
                        <a:rPr lang="en-US" baseline="0" dirty="0" smtClean="0">
                          <a:solidFill>
                            <a:schemeClr val="bg1">
                              <a:lumMod val="50000"/>
                            </a:schemeClr>
                          </a:solidFill>
                        </a:rPr>
                        <a:t> of</a:t>
                      </a:r>
                      <a:r>
                        <a:rPr lang="en-US" dirty="0" smtClean="0">
                          <a:solidFill>
                            <a:schemeClr val="bg1">
                              <a:lumMod val="50000"/>
                            </a:schemeClr>
                          </a:solidFill>
                        </a:rPr>
                        <a:t> progress monitoring</a:t>
                      </a:r>
                      <a:endParaRPr lang="en-US" dirty="0">
                        <a:solidFill>
                          <a:schemeClr val="bg1">
                            <a:lumMod val="50000"/>
                          </a:schemeClr>
                        </a:solidFill>
                      </a:endParaRPr>
                    </a:p>
                  </a:txBody>
                  <a:tcPr/>
                </a:tc>
              </a:tr>
              <a:tr h="522867">
                <a:tc>
                  <a:txBody>
                    <a:bodyPr/>
                    <a:lstStyle/>
                    <a:p>
                      <a:pPr marL="0" indent="0" algn="ctr">
                        <a:buFont typeface="Wingdings" panose="05000000000000000000" pitchFamily="2" charset="2"/>
                        <a:buNone/>
                      </a:pPr>
                      <a:r>
                        <a:rPr lang="en-US" dirty="0" smtClean="0">
                          <a:sym typeface="Symbol"/>
                        </a:rPr>
                        <a:t></a:t>
                      </a:r>
                      <a:endParaRPr lang="en-US" dirty="0"/>
                    </a:p>
                  </a:txBody>
                  <a:tcPr anchor="ctr"/>
                </a:tc>
                <a:tc>
                  <a:txBody>
                    <a:bodyPr/>
                    <a:lstStyle/>
                    <a:p>
                      <a:pPr algn="ctr"/>
                      <a:r>
                        <a:rPr lang="en-US" dirty="0" smtClean="0">
                          <a:sym typeface="Symbol"/>
                        </a:rPr>
                        <a:t></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Phonics:</a:t>
                      </a:r>
                      <a:r>
                        <a:rPr lang="en-US" dirty="0" smtClean="0">
                          <a:sym typeface="Symbol"/>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ym typeface="Symbol"/>
                        </a:rPr>
                        <a:t>V</a:t>
                      </a:r>
                      <a:r>
                        <a:rPr lang="en-US" dirty="0" smtClean="0"/>
                        <a:t>ocabulary:</a:t>
                      </a:r>
                      <a:r>
                        <a:rPr lang="en-US" dirty="0" smtClean="0">
                          <a:sym typeface="Symbol"/>
                        </a:rPr>
                        <a:t></a:t>
                      </a:r>
                      <a:endParaRPr lang="en-US" dirty="0" smtClean="0"/>
                    </a:p>
                    <a:p>
                      <a:endParaRPr lang="en-US" dirty="0" smtClean="0"/>
                    </a:p>
                    <a:p>
                      <a:endParaRPr lang="en-US" dirty="0" smtClean="0"/>
                    </a:p>
                    <a:p>
                      <a:endParaRPr lang="en-US" dirty="0"/>
                    </a:p>
                  </a:txBody>
                  <a:tcPr anchor="ctr"/>
                </a:tc>
                <a:tc>
                  <a:txBody>
                    <a:bodyPr/>
                    <a:lstStyle/>
                    <a:p>
                      <a:pPr marL="0" indent="0" algn="ctr">
                        <a:buFont typeface="Wingdings" panose="05000000000000000000" pitchFamily="2" charset="2"/>
                        <a:buNone/>
                      </a:pPr>
                      <a:r>
                        <a:rPr lang="en-US" dirty="0" smtClean="0">
                          <a:sym typeface="Symbol"/>
                        </a:rPr>
                        <a:t></a:t>
                      </a:r>
                      <a:endParaRPr lang="en-US" dirty="0"/>
                    </a:p>
                  </a:txBody>
                  <a:tcPr anchor="ctr"/>
                </a:tc>
                <a:tc>
                  <a:txBody>
                    <a:bodyPr/>
                    <a:lstStyle/>
                    <a:p>
                      <a:pPr algn="ctr"/>
                      <a:r>
                        <a:rPr lang="en-US" dirty="0" smtClean="0">
                          <a:solidFill>
                            <a:schemeClr val="bg1">
                              <a:lumMod val="50000"/>
                            </a:schemeClr>
                          </a:solidFill>
                        </a:rPr>
                        <a:t>-</a:t>
                      </a:r>
                      <a:endParaRPr lang="en-US" dirty="0">
                        <a:solidFill>
                          <a:schemeClr val="bg1">
                            <a:lumMod val="50000"/>
                          </a:schemeClr>
                        </a:solidFill>
                      </a:endParaRPr>
                    </a:p>
                  </a:txBody>
                  <a:tcPr anchor="ctr"/>
                </a:tc>
              </a:tr>
            </a:tbl>
          </a:graphicData>
        </a:graphic>
      </p:graphicFrame>
    </p:spTree>
    <p:extLst>
      <p:ext uri="{BB962C8B-B14F-4D97-AF65-F5344CB8AC3E}">
        <p14:creationId xmlns:p14="http://schemas.microsoft.com/office/powerpoint/2010/main" val="737413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Equity</Template>
  <TotalTime>20110</TotalTime>
  <Words>3174</Words>
  <Application>Microsoft Office PowerPoint</Application>
  <PresentationFormat>On-screen Show (4:3)</PresentationFormat>
  <Paragraphs>404</Paragraphs>
  <Slides>31</Slides>
  <Notes>20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31</vt:i4>
      </vt:variant>
    </vt:vector>
  </HeadingPairs>
  <TitlesOfParts>
    <vt:vector size="42" baseType="lpstr">
      <vt:lpstr>Arial</vt:lpstr>
      <vt:lpstr>Calibri</vt:lpstr>
      <vt:lpstr>Cambria Math</vt:lpstr>
      <vt:lpstr>Courier New</vt:lpstr>
      <vt:lpstr>Franklin Gothic Book</vt:lpstr>
      <vt:lpstr>Perpetua</vt:lpstr>
      <vt:lpstr>Symbol</vt:lpstr>
      <vt:lpstr>Times New Roman</vt:lpstr>
      <vt:lpstr>Wingdings</vt:lpstr>
      <vt:lpstr>Wingdings 2</vt:lpstr>
      <vt:lpstr>Equity</vt:lpstr>
      <vt:lpstr>Learning from Variation:  Implementation and Impact Results from a National Evaluation of Response to Intervention Practices</vt:lpstr>
      <vt:lpstr>Why study tiered supports in reading</vt:lpstr>
      <vt:lpstr>Careful selection and surveying of schools</vt:lpstr>
      <vt:lpstr>Analyses</vt:lpstr>
      <vt:lpstr>Types of variation</vt:lpstr>
      <vt:lpstr>Variation in use of benchmark tests for tier assignment</vt:lpstr>
      <vt:lpstr>Variation in tier assignment: </vt:lpstr>
      <vt:lpstr> Expected time use </vt:lpstr>
      <vt:lpstr>Service intensity differed between student reading levels in impact sample schools. </vt:lpstr>
      <vt:lpstr>Variation in how schools organize intervention services and time: Lessens treatment contrast. </vt:lpstr>
      <vt:lpstr>Variation in How Much Time Schools Spend on Intervention, and For Whom</vt:lpstr>
      <vt:lpstr>No positive impacts of being assigned to receive intervention, for students near the eligibility threshold.</vt:lpstr>
      <vt:lpstr>Grade 1 – negative impact in a Regression Discontinuity design</vt:lpstr>
      <vt:lpstr>What the results do and do NOT tell us</vt:lpstr>
      <vt:lpstr>Variation in estimated impacts across schools is significant, but fewer positive outliers </vt:lpstr>
      <vt:lpstr>Hypotheses: Why school practice variation may be related to impact variation</vt:lpstr>
      <vt:lpstr>Possible explanations for negative finding in Grade 1 </vt:lpstr>
      <vt:lpstr>Potential mechanisms related to schools’ discretion</vt:lpstr>
      <vt:lpstr>Future research topics, approaches to minimize variation between schools</vt:lpstr>
      <vt:lpstr>Acknowledgments  </vt:lpstr>
      <vt:lpstr>Extra slides</vt:lpstr>
      <vt:lpstr>Scope of the study</vt:lpstr>
      <vt:lpstr>Higher Proportion of Impact Sample than Reference Sample Use Key Practices</vt:lpstr>
      <vt:lpstr>The majority of students are placed in Tier 1, and remain there. </vt:lpstr>
      <vt:lpstr>Associations between school characteristics and school level impact (1)</vt:lpstr>
      <vt:lpstr>Association between student characteristics and impact findings (1)</vt:lpstr>
      <vt:lpstr>Appendix 1: Validity of the RDD</vt:lpstr>
      <vt:lpstr>Appendix 2: Sensitivity Checks</vt:lpstr>
      <vt:lpstr>Limitations of the RD design</vt:lpstr>
      <vt:lpstr>What the study does not evaluate (conclusions we cannot make):</vt:lpstr>
      <vt:lpstr>Other studies find null effects, too.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Response to Intervention  (RtI) Practices for  Elementary School Reading</dc:title>
  <dc:creator>Rekha Balu</dc:creator>
  <cp:lastModifiedBy>Marx, Teri</cp:lastModifiedBy>
  <cp:revision>76</cp:revision>
  <dcterms:created xsi:type="dcterms:W3CDTF">2015-11-04T17:15:48Z</dcterms:created>
  <dcterms:modified xsi:type="dcterms:W3CDTF">2016-07-28T19:24:48Z</dcterms:modified>
</cp:coreProperties>
</file>