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3"/>
  </p:notesMasterIdLst>
  <p:sldIdLst>
    <p:sldId id="256" r:id="rId2"/>
    <p:sldId id="257" r:id="rId3"/>
    <p:sldId id="258" r:id="rId4"/>
    <p:sldId id="259"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260"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261" r:id="rId42"/>
    <p:sldId id="310" r:id="rId43"/>
    <p:sldId id="312" r:id="rId44"/>
    <p:sldId id="311" r:id="rId45"/>
    <p:sldId id="323" r:id="rId46"/>
    <p:sldId id="319" r:id="rId47"/>
    <p:sldId id="320" r:id="rId48"/>
    <p:sldId id="329" r:id="rId49"/>
    <p:sldId id="313" r:id="rId50"/>
    <p:sldId id="315" r:id="rId51"/>
    <p:sldId id="317" r:id="rId52"/>
    <p:sldId id="324" r:id="rId53"/>
    <p:sldId id="326" r:id="rId54"/>
    <p:sldId id="327" r:id="rId55"/>
    <p:sldId id="328" r:id="rId56"/>
    <p:sldId id="325" r:id="rId57"/>
    <p:sldId id="322" r:id="rId58"/>
    <p:sldId id="318" r:id="rId59"/>
    <p:sldId id="262" r:id="rId60"/>
    <p:sldId id="352" r:id="rId61"/>
    <p:sldId id="353" r:id="rId62"/>
    <p:sldId id="305" r:id="rId63"/>
    <p:sldId id="306" r:id="rId64"/>
    <p:sldId id="307" r:id="rId65"/>
    <p:sldId id="277" r:id="rId66"/>
    <p:sldId id="288" r:id="rId67"/>
    <p:sldId id="308" r:id="rId68"/>
    <p:sldId id="291" r:id="rId69"/>
    <p:sldId id="296" r:id="rId70"/>
    <p:sldId id="297" r:id="rId71"/>
    <p:sldId id="354" r:id="rId72"/>
    <p:sldId id="299" r:id="rId73"/>
    <p:sldId id="300" r:id="rId74"/>
    <p:sldId id="301" r:id="rId75"/>
    <p:sldId id="351" r:id="rId76"/>
    <p:sldId id="369" r:id="rId77"/>
    <p:sldId id="371" r:id="rId78"/>
    <p:sldId id="382" r:id="rId79"/>
    <p:sldId id="381" r:id="rId80"/>
    <p:sldId id="379" r:id="rId81"/>
    <p:sldId id="378"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3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8" d="100"/>
          <a:sy n="78" d="100"/>
        </p:scale>
        <p:origin x="965"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99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122436084378298"/>
          <c:y val="0.19031198865114901"/>
          <c:w val="0.47755139982502198"/>
          <c:h val="0.80718167670768304"/>
        </c:manualLayout>
      </c:layout>
      <c:pieChart>
        <c:varyColors val="1"/>
        <c:ser>
          <c:idx val="0"/>
          <c:order val="0"/>
          <c:tx>
            <c:strRef>
              <c:f>Sheet1!$B$1</c:f>
              <c:strCache>
                <c:ptCount val="1"/>
                <c:pt idx="0">
                  <c:v>Column1</c:v>
                </c:pt>
              </c:strCache>
            </c:strRef>
          </c:tx>
          <c:dLbls>
            <c:dLbl>
              <c:idx val="0"/>
              <c:layout>
                <c:manualLayout>
                  <c:x val="-8.2699026980209093E-3"/>
                  <c:y val="-2.395978648444009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6DFE-46E1-BC55-F2F688E49F66}"/>
                </c:ext>
                <c:ext xmlns:c15="http://schemas.microsoft.com/office/drawing/2012/chart" uri="{CE6537A1-D6FC-4f65-9D91-7224C49458BB}">
                  <c15:layout/>
                </c:ext>
              </c:extLst>
            </c:dLbl>
            <c:dLbl>
              <c:idx val="1"/>
              <c:layout>
                <c:manualLayout>
                  <c:x val="0.14249740845846701"/>
                  <c:y val="-2.9577282260787398E-2"/>
                </c:manualLayout>
              </c:layout>
              <c:spPr/>
              <c:txPr>
                <a:bodyPr/>
                <a:lstStyle/>
                <a:p>
                  <a:pPr>
                    <a:defRPr sz="1600" b="1">
                      <a:latin typeface="Helvetica" charset="0"/>
                      <a:ea typeface="Helvetica" charset="0"/>
                      <a:cs typeface="Helvetica" charset="0"/>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DFE-46E1-BC55-F2F688E49F66}"/>
                </c:ext>
                <c:ext xmlns:c15="http://schemas.microsoft.com/office/drawing/2012/chart" uri="{CE6537A1-D6FC-4f65-9D91-7224C49458BB}">
                  <c15:layout/>
                </c:ext>
              </c:extLst>
            </c:dLbl>
            <c:dLbl>
              <c:idx val="2"/>
              <c:layout>
                <c:manualLayout>
                  <c:x val="0.100954389769648"/>
                  <c:y val="-3.9125606629581998E-2"/>
                </c:manualLayout>
              </c:layout>
              <c:spPr/>
              <c:txPr>
                <a:bodyPr/>
                <a:lstStyle/>
                <a:p>
                  <a:pPr>
                    <a:defRPr sz="1600" b="1">
                      <a:latin typeface="Helvetica" charset="0"/>
                      <a:ea typeface="Helvetica" charset="0"/>
                      <a:cs typeface="Helvetica" charset="0"/>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6DFE-46E1-BC55-F2F688E49F66}"/>
                </c:ext>
                <c:ext xmlns:c15="http://schemas.microsoft.com/office/drawing/2012/chart" uri="{CE6537A1-D6FC-4f65-9D91-7224C49458BB}">
                  <c15:layout/>
                </c:ext>
              </c:extLst>
            </c:dLbl>
            <c:dLbl>
              <c:idx val="3"/>
              <c:layout>
                <c:manualLayout>
                  <c:x val="-9.9890111176713606E-2"/>
                  <c:y val="-0.12580693205598201"/>
                </c:manualLayout>
              </c:layout>
              <c:spPr/>
              <c:txPr>
                <a:bodyPr/>
                <a:lstStyle/>
                <a:p>
                  <a:pPr>
                    <a:defRPr sz="1600" b="1">
                      <a:latin typeface="Helvetica" charset="0"/>
                      <a:ea typeface="Helvetica" charset="0"/>
                      <a:cs typeface="Helvetica" charset="0"/>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DFE-46E1-BC55-F2F688E49F66}"/>
                </c:ext>
                <c:ext xmlns:c15="http://schemas.microsoft.com/office/drawing/2012/chart" uri="{CE6537A1-D6FC-4f65-9D91-7224C49458BB}">
                  <c15:layout/>
                </c:ext>
              </c:extLst>
            </c:dLbl>
            <c:dLbl>
              <c:idx val="4"/>
              <c:layout>
                <c:manualLayout>
                  <c:x val="-9.3627503264435294E-2"/>
                  <c:y val="2.9787470908322299E-2"/>
                </c:manualLayout>
              </c:layout>
              <c:spPr/>
              <c:txPr>
                <a:bodyPr/>
                <a:lstStyle/>
                <a:p>
                  <a:pPr>
                    <a:defRPr sz="1600" b="1">
                      <a:latin typeface="Helvetica" charset="0"/>
                      <a:ea typeface="Helvetica" charset="0"/>
                      <a:cs typeface="Helvetica" charset="0"/>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6DFE-46E1-BC55-F2F688E49F66}"/>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1">
                    <a:latin typeface="Helvetica" charset="0"/>
                    <a:ea typeface="Helvetica" charset="0"/>
                    <a:cs typeface="Helvetica" charset="0"/>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Sheet1!$A$2:$A$6</c:f>
              <c:strCache>
                <c:ptCount val="5"/>
                <c:pt idx="0">
                  <c:v>Families</c:v>
                </c:pt>
                <c:pt idx="1">
                  <c:v>Self-Awareness</c:v>
                </c:pt>
                <c:pt idx="2">
                  <c:v>ESOL</c:v>
                </c:pt>
                <c:pt idx="3">
                  <c:v>Diversity</c:v>
                </c:pt>
                <c:pt idx="4">
                  <c:v>Curriculum</c:v>
                </c:pt>
              </c:strCache>
            </c:strRef>
          </c:cat>
          <c:val>
            <c:numRef>
              <c:f>Sheet1!$B$2:$B$6</c:f>
              <c:numCache>
                <c:formatCode>0</c:formatCode>
                <c:ptCount val="5"/>
                <c:pt idx="0">
                  <c:v>7</c:v>
                </c:pt>
                <c:pt idx="1">
                  <c:v>7</c:v>
                </c:pt>
                <c:pt idx="2">
                  <c:v>36</c:v>
                </c:pt>
                <c:pt idx="3">
                  <c:v>29</c:v>
                </c:pt>
                <c:pt idx="4">
                  <c:v>21</c:v>
                </c:pt>
              </c:numCache>
            </c:numRef>
          </c:val>
          <c:extLst xmlns:c16r2="http://schemas.microsoft.com/office/drawing/2015/06/chart">
            <c:ext xmlns:c16="http://schemas.microsoft.com/office/drawing/2014/chart" uri="{C3380CC4-5D6E-409C-BE32-E72D297353CC}">
              <c16:uniqueId val="{00000005-6DFE-46E1-BC55-F2F688E49F6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83DF6-12EB-4842-8DE7-39C5E9831632}" type="doc">
      <dgm:prSet loTypeId="urn:microsoft.com/office/officeart/2009/3/layout/StepUpProcess" loCatId="" qsTypeId="urn:microsoft.com/office/officeart/2005/8/quickstyle/simple4" qsCatId="simple" csTypeId="urn:microsoft.com/office/officeart/2005/8/colors/colorful2" csCatId="colorful" phldr="1"/>
      <dgm:spPr/>
      <dgm:t>
        <a:bodyPr/>
        <a:lstStyle/>
        <a:p>
          <a:endParaRPr lang="en-US"/>
        </a:p>
      </dgm:t>
    </dgm:pt>
    <dgm:pt modelId="{1BB91EFF-C4F9-8045-843A-FF2CD4131664}">
      <dgm:prSet phldrT="[Text]"/>
      <dgm:spPr/>
      <dgm:t>
        <a:bodyPr/>
        <a:lstStyle/>
        <a:p>
          <a:r>
            <a:rPr lang="en-US" b="1" i="0" dirty="0" err="1">
              <a:latin typeface="Helvetica" charset="0"/>
              <a:ea typeface="Helvetica" charset="0"/>
              <a:cs typeface="Helvetica" charset="0"/>
            </a:rPr>
            <a:t>Muchas</a:t>
          </a:r>
          <a:r>
            <a:rPr lang="en-US" b="1" i="0" dirty="0">
              <a:latin typeface="Helvetica" charset="0"/>
              <a:ea typeface="Helvetica" charset="0"/>
              <a:cs typeface="Helvetica" charset="0"/>
            </a:rPr>
            <a:t> Gracias</a:t>
          </a:r>
        </a:p>
      </dgm:t>
    </dgm:pt>
    <dgm:pt modelId="{E9420821-3DB8-194B-97F4-D016F39BBAF8}" type="parTrans" cxnId="{578152B6-C116-E94C-B63B-333B80581784}">
      <dgm:prSet/>
      <dgm:spPr/>
      <dgm:t>
        <a:bodyPr/>
        <a:lstStyle/>
        <a:p>
          <a:endParaRPr lang="en-US"/>
        </a:p>
      </dgm:t>
    </dgm:pt>
    <dgm:pt modelId="{80570884-CC3C-FD4F-9C94-201CDFF9B0B0}" type="sibTrans" cxnId="{578152B6-C116-E94C-B63B-333B80581784}">
      <dgm:prSet/>
      <dgm:spPr/>
      <dgm:t>
        <a:bodyPr/>
        <a:lstStyle/>
        <a:p>
          <a:endParaRPr lang="en-US"/>
        </a:p>
      </dgm:t>
    </dgm:pt>
    <dgm:pt modelId="{793F7027-F371-144A-8B4A-B4F6AC7D3C65}">
      <dgm:prSet phldrT="[Text]"/>
      <dgm:spPr/>
      <dgm:t>
        <a:bodyPr/>
        <a:lstStyle/>
        <a:p>
          <a:r>
            <a:rPr lang="en-US" b="1" i="0" dirty="0">
              <a:latin typeface="Helvetica" charset="0"/>
              <a:ea typeface="Helvetica" charset="0"/>
              <a:cs typeface="Helvetica" charset="0"/>
            </a:rPr>
            <a:t>Thank You</a:t>
          </a:r>
        </a:p>
      </dgm:t>
    </dgm:pt>
    <dgm:pt modelId="{20C784F2-0325-E640-B341-FBE5DE3476E2}" type="parTrans" cxnId="{DA086286-ED44-124F-A49B-E71BC74F6160}">
      <dgm:prSet/>
      <dgm:spPr/>
      <dgm:t>
        <a:bodyPr/>
        <a:lstStyle/>
        <a:p>
          <a:endParaRPr lang="en-US"/>
        </a:p>
      </dgm:t>
    </dgm:pt>
    <dgm:pt modelId="{84F97E0A-E55D-4B40-B1A9-21906C995820}" type="sibTrans" cxnId="{DA086286-ED44-124F-A49B-E71BC74F6160}">
      <dgm:prSet/>
      <dgm:spPr/>
      <dgm:t>
        <a:bodyPr/>
        <a:lstStyle/>
        <a:p>
          <a:endParaRPr lang="en-US"/>
        </a:p>
      </dgm:t>
    </dgm:pt>
    <dgm:pt modelId="{03D00D74-0922-E94E-B857-C493C44A0A25}" type="pres">
      <dgm:prSet presAssocID="{1CA83DF6-12EB-4842-8DE7-39C5E9831632}" presName="rootnode" presStyleCnt="0">
        <dgm:presLayoutVars>
          <dgm:chMax/>
          <dgm:chPref/>
          <dgm:dir/>
          <dgm:animLvl val="lvl"/>
        </dgm:presLayoutVars>
      </dgm:prSet>
      <dgm:spPr/>
      <dgm:t>
        <a:bodyPr/>
        <a:lstStyle/>
        <a:p>
          <a:endParaRPr lang="en-US"/>
        </a:p>
      </dgm:t>
    </dgm:pt>
    <dgm:pt modelId="{B0AC3487-E079-5745-AE78-A49A3081F1F2}" type="pres">
      <dgm:prSet presAssocID="{1BB91EFF-C4F9-8045-843A-FF2CD4131664}" presName="composite" presStyleCnt="0"/>
      <dgm:spPr/>
    </dgm:pt>
    <dgm:pt modelId="{B9CBE6F9-7D6C-2748-A948-99D2393DA04F}" type="pres">
      <dgm:prSet presAssocID="{1BB91EFF-C4F9-8045-843A-FF2CD4131664}" presName="LShape" presStyleLbl="alignNode1" presStyleIdx="0" presStyleCnt="3"/>
      <dgm:spPr/>
    </dgm:pt>
    <dgm:pt modelId="{B7B8A321-1DB5-294F-AE1F-F887389A9C82}" type="pres">
      <dgm:prSet presAssocID="{1BB91EFF-C4F9-8045-843A-FF2CD4131664}" presName="ParentText" presStyleLbl="revTx" presStyleIdx="0" presStyleCnt="2">
        <dgm:presLayoutVars>
          <dgm:chMax val="0"/>
          <dgm:chPref val="0"/>
          <dgm:bulletEnabled val="1"/>
        </dgm:presLayoutVars>
      </dgm:prSet>
      <dgm:spPr/>
      <dgm:t>
        <a:bodyPr/>
        <a:lstStyle/>
        <a:p>
          <a:endParaRPr lang="en-US"/>
        </a:p>
      </dgm:t>
    </dgm:pt>
    <dgm:pt modelId="{6C04F3FE-56CC-DA42-81FE-ADD0067D660E}" type="pres">
      <dgm:prSet presAssocID="{1BB91EFF-C4F9-8045-843A-FF2CD4131664}" presName="Triangle" presStyleLbl="alignNode1" presStyleIdx="1" presStyleCnt="3"/>
      <dgm:spPr/>
    </dgm:pt>
    <dgm:pt modelId="{18B79DFF-B3FE-9142-80F5-76641A41E9A5}" type="pres">
      <dgm:prSet presAssocID="{80570884-CC3C-FD4F-9C94-201CDFF9B0B0}" presName="sibTrans" presStyleCnt="0"/>
      <dgm:spPr/>
    </dgm:pt>
    <dgm:pt modelId="{A48FF60F-AEF8-6048-BE0F-D3C1583B1FF1}" type="pres">
      <dgm:prSet presAssocID="{80570884-CC3C-FD4F-9C94-201CDFF9B0B0}" presName="space" presStyleCnt="0"/>
      <dgm:spPr/>
    </dgm:pt>
    <dgm:pt modelId="{14E008E7-22FA-FE47-B97E-1BD12C7F098D}" type="pres">
      <dgm:prSet presAssocID="{793F7027-F371-144A-8B4A-B4F6AC7D3C65}" presName="composite" presStyleCnt="0"/>
      <dgm:spPr/>
    </dgm:pt>
    <dgm:pt modelId="{316F9E08-7AFE-7649-94E7-9C0C210E1EE4}" type="pres">
      <dgm:prSet presAssocID="{793F7027-F371-144A-8B4A-B4F6AC7D3C65}" presName="LShape" presStyleLbl="alignNode1" presStyleIdx="2" presStyleCnt="3" custLinFactNeighborX="-348" custLinFactNeighborY="-2504"/>
      <dgm:spPr/>
    </dgm:pt>
    <dgm:pt modelId="{B2AE784F-1F2F-FB45-8EFC-1E03277C44C0}" type="pres">
      <dgm:prSet presAssocID="{793F7027-F371-144A-8B4A-B4F6AC7D3C65}" presName="ParentText" presStyleLbl="revTx" presStyleIdx="1" presStyleCnt="2">
        <dgm:presLayoutVars>
          <dgm:chMax val="0"/>
          <dgm:chPref val="0"/>
          <dgm:bulletEnabled val="1"/>
        </dgm:presLayoutVars>
      </dgm:prSet>
      <dgm:spPr/>
      <dgm:t>
        <a:bodyPr/>
        <a:lstStyle/>
        <a:p>
          <a:endParaRPr lang="en-US"/>
        </a:p>
      </dgm:t>
    </dgm:pt>
  </dgm:ptLst>
  <dgm:cxnLst>
    <dgm:cxn modelId="{8FAC2192-799E-B444-8A53-00773F1CC855}" type="presOf" srcId="{1BB91EFF-C4F9-8045-843A-FF2CD4131664}" destId="{B7B8A321-1DB5-294F-AE1F-F887389A9C82}" srcOrd="0" destOrd="0" presId="urn:microsoft.com/office/officeart/2009/3/layout/StepUpProcess"/>
    <dgm:cxn modelId="{112878E2-79D0-EE41-AC27-B84F654A762F}" type="presOf" srcId="{1CA83DF6-12EB-4842-8DE7-39C5E9831632}" destId="{03D00D74-0922-E94E-B857-C493C44A0A25}" srcOrd="0" destOrd="0" presId="urn:microsoft.com/office/officeart/2009/3/layout/StepUpProcess"/>
    <dgm:cxn modelId="{578152B6-C116-E94C-B63B-333B80581784}" srcId="{1CA83DF6-12EB-4842-8DE7-39C5E9831632}" destId="{1BB91EFF-C4F9-8045-843A-FF2CD4131664}" srcOrd="0" destOrd="0" parTransId="{E9420821-3DB8-194B-97F4-D016F39BBAF8}" sibTransId="{80570884-CC3C-FD4F-9C94-201CDFF9B0B0}"/>
    <dgm:cxn modelId="{520D4F9A-05EF-C341-98DD-8358CA6CE434}" type="presOf" srcId="{793F7027-F371-144A-8B4A-B4F6AC7D3C65}" destId="{B2AE784F-1F2F-FB45-8EFC-1E03277C44C0}" srcOrd="0" destOrd="0" presId="urn:microsoft.com/office/officeart/2009/3/layout/StepUpProcess"/>
    <dgm:cxn modelId="{DA086286-ED44-124F-A49B-E71BC74F6160}" srcId="{1CA83DF6-12EB-4842-8DE7-39C5E9831632}" destId="{793F7027-F371-144A-8B4A-B4F6AC7D3C65}" srcOrd="1" destOrd="0" parTransId="{20C784F2-0325-E640-B341-FBE5DE3476E2}" sibTransId="{84F97E0A-E55D-4B40-B1A9-21906C995820}"/>
    <dgm:cxn modelId="{602D5828-7EAB-844A-9AD0-98A30CE62D45}" type="presParOf" srcId="{03D00D74-0922-E94E-B857-C493C44A0A25}" destId="{B0AC3487-E079-5745-AE78-A49A3081F1F2}" srcOrd="0" destOrd="0" presId="urn:microsoft.com/office/officeart/2009/3/layout/StepUpProcess"/>
    <dgm:cxn modelId="{F0756D84-66C8-D040-B4F2-458CE88B48B8}" type="presParOf" srcId="{B0AC3487-E079-5745-AE78-A49A3081F1F2}" destId="{B9CBE6F9-7D6C-2748-A948-99D2393DA04F}" srcOrd="0" destOrd="0" presId="urn:microsoft.com/office/officeart/2009/3/layout/StepUpProcess"/>
    <dgm:cxn modelId="{45CBDDC9-D7A5-B24F-8912-94E170C82774}" type="presParOf" srcId="{B0AC3487-E079-5745-AE78-A49A3081F1F2}" destId="{B7B8A321-1DB5-294F-AE1F-F887389A9C82}" srcOrd="1" destOrd="0" presId="urn:microsoft.com/office/officeart/2009/3/layout/StepUpProcess"/>
    <dgm:cxn modelId="{7E92F4D2-8AA3-F64A-863B-0C075CA46EBC}" type="presParOf" srcId="{B0AC3487-E079-5745-AE78-A49A3081F1F2}" destId="{6C04F3FE-56CC-DA42-81FE-ADD0067D660E}" srcOrd="2" destOrd="0" presId="urn:microsoft.com/office/officeart/2009/3/layout/StepUpProcess"/>
    <dgm:cxn modelId="{3A890AA2-7188-DA4B-8AF0-DF31D8086551}" type="presParOf" srcId="{03D00D74-0922-E94E-B857-C493C44A0A25}" destId="{18B79DFF-B3FE-9142-80F5-76641A41E9A5}" srcOrd="1" destOrd="0" presId="urn:microsoft.com/office/officeart/2009/3/layout/StepUpProcess"/>
    <dgm:cxn modelId="{3CA132A3-E561-1045-9838-97EFDE7CA2DF}" type="presParOf" srcId="{18B79DFF-B3FE-9142-80F5-76641A41E9A5}" destId="{A48FF60F-AEF8-6048-BE0F-D3C1583B1FF1}" srcOrd="0" destOrd="0" presId="urn:microsoft.com/office/officeart/2009/3/layout/StepUpProcess"/>
    <dgm:cxn modelId="{3B6358F1-7F9C-1B4A-B3BB-DCB56F9A06D9}" type="presParOf" srcId="{03D00D74-0922-E94E-B857-C493C44A0A25}" destId="{14E008E7-22FA-FE47-B97E-1BD12C7F098D}" srcOrd="2" destOrd="0" presId="urn:microsoft.com/office/officeart/2009/3/layout/StepUpProcess"/>
    <dgm:cxn modelId="{8DEF0D4C-EF2A-E041-AD00-7D2BD18CF7B5}" type="presParOf" srcId="{14E008E7-22FA-FE47-B97E-1BD12C7F098D}" destId="{316F9E08-7AFE-7649-94E7-9C0C210E1EE4}" srcOrd="0" destOrd="0" presId="urn:microsoft.com/office/officeart/2009/3/layout/StepUpProcess"/>
    <dgm:cxn modelId="{9BBB03AE-5C4F-E044-9D89-A467865C1B5A}" type="presParOf" srcId="{14E008E7-22FA-FE47-B97E-1BD12C7F098D}" destId="{B2AE784F-1F2F-FB45-8EFC-1E03277C44C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BE6F9-7D6C-2748-A948-99D2393DA04F}">
      <dsp:nvSpPr>
        <dsp:cNvPr id="0" name=""/>
        <dsp:cNvSpPr/>
      </dsp:nvSpPr>
      <dsp:spPr>
        <a:xfrm rot="5400000">
          <a:off x="822495" y="256800"/>
          <a:ext cx="2075306" cy="3453263"/>
        </a:xfrm>
        <a:prstGeom prst="corner">
          <a:avLst>
            <a:gd name="adj1" fmla="val 16120"/>
            <a:gd name="adj2" fmla="val 1611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7B8A321-1DB5-294F-AE1F-F887389A9C82}">
      <dsp:nvSpPr>
        <dsp:cNvPr id="0" name=""/>
        <dsp:cNvSpPr/>
      </dsp:nvSpPr>
      <dsp:spPr>
        <a:xfrm>
          <a:off x="476074" y="1288581"/>
          <a:ext cx="3117625" cy="273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l" defTabSz="2489200">
            <a:lnSpc>
              <a:spcPct val="90000"/>
            </a:lnSpc>
            <a:spcBef>
              <a:spcPct val="0"/>
            </a:spcBef>
            <a:spcAft>
              <a:spcPct val="35000"/>
            </a:spcAft>
          </a:pPr>
          <a:r>
            <a:rPr lang="en-US" sz="5600" b="1" i="0" kern="1200" dirty="0" err="1">
              <a:latin typeface="Helvetica" charset="0"/>
              <a:ea typeface="Helvetica" charset="0"/>
              <a:cs typeface="Helvetica" charset="0"/>
            </a:rPr>
            <a:t>Muchas</a:t>
          </a:r>
          <a:r>
            <a:rPr lang="en-US" sz="5600" b="1" i="0" kern="1200" dirty="0">
              <a:latin typeface="Helvetica" charset="0"/>
              <a:ea typeface="Helvetica" charset="0"/>
              <a:cs typeface="Helvetica" charset="0"/>
            </a:rPr>
            <a:t> Gracias</a:t>
          </a:r>
        </a:p>
      </dsp:txBody>
      <dsp:txXfrm>
        <a:off x="476074" y="1288581"/>
        <a:ext cx="3117625" cy="2732781"/>
      </dsp:txXfrm>
    </dsp:sp>
    <dsp:sp modelId="{6C04F3FE-56CC-DA42-81FE-ADD0067D660E}">
      <dsp:nvSpPr>
        <dsp:cNvPr id="0" name=""/>
        <dsp:cNvSpPr/>
      </dsp:nvSpPr>
      <dsp:spPr>
        <a:xfrm>
          <a:off x="3005469" y="2567"/>
          <a:ext cx="588231" cy="588231"/>
        </a:xfrm>
        <a:prstGeom prst="triangle">
          <a:avLst>
            <a:gd name="adj" fmla="val 100000"/>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w="12700" cap="flat" cmpd="sng" algn="ctr">
          <a:solidFill>
            <a:schemeClr val="accent2">
              <a:hueOff val="953895"/>
              <a:satOff val="-21764"/>
              <a:lumOff val="803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16F9E08-7AFE-7649-94E7-9C0C210E1EE4}">
      <dsp:nvSpPr>
        <dsp:cNvPr id="0" name=""/>
        <dsp:cNvSpPr/>
      </dsp:nvSpPr>
      <dsp:spPr>
        <a:xfrm rot="5400000">
          <a:off x="4627060" y="-739582"/>
          <a:ext cx="2075306" cy="3453263"/>
        </a:xfrm>
        <a:prstGeom prst="corner">
          <a:avLst>
            <a:gd name="adj1" fmla="val 16120"/>
            <a:gd name="adj2" fmla="val 16110"/>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w="12700" cap="flat" cmpd="sng" algn="ctr">
          <a:solidFill>
            <a:schemeClr val="accent2">
              <a:hueOff val="1907789"/>
              <a:satOff val="-43528"/>
              <a:lumOff val="1607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2AE784F-1F2F-FB45-8EFC-1E03277C44C0}">
      <dsp:nvSpPr>
        <dsp:cNvPr id="0" name=""/>
        <dsp:cNvSpPr/>
      </dsp:nvSpPr>
      <dsp:spPr>
        <a:xfrm>
          <a:off x="4292657" y="344164"/>
          <a:ext cx="3117625" cy="273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l" defTabSz="2489200">
            <a:lnSpc>
              <a:spcPct val="90000"/>
            </a:lnSpc>
            <a:spcBef>
              <a:spcPct val="0"/>
            </a:spcBef>
            <a:spcAft>
              <a:spcPct val="35000"/>
            </a:spcAft>
          </a:pPr>
          <a:r>
            <a:rPr lang="en-US" sz="5600" b="1" i="0" kern="1200" dirty="0">
              <a:latin typeface="Helvetica" charset="0"/>
              <a:ea typeface="Helvetica" charset="0"/>
              <a:cs typeface="Helvetica" charset="0"/>
            </a:rPr>
            <a:t>Thank You</a:t>
          </a:r>
        </a:p>
      </dsp:txBody>
      <dsp:txXfrm>
        <a:off x="4292657" y="344164"/>
        <a:ext cx="3117625" cy="273278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003F1-7553-44E1-B20B-412CBE43A624}" type="datetimeFigureOut">
              <a:rPr lang="en-US" smtClean="0"/>
              <a:t>7/11/2016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E3B82-FF4F-44FB-B34D-FFA2F3E5D337}" type="slidenum">
              <a:rPr lang="en-US" smtClean="0"/>
              <a:t>‹#›</a:t>
            </a:fld>
            <a:endParaRPr lang="en-US"/>
          </a:p>
        </p:txBody>
      </p:sp>
    </p:spTree>
    <p:extLst>
      <p:ext uri="{BB962C8B-B14F-4D97-AF65-F5344CB8AC3E}">
        <p14:creationId xmlns:p14="http://schemas.microsoft.com/office/powerpoint/2010/main" val="3971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a:latin typeface="Garamond" charset="0"/>
            </a:endParaRPr>
          </a:p>
        </p:txBody>
      </p:sp>
    </p:spTree>
    <p:extLst>
      <p:ext uri="{BB962C8B-B14F-4D97-AF65-F5344CB8AC3E}">
        <p14:creationId xmlns:p14="http://schemas.microsoft.com/office/powerpoint/2010/main" val="151271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Provide ongoing professional development activities for faculty (e.g., brown bag lectures, shared readings and discussion groups).</a:t>
            </a:r>
          </a:p>
          <a:p>
            <a:pPr lvl="0"/>
            <a:r>
              <a:rPr lang="en-US" dirty="0"/>
              <a:t>Find ways to engage faculty in self-reflection of values and beliefs so they become knowledgeable and less resistant or uncomfortable with diversity issues.</a:t>
            </a:r>
          </a:p>
          <a:p>
            <a:pPr lvl="0"/>
            <a:r>
              <a:rPr lang="en-US" dirty="0"/>
              <a:t>Create opportunities for faculty and doctoral students to interact with nationally renowned leaders in the field of CRT/diversity (e.g., webinars, college lecture series, conference presentations).</a:t>
            </a:r>
          </a:p>
          <a:p>
            <a:endParaRPr lang="en-US" dirty="0"/>
          </a:p>
        </p:txBody>
      </p:sp>
      <p:sp>
        <p:nvSpPr>
          <p:cNvPr id="4" name="Slide Number Placeholder 3"/>
          <p:cNvSpPr>
            <a:spLocks noGrp="1"/>
          </p:cNvSpPr>
          <p:nvPr>
            <p:ph type="sldNum" sz="quarter" idx="10"/>
          </p:nvPr>
        </p:nvSpPr>
        <p:spPr/>
        <p:txBody>
          <a:bodyPr/>
          <a:lstStyle/>
          <a:p>
            <a:fld id="{5BA0FC70-C589-C641-A719-BAAB610781B8}" type="slidenum">
              <a:rPr lang="en-US" smtClean="0"/>
              <a:t>38</a:t>
            </a:fld>
            <a:endParaRPr lang="en-US"/>
          </a:p>
        </p:txBody>
      </p:sp>
    </p:spTree>
    <p:extLst>
      <p:ext uri="{BB962C8B-B14F-4D97-AF65-F5344CB8AC3E}">
        <p14:creationId xmlns:p14="http://schemas.microsoft.com/office/powerpoint/2010/main" val="204163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B43E3-E42F-BF4B-8C86-CE41063B1C9A}" type="slidenum">
              <a:rPr lang="en-US" smtClean="0"/>
              <a:t>40</a:t>
            </a:fld>
            <a:endParaRPr lang="en-US"/>
          </a:p>
        </p:txBody>
      </p:sp>
    </p:spTree>
    <p:extLst>
      <p:ext uri="{BB962C8B-B14F-4D97-AF65-F5344CB8AC3E}">
        <p14:creationId xmlns:p14="http://schemas.microsoft.com/office/powerpoint/2010/main" val="180567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a:latin typeface="Arial"/>
                <a:ea typeface="Arial"/>
                <a:cs typeface="Arial"/>
                <a:sym typeface="Arial"/>
              </a:rPr>
              <a:t>Bryant</a:t>
            </a:r>
          </a:p>
        </p:txBody>
      </p:sp>
    </p:spTree>
    <p:extLst>
      <p:ext uri="{BB962C8B-B14F-4D97-AF65-F5344CB8AC3E}">
        <p14:creationId xmlns:p14="http://schemas.microsoft.com/office/powerpoint/2010/main" val="1165849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43</a:t>
            </a:fld>
            <a:endParaRPr lang="en-US" sz="1200" b="0" i="0" u="none" strike="noStrike" cap="none">
              <a:solidFill>
                <a:schemeClr val="dk1"/>
              </a:solidFill>
              <a:latin typeface="Times New Roman"/>
              <a:ea typeface="Times New Roman"/>
              <a:cs typeface="Times New Roman"/>
              <a:sym typeface="Times New Roman"/>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dirty="0"/>
          </a:p>
        </p:txBody>
      </p:sp>
    </p:spTree>
    <p:extLst>
      <p:ext uri="{BB962C8B-B14F-4D97-AF65-F5344CB8AC3E}">
        <p14:creationId xmlns:p14="http://schemas.microsoft.com/office/powerpoint/2010/main" val="30186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420"/>
              </a:spcBef>
              <a:spcAft>
                <a:spcPts val="0"/>
              </a:spcAft>
              <a:buSzPct val="25000"/>
              <a:buNone/>
            </a:pPr>
            <a:r>
              <a:rPr lang="en-US" sz="1000" b="0" i="0" u="none" strike="noStrike" cap="none" dirty="0">
                <a:solidFill>
                  <a:schemeClr val="dk1"/>
                </a:solidFill>
                <a:latin typeface="Calibri"/>
                <a:ea typeface="Calibri"/>
                <a:cs typeface="Calibri"/>
                <a:sym typeface="Calibri"/>
              </a:rPr>
              <a:t>Here is our program philosophy. Within our program we focus on 4 principles. </a:t>
            </a:r>
          </a:p>
          <a:p>
            <a:pPr marL="0" marR="0" lvl="0" indent="0" algn="l" rtl="0">
              <a:spcBef>
                <a:spcPts val="420"/>
              </a:spcBef>
              <a:spcAft>
                <a:spcPts val="0"/>
              </a:spcAft>
              <a:buSzPct val="25000"/>
              <a:buNone/>
            </a:pPr>
            <a:endParaRPr sz="1000" b="0" i="1" u="none" strike="noStrike" cap="none" dirty="0">
              <a:solidFill>
                <a:srgbClr val="000000"/>
              </a:solidFill>
              <a:latin typeface="Calibri"/>
              <a:ea typeface="Calibri"/>
              <a:cs typeface="Calibri"/>
              <a:sym typeface="Calibri"/>
            </a:endParaRPr>
          </a:p>
          <a:p>
            <a:pPr marL="0" marR="0" lvl="0" indent="0" algn="l" rtl="0">
              <a:lnSpc>
                <a:spcPct val="95000"/>
              </a:lnSpc>
              <a:spcBef>
                <a:spcPts val="420"/>
              </a:spcBef>
              <a:spcAft>
                <a:spcPts val="0"/>
              </a:spcAft>
              <a:buSzPct val="25000"/>
              <a:buNone/>
            </a:pPr>
            <a:r>
              <a:rPr lang="en-US" sz="1000" b="0" i="1" u="none" strike="noStrike" cap="none" dirty="0">
                <a:solidFill>
                  <a:srgbClr val="000000"/>
                </a:solidFill>
                <a:latin typeface="Calibri"/>
                <a:ea typeface="Calibri"/>
                <a:cs typeface="Calibri"/>
                <a:sym typeface="Calibri"/>
              </a:rPr>
              <a:t>The School Psychology Program prepares school psychologists to be systems </a:t>
            </a:r>
            <a:r>
              <a:rPr lang="en-US" sz="1000" b="1" i="1" u="none" strike="noStrike" cap="none" dirty="0">
                <a:solidFill>
                  <a:srgbClr val="000000"/>
                </a:solidFill>
                <a:latin typeface="Calibri"/>
                <a:ea typeface="Calibri"/>
                <a:cs typeface="Calibri"/>
                <a:sym typeface="Calibri"/>
              </a:rPr>
              <a:t>change agents</a:t>
            </a:r>
            <a:r>
              <a:rPr lang="en-US" sz="1000" b="0" i="1" u="none" strike="noStrike" cap="none" dirty="0">
                <a:solidFill>
                  <a:srgbClr val="000000"/>
                </a:solidFill>
                <a:latin typeface="Calibri"/>
                <a:ea typeface="Calibri"/>
                <a:cs typeface="Calibri"/>
                <a:sym typeface="Calibri"/>
              </a:rPr>
              <a:t> in culturally diverse schools.</a:t>
            </a:r>
          </a:p>
          <a:p>
            <a:pPr marL="0" marR="0" lvl="0" indent="12700" algn="l" rtl="0">
              <a:lnSpc>
                <a:spcPct val="95000"/>
              </a:lnSpc>
              <a:spcBef>
                <a:spcPts val="360"/>
              </a:spcBef>
              <a:spcAft>
                <a:spcPts val="0"/>
              </a:spcAft>
              <a:buClr>
                <a:srgbClr val="000000"/>
              </a:buClr>
              <a:buSzPct val="100000"/>
              <a:buFont typeface="Calibri"/>
              <a:buChar char="-"/>
            </a:pPr>
            <a:r>
              <a:rPr lang="en-US" sz="1000" b="0" i="0" u="sng" strike="noStrike" cap="none" dirty="0">
                <a:solidFill>
                  <a:srgbClr val="000000"/>
                </a:solidFill>
                <a:latin typeface="Calibri"/>
                <a:ea typeface="Calibri"/>
                <a:cs typeface="Calibri"/>
                <a:sym typeface="Calibri"/>
              </a:rPr>
              <a:t>Ecological and systems perspectives</a:t>
            </a:r>
            <a:r>
              <a:rPr lang="en-US" sz="1000" b="0" i="0" u="none" strike="noStrike" cap="none" dirty="0">
                <a:solidFill>
                  <a:srgbClr val="000000"/>
                </a:solidFill>
                <a:latin typeface="Calibri"/>
                <a:ea typeface="Calibri"/>
                <a:cs typeface="Calibri"/>
                <a:sym typeface="Calibri"/>
              </a:rPr>
              <a:t> by which to consider problem situations in the schools,</a:t>
            </a:r>
          </a:p>
          <a:p>
            <a:pPr marL="0" marR="0" lvl="0" indent="12700" algn="l" rtl="0">
              <a:lnSpc>
                <a:spcPct val="95000"/>
              </a:lnSpc>
              <a:spcBef>
                <a:spcPts val="360"/>
              </a:spcBef>
              <a:spcAft>
                <a:spcPts val="0"/>
              </a:spcAft>
              <a:buClr>
                <a:srgbClr val="000000"/>
              </a:buClr>
              <a:buSzPct val="100000"/>
              <a:buFont typeface="Calibri"/>
              <a:buChar char="-"/>
            </a:pPr>
            <a:r>
              <a:rPr lang="en-US" sz="1000" b="0" i="0" u="sng" strike="noStrike" cap="none" dirty="0">
                <a:solidFill>
                  <a:srgbClr val="000000"/>
                </a:solidFill>
                <a:latin typeface="Calibri"/>
                <a:ea typeface="Calibri"/>
                <a:cs typeface="Calibri"/>
                <a:sym typeface="Calibri"/>
              </a:rPr>
              <a:t>Cultural competencies</a:t>
            </a:r>
            <a:r>
              <a:rPr lang="en-US" sz="1000" b="0" i="0" u="none" strike="noStrike" cap="none" dirty="0">
                <a:solidFill>
                  <a:srgbClr val="000000"/>
                </a:solidFill>
                <a:latin typeface="Calibri"/>
                <a:ea typeface="Calibri"/>
                <a:cs typeface="Calibri"/>
                <a:sym typeface="Calibri"/>
              </a:rPr>
              <a:t> to serve the multicultural populations of public schools</a:t>
            </a:r>
          </a:p>
          <a:p>
            <a:pPr marL="0" marR="0" lvl="0" indent="12700" algn="l" rtl="0">
              <a:lnSpc>
                <a:spcPct val="95000"/>
              </a:lnSpc>
              <a:spcBef>
                <a:spcPts val="360"/>
              </a:spcBef>
              <a:spcAft>
                <a:spcPts val="0"/>
              </a:spcAft>
              <a:buClr>
                <a:srgbClr val="000000"/>
              </a:buClr>
              <a:buSzPct val="100000"/>
              <a:buFont typeface="Calibri"/>
              <a:buChar char="-"/>
            </a:pPr>
            <a:r>
              <a:rPr lang="en-US" sz="1000" b="0" i="0" u="sng" strike="noStrike" cap="none" dirty="0">
                <a:solidFill>
                  <a:srgbClr val="000000"/>
                </a:solidFill>
                <a:latin typeface="Calibri"/>
                <a:ea typeface="Calibri"/>
                <a:cs typeface="Calibri"/>
                <a:sym typeface="Calibri"/>
              </a:rPr>
              <a:t>Knowledge and skills</a:t>
            </a:r>
            <a:r>
              <a:rPr lang="en-US" sz="1000" b="0" i="0" u="none" strike="noStrike" cap="none" dirty="0">
                <a:solidFill>
                  <a:srgbClr val="000000"/>
                </a:solidFill>
                <a:latin typeface="Calibri"/>
                <a:ea typeface="Calibri"/>
                <a:cs typeface="Calibri"/>
                <a:sym typeface="Calibri"/>
              </a:rPr>
              <a:t> to serve both general and special education populations, and</a:t>
            </a:r>
          </a:p>
          <a:p>
            <a:pPr marL="0" marR="0" lvl="0" indent="12700" algn="l" rtl="0">
              <a:lnSpc>
                <a:spcPct val="95000"/>
              </a:lnSpc>
              <a:spcBef>
                <a:spcPts val="360"/>
              </a:spcBef>
              <a:spcAft>
                <a:spcPts val="0"/>
              </a:spcAft>
              <a:buClr>
                <a:srgbClr val="000000"/>
              </a:buClr>
              <a:buSzPct val="100000"/>
              <a:buFont typeface="Calibri"/>
              <a:buChar char="-"/>
            </a:pPr>
            <a:r>
              <a:rPr lang="en-US" sz="1000" b="0" i="0" u="none" strike="noStrike" cap="none" dirty="0">
                <a:solidFill>
                  <a:srgbClr val="000000"/>
                </a:solidFill>
                <a:latin typeface="Calibri"/>
                <a:ea typeface="Calibri"/>
                <a:cs typeface="Calibri"/>
                <a:sym typeface="Calibri"/>
              </a:rPr>
              <a:t>Skills to function as advocates, change agents, and consultants in the schools, providing a broad range of </a:t>
            </a:r>
            <a:r>
              <a:rPr lang="en-US" sz="1000" b="0" i="0" u="sng" strike="noStrike" cap="none" dirty="0">
                <a:solidFill>
                  <a:srgbClr val="000000"/>
                </a:solidFill>
                <a:latin typeface="Calibri"/>
                <a:ea typeface="Calibri"/>
                <a:cs typeface="Calibri"/>
                <a:sym typeface="Calibri"/>
              </a:rPr>
              <a:t>culturally appropriate assessment-intervention services.</a:t>
            </a:r>
          </a:p>
          <a:p>
            <a:pPr marL="0" marR="0" lvl="0" indent="0" algn="l" rtl="0">
              <a:spcBef>
                <a:spcPts val="360"/>
              </a:spcBef>
              <a:spcAft>
                <a:spcPts val="0"/>
              </a:spcAft>
              <a:buSzPct val="25000"/>
              <a:buNone/>
            </a:pPr>
            <a:endParaRPr sz="1000" b="0" i="0" u="none" strike="noStrike" cap="none" dirty="0">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6207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l" rtl="0">
              <a:lnSpc>
                <a:spcPct val="95000"/>
              </a:lnSpc>
              <a:spcBef>
                <a:spcPts val="0"/>
              </a:spcBef>
              <a:buNone/>
            </a:pPr>
            <a:endParaRPr sz="2200" b="0" i="0" u="none" strike="noStrike" cap="none" dirty="0">
              <a:solidFill>
                <a:srgbClr val="000000"/>
              </a:solidFill>
              <a:latin typeface="Calibri"/>
              <a:ea typeface="Calibri"/>
              <a:cs typeface="Calibri"/>
              <a:sym typeface="Calibri"/>
            </a:endParaRPr>
          </a:p>
          <a:p>
            <a:pPr marL="0" marR="0" lvl="0" indent="0" algn="l" rtl="0">
              <a:lnSpc>
                <a:spcPct val="95000"/>
              </a:lnSpc>
              <a:spcBef>
                <a:spcPts val="0"/>
              </a:spcBef>
              <a:buSzPct val="25000"/>
              <a:buNone/>
            </a:pPr>
            <a:r>
              <a:rPr lang="en" sz="2200" b="0" i="0" u="none" strike="noStrike" cap="none" dirty="0">
                <a:solidFill>
                  <a:srgbClr val="000000"/>
                </a:solidFill>
                <a:latin typeface="Calibri"/>
                <a:ea typeface="Calibri"/>
                <a:cs typeface="Calibri"/>
                <a:sym typeface="Calibri"/>
              </a:rPr>
              <a:t>In California’s public schools: </a:t>
            </a:r>
          </a:p>
          <a:p>
            <a:pPr marL="457200" marR="0" lvl="1" indent="-342900" algn="l" rtl="0">
              <a:lnSpc>
                <a:spcPct val="95000"/>
              </a:lnSpc>
              <a:spcBef>
                <a:spcPts val="0"/>
              </a:spcBef>
              <a:buClr>
                <a:srgbClr val="000000"/>
              </a:buClr>
              <a:buSzPct val="100000"/>
              <a:buFont typeface="Calibri"/>
              <a:buChar char="•"/>
            </a:pPr>
            <a:r>
              <a:rPr lang="en" sz="2000" b="0" i="0" u="none" strike="noStrike" cap="none" dirty="0">
                <a:solidFill>
                  <a:srgbClr val="000000"/>
                </a:solidFill>
                <a:latin typeface="Calibri"/>
                <a:ea typeface="Calibri"/>
                <a:cs typeface="Calibri"/>
                <a:sym typeface="Calibri"/>
              </a:rPr>
              <a:t>2.6 million (41%) speak a language other than English at home</a:t>
            </a:r>
          </a:p>
          <a:p>
            <a:pPr marL="457200" marR="0" lvl="1" indent="-342900" algn="l" rtl="0">
              <a:lnSpc>
                <a:spcPct val="95000"/>
              </a:lnSpc>
              <a:spcBef>
                <a:spcPts val="0"/>
              </a:spcBef>
              <a:buClr>
                <a:srgbClr val="000000"/>
              </a:buClr>
              <a:buSzPct val="100000"/>
              <a:buFont typeface="Calibri"/>
              <a:buChar char="•"/>
            </a:pPr>
            <a:r>
              <a:rPr lang="en" sz="2000" b="0" i="0" u="none" strike="noStrike" cap="none" dirty="0">
                <a:solidFill>
                  <a:srgbClr val="000000"/>
                </a:solidFill>
                <a:latin typeface="Calibri"/>
                <a:ea typeface="Calibri"/>
                <a:cs typeface="Calibri"/>
                <a:sym typeface="Calibri"/>
              </a:rPr>
              <a:t>Over 1 million English Language Learners (ELLs)</a:t>
            </a:r>
          </a:p>
          <a:p>
            <a:pPr marL="0" marR="0" lvl="0" indent="0" algn="l" rtl="0">
              <a:lnSpc>
                <a:spcPct val="95000"/>
              </a:lnSpc>
              <a:spcBef>
                <a:spcPts val="0"/>
              </a:spcBef>
              <a:buSzPct val="25000"/>
              <a:buNone/>
            </a:pPr>
            <a:r>
              <a:rPr lang="en" sz="2200" b="0" i="0" u="none" strike="noStrike" cap="none" dirty="0">
                <a:solidFill>
                  <a:srgbClr val="000000"/>
                </a:solidFill>
                <a:latin typeface="Calibri"/>
                <a:ea typeface="Calibri"/>
                <a:cs typeface="Calibri"/>
                <a:sym typeface="Calibri"/>
              </a:rPr>
              <a:t>In San Diego’s public schools:</a:t>
            </a:r>
          </a:p>
          <a:p>
            <a:pPr marL="457200" marR="0" lvl="1" indent="-342900" algn="l" rtl="0">
              <a:lnSpc>
                <a:spcPct val="95000"/>
              </a:lnSpc>
              <a:spcBef>
                <a:spcPts val="0"/>
              </a:spcBef>
              <a:buClr>
                <a:srgbClr val="000000"/>
              </a:buClr>
              <a:buSzPct val="100000"/>
              <a:buFont typeface="Calibri"/>
              <a:buChar char="•"/>
            </a:pPr>
            <a:r>
              <a:rPr lang="en" sz="2000" b="0" i="0" u="none" strike="noStrike" cap="none" dirty="0">
                <a:solidFill>
                  <a:srgbClr val="000000"/>
                </a:solidFill>
                <a:latin typeface="Calibri"/>
                <a:ea typeface="Calibri"/>
                <a:cs typeface="Calibri"/>
                <a:sym typeface="Calibri"/>
              </a:rPr>
              <a:t>The </a:t>
            </a:r>
            <a:r>
              <a:rPr lang="en" sz="2000" b="0" i="1" u="none" strike="noStrike" cap="none" dirty="0">
                <a:solidFill>
                  <a:srgbClr val="000000"/>
                </a:solidFill>
                <a:latin typeface="Calibri"/>
                <a:ea typeface="Calibri"/>
                <a:cs typeface="Calibri"/>
                <a:sym typeface="Calibri"/>
              </a:rPr>
              <a:t>majority</a:t>
            </a:r>
            <a:r>
              <a:rPr lang="en" sz="2000" b="0" i="0" u="none" strike="noStrike" cap="none" dirty="0">
                <a:solidFill>
                  <a:srgbClr val="000000"/>
                </a:solidFill>
                <a:latin typeface="Calibri"/>
                <a:ea typeface="Calibri"/>
                <a:cs typeface="Calibri"/>
                <a:sym typeface="Calibri"/>
              </a:rPr>
              <a:t> speak a language other than English</a:t>
            </a:r>
          </a:p>
          <a:p>
            <a:pPr marL="457200" marR="0" lvl="1" indent="-342900" algn="l" rtl="0">
              <a:lnSpc>
                <a:spcPct val="95000"/>
              </a:lnSpc>
              <a:spcBef>
                <a:spcPts val="0"/>
              </a:spcBef>
              <a:buClr>
                <a:srgbClr val="000000"/>
              </a:buClr>
              <a:buSzPct val="100000"/>
              <a:buFont typeface="Calibri"/>
              <a:buChar char="•"/>
            </a:pPr>
            <a:r>
              <a:rPr lang="en" sz="2000" b="0" i="0" u="none" strike="noStrike" cap="none" dirty="0">
                <a:solidFill>
                  <a:srgbClr val="000000"/>
                </a:solidFill>
                <a:latin typeface="Calibri"/>
                <a:ea typeface="Calibri"/>
                <a:cs typeface="Calibri"/>
                <a:sym typeface="Calibri"/>
              </a:rPr>
              <a:t>The majority of ELLs are Spanish Speakers</a:t>
            </a:r>
          </a:p>
          <a:p>
            <a:pPr marL="457200" marR="0" lvl="1" indent="-342900" algn="l" rtl="0">
              <a:lnSpc>
                <a:spcPct val="95000"/>
              </a:lnSpc>
              <a:spcBef>
                <a:spcPts val="0"/>
              </a:spcBef>
              <a:buClr>
                <a:srgbClr val="000000"/>
              </a:buClr>
              <a:buSzPct val="100000"/>
              <a:buFont typeface="Calibri"/>
              <a:buChar char="•"/>
            </a:pPr>
            <a:r>
              <a:rPr lang="en" sz="2000" b="0" i="0" u="none" strike="noStrike" cap="none" dirty="0">
                <a:solidFill>
                  <a:srgbClr val="000000"/>
                </a:solidFill>
                <a:latin typeface="Calibri"/>
                <a:ea typeface="Calibri"/>
                <a:cs typeface="Calibri"/>
                <a:sym typeface="Calibri"/>
              </a:rPr>
              <a:t>Spanish Speakers are culturally diverse </a:t>
            </a:r>
          </a:p>
          <a:p>
            <a:pPr marL="457200" marR="0" lvl="1" indent="-342900" algn="l" rtl="0">
              <a:lnSpc>
                <a:spcPct val="95000"/>
              </a:lnSpc>
              <a:spcBef>
                <a:spcPts val="0"/>
              </a:spcBef>
              <a:buClr>
                <a:srgbClr val="000000"/>
              </a:buClr>
              <a:buSzPct val="100000"/>
              <a:buFont typeface="Calibri"/>
              <a:buChar char="•"/>
            </a:pPr>
            <a:r>
              <a:rPr lang="en" sz="2000" b="0" i="0" u="none" strike="noStrike" cap="none" dirty="0">
                <a:solidFill>
                  <a:srgbClr val="000000"/>
                </a:solidFill>
                <a:latin typeface="Calibri"/>
                <a:ea typeface="Calibri"/>
                <a:cs typeface="Calibri"/>
                <a:sym typeface="Calibri"/>
              </a:rPr>
              <a:t>One school - over 100 language groups</a:t>
            </a:r>
          </a:p>
          <a:p>
            <a:pPr marL="0" marR="0" lvl="0" indent="0" algn="l" rtl="0">
              <a:lnSpc>
                <a:spcPct val="95000"/>
              </a:lnSpc>
              <a:spcBef>
                <a:spcPts val="0"/>
              </a:spcBef>
              <a:buSzPct val="25000"/>
              <a:buNone/>
            </a:pPr>
            <a:r>
              <a:rPr lang="en" sz="2200" b="0" i="0" u="none" strike="noStrike" cap="none" dirty="0">
                <a:solidFill>
                  <a:srgbClr val="000000"/>
                </a:solidFill>
                <a:latin typeface="Calibri"/>
                <a:ea typeface="Calibri"/>
                <a:cs typeface="Calibri"/>
                <a:sym typeface="Calibri"/>
              </a:rPr>
              <a:t>In SDSU’s School Psychology Program:</a:t>
            </a:r>
          </a:p>
          <a:p>
            <a:pPr marL="457200" marR="0" lvl="1" indent="-342900" algn="l" rtl="0">
              <a:lnSpc>
                <a:spcPct val="95000"/>
              </a:lnSpc>
              <a:spcBef>
                <a:spcPts val="0"/>
              </a:spcBef>
              <a:buClr>
                <a:srgbClr val="000000"/>
              </a:buClr>
              <a:buSzPct val="100000"/>
              <a:buFont typeface="Calibri"/>
              <a:buChar char="•"/>
            </a:pPr>
            <a:r>
              <a:rPr lang="en" sz="2000" b="0" i="0" u="none" strike="noStrike" cap="none" dirty="0">
                <a:solidFill>
                  <a:srgbClr val="000000"/>
                </a:solidFill>
                <a:latin typeface="Calibri"/>
                <a:ea typeface="Calibri"/>
                <a:cs typeface="Calibri"/>
                <a:sym typeface="Calibri"/>
              </a:rPr>
              <a:t> The </a:t>
            </a:r>
            <a:r>
              <a:rPr lang="en" sz="2000" b="0" i="1" u="none" strike="noStrike" cap="none" dirty="0">
                <a:solidFill>
                  <a:srgbClr val="000000"/>
                </a:solidFill>
                <a:latin typeface="Calibri"/>
                <a:ea typeface="Calibri"/>
                <a:cs typeface="Calibri"/>
                <a:sym typeface="Calibri"/>
              </a:rPr>
              <a:t>majority</a:t>
            </a:r>
            <a:r>
              <a:rPr lang="en" sz="2000" b="0" i="0" u="none" strike="noStrike" cap="none" dirty="0">
                <a:solidFill>
                  <a:srgbClr val="000000"/>
                </a:solidFill>
                <a:latin typeface="Calibri"/>
                <a:ea typeface="Calibri"/>
                <a:cs typeface="Calibri"/>
                <a:sym typeface="Calibri"/>
              </a:rPr>
              <a:t> of our students are proficient in English and another language(s): Spanish, Mandarin, Japanese, Tagalog, Taiwanese, Vietnamese, Korean, and Navajo</a:t>
            </a:r>
          </a:p>
          <a:p>
            <a:pPr marL="457200" marR="0" lvl="1" indent="-342900" algn="l" rtl="0">
              <a:lnSpc>
                <a:spcPct val="95000"/>
              </a:lnSpc>
              <a:spcBef>
                <a:spcPts val="0"/>
              </a:spcBef>
              <a:buClr>
                <a:srgbClr val="000000"/>
              </a:buClr>
              <a:buFont typeface="Arial"/>
              <a:buNone/>
            </a:pPr>
            <a:endParaRPr sz="2000" b="0" i="0" u="none" strike="noStrike" cap="none" dirty="0">
              <a:solidFill>
                <a:srgbClr val="000000"/>
              </a:solidFill>
              <a:latin typeface="Calibri"/>
              <a:ea typeface="Calibri"/>
              <a:cs typeface="Calibri"/>
              <a:sym typeface="Calibri"/>
            </a:endParaRPr>
          </a:p>
          <a:p>
            <a:pPr marL="457200" marR="0" lvl="1" indent="-342900" algn="l" rtl="0">
              <a:lnSpc>
                <a:spcPct val="95000"/>
              </a:lnSpc>
              <a:spcBef>
                <a:spcPts val="0"/>
              </a:spcBef>
              <a:buClr>
                <a:srgbClr val="000000"/>
              </a:buClr>
              <a:buFont typeface="Arial"/>
              <a:buNone/>
            </a:pPr>
            <a:endParaRPr sz="20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1109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Across California and the United</a:t>
            </a:r>
            <a:r>
              <a:rPr lang="en-US" baseline="0" dirty="0"/>
              <a:t> States</a:t>
            </a:r>
          </a:p>
          <a:p>
            <a:pPr lvl="0">
              <a:spcBef>
                <a:spcPts val="0"/>
              </a:spcBef>
              <a:buNone/>
            </a:pPr>
            <a:r>
              <a:rPr lang="en-US" baseline="0" dirty="0"/>
              <a:t>Supervisors are ethnically and linguistically diverse and many are our grads</a:t>
            </a:r>
          </a:p>
          <a:p>
            <a:pPr lvl="0">
              <a:spcBef>
                <a:spcPts val="0"/>
              </a:spcBef>
              <a:buNone/>
            </a:pPr>
            <a:r>
              <a:rPr lang="en-US" baseline="0" dirty="0"/>
              <a:t>Pairing system that takes into account, personal needs, professional needs, language, culture, and gender</a:t>
            </a:r>
            <a:endParaRPr dirty="0"/>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83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dirty="0">
                <a:latin typeface="Arial"/>
                <a:ea typeface="Arial"/>
                <a:cs typeface="Arial"/>
                <a:sym typeface="Arial"/>
              </a:rPr>
              <a:t>Jarrett &amp; Tiffany</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Native Grant</a:t>
            </a:r>
          </a:p>
        </p:txBody>
      </p:sp>
    </p:spTree>
    <p:extLst>
      <p:ext uri="{BB962C8B-B14F-4D97-AF65-F5344CB8AC3E}">
        <p14:creationId xmlns:p14="http://schemas.microsoft.com/office/powerpoint/2010/main" val="214361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1100">
                <a:solidFill>
                  <a:srgbClr val="000000"/>
                </a:solidFill>
              </a:rPr>
              <a:t>AJ</a:t>
            </a:r>
          </a:p>
          <a:p>
            <a:pPr marL="457200" lvl="0" indent="-298450" rtl="0">
              <a:lnSpc>
                <a:spcPct val="80000"/>
              </a:lnSpc>
              <a:spcBef>
                <a:spcPts val="1166"/>
              </a:spcBef>
              <a:buSzPct val="100000"/>
            </a:pPr>
            <a:r>
              <a:rPr lang="en-US" sz="1100">
                <a:latin typeface="Arial"/>
                <a:ea typeface="Arial"/>
                <a:cs typeface="Arial"/>
                <a:sym typeface="Arial"/>
              </a:rPr>
              <a:t>Created in response to the exponential growth in the numbers of Spanish-speaking students with unmet needs</a:t>
            </a:r>
          </a:p>
          <a:p>
            <a:pPr marL="457200" lvl="0" indent="-298450" rtl="0">
              <a:spcBef>
                <a:spcPts val="0"/>
              </a:spcBef>
              <a:buClr>
                <a:srgbClr val="000000"/>
              </a:buClr>
              <a:buSzPct val="100000"/>
            </a:pPr>
            <a:r>
              <a:rPr lang="en-US" sz="1100">
                <a:solidFill>
                  <a:srgbClr val="000000"/>
                </a:solidFill>
                <a:latin typeface="Arial"/>
                <a:ea typeface="Arial"/>
                <a:cs typeface="Arial"/>
                <a:sym typeface="Arial"/>
              </a:rPr>
              <a:t>Recruit &amp; prepare Spanish speaking school psychologists AND improve their Spanish skills &amp; cultural competencies</a:t>
            </a:r>
          </a:p>
          <a:p>
            <a:pPr marL="457200" lvl="0" indent="-298450" rtl="0">
              <a:spcBef>
                <a:spcPts val="0"/>
              </a:spcBef>
              <a:buClr>
                <a:schemeClr val="dk1"/>
              </a:buClr>
              <a:buSzPct val="100000"/>
            </a:pPr>
            <a:r>
              <a:rPr lang="en-US"/>
              <a:t>Scholars learn through cross-cohort and cross-language/culture collaboration within the three different components</a:t>
            </a:r>
          </a:p>
          <a:p>
            <a:pPr lvl="0" rtl="0">
              <a:spcBef>
                <a:spcPts val="0"/>
              </a:spcBef>
              <a:buNone/>
            </a:pPr>
            <a:endParaRPr sz="1100">
              <a:solidFill>
                <a:srgbClr val="000000"/>
              </a:solidFill>
              <a:latin typeface="Arial"/>
              <a:ea typeface="Arial"/>
              <a:cs typeface="Arial"/>
              <a:sym typeface="Arial"/>
            </a:endParaRPr>
          </a:p>
          <a:p>
            <a:pPr marL="0" marR="0" lvl="0" indent="0" algn="l" rtl="0">
              <a:spcBef>
                <a:spcPts val="0"/>
              </a:spcBef>
              <a:spcAft>
                <a:spcPts val="0"/>
              </a:spcAft>
              <a:buSzPct val="25000"/>
              <a:buNone/>
            </a:pPr>
            <a:endParaRPr sz="1100">
              <a:solidFill>
                <a:srgbClr val="000000"/>
              </a:solidFill>
            </a:endParaRPr>
          </a:p>
          <a:p>
            <a:pPr marL="0" marR="0" lvl="0" indent="0" algn="l" rtl="0">
              <a:spcBef>
                <a:spcPts val="0"/>
              </a:spcBef>
              <a:spcAft>
                <a:spcPts val="0"/>
              </a:spcAft>
              <a:buSzPct val="25000"/>
              <a:buNone/>
            </a:pPr>
            <a:endParaRPr sz="1100">
              <a:solidFill>
                <a:srgbClr val="000000"/>
              </a:solidFill>
            </a:endParaRPr>
          </a:p>
          <a:p>
            <a:pPr marL="0" marR="0" lvl="0" indent="0" algn="l" rtl="0">
              <a:spcBef>
                <a:spcPts val="360"/>
              </a:spcBef>
              <a:spcAft>
                <a:spcPts val="0"/>
              </a:spcAft>
              <a:buSzPct val="25000"/>
              <a:buNone/>
            </a:pPr>
            <a:endParaRPr sz="1100">
              <a:solidFill>
                <a:srgbClr val="000000"/>
              </a:solidFill>
            </a:endParaRPr>
          </a:p>
          <a:p>
            <a:pPr marL="0" marR="0" lvl="0" indent="0" algn="l" rtl="0">
              <a:spcBef>
                <a:spcPts val="360"/>
              </a:spcBef>
              <a:spcAft>
                <a:spcPts val="0"/>
              </a:spcAft>
              <a:buSzPct val="25000"/>
              <a:buNone/>
            </a:pPr>
            <a:endParaRPr sz="11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7491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a:t>Jessie &amp; DeAmonta</a:t>
            </a: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51</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9529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Preparing Culturally- and Linguistically-Responsive Educators: Rethinking our Approach to Personnel Preparation</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Vivian I. Correa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University of North Carolina at Charlotte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Possible sub-title -- Strategies For Preparing Early Childhood Special Education Teachers For Diversity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teacher education programs in early intervention and early childhood special education (EI/ECSE) have incorporated strategies for promoting cultural competence and culturally responsive practices. The focus of this panel presentation will address solutions for developing critical knowledge and attitudes in preservice EI/ECSE teachers. Examples of course design, service learning projects, and clinical field experiences addressing culturally and linguistically diverse populations will be describe.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8FFE44A-C7F5-F946-9D03-384FAA0E6115}" type="slidenum">
              <a:rPr lang="en-US" smtClean="0"/>
              <a:t>20</a:t>
            </a:fld>
            <a:endParaRPr lang="en-US"/>
          </a:p>
        </p:txBody>
      </p:sp>
    </p:spTree>
    <p:extLst>
      <p:ext uri="{BB962C8B-B14F-4D97-AF65-F5344CB8AC3E}">
        <p14:creationId xmlns:p14="http://schemas.microsoft.com/office/powerpoint/2010/main" val="1878024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58</a:t>
            </a:fld>
            <a:endParaRPr lang="en-US" sz="1200" b="0" i="0" u="none" strike="noStrike" cap="none">
              <a:solidFill>
                <a:schemeClr val="dk1"/>
              </a:solidFill>
              <a:latin typeface="Times New Roman"/>
              <a:ea typeface="Times New Roman"/>
              <a:cs typeface="Times New Roman"/>
              <a:sym typeface="Times New Roman"/>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a:t>Anabel</a:t>
            </a:r>
            <a:r>
              <a:rPr lang="en-US" sz="1200" b="0" i="0" u="none" strike="noStrike" cap="none">
                <a:solidFill>
                  <a:schemeClr val="dk1"/>
                </a:solidFill>
                <a:latin typeface="Calibri"/>
                <a:ea typeface="Calibri"/>
                <a:cs typeface="Calibri"/>
                <a:sym typeface="Calibri"/>
              </a:rPr>
              <a:t> (</a:t>
            </a:r>
            <a:r>
              <a:rPr lang="en-US"/>
              <a:t>first</a:t>
            </a:r>
            <a:r>
              <a:rPr lang="en-US" sz="1200" b="0" i="0" u="none" strike="noStrike" cap="none">
                <a:solidFill>
                  <a:schemeClr val="dk1"/>
                </a:solidFill>
                <a:latin typeface="Calibri"/>
                <a:ea typeface="Calibri"/>
                <a:cs typeface="Calibri"/>
                <a:sym typeface="Calibri"/>
              </a:rPr>
              <a:t> 2 points)</a:t>
            </a:r>
          </a:p>
          <a:p>
            <a:pPr lvl="0" rtl="0">
              <a:spcBef>
                <a:spcPts val="0"/>
              </a:spcBef>
              <a:buClr>
                <a:schemeClr val="dk1"/>
              </a:buClr>
              <a:buSzPct val="25000"/>
              <a:buFont typeface="Arial"/>
              <a:buNone/>
            </a:pPr>
            <a:r>
              <a:rPr lang="en-US"/>
              <a:t>Bryant (last 2 points)</a:t>
            </a:r>
          </a:p>
        </p:txBody>
      </p:sp>
    </p:spTree>
    <p:extLst>
      <p:ext uri="{BB962C8B-B14F-4D97-AF65-F5344CB8AC3E}">
        <p14:creationId xmlns:p14="http://schemas.microsoft.com/office/powerpoint/2010/main" val="111116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60</a:t>
            </a:fld>
            <a:endParaRPr lang="en-US"/>
          </a:p>
        </p:txBody>
      </p:sp>
    </p:spTree>
    <p:extLst>
      <p:ext uri="{BB962C8B-B14F-4D97-AF65-F5344CB8AC3E}">
        <p14:creationId xmlns:p14="http://schemas.microsoft.com/office/powerpoint/2010/main" val="214919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61</a:t>
            </a:fld>
            <a:endParaRPr lang="en-US"/>
          </a:p>
        </p:txBody>
      </p:sp>
    </p:spTree>
    <p:extLst>
      <p:ext uri="{BB962C8B-B14F-4D97-AF65-F5344CB8AC3E}">
        <p14:creationId xmlns:p14="http://schemas.microsoft.com/office/powerpoint/2010/main" val="3200418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Teach hidden curriculum – avoid </a:t>
            </a:r>
            <a:r>
              <a:rPr lang="en-CA" baseline="0" dirty="0" err="1"/>
              <a:t>assumicide</a:t>
            </a:r>
            <a:endParaRPr lang="en-CA" baseline="0" dirty="0"/>
          </a:p>
          <a:p>
            <a:endParaRPr lang="en-CA" baseline="0" dirty="0"/>
          </a:p>
          <a:p>
            <a:r>
              <a:rPr lang="en-CA" baseline="0" dirty="0"/>
              <a:t>Ambiguity is disproportionality’s best friend</a:t>
            </a:r>
          </a:p>
          <a:p>
            <a:r>
              <a:rPr lang="en-CA" baseline="0" dirty="0"/>
              <a:t>“You can’t punish skills into a child”</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62</a:t>
            </a:fld>
            <a:endParaRPr lang="en-US"/>
          </a:p>
        </p:txBody>
      </p:sp>
    </p:spTree>
    <p:extLst>
      <p:ext uri="{BB962C8B-B14F-4D97-AF65-F5344CB8AC3E}">
        <p14:creationId xmlns:p14="http://schemas.microsoft.com/office/powerpoint/2010/main" val="328480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826847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A3DA1-BBC7-4145-8AB9-7FE542B32E46}" type="slidenum">
              <a:rPr lang="en-CA" smtClean="0"/>
              <a:pPr/>
              <a:t>64</a:t>
            </a:fld>
            <a:endParaRPr lang="en-CA"/>
          </a:p>
        </p:txBody>
      </p:sp>
    </p:spTree>
    <p:extLst>
      <p:ext uri="{BB962C8B-B14F-4D97-AF65-F5344CB8AC3E}">
        <p14:creationId xmlns:p14="http://schemas.microsoft.com/office/powerpoint/2010/main" val="578261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8F6FB-4261-DD49-A229-6718F79A0147}"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07556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Target shrinking</a:t>
            </a:r>
          </a:p>
          <a:p>
            <a:endParaRPr lang="en-CA" dirty="0"/>
          </a:p>
          <a:p>
            <a:pPr defTabSz="897301" fontAlgn="base">
              <a:spcBef>
                <a:spcPct val="30000"/>
              </a:spcBef>
              <a:spcAft>
                <a:spcPct val="0"/>
              </a:spcAft>
              <a:defRPr/>
            </a:pPr>
            <a:r>
              <a:rPr lang="en-US" dirty="0">
                <a:latin typeface="Arial" charset="0"/>
              </a:rPr>
              <a:t>Expectations- where is it that students must be silent/not loud? It's a preference we have for a reason</a:t>
            </a:r>
          </a:p>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038736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624178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77</a:t>
            </a:fld>
            <a:endParaRPr lang="en-US" dirty="0"/>
          </a:p>
        </p:txBody>
      </p:sp>
    </p:spTree>
    <p:extLst>
      <p:ext uri="{BB962C8B-B14F-4D97-AF65-F5344CB8AC3E}">
        <p14:creationId xmlns:p14="http://schemas.microsoft.com/office/powerpoint/2010/main" val="407958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Rasbida</a:t>
            </a:r>
            <a:r>
              <a:rPr lang="en-US" sz="1200" b="0" i="0" u="none" strike="noStrike" kern="1200" baseline="0" dirty="0">
                <a:solidFill>
                  <a:schemeClr val="tx1"/>
                </a:solidFill>
                <a:latin typeface="+mn-lt"/>
                <a:ea typeface="+mn-ea"/>
                <a:cs typeface="+mn-cs"/>
              </a:rPr>
              <a:t> Banerjee, &amp; John </a:t>
            </a:r>
            <a:r>
              <a:rPr lang="en-US" sz="1200" b="0" i="0" u="none" strike="noStrike" kern="1200" baseline="0" dirty="0" err="1">
                <a:solidFill>
                  <a:schemeClr val="tx1"/>
                </a:solidFill>
                <a:latin typeface="+mn-lt"/>
                <a:ea typeface="+mn-ea"/>
                <a:cs typeface="+mn-cs"/>
              </a:rPr>
              <a:t>Luckner</a:t>
            </a:r>
            <a:r>
              <a:rPr lang="en-US" sz="1200" b="0" i="0" u="none" strike="noStrike" kern="1200" baseline="0" dirty="0">
                <a:solidFill>
                  <a:schemeClr val="tx1"/>
                </a:solidFill>
                <a:latin typeface="+mn-lt"/>
                <a:ea typeface="+mn-ea"/>
                <a:cs typeface="+mn-cs"/>
              </a:rPr>
              <a:t> (2014). Training needs of EC professionals who work with children and families who are culturally and linguistically diverse.  Infants and young children. 27, 43-59.  </a:t>
            </a:r>
          </a:p>
          <a:p>
            <a:r>
              <a:rPr lang="en-US" sz="1200" b="0" i="0" u="none" strike="noStrike" kern="1200" baseline="0" dirty="0">
                <a:solidFill>
                  <a:schemeClr val="tx1"/>
                </a:solidFill>
                <a:latin typeface="+mn-lt"/>
                <a:ea typeface="+mn-ea"/>
                <a:cs typeface="+mn-cs"/>
              </a:rPr>
              <a:t>University of Northern Colorado, Greeley</a:t>
            </a:r>
          </a:p>
          <a:p>
            <a:r>
              <a:rPr lang="en-US" sz="1200" b="0" i="0" u="none" strike="noStrike" kern="1200" baseline="0" dirty="0">
                <a:solidFill>
                  <a:schemeClr val="tx1"/>
                </a:solidFill>
                <a:latin typeface="+mn-lt"/>
                <a:ea typeface="+mn-ea"/>
                <a:cs typeface="+mn-cs"/>
              </a:rPr>
              <a:t>(Participants were recruited in multiple ways to obtain a comprehensive sample. National early childhood organizations— Division for Early Childhood (DEC), International Society of Early Intervention (ISEI), and National Early Childhood Technical Assistance Center (NECTAC, now called ECTAC)— helped distribute the survey to their members via their listserv at no cost. The survey was distributed to approximately 800 ISEI members, 3,800 DEC members, and 1,800 NECTAC members. Although the purpose of the survey was to include participants who worked in EI/ECSE settings, these </a:t>
            </a:r>
            <a:r>
              <a:rPr lang="en-US" sz="1200" b="0" i="0" u="none" strike="noStrike" kern="1200" baseline="0" dirty="0" err="1">
                <a:solidFill>
                  <a:schemeClr val="tx1"/>
                </a:solidFill>
                <a:latin typeface="+mn-lt"/>
                <a:ea typeface="+mn-ea"/>
                <a:cs typeface="+mn-cs"/>
              </a:rPr>
              <a:t>listservs</a:t>
            </a:r>
            <a:r>
              <a:rPr lang="en-US" sz="1200" b="0" i="0" u="none" strike="noStrike" kern="1200" baseline="0" dirty="0">
                <a:solidFill>
                  <a:schemeClr val="tx1"/>
                </a:solidFill>
                <a:latin typeface="+mn-lt"/>
                <a:ea typeface="+mn-ea"/>
                <a:cs typeface="+mn-cs"/>
              </a:rPr>
              <a:t> included members who may have had a broader professional scope. A total of 574 early childhood professionals responded to the survey.</a:t>
            </a:r>
            <a:endParaRPr lang="en-US" dirty="0"/>
          </a:p>
          <a:p>
            <a:pPr lvl="1"/>
            <a:r>
              <a:rPr lang="en-US" dirty="0"/>
              <a:t>48% knowledgeable when working with CLD</a:t>
            </a:r>
          </a:p>
          <a:p>
            <a:pPr lvl="1"/>
            <a:r>
              <a:rPr lang="en-US" dirty="0"/>
              <a:t>65% training did address CLD</a:t>
            </a:r>
          </a:p>
          <a:p>
            <a:pPr lvl="1"/>
            <a:endParaRPr lang="en-US" dirty="0"/>
          </a:p>
          <a:p>
            <a:r>
              <a:rPr lang="en-US" dirty="0"/>
              <a:t>having an additional class on culture and working with students and families who are CLD, </a:t>
            </a:r>
          </a:p>
          <a:p>
            <a:r>
              <a:rPr lang="en-US" dirty="0"/>
              <a:t>providing instruction on differences, biases, and stereotypes, and </a:t>
            </a:r>
          </a:p>
          <a:p>
            <a:r>
              <a:rPr lang="en-US" dirty="0"/>
              <a:t>requiring a practicum experience in schools that serve children who are CLD</a:t>
            </a:r>
          </a:p>
          <a:p>
            <a:pPr lvl="1"/>
            <a:endParaRPr lang="en-US" dirty="0"/>
          </a:p>
        </p:txBody>
      </p:sp>
      <p:sp>
        <p:nvSpPr>
          <p:cNvPr id="4" name="Slide Number Placeholder 3"/>
          <p:cNvSpPr>
            <a:spLocks noGrp="1"/>
          </p:cNvSpPr>
          <p:nvPr>
            <p:ph type="sldNum" sz="quarter" idx="10"/>
          </p:nvPr>
        </p:nvSpPr>
        <p:spPr/>
        <p:txBody>
          <a:bodyPr/>
          <a:lstStyle/>
          <a:p>
            <a:fld id="{5BA0FC70-C589-C641-A719-BAAB610781B8}" type="slidenum">
              <a:rPr lang="en-US" smtClean="0"/>
              <a:t>21</a:t>
            </a:fld>
            <a:endParaRPr lang="en-US"/>
          </a:p>
        </p:txBody>
      </p:sp>
    </p:spTree>
    <p:extLst>
      <p:ext uri="{BB962C8B-B14F-4D97-AF65-F5344CB8AC3E}">
        <p14:creationId xmlns:p14="http://schemas.microsoft.com/office/powerpoint/2010/main" val="1230482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78</a:t>
            </a:fld>
            <a:endParaRPr lang="en-US" dirty="0"/>
          </a:p>
        </p:txBody>
      </p:sp>
    </p:spTree>
    <p:extLst>
      <p:ext uri="{BB962C8B-B14F-4D97-AF65-F5344CB8AC3E}">
        <p14:creationId xmlns:p14="http://schemas.microsoft.com/office/powerpoint/2010/main" val="1039995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79</a:t>
            </a:fld>
            <a:endParaRPr lang="en-US" dirty="0"/>
          </a:p>
        </p:txBody>
      </p:sp>
    </p:spTree>
    <p:extLst>
      <p:ext uri="{BB962C8B-B14F-4D97-AF65-F5344CB8AC3E}">
        <p14:creationId xmlns:p14="http://schemas.microsoft.com/office/powerpoint/2010/main" val="1556361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42864" indent="-285716" eaLnBrk="0" hangingPunct="0">
              <a:defRPr>
                <a:solidFill>
                  <a:schemeClr val="tx1"/>
                </a:solidFill>
                <a:latin typeface="Corbel" charset="0"/>
                <a:ea typeface="ＭＳ Ｐゴシック" charset="0"/>
              </a:defRPr>
            </a:lvl2pPr>
            <a:lvl3pPr marL="1142866" indent="-228573" eaLnBrk="0" hangingPunct="0">
              <a:defRPr>
                <a:solidFill>
                  <a:schemeClr val="tx1"/>
                </a:solidFill>
                <a:latin typeface="Corbel" charset="0"/>
                <a:ea typeface="ＭＳ Ｐゴシック" charset="0"/>
              </a:defRPr>
            </a:lvl3pPr>
            <a:lvl4pPr marL="1600013" indent="-228573" eaLnBrk="0" hangingPunct="0">
              <a:defRPr>
                <a:solidFill>
                  <a:schemeClr val="tx1"/>
                </a:solidFill>
                <a:latin typeface="Corbel" charset="0"/>
                <a:ea typeface="ＭＳ Ｐゴシック" charset="0"/>
              </a:defRPr>
            </a:lvl4pPr>
            <a:lvl5pPr marL="2057158" indent="-228573" eaLnBrk="0" hangingPunct="0">
              <a:defRPr>
                <a:solidFill>
                  <a:schemeClr val="tx1"/>
                </a:solidFill>
                <a:latin typeface="Corbel" charset="0"/>
                <a:ea typeface="ＭＳ Ｐゴシック" charset="0"/>
              </a:defRPr>
            </a:lvl5pPr>
            <a:lvl6pPr marL="2514306" indent="-228573" eaLnBrk="0" fontAlgn="base" hangingPunct="0">
              <a:spcBef>
                <a:spcPct val="0"/>
              </a:spcBef>
              <a:spcAft>
                <a:spcPct val="0"/>
              </a:spcAft>
              <a:defRPr>
                <a:solidFill>
                  <a:schemeClr val="tx1"/>
                </a:solidFill>
                <a:latin typeface="Corbel" charset="0"/>
                <a:ea typeface="ＭＳ Ｐゴシック" charset="0"/>
              </a:defRPr>
            </a:lvl6pPr>
            <a:lvl7pPr marL="2971451" indent="-228573" eaLnBrk="0" fontAlgn="base" hangingPunct="0">
              <a:spcBef>
                <a:spcPct val="0"/>
              </a:spcBef>
              <a:spcAft>
                <a:spcPct val="0"/>
              </a:spcAft>
              <a:defRPr>
                <a:solidFill>
                  <a:schemeClr val="tx1"/>
                </a:solidFill>
                <a:latin typeface="Corbel" charset="0"/>
                <a:ea typeface="ＭＳ Ｐゴシック" charset="0"/>
              </a:defRPr>
            </a:lvl7pPr>
            <a:lvl8pPr marL="3428597" indent="-228573" eaLnBrk="0" fontAlgn="base" hangingPunct="0">
              <a:spcBef>
                <a:spcPct val="0"/>
              </a:spcBef>
              <a:spcAft>
                <a:spcPct val="0"/>
              </a:spcAft>
              <a:defRPr>
                <a:solidFill>
                  <a:schemeClr val="tx1"/>
                </a:solidFill>
                <a:latin typeface="Corbel" charset="0"/>
                <a:ea typeface="ＭＳ Ｐゴシック" charset="0"/>
              </a:defRPr>
            </a:lvl8pPr>
            <a:lvl9pPr marL="3885744" indent="-228573"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BA237878-AB60-334A-9D97-462FE5AD6B91}" type="slidenum">
              <a:rPr lang="en-US">
                <a:latin typeface="Calibri" charset="0"/>
              </a:rPr>
              <a:pPr eaLnBrk="1" hangingPunct="1"/>
              <a:t>80</a:t>
            </a:fld>
            <a:endParaRPr lang="en-US" dirty="0">
              <a:latin typeface="Calibri" charset="0"/>
            </a:endParaRPr>
          </a:p>
        </p:txBody>
      </p:sp>
    </p:spTree>
    <p:extLst>
      <p:ext uri="{BB962C8B-B14F-4D97-AF65-F5344CB8AC3E}">
        <p14:creationId xmlns:p14="http://schemas.microsoft.com/office/powerpoint/2010/main" val="3460004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81</a:t>
            </a:fld>
            <a:endParaRPr lang="en-US" dirty="0"/>
          </a:p>
        </p:txBody>
      </p:sp>
    </p:spTree>
    <p:extLst>
      <p:ext uri="{BB962C8B-B14F-4D97-AF65-F5344CB8AC3E}">
        <p14:creationId xmlns:p14="http://schemas.microsoft.com/office/powerpoint/2010/main" val="71103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examine personal assumptions and biases</a:t>
            </a:r>
          </a:p>
          <a:p>
            <a:r>
              <a:rPr lang="en-US" dirty="0"/>
              <a:t>have knowledge of different cultural perceptions and practices;</a:t>
            </a:r>
          </a:p>
          <a:p>
            <a:r>
              <a:rPr lang="en-US" dirty="0"/>
              <a:t>work effectively with individuals of different backgrounds, cultures, languages; </a:t>
            </a:r>
          </a:p>
          <a:p>
            <a:r>
              <a:rPr lang="en-US" dirty="0"/>
              <a:t>value diversity and promoting tolerance and respect for others;</a:t>
            </a:r>
          </a:p>
          <a:p>
            <a:endParaRPr lang="en-US" dirty="0"/>
          </a:p>
        </p:txBody>
      </p:sp>
      <p:sp>
        <p:nvSpPr>
          <p:cNvPr id="4" name="Slide Number Placeholder 3"/>
          <p:cNvSpPr>
            <a:spLocks noGrp="1"/>
          </p:cNvSpPr>
          <p:nvPr>
            <p:ph type="sldNum" sz="quarter" idx="10"/>
          </p:nvPr>
        </p:nvSpPr>
        <p:spPr/>
        <p:txBody>
          <a:bodyPr/>
          <a:lstStyle/>
          <a:p>
            <a:fld id="{5BA0FC70-C589-C641-A719-BAAB610781B8}" type="slidenum">
              <a:rPr lang="en-US" smtClean="0"/>
              <a:t>22</a:t>
            </a:fld>
            <a:endParaRPr lang="en-US"/>
          </a:p>
        </p:txBody>
      </p:sp>
    </p:spTree>
    <p:extLst>
      <p:ext uri="{BB962C8B-B14F-4D97-AF65-F5344CB8AC3E}">
        <p14:creationId xmlns:p14="http://schemas.microsoft.com/office/powerpoint/2010/main" val="192299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(over 10 years of teaching a Multicultural Education in ECSE course)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(2 years of teaching a Multicultural Education in ECSE course)</a:t>
            </a:r>
          </a:p>
          <a:p>
            <a:endParaRPr lang="en-US" dirty="0"/>
          </a:p>
        </p:txBody>
      </p:sp>
      <p:sp>
        <p:nvSpPr>
          <p:cNvPr id="4" name="Slide Number Placeholder 3"/>
          <p:cNvSpPr>
            <a:spLocks noGrp="1"/>
          </p:cNvSpPr>
          <p:nvPr>
            <p:ph type="sldNum" sz="quarter" idx="10"/>
          </p:nvPr>
        </p:nvSpPr>
        <p:spPr/>
        <p:txBody>
          <a:bodyPr/>
          <a:lstStyle/>
          <a:p>
            <a:fld id="{A8FFE44A-C7F5-F946-9D03-384FAA0E6115}" type="slidenum">
              <a:rPr lang="en-US" smtClean="0"/>
              <a:t>23</a:t>
            </a:fld>
            <a:endParaRPr lang="en-US"/>
          </a:p>
        </p:txBody>
      </p:sp>
    </p:spTree>
    <p:extLst>
      <p:ext uri="{BB962C8B-B14F-4D97-AF65-F5344CB8AC3E}">
        <p14:creationId xmlns:p14="http://schemas.microsoft.com/office/powerpoint/2010/main" val="38186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in </a:t>
            </a:r>
            <a:r>
              <a:rPr lang="en-US" dirty="0" err="1"/>
              <a:t>clemson</a:t>
            </a:r>
            <a:r>
              <a:rPr lang="en-US" dirty="0"/>
              <a:t>, had to cover English</a:t>
            </a:r>
            <a:r>
              <a:rPr lang="en-US" baseline="0" dirty="0"/>
              <a:t> Language Learners  -- </a:t>
            </a:r>
          </a:p>
          <a:p>
            <a:r>
              <a:rPr lang="en-US" baseline="0" dirty="0"/>
              <a:t>Challenge the pressure to cover more content in a limited degree program curriculum – ESOL certification and ECE and EI/ECSE</a:t>
            </a:r>
            <a:endParaRPr lang="en-US" dirty="0"/>
          </a:p>
        </p:txBody>
      </p:sp>
      <p:sp>
        <p:nvSpPr>
          <p:cNvPr id="4" name="Slide Number Placeholder 3"/>
          <p:cNvSpPr>
            <a:spLocks noGrp="1"/>
          </p:cNvSpPr>
          <p:nvPr>
            <p:ph type="sldNum" sz="quarter" idx="10"/>
          </p:nvPr>
        </p:nvSpPr>
        <p:spPr/>
        <p:txBody>
          <a:bodyPr/>
          <a:lstStyle/>
          <a:p>
            <a:fld id="{5BA0FC70-C589-C641-A719-BAAB610781B8}" type="slidenum">
              <a:rPr lang="en-US" smtClean="0"/>
              <a:t>24</a:t>
            </a:fld>
            <a:endParaRPr lang="en-US"/>
          </a:p>
        </p:txBody>
      </p:sp>
    </p:spTree>
    <p:extLst>
      <p:ext uri="{BB962C8B-B14F-4D97-AF65-F5344CB8AC3E}">
        <p14:creationId xmlns:p14="http://schemas.microsoft.com/office/powerpoint/2010/main" val="12503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Harry, Melanie</a:t>
            </a:r>
          </a:p>
          <a:p>
            <a:r>
              <a:rPr lang="en-US" dirty="0"/>
              <a:t>Simulations:  Ba </a:t>
            </a:r>
            <a:r>
              <a:rPr lang="en-US" dirty="0" err="1"/>
              <a:t>Fa</a:t>
            </a:r>
            <a:r>
              <a:rPr lang="en-US" dirty="0"/>
              <a:t> Ba </a:t>
            </a:r>
            <a:r>
              <a:rPr lang="en-US" dirty="0" err="1"/>
              <a:t>Fa</a:t>
            </a:r>
            <a:r>
              <a:rPr lang="en-US" dirty="0"/>
              <a:t>; Poverty Simulations;  survival</a:t>
            </a:r>
            <a:r>
              <a:rPr lang="en-US" baseline="0" dirty="0"/>
              <a:t> dictionaries in Spanish and other languages.</a:t>
            </a:r>
            <a:endParaRPr lang="en-US" dirty="0"/>
          </a:p>
          <a:p>
            <a:r>
              <a:rPr lang="en-US" dirty="0"/>
              <a:t>Parents as Teachers now in UNCC</a:t>
            </a:r>
          </a:p>
          <a:p>
            <a:endParaRPr lang="en-US" dirty="0"/>
          </a:p>
        </p:txBody>
      </p:sp>
      <p:sp>
        <p:nvSpPr>
          <p:cNvPr id="4" name="Slide Number Placeholder 3"/>
          <p:cNvSpPr>
            <a:spLocks noGrp="1"/>
          </p:cNvSpPr>
          <p:nvPr>
            <p:ph type="sldNum" sz="quarter" idx="10"/>
          </p:nvPr>
        </p:nvSpPr>
        <p:spPr/>
        <p:txBody>
          <a:bodyPr/>
          <a:lstStyle/>
          <a:p>
            <a:fld id="{5BA0FC70-C589-C641-A719-BAAB610781B8}" type="slidenum">
              <a:rPr lang="en-US" smtClean="0"/>
              <a:t>26</a:t>
            </a:fld>
            <a:endParaRPr lang="en-US"/>
          </a:p>
        </p:txBody>
      </p:sp>
    </p:spTree>
    <p:extLst>
      <p:ext uri="{BB962C8B-B14F-4D97-AF65-F5344CB8AC3E}">
        <p14:creationId xmlns:p14="http://schemas.microsoft.com/office/powerpoint/2010/main" val="253084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post concept maps</a:t>
            </a:r>
          </a:p>
          <a:p>
            <a:r>
              <a:rPr lang="en-US" dirty="0"/>
              <a:t>Open ended paragraphs</a:t>
            </a:r>
          </a:p>
          <a:p>
            <a:r>
              <a:rPr lang="en-US" dirty="0"/>
              <a:t>Videotaped interviews</a:t>
            </a:r>
          </a:p>
        </p:txBody>
      </p:sp>
      <p:sp>
        <p:nvSpPr>
          <p:cNvPr id="4" name="Slide Number Placeholder 3"/>
          <p:cNvSpPr>
            <a:spLocks noGrp="1"/>
          </p:cNvSpPr>
          <p:nvPr>
            <p:ph type="sldNum" sz="quarter" idx="10"/>
          </p:nvPr>
        </p:nvSpPr>
        <p:spPr/>
        <p:txBody>
          <a:bodyPr/>
          <a:lstStyle/>
          <a:p>
            <a:fld id="{5BA0FC70-C589-C641-A719-BAAB610781B8}" type="slidenum">
              <a:rPr lang="en-US" smtClean="0"/>
              <a:t>28</a:t>
            </a:fld>
            <a:endParaRPr lang="en-US"/>
          </a:p>
        </p:txBody>
      </p:sp>
    </p:spTree>
    <p:extLst>
      <p:ext uri="{BB962C8B-B14F-4D97-AF65-F5344CB8AC3E}">
        <p14:creationId xmlns:p14="http://schemas.microsoft.com/office/powerpoint/2010/main" val="259717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a:lnSpc>
                <a:spcPct val="90000"/>
              </a:lnSpc>
            </a:pPr>
            <a:r>
              <a:rPr lang="en-US" dirty="0">
                <a:latin typeface="Trebuchet MS Bold" pitchFamily="-106" charset="0"/>
              </a:rPr>
              <a:t>Provide time for dialogue</a:t>
            </a:r>
          </a:p>
          <a:p>
            <a:pPr>
              <a:lnSpc>
                <a:spcPct val="90000"/>
              </a:lnSpc>
            </a:pPr>
            <a:r>
              <a:rPr lang="en-US" dirty="0">
                <a:latin typeface="Trebuchet MS Bold" pitchFamily="-106" charset="0"/>
              </a:rPr>
              <a:t>Be prepared to support “tensions”</a:t>
            </a:r>
          </a:p>
          <a:p>
            <a:pPr eaLnBrk="1" hangingPunct="1">
              <a:lnSpc>
                <a:spcPct val="90000"/>
              </a:lnSpc>
            </a:pPr>
            <a:r>
              <a:rPr lang="en-US" dirty="0">
                <a:latin typeface="Trebuchet MS Bold" pitchFamily="-106" charset="0"/>
              </a:rPr>
              <a:t>Consider the power of assignments</a:t>
            </a:r>
          </a:p>
          <a:p>
            <a:pPr eaLnBrk="1" hangingPunct="1">
              <a:lnSpc>
                <a:spcPct val="90000"/>
              </a:lnSpc>
            </a:pPr>
            <a:r>
              <a:rPr lang="en-US" dirty="0">
                <a:latin typeface="Trebuchet MS Bold" pitchFamily="-106" charset="0"/>
              </a:rPr>
              <a:t>Teach activism and social justice, especially in early childhood</a:t>
            </a:r>
          </a:p>
          <a:p>
            <a:pPr eaLnBrk="1" hangingPunct="1">
              <a:lnSpc>
                <a:spcPct val="90000"/>
              </a:lnSpc>
            </a:pPr>
            <a:r>
              <a:rPr lang="en-US" dirty="0">
                <a:latin typeface="Trebuchet MS Bold" pitchFamily="-106" charset="0"/>
              </a:rPr>
              <a:t>Focus on disability as diversity</a:t>
            </a:r>
          </a:p>
          <a:p>
            <a:pPr eaLnBrk="1" hangingPunct="1">
              <a:lnSpc>
                <a:spcPct val="90000"/>
              </a:lnSpc>
            </a:pPr>
            <a:r>
              <a:rPr lang="en-US" dirty="0">
                <a:latin typeface="Trebuchet MS Bold" pitchFamily="-106" charset="0"/>
              </a:rPr>
              <a:t>Continue infusing “cultural” materials into other classes and practicum.</a:t>
            </a:r>
          </a:p>
          <a:p>
            <a:pPr eaLnBrk="1" hangingPunct="1"/>
            <a:endParaRPr lang="en-US" dirty="0">
              <a:latin typeface="Calibri" pitchFamily="-106" charset="0"/>
              <a:ea typeface="ＭＳ Ｐゴシック" pitchFamily="-106" charset="-128"/>
            </a:endParaRPr>
          </a:p>
        </p:txBody>
      </p:sp>
    </p:spTree>
    <p:extLst>
      <p:ext uri="{BB962C8B-B14F-4D97-AF65-F5344CB8AC3E}">
        <p14:creationId xmlns:p14="http://schemas.microsoft.com/office/powerpoint/2010/main" val="71346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3D3A99-A6AE-40C7-836A-2761E7DACF20}"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542A-53EF-4B59-B8B5-DD9742C21A4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91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D3A99-A6AE-40C7-836A-2761E7DACF20}"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8703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D3A99-A6AE-40C7-836A-2761E7DACF20}"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238155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200"/>
          </a:xfrm>
          <a:prstGeom prst="rect">
            <a:avLst/>
          </a:prstGeom>
          <a:noFill/>
          <a:ln>
            <a:noFill/>
          </a:ln>
        </p:spPr>
        <p:txBody>
          <a:bodyPr lIns="91425" tIns="91425" rIns="91425" bIns="91425" anchor="t" anchorCtr="0"/>
          <a:lstStyle>
            <a:lvl1pPr lvl="0" rtl="0">
              <a:spcBef>
                <a:spcPts val="0"/>
              </a:spcBef>
              <a:buClr>
                <a:schemeClr val="dk1"/>
              </a:buClr>
              <a:buFont typeface="Arial"/>
              <a:buNone/>
              <a:defRPr sz="2800">
                <a:solidFill>
                  <a:schemeClr val="dk1"/>
                </a:solidFill>
              </a:defRPr>
            </a:lvl1pPr>
            <a:lvl2pPr lvl="1" rtl="0">
              <a:spcBef>
                <a:spcPts val="0"/>
              </a:spcBef>
              <a:buClr>
                <a:schemeClr val="dk1"/>
              </a:buClr>
              <a:buNone/>
              <a:defRPr sz="2800">
                <a:solidFill>
                  <a:schemeClr val="dk1"/>
                </a:solidFill>
              </a:defRPr>
            </a:lvl2pPr>
            <a:lvl3pPr lvl="2" rtl="0">
              <a:spcBef>
                <a:spcPts val="0"/>
              </a:spcBef>
              <a:buClr>
                <a:schemeClr val="dk1"/>
              </a:buClr>
              <a:buNone/>
              <a:defRPr sz="2800">
                <a:solidFill>
                  <a:schemeClr val="dk1"/>
                </a:solidFill>
              </a:defRPr>
            </a:lvl3pPr>
            <a:lvl4pPr lvl="3" rtl="0">
              <a:spcBef>
                <a:spcPts val="0"/>
              </a:spcBef>
              <a:buClr>
                <a:schemeClr val="dk1"/>
              </a:buClr>
              <a:buNone/>
              <a:defRPr sz="2800">
                <a:solidFill>
                  <a:schemeClr val="dk1"/>
                </a:solidFill>
              </a:defRPr>
            </a:lvl4pPr>
            <a:lvl5pPr lvl="4" rtl="0">
              <a:spcBef>
                <a:spcPts val="0"/>
              </a:spcBef>
              <a:buClr>
                <a:schemeClr val="dk1"/>
              </a:buClr>
              <a:buNone/>
              <a:defRPr sz="2800">
                <a:solidFill>
                  <a:schemeClr val="dk1"/>
                </a:solidFill>
              </a:defRPr>
            </a:lvl5pPr>
            <a:lvl6pPr lvl="5" rtl="0">
              <a:spcBef>
                <a:spcPts val="0"/>
              </a:spcBef>
              <a:buClr>
                <a:schemeClr val="dk1"/>
              </a:buClr>
              <a:buNone/>
              <a:defRPr sz="2800">
                <a:solidFill>
                  <a:schemeClr val="dk1"/>
                </a:solidFill>
              </a:defRPr>
            </a:lvl6pPr>
            <a:lvl7pPr lvl="6" rtl="0">
              <a:spcBef>
                <a:spcPts val="0"/>
              </a:spcBef>
              <a:buClr>
                <a:schemeClr val="dk1"/>
              </a:buClr>
              <a:buNone/>
              <a:defRPr sz="2800">
                <a:solidFill>
                  <a:schemeClr val="dk1"/>
                </a:solidFill>
              </a:defRPr>
            </a:lvl7pPr>
            <a:lvl8pPr lvl="7" rtl="0">
              <a:spcBef>
                <a:spcPts val="0"/>
              </a:spcBef>
              <a:buClr>
                <a:schemeClr val="dk1"/>
              </a:buClr>
              <a:buNone/>
              <a:defRPr sz="2800">
                <a:solidFill>
                  <a:schemeClr val="dk1"/>
                </a:solidFill>
              </a:defRPr>
            </a:lvl8pPr>
            <a:lvl9pPr lvl="8" rtl="0">
              <a:spcBef>
                <a:spcPts val="0"/>
              </a:spcBef>
              <a:buClr>
                <a:schemeClr val="dk1"/>
              </a:buClr>
              <a:buNone/>
              <a:defRPr sz="2800">
                <a:solidFill>
                  <a:schemeClr val="dk1"/>
                </a:solidFill>
              </a:defRPr>
            </a:lvl9pPr>
          </a:lstStyle>
          <a:p>
            <a:endParaRPr/>
          </a:p>
        </p:txBody>
      </p:sp>
      <p:sp>
        <p:nvSpPr>
          <p:cNvPr id="52" name="Shape 52"/>
          <p:cNvSpPr txBox="1">
            <a:spLocks noGrp="1"/>
          </p:cNvSpPr>
          <p:nvPr>
            <p:ph type="body" idx="1"/>
          </p:nvPr>
        </p:nvSpPr>
        <p:spPr>
          <a:xfrm>
            <a:off x="457201" y="1600200"/>
            <a:ext cx="4038599" cy="4526000"/>
          </a:xfrm>
          <a:prstGeom prst="rect">
            <a:avLst/>
          </a:prstGeom>
          <a:noFill/>
          <a:ln>
            <a:noFill/>
          </a:ln>
        </p:spPr>
        <p:txBody>
          <a:bodyPr lIns="91425" tIns="91425" rIns="91425" bIns="91425" anchor="t" anchorCtr="0"/>
          <a:lstStyle>
            <a:lvl1pPr lvl="0" rtl="0">
              <a:lnSpc>
                <a:spcPct val="115000"/>
              </a:lnSpc>
              <a:spcBef>
                <a:spcPts val="0"/>
              </a:spcBef>
              <a:spcAft>
                <a:spcPts val="1600"/>
              </a:spcAft>
              <a:defRPr sz="1800">
                <a:solidFill>
                  <a:schemeClr val="dk2"/>
                </a:solidFill>
              </a:defRPr>
            </a:lvl1pPr>
            <a:lvl2pPr lvl="1" rtl="0">
              <a:lnSpc>
                <a:spcPct val="115000"/>
              </a:lnSpc>
              <a:spcBef>
                <a:spcPts val="0"/>
              </a:spcBef>
              <a:spcAft>
                <a:spcPts val="1600"/>
              </a:spcAft>
              <a:defRPr>
                <a:solidFill>
                  <a:schemeClr val="dk2"/>
                </a:solidFill>
              </a:defRPr>
            </a:lvl2pPr>
            <a:lvl3pPr lvl="2" rtl="0">
              <a:lnSpc>
                <a:spcPct val="115000"/>
              </a:lnSpc>
              <a:spcBef>
                <a:spcPts val="0"/>
              </a:spcBef>
              <a:spcAft>
                <a:spcPts val="1600"/>
              </a:spcAft>
              <a:defRPr>
                <a:solidFill>
                  <a:schemeClr val="dk2"/>
                </a:solidFill>
              </a:defRPr>
            </a:lvl3pPr>
            <a:lvl4pPr lvl="3" rtl="0">
              <a:lnSpc>
                <a:spcPct val="115000"/>
              </a:lnSpc>
              <a:spcBef>
                <a:spcPts val="0"/>
              </a:spcBef>
              <a:spcAft>
                <a:spcPts val="1600"/>
              </a:spcAft>
              <a:defRPr>
                <a:solidFill>
                  <a:schemeClr val="dk2"/>
                </a:solidFill>
              </a:defRPr>
            </a:lvl4pPr>
            <a:lvl5pPr lvl="4" rtl="0">
              <a:lnSpc>
                <a:spcPct val="115000"/>
              </a:lnSpc>
              <a:spcBef>
                <a:spcPts val="0"/>
              </a:spcBef>
              <a:spcAft>
                <a:spcPts val="1600"/>
              </a:spcAft>
              <a:defRPr>
                <a:solidFill>
                  <a:schemeClr val="dk2"/>
                </a:solidFill>
              </a:defRPr>
            </a:lvl5pPr>
            <a:lvl6pPr lvl="5" rtl="0">
              <a:lnSpc>
                <a:spcPct val="115000"/>
              </a:lnSpc>
              <a:spcBef>
                <a:spcPts val="0"/>
              </a:spcBef>
              <a:spcAft>
                <a:spcPts val="1600"/>
              </a:spcAft>
              <a:defRPr>
                <a:solidFill>
                  <a:schemeClr val="dk2"/>
                </a:solidFill>
              </a:defRPr>
            </a:lvl6pPr>
            <a:lvl7pPr lvl="6" rtl="0">
              <a:lnSpc>
                <a:spcPct val="115000"/>
              </a:lnSpc>
              <a:spcBef>
                <a:spcPts val="0"/>
              </a:spcBef>
              <a:spcAft>
                <a:spcPts val="1600"/>
              </a:spcAft>
              <a:defRPr>
                <a:solidFill>
                  <a:schemeClr val="dk2"/>
                </a:solidFill>
              </a:defRPr>
            </a:lvl7pPr>
            <a:lvl8pPr lvl="7" rtl="0">
              <a:lnSpc>
                <a:spcPct val="115000"/>
              </a:lnSpc>
              <a:spcBef>
                <a:spcPts val="0"/>
              </a:spcBef>
              <a:spcAft>
                <a:spcPts val="1600"/>
              </a:spcAft>
              <a:defRPr>
                <a:solidFill>
                  <a:schemeClr val="dk2"/>
                </a:solidFill>
              </a:defRPr>
            </a:lvl8pPr>
            <a:lvl9pPr lvl="8" rtl="0">
              <a:lnSpc>
                <a:spcPct val="115000"/>
              </a:lnSpc>
              <a:spcBef>
                <a:spcPts val="0"/>
              </a:spcBef>
              <a:spcAft>
                <a:spcPts val="1600"/>
              </a:spcAft>
              <a:defRPr>
                <a:solidFill>
                  <a:schemeClr val="dk2"/>
                </a:solidFill>
              </a:defRPr>
            </a:lvl9pPr>
          </a:lstStyle>
          <a:p>
            <a:endParaRPr/>
          </a:p>
        </p:txBody>
      </p:sp>
      <p:sp>
        <p:nvSpPr>
          <p:cNvPr id="53" name="Shape 53"/>
          <p:cNvSpPr txBox="1">
            <a:spLocks noGrp="1"/>
          </p:cNvSpPr>
          <p:nvPr>
            <p:ph type="body" idx="2"/>
          </p:nvPr>
        </p:nvSpPr>
        <p:spPr>
          <a:xfrm>
            <a:off x="4648202" y="1600200"/>
            <a:ext cx="4038599" cy="2186000"/>
          </a:xfrm>
          <a:prstGeom prst="rect">
            <a:avLst/>
          </a:prstGeom>
          <a:noFill/>
          <a:ln>
            <a:noFill/>
          </a:ln>
        </p:spPr>
        <p:txBody>
          <a:bodyPr lIns="91425" tIns="91425" rIns="91425" bIns="91425" anchor="t" anchorCtr="0"/>
          <a:lstStyle>
            <a:lvl1pPr lvl="0" rtl="0">
              <a:lnSpc>
                <a:spcPct val="115000"/>
              </a:lnSpc>
              <a:spcBef>
                <a:spcPts val="0"/>
              </a:spcBef>
              <a:spcAft>
                <a:spcPts val="1600"/>
              </a:spcAft>
              <a:defRPr sz="1800">
                <a:solidFill>
                  <a:schemeClr val="dk2"/>
                </a:solidFill>
              </a:defRPr>
            </a:lvl1pPr>
            <a:lvl2pPr lvl="1" rtl="0">
              <a:lnSpc>
                <a:spcPct val="115000"/>
              </a:lnSpc>
              <a:spcBef>
                <a:spcPts val="0"/>
              </a:spcBef>
              <a:spcAft>
                <a:spcPts val="1600"/>
              </a:spcAft>
              <a:defRPr>
                <a:solidFill>
                  <a:schemeClr val="dk2"/>
                </a:solidFill>
              </a:defRPr>
            </a:lvl2pPr>
            <a:lvl3pPr lvl="2" rtl="0">
              <a:lnSpc>
                <a:spcPct val="115000"/>
              </a:lnSpc>
              <a:spcBef>
                <a:spcPts val="0"/>
              </a:spcBef>
              <a:spcAft>
                <a:spcPts val="1600"/>
              </a:spcAft>
              <a:defRPr>
                <a:solidFill>
                  <a:schemeClr val="dk2"/>
                </a:solidFill>
              </a:defRPr>
            </a:lvl3pPr>
            <a:lvl4pPr lvl="3" rtl="0">
              <a:lnSpc>
                <a:spcPct val="115000"/>
              </a:lnSpc>
              <a:spcBef>
                <a:spcPts val="0"/>
              </a:spcBef>
              <a:spcAft>
                <a:spcPts val="1600"/>
              </a:spcAft>
              <a:defRPr>
                <a:solidFill>
                  <a:schemeClr val="dk2"/>
                </a:solidFill>
              </a:defRPr>
            </a:lvl4pPr>
            <a:lvl5pPr lvl="4" rtl="0">
              <a:lnSpc>
                <a:spcPct val="115000"/>
              </a:lnSpc>
              <a:spcBef>
                <a:spcPts val="0"/>
              </a:spcBef>
              <a:spcAft>
                <a:spcPts val="1600"/>
              </a:spcAft>
              <a:defRPr>
                <a:solidFill>
                  <a:schemeClr val="dk2"/>
                </a:solidFill>
              </a:defRPr>
            </a:lvl5pPr>
            <a:lvl6pPr lvl="5" rtl="0">
              <a:lnSpc>
                <a:spcPct val="115000"/>
              </a:lnSpc>
              <a:spcBef>
                <a:spcPts val="0"/>
              </a:spcBef>
              <a:spcAft>
                <a:spcPts val="1600"/>
              </a:spcAft>
              <a:defRPr>
                <a:solidFill>
                  <a:schemeClr val="dk2"/>
                </a:solidFill>
              </a:defRPr>
            </a:lvl6pPr>
            <a:lvl7pPr lvl="6" rtl="0">
              <a:lnSpc>
                <a:spcPct val="115000"/>
              </a:lnSpc>
              <a:spcBef>
                <a:spcPts val="0"/>
              </a:spcBef>
              <a:spcAft>
                <a:spcPts val="1600"/>
              </a:spcAft>
              <a:defRPr>
                <a:solidFill>
                  <a:schemeClr val="dk2"/>
                </a:solidFill>
              </a:defRPr>
            </a:lvl7pPr>
            <a:lvl8pPr lvl="7" rtl="0">
              <a:lnSpc>
                <a:spcPct val="115000"/>
              </a:lnSpc>
              <a:spcBef>
                <a:spcPts val="0"/>
              </a:spcBef>
              <a:spcAft>
                <a:spcPts val="1600"/>
              </a:spcAft>
              <a:defRPr>
                <a:solidFill>
                  <a:schemeClr val="dk2"/>
                </a:solidFill>
              </a:defRPr>
            </a:lvl8pPr>
            <a:lvl9pPr lvl="8" rtl="0">
              <a:lnSpc>
                <a:spcPct val="115000"/>
              </a:lnSpc>
              <a:spcBef>
                <a:spcPts val="0"/>
              </a:spcBef>
              <a:spcAft>
                <a:spcPts val="1600"/>
              </a:spcAft>
              <a:defRPr>
                <a:solidFill>
                  <a:schemeClr val="dk2"/>
                </a:solidFill>
              </a:defRPr>
            </a:lvl9pPr>
          </a:lstStyle>
          <a:p>
            <a:endParaRPr/>
          </a:p>
        </p:txBody>
      </p:sp>
      <p:sp>
        <p:nvSpPr>
          <p:cNvPr id="54" name="Shape 54"/>
          <p:cNvSpPr txBox="1">
            <a:spLocks noGrp="1"/>
          </p:cNvSpPr>
          <p:nvPr>
            <p:ph type="body" idx="3"/>
          </p:nvPr>
        </p:nvSpPr>
        <p:spPr>
          <a:xfrm>
            <a:off x="4648202" y="3938602"/>
            <a:ext cx="4038599" cy="2187599"/>
          </a:xfrm>
          <a:prstGeom prst="rect">
            <a:avLst/>
          </a:prstGeom>
          <a:noFill/>
          <a:ln>
            <a:noFill/>
          </a:ln>
        </p:spPr>
        <p:txBody>
          <a:bodyPr lIns="91425" tIns="91425" rIns="91425" bIns="91425" anchor="t" anchorCtr="0"/>
          <a:lstStyle>
            <a:lvl1pPr lvl="0" rtl="0">
              <a:lnSpc>
                <a:spcPct val="115000"/>
              </a:lnSpc>
              <a:spcBef>
                <a:spcPts val="0"/>
              </a:spcBef>
              <a:spcAft>
                <a:spcPts val="1600"/>
              </a:spcAft>
              <a:defRPr sz="1800">
                <a:solidFill>
                  <a:schemeClr val="dk2"/>
                </a:solidFill>
              </a:defRPr>
            </a:lvl1pPr>
            <a:lvl2pPr lvl="1" rtl="0">
              <a:lnSpc>
                <a:spcPct val="115000"/>
              </a:lnSpc>
              <a:spcBef>
                <a:spcPts val="0"/>
              </a:spcBef>
              <a:spcAft>
                <a:spcPts val="1600"/>
              </a:spcAft>
              <a:defRPr>
                <a:solidFill>
                  <a:schemeClr val="dk2"/>
                </a:solidFill>
              </a:defRPr>
            </a:lvl2pPr>
            <a:lvl3pPr lvl="2" rtl="0">
              <a:lnSpc>
                <a:spcPct val="115000"/>
              </a:lnSpc>
              <a:spcBef>
                <a:spcPts val="0"/>
              </a:spcBef>
              <a:spcAft>
                <a:spcPts val="1600"/>
              </a:spcAft>
              <a:defRPr>
                <a:solidFill>
                  <a:schemeClr val="dk2"/>
                </a:solidFill>
              </a:defRPr>
            </a:lvl3pPr>
            <a:lvl4pPr lvl="3" rtl="0">
              <a:lnSpc>
                <a:spcPct val="115000"/>
              </a:lnSpc>
              <a:spcBef>
                <a:spcPts val="0"/>
              </a:spcBef>
              <a:spcAft>
                <a:spcPts val="1600"/>
              </a:spcAft>
              <a:defRPr>
                <a:solidFill>
                  <a:schemeClr val="dk2"/>
                </a:solidFill>
              </a:defRPr>
            </a:lvl4pPr>
            <a:lvl5pPr lvl="4" rtl="0">
              <a:lnSpc>
                <a:spcPct val="115000"/>
              </a:lnSpc>
              <a:spcBef>
                <a:spcPts val="0"/>
              </a:spcBef>
              <a:spcAft>
                <a:spcPts val="1600"/>
              </a:spcAft>
              <a:defRPr>
                <a:solidFill>
                  <a:schemeClr val="dk2"/>
                </a:solidFill>
              </a:defRPr>
            </a:lvl5pPr>
            <a:lvl6pPr lvl="5" rtl="0">
              <a:lnSpc>
                <a:spcPct val="115000"/>
              </a:lnSpc>
              <a:spcBef>
                <a:spcPts val="0"/>
              </a:spcBef>
              <a:spcAft>
                <a:spcPts val="1600"/>
              </a:spcAft>
              <a:defRPr>
                <a:solidFill>
                  <a:schemeClr val="dk2"/>
                </a:solidFill>
              </a:defRPr>
            </a:lvl6pPr>
            <a:lvl7pPr lvl="6" rtl="0">
              <a:lnSpc>
                <a:spcPct val="115000"/>
              </a:lnSpc>
              <a:spcBef>
                <a:spcPts val="0"/>
              </a:spcBef>
              <a:spcAft>
                <a:spcPts val="1600"/>
              </a:spcAft>
              <a:defRPr>
                <a:solidFill>
                  <a:schemeClr val="dk2"/>
                </a:solidFill>
              </a:defRPr>
            </a:lvl7pPr>
            <a:lvl8pPr lvl="7" rtl="0">
              <a:lnSpc>
                <a:spcPct val="115000"/>
              </a:lnSpc>
              <a:spcBef>
                <a:spcPts val="0"/>
              </a:spcBef>
              <a:spcAft>
                <a:spcPts val="1600"/>
              </a:spcAft>
              <a:defRPr>
                <a:solidFill>
                  <a:schemeClr val="dk2"/>
                </a:solidFill>
              </a:defRPr>
            </a:lvl8pPr>
            <a:lvl9pPr lvl="8" rtl="0">
              <a:lnSpc>
                <a:spcPct val="115000"/>
              </a:lnSpc>
              <a:spcBef>
                <a:spcPts val="0"/>
              </a:spcBef>
              <a:spcAft>
                <a:spcPts val="1600"/>
              </a:spcAft>
              <a:defRPr>
                <a:solidFill>
                  <a:schemeClr val="dk2"/>
                </a:solidFill>
              </a:defRPr>
            </a:lvl9pPr>
          </a:lstStyle>
          <a:p>
            <a:endParaRPr/>
          </a:p>
        </p:txBody>
      </p:sp>
      <p:sp>
        <p:nvSpPr>
          <p:cNvPr id="55" name="Shape 55"/>
          <p:cNvSpPr txBox="1">
            <a:spLocks noGrp="1"/>
          </p:cNvSpPr>
          <p:nvPr>
            <p:ph type="dt" idx="10"/>
          </p:nvPr>
        </p:nvSpPr>
        <p:spPr>
          <a:xfrm>
            <a:off x="457200" y="6245067"/>
            <a:ext cx="2133000" cy="475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676" y="6245067"/>
            <a:ext cx="2894700" cy="475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710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0" y="0"/>
            <a:ext cx="8001000" cy="1371600"/>
          </a:xfrm>
          <a:prstGeom prst="rect">
            <a:avLst/>
          </a:prstGeom>
          <a:solidFill>
            <a:srgbClr val="817C00"/>
          </a:solidFill>
          <a:ln>
            <a:miter lim="800000"/>
            <a:headEnd/>
            <a:tailEnd/>
          </a:ln>
        </p:spPr>
        <p:txBody>
          <a:bodyPr wrap="square" lIns="457200" tIns="45720" rIns="91440" bIns="45720" numCol="1" anchorCtr="0" compatLnSpc="1">
            <a:prstTxWarp prst="textNoShape">
              <a:avLst/>
            </a:prstTxWarp>
          </a:bodyPr>
          <a:lstStyle>
            <a:lvl1pPr algn="l">
              <a:defRPr sz="3600" b="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5711472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D3A99-A6AE-40C7-836A-2761E7DACF20}"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195621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D3A99-A6AE-40C7-836A-2761E7DACF20}"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542A-53EF-4B59-B8B5-DD9742C21A4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D3A99-A6AE-40C7-836A-2761E7DACF20}"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232214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3D3A99-A6AE-40C7-836A-2761E7DACF20}" type="datetimeFigureOut">
              <a:rPr lang="en-US" smtClean="0"/>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234889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3D3A99-A6AE-40C7-836A-2761E7DACF20}"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295341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63D3A99-A6AE-40C7-836A-2761E7DACF20}" type="datetimeFigureOut">
              <a:rPr lang="en-US" smtClean="0"/>
              <a:t>7/11/2016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302844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63D3A99-A6AE-40C7-836A-2761E7DACF20}" type="datetimeFigureOut">
              <a:rPr lang="en-US" smtClean="0"/>
              <a:t>7/11/2016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F0542A-53EF-4B59-B8B5-DD9742C21A48}" type="slidenum">
              <a:rPr lang="en-US" smtClean="0"/>
              <a:t>‹#›</a:t>
            </a:fld>
            <a:endParaRPr lang="en-US"/>
          </a:p>
        </p:txBody>
      </p:sp>
    </p:spTree>
    <p:extLst>
      <p:ext uri="{BB962C8B-B14F-4D97-AF65-F5344CB8AC3E}">
        <p14:creationId xmlns:p14="http://schemas.microsoft.com/office/powerpoint/2010/main" val="1815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D3A99-A6AE-40C7-836A-2761E7DACF20}"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0542A-53EF-4B59-B8B5-DD9742C21A48}" type="slidenum">
              <a:rPr lang="en-US" smtClean="0"/>
              <a:t>‹#›</a:t>
            </a:fld>
            <a:endParaRPr lang="en-US"/>
          </a:p>
        </p:txBody>
      </p:sp>
    </p:spTree>
    <p:extLst>
      <p:ext uri="{BB962C8B-B14F-4D97-AF65-F5344CB8AC3E}">
        <p14:creationId xmlns:p14="http://schemas.microsoft.com/office/powerpoint/2010/main" val="28744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63D3A99-A6AE-40C7-836A-2761E7DACF20}" type="datetimeFigureOut">
              <a:rPr lang="en-US" smtClean="0"/>
              <a:t>7/11/2016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7F0542A-53EF-4B59-B8B5-DD9742C21A4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36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vivian/Documents/CLEMSON%20FILES/TED%20ST%20LOUIS%20NOV%202-6/VivianHD720.mov" TargetMode="External"/><Relationship Id="rId1" Type="http://schemas.microsoft.com/office/2007/relationships/media" Target="file://localhost/Users/vivian/Documents/CLEMSON%20FILES/TED%20ST%20LOUIS%20NOV%202-6/VivianHD720.mov" TargetMode="Externa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pbisapps.org/Applications/Pages/PBIS-Assessment-Surveys.aspx#tfi" TargetMode="External"/><Relationship Id="rId4" Type="http://schemas.openxmlformats.org/officeDocument/2006/relationships/hyperlink" Target="http://www.pbisapps.or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kentm@uoregon.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500" b="1" dirty="0">
                <a:latin typeface="Helvetica" panose="020B0604020202020204" pitchFamily="34" charset="0"/>
                <a:cs typeface="Helvetica" panose="020B0604020202020204" pitchFamily="34" charset="0"/>
              </a:rPr>
              <a:t>Preparing Culturally and Linguistically Responsive Educators: </a:t>
            </a:r>
            <a:br>
              <a:rPr lang="en-US" sz="4500" b="1" dirty="0">
                <a:latin typeface="Helvetica" panose="020B0604020202020204" pitchFamily="34" charset="0"/>
                <a:cs typeface="Helvetica" panose="020B0604020202020204" pitchFamily="34" charset="0"/>
              </a:rPr>
            </a:br>
            <a:r>
              <a:rPr lang="en-US" sz="4500" b="1" dirty="0">
                <a:latin typeface="Helvetica" panose="020B0604020202020204" pitchFamily="34" charset="0"/>
                <a:cs typeface="Helvetica" panose="020B0604020202020204" pitchFamily="34" charset="0"/>
              </a:rPr>
              <a:t/>
            </a:r>
            <a:br>
              <a:rPr lang="en-US" sz="4500" b="1" dirty="0">
                <a:latin typeface="Helvetica" panose="020B0604020202020204" pitchFamily="34" charset="0"/>
                <a:cs typeface="Helvetica" panose="020B0604020202020204" pitchFamily="34" charset="0"/>
              </a:rPr>
            </a:br>
            <a:r>
              <a:rPr lang="en-US" sz="4400" dirty="0">
                <a:latin typeface="Helvetica" panose="020B0604020202020204" pitchFamily="34" charset="0"/>
                <a:cs typeface="Helvetica" panose="020B0604020202020204" pitchFamily="34" charset="0"/>
              </a:rPr>
              <a:t>Rethinking Our Approach to Personnel Preparation</a:t>
            </a:r>
          </a:p>
        </p:txBody>
      </p:sp>
      <p:sp>
        <p:nvSpPr>
          <p:cNvPr id="3" name="Subtitle 2"/>
          <p:cNvSpPr>
            <a:spLocks noGrp="1"/>
          </p:cNvSpPr>
          <p:nvPr>
            <p:ph type="subTitle" idx="1"/>
          </p:nvPr>
        </p:nvSpPr>
        <p:spPr/>
        <p:txBody>
          <a:bodyPr>
            <a:normAutofit fontScale="92500" lnSpcReduction="10000"/>
          </a:bodyPr>
          <a:lstStyle/>
          <a:p>
            <a:r>
              <a:rPr lang="en-US" b="1" cap="none" spc="0" dirty="0">
                <a:solidFill>
                  <a:srgbClr val="33830D"/>
                </a:solidFill>
                <a:latin typeface="Helvetica" panose="020B0604020202020204" pitchFamily="34" charset="0"/>
                <a:cs typeface="Helvetica" panose="020B0604020202020204" pitchFamily="34" charset="0"/>
              </a:rPr>
              <a:t>Dr. Edwin </a:t>
            </a:r>
            <a:r>
              <a:rPr lang="en-US" b="1" cap="none" spc="0" dirty="0" err="1">
                <a:solidFill>
                  <a:srgbClr val="33830D"/>
                </a:solidFill>
                <a:latin typeface="Helvetica" panose="020B0604020202020204" pitchFamily="34" charset="0"/>
                <a:cs typeface="Helvetica" panose="020B0604020202020204" pitchFamily="34" charset="0"/>
              </a:rPr>
              <a:t>Achola</a:t>
            </a:r>
            <a:r>
              <a:rPr lang="en-US" b="1" cap="none" spc="0" dirty="0">
                <a:solidFill>
                  <a:srgbClr val="33830D"/>
                </a:solidFill>
                <a:latin typeface="Helvetica" panose="020B0604020202020204" pitchFamily="34" charset="0"/>
                <a:cs typeface="Helvetica" panose="020B0604020202020204" pitchFamily="34" charset="0"/>
              </a:rPr>
              <a:t>, Dr. Vivian Correa, Dr. </a:t>
            </a:r>
            <a:r>
              <a:rPr lang="en-US" b="1" cap="none" spc="0" dirty="0" err="1">
                <a:solidFill>
                  <a:srgbClr val="33830D"/>
                </a:solidFill>
                <a:latin typeface="Helvetica" panose="020B0604020202020204" pitchFamily="34" charset="0"/>
                <a:cs typeface="Helvetica" panose="020B0604020202020204" pitchFamily="34" charset="0"/>
              </a:rPr>
              <a:t>Tonika</a:t>
            </a:r>
            <a:r>
              <a:rPr lang="en-US" b="1" cap="none" spc="0" dirty="0">
                <a:solidFill>
                  <a:srgbClr val="33830D"/>
                </a:solidFill>
                <a:latin typeface="Helvetica" panose="020B0604020202020204" pitchFamily="34" charset="0"/>
                <a:cs typeface="Helvetica" panose="020B0604020202020204" pitchFamily="34" charset="0"/>
              </a:rPr>
              <a:t> Duren Green, Dr. Kent </a:t>
            </a:r>
            <a:r>
              <a:rPr lang="en-US" b="1" cap="none" spc="0" dirty="0" err="1">
                <a:solidFill>
                  <a:srgbClr val="33830D"/>
                </a:solidFill>
                <a:latin typeface="Helvetica" panose="020B0604020202020204" pitchFamily="34" charset="0"/>
                <a:cs typeface="Helvetica" panose="020B0604020202020204" pitchFamily="34" charset="0"/>
              </a:rPr>
              <a:t>Mcintosh</a:t>
            </a:r>
            <a:r>
              <a:rPr lang="en-US" b="1" cap="none" spc="0" dirty="0">
                <a:solidFill>
                  <a:srgbClr val="33830D"/>
                </a:solidFill>
                <a:latin typeface="Helvetica" panose="020B0604020202020204" pitchFamily="34" charset="0"/>
                <a:cs typeface="Helvetica" panose="020B0604020202020204" pitchFamily="34" charset="0"/>
              </a:rPr>
              <a:t> </a:t>
            </a:r>
          </a:p>
          <a:p>
            <a:r>
              <a:rPr lang="en-US" b="1" cap="none" spc="0" dirty="0">
                <a:solidFill>
                  <a:srgbClr val="33830D"/>
                </a:solidFill>
                <a:latin typeface="Helvetica" panose="020B0604020202020204" pitchFamily="34" charset="0"/>
                <a:cs typeface="Helvetica" panose="020B0604020202020204" pitchFamily="34" charset="0"/>
              </a:rPr>
              <a:t>Moderator: Dr. Cathy Kea</a:t>
            </a:r>
            <a:endParaRPr lang="en-US" cap="none" spc="0" dirty="0">
              <a:solidFill>
                <a:srgbClr val="33830D"/>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54301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800" b="1" dirty="0">
                <a:latin typeface="Helvetica" charset="0"/>
                <a:ea typeface="Helvetica" charset="0"/>
                <a:cs typeface="Helvetica" charset="0"/>
              </a:rPr>
              <a:t>Intercultural Competence </a:t>
            </a:r>
          </a:p>
        </p:txBody>
      </p:sp>
      <p:sp>
        <p:nvSpPr>
          <p:cNvPr id="8" name="Content Placeholder 7"/>
          <p:cNvSpPr>
            <a:spLocks noGrp="1"/>
          </p:cNvSpPr>
          <p:nvPr>
            <p:ph idx="1"/>
          </p:nvPr>
        </p:nvSpPr>
        <p:spPr/>
        <p:txBody>
          <a:bodyPr anchor="ctr">
            <a:normAutofit/>
          </a:bodyPr>
          <a:lstStyle/>
          <a:p>
            <a:pPr marL="347472" indent="-347472">
              <a:buClr>
                <a:srgbClr val="C00000"/>
              </a:buClr>
              <a:buFont typeface="Wingdings" charset="2"/>
              <a:buChar char="§"/>
            </a:pPr>
            <a:r>
              <a:rPr lang="en-US" sz="1900" dirty="0">
                <a:latin typeface="Helvetica" charset="0"/>
                <a:ea typeface="Helvetica" charset="0"/>
                <a:cs typeface="Helvetica" charset="0"/>
              </a:rPr>
              <a:t>Research has addressed the need to develop intercultural competence in teachers, focusing on the importance of:</a:t>
            </a:r>
          </a:p>
          <a:p>
            <a:pPr marL="640080" lvl="1" indent="-347472">
              <a:buClr>
                <a:srgbClr val="33830D"/>
              </a:buClr>
              <a:buFont typeface="Courier New" charset="0"/>
              <a:buChar char="o"/>
            </a:pPr>
            <a:r>
              <a:rPr lang="en-US" b="1" dirty="0">
                <a:solidFill>
                  <a:srgbClr val="33830D"/>
                </a:solidFill>
                <a:latin typeface="Helvetica" charset="0"/>
                <a:ea typeface="Helvetica" charset="0"/>
                <a:cs typeface="Helvetica" charset="0"/>
              </a:rPr>
              <a:t>Relationships </a:t>
            </a:r>
            <a:r>
              <a:rPr lang="en-US" dirty="0">
                <a:latin typeface="Helvetica" charset="0"/>
                <a:ea typeface="Helvetica" charset="0"/>
                <a:cs typeface="Helvetica" charset="0"/>
              </a:rPr>
              <a:t>(Zaharna, 2009; Nwosu, 2009)</a:t>
            </a:r>
          </a:p>
          <a:p>
            <a:pPr marL="640080" lvl="1" indent="-347472">
              <a:buClr>
                <a:srgbClr val="33830D"/>
              </a:buClr>
              <a:buFont typeface="Courier New" charset="0"/>
              <a:buChar char="o"/>
            </a:pPr>
            <a:r>
              <a:rPr lang="en-US" b="1" dirty="0">
                <a:solidFill>
                  <a:srgbClr val="33830D"/>
                </a:solidFill>
                <a:latin typeface="Helvetica" charset="0"/>
                <a:ea typeface="Helvetica" charset="0"/>
                <a:cs typeface="Helvetica" charset="0"/>
              </a:rPr>
              <a:t>Identity</a:t>
            </a:r>
            <a:r>
              <a:rPr lang="en-US" dirty="0">
                <a:latin typeface="Helvetica" charset="0"/>
                <a:ea typeface="Helvetica" charset="0"/>
                <a:cs typeface="Helvetica" charset="0"/>
              </a:rPr>
              <a:t> (Kim 2009, Ting-Toomey, 2009), </a:t>
            </a:r>
          </a:p>
          <a:p>
            <a:pPr marL="640080" lvl="1" indent="-347472">
              <a:buClr>
                <a:srgbClr val="33830D"/>
              </a:buClr>
              <a:buFont typeface="Courier New" charset="0"/>
              <a:buChar char="o"/>
            </a:pPr>
            <a:r>
              <a:rPr lang="en-US" dirty="0">
                <a:latin typeface="Helvetica" charset="0"/>
                <a:ea typeface="Helvetica" charset="0"/>
                <a:cs typeface="Helvetica" charset="0"/>
              </a:rPr>
              <a:t>Context (</a:t>
            </a:r>
            <a:r>
              <a:rPr lang="en-US" dirty="0" err="1">
                <a:latin typeface="Helvetica" charset="0"/>
                <a:ea typeface="Helvetica" charset="0"/>
                <a:cs typeface="Helvetica" charset="0"/>
              </a:rPr>
              <a:t>Moosmüller</a:t>
            </a:r>
            <a:r>
              <a:rPr lang="en-US" dirty="0">
                <a:latin typeface="Helvetica" charset="0"/>
                <a:ea typeface="Helvetica" charset="0"/>
                <a:cs typeface="Helvetica" charset="0"/>
              </a:rPr>
              <a:t> &amp; </a:t>
            </a:r>
            <a:r>
              <a:rPr lang="en-US" dirty="0" err="1">
                <a:latin typeface="Helvetica" charset="0"/>
                <a:ea typeface="Helvetica" charset="0"/>
                <a:cs typeface="Helvetica" charset="0"/>
              </a:rPr>
              <a:t>Schönhuth</a:t>
            </a:r>
            <a:r>
              <a:rPr lang="en-US" dirty="0">
                <a:latin typeface="Helvetica" charset="0"/>
                <a:ea typeface="Helvetica" charset="0"/>
                <a:cs typeface="Helvetica" charset="0"/>
              </a:rPr>
              <a:t>, 2009; Medina-</a:t>
            </a:r>
            <a:r>
              <a:rPr lang="en-US" dirty="0" err="1">
                <a:latin typeface="Helvetica" charset="0"/>
                <a:ea typeface="Helvetica" charset="0"/>
                <a:cs typeface="Helvetica" charset="0"/>
              </a:rPr>
              <a:t>López</a:t>
            </a:r>
            <a:r>
              <a:rPr lang="en-US" dirty="0">
                <a:latin typeface="Helvetica" charset="0"/>
                <a:ea typeface="Helvetica" charset="0"/>
                <a:cs typeface="Helvetica" charset="0"/>
              </a:rPr>
              <a:t>-Portillo &amp; </a:t>
            </a:r>
            <a:r>
              <a:rPr lang="en-US" dirty="0" err="1">
                <a:latin typeface="Helvetica" charset="0"/>
                <a:ea typeface="Helvetica" charset="0"/>
                <a:cs typeface="Helvetica" charset="0"/>
              </a:rPr>
              <a:t>Sinnegen</a:t>
            </a:r>
            <a:r>
              <a:rPr lang="en-US" dirty="0">
                <a:latin typeface="Helvetica" charset="0"/>
                <a:ea typeface="Helvetica" charset="0"/>
                <a:cs typeface="Helvetica" charset="0"/>
              </a:rPr>
              <a:t>, 2009) </a:t>
            </a:r>
            <a:endParaRPr lang="en-US" b="1" dirty="0">
              <a:latin typeface="Helvetica" charset="0"/>
              <a:ea typeface="Helvetica" charset="0"/>
              <a:cs typeface="Helvetica" charset="0"/>
            </a:endParaRPr>
          </a:p>
          <a:p>
            <a:pPr marL="347472" indent="-347472">
              <a:buClr>
                <a:srgbClr val="C00000"/>
              </a:buClr>
              <a:buFont typeface="Wingdings" charset="2"/>
              <a:buChar char="§"/>
            </a:pPr>
            <a:r>
              <a:rPr lang="en-US" sz="1900" b="1" dirty="0">
                <a:latin typeface="Helvetica" charset="0"/>
                <a:ea typeface="Helvetica" charset="0"/>
                <a:cs typeface="Helvetica" charset="0"/>
              </a:rPr>
              <a:t>Goals</a:t>
            </a:r>
          </a:p>
          <a:p>
            <a:pPr marL="640080" lvl="1" indent="-347472">
              <a:buClr>
                <a:srgbClr val="33830D"/>
              </a:buClr>
              <a:buFont typeface="Courier New" charset="0"/>
              <a:buChar char="o"/>
            </a:pPr>
            <a:r>
              <a:rPr lang="en-US" dirty="0">
                <a:latin typeface="Helvetica" charset="0"/>
                <a:ea typeface="Helvetica" charset="0"/>
                <a:cs typeface="Helvetica" charset="0"/>
              </a:rPr>
              <a:t>Scholars to become </a:t>
            </a:r>
            <a:r>
              <a:rPr lang="en-US" b="1" dirty="0">
                <a:solidFill>
                  <a:srgbClr val="33830D"/>
                </a:solidFill>
                <a:latin typeface="Helvetica" charset="0"/>
                <a:ea typeface="Helvetica" charset="0"/>
                <a:cs typeface="Helvetica" charset="0"/>
              </a:rPr>
              <a:t>successful intercultural mediators </a:t>
            </a:r>
            <a:r>
              <a:rPr lang="en-US" dirty="0">
                <a:latin typeface="Helvetica" charset="0"/>
                <a:ea typeface="Helvetica" charset="0"/>
                <a:cs typeface="Helvetica" charset="0"/>
              </a:rPr>
              <a:t>themselves </a:t>
            </a:r>
          </a:p>
          <a:p>
            <a:pPr marL="640080" lvl="1" indent="-347472">
              <a:buClr>
                <a:srgbClr val="33830D"/>
              </a:buClr>
              <a:buFont typeface="Courier New" charset="0"/>
              <a:buChar char="o"/>
            </a:pPr>
            <a:r>
              <a:rPr lang="en-US" dirty="0">
                <a:latin typeface="Helvetica" charset="0"/>
                <a:ea typeface="Helvetica" charset="0"/>
                <a:cs typeface="Helvetica" charset="0"/>
              </a:rPr>
              <a:t>Ability to </a:t>
            </a:r>
            <a:r>
              <a:rPr lang="en-US" b="1" dirty="0">
                <a:solidFill>
                  <a:srgbClr val="33830D"/>
                </a:solidFill>
                <a:latin typeface="Helvetica" charset="0"/>
                <a:ea typeface="Helvetica" charset="0"/>
                <a:cs typeface="Helvetica" charset="0"/>
              </a:rPr>
              <a:t>communicate</a:t>
            </a:r>
            <a:r>
              <a:rPr lang="en-US" dirty="0">
                <a:latin typeface="Helvetica" charset="0"/>
                <a:ea typeface="Helvetica" charset="0"/>
                <a:cs typeface="Helvetica" charset="0"/>
              </a:rPr>
              <a:t> effectively and appropriately in intercultural situations </a:t>
            </a:r>
          </a:p>
          <a:p>
            <a:pPr marL="640080" lvl="1" indent="-347472">
              <a:buClr>
                <a:srgbClr val="33830D"/>
              </a:buClr>
              <a:buFont typeface="Courier New" charset="0"/>
              <a:buChar char="o"/>
            </a:pPr>
            <a:r>
              <a:rPr lang="en-US" b="1" dirty="0">
                <a:solidFill>
                  <a:srgbClr val="33830D"/>
                </a:solidFill>
                <a:latin typeface="Helvetica" charset="0"/>
                <a:ea typeface="Helvetica" charset="0"/>
                <a:cs typeface="Helvetica" charset="0"/>
              </a:rPr>
              <a:t>Adaptations to transition curriculum </a:t>
            </a:r>
          </a:p>
        </p:txBody>
      </p:sp>
    </p:spTree>
    <p:extLst>
      <p:ext uri="{BB962C8B-B14F-4D97-AF65-F5344CB8AC3E}">
        <p14:creationId xmlns:p14="http://schemas.microsoft.com/office/powerpoint/2010/main" val="138963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a:latin typeface="Helvetica" charset="0"/>
                <a:ea typeface="Helvetica" charset="0"/>
                <a:cs typeface="Helvetica" charset="0"/>
              </a:rPr>
              <a:t>Intercultural Competence   </a:t>
            </a:r>
            <a:endParaRPr lang="en-US" sz="3800" b="1" dirty="0">
              <a:latin typeface="Helvetica" charset="0"/>
              <a:ea typeface="Helvetica" charset="0"/>
              <a:cs typeface="Helvetica" charset="0"/>
            </a:endParaRPr>
          </a:p>
        </p:txBody>
      </p:sp>
      <p:sp>
        <p:nvSpPr>
          <p:cNvPr id="3" name="Content Placeholder 2"/>
          <p:cNvSpPr>
            <a:spLocks noGrp="1"/>
          </p:cNvSpPr>
          <p:nvPr>
            <p:ph idx="1"/>
          </p:nvPr>
        </p:nvSpPr>
        <p:spPr/>
        <p:txBody>
          <a:bodyPr anchor="ctr"/>
          <a:lstStyle/>
          <a:p>
            <a:pPr marL="347472" indent="-347472">
              <a:buClr>
                <a:srgbClr val="C00000"/>
              </a:buClr>
              <a:buFont typeface="Wingdings" charset="2"/>
              <a:buChar char="§"/>
            </a:pPr>
            <a:r>
              <a:rPr lang="en-US" sz="2100" dirty="0">
                <a:latin typeface="Helvetica" charset="0"/>
                <a:ea typeface="Helvetica" charset="0"/>
                <a:cs typeface="Helvetica" charset="0"/>
              </a:rPr>
              <a:t>Bennett’s Developmental Model of Intercultural Sensitivity (DMIS)</a:t>
            </a:r>
          </a:p>
          <a:p>
            <a:pPr marL="347472" indent="-347472">
              <a:buClr>
                <a:srgbClr val="C00000"/>
              </a:buClr>
              <a:buFont typeface="Wingdings" charset="2"/>
              <a:buChar char="§"/>
            </a:pPr>
            <a:r>
              <a:rPr lang="en-US" altLang="ja-JP" sz="2100" dirty="0">
                <a:latin typeface="Helvetica" charset="0"/>
                <a:ea typeface="Helvetica" charset="0"/>
                <a:cs typeface="Helvetica" charset="0"/>
              </a:rPr>
              <a:t>Competence orientations identified in the continuum </a:t>
            </a:r>
          </a:p>
          <a:p>
            <a:pPr lvl="1">
              <a:buClr>
                <a:srgbClr val="33830D"/>
              </a:buClr>
              <a:buFont typeface="Courier New" charset="0"/>
              <a:buChar char="o"/>
            </a:pPr>
            <a:r>
              <a:rPr lang="en-US" sz="2000" dirty="0">
                <a:latin typeface="Helvetica" charset="0"/>
                <a:ea typeface="Helvetica" charset="0"/>
                <a:cs typeface="Helvetica" charset="0"/>
              </a:rPr>
              <a:t>Denial</a:t>
            </a:r>
          </a:p>
          <a:p>
            <a:pPr lvl="1">
              <a:buClr>
                <a:srgbClr val="33830D"/>
              </a:buClr>
              <a:buFont typeface="Courier New" charset="0"/>
              <a:buChar char="o"/>
            </a:pPr>
            <a:r>
              <a:rPr lang="en-US" sz="2000" dirty="0">
                <a:latin typeface="Helvetica" charset="0"/>
                <a:ea typeface="Helvetica" charset="0"/>
                <a:cs typeface="Helvetica" charset="0"/>
              </a:rPr>
              <a:t>Polarization </a:t>
            </a:r>
          </a:p>
          <a:p>
            <a:pPr lvl="1">
              <a:buClr>
                <a:srgbClr val="33830D"/>
              </a:buClr>
              <a:buFont typeface="Courier New" charset="0"/>
              <a:buChar char="o"/>
            </a:pPr>
            <a:r>
              <a:rPr lang="en-US" sz="2000" dirty="0">
                <a:latin typeface="Helvetica" charset="0"/>
                <a:ea typeface="Helvetica" charset="0"/>
                <a:cs typeface="Helvetica" charset="0"/>
              </a:rPr>
              <a:t>Minimization</a:t>
            </a:r>
          </a:p>
          <a:p>
            <a:pPr lvl="1">
              <a:buClr>
                <a:srgbClr val="33830D"/>
              </a:buClr>
              <a:buFont typeface="Courier New" charset="0"/>
              <a:buChar char="o"/>
            </a:pPr>
            <a:r>
              <a:rPr lang="en-US" sz="2000" dirty="0">
                <a:latin typeface="Helvetica" charset="0"/>
                <a:ea typeface="Helvetica" charset="0"/>
                <a:cs typeface="Helvetica" charset="0"/>
              </a:rPr>
              <a:t>Acceptance</a:t>
            </a:r>
          </a:p>
          <a:p>
            <a:pPr lvl="1">
              <a:buClr>
                <a:srgbClr val="33830D"/>
              </a:buClr>
              <a:buFont typeface="Courier New" charset="0"/>
              <a:buChar char="o"/>
            </a:pPr>
            <a:r>
              <a:rPr lang="en-US" sz="2000" dirty="0">
                <a:latin typeface="Helvetica" charset="0"/>
                <a:ea typeface="Helvetica" charset="0"/>
                <a:cs typeface="Helvetica" charset="0"/>
              </a:rPr>
              <a:t>Adaptation</a:t>
            </a:r>
          </a:p>
        </p:txBody>
      </p:sp>
    </p:spTree>
    <p:extLst>
      <p:ext uri="{BB962C8B-B14F-4D97-AF65-F5344CB8AC3E}">
        <p14:creationId xmlns:p14="http://schemas.microsoft.com/office/powerpoint/2010/main" val="166236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0" y="0"/>
            <a:ext cx="9144000" cy="1447800"/>
          </a:xfrm>
          <a:solidFill>
            <a:srgbClr val="FBD562"/>
          </a:solidFill>
        </p:spPr>
        <p:txBody>
          <a:bodyPr>
            <a:normAutofit fontScale="90000"/>
          </a:bodyPr>
          <a:lstStyle/>
          <a:p>
            <a:pPr eaLnBrk="1" hangingPunct="1">
              <a:lnSpc>
                <a:spcPct val="130000"/>
              </a:lnSpc>
              <a:defRPr/>
            </a:pPr>
            <a:r>
              <a:rPr lang="en-US" sz="4000" b="1" cap="none" dirty="0">
                <a:solidFill>
                  <a:srgbClr val="800000"/>
                </a:solidFill>
                <a:latin typeface="Palatino" charset="0"/>
                <a:cs typeface="+mj-cs"/>
              </a:rPr>
              <a:t>Hammer’s </a:t>
            </a:r>
            <a:br>
              <a:rPr lang="en-US" sz="4000" b="1" cap="none" dirty="0">
                <a:solidFill>
                  <a:srgbClr val="800000"/>
                </a:solidFill>
                <a:latin typeface="Palatino" charset="0"/>
                <a:cs typeface="+mj-cs"/>
              </a:rPr>
            </a:br>
            <a:r>
              <a:rPr lang="en-US" sz="4000" b="1" cap="none" dirty="0">
                <a:solidFill>
                  <a:srgbClr val="800000"/>
                </a:solidFill>
                <a:latin typeface="Palatino" charset="0"/>
                <a:cs typeface="+mj-cs"/>
              </a:rPr>
              <a:t>Intercultural Competence Model (ICM)</a:t>
            </a:r>
          </a:p>
        </p:txBody>
      </p:sp>
      <p:sp>
        <p:nvSpPr>
          <p:cNvPr id="36866" name="Rectangle 3"/>
          <p:cNvSpPr>
            <a:spLocks noGrp="1" noChangeArrowheads="1"/>
          </p:cNvSpPr>
          <p:nvPr>
            <p:ph type="body" idx="4294967295"/>
          </p:nvPr>
        </p:nvSpPr>
        <p:spPr>
          <a:xfrm>
            <a:off x="0" y="1524000"/>
            <a:ext cx="8686800" cy="5181600"/>
          </a:xfrm>
        </p:spPr>
        <p:txBody>
          <a:bodyPr/>
          <a:lstStyle/>
          <a:p>
            <a:pPr lvl="1" eaLnBrk="1" hangingPunct="1">
              <a:lnSpc>
                <a:spcPct val="90000"/>
              </a:lnSpc>
              <a:spcBef>
                <a:spcPct val="0"/>
              </a:spcBef>
              <a:spcAft>
                <a:spcPts val="1200"/>
              </a:spcAft>
              <a:buFont typeface="Wingdings 2" charset="0"/>
              <a:buNone/>
            </a:pPr>
            <a:endParaRPr lang="en-US">
              <a:latin typeface="Century Schoolbook" charset="0"/>
            </a:endParaRPr>
          </a:p>
        </p:txBody>
      </p:sp>
      <p:pic>
        <p:nvPicPr>
          <p:cNvPr id="36867" name="Picture 2" descr="The Intercultural Development Continuum Model" title="Intercultural Developmen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25400"/>
            <a:ext cx="9144000" cy="6858000"/>
          </a:xfrm>
          <a:noFill/>
        </p:spPr>
      </p:pic>
      <p:sp>
        <p:nvSpPr>
          <p:cNvPr id="36868" name="TextBox 4"/>
          <p:cNvSpPr txBox="1">
            <a:spLocks noChangeArrowheads="1"/>
          </p:cNvSpPr>
          <p:nvPr/>
        </p:nvSpPr>
        <p:spPr bwMode="auto">
          <a:xfrm>
            <a:off x="0" y="602773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latin typeface="Helvetica" charset="0"/>
                <a:ea typeface="Helvetica" charset="0"/>
                <a:cs typeface="Helvetica" charset="0"/>
              </a:rPr>
              <a:t>Source: </a:t>
            </a:r>
            <a:r>
              <a:rPr lang="en-US" sz="1500" b="1" dirty="0">
                <a:latin typeface="Helvetica" charset="0"/>
                <a:ea typeface="Helvetica" charset="0"/>
                <a:cs typeface="Helvetica" charset="0"/>
              </a:rPr>
              <a:t>Reproduced from the Intercultural Development Inventory Resource Guide by permission of the author, Mitchell R. Hammer, Ph.D., IDI, LLC. Copyright 1998, 2003, 2007, 2012 Mitchell R. Hammer, IDI, LLC.  All Rights Reserved.</a:t>
            </a:r>
          </a:p>
        </p:txBody>
      </p:sp>
      <p:cxnSp>
        <p:nvCxnSpPr>
          <p:cNvPr id="9" name="Straight Arrow Connector 8" descr="Arrow connecting &quot;misses difference&quot; and &quot;denial&quot; "/>
          <p:cNvCxnSpPr/>
          <p:nvPr/>
        </p:nvCxnSpPr>
        <p:spPr>
          <a:xfrm>
            <a:off x="914400" y="49530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connecting &quot;judges difference&quot; and &quot;polarization&quot; "/>
          <p:cNvCxnSpPr/>
          <p:nvPr/>
        </p:nvCxnSpPr>
        <p:spPr>
          <a:xfrm>
            <a:off x="1676400" y="40386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descr="Arrow connecting &quot;De-emphasizes difference&quot; and &quot;minimization&quot; "/>
          <p:cNvCxnSpPr/>
          <p:nvPr/>
        </p:nvCxnSpPr>
        <p:spPr>
          <a:xfrm>
            <a:off x="3048000" y="3200400"/>
            <a:ext cx="5334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descr="Arrow connecting &quot;Deeply comprehends difference&quot; and &quot;Acceptance&quot; "/>
          <p:cNvCxnSpPr/>
          <p:nvPr/>
        </p:nvCxnSpPr>
        <p:spPr>
          <a:xfrm>
            <a:off x="4495800" y="2743200"/>
            <a:ext cx="5334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Group 1" descr="This diagraam depicts from &quot;Intercultural Development Continuum&quot; that begins with denial, moves to polarization, to minimization, to acceptance, to adaptation. " title="Diagram"/>
          <p:cNvGrpSpPr/>
          <p:nvPr/>
        </p:nvGrpSpPr>
        <p:grpSpPr>
          <a:xfrm>
            <a:off x="-10296" y="1371602"/>
            <a:ext cx="7325496" cy="3873785"/>
            <a:chOff x="-10296" y="1371602"/>
            <a:chExt cx="7325496" cy="3873785"/>
          </a:xfrm>
        </p:grpSpPr>
        <p:sp>
          <p:nvSpPr>
            <p:cNvPr id="36869" name="TextBox 7"/>
            <p:cNvSpPr txBox="1">
              <a:spLocks noChangeArrowheads="1"/>
            </p:cNvSpPr>
            <p:nvPr/>
          </p:nvSpPr>
          <p:spPr bwMode="auto">
            <a:xfrm>
              <a:off x="-10296" y="4660612"/>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latin typeface="Helvetica" charset="0"/>
                  <a:ea typeface="Helvetica" charset="0"/>
                  <a:cs typeface="Helvetica" charset="0"/>
                </a:rPr>
                <a:t>Misses Difference</a:t>
              </a:r>
            </a:p>
          </p:txBody>
        </p:sp>
        <p:sp>
          <p:nvSpPr>
            <p:cNvPr id="36871" name="TextBox 9"/>
            <p:cNvSpPr txBox="1">
              <a:spLocks noChangeArrowheads="1"/>
            </p:cNvSpPr>
            <p:nvPr/>
          </p:nvSpPr>
          <p:spPr bwMode="auto">
            <a:xfrm>
              <a:off x="457200" y="3657599"/>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latin typeface="Helvetica" charset="0"/>
                  <a:ea typeface="Helvetica" charset="0"/>
                  <a:cs typeface="Helvetica" charset="0"/>
                </a:rPr>
                <a:t>Judges Difference</a:t>
              </a:r>
            </a:p>
          </p:txBody>
        </p:sp>
        <p:sp>
          <p:nvSpPr>
            <p:cNvPr id="36873" name="TextBox 11"/>
            <p:cNvSpPr txBox="1">
              <a:spLocks noChangeArrowheads="1"/>
            </p:cNvSpPr>
            <p:nvPr/>
          </p:nvSpPr>
          <p:spPr bwMode="auto">
            <a:xfrm>
              <a:off x="2362200" y="2590800"/>
              <a:ext cx="182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latin typeface="Helvetica" charset="0"/>
                  <a:ea typeface="Helvetica" charset="0"/>
                  <a:cs typeface="Helvetica" charset="0"/>
                </a:rPr>
                <a:t>De-emphasizes Difference</a:t>
              </a:r>
            </a:p>
          </p:txBody>
        </p:sp>
        <p:sp>
          <p:nvSpPr>
            <p:cNvPr id="36875" name="TextBox 13"/>
            <p:cNvSpPr txBox="1">
              <a:spLocks noChangeArrowheads="1"/>
            </p:cNvSpPr>
            <p:nvPr/>
          </p:nvSpPr>
          <p:spPr bwMode="auto">
            <a:xfrm>
              <a:off x="3962400" y="1752602"/>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latin typeface="Helvetica" charset="0"/>
                  <a:ea typeface="Helvetica" charset="0"/>
                  <a:cs typeface="Helvetica" charset="0"/>
                </a:rPr>
                <a:t>Deeply Comprehends Difference</a:t>
              </a:r>
            </a:p>
          </p:txBody>
        </p:sp>
        <p:sp>
          <p:nvSpPr>
            <p:cNvPr id="36877" name="TextBox 15"/>
            <p:cNvSpPr txBox="1">
              <a:spLocks noChangeArrowheads="1"/>
            </p:cNvSpPr>
            <p:nvPr/>
          </p:nvSpPr>
          <p:spPr bwMode="auto">
            <a:xfrm>
              <a:off x="5257800" y="1371602"/>
              <a:ext cx="205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latin typeface="Helvetica" charset="0"/>
                  <a:ea typeface="Helvetica" charset="0"/>
                  <a:cs typeface="Helvetica" charset="0"/>
                </a:rPr>
                <a:t>Bridges Across Difference</a:t>
              </a:r>
            </a:p>
          </p:txBody>
        </p:sp>
      </p:grpSp>
      <p:cxnSp>
        <p:nvCxnSpPr>
          <p:cNvPr id="17" name="Elbow Connector 16" descr="Arrow connecting &quot;Bridges across differences&quot; and &quot;Adaptation&quot; "/>
          <p:cNvCxnSpPr/>
          <p:nvPr/>
        </p:nvCxnSpPr>
        <p:spPr>
          <a:xfrm>
            <a:off x="5638800" y="2133600"/>
            <a:ext cx="838200"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29000" y="4953000"/>
            <a:ext cx="3733800" cy="990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bg1">
                    <a:lumMod val="95000"/>
                  </a:schemeClr>
                </a:solidFill>
              </a:rPr>
              <a:t>Transition stage between monocultural and intercultural mindset</a:t>
            </a:r>
          </a:p>
        </p:txBody>
      </p:sp>
      <p:cxnSp>
        <p:nvCxnSpPr>
          <p:cNvPr id="20" name="Straight Arrow Connector 19" descr="arrow connecting &quot;minimization&quot; to a description of this term as being the &quot;transition stage between monocultural and intercultural mindset&quot; "/>
          <p:cNvCxnSpPr/>
          <p:nvPr/>
        </p:nvCxnSpPr>
        <p:spPr>
          <a:xfrm>
            <a:off x="4648200" y="38100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37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charset="0"/>
                <a:ea typeface="Helvetica" charset="0"/>
                <a:cs typeface="Helvetica" charset="0"/>
              </a:rPr>
              <a:t>Intercultural </a:t>
            </a:r>
            <a:r>
              <a:rPr lang="en-US" sz="3800" b="1">
                <a:latin typeface="Helvetica" charset="0"/>
                <a:ea typeface="Helvetica" charset="0"/>
                <a:cs typeface="Helvetica" charset="0"/>
              </a:rPr>
              <a:t>Competence </a:t>
            </a:r>
            <a:endParaRPr lang="en-US" sz="3800" b="1" dirty="0">
              <a:latin typeface="Helvetica" charset="0"/>
              <a:ea typeface="Helvetica" charset="0"/>
              <a:cs typeface="Helvetica" charset="0"/>
            </a:endParaRPr>
          </a:p>
        </p:txBody>
      </p:sp>
      <p:sp>
        <p:nvSpPr>
          <p:cNvPr id="3" name="Content Placeholder 2"/>
          <p:cNvSpPr>
            <a:spLocks noGrp="1"/>
          </p:cNvSpPr>
          <p:nvPr>
            <p:ph idx="1"/>
          </p:nvPr>
        </p:nvSpPr>
        <p:spPr/>
        <p:txBody>
          <a:bodyPr anchor="ctr">
            <a:normAutofit/>
          </a:bodyPr>
          <a:lstStyle/>
          <a:p>
            <a:pPr marL="347472" indent="-347472">
              <a:buClr>
                <a:srgbClr val="C00000"/>
              </a:buClr>
              <a:buFont typeface="Wingdings" charset="2"/>
              <a:buChar char="§"/>
            </a:pPr>
            <a:r>
              <a:rPr lang="en-US" sz="2100" dirty="0">
                <a:latin typeface="Helvetica" charset="0"/>
                <a:ea typeface="Helvetica" charset="0"/>
                <a:cs typeface="Helvetica" charset="0"/>
              </a:rPr>
              <a:t>Focus of the grant: </a:t>
            </a:r>
          </a:p>
          <a:p>
            <a:pPr lvl="1">
              <a:buClr>
                <a:srgbClr val="33830D"/>
              </a:buClr>
              <a:buFont typeface="Courier New" charset="0"/>
              <a:buChar char="o"/>
            </a:pPr>
            <a:r>
              <a:rPr lang="en-US" sz="2000" dirty="0">
                <a:latin typeface="Helvetica" charset="0"/>
                <a:ea typeface="Helvetica" charset="0"/>
                <a:cs typeface="Helvetica" charset="0"/>
              </a:rPr>
              <a:t>Increasing </a:t>
            </a:r>
            <a:r>
              <a:rPr lang="en-US" sz="2000" b="1" dirty="0">
                <a:solidFill>
                  <a:srgbClr val="33830D"/>
                </a:solidFill>
                <a:latin typeface="Helvetica" charset="0"/>
                <a:ea typeface="Helvetica" charset="0"/>
                <a:cs typeface="Helvetica" charset="0"/>
              </a:rPr>
              <a:t>cultural self-awareness</a:t>
            </a:r>
            <a:r>
              <a:rPr lang="en-US" sz="2000" dirty="0">
                <a:solidFill>
                  <a:srgbClr val="33830D"/>
                </a:solidFill>
                <a:latin typeface="Helvetica" charset="0"/>
                <a:ea typeface="Helvetica" charset="0"/>
                <a:cs typeface="Helvetica" charset="0"/>
              </a:rPr>
              <a:t>;</a:t>
            </a:r>
          </a:p>
          <a:p>
            <a:pPr lvl="1">
              <a:buClr>
                <a:srgbClr val="33830D"/>
              </a:buClr>
              <a:buFont typeface="Courier New" charset="0"/>
              <a:buChar char="o"/>
            </a:pPr>
            <a:endParaRPr lang="en-US" sz="2000" dirty="0">
              <a:solidFill>
                <a:srgbClr val="33830D"/>
              </a:solidFill>
              <a:latin typeface="Helvetica" charset="0"/>
              <a:ea typeface="Helvetica" charset="0"/>
              <a:cs typeface="Helvetica" charset="0"/>
            </a:endParaRPr>
          </a:p>
          <a:p>
            <a:pPr lvl="1">
              <a:buClr>
                <a:srgbClr val="33830D"/>
              </a:buClr>
              <a:buFont typeface="Courier New" charset="0"/>
              <a:buChar char="o"/>
            </a:pPr>
            <a:r>
              <a:rPr lang="en-US" sz="2000" b="1" dirty="0">
                <a:solidFill>
                  <a:srgbClr val="33830D"/>
                </a:solidFill>
                <a:latin typeface="Helvetica" charset="0"/>
                <a:ea typeface="Helvetica" charset="0"/>
                <a:cs typeface="Helvetica" charset="0"/>
              </a:rPr>
              <a:t>Deepening understanding </a:t>
            </a:r>
            <a:r>
              <a:rPr lang="en-US" sz="2000" dirty="0">
                <a:latin typeface="Helvetica" charset="0"/>
                <a:ea typeface="Helvetica" charset="0"/>
                <a:cs typeface="Helvetica" charset="0"/>
              </a:rPr>
              <a:t>of the experiences, values, perceptions, and behaviors of people from diverse cultural communities;  and expanding the capability to</a:t>
            </a:r>
          </a:p>
          <a:p>
            <a:pPr lvl="1">
              <a:buClr>
                <a:srgbClr val="33830D"/>
              </a:buClr>
              <a:buFont typeface="Courier New" charset="0"/>
              <a:buChar char="o"/>
            </a:pPr>
            <a:endParaRPr lang="en-US" sz="2000" dirty="0">
              <a:latin typeface="Helvetica" charset="0"/>
              <a:ea typeface="Helvetica" charset="0"/>
              <a:cs typeface="Helvetica" charset="0"/>
            </a:endParaRPr>
          </a:p>
          <a:p>
            <a:pPr lvl="1">
              <a:buClr>
                <a:srgbClr val="33830D"/>
              </a:buClr>
              <a:buFont typeface="Courier New" charset="0"/>
              <a:buChar char="o"/>
            </a:pPr>
            <a:r>
              <a:rPr lang="en-US" sz="2000" b="1" dirty="0">
                <a:solidFill>
                  <a:srgbClr val="33830D"/>
                </a:solidFill>
                <a:latin typeface="Helvetica" charset="0"/>
                <a:ea typeface="Helvetica" charset="0"/>
                <a:cs typeface="Helvetica" charset="0"/>
              </a:rPr>
              <a:t>Shift cultural perspective </a:t>
            </a:r>
            <a:r>
              <a:rPr lang="en-US" sz="2000" dirty="0">
                <a:latin typeface="Helvetica" charset="0"/>
                <a:ea typeface="Helvetica" charset="0"/>
                <a:cs typeface="Helvetica" charset="0"/>
              </a:rPr>
              <a:t>and </a:t>
            </a:r>
            <a:r>
              <a:rPr lang="en-US" sz="2000" b="1" dirty="0">
                <a:solidFill>
                  <a:srgbClr val="33830D"/>
                </a:solidFill>
                <a:latin typeface="Helvetica" charset="0"/>
                <a:ea typeface="Helvetica" charset="0"/>
                <a:cs typeface="Helvetica" charset="0"/>
              </a:rPr>
              <a:t>adapt behavior </a:t>
            </a:r>
            <a:r>
              <a:rPr lang="en-US" sz="2000" dirty="0">
                <a:latin typeface="Helvetica" charset="0"/>
                <a:ea typeface="Helvetica" charset="0"/>
                <a:cs typeface="Helvetica" charset="0"/>
              </a:rPr>
              <a:t>to bridge across cultural differences</a:t>
            </a:r>
          </a:p>
          <a:p>
            <a:pPr marL="0" indent="0" algn="r">
              <a:buNone/>
            </a:pPr>
            <a:r>
              <a:rPr lang="en-US" dirty="0">
                <a:latin typeface="Helvetica" charset="0"/>
                <a:ea typeface="Helvetica" charset="0"/>
                <a:cs typeface="Helvetica" charset="0"/>
              </a:rPr>
              <a:t>(</a:t>
            </a:r>
            <a:r>
              <a:rPr lang="en-US" dirty="0" err="1">
                <a:latin typeface="Helvetica" charset="0"/>
                <a:ea typeface="Helvetica" charset="0"/>
                <a:cs typeface="Helvetica" charset="0"/>
              </a:rPr>
              <a:t>Deardorff</a:t>
            </a:r>
            <a:r>
              <a:rPr lang="en-US" dirty="0">
                <a:latin typeface="Helvetica" charset="0"/>
                <a:ea typeface="Helvetica" charset="0"/>
                <a:cs typeface="Helvetica" charset="0"/>
              </a:rPr>
              <a:t>, 2006; Hammer, 2009a, 2010, 2011)</a:t>
            </a:r>
          </a:p>
        </p:txBody>
      </p:sp>
    </p:spTree>
    <p:extLst>
      <p:ext uri="{BB962C8B-B14F-4D97-AF65-F5344CB8AC3E}">
        <p14:creationId xmlns:p14="http://schemas.microsoft.com/office/powerpoint/2010/main" val="12637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charset="0"/>
                <a:ea typeface="Helvetica" charset="0"/>
                <a:cs typeface="Helvetica" charset="0"/>
              </a:rPr>
              <a:t>Intercultural Competence </a:t>
            </a:r>
          </a:p>
        </p:txBody>
      </p:sp>
      <p:sp>
        <p:nvSpPr>
          <p:cNvPr id="3" name="Content Placeholder 2"/>
          <p:cNvSpPr>
            <a:spLocks noGrp="1"/>
          </p:cNvSpPr>
          <p:nvPr>
            <p:ph idx="1"/>
          </p:nvPr>
        </p:nvSpPr>
        <p:spPr/>
        <p:txBody>
          <a:bodyPr anchor="ctr">
            <a:normAutofit/>
          </a:bodyPr>
          <a:lstStyle/>
          <a:p>
            <a:pPr marL="347472" indent="-347472">
              <a:buClr>
                <a:srgbClr val="C00000"/>
              </a:buClr>
              <a:buFont typeface="Wingdings" charset="2"/>
              <a:buChar char="§"/>
            </a:pPr>
            <a:r>
              <a:rPr lang="en-US" b="1" dirty="0">
                <a:solidFill>
                  <a:srgbClr val="33830D"/>
                </a:solidFill>
                <a:latin typeface="Helvetica" charset="0"/>
                <a:ea typeface="Helvetica" charset="0"/>
                <a:cs typeface="Helvetica" charset="0"/>
              </a:rPr>
              <a:t>Cultural self-awareness;</a:t>
            </a:r>
          </a:p>
          <a:p>
            <a:pPr marL="347472" indent="-347472">
              <a:buClr>
                <a:srgbClr val="C00000"/>
              </a:buClr>
              <a:buFont typeface="Wingdings" charset="2"/>
              <a:buChar char="§"/>
            </a:pPr>
            <a:r>
              <a:rPr lang="en-US" b="1" dirty="0">
                <a:solidFill>
                  <a:srgbClr val="33830D"/>
                </a:solidFill>
                <a:latin typeface="Helvetica" charset="0"/>
                <a:ea typeface="Helvetica" charset="0"/>
                <a:cs typeface="Helvetica" charset="0"/>
              </a:rPr>
              <a:t>Complete a self-awareness survey; </a:t>
            </a:r>
            <a:r>
              <a:rPr lang="en-US" dirty="0">
                <a:latin typeface="Helvetica" charset="0"/>
                <a:ea typeface="Helvetica" charset="0"/>
                <a:cs typeface="Helvetica" charset="0"/>
              </a:rPr>
              <a:t>Adapted from Marx (2011) My Cultural Awareness Profile (</a:t>
            </a:r>
            <a:r>
              <a:rPr lang="en-US" dirty="0" err="1">
                <a:latin typeface="Helvetica" charset="0"/>
                <a:ea typeface="Helvetica" charset="0"/>
                <a:cs typeface="Helvetica" charset="0"/>
              </a:rPr>
              <a:t>MyCAP</a:t>
            </a:r>
            <a:r>
              <a:rPr lang="en-US" dirty="0">
                <a:latin typeface="Helvetica" charset="0"/>
                <a:ea typeface="Helvetica" charset="0"/>
                <a:cs typeface="Helvetica" charset="0"/>
              </a:rPr>
              <a:t>)</a:t>
            </a:r>
          </a:p>
          <a:p>
            <a:pPr marL="347472" indent="-347472">
              <a:buClr>
                <a:srgbClr val="C00000"/>
              </a:buClr>
              <a:buFont typeface="Wingdings" charset="2"/>
              <a:buChar char="§"/>
            </a:pPr>
            <a:r>
              <a:rPr lang="en-US" b="1" dirty="0">
                <a:solidFill>
                  <a:srgbClr val="33830D"/>
                </a:solidFill>
                <a:latin typeface="Helvetica" charset="0"/>
                <a:ea typeface="Helvetica" charset="0"/>
                <a:cs typeface="Helvetica" charset="0"/>
              </a:rPr>
              <a:t>Sample Questions: </a:t>
            </a:r>
          </a:p>
          <a:p>
            <a:pPr marL="457200" indent="-457200">
              <a:buClr>
                <a:srgbClr val="C00000"/>
              </a:buClr>
              <a:buFont typeface="+mj-lt"/>
              <a:buAutoNum type="arabicPeriod"/>
            </a:pPr>
            <a:r>
              <a:rPr lang="en-US" sz="1900" dirty="0">
                <a:latin typeface="Helvetica" charset="0"/>
                <a:ea typeface="Helvetica" charset="0"/>
                <a:cs typeface="Helvetica" charset="0"/>
              </a:rPr>
              <a:t>Everybody in the United States must learn English in order to be successful</a:t>
            </a:r>
          </a:p>
          <a:p>
            <a:pPr marL="457200" indent="-457200">
              <a:buClr>
                <a:srgbClr val="C00000"/>
              </a:buClr>
              <a:buFont typeface="+mj-lt"/>
              <a:buAutoNum type="arabicPeriod"/>
            </a:pPr>
            <a:r>
              <a:rPr lang="en-US" sz="1900" dirty="0">
                <a:latin typeface="Helvetica" charset="0"/>
                <a:ea typeface="Helvetica" charset="0"/>
                <a:cs typeface="Helvetica" charset="0"/>
              </a:rPr>
              <a:t>To me race/ethnicity does not matter. Everybody should be treated the same regardless of their race/ethnicity</a:t>
            </a:r>
          </a:p>
          <a:p>
            <a:pPr marL="457200" indent="-457200">
              <a:buClr>
                <a:srgbClr val="C00000"/>
              </a:buClr>
              <a:buFont typeface="+mj-lt"/>
              <a:buAutoNum type="arabicPeriod"/>
            </a:pPr>
            <a:r>
              <a:rPr lang="en-US" sz="1900" dirty="0">
                <a:latin typeface="Helvetica" charset="0"/>
                <a:ea typeface="Helvetica" charset="0"/>
                <a:cs typeface="Helvetica" charset="0"/>
              </a:rPr>
              <a:t>All children should be allowed to choose their future careers. </a:t>
            </a:r>
          </a:p>
          <a:p>
            <a:pPr marL="749808" lvl="1" indent="-457200">
              <a:buClr>
                <a:srgbClr val="33830D"/>
              </a:buClr>
              <a:buFont typeface="Courier New" charset="0"/>
              <a:buChar char="o"/>
            </a:pPr>
            <a:r>
              <a:rPr lang="en-US" dirty="0">
                <a:latin typeface="Helvetica" charset="0"/>
                <a:ea typeface="Helvetica" charset="0"/>
                <a:cs typeface="Helvetica" charset="0"/>
              </a:rPr>
              <a:t>5 point Likert scale </a:t>
            </a:r>
          </a:p>
        </p:txBody>
      </p:sp>
    </p:spTree>
    <p:extLst>
      <p:ext uri="{BB962C8B-B14F-4D97-AF65-F5344CB8AC3E}">
        <p14:creationId xmlns:p14="http://schemas.microsoft.com/office/powerpoint/2010/main" val="15380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Neue CondensedObl" charset="0"/>
                <a:ea typeface="HelveticaNeue CondensedObl" charset="0"/>
                <a:cs typeface="HelveticaNeue CondensedObl" charset="0"/>
              </a:rPr>
              <a:t>Intercultural Competence </a:t>
            </a:r>
          </a:p>
        </p:txBody>
      </p:sp>
      <p:sp>
        <p:nvSpPr>
          <p:cNvPr id="3" name="Content Placeholder 2"/>
          <p:cNvSpPr>
            <a:spLocks noGrp="1"/>
          </p:cNvSpPr>
          <p:nvPr>
            <p:ph idx="1"/>
          </p:nvPr>
        </p:nvSpPr>
        <p:spPr/>
        <p:txBody>
          <a:bodyPr anchor="ctr">
            <a:normAutofit/>
          </a:bodyPr>
          <a:lstStyle/>
          <a:p>
            <a:pPr marL="347472" indent="-347472">
              <a:buClr>
                <a:srgbClr val="C00000"/>
              </a:buClr>
              <a:buFont typeface="Wingdings" charset="2"/>
              <a:buChar char="§"/>
            </a:pPr>
            <a:r>
              <a:rPr lang="en-US" b="1" dirty="0">
                <a:solidFill>
                  <a:srgbClr val="33830D"/>
                </a:solidFill>
                <a:latin typeface="Helvetica" charset="0"/>
                <a:ea typeface="Helvetica" charset="0"/>
                <a:cs typeface="Helvetica" charset="0"/>
              </a:rPr>
              <a:t>Outcomes:</a:t>
            </a:r>
          </a:p>
          <a:p>
            <a:pPr lvl="1">
              <a:buClr>
                <a:srgbClr val="33830D"/>
              </a:buClr>
              <a:buFont typeface="Courier New" charset="0"/>
              <a:buChar char="o"/>
            </a:pPr>
            <a:r>
              <a:rPr lang="en-US" sz="1900" dirty="0">
                <a:latin typeface="Helvetica" charset="0"/>
                <a:ea typeface="Helvetica" charset="0"/>
                <a:cs typeface="Helvetica" charset="0"/>
              </a:rPr>
              <a:t>Opportunity for scholars to </a:t>
            </a:r>
            <a:r>
              <a:rPr lang="en-US" sz="1900" b="1" dirty="0">
                <a:solidFill>
                  <a:srgbClr val="33830D"/>
                </a:solidFill>
                <a:latin typeface="Helvetica" charset="0"/>
                <a:ea typeface="Helvetica" charset="0"/>
                <a:cs typeface="Helvetica" charset="0"/>
              </a:rPr>
              <a:t>reflect</a:t>
            </a:r>
            <a:r>
              <a:rPr lang="en-US" sz="1900" dirty="0">
                <a:latin typeface="Helvetica" charset="0"/>
                <a:ea typeface="Helvetica" charset="0"/>
                <a:cs typeface="Helvetica" charset="0"/>
              </a:rPr>
              <a:t> on their current knowledge, beliefs, and understandings </a:t>
            </a:r>
          </a:p>
          <a:p>
            <a:pPr lvl="1">
              <a:buClr>
                <a:srgbClr val="33830D"/>
              </a:buClr>
              <a:buFont typeface="Courier New" charset="0"/>
              <a:buChar char="o"/>
            </a:pPr>
            <a:endParaRPr lang="en-US" sz="1900" dirty="0">
              <a:latin typeface="Helvetica" charset="0"/>
              <a:ea typeface="Helvetica" charset="0"/>
              <a:cs typeface="Helvetica" charset="0"/>
            </a:endParaRPr>
          </a:p>
          <a:p>
            <a:pPr lvl="1">
              <a:buClr>
                <a:srgbClr val="33830D"/>
              </a:buClr>
              <a:buFont typeface="Courier New" charset="0"/>
              <a:buChar char="o"/>
            </a:pPr>
            <a:r>
              <a:rPr lang="en-US" sz="1900" dirty="0">
                <a:latin typeface="Helvetica" charset="0"/>
                <a:ea typeface="Helvetica" charset="0"/>
                <a:cs typeface="Helvetica" charset="0"/>
              </a:rPr>
              <a:t>Opportunity to </a:t>
            </a:r>
            <a:r>
              <a:rPr lang="en-US" sz="1900" b="1" dirty="0">
                <a:solidFill>
                  <a:srgbClr val="33830D"/>
                </a:solidFill>
                <a:latin typeface="Helvetica" charset="0"/>
                <a:ea typeface="Helvetica" charset="0"/>
                <a:cs typeface="Helvetica" charset="0"/>
              </a:rPr>
              <a:t>get to know scholars </a:t>
            </a:r>
          </a:p>
          <a:p>
            <a:pPr lvl="1">
              <a:buClr>
                <a:srgbClr val="33830D"/>
              </a:buClr>
              <a:buFont typeface="Courier New" charset="0"/>
              <a:buChar char="o"/>
            </a:pPr>
            <a:endParaRPr lang="en-US" sz="1900" b="1" dirty="0">
              <a:solidFill>
                <a:srgbClr val="33830D"/>
              </a:solidFill>
              <a:latin typeface="Helvetica" charset="0"/>
              <a:ea typeface="Helvetica" charset="0"/>
              <a:cs typeface="Helvetica" charset="0"/>
            </a:endParaRPr>
          </a:p>
          <a:p>
            <a:pPr lvl="1">
              <a:buClr>
                <a:srgbClr val="33830D"/>
              </a:buClr>
              <a:buFont typeface="Courier New" charset="0"/>
              <a:buChar char="o"/>
            </a:pPr>
            <a:r>
              <a:rPr lang="en-US" sz="1900" dirty="0">
                <a:latin typeface="Helvetica" charset="0"/>
                <a:ea typeface="Helvetica" charset="0"/>
                <a:cs typeface="Helvetica" charset="0"/>
              </a:rPr>
              <a:t>Develop </a:t>
            </a:r>
            <a:r>
              <a:rPr lang="en-US" sz="1900" b="1" dirty="0">
                <a:solidFill>
                  <a:srgbClr val="33830D"/>
                </a:solidFill>
                <a:latin typeface="Helvetica" charset="0"/>
                <a:ea typeface="Helvetica" charset="0"/>
                <a:cs typeface="Helvetica" charset="0"/>
              </a:rPr>
              <a:t>a plan </a:t>
            </a:r>
            <a:r>
              <a:rPr lang="en-US" sz="1900" dirty="0">
                <a:latin typeface="Helvetica" charset="0"/>
                <a:ea typeface="Helvetica" charset="0"/>
                <a:cs typeface="Helvetica" charset="0"/>
              </a:rPr>
              <a:t>to address gaps identified</a:t>
            </a:r>
          </a:p>
          <a:p>
            <a:pPr marL="347472" indent="-347472">
              <a:buClr>
                <a:srgbClr val="C00000"/>
              </a:buClr>
              <a:buFont typeface="Wingdings" charset="2"/>
              <a:buChar char="§"/>
            </a:pPr>
            <a:r>
              <a:rPr lang="en-US" dirty="0">
                <a:latin typeface="Helvetica" charset="0"/>
                <a:ea typeface="Helvetica" charset="0"/>
                <a:cs typeface="Helvetica" charset="0"/>
              </a:rPr>
              <a:t>Examples: </a:t>
            </a:r>
          </a:p>
          <a:p>
            <a:pPr lvl="1">
              <a:buClr>
                <a:srgbClr val="33830D"/>
              </a:buClr>
              <a:buFont typeface="Courier New" charset="0"/>
              <a:buChar char="o"/>
            </a:pPr>
            <a:r>
              <a:rPr lang="en-US" sz="1900" dirty="0">
                <a:latin typeface="Helvetica" charset="0"/>
                <a:ea typeface="Helvetica" charset="0"/>
                <a:cs typeface="Helvetica" charset="0"/>
              </a:rPr>
              <a:t>Join a student organization: </a:t>
            </a:r>
            <a:r>
              <a:rPr lang="en-US" dirty="0">
                <a:latin typeface="Helvetica" charset="0"/>
                <a:ea typeface="Helvetica" charset="0"/>
                <a:cs typeface="Helvetica" charset="0"/>
              </a:rPr>
              <a:t>African American</a:t>
            </a:r>
          </a:p>
          <a:p>
            <a:pPr lvl="1">
              <a:buClr>
                <a:srgbClr val="33830D"/>
              </a:buClr>
              <a:buFont typeface="Courier New" charset="0"/>
              <a:buChar char="o"/>
            </a:pPr>
            <a:r>
              <a:rPr lang="en-US" sz="1900" dirty="0">
                <a:latin typeface="Helvetica" charset="0"/>
                <a:ea typeface="Helvetica" charset="0"/>
                <a:cs typeface="Helvetica" charset="0"/>
              </a:rPr>
              <a:t>Attend cultural events organized by Cambodian American community  </a:t>
            </a:r>
          </a:p>
        </p:txBody>
      </p:sp>
    </p:spTree>
    <p:extLst>
      <p:ext uri="{BB962C8B-B14F-4D97-AF65-F5344CB8AC3E}">
        <p14:creationId xmlns:p14="http://schemas.microsoft.com/office/powerpoint/2010/main" val="154120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charset="0"/>
                <a:ea typeface="Helvetica" charset="0"/>
                <a:cs typeface="Helvetica" charset="0"/>
              </a:rPr>
              <a:t>Intercultural Competence </a:t>
            </a:r>
          </a:p>
        </p:txBody>
      </p:sp>
      <p:sp>
        <p:nvSpPr>
          <p:cNvPr id="3" name="Content Placeholder 2"/>
          <p:cNvSpPr>
            <a:spLocks noGrp="1"/>
          </p:cNvSpPr>
          <p:nvPr>
            <p:ph idx="1"/>
          </p:nvPr>
        </p:nvSpPr>
        <p:spPr>
          <a:xfrm>
            <a:off x="822959" y="1845734"/>
            <a:ext cx="7543801" cy="3096380"/>
          </a:xfrm>
        </p:spPr>
        <p:txBody>
          <a:bodyPr anchor="ctr">
            <a:normAutofit fontScale="92500" lnSpcReduction="10000"/>
          </a:bodyPr>
          <a:lstStyle/>
          <a:p>
            <a:pPr marL="347472" indent="-347472">
              <a:buClr>
                <a:srgbClr val="C00000"/>
              </a:buClr>
              <a:buFont typeface="Wingdings" charset="2"/>
              <a:buChar char="§"/>
            </a:pPr>
            <a:r>
              <a:rPr lang="en-US" sz="2400" dirty="0">
                <a:latin typeface="Helvetica" charset="0"/>
                <a:ea typeface="Helvetica" charset="0"/>
                <a:cs typeface="Helvetica" charset="0"/>
              </a:rPr>
              <a:t>We ask scholars to:</a:t>
            </a:r>
          </a:p>
          <a:p>
            <a:pPr marL="347472" indent="-347472">
              <a:buClr>
                <a:srgbClr val="C00000"/>
              </a:buClr>
              <a:buFont typeface="Wingdings" charset="2"/>
              <a:buChar char="§"/>
            </a:pPr>
            <a:endParaRPr lang="en-US" dirty="0">
              <a:latin typeface="Helvetica" charset="0"/>
              <a:ea typeface="Helvetica" charset="0"/>
              <a:cs typeface="Helvetica" charset="0"/>
            </a:endParaRPr>
          </a:p>
          <a:p>
            <a:pPr marL="461963" lvl="1" indent="-182563">
              <a:buClr>
                <a:srgbClr val="33830D"/>
              </a:buClr>
              <a:buFont typeface="Courier New" charset="0"/>
              <a:buChar char="o"/>
            </a:pPr>
            <a:r>
              <a:rPr lang="en-US" sz="2300" dirty="0">
                <a:latin typeface="Helvetica" charset="0"/>
                <a:ea typeface="Helvetica" charset="0"/>
                <a:cs typeface="Helvetica" charset="0"/>
              </a:rPr>
              <a:t>Provide accounts of specific situations or </a:t>
            </a:r>
            <a:r>
              <a:rPr lang="en-US" sz="2300" b="1" dirty="0">
                <a:solidFill>
                  <a:srgbClr val="33830D"/>
                </a:solidFill>
                <a:latin typeface="Helvetica" charset="0"/>
                <a:ea typeface="Helvetica" charset="0"/>
                <a:cs typeface="Helvetica" charset="0"/>
              </a:rPr>
              <a:t>critical incidents </a:t>
            </a:r>
            <a:r>
              <a:rPr lang="en-US" sz="2300" dirty="0">
                <a:latin typeface="Helvetica" charset="0"/>
                <a:ea typeface="Helvetica" charset="0"/>
                <a:cs typeface="Helvetica" charset="0"/>
              </a:rPr>
              <a:t>that they encountered </a:t>
            </a:r>
          </a:p>
          <a:p>
            <a:pPr marL="461963" lvl="1" indent="-182563">
              <a:buClr>
                <a:srgbClr val="33830D"/>
              </a:buClr>
              <a:buFont typeface="Courier New" charset="0"/>
              <a:buChar char="o"/>
            </a:pPr>
            <a:endParaRPr lang="en-US" sz="2300" dirty="0">
              <a:latin typeface="Helvetica" charset="0"/>
              <a:ea typeface="Helvetica" charset="0"/>
              <a:cs typeface="Helvetica" charset="0"/>
            </a:endParaRPr>
          </a:p>
          <a:p>
            <a:pPr marL="461963" lvl="1" indent="-182563">
              <a:buClr>
                <a:srgbClr val="33830D"/>
              </a:buClr>
              <a:buFont typeface="Courier New" charset="0"/>
              <a:buChar char="o"/>
            </a:pPr>
            <a:r>
              <a:rPr lang="en-US" sz="2300" dirty="0">
                <a:latin typeface="Helvetica" charset="0"/>
                <a:ea typeface="Helvetica" charset="0"/>
                <a:cs typeface="Helvetica" charset="0"/>
              </a:rPr>
              <a:t>Explain </a:t>
            </a:r>
            <a:r>
              <a:rPr lang="en-US" sz="2300" b="1" dirty="0">
                <a:solidFill>
                  <a:srgbClr val="33830D"/>
                </a:solidFill>
                <a:latin typeface="Helvetica" charset="0"/>
                <a:ea typeface="Helvetica" charset="0"/>
                <a:cs typeface="Helvetica" charset="0"/>
              </a:rPr>
              <a:t>strategies they used</a:t>
            </a:r>
            <a:r>
              <a:rPr lang="en-US" sz="2300" dirty="0">
                <a:solidFill>
                  <a:srgbClr val="FF0000"/>
                </a:solidFill>
                <a:latin typeface="Helvetica" charset="0"/>
                <a:ea typeface="Helvetica" charset="0"/>
                <a:cs typeface="Helvetica" charset="0"/>
              </a:rPr>
              <a:t> </a:t>
            </a:r>
            <a:r>
              <a:rPr lang="en-US" sz="2300" dirty="0">
                <a:latin typeface="Helvetica" charset="0"/>
                <a:ea typeface="Helvetica" charset="0"/>
                <a:cs typeface="Helvetica" charset="0"/>
              </a:rPr>
              <a:t>to navigate these identified scenarios</a:t>
            </a:r>
          </a:p>
          <a:p>
            <a:pPr marL="461963" lvl="1" indent="-182563">
              <a:buClr>
                <a:srgbClr val="33830D"/>
              </a:buClr>
              <a:buFont typeface="Courier New" charset="0"/>
              <a:buChar char="o"/>
            </a:pPr>
            <a:endParaRPr lang="en-US" sz="2300" dirty="0">
              <a:latin typeface="Helvetica" charset="0"/>
              <a:ea typeface="Helvetica" charset="0"/>
              <a:cs typeface="Helvetica" charset="0"/>
            </a:endParaRPr>
          </a:p>
          <a:p>
            <a:pPr marL="461963" lvl="1" indent="-182563">
              <a:buClr>
                <a:srgbClr val="33830D"/>
              </a:buClr>
              <a:buFont typeface="Courier New" charset="0"/>
              <a:buChar char="o"/>
            </a:pPr>
            <a:r>
              <a:rPr lang="en-US" sz="2300" dirty="0">
                <a:latin typeface="Helvetica" charset="0"/>
                <a:ea typeface="Helvetica" charset="0"/>
                <a:cs typeface="Helvetica" charset="0"/>
              </a:rPr>
              <a:t>What they perceive the </a:t>
            </a:r>
            <a:r>
              <a:rPr lang="en-US" sz="2300" b="1" dirty="0">
                <a:solidFill>
                  <a:srgbClr val="33830D"/>
                </a:solidFill>
                <a:latin typeface="Helvetica" charset="0"/>
                <a:ea typeface="Helvetica" charset="0"/>
                <a:cs typeface="Helvetica" charset="0"/>
              </a:rPr>
              <a:t>outcomes were</a:t>
            </a:r>
            <a:r>
              <a:rPr lang="en-US" sz="2300" dirty="0">
                <a:latin typeface="Helvetica" charset="0"/>
                <a:ea typeface="Helvetica" charset="0"/>
                <a:cs typeface="Helvetica" charset="0"/>
              </a:rPr>
              <a:t>. </a:t>
            </a:r>
          </a:p>
        </p:txBody>
      </p:sp>
    </p:spTree>
    <p:extLst>
      <p:ext uri="{BB962C8B-B14F-4D97-AF65-F5344CB8AC3E}">
        <p14:creationId xmlns:p14="http://schemas.microsoft.com/office/powerpoint/2010/main" val="3448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charset="0"/>
                <a:ea typeface="Helvetica" charset="0"/>
                <a:cs typeface="Helvetica" charset="0"/>
              </a:rPr>
              <a:t>Intercultural Competence </a:t>
            </a:r>
          </a:p>
        </p:txBody>
      </p:sp>
      <p:sp>
        <p:nvSpPr>
          <p:cNvPr id="3" name="Content Placeholder 2"/>
          <p:cNvSpPr>
            <a:spLocks noGrp="1"/>
          </p:cNvSpPr>
          <p:nvPr>
            <p:ph idx="1"/>
          </p:nvPr>
        </p:nvSpPr>
        <p:spPr/>
        <p:txBody>
          <a:bodyPr anchor="ctr">
            <a:normAutofit/>
          </a:bodyPr>
          <a:lstStyle/>
          <a:p>
            <a:r>
              <a:rPr lang="en-US" dirty="0">
                <a:latin typeface="Helvetica" charset="0"/>
                <a:ea typeface="Helvetica" charset="0"/>
                <a:cs typeface="Helvetica" charset="0"/>
              </a:rPr>
              <a:t>Strategies for addressing Gaps: </a:t>
            </a:r>
          </a:p>
          <a:p>
            <a:pPr marL="457200" indent="-457200">
              <a:buClr>
                <a:srgbClr val="C00000"/>
              </a:buClr>
              <a:buFont typeface="+mj-lt"/>
              <a:buAutoNum type="arabicParenR"/>
            </a:pPr>
            <a:r>
              <a:rPr lang="en-US" b="1" dirty="0">
                <a:solidFill>
                  <a:srgbClr val="33830D"/>
                </a:solidFill>
                <a:latin typeface="Helvetica" charset="0"/>
                <a:ea typeface="Helvetica" charset="0"/>
                <a:cs typeface="Helvetica" charset="0"/>
              </a:rPr>
              <a:t>Assessment:</a:t>
            </a:r>
          </a:p>
          <a:p>
            <a:pPr lvl="1">
              <a:buClr>
                <a:srgbClr val="33830D"/>
              </a:buClr>
              <a:buFont typeface="Courier New" charset="0"/>
              <a:buChar char="o"/>
            </a:pPr>
            <a:r>
              <a:rPr lang="en-US" dirty="0">
                <a:latin typeface="Helvetica" charset="0"/>
                <a:ea typeface="Helvetica" charset="0"/>
                <a:cs typeface="Helvetica" charset="0"/>
              </a:rPr>
              <a:t>Intercultural Development Inventory (IDI)</a:t>
            </a:r>
          </a:p>
          <a:p>
            <a:pPr lvl="1">
              <a:buClr>
                <a:srgbClr val="33830D"/>
              </a:buClr>
              <a:buFont typeface="Courier New" charset="0"/>
              <a:buChar char="o"/>
            </a:pPr>
            <a:r>
              <a:rPr lang="en-US" dirty="0">
                <a:latin typeface="Helvetica" charset="0"/>
                <a:ea typeface="Helvetica" charset="0"/>
                <a:cs typeface="Helvetica" charset="0"/>
              </a:rPr>
              <a:t>Qualitative interviews</a:t>
            </a:r>
          </a:p>
          <a:p>
            <a:pPr marL="457200" indent="-457200">
              <a:buClr>
                <a:srgbClr val="C00000"/>
              </a:buClr>
              <a:buFont typeface="+mj-lt"/>
              <a:buAutoNum type="arabicParenR" startAt="2"/>
            </a:pPr>
            <a:r>
              <a:rPr lang="en-US" dirty="0">
                <a:latin typeface="Helvetica" charset="0"/>
                <a:ea typeface="Helvetica" charset="0"/>
                <a:cs typeface="Helvetica" charset="0"/>
              </a:rPr>
              <a:t>Experiential learning: </a:t>
            </a:r>
            <a:r>
              <a:rPr lang="en-US" b="1" dirty="0">
                <a:solidFill>
                  <a:srgbClr val="33830D"/>
                </a:solidFill>
                <a:latin typeface="Helvetica" charset="0"/>
                <a:ea typeface="Helvetica" charset="0"/>
                <a:cs typeface="Helvetica" charset="0"/>
              </a:rPr>
              <a:t>learning through field work </a:t>
            </a:r>
            <a:r>
              <a:rPr lang="en-US" dirty="0">
                <a:latin typeface="Helvetica" charset="0"/>
                <a:ea typeface="Helvetica" charset="0"/>
                <a:cs typeface="Helvetica" charset="0"/>
              </a:rPr>
              <a:t>and reflection</a:t>
            </a:r>
          </a:p>
          <a:p>
            <a:pPr marL="457200" indent="-457200">
              <a:buClr>
                <a:srgbClr val="C00000"/>
              </a:buClr>
              <a:buFont typeface="+mj-lt"/>
              <a:buAutoNum type="arabicParenR" startAt="2"/>
            </a:pPr>
            <a:r>
              <a:rPr lang="en-US" b="1" dirty="0">
                <a:solidFill>
                  <a:srgbClr val="33830D"/>
                </a:solidFill>
                <a:latin typeface="Helvetica" charset="0"/>
                <a:ea typeface="Helvetica" charset="0"/>
                <a:cs typeface="Helvetica" charset="0"/>
              </a:rPr>
              <a:t>Guided mentorship </a:t>
            </a:r>
            <a:r>
              <a:rPr lang="en-US" dirty="0">
                <a:latin typeface="Helvetica" charset="0"/>
                <a:ea typeface="Helvetica" charset="0"/>
                <a:cs typeface="Helvetica" charset="0"/>
              </a:rPr>
              <a:t>&amp; reflection on their ‘‘experiences’’ in another culture</a:t>
            </a:r>
          </a:p>
          <a:p>
            <a:pPr lvl="1">
              <a:buClr>
                <a:srgbClr val="33830D"/>
              </a:buClr>
              <a:buFont typeface="Courier New" charset="0"/>
              <a:buChar char="o"/>
            </a:pPr>
            <a:r>
              <a:rPr lang="en-US" dirty="0">
                <a:latin typeface="Helvetica" charset="0"/>
                <a:ea typeface="Helvetica" charset="0"/>
                <a:cs typeface="Helvetica" charset="0"/>
              </a:rPr>
              <a:t> Direct Feedback from instructors</a:t>
            </a:r>
          </a:p>
          <a:p>
            <a:pPr marL="457200" indent="-457200">
              <a:buClr>
                <a:srgbClr val="C00000"/>
              </a:buClr>
              <a:buFont typeface="+mj-lt"/>
              <a:buAutoNum type="arabicParenR" startAt="4"/>
            </a:pPr>
            <a:r>
              <a:rPr lang="en-US" b="1" dirty="0">
                <a:solidFill>
                  <a:srgbClr val="33830D"/>
                </a:solidFill>
                <a:latin typeface="Helvetica" charset="0"/>
                <a:ea typeface="Helvetica" charset="0"/>
                <a:cs typeface="Helvetica" charset="0"/>
              </a:rPr>
              <a:t>Cultural mentoring: Group, Peer &amp; Practitioners in schools</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187220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charset="0"/>
                <a:ea typeface="Helvetica" charset="0"/>
                <a:cs typeface="Helvetica" charset="0"/>
              </a:rPr>
              <a:t>Challenges:</a:t>
            </a:r>
          </a:p>
        </p:txBody>
      </p:sp>
      <p:sp>
        <p:nvSpPr>
          <p:cNvPr id="3" name="Content Placeholder 2"/>
          <p:cNvSpPr>
            <a:spLocks noGrp="1"/>
          </p:cNvSpPr>
          <p:nvPr>
            <p:ph idx="1"/>
          </p:nvPr>
        </p:nvSpPr>
        <p:spPr>
          <a:xfrm>
            <a:off x="822959" y="1845734"/>
            <a:ext cx="7543801" cy="2769809"/>
          </a:xfrm>
        </p:spPr>
        <p:txBody>
          <a:bodyPr anchor="ctr"/>
          <a:lstStyle/>
          <a:p>
            <a:pPr marL="457200" indent="-457200">
              <a:buClr>
                <a:srgbClr val="C00000"/>
              </a:buClr>
              <a:buFont typeface="+mj-lt"/>
              <a:buAutoNum type="arabicPeriod"/>
            </a:pPr>
            <a:r>
              <a:rPr lang="en-US" dirty="0">
                <a:latin typeface="Helvetica" charset="0"/>
                <a:ea typeface="Helvetica" charset="0"/>
                <a:cs typeface="Helvetica" charset="0"/>
              </a:rPr>
              <a:t>The mechanics and logistics of </a:t>
            </a:r>
            <a:r>
              <a:rPr lang="en-US" b="1" dirty="0">
                <a:solidFill>
                  <a:srgbClr val="33830D"/>
                </a:solidFill>
                <a:latin typeface="Helvetica" charset="0"/>
                <a:ea typeface="Helvetica" charset="0"/>
                <a:cs typeface="Helvetica" charset="0"/>
              </a:rPr>
              <a:t>ensuring that students are placed</a:t>
            </a:r>
            <a:r>
              <a:rPr lang="en-US" dirty="0">
                <a:latin typeface="Helvetica" charset="0"/>
                <a:ea typeface="Helvetica" charset="0"/>
                <a:cs typeface="Helvetica" charset="0"/>
              </a:rPr>
              <a:t>—or, ‘‘immersed’’—within a suitable cross–cultural environment. </a:t>
            </a:r>
          </a:p>
          <a:p>
            <a:pPr marL="457200" indent="-457200">
              <a:buClr>
                <a:srgbClr val="C00000"/>
              </a:buClr>
              <a:buFont typeface="+mj-lt"/>
              <a:buAutoNum type="arabicPeriod"/>
            </a:pPr>
            <a:r>
              <a:rPr lang="en-US" dirty="0">
                <a:latin typeface="Helvetica" charset="0"/>
                <a:ea typeface="Helvetica" charset="0"/>
                <a:cs typeface="Helvetica" charset="0"/>
              </a:rPr>
              <a:t>Professional Development for </a:t>
            </a:r>
            <a:r>
              <a:rPr lang="en-US" b="1" dirty="0">
                <a:solidFill>
                  <a:srgbClr val="33830D"/>
                </a:solidFill>
                <a:latin typeface="Helvetica" charset="0"/>
                <a:ea typeface="Helvetica" charset="0"/>
                <a:cs typeface="Helvetica" charset="0"/>
              </a:rPr>
              <a:t>co-operating teachers</a:t>
            </a:r>
          </a:p>
          <a:p>
            <a:pPr marL="457200" indent="-457200">
              <a:buClr>
                <a:srgbClr val="C00000"/>
              </a:buClr>
              <a:buFont typeface="+mj-lt"/>
              <a:buAutoNum type="arabicPeriod"/>
            </a:pPr>
            <a:r>
              <a:rPr lang="en-US" dirty="0">
                <a:latin typeface="Helvetica" charset="0"/>
                <a:ea typeface="Helvetica" charset="0"/>
                <a:cs typeface="Helvetica" charset="0"/>
              </a:rPr>
              <a:t>Engaging </a:t>
            </a:r>
            <a:r>
              <a:rPr lang="en-US" b="1" dirty="0">
                <a:solidFill>
                  <a:srgbClr val="33830D"/>
                </a:solidFill>
                <a:latin typeface="Helvetica" charset="0"/>
                <a:ea typeface="Helvetica" charset="0"/>
                <a:cs typeface="Helvetica" charset="0"/>
              </a:rPr>
              <a:t>Administrators</a:t>
            </a:r>
          </a:p>
          <a:p>
            <a:pPr marL="457200" indent="-457200">
              <a:buClr>
                <a:srgbClr val="C00000"/>
              </a:buClr>
              <a:buFont typeface="+mj-lt"/>
              <a:buAutoNum type="arabicPeriod"/>
            </a:pPr>
            <a:r>
              <a:rPr lang="en-US" b="1" dirty="0">
                <a:solidFill>
                  <a:srgbClr val="33830D"/>
                </a:solidFill>
                <a:latin typeface="Helvetica" charset="0"/>
                <a:ea typeface="Helvetica" charset="0"/>
                <a:cs typeface="Helvetica" charset="0"/>
              </a:rPr>
              <a:t>Measuring </a:t>
            </a:r>
            <a:r>
              <a:rPr lang="en-US" dirty="0">
                <a:latin typeface="Helvetica" charset="0"/>
                <a:ea typeface="Helvetica" charset="0"/>
                <a:cs typeface="Helvetica" charset="0"/>
              </a:rPr>
              <a:t>Student Growth:</a:t>
            </a:r>
          </a:p>
        </p:txBody>
      </p:sp>
    </p:spTree>
    <p:extLst>
      <p:ext uri="{BB962C8B-B14F-4D97-AF65-F5344CB8AC3E}">
        <p14:creationId xmlns:p14="http://schemas.microsoft.com/office/powerpoint/2010/main" val="128956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Dr. Vivian Correa</a:t>
            </a:r>
          </a:p>
        </p:txBody>
      </p:sp>
      <p:sp>
        <p:nvSpPr>
          <p:cNvPr id="3" name="Text Placeholder 2"/>
          <p:cNvSpPr>
            <a:spLocks noGrp="1"/>
          </p:cNvSpPr>
          <p:nvPr>
            <p:ph type="body" idx="1"/>
          </p:nvPr>
        </p:nvSpPr>
        <p:spPr>
          <a:xfrm>
            <a:off x="822960" y="4453128"/>
            <a:ext cx="7543800" cy="761810"/>
          </a:xfrm>
        </p:spPr>
        <p:txBody>
          <a:bodyPr>
            <a:normAutofit/>
          </a:bodyPr>
          <a:lstStyle/>
          <a:p>
            <a:r>
              <a:rPr lang="en-US" sz="2200" b="1" cap="none" spc="0" dirty="0">
                <a:solidFill>
                  <a:srgbClr val="33830D"/>
                </a:solidFill>
                <a:latin typeface="Helvetica" panose="020B0604020202020204" pitchFamily="34" charset="0"/>
                <a:cs typeface="Helvetica" panose="020B0604020202020204" pitchFamily="34" charset="0"/>
              </a:rPr>
              <a:t>Professor of Special Education and Child Development</a:t>
            </a:r>
            <a:br>
              <a:rPr lang="en-US" sz="2200" b="1" cap="none" spc="0" dirty="0">
                <a:solidFill>
                  <a:srgbClr val="33830D"/>
                </a:solidFill>
                <a:latin typeface="Helvetica" panose="020B0604020202020204" pitchFamily="34" charset="0"/>
                <a:cs typeface="Helvetica" panose="020B0604020202020204" pitchFamily="34" charset="0"/>
              </a:rPr>
            </a:br>
            <a:r>
              <a:rPr lang="en-US" sz="2200" b="1" cap="none" spc="0" dirty="0">
                <a:solidFill>
                  <a:srgbClr val="33830D"/>
                </a:solidFill>
                <a:latin typeface="Helvetica" panose="020B0604020202020204" pitchFamily="34" charset="0"/>
                <a:cs typeface="Helvetica" panose="020B0604020202020204" pitchFamily="34" charset="0"/>
              </a:rPr>
              <a:t>University of North Carolina—Charlotte</a:t>
            </a:r>
          </a:p>
        </p:txBody>
      </p:sp>
    </p:spTree>
    <p:extLst>
      <p:ext uri="{BB962C8B-B14F-4D97-AF65-F5344CB8AC3E}">
        <p14:creationId xmlns:p14="http://schemas.microsoft.com/office/powerpoint/2010/main" val="16034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Session Description:  </a:t>
            </a:r>
            <a:endParaRPr lang="en-US" dirty="0">
              <a:latin typeface="Helvetica" panose="020B0604020202020204" pitchFamily="34" charset="0"/>
              <a:cs typeface="Helvetica" panose="020B0604020202020204" pitchFamily="34" charset="0"/>
            </a:endParaRPr>
          </a:p>
        </p:txBody>
      </p:sp>
      <p:sp>
        <p:nvSpPr>
          <p:cNvPr id="4" name="Content Placeholder 3"/>
          <p:cNvSpPr>
            <a:spLocks noGrp="1"/>
          </p:cNvSpPr>
          <p:nvPr>
            <p:ph idx="1"/>
          </p:nvPr>
        </p:nvSpPr>
        <p:spPr/>
        <p:txBody>
          <a:bodyPr anchor="ctr">
            <a:normAutofit fontScale="70000" lnSpcReduction="20000"/>
          </a:bodyPr>
          <a:lstStyle/>
          <a:p>
            <a:r>
              <a:rPr lang="en-US" dirty="0">
                <a:latin typeface="Helvetica" panose="020B0604020202020204" pitchFamily="34" charset="0"/>
                <a:cs typeface="Helvetica" panose="020B0604020202020204" pitchFamily="34" charset="0"/>
              </a:rPr>
              <a:t>This panel will examine how personnel preparation programs in special education, early intervention, and related services address issues of educator diversity and equity for students, and incorporate culturally and linguistically responsive practices in their efforts to prepare practitioners who are effective at supporting children with disabilities from historically marginalized families and diverse backgrounds. The panel will focus on evidence-based approaches to personnel preparation; feature personnel preparation programs using those strategies and practices and their results; and discuss how we might rethink our approach to personnel preparation of educators as a field. </a:t>
            </a:r>
          </a:p>
          <a:p>
            <a:pPr lvl="0"/>
            <a:r>
              <a:rPr lang="en-US" b="1" dirty="0">
                <a:solidFill>
                  <a:srgbClr val="33830D"/>
                </a:solidFill>
                <a:latin typeface="Helvetica" panose="020B0604020202020204" pitchFamily="34" charset="0"/>
                <a:cs typeface="Helvetica" panose="020B0604020202020204" pitchFamily="34" charset="0"/>
              </a:rPr>
              <a:t>Dr. Edwin </a:t>
            </a:r>
            <a:r>
              <a:rPr lang="en-US" b="1" dirty="0" err="1">
                <a:solidFill>
                  <a:srgbClr val="33830D"/>
                </a:solidFill>
                <a:latin typeface="Helvetica" panose="020B0604020202020204" pitchFamily="34" charset="0"/>
                <a:cs typeface="Helvetica" panose="020B0604020202020204" pitchFamily="34" charset="0"/>
              </a:rPr>
              <a:t>Achola</a:t>
            </a:r>
            <a:r>
              <a:rPr lang="en-US" b="1" dirty="0">
                <a:solidFill>
                  <a:srgbClr val="33830D"/>
                </a:solidFill>
                <a:latin typeface="Helvetica" panose="020B0604020202020204" pitchFamily="34" charset="0"/>
                <a:cs typeface="Helvetica" panose="020B0604020202020204" pitchFamily="34" charset="0"/>
              </a:rPr>
              <a:t>, Assistant Professor of Advanced Studies in Education and Counseling, </a:t>
            </a:r>
            <a:r>
              <a:rPr lang="en-US" dirty="0">
                <a:latin typeface="Helvetica" panose="020B0604020202020204" pitchFamily="34" charset="0"/>
                <a:cs typeface="Helvetica" panose="020B0604020202020204" pitchFamily="34" charset="0"/>
              </a:rPr>
              <a:t>California State University (edwin.achola@csulb.edu)</a:t>
            </a:r>
            <a:endParaRPr lang="en-US" b="1" dirty="0">
              <a:latin typeface="Helvetica" panose="020B0604020202020204" pitchFamily="34" charset="0"/>
              <a:cs typeface="Helvetica" panose="020B0604020202020204" pitchFamily="34" charset="0"/>
            </a:endParaRPr>
          </a:p>
          <a:p>
            <a:pPr lvl="0"/>
            <a:r>
              <a:rPr lang="en-US" b="1" dirty="0">
                <a:solidFill>
                  <a:srgbClr val="33830D"/>
                </a:solidFill>
                <a:latin typeface="Helvetica" panose="020B0604020202020204" pitchFamily="34" charset="0"/>
                <a:cs typeface="Helvetica" panose="020B0604020202020204" pitchFamily="34" charset="0"/>
              </a:rPr>
              <a:t>Dr. Vivian Correa, Professor of Special Education and Child Development, </a:t>
            </a:r>
            <a:r>
              <a:rPr lang="en-US" dirty="0">
                <a:latin typeface="Helvetica" panose="020B0604020202020204" pitchFamily="34" charset="0"/>
                <a:cs typeface="Helvetica" panose="020B0604020202020204" pitchFamily="34" charset="0"/>
              </a:rPr>
              <a:t>University of North Carolina Charlotte (</a:t>
            </a:r>
            <a:r>
              <a:rPr lang="en-US" u="sng" dirty="0">
                <a:latin typeface="Helvetica" panose="020B0604020202020204" pitchFamily="34" charset="0"/>
                <a:cs typeface="Helvetica" panose="020B0604020202020204" pitchFamily="34" charset="0"/>
              </a:rPr>
              <a:t>vcorrea@uncc.edu</a:t>
            </a:r>
            <a:r>
              <a:rPr lang="en-US" dirty="0">
                <a:latin typeface="Helvetica" panose="020B0604020202020204" pitchFamily="34" charset="0"/>
                <a:cs typeface="Helvetica" panose="020B0604020202020204" pitchFamily="34" charset="0"/>
              </a:rPr>
              <a:t>) </a:t>
            </a:r>
          </a:p>
          <a:p>
            <a:pPr lvl="0"/>
            <a:r>
              <a:rPr lang="en-US" b="1" dirty="0">
                <a:solidFill>
                  <a:srgbClr val="33830D"/>
                </a:solidFill>
                <a:latin typeface="Helvetica" panose="020B0604020202020204" pitchFamily="34" charset="0"/>
                <a:cs typeface="Helvetica" panose="020B0604020202020204" pitchFamily="34" charset="0"/>
              </a:rPr>
              <a:t>Dr. </a:t>
            </a:r>
            <a:r>
              <a:rPr lang="en-US" b="1" dirty="0" err="1">
                <a:solidFill>
                  <a:srgbClr val="33830D"/>
                </a:solidFill>
                <a:latin typeface="Helvetica" panose="020B0604020202020204" pitchFamily="34" charset="0"/>
                <a:cs typeface="Helvetica" panose="020B0604020202020204" pitchFamily="34" charset="0"/>
              </a:rPr>
              <a:t>Tonika</a:t>
            </a:r>
            <a:r>
              <a:rPr lang="en-US" b="1" dirty="0">
                <a:solidFill>
                  <a:srgbClr val="33830D"/>
                </a:solidFill>
                <a:latin typeface="Helvetica" panose="020B0604020202020204" pitchFamily="34" charset="0"/>
                <a:cs typeface="Helvetica" panose="020B0604020202020204" pitchFamily="34" charset="0"/>
              </a:rPr>
              <a:t> Duren Green, Associate Professor of School Psychology</a:t>
            </a:r>
            <a:r>
              <a:rPr lang="en-US" dirty="0">
                <a:solidFill>
                  <a:srgbClr val="33830D"/>
                </a:solidFill>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San Diego State University (</a:t>
            </a:r>
            <a:r>
              <a:rPr lang="en-US" u="sng" dirty="0">
                <a:latin typeface="Helvetica" panose="020B0604020202020204" pitchFamily="34" charset="0"/>
                <a:cs typeface="Helvetica" panose="020B0604020202020204" pitchFamily="34" charset="0"/>
              </a:rPr>
              <a:t>tduren@mail.sdsu.edu</a:t>
            </a:r>
            <a:r>
              <a:rPr lang="en-US" dirty="0">
                <a:latin typeface="Helvetica" panose="020B0604020202020204" pitchFamily="34" charset="0"/>
                <a:cs typeface="Helvetica" panose="020B0604020202020204" pitchFamily="34" charset="0"/>
              </a:rPr>
              <a:t>) </a:t>
            </a:r>
          </a:p>
          <a:p>
            <a:pPr lvl="0"/>
            <a:r>
              <a:rPr lang="en-US" b="1" dirty="0" err="1">
                <a:solidFill>
                  <a:srgbClr val="33830D"/>
                </a:solidFill>
                <a:latin typeface="Helvetica" panose="020B0604020202020204" pitchFamily="34" charset="0"/>
                <a:cs typeface="Helvetica" panose="020B0604020202020204" pitchFamily="34" charset="0"/>
              </a:rPr>
              <a:t>Dr</a:t>
            </a:r>
            <a:r>
              <a:rPr lang="en-US" b="1" dirty="0">
                <a:solidFill>
                  <a:srgbClr val="33830D"/>
                </a:solidFill>
                <a:latin typeface="Helvetica" panose="020B0604020202020204" pitchFamily="34" charset="0"/>
                <a:cs typeface="Helvetica" panose="020B0604020202020204" pitchFamily="34" charset="0"/>
              </a:rPr>
              <a:t> .Kent McIntosh, Professor,</a:t>
            </a:r>
            <a:r>
              <a:rPr lang="en-US" dirty="0">
                <a:solidFill>
                  <a:srgbClr val="33830D"/>
                </a:solidFill>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Special Education and Clinical Sciences,</a:t>
            </a:r>
            <a:r>
              <a:rPr lang="en-US" b="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University of Oregon (</a:t>
            </a:r>
            <a:r>
              <a:rPr lang="en-US" u="sng" dirty="0">
                <a:latin typeface="Helvetica" panose="020B0604020202020204" pitchFamily="34" charset="0"/>
                <a:cs typeface="Helvetica" panose="020B0604020202020204" pitchFamily="34" charset="0"/>
              </a:rPr>
              <a:t>kentm@uoregon.edu</a:t>
            </a:r>
            <a:r>
              <a:rPr lang="en-US" dirty="0">
                <a:latin typeface="Helvetica" panose="020B0604020202020204" pitchFamily="34" charset="0"/>
                <a:cs typeface="Helvetica" panose="020B0604020202020204" pitchFamily="34" charset="0"/>
              </a:rPr>
              <a:t>)</a:t>
            </a:r>
          </a:p>
          <a:p>
            <a:r>
              <a:rPr lang="en-US" b="1" dirty="0">
                <a:solidFill>
                  <a:srgbClr val="33830D"/>
                </a:solidFill>
                <a:latin typeface="Helvetica" panose="020B0604020202020204" pitchFamily="34" charset="0"/>
                <a:cs typeface="Helvetica" panose="020B0604020202020204" pitchFamily="34" charset="0"/>
              </a:rPr>
              <a:t>Moderator:</a:t>
            </a:r>
            <a:r>
              <a:rPr lang="en-US" dirty="0">
                <a:solidFill>
                  <a:srgbClr val="33830D"/>
                </a:solidFill>
                <a:latin typeface="Helvetica" panose="020B0604020202020204" pitchFamily="34" charset="0"/>
                <a:cs typeface="Helvetica" panose="020B0604020202020204" pitchFamily="34" charset="0"/>
              </a:rPr>
              <a:t> </a:t>
            </a:r>
            <a:r>
              <a:rPr lang="en-US" b="1" dirty="0">
                <a:solidFill>
                  <a:srgbClr val="33830D"/>
                </a:solidFill>
                <a:latin typeface="Helvetica" panose="020B0604020202020204" pitchFamily="34" charset="0"/>
                <a:cs typeface="Helvetica" panose="020B0604020202020204" pitchFamily="34" charset="0"/>
              </a:rPr>
              <a:t>Dr. Cathy Kea, Professor, </a:t>
            </a:r>
            <a:r>
              <a:rPr lang="en-US" dirty="0">
                <a:latin typeface="Helvetica" panose="020B0604020202020204" pitchFamily="34" charset="0"/>
                <a:cs typeface="Helvetica" panose="020B0604020202020204" pitchFamily="34" charset="0"/>
              </a:rPr>
              <a:t>Department of Curriculum and Instruction, North Carolina A&amp;T State University(cdkea@ncat.edu)</a:t>
            </a:r>
          </a:p>
        </p:txBody>
      </p:sp>
    </p:spTree>
    <p:extLst>
      <p:ext uri="{BB962C8B-B14F-4D97-AF65-F5344CB8AC3E}">
        <p14:creationId xmlns:p14="http://schemas.microsoft.com/office/powerpoint/2010/main" val="97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Helvetica" panose="020B0604020202020204" pitchFamily="34" charset="0"/>
                <a:cs typeface="Helvetica" panose="020B0604020202020204" pitchFamily="34" charset="0"/>
              </a:rPr>
              <a:t>Strategies For Preparing Early Childhood Special Education Teachers For Diversity</a:t>
            </a:r>
            <a:endParaRPr lang="en-US" sz="4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2959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Helvetica" panose="020B0604020202020204" pitchFamily="34" charset="0"/>
                <a:cs typeface="Helvetica" panose="020B0604020202020204" pitchFamily="34" charset="0"/>
              </a:rPr>
              <a:t>How Prepared Are ECE Professionals to Work with CLD Children and Families?</a:t>
            </a:r>
            <a:r>
              <a:rPr lang="en-US" sz="3800" b="1" dirty="0">
                <a:latin typeface="Helvetica" panose="020B0604020202020204" pitchFamily="34" charset="0"/>
                <a:cs typeface="Helvetica" panose="020B0604020202020204" pitchFamily="34" charset="0"/>
              </a:rPr>
              <a:t> </a:t>
            </a:r>
            <a:r>
              <a:rPr lang="en-US" sz="1900" b="1" dirty="0">
                <a:latin typeface="Helvetica" panose="020B0604020202020204" pitchFamily="34" charset="0"/>
                <a:cs typeface="Helvetica" panose="020B0604020202020204" pitchFamily="34" charset="0"/>
              </a:rPr>
              <a:t>(Banerjee &amp; </a:t>
            </a:r>
            <a:r>
              <a:rPr lang="en-US" sz="1900" b="1" dirty="0" err="1">
                <a:latin typeface="Helvetica" panose="020B0604020202020204" pitchFamily="34" charset="0"/>
                <a:cs typeface="Helvetica" panose="020B0604020202020204" pitchFamily="34" charset="0"/>
              </a:rPr>
              <a:t>Luckner</a:t>
            </a:r>
            <a:r>
              <a:rPr lang="en-US" sz="1900" b="1" dirty="0">
                <a:latin typeface="Helvetica" panose="020B0604020202020204" pitchFamily="34" charset="0"/>
                <a:cs typeface="Helvetica" panose="020B0604020202020204" pitchFamily="34" charset="0"/>
              </a:rPr>
              <a:t>, 2014)</a:t>
            </a:r>
          </a:p>
        </p:txBody>
      </p:sp>
      <p:pic>
        <p:nvPicPr>
          <p:cNvPr id="5" name="Content Placeholder 4" descr="Stacks of books" title="Books"/>
          <p:cNvPicPr>
            <a:picLocks noGrp="1" noChangeAspect="1"/>
          </p:cNvPicPr>
          <p:nvPr>
            <p:ph idx="1"/>
          </p:nvPr>
        </p:nvPicPr>
        <p:blipFill>
          <a:blip r:embed="rId3"/>
          <a:srcRect l="-12074" r="-12074"/>
          <a:stretch>
            <a:fillRect/>
          </a:stretch>
        </p:blipFill>
        <p:spPr>
          <a:xfrm>
            <a:off x="-34958" y="2067195"/>
            <a:ext cx="4313097" cy="2755496"/>
          </a:xfrm>
        </p:spPr>
      </p:pic>
      <p:sp>
        <p:nvSpPr>
          <p:cNvPr id="6" name="Rectangle 5"/>
          <p:cNvSpPr/>
          <p:nvPr/>
        </p:nvSpPr>
        <p:spPr>
          <a:xfrm>
            <a:off x="4830329" y="2471165"/>
            <a:ext cx="904875" cy="194755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52%</a:t>
            </a:r>
          </a:p>
        </p:txBody>
      </p:sp>
      <p:sp>
        <p:nvSpPr>
          <p:cNvPr id="7" name="TextBox 6"/>
          <p:cNvSpPr txBox="1"/>
          <p:nvPr/>
        </p:nvSpPr>
        <p:spPr>
          <a:xfrm>
            <a:off x="4401704" y="4588272"/>
            <a:ext cx="1762125" cy="646331"/>
          </a:xfrm>
          <a:prstGeom prst="rect">
            <a:avLst/>
          </a:prstGeom>
          <a:solidFill>
            <a:schemeClr val="tx1"/>
          </a:solidFill>
          <a:ln>
            <a:solidFill>
              <a:schemeClr val="bg1"/>
            </a:solidFill>
          </a:ln>
        </p:spPr>
        <p:txBody>
          <a:bodyPr wrap="square" rtlCol="0">
            <a:spAutoFit/>
          </a:bodyPr>
          <a:lstStyle/>
          <a:p>
            <a:pPr algn="ctr"/>
            <a:r>
              <a:rPr lang="en-US" dirty="0">
                <a:solidFill>
                  <a:schemeClr val="bg1"/>
                </a:solidFill>
              </a:rPr>
              <a:t>Did NOT Feel Knowledgeable</a:t>
            </a:r>
          </a:p>
        </p:txBody>
      </p:sp>
      <p:sp>
        <p:nvSpPr>
          <p:cNvPr id="8" name="Rectangle 7"/>
          <p:cNvSpPr/>
          <p:nvPr/>
        </p:nvSpPr>
        <p:spPr>
          <a:xfrm>
            <a:off x="6902233" y="3152114"/>
            <a:ext cx="850900" cy="112373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35%</a:t>
            </a:r>
          </a:p>
        </p:txBody>
      </p:sp>
      <p:sp>
        <p:nvSpPr>
          <p:cNvPr id="9" name="TextBox 8"/>
          <p:cNvSpPr txBox="1"/>
          <p:nvPr/>
        </p:nvSpPr>
        <p:spPr>
          <a:xfrm>
            <a:off x="6287394" y="4445397"/>
            <a:ext cx="2080578" cy="923330"/>
          </a:xfrm>
          <a:prstGeom prst="rect">
            <a:avLst/>
          </a:prstGeom>
          <a:solidFill>
            <a:schemeClr val="tx1"/>
          </a:solidFill>
          <a:ln>
            <a:solidFill>
              <a:schemeClr val="bg1"/>
            </a:solidFill>
          </a:ln>
        </p:spPr>
        <p:txBody>
          <a:bodyPr wrap="square" rtlCol="0">
            <a:spAutoFit/>
          </a:bodyPr>
          <a:lstStyle/>
          <a:p>
            <a:pPr algn="ctr"/>
            <a:r>
              <a:rPr lang="en-US" dirty="0">
                <a:solidFill>
                  <a:schemeClr val="bg1"/>
                </a:solidFill>
              </a:rPr>
              <a:t>Felt Training Did Not Address CLD or Was Ineffective</a:t>
            </a:r>
          </a:p>
        </p:txBody>
      </p:sp>
    </p:spTree>
    <p:extLst>
      <p:ext uri="{BB962C8B-B14F-4D97-AF65-F5344CB8AC3E}">
        <p14:creationId xmlns:p14="http://schemas.microsoft.com/office/powerpoint/2010/main" val="376328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90538"/>
            <a:ext cx="8229600" cy="1143000"/>
          </a:xfrm>
        </p:spPr>
        <p:txBody>
          <a:bodyPr>
            <a:normAutofit/>
          </a:bodyPr>
          <a:lstStyle/>
          <a:p>
            <a:r>
              <a:rPr lang="en-US" sz="3800" b="1" dirty="0">
                <a:latin typeface="Helvetica" panose="020B0604020202020204" pitchFamily="34" charset="0"/>
                <a:cs typeface="Helvetica" panose="020B0604020202020204" pitchFamily="34" charset="0"/>
              </a:rPr>
              <a:t>Strategies for Preparing Preservice Teachers</a:t>
            </a:r>
            <a:endParaRPr lang="en-US" sz="3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69900" y="2070100"/>
            <a:ext cx="8229600" cy="2773363"/>
          </a:xfrm>
        </p:spPr>
        <p:txBody>
          <a:bodyPr anchor="ctr">
            <a:normAutofit/>
          </a:bodyPr>
          <a:lstStyle/>
          <a:p>
            <a:pPr marL="347472" indent="-347472">
              <a:buClr>
                <a:srgbClr val="C00000"/>
              </a:buClr>
              <a:buFont typeface="Wingdings" charset="2"/>
              <a:buChar char="§"/>
            </a:pPr>
            <a:r>
              <a:rPr lang="en-US" sz="2300" dirty="0">
                <a:latin typeface="Helvetica" panose="020B0604020202020204" pitchFamily="34" charset="0"/>
                <a:cs typeface="Helvetica" panose="020B0604020202020204" pitchFamily="34" charset="0"/>
              </a:rPr>
              <a:t>Standalone courses </a:t>
            </a:r>
          </a:p>
          <a:p>
            <a:pPr marL="347472" indent="-347472">
              <a:buClr>
                <a:srgbClr val="C00000"/>
              </a:buClr>
              <a:buFont typeface="Wingdings" charset="2"/>
              <a:buChar char="§"/>
            </a:pPr>
            <a:r>
              <a:rPr lang="en-US" sz="2300" dirty="0">
                <a:latin typeface="Helvetica" panose="020B0604020202020204" pitchFamily="34" charset="0"/>
                <a:cs typeface="Helvetica" panose="020B0604020202020204" pitchFamily="34" charset="0"/>
              </a:rPr>
              <a:t>Combined field experiences and coursework</a:t>
            </a:r>
          </a:p>
          <a:p>
            <a:pPr marL="347472" indent="-347472">
              <a:buClr>
                <a:srgbClr val="C00000"/>
              </a:buClr>
              <a:buFont typeface="Wingdings" charset="2"/>
              <a:buChar char="§"/>
            </a:pPr>
            <a:r>
              <a:rPr lang="en-US" sz="2300" dirty="0">
                <a:latin typeface="Helvetica" panose="020B0604020202020204" pitchFamily="34" charset="0"/>
                <a:cs typeface="Helvetica" panose="020B0604020202020204" pitchFamily="34" charset="0"/>
              </a:rPr>
              <a:t>Short- and long- term cultural immersion</a:t>
            </a:r>
          </a:p>
          <a:p>
            <a:pPr marL="347472" indent="-347472">
              <a:buClr>
                <a:srgbClr val="C00000"/>
              </a:buClr>
              <a:buFont typeface="Wingdings" charset="2"/>
              <a:buChar char="§"/>
            </a:pPr>
            <a:r>
              <a:rPr lang="en-US" sz="2300" dirty="0">
                <a:latin typeface="Helvetica" panose="020B0604020202020204" pitchFamily="34" charset="0"/>
                <a:cs typeface="Helvetica" panose="020B0604020202020204" pitchFamily="34" charset="0"/>
              </a:rPr>
              <a:t>Infusion across courses throughout the program</a:t>
            </a:r>
          </a:p>
        </p:txBody>
      </p:sp>
      <p:sp>
        <p:nvSpPr>
          <p:cNvPr id="4" name="TextBox 3"/>
          <p:cNvSpPr txBox="1"/>
          <p:nvPr/>
        </p:nvSpPr>
        <p:spPr>
          <a:xfrm>
            <a:off x="2836741" y="5277922"/>
            <a:ext cx="5862759" cy="430887"/>
          </a:xfrm>
          <a:prstGeom prst="rect">
            <a:avLst/>
          </a:prstGeom>
          <a:noFill/>
        </p:spPr>
        <p:txBody>
          <a:bodyPr wrap="none" rtlCol="0">
            <a:spAutoFit/>
          </a:bodyPr>
          <a:lstStyle/>
          <a:p>
            <a:r>
              <a:rPr lang="en-US" sz="2200" dirty="0">
                <a:latin typeface="Helvetica" charset="0"/>
                <a:ea typeface="Helvetica" charset="0"/>
                <a:cs typeface="Helvetica" charset="0"/>
              </a:rPr>
              <a:t>Correa, </a:t>
            </a:r>
            <a:r>
              <a:rPr lang="en-US" sz="2200" dirty="0" err="1">
                <a:latin typeface="Helvetica" charset="0"/>
                <a:ea typeface="Helvetica" charset="0"/>
                <a:cs typeface="Helvetica" charset="0"/>
              </a:rPr>
              <a:t>McHatton</a:t>
            </a:r>
            <a:r>
              <a:rPr lang="en-US" sz="2200" dirty="0">
                <a:latin typeface="Helvetica" charset="0"/>
                <a:ea typeface="Helvetica" charset="0"/>
                <a:cs typeface="Helvetica" charset="0"/>
              </a:rPr>
              <a:t>, McCray, &amp; </a:t>
            </a:r>
            <a:r>
              <a:rPr lang="en-US" sz="2200" dirty="0" err="1">
                <a:latin typeface="Helvetica" charset="0"/>
                <a:ea typeface="Helvetica" charset="0"/>
                <a:cs typeface="Helvetica" charset="0"/>
              </a:rPr>
              <a:t>Baughan</a:t>
            </a:r>
            <a:r>
              <a:rPr lang="en-US" sz="2200" dirty="0">
                <a:latin typeface="Helvetica" charset="0"/>
                <a:ea typeface="Helvetica" charset="0"/>
                <a:cs typeface="Helvetica" charset="0"/>
              </a:rPr>
              <a:t>, 2014</a:t>
            </a:r>
          </a:p>
        </p:txBody>
      </p:sp>
    </p:spTree>
    <p:extLst>
      <p:ext uri="{BB962C8B-B14F-4D97-AF65-F5344CB8AC3E}">
        <p14:creationId xmlns:p14="http://schemas.microsoft.com/office/powerpoint/2010/main" val="252909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2" y="456999"/>
            <a:ext cx="7634288" cy="1143200"/>
          </a:xfrm>
        </p:spPr>
        <p:txBody>
          <a:bodyPr>
            <a:noAutofit/>
          </a:bodyPr>
          <a:lstStyle/>
          <a:p>
            <a:r>
              <a:rPr lang="en-US" sz="3800" b="1" dirty="0">
                <a:latin typeface="Helvetica" panose="020B0604020202020204" pitchFamily="34" charset="0"/>
                <a:cs typeface="Helvetica" panose="020B0604020202020204" pitchFamily="34" charset="0"/>
              </a:rPr>
              <a:t>Lessons Learned on Standalone Courses</a:t>
            </a:r>
          </a:p>
        </p:txBody>
      </p:sp>
      <p:sp>
        <p:nvSpPr>
          <p:cNvPr id="3" name="Content Placeholder 2" descr="University of Florida and Clemson University Logos"/>
          <p:cNvSpPr>
            <a:spLocks noGrp="1"/>
          </p:cNvSpPr>
          <p:nvPr>
            <p:ph type="body" idx="1"/>
          </p:nvPr>
        </p:nvSpPr>
        <p:spPr/>
        <p:txBody>
          <a:bodyPr>
            <a:normAutofit/>
          </a:bodyPr>
          <a:lstStyle/>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5" name="Text Placeholder 4"/>
          <p:cNvSpPr>
            <a:spLocks noGrp="1"/>
          </p:cNvSpPr>
          <p:nvPr>
            <p:ph type="body" idx="2"/>
          </p:nvPr>
        </p:nvSpPr>
        <p:spPr>
          <a:xfrm>
            <a:off x="2857501" y="1968685"/>
            <a:ext cx="5714999" cy="2279479"/>
          </a:xfrm>
        </p:spPr>
        <p:txBody>
          <a:bodyPr anchor="ctr">
            <a:normAutofit fontScale="47500" lnSpcReduction="20000"/>
          </a:bodyPr>
          <a:lstStyle/>
          <a:p>
            <a:pPr marL="347472" indent="-347472">
              <a:buClr>
                <a:srgbClr val="C00000"/>
              </a:buClr>
              <a:buFont typeface="Wingdings" charset="2"/>
              <a:buChar char="§"/>
            </a:pPr>
            <a:r>
              <a:rPr lang="en-US" sz="4800" b="1" dirty="0">
                <a:solidFill>
                  <a:srgbClr val="33830D"/>
                </a:solidFill>
                <a:latin typeface="Helvetica" panose="020B0604020202020204" pitchFamily="34" charset="0"/>
                <a:cs typeface="Helvetica" panose="020B0604020202020204" pitchFamily="34" charset="0"/>
              </a:rPr>
              <a:t>University of Florida</a:t>
            </a:r>
          </a:p>
          <a:p>
            <a:pPr marL="749808" lvl="1" indent="-457200">
              <a:buClr>
                <a:srgbClr val="33830D"/>
              </a:buClr>
              <a:buFont typeface="Courier New" charset="0"/>
              <a:buChar char="o"/>
            </a:pPr>
            <a:r>
              <a:rPr lang="en-US" sz="3500" dirty="0">
                <a:solidFill>
                  <a:schemeClr val="tx1"/>
                </a:solidFill>
                <a:latin typeface="Helvetica" panose="020B0604020202020204" pitchFamily="34" charset="0"/>
                <a:cs typeface="Helvetica" panose="020B0604020202020204" pitchFamily="34" charset="0"/>
              </a:rPr>
              <a:t>Correa, V. I., Hudson, R., &amp; Hayes, M. T. (2004). Preparing early childhood special educators to serve culturally and linguistically diverse children and families: Can a multicultural education course make a difference? </a:t>
            </a:r>
            <a:r>
              <a:rPr lang="en-US" sz="3500" i="1" dirty="0">
                <a:solidFill>
                  <a:schemeClr val="tx1"/>
                </a:solidFill>
                <a:latin typeface="Helvetica" panose="020B0604020202020204" pitchFamily="34" charset="0"/>
                <a:cs typeface="Helvetica" panose="020B0604020202020204" pitchFamily="34" charset="0"/>
              </a:rPr>
              <a:t>Teacher Education and Special Education, 27</a:t>
            </a:r>
            <a:r>
              <a:rPr lang="en-US" sz="3500" dirty="0">
                <a:solidFill>
                  <a:schemeClr val="tx1"/>
                </a:solidFill>
                <a:latin typeface="Helvetica" panose="020B0604020202020204" pitchFamily="34" charset="0"/>
                <a:cs typeface="Helvetica" panose="020B0604020202020204" pitchFamily="34" charset="0"/>
              </a:rPr>
              <a:t>, 323-341.</a:t>
            </a:r>
          </a:p>
        </p:txBody>
      </p:sp>
      <p:sp>
        <p:nvSpPr>
          <p:cNvPr id="7" name="Text Placeholder 6"/>
          <p:cNvSpPr>
            <a:spLocks noGrp="1"/>
          </p:cNvSpPr>
          <p:nvPr>
            <p:ph type="body" idx="3"/>
          </p:nvPr>
        </p:nvSpPr>
        <p:spPr>
          <a:xfrm>
            <a:off x="2857501" y="4126319"/>
            <a:ext cx="5714999" cy="1999882"/>
          </a:xfrm>
        </p:spPr>
        <p:txBody>
          <a:bodyPr anchor="ctr">
            <a:normAutofit fontScale="47500" lnSpcReduction="20000"/>
          </a:bodyPr>
          <a:lstStyle/>
          <a:p>
            <a:pPr marL="347472" indent="-347472">
              <a:buClr>
                <a:srgbClr val="C00000"/>
              </a:buClr>
              <a:buFont typeface="Wingdings" charset="2"/>
              <a:buChar char="§"/>
            </a:pPr>
            <a:r>
              <a:rPr lang="en-US" sz="4800" b="1" dirty="0">
                <a:solidFill>
                  <a:srgbClr val="33830D"/>
                </a:solidFill>
                <a:latin typeface="Helvetica" panose="020B0604020202020204" pitchFamily="34" charset="0"/>
                <a:cs typeface="Helvetica" panose="020B0604020202020204" pitchFamily="34" charset="0"/>
              </a:rPr>
              <a:t>Clemson University</a:t>
            </a:r>
          </a:p>
          <a:p>
            <a:pPr marL="749808" lvl="1" indent="-457200">
              <a:buClr>
                <a:srgbClr val="33830D"/>
              </a:buClr>
              <a:buFont typeface="Courier New" charset="0"/>
              <a:buChar char="o"/>
            </a:pPr>
            <a:r>
              <a:rPr lang="en-US" sz="3500" dirty="0">
                <a:solidFill>
                  <a:schemeClr val="tx1"/>
                </a:solidFill>
                <a:latin typeface="Helvetica" panose="020B0604020202020204" pitchFamily="34" charset="0"/>
                <a:cs typeface="Helvetica" panose="020B0604020202020204" pitchFamily="34" charset="0"/>
              </a:rPr>
              <a:t>Correa, V., Huber, J., </a:t>
            </a:r>
            <a:r>
              <a:rPr lang="en-US" sz="3500" dirty="0" err="1">
                <a:solidFill>
                  <a:schemeClr val="tx1"/>
                </a:solidFill>
                <a:latin typeface="Helvetica" panose="020B0604020202020204" pitchFamily="34" charset="0"/>
                <a:cs typeface="Helvetica" panose="020B0604020202020204" pitchFamily="34" charset="0"/>
              </a:rPr>
              <a:t>Baughan</a:t>
            </a:r>
            <a:r>
              <a:rPr lang="en-US" sz="3500" dirty="0">
                <a:solidFill>
                  <a:schemeClr val="tx1"/>
                </a:solidFill>
                <a:latin typeface="Helvetica" panose="020B0604020202020204" pitchFamily="34" charset="0"/>
                <a:cs typeface="Helvetica" panose="020B0604020202020204" pitchFamily="34" charset="0"/>
              </a:rPr>
              <a:t>, C.C., &amp; Prince, A. (In Preparation). Three cohorts of preservice teachers: Perceptions on diversity at different stages following graduation. </a:t>
            </a:r>
          </a:p>
        </p:txBody>
      </p:sp>
      <p:pic>
        <p:nvPicPr>
          <p:cNvPr id="6" name="Picture 5" descr="Clemson University logo" title="Clemson"/>
          <p:cNvPicPr>
            <a:picLocks noChangeAspect="1"/>
          </p:cNvPicPr>
          <p:nvPr/>
        </p:nvPicPr>
        <p:blipFill>
          <a:blip r:embed="rId3"/>
          <a:stretch>
            <a:fillRect/>
          </a:stretch>
        </p:blipFill>
        <p:spPr>
          <a:xfrm>
            <a:off x="995362" y="4248165"/>
            <a:ext cx="1562100" cy="1784555"/>
          </a:xfrm>
          <a:prstGeom prst="rect">
            <a:avLst/>
          </a:prstGeom>
        </p:spPr>
      </p:pic>
      <p:pic>
        <p:nvPicPr>
          <p:cNvPr id="10" name="Picture 9" descr="UoF Logo" title="University of Florida"/>
          <p:cNvPicPr>
            <a:picLocks noChangeAspect="1"/>
          </p:cNvPicPr>
          <p:nvPr/>
        </p:nvPicPr>
        <p:blipFill>
          <a:blip r:embed="rId4"/>
          <a:stretch>
            <a:fillRect/>
          </a:stretch>
        </p:blipFill>
        <p:spPr>
          <a:xfrm>
            <a:off x="938212" y="1997053"/>
            <a:ext cx="1676400" cy="2129266"/>
          </a:xfrm>
          <a:prstGeom prst="rect">
            <a:avLst/>
          </a:prstGeom>
        </p:spPr>
      </p:pic>
    </p:spTree>
    <p:extLst>
      <p:ext uri="{BB962C8B-B14F-4D97-AF65-F5344CB8AC3E}">
        <p14:creationId xmlns:p14="http://schemas.microsoft.com/office/powerpoint/2010/main" val="184739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Sample Standalone Course Topics</a:t>
            </a:r>
          </a:p>
        </p:txBody>
      </p:sp>
      <p:sp>
        <p:nvSpPr>
          <p:cNvPr id="3" name="Content Placeholder 2"/>
          <p:cNvSpPr>
            <a:spLocks noGrp="1"/>
          </p:cNvSpPr>
          <p:nvPr>
            <p:ph sz="half" idx="1"/>
          </p:nvPr>
        </p:nvSpPr>
        <p:spPr>
          <a:xfrm>
            <a:off x="822960" y="1974322"/>
            <a:ext cx="3703320" cy="4023360"/>
          </a:xfrm>
        </p:spPr>
        <p:txBody>
          <a:bodyPr anchor="ctr">
            <a:normAutofit fontScale="92500" lnSpcReduction="20000"/>
          </a:bodyPr>
          <a:lstStyle/>
          <a:p>
            <a:pPr marL="347472" lvl="0" indent="-347472">
              <a:buFont typeface="+mj-lt"/>
              <a:buAutoNum type="arabicPeriod"/>
            </a:pPr>
            <a:r>
              <a:rPr lang="en-US" dirty="0">
                <a:solidFill>
                  <a:schemeClr val="tx1"/>
                </a:solidFill>
                <a:latin typeface="Helvetica" panose="020B0604020202020204" pitchFamily="34" charset="0"/>
                <a:cs typeface="Helvetica" panose="020B0604020202020204" pitchFamily="34" charset="0"/>
              </a:rPr>
              <a:t>Concept Map; Intro to MCE; Rationale; Cultural Identity Activity</a:t>
            </a:r>
          </a:p>
          <a:p>
            <a:pPr marL="347472" lvl="0" indent="-347472">
              <a:buFont typeface="+mj-lt"/>
              <a:buAutoNum type="arabicPeriod"/>
            </a:pPr>
            <a:r>
              <a:rPr lang="en-US" dirty="0">
                <a:solidFill>
                  <a:schemeClr val="tx1"/>
                </a:solidFill>
                <a:latin typeface="Helvetica" panose="020B0604020202020204" pitchFamily="34" charset="0"/>
                <a:cs typeface="Helvetica" panose="020B0604020202020204" pitchFamily="34" charset="0"/>
              </a:rPr>
              <a:t>Demographics and Definitions of MCE, culture, and diversity</a:t>
            </a:r>
          </a:p>
          <a:p>
            <a:pPr marL="347472" lvl="0" indent="-347472">
              <a:buFont typeface="+mj-lt"/>
              <a:buAutoNum type="arabicPeriod"/>
            </a:pPr>
            <a:r>
              <a:rPr lang="en-US" dirty="0">
                <a:solidFill>
                  <a:schemeClr val="tx1"/>
                </a:solidFill>
                <a:latin typeface="Helvetica" panose="020B0604020202020204" pitchFamily="34" charset="0"/>
                <a:cs typeface="Helvetica" panose="020B0604020202020204" pitchFamily="34" charset="0"/>
              </a:rPr>
              <a:t>Social Class Issues; Ethnicity and Race; Geography</a:t>
            </a:r>
          </a:p>
          <a:p>
            <a:pPr marL="347472" lvl="0" indent="-347472">
              <a:buFont typeface="+mj-lt"/>
              <a:buAutoNum type="arabicPeriod"/>
            </a:pPr>
            <a:r>
              <a:rPr lang="en-US" dirty="0">
                <a:solidFill>
                  <a:schemeClr val="tx1"/>
                </a:solidFill>
                <a:latin typeface="Helvetica" panose="020B0604020202020204" pitchFamily="34" charset="0"/>
                <a:cs typeface="Helvetica" panose="020B0604020202020204" pitchFamily="34" charset="0"/>
              </a:rPr>
              <a:t>Gender; Religion; Age</a:t>
            </a:r>
          </a:p>
          <a:p>
            <a:pPr marL="347472" lvl="0" indent="-347472">
              <a:buFont typeface="+mj-lt"/>
              <a:buAutoNum type="arabicPeriod"/>
            </a:pPr>
            <a:r>
              <a:rPr lang="en-US" dirty="0">
                <a:solidFill>
                  <a:schemeClr val="tx1"/>
                </a:solidFill>
                <a:latin typeface="Helvetica" panose="020B0604020202020204" pitchFamily="34" charset="0"/>
                <a:cs typeface="Helvetica" panose="020B0604020202020204" pitchFamily="34" charset="0"/>
              </a:rPr>
              <a:t>Exceptionality (Disproportionality Issue)</a:t>
            </a:r>
          </a:p>
          <a:p>
            <a:pPr marL="347472" lvl="0" indent="-347472">
              <a:buFont typeface="+mj-lt"/>
              <a:buAutoNum type="arabicPeriod"/>
            </a:pPr>
            <a:r>
              <a:rPr lang="en-US" dirty="0">
                <a:solidFill>
                  <a:schemeClr val="tx1"/>
                </a:solidFill>
                <a:latin typeface="Helvetica" panose="020B0604020202020204" pitchFamily="34" charset="0"/>
                <a:cs typeface="Helvetica" panose="020B0604020202020204" pitchFamily="34" charset="0"/>
              </a:rPr>
              <a:t>Anti biased Curriculum</a:t>
            </a:r>
          </a:p>
          <a:p>
            <a:pPr marL="347472" lvl="0" indent="-347472">
              <a:buFont typeface="+mj-lt"/>
              <a:buAutoNum type="arabicPeriod"/>
            </a:pPr>
            <a:r>
              <a:rPr lang="en-US" dirty="0">
                <a:solidFill>
                  <a:schemeClr val="tx1"/>
                </a:solidFill>
                <a:latin typeface="Helvetica" panose="020B0604020202020204" pitchFamily="34" charset="0"/>
                <a:cs typeface="Helvetica" panose="020B0604020202020204" pitchFamily="34" charset="0"/>
              </a:rPr>
              <a:t>Critiquing Multicultural Lesson Plans and Thematic Units</a:t>
            </a:r>
          </a:p>
        </p:txBody>
      </p:sp>
      <p:sp>
        <p:nvSpPr>
          <p:cNvPr id="4" name="Content Placeholder 3"/>
          <p:cNvSpPr>
            <a:spLocks noGrp="1"/>
          </p:cNvSpPr>
          <p:nvPr>
            <p:ph sz="half" idx="2"/>
          </p:nvPr>
        </p:nvSpPr>
        <p:spPr>
          <a:xfrm>
            <a:off x="4663440" y="1974323"/>
            <a:ext cx="3703320" cy="4023360"/>
          </a:xfrm>
        </p:spPr>
        <p:txBody>
          <a:bodyPr anchor="ctr">
            <a:normAutofit fontScale="92500" lnSpcReduction="20000"/>
          </a:bodyPr>
          <a:lstStyle/>
          <a:p>
            <a:pPr marL="347472" lvl="0" indent="-347472">
              <a:lnSpc>
                <a:spcPct val="80000"/>
              </a:lnSpc>
              <a:buFont typeface="+mj-lt"/>
              <a:buAutoNum type="arabicPeriod" startAt="8"/>
            </a:pPr>
            <a:r>
              <a:rPr lang="en-US" dirty="0">
                <a:solidFill>
                  <a:schemeClr val="tx1"/>
                </a:solidFill>
                <a:latin typeface="Helvetica" panose="020B0604020202020204" pitchFamily="34" charset="0"/>
                <a:cs typeface="Helvetica" panose="020B0604020202020204" pitchFamily="34" charset="0"/>
              </a:rPr>
              <a:t>Second Language Acquisition in Young Children</a:t>
            </a:r>
          </a:p>
          <a:p>
            <a:pPr marL="347472" lvl="0" indent="-347472">
              <a:lnSpc>
                <a:spcPct val="80000"/>
              </a:lnSpc>
              <a:buFont typeface="+mj-lt"/>
              <a:buAutoNum type="arabicPeriod" startAt="8"/>
            </a:pPr>
            <a:r>
              <a:rPr lang="en-US" dirty="0">
                <a:solidFill>
                  <a:schemeClr val="tx1"/>
                </a:solidFill>
                <a:latin typeface="Helvetica" panose="020B0604020202020204" pitchFamily="34" charset="0"/>
                <a:cs typeface="Helvetica" panose="020B0604020202020204" pitchFamily="34" charset="0"/>
              </a:rPr>
              <a:t>Differences in Language Acquisition</a:t>
            </a:r>
          </a:p>
          <a:p>
            <a:pPr marL="347472" lvl="0" indent="-347472">
              <a:lnSpc>
                <a:spcPct val="80000"/>
              </a:lnSpc>
              <a:buFont typeface="+mj-lt"/>
              <a:buAutoNum type="arabicPeriod" startAt="8"/>
            </a:pPr>
            <a:r>
              <a:rPr lang="en-US" dirty="0">
                <a:solidFill>
                  <a:schemeClr val="tx1"/>
                </a:solidFill>
                <a:latin typeface="Helvetica" panose="020B0604020202020204" pitchFamily="34" charset="0"/>
                <a:cs typeface="Helvetica" panose="020B0604020202020204" pitchFamily="34" charset="0"/>
              </a:rPr>
              <a:t>Teachers’ Roles in Second Language Acquisition</a:t>
            </a:r>
          </a:p>
          <a:p>
            <a:pPr marL="347472" lvl="0" indent="-347472">
              <a:lnSpc>
                <a:spcPct val="80000"/>
              </a:lnSpc>
              <a:buFont typeface="+mj-lt"/>
              <a:buAutoNum type="arabicPeriod" startAt="8"/>
            </a:pPr>
            <a:r>
              <a:rPr lang="en-US" dirty="0">
                <a:solidFill>
                  <a:schemeClr val="tx1"/>
                </a:solidFill>
                <a:latin typeface="Helvetica" panose="020B0604020202020204" pitchFamily="34" charset="0"/>
                <a:cs typeface="Helvetica" panose="020B0604020202020204" pitchFamily="34" charset="0"/>
              </a:rPr>
              <a:t>Assessing ELL Students: Language Difference or Learning Disability? </a:t>
            </a:r>
          </a:p>
          <a:p>
            <a:pPr marL="347472" lvl="0" indent="-347472">
              <a:lnSpc>
                <a:spcPct val="80000"/>
              </a:lnSpc>
              <a:buFont typeface="+mj-lt"/>
              <a:buAutoNum type="arabicPeriod" startAt="8"/>
            </a:pPr>
            <a:r>
              <a:rPr lang="en-US" dirty="0">
                <a:solidFill>
                  <a:schemeClr val="tx1"/>
                </a:solidFill>
                <a:latin typeface="Helvetica" panose="020B0604020202020204" pitchFamily="34" charset="0"/>
                <a:cs typeface="Helvetica" panose="020B0604020202020204" pitchFamily="34" charset="0"/>
              </a:rPr>
              <a:t>Choosing multicultural materials for early childhood programs</a:t>
            </a:r>
          </a:p>
          <a:p>
            <a:pPr marL="347472" lvl="0" indent="-347472">
              <a:lnSpc>
                <a:spcPct val="80000"/>
              </a:lnSpc>
              <a:buFont typeface="+mj-lt"/>
              <a:buAutoNum type="arabicPeriod" startAt="8"/>
            </a:pPr>
            <a:r>
              <a:rPr lang="en-US" dirty="0">
                <a:solidFill>
                  <a:schemeClr val="tx1"/>
                </a:solidFill>
                <a:latin typeface="Helvetica" panose="020B0604020202020204" pitchFamily="34" charset="0"/>
                <a:cs typeface="Helvetica" panose="020B0604020202020204" pitchFamily="34" charset="0"/>
              </a:rPr>
              <a:t>SIOP Demonstration (Pearson Publishing) </a:t>
            </a:r>
          </a:p>
          <a:p>
            <a:pPr marL="347472" lvl="0" indent="-347472">
              <a:lnSpc>
                <a:spcPct val="80000"/>
              </a:lnSpc>
              <a:buFont typeface="+mj-lt"/>
              <a:buAutoNum type="arabicPeriod" startAt="8"/>
            </a:pPr>
            <a:r>
              <a:rPr lang="en-US" dirty="0">
                <a:solidFill>
                  <a:schemeClr val="tx1"/>
                </a:solidFill>
                <a:latin typeface="Helvetica" panose="020B0604020202020204" pitchFamily="34" charset="0"/>
                <a:cs typeface="Helvetica" panose="020B0604020202020204" pitchFamily="34" charset="0"/>
              </a:rPr>
              <a:t>Working with families </a:t>
            </a:r>
          </a:p>
        </p:txBody>
      </p:sp>
    </p:spTree>
    <p:extLst>
      <p:ext uri="{BB962C8B-B14F-4D97-AF65-F5344CB8AC3E}">
        <p14:creationId xmlns:p14="http://schemas.microsoft.com/office/powerpoint/2010/main" val="47058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57910"/>
            <a:ext cx="7772400" cy="1450757"/>
          </a:xfrm>
        </p:spPr>
        <p:txBody>
          <a:bodyPr>
            <a:normAutofit/>
          </a:bodyPr>
          <a:lstStyle/>
          <a:p>
            <a:r>
              <a:rPr lang="en-US" sz="3800" b="1" dirty="0">
                <a:latin typeface="Helvetica" panose="020B0604020202020204" pitchFamily="34" charset="0"/>
                <a:cs typeface="Helvetica" panose="020B0604020202020204" pitchFamily="34" charset="0"/>
              </a:rPr>
              <a:t>Percent of Time on Course Topics</a:t>
            </a:r>
          </a:p>
        </p:txBody>
      </p:sp>
      <p:graphicFrame>
        <p:nvGraphicFramePr>
          <p:cNvPr id="4" name="Content Placeholder 3" descr="Circle graph showing percent of time on course topics: &#10;curriculum: 21%; Families: 7%; self-awareness: 7%; ESOL: 36%; and Diversity: 29%"/>
          <p:cNvGraphicFramePr>
            <a:graphicFrameLocks noGrp="1"/>
          </p:cNvGraphicFramePr>
          <p:nvPr>
            <p:ph idx="1"/>
            <p:extLst>
              <p:ext uri="{D42A27DB-BD31-4B8C-83A1-F6EECF244321}">
                <p14:modId xmlns:p14="http://schemas.microsoft.com/office/powerpoint/2010/main" val="4206206608"/>
              </p:ext>
            </p:extLst>
          </p:nvPr>
        </p:nvGraphicFramePr>
        <p:xfrm>
          <a:off x="1228725" y="1933692"/>
          <a:ext cx="6686550" cy="40029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220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Class Assignments</a:t>
            </a:r>
            <a:endParaRPr lang="en-US" sz="3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822959" y="1845734"/>
            <a:ext cx="7728374" cy="4301066"/>
          </a:xfrm>
        </p:spPr>
        <p:txBody>
          <a:bodyPr anchor="ctr">
            <a:normAutofit lnSpcReduction="10000"/>
          </a:bodyPr>
          <a:lstStyle/>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Concept Map (pre and post)</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Culture Journey and </a:t>
            </a:r>
            <a:r>
              <a:rPr lang="en-US" dirty="0" err="1">
                <a:latin typeface="Helvetica" panose="020B0604020202020204" pitchFamily="34" charset="0"/>
                <a:cs typeface="Helvetica" panose="020B0604020202020204" pitchFamily="34" charset="0"/>
              </a:rPr>
              <a:t>EcoMaps</a:t>
            </a:r>
            <a:r>
              <a:rPr lang="en-US" dirty="0">
                <a:latin typeface="Helvetica" panose="020B0604020202020204" pitchFamily="34" charset="0"/>
                <a:cs typeface="Helvetica" panose="020B0604020202020204" pitchFamily="34" charset="0"/>
              </a:rPr>
              <a:t> (personal histories)</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Childrearing Project </a:t>
            </a:r>
            <a:endParaRPr lang="en-US" b="1" u="sng" dirty="0">
              <a:latin typeface="Helvetica" panose="020B0604020202020204" pitchFamily="34" charset="0"/>
              <a:cs typeface="Helvetica" panose="020B0604020202020204" pitchFamily="34" charset="0"/>
            </a:endParaRP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Book Report</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Persona Doll Stories</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Selecting and critiquing children’s books</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Evaluating Multicultural Materials </a:t>
            </a:r>
            <a:r>
              <a:rPr lang="en-US" i="1" dirty="0">
                <a:latin typeface="Helvetica" panose="020B0604020202020204" pitchFamily="34" charset="0"/>
                <a:cs typeface="Helvetica" panose="020B0604020202020204" pitchFamily="34" charset="0"/>
              </a:rPr>
              <a:t>(Learning Safari)</a:t>
            </a:r>
            <a:r>
              <a:rPr lang="en-US" dirty="0">
                <a:latin typeface="Helvetica" panose="020B0604020202020204" pitchFamily="34" charset="0"/>
                <a:cs typeface="Helvetica" panose="020B0604020202020204" pitchFamily="34" charset="0"/>
              </a:rPr>
              <a:t> </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Unit Plan Critique</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Home visit with interpreter and reflection</a:t>
            </a:r>
          </a:p>
          <a:p>
            <a:pPr marL="347472" indent="-347472">
              <a:buClr>
                <a:srgbClr val="C00000"/>
              </a:buClr>
              <a:buFont typeface="Wingdings" charset="2"/>
              <a:buChar char="§"/>
            </a:pPr>
            <a:r>
              <a:rPr lang="en-US" dirty="0">
                <a:latin typeface="Helvetica" panose="020B0604020202020204" pitchFamily="34" charset="0"/>
                <a:cs typeface="Helvetica" panose="020B0604020202020204" pitchFamily="34" charset="0"/>
              </a:rPr>
              <a:t>Classroom Action Plan</a:t>
            </a:r>
          </a:p>
        </p:txBody>
      </p:sp>
    </p:spTree>
    <p:extLst>
      <p:ext uri="{BB962C8B-B14F-4D97-AF65-F5344CB8AC3E}">
        <p14:creationId xmlns:p14="http://schemas.microsoft.com/office/powerpoint/2010/main" val="2934109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Assessing the Impact	</a:t>
            </a:r>
          </a:p>
        </p:txBody>
      </p:sp>
      <p:sp>
        <p:nvSpPr>
          <p:cNvPr id="3" name="Content Placeholder 2"/>
          <p:cNvSpPr>
            <a:spLocks noGrp="1"/>
          </p:cNvSpPr>
          <p:nvPr>
            <p:ph idx="1"/>
          </p:nvPr>
        </p:nvSpPr>
        <p:spPr>
          <a:xfrm>
            <a:off x="822959" y="2337858"/>
            <a:ext cx="7543801" cy="1862668"/>
          </a:xfrm>
        </p:spPr>
        <p:txBody>
          <a:bodyPr anchor="ctr">
            <a:normAutofit/>
          </a:bodyPr>
          <a:lstStyle/>
          <a:p>
            <a:pPr marL="347472" indent="-347472">
              <a:buClr>
                <a:srgbClr val="C00000"/>
              </a:buClr>
              <a:buFont typeface="Wingdings" charset="2"/>
              <a:buChar char="§"/>
            </a:pPr>
            <a:r>
              <a:rPr lang="en-US" sz="3200" dirty="0">
                <a:latin typeface="Helvetica" panose="020B0604020202020204" pitchFamily="34" charset="0"/>
                <a:cs typeface="Helvetica" panose="020B0604020202020204" pitchFamily="34" charset="0"/>
              </a:rPr>
              <a:t>Concept maps (pre-post)</a:t>
            </a:r>
          </a:p>
          <a:p>
            <a:pPr marL="347472" indent="-347472">
              <a:buClr>
                <a:srgbClr val="C00000"/>
              </a:buClr>
              <a:buFont typeface="Wingdings" charset="2"/>
              <a:buChar char="§"/>
            </a:pPr>
            <a:r>
              <a:rPr lang="en-US" sz="3200" dirty="0">
                <a:latin typeface="Helvetica" panose="020B0604020202020204" pitchFamily="34" charset="0"/>
                <a:cs typeface="Helvetica" panose="020B0604020202020204" pitchFamily="34" charset="0"/>
              </a:rPr>
              <a:t>Interviews (post course)</a:t>
            </a:r>
          </a:p>
        </p:txBody>
      </p:sp>
    </p:spTree>
    <p:extLst>
      <p:ext uri="{BB962C8B-B14F-4D97-AF65-F5344CB8AC3E}">
        <p14:creationId xmlns:p14="http://schemas.microsoft.com/office/powerpoint/2010/main" val="46461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Results</a:t>
            </a:r>
          </a:p>
        </p:txBody>
      </p:sp>
      <p:sp>
        <p:nvSpPr>
          <p:cNvPr id="3" name="Content Placeholder 2"/>
          <p:cNvSpPr>
            <a:spLocks noGrp="1"/>
          </p:cNvSpPr>
          <p:nvPr>
            <p:ph sz="half" idx="1"/>
          </p:nvPr>
        </p:nvSpPr>
        <p:spPr>
          <a:ln w="57150" cmpd="sng">
            <a:noFill/>
          </a:ln>
        </p:spPr>
        <p:txBody>
          <a:bodyPr anchor="ctr">
            <a:noAutofit/>
          </a:bodyPr>
          <a:lstStyle/>
          <a:p>
            <a:pPr marL="347472" indent="-347472">
              <a:spcBef>
                <a:spcPts val="0"/>
              </a:spcBef>
              <a:spcAft>
                <a:spcPts val="2835"/>
              </a:spcAft>
              <a:buClr>
                <a:srgbClr val="C00000"/>
              </a:buClr>
              <a:buFont typeface="Wingdings" charset="2"/>
              <a:buChar char="§"/>
            </a:pPr>
            <a:r>
              <a:rPr lang="en-US" sz="2100" dirty="0">
                <a:latin typeface="Helvetica" panose="020B0604020202020204" pitchFamily="34" charset="0"/>
                <a:cs typeface="Helvetica" panose="020B0604020202020204" pitchFamily="34" charset="0"/>
              </a:rPr>
              <a:t>Prior to the course </a:t>
            </a:r>
          </a:p>
          <a:p>
            <a:pPr marL="640080" lvl="1" indent="-347472">
              <a:buClr>
                <a:srgbClr val="33830D"/>
              </a:buClr>
              <a:buFont typeface="Courier New" charset="0"/>
              <a:buChar char="o"/>
            </a:pPr>
            <a:r>
              <a:rPr lang="en-US" sz="2000" dirty="0">
                <a:latin typeface="Helvetica" panose="020B0604020202020204" pitchFamily="34" charset="0"/>
                <a:cs typeface="Helvetica" panose="020B0604020202020204" pitchFamily="34" charset="0"/>
              </a:rPr>
              <a:t>Valued MCE but had an abstract concept of it</a:t>
            </a:r>
          </a:p>
          <a:p>
            <a:pPr marL="640080" lvl="1" indent="-347472">
              <a:buClr>
                <a:srgbClr val="33830D"/>
              </a:buClr>
              <a:buFont typeface="Courier New" charset="0"/>
              <a:buChar char="o"/>
            </a:pPr>
            <a:r>
              <a:rPr lang="en-US" sz="2000" dirty="0">
                <a:latin typeface="Helvetica" panose="020B0604020202020204" pitchFamily="34" charset="0"/>
                <a:cs typeface="Helvetica" panose="020B0604020202020204" pitchFamily="34" charset="0"/>
              </a:rPr>
              <a:t>Knew it was important to be self-aware</a:t>
            </a:r>
          </a:p>
          <a:p>
            <a:pPr marL="640080" lvl="1" indent="-347472">
              <a:buClr>
                <a:srgbClr val="33830D"/>
              </a:buClr>
              <a:buFont typeface="Courier New" charset="0"/>
              <a:buChar char="o"/>
            </a:pPr>
            <a:r>
              <a:rPr lang="en-US" sz="2000" dirty="0">
                <a:latin typeface="Helvetica" panose="020B0604020202020204" pitchFamily="34" charset="0"/>
                <a:cs typeface="Helvetica" panose="020B0604020202020204" pitchFamily="34" charset="0"/>
              </a:rPr>
              <a:t>Defined diversity in limited terms</a:t>
            </a:r>
          </a:p>
        </p:txBody>
      </p:sp>
      <p:sp>
        <p:nvSpPr>
          <p:cNvPr id="4" name="Rectangle 3"/>
          <p:cNvSpPr/>
          <p:nvPr/>
        </p:nvSpPr>
        <p:spPr>
          <a:xfrm>
            <a:off x="6505967" y="6463726"/>
            <a:ext cx="2521268" cy="307777"/>
          </a:xfrm>
          <a:prstGeom prst="rect">
            <a:avLst/>
          </a:prstGeom>
        </p:spPr>
        <p:txBody>
          <a:bodyPr wrap="none">
            <a:spAutoFit/>
          </a:bodyPr>
          <a:lstStyle/>
          <a:p>
            <a:r>
              <a:rPr lang="en-US" sz="1400" dirty="0"/>
              <a:t>Correa, Hudson, &amp; Hayes (2004)</a:t>
            </a:r>
          </a:p>
        </p:txBody>
      </p:sp>
      <p:pic>
        <p:nvPicPr>
          <p:cNvPr id="8" name="Content Placeholder 7" descr="Picture of an Iceberg" title="Iceberg"/>
          <p:cNvPicPr>
            <a:picLocks noGrp="1" noChangeAspect="1"/>
          </p:cNvPicPr>
          <p:nvPr>
            <p:ph sz="half" idx="2"/>
          </p:nvPr>
        </p:nvPicPr>
        <p:blipFill>
          <a:blip r:embed="rId3"/>
          <a:stretch>
            <a:fillRect/>
          </a:stretch>
        </p:blipFill>
        <p:spPr>
          <a:xfrm>
            <a:off x="4664075" y="2529344"/>
            <a:ext cx="3702050" cy="2656563"/>
          </a:xfrm>
          <a:prstGeom prst="rect">
            <a:avLst/>
          </a:prstGeom>
        </p:spPr>
      </p:pic>
    </p:spTree>
    <p:extLst>
      <p:ext uri="{BB962C8B-B14F-4D97-AF65-F5344CB8AC3E}">
        <p14:creationId xmlns:p14="http://schemas.microsoft.com/office/powerpoint/2010/main" val="3001980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of an iceberg" title="Iceberg"/>
          <p:cNvPicPr>
            <a:picLocks noGrp="1" noChangeAspect="1"/>
          </p:cNvPicPr>
          <p:nvPr>
            <p:ph sz="half" idx="2"/>
          </p:nvPr>
        </p:nvPicPr>
        <p:blipFill>
          <a:blip r:embed="rId2"/>
          <a:stretch>
            <a:fillRect/>
          </a:stretch>
        </p:blipFill>
        <p:spPr>
          <a:xfrm>
            <a:off x="4624212" y="2400300"/>
            <a:ext cx="3742548" cy="2685626"/>
          </a:xfrm>
          <a:prstGeom prst="rect">
            <a:avLst/>
          </a:prstGeom>
        </p:spPr>
      </p:pic>
      <p:sp>
        <p:nvSpPr>
          <p:cNvPr id="6" name="Rectangle 5"/>
          <p:cNvSpPr/>
          <p:nvPr/>
        </p:nvSpPr>
        <p:spPr>
          <a:xfrm>
            <a:off x="6505967" y="6463726"/>
            <a:ext cx="2521268" cy="307777"/>
          </a:xfrm>
          <a:prstGeom prst="rect">
            <a:avLst/>
          </a:prstGeom>
        </p:spPr>
        <p:txBody>
          <a:bodyPr wrap="none">
            <a:spAutoFit/>
          </a:bodyPr>
          <a:lstStyle/>
          <a:p>
            <a:r>
              <a:rPr lang="en-US" sz="1400" dirty="0"/>
              <a:t>Correa, Hudson, &amp; Hayes (2004)</a:t>
            </a:r>
          </a:p>
        </p:txBody>
      </p:sp>
      <p:sp>
        <p:nvSpPr>
          <p:cNvPr id="2" name="Title 1"/>
          <p:cNvSpPr>
            <a:spLocks noGrp="1"/>
          </p:cNvSpPr>
          <p:nvPr>
            <p:ph type="title"/>
          </p:nvPr>
        </p:nvSpPr>
        <p:spPr/>
        <p:txBody>
          <a:bodyPr>
            <a:normAutofit/>
          </a:bodyPr>
          <a:lstStyle/>
          <a:p>
            <a:r>
              <a:rPr lang="en-US" sz="3800" b="1" dirty="0">
                <a:latin typeface="Helvetica" charset="0"/>
                <a:ea typeface="Helvetica" charset="0"/>
                <a:cs typeface="Helvetica" charset="0"/>
              </a:rPr>
              <a:t>After the Course</a:t>
            </a:r>
          </a:p>
        </p:txBody>
      </p:sp>
      <p:sp>
        <p:nvSpPr>
          <p:cNvPr id="3" name="Content Placeholder 2"/>
          <p:cNvSpPr>
            <a:spLocks noGrp="1"/>
          </p:cNvSpPr>
          <p:nvPr>
            <p:ph sz="half" idx="1"/>
          </p:nvPr>
        </p:nvSpPr>
        <p:spPr>
          <a:xfrm>
            <a:off x="822960" y="1850199"/>
            <a:ext cx="3406140" cy="4328754"/>
          </a:xfrm>
          <a:noFill/>
          <a:ln w="57150" cmpd="sng">
            <a:noFill/>
          </a:ln>
        </p:spPr>
        <p:txBody>
          <a:bodyPr anchor="ctr">
            <a:noAutofit/>
          </a:bodyPr>
          <a:lstStyle/>
          <a:p>
            <a:pPr marL="525780" lvl="3" indent="-342900">
              <a:spcBef>
                <a:spcPts val="0"/>
              </a:spcBef>
              <a:buClr>
                <a:srgbClr val="C00000"/>
              </a:buClr>
              <a:buFont typeface="Wingdings" charset="2"/>
              <a:buChar char="§"/>
            </a:pPr>
            <a:r>
              <a:rPr lang="en-US" sz="1900" dirty="0">
                <a:latin typeface="Helvetica" panose="020B0604020202020204" pitchFamily="34" charset="0"/>
                <a:cs typeface="Helvetica" panose="020B0604020202020204" pitchFamily="34" charset="0"/>
              </a:rPr>
              <a:t>Moved from abstract to practical application</a:t>
            </a:r>
          </a:p>
          <a:p>
            <a:pPr marL="525780" lvl="3" indent="-342900">
              <a:spcBef>
                <a:spcPts val="0"/>
              </a:spcBef>
              <a:buClr>
                <a:srgbClr val="C00000"/>
              </a:buClr>
              <a:buFont typeface="Wingdings" charset="2"/>
              <a:buChar char="§"/>
            </a:pPr>
            <a:r>
              <a:rPr lang="en-US" sz="1900" dirty="0">
                <a:latin typeface="Helvetica" panose="020B0604020202020204" pitchFamily="34" charset="0"/>
                <a:cs typeface="Helvetica" panose="020B0604020202020204" pitchFamily="34" charset="0"/>
              </a:rPr>
              <a:t>Expanded definitions of diversity</a:t>
            </a:r>
          </a:p>
          <a:p>
            <a:pPr marL="525780" lvl="3" indent="-342900">
              <a:spcBef>
                <a:spcPts val="0"/>
              </a:spcBef>
              <a:buClr>
                <a:srgbClr val="C00000"/>
              </a:buClr>
              <a:buFont typeface="Wingdings" charset="2"/>
              <a:buChar char="§"/>
            </a:pPr>
            <a:r>
              <a:rPr lang="en-US" sz="1900" dirty="0">
                <a:latin typeface="Helvetica" panose="020B0604020202020204" pitchFamily="34" charset="0"/>
                <a:cs typeface="Helvetica" panose="020B0604020202020204" pitchFamily="34" charset="0"/>
              </a:rPr>
              <a:t>Realized the teachers</a:t>
            </a:r>
            <a:r>
              <a:rPr lang="ja-JP" altLang="en-US" sz="1900" dirty="0">
                <a:latin typeface="Helvetica" panose="020B0604020202020204" pitchFamily="34" charset="0"/>
                <a:cs typeface="Helvetica" panose="020B0604020202020204" pitchFamily="34" charset="0"/>
              </a:rPr>
              <a:t>’</a:t>
            </a:r>
            <a:r>
              <a:rPr lang="en-US" sz="1900" dirty="0">
                <a:latin typeface="Helvetica" panose="020B0604020202020204" pitchFamily="34" charset="0"/>
                <a:cs typeface="Helvetica" panose="020B0604020202020204" pitchFamily="34" charset="0"/>
              </a:rPr>
              <a:t> role in promoting diversity versus biases</a:t>
            </a:r>
          </a:p>
          <a:p>
            <a:pPr marL="525780" lvl="3" indent="-342900">
              <a:spcBef>
                <a:spcPts val="0"/>
              </a:spcBef>
              <a:buClr>
                <a:srgbClr val="C00000"/>
              </a:buClr>
              <a:buFont typeface="Wingdings" charset="2"/>
              <a:buChar char="§"/>
            </a:pPr>
            <a:r>
              <a:rPr lang="en-US" sz="1900" dirty="0">
                <a:latin typeface="Helvetica" panose="020B0604020202020204" pitchFamily="34" charset="0"/>
                <a:cs typeface="Helvetica" panose="020B0604020202020204" pitchFamily="34" charset="0"/>
              </a:rPr>
              <a:t>Understood their own impact on their students and their classroom</a:t>
            </a:r>
          </a:p>
          <a:p>
            <a:pPr marL="525780" lvl="3" indent="-342900">
              <a:spcBef>
                <a:spcPts val="0"/>
              </a:spcBef>
              <a:buClr>
                <a:srgbClr val="C00000"/>
              </a:buClr>
              <a:buFont typeface="Wingdings" charset="2"/>
              <a:buChar char="§"/>
            </a:pPr>
            <a:r>
              <a:rPr lang="en-US" sz="1900" dirty="0">
                <a:latin typeface="Helvetica" panose="020B0604020202020204" pitchFamily="34" charset="0"/>
                <a:cs typeface="Helvetica" panose="020B0604020202020204" pitchFamily="34" charset="0"/>
              </a:rPr>
              <a:t>Had an understanding of the funds of knowledge and the role of family/community</a:t>
            </a:r>
          </a:p>
        </p:txBody>
      </p:sp>
    </p:spTree>
    <p:extLst>
      <p:ext uri="{BB962C8B-B14F-4D97-AF65-F5344CB8AC3E}">
        <p14:creationId xmlns:p14="http://schemas.microsoft.com/office/powerpoint/2010/main" val="378910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Panel Questions</a:t>
            </a:r>
          </a:p>
        </p:txBody>
      </p:sp>
      <p:sp>
        <p:nvSpPr>
          <p:cNvPr id="3" name="Content Placeholder 2"/>
          <p:cNvSpPr>
            <a:spLocks noGrp="1"/>
          </p:cNvSpPr>
          <p:nvPr>
            <p:ph idx="1"/>
          </p:nvPr>
        </p:nvSpPr>
        <p:spPr/>
        <p:txBody>
          <a:bodyPr>
            <a:noAutofit/>
          </a:bodyPr>
          <a:lstStyle/>
          <a:p>
            <a:pPr marL="342900" indent="-342900">
              <a:buFont typeface="+mj-lt"/>
              <a:buAutoNum type="arabicParenR"/>
            </a:pPr>
            <a:r>
              <a:rPr lang="en-US" sz="1200" dirty="0">
                <a:latin typeface="Helvetica" panose="020B0604020202020204" pitchFamily="34" charset="0"/>
                <a:cs typeface="Helvetica" panose="020B0604020202020204" pitchFamily="34" charset="0"/>
              </a:rPr>
              <a:t>How are the innovative personnel preparation programs different from traditional programs when it comes to addressing issues of diversity? What evidence is there to support those innovative methods, strategies, and practices to personnel preparation?  </a:t>
            </a:r>
          </a:p>
          <a:p>
            <a:pPr marL="342900" indent="-342900">
              <a:buFont typeface="+mj-lt"/>
              <a:buAutoNum type="arabicParenR"/>
            </a:pPr>
            <a:r>
              <a:rPr lang="en-US" sz="1200" dirty="0">
                <a:latin typeface="Helvetica" panose="020B0604020202020204" pitchFamily="34" charset="0"/>
                <a:cs typeface="Helvetica" panose="020B0604020202020204" pitchFamily="34" charset="0"/>
              </a:rPr>
              <a:t>What culturally responsive research-based practices show promise for improving outcomes for learners from diverse cultural and linguistic backgrounds and historically marginalized families?  </a:t>
            </a:r>
          </a:p>
          <a:p>
            <a:pPr marL="342900" indent="-342900">
              <a:buFont typeface="+mj-lt"/>
              <a:buAutoNum type="arabicParenR"/>
            </a:pPr>
            <a:r>
              <a:rPr lang="en-US" sz="1200" dirty="0">
                <a:latin typeface="Helvetica" panose="020B0604020202020204" pitchFamily="34" charset="0"/>
                <a:cs typeface="Helvetica" panose="020B0604020202020204" pitchFamily="34" charset="0"/>
              </a:rPr>
              <a:t>How do we incorporate those practices into our personnel preparation programs?  Specifically, …</a:t>
            </a:r>
          </a:p>
          <a:p>
            <a:pPr marL="562356" lvl="1" indent="-342900">
              <a:buFont typeface="+mj-lt"/>
              <a:buAutoNum type="alphaLcParenR"/>
            </a:pPr>
            <a:r>
              <a:rPr lang="en-US" sz="1200" dirty="0">
                <a:latin typeface="Helvetica" panose="020B0604020202020204" pitchFamily="34" charset="0"/>
                <a:cs typeface="Helvetica" panose="020B0604020202020204" pitchFamily="34" charset="0"/>
              </a:rPr>
              <a:t>How are key terms (e.g., culturally-responsive, multicultural issues, historically underrepresented) being defined? </a:t>
            </a:r>
          </a:p>
          <a:p>
            <a:pPr marL="562356" lvl="1" indent="-342900">
              <a:buFont typeface="+mj-lt"/>
              <a:buAutoNum type="alphaLcParenR"/>
            </a:pPr>
            <a:r>
              <a:rPr lang="en-US" sz="1200" dirty="0">
                <a:latin typeface="Helvetica" panose="020B0604020202020204" pitchFamily="34" charset="0"/>
                <a:cs typeface="Helvetica" panose="020B0604020202020204" pitchFamily="34" charset="0"/>
              </a:rPr>
              <a:t>What knowledge, skills, and dispositions do scholars need to be equipped with to identify diverse learners?</a:t>
            </a:r>
          </a:p>
          <a:p>
            <a:pPr marL="562356" lvl="1" indent="-342900">
              <a:buFont typeface="+mj-lt"/>
              <a:buAutoNum type="alphaLcParenR"/>
            </a:pPr>
            <a:r>
              <a:rPr lang="en-US" sz="1200" dirty="0">
                <a:latin typeface="Helvetica" panose="020B0604020202020204" pitchFamily="34" charset="0"/>
                <a:cs typeface="Helvetica" panose="020B0604020202020204" pitchFamily="34" charset="0"/>
              </a:rPr>
              <a:t>What standards are used to teach and measure outcomes in training programs?</a:t>
            </a:r>
          </a:p>
          <a:p>
            <a:pPr marL="342900" indent="-342900">
              <a:buFont typeface="+mj-lt"/>
              <a:buAutoNum type="arabicParenR"/>
            </a:pPr>
            <a:r>
              <a:rPr lang="en-US" sz="1200" dirty="0">
                <a:latin typeface="Helvetica" panose="020B0604020202020204" pitchFamily="34" charset="0"/>
                <a:cs typeface="Helvetica" panose="020B0604020202020204" pitchFamily="34" charset="0"/>
              </a:rPr>
              <a:t>What implications do the demographics of faculty and scholars have for personnel preparation programs?  How might those considerations be addressed by program faculty? </a:t>
            </a:r>
          </a:p>
          <a:p>
            <a:pPr marL="342900" indent="-342900">
              <a:buFont typeface="+mj-lt"/>
              <a:buAutoNum type="arabicParenR"/>
            </a:pPr>
            <a:r>
              <a:rPr lang="en-US" sz="1200" dirty="0">
                <a:latin typeface="Helvetica" panose="020B0604020202020204" pitchFamily="34" charset="0"/>
                <a:cs typeface="Helvetica" panose="020B0604020202020204" pitchFamily="34" charset="0"/>
              </a:rPr>
              <a:t>Thinking systemically, what steps can we take as a field to advance these innovative, research-based practices? What would be the most impactful in advancing meaningful change?</a:t>
            </a:r>
          </a:p>
          <a:p>
            <a:r>
              <a:rPr lang="en-US" sz="1200" dirty="0">
                <a:latin typeface="Helvetica" panose="020B0604020202020204" pitchFamily="34" charset="0"/>
                <a:cs typeface="Helvetica" panose="020B0604020202020204" pitchFamily="34" charset="0"/>
              </a:rPr>
              <a:t> </a:t>
            </a:r>
          </a:p>
          <a:p>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88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9" name="TextBox 10"/>
          <p:cNvSpPr txBox="1">
            <a:spLocks noChangeArrowheads="1"/>
          </p:cNvSpPr>
          <p:nvPr/>
        </p:nvSpPr>
        <p:spPr bwMode="auto">
          <a:xfrm>
            <a:off x="2064657" y="63075"/>
            <a:ext cx="5186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solidFill>
                  <a:srgbClr val="000000"/>
                </a:solidFill>
                <a:latin typeface="Helvetica" charset="0"/>
                <a:ea typeface="Helvetica" charset="0"/>
                <a:cs typeface="Helvetica" charset="0"/>
              </a:rPr>
              <a:t>PRE CONCEPT MAP = 22</a:t>
            </a:r>
          </a:p>
        </p:txBody>
      </p:sp>
      <p:pic>
        <p:nvPicPr>
          <p:cNvPr id="3" name="Picture 2" descr="Image of a concept map that shows the relationship between the broad category of multicultural education and sub-categories of diversity, respect, awareness, and knowledge. The map also shows the components within each sub-category" title="Pre Concept Map"/>
          <p:cNvPicPr>
            <a:picLocks noChangeAspect="1"/>
          </p:cNvPicPr>
          <p:nvPr/>
        </p:nvPicPr>
        <p:blipFill>
          <a:blip r:embed="rId2"/>
          <a:stretch>
            <a:fillRect/>
          </a:stretch>
        </p:blipFill>
        <p:spPr>
          <a:xfrm>
            <a:off x="406816" y="647850"/>
            <a:ext cx="8501830" cy="6086817"/>
          </a:xfrm>
          <a:prstGeom prst="rect">
            <a:avLst/>
          </a:prstGeom>
        </p:spPr>
      </p:pic>
      <p:sp>
        <p:nvSpPr>
          <p:cNvPr id="9" name="Title 8" hidden="1"/>
          <p:cNvSpPr>
            <a:spLocks noGrp="1"/>
          </p:cNvSpPr>
          <p:nvPr>
            <p:ph type="title"/>
          </p:nvPr>
        </p:nvSpPr>
        <p:spPr/>
        <p:txBody>
          <a:bodyPr/>
          <a:lstStyle/>
          <a:p>
            <a:endParaRPr lang="en-US"/>
          </a:p>
        </p:txBody>
      </p:sp>
      <p:sp>
        <p:nvSpPr>
          <p:cNvPr id="10" name="Content Placeholder 9" hidden="1"/>
          <p:cNvSpPr>
            <a:spLocks noGrp="1"/>
          </p:cNvSpPr>
          <p:nvPr>
            <p:ph idx="1"/>
          </p:nvPr>
        </p:nvSpPr>
        <p:spPr/>
        <p:txBody>
          <a:bodyPr/>
          <a:lstStyle/>
          <a:p>
            <a:endParaRPr lang="en-US"/>
          </a:p>
        </p:txBody>
      </p:sp>
    </p:spTree>
    <p:extLst>
      <p:ext uri="{BB962C8B-B14F-4D97-AF65-F5344CB8AC3E}">
        <p14:creationId xmlns:p14="http://schemas.microsoft.com/office/powerpoint/2010/main" val="4342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Image depicts the relationship between the broad category of multicultural education and sub-categories of classroom materials, language, respect, community, family, empathy, knowledge of own culture, and curriculum. Each sub-category has multiple components within. " title="Post Concept Map "/>
          <p:cNvGrpSpPr/>
          <p:nvPr/>
        </p:nvGrpSpPr>
        <p:grpSpPr>
          <a:xfrm>
            <a:off x="12805" y="64761"/>
            <a:ext cx="9050936" cy="6145539"/>
            <a:chOff x="79188" y="64761"/>
            <a:chExt cx="9050936" cy="6145539"/>
          </a:xfrm>
        </p:grpSpPr>
        <p:sp>
          <p:nvSpPr>
            <p:cNvPr id="5" name="Oval 4"/>
            <p:cNvSpPr/>
            <p:nvPr/>
          </p:nvSpPr>
          <p:spPr>
            <a:xfrm>
              <a:off x="3657600" y="2819400"/>
              <a:ext cx="1600200" cy="914400"/>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FF"/>
                  </a:solidFill>
                  <a:latin typeface="Helvetica" charset="0"/>
                  <a:ea typeface="Helvetica" charset="0"/>
                  <a:cs typeface="Helvetica" charset="0"/>
                </a:rPr>
                <a:t>Multicultural Education</a:t>
              </a:r>
            </a:p>
          </p:txBody>
        </p:sp>
        <p:sp>
          <p:nvSpPr>
            <p:cNvPr id="6" name="Oval 5"/>
            <p:cNvSpPr/>
            <p:nvPr/>
          </p:nvSpPr>
          <p:spPr>
            <a:xfrm>
              <a:off x="3893659" y="4545144"/>
              <a:ext cx="1143000" cy="457200"/>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00"/>
                  </a:solidFill>
                  <a:latin typeface="Helvetica" charset="0"/>
                  <a:ea typeface="Helvetica" charset="0"/>
                  <a:cs typeface="Helvetica" charset="0"/>
                </a:rPr>
                <a:t>Family</a:t>
              </a:r>
            </a:p>
          </p:txBody>
        </p:sp>
        <p:sp>
          <p:nvSpPr>
            <p:cNvPr id="7" name="Oval 6"/>
            <p:cNvSpPr/>
            <p:nvPr/>
          </p:nvSpPr>
          <p:spPr>
            <a:xfrm>
              <a:off x="1542964" y="2940680"/>
              <a:ext cx="1143000" cy="457200"/>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00"/>
                  </a:solidFill>
                  <a:latin typeface="Helvetica" charset="0"/>
                  <a:ea typeface="Helvetica" charset="0"/>
                  <a:cs typeface="Helvetica" charset="0"/>
                </a:rPr>
                <a:t>Respect</a:t>
              </a:r>
            </a:p>
          </p:txBody>
        </p:sp>
        <p:sp>
          <p:nvSpPr>
            <p:cNvPr id="8" name="Oval 7"/>
            <p:cNvSpPr/>
            <p:nvPr/>
          </p:nvSpPr>
          <p:spPr>
            <a:xfrm>
              <a:off x="3808494" y="1870827"/>
              <a:ext cx="1295400" cy="609600"/>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00"/>
                  </a:solidFill>
                  <a:latin typeface="Helvetica" charset="0"/>
                  <a:ea typeface="Helvetica" charset="0"/>
                  <a:cs typeface="Helvetica" charset="0"/>
                </a:rPr>
                <a:t>Language</a:t>
              </a:r>
            </a:p>
          </p:txBody>
        </p:sp>
        <p:sp>
          <p:nvSpPr>
            <p:cNvPr id="9" name="Oval 8"/>
            <p:cNvSpPr/>
            <p:nvPr/>
          </p:nvSpPr>
          <p:spPr>
            <a:xfrm>
              <a:off x="6673850" y="3598378"/>
              <a:ext cx="1295400" cy="457200"/>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0" b="1" dirty="0">
                  <a:solidFill>
                    <a:srgbClr val="FFFF00"/>
                  </a:solidFill>
                  <a:latin typeface="Helvetica" charset="0"/>
                  <a:ea typeface="Helvetica" charset="0"/>
                  <a:cs typeface="Helvetica" charset="0"/>
                </a:rPr>
                <a:t>Knowledge of own culture</a:t>
              </a:r>
            </a:p>
          </p:txBody>
        </p:sp>
        <p:sp>
          <p:nvSpPr>
            <p:cNvPr id="10" name="Oval 9"/>
            <p:cNvSpPr/>
            <p:nvPr/>
          </p:nvSpPr>
          <p:spPr>
            <a:xfrm>
              <a:off x="2631576" y="4643438"/>
              <a:ext cx="914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a:solidFill>
                    <a:srgbClr val="FFFFFF"/>
                  </a:solidFill>
                  <a:latin typeface="Helvetica" charset="0"/>
                  <a:ea typeface="Helvetica" charset="0"/>
                  <a:cs typeface="Helvetica" charset="0"/>
                </a:rPr>
                <a:t>Beliefs</a:t>
              </a:r>
            </a:p>
          </p:txBody>
        </p:sp>
        <p:sp>
          <p:nvSpPr>
            <p:cNvPr id="11" name="Oval 10"/>
            <p:cNvSpPr/>
            <p:nvPr/>
          </p:nvSpPr>
          <p:spPr>
            <a:xfrm>
              <a:off x="2951350" y="5269699"/>
              <a:ext cx="990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Family make-up</a:t>
              </a:r>
            </a:p>
          </p:txBody>
        </p:sp>
        <p:sp>
          <p:nvSpPr>
            <p:cNvPr id="12" name="Oval 11"/>
            <p:cNvSpPr/>
            <p:nvPr/>
          </p:nvSpPr>
          <p:spPr>
            <a:xfrm>
              <a:off x="3881579" y="5533308"/>
              <a:ext cx="1162252" cy="447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FFFFFF"/>
                  </a:solidFill>
                  <a:latin typeface="Helvetica" charset="0"/>
                  <a:ea typeface="Helvetica" charset="0"/>
                  <a:cs typeface="Helvetica" charset="0"/>
                </a:rPr>
                <a:t>Language</a:t>
              </a:r>
            </a:p>
          </p:txBody>
        </p:sp>
        <p:sp>
          <p:nvSpPr>
            <p:cNvPr id="13" name="Oval 12"/>
            <p:cNvSpPr/>
            <p:nvPr/>
          </p:nvSpPr>
          <p:spPr>
            <a:xfrm>
              <a:off x="5145397" y="5321790"/>
              <a:ext cx="914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FFFFFF"/>
                  </a:solidFill>
                  <a:latin typeface="Helvetica" charset="0"/>
                  <a:ea typeface="Helvetica" charset="0"/>
                  <a:cs typeface="Helvetica" charset="0"/>
                </a:rPr>
                <a:t>Values</a:t>
              </a:r>
            </a:p>
          </p:txBody>
        </p:sp>
        <p:sp>
          <p:nvSpPr>
            <p:cNvPr id="14" name="Oval 13"/>
            <p:cNvSpPr/>
            <p:nvPr/>
          </p:nvSpPr>
          <p:spPr>
            <a:xfrm>
              <a:off x="5273383" y="4617720"/>
              <a:ext cx="914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a:solidFill>
                    <a:srgbClr val="FFFFFF"/>
                  </a:solidFill>
                  <a:latin typeface="Helvetica" charset="0"/>
                  <a:ea typeface="Helvetica" charset="0"/>
                  <a:cs typeface="Helvetica" charset="0"/>
                </a:rPr>
                <a:t>Religion</a:t>
              </a:r>
            </a:p>
          </p:txBody>
        </p:sp>
        <p:sp>
          <p:nvSpPr>
            <p:cNvPr id="16" name="Oval 15"/>
            <p:cNvSpPr/>
            <p:nvPr/>
          </p:nvSpPr>
          <p:spPr>
            <a:xfrm>
              <a:off x="6858000" y="5144776"/>
              <a:ext cx="1143000" cy="367444"/>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FFFF00"/>
                  </a:solidFill>
                  <a:latin typeface="Helvetica" charset="0"/>
                  <a:ea typeface="Helvetica" charset="0"/>
                  <a:cs typeface="Helvetica" charset="0"/>
                </a:rPr>
                <a:t>Empathy</a:t>
              </a:r>
            </a:p>
          </p:txBody>
        </p:sp>
        <p:sp>
          <p:nvSpPr>
            <p:cNvPr id="17" name="Oval 16"/>
            <p:cNvSpPr/>
            <p:nvPr/>
          </p:nvSpPr>
          <p:spPr>
            <a:xfrm>
              <a:off x="8185247" y="5049472"/>
              <a:ext cx="914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Persona dolls</a:t>
              </a:r>
            </a:p>
          </p:txBody>
        </p:sp>
        <p:sp>
          <p:nvSpPr>
            <p:cNvPr id="18" name="Oval 17"/>
            <p:cNvSpPr/>
            <p:nvPr/>
          </p:nvSpPr>
          <p:spPr>
            <a:xfrm>
              <a:off x="7759830" y="5716527"/>
              <a:ext cx="109728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FFFFFF"/>
                  </a:solidFill>
                  <a:latin typeface="Helvetica" charset="0"/>
                  <a:ea typeface="Helvetica" charset="0"/>
                  <a:cs typeface="Helvetica" charset="0"/>
                </a:rPr>
                <a:t>Friendship</a:t>
              </a:r>
            </a:p>
          </p:txBody>
        </p:sp>
        <p:sp>
          <p:nvSpPr>
            <p:cNvPr id="19" name="Oval 18"/>
            <p:cNvSpPr/>
            <p:nvPr/>
          </p:nvSpPr>
          <p:spPr>
            <a:xfrm>
              <a:off x="6362700" y="5728898"/>
              <a:ext cx="1066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FFFFFF"/>
                  </a:solidFill>
                  <a:latin typeface="Helvetica" charset="0"/>
                  <a:ea typeface="Helvetica" charset="0"/>
                  <a:cs typeface="Helvetica" charset="0"/>
                </a:rPr>
                <a:t>Sensitive issues</a:t>
              </a:r>
            </a:p>
          </p:txBody>
        </p:sp>
        <p:sp>
          <p:nvSpPr>
            <p:cNvPr id="20" name="Oval 19"/>
            <p:cNvSpPr/>
            <p:nvPr/>
          </p:nvSpPr>
          <p:spPr>
            <a:xfrm>
              <a:off x="457200" y="5105400"/>
              <a:ext cx="1295400" cy="457200"/>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FFFF00"/>
                  </a:solidFill>
                  <a:latin typeface="Helvetica" charset="0"/>
                  <a:ea typeface="Helvetica" charset="0"/>
                  <a:cs typeface="Helvetica" charset="0"/>
                </a:rPr>
                <a:t>Community</a:t>
              </a:r>
            </a:p>
          </p:txBody>
        </p:sp>
        <p:sp>
          <p:nvSpPr>
            <p:cNvPr id="21" name="Oval 20"/>
            <p:cNvSpPr/>
            <p:nvPr/>
          </p:nvSpPr>
          <p:spPr>
            <a:xfrm>
              <a:off x="189540" y="4648200"/>
              <a:ext cx="914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Become activists</a:t>
              </a:r>
            </a:p>
          </p:txBody>
        </p:sp>
        <p:sp>
          <p:nvSpPr>
            <p:cNvPr id="22" name="Oval 21"/>
            <p:cNvSpPr/>
            <p:nvPr/>
          </p:nvSpPr>
          <p:spPr>
            <a:xfrm>
              <a:off x="1424688" y="5528935"/>
              <a:ext cx="1066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rgbClr val="FFFFFF"/>
                  </a:solidFill>
                  <a:latin typeface="Helvetica" charset="0"/>
                  <a:ea typeface="Helvetica" charset="0"/>
                  <a:cs typeface="Helvetica" charset="0"/>
                </a:rPr>
                <a:t>Go out in community</a:t>
              </a:r>
            </a:p>
          </p:txBody>
        </p:sp>
        <p:sp>
          <p:nvSpPr>
            <p:cNvPr id="23" name="Oval 22"/>
            <p:cNvSpPr/>
            <p:nvPr/>
          </p:nvSpPr>
          <p:spPr>
            <a:xfrm>
              <a:off x="154128" y="5676900"/>
              <a:ext cx="1219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a:solidFill>
                    <a:srgbClr val="FFFFFF"/>
                  </a:solidFill>
                  <a:latin typeface="Helvetica" charset="0"/>
                  <a:ea typeface="Helvetica" charset="0"/>
                  <a:cs typeface="Helvetica" charset="0"/>
                </a:rPr>
                <a:t>Bring community into </a:t>
              </a:r>
              <a:r>
                <a:rPr lang="en-US" sz="850" b="1" dirty="0">
                  <a:solidFill>
                    <a:srgbClr val="FFFFFF"/>
                  </a:solidFill>
                  <a:latin typeface="Helvetica" charset="0"/>
                  <a:ea typeface="Helvetica" charset="0"/>
                  <a:cs typeface="Helvetica" charset="0"/>
                </a:rPr>
                <a:t>classroom</a:t>
              </a:r>
            </a:p>
          </p:txBody>
        </p:sp>
        <p:sp>
          <p:nvSpPr>
            <p:cNvPr id="24" name="Oval 23"/>
            <p:cNvSpPr/>
            <p:nvPr/>
          </p:nvSpPr>
          <p:spPr>
            <a:xfrm>
              <a:off x="1326074" y="3686173"/>
              <a:ext cx="1066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rgbClr val="FFFFFF"/>
                  </a:solidFill>
                  <a:latin typeface="Helvetica" charset="0"/>
                  <a:ea typeface="Helvetica" charset="0"/>
                  <a:cs typeface="Helvetica" charset="0"/>
                </a:rPr>
                <a:t>Non-judgmental</a:t>
              </a:r>
            </a:p>
          </p:txBody>
        </p:sp>
        <p:sp>
          <p:nvSpPr>
            <p:cNvPr id="25" name="Oval 24"/>
            <p:cNvSpPr/>
            <p:nvPr/>
          </p:nvSpPr>
          <p:spPr>
            <a:xfrm>
              <a:off x="2607375" y="3513850"/>
              <a:ext cx="914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Anti-bias</a:t>
              </a:r>
            </a:p>
          </p:txBody>
        </p:sp>
        <p:sp>
          <p:nvSpPr>
            <p:cNvPr id="26" name="Oval 25"/>
            <p:cNvSpPr/>
            <p:nvPr/>
          </p:nvSpPr>
          <p:spPr>
            <a:xfrm>
              <a:off x="106874" y="3067050"/>
              <a:ext cx="1378314" cy="466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Others’ Differences</a:t>
              </a:r>
            </a:p>
          </p:txBody>
        </p:sp>
        <p:sp>
          <p:nvSpPr>
            <p:cNvPr id="27" name="Oval 26"/>
            <p:cNvSpPr/>
            <p:nvPr/>
          </p:nvSpPr>
          <p:spPr>
            <a:xfrm>
              <a:off x="1459894" y="2402516"/>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View oneself as unique</a:t>
              </a:r>
            </a:p>
          </p:txBody>
        </p:sp>
        <p:sp>
          <p:nvSpPr>
            <p:cNvPr id="28" name="Oval 27"/>
            <p:cNvSpPr/>
            <p:nvPr/>
          </p:nvSpPr>
          <p:spPr>
            <a:xfrm>
              <a:off x="304800" y="457200"/>
              <a:ext cx="1371600" cy="533400"/>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00"/>
                  </a:solidFill>
                  <a:latin typeface="Helvetica" charset="0"/>
                  <a:ea typeface="Helvetica" charset="0"/>
                  <a:cs typeface="Helvetica" charset="0"/>
                </a:rPr>
                <a:t>Classroom Materials</a:t>
              </a:r>
            </a:p>
          </p:txBody>
        </p:sp>
        <p:sp>
          <p:nvSpPr>
            <p:cNvPr id="29" name="Oval 28"/>
            <p:cNvSpPr/>
            <p:nvPr/>
          </p:nvSpPr>
          <p:spPr>
            <a:xfrm>
              <a:off x="1255385" y="64761"/>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50" b="1" dirty="0">
                  <a:solidFill>
                    <a:srgbClr val="FFFFFF"/>
                  </a:solidFill>
                  <a:latin typeface="Helvetica" charset="0"/>
                  <a:ea typeface="Helvetica" charset="0"/>
                  <a:cs typeface="Helvetica" charset="0"/>
                </a:rPr>
                <a:t>Anti-bias Toys</a:t>
              </a:r>
            </a:p>
          </p:txBody>
        </p:sp>
        <p:sp>
          <p:nvSpPr>
            <p:cNvPr id="30" name="Oval 29"/>
            <p:cNvSpPr/>
            <p:nvPr/>
          </p:nvSpPr>
          <p:spPr>
            <a:xfrm>
              <a:off x="2017385" y="504824"/>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50" b="1" dirty="0">
                  <a:solidFill>
                    <a:srgbClr val="FFFFFF"/>
                  </a:solidFill>
                  <a:latin typeface="Helvetica" charset="0"/>
                  <a:ea typeface="Helvetica" charset="0"/>
                  <a:cs typeface="Helvetica" charset="0"/>
                </a:rPr>
                <a:t>Diverse Dolls</a:t>
              </a:r>
            </a:p>
          </p:txBody>
        </p:sp>
        <p:sp>
          <p:nvSpPr>
            <p:cNvPr id="31" name="Oval 30"/>
            <p:cNvSpPr/>
            <p:nvPr/>
          </p:nvSpPr>
          <p:spPr>
            <a:xfrm>
              <a:off x="1524000" y="9525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50" b="1" dirty="0">
                  <a:solidFill>
                    <a:srgbClr val="FFFFFF"/>
                  </a:solidFill>
                  <a:latin typeface="Helvetica" charset="0"/>
                  <a:ea typeface="Helvetica" charset="0"/>
                  <a:cs typeface="Helvetica" charset="0"/>
                </a:rPr>
                <a:t>Diverse Foods</a:t>
              </a:r>
            </a:p>
          </p:txBody>
        </p:sp>
        <p:sp>
          <p:nvSpPr>
            <p:cNvPr id="32" name="Oval 31"/>
            <p:cNvSpPr/>
            <p:nvPr/>
          </p:nvSpPr>
          <p:spPr>
            <a:xfrm>
              <a:off x="79188" y="1176337"/>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rgbClr val="FFFFFF"/>
                  </a:solidFill>
                  <a:latin typeface="Helvetica" charset="0"/>
                  <a:ea typeface="Helvetica" charset="0"/>
                  <a:cs typeface="Helvetica" charset="0"/>
                </a:rPr>
                <a:t>Encourage boys and girls to play with all items</a:t>
              </a:r>
            </a:p>
          </p:txBody>
        </p:sp>
        <p:sp>
          <p:nvSpPr>
            <p:cNvPr id="33" name="Oval 32"/>
            <p:cNvSpPr/>
            <p:nvPr/>
          </p:nvSpPr>
          <p:spPr>
            <a:xfrm>
              <a:off x="6879828" y="2966022"/>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rgbClr val="FFFFFF"/>
                  </a:solidFill>
                  <a:latin typeface="Helvetica" charset="0"/>
                  <a:ea typeface="Helvetica" charset="0"/>
                  <a:cs typeface="Helvetica" charset="0"/>
                </a:rPr>
                <a:t>Every individual has own culture</a:t>
              </a:r>
            </a:p>
          </p:txBody>
        </p:sp>
        <p:sp>
          <p:nvSpPr>
            <p:cNvPr id="34" name="Oval 33"/>
            <p:cNvSpPr/>
            <p:nvPr/>
          </p:nvSpPr>
          <p:spPr>
            <a:xfrm>
              <a:off x="3792803" y="1037451"/>
              <a:ext cx="1319588" cy="659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Support Development Of Native Language</a:t>
              </a:r>
            </a:p>
          </p:txBody>
        </p:sp>
        <p:sp>
          <p:nvSpPr>
            <p:cNvPr id="35" name="Oval 34"/>
            <p:cNvSpPr/>
            <p:nvPr/>
          </p:nvSpPr>
          <p:spPr>
            <a:xfrm>
              <a:off x="5069118" y="1524000"/>
              <a:ext cx="1143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Influence Family Interactions</a:t>
              </a:r>
            </a:p>
          </p:txBody>
        </p:sp>
        <p:sp>
          <p:nvSpPr>
            <p:cNvPr id="36" name="Oval 35"/>
            <p:cNvSpPr/>
            <p:nvPr/>
          </p:nvSpPr>
          <p:spPr>
            <a:xfrm>
              <a:off x="7391400" y="685800"/>
              <a:ext cx="1295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FFFFFF"/>
                  </a:solidFill>
                  <a:latin typeface="Helvetica" charset="0"/>
                  <a:ea typeface="Helvetica" charset="0"/>
                  <a:cs typeface="Helvetica" charset="0"/>
                </a:rPr>
                <a:t>Pictures</a:t>
              </a:r>
            </a:p>
          </p:txBody>
        </p:sp>
        <p:sp>
          <p:nvSpPr>
            <p:cNvPr id="37" name="Oval 36"/>
            <p:cNvSpPr/>
            <p:nvPr/>
          </p:nvSpPr>
          <p:spPr>
            <a:xfrm>
              <a:off x="6568304" y="1219200"/>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Diverse Gender Roles</a:t>
              </a:r>
            </a:p>
          </p:txBody>
        </p:sp>
        <p:sp>
          <p:nvSpPr>
            <p:cNvPr id="38" name="Oval 37"/>
            <p:cNvSpPr/>
            <p:nvPr/>
          </p:nvSpPr>
          <p:spPr>
            <a:xfrm>
              <a:off x="6136015" y="552122"/>
              <a:ext cx="1219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Disabilities</a:t>
              </a:r>
            </a:p>
          </p:txBody>
        </p:sp>
        <p:sp>
          <p:nvSpPr>
            <p:cNvPr id="39" name="Oval 38"/>
            <p:cNvSpPr/>
            <p:nvPr/>
          </p:nvSpPr>
          <p:spPr>
            <a:xfrm>
              <a:off x="7078646" y="152400"/>
              <a:ext cx="1066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Different Ethnicities</a:t>
              </a:r>
            </a:p>
          </p:txBody>
        </p:sp>
        <p:sp>
          <p:nvSpPr>
            <p:cNvPr id="40" name="Oval 39"/>
            <p:cNvSpPr/>
            <p:nvPr/>
          </p:nvSpPr>
          <p:spPr>
            <a:xfrm>
              <a:off x="8215724" y="273237"/>
              <a:ext cx="914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50" b="1" dirty="0">
                  <a:solidFill>
                    <a:srgbClr val="FFFFFF"/>
                  </a:solidFill>
                  <a:latin typeface="Helvetica" charset="0"/>
                  <a:ea typeface="Helvetica" charset="0"/>
                  <a:cs typeface="Helvetica" charset="0"/>
                </a:rPr>
                <a:t>Different Races</a:t>
              </a:r>
            </a:p>
          </p:txBody>
        </p:sp>
        <p:sp>
          <p:nvSpPr>
            <p:cNvPr id="41" name="Oval 40"/>
            <p:cNvSpPr/>
            <p:nvPr/>
          </p:nvSpPr>
          <p:spPr>
            <a:xfrm>
              <a:off x="7497470" y="1493879"/>
              <a:ext cx="1423416" cy="669842"/>
            </a:xfrm>
            <a:prstGeom prst="ellipse">
              <a:avLst/>
            </a:prstGeom>
            <a:solidFill>
              <a:srgbClr val="8B7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00"/>
                  </a:solidFill>
                  <a:latin typeface="Helvetica" charset="0"/>
                  <a:ea typeface="Helvetica" charset="0"/>
                  <a:cs typeface="Helvetica" charset="0"/>
                </a:rPr>
                <a:t>Curriculum</a:t>
              </a:r>
            </a:p>
          </p:txBody>
        </p:sp>
        <p:sp>
          <p:nvSpPr>
            <p:cNvPr id="42" name="Oval 41"/>
            <p:cNvSpPr/>
            <p:nvPr/>
          </p:nvSpPr>
          <p:spPr>
            <a:xfrm>
              <a:off x="8139524" y="2181225"/>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50" b="1">
                  <a:solidFill>
                    <a:srgbClr val="FFFFFF"/>
                  </a:solidFill>
                  <a:latin typeface="Helvetica" charset="0"/>
                  <a:ea typeface="Helvetica" charset="0"/>
                  <a:cs typeface="Helvetica" charset="0"/>
                </a:rPr>
                <a:t>Diverse literature</a:t>
              </a:r>
            </a:p>
          </p:txBody>
        </p:sp>
        <p:sp>
          <p:nvSpPr>
            <p:cNvPr id="43" name="Oval 42"/>
            <p:cNvSpPr/>
            <p:nvPr/>
          </p:nvSpPr>
          <p:spPr>
            <a:xfrm>
              <a:off x="6859915" y="2199183"/>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00" b="1">
                  <a:solidFill>
                    <a:srgbClr val="FFFFFF"/>
                  </a:solidFill>
                  <a:latin typeface="Helvetica" charset="0"/>
                  <a:ea typeface="Helvetica" charset="0"/>
                  <a:cs typeface="Helvetica" charset="0"/>
                </a:rPr>
                <a:t>Anti-bias</a:t>
              </a:r>
              <a:endParaRPr lang="en-US" sz="900" b="1">
                <a:solidFill>
                  <a:srgbClr val="FFFFFF"/>
                </a:solidFill>
                <a:latin typeface="Helvetica" charset="0"/>
                <a:ea typeface="Helvetica" charset="0"/>
                <a:cs typeface="Helvetica" charset="0"/>
              </a:endParaRPr>
            </a:p>
          </p:txBody>
        </p:sp>
        <p:sp>
          <p:nvSpPr>
            <p:cNvPr id="44" name="Oval 43"/>
            <p:cNvSpPr/>
            <p:nvPr/>
          </p:nvSpPr>
          <p:spPr>
            <a:xfrm>
              <a:off x="7696200" y="4148311"/>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00" b="1">
                  <a:solidFill>
                    <a:srgbClr val="FFFFFF"/>
                  </a:solidFill>
                  <a:latin typeface="Helvetica" charset="0"/>
                  <a:ea typeface="Helvetica" charset="0"/>
                  <a:cs typeface="Helvetica" charset="0"/>
                </a:rPr>
                <a:t>Cultural Biases</a:t>
              </a:r>
              <a:endParaRPr lang="en-US" sz="900" b="1">
                <a:solidFill>
                  <a:srgbClr val="FFFFFF"/>
                </a:solidFill>
                <a:latin typeface="Helvetica" charset="0"/>
                <a:ea typeface="Helvetica" charset="0"/>
                <a:cs typeface="Helvetica" charset="0"/>
              </a:endParaRPr>
            </a:p>
          </p:txBody>
        </p:sp>
        <p:sp>
          <p:nvSpPr>
            <p:cNvPr id="45" name="Oval 44"/>
            <p:cNvSpPr/>
            <p:nvPr/>
          </p:nvSpPr>
          <p:spPr>
            <a:xfrm>
              <a:off x="7969250" y="3323350"/>
              <a:ext cx="113039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rgbClr val="FFFFFF"/>
                  </a:solidFill>
                  <a:latin typeface="Helvetica" charset="0"/>
                  <a:ea typeface="Helvetica" charset="0"/>
                  <a:cs typeface="Helvetica" charset="0"/>
                </a:rPr>
                <a:t>Experiences</a:t>
              </a:r>
            </a:p>
          </p:txBody>
        </p:sp>
        <p:sp>
          <p:nvSpPr>
            <p:cNvPr id="46" name="Oval 45"/>
            <p:cNvSpPr/>
            <p:nvPr/>
          </p:nvSpPr>
          <p:spPr>
            <a:xfrm>
              <a:off x="2883506" y="1591550"/>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50" b="1" dirty="0">
                  <a:solidFill>
                    <a:srgbClr val="FFFFFF"/>
                  </a:solidFill>
                  <a:latin typeface="Helvetica" charset="0"/>
                  <a:ea typeface="Helvetica" charset="0"/>
                  <a:cs typeface="Helvetica" charset="0"/>
                </a:rPr>
                <a:t>Respect For Others</a:t>
              </a:r>
            </a:p>
          </p:txBody>
        </p:sp>
        <p:sp>
          <p:nvSpPr>
            <p:cNvPr id="47" name="Oval 46"/>
            <p:cNvSpPr/>
            <p:nvPr/>
          </p:nvSpPr>
          <p:spPr>
            <a:xfrm>
              <a:off x="6166456" y="4087427"/>
              <a:ext cx="1237136" cy="518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FFFFFF"/>
                  </a:solidFill>
                  <a:latin typeface="Helvetica" charset="0"/>
                  <a:ea typeface="Helvetica" charset="0"/>
                  <a:cs typeface="Helvetica" charset="0"/>
                </a:rPr>
                <a:t>Background</a:t>
              </a:r>
            </a:p>
          </p:txBody>
        </p:sp>
        <p:sp>
          <p:nvSpPr>
            <p:cNvPr id="48" name="Oval 47"/>
            <p:cNvSpPr/>
            <p:nvPr/>
          </p:nvSpPr>
          <p:spPr>
            <a:xfrm>
              <a:off x="5938639" y="3183427"/>
              <a:ext cx="838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FFFFFF"/>
                  </a:solidFill>
                  <a:latin typeface="Helvetica" charset="0"/>
                  <a:ea typeface="Helvetica" charset="0"/>
                  <a:cs typeface="Helvetica" charset="0"/>
                </a:rPr>
                <a:t>Family</a:t>
              </a:r>
            </a:p>
          </p:txBody>
        </p:sp>
        <p:cxnSp>
          <p:nvCxnSpPr>
            <p:cNvPr id="57" name="Straight Connector 56"/>
            <p:cNvCxnSpPr>
              <a:stCxn id="5" idx="5"/>
              <a:endCxn id="16" idx="1"/>
            </p:cNvCxnSpPr>
            <p:nvPr/>
          </p:nvCxnSpPr>
          <p:spPr>
            <a:xfrm>
              <a:off x="5023456" y="3599889"/>
              <a:ext cx="2001932" cy="1598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 idx="4"/>
              <a:endCxn id="6" idx="0"/>
            </p:cNvCxnSpPr>
            <p:nvPr/>
          </p:nvCxnSpPr>
          <p:spPr>
            <a:xfrm>
              <a:off x="4457700" y="3733800"/>
              <a:ext cx="7459" cy="811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 idx="2"/>
              <a:endCxn id="7" idx="6"/>
            </p:cNvCxnSpPr>
            <p:nvPr/>
          </p:nvCxnSpPr>
          <p:spPr>
            <a:xfrm flipH="1" flipV="1">
              <a:off x="2685964" y="3169280"/>
              <a:ext cx="971636" cy="107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 idx="3"/>
              <a:endCxn id="20" idx="7"/>
            </p:cNvCxnSpPr>
            <p:nvPr/>
          </p:nvCxnSpPr>
          <p:spPr>
            <a:xfrm rot="5400000">
              <a:off x="1941512" y="3221038"/>
              <a:ext cx="1571625" cy="233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8" idx="4"/>
              <a:endCxn id="5" idx="1"/>
            </p:cNvCxnSpPr>
            <p:nvPr/>
          </p:nvCxnSpPr>
          <p:spPr>
            <a:xfrm rot="16200000" flipH="1">
              <a:off x="1460500" y="520700"/>
              <a:ext cx="1962150" cy="290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 idx="0"/>
              <a:endCxn id="8" idx="4"/>
            </p:cNvCxnSpPr>
            <p:nvPr/>
          </p:nvCxnSpPr>
          <p:spPr>
            <a:xfrm flipH="1" flipV="1">
              <a:off x="4456194" y="2480427"/>
              <a:ext cx="1506" cy="338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 idx="7"/>
              <a:endCxn id="41" idx="2"/>
            </p:cNvCxnSpPr>
            <p:nvPr/>
          </p:nvCxnSpPr>
          <p:spPr>
            <a:xfrm flipV="1">
              <a:off x="5023456" y="1828800"/>
              <a:ext cx="2474014" cy="1124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6" idx="4"/>
              <a:endCxn id="41" idx="0"/>
            </p:cNvCxnSpPr>
            <p:nvPr/>
          </p:nvCxnSpPr>
          <p:spPr>
            <a:xfrm>
              <a:off x="8039100" y="1295400"/>
              <a:ext cx="170078" cy="198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6" idx="7"/>
              <a:endCxn id="40" idx="4"/>
            </p:cNvCxnSpPr>
            <p:nvPr/>
          </p:nvCxnSpPr>
          <p:spPr>
            <a:xfrm flipV="1">
              <a:off x="8497093" y="654237"/>
              <a:ext cx="175831" cy="120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6" idx="0"/>
              <a:endCxn id="39" idx="4"/>
            </p:cNvCxnSpPr>
            <p:nvPr/>
          </p:nvCxnSpPr>
          <p:spPr>
            <a:xfrm flipH="1" flipV="1">
              <a:off x="7612046" y="533400"/>
              <a:ext cx="42705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6" idx="1"/>
              <a:endCxn id="38" idx="5"/>
            </p:cNvCxnSpPr>
            <p:nvPr/>
          </p:nvCxnSpPr>
          <p:spPr>
            <a:xfrm flipH="1">
              <a:off x="7176667" y="775074"/>
              <a:ext cx="404440" cy="232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37" idx="7"/>
              <a:endCxn id="36" idx="3"/>
            </p:cNvCxnSpPr>
            <p:nvPr/>
          </p:nvCxnSpPr>
          <p:spPr>
            <a:xfrm flipV="1">
              <a:off x="7413834" y="1206126"/>
              <a:ext cx="167273" cy="80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5" idx="6"/>
              <a:endCxn id="9" idx="2"/>
            </p:cNvCxnSpPr>
            <p:nvPr/>
          </p:nvCxnSpPr>
          <p:spPr>
            <a:xfrm>
              <a:off x="5257800" y="3276600"/>
              <a:ext cx="1416050" cy="550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 idx="1"/>
              <a:endCxn id="48" idx="5"/>
            </p:cNvCxnSpPr>
            <p:nvPr/>
          </p:nvCxnSpPr>
          <p:spPr>
            <a:xfrm flipH="1" flipV="1">
              <a:off x="6654087" y="3508631"/>
              <a:ext cx="209470" cy="156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33" idx="4"/>
              <a:endCxn id="9" idx="0"/>
            </p:cNvCxnSpPr>
            <p:nvPr/>
          </p:nvCxnSpPr>
          <p:spPr>
            <a:xfrm flipH="1">
              <a:off x="7321550" y="3499422"/>
              <a:ext cx="129778" cy="98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 idx="6"/>
              <a:endCxn id="45" idx="3"/>
            </p:cNvCxnSpPr>
            <p:nvPr/>
          </p:nvCxnSpPr>
          <p:spPr>
            <a:xfrm flipV="1">
              <a:off x="7969250" y="3811156"/>
              <a:ext cx="165543" cy="15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9" idx="5"/>
              <a:endCxn id="44" idx="1"/>
            </p:cNvCxnSpPr>
            <p:nvPr/>
          </p:nvCxnSpPr>
          <p:spPr>
            <a:xfrm>
              <a:off x="7779543" y="3988623"/>
              <a:ext cx="61727" cy="226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 idx="3"/>
              <a:endCxn id="47" idx="0"/>
            </p:cNvCxnSpPr>
            <p:nvPr/>
          </p:nvCxnSpPr>
          <p:spPr>
            <a:xfrm flipH="1">
              <a:off x="6785024" y="3988623"/>
              <a:ext cx="78533" cy="98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41" idx="3"/>
              <a:endCxn id="43" idx="0"/>
            </p:cNvCxnSpPr>
            <p:nvPr/>
          </p:nvCxnSpPr>
          <p:spPr>
            <a:xfrm flipH="1">
              <a:off x="7355215" y="2065625"/>
              <a:ext cx="350709" cy="133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41" idx="5"/>
              <a:endCxn id="42" idx="0"/>
            </p:cNvCxnSpPr>
            <p:nvPr/>
          </p:nvCxnSpPr>
          <p:spPr>
            <a:xfrm flipH="1">
              <a:off x="8634824" y="2065625"/>
              <a:ext cx="77608" cy="11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8" idx="7"/>
              <a:endCxn id="35" idx="3"/>
            </p:cNvCxnSpPr>
            <p:nvPr/>
          </p:nvCxnSpPr>
          <p:spPr>
            <a:xfrm>
              <a:off x="4914187" y="1960101"/>
              <a:ext cx="322319" cy="84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8" idx="0"/>
              <a:endCxn id="34" idx="4"/>
            </p:cNvCxnSpPr>
            <p:nvPr/>
          </p:nvCxnSpPr>
          <p:spPr>
            <a:xfrm flipH="1" flipV="1">
              <a:off x="4452597" y="1697245"/>
              <a:ext cx="3597" cy="173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8" idx="1"/>
              <a:endCxn id="46" idx="5"/>
            </p:cNvCxnSpPr>
            <p:nvPr/>
          </p:nvCxnSpPr>
          <p:spPr>
            <a:xfrm flipH="1">
              <a:off x="3729036" y="1960101"/>
              <a:ext cx="269165" cy="21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28" idx="0"/>
              <a:endCxn id="29" idx="2"/>
            </p:cNvCxnSpPr>
            <p:nvPr/>
          </p:nvCxnSpPr>
          <p:spPr>
            <a:xfrm flipV="1">
              <a:off x="990600" y="293361"/>
              <a:ext cx="264785" cy="163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28" idx="6"/>
              <a:endCxn id="30" idx="2"/>
            </p:cNvCxnSpPr>
            <p:nvPr/>
          </p:nvCxnSpPr>
          <p:spPr>
            <a:xfrm>
              <a:off x="1676400" y="723900"/>
              <a:ext cx="340985" cy="9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28" idx="5"/>
              <a:endCxn id="31" idx="1"/>
            </p:cNvCxnSpPr>
            <p:nvPr/>
          </p:nvCxnSpPr>
          <p:spPr>
            <a:xfrm>
              <a:off x="1475534" y="912485"/>
              <a:ext cx="204695" cy="10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28" idx="3"/>
              <a:endCxn id="32" idx="0"/>
            </p:cNvCxnSpPr>
            <p:nvPr/>
          </p:nvCxnSpPr>
          <p:spPr>
            <a:xfrm>
              <a:off x="505666" y="912485"/>
              <a:ext cx="183122" cy="263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 idx="3"/>
              <a:endCxn id="19" idx="0"/>
            </p:cNvCxnSpPr>
            <p:nvPr/>
          </p:nvCxnSpPr>
          <p:spPr>
            <a:xfrm flipH="1">
              <a:off x="6896100" y="5458409"/>
              <a:ext cx="129288" cy="270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 idx="5"/>
            </p:cNvCxnSpPr>
            <p:nvPr/>
          </p:nvCxnSpPr>
          <p:spPr>
            <a:xfrm>
              <a:off x="7833612" y="5458409"/>
              <a:ext cx="418902" cy="44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 idx="6"/>
              <a:endCxn id="17" idx="2"/>
            </p:cNvCxnSpPr>
            <p:nvPr/>
          </p:nvCxnSpPr>
          <p:spPr>
            <a:xfrm flipV="1">
              <a:off x="8001000" y="5239972"/>
              <a:ext cx="184247" cy="88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6" idx="2"/>
              <a:endCxn id="10" idx="6"/>
            </p:cNvCxnSpPr>
            <p:nvPr/>
          </p:nvCxnSpPr>
          <p:spPr>
            <a:xfrm flipH="1">
              <a:off x="3545976" y="4773744"/>
              <a:ext cx="347683" cy="60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6" idx="3"/>
              <a:endCxn id="11" idx="0"/>
            </p:cNvCxnSpPr>
            <p:nvPr/>
          </p:nvCxnSpPr>
          <p:spPr>
            <a:xfrm flipH="1">
              <a:off x="3446650" y="4935389"/>
              <a:ext cx="614397" cy="334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6" idx="4"/>
              <a:endCxn id="12" idx="0"/>
            </p:cNvCxnSpPr>
            <p:nvPr/>
          </p:nvCxnSpPr>
          <p:spPr>
            <a:xfrm flipH="1">
              <a:off x="4462705" y="5002344"/>
              <a:ext cx="2454" cy="530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6" idx="5"/>
              <a:endCxn id="13" idx="1"/>
            </p:cNvCxnSpPr>
            <p:nvPr/>
          </p:nvCxnSpPr>
          <p:spPr>
            <a:xfrm>
              <a:off x="4869271" y="4935389"/>
              <a:ext cx="410037" cy="442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6" idx="6"/>
              <a:endCxn id="14" idx="2"/>
            </p:cNvCxnSpPr>
            <p:nvPr/>
          </p:nvCxnSpPr>
          <p:spPr>
            <a:xfrm>
              <a:off x="5036659" y="4773744"/>
              <a:ext cx="236724" cy="3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 idx="0"/>
              <a:endCxn id="27" idx="4"/>
            </p:cNvCxnSpPr>
            <p:nvPr/>
          </p:nvCxnSpPr>
          <p:spPr>
            <a:xfrm flipH="1" flipV="1">
              <a:off x="1993294" y="2859716"/>
              <a:ext cx="121170" cy="80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 idx="2"/>
              <a:endCxn id="26" idx="6"/>
            </p:cNvCxnSpPr>
            <p:nvPr/>
          </p:nvCxnSpPr>
          <p:spPr>
            <a:xfrm flipH="1">
              <a:off x="1485188" y="3169280"/>
              <a:ext cx="57776" cy="131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 idx="4"/>
              <a:endCxn id="24" idx="0"/>
            </p:cNvCxnSpPr>
            <p:nvPr/>
          </p:nvCxnSpPr>
          <p:spPr>
            <a:xfrm flipH="1">
              <a:off x="1859474" y="3397880"/>
              <a:ext cx="254990" cy="288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 idx="5"/>
              <a:endCxn id="25" idx="1"/>
            </p:cNvCxnSpPr>
            <p:nvPr/>
          </p:nvCxnSpPr>
          <p:spPr>
            <a:xfrm>
              <a:off x="2518576" y="3330925"/>
              <a:ext cx="222710" cy="238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20" idx="0"/>
              <a:endCxn id="21" idx="4"/>
            </p:cNvCxnSpPr>
            <p:nvPr/>
          </p:nvCxnSpPr>
          <p:spPr>
            <a:xfrm flipH="1" flipV="1">
              <a:off x="646740" y="5029200"/>
              <a:ext cx="45816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20" idx="4"/>
              <a:endCxn id="23" idx="0"/>
            </p:cNvCxnSpPr>
            <p:nvPr/>
          </p:nvCxnSpPr>
          <p:spPr>
            <a:xfrm flipH="1">
              <a:off x="763728" y="5562600"/>
              <a:ext cx="341172"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0" idx="5"/>
              <a:endCxn id="22" idx="0"/>
            </p:cNvCxnSpPr>
            <p:nvPr/>
          </p:nvCxnSpPr>
          <p:spPr>
            <a:xfrm>
              <a:off x="1562893" y="5495645"/>
              <a:ext cx="395195" cy="332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047" name="TextBox 87"/>
          <p:cNvSpPr txBox="1">
            <a:spLocks noChangeArrowheads="1"/>
          </p:cNvSpPr>
          <p:nvPr/>
        </p:nvSpPr>
        <p:spPr bwMode="auto">
          <a:xfrm>
            <a:off x="2108598" y="6367790"/>
            <a:ext cx="4926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latin typeface="Helvetica" charset="0"/>
                <a:ea typeface="Helvetica" charset="0"/>
                <a:cs typeface="Helvetica" charset="0"/>
              </a:rPr>
              <a:t>POST CONCEPT MAP = 41</a:t>
            </a:r>
          </a:p>
        </p:txBody>
      </p:sp>
      <p:sp>
        <p:nvSpPr>
          <p:cNvPr id="2" name="Title 1" hidden="1"/>
          <p:cNvSpPr>
            <a:spLocks noGrp="1"/>
          </p:cNvSpPr>
          <p:nvPr>
            <p:ph type="title"/>
          </p:nvPr>
        </p:nvSpPr>
        <p:spPr/>
        <p:txBody>
          <a:bodyPr/>
          <a:lstStyle/>
          <a:p>
            <a:endParaRPr lang="en-US"/>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3297925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38294" y="186267"/>
            <a:ext cx="7543800" cy="958427"/>
          </a:xfrm>
        </p:spPr>
        <p:txBody>
          <a:bodyPr/>
          <a:lstStyle/>
          <a:p>
            <a:r>
              <a:rPr lang="en-US" b="1" dirty="0">
                <a:latin typeface="Helvetica" panose="020B0604020202020204" pitchFamily="34" charset="0"/>
                <a:ea typeface="ＭＳ Ｐゴシック" charset="0"/>
                <a:cs typeface="Helvetica" panose="020B0604020202020204" pitchFamily="34" charset="0"/>
              </a:rPr>
              <a:t>Student Interviews</a:t>
            </a:r>
          </a:p>
        </p:txBody>
      </p:sp>
      <p:pic>
        <p:nvPicPr>
          <p:cNvPr id="45059" name="VivianHD720.mov" descr="/Users/vivian/Desktop/TED ST LOUIS NOV 2-6/VivianHD720.mov" title="Student Inteviews Video">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310445" y="1144694"/>
            <a:ext cx="8452555" cy="4754562"/>
          </a:xfrm>
        </p:spPr>
      </p:pic>
    </p:spTree>
    <p:extLst>
      <p:ext uri="{BB962C8B-B14F-4D97-AF65-F5344CB8AC3E}">
        <p14:creationId xmlns:p14="http://schemas.microsoft.com/office/powerpoint/2010/main" val="2441043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0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5059"/>
                                        </p:tgtEl>
                                      </p:cBhvr>
                                    </p:cmd>
                                  </p:childTnLst>
                                </p:cTn>
                              </p:par>
                            </p:childTnLst>
                          </p:cTn>
                        </p:par>
                      </p:childTnLst>
                    </p:cTn>
                  </p:par>
                </p:childTnLst>
              </p:cTn>
              <p:nextCondLst>
                <p:cond evt="onClick" delay="0">
                  <p:tgtEl>
                    <p:spTgt spid="45059"/>
                  </p:tgtEl>
                </p:cond>
              </p:nextCondLst>
            </p:seq>
            <p:video>
              <p:cMediaNode>
                <p:cTn id="7" fill="hold" display="0">
                  <p:stCondLst>
                    <p:cond delay="indefinite"/>
                  </p:stCondLst>
                  <p:endCondLst>
                    <p:cond evt="onNext" delay="0">
                      <p:tgtEl>
                        <p:sldTgt/>
                      </p:tgtEl>
                    </p:cond>
                    <p:cond evt="onPrev" delay="0">
                      <p:tgtEl>
                        <p:sldTgt/>
                      </p:tgtEl>
                    </p:cond>
                  </p:endCondLst>
                </p:cTn>
                <p:tgtEl>
                  <p:spTgt spid="45059"/>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Lessons Learned</a:t>
            </a:r>
          </a:p>
        </p:txBody>
      </p:sp>
      <p:sp>
        <p:nvSpPr>
          <p:cNvPr id="72707" name="Rectangle 3"/>
          <p:cNvSpPr>
            <a:spLocks noGrp="1" noChangeArrowheads="1"/>
          </p:cNvSpPr>
          <p:nvPr>
            <p:ph idx="1"/>
          </p:nvPr>
        </p:nvSpPr>
        <p:spPr/>
        <p:txBody>
          <a:bodyPr anchor="ctr">
            <a:noAutofit/>
          </a:bodyPr>
          <a:lstStyle/>
          <a:p>
            <a:pPr marL="347472" indent="-347472">
              <a:lnSpc>
                <a:spcPct val="90000"/>
              </a:lnSpc>
              <a:buClr>
                <a:srgbClr val="C00000"/>
              </a:buClr>
              <a:buFont typeface="Wingdings" charset="2"/>
              <a:buChar char="§"/>
            </a:pPr>
            <a:r>
              <a:rPr lang="en-US" sz="2800" dirty="0">
                <a:latin typeface="Helvetica" panose="020B0604020202020204" pitchFamily="34" charset="0"/>
                <a:cs typeface="Helvetica" panose="020B0604020202020204" pitchFamily="34" charset="0"/>
              </a:rPr>
              <a:t>Provide time for dialogue</a:t>
            </a:r>
          </a:p>
          <a:p>
            <a:pPr marL="347472" indent="-347472">
              <a:lnSpc>
                <a:spcPct val="90000"/>
              </a:lnSpc>
              <a:buClr>
                <a:srgbClr val="C00000"/>
              </a:buClr>
              <a:buFont typeface="Wingdings" charset="2"/>
              <a:buChar char="§"/>
            </a:pPr>
            <a:r>
              <a:rPr lang="en-US" sz="2800" dirty="0">
                <a:latin typeface="Helvetica" panose="020B0604020202020204" pitchFamily="34" charset="0"/>
                <a:cs typeface="Helvetica" panose="020B0604020202020204" pitchFamily="34" charset="0"/>
              </a:rPr>
              <a:t>Be prepared to support “tensions”</a:t>
            </a:r>
          </a:p>
          <a:p>
            <a:pPr marL="347472" indent="-347472" eaLnBrk="1" hangingPunct="1">
              <a:lnSpc>
                <a:spcPct val="90000"/>
              </a:lnSpc>
              <a:buClr>
                <a:srgbClr val="C00000"/>
              </a:buClr>
              <a:buFont typeface="Wingdings" charset="2"/>
              <a:buChar char="§"/>
            </a:pPr>
            <a:r>
              <a:rPr lang="en-US" sz="2800" dirty="0">
                <a:latin typeface="Helvetica" panose="020B0604020202020204" pitchFamily="34" charset="0"/>
                <a:cs typeface="Helvetica" panose="020B0604020202020204" pitchFamily="34" charset="0"/>
              </a:rPr>
              <a:t>Consider the power of assignments</a:t>
            </a:r>
          </a:p>
          <a:p>
            <a:pPr marL="347472" indent="-347472" eaLnBrk="1" hangingPunct="1">
              <a:lnSpc>
                <a:spcPct val="90000"/>
              </a:lnSpc>
              <a:buClr>
                <a:srgbClr val="C00000"/>
              </a:buClr>
              <a:buFont typeface="Wingdings" charset="2"/>
              <a:buChar char="§"/>
            </a:pPr>
            <a:r>
              <a:rPr lang="en-US" sz="2800" dirty="0">
                <a:latin typeface="Helvetica" panose="020B0604020202020204" pitchFamily="34" charset="0"/>
                <a:cs typeface="Helvetica" panose="020B0604020202020204" pitchFamily="34" charset="0"/>
              </a:rPr>
              <a:t>Teach activism and social justice</a:t>
            </a:r>
          </a:p>
          <a:p>
            <a:pPr marL="347472" indent="-347472" eaLnBrk="1" hangingPunct="1">
              <a:lnSpc>
                <a:spcPct val="90000"/>
              </a:lnSpc>
              <a:buClr>
                <a:srgbClr val="C00000"/>
              </a:buClr>
              <a:buFont typeface="Wingdings" charset="2"/>
              <a:buChar char="§"/>
            </a:pPr>
            <a:r>
              <a:rPr lang="en-US" sz="2800" dirty="0">
                <a:latin typeface="Helvetica" panose="020B0604020202020204" pitchFamily="34" charset="0"/>
                <a:cs typeface="Helvetica" panose="020B0604020202020204" pitchFamily="34" charset="0"/>
              </a:rPr>
              <a:t>Focus on disability as diversity</a:t>
            </a:r>
          </a:p>
          <a:p>
            <a:pPr marL="347472" indent="-347472" eaLnBrk="1" hangingPunct="1">
              <a:lnSpc>
                <a:spcPct val="90000"/>
              </a:lnSpc>
              <a:buClr>
                <a:srgbClr val="C00000"/>
              </a:buClr>
              <a:buFont typeface="Wingdings" charset="2"/>
              <a:buChar char="§"/>
            </a:pPr>
            <a:r>
              <a:rPr lang="en-US" sz="2800" dirty="0">
                <a:latin typeface="Helvetica" panose="020B0604020202020204" pitchFamily="34" charset="0"/>
                <a:cs typeface="Helvetica" panose="020B0604020202020204" pitchFamily="34" charset="0"/>
              </a:rPr>
              <a:t>Continue infusing content into other classes and practicum.</a:t>
            </a:r>
          </a:p>
        </p:txBody>
      </p:sp>
    </p:spTree>
    <p:extLst>
      <p:ext uri="{BB962C8B-B14F-4D97-AF65-F5344CB8AC3E}">
        <p14:creationId xmlns:p14="http://schemas.microsoft.com/office/powerpoint/2010/main" val="146976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Autofit/>
          </a:bodyPr>
          <a:lstStyle/>
          <a:p>
            <a:r>
              <a:rPr lang="en-US" sz="5000" b="1" spc="0" dirty="0">
                <a:solidFill>
                  <a:schemeClr val="tx1"/>
                </a:solidFill>
                <a:latin typeface="Helvetica" charset="0"/>
                <a:ea typeface="Helvetica" charset="0"/>
                <a:cs typeface="Helvetica" charset="0"/>
              </a:rPr>
              <a:t>Follow–up </a:t>
            </a:r>
            <a:r>
              <a:rPr lang="en-US" sz="5000" b="1" spc="0">
                <a:solidFill>
                  <a:schemeClr val="tx1"/>
                </a:solidFill>
                <a:latin typeface="Helvetica" charset="0"/>
                <a:ea typeface="Helvetica" charset="0"/>
                <a:cs typeface="Helvetica" charset="0"/>
              </a:rPr>
              <a:t>with graduates</a:t>
            </a:r>
          </a:p>
        </p:txBody>
      </p:sp>
      <p:pic>
        <p:nvPicPr>
          <p:cNvPr id="4" name="Content Placeholder 3" descr="image of the word &quot;epilogue&quot;"/>
          <p:cNvPicPr>
            <a:picLocks noGrp="1" noChangeAspect="1"/>
          </p:cNvPicPr>
          <p:nvPr>
            <p:ph idx="4294967295"/>
          </p:nvPr>
        </p:nvPicPr>
        <p:blipFill>
          <a:blip r:embed="rId2"/>
          <a:srcRect t="-101239" b="-101239"/>
          <a:stretch>
            <a:fillRect/>
          </a:stretch>
        </p:blipFill>
        <p:spPr>
          <a:xfrm>
            <a:off x="914400" y="1069975"/>
            <a:ext cx="8229600" cy="4525963"/>
          </a:xfrm>
        </p:spPr>
      </p:pic>
    </p:spTree>
    <p:extLst>
      <p:ext uri="{BB962C8B-B14F-4D97-AF65-F5344CB8AC3E}">
        <p14:creationId xmlns:p14="http://schemas.microsoft.com/office/powerpoint/2010/main" val="3722008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en-US" sz="3800" b="1" dirty="0">
                <a:latin typeface="Helvetica" panose="020B0604020202020204" pitchFamily="34" charset="0"/>
                <a:ea typeface="ＭＳ Ｐゴシック" charset="0"/>
                <a:cs typeface="Helvetica" panose="020B0604020202020204" pitchFamily="34" charset="0"/>
              </a:rPr>
              <a:t>2 </a:t>
            </a:r>
            <a:r>
              <a:rPr lang="en-US" sz="3800" b="1">
                <a:latin typeface="Helvetica" panose="020B0604020202020204" pitchFamily="34" charset="0"/>
                <a:ea typeface="ＭＳ Ｐゴシック" charset="0"/>
                <a:cs typeface="Helvetica" panose="020B0604020202020204" pitchFamily="34" charset="0"/>
              </a:rPr>
              <a:t>Years After </a:t>
            </a:r>
            <a:r>
              <a:rPr lang="en-US" sz="3800" b="1" dirty="0">
                <a:latin typeface="Helvetica" panose="020B0604020202020204" pitchFamily="34" charset="0"/>
                <a:ea typeface="ＭＳ Ｐゴシック" charset="0"/>
                <a:cs typeface="Helvetica" panose="020B0604020202020204" pitchFamily="34" charset="0"/>
              </a:rPr>
              <a:t>Graduation: </a:t>
            </a:r>
            <a:br>
              <a:rPr lang="en-US" sz="3800" b="1" dirty="0">
                <a:latin typeface="Helvetica" panose="020B0604020202020204" pitchFamily="34" charset="0"/>
                <a:ea typeface="ＭＳ Ｐゴシック" charset="0"/>
                <a:cs typeface="Helvetica" panose="020B0604020202020204" pitchFamily="34" charset="0"/>
              </a:rPr>
            </a:br>
            <a:r>
              <a:rPr lang="en-US" sz="3800" b="1" dirty="0">
                <a:latin typeface="Helvetica" panose="020B0604020202020204" pitchFamily="34" charset="0"/>
                <a:ea typeface="ＭＳ Ｐゴシック" charset="0"/>
                <a:cs typeface="Helvetica" panose="020B0604020202020204" pitchFamily="34" charset="0"/>
              </a:rPr>
              <a:t>Competing Agendas</a:t>
            </a:r>
          </a:p>
        </p:txBody>
      </p:sp>
      <p:sp>
        <p:nvSpPr>
          <p:cNvPr id="31747" name="Content Placeholder 2"/>
          <p:cNvSpPr>
            <a:spLocks noGrp="1"/>
          </p:cNvSpPr>
          <p:nvPr>
            <p:ph idx="1"/>
          </p:nvPr>
        </p:nvSpPr>
        <p:spPr/>
        <p:txBody>
          <a:bodyPr anchor="ctr">
            <a:normAutofit/>
          </a:bodyPr>
          <a:lstStyle/>
          <a:p>
            <a:pPr marL="347472" indent="-347472">
              <a:buClr>
                <a:srgbClr val="C00000"/>
              </a:buClr>
              <a:buFont typeface="Wingdings" charset="2"/>
              <a:buChar char="§"/>
            </a:pPr>
            <a:r>
              <a:rPr lang="en-US" sz="2400" dirty="0">
                <a:latin typeface="Helvetica" panose="020B0604020202020204" pitchFamily="34" charset="0"/>
                <a:ea typeface="ＭＳ Ｐゴシック" charset="0"/>
                <a:cs typeface="Helvetica" panose="020B0604020202020204" pitchFamily="34" charset="0"/>
              </a:rPr>
              <a:t>Novice Teachers are juggling a lot:</a:t>
            </a:r>
          </a:p>
          <a:p>
            <a:pPr marL="684530" lvl="2" indent="-382588">
              <a:buClr>
                <a:srgbClr val="33830D"/>
              </a:buClr>
              <a:buFont typeface="Courier New" charset="0"/>
              <a:buChar char="o"/>
            </a:pPr>
            <a:r>
              <a:rPr lang="en-US" sz="2300" dirty="0">
                <a:latin typeface="Helvetica" panose="020B0604020202020204" pitchFamily="34" charset="0"/>
                <a:ea typeface="ＭＳ Ｐゴシック" charset="0"/>
                <a:cs typeface="Helvetica" panose="020B0604020202020204" pitchFamily="34" charset="0"/>
              </a:rPr>
              <a:t>Pressure on achieving child outcomes</a:t>
            </a:r>
          </a:p>
          <a:p>
            <a:pPr marL="684530" lvl="2" indent="-382588">
              <a:buClr>
                <a:srgbClr val="33830D"/>
              </a:buClr>
              <a:buFont typeface="Courier New" charset="0"/>
              <a:buChar char="o"/>
            </a:pPr>
            <a:r>
              <a:rPr lang="en-US" sz="2300" dirty="0">
                <a:latin typeface="Helvetica" panose="020B0604020202020204" pitchFamily="34" charset="0"/>
                <a:ea typeface="ＭＳ Ｐゴシック" charset="0"/>
                <a:cs typeface="Helvetica" panose="020B0604020202020204" pitchFamily="34" charset="0"/>
              </a:rPr>
              <a:t>Finding appropriate ECSE curriculum</a:t>
            </a:r>
          </a:p>
          <a:p>
            <a:pPr marL="684530" lvl="2" indent="-382588">
              <a:buClr>
                <a:srgbClr val="33830D"/>
              </a:buClr>
              <a:buFont typeface="Courier New" charset="0"/>
              <a:buChar char="o"/>
            </a:pPr>
            <a:r>
              <a:rPr lang="en-US" sz="2300" dirty="0">
                <a:latin typeface="Helvetica" panose="020B0604020202020204" pitchFamily="34" charset="0"/>
                <a:ea typeface="ＭＳ Ｐゴシック" charset="0"/>
                <a:cs typeface="Helvetica" panose="020B0604020202020204" pitchFamily="34" charset="0"/>
              </a:rPr>
              <a:t>Political adjustment (School’s Culture)</a:t>
            </a:r>
          </a:p>
          <a:p>
            <a:pPr marL="684530" lvl="2" indent="-382588">
              <a:buClr>
                <a:srgbClr val="33830D"/>
              </a:buClr>
              <a:buFont typeface="Courier New" charset="0"/>
              <a:buChar char="o"/>
            </a:pPr>
            <a:r>
              <a:rPr lang="en-US" sz="2300" dirty="0">
                <a:latin typeface="Helvetica" panose="020B0604020202020204" pitchFamily="34" charset="0"/>
                <a:ea typeface="ＭＳ Ｐゴシック" charset="0"/>
                <a:cs typeface="Helvetica" panose="020B0604020202020204" pitchFamily="34" charset="0"/>
              </a:rPr>
              <a:t>Mentoring and induction year activities</a:t>
            </a:r>
          </a:p>
          <a:p>
            <a:pPr marL="684530" lvl="2" indent="-382588">
              <a:buClr>
                <a:srgbClr val="33830D"/>
              </a:buClr>
              <a:buFont typeface="Courier New" charset="0"/>
              <a:buChar char="o"/>
            </a:pPr>
            <a:r>
              <a:rPr lang="en-US" sz="2300" dirty="0">
                <a:latin typeface="Helvetica" panose="020B0604020202020204" pitchFamily="34" charset="0"/>
                <a:ea typeface="ＭＳ Ｐゴシック" charset="0"/>
                <a:cs typeface="Helvetica" panose="020B0604020202020204" pitchFamily="34" charset="0"/>
              </a:rPr>
              <a:t>Family involvement</a:t>
            </a:r>
          </a:p>
        </p:txBody>
      </p:sp>
    </p:spTree>
    <p:extLst>
      <p:ext uri="{BB962C8B-B14F-4D97-AF65-F5344CB8AC3E}">
        <p14:creationId xmlns:p14="http://schemas.microsoft.com/office/powerpoint/2010/main" val="2183290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Autofit/>
          </a:bodyPr>
          <a:lstStyle/>
          <a:p>
            <a:r>
              <a:rPr lang="en-US" sz="3800" b="1" dirty="0">
                <a:latin typeface="Helvetica" panose="020B0604020202020204" pitchFamily="34" charset="0"/>
                <a:ea typeface="ＭＳ Ｐゴシック" charset="0"/>
                <a:cs typeface="Helvetica" panose="020B0604020202020204" pitchFamily="34" charset="0"/>
              </a:rPr>
              <a:t>3 Years After Graduation:</a:t>
            </a:r>
            <a:br>
              <a:rPr lang="en-US" sz="3800" b="1" dirty="0">
                <a:latin typeface="Helvetica" panose="020B0604020202020204" pitchFamily="34" charset="0"/>
                <a:ea typeface="ＭＳ Ｐゴシック" charset="0"/>
                <a:cs typeface="Helvetica" panose="020B0604020202020204" pitchFamily="34" charset="0"/>
              </a:rPr>
            </a:br>
            <a:r>
              <a:rPr lang="en-US" sz="3800" b="1" dirty="0">
                <a:latin typeface="Helvetica" panose="020B0604020202020204" pitchFamily="34" charset="0"/>
                <a:ea typeface="ＭＳ Ｐゴシック" charset="0"/>
                <a:cs typeface="Helvetica" panose="020B0604020202020204" pitchFamily="34" charset="0"/>
              </a:rPr>
              <a:t>Still Struggling</a:t>
            </a:r>
          </a:p>
        </p:txBody>
      </p:sp>
      <p:sp>
        <p:nvSpPr>
          <p:cNvPr id="32771" name="Content Placeholder 2"/>
          <p:cNvSpPr>
            <a:spLocks noGrp="1"/>
          </p:cNvSpPr>
          <p:nvPr>
            <p:ph idx="1"/>
          </p:nvPr>
        </p:nvSpPr>
        <p:spPr/>
        <p:txBody>
          <a:bodyPr anchor="ctr">
            <a:normAutofit/>
          </a:bodyPr>
          <a:lstStyle/>
          <a:p>
            <a:pPr marL="463550" indent="-412750">
              <a:buFont typeface="Wingdings" charset="2"/>
              <a:buChar char="§"/>
            </a:pPr>
            <a:r>
              <a:rPr lang="en-US" sz="3200" dirty="0">
                <a:latin typeface="Helvetica" panose="020B0604020202020204" pitchFamily="34" charset="0"/>
                <a:ea typeface="ＭＳ Ｐゴシック" charset="0"/>
                <a:cs typeface="Helvetica" panose="020B0604020202020204" pitchFamily="34" charset="0"/>
              </a:rPr>
              <a:t>Idealism versus realism</a:t>
            </a:r>
          </a:p>
          <a:p>
            <a:pPr marL="463550" indent="-412750">
              <a:buFont typeface="Wingdings" charset="2"/>
              <a:buChar char="§"/>
            </a:pPr>
            <a:r>
              <a:rPr lang="en-US" sz="3200" dirty="0">
                <a:latin typeface="Helvetica" panose="020B0604020202020204" pitchFamily="34" charset="0"/>
                <a:ea typeface="ＭＳ Ｐゴシック" charset="0"/>
                <a:cs typeface="Helvetica" panose="020B0604020202020204" pitchFamily="34" charset="0"/>
              </a:rPr>
              <a:t>Knowledge not grounded in experience</a:t>
            </a:r>
          </a:p>
          <a:p>
            <a:pPr marL="463550" indent="-412750">
              <a:buFont typeface="Wingdings" charset="2"/>
              <a:buChar char="§"/>
            </a:pPr>
            <a:r>
              <a:rPr lang="en-US" sz="3200" dirty="0">
                <a:latin typeface="Helvetica" panose="020B0604020202020204" pitchFamily="34" charset="0"/>
                <a:ea typeface="ＭＳ Ｐゴシック" charset="0"/>
                <a:cs typeface="Helvetica" panose="020B0604020202020204" pitchFamily="34" charset="0"/>
              </a:rPr>
              <a:t>Strong and impressive recognition of MCE values</a:t>
            </a:r>
          </a:p>
        </p:txBody>
      </p:sp>
    </p:spTree>
    <p:extLst>
      <p:ext uri="{BB962C8B-B14F-4D97-AF65-F5344CB8AC3E}">
        <p14:creationId xmlns:p14="http://schemas.microsoft.com/office/powerpoint/2010/main" val="3485334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Autofit/>
          </a:bodyPr>
          <a:lstStyle/>
          <a:p>
            <a:pPr algn="ctr"/>
            <a:r>
              <a:rPr lang="en-US" sz="3000" b="1" i="1" dirty="0">
                <a:latin typeface="Helvetica" panose="020B0604020202020204" pitchFamily="34" charset="0"/>
                <a:cs typeface="Helvetica" panose="020B0604020202020204" pitchFamily="34" charset="0"/>
              </a:rPr>
              <a:t>Handbook of Research on Teacher Education and Special Education</a:t>
            </a:r>
            <a:r>
              <a:rPr lang="en-US" sz="3000" b="1" dirty="0">
                <a:latin typeface="Helvetica" panose="020B0604020202020204" pitchFamily="34" charset="0"/>
                <a:cs typeface="Helvetica" panose="020B0604020202020204" pitchFamily="34" charset="0"/>
              </a:rPr>
              <a:t/>
            </a:r>
            <a:br>
              <a:rPr lang="en-US" sz="3000" b="1" dirty="0">
                <a:latin typeface="Helvetica" panose="020B0604020202020204" pitchFamily="34" charset="0"/>
                <a:cs typeface="Helvetica" panose="020B0604020202020204" pitchFamily="34" charset="0"/>
              </a:rPr>
            </a:br>
            <a:r>
              <a:rPr lang="en-US" sz="3000" b="1" dirty="0">
                <a:latin typeface="Helvetica" panose="020B0604020202020204" pitchFamily="34" charset="0"/>
                <a:cs typeface="Helvetica" panose="020B0604020202020204" pitchFamily="34" charset="0"/>
              </a:rPr>
              <a:t>(2014)</a:t>
            </a:r>
          </a:p>
        </p:txBody>
      </p:sp>
      <p:sp>
        <p:nvSpPr>
          <p:cNvPr id="3" name="Content Placeholder 2"/>
          <p:cNvSpPr>
            <a:spLocks noGrp="1"/>
          </p:cNvSpPr>
          <p:nvPr>
            <p:ph idx="4294967295"/>
          </p:nvPr>
        </p:nvSpPr>
        <p:spPr>
          <a:xfrm>
            <a:off x="912876" y="4920645"/>
            <a:ext cx="7363968" cy="1426464"/>
          </a:xfrm>
        </p:spPr>
        <p:txBody>
          <a:bodyPr anchor="ctr">
            <a:normAutofit/>
          </a:bodyPr>
          <a:lstStyle/>
          <a:p>
            <a:pPr marL="0" indent="0" algn="ctr">
              <a:buNone/>
            </a:pPr>
            <a:r>
              <a:rPr lang="en-US" b="1" dirty="0">
                <a:solidFill>
                  <a:srgbClr val="33830D"/>
                </a:solidFill>
                <a:latin typeface="Helvetica" panose="020B0604020202020204" pitchFamily="34" charset="0"/>
                <a:cs typeface="Helvetica" panose="020B0604020202020204" pitchFamily="34" charset="0"/>
              </a:rPr>
              <a:t>Chapter 12:  Preparing Teachers To Work With Students From Diverse Backgrounds</a:t>
            </a:r>
          </a:p>
          <a:p>
            <a:pPr marL="0" indent="0" algn="ctr">
              <a:buNone/>
            </a:pPr>
            <a:r>
              <a:rPr lang="en-US" sz="1800" b="1" dirty="0">
                <a:latin typeface="Helvetica" panose="020B0604020202020204" pitchFamily="34" charset="0"/>
                <a:cs typeface="Helvetica" panose="020B0604020202020204" pitchFamily="34" charset="0"/>
              </a:rPr>
              <a:t>Vivian I. Correa, Patricia Alvarez </a:t>
            </a:r>
            <a:r>
              <a:rPr lang="en-US" sz="1800" b="1" dirty="0" err="1">
                <a:latin typeface="Helvetica" panose="020B0604020202020204" pitchFamily="34" charset="0"/>
                <a:cs typeface="Helvetica" panose="020B0604020202020204" pitchFamily="34" charset="0"/>
              </a:rPr>
              <a:t>McHatton</a:t>
            </a:r>
            <a:r>
              <a:rPr lang="en-US" sz="1800" b="1" dirty="0">
                <a:latin typeface="Helvetica" panose="020B0604020202020204" pitchFamily="34" charset="0"/>
                <a:cs typeface="Helvetica" panose="020B0604020202020204" pitchFamily="34" charset="0"/>
              </a:rPr>
              <a:t>, Erica D. McCray, &amp; Cynthia </a:t>
            </a:r>
            <a:r>
              <a:rPr lang="en-US" sz="1800" b="1" dirty="0" err="1">
                <a:latin typeface="Helvetica" panose="020B0604020202020204" pitchFamily="34" charset="0"/>
                <a:cs typeface="Helvetica" panose="020B0604020202020204" pitchFamily="34" charset="0"/>
              </a:rPr>
              <a:t>Coss</a:t>
            </a:r>
            <a:r>
              <a:rPr lang="en-US" sz="1800" b="1" dirty="0">
                <a:latin typeface="Helvetica" panose="020B0604020202020204" pitchFamily="34" charset="0"/>
                <a:cs typeface="Helvetica" panose="020B0604020202020204" pitchFamily="34" charset="0"/>
              </a:rPr>
              <a:t> </a:t>
            </a:r>
            <a:r>
              <a:rPr lang="en-US" sz="1800" b="1" dirty="0" err="1">
                <a:latin typeface="Helvetica" panose="020B0604020202020204" pitchFamily="34" charset="0"/>
                <a:cs typeface="Helvetica" panose="020B0604020202020204" pitchFamily="34" charset="0"/>
              </a:rPr>
              <a:t>Baughan</a:t>
            </a:r>
            <a:r>
              <a:rPr lang="en-US" sz="1800" dirty="0">
                <a:latin typeface="Helvetica" panose="020B0604020202020204" pitchFamily="34" charset="0"/>
                <a:cs typeface="Helvetica" panose="020B0604020202020204" pitchFamily="34" charset="0"/>
              </a:rPr>
              <a:t> </a:t>
            </a:r>
          </a:p>
        </p:txBody>
      </p:sp>
      <p:pic>
        <p:nvPicPr>
          <p:cNvPr id="7" name="Content Placeholder 3" descr="Written by Vivian I. Correa, Patricia Alvarez McHatton, Erica D. McCray &amp; Cynthia Coss Baughn, the &quot;Handbook of Research on Special Education Teacher Preparation&quot; features a chapter on preparing teachers to work with students from diverse backgrounds" title="Handbook of Research on Teacher and Specal Education"/>
          <p:cNvPicPr>
            <a:picLocks noChangeAspect="1"/>
          </p:cNvPicPr>
          <p:nvPr/>
        </p:nvPicPr>
        <p:blipFill>
          <a:blip r:embed="rId2"/>
          <a:srcRect l="-79452" r="-79452"/>
          <a:stretch>
            <a:fillRect/>
          </a:stretch>
        </p:blipFill>
        <p:spPr>
          <a:xfrm>
            <a:off x="2080260" y="1946070"/>
            <a:ext cx="5029200" cy="2765866"/>
          </a:xfrm>
          <a:prstGeom prst="rect">
            <a:avLst/>
          </a:prstGeom>
        </p:spPr>
      </p:pic>
    </p:spTree>
    <p:extLst>
      <p:ext uri="{BB962C8B-B14F-4D97-AF65-F5344CB8AC3E}">
        <p14:creationId xmlns:p14="http://schemas.microsoft.com/office/powerpoint/2010/main" val="3160428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Recommendations for Faculty</a:t>
            </a:r>
          </a:p>
        </p:txBody>
      </p:sp>
      <p:sp>
        <p:nvSpPr>
          <p:cNvPr id="3" name="Content Placeholder 2"/>
          <p:cNvSpPr>
            <a:spLocks noGrp="1"/>
          </p:cNvSpPr>
          <p:nvPr>
            <p:ph idx="1"/>
          </p:nvPr>
        </p:nvSpPr>
        <p:spPr>
          <a:xfrm>
            <a:off x="457200" y="2065867"/>
            <a:ext cx="8229600" cy="3847254"/>
          </a:xfrm>
        </p:spPr>
        <p:txBody>
          <a:bodyPr anchor="ctr">
            <a:normAutofit/>
          </a:bodyPr>
          <a:lstStyle/>
          <a:p>
            <a:pPr marL="463550" lvl="0" indent="-412750">
              <a:buFont typeface="Wingdings" charset="2"/>
              <a:buChar char="§"/>
            </a:pPr>
            <a:r>
              <a:rPr lang="en-US" sz="2400" dirty="0">
                <a:latin typeface="Helvetica" panose="020B0604020202020204" pitchFamily="34" charset="0"/>
                <a:cs typeface="Helvetica" panose="020B0604020202020204" pitchFamily="34" charset="0"/>
              </a:rPr>
              <a:t>Provide ongoing professional development activities </a:t>
            </a:r>
          </a:p>
          <a:p>
            <a:pPr marL="463550" lvl="0" indent="-412750">
              <a:buFont typeface="Wingdings" charset="2"/>
              <a:buChar char="§"/>
            </a:pPr>
            <a:r>
              <a:rPr lang="en-US" sz="2400" dirty="0">
                <a:latin typeface="Helvetica" panose="020B0604020202020204" pitchFamily="34" charset="0"/>
                <a:cs typeface="Helvetica" panose="020B0604020202020204" pitchFamily="34" charset="0"/>
              </a:rPr>
              <a:t>Find ways to engage faculty in self-reflection</a:t>
            </a:r>
          </a:p>
          <a:p>
            <a:pPr marL="463550" lvl="0" indent="-412750">
              <a:buFont typeface="Wingdings" charset="2"/>
              <a:buChar char="§"/>
            </a:pPr>
            <a:r>
              <a:rPr lang="en-US" sz="2400" dirty="0">
                <a:latin typeface="Helvetica" panose="020B0604020202020204" pitchFamily="34" charset="0"/>
                <a:cs typeface="Helvetica" panose="020B0604020202020204" pitchFamily="34" charset="0"/>
              </a:rPr>
              <a:t>Create doctoral seminars that focus on CRT/diversity and teacher education.</a:t>
            </a:r>
          </a:p>
          <a:p>
            <a:pPr marL="463550" lvl="0" indent="-412750">
              <a:buFont typeface="Wingdings" charset="2"/>
              <a:buChar char="§"/>
            </a:pPr>
            <a:r>
              <a:rPr lang="en-US" sz="2400" dirty="0">
                <a:latin typeface="Helvetica" panose="020B0604020202020204" pitchFamily="34" charset="0"/>
                <a:cs typeface="Helvetica" panose="020B0604020202020204" pitchFamily="34" charset="0"/>
              </a:rPr>
              <a:t>Encourage doctoral students to infuse CRT/diversity content in their co-teaching and college teaching internships.</a:t>
            </a:r>
          </a:p>
          <a:p>
            <a:pPr marL="463550" indent="-412750">
              <a:buFont typeface="Wingdings" charset="2"/>
              <a:buChar char="§"/>
            </a:pPr>
            <a:r>
              <a:rPr lang="en-US" sz="2400" dirty="0">
                <a:latin typeface="Helvetica" panose="020B0604020202020204" pitchFamily="34" charset="0"/>
                <a:cs typeface="Helvetica" panose="020B0604020202020204" pitchFamily="34" charset="0"/>
              </a:rPr>
              <a:t>Encourage faculty to infuse internet modules into course content</a:t>
            </a:r>
          </a:p>
        </p:txBody>
      </p:sp>
    </p:spTree>
    <p:extLst>
      <p:ext uri="{BB962C8B-B14F-4D97-AF65-F5344CB8AC3E}">
        <p14:creationId xmlns:p14="http://schemas.microsoft.com/office/powerpoint/2010/main" val="2183801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Clr>
                <a:srgbClr val="C00000"/>
              </a:buClr>
              <a:buNone/>
            </a:pPr>
            <a:r>
              <a:rPr lang="en-US" sz="4000" dirty="0">
                <a:latin typeface="Helvetica" panose="020B0604020202020204" pitchFamily="34" charset="0"/>
                <a:cs typeface="Helvetica" panose="020B0604020202020204" pitchFamily="34" charset="0"/>
              </a:rPr>
              <a:t>Teacher education programs must reposition “culture” at the center of all teacher preparation.</a:t>
            </a:r>
          </a:p>
          <a:p>
            <a:pPr algn="r"/>
            <a:r>
              <a:rPr lang="en-US" sz="4000" dirty="0">
                <a:latin typeface="Helvetica" panose="020B0604020202020204" pitchFamily="34" charset="0"/>
                <a:cs typeface="Helvetica" panose="020B0604020202020204" pitchFamily="34" charset="0"/>
              </a:rPr>
              <a:t>—</a:t>
            </a:r>
            <a:r>
              <a:rPr lang="en-US" sz="3600" dirty="0">
                <a:latin typeface="Helvetica" panose="020B0604020202020204" pitchFamily="34" charset="0"/>
                <a:cs typeface="Helvetica" panose="020B0604020202020204" pitchFamily="34" charset="0"/>
              </a:rPr>
              <a:t>Kea &amp; Trent, 2013</a:t>
            </a:r>
          </a:p>
        </p:txBody>
      </p:sp>
    </p:spTree>
    <p:extLst>
      <p:ext uri="{BB962C8B-B14F-4D97-AF65-F5344CB8AC3E}">
        <p14:creationId xmlns:p14="http://schemas.microsoft.com/office/powerpoint/2010/main" val="285319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Dr. Edwin </a:t>
            </a:r>
            <a:r>
              <a:rPr lang="en-US" b="1" dirty="0" err="1">
                <a:latin typeface="Helvetica" panose="020B0604020202020204" pitchFamily="34" charset="0"/>
                <a:cs typeface="Helvetica" panose="020B0604020202020204" pitchFamily="34" charset="0"/>
              </a:rPr>
              <a:t>Achola</a:t>
            </a:r>
            <a:endParaRPr lang="en-US" b="1" dirty="0">
              <a:latin typeface="Helvetica" panose="020B0604020202020204" pitchFamily="34" charset="0"/>
              <a:cs typeface="Helvetica" panose="020B0604020202020204" pitchFamily="34" charset="0"/>
            </a:endParaRPr>
          </a:p>
        </p:txBody>
      </p:sp>
      <p:sp>
        <p:nvSpPr>
          <p:cNvPr id="3" name="Text Placeholder 2"/>
          <p:cNvSpPr>
            <a:spLocks noGrp="1"/>
          </p:cNvSpPr>
          <p:nvPr>
            <p:ph type="body" idx="1"/>
          </p:nvPr>
        </p:nvSpPr>
        <p:spPr/>
        <p:txBody>
          <a:bodyPr anchor="ctr">
            <a:normAutofit fontScale="92500" lnSpcReduction="10000"/>
          </a:bodyPr>
          <a:lstStyle/>
          <a:p>
            <a:r>
              <a:rPr lang="en-US" b="1" cap="none" spc="0" dirty="0">
                <a:solidFill>
                  <a:srgbClr val="33830D"/>
                </a:solidFill>
                <a:latin typeface="Helvetica" panose="020B0604020202020204" pitchFamily="34" charset="0"/>
                <a:cs typeface="Helvetica" panose="020B0604020202020204" pitchFamily="34" charset="0"/>
              </a:rPr>
              <a:t>Assistant Professor Of Advanced Studies In Education &amp; Counseling </a:t>
            </a:r>
          </a:p>
          <a:p>
            <a:r>
              <a:rPr lang="en-US" b="1" cap="none" spc="0" dirty="0">
                <a:solidFill>
                  <a:srgbClr val="33830D"/>
                </a:solidFill>
                <a:latin typeface="Helvetica" panose="020B0604020202020204" pitchFamily="34" charset="0"/>
                <a:cs typeface="Helvetica" panose="020B0604020202020204" pitchFamily="34" charset="0"/>
              </a:rPr>
              <a:t>California State University—Long Beach </a:t>
            </a:r>
            <a:endParaRPr lang="en-US" b="1" cap="none" spc="0" dirty="0">
              <a:solidFill>
                <a:srgbClr val="33830D"/>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76222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graphicFrame>
        <p:nvGraphicFramePr>
          <p:cNvPr id="5" name="Content Placeholder 4" descr="Image that says &quot;muchas gracias&quot; and &quot;thank you&quot; next to one another "/>
          <p:cNvGraphicFramePr>
            <a:graphicFrameLocks noGrp="1"/>
          </p:cNvGraphicFramePr>
          <p:nvPr>
            <p:ph idx="1"/>
            <p:extLst>
              <p:ext uri="{D42A27DB-BD31-4B8C-83A1-F6EECF244321}">
                <p14:modId xmlns:p14="http://schemas.microsoft.com/office/powerpoint/2010/main" val="4025520395"/>
              </p:ext>
            </p:extLst>
          </p:nvPr>
        </p:nvGraphicFramePr>
        <p:xfrm>
          <a:off x="1026862" y="1677101"/>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003445" y="5595857"/>
            <a:ext cx="3440542" cy="584776"/>
          </a:xfrm>
          <a:prstGeom prst="rect">
            <a:avLst/>
          </a:prstGeom>
          <a:noFill/>
        </p:spPr>
        <p:txBody>
          <a:bodyPr wrap="square" rtlCol="0">
            <a:spAutoFit/>
          </a:bodyPr>
          <a:lstStyle/>
          <a:p>
            <a:pPr algn="ctr"/>
            <a:r>
              <a:rPr lang="en-US" sz="3200" dirty="0" err="1"/>
              <a:t>vcorrea@uncc.edu</a:t>
            </a:r>
            <a:endParaRPr lang="en-US" sz="3200" dirty="0"/>
          </a:p>
        </p:txBody>
      </p:sp>
      <p:pic>
        <p:nvPicPr>
          <p:cNvPr id="7" name="Picture 6" descr="Little girl smiling" title="Smil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7200" y="94132"/>
            <a:ext cx="3092491" cy="2051959"/>
          </a:xfrm>
          <a:prstGeom prst="rect">
            <a:avLst/>
          </a:prstGeom>
        </p:spPr>
      </p:pic>
      <p:pic>
        <p:nvPicPr>
          <p:cNvPr id="8" name="Picture 7" descr="Baby making a smiling face" title="Smiling Baby"/>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83109" y="3688464"/>
            <a:ext cx="2803691" cy="2492169"/>
          </a:xfrm>
          <a:prstGeom prst="rect">
            <a:avLst/>
          </a:prstGeom>
        </p:spPr>
      </p:pic>
    </p:spTree>
    <p:extLst>
      <p:ext uri="{BB962C8B-B14F-4D97-AF65-F5344CB8AC3E}">
        <p14:creationId xmlns:p14="http://schemas.microsoft.com/office/powerpoint/2010/main" val="256774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Dr. </a:t>
            </a:r>
            <a:r>
              <a:rPr lang="en-US" b="1" dirty="0" err="1">
                <a:latin typeface="Helvetica" panose="020B0604020202020204" pitchFamily="34" charset="0"/>
                <a:cs typeface="Helvetica" panose="020B0604020202020204" pitchFamily="34" charset="0"/>
              </a:rPr>
              <a:t>Tonika</a:t>
            </a:r>
            <a:r>
              <a:rPr lang="en-US" b="1" dirty="0">
                <a:latin typeface="Helvetica" panose="020B0604020202020204" pitchFamily="34" charset="0"/>
                <a:cs typeface="Helvetica" panose="020B0604020202020204" pitchFamily="34" charset="0"/>
              </a:rPr>
              <a:t> Duren Green</a:t>
            </a:r>
          </a:p>
        </p:txBody>
      </p:sp>
      <p:sp>
        <p:nvSpPr>
          <p:cNvPr id="3" name="Text Placeholder 2"/>
          <p:cNvSpPr>
            <a:spLocks noGrp="1"/>
          </p:cNvSpPr>
          <p:nvPr>
            <p:ph type="body" idx="1"/>
          </p:nvPr>
        </p:nvSpPr>
        <p:spPr/>
        <p:txBody>
          <a:bodyPr>
            <a:normAutofit/>
          </a:bodyPr>
          <a:lstStyle/>
          <a:p>
            <a:r>
              <a:rPr lang="en-US" b="1" cap="none" spc="0" dirty="0">
                <a:solidFill>
                  <a:srgbClr val="33830D"/>
                </a:solidFill>
                <a:latin typeface="Helvetica" panose="020B0604020202020204" pitchFamily="34" charset="0"/>
                <a:cs typeface="Helvetica" panose="020B0604020202020204" pitchFamily="34" charset="0"/>
              </a:rPr>
              <a:t>Associate Professor Of School Psychology</a:t>
            </a:r>
          </a:p>
          <a:p>
            <a:r>
              <a:rPr lang="en-US" b="1" cap="none" spc="0" dirty="0">
                <a:solidFill>
                  <a:srgbClr val="33830D"/>
                </a:solidFill>
                <a:latin typeface="Helvetica" panose="020B0604020202020204" pitchFamily="34" charset="0"/>
                <a:cs typeface="Helvetica" panose="020B0604020202020204" pitchFamily="34" charset="0"/>
              </a:rPr>
              <a:t>San Diego State University </a:t>
            </a:r>
            <a:endParaRPr lang="en-US" b="1" cap="none" spc="0" dirty="0">
              <a:solidFill>
                <a:srgbClr val="33830D"/>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43104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860777" y="1842166"/>
            <a:ext cx="7845779" cy="1921855"/>
          </a:xfrm>
          <a:prstGeom prst="rect">
            <a:avLst/>
          </a:prstGeom>
          <a:noFill/>
          <a:ln>
            <a:noFill/>
          </a:ln>
        </p:spPr>
        <p:txBody>
          <a:bodyPr lIns="91418" tIns="45698" rIns="91418" bIns="45698" anchor="ctr" anchorCtr="0">
            <a:noAutofit/>
          </a:bodyPr>
          <a:lstStyle/>
          <a:p>
            <a:pPr algn="ctr">
              <a:buSzPct val="25000"/>
            </a:pPr>
            <a:r>
              <a:rPr lang="en-US" sz="3200" b="1" dirty="0">
                <a:solidFill>
                  <a:schemeClr val="dk1"/>
                </a:solidFill>
                <a:latin typeface="Helvetica" charset="0"/>
                <a:ea typeface="Helvetica" charset="0"/>
                <a:cs typeface="Helvetica" charset="0"/>
                <a:sym typeface="Arial"/>
              </a:rPr>
              <a:t>School Psychology:</a:t>
            </a:r>
            <a:r>
              <a:rPr lang="en-US" sz="3200" b="1" dirty="0">
                <a:solidFill>
                  <a:schemeClr val="lt2"/>
                </a:solidFill>
                <a:latin typeface="Helvetica" charset="0"/>
                <a:ea typeface="Helvetica" charset="0"/>
                <a:cs typeface="Helvetica" charset="0"/>
                <a:sym typeface="Arial"/>
              </a:rPr>
              <a:t> </a:t>
            </a:r>
          </a:p>
          <a:p>
            <a:pPr algn="ctr">
              <a:buSzPct val="25000"/>
            </a:pPr>
            <a:r>
              <a:rPr lang="en-US" sz="3000" b="1" dirty="0">
                <a:solidFill>
                  <a:srgbClr val="C00000"/>
                </a:solidFill>
                <a:latin typeface="Helvetica" charset="0"/>
                <a:ea typeface="Helvetica" charset="0"/>
                <a:cs typeface="Helvetica" charset="0"/>
                <a:sym typeface="Arial"/>
              </a:rPr>
              <a:t>The Profession &amp; </a:t>
            </a:r>
          </a:p>
          <a:p>
            <a:pPr algn="ctr">
              <a:buSzPct val="25000"/>
            </a:pPr>
            <a:r>
              <a:rPr lang="en-US" sz="3000" b="1" dirty="0">
                <a:solidFill>
                  <a:srgbClr val="C00000"/>
                </a:solidFill>
                <a:latin typeface="Helvetica" charset="0"/>
                <a:ea typeface="Helvetica" charset="0"/>
                <a:cs typeface="Helvetica" charset="0"/>
                <a:sym typeface="Arial"/>
              </a:rPr>
              <a:t>Our Multicultural School Psychology Program</a:t>
            </a:r>
          </a:p>
        </p:txBody>
      </p:sp>
      <p:sp>
        <p:nvSpPr>
          <p:cNvPr id="4" name="Title 3"/>
          <p:cNvSpPr>
            <a:spLocks noGrp="1"/>
          </p:cNvSpPr>
          <p:nvPr>
            <p:ph type="title"/>
          </p:nvPr>
        </p:nvSpPr>
        <p:spPr>
          <a:xfrm>
            <a:off x="1011767" y="646414"/>
            <a:ext cx="7543800" cy="1030132"/>
          </a:xfrm>
        </p:spPr>
        <p:txBody>
          <a:bodyPr anchor="ctr">
            <a:normAutofit/>
          </a:bodyPr>
          <a:lstStyle/>
          <a:p>
            <a:pPr algn="ctr"/>
            <a:r>
              <a:rPr lang="en-US" sz="3800" b="1" dirty="0">
                <a:solidFill>
                  <a:srgbClr val="C00000"/>
                </a:solidFill>
                <a:latin typeface="Helvetica" charset="0"/>
                <a:ea typeface="Helvetica" charset="0"/>
                <a:cs typeface="Helvetica" charset="0"/>
                <a:sym typeface="Arial"/>
              </a:rPr>
              <a:t>San Diego </a:t>
            </a:r>
            <a:r>
              <a:rPr lang="en-US" sz="3800" b="1">
                <a:solidFill>
                  <a:srgbClr val="C00000"/>
                </a:solidFill>
                <a:latin typeface="Helvetica" charset="0"/>
                <a:ea typeface="Helvetica" charset="0"/>
                <a:cs typeface="Helvetica" charset="0"/>
                <a:sym typeface="Arial"/>
              </a:rPr>
              <a:t>State University</a:t>
            </a:r>
            <a:endParaRPr lang="en-US" sz="3800" dirty="0">
              <a:solidFill>
                <a:srgbClr val="C00000"/>
              </a:solidFill>
              <a:latin typeface="Helvetica" charset="0"/>
              <a:ea typeface="Helvetica" charset="0"/>
              <a:cs typeface="Helvetica" charset="0"/>
            </a:endParaRPr>
          </a:p>
        </p:txBody>
      </p:sp>
      <p:sp>
        <p:nvSpPr>
          <p:cNvPr id="5" name="Subtitle 4"/>
          <p:cNvSpPr>
            <a:spLocks noGrp="1"/>
          </p:cNvSpPr>
          <p:nvPr>
            <p:ph type="subTitle" idx="4294967295"/>
          </p:nvPr>
        </p:nvSpPr>
        <p:spPr>
          <a:xfrm>
            <a:off x="860778" y="3810881"/>
            <a:ext cx="7845779" cy="1143000"/>
          </a:xfrm>
        </p:spPr>
        <p:txBody>
          <a:bodyPr>
            <a:normAutofit fontScale="92500"/>
          </a:bodyPr>
          <a:lstStyle/>
          <a:p>
            <a:pPr algn="ctr">
              <a:buSzPct val="25000"/>
            </a:pPr>
            <a:r>
              <a:rPr lang="en-US" b="1" dirty="0">
                <a:solidFill>
                  <a:srgbClr val="33830D"/>
                </a:solidFill>
                <a:latin typeface="Helvetica" charset="0"/>
                <a:ea typeface="Helvetica" charset="0"/>
                <a:cs typeface="Helvetica" charset="0"/>
                <a:sym typeface="Arial"/>
              </a:rPr>
              <a:t>Faculty: </a:t>
            </a:r>
            <a:r>
              <a:rPr lang="en-US" dirty="0" err="1">
                <a:solidFill>
                  <a:schemeClr val="tx1"/>
                </a:solidFill>
                <a:latin typeface="Helvetica" charset="0"/>
                <a:ea typeface="Helvetica" charset="0"/>
                <a:cs typeface="Helvetica" charset="0"/>
                <a:sym typeface="Arial"/>
              </a:rPr>
              <a:t>Tonika</a:t>
            </a:r>
            <a:r>
              <a:rPr lang="en-US" dirty="0">
                <a:solidFill>
                  <a:schemeClr val="tx1"/>
                </a:solidFill>
                <a:latin typeface="Helvetica" charset="0"/>
                <a:ea typeface="Helvetica" charset="0"/>
                <a:cs typeface="Helvetica" charset="0"/>
                <a:sym typeface="Arial"/>
              </a:rPr>
              <a:t> Duren Green, Director and Associate Professor, Colette Ingraham, Professor, Katina </a:t>
            </a:r>
            <a:r>
              <a:rPr lang="en-US" dirty="0" err="1">
                <a:solidFill>
                  <a:schemeClr val="tx1"/>
                </a:solidFill>
                <a:latin typeface="Helvetica" charset="0"/>
                <a:ea typeface="Helvetica" charset="0"/>
                <a:cs typeface="Helvetica" charset="0"/>
                <a:sym typeface="Arial"/>
              </a:rPr>
              <a:t>Lambros</a:t>
            </a:r>
            <a:r>
              <a:rPr lang="en-US" dirty="0">
                <a:solidFill>
                  <a:schemeClr val="tx1"/>
                </a:solidFill>
                <a:latin typeface="Helvetica" charset="0"/>
                <a:ea typeface="Helvetica" charset="0"/>
                <a:cs typeface="Helvetica" charset="0"/>
                <a:sym typeface="Arial"/>
              </a:rPr>
              <a:t>, Associate Professor, and </a:t>
            </a:r>
          </a:p>
          <a:p>
            <a:pPr algn="ctr">
              <a:buSzPct val="25000"/>
            </a:pPr>
            <a:r>
              <a:rPr lang="en-US" dirty="0">
                <a:solidFill>
                  <a:schemeClr val="tx1"/>
                </a:solidFill>
                <a:latin typeface="Helvetica" charset="0"/>
                <a:ea typeface="Helvetica" charset="0"/>
                <a:cs typeface="Helvetica" charset="0"/>
                <a:sym typeface="Arial"/>
              </a:rPr>
              <a:t>Carol Robinson-</a:t>
            </a:r>
            <a:r>
              <a:rPr lang="en-US" dirty="0" err="1">
                <a:solidFill>
                  <a:schemeClr val="tx1"/>
                </a:solidFill>
                <a:latin typeface="Helvetica" charset="0"/>
                <a:ea typeface="Helvetica" charset="0"/>
                <a:cs typeface="Helvetica" charset="0"/>
                <a:sym typeface="Arial"/>
              </a:rPr>
              <a:t>Zañartu</a:t>
            </a:r>
            <a:r>
              <a:rPr lang="en-US" dirty="0">
                <a:solidFill>
                  <a:schemeClr val="tx1"/>
                </a:solidFill>
                <a:latin typeface="Helvetica" charset="0"/>
                <a:ea typeface="Helvetica" charset="0"/>
                <a:cs typeface="Helvetica" charset="0"/>
                <a:sym typeface="Arial"/>
              </a:rPr>
              <a:t>, Emeritus Faculty</a:t>
            </a:r>
            <a:endParaRPr lang="en-US" dirty="0">
              <a:latin typeface="Helvetica" charset="0"/>
              <a:ea typeface="Helvetica" charset="0"/>
              <a:cs typeface="Helvetica" charset="0"/>
              <a:sym typeface="Arial"/>
            </a:endParaRPr>
          </a:p>
          <a:p>
            <a:endParaRPr lang="en-US" dirty="0">
              <a:latin typeface="Helvetica" charset="0"/>
              <a:ea typeface="Helvetica" charset="0"/>
              <a:cs typeface="Helvetica" charset="0"/>
            </a:endParaRPr>
          </a:p>
        </p:txBody>
      </p:sp>
      <p:pic>
        <p:nvPicPr>
          <p:cNvPr id="144" name="Shape 144" descr="Photo of child-like drawing of children holding hands. The figures represent children from all ethnic backgrounds. " title="Photo of Children "/>
          <p:cNvPicPr preferRelativeResize="0"/>
          <p:nvPr/>
        </p:nvPicPr>
        <p:blipFill rotWithShape="1">
          <a:blip r:embed="rId3">
            <a:alphaModFix/>
          </a:blip>
          <a:srcRect/>
          <a:stretch/>
        </p:blipFill>
        <p:spPr>
          <a:xfrm>
            <a:off x="860778" y="4953881"/>
            <a:ext cx="7845779" cy="1567350"/>
          </a:xfrm>
          <a:prstGeom prst="rect">
            <a:avLst/>
          </a:prstGeom>
          <a:noFill/>
          <a:ln>
            <a:noFill/>
          </a:ln>
        </p:spPr>
      </p:pic>
    </p:spTree>
    <p:extLst>
      <p:ext uri="{BB962C8B-B14F-4D97-AF65-F5344CB8AC3E}">
        <p14:creationId xmlns:p14="http://schemas.microsoft.com/office/powerpoint/2010/main" val="855966048"/>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b="1" dirty="0">
                <a:latin typeface="Helvetica" charset="0"/>
                <a:ea typeface="Helvetica" charset="0"/>
                <a:cs typeface="Helvetica" charset="0"/>
                <a:sym typeface="Arial"/>
              </a:rPr>
              <a:t>Distinguishing Characteristics of </a:t>
            </a:r>
            <a:br>
              <a:rPr lang="en-US" sz="3800" b="1" dirty="0">
                <a:latin typeface="Helvetica" charset="0"/>
                <a:ea typeface="Helvetica" charset="0"/>
                <a:cs typeface="Helvetica" charset="0"/>
                <a:sym typeface="Arial"/>
              </a:rPr>
            </a:br>
            <a:r>
              <a:rPr lang="en-US" sz="3800" b="1" dirty="0">
                <a:latin typeface="Helvetica" charset="0"/>
                <a:ea typeface="Helvetica" charset="0"/>
                <a:cs typeface="Helvetica" charset="0"/>
                <a:sym typeface="Arial"/>
              </a:rPr>
              <a:t>SDSU’s School Psychology Program</a:t>
            </a:r>
            <a:endParaRPr lang="en-US" sz="3800" b="1" dirty="0">
              <a:latin typeface="Helvetica" charset="0"/>
              <a:ea typeface="Helvetica" charset="0"/>
              <a:cs typeface="Helvetica" charset="0"/>
            </a:endParaRPr>
          </a:p>
        </p:txBody>
      </p:sp>
      <p:sp>
        <p:nvSpPr>
          <p:cNvPr id="4" name="Content Placeholder 3"/>
          <p:cNvSpPr>
            <a:spLocks noGrp="1"/>
          </p:cNvSpPr>
          <p:nvPr>
            <p:ph idx="1"/>
          </p:nvPr>
        </p:nvSpPr>
        <p:spPr>
          <a:xfrm>
            <a:off x="822959" y="2016422"/>
            <a:ext cx="7543801" cy="4023360"/>
          </a:xfrm>
        </p:spPr>
        <p:txBody>
          <a:bodyPr anchor="ctr">
            <a:noAutofit/>
          </a:bodyPr>
          <a:lstStyle/>
          <a:p>
            <a:pPr marL="347472" lvl="0" indent="-347472">
              <a:spcBef>
                <a:spcPts val="0"/>
              </a:spcBef>
              <a:spcAft>
                <a:spcPts val="0"/>
              </a:spcAft>
              <a:buClr>
                <a:srgbClr val="C00000"/>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Culture-specific, multicultural, and cross-cultural content and processes throughout program  </a:t>
            </a:r>
          </a:p>
          <a:p>
            <a:pPr marL="347472" lvl="0" indent="-347472">
              <a:spcBef>
                <a:spcPts val="480"/>
              </a:spcBef>
              <a:spcAft>
                <a:spcPts val="0"/>
              </a:spcAft>
              <a:buClr>
                <a:srgbClr val="C00000"/>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Diversity in our student cohorts</a:t>
            </a:r>
          </a:p>
          <a:p>
            <a:pPr marL="347472" lvl="0" indent="-347472">
              <a:spcBef>
                <a:spcPts val="480"/>
              </a:spcBef>
              <a:spcAft>
                <a:spcPts val="0"/>
              </a:spcAft>
              <a:buClr>
                <a:srgbClr val="C00000"/>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Faculty committed to social justice and educational equity.</a:t>
            </a:r>
          </a:p>
          <a:p>
            <a:pPr marL="347472" lvl="0" indent="-347472">
              <a:spcBef>
                <a:spcPts val="480"/>
              </a:spcBef>
              <a:spcAft>
                <a:spcPts val="0"/>
              </a:spcAft>
              <a:buClr>
                <a:srgbClr val="C00000"/>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Strong field experience sequence throughout each year in the program with about 2,000 hours in schools</a:t>
            </a:r>
          </a:p>
          <a:p>
            <a:pPr marL="347472" lvl="0" indent="-347472">
              <a:spcBef>
                <a:spcPts val="480"/>
              </a:spcBef>
              <a:spcAft>
                <a:spcPts val="0"/>
              </a:spcAft>
              <a:buClr>
                <a:srgbClr val="C00000"/>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Interdisciplinary courses and opportunities through a shared core curriculum with school counselors </a:t>
            </a:r>
          </a:p>
          <a:p>
            <a:pPr marL="347472" lvl="0" indent="-347472">
              <a:spcBef>
                <a:spcPts val="480"/>
              </a:spcBef>
              <a:spcAft>
                <a:spcPts val="0"/>
              </a:spcAft>
              <a:buClr>
                <a:srgbClr val="C00000"/>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Federally funded projects to support our students </a:t>
            </a:r>
          </a:p>
          <a:p>
            <a:pPr marL="347472" lvl="0" indent="-347472">
              <a:spcBef>
                <a:spcPts val="480"/>
              </a:spcBef>
              <a:spcAft>
                <a:spcPts val="0"/>
              </a:spcAft>
              <a:buClr>
                <a:srgbClr val="C00000"/>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Mentorship and Advising</a:t>
            </a:r>
          </a:p>
        </p:txBody>
      </p:sp>
    </p:spTree>
    <p:extLst>
      <p:ext uri="{BB962C8B-B14F-4D97-AF65-F5344CB8AC3E}">
        <p14:creationId xmlns:p14="http://schemas.microsoft.com/office/powerpoint/2010/main" val="3284655662"/>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p:nvPr/>
        </p:nvSpPr>
        <p:spPr>
          <a:xfrm>
            <a:off x="844383" y="1080055"/>
            <a:ext cx="7922286" cy="645795"/>
          </a:xfrm>
          <a:prstGeom prst="rect">
            <a:avLst/>
          </a:prstGeom>
          <a:noFill/>
          <a:ln>
            <a:noFill/>
          </a:ln>
        </p:spPr>
        <p:txBody>
          <a:bodyPr lIns="91418" tIns="45698" rIns="91418" bIns="45698" anchor="t" anchorCtr="0">
            <a:noAutofit/>
          </a:bodyPr>
          <a:lstStyle/>
          <a:p>
            <a:pPr>
              <a:lnSpc>
                <a:spcPct val="85000"/>
              </a:lnSpc>
              <a:spcBef>
                <a:spcPct val="0"/>
              </a:spcBef>
              <a:buClr>
                <a:schemeClr val="lt1"/>
              </a:buClr>
              <a:buSzPct val="25000"/>
            </a:pPr>
            <a:r>
              <a:rPr lang="en-US" sz="3800" b="1" spc="-50" dirty="0">
                <a:solidFill>
                  <a:schemeClr val="tx1">
                    <a:lumMod val="75000"/>
                    <a:lumOff val="25000"/>
                  </a:schemeClr>
                </a:solidFill>
                <a:latin typeface="Helvetica" charset="0"/>
                <a:ea typeface="Helvetica" charset="0"/>
                <a:cs typeface="Helvetica" charset="0"/>
                <a:sym typeface="Arial"/>
              </a:rPr>
              <a:t>Ecosystemic Program Perspective</a:t>
            </a:r>
          </a:p>
        </p:txBody>
      </p:sp>
      <p:sp>
        <p:nvSpPr>
          <p:cNvPr id="183" name="Shape 183"/>
          <p:cNvSpPr txBox="1"/>
          <p:nvPr/>
        </p:nvSpPr>
        <p:spPr>
          <a:xfrm>
            <a:off x="4280998" y="1863998"/>
            <a:ext cx="4485670" cy="4482144"/>
          </a:xfrm>
          <a:prstGeom prst="rect">
            <a:avLst/>
          </a:prstGeom>
          <a:noFill/>
          <a:ln>
            <a:noFill/>
          </a:ln>
        </p:spPr>
        <p:txBody>
          <a:bodyPr lIns="91418" tIns="45698" rIns="91418" bIns="45698" anchor="ctr" anchorCtr="0">
            <a:noAutofit/>
          </a:bodyPr>
          <a:lstStyle/>
          <a:p>
            <a:pPr marL="397193" indent="-397193" algn="ctr">
              <a:buSzPct val="25000"/>
            </a:pPr>
            <a:r>
              <a:rPr lang="en-US" sz="1500" b="1" dirty="0">
                <a:latin typeface="Helvetica" charset="0"/>
                <a:ea typeface="Helvetica" charset="0"/>
                <a:cs typeface="Helvetica" charset="0"/>
                <a:sym typeface="Arial"/>
              </a:rPr>
              <a:t>There are NO problem children, </a:t>
            </a:r>
          </a:p>
          <a:p>
            <a:pPr marL="397193" indent="-397193" algn="ctr">
              <a:spcBef>
                <a:spcPts val="360"/>
              </a:spcBef>
              <a:buSzPct val="25000"/>
            </a:pPr>
            <a:r>
              <a:rPr lang="en-US" sz="1500" b="1" dirty="0">
                <a:latin typeface="Helvetica" charset="0"/>
                <a:ea typeface="Helvetica" charset="0"/>
                <a:cs typeface="Helvetica" charset="0"/>
                <a:sym typeface="Arial"/>
              </a:rPr>
              <a:t>only problem </a:t>
            </a:r>
            <a:r>
              <a:rPr lang="en-US" sz="1500" b="1" dirty="0">
                <a:solidFill>
                  <a:srgbClr val="33830D"/>
                </a:solidFill>
                <a:latin typeface="Helvetica" charset="0"/>
                <a:ea typeface="Helvetica" charset="0"/>
                <a:cs typeface="Helvetica" charset="0"/>
                <a:sym typeface="Arial"/>
              </a:rPr>
              <a:t>situations</a:t>
            </a:r>
            <a:r>
              <a:rPr lang="en-US" sz="1500" b="1" dirty="0">
                <a:latin typeface="Helvetica" charset="0"/>
                <a:ea typeface="Helvetica" charset="0"/>
                <a:cs typeface="Helvetica" charset="0"/>
                <a:sym typeface="Arial"/>
              </a:rPr>
              <a:t>.</a:t>
            </a:r>
          </a:p>
          <a:p>
            <a:pPr marL="397193" indent="-397193" algn="ctr">
              <a:spcBef>
                <a:spcPts val="360"/>
              </a:spcBef>
            </a:pPr>
            <a:endParaRPr sz="1900" dirty="0">
              <a:latin typeface="Helvetica" charset="0"/>
              <a:ea typeface="Helvetica" charset="0"/>
              <a:cs typeface="Helvetica" charset="0"/>
              <a:sym typeface="Arial"/>
            </a:endParaRPr>
          </a:p>
          <a:p>
            <a:pPr marL="397193" indent="-402908">
              <a:buClr>
                <a:srgbClr val="C00000"/>
              </a:buClr>
              <a:buSzPct val="100000"/>
              <a:buFont typeface="Wingdings" charset="2"/>
              <a:buChar char="§"/>
            </a:pPr>
            <a:r>
              <a:rPr lang="en-US" sz="1400" dirty="0">
                <a:latin typeface="Helvetica" charset="0"/>
                <a:ea typeface="Helvetica" charset="0"/>
                <a:cs typeface="Helvetica" charset="0"/>
                <a:sym typeface="Arial"/>
              </a:rPr>
              <a:t>These situations are a result of </a:t>
            </a:r>
            <a:r>
              <a:rPr lang="en-US" sz="1400" b="1" dirty="0">
                <a:solidFill>
                  <a:srgbClr val="33830D"/>
                </a:solidFill>
                <a:latin typeface="Helvetica" charset="0"/>
                <a:ea typeface="Helvetica" charset="0"/>
                <a:cs typeface="Helvetica" charset="0"/>
                <a:sym typeface="Arial"/>
              </a:rPr>
              <a:t>dysfunctional transactions and reciprocal determinism </a:t>
            </a:r>
            <a:r>
              <a:rPr lang="en-US" sz="1400" dirty="0">
                <a:latin typeface="Helvetica" charset="0"/>
                <a:ea typeface="Helvetica" charset="0"/>
                <a:cs typeface="Helvetica" charset="0"/>
                <a:sym typeface="Arial"/>
              </a:rPr>
              <a:t>among, for example, children, teachers, and parents.</a:t>
            </a:r>
          </a:p>
          <a:p>
            <a:pPr marL="397193" indent="-397193">
              <a:buClr>
                <a:srgbClr val="C00000"/>
              </a:buClr>
              <a:buFont typeface="Wingdings" charset="2"/>
              <a:buChar char="§"/>
            </a:pPr>
            <a:endParaRPr sz="1900" dirty="0">
              <a:latin typeface="Helvetica" charset="0"/>
              <a:ea typeface="Helvetica" charset="0"/>
              <a:cs typeface="Helvetica" charset="0"/>
              <a:sym typeface="Arial"/>
            </a:endParaRPr>
          </a:p>
          <a:p>
            <a:pPr marL="397193" indent="-402908">
              <a:buClr>
                <a:srgbClr val="C00000"/>
              </a:buClr>
              <a:buSzPct val="100000"/>
              <a:buFont typeface="Wingdings" charset="2"/>
              <a:buChar char="§"/>
            </a:pPr>
            <a:r>
              <a:rPr lang="en-US" sz="1400" b="1" dirty="0">
                <a:solidFill>
                  <a:srgbClr val="33830D"/>
                </a:solidFill>
                <a:latin typeface="Helvetica" charset="0"/>
                <a:ea typeface="Helvetica" charset="0"/>
                <a:cs typeface="Helvetica" charset="0"/>
                <a:sym typeface="Arial"/>
              </a:rPr>
              <a:t>Culture</a:t>
            </a:r>
            <a:r>
              <a:rPr lang="en-US" sz="1300" dirty="0">
                <a:solidFill>
                  <a:srgbClr val="33830D"/>
                </a:solidFill>
                <a:latin typeface="Helvetica" charset="0"/>
                <a:ea typeface="Helvetica" charset="0"/>
                <a:cs typeface="Helvetica" charset="0"/>
                <a:sym typeface="Arial"/>
              </a:rPr>
              <a:t> </a:t>
            </a:r>
            <a:r>
              <a:rPr lang="en-US" sz="1300" dirty="0">
                <a:latin typeface="Helvetica" charset="0"/>
                <a:ea typeface="Helvetica" charset="0"/>
                <a:cs typeface="Helvetica" charset="0"/>
                <a:sym typeface="Arial"/>
              </a:rPr>
              <a:t>is brought to the forefront as a base for hypothesis generation regarding the nature of the situation.</a:t>
            </a:r>
          </a:p>
          <a:p>
            <a:pPr marL="397193" indent="-397193">
              <a:buClr>
                <a:srgbClr val="C00000"/>
              </a:buClr>
              <a:buFont typeface="Wingdings" charset="2"/>
              <a:buChar char="§"/>
            </a:pPr>
            <a:endParaRPr sz="1900" dirty="0">
              <a:latin typeface="Helvetica" charset="0"/>
              <a:ea typeface="Helvetica" charset="0"/>
              <a:cs typeface="Helvetica" charset="0"/>
              <a:sym typeface="Arial"/>
            </a:endParaRPr>
          </a:p>
          <a:p>
            <a:pPr marL="397193" indent="-402908">
              <a:buClr>
                <a:srgbClr val="C00000"/>
              </a:buClr>
              <a:buSzPct val="100000"/>
              <a:buFont typeface="Wingdings" charset="2"/>
              <a:buChar char="§"/>
            </a:pPr>
            <a:r>
              <a:rPr lang="en-US" sz="1400" b="1" dirty="0">
                <a:solidFill>
                  <a:srgbClr val="33830D"/>
                </a:solidFill>
                <a:latin typeface="Helvetica" charset="0"/>
                <a:ea typeface="Helvetica" charset="0"/>
                <a:cs typeface="Helvetica" charset="0"/>
                <a:sym typeface="Arial"/>
              </a:rPr>
              <a:t>Assessment-for-Intervention</a:t>
            </a:r>
            <a:r>
              <a:rPr lang="en-US" sz="1300" dirty="0">
                <a:latin typeface="Helvetica" charset="0"/>
                <a:ea typeface="Helvetica" charset="0"/>
                <a:cs typeface="Helvetica" charset="0"/>
                <a:sym typeface="Arial"/>
              </a:rPr>
              <a:t> is unified in response to person/situation characteristics. </a:t>
            </a:r>
          </a:p>
          <a:p>
            <a:pPr marL="397193" indent="-397193">
              <a:buClr>
                <a:srgbClr val="C00000"/>
              </a:buClr>
              <a:buFont typeface="Wingdings" charset="2"/>
              <a:buChar char="§"/>
            </a:pPr>
            <a:endParaRPr sz="1900" dirty="0">
              <a:latin typeface="Helvetica" charset="0"/>
              <a:ea typeface="Helvetica" charset="0"/>
              <a:cs typeface="Helvetica" charset="0"/>
              <a:sym typeface="Arial"/>
            </a:endParaRPr>
          </a:p>
          <a:p>
            <a:pPr marL="397193" indent="-402908">
              <a:buClr>
                <a:srgbClr val="C00000"/>
              </a:buClr>
              <a:buSzPct val="100000"/>
              <a:buFont typeface="Wingdings" charset="2"/>
              <a:buChar char="§"/>
            </a:pPr>
            <a:r>
              <a:rPr lang="en-US" sz="1400" dirty="0">
                <a:latin typeface="Helvetica" charset="0"/>
                <a:ea typeface="Helvetica" charset="0"/>
                <a:cs typeface="Helvetica" charset="0"/>
                <a:sym typeface="Arial"/>
              </a:rPr>
              <a:t>Individuals as well as groups of individuals are viewed as </a:t>
            </a:r>
            <a:r>
              <a:rPr lang="en-US" sz="1400" b="1" dirty="0">
                <a:solidFill>
                  <a:srgbClr val="33830D"/>
                </a:solidFill>
                <a:latin typeface="Helvetica" charset="0"/>
                <a:ea typeface="Helvetica" charset="0"/>
                <a:cs typeface="Helvetica" charset="0"/>
                <a:sym typeface="Arial"/>
              </a:rPr>
              <a:t>open and modifiable </a:t>
            </a:r>
            <a:r>
              <a:rPr lang="en-US" sz="1400" dirty="0">
                <a:latin typeface="Helvetica" charset="0"/>
                <a:ea typeface="Helvetica" charset="0"/>
                <a:cs typeface="Helvetica" charset="0"/>
                <a:sym typeface="Arial"/>
              </a:rPr>
              <a:t>systems.</a:t>
            </a:r>
          </a:p>
        </p:txBody>
      </p:sp>
      <p:pic>
        <p:nvPicPr>
          <p:cNvPr id="184" name="Shape 184" descr="Photo of an atom with the word child written at the center of the atom and each arm or wing of the atom has a different word representing the ecosytems within a child's life. Family, Community, Ecology, Home, Mainstream, Cultural, School. Each word is in a different color. " title="SDSU Philosophy"/>
          <p:cNvPicPr preferRelativeResize="0"/>
          <p:nvPr/>
        </p:nvPicPr>
        <p:blipFill rotWithShape="1">
          <a:blip r:embed="rId3">
            <a:alphaModFix/>
          </a:blip>
          <a:srcRect l="1245" t="10048"/>
          <a:stretch/>
        </p:blipFill>
        <p:spPr>
          <a:xfrm>
            <a:off x="844383" y="1996722"/>
            <a:ext cx="3281300" cy="4248946"/>
          </a:xfrm>
          <a:prstGeom prst="rect">
            <a:avLst/>
          </a:prstGeom>
          <a:noFill/>
          <a:ln>
            <a:noFill/>
          </a:ln>
        </p:spPr>
      </p:pic>
      <p:sp>
        <p:nvSpPr>
          <p:cNvPr id="185" name="Shape 185"/>
          <p:cNvSpPr txBox="1"/>
          <p:nvPr/>
        </p:nvSpPr>
        <p:spPr>
          <a:xfrm>
            <a:off x="1858298" y="3610035"/>
            <a:ext cx="1212251" cy="210815"/>
          </a:xfrm>
          <a:prstGeom prst="rect">
            <a:avLst/>
          </a:prstGeom>
          <a:noFill/>
          <a:ln>
            <a:noFill/>
          </a:ln>
        </p:spPr>
        <p:txBody>
          <a:bodyPr lIns="0" tIns="0" rIns="0" bIns="0" anchor="t" anchorCtr="0">
            <a:noAutofit/>
          </a:bodyPr>
          <a:lstStyle/>
          <a:p>
            <a:pPr algn="ctr">
              <a:lnSpc>
                <a:spcPct val="95000"/>
              </a:lnSpc>
              <a:buSzPct val="25000"/>
            </a:pPr>
            <a:r>
              <a:rPr lang="en-US" sz="1400" b="1" dirty="0">
                <a:solidFill>
                  <a:srgbClr val="FF6600"/>
                </a:solidFill>
                <a:latin typeface="Helvetica" charset="0"/>
                <a:ea typeface="Helvetica" charset="0"/>
                <a:cs typeface="Helvetica" charset="0"/>
                <a:sym typeface="Arial"/>
              </a:rPr>
              <a:t>Child</a:t>
            </a:r>
          </a:p>
        </p:txBody>
      </p:sp>
      <p:sp>
        <p:nvSpPr>
          <p:cNvPr id="186" name="Shape 186"/>
          <p:cNvSpPr txBox="1"/>
          <p:nvPr/>
        </p:nvSpPr>
        <p:spPr>
          <a:xfrm rot="4298051">
            <a:off x="1466857" y="2629238"/>
            <a:ext cx="1151854" cy="240150"/>
          </a:xfrm>
          <a:prstGeom prst="rect">
            <a:avLst/>
          </a:prstGeom>
          <a:noFill/>
          <a:ln>
            <a:noFill/>
          </a:ln>
        </p:spPr>
        <p:txBody>
          <a:bodyPr lIns="0" tIns="0" rIns="0" bIns="0" anchor="t" anchorCtr="0">
            <a:noAutofit/>
          </a:bodyPr>
          <a:lstStyle/>
          <a:p>
            <a:pPr algn="ctr">
              <a:lnSpc>
                <a:spcPct val="95000"/>
              </a:lnSpc>
              <a:buSzPct val="25000"/>
            </a:pPr>
            <a:r>
              <a:rPr lang="en-US" sz="1300" b="1" dirty="0">
                <a:solidFill>
                  <a:srgbClr val="3386FF"/>
                </a:solidFill>
                <a:latin typeface="Helvetica" charset="0"/>
                <a:ea typeface="Helvetica" charset="0"/>
                <a:cs typeface="Helvetica" charset="0"/>
                <a:sym typeface="Arial"/>
              </a:rPr>
              <a:t>Family</a:t>
            </a:r>
          </a:p>
        </p:txBody>
      </p:sp>
      <p:sp>
        <p:nvSpPr>
          <p:cNvPr id="187" name="Shape 187"/>
          <p:cNvSpPr txBox="1"/>
          <p:nvPr/>
        </p:nvSpPr>
        <p:spPr>
          <a:xfrm rot="17581352">
            <a:off x="2110524" y="2534021"/>
            <a:ext cx="1614898" cy="240149"/>
          </a:xfrm>
          <a:prstGeom prst="rect">
            <a:avLst/>
          </a:prstGeom>
          <a:noFill/>
          <a:ln>
            <a:noFill/>
          </a:ln>
        </p:spPr>
        <p:txBody>
          <a:bodyPr lIns="0" tIns="0" rIns="0" bIns="0" anchor="t" anchorCtr="0">
            <a:noAutofit/>
          </a:bodyPr>
          <a:lstStyle/>
          <a:p>
            <a:pPr algn="ctr">
              <a:lnSpc>
                <a:spcPct val="95000"/>
              </a:lnSpc>
              <a:buSzPct val="25000"/>
            </a:pPr>
            <a:r>
              <a:rPr lang="en-US" sz="1300" b="1" dirty="0">
                <a:solidFill>
                  <a:srgbClr val="9900CC"/>
                </a:solidFill>
                <a:latin typeface="Helvetica" charset="0"/>
                <a:ea typeface="Helvetica" charset="0"/>
                <a:cs typeface="Helvetica" charset="0"/>
                <a:sym typeface="Arial"/>
              </a:rPr>
              <a:t>Community</a:t>
            </a:r>
          </a:p>
        </p:txBody>
      </p:sp>
      <p:sp>
        <p:nvSpPr>
          <p:cNvPr id="188" name="Shape 188"/>
          <p:cNvSpPr txBox="1"/>
          <p:nvPr/>
        </p:nvSpPr>
        <p:spPr>
          <a:xfrm rot="20191567">
            <a:off x="2670470" y="3165282"/>
            <a:ext cx="1755824" cy="240148"/>
          </a:xfrm>
          <a:prstGeom prst="rect">
            <a:avLst/>
          </a:prstGeom>
          <a:noFill/>
          <a:ln>
            <a:noFill/>
          </a:ln>
        </p:spPr>
        <p:txBody>
          <a:bodyPr lIns="0" tIns="0" rIns="0" bIns="0" anchor="t" anchorCtr="0">
            <a:noAutofit/>
          </a:bodyPr>
          <a:lstStyle/>
          <a:p>
            <a:pPr algn="ctr">
              <a:lnSpc>
                <a:spcPct val="95000"/>
              </a:lnSpc>
              <a:buSzPct val="25000"/>
            </a:pPr>
            <a:r>
              <a:rPr lang="en-US" sz="1300" b="1" dirty="0">
                <a:solidFill>
                  <a:srgbClr val="669900"/>
                </a:solidFill>
                <a:latin typeface="Helvetica" charset="0"/>
                <a:ea typeface="Helvetica" charset="0"/>
                <a:cs typeface="Helvetica" charset="0"/>
                <a:sym typeface="Arial"/>
              </a:rPr>
              <a:t>Community</a:t>
            </a:r>
          </a:p>
        </p:txBody>
      </p:sp>
      <p:sp>
        <p:nvSpPr>
          <p:cNvPr id="189" name="Shape 189"/>
          <p:cNvSpPr txBox="1"/>
          <p:nvPr/>
        </p:nvSpPr>
        <p:spPr>
          <a:xfrm rot="1663534">
            <a:off x="2684868" y="4152196"/>
            <a:ext cx="1484037" cy="241586"/>
          </a:xfrm>
          <a:prstGeom prst="rect">
            <a:avLst/>
          </a:prstGeom>
          <a:noFill/>
          <a:ln>
            <a:noFill/>
          </a:ln>
        </p:spPr>
        <p:txBody>
          <a:bodyPr lIns="0" tIns="0" rIns="0" bIns="0" anchor="t" anchorCtr="0">
            <a:noAutofit/>
          </a:bodyPr>
          <a:lstStyle/>
          <a:p>
            <a:pPr algn="ctr">
              <a:lnSpc>
                <a:spcPct val="95000"/>
              </a:lnSpc>
              <a:buSzPct val="25000"/>
            </a:pPr>
            <a:r>
              <a:rPr lang="en-US" sz="1300" b="1" dirty="0">
                <a:solidFill>
                  <a:srgbClr val="FF0000"/>
                </a:solidFill>
                <a:latin typeface="Helvetica" charset="0"/>
                <a:ea typeface="Helvetica" charset="0"/>
                <a:cs typeface="Helvetica" charset="0"/>
                <a:sym typeface="Arial"/>
              </a:rPr>
              <a:t>Ecology</a:t>
            </a:r>
          </a:p>
        </p:txBody>
      </p:sp>
      <p:sp>
        <p:nvSpPr>
          <p:cNvPr id="190" name="Shape 190"/>
          <p:cNvSpPr txBox="1"/>
          <p:nvPr/>
        </p:nvSpPr>
        <p:spPr>
          <a:xfrm rot="4229020">
            <a:off x="2375745" y="4700501"/>
            <a:ext cx="966349" cy="241586"/>
          </a:xfrm>
          <a:prstGeom prst="rect">
            <a:avLst/>
          </a:prstGeom>
          <a:noFill/>
          <a:ln>
            <a:noFill/>
          </a:ln>
        </p:spPr>
        <p:txBody>
          <a:bodyPr lIns="0" tIns="0" rIns="0" bIns="0" anchor="t" anchorCtr="0">
            <a:noAutofit/>
          </a:bodyPr>
          <a:lstStyle/>
          <a:p>
            <a:pPr algn="ctr">
              <a:lnSpc>
                <a:spcPct val="95000"/>
              </a:lnSpc>
              <a:buSzPct val="25000"/>
            </a:pPr>
            <a:r>
              <a:rPr lang="en-US" sz="1300" b="1" dirty="0">
                <a:solidFill>
                  <a:srgbClr val="3386FF"/>
                </a:solidFill>
                <a:latin typeface="Helvetica" charset="0"/>
                <a:ea typeface="Helvetica" charset="0"/>
                <a:cs typeface="Helvetica" charset="0"/>
                <a:sym typeface="Arial"/>
              </a:rPr>
              <a:t>Home</a:t>
            </a:r>
          </a:p>
        </p:txBody>
      </p:sp>
      <p:sp>
        <p:nvSpPr>
          <p:cNvPr id="191" name="Shape 191"/>
          <p:cNvSpPr txBox="1"/>
          <p:nvPr/>
        </p:nvSpPr>
        <p:spPr>
          <a:xfrm rot="17565584">
            <a:off x="1586465" y="4809911"/>
            <a:ext cx="900175" cy="167483"/>
          </a:xfrm>
          <a:prstGeom prst="rect">
            <a:avLst/>
          </a:prstGeom>
          <a:noFill/>
          <a:ln>
            <a:noFill/>
          </a:ln>
        </p:spPr>
        <p:txBody>
          <a:bodyPr lIns="0" tIns="0" rIns="0" bIns="0" anchor="t" anchorCtr="0">
            <a:noAutofit/>
          </a:bodyPr>
          <a:lstStyle/>
          <a:p>
            <a:pPr algn="ctr">
              <a:lnSpc>
                <a:spcPct val="95000"/>
              </a:lnSpc>
              <a:buSzPct val="25000"/>
            </a:pPr>
            <a:r>
              <a:rPr lang="en-US" sz="1250" b="1" dirty="0">
                <a:solidFill>
                  <a:srgbClr val="9900CC"/>
                </a:solidFill>
                <a:latin typeface="Helvetica" charset="0"/>
                <a:ea typeface="Helvetica" charset="0"/>
                <a:cs typeface="Helvetica" charset="0"/>
                <a:sym typeface="Arial"/>
              </a:rPr>
              <a:t>Mainstream</a:t>
            </a:r>
          </a:p>
        </p:txBody>
      </p:sp>
      <p:sp>
        <p:nvSpPr>
          <p:cNvPr id="192" name="Shape 192"/>
          <p:cNvSpPr txBox="1"/>
          <p:nvPr/>
        </p:nvSpPr>
        <p:spPr>
          <a:xfrm rot="20305126">
            <a:off x="1053735" y="4098615"/>
            <a:ext cx="871441" cy="240149"/>
          </a:xfrm>
          <a:prstGeom prst="rect">
            <a:avLst/>
          </a:prstGeom>
          <a:noFill/>
          <a:ln>
            <a:noFill/>
          </a:ln>
        </p:spPr>
        <p:txBody>
          <a:bodyPr lIns="0" tIns="0" rIns="0" bIns="0" anchor="t" anchorCtr="0">
            <a:noAutofit/>
          </a:bodyPr>
          <a:lstStyle/>
          <a:p>
            <a:pPr algn="ctr">
              <a:lnSpc>
                <a:spcPct val="95000"/>
              </a:lnSpc>
              <a:buSzPct val="25000"/>
            </a:pPr>
            <a:r>
              <a:rPr lang="en-US" sz="1300" b="1" dirty="0">
                <a:solidFill>
                  <a:srgbClr val="669900"/>
                </a:solidFill>
                <a:latin typeface="Helvetica" charset="0"/>
                <a:ea typeface="Helvetica" charset="0"/>
                <a:cs typeface="Helvetica" charset="0"/>
                <a:sym typeface="Arial"/>
              </a:rPr>
              <a:t>Cultural</a:t>
            </a:r>
          </a:p>
        </p:txBody>
      </p:sp>
      <p:sp>
        <p:nvSpPr>
          <p:cNvPr id="193" name="Shape 193"/>
          <p:cNvSpPr txBox="1"/>
          <p:nvPr/>
        </p:nvSpPr>
        <p:spPr>
          <a:xfrm rot="1830174">
            <a:off x="1140409" y="3243748"/>
            <a:ext cx="716135" cy="240149"/>
          </a:xfrm>
          <a:prstGeom prst="rect">
            <a:avLst/>
          </a:prstGeom>
          <a:noFill/>
          <a:ln>
            <a:noFill/>
          </a:ln>
        </p:spPr>
        <p:txBody>
          <a:bodyPr lIns="0" tIns="0" rIns="0" bIns="0" anchor="t" anchorCtr="0">
            <a:noAutofit/>
          </a:bodyPr>
          <a:lstStyle/>
          <a:p>
            <a:pPr algn="ctr">
              <a:lnSpc>
                <a:spcPct val="95000"/>
              </a:lnSpc>
              <a:buSzPct val="25000"/>
            </a:pPr>
            <a:r>
              <a:rPr lang="en-US" sz="1300" b="1" dirty="0">
                <a:solidFill>
                  <a:srgbClr val="FF0000"/>
                </a:solidFill>
                <a:latin typeface="Helvetica" charset="0"/>
                <a:ea typeface="Helvetica" charset="0"/>
                <a:cs typeface="Helvetica" charset="0"/>
                <a:sym typeface="Arial"/>
              </a:rPr>
              <a:t>School</a:t>
            </a:r>
          </a:p>
        </p:txBody>
      </p:sp>
      <p:sp>
        <p:nvSpPr>
          <p:cNvPr id="2" name="Title 1" hidden="1"/>
          <p:cNvSpPr>
            <a:spLocks noGrp="1"/>
          </p:cNvSpPr>
          <p:nvPr>
            <p:ph type="title"/>
          </p:nvPr>
        </p:nvSpPr>
        <p:spPr/>
        <p:txBody>
          <a:bodyPr/>
          <a:lstStyle/>
          <a:p>
            <a:endParaRPr lang="en-US"/>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2352088337"/>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800100" y="104458"/>
            <a:ext cx="7543800" cy="627062"/>
          </a:xfrm>
        </p:spPr>
        <p:txBody>
          <a:bodyPr>
            <a:normAutofit/>
          </a:bodyPr>
          <a:lstStyle/>
          <a:p>
            <a:pPr algn="ctr"/>
            <a:r>
              <a:rPr lang="en-US" sz="3800" b="1" dirty="0">
                <a:latin typeface="Helvetica" panose="020B0604020202020204" pitchFamily="34" charset="0"/>
                <a:cs typeface="Helvetica" panose="020B0604020202020204" pitchFamily="34" charset="0"/>
              </a:rPr>
              <a:t>Diversity in Our Cohorts</a:t>
            </a:r>
          </a:p>
        </p:txBody>
      </p:sp>
      <p:graphicFrame>
        <p:nvGraphicFramePr>
          <p:cNvPr id="7" name="Content Placeholder 6" descr="The image is a screen shot of a table of our SDSU Ed.S. student demographics. &#10;2015-2016 Academic Year&#10;51 Total Students&#10;40 Female&#10;11 Male&#10;Euro Am- 11&#10;African Am- 6&#10;Latino- 21&#10;Asian/PI- 7&#10;Native Am- 1&#10;Multi-Racial- 4&#10;Other- 1&#10;11-Program Completers &#10;&#10;2014-2015-Academic Year&#10;49-Total Students&#10;37-Females&#10;12-Males&#10;Euro Am- 12&#10;African Am- 5&#10;Latino- 22&#10;Asian/PI- 4&#10;Native Am- 1&#10;Multi-Racial- 4&#10;Other- 1&#10;10-Program Completers&#10;&#10;2013-2014-Academic Year&#10;45-Total Students&#10;34-Female&#10;11-Male&#10;Euro Am- 10&#10;African Am- 4 &#10;Latino- 20 &#10;Asian/PI- 6&#10;Native Am- 2 &#10;Multi-Racial- 1&#10;Other- 2&#10;9-Program Completers&#10;2012-2013-Academic Year&#10;41-Total Students&#10;32-Female&#10;9-Male&#10;Euro Am-  9&#10;African Am- 2&#10;Latino- 16&#10;Asian/PI- 8&#10;Native Am- 2&#10;Multi-Racial- 3&#10;Other- 1&#10;10-Program Completers&#10;" title="SDSU Student Demographis for the Ed.S. Program"/>
          <p:cNvGraphicFramePr>
            <a:graphicFrameLocks noGrp="1"/>
          </p:cNvGraphicFramePr>
          <p:nvPr>
            <p:ph idx="4294967295"/>
            <p:extLst>
              <p:ext uri="{D42A27DB-BD31-4B8C-83A1-F6EECF244321}">
                <p14:modId xmlns:p14="http://schemas.microsoft.com/office/powerpoint/2010/main" val="1573054218"/>
              </p:ext>
            </p:extLst>
          </p:nvPr>
        </p:nvGraphicFramePr>
        <p:xfrm>
          <a:off x="800100" y="731520"/>
          <a:ext cx="7543800" cy="5394960"/>
        </p:xfrm>
        <a:graphic>
          <a:graphicData uri="http://schemas.openxmlformats.org/drawingml/2006/table">
            <a:tbl>
              <a:tblPr firstRow="1" bandRow="1">
                <a:tableStyleId>{5C22544A-7EE6-4342-B048-85BDC9FD1C3A}</a:tableStyleId>
              </a:tblPr>
              <a:tblGrid>
                <a:gridCol w="1257300">
                  <a:extLst>
                    <a:ext uri="{9D8B030D-6E8A-4147-A177-3AD203B41FA5}">
                      <a16:colId xmlns="" xmlns:a16="http://schemas.microsoft.com/office/drawing/2014/main" val="20000"/>
                    </a:ext>
                  </a:extLst>
                </a:gridCol>
                <a:gridCol w="1257300">
                  <a:extLst>
                    <a:ext uri="{9D8B030D-6E8A-4147-A177-3AD203B41FA5}">
                      <a16:colId xmlns="" xmlns:a16="http://schemas.microsoft.com/office/drawing/2014/main" val="20001"/>
                    </a:ext>
                  </a:extLst>
                </a:gridCol>
                <a:gridCol w="1257300">
                  <a:extLst>
                    <a:ext uri="{9D8B030D-6E8A-4147-A177-3AD203B41FA5}">
                      <a16:colId xmlns="" xmlns:a16="http://schemas.microsoft.com/office/drawing/2014/main" val="20002"/>
                    </a:ext>
                  </a:extLst>
                </a:gridCol>
                <a:gridCol w="1257300">
                  <a:extLst>
                    <a:ext uri="{9D8B030D-6E8A-4147-A177-3AD203B41FA5}">
                      <a16:colId xmlns="" xmlns:a16="http://schemas.microsoft.com/office/drawing/2014/main" val="20003"/>
                    </a:ext>
                  </a:extLst>
                </a:gridCol>
                <a:gridCol w="1257300">
                  <a:extLst>
                    <a:ext uri="{9D8B030D-6E8A-4147-A177-3AD203B41FA5}">
                      <a16:colId xmlns="" xmlns:a16="http://schemas.microsoft.com/office/drawing/2014/main" val="20004"/>
                    </a:ext>
                  </a:extLst>
                </a:gridCol>
                <a:gridCol w="1257300">
                  <a:extLst>
                    <a:ext uri="{9D8B030D-6E8A-4147-A177-3AD203B41FA5}">
                      <a16:colId xmlns="" xmlns:a16="http://schemas.microsoft.com/office/drawing/2014/main" val="20005"/>
                    </a:ext>
                  </a:extLst>
                </a:gridCol>
              </a:tblGrid>
              <a:tr h="506038">
                <a:tc>
                  <a:txBody>
                    <a:bodyPr/>
                    <a:lstStyle/>
                    <a:p>
                      <a:r>
                        <a:rPr lang="en-US" sz="1000" dirty="0">
                          <a:solidFill>
                            <a:schemeClr val="tx1"/>
                          </a:solidFill>
                          <a:latin typeface="Helvetica" charset="0"/>
                          <a:ea typeface="Helvetica" charset="0"/>
                          <a:cs typeface="Helvetica" charset="0"/>
                        </a:rPr>
                        <a:t>Academic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tx1"/>
                          </a:solidFill>
                          <a:latin typeface="Helvetica" charset="0"/>
                          <a:ea typeface="Helvetica" charset="0"/>
                          <a:cs typeface="Helvetica" charset="0"/>
                        </a:rPr>
                        <a:t># of Candidates</a:t>
                      </a:r>
                      <a:r>
                        <a:rPr lang="en-US" sz="1000" baseline="0" dirty="0">
                          <a:solidFill>
                            <a:schemeClr val="tx1"/>
                          </a:solidFill>
                          <a:latin typeface="Helvetica" charset="0"/>
                          <a:ea typeface="Helvetica" charset="0"/>
                          <a:cs typeface="Helvetica" charset="0"/>
                        </a:rPr>
                        <a:t> Enrolled in the program</a:t>
                      </a:r>
                      <a:endParaRPr lang="en-US" sz="1000" dirty="0">
                        <a:solidFill>
                          <a:schemeClr val="tx1"/>
                        </a:solidFill>
                        <a:latin typeface="Helvetica" charset="0"/>
                        <a:ea typeface="Helvetica" charset="0"/>
                        <a:cs typeface="Helvetic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tx1"/>
                          </a:solidFill>
                          <a:latin typeface="Helvetica" charset="0"/>
                          <a:ea typeface="Helvetica" charset="0"/>
                          <a:cs typeface="Helvetica" charset="0"/>
                        </a:rPr>
                        <a:t>Females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tx1"/>
                          </a:solidFill>
                          <a:latin typeface="Helvetica" charset="0"/>
                          <a:ea typeface="Helvetica" charset="0"/>
                          <a:cs typeface="Helvetica" charset="0"/>
                        </a:rPr>
                        <a:t>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tx1"/>
                          </a:solidFill>
                          <a:latin typeface="Helvetica" charset="0"/>
                          <a:ea typeface="Helvetica" charset="0"/>
                          <a:cs typeface="Helvetica" charset="0"/>
                        </a:rPr>
                        <a:t>Ethnicity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tx1"/>
                          </a:solidFill>
                          <a:latin typeface="Helvetica" charset="0"/>
                          <a:ea typeface="Helvetica" charset="0"/>
                          <a:cs typeface="Helvetica" charset="0"/>
                        </a:rPr>
                        <a:t># of Program Completers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1117500">
                <a:tc>
                  <a:txBody>
                    <a:bodyPr/>
                    <a:lstStyle/>
                    <a:p>
                      <a:r>
                        <a:rPr lang="en-US" sz="1050" dirty="0">
                          <a:solidFill>
                            <a:schemeClr val="tx1"/>
                          </a:solidFill>
                          <a:latin typeface="Helvetica" charset="0"/>
                          <a:ea typeface="Helvetica" charset="0"/>
                          <a:cs typeface="Helvetica" charset="0"/>
                        </a:rPr>
                        <a:t>2015–2016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Euro Am–11</a:t>
                      </a:r>
                    </a:p>
                    <a:p>
                      <a:r>
                        <a:rPr lang="en-US" sz="1050" dirty="0">
                          <a:solidFill>
                            <a:schemeClr val="tx1"/>
                          </a:solidFill>
                          <a:latin typeface="Helvetica" charset="0"/>
                          <a:ea typeface="Helvetica" charset="0"/>
                          <a:cs typeface="Helvetica" charset="0"/>
                        </a:rPr>
                        <a:t>African Am–6</a:t>
                      </a:r>
                    </a:p>
                    <a:p>
                      <a:r>
                        <a:rPr lang="en-US" sz="1050" dirty="0">
                          <a:solidFill>
                            <a:schemeClr val="tx1"/>
                          </a:solidFill>
                          <a:latin typeface="Helvetica" charset="0"/>
                          <a:ea typeface="Helvetica" charset="0"/>
                          <a:cs typeface="Helvetica" charset="0"/>
                        </a:rPr>
                        <a:t>Latino–21</a:t>
                      </a:r>
                    </a:p>
                    <a:p>
                      <a:r>
                        <a:rPr lang="en-US" sz="1050" dirty="0">
                          <a:solidFill>
                            <a:schemeClr val="tx1"/>
                          </a:solidFill>
                          <a:latin typeface="Helvetica" charset="0"/>
                          <a:ea typeface="Helvetica" charset="0"/>
                          <a:cs typeface="Helvetica" charset="0"/>
                        </a:rPr>
                        <a:t>Asian/PI–7</a:t>
                      </a:r>
                    </a:p>
                    <a:p>
                      <a:r>
                        <a:rPr lang="en-US" sz="1050" dirty="0">
                          <a:solidFill>
                            <a:schemeClr val="tx1"/>
                          </a:solidFill>
                          <a:latin typeface="Helvetica" charset="0"/>
                          <a:ea typeface="Helvetica" charset="0"/>
                          <a:cs typeface="Helvetica" charset="0"/>
                        </a:rPr>
                        <a:t>Native</a:t>
                      </a:r>
                      <a:r>
                        <a:rPr lang="en-US" sz="1050" baseline="0" dirty="0">
                          <a:solidFill>
                            <a:schemeClr val="tx1"/>
                          </a:solidFill>
                          <a:latin typeface="Helvetica" charset="0"/>
                          <a:ea typeface="Helvetica" charset="0"/>
                          <a:cs typeface="Helvetica" charset="0"/>
                        </a:rPr>
                        <a:t> Am–1</a:t>
                      </a:r>
                    </a:p>
                    <a:p>
                      <a:r>
                        <a:rPr lang="en-US" sz="1050" baseline="0" dirty="0">
                          <a:solidFill>
                            <a:schemeClr val="tx1"/>
                          </a:solidFill>
                          <a:latin typeface="Helvetica" charset="0"/>
                          <a:ea typeface="Helvetica" charset="0"/>
                          <a:cs typeface="Helvetica" charset="0"/>
                        </a:rPr>
                        <a:t>Multi–Racial–4</a:t>
                      </a:r>
                    </a:p>
                    <a:p>
                      <a:r>
                        <a:rPr lang="en-US" sz="1050" baseline="0" dirty="0">
                          <a:solidFill>
                            <a:schemeClr val="tx1"/>
                          </a:solidFill>
                          <a:latin typeface="Helvetica" charset="0"/>
                          <a:ea typeface="Helvetica" charset="0"/>
                          <a:cs typeface="Helvetica" charset="0"/>
                        </a:rPr>
                        <a:t>Other–1</a:t>
                      </a:r>
                      <a:endParaRPr lang="en-US" sz="1050" dirty="0">
                        <a:solidFill>
                          <a:schemeClr val="tx1"/>
                        </a:solidFill>
                        <a:latin typeface="Helvetica" charset="0"/>
                        <a:ea typeface="Helvetica" charset="0"/>
                        <a:cs typeface="Helvetic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117500">
                <a:tc>
                  <a:txBody>
                    <a:bodyPr/>
                    <a:lstStyle/>
                    <a:p>
                      <a:r>
                        <a:rPr lang="en-US" sz="1050" dirty="0">
                          <a:solidFill>
                            <a:schemeClr val="tx1"/>
                          </a:solidFill>
                          <a:latin typeface="Helvetica" charset="0"/>
                          <a:ea typeface="Helvetica" charset="0"/>
                          <a:cs typeface="Helvetica" charset="0"/>
                        </a:rPr>
                        <a:t>2014–2015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Euro Am–12</a:t>
                      </a:r>
                    </a:p>
                    <a:p>
                      <a:r>
                        <a:rPr lang="en-US" sz="1050" dirty="0">
                          <a:solidFill>
                            <a:schemeClr val="tx1"/>
                          </a:solidFill>
                          <a:latin typeface="Helvetica" charset="0"/>
                          <a:ea typeface="Helvetica" charset="0"/>
                          <a:cs typeface="Helvetica" charset="0"/>
                        </a:rPr>
                        <a:t>African Am–5</a:t>
                      </a:r>
                    </a:p>
                    <a:p>
                      <a:r>
                        <a:rPr lang="en-US" sz="1050" dirty="0">
                          <a:solidFill>
                            <a:schemeClr val="tx1"/>
                          </a:solidFill>
                          <a:latin typeface="Helvetica" charset="0"/>
                          <a:ea typeface="Helvetica" charset="0"/>
                          <a:cs typeface="Helvetica" charset="0"/>
                        </a:rPr>
                        <a:t>Latino–22</a:t>
                      </a:r>
                    </a:p>
                    <a:p>
                      <a:r>
                        <a:rPr lang="en-US" sz="1050" dirty="0">
                          <a:solidFill>
                            <a:schemeClr val="tx1"/>
                          </a:solidFill>
                          <a:latin typeface="Helvetica" charset="0"/>
                          <a:ea typeface="Helvetica" charset="0"/>
                          <a:cs typeface="Helvetica" charset="0"/>
                        </a:rPr>
                        <a:t>Asian/PI–4</a:t>
                      </a:r>
                    </a:p>
                    <a:p>
                      <a:r>
                        <a:rPr lang="en-US" sz="1050" dirty="0">
                          <a:solidFill>
                            <a:schemeClr val="tx1"/>
                          </a:solidFill>
                          <a:latin typeface="Helvetica" charset="0"/>
                          <a:ea typeface="Helvetica" charset="0"/>
                          <a:cs typeface="Helvetica" charset="0"/>
                        </a:rPr>
                        <a:t>Native</a:t>
                      </a:r>
                      <a:r>
                        <a:rPr lang="en-US" sz="1050" baseline="0" dirty="0">
                          <a:solidFill>
                            <a:schemeClr val="tx1"/>
                          </a:solidFill>
                          <a:latin typeface="Helvetica" charset="0"/>
                          <a:ea typeface="Helvetica" charset="0"/>
                          <a:cs typeface="Helvetica" charset="0"/>
                        </a:rPr>
                        <a:t> Am–1</a:t>
                      </a:r>
                    </a:p>
                    <a:p>
                      <a:r>
                        <a:rPr lang="en-US" sz="1050" baseline="0" dirty="0">
                          <a:solidFill>
                            <a:schemeClr val="tx1"/>
                          </a:solidFill>
                          <a:latin typeface="Helvetica" charset="0"/>
                          <a:ea typeface="Helvetica" charset="0"/>
                          <a:cs typeface="Helvetica" charset="0"/>
                        </a:rPr>
                        <a:t>Multi–Racial–4</a:t>
                      </a:r>
                    </a:p>
                    <a:p>
                      <a:r>
                        <a:rPr lang="en-US" sz="1050" baseline="0" dirty="0">
                          <a:solidFill>
                            <a:schemeClr val="tx1"/>
                          </a:solidFill>
                          <a:latin typeface="Helvetica" charset="0"/>
                          <a:ea typeface="Helvetica" charset="0"/>
                          <a:cs typeface="Helvetica" charset="0"/>
                        </a:rPr>
                        <a:t>Other–1</a:t>
                      </a:r>
                      <a:endParaRPr lang="en-US" sz="1050" dirty="0">
                        <a:solidFill>
                          <a:schemeClr val="tx1"/>
                        </a:solidFill>
                        <a:latin typeface="Helvetica" charset="0"/>
                        <a:ea typeface="Helvetica" charset="0"/>
                        <a:cs typeface="Helvetic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17500">
                <a:tc>
                  <a:txBody>
                    <a:bodyPr/>
                    <a:lstStyle/>
                    <a:p>
                      <a:r>
                        <a:rPr lang="en-US" sz="1050" dirty="0">
                          <a:solidFill>
                            <a:schemeClr val="tx1"/>
                          </a:solidFill>
                          <a:latin typeface="Helvetica" charset="0"/>
                          <a:ea typeface="Helvetica" charset="0"/>
                          <a:cs typeface="Helvetica" charset="0"/>
                        </a:rPr>
                        <a:t>2013–2014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Euro Am–10</a:t>
                      </a:r>
                    </a:p>
                    <a:p>
                      <a:r>
                        <a:rPr lang="en-US" sz="1050" dirty="0">
                          <a:solidFill>
                            <a:schemeClr val="tx1"/>
                          </a:solidFill>
                          <a:latin typeface="Helvetica" charset="0"/>
                          <a:ea typeface="Helvetica" charset="0"/>
                          <a:cs typeface="Helvetica" charset="0"/>
                        </a:rPr>
                        <a:t>African Am–4</a:t>
                      </a:r>
                    </a:p>
                    <a:p>
                      <a:r>
                        <a:rPr lang="en-US" sz="1050" dirty="0">
                          <a:solidFill>
                            <a:schemeClr val="tx1"/>
                          </a:solidFill>
                          <a:latin typeface="Helvetica" charset="0"/>
                          <a:ea typeface="Helvetica" charset="0"/>
                          <a:cs typeface="Helvetica" charset="0"/>
                        </a:rPr>
                        <a:t>Latino–20</a:t>
                      </a:r>
                    </a:p>
                    <a:p>
                      <a:r>
                        <a:rPr lang="en-US" sz="1050" dirty="0">
                          <a:solidFill>
                            <a:schemeClr val="tx1"/>
                          </a:solidFill>
                          <a:latin typeface="Helvetica" charset="0"/>
                          <a:ea typeface="Helvetica" charset="0"/>
                          <a:cs typeface="Helvetica" charset="0"/>
                        </a:rPr>
                        <a:t>Asian/PI–6</a:t>
                      </a:r>
                    </a:p>
                    <a:p>
                      <a:r>
                        <a:rPr lang="en-US" sz="1050" dirty="0">
                          <a:solidFill>
                            <a:schemeClr val="tx1"/>
                          </a:solidFill>
                          <a:latin typeface="Helvetica" charset="0"/>
                          <a:ea typeface="Helvetica" charset="0"/>
                          <a:cs typeface="Helvetica" charset="0"/>
                        </a:rPr>
                        <a:t>Native</a:t>
                      </a:r>
                      <a:r>
                        <a:rPr lang="en-US" sz="1050" baseline="0" dirty="0">
                          <a:solidFill>
                            <a:schemeClr val="tx1"/>
                          </a:solidFill>
                          <a:latin typeface="Helvetica" charset="0"/>
                          <a:ea typeface="Helvetica" charset="0"/>
                          <a:cs typeface="Helvetica" charset="0"/>
                        </a:rPr>
                        <a:t> Am–2</a:t>
                      </a:r>
                    </a:p>
                    <a:p>
                      <a:r>
                        <a:rPr lang="en-US" sz="1050" baseline="0" dirty="0">
                          <a:solidFill>
                            <a:schemeClr val="tx1"/>
                          </a:solidFill>
                          <a:latin typeface="Helvetica" charset="0"/>
                          <a:ea typeface="Helvetica" charset="0"/>
                          <a:cs typeface="Helvetica" charset="0"/>
                        </a:rPr>
                        <a:t>Multi–Racial–1</a:t>
                      </a:r>
                    </a:p>
                    <a:p>
                      <a:r>
                        <a:rPr lang="en-US" sz="1050" baseline="0" dirty="0">
                          <a:solidFill>
                            <a:schemeClr val="tx1"/>
                          </a:solidFill>
                          <a:latin typeface="Helvetica" charset="0"/>
                          <a:ea typeface="Helvetica" charset="0"/>
                          <a:cs typeface="Helvetica" charset="0"/>
                        </a:rPr>
                        <a:t>Other–2</a:t>
                      </a:r>
                      <a:endParaRPr lang="en-US" sz="1050" dirty="0">
                        <a:solidFill>
                          <a:schemeClr val="tx1"/>
                        </a:solidFill>
                        <a:latin typeface="Helvetica" charset="0"/>
                        <a:ea typeface="Helvetica" charset="0"/>
                        <a:cs typeface="Helvetic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117500">
                <a:tc>
                  <a:txBody>
                    <a:bodyPr/>
                    <a:lstStyle/>
                    <a:p>
                      <a:r>
                        <a:rPr lang="en-US" sz="1050" dirty="0">
                          <a:solidFill>
                            <a:schemeClr val="tx1"/>
                          </a:solidFill>
                          <a:latin typeface="Helvetica" charset="0"/>
                          <a:ea typeface="Helvetica" charset="0"/>
                          <a:cs typeface="Helvetica" charset="0"/>
                        </a:rPr>
                        <a:t>2012–2013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Euro Am–9</a:t>
                      </a:r>
                    </a:p>
                    <a:p>
                      <a:r>
                        <a:rPr lang="en-US" sz="1050" dirty="0">
                          <a:solidFill>
                            <a:schemeClr val="tx1"/>
                          </a:solidFill>
                          <a:latin typeface="Helvetica" charset="0"/>
                          <a:ea typeface="Helvetica" charset="0"/>
                          <a:cs typeface="Helvetica" charset="0"/>
                        </a:rPr>
                        <a:t>African Am–2</a:t>
                      </a:r>
                    </a:p>
                    <a:p>
                      <a:r>
                        <a:rPr lang="en-US" sz="1050" dirty="0">
                          <a:solidFill>
                            <a:schemeClr val="tx1"/>
                          </a:solidFill>
                          <a:latin typeface="Helvetica" charset="0"/>
                          <a:ea typeface="Helvetica" charset="0"/>
                          <a:cs typeface="Helvetica" charset="0"/>
                        </a:rPr>
                        <a:t>Latino–16</a:t>
                      </a:r>
                    </a:p>
                    <a:p>
                      <a:r>
                        <a:rPr lang="en-US" sz="1050" dirty="0">
                          <a:solidFill>
                            <a:schemeClr val="tx1"/>
                          </a:solidFill>
                          <a:latin typeface="Helvetica" charset="0"/>
                          <a:ea typeface="Helvetica" charset="0"/>
                          <a:cs typeface="Helvetica" charset="0"/>
                        </a:rPr>
                        <a:t>Asian/PI–8</a:t>
                      </a:r>
                    </a:p>
                    <a:p>
                      <a:r>
                        <a:rPr lang="en-US" sz="1050" dirty="0">
                          <a:solidFill>
                            <a:schemeClr val="tx1"/>
                          </a:solidFill>
                          <a:latin typeface="Helvetica" charset="0"/>
                          <a:ea typeface="Helvetica" charset="0"/>
                          <a:cs typeface="Helvetica" charset="0"/>
                        </a:rPr>
                        <a:t>Native</a:t>
                      </a:r>
                      <a:r>
                        <a:rPr lang="en-US" sz="1050" baseline="0" dirty="0">
                          <a:solidFill>
                            <a:schemeClr val="tx1"/>
                          </a:solidFill>
                          <a:latin typeface="Helvetica" charset="0"/>
                          <a:ea typeface="Helvetica" charset="0"/>
                          <a:cs typeface="Helvetica" charset="0"/>
                        </a:rPr>
                        <a:t> Am–2</a:t>
                      </a:r>
                    </a:p>
                    <a:p>
                      <a:r>
                        <a:rPr lang="en-US" sz="1050" baseline="0" dirty="0">
                          <a:solidFill>
                            <a:schemeClr val="tx1"/>
                          </a:solidFill>
                          <a:latin typeface="Helvetica" charset="0"/>
                          <a:ea typeface="Helvetica" charset="0"/>
                          <a:cs typeface="Helvetica" charset="0"/>
                        </a:rPr>
                        <a:t>Multi–Racial–3</a:t>
                      </a:r>
                    </a:p>
                    <a:p>
                      <a:r>
                        <a:rPr lang="en-US" sz="1050" baseline="0" dirty="0">
                          <a:solidFill>
                            <a:schemeClr val="tx1"/>
                          </a:solidFill>
                          <a:latin typeface="Helvetica" charset="0"/>
                          <a:ea typeface="Helvetica" charset="0"/>
                          <a:cs typeface="Helvetica" charset="0"/>
                        </a:rPr>
                        <a:t>Other–1</a:t>
                      </a:r>
                      <a:endParaRPr lang="en-US" sz="1050" dirty="0">
                        <a:solidFill>
                          <a:schemeClr val="tx1"/>
                        </a:solidFill>
                        <a:latin typeface="Helvetica" charset="0"/>
                        <a:ea typeface="Helvetica" charset="0"/>
                        <a:cs typeface="Helvetic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latin typeface="Helvetica" charset="0"/>
                          <a:ea typeface="Helvetica" charset="0"/>
                          <a:cs typeface="Helvetica"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3" name="TextBox 2"/>
          <p:cNvSpPr txBox="1"/>
          <p:nvPr/>
        </p:nvSpPr>
        <p:spPr>
          <a:xfrm>
            <a:off x="800099" y="6384210"/>
            <a:ext cx="7543801" cy="369332"/>
          </a:xfrm>
          <a:prstGeom prst="rect">
            <a:avLst/>
          </a:prstGeom>
          <a:noFill/>
        </p:spPr>
        <p:txBody>
          <a:bodyPr wrap="square" rtlCol="0">
            <a:spAutoFit/>
          </a:bodyPr>
          <a:lstStyle/>
          <a:p>
            <a:r>
              <a:rPr lang="en-US" b="1" dirty="0">
                <a:solidFill>
                  <a:schemeClr val="bg1"/>
                </a:solidFill>
                <a:latin typeface="Helvetica" charset="0"/>
                <a:ea typeface="Helvetica" charset="0"/>
                <a:cs typeface="Helvetica" charset="0"/>
              </a:rPr>
              <a:t>*Other including students identifying as Indian and Middle–Eastern</a:t>
            </a:r>
          </a:p>
        </p:txBody>
      </p:sp>
    </p:spTree>
    <p:extLst>
      <p:ext uri="{BB962C8B-B14F-4D97-AF65-F5344CB8AC3E}">
        <p14:creationId xmlns:p14="http://schemas.microsoft.com/office/powerpoint/2010/main" val="326407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p:nvPr/>
        </p:nvSpPr>
        <p:spPr>
          <a:xfrm>
            <a:off x="749808" y="952583"/>
            <a:ext cx="7662672" cy="766489"/>
          </a:xfrm>
          <a:prstGeom prst="rect">
            <a:avLst/>
          </a:prstGeom>
          <a:noFill/>
          <a:ln>
            <a:noFill/>
          </a:ln>
        </p:spPr>
        <p:txBody>
          <a:bodyPr lIns="81625" tIns="40800" rIns="81625" bIns="40800" anchor="ctr" anchorCtr="0">
            <a:noAutofit/>
          </a:bodyPr>
          <a:lstStyle/>
          <a:p>
            <a:pPr marL="0" marR="0" lvl="0" indent="0">
              <a:lnSpc>
                <a:spcPct val="85000"/>
              </a:lnSpc>
              <a:spcBef>
                <a:spcPct val="0"/>
              </a:spcBef>
              <a:spcAft>
                <a:spcPts val="0"/>
              </a:spcAft>
              <a:buClr>
                <a:schemeClr val="lt1"/>
              </a:buClr>
              <a:buSzPct val="25000"/>
            </a:pPr>
            <a:r>
              <a:rPr lang="en" sz="3800" b="1" spc="-50" dirty="0">
                <a:solidFill>
                  <a:schemeClr val="tx1">
                    <a:lumMod val="75000"/>
                    <a:lumOff val="25000"/>
                  </a:schemeClr>
                </a:solidFill>
                <a:latin typeface="Helvetica" charset="0"/>
                <a:ea typeface="Helvetica" charset="0"/>
                <a:cs typeface="Helvetica" charset="0"/>
                <a:sym typeface="Arial"/>
              </a:rPr>
              <a:t>How Do We Compare?</a:t>
            </a:r>
          </a:p>
        </p:txBody>
      </p:sp>
      <p:pic>
        <p:nvPicPr>
          <p:cNvPr id="81" name="Shape 81" descr="This pie displays the ethnic and racial breakdown of school psychologists in California. Compared to the pie chart of school psychologists in the US, the pie chart of school psychologists in California displays more diversity with a little over half of the school psychologists in California are white and the remaining are from diverse backgrounds. " title="Racial and Ethnic Background of School Psychologists in Public Schools"/>
          <p:cNvPicPr preferRelativeResize="0"/>
          <p:nvPr/>
        </p:nvPicPr>
        <p:blipFill rotWithShape="1">
          <a:blip r:embed="rId3">
            <a:alphaModFix/>
          </a:blip>
          <a:srcRect l="28694" r="27818" b="6977"/>
          <a:stretch/>
        </p:blipFill>
        <p:spPr>
          <a:xfrm>
            <a:off x="3430119" y="1897626"/>
            <a:ext cx="2509540" cy="3024480"/>
          </a:xfrm>
          <a:prstGeom prst="rect">
            <a:avLst/>
          </a:prstGeom>
          <a:solidFill>
            <a:schemeClr val="lt1"/>
          </a:solidFill>
          <a:ln>
            <a:noFill/>
          </a:ln>
        </p:spPr>
      </p:pic>
      <p:pic>
        <p:nvPicPr>
          <p:cNvPr id="82" name="Shape 82" descr="Pie Chart of the racial and ethnic background of school psychologists in the United States. This figure displays that the large majority of school psychologists in the US are European American or White. " title="Racial and Ethnic Background of School Psychologists in the United States"/>
          <p:cNvPicPr preferRelativeResize="0"/>
          <p:nvPr/>
        </p:nvPicPr>
        <p:blipFill rotWithShape="1">
          <a:blip r:embed="rId4">
            <a:alphaModFix/>
          </a:blip>
          <a:srcRect l="27915" t="-2263" r="29083" b="3017"/>
          <a:stretch/>
        </p:blipFill>
        <p:spPr>
          <a:xfrm>
            <a:off x="362884" y="1875910"/>
            <a:ext cx="2603134" cy="3116566"/>
          </a:xfrm>
          <a:prstGeom prst="rect">
            <a:avLst/>
          </a:prstGeom>
          <a:solidFill>
            <a:schemeClr val="lt1"/>
          </a:solidFill>
          <a:ln>
            <a:noFill/>
          </a:ln>
        </p:spPr>
      </p:pic>
      <p:pic>
        <p:nvPicPr>
          <p:cNvPr id="83" name="Shape 83" descr="This pie displays the ethnic and racial breakdown of school psychology Ed.S. students at SDSU. Compared to the pie chart of school psychologists in the US, and the pie chart of school psychologists in California, our students represent a very diverse pool. We represent the students in schools that we serve. About 25% Latino, 20% Asian, 10% Native American, 15% White, 12% African American, and 10% Other" title="Racial and Ethnic Background of SDSU Students and Grads"/>
          <p:cNvPicPr preferRelativeResize="0"/>
          <p:nvPr/>
        </p:nvPicPr>
        <p:blipFill rotWithShape="1">
          <a:blip r:embed="rId5">
            <a:alphaModFix/>
          </a:blip>
          <a:srcRect l="27817" t="-566" r="28887" b="5847"/>
          <a:stretch/>
        </p:blipFill>
        <p:spPr>
          <a:xfrm>
            <a:off x="6255570" y="1929384"/>
            <a:ext cx="2519470" cy="3085626"/>
          </a:xfrm>
          <a:prstGeom prst="rect">
            <a:avLst/>
          </a:prstGeom>
          <a:solidFill>
            <a:schemeClr val="lt1"/>
          </a:solidFill>
          <a:ln>
            <a:noFill/>
          </a:ln>
        </p:spPr>
      </p:pic>
      <p:pic>
        <p:nvPicPr>
          <p:cNvPr id="84" name="Shape 84" descr="In California’s public schools: &#10;2.6 million (41%) speak a language other than English at home&#10;Over 1 million English Language Learners (ELLs)&#10;In San Diego’s public schools:&#10;The majority speak a language other than English&#10;The majority of ELLs are Spanish Speakers&#10;Spanish Speakers are culturally diverse &#10;One school - over 100 language groups&#10;In SDSU’s School Psychology Program:&#10; The majority of our students are proficient in English and another language(s): Spanish, Mandarin, Japanese, Tagalog, Taiwanese, Vietnamese, Korean, and Navajo&#10;" title="Key for circle graphs "/>
          <p:cNvPicPr preferRelativeResize="0"/>
          <p:nvPr/>
        </p:nvPicPr>
        <p:blipFill rotWithShape="1">
          <a:blip r:embed="rId6">
            <a:alphaModFix/>
          </a:blip>
          <a:srcRect l="21779" t="74432" r="24683"/>
          <a:stretch/>
        </p:blipFill>
        <p:spPr>
          <a:xfrm>
            <a:off x="2651760" y="5036460"/>
            <a:ext cx="3840480" cy="1200706"/>
          </a:xfrm>
          <a:prstGeom prst="rect">
            <a:avLst/>
          </a:prstGeom>
          <a:noFill/>
          <a:ln>
            <a:noFill/>
          </a:ln>
        </p:spPr>
      </p:pic>
      <p:sp>
        <p:nvSpPr>
          <p:cNvPr id="2" name="Title 1" hidden="1"/>
          <p:cNvSpPr>
            <a:spLocks noGrp="1"/>
          </p:cNvSpPr>
          <p:nvPr>
            <p:ph type="title"/>
          </p:nvPr>
        </p:nvSpPr>
        <p:spPr/>
        <p:txBody>
          <a:bodyPr/>
          <a:lstStyle/>
          <a:p>
            <a:endParaRPr lang="en-US"/>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3407906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Content Placeholder 1"/>
          <p:cNvSpPr>
            <a:spLocks noGrp="1"/>
          </p:cNvSpPr>
          <p:nvPr>
            <p:ph idx="1"/>
          </p:nvPr>
        </p:nvSpPr>
        <p:spPr>
          <a:xfrm>
            <a:off x="822960" y="1985434"/>
            <a:ext cx="7543800" cy="4023360"/>
          </a:xfrm>
        </p:spPr>
        <p:txBody>
          <a:bodyPr anchor="ctr">
            <a:normAutofit/>
          </a:bodyPr>
          <a:lstStyle/>
          <a:p>
            <a:pPr marL="347472" indent="-347472">
              <a:buClr>
                <a:srgbClr val="C00000"/>
              </a:buClr>
              <a:buFont typeface="Wingdings" charset="2"/>
              <a:buChar char="§"/>
            </a:pPr>
            <a:r>
              <a:rPr lang="en" sz="2300" dirty="0">
                <a:solidFill>
                  <a:schemeClr val="dk1"/>
                </a:solidFill>
                <a:latin typeface="Helvetica" panose="020B0604020202020204" pitchFamily="34" charset="0"/>
                <a:cs typeface="Helvetica" panose="020B0604020202020204" pitchFamily="34" charset="0"/>
              </a:rPr>
              <a:t>Each student completes a </a:t>
            </a:r>
            <a:r>
              <a:rPr lang="en" sz="2300" i="1" dirty="0">
                <a:solidFill>
                  <a:srgbClr val="33830D"/>
                </a:solidFill>
                <a:latin typeface="Helvetica" panose="020B0604020202020204" pitchFamily="34" charset="0"/>
                <a:cs typeface="Helvetica" panose="020B0604020202020204" pitchFamily="34" charset="0"/>
              </a:rPr>
              <a:t>minimum of 850 hours </a:t>
            </a:r>
            <a:r>
              <a:rPr lang="en" sz="2300" dirty="0">
                <a:solidFill>
                  <a:schemeClr val="dk1"/>
                </a:solidFill>
                <a:latin typeface="Helvetica" panose="020B0604020202020204" pitchFamily="34" charset="0"/>
                <a:cs typeface="Helvetica" panose="020B0604020202020204" pitchFamily="34" charset="0"/>
              </a:rPr>
              <a:t>of</a:t>
            </a:r>
            <a:r>
              <a:rPr lang="en" sz="2300" i="1" dirty="0">
                <a:solidFill>
                  <a:schemeClr val="dk1"/>
                </a:solidFill>
                <a:latin typeface="Helvetica" panose="020B0604020202020204" pitchFamily="34" charset="0"/>
                <a:cs typeface="Helvetica" panose="020B0604020202020204" pitchFamily="34" charset="0"/>
              </a:rPr>
              <a:t> </a:t>
            </a:r>
            <a:r>
              <a:rPr lang="en" sz="2300" dirty="0">
                <a:solidFill>
                  <a:schemeClr val="dk1"/>
                </a:solidFill>
                <a:latin typeface="Helvetica" panose="020B0604020202020204" pitchFamily="34" charset="0"/>
                <a:cs typeface="Helvetica" panose="020B0604020202020204" pitchFamily="34" charset="0"/>
              </a:rPr>
              <a:t>supervised practicum and field experiences </a:t>
            </a:r>
            <a:r>
              <a:rPr lang="en" sz="2300" i="1" dirty="0">
                <a:solidFill>
                  <a:schemeClr val="dk1"/>
                </a:solidFill>
                <a:latin typeface="Helvetica" panose="020B0604020202020204" pitchFamily="34" charset="0"/>
                <a:cs typeface="Helvetica" panose="020B0604020202020204" pitchFamily="34" charset="0"/>
              </a:rPr>
              <a:t>before</a:t>
            </a:r>
            <a:r>
              <a:rPr lang="en" sz="2300" dirty="0">
                <a:solidFill>
                  <a:schemeClr val="dk1"/>
                </a:solidFill>
                <a:latin typeface="Helvetica" panose="020B0604020202020204" pitchFamily="34" charset="0"/>
                <a:cs typeface="Helvetica" panose="020B0604020202020204" pitchFamily="34" charset="0"/>
              </a:rPr>
              <a:t> their final </a:t>
            </a:r>
            <a:r>
              <a:rPr lang="en" sz="2300" b="1" dirty="0">
                <a:solidFill>
                  <a:schemeClr val="dk1"/>
                </a:solidFill>
                <a:latin typeface="Helvetica" panose="020B0604020202020204" pitchFamily="34" charset="0"/>
                <a:cs typeface="Helvetica" panose="020B0604020202020204" pitchFamily="34" charset="0"/>
              </a:rPr>
              <a:t>internship</a:t>
            </a:r>
            <a:r>
              <a:rPr lang="en" sz="2300" dirty="0">
                <a:solidFill>
                  <a:schemeClr val="dk1"/>
                </a:solidFill>
                <a:latin typeface="Helvetica" panose="020B0604020202020204" pitchFamily="34" charset="0"/>
                <a:cs typeface="Helvetica" panose="020B0604020202020204" pitchFamily="34" charset="0"/>
              </a:rPr>
              <a:t>. </a:t>
            </a:r>
            <a:endParaRPr lang="en-US" sz="2300" dirty="0">
              <a:solidFill>
                <a:schemeClr val="dk1"/>
              </a:solidFill>
              <a:latin typeface="Helvetica" panose="020B0604020202020204" pitchFamily="34" charset="0"/>
              <a:cs typeface="Helvetica" panose="020B0604020202020204" pitchFamily="34" charset="0"/>
            </a:endParaRPr>
          </a:p>
          <a:p>
            <a:pPr marL="347472" indent="-347472">
              <a:buClr>
                <a:srgbClr val="C00000"/>
              </a:buClr>
              <a:buFont typeface="Wingdings" charset="2"/>
              <a:buChar char="§"/>
            </a:pPr>
            <a:r>
              <a:rPr lang="en" sz="2300" dirty="0">
                <a:solidFill>
                  <a:schemeClr val="dk1"/>
                </a:solidFill>
                <a:latin typeface="Helvetica" panose="020B0604020202020204" pitchFamily="34" charset="0"/>
                <a:cs typeface="Helvetica" panose="020B0604020202020204" pitchFamily="34" charset="0"/>
              </a:rPr>
              <a:t>Internship is full-time, all year, and involves </a:t>
            </a:r>
            <a:r>
              <a:rPr lang="en" sz="2300" dirty="0">
                <a:solidFill>
                  <a:srgbClr val="33830D"/>
                </a:solidFill>
                <a:latin typeface="Helvetica" panose="020B0604020202020204" pitchFamily="34" charset="0"/>
                <a:cs typeface="Helvetica" panose="020B0604020202020204" pitchFamily="34" charset="0"/>
              </a:rPr>
              <a:t>at least </a:t>
            </a:r>
            <a:r>
              <a:rPr lang="en" sz="2300" i="1" dirty="0">
                <a:solidFill>
                  <a:srgbClr val="33830D"/>
                </a:solidFill>
                <a:latin typeface="Helvetica" panose="020B0604020202020204" pitchFamily="34" charset="0"/>
                <a:cs typeface="Helvetica" panose="020B0604020202020204" pitchFamily="34" charset="0"/>
              </a:rPr>
              <a:t>1,200 hours </a:t>
            </a:r>
            <a:r>
              <a:rPr lang="en" sz="2300" dirty="0">
                <a:solidFill>
                  <a:schemeClr val="dk1"/>
                </a:solidFill>
                <a:latin typeface="Helvetica" panose="020B0604020202020204" pitchFamily="34" charset="0"/>
                <a:cs typeface="Helvetica" panose="020B0604020202020204" pitchFamily="34" charset="0"/>
              </a:rPr>
              <a:t>of supervised professional practice in schools, as required by NASP.</a:t>
            </a:r>
            <a:endParaRPr lang="en-US" sz="2300" dirty="0">
              <a:solidFill>
                <a:schemeClr val="dk1"/>
              </a:solidFill>
              <a:latin typeface="Helvetica" panose="020B0604020202020204" pitchFamily="34" charset="0"/>
              <a:cs typeface="Helvetica" panose="020B0604020202020204" pitchFamily="34" charset="0"/>
            </a:endParaRPr>
          </a:p>
          <a:p>
            <a:pPr marL="347472" indent="-347472">
              <a:buClr>
                <a:srgbClr val="C00000"/>
              </a:buClr>
              <a:buFont typeface="Wingdings" charset="2"/>
              <a:buChar char="§"/>
            </a:pPr>
            <a:r>
              <a:rPr lang="en" sz="2300" dirty="0">
                <a:solidFill>
                  <a:schemeClr val="dk1"/>
                </a:solidFill>
                <a:latin typeface="Helvetica" panose="020B0604020202020204" pitchFamily="34" charset="0"/>
                <a:cs typeface="Helvetica" panose="020B0604020202020204" pitchFamily="34" charset="0"/>
              </a:rPr>
              <a:t>Prior to graduation, each student completes </a:t>
            </a:r>
            <a:r>
              <a:rPr lang="en" sz="2300" i="1" dirty="0">
                <a:solidFill>
                  <a:srgbClr val="33830D"/>
                </a:solidFill>
                <a:latin typeface="Helvetica" panose="020B0604020202020204" pitchFamily="34" charset="0"/>
                <a:cs typeface="Helvetica" panose="020B0604020202020204" pitchFamily="34" charset="0"/>
              </a:rPr>
              <a:t>over 2,000 hours</a:t>
            </a:r>
            <a:r>
              <a:rPr lang="en" sz="2300" i="1" dirty="0">
                <a:solidFill>
                  <a:srgbClr val="FF6600"/>
                </a:solidFill>
                <a:latin typeface="Helvetica" panose="020B0604020202020204" pitchFamily="34" charset="0"/>
                <a:cs typeface="Helvetica" panose="020B0604020202020204" pitchFamily="34" charset="0"/>
              </a:rPr>
              <a:t> </a:t>
            </a:r>
            <a:r>
              <a:rPr lang="en" sz="2300" dirty="0">
                <a:solidFill>
                  <a:schemeClr val="dk1"/>
                </a:solidFill>
                <a:latin typeface="Helvetica" panose="020B0604020202020204" pitchFamily="34" charset="0"/>
                <a:cs typeface="Helvetica" panose="020B0604020202020204" pitchFamily="34" charset="0"/>
              </a:rPr>
              <a:t>of supervised school practice.</a:t>
            </a:r>
            <a:endParaRPr lang="en-US" sz="2300" dirty="0"/>
          </a:p>
        </p:txBody>
      </p:sp>
      <p:sp>
        <p:nvSpPr>
          <p:cNvPr id="95" name="Shape 95"/>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800" b="1" dirty="0">
                <a:latin typeface="Helvetica" panose="020B0604020202020204" pitchFamily="34" charset="0"/>
                <a:cs typeface="Helvetica" panose="020B0604020202020204" pitchFamily="34" charset="0"/>
                <a:sym typeface="Arial"/>
              </a:rPr>
              <a:t>Fieldwork and Practica in Multicultural Schools</a:t>
            </a:r>
            <a:endParaRPr lang="en" sz="3800" b="1" i="0" u="none" strike="noStrike" cap="none" dirty="0">
              <a:solidFill>
                <a:schemeClr val="dk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73276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Specialized Grants</a:t>
            </a:r>
          </a:p>
        </p:txBody>
      </p:sp>
      <p:sp>
        <p:nvSpPr>
          <p:cNvPr id="6" name="Text Placeholder 5"/>
          <p:cNvSpPr>
            <a:spLocks noGrp="1"/>
          </p:cNvSpPr>
          <p:nvPr>
            <p:ph type="body" idx="1"/>
          </p:nvPr>
        </p:nvSpPr>
        <p:spPr>
          <a:xfrm>
            <a:off x="822960" y="4453128"/>
            <a:ext cx="7543800" cy="347472"/>
          </a:xfrm>
        </p:spPr>
        <p:txBody>
          <a:bodyPr>
            <a:normAutofit fontScale="92500" lnSpcReduction="20000"/>
          </a:bodyPr>
          <a:lstStyle/>
          <a:p>
            <a:r>
              <a:rPr lang="en-US" b="1" spc="0" dirty="0">
                <a:solidFill>
                  <a:srgbClr val="33830D"/>
                </a:solidFill>
                <a:latin typeface="Helvetica" panose="020B0604020202020204" pitchFamily="34" charset="0"/>
                <a:cs typeface="Helvetica" panose="020B0604020202020204" pitchFamily="34" charset="0"/>
              </a:rPr>
              <a:t>CLASS-EL, NAISC, CARES</a:t>
            </a:r>
          </a:p>
        </p:txBody>
      </p:sp>
    </p:spTree>
    <p:extLst>
      <p:ext uri="{BB962C8B-B14F-4D97-AF65-F5344CB8AC3E}">
        <p14:creationId xmlns:p14="http://schemas.microsoft.com/office/powerpoint/2010/main" val="1949281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p:nvPr/>
        </p:nvSpPr>
        <p:spPr>
          <a:xfrm>
            <a:off x="635000" y="304749"/>
            <a:ext cx="7899299" cy="1040828"/>
          </a:xfrm>
          <a:prstGeom prst="rect">
            <a:avLst/>
          </a:prstGeom>
          <a:noFill/>
          <a:ln>
            <a:noFill/>
          </a:ln>
        </p:spPr>
        <p:txBody>
          <a:bodyPr lIns="91418" tIns="45698" rIns="91418" bIns="45698" anchor="ctr" anchorCtr="0">
            <a:noAutofit/>
          </a:bodyPr>
          <a:lstStyle/>
          <a:p>
            <a:pPr>
              <a:buSzPct val="25000"/>
            </a:pPr>
            <a:r>
              <a:rPr lang="en-US" sz="3800" b="1" spc="-50" dirty="0">
                <a:solidFill>
                  <a:schemeClr val="tx1">
                    <a:lumMod val="75000"/>
                    <a:lumOff val="25000"/>
                  </a:schemeClr>
                </a:solidFill>
                <a:latin typeface="Helvetica" charset="0"/>
                <a:ea typeface="Helvetica" charset="0"/>
                <a:cs typeface="Helvetica" charset="0"/>
                <a:sym typeface="Arial"/>
              </a:rPr>
              <a:t>Native American &amp; Indigenous Scholars Collaborati</a:t>
            </a:r>
            <a:r>
              <a:rPr lang="en-US" sz="3800" b="1" spc="-50" dirty="0">
                <a:solidFill>
                  <a:schemeClr val="tx1">
                    <a:lumMod val="75000"/>
                    <a:lumOff val="25000"/>
                  </a:schemeClr>
                </a:solidFill>
                <a:latin typeface="Helvetica" charset="0"/>
                <a:ea typeface="Helvetica" charset="0"/>
                <a:cs typeface="Helvetica" charset="0"/>
              </a:rPr>
              <a:t>ve</a:t>
            </a:r>
            <a:r>
              <a:rPr lang="en-US" sz="3800" b="1" spc="-50" dirty="0">
                <a:solidFill>
                  <a:schemeClr val="tx1">
                    <a:lumMod val="75000"/>
                    <a:lumOff val="25000"/>
                  </a:schemeClr>
                </a:solidFill>
                <a:latin typeface="Helvetica" charset="0"/>
                <a:ea typeface="Helvetica" charset="0"/>
                <a:cs typeface="Helvetica" charset="0"/>
                <a:sym typeface="Arial"/>
              </a:rPr>
              <a:t> </a:t>
            </a:r>
            <a:r>
              <a:rPr lang="en-US" sz="3800" b="1" spc="-50" dirty="0">
                <a:solidFill>
                  <a:srgbClr val="33830D"/>
                </a:solidFill>
                <a:latin typeface="Helvetica" charset="0"/>
                <a:ea typeface="Helvetica" charset="0"/>
                <a:cs typeface="Helvetica" charset="0"/>
                <a:sym typeface="Arial"/>
              </a:rPr>
              <a:t>(NAISC) </a:t>
            </a:r>
            <a:r>
              <a:rPr lang="en-US" sz="3800" b="1" spc="-50" dirty="0">
                <a:solidFill>
                  <a:schemeClr val="tx1">
                    <a:lumMod val="75000"/>
                    <a:lumOff val="25000"/>
                  </a:schemeClr>
                </a:solidFill>
                <a:latin typeface="Helvetica" charset="0"/>
                <a:ea typeface="Helvetica" charset="0"/>
                <a:cs typeface="Helvetica" charset="0"/>
                <a:sym typeface="Arial"/>
              </a:rPr>
              <a:t>2014-2019</a:t>
            </a:r>
          </a:p>
        </p:txBody>
      </p:sp>
      <p:pic>
        <p:nvPicPr>
          <p:cNvPr id="299" name="Shape 299" descr="Picture of SDSU Native Grant Scholars at a National Conference" title="Native Grant Scholars Photo "/>
          <p:cNvPicPr preferRelativeResize="0">
            <a:picLocks noGrp="1"/>
          </p:cNvPicPr>
          <p:nvPr>
            <p:ph sz="half" idx="1"/>
          </p:nvPr>
        </p:nvPicPr>
        <p:blipFill rotWithShape="1">
          <a:blip r:embed="rId3">
            <a:alphaModFix/>
          </a:blip>
          <a:srcRect l="16562" r="16561"/>
          <a:stretch/>
        </p:blipFill>
        <p:spPr>
          <a:xfrm>
            <a:off x="1169072" y="1890890"/>
            <a:ext cx="2880900" cy="3228566"/>
          </a:xfrm>
          <a:prstGeom prst="rect">
            <a:avLst/>
          </a:prstGeom>
          <a:noFill/>
          <a:ln>
            <a:noFill/>
          </a:ln>
        </p:spPr>
      </p:pic>
      <p:sp>
        <p:nvSpPr>
          <p:cNvPr id="300" name="Shape 300"/>
          <p:cNvSpPr txBox="1">
            <a:spLocks noGrp="1"/>
          </p:cNvSpPr>
          <p:nvPr>
            <p:ph sz="half" idx="2"/>
          </p:nvPr>
        </p:nvSpPr>
        <p:spPr>
          <a:xfrm>
            <a:off x="4686300" y="1890890"/>
            <a:ext cx="3847999" cy="4089050"/>
          </a:xfrm>
          <a:prstGeom prst="rect">
            <a:avLst/>
          </a:prstGeom>
          <a:noFill/>
          <a:ln>
            <a:noFill/>
          </a:ln>
        </p:spPr>
        <p:txBody>
          <a:bodyPr lIns="91418" tIns="45698" rIns="91418" bIns="45698" anchor="ctr" anchorCtr="0">
            <a:noAutofit/>
          </a:bodyPr>
          <a:lstStyle/>
          <a:p>
            <a:pPr marL="434340" indent="-342900">
              <a:lnSpc>
                <a:spcPct val="70000"/>
              </a:lnSpc>
              <a:spcBef>
                <a:spcPts val="0"/>
              </a:spcBef>
              <a:spcAft>
                <a:spcPts val="0"/>
              </a:spcAft>
              <a:buClr>
                <a:srgbClr val="C00000"/>
              </a:buClr>
              <a:buFont typeface="Wingdings" charset="2"/>
              <a:buChar char="§"/>
            </a:pPr>
            <a:r>
              <a:rPr lang="en-US" sz="2200" dirty="0">
                <a:solidFill>
                  <a:srgbClr val="000000"/>
                </a:solidFill>
                <a:latin typeface="Helvetica" panose="020B0604020202020204" pitchFamily="34" charset="0"/>
                <a:ea typeface="Arial"/>
                <a:cs typeface="Helvetica" panose="020B0604020202020204" pitchFamily="34" charset="0"/>
                <a:sym typeface="Arial"/>
              </a:rPr>
              <a:t>Commitment to Learn about and Serve Indigenous Youth and Communities</a:t>
            </a:r>
          </a:p>
          <a:p>
            <a:pPr marL="434340" indent="-342900">
              <a:lnSpc>
                <a:spcPct val="70000"/>
              </a:lnSpc>
              <a:spcBef>
                <a:spcPts val="0"/>
              </a:spcBef>
              <a:spcAft>
                <a:spcPts val="0"/>
              </a:spcAft>
              <a:buClr>
                <a:srgbClr val="C00000"/>
              </a:buClr>
              <a:buFont typeface="Wingdings" charset="2"/>
              <a:buChar char="§"/>
            </a:pPr>
            <a:endParaRPr lang="en-US" sz="2200" dirty="0">
              <a:solidFill>
                <a:srgbClr val="000000"/>
              </a:solidFill>
              <a:latin typeface="Helvetica" panose="020B0604020202020204" pitchFamily="34" charset="0"/>
              <a:ea typeface="Arial"/>
              <a:cs typeface="Helvetica" panose="020B0604020202020204" pitchFamily="34" charset="0"/>
              <a:sym typeface="Arial"/>
            </a:endParaRPr>
          </a:p>
          <a:p>
            <a:pPr marL="434340" indent="-342900">
              <a:lnSpc>
                <a:spcPct val="70000"/>
              </a:lnSpc>
              <a:spcBef>
                <a:spcPts val="0"/>
              </a:spcBef>
              <a:spcAft>
                <a:spcPts val="0"/>
              </a:spcAft>
              <a:buClr>
                <a:srgbClr val="C00000"/>
              </a:buClr>
              <a:buFont typeface="Wingdings" charset="2"/>
              <a:buChar char="§"/>
            </a:pPr>
            <a:r>
              <a:rPr lang="en-US" sz="2200" dirty="0">
                <a:solidFill>
                  <a:srgbClr val="000000"/>
                </a:solidFill>
                <a:latin typeface="Helvetica" panose="020B0604020202020204" pitchFamily="34" charset="0"/>
                <a:ea typeface="Arial"/>
                <a:cs typeface="Helvetica" panose="020B0604020202020204" pitchFamily="34" charset="0"/>
                <a:sym typeface="Arial"/>
              </a:rPr>
              <a:t>Weekly Seminar</a:t>
            </a:r>
          </a:p>
          <a:p>
            <a:pPr marL="434340" indent="-342900">
              <a:lnSpc>
                <a:spcPct val="70000"/>
              </a:lnSpc>
              <a:spcBef>
                <a:spcPts val="922"/>
              </a:spcBef>
              <a:spcAft>
                <a:spcPts val="0"/>
              </a:spcAft>
              <a:buClr>
                <a:srgbClr val="C00000"/>
              </a:buClr>
              <a:buFont typeface="Wingdings" charset="2"/>
              <a:buChar char="§"/>
            </a:pPr>
            <a:r>
              <a:rPr lang="en-US" sz="2200" dirty="0">
                <a:solidFill>
                  <a:srgbClr val="000000"/>
                </a:solidFill>
                <a:latin typeface="Helvetica" panose="020B0604020202020204" pitchFamily="34" charset="0"/>
                <a:ea typeface="Arial"/>
                <a:cs typeface="Helvetica" panose="020B0604020202020204" pitchFamily="34" charset="0"/>
                <a:sym typeface="Arial"/>
              </a:rPr>
              <a:t>Summer and Winter Institutes </a:t>
            </a:r>
          </a:p>
          <a:p>
            <a:pPr marL="434340" indent="-342900">
              <a:lnSpc>
                <a:spcPct val="70000"/>
              </a:lnSpc>
              <a:spcBef>
                <a:spcPts val="922"/>
              </a:spcBef>
              <a:spcAft>
                <a:spcPts val="0"/>
              </a:spcAft>
              <a:buClr>
                <a:srgbClr val="C00000"/>
              </a:buClr>
              <a:buFont typeface="Wingdings" charset="2"/>
              <a:buChar char="§"/>
            </a:pPr>
            <a:r>
              <a:rPr lang="en-US" sz="2200" dirty="0">
                <a:solidFill>
                  <a:srgbClr val="000000"/>
                </a:solidFill>
                <a:latin typeface="Helvetica" panose="020B0604020202020204" pitchFamily="34" charset="0"/>
                <a:ea typeface="Arial"/>
                <a:cs typeface="Helvetica" panose="020B0604020202020204" pitchFamily="34" charset="0"/>
                <a:sym typeface="Arial"/>
              </a:rPr>
              <a:t>Spring Immersion on Reservation </a:t>
            </a:r>
          </a:p>
          <a:p>
            <a:pPr marL="434340" indent="-342900">
              <a:lnSpc>
                <a:spcPct val="70000"/>
              </a:lnSpc>
              <a:spcBef>
                <a:spcPts val="922"/>
              </a:spcBef>
              <a:spcAft>
                <a:spcPts val="0"/>
              </a:spcAft>
              <a:buClr>
                <a:srgbClr val="C00000"/>
              </a:buClr>
              <a:buFont typeface="Wingdings" charset="2"/>
              <a:buChar char="§"/>
            </a:pPr>
            <a:r>
              <a:rPr lang="en-US" sz="2200" dirty="0">
                <a:solidFill>
                  <a:srgbClr val="000000"/>
                </a:solidFill>
                <a:latin typeface="Helvetica" panose="020B0604020202020204" pitchFamily="34" charset="0"/>
                <a:ea typeface="Arial"/>
                <a:cs typeface="Helvetica" panose="020B0604020202020204" pitchFamily="34" charset="0"/>
                <a:sym typeface="Arial"/>
              </a:rPr>
              <a:t>Weekly Fieldwork </a:t>
            </a:r>
          </a:p>
          <a:p>
            <a:pPr marL="434340" indent="-342900">
              <a:lnSpc>
                <a:spcPct val="70000"/>
              </a:lnSpc>
              <a:spcBef>
                <a:spcPts val="922"/>
              </a:spcBef>
              <a:spcAft>
                <a:spcPts val="0"/>
              </a:spcAft>
              <a:buClr>
                <a:srgbClr val="C00000"/>
              </a:buClr>
              <a:buFont typeface="Wingdings" charset="2"/>
              <a:buChar char="§"/>
            </a:pPr>
            <a:r>
              <a:rPr lang="en-US" sz="2200" dirty="0">
                <a:solidFill>
                  <a:srgbClr val="000000"/>
                </a:solidFill>
                <a:latin typeface="Helvetica" panose="020B0604020202020204" pitchFamily="34" charset="0"/>
                <a:ea typeface="Arial"/>
                <a:cs typeface="Helvetica" panose="020B0604020202020204" pitchFamily="34" charset="0"/>
                <a:sym typeface="Arial"/>
              </a:rPr>
              <a:t>Profession-Specific and Native American Professional Conferences </a:t>
            </a:r>
          </a:p>
          <a:p>
            <a:pPr marL="434340" indent="-342900">
              <a:lnSpc>
                <a:spcPct val="70000"/>
              </a:lnSpc>
              <a:spcBef>
                <a:spcPts val="922"/>
              </a:spcBef>
              <a:spcAft>
                <a:spcPts val="0"/>
              </a:spcAft>
              <a:buClr>
                <a:srgbClr val="C00000"/>
              </a:buClr>
              <a:buFont typeface="Wingdings" charset="2"/>
              <a:buChar char="§"/>
            </a:pPr>
            <a:r>
              <a:rPr lang="en-US" sz="2200" dirty="0">
                <a:solidFill>
                  <a:srgbClr val="000000"/>
                </a:solidFill>
                <a:latin typeface="Helvetica" panose="020B0604020202020204" pitchFamily="34" charset="0"/>
                <a:ea typeface="Arial"/>
                <a:cs typeface="Helvetica" panose="020B0604020202020204" pitchFamily="34" charset="0"/>
                <a:sym typeface="Arial"/>
              </a:rPr>
              <a:t>Financial Support</a:t>
            </a:r>
          </a:p>
        </p:txBody>
      </p:sp>
      <p:sp>
        <p:nvSpPr>
          <p:cNvPr id="301" name="Shape 301"/>
          <p:cNvSpPr txBox="1"/>
          <p:nvPr/>
        </p:nvSpPr>
        <p:spPr>
          <a:xfrm>
            <a:off x="635000" y="5169254"/>
            <a:ext cx="3949044" cy="944146"/>
          </a:xfrm>
          <a:prstGeom prst="rect">
            <a:avLst/>
          </a:prstGeom>
          <a:solidFill>
            <a:schemeClr val="accent2"/>
          </a:solidFill>
          <a:ln>
            <a:noFill/>
          </a:ln>
        </p:spPr>
        <p:txBody>
          <a:bodyPr lIns="91418" tIns="45698" rIns="91418" bIns="45698" anchor="ctr" anchorCtr="0">
            <a:noAutofit/>
          </a:bodyPr>
          <a:lstStyle/>
          <a:p>
            <a:pPr algn="ctr"/>
            <a:r>
              <a:rPr lang="en-US" sz="1400" b="1" i="1" u="none" strike="noStrike" cap="none" dirty="0">
                <a:solidFill>
                  <a:schemeClr val="lt1"/>
                </a:solidFill>
                <a:latin typeface="Helvetica" charset="0"/>
                <a:ea typeface="Helvetica" charset="0"/>
                <a:cs typeface="Helvetica" charset="0"/>
                <a:sym typeface="Rokkitt"/>
              </a:rPr>
              <a:t>“</a:t>
            </a:r>
            <a:r>
              <a:rPr lang="en-US" sz="1400" b="1" i="1" u="none" strike="noStrike" cap="none" dirty="0">
                <a:solidFill>
                  <a:schemeClr val="lt1"/>
                </a:solidFill>
                <a:latin typeface="Helvetica" charset="0"/>
                <a:ea typeface="Helvetica" charset="0"/>
                <a:cs typeface="Helvetica" charset="0"/>
                <a:sym typeface="Arial"/>
              </a:rPr>
              <a:t>Treat the earth well.  It was not given to you by your parents, it was loaned to you by your children.”</a:t>
            </a:r>
            <a:r>
              <a:rPr lang="en-US" sz="1300" b="1" i="1" dirty="0">
                <a:solidFill>
                  <a:schemeClr val="lt1"/>
                </a:solidFill>
                <a:latin typeface="Helvetica" charset="0"/>
                <a:ea typeface="Helvetica" charset="0"/>
                <a:cs typeface="Helvetica" charset="0"/>
                <a:sym typeface="Arial"/>
              </a:rPr>
              <a:t>—Native Proverb</a:t>
            </a:r>
          </a:p>
        </p:txBody>
      </p:sp>
    </p:spTree>
    <p:extLst>
      <p:ext uri="{BB962C8B-B14F-4D97-AF65-F5344CB8AC3E}">
        <p14:creationId xmlns:p14="http://schemas.microsoft.com/office/powerpoint/2010/main" val="188996437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500" b="1" dirty="0">
                <a:latin typeface="Helvetica" charset="0"/>
                <a:ea typeface="Helvetica" charset="0"/>
                <a:cs typeface="Helvetica" charset="0"/>
              </a:rPr>
              <a:t>An Interdisciplinary Project to Promote Culturally Responsive Transition Policies, Planning, &amp; Practices</a:t>
            </a:r>
          </a:p>
        </p:txBody>
      </p:sp>
      <p:sp>
        <p:nvSpPr>
          <p:cNvPr id="5" name="Content Placeholder 4"/>
          <p:cNvSpPr>
            <a:spLocks noGrp="1"/>
          </p:cNvSpPr>
          <p:nvPr>
            <p:ph type="body" idx="1"/>
          </p:nvPr>
        </p:nvSpPr>
        <p:spPr/>
        <p:txBody>
          <a:bodyPr anchor="ctr">
            <a:normAutofit/>
          </a:bodyPr>
          <a:lstStyle/>
          <a:p>
            <a:pPr>
              <a:lnSpc>
                <a:spcPct val="100000"/>
              </a:lnSpc>
              <a:spcBef>
                <a:spcPts val="0"/>
              </a:spcBef>
              <a:spcAft>
                <a:spcPts val="0"/>
              </a:spcAft>
            </a:pPr>
            <a:r>
              <a:rPr lang="en-US" sz="2800" b="1" cap="none" spc="0" dirty="0">
                <a:solidFill>
                  <a:srgbClr val="33830D"/>
                </a:solidFill>
                <a:latin typeface="Helvetica" charset="0"/>
                <a:ea typeface="Helvetica" charset="0"/>
                <a:cs typeface="Helvetica" charset="0"/>
              </a:rPr>
              <a:t>California State University—Long Beach</a:t>
            </a:r>
          </a:p>
          <a:p>
            <a:pPr>
              <a:lnSpc>
                <a:spcPct val="100000"/>
              </a:lnSpc>
              <a:spcBef>
                <a:spcPts val="0"/>
              </a:spcBef>
              <a:spcAft>
                <a:spcPts val="0"/>
              </a:spcAft>
            </a:pPr>
            <a:r>
              <a:rPr lang="en-US" sz="2800" b="1" cap="none" spc="0" dirty="0">
                <a:solidFill>
                  <a:srgbClr val="33830D"/>
                </a:solidFill>
                <a:latin typeface="Helvetica" charset="0"/>
                <a:ea typeface="Helvetica" charset="0"/>
                <a:cs typeface="Helvetica" charset="0"/>
              </a:rPr>
              <a:t>Kristin Powers Ph.D. &amp; Edwin </a:t>
            </a:r>
            <a:r>
              <a:rPr lang="en-US" sz="2800" b="1" cap="none" spc="0" dirty="0" err="1">
                <a:solidFill>
                  <a:srgbClr val="33830D"/>
                </a:solidFill>
                <a:latin typeface="Helvetica" charset="0"/>
                <a:ea typeface="Helvetica" charset="0"/>
                <a:cs typeface="Helvetica" charset="0"/>
              </a:rPr>
              <a:t>Achola</a:t>
            </a:r>
            <a:r>
              <a:rPr lang="en-US" sz="2800" b="1" cap="none" spc="0" dirty="0">
                <a:solidFill>
                  <a:srgbClr val="33830D"/>
                </a:solidFill>
                <a:latin typeface="Helvetica" charset="0"/>
                <a:ea typeface="Helvetica" charset="0"/>
                <a:cs typeface="Helvetica" charset="0"/>
              </a:rPr>
              <a:t> Ph.D</a:t>
            </a:r>
            <a:r>
              <a:rPr lang="en-US" b="1" cap="none" spc="0" dirty="0">
                <a:solidFill>
                  <a:srgbClr val="33830D"/>
                </a:solidFill>
                <a:latin typeface="Helvetica" charset="0"/>
                <a:ea typeface="Helvetica" charset="0"/>
                <a:cs typeface="Helvetica" charset="0"/>
              </a:rPr>
              <a:t>.</a:t>
            </a:r>
          </a:p>
        </p:txBody>
      </p:sp>
    </p:spTree>
    <p:extLst>
      <p:ext uri="{BB962C8B-B14F-4D97-AF65-F5344CB8AC3E}">
        <p14:creationId xmlns:p14="http://schemas.microsoft.com/office/powerpoint/2010/main" val="966053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idx="1"/>
          </p:nvPr>
        </p:nvSpPr>
        <p:spPr>
          <a:xfrm>
            <a:off x="964395" y="3335866"/>
            <a:ext cx="4976550" cy="1970914"/>
          </a:xfrm>
          <a:prstGeom prst="rect">
            <a:avLst/>
          </a:prstGeom>
          <a:noFill/>
          <a:ln>
            <a:noFill/>
          </a:ln>
        </p:spPr>
        <p:txBody>
          <a:bodyPr lIns="91418" tIns="45698" rIns="91418" bIns="45698" anchor="ctr" anchorCtr="0">
            <a:noAutofit/>
          </a:bodyPr>
          <a:lstStyle/>
          <a:p>
            <a:pPr marL="416955" indent="-342900">
              <a:lnSpc>
                <a:spcPct val="80000"/>
              </a:lnSpc>
              <a:spcBef>
                <a:spcPts val="1049"/>
              </a:spcBef>
              <a:spcAft>
                <a:spcPts val="0"/>
              </a:spcAft>
              <a:buClr>
                <a:srgbClr val="C00000"/>
              </a:buClr>
              <a:buFont typeface="Wingdings" charset="2"/>
              <a:buChar char="§"/>
            </a:pPr>
            <a:r>
              <a:rPr lang="en-US" dirty="0">
                <a:solidFill>
                  <a:srgbClr val="000000"/>
                </a:solidFill>
                <a:latin typeface="Helvetica" panose="020B0604020202020204" pitchFamily="34" charset="0"/>
                <a:ea typeface="Arial"/>
                <a:cs typeface="Helvetica" panose="020B0604020202020204" pitchFamily="34" charset="0"/>
                <a:sym typeface="Arial"/>
              </a:rPr>
              <a:t>Five year grant, 2012-13 through 2016-17 </a:t>
            </a:r>
          </a:p>
          <a:p>
            <a:pPr marL="725805" lvl="1" indent="-342900">
              <a:lnSpc>
                <a:spcPct val="80000"/>
              </a:lnSpc>
              <a:spcBef>
                <a:spcPts val="1049"/>
              </a:spcBef>
              <a:spcAft>
                <a:spcPts val="0"/>
              </a:spcAft>
              <a:buClr>
                <a:srgbClr val="33830D"/>
              </a:buClr>
              <a:buFont typeface="Courier New" charset="0"/>
              <a:buChar char="o"/>
            </a:pPr>
            <a:r>
              <a:rPr lang="en-US" sz="1900" dirty="0">
                <a:solidFill>
                  <a:srgbClr val="000000"/>
                </a:solidFill>
                <a:latin typeface="Helvetica" panose="020B0604020202020204" pitchFamily="34" charset="0"/>
                <a:ea typeface="Arial"/>
                <a:cs typeface="Helvetica" panose="020B0604020202020204" pitchFamily="34" charset="0"/>
                <a:sym typeface="Arial"/>
              </a:rPr>
              <a:t>Prepare culturally competent Bilingual School Psychologist to better serve Spanish speaking population</a:t>
            </a:r>
          </a:p>
          <a:p>
            <a:pPr marL="709563" lvl="1" indent="-342900">
              <a:lnSpc>
                <a:spcPct val="80000"/>
              </a:lnSpc>
              <a:spcBef>
                <a:spcPts val="1049"/>
              </a:spcBef>
              <a:spcAft>
                <a:spcPts val="0"/>
              </a:spcAft>
              <a:buClr>
                <a:srgbClr val="33830D"/>
              </a:buClr>
              <a:buFont typeface="Courier New" charset="0"/>
              <a:buChar char="o"/>
            </a:pPr>
            <a:r>
              <a:rPr lang="en-US" sz="1900" dirty="0">
                <a:solidFill>
                  <a:srgbClr val="000000"/>
                </a:solidFill>
                <a:latin typeface="Helvetica" panose="020B0604020202020204" pitchFamily="34" charset="0"/>
                <a:ea typeface="Arial"/>
                <a:cs typeface="Helvetica" panose="020B0604020202020204" pitchFamily="34" charset="0"/>
                <a:sym typeface="Arial"/>
              </a:rPr>
              <a:t>Trainees receive a financial package</a:t>
            </a:r>
            <a:endParaRPr lang="en-US" sz="1900" i="1" dirty="0">
              <a:solidFill>
                <a:schemeClr val="lt1"/>
              </a:solidFill>
              <a:latin typeface="Helvetica" panose="020B0604020202020204" pitchFamily="34" charset="0"/>
              <a:ea typeface="Arial"/>
              <a:cs typeface="Helvetica" panose="020B0604020202020204" pitchFamily="34" charset="0"/>
              <a:sym typeface="Arial"/>
            </a:endParaRPr>
          </a:p>
        </p:txBody>
      </p:sp>
      <p:pic>
        <p:nvPicPr>
          <p:cNvPr id="321" name="Shape 321" descr="Group picture of CLASS-EL members at a school" title="CLASS-EL Photo"/>
          <p:cNvPicPr preferRelativeResize="0"/>
          <p:nvPr/>
        </p:nvPicPr>
        <p:blipFill rotWithShape="1">
          <a:blip r:embed="rId3">
            <a:alphaModFix/>
          </a:blip>
          <a:srcRect/>
          <a:stretch/>
        </p:blipFill>
        <p:spPr>
          <a:xfrm>
            <a:off x="964396" y="1785031"/>
            <a:ext cx="1777978" cy="1333588"/>
          </a:xfrm>
          <a:prstGeom prst="rect">
            <a:avLst/>
          </a:prstGeom>
          <a:noFill/>
          <a:ln w="9525" cap="sq" cmpd="sng">
            <a:solidFill>
              <a:schemeClr val="lt1"/>
            </a:solidFill>
            <a:prstDash val="solid"/>
            <a:miter/>
            <a:headEnd type="none" w="med" len="med"/>
            <a:tailEnd type="none" w="med" len="med"/>
          </a:ln>
        </p:spPr>
      </p:pic>
      <p:pic>
        <p:nvPicPr>
          <p:cNvPr id="322" name="Shape 322" descr="Photo of CLASS-EL project at a school in Mexico" title="CLASS-EL Group photo"/>
          <p:cNvPicPr preferRelativeResize="0"/>
          <p:nvPr/>
        </p:nvPicPr>
        <p:blipFill rotWithShape="1">
          <a:blip r:embed="rId4">
            <a:alphaModFix/>
          </a:blip>
          <a:srcRect/>
          <a:stretch/>
        </p:blipFill>
        <p:spPr>
          <a:xfrm>
            <a:off x="4745135" y="1793277"/>
            <a:ext cx="1776096" cy="1331916"/>
          </a:xfrm>
          <a:prstGeom prst="rect">
            <a:avLst/>
          </a:prstGeom>
          <a:noFill/>
          <a:ln w="9525" cap="flat" cmpd="sng">
            <a:solidFill>
              <a:schemeClr val="lt1"/>
            </a:solidFill>
            <a:prstDash val="solid"/>
            <a:round/>
            <a:headEnd type="none" w="med" len="med"/>
            <a:tailEnd type="none" w="med" len="med"/>
          </a:ln>
        </p:spPr>
      </p:pic>
      <p:pic>
        <p:nvPicPr>
          <p:cNvPr id="323" name="Shape 323" descr="Photo of Baskets in Mexico" title="Photo of Baskets in Mexico"/>
          <p:cNvPicPr preferRelativeResize="0"/>
          <p:nvPr/>
        </p:nvPicPr>
        <p:blipFill>
          <a:blip r:embed="rId5">
            <a:alphaModFix/>
          </a:blip>
          <a:stretch>
            <a:fillRect/>
          </a:stretch>
        </p:blipFill>
        <p:spPr>
          <a:xfrm>
            <a:off x="2865789" y="1798675"/>
            <a:ext cx="1775998" cy="1326518"/>
          </a:xfrm>
          <a:prstGeom prst="rect">
            <a:avLst/>
          </a:prstGeom>
          <a:noFill/>
          <a:ln>
            <a:noFill/>
          </a:ln>
        </p:spPr>
      </p:pic>
      <p:pic>
        <p:nvPicPr>
          <p:cNvPr id="324" name="Shape 324" descr="Photo of Children playing with a ball at recess in Mexico" title="Photo of Children "/>
          <p:cNvPicPr preferRelativeResize="0"/>
          <p:nvPr/>
        </p:nvPicPr>
        <p:blipFill rotWithShape="1">
          <a:blip r:embed="rId6">
            <a:alphaModFix/>
          </a:blip>
          <a:srcRect/>
          <a:stretch/>
        </p:blipFill>
        <p:spPr>
          <a:xfrm>
            <a:off x="6646094" y="1793277"/>
            <a:ext cx="1706856" cy="1307549"/>
          </a:xfrm>
          <a:prstGeom prst="rect">
            <a:avLst/>
          </a:prstGeom>
          <a:noFill/>
          <a:ln w="9525" cap="flat" cmpd="sng">
            <a:solidFill>
              <a:schemeClr val="lt1"/>
            </a:solidFill>
            <a:prstDash val="solid"/>
            <a:round/>
            <a:headEnd type="none" w="med" len="med"/>
            <a:tailEnd type="none" w="med" len="med"/>
          </a:ln>
        </p:spPr>
      </p:pic>
      <p:sp>
        <p:nvSpPr>
          <p:cNvPr id="325" name="Shape 325"/>
          <p:cNvSpPr txBox="1"/>
          <p:nvPr/>
        </p:nvSpPr>
        <p:spPr>
          <a:xfrm>
            <a:off x="964396" y="648848"/>
            <a:ext cx="7379202" cy="1127435"/>
          </a:xfrm>
          <a:prstGeom prst="rect">
            <a:avLst/>
          </a:prstGeom>
          <a:noFill/>
          <a:ln>
            <a:noFill/>
          </a:ln>
        </p:spPr>
        <p:txBody>
          <a:bodyPr lIns="82283" tIns="82283" rIns="82283" bIns="82283" anchor="ctr" anchorCtr="0">
            <a:noAutofit/>
          </a:bodyPr>
          <a:lstStyle/>
          <a:p>
            <a:pPr>
              <a:lnSpc>
                <a:spcPct val="80000"/>
              </a:lnSpc>
              <a:spcBef>
                <a:spcPts val="1116"/>
              </a:spcBef>
              <a:buClr>
                <a:srgbClr val="EAF0F4"/>
              </a:buClr>
              <a:buSzPct val="25000"/>
            </a:pPr>
            <a:r>
              <a:rPr lang="en-US" sz="3600" b="1" spc="-50" dirty="0">
                <a:solidFill>
                  <a:schemeClr val="tx1">
                    <a:lumMod val="75000"/>
                    <a:lumOff val="25000"/>
                  </a:schemeClr>
                </a:solidFill>
                <a:latin typeface="Helvetica" charset="0"/>
                <a:ea typeface="Helvetica" charset="0"/>
                <a:cs typeface="Helvetica" charset="0"/>
              </a:rPr>
              <a:t>Cultural and Linguistic Advocates for Spanish Speaking English Learners (CLASS-EL)</a:t>
            </a:r>
          </a:p>
          <a:p>
            <a:endParaRPr sz="3600" b="1" dirty="0">
              <a:latin typeface="Helvetica" charset="0"/>
              <a:ea typeface="Helvetica" charset="0"/>
              <a:cs typeface="Helvetica" charset="0"/>
            </a:endParaRPr>
          </a:p>
        </p:txBody>
      </p:sp>
      <p:pic>
        <p:nvPicPr>
          <p:cNvPr id="326" name="Shape 326" descr="The logo is a circle resembling an authentic Mexican symbol. The words Bilingual School Psycology San Diego State University are in black and they are inside the circle written in a circular pattern. " title="Logo"/>
          <p:cNvPicPr preferRelativeResize="0"/>
          <p:nvPr/>
        </p:nvPicPr>
        <p:blipFill>
          <a:blip r:embed="rId7">
            <a:alphaModFix/>
          </a:blip>
          <a:stretch>
            <a:fillRect/>
          </a:stretch>
        </p:blipFill>
        <p:spPr>
          <a:xfrm>
            <a:off x="6550175" y="3335866"/>
            <a:ext cx="1898694" cy="1891610"/>
          </a:xfrm>
          <a:prstGeom prst="rect">
            <a:avLst/>
          </a:prstGeom>
          <a:noFill/>
          <a:ln>
            <a:noFill/>
          </a:ln>
        </p:spPr>
      </p:pic>
      <p:sp>
        <p:nvSpPr>
          <p:cNvPr id="327" name="Shape 327"/>
          <p:cNvSpPr txBox="1"/>
          <p:nvPr/>
        </p:nvSpPr>
        <p:spPr>
          <a:xfrm>
            <a:off x="964395" y="5227476"/>
            <a:ext cx="7379203" cy="953146"/>
          </a:xfrm>
          <a:prstGeom prst="rect">
            <a:avLst/>
          </a:prstGeom>
          <a:noFill/>
          <a:ln>
            <a:noFill/>
          </a:ln>
        </p:spPr>
        <p:txBody>
          <a:bodyPr lIns="82283" tIns="82283" rIns="82283" bIns="82283" anchor="ctr" anchorCtr="0">
            <a:noAutofit/>
          </a:bodyPr>
          <a:lstStyle/>
          <a:p>
            <a:pPr marL="347472" indent="-347472">
              <a:buClr>
                <a:srgbClr val="C00000"/>
              </a:buClr>
              <a:buFont typeface="Wingdings" charset="2"/>
              <a:buChar char="§"/>
            </a:pPr>
            <a:r>
              <a:rPr lang="en-US" sz="1500" b="1" dirty="0">
                <a:solidFill>
                  <a:srgbClr val="33830D"/>
                </a:solidFill>
                <a:latin typeface="Helvetica" charset="0"/>
                <a:ea typeface="Helvetica" charset="0"/>
                <a:cs typeface="Helvetica" charset="0"/>
                <a:sym typeface="Corsiva"/>
              </a:rPr>
              <a:t>Bilingual school psychologists are not simply school psychologists who speak a language other than English; they must be experts at the interface of language, culture, and learning to effect change for SS-ELs</a:t>
            </a:r>
          </a:p>
        </p:txBody>
      </p:sp>
    </p:spTree>
    <p:extLst>
      <p:ext uri="{BB962C8B-B14F-4D97-AF65-F5344CB8AC3E}">
        <p14:creationId xmlns:p14="http://schemas.microsoft.com/office/powerpoint/2010/main" val="427413489"/>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926954" y="457200"/>
            <a:ext cx="7586134" cy="1143000"/>
          </a:xfrm>
          <a:prstGeom prst="rect">
            <a:avLst/>
          </a:prstGeom>
          <a:solidFill>
            <a:srgbClr val="3366FF"/>
          </a:solidFill>
          <a:ln>
            <a:noFill/>
          </a:ln>
        </p:spPr>
        <p:txBody>
          <a:bodyPr lIns="91418" tIns="45698" rIns="91418" bIns="45698" anchor="b" anchorCtr="0">
            <a:noAutofit/>
          </a:bodyPr>
          <a:lstStyle/>
          <a:p>
            <a:pPr algn="r">
              <a:spcBef>
                <a:spcPts val="0"/>
              </a:spcBef>
              <a:buClr>
                <a:schemeClr val="lt1"/>
              </a:buClr>
              <a:buSzPct val="25000"/>
            </a:pPr>
            <a:endParaRPr sz="2400">
              <a:solidFill>
                <a:schemeClr val="dk1"/>
              </a:solidFill>
              <a:latin typeface="Helvetica" panose="020B0604020202020204" pitchFamily="34" charset="0"/>
              <a:ea typeface="Arial"/>
              <a:cs typeface="Helvetica" panose="020B0604020202020204" pitchFamily="34" charset="0"/>
              <a:sym typeface="Arial"/>
            </a:endParaRPr>
          </a:p>
        </p:txBody>
      </p:sp>
      <p:sp>
        <p:nvSpPr>
          <p:cNvPr id="344" name="Shape 344"/>
          <p:cNvSpPr txBox="1">
            <a:spLocks noGrp="1"/>
          </p:cNvSpPr>
          <p:nvPr>
            <p:ph idx="1"/>
          </p:nvPr>
        </p:nvSpPr>
        <p:spPr>
          <a:xfrm>
            <a:off x="778932" y="1794933"/>
            <a:ext cx="7882179" cy="2740803"/>
          </a:xfrm>
          <a:prstGeom prst="rect">
            <a:avLst/>
          </a:prstGeom>
          <a:noFill/>
          <a:ln>
            <a:noFill/>
          </a:ln>
        </p:spPr>
        <p:txBody>
          <a:bodyPr lIns="91418" tIns="45698" rIns="91418" bIns="45698" anchor="ctr" anchorCtr="0">
            <a:noAutofit/>
          </a:bodyPr>
          <a:lstStyle/>
          <a:p>
            <a:pPr marL="347472" indent="-347472">
              <a:spcBef>
                <a:spcPts val="0"/>
              </a:spcBef>
              <a:spcAft>
                <a:spcPts val="0"/>
              </a:spcAft>
              <a:buClr>
                <a:srgbClr val="C00000"/>
              </a:buClr>
              <a:buFont typeface="Wingdings" charset="2"/>
              <a:buChar char="§"/>
            </a:pPr>
            <a:r>
              <a:rPr lang="en-US" sz="2200" b="1" dirty="0">
                <a:solidFill>
                  <a:srgbClr val="33830D"/>
                </a:solidFill>
                <a:latin typeface="Helvetica" panose="020B0604020202020204" pitchFamily="34" charset="0"/>
                <a:cs typeface="Helvetica" panose="020B0604020202020204" pitchFamily="34" charset="0"/>
                <a:sym typeface="Arial"/>
              </a:rPr>
              <a:t>WHY WE DO IT: TRIPLE WHAMMY–</a:t>
            </a:r>
            <a:r>
              <a:rPr lang="en-US" sz="2100" dirty="0">
                <a:latin typeface="Helvetica" panose="020B0604020202020204" pitchFamily="34" charset="0"/>
                <a:cs typeface="Helvetica" panose="020B0604020202020204" pitchFamily="34" charset="0"/>
                <a:sym typeface="Arial"/>
              </a:rPr>
              <a:t>Respond to the need to improve outcomes for children in foster care with disabilities from diverse backgrounds.</a:t>
            </a:r>
          </a:p>
          <a:p>
            <a:pPr marL="347472" indent="-347472">
              <a:spcBef>
                <a:spcPts val="1032"/>
              </a:spcBef>
              <a:spcAft>
                <a:spcPts val="600"/>
              </a:spcAft>
              <a:buClr>
                <a:srgbClr val="C00000"/>
              </a:buClr>
              <a:buFont typeface="Wingdings" charset="2"/>
              <a:buChar char="§"/>
            </a:pPr>
            <a:r>
              <a:rPr lang="en-US" sz="2200" b="1" dirty="0">
                <a:solidFill>
                  <a:srgbClr val="33830D"/>
                </a:solidFill>
                <a:latin typeface="Helvetica" panose="020B0604020202020204" pitchFamily="34" charset="0"/>
                <a:cs typeface="Helvetica" panose="020B0604020202020204" pitchFamily="34" charset="0"/>
                <a:sym typeface="Arial"/>
              </a:rPr>
              <a:t>HOW WE DO IT: </a:t>
            </a:r>
            <a:r>
              <a:rPr lang="en-US" sz="2100" dirty="0">
                <a:latin typeface="Helvetica" panose="020B0604020202020204" pitchFamily="34" charset="0"/>
                <a:cs typeface="Helvetica" panose="020B0604020202020204" pitchFamily="34" charset="0"/>
                <a:sym typeface="Arial"/>
              </a:rPr>
              <a:t>Interdisciplinary (SP, SC, SSW), CARES Seminars, Institutes, CASA Training, Fieldwork, &amp; Coursework</a:t>
            </a:r>
          </a:p>
        </p:txBody>
      </p:sp>
      <p:pic>
        <p:nvPicPr>
          <p:cNvPr id="343" name="Shape 343" descr="The logo has the word CARES in all caps with the words Culturally Affirming Responsive Education Specialist at the bottom. There is a red heart to the right of the word CARES and inside the heart are two white hands. One hand is a small hand reaching up and the other hand is a bigger hand reaching down to grap the smaller hand. " title="CARES Logo"/>
          <p:cNvPicPr preferRelativeResize="0"/>
          <p:nvPr/>
        </p:nvPicPr>
        <p:blipFill rotWithShape="1">
          <a:blip r:embed="rId3">
            <a:alphaModFix/>
          </a:blip>
          <a:srcRect/>
          <a:stretch/>
        </p:blipFill>
        <p:spPr>
          <a:xfrm>
            <a:off x="1011198" y="457200"/>
            <a:ext cx="7417646" cy="1143000"/>
          </a:xfrm>
          <a:prstGeom prst="rect">
            <a:avLst/>
          </a:prstGeom>
          <a:noFill/>
          <a:ln>
            <a:noFill/>
          </a:ln>
        </p:spPr>
      </p:pic>
      <p:pic>
        <p:nvPicPr>
          <p:cNvPr id="345" name="Shape 345" descr="Photo of CARES Project members" title="Photo of CARES Project Project Director, Evaluator, Consultant and Scholars"/>
          <p:cNvPicPr preferRelativeResize="0"/>
          <p:nvPr/>
        </p:nvPicPr>
        <p:blipFill rotWithShape="1">
          <a:blip r:embed="rId4">
            <a:alphaModFix/>
          </a:blip>
          <a:srcRect/>
          <a:stretch/>
        </p:blipFill>
        <p:spPr>
          <a:xfrm>
            <a:off x="1451465" y="4366403"/>
            <a:ext cx="6537112" cy="1912104"/>
          </a:xfrm>
          <a:prstGeom prst="rect">
            <a:avLst/>
          </a:prstGeom>
          <a:noFill/>
          <a:ln>
            <a:noFill/>
          </a:ln>
        </p:spPr>
      </p:pic>
    </p:spTree>
    <p:extLst>
      <p:ext uri="{BB962C8B-B14F-4D97-AF65-F5344CB8AC3E}">
        <p14:creationId xmlns:p14="http://schemas.microsoft.com/office/powerpoint/2010/main" val="3615906845"/>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Mentorship </a:t>
            </a:r>
          </a:p>
        </p:txBody>
      </p:sp>
      <p:sp>
        <p:nvSpPr>
          <p:cNvPr id="3" name="Content Placeholder 2"/>
          <p:cNvSpPr>
            <a:spLocks noGrp="1"/>
          </p:cNvSpPr>
          <p:nvPr>
            <p:ph idx="1"/>
          </p:nvPr>
        </p:nvSpPr>
        <p:spPr>
          <a:xfrm>
            <a:off x="822959" y="2032000"/>
            <a:ext cx="7543801" cy="4023360"/>
          </a:xfrm>
        </p:spPr>
        <p:txBody>
          <a:bodyPr anchor="ctr">
            <a:normAutofit fontScale="92500" lnSpcReduction="10000"/>
          </a:bodyPr>
          <a:lstStyle/>
          <a:p>
            <a:pPr marL="347472" indent="-347472">
              <a:buClr>
                <a:srgbClr val="C00000"/>
              </a:buClr>
              <a:buFont typeface="Wingdings" charset="2"/>
              <a:buChar char="§"/>
            </a:pPr>
            <a:r>
              <a:rPr lang="en-US" sz="2400" dirty="0">
                <a:latin typeface="Helvetica" panose="020B0604020202020204" pitchFamily="34" charset="0"/>
                <a:cs typeface="Helvetica" panose="020B0604020202020204" pitchFamily="34" charset="0"/>
              </a:rPr>
              <a:t>What is Mentorship? To instruct, counsel, guide (Blackwell, 1989); psychological and emotional support, degree and career support, academic subject knowledge support (Crisp, 2009); teaching, sponsoring, encouraging, counseling, and befriending (Davis, 2010)</a:t>
            </a:r>
          </a:p>
          <a:p>
            <a:pPr marL="347472" indent="-347472">
              <a:buClr>
                <a:srgbClr val="C00000"/>
              </a:buClr>
              <a:buFont typeface="Wingdings" charset="2"/>
              <a:buChar char="§"/>
            </a:pPr>
            <a:r>
              <a:rPr lang="en-US" sz="2600" dirty="0">
                <a:latin typeface="Helvetica" panose="020B0604020202020204" pitchFamily="34" charset="0"/>
                <a:cs typeface="Helvetica" panose="020B0604020202020204" pitchFamily="34" charset="0"/>
              </a:rPr>
              <a:t>Factory Model Mentorship</a:t>
            </a:r>
          </a:p>
          <a:p>
            <a:pPr marL="347472" indent="-347472">
              <a:buClr>
                <a:srgbClr val="C00000"/>
              </a:buClr>
              <a:buFont typeface="Wingdings" charset="2"/>
              <a:buChar char="§"/>
            </a:pPr>
            <a:r>
              <a:rPr lang="en-US" sz="2600" dirty="0">
                <a:latin typeface="Helvetica" panose="020B0604020202020204" pitchFamily="34" charset="0"/>
                <a:cs typeface="Helvetica" panose="020B0604020202020204" pitchFamily="34" charset="0"/>
              </a:rPr>
              <a:t>Effective Mentorship Practices: Village Approach and Transitional Cultural Framework of Mentoring (</a:t>
            </a:r>
            <a:r>
              <a:rPr lang="en-US" sz="2600" dirty="0" err="1">
                <a:latin typeface="Helvetica" panose="020B0604020202020204" pitchFamily="34" charset="0"/>
                <a:cs typeface="Helvetica" panose="020B0604020202020204" pitchFamily="34" charset="0"/>
              </a:rPr>
              <a:t>Kochan</a:t>
            </a:r>
            <a:r>
              <a:rPr lang="en-US" sz="2600" dirty="0">
                <a:latin typeface="Helvetica" panose="020B0604020202020204" pitchFamily="34" charset="0"/>
                <a:cs typeface="Helvetica" panose="020B0604020202020204" pitchFamily="34" charset="0"/>
              </a:rPr>
              <a:t>, 2013)</a:t>
            </a:r>
          </a:p>
          <a:p>
            <a:pPr marL="347472" indent="-347472">
              <a:buClr>
                <a:srgbClr val="C00000"/>
              </a:buClr>
              <a:buFont typeface="Wingdings" charset="2"/>
              <a:buChar char="§"/>
            </a:pPr>
            <a:r>
              <a:rPr lang="en-US" sz="2600" dirty="0">
                <a:latin typeface="Helvetica" panose="020B0604020202020204" pitchFamily="34" charset="0"/>
                <a:cs typeface="Helvetica" panose="020B0604020202020204" pitchFamily="34" charset="0"/>
              </a:rPr>
              <a:t>SDSU Mentoring and Advising Approaches</a:t>
            </a:r>
          </a:p>
          <a:p>
            <a:pPr marL="347472" indent="-347472">
              <a:buClr>
                <a:srgbClr val="C00000"/>
              </a:buClr>
              <a:buFont typeface="Wingdings" charset="2"/>
              <a:buChar char="§"/>
            </a:pPr>
            <a:r>
              <a:rPr lang="en-US" sz="2600" dirty="0">
                <a:latin typeface="Helvetica" panose="020B0604020202020204" pitchFamily="34" charset="0"/>
                <a:cs typeface="Helvetica" panose="020B0604020202020204" pitchFamily="34" charset="0"/>
              </a:rPr>
              <a:t>One Example: African American Mentoring Program</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80494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2" y="778934"/>
            <a:ext cx="7349067" cy="859380"/>
          </a:xfrm>
        </p:spPr>
        <p:txBody>
          <a:bodyPr anchor="ctr">
            <a:normAutofit/>
          </a:bodyPr>
          <a:lstStyle/>
          <a:p>
            <a:r>
              <a:rPr lang="en-US" sz="3800" b="1" dirty="0">
                <a:latin typeface="Helvetica" panose="020B0604020202020204" pitchFamily="34" charset="0"/>
                <a:cs typeface="Helvetica" panose="020B0604020202020204" pitchFamily="34" charset="0"/>
              </a:rPr>
              <a:t>Types of Mentorship</a:t>
            </a:r>
          </a:p>
        </p:txBody>
      </p:sp>
      <p:sp>
        <p:nvSpPr>
          <p:cNvPr id="3" name="Content Placeholder 2"/>
          <p:cNvSpPr>
            <a:spLocks noGrp="1"/>
          </p:cNvSpPr>
          <p:nvPr>
            <p:ph type="body" idx="1"/>
          </p:nvPr>
        </p:nvSpPr>
        <p:spPr>
          <a:xfrm>
            <a:off x="931332" y="2168048"/>
            <a:ext cx="3793067" cy="3728970"/>
          </a:xfrm>
        </p:spPr>
        <p:txBody>
          <a:bodyPr anchor="ctr">
            <a:normAutofit/>
          </a:bodyPr>
          <a:lstStyle/>
          <a:p>
            <a:pPr marL="347472" indent="-347472">
              <a:buClr>
                <a:srgbClr val="C00000"/>
              </a:buClr>
              <a:buFont typeface="Wingdings" charset="2"/>
              <a:buChar char="§"/>
            </a:pPr>
            <a:r>
              <a:rPr lang="en-US" sz="2800" dirty="0">
                <a:solidFill>
                  <a:schemeClr val="tx1"/>
                </a:solidFill>
                <a:latin typeface="Helvetica" panose="020B0604020202020204" pitchFamily="34" charset="0"/>
                <a:cs typeface="Helvetica" panose="020B0604020202020204" pitchFamily="34" charset="0"/>
              </a:rPr>
              <a:t>Factory Model Mentorship versus Village Approach and Transitional Cultural Framework of Mentoring (</a:t>
            </a:r>
            <a:r>
              <a:rPr lang="en-US" sz="2800" dirty="0" err="1">
                <a:solidFill>
                  <a:schemeClr val="tx1"/>
                </a:solidFill>
                <a:latin typeface="Helvetica" panose="020B0604020202020204" pitchFamily="34" charset="0"/>
                <a:cs typeface="Helvetica" panose="020B0604020202020204" pitchFamily="34" charset="0"/>
              </a:rPr>
              <a:t>Kochan</a:t>
            </a:r>
            <a:r>
              <a:rPr lang="en-US" sz="2800" dirty="0">
                <a:solidFill>
                  <a:schemeClr val="tx1"/>
                </a:solidFill>
                <a:latin typeface="Helvetica" panose="020B0604020202020204" pitchFamily="34" charset="0"/>
                <a:cs typeface="Helvetica" panose="020B0604020202020204" pitchFamily="34" charset="0"/>
              </a:rPr>
              <a:t>, 2013)</a:t>
            </a:r>
          </a:p>
        </p:txBody>
      </p:sp>
      <p:pic>
        <p:nvPicPr>
          <p:cNvPr id="13" name="Content Placeholder 7" descr="Picture of an art piece with the words It Takes A Village surrounded in vibrant colors of reds, purples, greens, with shapes that resemble a village of houses." title="It Takes a Village Photo Art"/>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054602" y="1913628"/>
            <a:ext cx="3225798" cy="2340502"/>
          </a:xfrm>
          <a:prstGeom prst="rect">
            <a:avLst/>
          </a:prstGeom>
        </p:spPr>
      </p:pic>
      <p:pic>
        <p:nvPicPr>
          <p:cNvPr id="15" name="Picture 14" descr="Black and White Photo of workers in a factory assembly line working. " title="Factory Model Assembly Line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02" y="4407466"/>
            <a:ext cx="3225797" cy="1718734"/>
          </a:xfrm>
          <a:prstGeom prst="rect">
            <a:avLst/>
          </a:prstGeom>
        </p:spPr>
      </p:pic>
    </p:spTree>
    <p:extLst>
      <p:ext uri="{BB962C8B-B14F-4D97-AF65-F5344CB8AC3E}">
        <p14:creationId xmlns:p14="http://schemas.microsoft.com/office/powerpoint/2010/main" val="3867764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SDSU Advising and Mentoring</a:t>
            </a:r>
          </a:p>
        </p:txBody>
      </p:sp>
      <p:sp>
        <p:nvSpPr>
          <p:cNvPr id="3" name="Content Placeholder 2"/>
          <p:cNvSpPr>
            <a:spLocks noGrp="1"/>
          </p:cNvSpPr>
          <p:nvPr>
            <p:ph idx="1"/>
          </p:nvPr>
        </p:nvSpPr>
        <p:spPr>
          <a:xfrm>
            <a:off x="822959" y="2048934"/>
            <a:ext cx="7543801" cy="4023360"/>
          </a:xfrm>
        </p:spPr>
        <p:txBody>
          <a:bodyPr anchor="ctr">
            <a:normAutofit fontScale="25000" lnSpcReduction="20000"/>
          </a:bodyPr>
          <a:lstStyle/>
          <a:p>
            <a:pPr marL="347472" indent="-347472">
              <a:buClr>
                <a:srgbClr val="C00000"/>
              </a:buClr>
              <a:buFont typeface="Wingdings" charset="2"/>
              <a:buChar char="§"/>
            </a:pPr>
            <a:r>
              <a:rPr lang="en-US" sz="8800" b="1" dirty="0">
                <a:solidFill>
                  <a:srgbClr val="33830D"/>
                </a:solidFill>
                <a:latin typeface="Helvetica" panose="020B0604020202020204" pitchFamily="34" charset="0"/>
                <a:cs typeface="Helvetica" panose="020B0604020202020204" pitchFamily="34" charset="0"/>
              </a:rPr>
              <a:t>Phase 1: </a:t>
            </a:r>
            <a:r>
              <a:rPr lang="en-US" sz="8400" dirty="0">
                <a:latin typeface="Helvetica" panose="020B0604020202020204" pitchFamily="34" charset="0"/>
                <a:cs typeface="Helvetica" panose="020B0604020202020204" pitchFamily="34" charset="0"/>
              </a:rPr>
              <a:t>Mentoring and advising before the admission process </a:t>
            </a:r>
          </a:p>
          <a:p>
            <a:pPr marL="640080" lvl="1" indent="-347472">
              <a:buClr>
                <a:srgbClr val="33830D"/>
              </a:buClr>
              <a:buFont typeface="Courier New" charset="0"/>
              <a:buChar char="o"/>
            </a:pPr>
            <a:r>
              <a:rPr lang="en-US" sz="7800" b="1" dirty="0">
                <a:solidFill>
                  <a:schemeClr val="accent2"/>
                </a:solidFill>
                <a:latin typeface="Helvetica" panose="020B0604020202020204" pitchFamily="34" charset="0"/>
                <a:cs typeface="Helvetica" panose="020B0604020202020204" pitchFamily="34" charset="0"/>
              </a:rPr>
              <a:t>Recruitment in undergraduate courses, Skype Meetings, Open House, Telephone Calls, Calls to Family Members, Peer Connection</a:t>
            </a:r>
            <a:endParaRPr lang="en-US" sz="7800" dirty="0">
              <a:latin typeface="Helvetica" panose="020B0604020202020204" pitchFamily="34" charset="0"/>
              <a:cs typeface="Helvetica" panose="020B0604020202020204" pitchFamily="34" charset="0"/>
            </a:endParaRPr>
          </a:p>
          <a:p>
            <a:pPr marL="347472" indent="-347472">
              <a:buClr>
                <a:srgbClr val="C00000"/>
              </a:buClr>
              <a:buFont typeface="Wingdings" charset="2"/>
              <a:buChar char="§"/>
            </a:pPr>
            <a:r>
              <a:rPr lang="en-US" sz="8800" b="1" dirty="0">
                <a:solidFill>
                  <a:srgbClr val="33830D"/>
                </a:solidFill>
                <a:latin typeface="Helvetica" panose="020B0604020202020204" pitchFamily="34" charset="0"/>
                <a:cs typeface="Helvetica" panose="020B0604020202020204" pitchFamily="34" charset="0"/>
              </a:rPr>
              <a:t>Phase 2: </a:t>
            </a:r>
            <a:r>
              <a:rPr lang="en-US" sz="8400" dirty="0">
                <a:latin typeface="Helvetica" panose="020B0604020202020204" pitchFamily="34" charset="0"/>
                <a:cs typeface="Helvetica" panose="020B0604020202020204" pitchFamily="34" charset="0"/>
              </a:rPr>
              <a:t>Mentoring and advising during the application process</a:t>
            </a:r>
          </a:p>
          <a:p>
            <a:pPr marL="640080" lvl="1" indent="-347472">
              <a:buClr>
                <a:srgbClr val="33830D"/>
              </a:buClr>
              <a:buFont typeface="Courier New" charset="0"/>
              <a:buChar char="o"/>
            </a:pPr>
            <a:r>
              <a:rPr lang="en-US" sz="7800" b="1" dirty="0">
                <a:solidFill>
                  <a:srgbClr val="9B2D1F"/>
                </a:solidFill>
                <a:latin typeface="Helvetica" panose="020B0604020202020204" pitchFamily="34" charset="0"/>
                <a:cs typeface="Helvetica" panose="020B0604020202020204" pitchFamily="34" charset="0"/>
              </a:rPr>
              <a:t>What do we have to offer?, Q&amp;A with Faculty, Current Students, Program GA</a:t>
            </a:r>
          </a:p>
          <a:p>
            <a:pPr marL="347472" indent="-347472">
              <a:buClr>
                <a:srgbClr val="C00000"/>
              </a:buClr>
              <a:buFont typeface="Wingdings" charset="2"/>
              <a:buChar char="§"/>
            </a:pPr>
            <a:r>
              <a:rPr lang="en-US" sz="8800" b="1" dirty="0">
                <a:solidFill>
                  <a:srgbClr val="33830D"/>
                </a:solidFill>
                <a:latin typeface="Helvetica" panose="020B0604020202020204" pitchFamily="34" charset="0"/>
                <a:cs typeface="Helvetica" panose="020B0604020202020204" pitchFamily="34" charset="0"/>
              </a:rPr>
              <a:t>Phase 3: </a:t>
            </a:r>
            <a:r>
              <a:rPr lang="en-US" sz="8400" dirty="0">
                <a:latin typeface="Helvetica" panose="020B0604020202020204" pitchFamily="34" charset="0"/>
                <a:cs typeface="Helvetica" panose="020B0604020202020204" pitchFamily="34" charset="0"/>
              </a:rPr>
              <a:t>Mentoring and advising after the interview process</a:t>
            </a:r>
          </a:p>
          <a:p>
            <a:pPr marL="640080" lvl="1" indent="-347472">
              <a:buClr>
                <a:srgbClr val="33830D"/>
              </a:buClr>
              <a:buFont typeface="Courier New" charset="0"/>
              <a:buChar char="o"/>
            </a:pPr>
            <a:r>
              <a:rPr lang="en-US" sz="7800" b="1" dirty="0">
                <a:solidFill>
                  <a:srgbClr val="9B2D1F"/>
                </a:solidFill>
                <a:latin typeface="Helvetica" panose="020B0604020202020204" pitchFamily="34" charset="0"/>
                <a:cs typeface="Helvetica" panose="020B0604020202020204" pitchFamily="34" charset="0"/>
              </a:rPr>
              <a:t>Follow up phone call to get feedback about the process, answer additional questions about the program, peer or faculty connection and/or program GA connection</a:t>
            </a:r>
          </a:p>
        </p:txBody>
      </p:sp>
    </p:spTree>
    <p:extLst>
      <p:ext uri="{BB962C8B-B14F-4D97-AF65-F5344CB8AC3E}">
        <p14:creationId xmlns:p14="http://schemas.microsoft.com/office/powerpoint/2010/main" val="3359277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SDSU Advising and Mentoring</a:t>
            </a:r>
          </a:p>
        </p:txBody>
      </p:sp>
      <p:sp>
        <p:nvSpPr>
          <p:cNvPr id="3" name="Content Placeholder 2"/>
          <p:cNvSpPr>
            <a:spLocks noGrp="1"/>
          </p:cNvSpPr>
          <p:nvPr>
            <p:ph idx="1"/>
          </p:nvPr>
        </p:nvSpPr>
        <p:spPr>
          <a:xfrm>
            <a:off x="822959" y="2048934"/>
            <a:ext cx="7543801" cy="4023360"/>
          </a:xfrm>
        </p:spPr>
        <p:txBody>
          <a:bodyPr anchor="ctr">
            <a:noAutofit/>
          </a:bodyPr>
          <a:lstStyle/>
          <a:p>
            <a:pPr marL="347472" indent="-347472">
              <a:buClr>
                <a:srgbClr val="C00000"/>
              </a:buClr>
              <a:buFont typeface="Wingdings" charset="2"/>
              <a:buChar char="§"/>
            </a:pPr>
            <a:r>
              <a:rPr lang="en-US" sz="2200" b="1" dirty="0">
                <a:solidFill>
                  <a:srgbClr val="33830D"/>
                </a:solidFill>
                <a:latin typeface="Helvetica" panose="020B0604020202020204" pitchFamily="34" charset="0"/>
                <a:cs typeface="Helvetica" panose="020B0604020202020204" pitchFamily="34" charset="0"/>
              </a:rPr>
              <a:t>Phase 4: </a:t>
            </a:r>
            <a:r>
              <a:rPr lang="en-US" sz="2100" dirty="0">
                <a:latin typeface="Helvetica" panose="020B0604020202020204" pitchFamily="34" charset="0"/>
                <a:cs typeface="Helvetica" panose="020B0604020202020204" pitchFamily="34" charset="0"/>
              </a:rPr>
              <a:t>Mentoring and advising before entry into the program</a:t>
            </a:r>
          </a:p>
          <a:p>
            <a:pPr marL="640080" lvl="1" indent="-347472">
              <a:buClr>
                <a:srgbClr val="33830D"/>
              </a:buClr>
              <a:buFont typeface="Courier New" charset="0"/>
              <a:buChar char="o"/>
            </a:pPr>
            <a:r>
              <a:rPr lang="en-US" b="1" dirty="0">
                <a:solidFill>
                  <a:srgbClr val="9B2D1F"/>
                </a:solidFill>
                <a:latin typeface="Helvetica" panose="020B0604020202020204" pitchFamily="34" charset="0"/>
                <a:cs typeface="Helvetica" panose="020B0604020202020204" pitchFamily="34" charset="0"/>
              </a:rPr>
              <a:t>SDSU advising selection process: Student select advisor (rank order process) </a:t>
            </a:r>
          </a:p>
          <a:p>
            <a:pPr marL="347472" indent="-347472">
              <a:buClr>
                <a:srgbClr val="C00000"/>
              </a:buClr>
              <a:buFont typeface="Wingdings" charset="2"/>
              <a:buChar char="§"/>
            </a:pPr>
            <a:r>
              <a:rPr lang="en-US" sz="2200" b="1" dirty="0">
                <a:solidFill>
                  <a:srgbClr val="33830D"/>
                </a:solidFill>
                <a:latin typeface="Helvetica" panose="020B0604020202020204" pitchFamily="34" charset="0"/>
                <a:cs typeface="Helvetica" panose="020B0604020202020204" pitchFamily="34" charset="0"/>
              </a:rPr>
              <a:t>Phase 5: </a:t>
            </a:r>
            <a:r>
              <a:rPr lang="en-US" sz="2100" dirty="0">
                <a:latin typeface="Helvetica" panose="020B0604020202020204" pitchFamily="34" charset="0"/>
                <a:cs typeface="Helvetica" panose="020B0604020202020204" pitchFamily="34" charset="0"/>
              </a:rPr>
              <a:t>Mentoring and advising while in the program</a:t>
            </a:r>
          </a:p>
          <a:p>
            <a:pPr marL="640080" lvl="1" indent="-347472">
              <a:buClr>
                <a:srgbClr val="33830D"/>
              </a:buClr>
              <a:buFont typeface="Courier New" charset="0"/>
              <a:buChar char="o"/>
            </a:pPr>
            <a:r>
              <a:rPr lang="en-US" b="1" dirty="0">
                <a:solidFill>
                  <a:srgbClr val="9B2D1F"/>
                </a:solidFill>
                <a:latin typeface="Helvetica" panose="020B0604020202020204" pitchFamily="34" charset="0"/>
                <a:cs typeface="Helvetica" panose="020B0604020202020204" pitchFamily="34" charset="0"/>
              </a:rPr>
              <a:t>Advisor and student meets regularly to discuss professional and personal goals and provide support as needed</a:t>
            </a:r>
          </a:p>
          <a:p>
            <a:pPr marL="640080" lvl="1" indent="-347472">
              <a:buClr>
                <a:srgbClr val="33830D"/>
              </a:buClr>
              <a:buFont typeface="Courier New" charset="0"/>
              <a:buChar char="o"/>
            </a:pPr>
            <a:r>
              <a:rPr lang="en-US" b="1" dirty="0">
                <a:solidFill>
                  <a:srgbClr val="9B2D1F"/>
                </a:solidFill>
                <a:latin typeface="Helvetica" panose="020B0604020202020204" pitchFamily="34" charset="0"/>
                <a:cs typeface="Helvetica" panose="020B0604020202020204" pitchFamily="34" charset="0"/>
              </a:rPr>
              <a:t>AAMP Program</a:t>
            </a:r>
            <a:endParaRPr lang="en-US" b="1" dirty="0">
              <a:latin typeface="Helvetica" panose="020B0604020202020204" pitchFamily="34" charset="0"/>
              <a:cs typeface="Helvetica" panose="020B0604020202020204" pitchFamily="34" charset="0"/>
            </a:endParaRPr>
          </a:p>
          <a:p>
            <a:pPr marL="347472" indent="-347472">
              <a:buClr>
                <a:srgbClr val="C00000"/>
              </a:buClr>
              <a:buFont typeface="Wingdings" charset="2"/>
              <a:buChar char="§"/>
            </a:pPr>
            <a:r>
              <a:rPr lang="en-US" sz="2200" b="1" dirty="0">
                <a:solidFill>
                  <a:srgbClr val="33830D"/>
                </a:solidFill>
                <a:latin typeface="Helvetica" panose="020B0604020202020204" pitchFamily="34" charset="0"/>
                <a:cs typeface="Helvetica" panose="020B0604020202020204" pitchFamily="34" charset="0"/>
              </a:rPr>
              <a:t>Phase 6: </a:t>
            </a:r>
            <a:r>
              <a:rPr lang="en-US" sz="2100" dirty="0">
                <a:latin typeface="Helvetica" panose="020B0604020202020204" pitchFamily="34" charset="0"/>
                <a:cs typeface="Helvetica" panose="020B0604020202020204" pitchFamily="34" charset="0"/>
              </a:rPr>
              <a:t>Mentoring and advising after graduation (ongoing)</a:t>
            </a:r>
          </a:p>
          <a:p>
            <a:pPr marL="640080" lvl="1" indent="-347472">
              <a:buClr>
                <a:srgbClr val="33830D"/>
              </a:buClr>
              <a:buFont typeface="Courier New" charset="0"/>
              <a:buChar char="o"/>
            </a:pPr>
            <a:r>
              <a:rPr lang="en-US" b="1" dirty="0">
                <a:solidFill>
                  <a:srgbClr val="9B2D1F"/>
                </a:solidFill>
                <a:latin typeface="Helvetica" panose="020B0604020202020204" pitchFamily="34" charset="0"/>
                <a:cs typeface="Helvetica" panose="020B0604020202020204" pitchFamily="34" charset="0"/>
              </a:rPr>
              <a:t>Professional Development, Grads as Faculty and Supervisors</a:t>
            </a:r>
            <a:endParaRPr lang="en-US" sz="2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17878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0532" y="379656"/>
            <a:ext cx="7382936" cy="1450757"/>
          </a:xfrm>
        </p:spPr>
        <p:txBody>
          <a:bodyPr>
            <a:normAutofit/>
          </a:bodyPr>
          <a:lstStyle/>
          <a:p>
            <a:r>
              <a:rPr lang="en-US" sz="3800" b="1" dirty="0">
                <a:latin typeface="Helvetica" panose="020B0604020202020204" pitchFamily="34" charset="0"/>
                <a:cs typeface="Helvetica" panose="020B0604020202020204" pitchFamily="34" charset="0"/>
              </a:rPr>
              <a:t>SDSU AAMP Mentoring Model</a:t>
            </a:r>
          </a:p>
        </p:txBody>
      </p:sp>
      <p:pic>
        <p:nvPicPr>
          <p:cNvPr id="4" name="Content Placeholder 3" descr="The photo represents the AAMP Model. It is made up of difference shapes and within each shape there is an AAMP objective. &#10;1. Commitment to the recruitment and retention of students of African descent and consciousness within our department, college, and university.&#10;2. Stronger presence of students of African descent as change agents in our schools and communities. &#10;3. Stronger partnerships with communities serving children and families of African descent.&#10;4. Encourage effective professionals and practices.&#10;5. Stronger relationships with culturally responsive allies who support the well-being of students of African descent.&#10;6. Prepare students as highly competitive candidates for master’s and doctoral level programs.&#10;7. ncrease the presence of students in master’s and doctoral level programs. &#10;" title="AAMP Mentoring Model"/>
          <p:cNvPicPr>
            <a:picLocks noGrp="1" noChangeAspect="1"/>
          </p:cNvPicPr>
          <p:nvPr>
            <p:ph idx="1"/>
          </p:nvPr>
        </p:nvPicPr>
        <p:blipFill>
          <a:blip r:embed="rId2">
            <a:extLst>
              <a:ext uri="{28A0092B-C50C-407E-A947-70E740481C1C}">
                <a14:useLocalDpi xmlns:a14="http://schemas.microsoft.com/office/drawing/2010/main" val="0"/>
              </a:ext>
            </a:extLst>
          </a:blip>
          <a:srcRect t="15496" b="15496"/>
          <a:stretch>
            <a:fillRect/>
          </a:stretch>
        </p:blipFill>
        <p:spPr>
          <a:xfrm>
            <a:off x="728133" y="1995418"/>
            <a:ext cx="7687734" cy="4100126"/>
          </a:xfrm>
        </p:spPr>
      </p:pic>
    </p:spTree>
    <p:extLst>
      <p:ext uri="{BB962C8B-B14F-4D97-AF65-F5344CB8AC3E}">
        <p14:creationId xmlns:p14="http://schemas.microsoft.com/office/powerpoint/2010/main" val="1901485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Sample Assessments for Excellent Outcomes</a:t>
            </a:r>
          </a:p>
        </p:txBody>
      </p:sp>
      <p:sp>
        <p:nvSpPr>
          <p:cNvPr id="3" name="Content Placeholder 2"/>
          <p:cNvSpPr>
            <a:spLocks noGrp="1"/>
          </p:cNvSpPr>
          <p:nvPr>
            <p:ph idx="1"/>
          </p:nvPr>
        </p:nvSpPr>
        <p:spPr>
          <a:xfrm>
            <a:off x="822959" y="1845733"/>
            <a:ext cx="7543801" cy="4317999"/>
          </a:xfrm>
        </p:spPr>
        <p:txBody>
          <a:bodyPr anchor="ctr">
            <a:normAutofit fontScale="62500" lnSpcReduction="20000"/>
          </a:bodyPr>
          <a:lstStyle/>
          <a:p>
            <a:pPr marL="347472" indent="-347472">
              <a:buClr>
                <a:srgbClr val="C00000"/>
              </a:buClr>
              <a:buFont typeface="Wingdings" charset="2"/>
              <a:buChar char="§"/>
            </a:pPr>
            <a:r>
              <a:rPr lang="en-US" sz="3500" b="1" dirty="0">
                <a:solidFill>
                  <a:srgbClr val="33830D"/>
                </a:solidFill>
                <a:latin typeface="Helvetica" panose="020B0604020202020204" pitchFamily="34" charset="0"/>
                <a:cs typeface="Helvetica" panose="020B0604020202020204" pitchFamily="34" charset="0"/>
              </a:rPr>
              <a:t>PRAXIS II: </a:t>
            </a:r>
            <a:r>
              <a:rPr lang="en-US" sz="3400" dirty="0">
                <a:latin typeface="Helvetica" panose="020B0604020202020204" pitchFamily="34" charset="0"/>
                <a:cs typeface="Helvetica" panose="020B0604020202020204" pitchFamily="34" charset="0"/>
              </a:rPr>
              <a:t>High scores compared to state and national averages</a:t>
            </a:r>
          </a:p>
          <a:p>
            <a:pPr marL="347472" indent="-347472">
              <a:buClr>
                <a:srgbClr val="C00000"/>
              </a:buClr>
              <a:buFont typeface="Wingdings" charset="2"/>
              <a:buChar char="§"/>
            </a:pPr>
            <a:r>
              <a:rPr lang="en-US" sz="3500" b="1" dirty="0">
                <a:solidFill>
                  <a:srgbClr val="33830D"/>
                </a:solidFill>
                <a:latin typeface="Helvetica" panose="020B0604020202020204" pitchFamily="34" charset="0"/>
                <a:cs typeface="Helvetica" panose="020B0604020202020204" pitchFamily="34" charset="0"/>
              </a:rPr>
              <a:t>Evaluation of Competency Development</a:t>
            </a:r>
            <a:r>
              <a:rPr lang="en-US" sz="3500" dirty="0">
                <a:solidFill>
                  <a:srgbClr val="33830D"/>
                </a:solidFill>
                <a:latin typeface="Helvetica" panose="020B0604020202020204" pitchFamily="34" charset="0"/>
                <a:cs typeface="Helvetica" panose="020B0604020202020204" pitchFamily="34" charset="0"/>
              </a:rPr>
              <a:t>: </a:t>
            </a:r>
            <a:r>
              <a:rPr lang="en-US" sz="3400" dirty="0">
                <a:latin typeface="Helvetica" panose="020B0604020202020204" pitchFamily="34" charset="0"/>
                <a:cs typeface="Helvetica" panose="020B0604020202020204" pitchFamily="34" charset="0"/>
              </a:rPr>
              <a:t>Supervisors report high levels of competency across all levels especially in the area of cultural knowledge </a:t>
            </a:r>
          </a:p>
          <a:p>
            <a:pPr marL="347472" indent="-347472">
              <a:buClr>
                <a:srgbClr val="C00000"/>
              </a:buClr>
              <a:buFont typeface="Wingdings" charset="2"/>
              <a:buChar char="§"/>
            </a:pPr>
            <a:r>
              <a:rPr lang="en-US" sz="3500" b="1" dirty="0">
                <a:solidFill>
                  <a:srgbClr val="33830D"/>
                </a:solidFill>
                <a:latin typeface="Helvetica" panose="020B0604020202020204" pitchFamily="34" charset="0"/>
                <a:cs typeface="Helvetica" panose="020B0604020202020204" pitchFamily="34" charset="0"/>
              </a:rPr>
              <a:t>M.S. Project (Single Case-Design) and Internship Case Studies: </a:t>
            </a:r>
            <a:r>
              <a:rPr lang="en-US" sz="3400" dirty="0">
                <a:latin typeface="Helvetica" panose="020B0604020202020204" pitchFamily="34" charset="0"/>
                <a:cs typeface="Helvetica" panose="020B0604020202020204" pitchFamily="34" charset="0"/>
              </a:rPr>
              <a:t>Student demonstrate high levels of proficiency and implement interventions with successful outcomes</a:t>
            </a:r>
          </a:p>
          <a:p>
            <a:pPr marL="347472" indent="-347472">
              <a:buClr>
                <a:srgbClr val="C00000"/>
              </a:buClr>
              <a:buFont typeface="Wingdings" charset="2"/>
              <a:buChar char="§"/>
            </a:pPr>
            <a:r>
              <a:rPr lang="en-US" sz="3500" b="1" dirty="0">
                <a:solidFill>
                  <a:srgbClr val="33830D"/>
                </a:solidFill>
                <a:latin typeface="Helvetica" panose="020B0604020202020204" pitchFamily="34" charset="0"/>
                <a:cs typeface="Helvetica" panose="020B0604020202020204" pitchFamily="34" charset="0"/>
              </a:rPr>
              <a:t>Internship Ed.S. Culminating Portfolio</a:t>
            </a:r>
            <a:r>
              <a:rPr lang="en-US" sz="3500" dirty="0">
                <a:solidFill>
                  <a:srgbClr val="33830D"/>
                </a:solidFill>
                <a:latin typeface="Helvetica" panose="020B0604020202020204" pitchFamily="34" charset="0"/>
                <a:cs typeface="Helvetica" panose="020B0604020202020204" pitchFamily="34" charset="0"/>
              </a:rPr>
              <a:t>: </a:t>
            </a:r>
            <a:r>
              <a:rPr lang="en-US" sz="3400" dirty="0">
                <a:latin typeface="Helvetica" panose="020B0604020202020204" pitchFamily="34" charset="0"/>
                <a:cs typeface="Helvetica" panose="020B0604020202020204" pitchFamily="34" charset="0"/>
              </a:rPr>
              <a:t>Interns demonstrate high levels of proficiency across NASP Standards </a:t>
            </a:r>
          </a:p>
          <a:p>
            <a:pPr marL="347472" indent="-347472">
              <a:buClr>
                <a:srgbClr val="C00000"/>
              </a:buClr>
              <a:buFont typeface="Wingdings" charset="2"/>
              <a:buChar char="§"/>
            </a:pPr>
            <a:r>
              <a:rPr lang="en-US" sz="3500" b="1" dirty="0">
                <a:solidFill>
                  <a:srgbClr val="33830D"/>
                </a:solidFill>
                <a:latin typeface="Helvetica" panose="020B0604020202020204" pitchFamily="34" charset="0"/>
                <a:cs typeface="Helvetica" panose="020B0604020202020204" pitchFamily="34" charset="0"/>
              </a:rPr>
              <a:t>Exit Survey</a:t>
            </a:r>
            <a:r>
              <a:rPr lang="en-US" sz="3500" dirty="0">
                <a:solidFill>
                  <a:srgbClr val="33830D"/>
                </a:solidFill>
                <a:latin typeface="Helvetica" panose="020B0604020202020204" pitchFamily="34" charset="0"/>
                <a:cs typeface="Helvetica" panose="020B0604020202020204" pitchFamily="34" charset="0"/>
              </a:rPr>
              <a:t>: </a:t>
            </a:r>
            <a:r>
              <a:rPr lang="en-US" sz="3400" dirty="0">
                <a:latin typeface="Helvetica" panose="020B0604020202020204" pitchFamily="34" charset="0"/>
                <a:cs typeface="Helvetica" panose="020B0604020202020204" pitchFamily="34" charset="0"/>
              </a:rPr>
              <a:t>Students feel prepared in several areas of comprehensive school psychology. Used as a tool to improve program. </a:t>
            </a:r>
          </a:p>
        </p:txBody>
      </p:sp>
    </p:spTree>
    <p:extLst>
      <p:ext uri="{BB962C8B-B14F-4D97-AF65-F5344CB8AC3E}">
        <p14:creationId xmlns:p14="http://schemas.microsoft.com/office/powerpoint/2010/main" val="1738894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711199" y="703098"/>
            <a:ext cx="7670801" cy="1142909"/>
          </a:xfrm>
          <a:prstGeom prst="rect">
            <a:avLst/>
          </a:prstGeom>
          <a:noFill/>
          <a:ln>
            <a:noFill/>
          </a:ln>
        </p:spPr>
        <p:txBody>
          <a:bodyPr lIns="91418" tIns="45698" rIns="91418" bIns="45698" anchor="b" anchorCtr="0">
            <a:noAutofit/>
          </a:bodyPr>
          <a:lstStyle/>
          <a:p>
            <a:pPr>
              <a:spcBef>
                <a:spcPts val="0"/>
              </a:spcBef>
              <a:buClr>
                <a:schemeClr val="dk1"/>
              </a:buClr>
              <a:buSzPct val="25000"/>
            </a:pPr>
            <a:r>
              <a:rPr lang="en-US" sz="4000" b="1" dirty="0">
                <a:latin typeface="Helvetica" panose="020B0604020202020204" pitchFamily="34" charset="0"/>
                <a:cs typeface="Helvetica" panose="020B0604020202020204" pitchFamily="34" charset="0"/>
                <a:sym typeface="Arial"/>
              </a:rPr>
              <a:t>SDSU Graduates Live Our Vision!</a:t>
            </a:r>
            <a:endParaRPr lang="en-US" sz="4000" b="1" dirty="0">
              <a:solidFill>
                <a:srgbClr val="000000"/>
              </a:solidFill>
              <a:latin typeface="Helvetica" panose="020B0604020202020204" pitchFamily="34" charset="0"/>
              <a:ea typeface="Arial"/>
              <a:cs typeface="Helvetica" panose="020B0604020202020204" pitchFamily="34" charset="0"/>
              <a:sym typeface="Arial"/>
            </a:endParaRPr>
          </a:p>
        </p:txBody>
      </p:sp>
      <p:sp>
        <p:nvSpPr>
          <p:cNvPr id="373" name="Shape 373"/>
          <p:cNvSpPr txBox="1">
            <a:spLocks noGrp="1"/>
          </p:cNvSpPr>
          <p:nvPr>
            <p:ph idx="1"/>
          </p:nvPr>
        </p:nvSpPr>
        <p:spPr>
          <a:xfrm>
            <a:off x="711199" y="1846007"/>
            <a:ext cx="7670801" cy="4376264"/>
          </a:xfrm>
          <a:prstGeom prst="rect">
            <a:avLst/>
          </a:prstGeom>
          <a:noFill/>
          <a:ln>
            <a:noFill/>
          </a:ln>
        </p:spPr>
        <p:txBody>
          <a:bodyPr lIns="91418" tIns="45698" rIns="91418" bIns="45698" anchor="ctr" anchorCtr="0">
            <a:noAutofit/>
          </a:bodyPr>
          <a:lstStyle/>
          <a:p>
            <a:pPr marL="365756" indent="-365756" algn="ctr">
              <a:spcBef>
                <a:spcPts val="0"/>
              </a:spcBef>
              <a:spcAft>
                <a:spcPts val="3240"/>
              </a:spcAft>
              <a:buClr>
                <a:schemeClr val="lt1"/>
              </a:buClr>
              <a:buSzPct val="25000"/>
              <a:buNone/>
            </a:pPr>
            <a:r>
              <a:rPr lang="en-US" sz="2400" b="1" dirty="0">
                <a:solidFill>
                  <a:srgbClr val="000000"/>
                </a:solidFill>
                <a:latin typeface="Helvetica" panose="020B0604020202020204" pitchFamily="34" charset="0"/>
                <a:ea typeface="Arial"/>
                <a:cs typeface="Helvetica" panose="020B0604020202020204" pitchFamily="34" charset="0"/>
                <a:sym typeface="Arial"/>
              </a:rPr>
              <a:t>We are leaders in the schools: </a:t>
            </a:r>
          </a:p>
          <a:p>
            <a:pPr marL="347472" indent="-347472">
              <a:lnSpc>
                <a:spcPct val="100000"/>
              </a:lnSpc>
              <a:spcBef>
                <a:spcPts val="0"/>
              </a:spcBef>
              <a:spcAft>
                <a:spcPts val="0"/>
              </a:spcAft>
              <a:buClr>
                <a:srgbClr val="C00000"/>
              </a:buClr>
              <a:buFont typeface="Wingdings" charset="2"/>
              <a:buChar char="§"/>
            </a:pPr>
            <a:r>
              <a:rPr lang="en-US" sz="2300" dirty="0">
                <a:solidFill>
                  <a:srgbClr val="000000"/>
                </a:solidFill>
                <a:latin typeface="Helvetica" panose="020B0604020202020204" pitchFamily="34" charset="0"/>
                <a:ea typeface="Arial"/>
                <a:cs typeface="Helvetica" panose="020B0604020202020204" pitchFamily="34" charset="0"/>
                <a:sym typeface="Arial"/>
              </a:rPr>
              <a:t>100% are employed as school psychologists or closely related positions</a:t>
            </a:r>
          </a:p>
          <a:p>
            <a:pPr marL="347472" indent="-347472">
              <a:lnSpc>
                <a:spcPct val="100000"/>
              </a:lnSpc>
              <a:spcBef>
                <a:spcPts val="0"/>
              </a:spcBef>
              <a:spcAft>
                <a:spcPts val="0"/>
              </a:spcAft>
              <a:buClr>
                <a:srgbClr val="C00000"/>
              </a:buClr>
              <a:buFont typeface="Wingdings" charset="2"/>
              <a:buChar char="§"/>
            </a:pPr>
            <a:r>
              <a:rPr lang="en-US" sz="2300" dirty="0">
                <a:solidFill>
                  <a:srgbClr val="000000"/>
                </a:solidFill>
                <a:latin typeface="Helvetica" panose="020B0604020202020204" pitchFamily="34" charset="0"/>
                <a:ea typeface="Arial"/>
                <a:cs typeface="Helvetica" panose="020B0604020202020204" pitchFamily="34" charset="0"/>
                <a:sym typeface="Arial"/>
              </a:rPr>
              <a:t>Over 20% are lead school psychologists or administrators of special education or pupil services</a:t>
            </a:r>
          </a:p>
          <a:p>
            <a:pPr marL="347472" indent="-347472">
              <a:lnSpc>
                <a:spcPct val="100000"/>
              </a:lnSpc>
              <a:spcBef>
                <a:spcPts val="0"/>
              </a:spcBef>
              <a:spcAft>
                <a:spcPts val="0"/>
              </a:spcAft>
              <a:buClr>
                <a:srgbClr val="C00000"/>
              </a:buClr>
              <a:buFont typeface="Wingdings" charset="2"/>
              <a:buChar char="§"/>
            </a:pPr>
            <a:r>
              <a:rPr lang="en-US" sz="2300" dirty="0">
                <a:solidFill>
                  <a:srgbClr val="000000"/>
                </a:solidFill>
                <a:latin typeface="Helvetica" panose="020B0604020202020204" pitchFamily="34" charset="0"/>
                <a:ea typeface="Arial"/>
                <a:cs typeface="Helvetica" panose="020B0604020202020204" pitchFamily="34" charset="0"/>
                <a:sym typeface="Arial"/>
              </a:rPr>
              <a:t>About 10% go on to complete their doctorates; some are now faculty members at other universities</a:t>
            </a:r>
          </a:p>
          <a:p>
            <a:pPr marL="347472" indent="-347472">
              <a:lnSpc>
                <a:spcPct val="100000"/>
              </a:lnSpc>
              <a:spcBef>
                <a:spcPts val="0"/>
              </a:spcBef>
              <a:spcAft>
                <a:spcPts val="0"/>
              </a:spcAft>
              <a:buClr>
                <a:srgbClr val="C00000"/>
              </a:buClr>
              <a:buFont typeface="Wingdings" charset="2"/>
              <a:buChar char="§"/>
            </a:pPr>
            <a:r>
              <a:rPr lang="en-US" sz="2300" dirty="0">
                <a:solidFill>
                  <a:srgbClr val="000000"/>
                </a:solidFill>
                <a:latin typeface="Helvetica" panose="020B0604020202020204" pitchFamily="34" charset="0"/>
                <a:ea typeface="Arial"/>
                <a:cs typeface="Helvetica" panose="020B0604020202020204" pitchFamily="34" charset="0"/>
                <a:sym typeface="Arial"/>
              </a:rPr>
              <a:t>Many of our graduates maintain involvement in our program as practitioner-faculty members and/or field supervisors</a:t>
            </a:r>
          </a:p>
        </p:txBody>
      </p:sp>
    </p:spTree>
    <p:extLst>
      <p:ext uri="{BB962C8B-B14F-4D97-AF65-F5344CB8AC3E}">
        <p14:creationId xmlns:p14="http://schemas.microsoft.com/office/powerpoint/2010/main" val="99144129"/>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Dr. Kent McIntosh</a:t>
            </a:r>
          </a:p>
        </p:txBody>
      </p:sp>
      <p:sp>
        <p:nvSpPr>
          <p:cNvPr id="3" name="Text Placeholder 2"/>
          <p:cNvSpPr>
            <a:spLocks noGrp="1"/>
          </p:cNvSpPr>
          <p:nvPr>
            <p:ph type="body" idx="1"/>
          </p:nvPr>
        </p:nvSpPr>
        <p:spPr/>
        <p:txBody>
          <a:bodyPr/>
          <a:lstStyle/>
          <a:p>
            <a:r>
              <a:rPr lang="en-US" b="1" cap="none" spc="0" dirty="0">
                <a:solidFill>
                  <a:srgbClr val="33830D"/>
                </a:solidFill>
                <a:latin typeface="Helvetica" panose="020B0604020202020204" pitchFamily="34" charset="0"/>
                <a:cs typeface="Helvetica" panose="020B0604020202020204" pitchFamily="34" charset="0"/>
              </a:rPr>
              <a:t>Professor, Special Education and Clinical Sciences University of Oregon</a:t>
            </a:r>
          </a:p>
        </p:txBody>
      </p:sp>
    </p:spTree>
    <p:extLst>
      <p:ext uri="{BB962C8B-B14F-4D97-AF65-F5344CB8AC3E}">
        <p14:creationId xmlns:p14="http://schemas.microsoft.com/office/powerpoint/2010/main" val="251207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charset="0"/>
                <a:ea typeface="Helvetica" charset="0"/>
                <a:cs typeface="Helvetica" charset="0"/>
              </a:rPr>
              <a:t>Key Components of the Program</a:t>
            </a:r>
          </a:p>
        </p:txBody>
      </p:sp>
      <p:sp>
        <p:nvSpPr>
          <p:cNvPr id="3" name="Content Placeholder 2"/>
          <p:cNvSpPr>
            <a:spLocks noGrp="1"/>
          </p:cNvSpPr>
          <p:nvPr>
            <p:ph idx="1"/>
          </p:nvPr>
        </p:nvSpPr>
        <p:spPr>
          <a:xfrm>
            <a:off x="822960" y="1845734"/>
            <a:ext cx="7543800" cy="4023360"/>
          </a:xfrm>
        </p:spPr>
        <p:txBody>
          <a:bodyPr anchor="ctr">
            <a:normAutofit fontScale="92500" lnSpcReduction="20000"/>
          </a:bodyPr>
          <a:lstStyle/>
          <a:p>
            <a:pPr marL="457200" indent="-457200">
              <a:buAutoNum type="arabicPeriod"/>
            </a:pPr>
            <a:r>
              <a:rPr lang="en-US" dirty="0">
                <a:latin typeface="Helvetica" charset="0"/>
                <a:ea typeface="Helvetica" charset="0"/>
                <a:cs typeface="Helvetica" charset="0"/>
              </a:rPr>
              <a:t>A cohort-based</a:t>
            </a:r>
            <a:r>
              <a:rPr lang="en-US" dirty="0">
                <a:solidFill>
                  <a:schemeClr val="tx1"/>
                </a:solidFill>
                <a:latin typeface="Helvetica" charset="0"/>
                <a:ea typeface="Helvetica" charset="0"/>
                <a:cs typeface="Helvetica" charset="0"/>
              </a:rPr>
              <a:t>,</a:t>
            </a:r>
            <a:r>
              <a:rPr lang="en-US" dirty="0">
                <a:solidFill>
                  <a:srgbClr val="FF0000"/>
                </a:solidFill>
                <a:latin typeface="Helvetica" charset="0"/>
                <a:ea typeface="Helvetica" charset="0"/>
                <a:cs typeface="Helvetica" charset="0"/>
              </a:rPr>
              <a:t> </a:t>
            </a:r>
            <a:r>
              <a:rPr lang="en-US" b="1" dirty="0">
                <a:solidFill>
                  <a:srgbClr val="33830D"/>
                </a:solidFill>
                <a:latin typeface="Helvetica" charset="0"/>
                <a:ea typeface="Helvetica" charset="0"/>
                <a:cs typeface="Helvetica" charset="0"/>
              </a:rPr>
              <a:t>interdisciplinary approach </a:t>
            </a:r>
            <a:r>
              <a:rPr lang="en-US" dirty="0">
                <a:latin typeface="Helvetica" charset="0"/>
                <a:ea typeface="Helvetica" charset="0"/>
                <a:cs typeface="Helvetica" charset="0"/>
              </a:rPr>
              <a:t>to training</a:t>
            </a:r>
          </a:p>
          <a:p>
            <a:pPr marL="457200" indent="-457200">
              <a:buAutoNum type="arabicPeriod"/>
            </a:pPr>
            <a:r>
              <a:rPr lang="en-US" b="1" dirty="0">
                <a:solidFill>
                  <a:srgbClr val="33830D"/>
                </a:solidFill>
                <a:latin typeface="Helvetica" charset="0"/>
                <a:ea typeface="Helvetica" charset="0"/>
                <a:cs typeface="Helvetica" charset="0"/>
              </a:rPr>
              <a:t>Learning</a:t>
            </a:r>
            <a:r>
              <a:rPr lang="en-US" dirty="0">
                <a:solidFill>
                  <a:srgbClr val="33830D"/>
                </a:solidFill>
                <a:latin typeface="Helvetica" charset="0"/>
                <a:ea typeface="Helvetica" charset="0"/>
                <a:cs typeface="Helvetica" charset="0"/>
              </a:rPr>
              <a:t> </a:t>
            </a:r>
            <a:r>
              <a:rPr lang="en-US" b="1" dirty="0">
                <a:solidFill>
                  <a:srgbClr val="33830D"/>
                </a:solidFill>
                <a:latin typeface="Helvetica" charset="0"/>
                <a:ea typeface="Helvetica" charset="0"/>
                <a:cs typeface="Helvetica" charset="0"/>
              </a:rPr>
              <a:t>communities</a:t>
            </a:r>
            <a:r>
              <a:rPr lang="en-US" dirty="0">
                <a:solidFill>
                  <a:srgbClr val="33830D"/>
                </a:solidFill>
                <a:latin typeface="Helvetica" charset="0"/>
                <a:ea typeface="Helvetica" charset="0"/>
                <a:cs typeface="Helvetica" charset="0"/>
              </a:rPr>
              <a:t> </a:t>
            </a:r>
            <a:r>
              <a:rPr lang="en-US" dirty="0">
                <a:latin typeface="Helvetica" charset="0"/>
                <a:ea typeface="Helvetica" charset="0"/>
                <a:cs typeface="Helvetica" charset="0"/>
              </a:rPr>
              <a:t>established in the form of </a:t>
            </a:r>
            <a:r>
              <a:rPr lang="en-US" dirty="0">
                <a:solidFill>
                  <a:srgbClr val="33830D"/>
                </a:solidFill>
                <a:latin typeface="Helvetica" charset="0"/>
                <a:ea typeface="Helvetica" charset="0"/>
                <a:cs typeface="Helvetica" charset="0"/>
              </a:rPr>
              <a:t>five dyads </a:t>
            </a:r>
          </a:p>
          <a:p>
            <a:pPr marL="749808" lvl="1" indent="-457200">
              <a:buFont typeface="Wingdings" charset="2"/>
              <a:buChar char="§"/>
            </a:pPr>
            <a:r>
              <a:rPr lang="en-US" sz="1900" dirty="0">
                <a:latin typeface="Helvetica" charset="0"/>
                <a:ea typeface="Helvetica" charset="0"/>
                <a:cs typeface="Helvetica" charset="0"/>
              </a:rPr>
              <a:t>Each consists of a school psychology scholar and a special education scholar </a:t>
            </a:r>
          </a:p>
          <a:p>
            <a:pPr marL="749808" lvl="1" indent="-457200">
              <a:buFont typeface="Wingdings" charset="2"/>
              <a:buChar char="§"/>
            </a:pPr>
            <a:r>
              <a:rPr lang="en-US" sz="1900" dirty="0">
                <a:latin typeface="Helvetica" charset="0"/>
                <a:ea typeface="Helvetica" charset="0"/>
                <a:cs typeface="Helvetica" charset="0"/>
              </a:rPr>
              <a:t>Working together in a special education classroom (</a:t>
            </a:r>
            <a:r>
              <a:rPr lang="en-US" sz="1900" dirty="0" err="1">
                <a:latin typeface="Helvetica" charset="0"/>
                <a:ea typeface="Helvetica" charset="0"/>
                <a:cs typeface="Helvetica" charset="0"/>
              </a:rPr>
              <a:t>practica</a:t>
            </a:r>
            <a:r>
              <a:rPr lang="en-US" sz="1900" dirty="0">
                <a:latin typeface="Helvetica" charset="0"/>
                <a:ea typeface="Helvetica" charset="0"/>
                <a:cs typeface="Helvetica" charset="0"/>
              </a:rPr>
              <a:t> sites)</a:t>
            </a:r>
          </a:p>
          <a:p>
            <a:pPr marL="749808" lvl="1" indent="-457200">
              <a:buFont typeface="Wingdings" charset="2"/>
              <a:buChar char="§"/>
            </a:pPr>
            <a:r>
              <a:rPr lang="en-US" sz="1900" dirty="0">
                <a:latin typeface="Helvetica" charset="0"/>
                <a:ea typeface="Helvetica" charset="0"/>
                <a:cs typeface="Helvetica" charset="0"/>
              </a:rPr>
              <a:t>Project </a:t>
            </a:r>
            <a:r>
              <a:rPr lang="en-US" sz="1900" dirty="0" err="1">
                <a:latin typeface="Helvetica" charset="0"/>
                <a:ea typeface="Helvetica" charset="0"/>
                <a:cs typeface="Helvetica" charset="0"/>
              </a:rPr>
              <a:t>practica</a:t>
            </a:r>
            <a:r>
              <a:rPr lang="en-US" sz="1900" dirty="0">
                <a:latin typeface="Helvetica" charset="0"/>
                <a:ea typeface="Helvetica" charset="0"/>
                <a:cs typeface="Helvetica" charset="0"/>
              </a:rPr>
              <a:t> sites are CED high schools in the Long Beach Unified School District. </a:t>
            </a:r>
          </a:p>
          <a:p>
            <a:pPr marL="0" indent="0">
              <a:buNone/>
            </a:pPr>
            <a:r>
              <a:rPr lang="en-US" dirty="0">
                <a:latin typeface="Helvetica" charset="0"/>
                <a:ea typeface="Helvetica" charset="0"/>
                <a:cs typeface="Helvetica" charset="0"/>
              </a:rPr>
              <a:t>3.  Transition Planning &amp; Consultation skills:  </a:t>
            </a:r>
          </a:p>
          <a:p>
            <a:pPr marL="749808" lvl="1" indent="-457200">
              <a:buClr>
                <a:srgbClr val="C00000"/>
              </a:buClr>
              <a:buFont typeface="Wingdings" charset="2"/>
              <a:buChar char="§"/>
            </a:pPr>
            <a:r>
              <a:rPr lang="en-US" sz="1900" b="1" dirty="0">
                <a:solidFill>
                  <a:srgbClr val="33830D"/>
                </a:solidFill>
                <a:latin typeface="Helvetica" charset="0"/>
                <a:ea typeface="Helvetica" charset="0"/>
                <a:cs typeface="Helvetica" charset="0"/>
              </a:rPr>
              <a:t>Shared courses</a:t>
            </a:r>
          </a:p>
          <a:p>
            <a:pPr marL="749808" lvl="1" indent="-457200">
              <a:buClr>
                <a:srgbClr val="C00000"/>
              </a:buClr>
              <a:buFont typeface="Wingdings" charset="2"/>
              <a:buChar char="§"/>
            </a:pPr>
            <a:r>
              <a:rPr lang="en-US" sz="1900" dirty="0">
                <a:latin typeface="Helvetica" charset="0"/>
                <a:ea typeface="Helvetica" charset="0"/>
                <a:cs typeface="Helvetica" charset="0"/>
              </a:rPr>
              <a:t>Professional </a:t>
            </a:r>
            <a:r>
              <a:rPr lang="en-US" sz="1900" b="1" dirty="0">
                <a:solidFill>
                  <a:srgbClr val="33830D"/>
                </a:solidFill>
                <a:latin typeface="Helvetica" charset="0"/>
                <a:ea typeface="Helvetica" charset="0"/>
                <a:cs typeface="Helvetica" charset="0"/>
              </a:rPr>
              <a:t>Conferences </a:t>
            </a:r>
          </a:p>
          <a:p>
            <a:pPr marL="749808" lvl="1" indent="-457200">
              <a:buClr>
                <a:srgbClr val="C00000"/>
              </a:buClr>
              <a:buFont typeface="Wingdings" charset="2"/>
              <a:buChar char="§"/>
            </a:pPr>
            <a:r>
              <a:rPr lang="en-US" sz="1900" dirty="0">
                <a:latin typeface="Helvetica" charset="0"/>
                <a:ea typeface="Helvetica" charset="0"/>
                <a:cs typeface="Helvetica" charset="0"/>
              </a:rPr>
              <a:t>Scholar support/</a:t>
            </a:r>
            <a:r>
              <a:rPr lang="en-US" sz="1900" b="1" dirty="0">
                <a:solidFill>
                  <a:srgbClr val="33830D"/>
                </a:solidFill>
                <a:latin typeface="Helvetica" charset="0"/>
                <a:ea typeface="Helvetica" charset="0"/>
                <a:cs typeface="Helvetica" charset="0"/>
              </a:rPr>
              <a:t>mentoring</a:t>
            </a:r>
          </a:p>
          <a:p>
            <a:pPr marL="749808" lvl="1" indent="-457200">
              <a:buClr>
                <a:srgbClr val="C00000"/>
              </a:buClr>
              <a:buFont typeface="Wingdings" charset="2"/>
              <a:buChar char="§"/>
            </a:pPr>
            <a:r>
              <a:rPr lang="en-US" sz="1900" b="1" dirty="0">
                <a:solidFill>
                  <a:srgbClr val="33830D"/>
                </a:solidFill>
                <a:latin typeface="Helvetica" charset="0"/>
                <a:ea typeface="Helvetica" charset="0"/>
                <a:cs typeface="Helvetica" charset="0"/>
              </a:rPr>
              <a:t>Seminars </a:t>
            </a:r>
          </a:p>
          <a:p>
            <a:pPr marL="0" indent="0">
              <a:buNone/>
            </a:pPr>
            <a:r>
              <a:rPr lang="en-US" dirty="0">
                <a:solidFill>
                  <a:schemeClr val="tx1"/>
                </a:solidFill>
                <a:latin typeface="Helvetica" charset="0"/>
                <a:ea typeface="Helvetica" charset="0"/>
                <a:cs typeface="Helvetica" charset="0"/>
              </a:rPr>
              <a:t>4. </a:t>
            </a:r>
            <a:r>
              <a:rPr lang="en-US" b="1" dirty="0">
                <a:solidFill>
                  <a:srgbClr val="33830D"/>
                </a:solidFill>
                <a:latin typeface="Helvetica" charset="0"/>
                <a:ea typeface="Helvetica" charset="0"/>
                <a:cs typeface="Helvetica" charset="0"/>
              </a:rPr>
              <a:t>Intercultural Competence  </a:t>
            </a:r>
          </a:p>
        </p:txBody>
      </p:sp>
    </p:spTree>
    <p:extLst>
      <p:ext uri="{BB962C8B-B14F-4D97-AF65-F5344CB8AC3E}">
        <p14:creationId xmlns:p14="http://schemas.microsoft.com/office/powerpoint/2010/main" val="1486988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800" b="1" dirty="0">
                <a:latin typeface="Helvetica" charset="0"/>
                <a:ea typeface="Helvetica" charset="0"/>
                <a:cs typeface="Helvetica" charset="0"/>
              </a:rPr>
              <a:t>Acknowledgements</a:t>
            </a:r>
            <a:endParaRPr lang="en-US" sz="3800" b="1" dirty="0">
              <a:latin typeface="Helvetica" charset="0"/>
              <a:ea typeface="Helvetica" charset="0"/>
              <a:cs typeface="Helvetica" charset="0"/>
            </a:endParaRPr>
          </a:p>
        </p:txBody>
      </p:sp>
      <p:sp>
        <p:nvSpPr>
          <p:cNvPr id="2" name="Content Placeholder 1"/>
          <p:cNvSpPr>
            <a:spLocks noGrp="1"/>
          </p:cNvSpPr>
          <p:nvPr>
            <p:ph idx="1"/>
          </p:nvPr>
        </p:nvSpPr>
        <p:spPr>
          <a:xfrm>
            <a:off x="822959" y="1845734"/>
            <a:ext cx="7543801" cy="345748"/>
          </a:xfrm>
        </p:spPr>
        <p:txBody>
          <a:bodyPr>
            <a:normAutofit lnSpcReduction="10000"/>
          </a:bodyPr>
          <a:lstStyle/>
          <a:p>
            <a:pPr algn="ctr"/>
            <a:r>
              <a:rPr lang="en-CA" dirty="0">
                <a:latin typeface="Helvetica" charset="0"/>
                <a:ea typeface="Helvetica" charset="0"/>
                <a:cs typeface="Helvetica" charset="0"/>
              </a:rPr>
              <a:t>PBIS Center Disproportionality Workgroup</a:t>
            </a:r>
          </a:p>
        </p:txBody>
      </p:sp>
      <p:sp>
        <p:nvSpPr>
          <p:cNvPr id="6" name="Content Placeholder 1"/>
          <p:cNvSpPr txBox="1">
            <a:spLocks/>
          </p:cNvSpPr>
          <p:nvPr/>
        </p:nvSpPr>
        <p:spPr bwMode="auto">
          <a:xfrm>
            <a:off x="822959" y="2389042"/>
            <a:ext cx="7543802" cy="361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ctr"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sz="3200" kern="1200">
                <a:solidFill>
                  <a:schemeClr val="tx1"/>
                </a:solidFill>
                <a:latin typeface="Arial" pitchFamily="34" charset="0"/>
                <a:ea typeface="ＭＳ Ｐゴシック" charset="-128"/>
                <a:cs typeface="Arial" pitchFamily="34" charset="0"/>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sz="2800" kern="1200">
                <a:solidFill>
                  <a:schemeClr val="tx1"/>
                </a:solidFill>
                <a:latin typeface="Arial" pitchFamily="34" charset="0"/>
                <a:ea typeface="ＭＳ Ｐゴシック" charset="-128"/>
                <a:cs typeface="Arial" pitchFamily="34" charset="0"/>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sz="2400" kern="1200">
                <a:solidFill>
                  <a:schemeClr val="tx1"/>
                </a:solidFill>
                <a:latin typeface="Arial" pitchFamily="34" charset="0"/>
                <a:ea typeface="ＭＳ Ｐゴシック" charset="-128"/>
                <a:cs typeface="Arial" pitchFamily="34" charset="0"/>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sz="2000" kern="1200">
                <a:solidFill>
                  <a:schemeClr val="tx1"/>
                </a:solidFill>
                <a:latin typeface="Arial" pitchFamily="34" charset="0"/>
                <a:ea typeface="ＭＳ Ｐゴシック" charset="-128"/>
                <a:cs typeface="Arial" pitchFamily="34" charset="0"/>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sz="2000"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339933"/>
              </a:buClr>
              <a:buSzPct val="100000"/>
              <a:buFont typeface="Wingdings" charset="2"/>
              <a:buChar char="§"/>
            </a:pPr>
            <a:r>
              <a:rPr lang="en-CA" sz="1600" dirty="0" err="1">
                <a:latin typeface="Helvetica" charset="0"/>
                <a:ea typeface="Helvetica" charset="0"/>
                <a:cs typeface="Helvetica" charset="0"/>
              </a:rPr>
              <a:t>Timberly</a:t>
            </a:r>
            <a:r>
              <a:rPr lang="en-CA" sz="1600" dirty="0">
                <a:latin typeface="Helvetica" charset="0"/>
                <a:ea typeface="Helvetica" charset="0"/>
                <a:cs typeface="Helvetica" charset="0"/>
              </a:rPr>
              <a:t> Baker</a:t>
            </a:r>
          </a:p>
          <a:p>
            <a:pPr lvl="1">
              <a:buClr>
                <a:srgbClr val="339933"/>
              </a:buClr>
              <a:buSzPct val="100000"/>
              <a:buFont typeface="Wingdings" charset="2"/>
              <a:buChar char="§"/>
            </a:pPr>
            <a:r>
              <a:rPr lang="en-CA" sz="1600" dirty="0">
                <a:latin typeface="Helvetica" charset="0"/>
                <a:ea typeface="Helvetica" charset="0"/>
                <a:cs typeface="Helvetica" charset="0"/>
              </a:rPr>
              <a:t>Aaron Barnes</a:t>
            </a:r>
          </a:p>
          <a:p>
            <a:pPr lvl="1">
              <a:buClr>
                <a:srgbClr val="339933"/>
              </a:buClr>
              <a:buSzPct val="100000"/>
              <a:buFont typeface="Wingdings" charset="2"/>
              <a:buChar char="§"/>
            </a:pPr>
            <a:r>
              <a:rPr lang="en-CA" sz="1600" dirty="0">
                <a:latin typeface="Helvetica" charset="0"/>
                <a:ea typeface="Helvetica" charset="0"/>
                <a:cs typeface="Helvetica" charset="0"/>
              </a:rPr>
              <a:t>Alondra </a:t>
            </a:r>
            <a:r>
              <a:rPr lang="en-CA" sz="1600" dirty="0" err="1">
                <a:latin typeface="Helvetica" charset="0"/>
                <a:ea typeface="Helvetica" charset="0"/>
                <a:cs typeface="Helvetica" charset="0"/>
              </a:rPr>
              <a:t>Canizal</a:t>
            </a:r>
            <a:r>
              <a:rPr lang="en-CA" sz="1600" dirty="0">
                <a:latin typeface="Helvetica" charset="0"/>
                <a:ea typeface="Helvetica" charset="0"/>
                <a:cs typeface="Helvetica" charset="0"/>
              </a:rPr>
              <a:t> </a:t>
            </a:r>
            <a:r>
              <a:rPr lang="en-CA" sz="1600" dirty="0" err="1">
                <a:latin typeface="Helvetica" charset="0"/>
                <a:ea typeface="Helvetica" charset="0"/>
                <a:cs typeface="Helvetica" charset="0"/>
              </a:rPr>
              <a:t>Delabra</a:t>
            </a:r>
            <a:endParaRPr lang="en-CA" sz="1600" dirty="0">
              <a:latin typeface="Helvetica" charset="0"/>
              <a:ea typeface="Helvetica" charset="0"/>
              <a:cs typeface="Helvetica" charset="0"/>
            </a:endParaRPr>
          </a:p>
          <a:p>
            <a:pPr lvl="1">
              <a:buClr>
                <a:srgbClr val="339933"/>
              </a:buClr>
              <a:buSzPct val="100000"/>
              <a:buFont typeface="Wingdings" charset="2"/>
              <a:buChar char="§"/>
            </a:pPr>
            <a:r>
              <a:rPr lang="en-CA" sz="1600" dirty="0">
                <a:latin typeface="Helvetica" charset="0"/>
                <a:ea typeface="Helvetica" charset="0"/>
                <a:cs typeface="Helvetica" charset="0"/>
              </a:rPr>
              <a:t>Yolanda Cargile</a:t>
            </a:r>
          </a:p>
          <a:p>
            <a:pPr lvl="1">
              <a:buClr>
                <a:srgbClr val="339933"/>
              </a:buClr>
              <a:buSzPct val="100000"/>
              <a:buFont typeface="Wingdings" charset="2"/>
              <a:buChar char="§"/>
            </a:pPr>
            <a:r>
              <a:rPr lang="en-CA" sz="1600" dirty="0">
                <a:latin typeface="Helvetica" charset="0"/>
                <a:ea typeface="Helvetica" charset="0"/>
                <a:cs typeface="Helvetica" charset="0"/>
              </a:rPr>
              <a:t>Erin </a:t>
            </a:r>
            <a:r>
              <a:rPr lang="en-CA" sz="1600" dirty="0" err="1">
                <a:latin typeface="Helvetica" charset="0"/>
                <a:ea typeface="Helvetica" charset="0"/>
                <a:cs typeface="Helvetica" charset="0"/>
              </a:rPr>
              <a:t>Chaparro</a:t>
            </a:r>
            <a:endParaRPr lang="en-CA" sz="1600" dirty="0">
              <a:latin typeface="Helvetica" charset="0"/>
              <a:ea typeface="Helvetica" charset="0"/>
              <a:cs typeface="Helvetica" charset="0"/>
            </a:endParaRPr>
          </a:p>
          <a:p>
            <a:pPr lvl="1">
              <a:buClr>
                <a:srgbClr val="339933"/>
              </a:buClr>
              <a:buSzPct val="100000"/>
              <a:buFont typeface="Wingdings" charset="2"/>
              <a:buChar char="§"/>
            </a:pPr>
            <a:r>
              <a:rPr lang="en-CA" sz="1600" dirty="0">
                <a:latin typeface="Helvetica" charset="0"/>
                <a:ea typeface="Helvetica" charset="0"/>
                <a:cs typeface="Helvetica" charset="0"/>
              </a:rPr>
              <a:t>Soraya </a:t>
            </a:r>
            <a:r>
              <a:rPr lang="en-CA" sz="1600" dirty="0" err="1">
                <a:latin typeface="Helvetica" charset="0"/>
                <a:ea typeface="Helvetica" charset="0"/>
                <a:cs typeface="Helvetica" charset="0"/>
              </a:rPr>
              <a:t>Coccimiglio</a:t>
            </a:r>
            <a:endParaRPr lang="en-CA" sz="1600" dirty="0">
              <a:latin typeface="Helvetica" charset="0"/>
              <a:ea typeface="Helvetica" charset="0"/>
              <a:cs typeface="Helvetica" charset="0"/>
            </a:endParaRPr>
          </a:p>
          <a:p>
            <a:pPr lvl="1">
              <a:buClr>
                <a:srgbClr val="339933"/>
              </a:buClr>
              <a:buSzPct val="100000"/>
              <a:buFont typeface="Wingdings" charset="2"/>
              <a:buChar char="§"/>
            </a:pPr>
            <a:r>
              <a:rPr lang="en-CA" sz="1600" dirty="0">
                <a:latin typeface="Helvetica" charset="0"/>
                <a:ea typeface="Helvetica" charset="0"/>
                <a:cs typeface="Helvetica" charset="0"/>
              </a:rPr>
              <a:t>Tai Collins</a:t>
            </a:r>
          </a:p>
          <a:p>
            <a:pPr lvl="1">
              <a:buClr>
                <a:srgbClr val="339933"/>
              </a:buClr>
              <a:buSzPct val="100000"/>
              <a:buFont typeface="Wingdings" charset="2"/>
              <a:buChar char="§"/>
            </a:pPr>
            <a:r>
              <a:rPr lang="en-CA" sz="1600" dirty="0">
                <a:latin typeface="Helvetica" charset="0"/>
                <a:ea typeface="Helvetica" charset="0"/>
                <a:cs typeface="Helvetica" charset="0"/>
              </a:rPr>
              <a:t>Bert </a:t>
            </a:r>
            <a:r>
              <a:rPr lang="en-CA" sz="1600" dirty="0" err="1">
                <a:latin typeface="Helvetica" charset="0"/>
                <a:ea typeface="Helvetica" charset="0"/>
                <a:cs typeface="Helvetica" charset="0"/>
              </a:rPr>
              <a:t>Eliason</a:t>
            </a:r>
            <a:endParaRPr lang="en-CA" sz="1600" dirty="0">
              <a:latin typeface="Helvetica" charset="0"/>
              <a:ea typeface="Helvetica" charset="0"/>
              <a:cs typeface="Helvetica" charset="0"/>
            </a:endParaRPr>
          </a:p>
          <a:p>
            <a:pPr lvl="1">
              <a:buClr>
                <a:srgbClr val="339933"/>
              </a:buClr>
              <a:buSzPct val="100000"/>
              <a:buFont typeface="Wingdings" charset="2"/>
              <a:buChar char="§"/>
            </a:pPr>
            <a:r>
              <a:rPr lang="en-CA" sz="1600" dirty="0">
                <a:latin typeface="Helvetica" charset="0"/>
                <a:ea typeface="Helvetica" charset="0"/>
                <a:cs typeface="Helvetica" charset="0"/>
              </a:rPr>
              <a:t>Erik Girvan</a:t>
            </a:r>
          </a:p>
          <a:p>
            <a:pPr lvl="1">
              <a:buClr>
                <a:srgbClr val="339933"/>
              </a:buClr>
              <a:buSzPct val="100000"/>
              <a:buFont typeface="Wingdings" charset="2"/>
              <a:buChar char="§"/>
            </a:pPr>
            <a:r>
              <a:rPr lang="en-CA" sz="1600" dirty="0">
                <a:latin typeface="Helvetica" charset="0"/>
                <a:ea typeface="Helvetica" charset="0"/>
                <a:cs typeface="Helvetica" charset="0"/>
              </a:rPr>
              <a:t>Steve Goodman</a:t>
            </a:r>
          </a:p>
          <a:p>
            <a:pPr lvl="1">
              <a:buClr>
                <a:srgbClr val="339933"/>
              </a:buClr>
              <a:buSzPct val="100000"/>
              <a:buFont typeface="Wingdings" charset="2"/>
              <a:buChar char="§"/>
            </a:pPr>
            <a:r>
              <a:rPr lang="en-CA" sz="1600" dirty="0" err="1">
                <a:latin typeface="Helvetica" charset="0"/>
                <a:ea typeface="Helvetica" charset="0"/>
                <a:cs typeface="Helvetica" charset="0"/>
              </a:rPr>
              <a:t>Clynita</a:t>
            </a:r>
            <a:r>
              <a:rPr lang="en-CA" sz="1600" dirty="0">
                <a:latin typeface="Helvetica" charset="0"/>
                <a:ea typeface="Helvetica" charset="0"/>
                <a:cs typeface="Helvetica" charset="0"/>
              </a:rPr>
              <a:t> </a:t>
            </a:r>
            <a:r>
              <a:rPr lang="en-CA" sz="1600" dirty="0" err="1">
                <a:latin typeface="Helvetica" charset="0"/>
                <a:ea typeface="Helvetica" charset="0"/>
                <a:cs typeface="Helvetica" charset="0"/>
              </a:rPr>
              <a:t>Grafenreed</a:t>
            </a:r>
            <a:endParaRPr lang="en-CA" sz="1600" dirty="0">
              <a:latin typeface="Helvetica" charset="0"/>
              <a:ea typeface="Helvetica" charset="0"/>
              <a:cs typeface="Helvetica" charset="0"/>
            </a:endParaRPr>
          </a:p>
          <a:p>
            <a:pPr lvl="1">
              <a:buClr>
                <a:srgbClr val="339933"/>
              </a:buClr>
              <a:buSzPct val="100000"/>
              <a:buFont typeface="Wingdings" charset="2"/>
              <a:buChar char="§"/>
            </a:pPr>
            <a:r>
              <a:rPr lang="en-CA" sz="1600" dirty="0" err="1">
                <a:latin typeface="Helvetica" charset="0"/>
                <a:ea typeface="Helvetica" charset="0"/>
                <a:cs typeface="Helvetica" charset="0"/>
              </a:rPr>
              <a:t>Ambra</a:t>
            </a:r>
            <a:r>
              <a:rPr lang="en-CA" sz="1600" dirty="0">
                <a:latin typeface="Helvetica" charset="0"/>
                <a:ea typeface="Helvetica" charset="0"/>
                <a:cs typeface="Helvetica" charset="0"/>
              </a:rPr>
              <a:t> Green</a:t>
            </a:r>
          </a:p>
          <a:p>
            <a:pPr lvl="1">
              <a:buClr>
                <a:srgbClr val="339933"/>
              </a:buClr>
              <a:buSzPct val="100000"/>
              <a:buFont typeface="Wingdings" charset="2"/>
              <a:buChar char="§"/>
            </a:pPr>
            <a:r>
              <a:rPr lang="en-CA" sz="1600" dirty="0">
                <a:latin typeface="Helvetica" charset="0"/>
                <a:ea typeface="Helvetica" charset="0"/>
                <a:cs typeface="Helvetica" charset="0"/>
              </a:rPr>
              <a:t>Beth Hill</a:t>
            </a:r>
          </a:p>
          <a:p>
            <a:pPr lvl="1">
              <a:buClr>
                <a:srgbClr val="339933"/>
              </a:buClr>
              <a:buSzPct val="100000"/>
              <a:buFont typeface="Wingdings" charset="2"/>
              <a:buChar char="§"/>
            </a:pPr>
            <a:r>
              <a:rPr lang="en-CA" sz="1600" dirty="0">
                <a:latin typeface="Helvetica" charset="0"/>
                <a:ea typeface="Helvetica" charset="0"/>
                <a:cs typeface="Helvetica" charset="0"/>
              </a:rPr>
              <a:t>Rob Horner</a:t>
            </a:r>
          </a:p>
          <a:p>
            <a:pPr lvl="1">
              <a:buClr>
                <a:srgbClr val="339933"/>
              </a:buClr>
              <a:buSzPct val="100000"/>
              <a:buFont typeface="Wingdings" charset="2"/>
              <a:buChar char="§"/>
            </a:pPr>
            <a:r>
              <a:rPr lang="en-CA" sz="1600" dirty="0">
                <a:latin typeface="Helvetica" charset="0"/>
                <a:ea typeface="Helvetica" charset="0"/>
                <a:cs typeface="Helvetica" charset="0"/>
              </a:rPr>
              <a:t>Don Kincaid</a:t>
            </a:r>
          </a:p>
          <a:p>
            <a:pPr lvl="1">
              <a:buClr>
                <a:srgbClr val="339933"/>
              </a:buClr>
              <a:buSzPct val="100000"/>
              <a:buFont typeface="Wingdings" charset="2"/>
              <a:buChar char="§"/>
            </a:pPr>
            <a:r>
              <a:rPr lang="en-CA" sz="1600" dirty="0">
                <a:latin typeface="Helvetica" charset="0"/>
                <a:ea typeface="Helvetica" charset="0"/>
                <a:cs typeface="Helvetica" charset="0"/>
              </a:rPr>
              <a:t>Milaney Leverson</a:t>
            </a:r>
          </a:p>
          <a:p>
            <a:pPr lvl="1">
              <a:buClr>
                <a:srgbClr val="339933"/>
              </a:buClr>
              <a:buSzPct val="100000"/>
              <a:buFont typeface="Wingdings" charset="2"/>
              <a:buChar char="§"/>
            </a:pPr>
            <a:r>
              <a:rPr lang="en-CA" sz="1600" dirty="0">
                <a:latin typeface="Helvetica" charset="0"/>
                <a:ea typeface="Helvetica" charset="0"/>
                <a:cs typeface="Helvetica" charset="0"/>
              </a:rPr>
              <a:t>Tim Lewis</a:t>
            </a:r>
          </a:p>
          <a:p>
            <a:pPr lvl="1">
              <a:buClr>
                <a:srgbClr val="339933"/>
              </a:buClr>
              <a:buSzPct val="100000"/>
              <a:buFont typeface="Wingdings" charset="2"/>
              <a:buChar char="§"/>
            </a:pPr>
            <a:r>
              <a:rPr lang="en-CA" sz="1600" dirty="0">
                <a:latin typeface="Helvetica" charset="0"/>
                <a:ea typeface="Helvetica" charset="0"/>
                <a:cs typeface="Helvetica" charset="0"/>
              </a:rPr>
              <a:t>Kent McIntosh</a:t>
            </a:r>
          </a:p>
          <a:p>
            <a:pPr lvl="1">
              <a:buClr>
                <a:srgbClr val="339933"/>
              </a:buClr>
              <a:buSzPct val="100000"/>
              <a:buFont typeface="Wingdings" charset="2"/>
              <a:buChar char="§"/>
            </a:pPr>
            <a:r>
              <a:rPr lang="en-CA" sz="1600" dirty="0">
                <a:latin typeface="Helvetica" charset="0"/>
                <a:ea typeface="Helvetica" charset="0"/>
                <a:cs typeface="Helvetica" charset="0"/>
              </a:rPr>
              <a:t>Kelsey Morris</a:t>
            </a:r>
          </a:p>
          <a:p>
            <a:pPr lvl="1">
              <a:buClr>
                <a:srgbClr val="339933"/>
              </a:buClr>
              <a:buSzPct val="100000"/>
              <a:buFont typeface="Wingdings" charset="2"/>
              <a:buChar char="§"/>
            </a:pPr>
            <a:r>
              <a:rPr lang="en-CA" sz="1600" dirty="0">
                <a:latin typeface="Helvetica" charset="0"/>
                <a:ea typeface="Helvetica" charset="0"/>
                <a:cs typeface="Helvetica" charset="0"/>
              </a:rPr>
              <a:t>Rhonda Nese</a:t>
            </a:r>
          </a:p>
          <a:p>
            <a:pPr lvl="1">
              <a:buClr>
                <a:srgbClr val="339933"/>
              </a:buClr>
              <a:buSzPct val="100000"/>
              <a:buFont typeface="Wingdings" charset="2"/>
              <a:buChar char="§"/>
            </a:pPr>
            <a:r>
              <a:rPr lang="en-CA" sz="1600" dirty="0">
                <a:latin typeface="Helvetica" charset="0"/>
                <a:ea typeface="Helvetica" charset="0"/>
                <a:cs typeface="Helvetica" charset="0"/>
              </a:rPr>
              <a:t>Vicki Nishioka</a:t>
            </a:r>
          </a:p>
          <a:p>
            <a:pPr lvl="1">
              <a:buClr>
                <a:srgbClr val="339933"/>
              </a:buClr>
              <a:buSzPct val="100000"/>
              <a:buFont typeface="Wingdings" charset="2"/>
              <a:buChar char="§"/>
            </a:pPr>
            <a:r>
              <a:rPr lang="en-CA" sz="1600" dirty="0">
                <a:latin typeface="Helvetica" charset="0"/>
                <a:ea typeface="Helvetica" charset="0"/>
                <a:cs typeface="Helvetica" charset="0"/>
              </a:rPr>
              <a:t>Heidi von Ravensberg</a:t>
            </a:r>
          </a:p>
          <a:p>
            <a:pPr lvl="1">
              <a:buClr>
                <a:srgbClr val="339933"/>
              </a:buClr>
              <a:buSzPct val="100000"/>
              <a:buFont typeface="Wingdings" charset="2"/>
              <a:buChar char="§"/>
            </a:pPr>
            <a:r>
              <a:rPr lang="en-CA" sz="1600" dirty="0">
                <a:latin typeface="Helvetica" charset="0"/>
                <a:ea typeface="Helvetica" charset="0"/>
                <a:cs typeface="Helvetica" charset="0"/>
              </a:rPr>
              <a:t>Jennifer Rose</a:t>
            </a:r>
          </a:p>
          <a:p>
            <a:pPr lvl="1">
              <a:buClr>
                <a:srgbClr val="339933"/>
              </a:buClr>
              <a:buSzPct val="100000"/>
              <a:buFont typeface="Wingdings" charset="2"/>
              <a:buChar char="§"/>
            </a:pPr>
            <a:r>
              <a:rPr lang="en-CA" sz="1600" dirty="0">
                <a:latin typeface="Helvetica" charset="0"/>
                <a:ea typeface="Helvetica" charset="0"/>
                <a:cs typeface="Helvetica" charset="0"/>
              </a:rPr>
              <a:t>Therese </a:t>
            </a:r>
            <a:r>
              <a:rPr lang="en-CA" sz="1600" dirty="0" err="1">
                <a:latin typeface="Helvetica" charset="0"/>
                <a:ea typeface="Helvetica" charset="0"/>
                <a:cs typeface="Helvetica" charset="0"/>
              </a:rPr>
              <a:t>Sandomierski</a:t>
            </a:r>
            <a:endParaRPr lang="en-CA" sz="1600" dirty="0">
              <a:latin typeface="Helvetica" charset="0"/>
              <a:ea typeface="Helvetica" charset="0"/>
              <a:cs typeface="Helvetica" charset="0"/>
            </a:endParaRPr>
          </a:p>
          <a:p>
            <a:pPr lvl="1">
              <a:buClr>
                <a:srgbClr val="339933"/>
              </a:buClr>
              <a:buSzPct val="100000"/>
              <a:buFont typeface="Wingdings" charset="2"/>
              <a:buChar char="§"/>
            </a:pPr>
            <a:r>
              <a:rPr lang="en-CA" sz="1600" dirty="0">
                <a:latin typeface="Helvetica" charset="0"/>
                <a:ea typeface="Helvetica" charset="0"/>
                <a:cs typeface="Helvetica" charset="0"/>
              </a:rPr>
              <a:t>Russ Skiba</a:t>
            </a:r>
          </a:p>
          <a:p>
            <a:pPr lvl="1">
              <a:buClr>
                <a:srgbClr val="339933"/>
              </a:buClr>
              <a:buSzPct val="100000"/>
              <a:buFont typeface="Wingdings" charset="2"/>
              <a:buChar char="§"/>
            </a:pPr>
            <a:r>
              <a:rPr lang="en-CA" sz="1600" dirty="0">
                <a:latin typeface="Helvetica" charset="0"/>
                <a:ea typeface="Helvetica" charset="0"/>
                <a:cs typeface="Helvetica" charset="0"/>
              </a:rPr>
              <a:t>Kent Smith</a:t>
            </a:r>
          </a:p>
          <a:p>
            <a:pPr lvl="1">
              <a:buClr>
                <a:srgbClr val="339933"/>
              </a:buClr>
              <a:buSzPct val="100000"/>
              <a:buFont typeface="Wingdings" charset="2"/>
              <a:buChar char="§"/>
            </a:pPr>
            <a:r>
              <a:rPr lang="en-CA" sz="1600" dirty="0">
                <a:latin typeface="Helvetica" charset="0"/>
                <a:ea typeface="Helvetica" charset="0"/>
                <a:cs typeface="Helvetica" charset="0"/>
              </a:rPr>
              <a:t>Keith Smolkowski</a:t>
            </a:r>
          </a:p>
        </p:txBody>
      </p:sp>
      <p:pic>
        <p:nvPicPr>
          <p:cNvPr id="7" name="Picture 6" descr="OSEP National Technical Assistance Center on PBIS" title="PBIS Center Logo"/>
          <p:cNvPicPr>
            <a:picLocks noChangeAspect="1"/>
          </p:cNvPicPr>
          <p:nvPr/>
        </p:nvPicPr>
        <p:blipFill rotWithShape="1">
          <a:blip r:embed="rId3" cstate="screen">
            <a:extLst>
              <a:ext uri="{28A0092B-C50C-407E-A947-70E740481C1C}">
                <a14:useLocalDpi xmlns:a14="http://schemas.microsoft.com/office/drawing/2010/main"/>
              </a:ext>
            </a:extLst>
          </a:blip>
          <a:srcRect t="15289" b="12495"/>
          <a:stretch/>
        </p:blipFill>
        <p:spPr>
          <a:xfrm>
            <a:off x="5486083" y="21382"/>
            <a:ext cx="3657917" cy="990600"/>
          </a:xfrm>
          <a:prstGeom prst="rect">
            <a:avLst/>
          </a:prstGeom>
        </p:spPr>
      </p:pic>
      <p:sp>
        <p:nvSpPr>
          <p:cNvPr id="5" name="Slide Number Placeholder 4"/>
          <p:cNvSpPr>
            <a:spLocks noGrp="1"/>
          </p:cNvSpPr>
          <p:nvPr>
            <p:ph type="sldNum" sz="quarter" idx="12"/>
          </p:nvPr>
        </p:nvSpPr>
        <p:spPr/>
        <p:txBody>
          <a:bodyPr/>
          <a:lstStyle/>
          <a:p>
            <a:fld id="{27F0542A-53EF-4B59-B8B5-DD9742C21A48}" type="slidenum">
              <a:rPr lang="en-US" smtClean="0"/>
              <a:t>60</a:t>
            </a:fld>
            <a:endParaRPr lang="en-US"/>
          </a:p>
        </p:txBody>
      </p:sp>
    </p:spTree>
    <p:extLst>
      <p:ext uri="{BB962C8B-B14F-4D97-AF65-F5344CB8AC3E}">
        <p14:creationId xmlns:p14="http://schemas.microsoft.com/office/powerpoint/2010/main" val="2665376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779490" y="5438671"/>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t>PBIS Equity Webpage:</a:t>
            </a:r>
            <a:endParaRPr lang="en-US" sz="2400" dirty="0">
              <a:hlinkClick r:id=""/>
            </a:endParaRPr>
          </a:p>
          <a:p>
            <a:pPr algn="ctr">
              <a:lnSpc>
                <a:spcPct val="90000"/>
              </a:lnSpc>
              <a:spcBef>
                <a:spcPct val="20000"/>
              </a:spcBef>
              <a:buClr>
                <a:schemeClr val="bg2"/>
              </a:buClr>
              <a:buSzPct val="75000"/>
              <a:buFont typeface="Wingdings" pitchFamily="2" charset="2"/>
              <a:buNone/>
            </a:pPr>
            <a:r>
              <a:rPr lang="en-US" sz="2400" dirty="0">
                <a:hlinkClick r:id=""/>
              </a:rPr>
              <a:t>http://www.pbis.org/school/equity-pbis</a:t>
            </a:r>
            <a:r>
              <a:rPr lang="en-US" sz="2400" dirty="0"/>
              <a:t>  </a:t>
            </a:r>
            <a:endParaRPr lang="en-CA" sz="2400" dirty="0"/>
          </a:p>
        </p:txBody>
      </p:sp>
      <p:sp>
        <p:nvSpPr>
          <p:cNvPr id="3" name="Title 2"/>
          <p:cNvSpPr>
            <a:spLocks noGrp="1"/>
          </p:cNvSpPr>
          <p:nvPr>
            <p:ph type="title"/>
          </p:nvPr>
        </p:nvSpPr>
        <p:spPr/>
        <p:txBody>
          <a:bodyPr>
            <a:noAutofit/>
          </a:bodyPr>
          <a:lstStyle/>
          <a:p>
            <a:r>
              <a:rPr lang="en-US" sz="3800" b="1" dirty="0">
                <a:latin typeface="Helvetica" charset="0"/>
                <a:ea typeface="Helvetica" charset="0"/>
                <a:cs typeface="Helvetica" charset="0"/>
              </a:rPr>
              <a:t>5–Point Intervention Approach</a:t>
            </a:r>
          </a:p>
        </p:txBody>
      </p:sp>
      <p:sp>
        <p:nvSpPr>
          <p:cNvPr id="6" name="Content Placeholder 5"/>
          <p:cNvSpPr>
            <a:spLocks noGrp="1"/>
          </p:cNvSpPr>
          <p:nvPr>
            <p:ph idx="1"/>
          </p:nvPr>
        </p:nvSpPr>
        <p:spPr>
          <a:xfrm>
            <a:off x="822960" y="1984249"/>
            <a:ext cx="7543800" cy="3209468"/>
          </a:xfrm>
        </p:spPr>
        <p:txBody>
          <a:bodyPr anchor="ctr">
            <a:normAutofit lnSpcReduction="10000"/>
          </a:bodyPr>
          <a:lstStyle/>
          <a:p>
            <a:pPr marL="514350" indent="-514350">
              <a:buFont typeface="+mj-lt"/>
              <a:buAutoNum type="arabicPeriod"/>
            </a:pPr>
            <a:r>
              <a:rPr lang="en-US" sz="2800" dirty="0">
                <a:latin typeface="Helvetica" charset="0"/>
                <a:ea typeface="Helvetica" charset="0"/>
                <a:cs typeface="Helvetica" charset="0"/>
              </a:rPr>
              <a:t>Use engaging </a:t>
            </a:r>
            <a:r>
              <a:rPr lang="en-US" sz="2800" b="1" dirty="0">
                <a:solidFill>
                  <a:srgbClr val="339933"/>
                </a:solidFill>
                <a:latin typeface="Helvetica" charset="0"/>
                <a:ea typeface="Helvetica" charset="0"/>
                <a:cs typeface="Helvetica" charset="0"/>
              </a:rPr>
              <a:t>academic instruction</a:t>
            </a:r>
            <a:r>
              <a:rPr lang="en-US" sz="2800" b="1" dirty="0">
                <a:latin typeface="Helvetica" charset="0"/>
                <a:ea typeface="Helvetica" charset="0"/>
                <a:cs typeface="Helvetica" charset="0"/>
              </a:rPr>
              <a:t> </a:t>
            </a:r>
          </a:p>
          <a:p>
            <a:pPr marL="514350" indent="-514350">
              <a:buFont typeface="+mj-lt"/>
              <a:buAutoNum type="arabicPeriod"/>
            </a:pPr>
            <a:r>
              <a:rPr lang="en-US" sz="2800" dirty="0">
                <a:latin typeface="Helvetica" charset="0"/>
                <a:ea typeface="Helvetica" charset="0"/>
                <a:cs typeface="Helvetica" charset="0"/>
              </a:rPr>
              <a:t>Implement a culturally responsive, multi–tiered, </a:t>
            </a:r>
            <a:r>
              <a:rPr lang="en-US" sz="2800" b="1" dirty="0">
                <a:solidFill>
                  <a:srgbClr val="339933"/>
                </a:solidFill>
                <a:latin typeface="Helvetica" charset="0"/>
                <a:ea typeface="Helvetica" charset="0"/>
                <a:cs typeface="Helvetica" charset="0"/>
              </a:rPr>
              <a:t>behavior framework</a:t>
            </a:r>
          </a:p>
          <a:p>
            <a:pPr marL="514350" indent="-514350">
              <a:buFont typeface="+mj-lt"/>
              <a:buAutoNum type="arabicPeriod"/>
            </a:pPr>
            <a:r>
              <a:rPr lang="en-US" sz="2800" dirty="0">
                <a:latin typeface="Helvetica" charset="0"/>
                <a:ea typeface="Helvetica" charset="0"/>
                <a:cs typeface="Helvetica" charset="0"/>
              </a:rPr>
              <a:t>Use </a:t>
            </a:r>
            <a:r>
              <a:rPr lang="en-US" sz="2800" b="1" dirty="0">
                <a:solidFill>
                  <a:srgbClr val="339933"/>
                </a:solidFill>
                <a:latin typeface="Helvetica" charset="0"/>
                <a:ea typeface="Helvetica" charset="0"/>
                <a:cs typeface="Helvetica" charset="0"/>
              </a:rPr>
              <a:t>disaggregated</a:t>
            </a:r>
            <a:r>
              <a:rPr lang="en-US" sz="2800" dirty="0">
                <a:latin typeface="Helvetica" charset="0"/>
                <a:ea typeface="Helvetica" charset="0"/>
                <a:cs typeface="Helvetica" charset="0"/>
              </a:rPr>
              <a:t> student data </a:t>
            </a:r>
          </a:p>
          <a:p>
            <a:pPr marL="514350" indent="-514350">
              <a:buFont typeface="+mj-lt"/>
              <a:buAutoNum type="arabicPeriod"/>
            </a:pPr>
            <a:r>
              <a:rPr lang="en-US" sz="2800" dirty="0">
                <a:latin typeface="Helvetica" charset="0"/>
                <a:ea typeface="Helvetica" charset="0"/>
                <a:cs typeface="Helvetica" charset="0"/>
              </a:rPr>
              <a:t>Develop effective equity  </a:t>
            </a:r>
            <a:r>
              <a:rPr lang="en-US" sz="2800" b="1" dirty="0">
                <a:solidFill>
                  <a:srgbClr val="339933"/>
                </a:solidFill>
                <a:latin typeface="Helvetica" charset="0"/>
                <a:ea typeface="Helvetica" charset="0"/>
                <a:cs typeface="Helvetica" charset="0"/>
              </a:rPr>
              <a:t>policies</a:t>
            </a:r>
            <a:endParaRPr lang="en-US" sz="2800" dirty="0">
              <a:latin typeface="Helvetica" charset="0"/>
              <a:ea typeface="Helvetica" charset="0"/>
              <a:cs typeface="Helvetica" charset="0"/>
            </a:endParaRPr>
          </a:p>
          <a:p>
            <a:pPr marL="514350" indent="-514350">
              <a:buFont typeface="+mj-lt"/>
              <a:buAutoNum type="arabicPeriod"/>
            </a:pPr>
            <a:r>
              <a:rPr lang="en-US" sz="2800" dirty="0">
                <a:latin typeface="Helvetica" charset="0"/>
                <a:ea typeface="Helvetica" charset="0"/>
                <a:cs typeface="Helvetica" charset="0"/>
              </a:rPr>
              <a:t>Teach </a:t>
            </a:r>
            <a:r>
              <a:rPr lang="en-US" sz="2800" b="1" dirty="0">
                <a:solidFill>
                  <a:srgbClr val="339933"/>
                </a:solidFill>
                <a:latin typeface="Helvetica" charset="0"/>
                <a:ea typeface="Helvetica" charset="0"/>
                <a:cs typeface="Helvetica" charset="0"/>
              </a:rPr>
              <a:t>neutralizing routines </a:t>
            </a:r>
            <a:r>
              <a:rPr lang="en-US" sz="2800" dirty="0">
                <a:latin typeface="Helvetica" charset="0"/>
                <a:ea typeface="Helvetica" charset="0"/>
                <a:cs typeface="Helvetica" charset="0"/>
              </a:rPr>
              <a:t>to address     implicit bias</a:t>
            </a:r>
          </a:p>
        </p:txBody>
      </p:sp>
      <p:pic>
        <p:nvPicPr>
          <p:cNvPr id="7" name="Picture 6" descr="OSEP National Technical Assistance Center on PBIS" title="PBIS Center Logo"/>
          <p:cNvPicPr>
            <a:picLocks noChangeAspect="1"/>
          </p:cNvPicPr>
          <p:nvPr/>
        </p:nvPicPr>
        <p:blipFill rotWithShape="1">
          <a:blip r:embed="rId3" cstate="screen">
            <a:extLst>
              <a:ext uri="{28A0092B-C50C-407E-A947-70E740481C1C}">
                <a14:useLocalDpi xmlns:a14="http://schemas.microsoft.com/office/drawing/2010/main"/>
              </a:ext>
            </a:extLst>
          </a:blip>
          <a:srcRect t="15289" b="12495"/>
          <a:stretch/>
        </p:blipFill>
        <p:spPr>
          <a:xfrm>
            <a:off x="121573" y="5351231"/>
            <a:ext cx="3657917" cy="990600"/>
          </a:xfrm>
          <a:prstGeom prst="rect">
            <a:avLst/>
          </a:prstGeom>
        </p:spPr>
      </p:pic>
      <p:sp>
        <p:nvSpPr>
          <p:cNvPr id="4" name="Slide Number Placeholder 3"/>
          <p:cNvSpPr>
            <a:spLocks noGrp="1"/>
          </p:cNvSpPr>
          <p:nvPr>
            <p:ph type="sldNum" sz="quarter" idx="12"/>
          </p:nvPr>
        </p:nvSpPr>
        <p:spPr/>
        <p:txBody>
          <a:bodyPr/>
          <a:lstStyle/>
          <a:p>
            <a:fld id="{27F0542A-53EF-4B59-B8B5-DD9742C21A48}" type="slidenum">
              <a:rPr lang="en-US" smtClean="0"/>
              <a:t>61</a:t>
            </a:fld>
            <a:endParaRPr lang="en-US"/>
          </a:p>
        </p:txBody>
      </p:sp>
    </p:spTree>
    <p:extLst>
      <p:ext uri="{BB962C8B-B14F-4D97-AF65-F5344CB8AC3E}">
        <p14:creationId xmlns:p14="http://schemas.microsoft.com/office/powerpoint/2010/main" val="2783149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CA" sz="2400" dirty="0">
                <a:latin typeface="Helvetica" panose="020B0604020202020204" pitchFamily="34" charset="0"/>
                <a:cs typeface="Helvetica" panose="020B0604020202020204" pitchFamily="34" charset="0"/>
              </a:rPr>
              <a:t>Proactive, instructional approach </a:t>
            </a:r>
            <a:r>
              <a:rPr lang="en-CA" sz="2400" b="1" i="1" dirty="0">
                <a:solidFill>
                  <a:srgbClr val="33830D"/>
                </a:solidFill>
                <a:latin typeface="Helvetica" panose="020B0604020202020204" pitchFamily="34" charset="0"/>
                <a:cs typeface="Helvetica" panose="020B0604020202020204" pitchFamily="34" charset="0"/>
              </a:rPr>
              <a:t>may</a:t>
            </a:r>
            <a:r>
              <a:rPr lang="en-CA" sz="2400" dirty="0">
                <a:latin typeface="Helvetica" panose="020B0604020202020204" pitchFamily="34" charset="0"/>
                <a:cs typeface="Helvetica" panose="020B0604020202020204" pitchFamily="34" charset="0"/>
              </a:rPr>
              <a:t> prevent problem behavior and exposure to biased responses to problem behavior</a:t>
            </a:r>
          </a:p>
          <a:p>
            <a:pPr marL="514350" indent="-514350">
              <a:buFont typeface="+mj-lt"/>
              <a:buAutoNum type="arabicPeriod"/>
            </a:pPr>
            <a:r>
              <a:rPr lang="en-CA" sz="2400" dirty="0">
                <a:latin typeface="Helvetica" panose="020B0604020202020204" pitchFamily="34" charset="0"/>
                <a:cs typeface="Helvetica" panose="020B0604020202020204" pitchFamily="34" charset="0"/>
              </a:rPr>
              <a:t>Increasing positive student-teacher interactions </a:t>
            </a:r>
            <a:r>
              <a:rPr lang="en-CA" sz="2400" b="1" i="1" dirty="0">
                <a:solidFill>
                  <a:srgbClr val="33830D"/>
                </a:solidFill>
                <a:latin typeface="Helvetica" panose="020B0604020202020204" pitchFamily="34" charset="0"/>
                <a:cs typeface="Helvetica" panose="020B0604020202020204" pitchFamily="34" charset="0"/>
              </a:rPr>
              <a:t>may</a:t>
            </a:r>
            <a:r>
              <a:rPr lang="en-CA" sz="2400" dirty="0">
                <a:latin typeface="Helvetica" panose="020B0604020202020204" pitchFamily="34" charset="0"/>
                <a:cs typeface="Helvetica" panose="020B0604020202020204" pitchFamily="34" charset="0"/>
              </a:rPr>
              <a:t> enhance relationships to prevent challenges</a:t>
            </a:r>
          </a:p>
          <a:p>
            <a:pPr marL="514350" indent="-514350">
              <a:buFont typeface="+mj-lt"/>
              <a:buAutoNum type="arabicPeriod"/>
            </a:pPr>
            <a:r>
              <a:rPr lang="en-CA" sz="2400" dirty="0">
                <a:latin typeface="Helvetica" panose="020B0604020202020204" pitchFamily="34" charset="0"/>
                <a:cs typeface="Helvetica" panose="020B0604020202020204" pitchFamily="34" charset="0"/>
              </a:rPr>
              <a:t>More objective referral and discipline procedures </a:t>
            </a:r>
            <a:r>
              <a:rPr lang="en-CA" sz="2400" b="1" i="1" dirty="0">
                <a:solidFill>
                  <a:srgbClr val="33830D"/>
                </a:solidFill>
                <a:latin typeface="Helvetica" panose="020B0604020202020204" pitchFamily="34" charset="0"/>
                <a:cs typeface="Helvetica" panose="020B0604020202020204" pitchFamily="34" charset="0"/>
              </a:rPr>
              <a:t>may</a:t>
            </a:r>
            <a:r>
              <a:rPr lang="en-CA" sz="2400" dirty="0">
                <a:solidFill>
                  <a:srgbClr val="339933"/>
                </a:solidFill>
                <a:latin typeface="Helvetica" panose="020B0604020202020204" pitchFamily="34" charset="0"/>
                <a:cs typeface="Helvetica" panose="020B0604020202020204" pitchFamily="34" charset="0"/>
              </a:rPr>
              <a:t> </a:t>
            </a:r>
            <a:r>
              <a:rPr lang="en-CA" sz="2400" dirty="0">
                <a:latin typeface="Helvetica" panose="020B0604020202020204" pitchFamily="34" charset="0"/>
                <a:cs typeface="Helvetica" panose="020B0604020202020204" pitchFamily="34" charset="0"/>
              </a:rPr>
              <a:t>reduce subjectivity and influence of cultural bias</a:t>
            </a:r>
          </a:p>
          <a:p>
            <a:pPr marL="514350" indent="-514350">
              <a:buFont typeface="+mj-lt"/>
              <a:buAutoNum type="arabicPeriod"/>
            </a:pPr>
            <a:r>
              <a:rPr lang="en-CA" sz="2400" dirty="0">
                <a:latin typeface="Helvetica" panose="020B0604020202020204" pitchFamily="34" charset="0"/>
                <a:cs typeface="Helvetica" panose="020B0604020202020204" pitchFamily="34" charset="0"/>
              </a:rPr>
              <a:t>Professional development </a:t>
            </a:r>
            <a:r>
              <a:rPr lang="en-CA" sz="2400" b="1" i="1" dirty="0">
                <a:solidFill>
                  <a:srgbClr val="33830D"/>
                </a:solidFill>
                <a:latin typeface="Helvetica" panose="020B0604020202020204" pitchFamily="34" charset="0"/>
                <a:cs typeface="Helvetica" panose="020B0604020202020204" pitchFamily="34" charset="0"/>
              </a:rPr>
              <a:t>may</a:t>
            </a:r>
            <a:r>
              <a:rPr lang="en-CA" sz="2400" dirty="0">
                <a:solidFill>
                  <a:srgbClr val="339933"/>
                </a:solidFill>
                <a:latin typeface="Helvetica" panose="020B0604020202020204" pitchFamily="34" charset="0"/>
                <a:cs typeface="Helvetica" panose="020B0604020202020204" pitchFamily="34" charset="0"/>
              </a:rPr>
              <a:t> </a:t>
            </a:r>
            <a:r>
              <a:rPr lang="en-CA" sz="2400" dirty="0">
                <a:latin typeface="Helvetica" panose="020B0604020202020204" pitchFamily="34" charset="0"/>
                <a:cs typeface="Helvetica" panose="020B0604020202020204" pitchFamily="34" charset="0"/>
              </a:rPr>
              <a:t>provide teachers with more instructional responses</a:t>
            </a:r>
          </a:p>
        </p:txBody>
      </p:sp>
      <p:sp>
        <p:nvSpPr>
          <p:cNvPr id="3" name="Title 2"/>
          <p:cNvSpPr>
            <a:spLocks noGrp="1"/>
          </p:cNvSpPr>
          <p:nvPr>
            <p:ph type="title"/>
          </p:nvPr>
        </p:nvSpPr>
        <p:spPr/>
        <p:txBody>
          <a:bodyPr>
            <a:normAutofit/>
          </a:bodyPr>
          <a:lstStyle/>
          <a:p>
            <a:r>
              <a:rPr lang="en-US" sz="3800" b="1" dirty="0">
                <a:solidFill>
                  <a:srgbClr val="33830D"/>
                </a:solidFill>
                <a:latin typeface="Helvetica" panose="020B0604020202020204" pitchFamily="34" charset="0"/>
                <a:cs typeface="Helvetica" panose="020B0604020202020204" pitchFamily="34" charset="0"/>
              </a:rPr>
              <a:t>2. </a:t>
            </a:r>
            <a:r>
              <a:rPr lang="en-US" sz="3800" b="1" dirty="0">
                <a:latin typeface="Helvetica" panose="020B0604020202020204" pitchFamily="34" charset="0"/>
                <a:cs typeface="Helvetica" panose="020B0604020202020204" pitchFamily="34" charset="0"/>
              </a:rPr>
              <a:t>Why start with a foundation of SWPBIS?</a:t>
            </a:r>
          </a:p>
        </p:txBody>
      </p:sp>
      <p:sp>
        <p:nvSpPr>
          <p:cNvPr id="4" name="TextBox 3"/>
          <p:cNvSpPr txBox="1"/>
          <p:nvPr/>
        </p:nvSpPr>
        <p:spPr>
          <a:xfrm>
            <a:off x="6300192" y="5821316"/>
            <a:ext cx="2736304" cy="369332"/>
          </a:xfrm>
          <a:prstGeom prst="rect">
            <a:avLst/>
          </a:prstGeom>
          <a:noFill/>
        </p:spPr>
        <p:txBody>
          <a:bodyPr wrap="square" rtlCol="0">
            <a:spAutoFit/>
          </a:bodyPr>
          <a:lstStyle/>
          <a:p>
            <a:r>
              <a:rPr lang="en-CA" dirty="0"/>
              <a:t>(</a:t>
            </a:r>
            <a:r>
              <a:rPr lang="en-CA" dirty="0" err="1"/>
              <a:t>Greflund</a:t>
            </a:r>
            <a:r>
              <a:rPr lang="en-CA" dirty="0"/>
              <a:t> et al., 2014) </a:t>
            </a:r>
            <a:endParaRPr lang="en-US" dirty="0"/>
          </a:p>
        </p:txBody>
      </p:sp>
    </p:spTree>
    <p:extLst>
      <p:ext uri="{BB962C8B-B14F-4D97-AF65-F5344CB8AC3E}">
        <p14:creationId xmlns:p14="http://schemas.microsoft.com/office/powerpoint/2010/main" val="291955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b="1" dirty="0">
                <a:latin typeface="Helvetica" panose="020B0604020202020204" pitchFamily="34" charset="0"/>
                <a:cs typeface="Helvetica" panose="020B0604020202020204" pitchFamily="34" charset="0"/>
              </a:rPr>
              <a:t>Vincent et al., 2011</a:t>
            </a:r>
          </a:p>
          <a:p>
            <a:pPr lvl="1">
              <a:buFont typeface="Wingdings" panose="05000000000000000000" pitchFamily="2" charset="2"/>
              <a:buChar char="§"/>
            </a:pPr>
            <a:r>
              <a:rPr lang="en-US" sz="1900" b="1" dirty="0">
                <a:solidFill>
                  <a:srgbClr val="00B0F0"/>
                </a:solidFill>
                <a:latin typeface="Helvetica" panose="020B0604020202020204" pitchFamily="34" charset="0"/>
                <a:cs typeface="Helvetica" panose="020B0604020202020204" pitchFamily="34" charset="0"/>
              </a:rPr>
              <a:t>Statistically significantly lower Black-White ODR disproportionality </a:t>
            </a:r>
            <a:r>
              <a:rPr lang="en-US" dirty="0">
                <a:latin typeface="Helvetica" panose="020B0604020202020204" pitchFamily="34" charset="0"/>
                <a:cs typeface="Helvetica" panose="020B0604020202020204" pitchFamily="34" charset="0"/>
              </a:rPr>
              <a:t>in 72 schools implementing SWPBIS than in 81 schools not implementing SWPBIS</a:t>
            </a:r>
          </a:p>
          <a:p>
            <a:r>
              <a:rPr lang="en-US" b="1" dirty="0">
                <a:latin typeface="Helvetica" panose="020B0604020202020204" pitchFamily="34" charset="0"/>
                <a:cs typeface="Helvetica" panose="020B0604020202020204" pitchFamily="34" charset="0"/>
              </a:rPr>
              <a:t>Vincent et al., 2009</a:t>
            </a:r>
          </a:p>
          <a:p>
            <a:pPr lvl="1">
              <a:buFont typeface="Wingdings" panose="05000000000000000000" pitchFamily="2" charset="2"/>
              <a:buChar char="§"/>
            </a:pPr>
            <a:r>
              <a:rPr lang="en-US" sz="1900" b="1" dirty="0">
                <a:solidFill>
                  <a:srgbClr val="00B0F0"/>
                </a:solidFill>
                <a:latin typeface="Helvetica" panose="020B0604020202020204" pitchFamily="34" charset="0"/>
                <a:cs typeface="Helvetica" panose="020B0604020202020204" pitchFamily="34" charset="0"/>
              </a:rPr>
              <a:t>Decreases in ODRs seen across racial/ethnic groups</a:t>
            </a:r>
            <a:r>
              <a:rPr lang="en-US" sz="1900"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in 69 schools implementing SWPBIS</a:t>
            </a:r>
          </a:p>
          <a:p>
            <a:r>
              <a:rPr lang="en-US" b="1" dirty="0">
                <a:latin typeface="Helvetica" panose="020B0604020202020204" pitchFamily="34" charset="0"/>
                <a:cs typeface="Helvetica" panose="020B0604020202020204" pitchFamily="34" charset="0"/>
              </a:rPr>
              <a:t>Scott, 2001</a:t>
            </a:r>
          </a:p>
          <a:p>
            <a:pPr lvl="1">
              <a:buFont typeface="Wingdings" panose="05000000000000000000" pitchFamily="2" charset="2"/>
              <a:buChar char="§"/>
            </a:pPr>
            <a:r>
              <a:rPr lang="en-US" sz="1900" b="1" dirty="0">
                <a:solidFill>
                  <a:srgbClr val="00B0F0"/>
                </a:solidFill>
                <a:latin typeface="Helvetica" panose="020B0604020202020204" pitchFamily="34" charset="0"/>
                <a:cs typeface="Helvetica" panose="020B0604020202020204" pitchFamily="34" charset="0"/>
              </a:rPr>
              <a:t>Larger decreases in suspensions </a:t>
            </a:r>
            <a:r>
              <a:rPr lang="en-US" dirty="0">
                <a:latin typeface="Helvetica" panose="020B0604020202020204" pitchFamily="34" charset="0"/>
                <a:cs typeface="Helvetica" panose="020B0604020202020204" pitchFamily="34" charset="0"/>
              </a:rPr>
              <a:t>for Black students when SWPBIS implemented</a:t>
            </a:r>
          </a:p>
          <a:p>
            <a:r>
              <a:rPr lang="en-US" b="1" dirty="0">
                <a:latin typeface="Helvetica" panose="020B0604020202020204" pitchFamily="34" charset="0"/>
                <a:cs typeface="Helvetica" panose="020B0604020202020204" pitchFamily="34" charset="0"/>
              </a:rPr>
              <a:t>McIntosh et al., 2014</a:t>
            </a:r>
          </a:p>
          <a:p>
            <a:pPr lvl="1">
              <a:buFont typeface="Wingdings" panose="05000000000000000000" pitchFamily="2" charset="2"/>
              <a:buChar char="§"/>
            </a:pPr>
            <a:r>
              <a:rPr lang="en-US" dirty="0">
                <a:latin typeface="Helvetica" panose="020B0604020202020204" pitchFamily="34" charset="0"/>
                <a:cs typeface="Helvetica" panose="020B0604020202020204" pitchFamily="34" charset="0"/>
              </a:rPr>
              <a:t>Sustained decrease in suspensions over eight years of SWPBIS implementation </a:t>
            </a:r>
            <a:r>
              <a:rPr lang="en-US" sz="1900" b="1" dirty="0">
                <a:solidFill>
                  <a:srgbClr val="00B0F0"/>
                </a:solidFill>
                <a:latin typeface="Helvetica" panose="020B0604020202020204" pitchFamily="34" charset="0"/>
                <a:cs typeface="Helvetica" panose="020B0604020202020204" pitchFamily="34" charset="0"/>
              </a:rPr>
              <a:t>in an Indigenous school</a:t>
            </a:r>
          </a:p>
        </p:txBody>
      </p:sp>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Effects of PBIS on</a:t>
            </a:r>
            <a:br>
              <a:rPr lang="en-US" sz="3800" b="1" dirty="0">
                <a:latin typeface="Helvetica" panose="020B0604020202020204" pitchFamily="34" charset="0"/>
                <a:cs typeface="Helvetica" panose="020B0604020202020204" pitchFamily="34" charset="0"/>
              </a:rPr>
            </a:br>
            <a:r>
              <a:rPr lang="en-US" sz="3800" b="1" dirty="0">
                <a:latin typeface="Helvetica" panose="020B0604020202020204" pitchFamily="34" charset="0"/>
                <a:cs typeface="Helvetica" panose="020B0604020202020204" pitchFamily="34" charset="0"/>
              </a:rPr>
              <a:t>Discipline Disproportionality</a:t>
            </a:r>
          </a:p>
        </p:txBody>
      </p:sp>
    </p:spTree>
    <p:extLst>
      <p:ext uri="{BB962C8B-B14F-4D97-AF65-F5344CB8AC3E}">
        <p14:creationId xmlns:p14="http://schemas.microsoft.com/office/powerpoint/2010/main" val="24770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has a sign &quot;welcome, home of the Dawgs&quot; but a sign below it &quot;No Dogs&quot;" title="School photo"/>
          <p:cNvPicPr>
            <a:picLocks noGrp="1" noChangeAspect="1"/>
          </p:cNvPicPr>
          <p:nvPr>
            <p:ph idx="1"/>
          </p:nvPr>
        </p:nvPicPr>
        <p:blipFill rotWithShape="1">
          <a:blip r:embed="rId3">
            <a:extLst>
              <a:ext uri="{28A0092B-C50C-407E-A947-70E740481C1C}">
                <a14:useLocalDpi xmlns:a14="http://schemas.microsoft.com/office/drawing/2010/main" val="0"/>
              </a:ext>
            </a:extLst>
          </a:blip>
          <a:srcRect t="11892" b="5250"/>
          <a:stretch/>
        </p:blipFill>
        <p:spPr>
          <a:xfrm>
            <a:off x="2041515" y="1917700"/>
            <a:ext cx="5195668" cy="4261802"/>
          </a:xfrm>
        </p:spPr>
      </p:pic>
      <p:sp>
        <p:nvSpPr>
          <p:cNvPr id="6" name="Title 5"/>
          <p:cNvSpPr>
            <a:spLocks noGrp="1"/>
          </p:cNvSpPr>
          <p:nvPr>
            <p:ph type="title"/>
          </p:nvPr>
        </p:nvSpPr>
        <p:spPr/>
        <p:txBody>
          <a:bodyPr/>
          <a:lstStyle/>
          <a:p>
            <a:r>
              <a:rPr lang="en-US" sz="3800" b="1" dirty="0">
                <a:latin typeface="Helvetica" panose="020B0604020202020204" pitchFamily="34" charset="0"/>
                <a:cs typeface="Helvetica" panose="020B0604020202020204" pitchFamily="34" charset="0"/>
              </a:rPr>
              <a:t>How Inviting Are We for All?</a:t>
            </a:r>
          </a:p>
        </p:txBody>
      </p:sp>
    </p:spTree>
    <p:extLst>
      <p:ext uri="{BB962C8B-B14F-4D97-AF65-F5344CB8AC3E}">
        <p14:creationId xmlns:p14="http://schemas.microsoft.com/office/powerpoint/2010/main" val="310174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2256065"/>
            <a:ext cx="3708400" cy="1851152"/>
          </a:xfrm>
        </p:spPr>
        <p:txBody>
          <a:bodyPr anchor="ctr">
            <a:normAutofit/>
          </a:bodyPr>
          <a:lstStyle/>
          <a:p>
            <a:pPr marL="347472" indent="-347472">
              <a:buFont typeface="Wingdings" panose="05000000000000000000" pitchFamily="2" charset="2"/>
              <a:buChar char="§"/>
            </a:pPr>
            <a:r>
              <a:rPr lang="en-US" sz="2800" dirty="0">
                <a:latin typeface="Helvetica" panose="020B0604020202020204" pitchFamily="34" charset="0"/>
                <a:cs typeface="Helvetica" panose="020B0604020202020204" pitchFamily="34" charset="0"/>
              </a:rPr>
              <a:t>Aligned directly with SWPBIS Tiered Fidelity Inventory (TFI) Tier I Scale</a:t>
            </a:r>
          </a:p>
        </p:txBody>
      </p:sp>
      <p:sp>
        <p:nvSpPr>
          <p:cNvPr id="2" name="Title 1"/>
          <p:cNvSpPr>
            <a:spLocks noGrp="1"/>
          </p:cNvSpPr>
          <p:nvPr>
            <p:ph type="title"/>
          </p:nvPr>
        </p:nvSpPr>
        <p:spPr/>
        <p:txBody>
          <a:bodyPr>
            <a:noAutofit/>
          </a:bodyPr>
          <a:lstStyle/>
          <a:p>
            <a:r>
              <a:rPr lang="en-US" sz="3800" b="1" dirty="0">
                <a:latin typeface="Helvetica" panose="020B0604020202020204" pitchFamily="34" charset="0"/>
                <a:cs typeface="Helvetica" panose="020B0604020202020204" pitchFamily="34" charset="0"/>
              </a:rPr>
              <a:t>TFI Cultural Responsiveness Companion </a:t>
            </a:r>
            <a:r>
              <a:rPr lang="en-US" sz="3800" b="1" dirty="0">
                <a:solidFill>
                  <a:srgbClr val="33830D"/>
                </a:solidFill>
                <a:latin typeface="Helvetica" panose="020B0604020202020204" pitchFamily="34" charset="0"/>
                <a:cs typeface="Helvetica" panose="020B0604020202020204" pitchFamily="34" charset="0"/>
              </a:rPr>
              <a:t>(Leverson, Smith, McIntosh, &amp; Rose, in prep)</a:t>
            </a:r>
          </a:p>
        </p:txBody>
      </p:sp>
      <p:pic>
        <p:nvPicPr>
          <p:cNvPr id="4" name="Picture 2" descr="Image of cover of tool" title="Tiered Fidelity Inven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2128884"/>
            <a:ext cx="3052914" cy="395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bwMode="auto">
          <a:xfrm>
            <a:off x="711200" y="4145317"/>
            <a:ext cx="4660900" cy="19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sz="3200" kern="1200">
                <a:solidFill>
                  <a:schemeClr val="tx1"/>
                </a:solidFill>
                <a:latin typeface="Arial" pitchFamily="34" charset="0"/>
                <a:ea typeface="ＭＳ Ｐゴシック" charset="-128"/>
                <a:cs typeface="Arial" pitchFamily="34" charset="0"/>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sz="2800" kern="1200">
                <a:solidFill>
                  <a:schemeClr val="tx1"/>
                </a:solidFill>
                <a:latin typeface="Arial" pitchFamily="34" charset="0"/>
                <a:ea typeface="ＭＳ Ｐゴシック" charset="-128"/>
                <a:cs typeface="Arial" pitchFamily="34" charset="0"/>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sz="2400" kern="1200">
                <a:solidFill>
                  <a:schemeClr val="tx1"/>
                </a:solidFill>
                <a:latin typeface="Arial" pitchFamily="34" charset="0"/>
                <a:ea typeface="ＭＳ Ｐゴシック" charset="-128"/>
                <a:cs typeface="Arial" pitchFamily="34" charset="0"/>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sz="2000" kern="1200">
                <a:solidFill>
                  <a:schemeClr val="tx1"/>
                </a:solidFill>
                <a:latin typeface="Arial" pitchFamily="34" charset="0"/>
                <a:ea typeface="ＭＳ Ｐゴシック" charset="-128"/>
                <a:cs typeface="Arial" pitchFamily="34" charset="0"/>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sz="2000"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US" dirty="0">
                <a:solidFill>
                  <a:prstClr val="black"/>
                </a:solidFill>
                <a:hlinkClick r:id="rId4" tooltip="Link to website with PBIS measures"/>
              </a:rPr>
              <a:t>http://www.pbisapps.org</a:t>
            </a:r>
            <a:endParaRPr lang="en-US" dirty="0">
              <a:solidFill>
                <a:prstClr val="black"/>
              </a:solidFill>
            </a:endParaRPr>
          </a:p>
          <a:p>
            <a:pPr marL="0" indent="0">
              <a:buFont typeface="Wingdings" pitchFamily="2" charset="2"/>
              <a:buNone/>
            </a:pPr>
            <a:r>
              <a:rPr lang="en-US" sz="1600" dirty="0">
                <a:solidFill>
                  <a:prstClr val="black"/>
                </a:solidFill>
                <a:hlinkClick r:id="rId5" tooltip="Direct link to Tiered Fidelity Inventory"/>
              </a:rPr>
              <a:t>https://www.pbisapps.org/Applications/Pages/PBIS-Assessment-Surveys.aspx#tfi</a:t>
            </a:r>
            <a:r>
              <a:rPr lang="en-US" sz="1600" dirty="0">
                <a:solidFill>
                  <a:prstClr val="black"/>
                </a:solidFill>
              </a:rPr>
              <a:t>  </a:t>
            </a:r>
          </a:p>
        </p:txBody>
      </p:sp>
    </p:spTree>
    <p:extLst>
      <p:ext uri="{BB962C8B-B14F-4D97-AF65-F5344CB8AC3E}">
        <p14:creationId xmlns:p14="http://schemas.microsoft.com/office/powerpoint/2010/main" val="29350274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000" y="2286000"/>
            <a:ext cx="2857500" cy="2286000"/>
          </a:xfrm>
        </p:spPr>
        <p:txBody>
          <a:bodyPr anchor="ctr">
            <a:noAutofit/>
          </a:bodyPr>
          <a:lstStyle/>
          <a:p>
            <a:r>
              <a:rPr lang="en-US" sz="3800" b="1" dirty="0">
                <a:latin typeface="Helvetica" panose="020B0604020202020204" pitchFamily="34" charset="0"/>
                <a:cs typeface="Helvetica" panose="020B0604020202020204" pitchFamily="34" charset="0"/>
              </a:rPr>
              <a:t>Student Input &amp; Satisfaction Surveys</a:t>
            </a:r>
          </a:p>
        </p:txBody>
      </p:sp>
      <p:pic>
        <p:nvPicPr>
          <p:cNvPr id="8" name="Picture 2" descr="Screenshot of first page of survey" title="Student Input and Satisfaction Survey"/>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33762" y="106438"/>
            <a:ext cx="5202238" cy="664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008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347472" indent="-347472">
              <a:buFont typeface="Wingdings" panose="05000000000000000000" pitchFamily="2" charset="2"/>
              <a:buChar char="§"/>
            </a:pPr>
            <a:r>
              <a:rPr lang="en-CA" sz="3200" dirty="0">
                <a:latin typeface="Helvetica" panose="020B0604020202020204" pitchFamily="34" charset="0"/>
                <a:cs typeface="Helvetica" panose="020B0604020202020204" pitchFamily="34" charset="0"/>
              </a:rPr>
              <a:t>Clarify what is expected for students</a:t>
            </a:r>
          </a:p>
          <a:p>
            <a:pPr marL="347472" indent="-347472">
              <a:buFont typeface="Wingdings" panose="05000000000000000000" pitchFamily="2" charset="2"/>
              <a:buChar char="§"/>
            </a:pPr>
            <a:r>
              <a:rPr lang="en-CA" sz="3200" dirty="0">
                <a:latin typeface="Helvetica" panose="020B0604020202020204" pitchFamily="34" charset="0"/>
                <a:cs typeface="Helvetica" panose="020B0604020202020204" pitchFamily="34" charset="0"/>
              </a:rPr>
              <a:t>Create consistency among staff</a:t>
            </a:r>
          </a:p>
          <a:p>
            <a:pPr marL="347472" indent="-347472">
              <a:buFont typeface="Wingdings" panose="05000000000000000000" pitchFamily="2" charset="2"/>
              <a:buChar char="§"/>
            </a:pPr>
            <a:r>
              <a:rPr lang="en-CA" sz="3200" dirty="0">
                <a:latin typeface="Helvetica" panose="020B0604020202020204" pitchFamily="34" charset="0"/>
                <a:cs typeface="Helvetica" panose="020B0604020202020204" pitchFamily="34" charset="0"/>
              </a:rPr>
              <a:t>Reduce miscommunication</a:t>
            </a:r>
          </a:p>
          <a:p>
            <a:pPr marL="347472" indent="-347472">
              <a:buFont typeface="Wingdings" panose="05000000000000000000" pitchFamily="2" charset="2"/>
              <a:buChar char="§"/>
            </a:pPr>
            <a:r>
              <a:rPr lang="en-CA" sz="3200" dirty="0">
                <a:latin typeface="Helvetica" panose="020B0604020202020204" pitchFamily="34" charset="0"/>
                <a:cs typeface="Helvetica" panose="020B0604020202020204" pitchFamily="34" charset="0"/>
              </a:rPr>
              <a:t>Make hidden curriculum visible </a:t>
            </a:r>
          </a:p>
          <a:p>
            <a:pPr marL="347472" indent="-347472">
              <a:buFont typeface="Wingdings" panose="05000000000000000000" pitchFamily="2" charset="2"/>
              <a:buChar char="§"/>
            </a:pPr>
            <a:r>
              <a:rPr lang="en-CA" sz="3200" dirty="0">
                <a:latin typeface="Helvetica" panose="020B0604020202020204" pitchFamily="34" charset="0"/>
                <a:cs typeface="Helvetica" panose="020B0604020202020204" pitchFamily="34" charset="0"/>
              </a:rPr>
              <a:t>Focus on prosocial behavior</a:t>
            </a:r>
            <a:endParaRPr lang="en-US" sz="3200"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457200" y="457200"/>
            <a:ext cx="8579296" cy="1143000"/>
          </a:xfrm>
        </p:spPr>
        <p:txBody>
          <a:bodyPr>
            <a:normAutofit/>
          </a:bodyPr>
          <a:lstStyle/>
          <a:p>
            <a:r>
              <a:rPr lang="en-CA" sz="3800" b="1" dirty="0">
                <a:latin typeface="Helvetica" panose="020B0604020202020204" pitchFamily="34" charset="0"/>
                <a:cs typeface="Helvetica" panose="020B0604020202020204" pitchFamily="34" charset="0"/>
              </a:rPr>
              <a:t>Common PBIS Activity: </a:t>
            </a:r>
            <a:br>
              <a:rPr lang="en-CA" sz="3800" b="1" dirty="0">
                <a:latin typeface="Helvetica" panose="020B0604020202020204" pitchFamily="34" charset="0"/>
                <a:cs typeface="Helvetica" panose="020B0604020202020204" pitchFamily="34" charset="0"/>
              </a:rPr>
            </a:br>
            <a:r>
              <a:rPr lang="en-CA" sz="3800" b="1" dirty="0">
                <a:latin typeface="Helvetica" panose="020B0604020202020204" pitchFamily="34" charset="0"/>
                <a:cs typeface="Helvetica" panose="020B0604020202020204" pitchFamily="34" charset="0"/>
              </a:rPr>
              <a:t>School-wide Expectations Matrix</a:t>
            </a:r>
            <a:endParaRPr lang="en-US" sz="3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61547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Helvetica" panose="020B0604020202020204" pitchFamily="34" charset="0"/>
                <a:cs typeface="Helvetica" panose="020B0604020202020204" pitchFamily="34" charset="0"/>
              </a:rPr>
              <a:t>School Matrix</a:t>
            </a:r>
          </a:p>
        </p:txBody>
      </p:sp>
      <p:sp>
        <p:nvSpPr>
          <p:cNvPr id="3" name="Subtitle 2"/>
          <p:cNvSpPr>
            <a:spLocks noGrp="1"/>
          </p:cNvSpPr>
          <p:nvPr>
            <p:ph type="subTitle" idx="1"/>
          </p:nvPr>
        </p:nvSpPr>
        <p:spPr/>
        <p:txBody>
          <a:bodyPr/>
          <a:lstStyle/>
          <a:p>
            <a:endParaRPr lang="en-US"/>
          </a:p>
        </p:txBody>
      </p:sp>
      <p:pic>
        <p:nvPicPr>
          <p:cNvPr id="4" name="Picture 1" descr="Matrix for Linsday Middle School. They redesigned their matrix to meet their students needs (SWAG - Safety first, Work together, Accept responsibility, Guide me)." title="School PBIS Matrix"/>
          <p:cNvPicPr>
            <a:picLocks noChangeAspect="1"/>
          </p:cNvPicPr>
          <p:nvPr/>
        </p:nvPicPr>
        <p:blipFill>
          <a:blip r:embed="rId2">
            <a:extLst>
              <a:ext uri="{28A0092B-C50C-407E-A947-70E740481C1C}">
                <a14:useLocalDpi xmlns:a14="http://schemas.microsoft.com/office/drawing/2010/main" val="0"/>
              </a:ext>
            </a:extLst>
          </a:blip>
          <a:srcRect l="1804" t="2925" r="972" b="9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74031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347472" indent="-347472">
              <a:buFont typeface="Wingdings" panose="05000000000000000000" pitchFamily="2" charset="2"/>
              <a:buChar char="§"/>
            </a:pPr>
            <a:r>
              <a:rPr lang="en-US" sz="2800" dirty="0">
                <a:latin typeface="Helvetica" panose="020B0604020202020204" pitchFamily="34" charset="0"/>
                <a:cs typeface="Helvetica" panose="020B0604020202020204" pitchFamily="34" charset="0"/>
              </a:rPr>
              <a:t>Aka “behavior dictionary”</a:t>
            </a:r>
          </a:p>
          <a:p>
            <a:pPr marL="347472" indent="-347472">
              <a:buFont typeface="Wingdings" panose="05000000000000000000" pitchFamily="2" charset="2"/>
              <a:buChar char="§"/>
            </a:pPr>
            <a:r>
              <a:rPr lang="en-US" sz="2800" dirty="0">
                <a:latin typeface="Helvetica" panose="020B0604020202020204" pitchFamily="34" charset="0"/>
                <a:cs typeface="Helvetica" panose="020B0604020202020204" pitchFamily="34" charset="0"/>
              </a:rPr>
              <a:t>Tool to assist in “code-switching”</a:t>
            </a:r>
          </a:p>
          <a:p>
            <a:pPr marL="347472" indent="-347472">
              <a:buFont typeface="Wingdings" panose="05000000000000000000" pitchFamily="2" charset="2"/>
              <a:buChar char="§"/>
            </a:pPr>
            <a:r>
              <a:rPr lang="en-US" sz="2800" dirty="0">
                <a:latin typeface="Helvetica" panose="020B0604020202020204" pitchFamily="34" charset="0"/>
                <a:cs typeface="Helvetica" panose="020B0604020202020204" pitchFamily="34" charset="0"/>
              </a:rPr>
              <a:t>The tweak:</a:t>
            </a:r>
          </a:p>
          <a:p>
            <a:pPr marL="749808" lvl="1" indent="-457200">
              <a:buClr>
                <a:srgbClr val="33830D"/>
              </a:buClr>
              <a:buFont typeface="Courier New" panose="02070309020205020404" pitchFamily="49" charset="0"/>
              <a:buChar char="o"/>
            </a:pPr>
            <a:r>
              <a:rPr lang="en-US" sz="2600" dirty="0">
                <a:latin typeface="Helvetica" panose="020B0604020202020204" pitchFamily="34" charset="0"/>
                <a:cs typeface="Helvetica" panose="020B0604020202020204" pitchFamily="34" charset="0"/>
              </a:rPr>
              <a:t>Take school expectations and…</a:t>
            </a:r>
          </a:p>
          <a:p>
            <a:pPr marL="749808" lvl="1" indent="-457200">
              <a:buClr>
                <a:srgbClr val="33830D"/>
              </a:buClr>
              <a:buFont typeface="Courier New" panose="02070309020205020404" pitchFamily="49" charset="0"/>
              <a:buChar char="o"/>
            </a:pPr>
            <a:r>
              <a:rPr lang="en-US" sz="2800" dirty="0">
                <a:latin typeface="Helvetica" panose="020B0604020202020204" pitchFamily="34" charset="0"/>
                <a:cs typeface="Helvetica" panose="020B0604020202020204" pitchFamily="34" charset="0"/>
              </a:rPr>
              <a:t>Add differences at home</a:t>
            </a:r>
          </a:p>
          <a:p>
            <a:pPr marL="749808" lvl="1" indent="-457200">
              <a:buClr>
                <a:srgbClr val="33830D"/>
              </a:buClr>
              <a:buFont typeface="Courier New" panose="02070309020205020404" pitchFamily="49" charset="0"/>
              <a:buChar char="o"/>
            </a:pPr>
            <a:r>
              <a:rPr lang="en-US" sz="2800" dirty="0">
                <a:latin typeface="Helvetica" panose="020B0604020202020204" pitchFamily="34" charset="0"/>
                <a:cs typeface="Helvetica" panose="020B0604020202020204" pitchFamily="34" charset="0"/>
              </a:rPr>
              <a:t>Add differences in community</a:t>
            </a:r>
          </a:p>
        </p:txBody>
      </p:sp>
      <p:sp>
        <p:nvSpPr>
          <p:cNvPr id="3" name="Title 2"/>
          <p:cNvSpPr>
            <a:spLocks noGrp="1"/>
          </p:cNvSpPr>
          <p:nvPr>
            <p:ph type="title"/>
          </p:nvPr>
        </p:nvSpPr>
        <p:spPr>
          <a:xfrm>
            <a:off x="838200" y="457200"/>
            <a:ext cx="7543800" cy="1143000"/>
          </a:xfrm>
        </p:spPr>
        <p:txBody>
          <a:bodyPr>
            <a:normAutofit/>
          </a:bodyPr>
          <a:lstStyle/>
          <a:p>
            <a:r>
              <a:rPr lang="en-US" sz="3800" b="1" dirty="0">
                <a:latin typeface="Helvetica" panose="020B0604020202020204" pitchFamily="34" charset="0"/>
                <a:cs typeface="Helvetica" panose="020B0604020202020204" pitchFamily="34" charset="0"/>
              </a:rPr>
              <a:t>Culturally Responsive Adaptation: Personal Matrix</a:t>
            </a:r>
          </a:p>
        </p:txBody>
      </p:sp>
    </p:spTree>
    <p:extLst>
      <p:ext uri="{BB962C8B-B14F-4D97-AF65-F5344CB8AC3E}">
        <p14:creationId xmlns:p14="http://schemas.microsoft.com/office/powerpoint/2010/main" val="182598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a:latin typeface="Helvetica" charset="0"/>
                <a:ea typeface="Helvetica" charset="0"/>
                <a:cs typeface="Helvetica" charset="0"/>
              </a:rPr>
              <a:t>Recruitment </a:t>
            </a:r>
            <a:endParaRPr lang="en-US" sz="3800" b="1" dirty="0">
              <a:latin typeface="Helvetica" charset="0"/>
              <a:ea typeface="Helvetica" charset="0"/>
              <a:cs typeface="Helvetica" charset="0"/>
            </a:endParaRPr>
          </a:p>
        </p:txBody>
      </p:sp>
      <p:sp>
        <p:nvSpPr>
          <p:cNvPr id="3" name="Content Placeholder 2"/>
          <p:cNvSpPr>
            <a:spLocks noGrp="1"/>
          </p:cNvSpPr>
          <p:nvPr>
            <p:ph idx="1"/>
          </p:nvPr>
        </p:nvSpPr>
        <p:spPr/>
        <p:txBody>
          <a:bodyPr anchor="ctr">
            <a:normAutofit fontScale="92500" lnSpcReduction="20000"/>
          </a:bodyPr>
          <a:lstStyle/>
          <a:p>
            <a:pPr marL="347472" indent="-347472">
              <a:buClr>
                <a:srgbClr val="C00000"/>
              </a:buClr>
              <a:buFont typeface="Wingdings" charset="2"/>
              <a:buChar char="§"/>
            </a:pPr>
            <a:r>
              <a:rPr lang="en-US" b="1" dirty="0">
                <a:latin typeface="Helvetica" charset="0"/>
                <a:ea typeface="Helvetica" charset="0"/>
                <a:cs typeface="Helvetica" charset="0"/>
              </a:rPr>
              <a:t>Cohort 1:</a:t>
            </a:r>
          </a:p>
          <a:p>
            <a:pPr marL="640080" lvl="1" indent="-347472">
              <a:buClr>
                <a:srgbClr val="33830D"/>
              </a:buClr>
              <a:buFont typeface="Courier New" charset="0"/>
              <a:buChar char="o"/>
            </a:pPr>
            <a:r>
              <a:rPr lang="en-US" sz="1900" b="1" dirty="0">
                <a:solidFill>
                  <a:srgbClr val="33830D"/>
                </a:solidFill>
                <a:latin typeface="Helvetica" charset="0"/>
                <a:ea typeface="Helvetica" charset="0"/>
                <a:cs typeface="Helvetica" charset="0"/>
              </a:rPr>
              <a:t>Existing</a:t>
            </a:r>
            <a:r>
              <a:rPr lang="en-US" sz="1900" dirty="0">
                <a:latin typeface="Helvetica" charset="0"/>
                <a:ea typeface="Helvetica" charset="0"/>
                <a:cs typeface="Helvetica" charset="0"/>
              </a:rPr>
              <a:t> Recruitment Framework: </a:t>
            </a:r>
            <a:r>
              <a:rPr lang="en-US" dirty="0">
                <a:latin typeface="Helvetica" charset="0"/>
                <a:ea typeface="Helvetica" charset="0"/>
                <a:cs typeface="Helvetica" charset="0"/>
              </a:rPr>
              <a:t>outreach to local colleges, program faculty, current students, website </a:t>
            </a:r>
          </a:p>
          <a:p>
            <a:pPr marL="640080" lvl="1" indent="-347472">
              <a:buClr>
                <a:srgbClr val="33830D"/>
              </a:buClr>
              <a:buFont typeface="Courier New" charset="0"/>
              <a:buChar char="o"/>
            </a:pPr>
            <a:r>
              <a:rPr lang="en-US" sz="1900" dirty="0">
                <a:latin typeface="Helvetica" charset="0"/>
                <a:ea typeface="Helvetica" charset="0"/>
                <a:cs typeface="Helvetica" charset="0"/>
              </a:rPr>
              <a:t>A total of 10 students are currently participating in the project </a:t>
            </a:r>
          </a:p>
          <a:p>
            <a:pPr marL="822960" lvl="2" indent="-347472">
              <a:buClr>
                <a:srgbClr val="33830D"/>
              </a:buClr>
              <a:buFont typeface="Arial" charset="0"/>
              <a:buChar char="•"/>
            </a:pPr>
            <a:r>
              <a:rPr lang="en-US" sz="1800" dirty="0">
                <a:latin typeface="Helvetica" charset="0"/>
                <a:ea typeface="Helvetica" charset="0"/>
                <a:cs typeface="Helvetica" charset="0"/>
              </a:rPr>
              <a:t>5 of whom are in the school psychology program </a:t>
            </a:r>
          </a:p>
          <a:p>
            <a:pPr marL="822960" lvl="2" indent="-347472">
              <a:buClr>
                <a:srgbClr val="33830D"/>
              </a:buClr>
              <a:buFont typeface="Arial" charset="0"/>
              <a:buChar char="•"/>
            </a:pPr>
            <a:r>
              <a:rPr lang="en-US" sz="1800" dirty="0">
                <a:latin typeface="Helvetica" charset="0"/>
                <a:ea typeface="Helvetica" charset="0"/>
                <a:cs typeface="Helvetica" charset="0"/>
              </a:rPr>
              <a:t>5 of whom are in the special education credential program.</a:t>
            </a:r>
          </a:p>
          <a:p>
            <a:pPr marL="749808" lvl="1" indent="-457200">
              <a:buClr>
                <a:srgbClr val="33830D"/>
              </a:buClr>
              <a:buFont typeface="Courier New" charset="0"/>
              <a:buChar char="o"/>
            </a:pPr>
            <a:endParaRPr lang="en-US" dirty="0">
              <a:latin typeface="Helvetica" charset="0"/>
              <a:ea typeface="Helvetica" charset="0"/>
              <a:cs typeface="Helvetica" charset="0"/>
            </a:endParaRPr>
          </a:p>
          <a:p>
            <a:pPr marL="749808" lvl="1" indent="-457200">
              <a:buClr>
                <a:srgbClr val="33830D"/>
              </a:buClr>
              <a:buFont typeface="Courier New" charset="0"/>
              <a:buChar char="o"/>
            </a:pPr>
            <a:r>
              <a:rPr lang="en-US" sz="1900" dirty="0">
                <a:latin typeface="Helvetica" charset="0"/>
                <a:ea typeface="Helvetica" charset="0"/>
                <a:cs typeface="Helvetica" charset="0"/>
              </a:rPr>
              <a:t>Psychology students:  </a:t>
            </a:r>
            <a:r>
              <a:rPr lang="en-US" b="1" dirty="0">
                <a:solidFill>
                  <a:srgbClr val="33830D"/>
                </a:solidFill>
                <a:latin typeface="Helvetica" charset="0"/>
                <a:ea typeface="Helvetica" charset="0"/>
                <a:cs typeface="Helvetica" charset="0"/>
              </a:rPr>
              <a:t>48% </a:t>
            </a:r>
            <a:r>
              <a:rPr lang="en-US" dirty="0">
                <a:latin typeface="Helvetica" charset="0"/>
                <a:ea typeface="Helvetica" charset="0"/>
                <a:cs typeface="Helvetica" charset="0"/>
              </a:rPr>
              <a:t>are Ethnically diverse</a:t>
            </a:r>
            <a:r>
              <a:rPr lang="en-US" dirty="0">
                <a:solidFill>
                  <a:schemeClr val="tx1"/>
                </a:solidFill>
                <a:latin typeface="Helvetica" charset="0"/>
                <a:ea typeface="Helvetica" charset="0"/>
                <a:cs typeface="Helvetica" charset="0"/>
              </a:rPr>
              <a:t>,</a:t>
            </a:r>
            <a:r>
              <a:rPr lang="en-US" dirty="0">
                <a:solidFill>
                  <a:srgbClr val="FF0000"/>
                </a:solidFill>
                <a:latin typeface="Helvetica" charset="0"/>
                <a:ea typeface="Helvetica" charset="0"/>
                <a:cs typeface="Helvetica" charset="0"/>
              </a:rPr>
              <a:t> </a:t>
            </a:r>
            <a:r>
              <a:rPr lang="en-US" b="1" dirty="0">
                <a:solidFill>
                  <a:srgbClr val="33830D"/>
                </a:solidFill>
                <a:latin typeface="Helvetica" charset="0"/>
                <a:ea typeface="Helvetica" charset="0"/>
                <a:cs typeface="Helvetica" charset="0"/>
              </a:rPr>
              <a:t>52% </a:t>
            </a:r>
            <a:r>
              <a:rPr lang="en-US" dirty="0">
                <a:latin typeface="Helvetica" charset="0"/>
                <a:ea typeface="Helvetica" charset="0"/>
                <a:cs typeface="Helvetica" charset="0"/>
              </a:rPr>
              <a:t>are bilingual, and </a:t>
            </a:r>
            <a:r>
              <a:rPr lang="en-US" b="1" dirty="0">
                <a:solidFill>
                  <a:srgbClr val="33830D"/>
                </a:solidFill>
                <a:latin typeface="Helvetica" charset="0"/>
                <a:ea typeface="Helvetica" charset="0"/>
                <a:cs typeface="Helvetica" charset="0"/>
              </a:rPr>
              <a:t>40%</a:t>
            </a:r>
            <a:r>
              <a:rPr lang="en-US" dirty="0">
                <a:latin typeface="Helvetica" charset="0"/>
                <a:ea typeface="Helvetica" charset="0"/>
                <a:cs typeface="Helvetica" charset="0"/>
              </a:rPr>
              <a:t> are male. </a:t>
            </a:r>
          </a:p>
          <a:p>
            <a:pPr marL="749808" lvl="1" indent="-457200">
              <a:buClr>
                <a:srgbClr val="33830D"/>
              </a:buClr>
              <a:buFont typeface="Courier New" charset="0"/>
              <a:buChar char="o"/>
            </a:pPr>
            <a:r>
              <a:rPr lang="en-US" dirty="0">
                <a:latin typeface="Helvetica" charset="0"/>
                <a:ea typeface="Helvetica" charset="0"/>
                <a:cs typeface="Helvetica" charset="0"/>
              </a:rPr>
              <a:t>Special education credential students are </a:t>
            </a:r>
            <a:r>
              <a:rPr lang="en-US" b="1" dirty="0">
                <a:solidFill>
                  <a:srgbClr val="33830D"/>
                </a:solidFill>
                <a:latin typeface="Helvetica" charset="0"/>
                <a:ea typeface="Helvetica" charset="0"/>
                <a:cs typeface="Helvetica" charset="0"/>
              </a:rPr>
              <a:t>60% </a:t>
            </a:r>
            <a:r>
              <a:rPr lang="en-US" dirty="0">
                <a:latin typeface="Helvetica" charset="0"/>
                <a:ea typeface="Helvetica" charset="0"/>
                <a:cs typeface="Helvetica" charset="0"/>
              </a:rPr>
              <a:t>Ethnically diverse and </a:t>
            </a:r>
            <a:r>
              <a:rPr lang="en-US" b="1" dirty="0">
                <a:solidFill>
                  <a:srgbClr val="33830D"/>
                </a:solidFill>
                <a:latin typeface="Helvetica" charset="0"/>
                <a:ea typeface="Helvetica" charset="0"/>
                <a:cs typeface="Helvetica" charset="0"/>
              </a:rPr>
              <a:t>60% </a:t>
            </a:r>
            <a:r>
              <a:rPr lang="en-US" dirty="0">
                <a:latin typeface="Helvetica" charset="0"/>
                <a:ea typeface="Helvetica" charset="0"/>
                <a:cs typeface="Helvetica" charset="0"/>
              </a:rPr>
              <a:t>bilingual-all female.  </a:t>
            </a:r>
          </a:p>
          <a:p>
            <a:pPr marL="347472" indent="-347472">
              <a:buClr>
                <a:srgbClr val="C00000"/>
              </a:buClr>
              <a:buFont typeface="Wingdings" charset="2"/>
              <a:buChar char="§"/>
            </a:pPr>
            <a:r>
              <a:rPr lang="en-US" b="1" dirty="0">
                <a:latin typeface="Helvetica" charset="0"/>
                <a:ea typeface="Helvetica" charset="0"/>
                <a:cs typeface="Helvetica" charset="0"/>
              </a:rPr>
              <a:t>Cohort 2 &amp; 3:</a:t>
            </a:r>
          </a:p>
          <a:p>
            <a:pPr marL="640080" lvl="1" indent="-347472">
              <a:buClr>
                <a:srgbClr val="33830D"/>
              </a:buClr>
              <a:buFont typeface="Courier New" charset="0"/>
              <a:buChar char="o"/>
            </a:pPr>
            <a:r>
              <a:rPr lang="en-US" sz="1900" b="1" dirty="0">
                <a:solidFill>
                  <a:srgbClr val="33830D"/>
                </a:solidFill>
                <a:latin typeface="Helvetica" charset="0"/>
                <a:ea typeface="Helvetica" charset="0"/>
                <a:cs typeface="Helvetica" charset="0"/>
              </a:rPr>
              <a:t>On Campus: </a:t>
            </a:r>
            <a:r>
              <a:rPr lang="en-US" dirty="0">
                <a:latin typeface="Helvetica" charset="0"/>
                <a:ea typeface="Helvetica" charset="0"/>
                <a:cs typeface="Helvetica" charset="0"/>
              </a:rPr>
              <a:t>outreach to specific programs, CED faculty &amp; students, partnerships with Africana Dept., student organizations</a:t>
            </a:r>
          </a:p>
          <a:p>
            <a:pPr marL="640080" lvl="1" indent="-347472">
              <a:buClr>
                <a:srgbClr val="33830D"/>
              </a:buClr>
              <a:buFont typeface="Courier New" charset="0"/>
              <a:buChar char="o"/>
            </a:pPr>
            <a:r>
              <a:rPr lang="en-US" sz="1900" b="1" dirty="0">
                <a:solidFill>
                  <a:srgbClr val="33830D"/>
                </a:solidFill>
                <a:latin typeface="Helvetica" charset="0"/>
                <a:ea typeface="Helvetica" charset="0"/>
                <a:cs typeface="Helvetica" charset="0"/>
              </a:rPr>
              <a:t>Off Campus: </a:t>
            </a:r>
            <a:r>
              <a:rPr lang="en-US" dirty="0">
                <a:latin typeface="Helvetica" charset="0"/>
                <a:ea typeface="Helvetica" charset="0"/>
                <a:cs typeface="Helvetica" charset="0"/>
              </a:rPr>
              <a:t>Community organizations, CED faculty &amp; students, paraprofessionals </a:t>
            </a:r>
          </a:p>
        </p:txBody>
      </p:sp>
    </p:spTree>
    <p:extLst>
      <p:ext uri="{BB962C8B-B14F-4D97-AF65-F5344CB8AC3E}">
        <p14:creationId xmlns:p14="http://schemas.microsoft.com/office/powerpoint/2010/main" val="1541628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Personal Matrix</a:t>
            </a:r>
          </a:p>
        </p:txBody>
      </p:sp>
      <p:graphicFrame>
        <p:nvGraphicFramePr>
          <p:cNvPr id="4" name="Content Placeholder 4" descr="A matrix for students with expectations in the rows and three columns. Teachers complete the At School column. Students complete the at home and in my neighborhood columns." title="Personal Matrix"/>
          <p:cNvGraphicFramePr>
            <a:graphicFrameLocks/>
          </p:cNvGraphicFramePr>
          <p:nvPr>
            <p:extLst>
              <p:ext uri="{D42A27DB-BD31-4B8C-83A1-F6EECF244321}">
                <p14:modId xmlns:p14="http://schemas.microsoft.com/office/powerpoint/2010/main" val="1796926575"/>
              </p:ext>
            </p:extLst>
          </p:nvPr>
        </p:nvGraphicFramePr>
        <p:xfrm>
          <a:off x="888998" y="1998494"/>
          <a:ext cx="7531101" cy="4160520"/>
        </p:xfrm>
        <a:graphic>
          <a:graphicData uri="http://schemas.openxmlformats.org/drawingml/2006/table">
            <a:tbl>
              <a:tblPr firstRow="1" firstCol="1" bandRow="1"/>
              <a:tblGrid>
                <a:gridCol w="1680494">
                  <a:extLst>
                    <a:ext uri="{9D8B030D-6E8A-4147-A177-3AD203B41FA5}">
                      <a16:colId xmlns="" xmlns:a16="http://schemas.microsoft.com/office/drawing/2014/main" val="20000"/>
                    </a:ext>
                  </a:extLst>
                </a:gridCol>
                <a:gridCol w="1929455">
                  <a:extLst>
                    <a:ext uri="{9D8B030D-6E8A-4147-A177-3AD203B41FA5}">
                      <a16:colId xmlns="" xmlns:a16="http://schemas.microsoft.com/office/drawing/2014/main" val="20001"/>
                    </a:ext>
                  </a:extLst>
                </a:gridCol>
                <a:gridCol w="1929455">
                  <a:extLst>
                    <a:ext uri="{9D8B030D-6E8A-4147-A177-3AD203B41FA5}">
                      <a16:colId xmlns="" xmlns:a16="http://schemas.microsoft.com/office/drawing/2014/main" val="20002"/>
                    </a:ext>
                  </a:extLst>
                </a:gridCol>
                <a:gridCol w="1991697">
                  <a:extLst>
                    <a:ext uri="{9D8B030D-6E8A-4147-A177-3AD203B41FA5}">
                      <a16:colId xmlns="" xmlns:a16="http://schemas.microsoft.com/office/drawing/2014/main" val="20003"/>
                    </a:ext>
                  </a:extLst>
                </a:gridCol>
              </a:tblGrid>
              <a:tr h="701459">
                <a:tc>
                  <a:txBody>
                    <a:bodyPr/>
                    <a:lstStyle/>
                    <a:p>
                      <a:r>
                        <a:rPr lang="en-US" sz="1600" b="1" dirty="0">
                          <a:latin typeface="Helvetica" panose="020B0604020202020204" pitchFamily="34" charset="0"/>
                          <a:cs typeface="Helvetica" panose="020B0604020202020204" pitchFamily="34" charset="0"/>
                        </a:rPr>
                        <a:t>Expectation</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Helvetica" panose="020B0604020202020204" pitchFamily="34" charset="0"/>
                          <a:cs typeface="Helvetica" panose="020B0604020202020204" pitchFamily="34" charset="0"/>
                        </a:rPr>
                        <a:t>At SCHOOL it looks like…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Helvetica" panose="020B0604020202020204" pitchFamily="34" charset="0"/>
                          <a:cs typeface="Helvetica" panose="020B0604020202020204" pitchFamily="34" charset="0"/>
                        </a:rPr>
                        <a:t>At HOME it</a:t>
                      </a:r>
                      <a:r>
                        <a:rPr lang="en-US" sz="1600" b="1" baseline="0" dirty="0">
                          <a:latin typeface="Helvetica" panose="020B0604020202020204" pitchFamily="34" charset="0"/>
                          <a:cs typeface="Helvetica" panose="020B0604020202020204" pitchFamily="34" charset="0"/>
                        </a:rPr>
                        <a:t> looks like…</a:t>
                      </a:r>
                      <a:endParaRPr lang="en-US" sz="1600" b="1" dirty="0">
                        <a:latin typeface="Helvetica" panose="020B0604020202020204" pitchFamily="34" charset="0"/>
                        <a:cs typeface="Helvetica" panose="020B0604020202020204" pitchFamily="34" charset="0"/>
                      </a:endParaRP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Helvetica" panose="020B0604020202020204" pitchFamily="34" charset="0"/>
                          <a:cs typeface="Helvetica" panose="020B0604020202020204" pitchFamily="34" charset="0"/>
                        </a:rPr>
                        <a:t>In my NEIGHBORHOOD it looks like…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681199">
                <a:tc>
                  <a:txBody>
                    <a:bodyPr/>
                    <a:lstStyle/>
                    <a:p>
                      <a:r>
                        <a:rPr lang="en-US" sz="1500" dirty="0">
                          <a:latin typeface="Helvetica" panose="020B0604020202020204" pitchFamily="34" charset="0"/>
                          <a:cs typeface="Helvetica" panose="020B0604020202020204" pitchFamily="34" charset="0"/>
                        </a:rPr>
                        <a:t>Be Safe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Clr>
                          <a:srgbClr val="C00000"/>
                        </a:buClr>
                        <a:buFont typeface="Wingdings" panose="05000000000000000000" pitchFamily="2" charset="2"/>
                        <a:buChar char="§"/>
                      </a:pPr>
                      <a:r>
                        <a:rPr lang="en-US" sz="1500" dirty="0">
                          <a:latin typeface="Helvetica" panose="020B0604020202020204" pitchFamily="34" charset="0"/>
                          <a:cs typeface="Helvetica" panose="020B0604020202020204" pitchFamily="34" charset="0"/>
                        </a:rPr>
                        <a:t>Keep hands and feet</a:t>
                      </a:r>
                      <a:r>
                        <a:rPr lang="en-US" sz="1500" baseline="0" dirty="0">
                          <a:latin typeface="Helvetica" panose="020B0604020202020204" pitchFamily="34" charset="0"/>
                          <a:cs typeface="Helvetica" panose="020B0604020202020204" pitchFamily="34" charset="0"/>
                        </a:rPr>
                        <a:t> to self</a:t>
                      </a:r>
                    </a:p>
                    <a:p>
                      <a:pPr marL="171450" indent="-171450">
                        <a:buClr>
                          <a:srgbClr val="C00000"/>
                        </a:buClr>
                        <a:buFont typeface="Wingdings" panose="05000000000000000000" pitchFamily="2" charset="2"/>
                        <a:buChar char="§"/>
                      </a:pPr>
                      <a:r>
                        <a:rPr lang="en-US" sz="1500" baseline="0" dirty="0">
                          <a:latin typeface="Helvetica" panose="020B0604020202020204" pitchFamily="34" charset="0"/>
                          <a:cs typeface="Helvetica" panose="020B0604020202020204" pitchFamily="34" charset="0"/>
                        </a:rPr>
                        <a:t>Tell an adult if there is a problem</a:t>
                      </a:r>
                      <a:endParaRPr lang="en-US" sz="1500" dirty="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50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50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949455">
                <a:tc>
                  <a:txBody>
                    <a:bodyPr/>
                    <a:lstStyle/>
                    <a:p>
                      <a:r>
                        <a:rPr lang="en-US" sz="1500" dirty="0">
                          <a:latin typeface="Helvetica" panose="020B0604020202020204" pitchFamily="34" charset="0"/>
                          <a:cs typeface="Helvetica" panose="020B0604020202020204" pitchFamily="34" charset="0"/>
                        </a:rPr>
                        <a:t>Be Respectful</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Clr>
                          <a:srgbClr val="C00000"/>
                        </a:buClr>
                        <a:buFont typeface="Wingdings" panose="05000000000000000000" pitchFamily="2" charset="2"/>
                        <a:buChar char="§"/>
                      </a:pPr>
                      <a:r>
                        <a:rPr lang="en-US" sz="1500" dirty="0">
                          <a:latin typeface="Helvetica" panose="020B0604020202020204" pitchFamily="34" charset="0"/>
                          <a:cs typeface="Helvetica" panose="020B0604020202020204" pitchFamily="34" charset="0"/>
                        </a:rPr>
                        <a:t>Treat</a:t>
                      </a:r>
                      <a:r>
                        <a:rPr lang="en-US" sz="1500" baseline="0" dirty="0">
                          <a:latin typeface="Helvetica" panose="020B0604020202020204" pitchFamily="34" charset="0"/>
                          <a:cs typeface="Helvetica" panose="020B0604020202020204" pitchFamily="34" charset="0"/>
                        </a:rPr>
                        <a:t> others how you want to be treated</a:t>
                      </a:r>
                    </a:p>
                    <a:p>
                      <a:pPr marL="171450" indent="-171450">
                        <a:buClr>
                          <a:srgbClr val="C00000"/>
                        </a:buClr>
                        <a:buFont typeface="Wingdings" panose="05000000000000000000" pitchFamily="2" charset="2"/>
                        <a:buChar char="§"/>
                      </a:pPr>
                      <a:endParaRPr lang="en-US" sz="1500" baseline="0" dirty="0">
                        <a:latin typeface="Helvetica" panose="020B0604020202020204" pitchFamily="34" charset="0"/>
                        <a:cs typeface="Helvetica" panose="020B0604020202020204" pitchFamily="34" charset="0"/>
                      </a:endParaRPr>
                    </a:p>
                    <a:p>
                      <a:pPr marL="171450" indent="-171450">
                        <a:buClr>
                          <a:srgbClr val="C00000"/>
                        </a:buClr>
                        <a:buFont typeface="Wingdings" panose="05000000000000000000" pitchFamily="2" charset="2"/>
                        <a:buChar char="§"/>
                      </a:pPr>
                      <a:r>
                        <a:rPr lang="en-US" sz="1500" baseline="0" dirty="0">
                          <a:latin typeface="Helvetica" panose="020B0604020202020204" pitchFamily="34" charset="0"/>
                          <a:cs typeface="Helvetica" panose="020B0604020202020204" pitchFamily="34" charset="0"/>
                        </a:rPr>
                        <a:t>Include others</a:t>
                      </a:r>
                    </a:p>
                    <a:p>
                      <a:pPr marL="171450" indent="-171450">
                        <a:buClr>
                          <a:srgbClr val="C00000"/>
                        </a:buClr>
                        <a:buFont typeface="Wingdings" panose="05000000000000000000" pitchFamily="2" charset="2"/>
                        <a:buChar char="§"/>
                      </a:pPr>
                      <a:endParaRPr lang="en-US" sz="1500" baseline="0" dirty="0">
                        <a:latin typeface="Helvetica" panose="020B0604020202020204" pitchFamily="34" charset="0"/>
                        <a:cs typeface="Helvetica" panose="020B0604020202020204" pitchFamily="34" charset="0"/>
                      </a:endParaRPr>
                    </a:p>
                    <a:p>
                      <a:pPr marL="171450" indent="-171450">
                        <a:buClr>
                          <a:srgbClr val="C00000"/>
                        </a:buClr>
                        <a:buFont typeface="Wingdings" panose="05000000000000000000" pitchFamily="2" charset="2"/>
                        <a:buChar char="§"/>
                      </a:pPr>
                      <a:r>
                        <a:rPr lang="en-US" sz="1500" baseline="0" dirty="0">
                          <a:latin typeface="Helvetica" panose="020B0604020202020204" pitchFamily="34" charset="0"/>
                          <a:cs typeface="Helvetica" panose="020B0604020202020204" pitchFamily="34" charset="0"/>
                        </a:rPr>
                        <a:t>Listen to adults</a:t>
                      </a:r>
                      <a:endParaRPr lang="en-US" sz="1500" dirty="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500" dirty="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500" dirty="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881447">
                <a:tc>
                  <a:txBody>
                    <a:bodyPr/>
                    <a:lstStyle/>
                    <a:p>
                      <a:r>
                        <a:rPr lang="en-US" sz="1500" dirty="0">
                          <a:latin typeface="Helvetica" panose="020B0604020202020204" pitchFamily="34" charset="0"/>
                          <a:cs typeface="Helvetica" panose="020B0604020202020204" pitchFamily="34" charset="0"/>
                        </a:rPr>
                        <a:t>Be Responsible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Clr>
                          <a:srgbClr val="C00000"/>
                        </a:buClr>
                        <a:buFont typeface="Wingdings" panose="05000000000000000000" pitchFamily="2" charset="2"/>
                        <a:buChar char="§"/>
                      </a:pPr>
                      <a:r>
                        <a:rPr lang="en-US" sz="1500" dirty="0">
                          <a:latin typeface="Helvetica" panose="020B0604020202020204" pitchFamily="34" charset="0"/>
                          <a:cs typeface="Helvetica" panose="020B0604020202020204" pitchFamily="34" charset="0"/>
                        </a:rPr>
                        <a:t>Do my own work </a:t>
                      </a:r>
                    </a:p>
                    <a:p>
                      <a:pPr marL="171450" indent="-171450">
                        <a:buClr>
                          <a:srgbClr val="C00000"/>
                        </a:buClr>
                        <a:buFont typeface="Wingdings" panose="05000000000000000000" pitchFamily="2" charset="2"/>
                        <a:buChar char="§"/>
                      </a:pPr>
                      <a:r>
                        <a:rPr lang="en-US" sz="1500" dirty="0">
                          <a:latin typeface="Helvetica" panose="020B0604020202020204" pitchFamily="34" charset="0"/>
                          <a:cs typeface="Helvetica" panose="020B0604020202020204" pitchFamily="34" charset="0"/>
                        </a:rPr>
                        <a:t>Personal  best</a:t>
                      </a:r>
                    </a:p>
                    <a:p>
                      <a:pPr marL="171450" indent="-171450">
                        <a:buClr>
                          <a:srgbClr val="C00000"/>
                        </a:buClr>
                        <a:buFont typeface="Wingdings" panose="05000000000000000000" pitchFamily="2" charset="2"/>
                        <a:buChar char="§"/>
                      </a:pPr>
                      <a:r>
                        <a:rPr lang="en-US" sz="1500" dirty="0">
                          <a:latin typeface="Helvetica" panose="020B0604020202020204" pitchFamily="34" charset="0"/>
                          <a:cs typeface="Helvetica" panose="020B0604020202020204" pitchFamily="34" charset="0"/>
                        </a:rPr>
                        <a:t>Follow</a:t>
                      </a:r>
                      <a:r>
                        <a:rPr lang="en-US" sz="1500" baseline="0" dirty="0">
                          <a:latin typeface="Helvetica" panose="020B0604020202020204" pitchFamily="34" charset="0"/>
                          <a:cs typeface="Helvetica" panose="020B0604020202020204" pitchFamily="34" charset="0"/>
                        </a:rPr>
                        <a:t> directions</a:t>
                      </a:r>
                    </a:p>
                    <a:p>
                      <a:pPr marL="171450" indent="-171450">
                        <a:buClr>
                          <a:srgbClr val="C00000"/>
                        </a:buClr>
                        <a:buFont typeface="Wingdings" panose="05000000000000000000" pitchFamily="2" charset="2"/>
                        <a:buChar char="§"/>
                      </a:pPr>
                      <a:r>
                        <a:rPr lang="en-US" sz="1500" baseline="0" dirty="0">
                          <a:latin typeface="Helvetica" panose="020B0604020202020204" pitchFamily="34" charset="0"/>
                          <a:cs typeface="Helvetica" panose="020B0604020202020204" pitchFamily="34" charset="0"/>
                        </a:rPr>
                        <a:t>Clean up messes</a:t>
                      </a:r>
                      <a:endParaRPr lang="en-US" sz="1500" dirty="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50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500" dirty="0">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62314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Personal Matrix (Completed)</a:t>
            </a:r>
          </a:p>
        </p:txBody>
      </p:sp>
      <p:graphicFrame>
        <p:nvGraphicFramePr>
          <p:cNvPr id="4" name="Content Placeholder 4" descr="A matrix for students with expectations in the rows and three columns. Teachers complete the At School column. Students complete the at home and in my neighborhood columns." title="Personal Matrix"/>
          <p:cNvGraphicFramePr>
            <a:graphicFrameLocks/>
          </p:cNvGraphicFramePr>
          <p:nvPr>
            <p:extLst>
              <p:ext uri="{D42A27DB-BD31-4B8C-83A1-F6EECF244321}">
                <p14:modId xmlns:p14="http://schemas.microsoft.com/office/powerpoint/2010/main" val="1904387902"/>
              </p:ext>
            </p:extLst>
          </p:nvPr>
        </p:nvGraphicFramePr>
        <p:xfrm>
          <a:off x="806450" y="1896894"/>
          <a:ext cx="7531101" cy="4237139"/>
        </p:xfrm>
        <a:graphic>
          <a:graphicData uri="http://schemas.openxmlformats.org/drawingml/2006/table">
            <a:tbl>
              <a:tblPr firstRow="1" firstCol="1" bandRow="1"/>
              <a:tblGrid>
                <a:gridCol w="1680494">
                  <a:extLst>
                    <a:ext uri="{9D8B030D-6E8A-4147-A177-3AD203B41FA5}">
                      <a16:colId xmlns="" xmlns:a16="http://schemas.microsoft.com/office/drawing/2014/main" val="20000"/>
                    </a:ext>
                  </a:extLst>
                </a:gridCol>
                <a:gridCol w="1929455">
                  <a:extLst>
                    <a:ext uri="{9D8B030D-6E8A-4147-A177-3AD203B41FA5}">
                      <a16:colId xmlns="" xmlns:a16="http://schemas.microsoft.com/office/drawing/2014/main" val="20001"/>
                    </a:ext>
                  </a:extLst>
                </a:gridCol>
                <a:gridCol w="1929455">
                  <a:extLst>
                    <a:ext uri="{9D8B030D-6E8A-4147-A177-3AD203B41FA5}">
                      <a16:colId xmlns="" xmlns:a16="http://schemas.microsoft.com/office/drawing/2014/main" val="20002"/>
                    </a:ext>
                  </a:extLst>
                </a:gridCol>
                <a:gridCol w="1991697">
                  <a:extLst>
                    <a:ext uri="{9D8B030D-6E8A-4147-A177-3AD203B41FA5}">
                      <a16:colId xmlns="" xmlns:a16="http://schemas.microsoft.com/office/drawing/2014/main" val="20003"/>
                    </a:ext>
                  </a:extLst>
                </a:gridCol>
              </a:tblGrid>
              <a:tr h="701459">
                <a:tc>
                  <a:txBody>
                    <a:bodyPr/>
                    <a:lstStyle/>
                    <a:p>
                      <a:r>
                        <a:rPr lang="en-US" sz="1400" b="1" dirty="0">
                          <a:latin typeface="Helvetica" panose="020B0604020202020204" pitchFamily="34" charset="0"/>
                          <a:cs typeface="Helvetica" panose="020B0604020202020204" pitchFamily="34" charset="0"/>
                        </a:rPr>
                        <a:t>Expectation</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1" dirty="0">
                          <a:latin typeface="Helvetica" panose="020B0604020202020204" pitchFamily="34" charset="0"/>
                          <a:cs typeface="Helvetica" panose="020B0604020202020204" pitchFamily="34" charset="0"/>
                        </a:rPr>
                        <a:t>At SCHOOL it looks like…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1" dirty="0">
                          <a:latin typeface="Helvetica" panose="020B0604020202020204" pitchFamily="34" charset="0"/>
                          <a:cs typeface="Helvetica" panose="020B0604020202020204" pitchFamily="34" charset="0"/>
                        </a:rPr>
                        <a:t>At HOME it</a:t>
                      </a:r>
                      <a:r>
                        <a:rPr lang="en-US" sz="1400" b="1" baseline="0" dirty="0">
                          <a:latin typeface="Helvetica" panose="020B0604020202020204" pitchFamily="34" charset="0"/>
                          <a:cs typeface="Helvetica" panose="020B0604020202020204" pitchFamily="34" charset="0"/>
                        </a:rPr>
                        <a:t> looks like…</a:t>
                      </a:r>
                      <a:endParaRPr lang="en-US" sz="1400" b="1" dirty="0">
                        <a:latin typeface="Helvetica" panose="020B0604020202020204" pitchFamily="34" charset="0"/>
                        <a:cs typeface="Helvetica" panose="020B0604020202020204" pitchFamily="34" charset="0"/>
                      </a:endParaRP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1" dirty="0">
                          <a:latin typeface="Helvetica" panose="020B0604020202020204" pitchFamily="34" charset="0"/>
                          <a:cs typeface="Helvetica" panose="020B0604020202020204" pitchFamily="34" charset="0"/>
                        </a:rPr>
                        <a:t>In my NEIGHBORHOOD it looks like…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681199">
                <a:tc>
                  <a:txBody>
                    <a:bodyPr/>
                    <a:lstStyle/>
                    <a:p>
                      <a:r>
                        <a:rPr lang="en-US" sz="1300" b="0" dirty="0">
                          <a:solidFill>
                            <a:schemeClr val="tx1"/>
                          </a:solidFill>
                          <a:latin typeface="Helvetica" panose="020B0604020202020204" pitchFamily="34" charset="0"/>
                          <a:cs typeface="Helvetica" panose="020B0604020202020204" pitchFamily="34" charset="0"/>
                        </a:rPr>
                        <a:t>Be Safe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Clr>
                          <a:srgbClr val="C00000"/>
                        </a:buClr>
                        <a:buFont typeface="Wingdings" panose="05000000000000000000" pitchFamily="2" charset="2"/>
                        <a:buChar char="§"/>
                      </a:pPr>
                      <a:r>
                        <a:rPr lang="en-US" sz="1300" b="0" dirty="0">
                          <a:solidFill>
                            <a:schemeClr val="tx1"/>
                          </a:solidFill>
                          <a:latin typeface="Helvetica" panose="020B0604020202020204" pitchFamily="34" charset="0"/>
                          <a:cs typeface="Helvetica" panose="020B0604020202020204" pitchFamily="34" charset="0"/>
                        </a:rPr>
                        <a:t>Keep hands and feet</a:t>
                      </a:r>
                      <a:r>
                        <a:rPr lang="en-US" sz="1300" b="0" baseline="0" dirty="0">
                          <a:solidFill>
                            <a:schemeClr val="tx1"/>
                          </a:solidFill>
                          <a:latin typeface="Helvetica" panose="020B0604020202020204" pitchFamily="34" charset="0"/>
                          <a:cs typeface="Helvetica" panose="020B0604020202020204" pitchFamily="34" charset="0"/>
                        </a:rPr>
                        <a:t> to self</a:t>
                      </a:r>
                    </a:p>
                    <a:p>
                      <a:pPr marL="171450" indent="-171450">
                        <a:buClr>
                          <a:srgbClr val="C00000"/>
                        </a:buClr>
                        <a:buFont typeface="Wingdings" panose="05000000000000000000" pitchFamily="2" charset="2"/>
                        <a:buChar char="§"/>
                      </a:pPr>
                      <a:r>
                        <a:rPr lang="en-US" sz="1300" b="0" baseline="0" dirty="0">
                          <a:solidFill>
                            <a:schemeClr val="tx1"/>
                          </a:solidFill>
                          <a:latin typeface="Helvetica" panose="020B0604020202020204" pitchFamily="34" charset="0"/>
                          <a:cs typeface="Helvetica" panose="020B0604020202020204" pitchFamily="34" charset="0"/>
                        </a:rPr>
                        <a:t>Tell an adult if there is a problem</a:t>
                      </a:r>
                      <a:endParaRPr lang="en-US" sz="1300" b="0" dirty="0">
                        <a:solidFill>
                          <a:schemeClr val="tx1"/>
                        </a:solidFill>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Protect your</a:t>
                      </a:r>
                      <a:r>
                        <a:rPr lang="en-US" sz="1300" b="0" baseline="0" dirty="0">
                          <a:solidFill>
                            <a:schemeClr val="tx1"/>
                          </a:solidFill>
                          <a:effectLst/>
                          <a:latin typeface="Helvetica" panose="020B0604020202020204" pitchFamily="34" charset="0"/>
                          <a:ea typeface="MS Gothic"/>
                          <a:cs typeface="Helvetica" panose="020B0604020202020204" pitchFamily="34" charset="0"/>
                        </a:rPr>
                        <a:t> friends and family</a:t>
                      </a:r>
                    </a:p>
                    <a:p>
                      <a:pPr marL="285750" marR="0" indent="-285750">
                        <a:spcBef>
                          <a:spcPts val="1000"/>
                        </a:spcBef>
                        <a:spcAft>
                          <a:spcPts val="0"/>
                        </a:spcAft>
                        <a:buClr>
                          <a:srgbClr val="C00000"/>
                        </a:buClr>
                        <a:buFont typeface="Wingdings" panose="05000000000000000000" pitchFamily="2" charset="2"/>
                        <a:buChar char="§"/>
                      </a:pPr>
                      <a:r>
                        <a:rPr lang="en-US" sz="1300" b="0" baseline="0" dirty="0">
                          <a:solidFill>
                            <a:schemeClr val="tx1"/>
                          </a:solidFill>
                          <a:effectLst/>
                          <a:latin typeface="Helvetica" panose="020B0604020202020204" pitchFamily="34" charset="0"/>
                          <a:ea typeface="MS Gothic"/>
                          <a:cs typeface="Helvetica" panose="020B0604020202020204" pitchFamily="34" charset="0"/>
                        </a:rPr>
                        <a:t>Don’t talk back</a:t>
                      </a:r>
                      <a:endParaRPr lang="en-US" sz="1300" b="0" dirty="0">
                        <a:solidFill>
                          <a:schemeClr val="tx1"/>
                        </a:solidFill>
                        <a:effectLst/>
                        <a:latin typeface="Helvetica" panose="020B0604020202020204" pitchFamily="34" charset="0"/>
                        <a:ea typeface="MS Gothic"/>
                        <a:cs typeface="Helvetica" panose="020B0604020202020204" pitchFamily="34" charset="0"/>
                      </a:endParaRPr>
                    </a:p>
                  </a:txBody>
                  <a:tcPr marL="95281" marR="95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Stick up</a:t>
                      </a:r>
                      <a:r>
                        <a:rPr lang="en-US" sz="1300" b="0" baseline="0" dirty="0">
                          <a:solidFill>
                            <a:schemeClr val="tx1"/>
                          </a:solidFill>
                          <a:effectLst/>
                          <a:latin typeface="Helvetica" panose="020B0604020202020204" pitchFamily="34" charset="0"/>
                          <a:ea typeface="MS Gothic"/>
                          <a:cs typeface="Helvetica" panose="020B0604020202020204" pitchFamily="34" charset="0"/>
                        </a:rPr>
                        <a:t> for your friends</a:t>
                      </a:r>
                    </a:p>
                    <a:p>
                      <a:pPr marL="285750" marR="0" indent="-285750" algn="l" defTabSz="457200" rtl="0" eaLnBrk="1" fontAlgn="auto" latinLnBrk="0" hangingPunct="1">
                        <a:lnSpc>
                          <a:spcPct val="100000"/>
                        </a:lnSpc>
                        <a:spcBef>
                          <a:spcPts val="1000"/>
                        </a:spcBef>
                        <a:spcAft>
                          <a:spcPts val="0"/>
                        </a:spcAft>
                        <a:buClr>
                          <a:srgbClr val="C00000"/>
                        </a:buClr>
                        <a:buSzTx/>
                        <a:buFont typeface="Wingdings" panose="05000000000000000000" pitchFamily="2" charset="2"/>
                        <a:buChar char="§"/>
                        <a:tabLst/>
                        <a:defRPr/>
                      </a:pPr>
                      <a:r>
                        <a:rPr lang="en-US" sz="1300" b="0" baseline="0" dirty="0">
                          <a:solidFill>
                            <a:schemeClr val="tx1"/>
                          </a:solidFill>
                          <a:effectLst/>
                          <a:latin typeface="Helvetica" panose="020B0604020202020204" pitchFamily="34" charset="0"/>
                          <a:ea typeface="MS Gothic"/>
                          <a:cs typeface="Helvetica" panose="020B0604020202020204" pitchFamily="34" charset="0"/>
                        </a:rPr>
                        <a:t>Don’t back down</a:t>
                      </a:r>
                      <a:endParaRPr lang="en-US" sz="1300" b="0" dirty="0">
                        <a:solidFill>
                          <a:schemeClr val="tx1"/>
                        </a:solidFill>
                        <a:effectLst/>
                        <a:latin typeface="Helvetica" panose="020B0604020202020204" pitchFamily="34" charset="0"/>
                        <a:ea typeface="MS Gothic"/>
                        <a:cs typeface="Helvetica" panose="020B0604020202020204" pitchFamily="34" charset="0"/>
                      </a:endParaRPr>
                    </a:p>
                    <a:p>
                      <a:pPr marL="285750" marR="0" indent="-285750">
                        <a:spcBef>
                          <a:spcPts val="1000"/>
                        </a:spcBef>
                        <a:spcAft>
                          <a:spcPts val="0"/>
                        </a:spcAft>
                        <a:buClr>
                          <a:srgbClr val="C00000"/>
                        </a:buClr>
                        <a:buFont typeface="Wingdings" panose="05000000000000000000" pitchFamily="2" charset="2"/>
                        <a:buChar char="§"/>
                      </a:pPr>
                      <a:r>
                        <a:rPr lang="en-US" sz="1300" b="0" baseline="0" dirty="0">
                          <a:solidFill>
                            <a:schemeClr val="tx1"/>
                          </a:solidFill>
                          <a:effectLst/>
                          <a:latin typeface="Helvetica" panose="020B0604020202020204" pitchFamily="34" charset="0"/>
                          <a:ea typeface="MS Gothic"/>
                          <a:cs typeface="Helvetica" panose="020B0604020202020204" pitchFamily="34" charset="0"/>
                        </a:rPr>
                        <a:t>Look the other way</a:t>
                      </a:r>
                    </a:p>
                  </a:txBody>
                  <a:tcPr marL="95281" marR="95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949455">
                <a:tc>
                  <a:txBody>
                    <a:bodyPr/>
                    <a:lstStyle/>
                    <a:p>
                      <a:r>
                        <a:rPr lang="en-US" sz="1300" b="0" dirty="0">
                          <a:solidFill>
                            <a:schemeClr val="tx1"/>
                          </a:solidFill>
                          <a:latin typeface="Helvetica" panose="020B0604020202020204" pitchFamily="34" charset="0"/>
                          <a:cs typeface="Helvetica" panose="020B0604020202020204" pitchFamily="34" charset="0"/>
                        </a:rPr>
                        <a:t>Be Respectful</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Clr>
                          <a:srgbClr val="C00000"/>
                        </a:buClr>
                        <a:buFont typeface="Wingdings" panose="05000000000000000000" pitchFamily="2" charset="2"/>
                        <a:buChar char="§"/>
                      </a:pPr>
                      <a:r>
                        <a:rPr lang="en-US" sz="1300" b="0" dirty="0">
                          <a:solidFill>
                            <a:schemeClr val="tx1"/>
                          </a:solidFill>
                          <a:latin typeface="Helvetica" panose="020B0604020202020204" pitchFamily="34" charset="0"/>
                          <a:cs typeface="Helvetica" panose="020B0604020202020204" pitchFamily="34" charset="0"/>
                        </a:rPr>
                        <a:t>Treat</a:t>
                      </a:r>
                      <a:r>
                        <a:rPr lang="en-US" sz="1300" b="0" baseline="0" dirty="0">
                          <a:solidFill>
                            <a:schemeClr val="tx1"/>
                          </a:solidFill>
                          <a:latin typeface="Helvetica" panose="020B0604020202020204" pitchFamily="34" charset="0"/>
                          <a:cs typeface="Helvetica" panose="020B0604020202020204" pitchFamily="34" charset="0"/>
                        </a:rPr>
                        <a:t> others how you want to be treated</a:t>
                      </a:r>
                    </a:p>
                    <a:p>
                      <a:pPr marL="171450" indent="-171450">
                        <a:buClr>
                          <a:srgbClr val="C00000"/>
                        </a:buClr>
                        <a:buFont typeface="Wingdings" panose="05000000000000000000" pitchFamily="2" charset="2"/>
                        <a:buChar char="§"/>
                      </a:pPr>
                      <a:endParaRPr lang="en-US" sz="1300" b="0" baseline="0" dirty="0">
                        <a:solidFill>
                          <a:schemeClr val="tx1"/>
                        </a:solidFill>
                        <a:latin typeface="Helvetica" panose="020B0604020202020204" pitchFamily="34" charset="0"/>
                        <a:cs typeface="Helvetica" panose="020B0604020202020204" pitchFamily="34" charset="0"/>
                      </a:endParaRPr>
                    </a:p>
                    <a:p>
                      <a:pPr marL="171450" indent="-171450">
                        <a:buClr>
                          <a:srgbClr val="C00000"/>
                        </a:buClr>
                        <a:buFont typeface="Wingdings" panose="05000000000000000000" pitchFamily="2" charset="2"/>
                        <a:buChar char="§"/>
                      </a:pPr>
                      <a:r>
                        <a:rPr lang="en-US" sz="1300" b="0" baseline="0" dirty="0">
                          <a:solidFill>
                            <a:schemeClr val="tx1"/>
                          </a:solidFill>
                          <a:latin typeface="Helvetica" panose="020B0604020202020204" pitchFamily="34" charset="0"/>
                          <a:cs typeface="Helvetica" panose="020B0604020202020204" pitchFamily="34" charset="0"/>
                        </a:rPr>
                        <a:t>Include others</a:t>
                      </a:r>
                    </a:p>
                    <a:p>
                      <a:pPr marL="171450" indent="-171450">
                        <a:buClr>
                          <a:srgbClr val="C00000"/>
                        </a:buClr>
                        <a:buFont typeface="Wingdings" panose="05000000000000000000" pitchFamily="2" charset="2"/>
                        <a:buChar char="§"/>
                      </a:pPr>
                      <a:endParaRPr lang="en-US" sz="1300" b="0" baseline="0" dirty="0">
                        <a:solidFill>
                          <a:schemeClr val="tx1"/>
                        </a:solidFill>
                        <a:latin typeface="Helvetica" panose="020B0604020202020204" pitchFamily="34" charset="0"/>
                        <a:cs typeface="Helvetica" panose="020B0604020202020204" pitchFamily="34" charset="0"/>
                      </a:endParaRPr>
                    </a:p>
                    <a:p>
                      <a:pPr marL="171450" indent="-171450">
                        <a:buClr>
                          <a:srgbClr val="C00000"/>
                        </a:buClr>
                        <a:buFont typeface="Wingdings" panose="05000000000000000000" pitchFamily="2" charset="2"/>
                        <a:buChar char="§"/>
                      </a:pPr>
                      <a:r>
                        <a:rPr lang="en-US" sz="1300" b="0" baseline="0" dirty="0">
                          <a:solidFill>
                            <a:schemeClr val="tx1"/>
                          </a:solidFill>
                          <a:latin typeface="Helvetica" panose="020B0604020202020204" pitchFamily="34" charset="0"/>
                          <a:cs typeface="Helvetica" panose="020B0604020202020204" pitchFamily="34" charset="0"/>
                        </a:rPr>
                        <a:t>Listen to adults</a:t>
                      </a:r>
                      <a:endParaRPr lang="en-US" sz="1300" b="0" dirty="0">
                        <a:solidFill>
                          <a:schemeClr val="tx1"/>
                        </a:solidFill>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Do exactly what adults tell you to do</a:t>
                      </a:r>
                      <a:endParaRPr lang="en-US" sz="1300" b="0" baseline="0" dirty="0">
                        <a:solidFill>
                          <a:schemeClr val="tx1"/>
                        </a:solidFill>
                        <a:effectLst/>
                        <a:latin typeface="Helvetica" panose="020B0604020202020204" pitchFamily="34" charset="0"/>
                        <a:ea typeface="MS Gothic"/>
                        <a:cs typeface="Helvetica" panose="020B0604020202020204" pitchFamily="34" charset="0"/>
                      </a:endParaRPr>
                    </a:p>
                    <a:p>
                      <a:pPr marL="285750" marR="0" indent="-285750">
                        <a:spcBef>
                          <a:spcPts val="1000"/>
                        </a:spcBef>
                        <a:spcAft>
                          <a:spcPts val="0"/>
                        </a:spcAft>
                        <a:buClr>
                          <a:srgbClr val="C00000"/>
                        </a:buClr>
                        <a:buFont typeface="Wingdings" panose="05000000000000000000" pitchFamily="2" charset="2"/>
                        <a:buChar char="§"/>
                      </a:pPr>
                      <a:r>
                        <a:rPr lang="en-US" sz="1300" b="0" baseline="0" dirty="0">
                          <a:solidFill>
                            <a:schemeClr val="tx1"/>
                          </a:solidFill>
                          <a:effectLst/>
                          <a:latin typeface="Helvetica" panose="020B0604020202020204" pitchFamily="34" charset="0"/>
                          <a:ea typeface="MS Gothic"/>
                          <a:cs typeface="Helvetica" panose="020B0604020202020204" pitchFamily="34" charset="0"/>
                        </a:rPr>
                        <a:t>Don’t stand out</a:t>
                      </a:r>
                    </a:p>
                    <a:p>
                      <a:pPr marL="285750" marR="0" indent="-285750">
                        <a:spcBef>
                          <a:spcPts val="1000"/>
                        </a:spcBef>
                        <a:spcAft>
                          <a:spcPts val="0"/>
                        </a:spcAft>
                        <a:buClr>
                          <a:srgbClr val="C00000"/>
                        </a:buClr>
                        <a:buFont typeface="Wingdings" panose="05000000000000000000" pitchFamily="2" charset="2"/>
                        <a:buChar char="§"/>
                      </a:pPr>
                      <a:r>
                        <a:rPr lang="en-US" sz="1300" b="0" baseline="0" dirty="0">
                          <a:solidFill>
                            <a:schemeClr val="tx1"/>
                          </a:solidFill>
                          <a:effectLst/>
                          <a:latin typeface="Helvetica" panose="020B0604020202020204" pitchFamily="34" charset="0"/>
                          <a:ea typeface="MS Gothic"/>
                          <a:cs typeface="Helvetica" panose="020B0604020202020204" pitchFamily="34" charset="0"/>
                        </a:rPr>
                        <a:t>Don’t bring shame</a:t>
                      </a:r>
                      <a:endParaRPr lang="en-US" sz="1300" b="0" dirty="0">
                        <a:solidFill>
                          <a:schemeClr val="tx1"/>
                        </a:solidFill>
                        <a:effectLst/>
                        <a:latin typeface="Helvetica" panose="020B0604020202020204" pitchFamily="34" charset="0"/>
                        <a:ea typeface="MS Gothic"/>
                        <a:cs typeface="Helvetica" panose="020B0604020202020204" pitchFamily="34" charset="0"/>
                      </a:endParaRPr>
                    </a:p>
                  </a:txBody>
                  <a:tcPr marL="95281" marR="95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457200" rtl="0" eaLnBrk="1" fontAlgn="auto" latinLnBrk="0" hangingPunct="1">
                        <a:lnSpc>
                          <a:spcPct val="100000"/>
                        </a:lnSpc>
                        <a:spcBef>
                          <a:spcPts val="1000"/>
                        </a:spcBef>
                        <a:spcAft>
                          <a:spcPts val="0"/>
                        </a:spcAft>
                        <a:buClr>
                          <a:srgbClr val="C00000"/>
                        </a:buClr>
                        <a:buSzTx/>
                        <a:buFont typeface="Wingdings" panose="05000000000000000000" pitchFamily="2" charset="2"/>
                        <a:buChar char="§"/>
                        <a:tabLst/>
                        <a:defRPr/>
                      </a:pPr>
                      <a:r>
                        <a:rPr lang="en-US" sz="1300" b="0" baseline="0" dirty="0">
                          <a:solidFill>
                            <a:schemeClr val="tx1"/>
                          </a:solidFill>
                          <a:effectLst/>
                          <a:latin typeface="Helvetica" panose="020B0604020202020204" pitchFamily="34" charset="0"/>
                          <a:ea typeface="MS Gothic"/>
                          <a:cs typeface="Helvetica" panose="020B0604020202020204" pitchFamily="34" charset="0"/>
                        </a:rPr>
                        <a:t>Text back within 30 seconds</a:t>
                      </a:r>
                      <a:endParaRPr lang="en-US" sz="1300" b="0" dirty="0">
                        <a:solidFill>
                          <a:schemeClr val="tx1"/>
                        </a:solidFill>
                        <a:effectLst/>
                        <a:latin typeface="Helvetica" panose="020B0604020202020204" pitchFamily="34" charset="0"/>
                        <a:ea typeface="MS Gothic"/>
                        <a:cs typeface="Helvetica" panose="020B0604020202020204" pitchFamily="34" charset="0"/>
                      </a:endParaRPr>
                    </a:p>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Be nice to friends’ parents</a:t>
                      </a:r>
                    </a:p>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Share food</a:t>
                      </a:r>
                    </a:p>
                  </a:txBody>
                  <a:tcPr marL="95281" marR="95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881447">
                <a:tc>
                  <a:txBody>
                    <a:bodyPr/>
                    <a:lstStyle/>
                    <a:p>
                      <a:r>
                        <a:rPr lang="en-US" sz="1300" b="0" dirty="0">
                          <a:solidFill>
                            <a:schemeClr val="tx1"/>
                          </a:solidFill>
                          <a:latin typeface="Helvetica" panose="020B0604020202020204" pitchFamily="34" charset="0"/>
                          <a:cs typeface="Helvetica" panose="020B0604020202020204" pitchFamily="34" charset="0"/>
                        </a:rPr>
                        <a:t>Be Responsible</a:t>
                      </a:r>
                    </a:p>
                  </a:txBody>
                  <a:tcPr marL="63745" marR="63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Clr>
                          <a:srgbClr val="C00000"/>
                        </a:buClr>
                        <a:buFont typeface="Wingdings" panose="05000000000000000000" pitchFamily="2" charset="2"/>
                        <a:buChar char="§"/>
                      </a:pPr>
                      <a:r>
                        <a:rPr lang="en-US" sz="1300" b="0" dirty="0">
                          <a:solidFill>
                            <a:schemeClr val="tx1"/>
                          </a:solidFill>
                          <a:latin typeface="Helvetica" panose="020B0604020202020204" pitchFamily="34" charset="0"/>
                          <a:cs typeface="Helvetica" panose="020B0604020202020204" pitchFamily="34" charset="0"/>
                        </a:rPr>
                        <a:t>Do my own work </a:t>
                      </a:r>
                    </a:p>
                    <a:p>
                      <a:pPr marL="171450" indent="-171450">
                        <a:buClr>
                          <a:srgbClr val="C00000"/>
                        </a:buClr>
                        <a:buFont typeface="Wingdings" panose="05000000000000000000" pitchFamily="2" charset="2"/>
                        <a:buChar char="§"/>
                      </a:pPr>
                      <a:r>
                        <a:rPr lang="en-US" sz="1300" b="0" dirty="0">
                          <a:solidFill>
                            <a:schemeClr val="tx1"/>
                          </a:solidFill>
                          <a:latin typeface="Helvetica" panose="020B0604020202020204" pitchFamily="34" charset="0"/>
                          <a:cs typeface="Helvetica" panose="020B0604020202020204" pitchFamily="34" charset="0"/>
                        </a:rPr>
                        <a:t>Personal  best</a:t>
                      </a:r>
                    </a:p>
                    <a:p>
                      <a:pPr marL="171450" indent="-171450">
                        <a:buClr>
                          <a:srgbClr val="C00000"/>
                        </a:buClr>
                        <a:buFont typeface="Wingdings" panose="05000000000000000000" pitchFamily="2" charset="2"/>
                        <a:buChar char="§"/>
                      </a:pPr>
                      <a:r>
                        <a:rPr lang="en-US" sz="1300" b="0" dirty="0">
                          <a:solidFill>
                            <a:schemeClr val="tx1"/>
                          </a:solidFill>
                          <a:latin typeface="Helvetica" panose="020B0604020202020204" pitchFamily="34" charset="0"/>
                          <a:cs typeface="Helvetica" panose="020B0604020202020204" pitchFamily="34" charset="0"/>
                        </a:rPr>
                        <a:t>Follow</a:t>
                      </a:r>
                      <a:r>
                        <a:rPr lang="en-US" sz="1300" b="0" baseline="0" dirty="0">
                          <a:solidFill>
                            <a:schemeClr val="tx1"/>
                          </a:solidFill>
                          <a:latin typeface="Helvetica" panose="020B0604020202020204" pitchFamily="34" charset="0"/>
                          <a:cs typeface="Helvetica" panose="020B0604020202020204" pitchFamily="34" charset="0"/>
                        </a:rPr>
                        <a:t> directions</a:t>
                      </a:r>
                    </a:p>
                    <a:p>
                      <a:pPr marL="171450" indent="-171450">
                        <a:buClr>
                          <a:srgbClr val="C00000"/>
                        </a:buClr>
                        <a:buFont typeface="Wingdings" panose="05000000000000000000" pitchFamily="2" charset="2"/>
                        <a:buChar char="§"/>
                      </a:pPr>
                      <a:r>
                        <a:rPr lang="en-US" sz="1300" b="0" baseline="0" dirty="0">
                          <a:solidFill>
                            <a:schemeClr val="tx1"/>
                          </a:solidFill>
                          <a:latin typeface="Helvetica" panose="020B0604020202020204" pitchFamily="34" charset="0"/>
                          <a:cs typeface="Helvetica" panose="020B0604020202020204" pitchFamily="34" charset="0"/>
                        </a:rPr>
                        <a:t>Clean up messes</a:t>
                      </a:r>
                      <a:endParaRPr lang="en-US" sz="1300" b="0" dirty="0">
                        <a:solidFill>
                          <a:schemeClr val="tx1"/>
                        </a:solidFill>
                        <a:latin typeface="Helvetica" panose="020B0604020202020204" pitchFamily="34" charset="0"/>
                        <a:cs typeface="Helvetica" panose="020B0604020202020204" pitchFamily="34" charset="0"/>
                      </a:endParaRPr>
                    </a:p>
                  </a:txBody>
                  <a:tcPr marL="63745" marR="63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Help your family out first</a:t>
                      </a:r>
                    </a:p>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Own your mistakes</a:t>
                      </a:r>
                    </a:p>
                    <a:p>
                      <a:pPr marL="285750" marR="0" indent="-285750">
                        <a:spcBef>
                          <a:spcPts val="1000"/>
                        </a:spcBef>
                        <a:spcAft>
                          <a:spcPts val="0"/>
                        </a:spcAft>
                        <a:buClr>
                          <a:srgbClr val="C00000"/>
                        </a:buClr>
                        <a:buFont typeface="Wingdings" panose="05000000000000000000" pitchFamily="2" charset="2"/>
                        <a:buChar char="§"/>
                      </a:pPr>
                      <a:r>
                        <a:rPr lang="en-US" sz="1300" b="0" baseline="0" dirty="0">
                          <a:solidFill>
                            <a:schemeClr val="tx1"/>
                          </a:solidFill>
                          <a:effectLst/>
                          <a:latin typeface="Helvetica" panose="020B0604020202020204" pitchFamily="34" charset="0"/>
                          <a:ea typeface="MS Gothic"/>
                          <a:cs typeface="Helvetica" panose="020B0604020202020204" pitchFamily="34" charset="0"/>
                        </a:rPr>
                        <a:t>Share credit for successes</a:t>
                      </a:r>
                    </a:p>
                  </a:txBody>
                  <a:tcPr marL="95281" marR="95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spcBef>
                          <a:spcPts val="1000"/>
                        </a:spcBef>
                        <a:spcAft>
                          <a:spcPts val="0"/>
                        </a:spcAft>
                        <a:buClr>
                          <a:srgbClr val="C00000"/>
                        </a:buClr>
                        <a:buFont typeface="Wingdings" panose="05000000000000000000" pitchFamily="2" charset="2"/>
                        <a:buChar char="§"/>
                      </a:pPr>
                      <a:r>
                        <a:rPr lang="en-US" sz="1300" b="0" dirty="0">
                          <a:solidFill>
                            <a:schemeClr val="tx1"/>
                          </a:solidFill>
                          <a:effectLst/>
                          <a:latin typeface="Helvetica" panose="020B0604020202020204" pitchFamily="34" charset="0"/>
                          <a:ea typeface="MS Gothic"/>
                          <a:cs typeface="Helvetica" panose="020B0604020202020204" pitchFamily="34" charset="0"/>
                        </a:rPr>
                        <a:t>Have each</a:t>
                      </a:r>
                      <a:r>
                        <a:rPr lang="en-US" sz="1300" b="0" baseline="0" dirty="0">
                          <a:solidFill>
                            <a:schemeClr val="tx1"/>
                          </a:solidFill>
                          <a:effectLst/>
                          <a:latin typeface="Helvetica" panose="020B0604020202020204" pitchFamily="34" charset="0"/>
                          <a:ea typeface="MS Gothic"/>
                          <a:cs typeface="Helvetica" panose="020B0604020202020204" pitchFamily="34" charset="0"/>
                        </a:rPr>
                        <a:t> other’s backs</a:t>
                      </a:r>
                    </a:p>
                    <a:p>
                      <a:pPr marL="285750" marR="0" indent="-285750">
                        <a:spcBef>
                          <a:spcPts val="1000"/>
                        </a:spcBef>
                        <a:spcAft>
                          <a:spcPts val="0"/>
                        </a:spcAft>
                        <a:buClr>
                          <a:srgbClr val="C00000"/>
                        </a:buClr>
                        <a:buFont typeface="Wingdings" panose="05000000000000000000" pitchFamily="2" charset="2"/>
                        <a:buChar char="§"/>
                      </a:pPr>
                      <a:r>
                        <a:rPr lang="en-US" sz="1300" b="0" baseline="0" dirty="0">
                          <a:solidFill>
                            <a:schemeClr val="tx1"/>
                          </a:solidFill>
                          <a:effectLst/>
                          <a:latin typeface="Helvetica" panose="020B0604020202020204" pitchFamily="34" charset="0"/>
                          <a:ea typeface="MS Gothic"/>
                          <a:cs typeface="Helvetica" panose="020B0604020202020204" pitchFamily="34" charset="0"/>
                        </a:rPr>
                        <a:t>Own your mistakes</a:t>
                      </a:r>
                    </a:p>
                    <a:p>
                      <a:pPr marL="285750" marR="0" indent="-285750">
                        <a:spcBef>
                          <a:spcPts val="1000"/>
                        </a:spcBef>
                        <a:spcAft>
                          <a:spcPts val="0"/>
                        </a:spcAft>
                        <a:buClr>
                          <a:srgbClr val="C00000"/>
                        </a:buClr>
                        <a:buFont typeface="Wingdings" panose="05000000000000000000" pitchFamily="2" charset="2"/>
                        <a:buChar char="§"/>
                      </a:pPr>
                      <a:r>
                        <a:rPr lang="en-US" sz="1300" b="0" baseline="0" dirty="0">
                          <a:solidFill>
                            <a:schemeClr val="tx1"/>
                          </a:solidFill>
                          <a:effectLst/>
                          <a:latin typeface="Helvetica" panose="020B0604020202020204" pitchFamily="34" charset="0"/>
                          <a:ea typeface="MS Gothic"/>
                          <a:cs typeface="Helvetica" panose="020B0604020202020204" pitchFamily="34" charset="0"/>
                        </a:rPr>
                        <a:t>Check in about what to do</a:t>
                      </a:r>
                      <a:endParaRPr lang="en-US" sz="1300" b="0" dirty="0">
                        <a:solidFill>
                          <a:schemeClr val="tx1"/>
                        </a:solidFill>
                        <a:effectLst/>
                        <a:latin typeface="Helvetica" panose="020B0604020202020204" pitchFamily="34" charset="0"/>
                        <a:ea typeface="MS Gothic"/>
                        <a:cs typeface="Helvetica" panose="020B0604020202020204" pitchFamily="34" charset="0"/>
                      </a:endParaRPr>
                    </a:p>
                  </a:txBody>
                  <a:tcPr marL="95281" marR="95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15633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100" y="2010834"/>
            <a:ext cx="7543801" cy="4023360"/>
          </a:xfrm>
        </p:spPr>
        <p:txBody>
          <a:bodyPr anchor="ctr">
            <a:normAutofit/>
          </a:bodyPr>
          <a:lstStyle/>
          <a:p>
            <a:r>
              <a:rPr lang="en-US" sz="2800" dirty="0">
                <a:latin typeface="Helvetica" panose="020B0604020202020204" pitchFamily="34" charset="0"/>
                <a:cs typeface="Helvetica" panose="020B0604020202020204" pitchFamily="34" charset="0"/>
              </a:rPr>
              <a:t>Assess differences between school and other settings and ask:</a:t>
            </a:r>
          </a:p>
          <a:p>
            <a:pPr marL="514350" indent="-514350">
              <a:buClr>
                <a:srgbClr val="33830D"/>
              </a:buClr>
              <a:buFont typeface="+mj-lt"/>
              <a:buAutoNum type="arabicPeriod"/>
            </a:pPr>
            <a:r>
              <a:rPr lang="en-US" sz="2800" dirty="0">
                <a:latin typeface="Helvetica" panose="020B0604020202020204" pitchFamily="34" charset="0"/>
                <a:cs typeface="Helvetica" panose="020B0604020202020204" pitchFamily="34" charset="0"/>
              </a:rPr>
              <a:t>Are the “different” school rules necessary for positive student development?</a:t>
            </a:r>
          </a:p>
          <a:p>
            <a:pPr marL="914400" lvl="1" indent="-514350">
              <a:buClr>
                <a:srgbClr val="C00000"/>
              </a:buClr>
              <a:buFont typeface="Wingdings" panose="05000000000000000000" pitchFamily="2" charset="2"/>
              <a:buChar char="§"/>
            </a:pPr>
            <a:r>
              <a:rPr lang="en-US" sz="2700" b="1" dirty="0">
                <a:solidFill>
                  <a:srgbClr val="FF0000"/>
                </a:solidFill>
                <a:latin typeface="Helvetica" panose="020B0604020202020204" pitchFamily="34" charset="0"/>
                <a:cs typeface="Helvetica" panose="020B0604020202020204" pitchFamily="34" charset="0"/>
              </a:rPr>
              <a:t>NO: </a:t>
            </a:r>
            <a:r>
              <a:rPr lang="en-US" sz="2600" dirty="0">
                <a:latin typeface="Helvetica" panose="020B0604020202020204" pitchFamily="34" charset="0"/>
                <a:cs typeface="Helvetica" panose="020B0604020202020204" pitchFamily="34" charset="0"/>
              </a:rPr>
              <a:t>Change the rules to align more with home and neighborhood</a:t>
            </a:r>
          </a:p>
          <a:p>
            <a:pPr marL="914400" lvl="1" indent="-514350">
              <a:buClr>
                <a:srgbClr val="C00000"/>
              </a:buClr>
              <a:buFont typeface="Wingdings" panose="05000000000000000000" pitchFamily="2" charset="2"/>
              <a:buChar char="§"/>
            </a:pPr>
            <a:r>
              <a:rPr lang="en-US" sz="2700" b="1" dirty="0">
                <a:solidFill>
                  <a:srgbClr val="00B050"/>
                </a:solidFill>
                <a:latin typeface="Helvetica" panose="020B0604020202020204" pitchFamily="34" charset="0"/>
                <a:cs typeface="Helvetica" panose="020B0604020202020204" pitchFamily="34" charset="0"/>
              </a:rPr>
              <a:t>YES: </a:t>
            </a:r>
            <a:r>
              <a:rPr lang="en-US" sz="2600" dirty="0">
                <a:latin typeface="Helvetica" panose="020B0604020202020204" pitchFamily="34" charset="0"/>
                <a:cs typeface="Helvetica" panose="020B0604020202020204" pitchFamily="34" charset="0"/>
              </a:rPr>
              <a:t>Acknowledge explicitly and provide additional teaching, practice, and acknowledgment</a:t>
            </a:r>
          </a:p>
        </p:txBody>
      </p:sp>
      <p:sp>
        <p:nvSpPr>
          <p:cNvPr id="3" name="Title 2"/>
          <p:cNvSpPr>
            <a:spLocks noGrp="1"/>
          </p:cNvSpPr>
          <p:nvPr>
            <p:ph type="title"/>
          </p:nvPr>
        </p:nvSpPr>
        <p:spPr>
          <a:xfrm>
            <a:off x="889000" y="457200"/>
            <a:ext cx="7823200" cy="1143000"/>
          </a:xfrm>
        </p:spPr>
        <p:txBody>
          <a:bodyPr>
            <a:normAutofit/>
          </a:bodyPr>
          <a:lstStyle/>
          <a:p>
            <a:r>
              <a:rPr lang="en-US" sz="3800" b="1" dirty="0">
                <a:latin typeface="Helvetica" panose="020B0604020202020204" pitchFamily="34" charset="0"/>
                <a:cs typeface="Helvetica" panose="020B0604020202020204" pitchFamily="34" charset="0"/>
              </a:rPr>
              <a:t>Interpreting the Personal Matrix</a:t>
            </a:r>
          </a:p>
        </p:txBody>
      </p:sp>
    </p:spTree>
    <p:extLst>
      <p:ext uri="{BB962C8B-B14F-4D97-AF65-F5344CB8AC3E}">
        <p14:creationId xmlns:p14="http://schemas.microsoft.com/office/powerpoint/2010/main" val="26422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Same as the personal matrix, but for a classroom routine. This matrix is empty." title="Specific expectations matrix"/>
          <p:cNvGraphicFramePr>
            <a:graphicFrameLocks noGrp="1"/>
          </p:cNvGraphicFramePr>
          <p:nvPr>
            <p:ph idx="1"/>
            <p:extLst>
              <p:ext uri="{D42A27DB-BD31-4B8C-83A1-F6EECF244321}">
                <p14:modId xmlns:p14="http://schemas.microsoft.com/office/powerpoint/2010/main" val="817789586"/>
              </p:ext>
            </p:extLst>
          </p:nvPr>
        </p:nvGraphicFramePr>
        <p:xfrm>
          <a:off x="705588" y="2779706"/>
          <a:ext cx="7732824" cy="3271632"/>
        </p:xfrm>
        <a:graphic>
          <a:graphicData uri="http://schemas.openxmlformats.org/drawingml/2006/table">
            <a:tbl>
              <a:tblPr firstRow="1" firstCol="1" bandRow="1"/>
              <a:tblGrid>
                <a:gridCol w="2577608">
                  <a:extLst>
                    <a:ext uri="{9D8B030D-6E8A-4147-A177-3AD203B41FA5}">
                      <a16:colId xmlns="" xmlns:a16="http://schemas.microsoft.com/office/drawing/2014/main" val="20000"/>
                    </a:ext>
                  </a:extLst>
                </a:gridCol>
                <a:gridCol w="2577608">
                  <a:extLst>
                    <a:ext uri="{9D8B030D-6E8A-4147-A177-3AD203B41FA5}">
                      <a16:colId xmlns="" xmlns:a16="http://schemas.microsoft.com/office/drawing/2014/main" val="20001"/>
                    </a:ext>
                  </a:extLst>
                </a:gridCol>
                <a:gridCol w="2577608">
                  <a:extLst>
                    <a:ext uri="{9D8B030D-6E8A-4147-A177-3AD203B41FA5}">
                      <a16:colId xmlns="" xmlns:a16="http://schemas.microsoft.com/office/drawing/2014/main" val="20002"/>
                    </a:ext>
                  </a:extLst>
                </a:gridCol>
              </a:tblGrid>
              <a:tr h="778960">
                <a:tc>
                  <a:txBody>
                    <a:bodyPr/>
                    <a:lstStyle/>
                    <a:p>
                      <a:pPr marL="0" marR="0" algn="ctr">
                        <a:spcBef>
                          <a:spcPts val="0"/>
                        </a:spcBef>
                        <a:spcAft>
                          <a:spcPts val="0"/>
                        </a:spcAft>
                      </a:pPr>
                      <a:r>
                        <a:rPr lang="en-US" sz="1700" b="1" dirty="0">
                          <a:effectLst/>
                          <a:latin typeface="Helvetica" panose="020B0604020202020204" pitchFamily="34" charset="0"/>
                          <a:ea typeface="MS Mincho"/>
                          <a:cs typeface="Helvetica" panose="020B0604020202020204" pitchFamily="34" charset="0"/>
                        </a:rPr>
                        <a:t>At home this looks like…</a:t>
                      </a:r>
                      <a:endParaRPr lang="en-US" sz="1700" dirty="0">
                        <a:effectLst/>
                        <a:latin typeface="Helvetica" panose="020B0604020202020204" pitchFamily="34" charset="0"/>
                        <a:ea typeface="MS Mincho"/>
                        <a:cs typeface="Helvetica" panose="020B0604020202020204" pitchFamily="34" charset="0"/>
                      </a:endParaRPr>
                    </a:p>
                  </a:txBody>
                  <a:tcPr marL="60596" marR="60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Helvetica" panose="020B0604020202020204" pitchFamily="34" charset="0"/>
                          <a:ea typeface="MS Mincho"/>
                          <a:cs typeface="Helvetica" panose="020B0604020202020204" pitchFamily="34" charset="0"/>
                        </a:rPr>
                        <a:t>At school this looks like…</a:t>
                      </a:r>
                      <a:endParaRPr lang="en-US" sz="1700" dirty="0">
                        <a:effectLst/>
                        <a:latin typeface="Helvetica" panose="020B0604020202020204" pitchFamily="34" charset="0"/>
                        <a:ea typeface="MS Mincho"/>
                        <a:cs typeface="Helvetica" panose="020B0604020202020204" pitchFamily="34" charset="0"/>
                      </a:endParaRPr>
                    </a:p>
                  </a:txBody>
                  <a:tcPr marL="60596" marR="60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Helvetica" panose="020B0604020202020204" pitchFamily="34" charset="0"/>
                          <a:ea typeface="MS Mincho"/>
                          <a:cs typeface="Helvetica" panose="020B0604020202020204" pitchFamily="34" charset="0"/>
                        </a:rPr>
                        <a:t>Questions I have about how it looks at school…</a:t>
                      </a:r>
                      <a:endParaRPr lang="en-US" sz="1700" dirty="0">
                        <a:effectLst/>
                        <a:latin typeface="Helvetica" panose="020B0604020202020204" pitchFamily="34" charset="0"/>
                        <a:ea typeface="MS Mincho"/>
                        <a:cs typeface="Helvetica" panose="020B0604020202020204" pitchFamily="34" charset="0"/>
                      </a:endParaRPr>
                    </a:p>
                  </a:txBody>
                  <a:tcPr marL="60596" marR="60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492672">
                <a:tc>
                  <a:txBody>
                    <a:bodyPr/>
                    <a:lstStyle/>
                    <a:p>
                      <a:pPr marL="0" marR="0" algn="ctr">
                        <a:spcBef>
                          <a:spcPts val="0"/>
                        </a:spcBef>
                        <a:spcAft>
                          <a:spcPts val="0"/>
                        </a:spcAft>
                      </a:pPr>
                      <a:r>
                        <a:rPr lang="en-US" sz="1500" b="1" u="none" strike="noStrike" dirty="0">
                          <a:effectLst/>
                          <a:latin typeface="Arial" panose="020B0604020202020204" pitchFamily="34" charset="0"/>
                          <a:ea typeface="MS Mincho"/>
                          <a:cs typeface="Arial" panose="020B0604020202020204" pitchFamily="34" charset="0"/>
                        </a:rPr>
                        <a:t> </a:t>
                      </a:r>
                      <a:endParaRPr lang="en-US" sz="1000"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r>
                        <a:rPr lang="en-US" sz="1500" b="1" u="none" strike="noStrike" dirty="0">
                          <a:effectLst/>
                          <a:latin typeface="Arial" panose="020B0604020202020204" pitchFamily="34" charset="0"/>
                          <a:ea typeface="MS Mincho"/>
                          <a:cs typeface="Arial" panose="020B0604020202020204" pitchFamily="34" charset="0"/>
                        </a:rPr>
                        <a:t> </a:t>
                      </a:r>
                    </a:p>
                    <a:p>
                      <a:pPr marL="0" marR="0" algn="ctr">
                        <a:spcBef>
                          <a:spcPts val="0"/>
                        </a:spcBef>
                        <a:spcAft>
                          <a:spcPts val="0"/>
                        </a:spcAft>
                      </a:pPr>
                      <a:endParaRPr lang="en-US" sz="1500" b="1" u="none" strike="noStrike"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endParaRPr lang="en-US" sz="1500" b="1" u="none" strike="noStrike"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endParaRPr lang="en-US" sz="1500" b="1" u="none" strike="noStrike"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endParaRPr lang="en-US" sz="1500" b="1" u="none" strike="noStrike"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endParaRPr lang="en-US" sz="1500" b="1" u="none" strike="noStrike"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endParaRPr lang="en-US" sz="1500" b="1" u="none" strike="noStrike"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endParaRPr lang="en-US" sz="1500" b="1" u="none" strike="noStrike" dirty="0">
                        <a:effectLst/>
                        <a:latin typeface="Arial" panose="020B0604020202020204" pitchFamily="34" charset="0"/>
                        <a:ea typeface="MS Mincho"/>
                        <a:cs typeface="Arial" panose="020B0604020202020204" pitchFamily="34" charset="0"/>
                      </a:endParaRPr>
                    </a:p>
                    <a:p>
                      <a:pPr marL="0" marR="0" algn="ctr">
                        <a:spcBef>
                          <a:spcPts val="0"/>
                        </a:spcBef>
                        <a:spcAft>
                          <a:spcPts val="0"/>
                        </a:spcAft>
                      </a:pPr>
                      <a:endParaRPr lang="en-US" sz="1000" dirty="0">
                        <a:effectLst/>
                        <a:latin typeface="Arial" panose="020B0604020202020204" pitchFamily="34" charset="0"/>
                        <a:ea typeface="MS Mincho"/>
                        <a:cs typeface="Arial" panose="020B0604020202020204" pitchFamily="34" charset="0"/>
                      </a:endParaRPr>
                    </a:p>
                    <a:p>
                      <a:pPr marL="0" marR="0">
                        <a:spcBef>
                          <a:spcPts val="0"/>
                        </a:spcBef>
                        <a:spcAft>
                          <a:spcPts val="0"/>
                        </a:spcAft>
                      </a:pPr>
                      <a:r>
                        <a:rPr lang="en-US" sz="1500" b="1" u="none" strike="noStrike" dirty="0">
                          <a:effectLst/>
                          <a:latin typeface="Arial" panose="020B0604020202020204" pitchFamily="34" charset="0"/>
                          <a:ea typeface="MS Mincho"/>
                          <a:cs typeface="Arial" panose="020B0604020202020204" pitchFamily="34" charset="0"/>
                        </a:rPr>
                        <a:t> </a:t>
                      </a:r>
                      <a:endParaRPr lang="en-US" sz="1000" dirty="0">
                        <a:effectLst/>
                        <a:latin typeface="Arial" panose="020B0604020202020204" pitchFamily="34" charset="0"/>
                        <a:ea typeface="MS Mincho"/>
                        <a:cs typeface="Arial" panose="020B0604020202020204" pitchFamily="34" charset="0"/>
                      </a:endParaRPr>
                    </a:p>
                  </a:txBody>
                  <a:tcPr marL="60596" marR="60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u="none" strike="noStrike" dirty="0">
                          <a:effectLst/>
                          <a:latin typeface="Arial" panose="020B0604020202020204" pitchFamily="34" charset="0"/>
                          <a:ea typeface="MS Mincho"/>
                          <a:cs typeface="Arial" panose="020B0604020202020204" pitchFamily="34" charset="0"/>
                        </a:rPr>
                        <a:t> </a:t>
                      </a:r>
                      <a:endParaRPr lang="en-US" sz="1000" dirty="0">
                        <a:effectLst/>
                        <a:latin typeface="Arial" panose="020B0604020202020204" pitchFamily="34" charset="0"/>
                        <a:ea typeface="MS Mincho"/>
                        <a:cs typeface="Arial" panose="020B0604020202020204" pitchFamily="34" charset="0"/>
                      </a:endParaRPr>
                    </a:p>
                  </a:txBody>
                  <a:tcPr marL="60596" marR="60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u="none" strike="noStrike" dirty="0">
                          <a:effectLst/>
                          <a:latin typeface="Arial" panose="020B0604020202020204" pitchFamily="34" charset="0"/>
                          <a:ea typeface="MS Mincho"/>
                          <a:cs typeface="Arial" panose="020B0604020202020204" pitchFamily="34" charset="0"/>
                        </a:rPr>
                        <a:t> </a:t>
                      </a:r>
                      <a:endParaRPr lang="en-US" sz="1000" dirty="0">
                        <a:effectLst/>
                        <a:latin typeface="Arial" panose="020B0604020202020204" pitchFamily="34" charset="0"/>
                        <a:ea typeface="MS Mincho"/>
                        <a:cs typeface="Arial" panose="020B0604020202020204" pitchFamily="34" charset="0"/>
                      </a:endParaRPr>
                    </a:p>
                  </a:txBody>
                  <a:tcPr marL="60596" marR="60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Specific Expectation</a:t>
            </a:r>
          </a:p>
        </p:txBody>
      </p:sp>
      <p:sp>
        <p:nvSpPr>
          <p:cNvPr id="7" name="Rectangle 2"/>
          <p:cNvSpPr>
            <a:spLocks noChangeArrowheads="1"/>
          </p:cNvSpPr>
          <p:nvPr/>
        </p:nvSpPr>
        <p:spPr bwMode="auto">
          <a:xfrm>
            <a:off x="863600" y="1844824"/>
            <a:ext cx="75248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2000" b="1" dirty="0">
                <a:solidFill>
                  <a:prstClr val="black"/>
                </a:solidFill>
                <a:latin typeface="Helvetica" panose="020B0604020202020204" pitchFamily="34" charset="0"/>
                <a:ea typeface="MS Mincho" pitchFamily="49" charset="-128"/>
                <a:cs typeface="Helvetica" panose="020B0604020202020204" pitchFamily="34" charset="0"/>
              </a:rPr>
              <a:t>During _________________ at school, the expectation is for me to _________________________.</a:t>
            </a:r>
            <a:endParaRPr lang="en-US" altLang="en-US" sz="2000" b="1"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64067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title="Specific expectations matrix (completed)"/>
          <p:cNvGraphicFramePr>
            <a:graphicFrameLocks noGrp="1"/>
          </p:cNvGraphicFramePr>
          <p:nvPr>
            <p:ph idx="1"/>
            <p:extLst>
              <p:ext uri="{D42A27DB-BD31-4B8C-83A1-F6EECF244321}">
                <p14:modId xmlns:p14="http://schemas.microsoft.com/office/powerpoint/2010/main" val="3916786629"/>
              </p:ext>
            </p:extLst>
          </p:nvPr>
        </p:nvGraphicFramePr>
        <p:xfrm>
          <a:off x="875489" y="2678855"/>
          <a:ext cx="7393023" cy="3462297"/>
        </p:xfrm>
        <a:graphic>
          <a:graphicData uri="http://schemas.openxmlformats.org/drawingml/2006/table">
            <a:tbl>
              <a:tblPr firstRow="1" firstCol="1" bandRow="1"/>
              <a:tblGrid>
                <a:gridCol w="2464341">
                  <a:extLst>
                    <a:ext uri="{9D8B030D-6E8A-4147-A177-3AD203B41FA5}">
                      <a16:colId xmlns="" xmlns:a16="http://schemas.microsoft.com/office/drawing/2014/main" val="20000"/>
                    </a:ext>
                  </a:extLst>
                </a:gridCol>
                <a:gridCol w="2464341">
                  <a:extLst>
                    <a:ext uri="{9D8B030D-6E8A-4147-A177-3AD203B41FA5}">
                      <a16:colId xmlns="" xmlns:a16="http://schemas.microsoft.com/office/drawing/2014/main" val="20001"/>
                    </a:ext>
                  </a:extLst>
                </a:gridCol>
                <a:gridCol w="2464341">
                  <a:extLst>
                    <a:ext uri="{9D8B030D-6E8A-4147-A177-3AD203B41FA5}">
                      <a16:colId xmlns="" xmlns:a16="http://schemas.microsoft.com/office/drawing/2014/main" val="20002"/>
                    </a:ext>
                  </a:extLst>
                </a:gridCol>
              </a:tblGrid>
              <a:tr h="86156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Helvetica" panose="020B0604020202020204" pitchFamily="34" charset="0"/>
                          <a:ea typeface="MS Mincho"/>
                          <a:cs typeface="Helvetica" panose="020B0604020202020204" pitchFamily="34" charset="0"/>
                        </a:rPr>
                        <a:t>At home this looks like…</a:t>
                      </a:r>
                      <a:endParaRPr lang="en-US" sz="1800" dirty="0">
                        <a:effectLst/>
                        <a:latin typeface="Helvetica" panose="020B0604020202020204" pitchFamily="34" charset="0"/>
                        <a:ea typeface="MS Mincho"/>
                        <a:cs typeface="Helvetica" panose="020B0604020202020204" pitchFamily="34" charset="0"/>
                      </a:endParaRPr>
                    </a:p>
                  </a:txBody>
                  <a:tcPr marL="63888" marR="63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Helvetica" panose="020B0604020202020204" pitchFamily="34" charset="0"/>
                          <a:ea typeface="MS Mincho"/>
                          <a:cs typeface="Helvetica" panose="020B0604020202020204" pitchFamily="34" charset="0"/>
                        </a:rPr>
                        <a:t>At school this looks like…</a:t>
                      </a:r>
                      <a:endParaRPr lang="en-US" sz="1800" dirty="0">
                        <a:effectLst/>
                        <a:latin typeface="Helvetica" panose="020B0604020202020204" pitchFamily="34" charset="0"/>
                        <a:ea typeface="MS Mincho"/>
                        <a:cs typeface="Helvetica" panose="020B0604020202020204" pitchFamily="34" charset="0"/>
                      </a:endParaRPr>
                    </a:p>
                  </a:txBody>
                  <a:tcPr marL="63888" marR="63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Helvetica" panose="020B0604020202020204" pitchFamily="34" charset="0"/>
                          <a:ea typeface="MS Mincho"/>
                          <a:cs typeface="Helvetica" panose="020B0604020202020204" pitchFamily="34" charset="0"/>
                        </a:rPr>
                        <a:t>Questions I have about how it looks at school…</a:t>
                      </a:r>
                      <a:endParaRPr lang="en-US" sz="1800" dirty="0">
                        <a:effectLst/>
                        <a:latin typeface="Helvetica" panose="020B0604020202020204" pitchFamily="34" charset="0"/>
                        <a:ea typeface="MS Mincho"/>
                        <a:cs typeface="Helvetica" panose="020B0604020202020204" pitchFamily="34" charset="0"/>
                      </a:endParaRPr>
                    </a:p>
                  </a:txBody>
                  <a:tcPr marL="63888" marR="63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00736">
                <a:tc>
                  <a:txBody>
                    <a:bodyPr/>
                    <a:lstStyle/>
                    <a:p>
                      <a:pPr marL="285750" marR="0" indent="-285750" algn="l">
                        <a:spcBef>
                          <a:spcPts val="0"/>
                        </a:spcBef>
                        <a:spcAft>
                          <a:spcPts val="0"/>
                        </a:spcAft>
                        <a:buClr>
                          <a:srgbClr val="C00000"/>
                        </a:buClr>
                        <a:buFont typeface="Arial" panose="020B0604020202020204" pitchFamily="34" charset="0"/>
                        <a:buChar char="•"/>
                      </a:pPr>
                      <a:r>
                        <a:rPr lang="en-US" sz="1400" b="0" u="none" strike="noStrike" dirty="0">
                          <a:solidFill>
                            <a:schemeClr val="tx1"/>
                          </a:solidFill>
                          <a:effectLst/>
                          <a:latin typeface="Helvetica" panose="020B0604020202020204" pitchFamily="34" charset="0"/>
                          <a:ea typeface="MS Mincho"/>
                          <a:cs typeface="Helvetica" panose="020B0604020202020204" pitchFamily="34" charset="0"/>
                        </a:rPr>
                        <a:t>Get a snack</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dirty="0">
                          <a:solidFill>
                            <a:schemeClr val="tx1"/>
                          </a:solidFill>
                          <a:effectLst/>
                          <a:latin typeface="Helvetica" panose="020B0604020202020204" pitchFamily="34" charset="0"/>
                          <a:ea typeface="MS Mincho"/>
                          <a:cs typeface="Helvetica" panose="020B0604020202020204" pitchFamily="34" charset="0"/>
                        </a:rPr>
                        <a:t>Go to the kitchen table</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baseline="0"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baseline="0" dirty="0">
                          <a:solidFill>
                            <a:schemeClr val="tx1"/>
                          </a:solidFill>
                          <a:effectLst/>
                          <a:latin typeface="Helvetica" panose="020B0604020202020204" pitchFamily="34" charset="0"/>
                          <a:ea typeface="MS Mincho"/>
                          <a:cs typeface="Helvetica" panose="020B0604020202020204" pitchFamily="34" charset="0"/>
                        </a:rPr>
                        <a:t>Follow the directions</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dirty="0">
                          <a:solidFill>
                            <a:schemeClr val="tx1"/>
                          </a:solidFill>
                          <a:effectLst/>
                          <a:latin typeface="Helvetica" panose="020B0604020202020204" pitchFamily="34" charset="0"/>
                          <a:ea typeface="MS Mincho"/>
                          <a:cs typeface="Helvetica" panose="020B0604020202020204" pitchFamily="34" charset="0"/>
                        </a:rPr>
                        <a:t>Ask </a:t>
                      </a:r>
                      <a:r>
                        <a:rPr lang="en-US" sz="1400" b="0" u="none" strike="noStrike" baseline="0" dirty="0">
                          <a:solidFill>
                            <a:schemeClr val="tx1"/>
                          </a:solidFill>
                          <a:effectLst/>
                          <a:latin typeface="Helvetica" panose="020B0604020202020204" pitchFamily="34" charset="0"/>
                          <a:ea typeface="MS Mincho"/>
                          <a:cs typeface="Helvetica" panose="020B0604020202020204" pitchFamily="34" charset="0"/>
                        </a:rPr>
                        <a:t>my brother if I need help</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baseline="0"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baseline="0" dirty="0">
                          <a:solidFill>
                            <a:schemeClr val="tx1"/>
                          </a:solidFill>
                          <a:effectLst/>
                          <a:latin typeface="Helvetica" panose="020B0604020202020204" pitchFamily="34" charset="0"/>
                          <a:ea typeface="MS Mincho"/>
                          <a:cs typeface="Helvetica" panose="020B0604020202020204" pitchFamily="34" charset="0"/>
                        </a:rPr>
                        <a:t>Go play when done</a:t>
                      </a:r>
                    </a:p>
                  </a:txBody>
                  <a:tcPr marL="63888" marR="63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l">
                        <a:spcBef>
                          <a:spcPts val="0"/>
                        </a:spcBef>
                        <a:spcAft>
                          <a:spcPts val="0"/>
                        </a:spcAft>
                        <a:buClr>
                          <a:srgbClr val="C00000"/>
                        </a:buClr>
                        <a:buFont typeface="Arial" panose="020B0604020202020204" pitchFamily="34" charset="0"/>
                        <a:buChar char="•"/>
                      </a:pPr>
                      <a:r>
                        <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rPr>
                        <a:t>Sit at my desk</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rPr>
                        <a:t>Use a volume level of “1”</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rPr>
                        <a:t>Try every problem </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rPr>
                        <a:t>Work until the teacher says to stop</a:t>
                      </a:r>
                    </a:p>
                  </a:txBody>
                  <a:tcPr marL="63888" marR="63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l">
                        <a:spcBef>
                          <a:spcPts val="0"/>
                        </a:spcBef>
                        <a:spcAft>
                          <a:spcPts val="0"/>
                        </a:spcAft>
                        <a:buClr>
                          <a:srgbClr val="C00000"/>
                        </a:buClr>
                        <a:buFont typeface="Arial" panose="020B0604020202020204" pitchFamily="34" charset="0"/>
                        <a:buChar char="•"/>
                      </a:pPr>
                      <a:r>
                        <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rPr>
                        <a:t>How do I know I’m doing it right?</a:t>
                      </a:r>
                    </a:p>
                    <a:p>
                      <a:pPr marL="285750" marR="0" indent="-285750" algn="l">
                        <a:spcBef>
                          <a:spcPts val="0"/>
                        </a:spcBef>
                        <a:spcAft>
                          <a:spcPts val="0"/>
                        </a:spcAft>
                        <a:buClr>
                          <a:srgbClr val="C00000"/>
                        </a:buClr>
                        <a:buFont typeface="Arial" panose="020B0604020202020204" pitchFamily="34" charset="0"/>
                        <a:buChar char="•"/>
                      </a:pPr>
                      <a:endPar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endParaRPr>
                    </a:p>
                    <a:p>
                      <a:pPr marL="285750" marR="0" indent="-285750" algn="l">
                        <a:spcBef>
                          <a:spcPts val="0"/>
                        </a:spcBef>
                        <a:spcAft>
                          <a:spcPts val="0"/>
                        </a:spcAft>
                        <a:buClr>
                          <a:srgbClr val="C00000"/>
                        </a:buClr>
                        <a:buFont typeface="Arial" panose="020B0604020202020204" pitchFamily="34" charset="0"/>
                        <a:buChar char="•"/>
                      </a:pPr>
                      <a:r>
                        <a:rPr lang="en-US" sz="1400" b="0" u="none" strike="noStrike" kern="1200" baseline="0" dirty="0">
                          <a:solidFill>
                            <a:schemeClr val="tx1"/>
                          </a:solidFill>
                          <a:effectLst/>
                          <a:latin typeface="Helvetica" panose="020B0604020202020204" pitchFamily="34" charset="0"/>
                          <a:ea typeface="MS Mincho"/>
                          <a:cs typeface="Helvetica" panose="020B0604020202020204" pitchFamily="34" charset="0"/>
                        </a:rPr>
                        <a:t>What do I do when I’m done?</a:t>
                      </a:r>
                    </a:p>
                  </a:txBody>
                  <a:tcPr marL="63888" marR="63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Specific Expectation: Example</a:t>
            </a:r>
          </a:p>
        </p:txBody>
      </p:sp>
      <p:sp>
        <p:nvSpPr>
          <p:cNvPr id="7" name="Rectangle 2"/>
          <p:cNvSpPr>
            <a:spLocks noChangeArrowheads="1"/>
          </p:cNvSpPr>
          <p:nvPr/>
        </p:nvSpPr>
        <p:spPr bwMode="auto">
          <a:xfrm>
            <a:off x="876300" y="1844824"/>
            <a:ext cx="75121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2000" b="1" dirty="0">
                <a:solidFill>
                  <a:prstClr val="black"/>
                </a:solidFill>
                <a:latin typeface="Helvetica" panose="020B0604020202020204" pitchFamily="34" charset="0"/>
                <a:ea typeface="MS Mincho" pitchFamily="49" charset="-128"/>
                <a:cs typeface="Helvetica" panose="020B0604020202020204" pitchFamily="34" charset="0"/>
              </a:rPr>
              <a:t>During </a:t>
            </a:r>
            <a:r>
              <a:rPr lang="en-US" altLang="en-US" sz="2000" b="1" u="sng" dirty="0">
                <a:solidFill>
                  <a:srgbClr val="33830D"/>
                </a:solidFill>
                <a:latin typeface="Helvetica" panose="020B0604020202020204" pitchFamily="34" charset="0"/>
                <a:ea typeface="MS Mincho" pitchFamily="49" charset="-128"/>
                <a:cs typeface="Helvetica" panose="020B0604020202020204" pitchFamily="34" charset="0"/>
              </a:rPr>
              <a:t>independent seat work</a:t>
            </a:r>
            <a:r>
              <a:rPr lang="en-US" altLang="en-US" sz="2000" b="1" dirty="0">
                <a:solidFill>
                  <a:prstClr val="black"/>
                </a:solidFill>
                <a:latin typeface="Helvetica" panose="020B0604020202020204" pitchFamily="34" charset="0"/>
                <a:ea typeface="MS Mincho" pitchFamily="49" charset="-128"/>
                <a:cs typeface="Helvetica" panose="020B0604020202020204" pitchFamily="34" charset="0"/>
              </a:rPr>
              <a:t> at school, the expectation is for me to </a:t>
            </a:r>
            <a:r>
              <a:rPr lang="en-US" altLang="en-US" sz="2000" b="1" u="sng" dirty="0">
                <a:solidFill>
                  <a:srgbClr val="33830D"/>
                </a:solidFill>
                <a:latin typeface="Helvetica" panose="020B0604020202020204" pitchFamily="34" charset="0"/>
                <a:ea typeface="MS Mincho" pitchFamily="49" charset="-128"/>
                <a:cs typeface="Helvetica" panose="020B0604020202020204" pitchFamily="34" charset="0"/>
              </a:rPr>
              <a:t>work quietly by myself</a:t>
            </a:r>
            <a:r>
              <a:rPr lang="en-US" altLang="en-US" sz="2000" b="1" dirty="0">
                <a:solidFill>
                  <a:prstClr val="black"/>
                </a:solidFill>
                <a:latin typeface="Helvetica" panose="020B0604020202020204" pitchFamily="34" charset="0"/>
                <a:ea typeface="MS Mincho" pitchFamily="49" charset="-128"/>
                <a:cs typeface="Helvetica" panose="020B0604020202020204" pitchFamily="34" charset="0"/>
              </a:rPr>
              <a:t>.</a:t>
            </a:r>
            <a:endParaRPr lang="en-US" altLang="en-US" sz="2000" b="1"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29477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800" b="1" dirty="0">
                <a:latin typeface="Helvetica" charset="0"/>
                <a:ea typeface="Helvetica" charset="0"/>
                <a:cs typeface="Helvetica" charset="0"/>
              </a:rPr>
              <a:t>Contact Information</a:t>
            </a:r>
            <a:endParaRPr lang="en-US" sz="3800" b="1" dirty="0">
              <a:latin typeface="Helvetica" charset="0"/>
              <a:ea typeface="Helvetica" charset="0"/>
              <a:cs typeface="Helvetica" charset="0"/>
            </a:endParaRPr>
          </a:p>
        </p:txBody>
      </p:sp>
      <p:sp>
        <p:nvSpPr>
          <p:cNvPr id="7" name="Content Placeholder 6"/>
          <p:cNvSpPr>
            <a:spLocks noGrp="1"/>
          </p:cNvSpPr>
          <p:nvPr>
            <p:ph idx="1"/>
          </p:nvPr>
        </p:nvSpPr>
        <p:spPr>
          <a:xfrm>
            <a:off x="822960" y="1714076"/>
            <a:ext cx="4628380" cy="2512219"/>
          </a:xfrm>
        </p:spPr>
        <p:txBody>
          <a:bodyPr>
            <a:normAutofit lnSpcReduction="10000"/>
          </a:bodyPr>
          <a:lstStyle/>
          <a:p>
            <a:endParaRPr lang="en-CA" dirty="0">
              <a:latin typeface="Helvetica" charset="0"/>
              <a:ea typeface="Helvetica" charset="0"/>
              <a:cs typeface="Helvetica" charset="0"/>
            </a:endParaRPr>
          </a:p>
          <a:p>
            <a:r>
              <a:rPr lang="en-CA" dirty="0">
                <a:latin typeface="Helvetica" charset="0"/>
                <a:ea typeface="Helvetica" charset="0"/>
                <a:cs typeface="Helvetica" charset="0"/>
              </a:rPr>
              <a:t>Kent McIntosh</a:t>
            </a:r>
          </a:p>
          <a:p>
            <a:r>
              <a:rPr lang="en-CA" sz="2000" dirty="0">
                <a:latin typeface="Helvetica" charset="0"/>
                <a:ea typeface="Helvetica" charset="0"/>
                <a:cs typeface="Helvetica" charset="0"/>
              </a:rPr>
              <a:t>Special Education Program</a:t>
            </a:r>
          </a:p>
          <a:p>
            <a:r>
              <a:rPr lang="en-CA" sz="2000" dirty="0">
                <a:latin typeface="Helvetica" charset="0"/>
                <a:ea typeface="Helvetica" charset="0"/>
                <a:cs typeface="Helvetica" charset="0"/>
              </a:rPr>
              <a:t>University of Oregon</a:t>
            </a:r>
          </a:p>
          <a:p>
            <a:r>
              <a:rPr lang="en-CA" sz="2000" dirty="0">
                <a:latin typeface="Helvetica" charset="0"/>
                <a:ea typeface="Helvetica" charset="0"/>
                <a:cs typeface="Helvetica" charset="0"/>
                <a:hlinkClick r:id="rId3"/>
              </a:rPr>
              <a:t>kentm@uoregon.edu</a:t>
            </a:r>
            <a:r>
              <a:rPr lang="en-CA" sz="2000" dirty="0">
                <a:latin typeface="Helvetica" charset="0"/>
                <a:ea typeface="Helvetica" charset="0"/>
                <a:cs typeface="Helvetica" charset="0"/>
              </a:rPr>
              <a:t> </a:t>
            </a:r>
            <a:endParaRPr lang="en-CA" dirty="0">
              <a:latin typeface="Helvetica" charset="0"/>
              <a:ea typeface="Helvetica" charset="0"/>
              <a:cs typeface="Helvetica" charset="0"/>
            </a:endParaRPr>
          </a:p>
          <a:p>
            <a:r>
              <a:rPr lang="en-CA" sz="2000" dirty="0">
                <a:latin typeface="Helvetica" charset="0"/>
                <a:ea typeface="Helvetica" charset="0"/>
                <a:cs typeface="Helvetica" charset="0"/>
              </a:rPr>
              <a:t>Twitter: </a:t>
            </a:r>
            <a:r>
              <a:rPr lang="en-CA" sz="2000" dirty="0">
                <a:solidFill>
                  <a:srgbClr val="0000FF"/>
                </a:solidFill>
                <a:latin typeface="Helvetica" charset="0"/>
                <a:ea typeface="Helvetica" charset="0"/>
                <a:cs typeface="Helvetica" charset="0"/>
              </a:rPr>
              <a:t>@_</a:t>
            </a:r>
            <a:r>
              <a:rPr lang="en-CA" sz="2000" dirty="0" err="1">
                <a:solidFill>
                  <a:srgbClr val="0000FF"/>
                </a:solidFill>
                <a:latin typeface="Helvetica" charset="0"/>
                <a:ea typeface="Helvetica" charset="0"/>
                <a:cs typeface="Helvetica" charset="0"/>
              </a:rPr>
              <a:t>kentmc</a:t>
            </a:r>
            <a:endParaRPr lang="en-US" sz="2000" dirty="0">
              <a:latin typeface="Helvetica" charset="0"/>
              <a:ea typeface="Helvetica" charset="0"/>
              <a:cs typeface="Helvetica" charset="0"/>
            </a:endParaRPr>
          </a:p>
        </p:txBody>
      </p:sp>
      <p:sp>
        <p:nvSpPr>
          <p:cNvPr id="4" name="Rectangle 3" descr="A decorative green box with no content" title="blank box"/>
          <p:cNvSpPr>
            <a:spLocks noChangeArrowheads="1"/>
          </p:cNvSpPr>
          <p:nvPr/>
        </p:nvSpPr>
        <p:spPr bwMode="auto">
          <a:xfrm>
            <a:off x="0" y="5130800"/>
            <a:ext cx="9144000" cy="1727200"/>
          </a:xfrm>
          <a:prstGeom prst="rect">
            <a:avLst/>
          </a:prstGeom>
          <a:solidFill>
            <a:srgbClr val="00533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a:endParaRPr lang="en-US">
              <a:solidFill>
                <a:srgbClr val="FFFFFF"/>
              </a:solidFill>
              <a:latin typeface="Calibri" charset="0"/>
              <a:ea typeface="ＭＳ Ｐゴシック" charset="-128"/>
            </a:endParaRPr>
          </a:p>
        </p:txBody>
      </p:sp>
      <p:sp>
        <p:nvSpPr>
          <p:cNvPr id="5" name="Parallelogram 4" descr="Shape with no content" title="blank shape"/>
          <p:cNvSpPr/>
          <p:nvPr/>
        </p:nvSpPr>
        <p:spPr>
          <a:xfrm rot="5400000" flipH="1">
            <a:off x="3510756" y="591344"/>
            <a:ext cx="2122488" cy="9144000"/>
          </a:xfrm>
          <a:prstGeom prst="parallelogram">
            <a:avLst>
              <a:gd name="adj" fmla="val 16594"/>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ＭＳ Ｐゴシック" charset="-128"/>
            </a:endParaRPr>
          </a:p>
        </p:txBody>
      </p:sp>
      <p:sp>
        <p:nvSpPr>
          <p:cNvPr id="15367" name="TextBox 9"/>
          <p:cNvSpPr txBox="1">
            <a:spLocks noChangeArrowheads="1"/>
          </p:cNvSpPr>
          <p:nvPr/>
        </p:nvSpPr>
        <p:spPr bwMode="auto">
          <a:xfrm>
            <a:off x="949324" y="6408738"/>
            <a:ext cx="7015356" cy="277768"/>
          </a:xfrm>
          <a:prstGeom prst="rect">
            <a:avLst/>
          </a:prstGeom>
          <a:noFill/>
          <a:ln>
            <a:noFill/>
          </a:ln>
        </p:spPr>
        <p:txBody>
          <a:bodyPr wrap="square">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defTabSz="457200">
              <a:lnSpc>
                <a:spcPts val="1200"/>
              </a:lnSpc>
              <a:spcAft>
                <a:spcPts val="1200"/>
              </a:spcAft>
            </a:pPr>
            <a:r>
              <a:rPr lang="en-US" sz="2400" b="1" dirty="0">
                <a:solidFill>
                  <a:prstClr val="white"/>
                </a:solidFill>
                <a:latin typeface="Arial" pitchFamily="34" charset="0"/>
                <a:cs typeface="Arial" pitchFamily="34" charset="0"/>
              </a:rPr>
              <a:t>Handouts: </a:t>
            </a:r>
            <a:r>
              <a:rPr lang="en-US" sz="2400" b="1" u="sng" dirty="0">
                <a:solidFill>
                  <a:prstClr val="white"/>
                </a:solidFill>
                <a:latin typeface="Arial" pitchFamily="34" charset="0"/>
                <a:cs typeface="Arial" pitchFamily="34" charset="0"/>
              </a:rPr>
              <a:t>http://pbis.org </a:t>
            </a:r>
          </a:p>
        </p:txBody>
      </p:sp>
      <p:pic>
        <p:nvPicPr>
          <p:cNvPr id="3" name="Picture 2" descr="Cannon Beach, OR" title="Phot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73193" y="1972558"/>
            <a:ext cx="3048956" cy="3675820"/>
          </a:xfrm>
          <a:prstGeom prst="rect">
            <a:avLst/>
          </a:prstGeom>
        </p:spPr>
      </p:pic>
      <p:sp>
        <p:nvSpPr>
          <p:cNvPr id="6" name="TextBox 5"/>
          <p:cNvSpPr txBox="1"/>
          <p:nvPr/>
        </p:nvSpPr>
        <p:spPr>
          <a:xfrm>
            <a:off x="5451340" y="5181001"/>
            <a:ext cx="3692659" cy="400110"/>
          </a:xfrm>
          <a:prstGeom prst="rect">
            <a:avLst/>
          </a:prstGeom>
          <a:noFill/>
        </p:spPr>
        <p:txBody>
          <a:bodyPr wrap="square" rtlCol="0">
            <a:spAutoFit/>
          </a:bodyPr>
          <a:lstStyle/>
          <a:p>
            <a:pPr algn="ctr" defTabSz="457200"/>
            <a:r>
              <a:rPr lang="en-CA" sz="1000" b="1" dirty="0">
                <a:solidFill>
                  <a:prstClr val="white"/>
                </a:solidFill>
                <a:latin typeface="Helvetica" charset="0"/>
                <a:ea typeface="Helvetica" charset="0"/>
                <a:cs typeface="Helvetica" charset="0"/>
              </a:rPr>
              <a:t>Cannon Beach, Oregon </a:t>
            </a:r>
          </a:p>
          <a:p>
            <a:pPr algn="ctr" defTabSz="457200"/>
            <a:r>
              <a:rPr lang="en-CA" sz="1000" b="1" dirty="0">
                <a:solidFill>
                  <a:prstClr val="white"/>
                </a:solidFill>
                <a:latin typeface="Helvetica" charset="0"/>
                <a:ea typeface="Helvetica" charset="0"/>
                <a:cs typeface="Helvetica" charset="0"/>
              </a:rPr>
              <a:t>© </a:t>
            </a:r>
            <a:r>
              <a:rPr lang="en-CA" sz="1000" b="1" dirty="0" err="1">
                <a:solidFill>
                  <a:prstClr val="white"/>
                </a:solidFill>
                <a:latin typeface="Helvetica" charset="0"/>
                <a:ea typeface="Helvetica" charset="0"/>
                <a:cs typeface="Helvetica" charset="0"/>
              </a:rPr>
              <a:t>GoPictures</a:t>
            </a:r>
            <a:r>
              <a:rPr lang="en-CA" sz="1000" b="1" dirty="0">
                <a:solidFill>
                  <a:prstClr val="white"/>
                </a:solidFill>
                <a:latin typeface="Helvetica" charset="0"/>
                <a:ea typeface="Helvetica" charset="0"/>
                <a:cs typeface="Helvetica" charset="0"/>
              </a:rPr>
              <a:t>, 2010</a:t>
            </a:r>
            <a:endParaRPr lang="en-US" sz="1000" b="1" dirty="0">
              <a:solidFill>
                <a:prstClr val="white"/>
              </a:solidFill>
              <a:latin typeface="Helvetica" charset="0"/>
              <a:ea typeface="Helvetica" charset="0"/>
              <a:cs typeface="Helvetica" charset="0"/>
            </a:endParaRPr>
          </a:p>
        </p:txBody>
      </p:sp>
      <p:pic>
        <p:nvPicPr>
          <p:cNvPr id="9" name="Picture 8" descr="Logo of Educational and Community Supports, a research unit at the University of Oregon" title="EC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7428" y="4282409"/>
            <a:ext cx="2686572" cy="848391"/>
          </a:xfrm>
          <a:prstGeom prst="rect">
            <a:avLst/>
          </a:prstGeom>
        </p:spPr>
      </p:pic>
      <p:pic>
        <p:nvPicPr>
          <p:cNvPr id="14" name="Picture 13" descr="OSEP National Technical Assistance Center on PBIS" title="PBIS Center Logo"/>
          <p:cNvPicPr>
            <a:picLocks noChangeAspect="1"/>
          </p:cNvPicPr>
          <p:nvPr/>
        </p:nvPicPr>
        <p:blipFill rotWithShape="1">
          <a:blip r:embed="rId6" cstate="screen">
            <a:extLst>
              <a:ext uri="{28A0092B-C50C-407E-A947-70E740481C1C}">
                <a14:useLocalDpi xmlns:a14="http://schemas.microsoft.com/office/drawing/2010/main"/>
              </a:ext>
            </a:extLst>
          </a:blip>
          <a:srcRect t="15289" b="12495"/>
          <a:stretch/>
        </p:blipFill>
        <p:spPr>
          <a:xfrm>
            <a:off x="560401" y="5181001"/>
            <a:ext cx="3260626" cy="883010"/>
          </a:xfrm>
          <a:prstGeom prst="rect">
            <a:avLst/>
          </a:prstGeom>
        </p:spPr>
      </p:pic>
      <p:sp>
        <p:nvSpPr>
          <p:cNvPr id="10" name="Slide Number Placeholder 9"/>
          <p:cNvSpPr>
            <a:spLocks noGrp="1"/>
          </p:cNvSpPr>
          <p:nvPr>
            <p:ph type="sldNum" sz="quarter" idx="12"/>
          </p:nvPr>
        </p:nvSpPr>
        <p:spPr/>
        <p:txBody>
          <a:bodyPr/>
          <a:lstStyle/>
          <a:p>
            <a:fld id="{27F0542A-53EF-4B59-B8B5-DD9742C21A48}" type="slidenum">
              <a:rPr lang="en-US" smtClean="0"/>
              <a:t>75</a:t>
            </a:fld>
            <a:endParaRPr lang="en-US"/>
          </a:p>
        </p:txBody>
      </p:sp>
    </p:spTree>
    <p:extLst>
      <p:ext uri="{BB962C8B-B14F-4D97-AF65-F5344CB8AC3E}">
        <p14:creationId xmlns:p14="http://schemas.microsoft.com/office/powerpoint/2010/main" val="3100752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charset="0"/>
                <a:ea typeface="Helvetica" charset="0"/>
                <a:cs typeface="Helvetica" charset="0"/>
              </a:rPr>
              <a:t>Dr. Cathy Kea</a:t>
            </a:r>
          </a:p>
        </p:txBody>
      </p:sp>
      <p:sp>
        <p:nvSpPr>
          <p:cNvPr id="3" name="Text Placeholder 2"/>
          <p:cNvSpPr>
            <a:spLocks noGrp="1"/>
          </p:cNvSpPr>
          <p:nvPr>
            <p:ph type="body" idx="1"/>
          </p:nvPr>
        </p:nvSpPr>
        <p:spPr/>
        <p:txBody>
          <a:bodyPr>
            <a:normAutofit fontScale="92500"/>
          </a:bodyPr>
          <a:lstStyle/>
          <a:p>
            <a:r>
              <a:rPr lang="en-US" b="1" cap="none" spc="0" dirty="0">
                <a:solidFill>
                  <a:srgbClr val="339933"/>
                </a:solidFill>
                <a:latin typeface="Helvetica" charset="0"/>
                <a:ea typeface="Helvetica" charset="0"/>
                <a:cs typeface="Helvetica" charset="0"/>
              </a:rPr>
              <a:t>Professor, Department Of Curriculum &amp; Instruction</a:t>
            </a:r>
          </a:p>
          <a:p>
            <a:r>
              <a:rPr lang="en-US" b="1" cap="none" spc="0" dirty="0">
                <a:solidFill>
                  <a:srgbClr val="339933"/>
                </a:solidFill>
                <a:latin typeface="Helvetica" charset="0"/>
                <a:ea typeface="Helvetica" charset="0"/>
                <a:cs typeface="Helvetica" charset="0"/>
              </a:rPr>
              <a:t>North Carolina A&amp;T State University</a:t>
            </a:r>
          </a:p>
        </p:txBody>
      </p:sp>
      <p:sp>
        <p:nvSpPr>
          <p:cNvPr id="5" name="Slide Number Placeholder 4"/>
          <p:cNvSpPr>
            <a:spLocks noGrp="1"/>
          </p:cNvSpPr>
          <p:nvPr>
            <p:ph type="sldNum" sz="quarter" idx="12"/>
          </p:nvPr>
        </p:nvSpPr>
        <p:spPr/>
        <p:txBody>
          <a:bodyPr/>
          <a:lstStyle/>
          <a:p>
            <a:fld id="{27F0542A-53EF-4B59-B8B5-DD9742C21A48}" type="slidenum">
              <a:rPr lang="en-US" smtClean="0"/>
              <a:t>76</a:t>
            </a:fld>
            <a:endParaRPr lang="en-US"/>
          </a:p>
        </p:txBody>
      </p:sp>
    </p:spTree>
    <p:extLst>
      <p:ext uri="{BB962C8B-B14F-4D97-AF65-F5344CB8AC3E}">
        <p14:creationId xmlns:p14="http://schemas.microsoft.com/office/powerpoint/2010/main" val="19846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b">
            <a:normAutofit/>
          </a:bodyPr>
          <a:lstStyle/>
          <a:p>
            <a:r>
              <a:rPr lang="en-US" sz="3800" b="1" dirty="0">
                <a:solidFill>
                  <a:schemeClr val="tx1"/>
                </a:solidFill>
                <a:latin typeface="Helvetica" panose="020B0604020202020204" pitchFamily="34" charset="0"/>
                <a:cs typeface="Helvetica" panose="020B0604020202020204" pitchFamily="34" charset="0"/>
              </a:rPr>
              <a:t>Children’s Defense Fund</a:t>
            </a:r>
          </a:p>
        </p:txBody>
      </p:sp>
      <p:pic>
        <p:nvPicPr>
          <p:cNvPr id="8" name="Picture 2" descr="Children playing on a slide" title="Children play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14644" y="2120202"/>
            <a:ext cx="3354938" cy="2974711"/>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4360985" y="1845735"/>
            <a:ext cx="4005775" cy="4023360"/>
          </a:xfrm>
        </p:spPr>
        <p:txBody>
          <a:bodyPr anchor="t">
            <a:noAutofit/>
          </a:bodyPr>
          <a:lstStyle/>
          <a:p>
            <a:pPr marL="347472" indent="-347472">
              <a:lnSpc>
                <a:spcPts val="2295"/>
              </a:lnSpc>
              <a:spcBef>
                <a:spcPts val="0"/>
              </a:spcBef>
              <a:spcAft>
                <a:spcPts val="1700"/>
              </a:spcAft>
              <a:buClr>
                <a:srgbClr val="C00000"/>
              </a:buClr>
              <a:buSzPct val="100000"/>
              <a:buFont typeface="Wingdings" panose="05000000000000000000" pitchFamily="2" charset="2"/>
              <a:buChar char="§"/>
            </a:pPr>
            <a:r>
              <a:rPr lang="en-US" sz="1700" dirty="0">
                <a:latin typeface="Helvetica" panose="020B0604020202020204" pitchFamily="34" charset="0"/>
                <a:cs typeface="Helvetica" panose="020B0604020202020204" pitchFamily="34" charset="0"/>
              </a:rPr>
              <a:t>Children of color constitute the majority of 1 &amp; 2 year-olds in the U.S.</a:t>
            </a:r>
          </a:p>
          <a:p>
            <a:pPr marL="640080" lvl="1" indent="-347472">
              <a:lnSpc>
                <a:spcPts val="2160"/>
              </a:lnSpc>
              <a:spcBef>
                <a:spcPts val="0"/>
              </a:spcBef>
              <a:spcAft>
                <a:spcPts val="1600"/>
              </a:spcAft>
              <a:buClr>
                <a:srgbClr val="33830D"/>
              </a:buClr>
              <a:buSzPct val="100000"/>
              <a:buFont typeface="Courier New" panose="02070309020205020404" pitchFamily="49" charset="0"/>
              <a:buChar char="o"/>
            </a:pPr>
            <a:r>
              <a:rPr lang="en-US" sz="1600" dirty="0">
                <a:latin typeface="Helvetica" panose="020B0604020202020204" pitchFamily="34" charset="0"/>
                <a:cs typeface="Helvetica" panose="020B0604020202020204" pitchFamily="34" charset="0"/>
              </a:rPr>
              <a:t>By 2019, children of color will be the majority of all children in the nation.</a:t>
            </a:r>
          </a:p>
          <a:p>
            <a:pPr marL="640080" lvl="1" indent="-347472">
              <a:lnSpc>
                <a:spcPts val="2160"/>
              </a:lnSpc>
              <a:spcBef>
                <a:spcPts val="0"/>
              </a:spcBef>
              <a:spcAft>
                <a:spcPts val="1600"/>
              </a:spcAft>
              <a:buClr>
                <a:srgbClr val="33830D"/>
              </a:buClr>
              <a:buSzPct val="100000"/>
              <a:buFont typeface="Courier New" panose="02070309020205020404" pitchFamily="49" charset="0"/>
              <a:buChar char="o"/>
            </a:pPr>
            <a:r>
              <a:rPr lang="en-US" sz="1600" dirty="0">
                <a:latin typeface="Helvetica" panose="020B0604020202020204" pitchFamily="34" charset="0"/>
                <a:cs typeface="Helvetica" panose="020B0604020202020204" pitchFamily="34" charset="0"/>
              </a:rPr>
              <a:t>1 in 4 children in the U.S. speak a language other than English at home.</a:t>
            </a:r>
          </a:p>
          <a:p>
            <a:pPr marL="640080" lvl="1" indent="-347472">
              <a:lnSpc>
                <a:spcPts val="2160"/>
              </a:lnSpc>
              <a:spcBef>
                <a:spcPts val="0"/>
              </a:spcBef>
              <a:spcAft>
                <a:spcPts val="1600"/>
              </a:spcAft>
              <a:buClr>
                <a:srgbClr val="33830D"/>
              </a:buClr>
              <a:buSzPct val="100000"/>
              <a:buFont typeface="Courier New" panose="02070309020205020404" pitchFamily="49" charset="0"/>
              <a:buChar char="o"/>
            </a:pPr>
            <a:r>
              <a:rPr lang="en-US" sz="1600" dirty="0">
                <a:latin typeface="Helvetica" panose="020B0604020202020204" pitchFamily="34" charset="0"/>
                <a:cs typeface="Helvetica" panose="020B0604020202020204" pitchFamily="34" charset="0"/>
              </a:rPr>
              <a:t>More than 9% of all children in U.S. classrooms are emergent bilinguals(</a:t>
            </a:r>
            <a:r>
              <a:rPr lang="en-US" sz="1600" dirty="0" err="1">
                <a:latin typeface="Helvetica" panose="020B0604020202020204" pitchFamily="34" charset="0"/>
                <a:cs typeface="Helvetica" panose="020B0604020202020204" pitchFamily="34" charset="0"/>
              </a:rPr>
              <a:t>Kena</a:t>
            </a:r>
            <a:r>
              <a:rPr lang="en-US" sz="1600" dirty="0">
                <a:latin typeface="Helvetica" panose="020B0604020202020204" pitchFamily="34" charset="0"/>
                <a:cs typeface="Helvetica" panose="020B0604020202020204" pitchFamily="34" charset="0"/>
              </a:rPr>
              <a:t> et al.,2014).</a:t>
            </a:r>
          </a:p>
          <a:p>
            <a:pPr marL="292608" lvl="1" indent="0" algn="r">
              <a:lnSpc>
                <a:spcPts val="2160"/>
              </a:lnSpc>
              <a:spcBef>
                <a:spcPts val="0"/>
              </a:spcBef>
              <a:spcAft>
                <a:spcPts val="1600"/>
              </a:spcAft>
              <a:buClr>
                <a:srgbClr val="33830D"/>
              </a:buClr>
              <a:buSzPct val="100000"/>
              <a:buNone/>
            </a:pPr>
            <a:r>
              <a:rPr lang="en-US" sz="1800" b="1" i="1" dirty="0">
                <a:solidFill>
                  <a:srgbClr val="DA1F28"/>
                </a:solidFill>
                <a:latin typeface="Helvetica" panose="020B0604020202020204" pitchFamily="34" charset="0"/>
                <a:cs typeface="Helvetica" panose="020B0604020202020204" pitchFamily="34" charset="0"/>
              </a:rPr>
              <a:t>CDF, 2014</a:t>
            </a:r>
          </a:p>
        </p:txBody>
      </p:sp>
    </p:spTree>
    <p:extLst>
      <p:ext uri="{BB962C8B-B14F-4D97-AF65-F5344CB8AC3E}">
        <p14:creationId xmlns:p14="http://schemas.microsoft.com/office/powerpoint/2010/main" val="5851875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chor="b">
            <a:normAutofit/>
          </a:bodyPr>
          <a:lstStyle/>
          <a:p>
            <a:pPr>
              <a:defRPr/>
            </a:pPr>
            <a:r>
              <a:rPr lang="en-US" sz="3800" b="1" dirty="0">
                <a:solidFill>
                  <a:schemeClr val="tx1"/>
                </a:solidFill>
                <a:latin typeface="Helvetica" panose="020B0604020202020204" pitchFamily="34" charset="0"/>
                <a:cs typeface="Helvetica" panose="020B0604020202020204" pitchFamily="34" charset="0"/>
              </a:rPr>
              <a:t>Cultural Competency</a:t>
            </a:r>
          </a:p>
        </p:txBody>
      </p:sp>
      <p:sp>
        <p:nvSpPr>
          <p:cNvPr id="4" name="Content Placeholder 2"/>
          <p:cNvSpPr>
            <a:spLocks noGrp="1"/>
          </p:cNvSpPr>
          <p:nvPr>
            <p:ph idx="1"/>
          </p:nvPr>
        </p:nvSpPr>
        <p:spPr>
          <a:xfrm>
            <a:off x="822959" y="1845734"/>
            <a:ext cx="7543801" cy="4233094"/>
          </a:xfrm>
        </p:spPr>
        <p:txBody>
          <a:bodyPr anchor="ctr">
            <a:normAutofit/>
          </a:bodyPr>
          <a:lstStyle/>
          <a:p>
            <a:pPr marL="347472" indent="-347472">
              <a:lnSpc>
                <a:spcPts val="2970"/>
              </a:lnSpc>
              <a:spcBef>
                <a:spcPts val="0"/>
              </a:spcBef>
              <a:spcAft>
                <a:spcPts val="2200"/>
              </a:spcAft>
              <a:buClr>
                <a:srgbClr val="C00000"/>
              </a:buClr>
              <a:buSzPct val="100000"/>
              <a:buFont typeface="Wingdings" panose="05000000000000000000" pitchFamily="2" charset="2"/>
              <a:buChar char="§"/>
            </a:pPr>
            <a:r>
              <a:rPr lang="en-US" sz="2200" dirty="0">
                <a:latin typeface="Helvetica" panose="020B0604020202020204" pitchFamily="34" charset="0"/>
                <a:cs typeface="Helvetica" panose="020B0604020202020204" pitchFamily="34" charset="0"/>
              </a:rPr>
              <a:t>Becoming culturally competent is less of an option than in previous years (Ford &amp; Kea, 2009).</a:t>
            </a:r>
          </a:p>
          <a:p>
            <a:pPr marL="347472" indent="-347472">
              <a:lnSpc>
                <a:spcPts val="2970"/>
              </a:lnSpc>
              <a:spcBef>
                <a:spcPts val="0"/>
              </a:spcBef>
              <a:spcAft>
                <a:spcPts val="2200"/>
              </a:spcAft>
              <a:buClr>
                <a:srgbClr val="C00000"/>
              </a:buClr>
              <a:buSzPct val="100000"/>
              <a:buFont typeface="Wingdings" panose="05000000000000000000" pitchFamily="2" charset="2"/>
              <a:buChar char="§"/>
            </a:pPr>
            <a:r>
              <a:rPr lang="en-US" sz="2200" dirty="0">
                <a:latin typeface="Helvetica" panose="020B0604020202020204" pitchFamily="34" charset="0"/>
                <a:cs typeface="Helvetica" panose="020B0604020202020204" pitchFamily="34" charset="0"/>
              </a:rPr>
              <a:t>Cultural competence is now a survival skill for educators.</a:t>
            </a:r>
          </a:p>
          <a:p>
            <a:pPr marL="640080" lvl="1" indent="-347472">
              <a:lnSpc>
                <a:spcPts val="2835"/>
              </a:lnSpc>
              <a:spcBef>
                <a:spcPts val="0"/>
              </a:spcBef>
              <a:spcAft>
                <a:spcPts val="2100"/>
              </a:spcAft>
              <a:buClr>
                <a:srgbClr val="33830D"/>
              </a:buClr>
              <a:buSzPct val="100000"/>
              <a:buFont typeface="Courier New" panose="02070309020205020404" pitchFamily="49" charset="0"/>
              <a:buChar char="o"/>
            </a:pPr>
            <a:r>
              <a:rPr lang="en-US" sz="2100" dirty="0">
                <a:latin typeface="Helvetica" panose="020B0604020202020204" pitchFamily="34" charset="0"/>
                <a:cs typeface="Helvetica" panose="020B0604020202020204" pitchFamily="34" charset="0"/>
              </a:rPr>
              <a:t>How can educators’ being culturally competent decrease misunderstandings and clashes with, unnecessary referrals of and inappropriate special education identification and placement of those whose cultures are different from educators and decision makers?  </a:t>
            </a:r>
            <a:r>
              <a:rPr lang="en-US" sz="2100" b="1" dirty="0">
                <a:solidFill>
                  <a:srgbClr val="33830D"/>
                </a:solidFill>
                <a:latin typeface="Helvetica" panose="020B0604020202020204" pitchFamily="34" charset="0"/>
                <a:cs typeface="Helvetica" panose="020B0604020202020204" pitchFamily="34" charset="0"/>
              </a:rPr>
              <a:t>(Ford, 2012)</a:t>
            </a:r>
          </a:p>
        </p:txBody>
      </p:sp>
    </p:spTree>
    <p:extLst>
      <p:ext uri="{BB962C8B-B14F-4D97-AF65-F5344CB8AC3E}">
        <p14:creationId xmlns:p14="http://schemas.microsoft.com/office/powerpoint/2010/main" val="16123311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b">
            <a:normAutofit/>
          </a:bodyPr>
          <a:lstStyle/>
          <a:p>
            <a:pPr>
              <a:defRPr/>
            </a:pPr>
            <a:r>
              <a:rPr lang="en-US" sz="3800" b="1" dirty="0">
                <a:solidFill>
                  <a:schemeClr val="tx1"/>
                </a:solidFill>
                <a:latin typeface="Helvetica" panose="020B0604020202020204" pitchFamily="34" charset="0"/>
                <a:cs typeface="Helvetica" panose="020B0604020202020204" pitchFamily="34" charset="0"/>
              </a:rPr>
              <a:t>CRP Does Matter!!!</a:t>
            </a:r>
          </a:p>
        </p:txBody>
      </p:sp>
      <p:sp>
        <p:nvSpPr>
          <p:cNvPr id="5" name="Content Placeholder 2"/>
          <p:cNvSpPr>
            <a:spLocks noGrp="1"/>
          </p:cNvSpPr>
          <p:nvPr>
            <p:ph idx="1"/>
          </p:nvPr>
        </p:nvSpPr>
        <p:spPr>
          <a:xfrm>
            <a:off x="822959" y="1845734"/>
            <a:ext cx="7543801" cy="4233094"/>
          </a:xfrm>
        </p:spPr>
        <p:txBody>
          <a:bodyPr>
            <a:normAutofit fontScale="47500" lnSpcReduction="20000"/>
          </a:bodyPr>
          <a:lstStyle/>
          <a:p>
            <a:pPr marL="347472" indent="-347472">
              <a:lnSpc>
                <a:spcPts val="2430"/>
              </a:lnSpc>
              <a:spcBef>
                <a:spcPts val="0"/>
              </a:spcBef>
              <a:spcAft>
                <a:spcPts val="1800"/>
              </a:spcAft>
              <a:buClr>
                <a:srgbClr val="C00000"/>
              </a:buClr>
              <a:buSzPct val="100000"/>
              <a:buFont typeface="+mj-lt"/>
              <a:buAutoNum type="arabicParenR"/>
            </a:pPr>
            <a:r>
              <a:rPr lang="en-US" sz="3800" dirty="0">
                <a:latin typeface="Helvetica" panose="020B0604020202020204" pitchFamily="34" charset="0"/>
                <a:cs typeface="Helvetica" panose="020B0604020202020204" pitchFamily="34" charset="0"/>
              </a:rPr>
              <a:t>Do our preservice teachers understand their purpose as educators in the lives of children of color?</a:t>
            </a:r>
          </a:p>
          <a:p>
            <a:pPr marL="347472" indent="-347472">
              <a:lnSpc>
                <a:spcPts val="2430"/>
              </a:lnSpc>
              <a:spcBef>
                <a:spcPts val="0"/>
              </a:spcBef>
              <a:spcAft>
                <a:spcPts val="1800"/>
              </a:spcAft>
              <a:buClr>
                <a:srgbClr val="C00000"/>
              </a:buClr>
              <a:buSzPct val="100000"/>
              <a:buFont typeface="+mj-lt"/>
              <a:buAutoNum type="arabicParenR"/>
            </a:pPr>
            <a:r>
              <a:rPr lang="en-US" sz="3800" dirty="0">
                <a:latin typeface="Helvetica" panose="020B0604020202020204" pitchFamily="34" charset="0"/>
                <a:cs typeface="Helvetica" panose="020B0604020202020204" pitchFamily="34" charset="0"/>
              </a:rPr>
              <a:t>Do educators know how and understand the critical need to implement culturally responsive practices with children of color,  families and in diverse communities? </a:t>
            </a:r>
          </a:p>
          <a:p>
            <a:pPr marL="347472" indent="-347472">
              <a:lnSpc>
                <a:spcPts val="2430"/>
              </a:lnSpc>
              <a:spcBef>
                <a:spcPts val="0"/>
              </a:spcBef>
              <a:spcAft>
                <a:spcPts val="1800"/>
              </a:spcAft>
              <a:buClr>
                <a:srgbClr val="C00000"/>
              </a:buClr>
              <a:buSzPct val="100000"/>
              <a:buFont typeface="+mj-lt"/>
              <a:buAutoNum type="arabicParenR"/>
            </a:pPr>
            <a:r>
              <a:rPr lang="en-US" sz="3800" dirty="0">
                <a:latin typeface="Helvetica" panose="020B0604020202020204" pitchFamily="34" charset="0"/>
                <a:cs typeface="Helvetica" panose="020B0604020202020204" pitchFamily="34" charset="0"/>
              </a:rPr>
              <a:t>How do we incorporate culturally responsive practices in our personnel preparation grants to challenge conceptions of knowledge?</a:t>
            </a:r>
          </a:p>
          <a:p>
            <a:pPr marL="635508" lvl="1" indent="-342900">
              <a:lnSpc>
                <a:spcPts val="2295"/>
              </a:lnSpc>
              <a:spcBef>
                <a:spcPts val="0"/>
              </a:spcBef>
              <a:spcAft>
                <a:spcPts val="1700"/>
              </a:spcAft>
              <a:buClr>
                <a:srgbClr val="33830D"/>
              </a:buClr>
              <a:buSzPct val="100000"/>
              <a:buFont typeface="Courier New" panose="02070309020205020404" pitchFamily="49" charset="0"/>
              <a:buChar char="o"/>
            </a:pPr>
            <a:r>
              <a:rPr lang="en-US" sz="3600" dirty="0">
                <a:latin typeface="Helvetica" panose="020B0604020202020204" pitchFamily="34" charset="0"/>
                <a:cs typeface="Helvetica" panose="020B0604020202020204" pitchFamily="34" charset="0"/>
              </a:rPr>
              <a:t>When we consider that many of our preservice teachers have not experienced culturally responsive teaching in their own K-12 education, then it seems only logical and imperative that we offer such experiences to them </a:t>
            </a:r>
            <a:r>
              <a:rPr lang="en-US" sz="3600" b="1" dirty="0">
                <a:solidFill>
                  <a:srgbClr val="33830D"/>
                </a:solidFill>
                <a:latin typeface="Helvetica" panose="020B0604020202020204" pitchFamily="34" charset="0"/>
                <a:cs typeface="Helvetica" panose="020B0604020202020204" pitchFamily="34" charset="0"/>
              </a:rPr>
              <a:t>(Jackson, 2009)</a:t>
            </a:r>
            <a:r>
              <a:rPr lang="en-US" sz="3600"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337552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charset="0"/>
                <a:ea typeface="Helvetica" charset="0"/>
                <a:cs typeface="Helvetica" charset="0"/>
              </a:rPr>
              <a:t>Key Components: Seminars</a:t>
            </a:r>
          </a:p>
        </p:txBody>
      </p:sp>
      <p:sp>
        <p:nvSpPr>
          <p:cNvPr id="3" name="Content Placeholder 2"/>
          <p:cNvSpPr>
            <a:spLocks noGrp="1"/>
          </p:cNvSpPr>
          <p:nvPr>
            <p:ph idx="1"/>
          </p:nvPr>
        </p:nvSpPr>
        <p:spPr/>
        <p:txBody>
          <a:bodyPr anchor="ctr">
            <a:normAutofit/>
          </a:bodyPr>
          <a:lstStyle/>
          <a:p>
            <a:pPr marL="347472" indent="-347472">
              <a:buClr>
                <a:srgbClr val="C00000"/>
              </a:buClr>
              <a:buFont typeface="Wingdings" charset="2"/>
              <a:buChar char="§"/>
            </a:pPr>
            <a:r>
              <a:rPr lang="en-US" sz="2200" dirty="0">
                <a:latin typeface="Helvetica" charset="0"/>
                <a:ea typeface="Helvetica" charset="0"/>
                <a:cs typeface="Helvetica" charset="0"/>
              </a:rPr>
              <a:t>Grant seminar include: </a:t>
            </a:r>
          </a:p>
          <a:p>
            <a:pPr marL="461963" lvl="1" indent="-225425">
              <a:spcAft>
                <a:spcPts val="2835"/>
              </a:spcAft>
              <a:buClr>
                <a:srgbClr val="33830D"/>
              </a:buClr>
              <a:buFont typeface="Courier New" charset="0"/>
              <a:buChar char="o"/>
            </a:pPr>
            <a:r>
              <a:rPr lang="en-US" sz="2100" dirty="0">
                <a:latin typeface="Helvetica" charset="0"/>
                <a:ea typeface="Helvetica" charset="0"/>
                <a:cs typeface="Helvetica" charset="0"/>
              </a:rPr>
              <a:t>(1) Group </a:t>
            </a:r>
            <a:r>
              <a:rPr lang="en-US" sz="2100" b="1" dirty="0">
                <a:solidFill>
                  <a:srgbClr val="33830D"/>
                </a:solidFill>
                <a:latin typeface="Helvetica" charset="0"/>
                <a:ea typeface="Helvetica" charset="0"/>
                <a:cs typeface="Helvetica" charset="0"/>
              </a:rPr>
              <a:t>Debriefing</a:t>
            </a:r>
          </a:p>
          <a:p>
            <a:pPr marL="461963" lvl="1" indent="-225425">
              <a:spcAft>
                <a:spcPts val="2835"/>
              </a:spcAft>
              <a:buClr>
                <a:srgbClr val="33830D"/>
              </a:buClr>
              <a:buFont typeface="Courier New" charset="0"/>
              <a:buChar char="o"/>
            </a:pPr>
            <a:r>
              <a:rPr lang="en-US" sz="2100" dirty="0">
                <a:latin typeface="Helvetica" charset="0"/>
                <a:ea typeface="Helvetica" charset="0"/>
                <a:cs typeface="Helvetica" charset="0"/>
              </a:rPr>
              <a:t>(2) Topics specific to </a:t>
            </a:r>
            <a:r>
              <a:rPr lang="en-US" sz="2100" b="1" dirty="0">
                <a:solidFill>
                  <a:srgbClr val="33830D"/>
                </a:solidFill>
                <a:latin typeface="Helvetica" charset="0"/>
                <a:ea typeface="Helvetica" charset="0"/>
                <a:cs typeface="Helvetica" charset="0"/>
              </a:rPr>
              <a:t>diversity</a:t>
            </a:r>
            <a:r>
              <a:rPr lang="en-US" sz="2100" dirty="0">
                <a:latin typeface="Helvetica" charset="0"/>
                <a:ea typeface="Helvetica" charset="0"/>
                <a:cs typeface="Helvetica" charset="0"/>
              </a:rPr>
              <a:t> </a:t>
            </a:r>
          </a:p>
          <a:p>
            <a:pPr marL="461963" lvl="1" indent="-225425">
              <a:spcAft>
                <a:spcPts val="2835"/>
              </a:spcAft>
              <a:buClr>
                <a:srgbClr val="33830D"/>
              </a:buClr>
              <a:buFont typeface="Courier New" charset="0"/>
              <a:buChar char="o"/>
            </a:pPr>
            <a:r>
              <a:rPr lang="en-US" sz="2100" dirty="0">
                <a:latin typeface="Helvetica" charset="0"/>
                <a:ea typeface="Helvetica" charset="0"/>
                <a:cs typeface="Helvetica" charset="0"/>
              </a:rPr>
              <a:t>(3) Topics related to </a:t>
            </a:r>
            <a:r>
              <a:rPr lang="en-US" sz="2100" b="1" dirty="0">
                <a:solidFill>
                  <a:srgbClr val="33830D"/>
                </a:solidFill>
                <a:latin typeface="Helvetica" charset="0"/>
                <a:ea typeface="Helvetica" charset="0"/>
                <a:cs typeface="Helvetica" charset="0"/>
              </a:rPr>
              <a:t>transition planning </a:t>
            </a:r>
          </a:p>
          <a:p>
            <a:pPr marL="461963" lvl="1" indent="-225425">
              <a:spcAft>
                <a:spcPts val="2835"/>
              </a:spcAft>
              <a:buClr>
                <a:srgbClr val="33830D"/>
              </a:buClr>
              <a:buFont typeface="Courier New" charset="0"/>
              <a:buChar char="o"/>
            </a:pPr>
            <a:r>
              <a:rPr lang="en-US" sz="2100" dirty="0">
                <a:latin typeface="Helvetica" charset="0"/>
                <a:ea typeface="Helvetica" charset="0"/>
                <a:cs typeface="Helvetica" charset="0"/>
              </a:rPr>
              <a:t>(3) </a:t>
            </a:r>
            <a:r>
              <a:rPr lang="en-US" sz="2100" b="1" dirty="0">
                <a:solidFill>
                  <a:srgbClr val="33830D"/>
                </a:solidFill>
                <a:latin typeface="Helvetica" charset="0"/>
                <a:ea typeface="Helvetica" charset="0"/>
                <a:cs typeface="Helvetica" charset="0"/>
              </a:rPr>
              <a:t>Establishing and sustaining </a:t>
            </a:r>
            <a:r>
              <a:rPr lang="en-US" sz="2100" dirty="0">
                <a:latin typeface="Helvetica" charset="0"/>
                <a:ea typeface="Helvetica" charset="0"/>
                <a:cs typeface="Helvetica" charset="0"/>
              </a:rPr>
              <a:t>culturally congruent, evidence-based transition services. </a:t>
            </a:r>
          </a:p>
          <a:p>
            <a:pPr marL="461963" lvl="1" indent="-225425">
              <a:spcAft>
                <a:spcPts val="2835"/>
              </a:spcAft>
              <a:buClr>
                <a:srgbClr val="33830D"/>
              </a:buClr>
              <a:buFont typeface="Courier New" charset="0"/>
              <a:buChar char="o"/>
            </a:pPr>
            <a:r>
              <a:rPr lang="en-US" sz="2100" dirty="0">
                <a:latin typeface="Helvetica" charset="0"/>
                <a:ea typeface="Helvetica" charset="0"/>
                <a:cs typeface="Helvetica" charset="0"/>
              </a:rPr>
              <a:t>(4) Opportunities for </a:t>
            </a:r>
            <a:r>
              <a:rPr lang="en-US" sz="2100" b="1" dirty="0">
                <a:solidFill>
                  <a:srgbClr val="33830D"/>
                </a:solidFill>
                <a:latin typeface="Helvetica" charset="0"/>
                <a:ea typeface="Helvetica" charset="0"/>
                <a:cs typeface="Helvetica" charset="0"/>
              </a:rPr>
              <a:t>Research </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759847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Diversity Infusion: From Coursework to Classroom</a:t>
            </a:r>
          </a:p>
        </p:txBody>
      </p:sp>
      <p:pic>
        <p:nvPicPr>
          <p:cNvPr id="1026" name="Picture 2" descr="Dr. Cathy Kea poses with a group of kids.&#10;" title="Dr. Kea &amp; Kid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395492" y="1846263"/>
            <a:ext cx="2557303"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nchor="ctr">
            <a:normAutofit/>
          </a:bodyPr>
          <a:lstStyle/>
          <a:p>
            <a:pPr marL="347472" indent="-347472">
              <a:lnSpc>
                <a:spcPts val="3240"/>
              </a:lnSpc>
              <a:spcBef>
                <a:spcPts val="0"/>
              </a:spcBef>
              <a:spcAft>
                <a:spcPts val="2400"/>
              </a:spcAft>
              <a:buClr>
                <a:srgbClr val="C00000"/>
              </a:buClr>
              <a:buSzPct val="100000"/>
              <a:buFont typeface="Wingdings" panose="05000000000000000000" pitchFamily="2" charset="2"/>
              <a:buChar char="§"/>
            </a:pPr>
            <a:r>
              <a:rPr lang="en-US" sz="2400" dirty="0">
                <a:latin typeface="Helvetica" panose="020B0604020202020204" pitchFamily="34" charset="0"/>
                <a:cs typeface="Helvetica" panose="020B0604020202020204" pitchFamily="34" charset="0"/>
              </a:rPr>
              <a:t>The current state of affairs calls for longitudinal qualitative and mixed method studies.</a:t>
            </a:r>
          </a:p>
        </p:txBody>
      </p:sp>
    </p:spTree>
    <p:extLst>
      <p:ext uri="{BB962C8B-B14F-4D97-AF65-F5344CB8AC3E}">
        <p14:creationId xmlns:p14="http://schemas.microsoft.com/office/powerpoint/2010/main" val="1306620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chor="b">
            <a:normAutofit/>
          </a:bodyPr>
          <a:lstStyle/>
          <a:p>
            <a:pPr>
              <a:defRPr/>
            </a:pPr>
            <a:r>
              <a:rPr lang="en-US" sz="3800" b="1" dirty="0">
                <a:solidFill>
                  <a:schemeClr val="tx1"/>
                </a:solidFill>
                <a:latin typeface="Helvetica" panose="020B0604020202020204" pitchFamily="34" charset="0"/>
                <a:cs typeface="Helvetica" panose="020B0604020202020204" pitchFamily="34" charset="0"/>
              </a:rPr>
              <a:t>The Colorization of America: Our Future</a:t>
            </a:r>
          </a:p>
        </p:txBody>
      </p:sp>
      <p:pic>
        <p:nvPicPr>
          <p:cNvPr id="6" name="Picture 2" descr="A teacher sits on the floor surrounded by a group of racially diverse students." title="Teacher &amp; Student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822959" y="3066477"/>
            <a:ext cx="3703535" cy="15827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Content Placeholder 1"/>
          <p:cNvSpPr>
            <a:spLocks noGrp="1"/>
          </p:cNvSpPr>
          <p:nvPr>
            <p:ph sz="half" idx="2"/>
          </p:nvPr>
        </p:nvSpPr>
        <p:spPr/>
        <p:txBody>
          <a:bodyPr anchor="ctr"/>
          <a:lstStyle/>
          <a:p>
            <a:pPr marL="342900" lvl="1" indent="-342900">
              <a:buClr>
                <a:srgbClr val="C00000"/>
              </a:buClr>
              <a:buFont typeface="Wingdings" panose="05000000000000000000" pitchFamily="2" charset="2"/>
              <a:buChar char="§"/>
            </a:pPr>
            <a:r>
              <a:rPr lang="en-US" sz="2200" dirty="0">
                <a:latin typeface="Helvetica" panose="020B0604020202020204" pitchFamily="34" charset="0"/>
                <a:cs typeface="Helvetica" panose="020B0604020202020204" pitchFamily="34" charset="0"/>
              </a:rPr>
              <a:t>U.S. public schools are more racially, ethnically, and linguistically diverse and different than ever before and [yet] the racial and ethnic demographics of educators remain relatively unchanged or stable.</a:t>
            </a:r>
            <a:r>
              <a:rPr lang="en-US" sz="2200" b="1" i="1" dirty="0">
                <a:latin typeface="Helvetica" panose="020B0604020202020204" pitchFamily="34" charset="0"/>
                <a:cs typeface="Helvetica" panose="020B0604020202020204" pitchFamily="34" charset="0"/>
              </a:rPr>
              <a:t> </a:t>
            </a:r>
            <a:r>
              <a:rPr lang="en-US" sz="2200" b="1" i="1" dirty="0">
                <a:solidFill>
                  <a:srgbClr val="33830D"/>
                </a:solidFill>
                <a:latin typeface="Helvetica" panose="020B0604020202020204" pitchFamily="34" charset="0"/>
                <a:cs typeface="Helvetica" panose="020B0604020202020204" pitchFamily="34" charset="0"/>
              </a:rPr>
              <a:t>—(Ford, 2012)</a:t>
            </a:r>
            <a:endParaRPr lang="en-US" dirty="0">
              <a:solidFill>
                <a:srgbClr val="33830D"/>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184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Helvetica" charset="0"/>
                <a:ea typeface="Helvetica" charset="0"/>
                <a:cs typeface="Helvetica" charset="0"/>
              </a:rPr>
              <a:t>Key Components: Transition Planning</a:t>
            </a:r>
          </a:p>
        </p:txBody>
      </p:sp>
      <p:sp>
        <p:nvSpPr>
          <p:cNvPr id="6" name="Content Placeholder 5"/>
          <p:cNvSpPr>
            <a:spLocks noGrp="1"/>
          </p:cNvSpPr>
          <p:nvPr>
            <p:ph sz="half" idx="1"/>
          </p:nvPr>
        </p:nvSpPr>
        <p:spPr/>
        <p:txBody>
          <a:bodyPr anchor="ctr">
            <a:normAutofit fontScale="92500" lnSpcReduction="10000"/>
          </a:bodyPr>
          <a:lstStyle/>
          <a:p>
            <a:pPr marL="347472" indent="-347472">
              <a:buClr>
                <a:srgbClr val="C00000"/>
              </a:buClr>
              <a:buFont typeface="Wingdings" charset="2"/>
              <a:buChar char="§"/>
            </a:pPr>
            <a:r>
              <a:rPr lang="en-US" b="1" dirty="0">
                <a:solidFill>
                  <a:srgbClr val="33830D"/>
                </a:solidFill>
                <a:latin typeface="Helvetica" charset="0"/>
                <a:ea typeface="Helvetica" charset="0"/>
                <a:cs typeface="Helvetica" charset="0"/>
              </a:rPr>
              <a:t>Strengths-based family empowerment </a:t>
            </a:r>
            <a:r>
              <a:rPr lang="en-US" dirty="0">
                <a:latin typeface="Helvetica" charset="0"/>
                <a:ea typeface="Helvetica" charset="0"/>
                <a:cs typeface="Helvetica" charset="0"/>
              </a:rPr>
              <a:t>models Evidence-Based Transition Services:</a:t>
            </a:r>
          </a:p>
          <a:p>
            <a:pPr marL="640080" lvl="1" indent="-347472">
              <a:buClr>
                <a:srgbClr val="33830D"/>
              </a:buClr>
              <a:buFont typeface="Courier New" charset="0"/>
              <a:buChar char="o"/>
            </a:pPr>
            <a:r>
              <a:rPr lang="en-US" dirty="0">
                <a:latin typeface="Helvetica" charset="0"/>
                <a:ea typeface="Helvetica" charset="0"/>
                <a:cs typeface="Helvetica" charset="0"/>
              </a:rPr>
              <a:t>Developing transition plans that incorporate promising interventions such as </a:t>
            </a:r>
            <a:r>
              <a:rPr lang="en-US" b="1" dirty="0">
                <a:solidFill>
                  <a:srgbClr val="33830D"/>
                </a:solidFill>
                <a:latin typeface="Helvetica" charset="0"/>
                <a:ea typeface="Helvetica" charset="0"/>
                <a:cs typeface="Helvetica" charset="0"/>
              </a:rPr>
              <a:t>self-determination training </a:t>
            </a:r>
          </a:p>
          <a:p>
            <a:pPr marL="640080" lvl="1" indent="-347472">
              <a:buClr>
                <a:srgbClr val="33830D"/>
              </a:buClr>
              <a:buFont typeface="Courier New" charset="0"/>
              <a:buChar char="o"/>
            </a:pPr>
            <a:r>
              <a:rPr lang="en-US" dirty="0">
                <a:latin typeface="Helvetica" charset="0"/>
                <a:ea typeface="Helvetica" charset="0"/>
                <a:cs typeface="Helvetica" charset="0"/>
              </a:rPr>
              <a:t>Implementation of targeted evidence-based interventions</a:t>
            </a:r>
          </a:p>
          <a:p>
            <a:pPr marL="347472" indent="-347472">
              <a:buClr>
                <a:srgbClr val="C00000"/>
              </a:buClr>
              <a:buFont typeface="Wingdings" charset="2"/>
              <a:buChar char="§"/>
            </a:pPr>
            <a:r>
              <a:rPr lang="en-US" b="1" dirty="0">
                <a:solidFill>
                  <a:srgbClr val="33830D"/>
                </a:solidFill>
                <a:latin typeface="Helvetica" charset="0"/>
                <a:ea typeface="Helvetica" charset="0"/>
                <a:cs typeface="Helvetica" charset="0"/>
              </a:rPr>
              <a:t>Person-Family Centered </a:t>
            </a:r>
            <a:r>
              <a:rPr lang="en-US" dirty="0">
                <a:latin typeface="Helvetica" charset="0"/>
                <a:ea typeface="Helvetica" charset="0"/>
                <a:cs typeface="Helvetica" charset="0"/>
              </a:rPr>
              <a:t>Transition Planning:</a:t>
            </a:r>
          </a:p>
          <a:p>
            <a:pPr marL="640080" lvl="1" indent="-347472">
              <a:buClr>
                <a:srgbClr val="33830D"/>
              </a:buClr>
              <a:buFont typeface="Courier New" charset="0"/>
              <a:buChar char="o"/>
            </a:pPr>
            <a:r>
              <a:rPr lang="en-US" dirty="0">
                <a:latin typeface="Helvetica" charset="0"/>
                <a:ea typeface="Helvetica" charset="0"/>
                <a:cs typeface="Helvetica" charset="0"/>
              </a:rPr>
              <a:t>Conducting community </a:t>
            </a:r>
            <a:r>
              <a:rPr lang="en-US" b="1" dirty="0">
                <a:solidFill>
                  <a:srgbClr val="33830D"/>
                </a:solidFill>
                <a:latin typeface="Helvetica" charset="0"/>
                <a:ea typeface="Helvetica" charset="0"/>
                <a:cs typeface="Helvetica" charset="0"/>
              </a:rPr>
              <a:t>resource mapping</a:t>
            </a:r>
          </a:p>
        </p:txBody>
      </p:sp>
      <p:sp>
        <p:nvSpPr>
          <p:cNvPr id="8" name="Content Placeholder 7"/>
          <p:cNvSpPr>
            <a:spLocks noGrp="1"/>
          </p:cNvSpPr>
          <p:nvPr>
            <p:ph sz="half" idx="2"/>
          </p:nvPr>
        </p:nvSpPr>
        <p:spPr/>
        <p:txBody>
          <a:bodyPr anchor="ctr">
            <a:normAutofit fontScale="92500" lnSpcReduction="10000"/>
          </a:bodyPr>
          <a:lstStyle/>
          <a:p>
            <a:pPr marL="347472" indent="-347472">
              <a:buClr>
                <a:srgbClr val="C00000"/>
              </a:buClr>
              <a:buFont typeface="Wingdings" charset="2"/>
              <a:buChar char="§"/>
            </a:pPr>
            <a:r>
              <a:rPr lang="en-US" dirty="0">
                <a:latin typeface="Helvetica" charset="0"/>
                <a:ea typeface="Helvetica" charset="0"/>
                <a:cs typeface="Helvetica" charset="0"/>
              </a:rPr>
              <a:t>How to explore and utilize </a:t>
            </a:r>
            <a:r>
              <a:rPr lang="en-US" b="1" dirty="0">
                <a:solidFill>
                  <a:srgbClr val="33830D"/>
                </a:solidFill>
                <a:latin typeface="Helvetica" charset="0"/>
                <a:ea typeface="Helvetica" charset="0"/>
                <a:cs typeface="Helvetica" charset="0"/>
              </a:rPr>
              <a:t>connections between child and family outcomes </a:t>
            </a:r>
            <a:r>
              <a:rPr lang="en-US" dirty="0">
                <a:latin typeface="Helvetica" charset="0"/>
                <a:ea typeface="Helvetica" charset="0"/>
                <a:cs typeface="Helvetica" charset="0"/>
              </a:rPr>
              <a:t>in order to develop meaningful ITPs</a:t>
            </a:r>
          </a:p>
          <a:p>
            <a:pPr marL="347472" indent="-347472">
              <a:buClr>
                <a:srgbClr val="C00000"/>
              </a:buClr>
              <a:buFont typeface="Wingdings" charset="2"/>
              <a:buChar char="§"/>
            </a:pPr>
            <a:r>
              <a:rPr lang="en-US" dirty="0">
                <a:latin typeface="Helvetica" charset="0"/>
                <a:ea typeface="Helvetica" charset="0"/>
                <a:cs typeface="Helvetica" charset="0"/>
              </a:rPr>
              <a:t>Recognizing current transition </a:t>
            </a:r>
            <a:r>
              <a:rPr lang="en-US" b="1" dirty="0">
                <a:solidFill>
                  <a:srgbClr val="33830D"/>
                </a:solidFill>
                <a:latin typeface="Helvetica" charset="0"/>
                <a:ea typeface="Helvetica" charset="0"/>
                <a:cs typeface="Helvetica" charset="0"/>
              </a:rPr>
              <a:t>practices that alienate </a:t>
            </a:r>
            <a:r>
              <a:rPr lang="en-US" dirty="0">
                <a:latin typeface="Helvetica" charset="0"/>
                <a:ea typeface="Helvetica" charset="0"/>
                <a:cs typeface="Helvetica" charset="0"/>
              </a:rPr>
              <a:t>their intended audience </a:t>
            </a:r>
          </a:p>
          <a:p>
            <a:pPr marL="347472" indent="-347472">
              <a:buClr>
                <a:srgbClr val="C00000"/>
              </a:buClr>
              <a:buFont typeface="Wingdings" charset="2"/>
              <a:buChar char="§"/>
            </a:pPr>
            <a:r>
              <a:rPr lang="en-US" dirty="0">
                <a:latin typeface="Helvetica" charset="0"/>
                <a:ea typeface="Helvetica" charset="0"/>
                <a:cs typeface="Helvetica" charset="0"/>
              </a:rPr>
              <a:t>How to develop family-to-family networks</a:t>
            </a:r>
          </a:p>
          <a:p>
            <a:pPr marL="347472" indent="-347472">
              <a:buClr>
                <a:srgbClr val="C00000"/>
              </a:buClr>
              <a:buFont typeface="Wingdings" charset="2"/>
              <a:buChar char="§"/>
            </a:pPr>
            <a:r>
              <a:rPr lang="en-US" dirty="0">
                <a:latin typeface="Helvetica" charset="0"/>
                <a:ea typeface="Helvetica" charset="0"/>
                <a:cs typeface="Helvetica" charset="0"/>
              </a:rPr>
              <a:t>How to apply a flexible approach to transition planning</a:t>
            </a:r>
          </a:p>
          <a:p>
            <a:pPr marL="347472" indent="-347472">
              <a:buClr>
                <a:srgbClr val="C00000"/>
              </a:buClr>
              <a:buFont typeface="Wingdings" charset="2"/>
              <a:buChar char="§"/>
            </a:pPr>
            <a:r>
              <a:rPr lang="en-US" dirty="0">
                <a:latin typeface="Helvetica" charset="0"/>
                <a:ea typeface="Helvetica" charset="0"/>
                <a:cs typeface="Helvetica" charset="0"/>
              </a:rPr>
              <a:t>Systems change research and/or implementation science</a:t>
            </a:r>
          </a:p>
        </p:txBody>
      </p:sp>
    </p:spTree>
    <p:extLst>
      <p:ext uri="{BB962C8B-B14F-4D97-AF65-F5344CB8AC3E}">
        <p14:creationId xmlns:p14="http://schemas.microsoft.com/office/powerpoint/2010/main" val="181382281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3022</TotalTime>
  <Words>4748</Words>
  <Application>Microsoft Office PowerPoint</Application>
  <PresentationFormat>On-screen Show (4:3)</PresentationFormat>
  <Paragraphs>761</Paragraphs>
  <Slides>81</Slides>
  <Notes>33</Notes>
  <HiddenSlides>0</HiddenSlides>
  <MMClips>1</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81</vt:i4>
      </vt:variant>
    </vt:vector>
  </HeadingPairs>
  <TitlesOfParts>
    <vt:vector size="100" baseType="lpstr">
      <vt:lpstr>MS Gothic</vt:lpstr>
      <vt:lpstr>MS Mincho</vt:lpstr>
      <vt:lpstr>ＭＳ Ｐゴシック</vt:lpstr>
      <vt:lpstr>Arial</vt:lpstr>
      <vt:lpstr>Calibri</vt:lpstr>
      <vt:lpstr>Calibri Light</vt:lpstr>
      <vt:lpstr>Century Schoolbook</vt:lpstr>
      <vt:lpstr>Corsiva</vt:lpstr>
      <vt:lpstr>Courier New</vt:lpstr>
      <vt:lpstr>Garamond</vt:lpstr>
      <vt:lpstr>Helvetica</vt:lpstr>
      <vt:lpstr>HelveticaNeue CondensedObl</vt:lpstr>
      <vt:lpstr>Palatino</vt:lpstr>
      <vt:lpstr>Rokkitt</vt:lpstr>
      <vt:lpstr>Times New Roman</vt:lpstr>
      <vt:lpstr>Trebuchet MS Bold</vt:lpstr>
      <vt:lpstr>Wingdings</vt:lpstr>
      <vt:lpstr>Wingdings 2</vt:lpstr>
      <vt:lpstr>Retrospect</vt:lpstr>
      <vt:lpstr>Preparing Culturally and Linguistically Responsive Educators:   Rethinking Our Approach to Personnel Preparation</vt:lpstr>
      <vt:lpstr>Session Description:  </vt:lpstr>
      <vt:lpstr>Panel Questions</vt:lpstr>
      <vt:lpstr>Dr. Edwin Achola</vt:lpstr>
      <vt:lpstr>An Interdisciplinary Project to Promote Culturally Responsive Transition Policies, Planning, &amp; Practices</vt:lpstr>
      <vt:lpstr>Key Components of the Program</vt:lpstr>
      <vt:lpstr>Recruitment </vt:lpstr>
      <vt:lpstr>Key Components: Seminars</vt:lpstr>
      <vt:lpstr>Key Components: Transition Planning</vt:lpstr>
      <vt:lpstr>Intercultural Competence </vt:lpstr>
      <vt:lpstr>Intercultural Competence   </vt:lpstr>
      <vt:lpstr>Hammer’s  Intercultural Competence Model (ICM)</vt:lpstr>
      <vt:lpstr>Intercultural Competence </vt:lpstr>
      <vt:lpstr>Intercultural Competence </vt:lpstr>
      <vt:lpstr>Intercultural Competence </vt:lpstr>
      <vt:lpstr>Intercultural Competence </vt:lpstr>
      <vt:lpstr>Intercultural Competence </vt:lpstr>
      <vt:lpstr>Challenges:</vt:lpstr>
      <vt:lpstr>Dr. Vivian Correa</vt:lpstr>
      <vt:lpstr>Strategies For Preparing Early Childhood Special Education Teachers For Diversity</vt:lpstr>
      <vt:lpstr>How Prepared Are ECE Professionals to Work with CLD Children and Families? (Banerjee &amp; Luckner, 2014)</vt:lpstr>
      <vt:lpstr>Strategies for Preparing Preservice Teachers</vt:lpstr>
      <vt:lpstr>Lessons Learned on Standalone Courses</vt:lpstr>
      <vt:lpstr>Sample Standalone Course Topics</vt:lpstr>
      <vt:lpstr>Percent of Time on Course Topics</vt:lpstr>
      <vt:lpstr>Class Assignments</vt:lpstr>
      <vt:lpstr>Assessing the Impact </vt:lpstr>
      <vt:lpstr>Results</vt:lpstr>
      <vt:lpstr>After the Course</vt:lpstr>
      <vt:lpstr>PowerPoint Presentation</vt:lpstr>
      <vt:lpstr>PowerPoint Presentation</vt:lpstr>
      <vt:lpstr>Student Interviews</vt:lpstr>
      <vt:lpstr>Lessons Learned</vt:lpstr>
      <vt:lpstr>PowerPoint Presentation</vt:lpstr>
      <vt:lpstr>2 Years After Graduation:  Competing Agendas</vt:lpstr>
      <vt:lpstr>3 Years After Graduation: Still Struggling</vt:lpstr>
      <vt:lpstr>Handbook of Research on Teacher Education and Special Education (2014)</vt:lpstr>
      <vt:lpstr>Recommendations for Faculty</vt:lpstr>
      <vt:lpstr>PowerPoint Presentation</vt:lpstr>
      <vt:lpstr>PowerPoint Presentation</vt:lpstr>
      <vt:lpstr>Dr. Tonika Duren Green</vt:lpstr>
      <vt:lpstr>San Diego State University</vt:lpstr>
      <vt:lpstr>Distinguishing Characteristics of  SDSU’s School Psychology Program</vt:lpstr>
      <vt:lpstr>PowerPoint Presentation</vt:lpstr>
      <vt:lpstr>Diversity in Our Cohorts</vt:lpstr>
      <vt:lpstr>PowerPoint Presentation</vt:lpstr>
      <vt:lpstr>Fieldwork and Practica in Multicultural Schools</vt:lpstr>
      <vt:lpstr>Specialized Grants</vt:lpstr>
      <vt:lpstr>PowerPoint Presentation</vt:lpstr>
      <vt:lpstr>PowerPoint Presentation</vt:lpstr>
      <vt:lpstr>PowerPoint Presentation</vt:lpstr>
      <vt:lpstr>Mentorship </vt:lpstr>
      <vt:lpstr>Types of Mentorship</vt:lpstr>
      <vt:lpstr>SDSU Advising and Mentoring</vt:lpstr>
      <vt:lpstr>SDSU Advising and Mentoring</vt:lpstr>
      <vt:lpstr>SDSU AAMP Mentoring Model</vt:lpstr>
      <vt:lpstr>Sample Assessments for Excellent Outcomes</vt:lpstr>
      <vt:lpstr>SDSU Graduates Live Our Vision!</vt:lpstr>
      <vt:lpstr>Dr. Kent McIntosh</vt:lpstr>
      <vt:lpstr>Acknowledgements</vt:lpstr>
      <vt:lpstr>5–Point Intervention Approach</vt:lpstr>
      <vt:lpstr>2. Why start with a foundation of SWPBIS?</vt:lpstr>
      <vt:lpstr>Effects of PBIS on Discipline Disproportionality</vt:lpstr>
      <vt:lpstr>How Inviting Are We for All?</vt:lpstr>
      <vt:lpstr>TFI Cultural Responsiveness Companion (Leverson, Smith, McIntosh, &amp; Rose, in prep)</vt:lpstr>
      <vt:lpstr>Student Input &amp; Satisfaction Surveys</vt:lpstr>
      <vt:lpstr>Common PBIS Activity:  School-wide Expectations Matrix</vt:lpstr>
      <vt:lpstr>School Matrix</vt:lpstr>
      <vt:lpstr>Culturally Responsive Adaptation: Personal Matrix</vt:lpstr>
      <vt:lpstr>Personal Matrix</vt:lpstr>
      <vt:lpstr>Personal Matrix (Completed)</vt:lpstr>
      <vt:lpstr>Interpreting the Personal Matrix</vt:lpstr>
      <vt:lpstr>Specific Expectation</vt:lpstr>
      <vt:lpstr>Specific Expectation: Example</vt:lpstr>
      <vt:lpstr>Contact Information</vt:lpstr>
      <vt:lpstr>Dr. Cathy Kea</vt:lpstr>
      <vt:lpstr>Children’s Defense Fund</vt:lpstr>
      <vt:lpstr>Cultural Competency</vt:lpstr>
      <vt:lpstr>CRP Does Matter!!!</vt:lpstr>
      <vt:lpstr>Diversity Infusion: From Coursework to Classroom</vt:lpstr>
      <vt:lpstr>The Colorization of America: Our Future</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and Multifaceted: Pursuing Equity in Education</dc:title>
  <dc:creator>Coukoulis, Nicholas</dc:creator>
  <cp:lastModifiedBy>Marx, Teri</cp:lastModifiedBy>
  <cp:revision>127</cp:revision>
  <dcterms:created xsi:type="dcterms:W3CDTF">2016-06-27T17:33:34Z</dcterms:created>
  <dcterms:modified xsi:type="dcterms:W3CDTF">2016-07-11T21:49:47Z</dcterms:modified>
</cp:coreProperties>
</file>