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0" r:id="rId3"/>
    <p:sldId id="263" r:id="rId4"/>
    <p:sldId id="256" r:id="rId5"/>
    <p:sldId id="257" r:id="rId6"/>
    <p:sldId id="258" r:id="rId7"/>
    <p:sldId id="259" r:id="rId8"/>
    <p:sldId id="261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599-0931-C14F-B0DC-551F684AF7D8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A785-7006-CC48-BCED-036DFE7B6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599-0931-C14F-B0DC-551F684AF7D8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A785-7006-CC48-BCED-036DFE7B6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599-0931-C14F-B0DC-551F684AF7D8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A785-7006-CC48-BCED-036DFE7B6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599-0931-C14F-B0DC-551F684AF7D8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A785-7006-CC48-BCED-036DFE7B6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599-0931-C14F-B0DC-551F684AF7D8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A785-7006-CC48-BCED-036DFE7B6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599-0931-C14F-B0DC-551F684AF7D8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A785-7006-CC48-BCED-036DFE7B6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599-0931-C14F-B0DC-551F684AF7D8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A785-7006-CC48-BCED-036DFE7B6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599-0931-C14F-B0DC-551F684AF7D8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A785-7006-CC48-BCED-036DFE7B6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599-0931-C14F-B0DC-551F684AF7D8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A785-7006-CC48-BCED-036DFE7B6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599-0931-C14F-B0DC-551F684AF7D8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A785-7006-CC48-BCED-036DFE7B6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599-0931-C14F-B0DC-551F684AF7D8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A785-7006-CC48-BCED-036DFE7B6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53599-0931-C14F-B0DC-551F684AF7D8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5A785-7006-CC48-BCED-036DFE7B66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BUILDING A CULTURE OF PRACTICE FOR THE NEW LEARNING SECTOR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43154"/>
            <a:ext cx="6400800" cy="2398410"/>
          </a:xfrm>
        </p:spPr>
        <p:txBody>
          <a:bodyPr/>
          <a:lstStyle/>
          <a:p>
            <a:r>
              <a:rPr lang="en-US" dirty="0" smtClean="0"/>
              <a:t>RICHARD F. ELMORE</a:t>
            </a:r>
          </a:p>
          <a:p>
            <a:r>
              <a:rPr lang="en-US" dirty="0" smtClean="0"/>
              <a:t>HARVARD GRADUATE SCHOOL OF EDUCATION</a:t>
            </a:r>
          </a:p>
          <a:p>
            <a:r>
              <a:rPr lang="en-US" sz="1800" dirty="0" smtClean="0"/>
              <a:t>2016 OSEP </a:t>
            </a:r>
            <a:r>
              <a:rPr lang="en-US" sz="1800" smtClean="0"/>
              <a:t>PROJECT </a:t>
            </a:r>
            <a:r>
              <a:rPr lang="en-US" sz="1800" smtClean="0"/>
              <a:t>DIRECTORS’ </a:t>
            </a:r>
            <a:r>
              <a:rPr lang="en-US" sz="1800" dirty="0" smtClean="0"/>
              <a:t>CONFERENCE</a:t>
            </a:r>
          </a:p>
          <a:p>
            <a:r>
              <a:rPr lang="en-US" sz="1800" dirty="0" smtClean="0"/>
              <a:t>AUGUST 2016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56382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WHO WILL LEAD THE FUTURE OF LEARNING?</a:t>
            </a:r>
            <a:endParaRPr lang="en-US" sz="4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WHAT SPECIAL EDUCATION BRINGS TO THE FUTURE OF LEARNING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DEEP UNDERSTANDING OF INDIVIDUAL DIFFERENCES AND ADAPTIVE PRACTICE</a:t>
            </a:r>
          </a:p>
          <a:p>
            <a:r>
              <a:rPr lang="en-US" b="1" dirty="0" smtClean="0"/>
              <a:t>EXPERIENCE WITH DEVELOPMENT AND USE OF CLINICAL PRACTICE</a:t>
            </a:r>
          </a:p>
          <a:p>
            <a:r>
              <a:rPr lang="en-US" b="1" dirty="0" smtClean="0"/>
              <a:t>STRONG MODELS FOR CONNECTION OF RESEARCH TO PRACTICE</a:t>
            </a:r>
          </a:p>
          <a:p>
            <a:r>
              <a:rPr lang="en-US" b="1" dirty="0" smtClean="0"/>
              <a:t>EXPERIENCE WITH PHYSICAL AFFORDANCES OF LEARNING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CHALLENGES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HOW TO OCCUPY THE SPACE BETWEEN THE GROWTH OF DIGITAL CULTURE AND LEARNING IN EXISTING SCHOOLS</a:t>
            </a:r>
          </a:p>
          <a:p>
            <a:r>
              <a:rPr lang="en-US" b="1" dirty="0" smtClean="0"/>
              <a:t>HOW TO BRING EXPERIENCE WITH CLINICAL PRACTICE INTO THE MAINSTREAM OF THE LEARNING</a:t>
            </a:r>
          </a:p>
          <a:p>
            <a:r>
              <a:rPr lang="en-US" b="1" dirty="0" smtClean="0"/>
              <a:t>HOW TO BLEND EXPERTISE WITH AN INCREASINGLY USER-DRIVEN DEFINITION OF LEARNING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730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IS “SPECIAL” ABOUT SPECIAL EDUCATION?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3424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SPECIAL EDUCATION AS A MODEL FOR THE FUTURE OF LEARNING</a:t>
            </a:r>
            <a:endParaRPr lang="en-US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3854" y="2228769"/>
            <a:ext cx="75938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b="1" dirty="0"/>
              <a:t>IDENTIFIABLE OCCUPATIONAL </a:t>
            </a:r>
            <a:r>
              <a:rPr lang="en-US" sz="3200" b="1" dirty="0" smtClean="0"/>
              <a:t>GROUP</a:t>
            </a:r>
          </a:p>
          <a:p>
            <a:pPr>
              <a:buFont typeface="Arial"/>
              <a:buChar char="•"/>
            </a:pPr>
            <a:r>
              <a:rPr lang="en-US" sz="3200" b="1" dirty="0" smtClean="0"/>
              <a:t>SPECIALIZEDKNOWLEDGE</a:t>
            </a:r>
          </a:p>
          <a:p>
            <a:pPr>
              <a:buFont typeface="Arial"/>
              <a:buChar char="•"/>
            </a:pPr>
            <a:r>
              <a:rPr lang="en-US" sz="3200" b="1" dirty="0" smtClean="0"/>
              <a:t>EDUCATION</a:t>
            </a:r>
            <a:r>
              <a:rPr lang="en-US" sz="3200" b="1" dirty="0"/>
              <a:t>, INDUCTION TO </a:t>
            </a:r>
            <a:r>
              <a:rPr lang="en-US" sz="3200" b="1" dirty="0" smtClean="0"/>
              <a:t>PRACTICE </a:t>
            </a:r>
          </a:p>
          <a:p>
            <a:pPr>
              <a:buFont typeface="Arial"/>
              <a:buChar char="•"/>
            </a:pPr>
            <a:r>
              <a:rPr lang="en-US" sz="3200" b="1" dirty="0" smtClean="0"/>
              <a:t>SELF</a:t>
            </a:r>
            <a:r>
              <a:rPr lang="en-US" sz="3200" b="1" dirty="0"/>
              <a:t>-ORGANIZING, SELF-</a:t>
            </a:r>
            <a:r>
              <a:rPr lang="en-US" sz="3200" b="1" dirty="0" smtClean="0"/>
              <a:t>AUTHORIZING</a:t>
            </a:r>
          </a:p>
          <a:p>
            <a:pPr>
              <a:buFont typeface="Arial"/>
              <a:buChar char="•"/>
            </a:pPr>
            <a:r>
              <a:rPr lang="en-US" sz="3200" b="1" dirty="0" smtClean="0"/>
              <a:t>STANDARDS </a:t>
            </a:r>
            <a:r>
              <a:rPr lang="en-US" sz="3200" b="1" dirty="0"/>
              <a:t>OF PRACTICECONTROL OF ENTRY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PROFESSIONALISM?</a:t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4153" y="2465564"/>
            <a:ext cx="721800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“SYSTEMATICALLY DEVELOPED STATEMENTS TO ASSIST PRACTITIONERS’ AND [CLIENTS’] DECISIONS ABOUT APPROPRIATE . . . CARE FOR SPECIFIC CIRCUMSTANCES</a:t>
            </a:r>
            <a:r>
              <a:rPr lang="en-US" sz="2800" b="1" dirty="0" smtClean="0"/>
              <a:t>”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b="1" baseline="30000" dirty="0" smtClean="0"/>
              <a:t>(</a:t>
            </a:r>
            <a:r>
              <a:rPr lang="en-US" b="1" baseline="30000" dirty="0"/>
              <a:t>FIELD AND LOHR, 1990)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CLINICAL PRACTICE</a:t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OVER THE HORIZON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DIVERGENCE OF LEARNING AND </a:t>
            </a:r>
            <a:r>
              <a:rPr lang="en-US" sz="3600" b="1" dirty="0" smtClean="0"/>
              <a:t>SCHOOLING</a:t>
            </a:r>
          </a:p>
          <a:p>
            <a:r>
              <a:rPr lang="en-US" sz="3600" b="1" dirty="0" smtClean="0"/>
              <a:t>INCREASING </a:t>
            </a:r>
            <a:r>
              <a:rPr lang="en-US" sz="3600" b="1" dirty="0"/>
              <a:t>INFLUENCE OF DIGITAL </a:t>
            </a:r>
            <a:r>
              <a:rPr lang="en-US" sz="3600" b="1" dirty="0" smtClean="0"/>
              <a:t>CULTURE</a:t>
            </a:r>
          </a:p>
          <a:p>
            <a:r>
              <a:rPr lang="en-US" sz="3600" b="1" dirty="0" smtClean="0"/>
              <a:t>RAPID GROWTH OF NEUROSCIENCE OF LEARNING</a:t>
            </a:r>
          </a:p>
          <a:p>
            <a:endParaRPr lang="en-US" sz="36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DIVERGENCE OF LEARNING AND SCHOOLING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EXPONENTIAL GROWTH IN DIGITAL LEARNING; LINEAR GROWTH IN SCHOOLING</a:t>
            </a:r>
          </a:p>
          <a:p>
            <a:r>
              <a:rPr lang="en-US" b="1" dirty="0" smtClean="0"/>
              <a:t>INCREASING SHIFT FROM ATTAINMENT TO COMPETENCE</a:t>
            </a:r>
          </a:p>
          <a:p>
            <a:r>
              <a:rPr lang="en-US" b="1" dirty="0" smtClean="0"/>
              <a:t>CHALLENGES TO ATTENTION AND FOCUS</a:t>
            </a:r>
          </a:p>
          <a:p>
            <a:r>
              <a:rPr lang="en-US" b="1" dirty="0" smtClean="0"/>
              <a:t>CHALLENGES TO THE ROLE OF “EXPERTS” IN THE LEARNING PROCESS</a:t>
            </a:r>
          </a:p>
          <a:p>
            <a:r>
              <a:rPr lang="en-US" b="1" dirty="0" smtClean="0"/>
              <a:t>REDEFINITION OF EXPERTISE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INCREASING INFLUENCE OF DIGITAL CULTURE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MULTIPLE POINTS OF ACCESS</a:t>
            </a:r>
          </a:p>
          <a:p>
            <a:r>
              <a:rPr lang="en-US" b="1" dirty="0" smtClean="0"/>
              <a:t>MORE USER-DRIVEN DETERMINATIONS OF “QUALITY”</a:t>
            </a:r>
          </a:p>
          <a:p>
            <a:r>
              <a:rPr lang="en-US" b="1" dirty="0" smtClean="0"/>
              <a:t>INCREASED FOCUS ON SPECIALIZED NEEDS, SERVICES</a:t>
            </a:r>
          </a:p>
          <a:p>
            <a:r>
              <a:rPr lang="en-US" b="1" dirty="0" smtClean="0"/>
              <a:t>DECREASED ROLE OF SCHOOLS IN LEARNING AS “TRANSFER OF INFORMATION”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RAPID GROWTH IN THE NEUROSCIENCE OF 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“THE END OF AVERAGE,” THE GROWTH OF INDIVIDUALIZATION</a:t>
            </a:r>
          </a:p>
          <a:p>
            <a:r>
              <a:rPr lang="en-US" b="1" dirty="0" smtClean="0"/>
              <a:t>FOCUS ON DOMAIN-SPECIFIC DEVELOPMENT; APPRECIATION OF “JAGGEDNESS”</a:t>
            </a:r>
          </a:p>
          <a:p>
            <a:r>
              <a:rPr lang="en-US" b="1" dirty="0" smtClean="0"/>
              <a:t>GREATER APPRECIATION OF EMBODIED COGNITION</a:t>
            </a:r>
          </a:p>
          <a:p>
            <a:r>
              <a:rPr lang="en-US" b="1" dirty="0" smtClean="0"/>
              <a:t>INCREASED ATTENTION TO PHYSICAL DESIGN OF LEARNING ENVIRONMENTS</a:t>
            </a:r>
          </a:p>
          <a:p>
            <a:r>
              <a:rPr lang="en-US" b="1" dirty="0" smtClean="0"/>
              <a:t>REDISCOVERY OF CREATIVITY AS A GOAL OF LEARNING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330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BUILDING A CULTURE OF PRACTICE FOR THE NEW LEARNING SECTOR</vt:lpstr>
      <vt:lpstr>WHAT IS “SPECIAL” ABOUT SPECIAL EDUCATION?</vt:lpstr>
      <vt:lpstr>SPECIAL EDUCATION AS A MODEL FOR THE FUTURE OF LEARNING</vt:lpstr>
      <vt:lpstr>WHAT IS PROFESSIONALISM? </vt:lpstr>
      <vt:lpstr>CLINICAL PRACTICE </vt:lpstr>
      <vt:lpstr>OVER THE HORIZON</vt:lpstr>
      <vt:lpstr>DIVERGENCE OF LEARNING AND SCHOOLING</vt:lpstr>
      <vt:lpstr>INCREASING INFLUENCE OF DIGITAL CULTURE</vt:lpstr>
      <vt:lpstr>RAPID GROWTH IN THE NEUROSCIENCE OF LEARNING</vt:lpstr>
      <vt:lpstr>WHO WILL LEAD THE FUTURE OF LEARNING?</vt:lpstr>
      <vt:lpstr>WHAT SPECIAL EDUCATION BRINGS TO THE FUTURE OF LEARNING</vt:lpstr>
      <vt:lpstr>CHALLENGES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CULTURE OF PRACTICE FOR THE NEW LEARNING SECTOR</dc:title>
  <dc:creator>Richard Elmore</dc:creator>
  <cp:lastModifiedBy>Coukoulis, Nicholas</cp:lastModifiedBy>
  <cp:revision>5</cp:revision>
  <dcterms:created xsi:type="dcterms:W3CDTF">2016-07-29T12:54:48Z</dcterms:created>
  <dcterms:modified xsi:type="dcterms:W3CDTF">2016-07-29T19:33:31Z</dcterms:modified>
</cp:coreProperties>
</file>