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 id="2147483703" r:id="rId2"/>
    <p:sldMasterId id="2147483715" r:id="rId3"/>
    <p:sldMasterId id="2147483730" r:id="rId4"/>
  </p:sldMasterIdLst>
  <p:notesMasterIdLst>
    <p:notesMasterId r:id="rId32"/>
  </p:notesMasterIdLst>
  <p:handoutMasterIdLst>
    <p:handoutMasterId r:id="rId33"/>
  </p:handoutMasterIdLst>
  <p:sldIdLst>
    <p:sldId id="336" r:id="rId5"/>
    <p:sldId id="298" r:id="rId6"/>
    <p:sldId id="276" r:id="rId7"/>
    <p:sldId id="299" r:id="rId8"/>
    <p:sldId id="316" r:id="rId9"/>
    <p:sldId id="324" r:id="rId10"/>
    <p:sldId id="319" r:id="rId11"/>
    <p:sldId id="317" r:id="rId12"/>
    <p:sldId id="318" r:id="rId13"/>
    <p:sldId id="315" r:id="rId14"/>
    <p:sldId id="320" r:id="rId15"/>
    <p:sldId id="323" r:id="rId16"/>
    <p:sldId id="322" r:id="rId17"/>
    <p:sldId id="321" r:id="rId18"/>
    <p:sldId id="304" r:id="rId19"/>
    <p:sldId id="325" r:id="rId20"/>
    <p:sldId id="348" r:id="rId21"/>
    <p:sldId id="338" r:id="rId22"/>
    <p:sldId id="339" r:id="rId23"/>
    <p:sldId id="340" r:id="rId24"/>
    <p:sldId id="341" r:id="rId25"/>
    <p:sldId id="350" r:id="rId26"/>
    <p:sldId id="343" r:id="rId27"/>
    <p:sldId id="344" r:id="rId28"/>
    <p:sldId id="345" r:id="rId29"/>
    <p:sldId id="347" r:id="rId30"/>
    <p:sldId id="349"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Kids" charset="0"/>
        <a:ea typeface="+mn-ea"/>
        <a:cs typeface="+mn-cs"/>
      </a:defRPr>
    </a:lvl1pPr>
    <a:lvl2pPr marL="457200" algn="l" rtl="0" eaLnBrk="0" fontAlgn="base" hangingPunct="0">
      <a:spcBef>
        <a:spcPct val="0"/>
      </a:spcBef>
      <a:spcAft>
        <a:spcPct val="0"/>
      </a:spcAft>
      <a:defRPr kern="1200">
        <a:solidFill>
          <a:schemeClr val="tx1"/>
        </a:solidFill>
        <a:latin typeface="Kids" charset="0"/>
        <a:ea typeface="+mn-ea"/>
        <a:cs typeface="+mn-cs"/>
      </a:defRPr>
    </a:lvl2pPr>
    <a:lvl3pPr marL="914400" algn="l" rtl="0" eaLnBrk="0" fontAlgn="base" hangingPunct="0">
      <a:spcBef>
        <a:spcPct val="0"/>
      </a:spcBef>
      <a:spcAft>
        <a:spcPct val="0"/>
      </a:spcAft>
      <a:defRPr kern="1200">
        <a:solidFill>
          <a:schemeClr val="tx1"/>
        </a:solidFill>
        <a:latin typeface="Kids" charset="0"/>
        <a:ea typeface="+mn-ea"/>
        <a:cs typeface="+mn-cs"/>
      </a:defRPr>
    </a:lvl3pPr>
    <a:lvl4pPr marL="1371600" algn="l" rtl="0" eaLnBrk="0" fontAlgn="base" hangingPunct="0">
      <a:spcBef>
        <a:spcPct val="0"/>
      </a:spcBef>
      <a:spcAft>
        <a:spcPct val="0"/>
      </a:spcAft>
      <a:defRPr kern="1200">
        <a:solidFill>
          <a:schemeClr val="tx1"/>
        </a:solidFill>
        <a:latin typeface="Kids" charset="0"/>
        <a:ea typeface="+mn-ea"/>
        <a:cs typeface="+mn-cs"/>
      </a:defRPr>
    </a:lvl4pPr>
    <a:lvl5pPr marL="1828800" algn="l" rtl="0" eaLnBrk="0" fontAlgn="base" hangingPunct="0">
      <a:spcBef>
        <a:spcPct val="0"/>
      </a:spcBef>
      <a:spcAft>
        <a:spcPct val="0"/>
      </a:spcAft>
      <a:defRPr kern="1200">
        <a:solidFill>
          <a:schemeClr val="tx1"/>
        </a:solidFill>
        <a:latin typeface="Kids" charset="0"/>
        <a:ea typeface="+mn-ea"/>
        <a:cs typeface="+mn-cs"/>
      </a:defRPr>
    </a:lvl5pPr>
    <a:lvl6pPr marL="2286000" algn="l" defTabSz="914400" rtl="0" eaLnBrk="1" latinLnBrk="0" hangingPunct="1">
      <a:defRPr kern="1200">
        <a:solidFill>
          <a:schemeClr val="tx1"/>
        </a:solidFill>
        <a:latin typeface="Kids" charset="0"/>
        <a:ea typeface="+mn-ea"/>
        <a:cs typeface="+mn-cs"/>
      </a:defRPr>
    </a:lvl6pPr>
    <a:lvl7pPr marL="2743200" algn="l" defTabSz="914400" rtl="0" eaLnBrk="1" latinLnBrk="0" hangingPunct="1">
      <a:defRPr kern="1200">
        <a:solidFill>
          <a:schemeClr val="tx1"/>
        </a:solidFill>
        <a:latin typeface="Kids" charset="0"/>
        <a:ea typeface="+mn-ea"/>
        <a:cs typeface="+mn-cs"/>
      </a:defRPr>
    </a:lvl7pPr>
    <a:lvl8pPr marL="3200400" algn="l" defTabSz="914400" rtl="0" eaLnBrk="1" latinLnBrk="0" hangingPunct="1">
      <a:defRPr kern="1200">
        <a:solidFill>
          <a:schemeClr val="tx1"/>
        </a:solidFill>
        <a:latin typeface="Kids" charset="0"/>
        <a:ea typeface="+mn-ea"/>
        <a:cs typeface="+mn-cs"/>
      </a:defRPr>
    </a:lvl8pPr>
    <a:lvl9pPr marL="3657600" algn="l" defTabSz="914400" rtl="0" eaLnBrk="1" latinLnBrk="0" hangingPunct="1">
      <a:defRPr kern="1200">
        <a:solidFill>
          <a:schemeClr val="tx1"/>
        </a:solidFill>
        <a:latin typeface="Kids"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C9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82" autoAdjust="0"/>
    <p:restoredTop sz="75648" autoAdjust="0"/>
  </p:normalViewPr>
  <p:slideViewPr>
    <p:cSldViewPr>
      <p:cViewPr varScale="1">
        <p:scale>
          <a:sx n="85" d="100"/>
          <a:sy n="85" d="100"/>
        </p:scale>
        <p:origin x="-1374" y="-84"/>
      </p:cViewPr>
      <p:guideLst>
        <p:guide orient="horz" pos="2160"/>
        <p:guide pos="2880"/>
      </p:guideLst>
    </p:cSldViewPr>
  </p:slideViewPr>
  <p:outlineViewPr>
    <p:cViewPr>
      <p:scale>
        <a:sx n="33" d="100"/>
        <a:sy n="33" d="100"/>
      </p:scale>
      <p:origin x="0" y="172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59D464E-2378-4913-9664-7CB855951A52}" type="slidenum">
              <a:rPr lang="en-US" altLang="en-US"/>
              <a:pPr>
                <a:defRPr/>
              </a:pPr>
              <a:t>‹#›</a:t>
            </a:fld>
            <a:endParaRPr lang="en-US" altLang="en-US"/>
          </a:p>
        </p:txBody>
      </p:sp>
    </p:spTree>
    <p:extLst>
      <p:ext uri="{BB962C8B-B14F-4D97-AF65-F5344CB8AC3E}">
        <p14:creationId xmlns:p14="http://schemas.microsoft.com/office/powerpoint/2010/main" val="2223159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9C8FAF0-C28E-4222-BAAB-62A2AA3EA8FB}" type="slidenum">
              <a:rPr lang="en-US" altLang="en-US"/>
              <a:pPr>
                <a:defRPr/>
              </a:pPr>
              <a:t>‹#›</a:t>
            </a:fld>
            <a:endParaRPr lang="en-US" altLang="en-US"/>
          </a:p>
        </p:txBody>
      </p:sp>
    </p:spTree>
    <p:extLst>
      <p:ext uri="{BB962C8B-B14F-4D97-AF65-F5344CB8AC3E}">
        <p14:creationId xmlns:p14="http://schemas.microsoft.com/office/powerpoint/2010/main" val="3412089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1</a:t>
            </a:fld>
            <a:endParaRPr lang="en-US" altLang="en-US"/>
          </a:p>
        </p:txBody>
      </p:sp>
    </p:spTree>
    <p:extLst>
      <p:ext uri="{BB962C8B-B14F-4D97-AF65-F5344CB8AC3E}">
        <p14:creationId xmlns:p14="http://schemas.microsoft.com/office/powerpoint/2010/main" val="359705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publications produced, the trainees were instrumental in the revision and</a:t>
            </a:r>
            <a:r>
              <a:rPr lang="en-US" baseline="0" dirty="0" smtClean="0"/>
              <a:t> revalidation of the CEC Administrator of Special Education Standards in 2009 and 2013.</a:t>
            </a:r>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11</a:t>
            </a:fld>
            <a:endParaRPr lang="en-US" altLang="en-US"/>
          </a:p>
        </p:txBody>
      </p:sp>
    </p:spTree>
    <p:extLst>
      <p:ext uri="{BB962C8B-B14F-4D97-AF65-F5344CB8AC3E}">
        <p14:creationId xmlns:p14="http://schemas.microsoft.com/office/powerpoint/2010/main" val="294721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dirty="0" smtClean="0"/>
              <a:t>From our research</a:t>
            </a:r>
            <a:r>
              <a:rPr lang="en-US" baseline="0" dirty="0" smtClean="0"/>
              <a:t> efforts a strand of research on leadership styles has emerged.  The strand includes a series of studies that have involved a mixed methods design that has produced factors and themes.</a:t>
            </a:r>
          </a:p>
          <a:p>
            <a:pPr marL="171450" marR="0" indent="-171450">
              <a:lnSpc>
                <a:spcPct val="200000"/>
              </a:lnSpc>
              <a:spcBef>
                <a:spcPts val="0"/>
              </a:spcBef>
              <a:spcAft>
                <a:spcPts val="0"/>
              </a:spcAft>
              <a:buFont typeface="Arial" panose="020B0604020202020204" pitchFamily="34" charset="0"/>
              <a:buChar char="•"/>
            </a:pPr>
            <a:r>
              <a:rPr lang="en-US" dirty="0" smtClean="0"/>
              <a:t>Provost, Boscardin, &amp; Wells (2010): This study investigates </a:t>
            </a:r>
            <a:r>
              <a:rPr lang="en-US" sz="1200" dirty="0" smtClean="0">
                <a:effectLst/>
                <a:latin typeface="Times New Roman"/>
                <a:ea typeface="Times New Roman"/>
              </a:rPr>
              <a:t>how 30</a:t>
            </a:r>
            <a:r>
              <a:rPr lang="en-US" sz="1200" dirty="0" smtClean="0">
                <a:effectLst/>
                <a:latin typeface="Times New Roman"/>
                <a:ea typeface="Times New Roman"/>
                <a:cs typeface="Times-Roman"/>
              </a:rPr>
              <a:t> principals, assistant principals, and other educational administrators working in a variety of roles and different types of districts perceive </a:t>
            </a:r>
            <a:r>
              <a:rPr lang="en-US" sz="1200" b="1" dirty="0" smtClean="0">
                <a:effectLst/>
                <a:latin typeface="Times New Roman"/>
                <a:ea typeface="Times New Roman"/>
                <a:cs typeface="Times-Roman"/>
              </a:rPr>
              <a:t>21 leadership statements</a:t>
            </a:r>
            <a:r>
              <a:rPr lang="en-US" b="1" dirty="0" smtClean="0"/>
              <a:t> that considered organizational structure and purpose, organizational values, task organization, climate, and individual values and beliefs. </a:t>
            </a:r>
            <a:r>
              <a:rPr lang="en-US" sz="1200" b="1" dirty="0" smtClean="0">
                <a:effectLst/>
                <a:latin typeface="Times New Roman"/>
                <a:ea typeface="Times New Roman"/>
                <a:cs typeface="Times-Roman"/>
              </a:rPr>
              <a:t>leadership statements </a:t>
            </a:r>
            <a:r>
              <a:rPr lang="en-US" sz="1200" dirty="0" smtClean="0">
                <a:effectLst/>
                <a:latin typeface="Times New Roman"/>
                <a:ea typeface="Times New Roman"/>
                <a:cs typeface="Times-Roman"/>
              </a:rPr>
              <a:t>in light of educational reform mandates.</a:t>
            </a:r>
          </a:p>
          <a:p>
            <a:pPr marL="171450" marR="0" indent="-171450">
              <a:lnSpc>
                <a:spcPct val="200000"/>
              </a:lnSpc>
              <a:spcBef>
                <a:spcPts val="0"/>
              </a:spcBef>
              <a:spcAft>
                <a:spcPts val="0"/>
              </a:spcAft>
              <a:buFont typeface="Arial" panose="020B0604020202020204" pitchFamily="34" charset="0"/>
              <a:buChar char="•"/>
            </a:pPr>
            <a:r>
              <a:rPr lang="en-US" sz="1200" dirty="0" smtClean="0">
                <a:effectLst/>
                <a:latin typeface="Times New Roman"/>
                <a:ea typeface="Times New Roman"/>
              </a:rPr>
              <a:t>Mosley, Boscardin,</a:t>
            </a:r>
            <a:r>
              <a:rPr lang="en-US" sz="1200" baseline="0" dirty="0" smtClean="0">
                <a:effectLst/>
                <a:latin typeface="Times New Roman"/>
                <a:ea typeface="Times New Roman"/>
              </a:rPr>
              <a:t> &amp; Wells (2014): I</a:t>
            </a:r>
            <a:r>
              <a:rPr lang="en-US" sz="1200" dirty="0" smtClean="0">
                <a:effectLst/>
                <a:latin typeface="Times New Roman"/>
                <a:ea typeface="Times New Roman"/>
              </a:rPr>
              <a:t>nvestigated the perceptions of leadership attributes held by 35 principals who prioritized</a:t>
            </a:r>
            <a:r>
              <a:rPr lang="en-US" sz="1200" baseline="0" dirty="0" smtClean="0">
                <a:effectLst/>
                <a:latin typeface="Times New Roman"/>
                <a:ea typeface="Times New Roman"/>
              </a:rPr>
              <a:t> </a:t>
            </a:r>
            <a:r>
              <a:rPr lang="en-US" sz="1200" b="1" dirty="0" smtClean="0">
                <a:effectLst/>
                <a:latin typeface="Times New Roman"/>
                <a:ea typeface="Times New Roman"/>
              </a:rPr>
              <a:t>45 transactional, transformational, and laissez-faire leadership statements. </a:t>
            </a:r>
          </a:p>
          <a:p>
            <a:pPr marL="171450" marR="0" indent="-171450">
              <a:lnSpc>
                <a:spcPct val="200000"/>
              </a:lnSpc>
              <a:spcBef>
                <a:spcPts val="0"/>
              </a:spcBef>
              <a:spcAft>
                <a:spcPts val="0"/>
              </a:spcAft>
              <a:buFont typeface="Arial" panose="020B0604020202020204" pitchFamily="34" charset="0"/>
              <a:buChar char="•"/>
            </a:pPr>
            <a:r>
              <a:rPr lang="en-US" sz="1200" dirty="0" smtClean="0">
                <a:effectLst/>
                <a:latin typeface="Cambria"/>
                <a:ea typeface="Times New Roman"/>
                <a:cs typeface="Times New Roman"/>
              </a:rPr>
              <a:t>Garand, Boscardin, &amp; Wells</a:t>
            </a:r>
            <a:r>
              <a:rPr lang="en-US" sz="1200" baseline="0" dirty="0" smtClean="0">
                <a:effectLst/>
                <a:latin typeface="Cambria"/>
                <a:ea typeface="Times New Roman"/>
                <a:cs typeface="Times New Roman"/>
              </a:rPr>
              <a:t> (in preparation): T</a:t>
            </a:r>
            <a:r>
              <a:rPr lang="en-US" sz="1200" dirty="0" smtClean="0">
                <a:effectLst/>
                <a:latin typeface="Times New Roman"/>
                <a:ea typeface="Calibri"/>
              </a:rPr>
              <a:t>his study investigates leadership perceptions of 30 leaders of special education: 10 administrators of special education, 10 principals, and 10 assistant principals.  A Q-sort methodology is used to obtain and analyze participant rankings of </a:t>
            </a:r>
            <a:r>
              <a:rPr lang="en-US" sz="1200" b="1" dirty="0" smtClean="0">
                <a:effectLst/>
                <a:latin typeface="Times New Roman"/>
                <a:ea typeface="Calibri"/>
              </a:rPr>
              <a:t>50 leadership statements representing instructional, distributed, and collaborative leadership.</a:t>
            </a:r>
            <a:r>
              <a:rPr lang="en-US" sz="1200" b="1" dirty="0" smtClean="0">
                <a:effectLst/>
                <a:latin typeface="Times New Roman"/>
                <a:ea typeface="Times New Roman"/>
              </a:rPr>
              <a:t> </a:t>
            </a:r>
          </a:p>
          <a:p>
            <a:pPr marL="171450" marR="0" indent="-171450">
              <a:lnSpc>
                <a:spcPct val="200000"/>
              </a:lnSpc>
              <a:spcBef>
                <a:spcPts val="0"/>
              </a:spcBef>
              <a:spcAft>
                <a:spcPts val="0"/>
              </a:spcAft>
              <a:buFont typeface="Arial" panose="020B0604020202020204" pitchFamily="34" charset="0"/>
              <a:buChar char="•"/>
            </a:pP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Tudryn, Boscardin, &amp; Wells (under review): This study investigated how 15 administrators of special education and 15 special education teacher leaders perceived </a:t>
            </a:r>
            <a:r>
              <a:rPr kumimoji="1" lang="en-US" sz="1200" b="1" i="0" u="none" strike="noStrike" kern="1200" cap="none" spc="0" normalizeH="0" baseline="0" noProof="0" dirty="0" smtClean="0">
                <a:ln>
                  <a:noFill/>
                </a:ln>
                <a:solidFill>
                  <a:srgbClr val="000000"/>
                </a:solidFill>
                <a:effectLst/>
                <a:uLnTx/>
                <a:uFillTx/>
                <a:latin typeface="Times New Roman"/>
                <a:ea typeface="Times New Roman"/>
              </a:rPr>
              <a:t>49 distributed leadership statements </a:t>
            </a: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as one approach to addressing the complex and multi-faceted demands of special education.</a:t>
            </a:r>
          </a:p>
          <a:p>
            <a:pPr marL="171450" marR="0" indent="-171450">
              <a:lnSpc>
                <a:spcPct val="200000"/>
              </a:lnSpc>
              <a:spcBef>
                <a:spcPts val="0"/>
              </a:spcBef>
              <a:spcAft>
                <a:spcPts val="0"/>
              </a:spcAft>
              <a:buFont typeface="Arial" panose="020B0604020202020204" pitchFamily="34" charset="0"/>
              <a:buChar char="•"/>
            </a:pP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Schulze &amp; Boscardin (in preparation): </a:t>
            </a:r>
            <a:r>
              <a:rPr kumimoji="1" lang="en-US" sz="1200" b="0" i="0" u="none" strike="noStrike" kern="1200" cap="none" spc="0" normalizeH="0" baseline="0" noProof="0" dirty="0" smtClean="0">
                <a:ln>
                  <a:noFill/>
                </a:ln>
                <a:solidFill>
                  <a:srgbClr val="000000"/>
                </a:solidFill>
                <a:effectLst/>
                <a:uLnTx/>
                <a:uFillTx/>
                <a:latin typeface="Cambria"/>
                <a:ea typeface="Cambria"/>
                <a:cs typeface="Times New Roman"/>
              </a:rPr>
              <a:t>This study investigated the effects of special education background and demographic variables on the perceptions of leadership styles by 15 public school principals with and 15 public school principals without special education backgrounds who sorted </a:t>
            </a:r>
            <a:r>
              <a:rPr kumimoji="1" lang="en-US" sz="1200" b="1" i="0" u="none" strike="noStrike" kern="1200" cap="none" spc="0" normalizeH="0" baseline="0" noProof="0" dirty="0" smtClean="0">
                <a:ln>
                  <a:noFill/>
                </a:ln>
                <a:solidFill>
                  <a:srgbClr val="000000"/>
                </a:solidFill>
                <a:effectLst/>
                <a:uLnTx/>
                <a:uFillTx/>
                <a:latin typeface="Cambria"/>
                <a:ea typeface="Cambria"/>
                <a:cs typeface="Times New Roman"/>
              </a:rPr>
              <a:t>47 statements reflective of transformational, instructional, transactional/laissez-faire, and distributed leadership</a:t>
            </a:r>
            <a:r>
              <a:rPr kumimoji="1" lang="en-US" sz="1200" b="0" i="0" u="none" strike="noStrike" kern="1200" cap="none" spc="0" normalizeH="0" baseline="0" noProof="0" dirty="0" smtClean="0">
                <a:ln>
                  <a:noFill/>
                </a:ln>
                <a:solidFill>
                  <a:srgbClr val="000000"/>
                </a:solidFill>
                <a:effectLst/>
                <a:uLnTx/>
                <a:uFillTx/>
                <a:latin typeface="Cambria"/>
                <a:ea typeface="Cambria"/>
                <a:cs typeface="Times New Roman"/>
              </a:rPr>
              <a:t>.</a:t>
            </a:r>
          </a:p>
          <a:p>
            <a:pPr marL="228600" marR="0">
              <a:lnSpc>
                <a:spcPct val="200000"/>
              </a:lnSpc>
              <a:spcBef>
                <a:spcPts val="0"/>
              </a:spcBef>
              <a:spcAft>
                <a:spcPts val="0"/>
              </a:spcAft>
            </a:pPr>
            <a:endParaRPr lang="en-US" sz="1200" dirty="0" smtClean="0">
              <a:effectLst/>
              <a:latin typeface="Times New Roman"/>
              <a:ea typeface="Times New Roman"/>
            </a:endParaRPr>
          </a:p>
          <a:p>
            <a:pPr marL="0" marR="0" lvl="0" indent="457200" algn="l" defTabSz="914400" rtl="0" eaLnBrk="0" fontAlgn="base" latinLnBrk="0" hangingPunct="0">
              <a:lnSpc>
                <a:spcPct val="200000"/>
              </a:lnSpc>
              <a:spcBef>
                <a:spcPts val="0"/>
              </a:spcBef>
              <a:spcAft>
                <a:spcPts val="0"/>
              </a:spcAft>
              <a:buClrTx/>
              <a:buSzTx/>
              <a:buFontTx/>
              <a:buNone/>
              <a:tabLst/>
              <a:defRPr/>
            </a:pPr>
            <a:endParaRPr lang="en-US" sz="1200" dirty="0" smtClean="0">
              <a:effectLst/>
              <a:latin typeface="Times New Roman"/>
              <a:ea typeface="Times New Roman"/>
            </a:endParaRPr>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12</a:t>
            </a:fld>
            <a:endParaRPr lang="en-US" altLang="en-US"/>
          </a:p>
        </p:txBody>
      </p:sp>
    </p:spTree>
    <p:extLst>
      <p:ext uri="{BB962C8B-B14F-4D97-AF65-F5344CB8AC3E}">
        <p14:creationId xmlns:p14="http://schemas.microsoft.com/office/powerpoint/2010/main" val="268270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0" fontAlgn="base" latinLnBrk="0" hangingPunct="0">
              <a:lnSpc>
                <a:spcPct val="100000"/>
              </a:lnSpc>
              <a:spcBef>
                <a:spcPct val="20000"/>
              </a:spcBef>
              <a:spcAft>
                <a:spcPct val="0"/>
              </a:spcAft>
              <a:buClr>
                <a:prstClr val="black"/>
              </a:buClr>
              <a:buSzPct val="60000"/>
              <a:buFont typeface="Wingdings" pitchFamily="2" charset="2"/>
              <a:buChar char="n"/>
              <a:tabLst/>
              <a:defRPr/>
            </a:pPr>
            <a:r>
              <a:rPr kumimoji="0" lang="en-US" sz="1200" b="0" i="0" u="none" strike="noStrike" kern="0" cap="none" spc="0" normalizeH="0" baseline="0" noProof="0" dirty="0" smtClean="0">
                <a:ln>
                  <a:noFill/>
                </a:ln>
                <a:solidFill>
                  <a:prstClr val="black"/>
                </a:solidFill>
                <a:effectLst/>
                <a:uLnTx/>
                <a:uFillTx/>
                <a:latin typeface="Times New Roman"/>
                <a:ea typeface="Times New Roman"/>
              </a:rPr>
              <a:t>Provost et al.: One factor labeled </a:t>
            </a:r>
            <a:r>
              <a:rPr kumimoji="0" lang="en-US" sz="1200" b="1" i="0" u="none" strike="noStrike" kern="0" cap="none" spc="0" normalizeH="0" baseline="0" noProof="0" dirty="0" smtClean="0">
                <a:ln>
                  <a:noFill/>
                </a:ln>
                <a:solidFill>
                  <a:prstClr val="black"/>
                </a:solidFill>
                <a:effectLst/>
                <a:uLnTx/>
                <a:uFillTx/>
                <a:latin typeface="Times New Roman"/>
                <a:ea typeface="Times New Roman"/>
              </a:rPr>
              <a:t>instructional site-based leadership </a:t>
            </a:r>
            <a:r>
              <a:rPr kumimoji="0" lang="en-US" sz="1200" b="0" i="0" u="none" strike="noStrike" kern="0" cap="none" spc="0" normalizeH="0" baseline="0" noProof="0" dirty="0" smtClean="0">
                <a:ln>
                  <a:noFill/>
                </a:ln>
                <a:solidFill>
                  <a:prstClr val="black"/>
                </a:solidFill>
                <a:effectLst/>
                <a:uLnTx/>
                <a:uFillTx/>
                <a:latin typeface="Times New Roman"/>
                <a:ea typeface="Times New Roman"/>
              </a:rPr>
              <a:t>was produced by 20 of the 30 principals who tended to have more years of experience in educational administration, to be male, to have attained higher levels of education, and to have shifted from secondary teaching to elementary </a:t>
            </a:r>
            <a:r>
              <a:rPr kumimoji="0" lang="en-US" sz="1200" b="0" i="0" u="none" strike="noStrike" kern="0" cap="none" spc="0" normalizeH="0" baseline="0" noProof="0" dirty="0" err="1" smtClean="0">
                <a:ln>
                  <a:noFill/>
                </a:ln>
                <a:solidFill>
                  <a:prstClr val="black"/>
                </a:solidFill>
                <a:effectLst/>
                <a:uLnTx/>
                <a:uFillTx/>
                <a:latin typeface="Times New Roman"/>
                <a:ea typeface="Times New Roman"/>
              </a:rPr>
              <a:t>principalships</a:t>
            </a:r>
            <a:r>
              <a:rPr kumimoji="0" lang="en-US" sz="1200" b="0" i="0" u="none" strike="noStrike" kern="0" cap="none" spc="0" normalizeH="0" baseline="0" noProof="0" dirty="0" smtClean="0">
                <a:ln>
                  <a:noFill/>
                </a:ln>
                <a:solidFill>
                  <a:prstClr val="black"/>
                </a:solidFill>
                <a:effectLst/>
                <a:uLnTx/>
                <a:uFillTx/>
                <a:latin typeface="Times New Roman"/>
                <a:ea typeface="Times New Roman"/>
              </a:rPr>
              <a:t>.  Their perspective, through its emphasis on principal leadership behaviors such as holding high expectations for staff performance, communicating instructional goals, developing school goals, and systematically observing teachers’ instructional methods, emphasized elements of site-based management and instructional leadership</a:t>
            </a:r>
          </a:p>
          <a:p>
            <a:pPr marL="342900" marR="0" lvl="0" indent="-342900" algn="l" defTabSz="914400" rtl="0" eaLnBrk="0" fontAlgn="base" latinLnBrk="0" hangingPunct="0">
              <a:lnSpc>
                <a:spcPct val="100000"/>
              </a:lnSpc>
              <a:spcBef>
                <a:spcPct val="20000"/>
              </a:spcBef>
              <a:spcAft>
                <a:spcPct val="0"/>
              </a:spcAft>
              <a:buClr>
                <a:prstClr val="black"/>
              </a:buClr>
              <a:buSzPct val="60000"/>
              <a:buFont typeface="Wingdings" pitchFamily="2" charset="2"/>
              <a:buChar char="n"/>
              <a:tabLst/>
              <a:defRPr/>
            </a:pP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Mosley et al.: The </a:t>
            </a:r>
            <a:r>
              <a:rPr kumimoji="0" lang="en-US" sz="1600" b="1" i="0" u="none" strike="noStrike" kern="0" cap="none" spc="0" normalizeH="0" baseline="0" noProof="0" dirty="0" smtClean="0">
                <a:ln>
                  <a:noFill/>
                </a:ln>
                <a:solidFill>
                  <a:prstClr val="black"/>
                </a:solidFill>
                <a:effectLst/>
                <a:uLnTx/>
                <a:uFillTx/>
                <a:latin typeface="Times New Roman"/>
                <a:ea typeface="Times New Roman"/>
              </a:rPr>
              <a:t>transformational mission-oriented</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 </a:t>
            </a: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Factor A members, </a:t>
            </a:r>
            <a:r>
              <a:rPr kumimoji="0" lang="en-US" sz="1200" b="0" i="0" u="none" strike="noStrike" kern="0" cap="none" spc="0" normalizeH="0" baseline="0" noProof="0" dirty="0" smtClean="0">
                <a:ln>
                  <a:noFill/>
                </a:ln>
                <a:solidFill>
                  <a:prstClr val="black"/>
                </a:solidFill>
                <a:effectLst/>
                <a:uLnTx/>
                <a:uFillTx/>
                <a:latin typeface="Times New Roman"/>
                <a:ea typeface="Times New Roman"/>
                <a:cs typeface="+mn-cs"/>
              </a:rPr>
              <a:t>comprised mostly of less experienced females, </a:t>
            </a: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preferred statements that were collective in mission, purpose, and goals to achieve organization objectives.  The </a:t>
            </a:r>
            <a:r>
              <a:rPr kumimoji="0" lang="en-US" sz="2000" b="1" i="0" u="none" strike="noStrike" kern="0" cap="none" spc="0" normalizeH="0" baseline="0" noProof="0" dirty="0" smtClean="0">
                <a:ln>
                  <a:noFill/>
                </a:ln>
                <a:solidFill>
                  <a:prstClr val="black"/>
                </a:solidFill>
                <a:effectLst/>
                <a:uLnTx/>
                <a:uFillTx/>
                <a:latin typeface="Times New Roman"/>
                <a:ea typeface="Times New Roman"/>
              </a:rPr>
              <a:t>transformational collaborative-oriented </a:t>
            </a: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Factor B members, </a:t>
            </a:r>
            <a:r>
              <a:rPr kumimoji="0" lang="en-US" sz="1200" b="0" i="0" u="none" strike="noStrike" kern="0" cap="none" spc="0" normalizeH="0" baseline="0" noProof="0" dirty="0" smtClean="0">
                <a:ln>
                  <a:noFill/>
                </a:ln>
                <a:solidFill>
                  <a:prstClr val="black"/>
                </a:solidFill>
                <a:effectLst/>
                <a:uLnTx/>
                <a:uFillTx/>
                <a:latin typeface="Times New Roman"/>
                <a:ea typeface="Times New Roman"/>
                <a:cs typeface="+mn-cs"/>
              </a:rPr>
              <a:t>largely more experienced males,</a:t>
            </a:r>
            <a:r>
              <a:rPr kumimoji="1" lang="en-US" sz="1200" b="0" i="0" u="none" strike="noStrike" kern="1200" cap="none" spc="0" normalizeH="0" baseline="0" noProof="0" dirty="0" smtClean="0">
                <a:ln>
                  <a:noFill/>
                </a:ln>
                <a:solidFill>
                  <a:srgbClr val="000000"/>
                </a:solidFill>
                <a:effectLst/>
                <a:uLnTx/>
                <a:uFillTx/>
                <a:latin typeface="Times New Roman"/>
                <a:ea typeface="Times New Roman"/>
              </a:rPr>
              <a:t> preferred statements that expressed collegiality, collaboration, and a synergy for meeting the needs of the individuals. </a:t>
            </a:r>
          </a:p>
          <a:p>
            <a:pPr marL="342900" marR="0" lvl="0" indent="-342900" algn="l" defTabSz="914400" rtl="0" eaLnBrk="0" fontAlgn="base" latinLnBrk="0" hangingPunct="0">
              <a:lnSpc>
                <a:spcPct val="100000"/>
              </a:lnSpc>
              <a:spcBef>
                <a:spcPct val="20000"/>
              </a:spcBef>
              <a:spcAft>
                <a:spcPct val="0"/>
              </a:spcAft>
              <a:buClr>
                <a:prstClr val="black"/>
              </a:buClr>
              <a:buSzPct val="60000"/>
              <a:buFont typeface="Wingdings" pitchFamily="2" charset="2"/>
              <a:buChar char="n"/>
              <a:tabLst/>
              <a:defRPr/>
            </a:pPr>
            <a:r>
              <a:rPr kumimoji="0" lang="en-US" sz="1200" b="0" i="0" u="none" strike="noStrike" kern="0" cap="none" spc="0" normalizeH="0" baseline="0" noProof="0" dirty="0" smtClean="0">
                <a:ln>
                  <a:noFill/>
                </a:ln>
                <a:solidFill>
                  <a:prstClr val="black"/>
                </a:solidFill>
                <a:effectLst/>
                <a:uLnTx/>
                <a:uFillTx/>
                <a:latin typeface="Times New Roman"/>
                <a:ea typeface="Times New Roman"/>
              </a:rPr>
              <a:t>Garand, Boscardin, &amp; Wells (in preparation): </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The </a:t>
            </a:r>
            <a:r>
              <a:rPr kumimoji="0" lang="en-US" sz="1600" b="1" i="0" u="none" strike="noStrike" kern="0" cap="none" spc="0" normalizeH="0" baseline="0" noProof="0" dirty="0" smtClean="0">
                <a:ln>
                  <a:noFill/>
                </a:ln>
                <a:solidFill>
                  <a:prstClr val="black"/>
                </a:solidFill>
                <a:effectLst/>
                <a:uLnTx/>
                <a:uFillTx/>
                <a:latin typeface="Times New Roman"/>
                <a:ea typeface="Times New Roman"/>
              </a:rPr>
              <a:t>instructional leadership </a:t>
            </a:r>
            <a:r>
              <a:rPr kumimoji="0" lang="en-US" sz="1200" b="0" i="0" u="none" strike="noStrike" kern="0" cap="none" spc="0" normalizeH="0" baseline="0" noProof="0" dirty="0" smtClean="0">
                <a:ln>
                  <a:noFill/>
                </a:ln>
                <a:solidFill>
                  <a:prstClr val="black"/>
                </a:solidFill>
                <a:effectLst/>
                <a:uLnTx/>
                <a:uFillTx/>
                <a:latin typeface="Times New Roman"/>
                <a:ea typeface="Times New Roman"/>
              </a:rPr>
              <a:t>Factor A members, comprised of younger, slightly less experienced and educated white principals or assistant principals 40 years of age with </a:t>
            </a:r>
            <a:r>
              <a:rPr kumimoji="0" lang="en-US" sz="1200" b="0" i="0" u="none" strike="noStrike" kern="0" cap="none" spc="0" normalizeH="0" baseline="0" noProof="0" dirty="0" smtClean="0">
                <a:ln>
                  <a:noFill/>
                </a:ln>
                <a:solidFill>
                  <a:prstClr val="black"/>
                </a:solidFill>
                <a:effectLst/>
                <a:uLnTx/>
                <a:uFillTx/>
                <a:latin typeface="Times New Roman"/>
                <a:ea typeface="Times New Roman"/>
                <a:cs typeface="+mn-cs"/>
              </a:rPr>
              <a:t>11 or more areas of special education performance requiring corrective action, </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valued </a:t>
            </a: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charset="-128"/>
                <a:cs typeface="Times New Roman" panose="02020603050405020304" pitchFamily="18" charset="0"/>
              </a:rPr>
              <a:t>shared beliefs and expectations, organizational missions, influencing instruction and centralized leadership and decision-making. </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The </a:t>
            </a:r>
            <a:r>
              <a:rPr kumimoji="0" lang="en-US" sz="1600" b="1" i="0" u="none" strike="noStrike" kern="0" cap="none" spc="0" normalizeH="0" baseline="0" noProof="0" dirty="0" smtClean="0">
                <a:ln>
                  <a:noFill/>
                </a:ln>
                <a:solidFill>
                  <a:prstClr val="black"/>
                </a:solidFill>
                <a:effectLst/>
                <a:uLnTx/>
                <a:uFillTx/>
                <a:latin typeface="Times New Roman"/>
                <a:ea typeface="Times New Roman"/>
              </a:rPr>
              <a:t>multifaceted leadership </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F</a:t>
            </a:r>
            <a:r>
              <a:rPr kumimoji="0" lang="en-US" sz="1200" b="0" i="0" u="none" strike="noStrike" kern="0" cap="none" spc="0" normalizeH="0" baseline="0" noProof="0" dirty="0" smtClean="0">
                <a:ln>
                  <a:noFill/>
                </a:ln>
                <a:solidFill>
                  <a:prstClr val="black"/>
                </a:solidFill>
                <a:effectLst/>
                <a:uLnTx/>
                <a:uFillTx/>
                <a:latin typeface="Times New Roman"/>
                <a:ea typeface="Times New Roman"/>
              </a:rPr>
              <a:t>actor B members, comprised of older, predominantly white, female, more experienced and educated </a:t>
            </a:r>
            <a:r>
              <a:rPr kumimoji="0" lang="en-US" sz="1200" b="0" i="0" u="none" strike="noStrike" kern="0" cap="none" spc="0" normalizeH="0" baseline="0" noProof="0" dirty="0" smtClean="0">
                <a:ln>
                  <a:noFill/>
                </a:ln>
                <a:solidFill>
                  <a:prstClr val="black"/>
                </a:solidFill>
                <a:effectLst/>
                <a:uLnTx/>
                <a:uFillTx/>
                <a:latin typeface="Times New Roman"/>
                <a:ea typeface="Times New Roman"/>
                <a:cs typeface="+mn-cs"/>
              </a:rPr>
              <a:t>30 and 59 year old </a:t>
            </a:r>
            <a:r>
              <a:rPr kumimoji="0" lang="en-US" sz="1200" b="0" i="0" u="none" strike="noStrike" kern="0" cap="none" spc="0" normalizeH="0" baseline="0" noProof="0" dirty="0" smtClean="0">
                <a:ln>
                  <a:noFill/>
                </a:ln>
                <a:solidFill>
                  <a:prstClr val="black"/>
                </a:solidFill>
                <a:effectLst/>
                <a:uLnTx/>
                <a:uFillTx/>
                <a:latin typeface="Times New Roman"/>
                <a:ea typeface="Times New Roman"/>
              </a:rPr>
              <a:t>principals, assistant principals, and special education administrators working in districts with </a:t>
            </a:r>
            <a:r>
              <a:rPr kumimoji="0" lang="en-US" sz="1200" b="0" i="0" u="none" strike="noStrike" kern="0" cap="none" spc="0" normalizeH="0" baseline="0" noProof="0" dirty="0" smtClean="0">
                <a:ln>
                  <a:noFill/>
                </a:ln>
                <a:solidFill>
                  <a:prstClr val="black"/>
                </a:solidFill>
                <a:effectLst/>
                <a:uLnTx/>
                <a:uFillTx/>
                <a:latin typeface="Times New Roman"/>
                <a:ea typeface="Times New Roman"/>
                <a:cs typeface="+mn-cs"/>
              </a:rPr>
              <a:t>less than 40% of the students receiving free or reduced lunch and10 or less areas of special education performance requiring corrective action, valued</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knowledge-bases fundamental to role and efficacy, multi-actor input and decision-making, creation of organizational values and expectations, and creation of systems that affect student outcomes. </a:t>
            </a:r>
            <a:endParaRPr kumimoji="0" lang="en-US" sz="1200" b="0" i="0" u="none" strike="noStrike" kern="0" cap="none" spc="0" normalizeH="0" baseline="0" noProof="0" dirty="0" smtClean="0">
              <a:ln>
                <a:noFill/>
              </a:ln>
              <a:solidFill>
                <a:prstClr val="black"/>
              </a:solidFill>
              <a:effectLst/>
              <a:uLnTx/>
              <a:uFillTx/>
              <a:latin typeface="Times New Roman"/>
              <a:ea typeface="Times New Roman"/>
              <a:cs typeface="+mn-cs"/>
            </a:endParaRPr>
          </a:p>
          <a:p>
            <a:pPr marL="342900" marR="0" lvl="0" indent="-342900" algn="l" defTabSz="914400" rtl="0" eaLnBrk="0" fontAlgn="base" latinLnBrk="0" hangingPunct="0">
              <a:lnSpc>
                <a:spcPct val="100000"/>
              </a:lnSpc>
              <a:spcBef>
                <a:spcPct val="20000"/>
              </a:spcBef>
              <a:spcAft>
                <a:spcPct val="0"/>
              </a:spcAft>
              <a:buClr>
                <a:prstClr val="black"/>
              </a:buClr>
              <a:buSzPct val="60000"/>
              <a:buFont typeface="Wingdings" pitchFamily="2" charset="2"/>
              <a:buChar char="n"/>
              <a:tabLst/>
              <a:defRPr/>
            </a:pPr>
            <a:r>
              <a:rPr kumimoji="0" lang="en-US" sz="1200" b="0" i="0" u="none" strike="noStrike" kern="0" cap="none" spc="0" normalizeH="0" baseline="0" noProof="0" dirty="0" smtClean="0">
                <a:ln>
                  <a:noFill/>
                </a:ln>
                <a:solidFill>
                  <a:prstClr val="black"/>
                </a:solidFill>
                <a:effectLst/>
                <a:uLnTx/>
                <a:uFillTx/>
                <a:latin typeface="Times New Roman"/>
                <a:ea typeface="Times New Roman"/>
              </a:rPr>
              <a:t>Tudryn et al.: The findings indicated that the resulting two factors from the Q-sorts were not aligned with particular participant roles. </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The </a:t>
            </a:r>
            <a:r>
              <a:rPr kumimoji="0" lang="en-US" sz="1600" b="1" i="0" u="none" strike="noStrike" kern="0" cap="none" spc="0" normalizeH="0" baseline="0" noProof="0" dirty="0" smtClean="0">
                <a:ln>
                  <a:noFill/>
                </a:ln>
                <a:solidFill>
                  <a:prstClr val="black"/>
                </a:solidFill>
                <a:effectLst/>
                <a:uLnTx/>
                <a:uFillTx/>
                <a:latin typeface="Times New Roman"/>
                <a:ea typeface="Times New Roman"/>
              </a:rPr>
              <a:t>planned distributed leadership</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 </a:t>
            </a:r>
            <a:r>
              <a:rPr kumimoji="0" lang="en-US" sz="1200" b="0" i="0" u="none" strike="noStrike" kern="0" cap="none" spc="0" normalizeH="0" baseline="0" noProof="0" dirty="0" smtClean="0">
                <a:ln>
                  <a:noFill/>
                </a:ln>
                <a:solidFill>
                  <a:prstClr val="black"/>
                </a:solidFill>
                <a:effectLst/>
                <a:uLnTx/>
                <a:uFillTx/>
                <a:latin typeface="Times New Roman"/>
                <a:ea typeface="Times New Roman"/>
              </a:rPr>
              <a:t>Factor A members were generally younger, more educated with less experience at their current position, and were working in larger school districts with higher rates of poverty, who </a:t>
            </a:r>
            <a:r>
              <a:rPr kumimoji="0" lang="en-US" sz="1600" b="0" i="0" u="none" strike="noStrike" kern="0" cap="none" spc="0" normalizeH="0" baseline="0" noProof="0" dirty="0" smtClean="0">
                <a:ln>
                  <a:noFill/>
                </a:ln>
                <a:solidFill>
                  <a:prstClr val="black"/>
                </a:solidFill>
                <a:effectLst/>
                <a:uLnTx/>
                <a:uFillTx/>
                <a:latin typeface="Times New Roman"/>
                <a:ea typeface="Times New Roman"/>
              </a:rPr>
              <a:t>members showed a preference for</a:t>
            </a:r>
            <a:r>
              <a:rPr kumimoji="0" lang="en-US" sz="1600" b="0" i="0" u="none" strike="noStrike" kern="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rPr>
              <a:t> established well-functioning teams, clarity, open communication, and working towards a common purpose by prioritizing tasks. The </a:t>
            </a:r>
            <a:r>
              <a:rPr kumimoji="0" lang="en-US" sz="1600" b="1" i="0" u="none" strike="noStrike" kern="0" cap="none" spc="0" normalizeH="0" baseline="0" noProof="0" dirty="0" smtClean="0">
                <a:ln>
                  <a:noFill/>
                </a:ln>
                <a:solidFill>
                  <a:prstClr val="black"/>
                </a:solidFill>
                <a:effectLst/>
                <a:uLnTx/>
                <a:uFillTx/>
                <a:latin typeface="Times New Roman"/>
                <a:ea typeface="Times New Roman"/>
              </a:rPr>
              <a:t>embedded distributed leadership </a:t>
            </a:r>
            <a:r>
              <a:rPr kumimoji="0" lang="en-US" sz="1200" b="0" i="0" u="none" strike="noStrike" kern="0" cap="none" spc="0" normalizeH="0" baseline="0" noProof="0" dirty="0" smtClean="0">
                <a:ln>
                  <a:noFill/>
                </a:ln>
                <a:solidFill>
                  <a:prstClr val="black"/>
                </a:solidFill>
                <a:effectLst/>
                <a:uLnTx/>
                <a:uFillTx/>
                <a:latin typeface="Times New Roman"/>
                <a:ea typeface="Times New Roman"/>
              </a:rPr>
              <a:t>Factor B members, comprised of more experienced, less educated, older, females working in smaller and more affluent school districts, </a:t>
            </a:r>
            <a:r>
              <a:rPr kumimoji="0" lang="en-US" sz="1600" b="0" i="0" u="none" strike="noStrike" kern="0" cap="none" spc="0" normalizeH="0" baseline="0" noProof="0" dirty="0" smtClean="0">
                <a:ln>
                  <a:noFill/>
                </a:ln>
                <a:solidFill>
                  <a:prstClr val="black"/>
                </a:solidFill>
                <a:effectLst/>
                <a:uLnTx/>
                <a:uFillTx/>
                <a:latin typeface="Times New Roman"/>
                <a:ea typeface="Times New Roman"/>
                <a:cs typeface="+mn-cs"/>
              </a:rPr>
              <a:t>valued </a:t>
            </a:r>
            <a:r>
              <a:rPr kumimoji="0" lang="en-US" sz="1600" b="0" i="0" u="none" strike="noStrike" kern="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rPr>
              <a:t>mutual support, advice, and understanding of other staff, time to address the most important needs of students, open communication, well-functioning special education teams, professional collegial atmospheres, appropriate interventions, closing the achievement gaps, collaborative assessment of instructional needs, routine informal communication, and the expertise of educators. </a:t>
            </a:r>
            <a:endParaRPr kumimoji="0" lang="en-US" sz="1200" b="0" i="0" u="none" strike="noStrike" kern="0" cap="none" spc="0" normalizeH="0" baseline="0" noProof="0" dirty="0" smtClean="0">
              <a:ln>
                <a:noFill/>
              </a:ln>
              <a:solidFill>
                <a:prstClr val="black"/>
              </a:solidFill>
              <a:effectLst/>
              <a:uLnTx/>
              <a:uFillTx/>
              <a:latin typeface="Times New Roman"/>
              <a:ea typeface="Times New Roman" panose="02020603050405020304" pitchFamily="18" charset="0"/>
              <a:cs typeface="+mn-cs"/>
            </a:endParaRPr>
          </a:p>
          <a:p>
            <a:pPr marL="342900" marR="0" lvl="0" indent="-342900" algn="l" defTabSz="914400" rtl="0" eaLnBrk="0" fontAlgn="base" latinLnBrk="0" hangingPunct="0">
              <a:lnSpc>
                <a:spcPct val="100000"/>
              </a:lnSpc>
              <a:spcBef>
                <a:spcPct val="20000"/>
              </a:spcBef>
              <a:spcAft>
                <a:spcPct val="0"/>
              </a:spcAft>
              <a:buClr>
                <a:prstClr val="black"/>
              </a:buClr>
              <a:buSzPct val="60000"/>
              <a:buFont typeface="Wingdings" pitchFamily="2" charset="2"/>
              <a:buChar char="n"/>
              <a:tabLst/>
              <a:defRPr/>
            </a:pPr>
            <a:r>
              <a:rPr kumimoji="0" lang="en-US" sz="1200" b="0" i="0" u="none" strike="noStrike" kern="0" cap="none" spc="0" normalizeH="0" baseline="0" noProof="0" dirty="0" smtClean="0">
                <a:ln>
                  <a:noFill/>
                </a:ln>
                <a:solidFill>
                  <a:prstClr val="black"/>
                </a:solidFill>
                <a:effectLst/>
                <a:uLnTx/>
                <a:uFillTx/>
                <a:latin typeface="Times New Roman"/>
                <a:ea typeface="Times New Roman"/>
              </a:rPr>
              <a:t>Schulze &amp; Boscardin: </a:t>
            </a:r>
            <a:r>
              <a:rPr kumimoji="0" lang="en-US" sz="1200" b="0" i="0" u="none" strike="noStrike" kern="0" cap="none" spc="0" normalizeH="0" baseline="0" noProof="0" dirty="0" smtClean="0">
                <a:ln>
                  <a:noFill/>
                </a:ln>
                <a:solidFill>
                  <a:prstClr val="black"/>
                </a:solidFill>
                <a:effectLst/>
                <a:uLnTx/>
                <a:uFillTx/>
                <a:latin typeface="Cambria"/>
                <a:ea typeface="Cambria"/>
                <a:cs typeface="Times New Roman"/>
              </a:rPr>
              <a:t>The special education background of the participants did not influence the formation of the factors, and it was found that prior special education experience was not a predictor of subsequent leadership perceptions of principals. Instead, </a:t>
            </a:r>
            <a:r>
              <a:rPr kumimoji="0" lang="en-US" sz="2000" b="1" i="0" u="none" strike="noStrike" kern="0" cap="none" spc="0" normalizeH="0" baseline="0" noProof="0" dirty="0" smtClean="0">
                <a:ln>
                  <a:noFill/>
                </a:ln>
                <a:solidFill>
                  <a:prstClr val="black"/>
                </a:solidFill>
                <a:effectLst/>
                <a:uLnTx/>
                <a:uFillTx/>
                <a:latin typeface="Cambria"/>
                <a:ea typeface="Cambria"/>
                <a:cs typeface="Times New Roman"/>
              </a:rPr>
              <a:t>i</a:t>
            </a:r>
            <a:r>
              <a:rPr kumimoji="0" lang="en-US" sz="2000" b="1" i="0" u="none" strike="noStrike" kern="0" cap="none" spc="0" normalizeH="0" baseline="0" noProof="0" dirty="0" smtClean="0">
                <a:ln>
                  <a:noFill/>
                </a:ln>
                <a:solidFill>
                  <a:prstClr val="black"/>
                </a:solidFill>
                <a:effectLst/>
                <a:uLnTx/>
                <a:uFillTx/>
                <a:latin typeface="Times New Roman" panose="02020603050405020304" pitchFamily="18" charset="0"/>
                <a:ea typeface="Cambria"/>
                <a:cs typeface="Times New Roman" panose="02020603050405020304" pitchFamily="18" charset="0"/>
              </a:rPr>
              <a:t>nstructional-distributed </a:t>
            </a:r>
            <a:r>
              <a:rPr kumimoji="0" lang="en-US" sz="1200" b="0" i="0" u="none" strike="noStrike" kern="0" cap="none" spc="0" normalizeH="0" baseline="0" noProof="0" dirty="0" smtClean="0">
                <a:ln>
                  <a:noFill/>
                </a:ln>
                <a:solidFill>
                  <a:prstClr val="black"/>
                </a:solidFill>
                <a:effectLst/>
                <a:uLnTx/>
                <a:uFillTx/>
                <a:latin typeface="Cambria"/>
                <a:ea typeface="Cambria"/>
                <a:cs typeface="Times New Roman"/>
              </a:rPr>
              <a:t>Factor A, younger, less educated, less experienced principals in lower-performing schools instructional-distributed leaders valued instructional leadership and school improvement. The </a:t>
            </a:r>
            <a:r>
              <a:rPr kumimoji="0" lang="en-US" sz="1200" b="1" i="0" u="none" strike="noStrike" kern="0" cap="none" spc="0" normalizeH="0" baseline="0" noProof="0" dirty="0" smtClean="0">
                <a:ln>
                  <a:noFill/>
                </a:ln>
                <a:solidFill>
                  <a:prstClr val="black"/>
                </a:solidFill>
                <a:effectLst/>
                <a:uLnTx/>
                <a:uFillTx/>
                <a:latin typeface="Cambria"/>
                <a:ea typeface="Cambria"/>
                <a:cs typeface="Times New Roman"/>
              </a:rPr>
              <a:t>m</a:t>
            </a:r>
            <a:r>
              <a:rPr kumimoji="0" lang="en-US" sz="2000" b="1" i="0" u="none" strike="noStrike" kern="0" cap="none" spc="0" normalizeH="0" baseline="0" noProof="0" dirty="0" smtClean="0">
                <a:ln>
                  <a:noFill/>
                </a:ln>
                <a:solidFill>
                  <a:prstClr val="black"/>
                </a:solidFill>
                <a:effectLst/>
                <a:uLnTx/>
                <a:uFillTx/>
                <a:latin typeface="Times New Roman" panose="02020603050405020304" pitchFamily="18" charset="0"/>
                <a:ea typeface="Cambria"/>
                <a:cs typeface="Times New Roman" panose="02020603050405020304" pitchFamily="18" charset="0"/>
              </a:rPr>
              <a:t>ulti-dimensional transformational-distributed-instructional </a:t>
            </a:r>
            <a:r>
              <a:rPr kumimoji="0" lang="en-US" sz="2000" b="0" i="0" u="none" strike="noStrike" kern="0" cap="none" spc="0" normalizeH="0" baseline="0" noProof="0" dirty="0" smtClean="0">
                <a:ln>
                  <a:noFill/>
                </a:ln>
                <a:solidFill>
                  <a:prstClr val="black"/>
                </a:solidFill>
                <a:effectLst/>
                <a:uLnTx/>
                <a:uFillTx/>
                <a:latin typeface="Times New Roman" panose="02020603050405020304" pitchFamily="18" charset="0"/>
                <a:ea typeface="Cambria"/>
                <a:cs typeface="Times New Roman" panose="02020603050405020304" pitchFamily="18" charset="0"/>
              </a:rPr>
              <a:t>F</a:t>
            </a:r>
            <a:r>
              <a:rPr kumimoji="0" lang="en-US" sz="1200" b="0" i="0" u="none" strike="noStrike" kern="0" cap="none" spc="0" normalizeH="0" baseline="0" noProof="0" dirty="0" smtClean="0">
                <a:ln>
                  <a:noFill/>
                </a:ln>
                <a:solidFill>
                  <a:prstClr val="black"/>
                </a:solidFill>
                <a:effectLst/>
                <a:uLnTx/>
                <a:uFillTx/>
                <a:latin typeface="Cambria"/>
                <a:ea typeface="Cambria"/>
                <a:cs typeface="Times New Roman"/>
              </a:rPr>
              <a:t>actor B older, more educated, more experienced, and more ethnically diverse principals who worked in higher-performing schools valued multiple leadership styles and high-level, whole-school leadership.</a:t>
            </a:r>
            <a:endParaRPr kumimoji="0" lang="en-US" sz="1200" b="0" i="0" u="none" strike="noStrike" kern="0" cap="none" spc="0" normalizeH="0" baseline="0" noProof="0" dirty="0" smtClean="0">
              <a:ln>
                <a:noFill/>
              </a:ln>
              <a:solidFill>
                <a:prstClr val="black"/>
              </a:solidFill>
              <a:effectLst/>
              <a:uLnTx/>
              <a:uFillTx/>
              <a:latin typeface="Times New Roman"/>
              <a:ea typeface="Times New Roman"/>
            </a:endParaRPr>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13</a:t>
            </a:fld>
            <a:endParaRPr lang="en-US" altLang="en-US"/>
          </a:p>
        </p:txBody>
      </p:sp>
    </p:spTree>
    <p:extLst>
      <p:ext uri="{BB962C8B-B14F-4D97-AF65-F5344CB8AC3E}">
        <p14:creationId xmlns:p14="http://schemas.microsoft.com/office/powerpoint/2010/main" val="2088573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the doctoral trainees matriculated to their degree, some opted to accept the </a:t>
            </a:r>
            <a:r>
              <a:rPr lang="en-US" baseline="0" dirty="0" err="1" smtClean="0"/>
              <a:t>EdS</a:t>
            </a:r>
            <a:r>
              <a:rPr lang="en-US" baseline="0" dirty="0" smtClean="0"/>
              <a:t> along the way.</a:t>
            </a:r>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14</a:t>
            </a:fld>
            <a:endParaRPr lang="en-US" altLang="en-US"/>
          </a:p>
        </p:txBody>
      </p:sp>
    </p:spTree>
    <p:extLst>
      <p:ext uri="{BB962C8B-B14F-4D97-AF65-F5344CB8AC3E}">
        <p14:creationId xmlns:p14="http://schemas.microsoft.com/office/powerpoint/2010/main" val="466598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15</a:t>
            </a:fld>
            <a:endParaRPr lang="en-US" altLang="en-US"/>
          </a:p>
        </p:txBody>
      </p:sp>
    </p:spTree>
    <p:extLst>
      <p:ext uri="{BB962C8B-B14F-4D97-AF65-F5344CB8AC3E}">
        <p14:creationId xmlns:p14="http://schemas.microsoft.com/office/powerpoint/2010/main" val="640546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1ACC-8FBD-E242-8709-FB8A1FEB2AFD}" type="slidenum">
              <a:rPr lang="en-US" smtClean="0">
                <a:solidFill>
                  <a:prstClr val="black"/>
                </a:solidFill>
                <a:latin typeface="Calibri"/>
              </a:rPr>
              <a:pPr/>
              <a:t>18</a:t>
            </a:fld>
            <a:endParaRPr lang="en-US">
              <a:solidFill>
                <a:prstClr val="black"/>
              </a:solidFill>
              <a:latin typeface="Calibri"/>
            </a:endParaRPr>
          </a:p>
        </p:txBody>
      </p:sp>
    </p:spTree>
    <p:extLst>
      <p:ext uri="{BB962C8B-B14F-4D97-AF65-F5344CB8AC3E}">
        <p14:creationId xmlns:p14="http://schemas.microsoft.com/office/powerpoint/2010/main" val="906325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Leadership Preparation in Policy and Community Based Reform (LPPCR) grant prepares doctoral students to be future leaders in special education.  Through a continuum of field-based, applied research internships performed at federal, state, and local education agencies, scholars’ gain insight into the ecological interactions of policy development and implementation.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D60A1ACC-8FBD-E242-8709-FB8A1FEB2AFD}" type="slidenum">
              <a:rPr lang="en-US" smtClean="0">
                <a:solidFill>
                  <a:prstClr val="black"/>
                </a:solidFill>
                <a:latin typeface="Calibri"/>
              </a:rPr>
              <a:pPr/>
              <a:t>21</a:t>
            </a:fld>
            <a:endParaRPr lang="en-US">
              <a:solidFill>
                <a:prstClr val="black"/>
              </a:solidFill>
              <a:latin typeface="Calibri"/>
            </a:endParaRPr>
          </a:p>
        </p:txBody>
      </p:sp>
    </p:spTree>
    <p:extLst>
      <p:ext uri="{BB962C8B-B14F-4D97-AF65-F5344CB8AC3E}">
        <p14:creationId xmlns:p14="http://schemas.microsoft.com/office/powerpoint/2010/main" val="3963725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Research Interests:</a:t>
            </a:r>
          </a:p>
          <a:p>
            <a:endParaRPr lang="en-US" dirty="0" smtClean="0"/>
          </a:p>
          <a:p>
            <a:r>
              <a:rPr lang="en-US" dirty="0" smtClean="0"/>
              <a:t>Connected</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smtClean="0">
                <a:ln>
                  <a:noFill/>
                </a:ln>
                <a:solidFill>
                  <a:prstClr val="black"/>
                </a:solidFill>
                <a:effectLst/>
                <a:uLnTx/>
                <a:uFillTx/>
                <a:latin typeface="Arial"/>
                <a:cs typeface="Arial"/>
              </a:rPr>
              <a:t>“…I am interested in the ways education policies are developed and implemented…through my internship experiences, I have learned the space for teacher appropriation and our power in shaping policy is much larger than it seems.”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smtClean="0">
                <a:ln>
                  <a:noFill/>
                </a:ln>
                <a:solidFill>
                  <a:prstClr val="black"/>
                </a:solidFill>
                <a:effectLst/>
                <a:uLnTx/>
                <a:uFillTx/>
                <a:latin typeface="Arial"/>
                <a:cs typeface="Arial"/>
              </a:rPr>
              <a:t>“…I am interested in analyzing how public school administrators navigate and implement policies in light of budgetary constraints and mandates as well as the effects of those policies at the school level…[my internships] revealed the complexity of navigating the political nature of education policy…”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smtClean="0">
                <a:ln>
                  <a:noFill/>
                </a:ln>
                <a:solidFill>
                  <a:prstClr val="black"/>
                </a:solidFill>
                <a:effectLst/>
                <a:uLnTx/>
                <a:uFillTx/>
                <a:latin typeface="Arial"/>
                <a:cs typeface="Arial"/>
              </a:rPr>
              <a:t>“Unfortunately working toward a more socially just educational system seemed to have to take a back seat to policies, laws and mandates that districts were obligated to implement. This internship provided me the unique perspective of the challenges and barriers these districts faced as well as how some districts used new legislation to continue to oppress certain groups of students.”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smtClean="0">
              <a:ln>
                <a:noFill/>
              </a:ln>
              <a:solidFill>
                <a:prstClr val="black"/>
              </a:solidFill>
              <a:effectLst/>
              <a:uLnTx/>
              <a:uFillTx/>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smtClean="0">
                <a:ln>
                  <a:noFill/>
                </a:ln>
                <a:solidFill>
                  <a:prstClr val="black"/>
                </a:solidFill>
                <a:effectLst/>
                <a:uLnTx/>
                <a:uFillTx/>
                <a:latin typeface="Arial"/>
                <a:cs typeface="Arial"/>
              </a:rPr>
              <a:t>Disconnected</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200" b="0" i="0" u="none" strike="noStrike" kern="1200" cap="none" spc="0" normalizeH="0" baseline="0" noProof="0" dirty="0" smtClean="0">
                <a:ln>
                  <a:noFill/>
                </a:ln>
                <a:solidFill>
                  <a:prstClr val="black"/>
                </a:solidFill>
                <a:effectLst/>
                <a:uLnTx/>
                <a:uFillTx/>
                <a:latin typeface="Arial"/>
                <a:cs typeface="Arial"/>
              </a:rPr>
              <a:t>“…my research interests are focused on the school </a:t>
            </a:r>
            <a:r>
              <a:rPr kumimoji="0" lang="en-US" sz="1200" b="0" i="0" u="none" strike="noStrike" kern="1200" cap="none" spc="0" normalizeH="0" baseline="0" noProof="0" dirty="0" err="1" smtClean="0">
                <a:ln>
                  <a:noFill/>
                </a:ln>
                <a:solidFill>
                  <a:prstClr val="black"/>
                </a:solidFill>
                <a:effectLst/>
                <a:uLnTx/>
                <a:uFillTx/>
                <a:latin typeface="Arial"/>
                <a:cs typeface="Arial"/>
              </a:rPr>
              <a:t>principalship</a:t>
            </a:r>
            <a:r>
              <a:rPr kumimoji="0" lang="en-US" sz="1200" b="0" i="0" u="none" strike="noStrike" kern="1200" cap="none" spc="0" normalizeH="0" baseline="0" noProof="0" dirty="0" smtClean="0">
                <a:ln>
                  <a:noFill/>
                </a:ln>
                <a:solidFill>
                  <a:prstClr val="black"/>
                </a:solidFill>
                <a:effectLst/>
                <a:uLnTx/>
                <a:uFillTx/>
                <a:latin typeface="Arial"/>
                <a:cs typeface="Arial"/>
              </a:rPr>
              <a:t>, especially recruitment, retention, and selection processes….My internships…have not allowed me to delve into the specificity of such questions; however, they have been instructive toward aiding my knowledge of the contestable, </a:t>
            </a:r>
            <a:r>
              <a:rPr kumimoji="0" lang="en-US" sz="1200" b="0" i="0" u="none" strike="noStrike" kern="1200" cap="none" spc="0" normalizeH="0" baseline="0" noProof="0" dirty="0" err="1" smtClean="0">
                <a:ln>
                  <a:noFill/>
                </a:ln>
                <a:solidFill>
                  <a:prstClr val="black"/>
                </a:solidFill>
                <a:effectLst/>
                <a:uLnTx/>
                <a:uFillTx/>
                <a:latin typeface="Arial"/>
                <a:cs typeface="Arial"/>
              </a:rPr>
              <a:t>intersubjective</a:t>
            </a:r>
            <a:r>
              <a:rPr kumimoji="0" lang="en-US" sz="1200" b="0" i="0" u="none" strike="noStrike" kern="1200" cap="none" spc="0" normalizeH="0" baseline="0" noProof="0" dirty="0" smtClean="0">
                <a:ln>
                  <a:noFill/>
                </a:ln>
                <a:solidFill>
                  <a:prstClr val="black"/>
                </a:solidFill>
                <a:effectLst/>
                <a:uLnTx/>
                <a:uFillTx/>
                <a:latin typeface="Arial"/>
                <a:cs typeface="Arial"/>
              </a:rPr>
              <a:t> nature of education policy formulation and implementation. ”</a:t>
            </a:r>
          </a:p>
          <a:p>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solidFill>
                  <a:prstClr val="black"/>
                </a:solidFill>
                <a:latin typeface="Calibri"/>
              </a:rPr>
              <a:pPr>
                <a:defRPr/>
              </a:pPr>
              <a:t>23</a:t>
            </a:fld>
            <a:endParaRPr lang="en-US" altLang="en-US">
              <a:solidFill>
                <a:prstClr val="black"/>
              </a:solidFill>
              <a:latin typeface="Calibri"/>
            </a:endParaRPr>
          </a:p>
        </p:txBody>
      </p:sp>
    </p:spTree>
    <p:extLst>
      <p:ext uri="{BB962C8B-B14F-4D97-AF65-F5344CB8AC3E}">
        <p14:creationId xmlns:p14="http://schemas.microsoft.com/office/powerpoint/2010/main" val="3813148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Professional Practice:</a:t>
            </a:r>
          </a:p>
          <a:p>
            <a:endParaRPr lang="en-US" dirty="0" smtClean="0"/>
          </a:p>
          <a:p>
            <a:r>
              <a:rPr lang="en-US" dirty="0" smtClean="0"/>
              <a:t>Complex Ecology</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“Often times, in my professional experiences…I have observed teachers experiencing feelings of helplessness and frustration from ‘top down’ mandates…However, I am learning how these restraints are often no more than myths and overgeneralizations.”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“Each of these opportunities provided valuable insight into the obstacles, dilemmas and challenges faced by educators, administrators, superintendents, school board members and local school districts.”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Praxis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“With my practice combined with my research, it ignites constant reflection on the realities of practice, proven findings, and theoretical frameworks of educational research.  The experience of my internship through the LPCCR grant has provided me with the invaluable opportunity to live and work in praxis.”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“Since this job is in the office where I was planning on doing my first internship, my supervisors are embedding what would have been internship work into my actual workday…I’m being given new opportunities to learn the intricacies of leadership…this grant has opened the door for me to become a leader in my district.”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solidFill>
                  <a:prstClr val="black"/>
                </a:solidFill>
                <a:latin typeface="Calibri"/>
              </a:rPr>
              <a:pPr>
                <a:defRPr/>
              </a:pPr>
              <a:t>24</a:t>
            </a:fld>
            <a:endParaRPr lang="en-US" altLang="en-US">
              <a:solidFill>
                <a:prstClr val="black"/>
              </a:solidFill>
              <a:latin typeface="Calibri"/>
            </a:endParaRPr>
          </a:p>
        </p:txBody>
      </p:sp>
    </p:spTree>
    <p:extLst>
      <p:ext uri="{BB962C8B-B14F-4D97-AF65-F5344CB8AC3E}">
        <p14:creationId xmlns:p14="http://schemas.microsoft.com/office/powerpoint/2010/main" val="820855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policy</a:t>
            </a:r>
            <a:r>
              <a:rPr lang="en-US" baseline="0" dirty="0" smtClean="0"/>
              <a:t> appropriation themes:</a:t>
            </a:r>
          </a:p>
          <a:p>
            <a:endParaRPr lang="en-US" baseline="0" dirty="0" smtClean="0"/>
          </a:p>
          <a:p>
            <a:r>
              <a:rPr lang="en-US" baseline="0" dirty="0" smtClean="0"/>
              <a:t>Interest Convergence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“…[my internship] allowed me to understand the importance of dialogue and collaboration in working towards making changes that effect school districts...”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“I benefited from understanding how their combined efforts sometimes resulted in state education mandates being altered on behalf of districts for reasons both unique and pertinent to their local base.”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“I have come to understand leadership practices are context specific, and it is arduous to exact a common approach to policy appropriation, which is why I believe, as educators, we must heed the catchphrase ‘best practice’ with caution when used to describe the transactional nature of teaching.”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“It has been my impression that the goal of these agencies is not to control or micro-manage teacher’s work—it is to support their work through the development of rules, procedures, and supports…while ensuring autonomy in the process.”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Evaluation-Fiscal Accountability</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“I realized that monitoring and reporting on programs were a crucial part to the oversight of federally funded programs.”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“The internship gave me an embedded view of how policies are implemented through the organizational structure and how financial resources are allocated to support such mandates.”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Unintended Consequences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“I learned that policy has good intentions, but the bureaucratic nature of schools creates a multi-tiered administrative structure that results in several educational actors pursuing the implementation of policies with varying perceptions of how the policy should be implemented.”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“This program has made me aware of how young people’s identities are shaped through overt and covert policies, mandates and practices present in the educational system, many of which have lasting detrimental effects.”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prstClr val="black"/>
                </a:solidFill>
                <a:effectLst/>
                <a:uLnTx/>
                <a:uFillTx/>
                <a:latin typeface="Arial"/>
                <a:cs typeface="Arial"/>
              </a:rPr>
              <a:t>“My class experiences could not fully capture the complex, intricate nature of the day-to-day realities of public policy work. My program’s use of integrating internships as part of the student experience truly encompasses the notion of bridging theory to practice.”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prstClr val="black"/>
              </a:solidFill>
              <a:effectLst/>
              <a:uLnTx/>
              <a:uFillTx/>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D60A1ACC-8FBD-E242-8709-FB8A1FEB2AFD}" type="slidenum">
              <a:rPr lang="en-US" smtClean="0">
                <a:solidFill>
                  <a:prstClr val="black"/>
                </a:solidFill>
                <a:latin typeface="Calibri"/>
              </a:rPr>
              <a:pPr/>
              <a:t>25</a:t>
            </a:fld>
            <a:endParaRPr lang="en-US">
              <a:solidFill>
                <a:prstClr val="black"/>
              </a:solidFill>
              <a:latin typeface="Calibri"/>
            </a:endParaRPr>
          </a:p>
        </p:txBody>
      </p:sp>
    </p:spTree>
    <p:extLst>
      <p:ext uri="{BB962C8B-B14F-4D97-AF65-F5344CB8AC3E}">
        <p14:creationId xmlns:p14="http://schemas.microsoft.com/office/powerpoint/2010/main" val="69458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2</a:t>
            </a:fld>
            <a:endParaRPr lang="en-US" altLang="en-US"/>
          </a:p>
        </p:txBody>
      </p:sp>
    </p:spTree>
    <p:extLst>
      <p:ext uri="{BB962C8B-B14F-4D97-AF65-F5344CB8AC3E}">
        <p14:creationId xmlns:p14="http://schemas.microsoft.com/office/powerpoint/2010/main" val="2152121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a:cs typeface="Arial"/>
              </a:rPr>
              <a:t>“My class experiences could not fully capture the complex, intricate nature of the day-to-day realities of public policy work. My program’s use of integrating internships as part of the student experience truly encompasses the notion of bridging theory to practice.” </a:t>
            </a:r>
          </a:p>
          <a:p>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26</a:t>
            </a:fld>
            <a:endParaRPr lang="en-US" altLang="en-US"/>
          </a:p>
        </p:txBody>
      </p:sp>
    </p:spTree>
    <p:extLst>
      <p:ext uri="{BB962C8B-B14F-4D97-AF65-F5344CB8AC3E}">
        <p14:creationId xmlns:p14="http://schemas.microsoft.com/office/powerpoint/2010/main" val="2702431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dirty="0" smtClean="0">
                <a:ea typeface="ＭＳ Ｐゴシック" pitchFamily="-65" charset="-128"/>
              </a:rPr>
              <a:t>Linkages and Crossroads each had a one year no cost extension.  EXCELSIOR</a:t>
            </a:r>
            <a:r>
              <a:rPr lang="en-US" baseline="0" dirty="0" smtClean="0">
                <a:ea typeface="ＭＳ Ｐゴシック" pitchFamily="-65" charset="-128"/>
              </a:rPr>
              <a:t> is currently completing a one year no cost extension.</a:t>
            </a:r>
            <a:endParaRPr lang="en-US" dirty="0" smtClean="0">
              <a:ea typeface="ＭＳ Ｐゴシック" pitchFamily="-65" charset="-128"/>
            </a:endParaRPr>
          </a:p>
          <a:p>
            <a:endParaRPr lang="en-US" dirty="0" smtClean="0">
              <a:ea typeface="ＭＳ Ｐゴシック" pitchFamily="-65" charset="-128"/>
            </a:endParaRPr>
          </a:p>
        </p:txBody>
      </p:sp>
      <p:sp>
        <p:nvSpPr>
          <p:cNvPr id="21508" name="Slide Number Placeholder 3"/>
          <p:cNvSpPr>
            <a:spLocks noGrp="1"/>
          </p:cNvSpPr>
          <p:nvPr>
            <p:ph type="sldNum" sz="quarter" idx="5"/>
          </p:nvPr>
        </p:nvSpPr>
        <p:spPr>
          <a:noFill/>
          <a:ln>
            <a:miter lim="800000"/>
            <a:headEnd/>
            <a:tailEnd/>
          </a:ln>
        </p:spPr>
        <p:txBody>
          <a:bodyPr/>
          <a:lstStyle/>
          <a:p>
            <a:fld id="{7C248492-15A1-44E7-A9D4-3B4A0EC5680F}"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500791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each Personnel</a:t>
            </a:r>
            <a:r>
              <a:rPr lang="en-US" baseline="0" dirty="0" smtClean="0"/>
              <a:t> Preparation Leadership Grant the educational reform mandates have been slowly shifting focus away from </a:t>
            </a:r>
            <a:r>
              <a:rPr lang="en-US" dirty="0" smtClean="0"/>
              <a:t>civil rights to education/instructional learning</a:t>
            </a:r>
            <a:r>
              <a:rPr lang="en-US" baseline="0" dirty="0" smtClean="0"/>
              <a:t> outcomes</a:t>
            </a:r>
            <a:r>
              <a:rPr lang="en-US" dirty="0" smtClean="0"/>
              <a:t>.  Margaret Spellings</a:t>
            </a:r>
            <a:r>
              <a:rPr lang="en-US" baseline="0" dirty="0" smtClean="0"/>
              <a:t> was the Secretary of Education when the Regulations for IDEA 2004 were authorized. </a:t>
            </a:r>
            <a:r>
              <a:rPr lang="en-US" dirty="0" smtClean="0"/>
              <a:t>Said another way, the emphasis is less on </a:t>
            </a:r>
            <a:r>
              <a:rPr lang="en-US" baseline="0" dirty="0" smtClean="0"/>
              <a:t>individual growth data and more on large group performance data within a common curriculum.</a:t>
            </a:r>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4</a:t>
            </a:fld>
            <a:endParaRPr lang="en-US" altLang="en-US"/>
          </a:p>
        </p:txBody>
      </p:sp>
    </p:spTree>
    <p:extLst>
      <p:ext uri="{BB962C8B-B14F-4D97-AF65-F5344CB8AC3E}">
        <p14:creationId xmlns:p14="http://schemas.microsoft.com/office/powerpoint/2010/main" val="284548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Drawing from the heritage of the complementary disciplines and the impact of prior policies, theories, research, and practice allows us to integrate knowledge linking leadership practice with outcomes for learners with disabilities. Each training grant has retained certain</a:t>
            </a:r>
            <a:r>
              <a:rPr lang="en-US" baseline="0" dirty="0" smtClean="0"/>
              <a:t> foci areas within the course of study but added, revised, or eliminated foci within each of the areas reflecting shifts in national policies.</a:t>
            </a:r>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5</a:t>
            </a:fld>
            <a:endParaRPr lang="en-US" altLang="en-US"/>
          </a:p>
        </p:txBody>
      </p:sp>
    </p:spTree>
    <p:extLst>
      <p:ext uri="{BB962C8B-B14F-4D97-AF65-F5344CB8AC3E}">
        <p14:creationId xmlns:p14="http://schemas.microsoft.com/office/powerpoint/2010/main" val="611877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quality indicators identified by HECSE were</a:t>
            </a:r>
            <a:r>
              <a:rPr lang="en-US" baseline="0" dirty="0" smtClean="0"/>
              <a:t> used to guide the projects in addition to the Department, GEPA, and GPRA requirements.</a:t>
            </a:r>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6</a:t>
            </a:fld>
            <a:endParaRPr lang="en-US" altLang="en-US"/>
          </a:p>
        </p:txBody>
      </p:sp>
    </p:spTree>
    <p:extLst>
      <p:ext uri="{BB962C8B-B14F-4D97-AF65-F5344CB8AC3E}">
        <p14:creationId xmlns:p14="http://schemas.microsoft.com/office/powerpoint/2010/main" val="3511440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8</a:t>
            </a:fld>
            <a:endParaRPr lang="en-US" altLang="en-US"/>
          </a:p>
        </p:txBody>
      </p:sp>
    </p:spTree>
    <p:extLst>
      <p:ext uri="{BB962C8B-B14F-4D97-AF65-F5344CB8AC3E}">
        <p14:creationId xmlns:p14="http://schemas.microsoft.com/office/powerpoint/2010/main" val="1111607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trainees</a:t>
            </a:r>
            <a:r>
              <a:rPr lang="en-US" baseline="0" dirty="0" smtClean="0"/>
              <a:t> entered EXCELSIOR holding licenses as administrators of special education than in Linkages and Crossroads.  More trainees participated in state-level internships than federal level internships.  The federal internships were located at OSEP and CEC.  The state-level internships included Massachusetts, Connecticut, Maine, and Alaska.</a:t>
            </a:r>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9</a:t>
            </a:fld>
            <a:endParaRPr lang="en-US" altLang="en-US"/>
          </a:p>
        </p:txBody>
      </p:sp>
    </p:spTree>
    <p:extLst>
      <p:ext uri="{BB962C8B-B14F-4D97-AF65-F5344CB8AC3E}">
        <p14:creationId xmlns:p14="http://schemas.microsoft.com/office/powerpoint/2010/main" val="4062664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majority of our trainees are administrators and most of those trainees are Administrators of Special Education which includes supervisors and directors.</a:t>
            </a:r>
            <a:endParaRPr lang="en-US" dirty="0"/>
          </a:p>
        </p:txBody>
      </p:sp>
      <p:sp>
        <p:nvSpPr>
          <p:cNvPr id="4" name="Slide Number Placeholder 3"/>
          <p:cNvSpPr>
            <a:spLocks noGrp="1"/>
          </p:cNvSpPr>
          <p:nvPr>
            <p:ph type="sldNum" sz="quarter" idx="10"/>
          </p:nvPr>
        </p:nvSpPr>
        <p:spPr/>
        <p:txBody>
          <a:bodyPr/>
          <a:lstStyle/>
          <a:p>
            <a:pPr>
              <a:defRPr/>
            </a:pPr>
            <a:fld id="{99C8FAF0-C28E-4222-BAAB-62A2AA3EA8FB}" type="slidenum">
              <a:rPr lang="en-US" altLang="en-US" smtClean="0"/>
              <a:pPr>
                <a:defRPr/>
              </a:pPr>
              <a:t>10</a:t>
            </a:fld>
            <a:endParaRPr lang="en-US" altLang="en-US"/>
          </a:p>
        </p:txBody>
      </p:sp>
    </p:spTree>
    <p:extLst>
      <p:ext uri="{BB962C8B-B14F-4D97-AF65-F5344CB8AC3E}">
        <p14:creationId xmlns:p14="http://schemas.microsoft.com/office/powerpoint/2010/main" val="2708526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7938" y="6635750"/>
            <a:ext cx="9136062" cy="249238"/>
          </a:xfrm>
          <a:prstGeom prst="rect">
            <a:avLst/>
          </a:prstGeom>
          <a:gradFill rotWithShape="0">
            <a:gsLst>
              <a:gs pos="0">
                <a:srgbClr val="760000"/>
              </a:gs>
              <a:gs pos="100000">
                <a:srgbClr val="881C1C"/>
              </a:gs>
            </a:gsLst>
            <a:lin ang="5400000" scaled="1"/>
          </a:gradFill>
          <a:ln w="9525">
            <a:noFill/>
            <a:round/>
            <a:headEnd/>
            <a:tailEnd/>
          </a:ln>
          <a:effectLst/>
        </p:spPr>
        <p:txBody>
          <a:bodyPr lIns="82933" tIns="41467" rIns="82933" bIns="41467">
            <a:spAutoFit/>
          </a:bodyPr>
          <a:lstStyle/>
          <a:p>
            <a:pPr algn="ctr" defTabSz="414338" eaLnBrk="1" hangingPunct="1">
              <a:lnSpc>
                <a:spcPct val="99000"/>
              </a:lnSpc>
              <a:spcBef>
                <a:spcPts val="675"/>
              </a:spcBef>
              <a:buClr>
                <a:srgbClr val="000000"/>
              </a:buClr>
              <a:buSzPct val="100000"/>
              <a:buFont typeface="Times New Roman" pitchFamily="-65" charset="0"/>
              <a:buNone/>
              <a:tabLst>
                <a:tab pos="0" algn="l"/>
                <a:tab pos="828675" algn="l"/>
                <a:tab pos="1658938" algn="l"/>
                <a:tab pos="2487613" algn="l"/>
                <a:tab pos="3317875" algn="l"/>
                <a:tab pos="4146550" algn="l"/>
                <a:tab pos="4976813" algn="l"/>
                <a:tab pos="5805488" algn="l"/>
                <a:tab pos="6635750" algn="l"/>
                <a:tab pos="7464425" algn="l"/>
                <a:tab pos="8293100" algn="l"/>
                <a:tab pos="9121775" algn="l"/>
              </a:tabLst>
              <a:defRPr/>
            </a:pP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U</a:t>
            </a:r>
            <a:r>
              <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NIVERSITY OF </a:t>
            </a: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M</a:t>
            </a:r>
            <a:r>
              <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ASSACHUSETTS </a:t>
            </a: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A</a:t>
            </a:r>
            <a:r>
              <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MHERST  • </a:t>
            </a:r>
            <a:r>
              <a:rPr lang="en-GB" sz="1100" b="1" dirty="0" smtClean="0">
                <a:solidFill>
                  <a:srgbClr val="FFFFFF"/>
                </a:solidFill>
                <a:effectLst>
                  <a:outerShdw blurRad="38100" dist="38100" dir="2700000" algn="tl">
                    <a:srgbClr val="000000"/>
                  </a:outerShdw>
                </a:effectLst>
                <a:latin typeface="Frutiger Linotype" pitchFamily="34" charset="0"/>
                <a:ea typeface="ＭＳ Ｐゴシック" pitchFamily="-65" charset="-128"/>
              </a:rPr>
              <a:t>College </a:t>
            </a: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of Education</a:t>
            </a:r>
            <a:endPar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endParaRPr>
          </a:p>
        </p:txBody>
      </p:sp>
      <p:sp>
        <p:nvSpPr>
          <p:cNvPr id="5" name="Rectangle 3"/>
          <p:cNvSpPr>
            <a:spLocks noChangeArrowheads="1"/>
          </p:cNvSpPr>
          <p:nvPr userDrawn="1"/>
        </p:nvSpPr>
        <p:spPr bwMode="auto">
          <a:xfrm>
            <a:off x="0" y="0"/>
            <a:ext cx="9140825" cy="811213"/>
          </a:xfrm>
          <a:prstGeom prst="rect">
            <a:avLst/>
          </a:prstGeom>
          <a:solidFill>
            <a:srgbClr val="881C1C"/>
          </a:solidFill>
          <a:ln w="9525">
            <a:noFill/>
            <a:miter lim="800000"/>
            <a:headEnd/>
            <a:tailEnd/>
          </a:ln>
        </p:spPr>
        <p:txBody>
          <a:bodyPr wrap="none" anchor="ctr"/>
          <a:lstStyle/>
          <a:p>
            <a:pPr>
              <a:defRPr/>
            </a:pPr>
            <a:endParaRPr lang="en-US" sz="2400">
              <a:solidFill>
                <a:prstClr val="black"/>
              </a:solidFill>
              <a:latin typeface="Arial" charset="0"/>
              <a:ea typeface="ＭＳ Ｐゴシック" charset="-128"/>
              <a:cs typeface="ＭＳ Ｐゴシック" charset="-128"/>
            </a:endParaRPr>
          </a:p>
        </p:txBody>
      </p:sp>
      <p:pic>
        <p:nvPicPr>
          <p:cNvPr id="6" name="Picture 6" descr="newseal200"/>
          <p:cNvPicPr>
            <a:picLocks noChangeAspect="1" noChangeArrowheads="1"/>
          </p:cNvPicPr>
          <p:nvPr/>
        </p:nvPicPr>
        <p:blipFill>
          <a:blip r:embed="rId3" cstate="print"/>
          <a:srcRect/>
          <a:stretch>
            <a:fillRect/>
          </a:stretch>
        </p:blipFill>
        <p:spPr bwMode="auto">
          <a:xfrm>
            <a:off x="49213" y="6203950"/>
            <a:ext cx="674687" cy="654050"/>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252413" y="382588"/>
            <a:ext cx="3049587" cy="433387"/>
          </a:xfrm>
          <a:prstGeom prst="rect">
            <a:avLst/>
          </a:prstGeom>
          <a:noFill/>
          <a:ln w="9525">
            <a:noFill/>
            <a:miter lim="800000"/>
            <a:headEnd/>
            <a:tailEnd/>
          </a:ln>
        </p:spPr>
      </p:pic>
      <p:pic>
        <p:nvPicPr>
          <p:cNvPr id="8" name="Picture 11" descr="ideas-that-work-logo.gif"/>
          <p:cNvPicPr>
            <a:picLocks noChangeAspect="1"/>
          </p:cNvPicPr>
          <p:nvPr userDrawn="1"/>
        </p:nvPicPr>
        <p:blipFill>
          <a:blip r:embed="rId5" cstate="print"/>
          <a:srcRect/>
          <a:stretch>
            <a:fillRect/>
          </a:stretch>
        </p:blipFill>
        <p:spPr bwMode="auto">
          <a:xfrm>
            <a:off x="7924800" y="5791200"/>
            <a:ext cx="1016000" cy="687388"/>
          </a:xfrm>
          <a:prstGeom prst="rect">
            <a:avLst/>
          </a:prstGeom>
          <a:noFill/>
          <a:ln w="9525">
            <a:noFill/>
            <a:miter lim="800000"/>
            <a:headEnd/>
            <a:tailEnd/>
          </a:ln>
        </p:spPr>
      </p:pic>
      <p:sp>
        <p:nvSpPr>
          <p:cNvPr id="183300" name="Rectangle 4"/>
          <p:cNvSpPr>
            <a:spLocks noGrp="1" noChangeArrowheads="1"/>
          </p:cNvSpPr>
          <p:nvPr>
            <p:ph type="ctrTitle"/>
          </p:nvPr>
        </p:nvSpPr>
        <p:spPr>
          <a:xfrm>
            <a:off x="685800" y="2130425"/>
            <a:ext cx="7772400" cy="1470025"/>
          </a:xfrm>
        </p:spPr>
        <p:txBody>
          <a:bodyPr anchor="ctr" anchorCtr="1"/>
          <a:lstStyle>
            <a:lvl1pPr algn="ctr">
              <a:defRPr i="0">
                <a:solidFill>
                  <a:srgbClr val="881C1C"/>
                </a:solidFill>
              </a:defRPr>
            </a:lvl1pPr>
          </a:lstStyle>
          <a:p>
            <a:r>
              <a:rPr lang="en-US"/>
              <a:t>Click to edit Master title style</a:t>
            </a:r>
          </a:p>
        </p:txBody>
      </p:sp>
      <p:sp>
        <p:nvSpPr>
          <p:cNvPr id="183301" name="Rectangle 5"/>
          <p:cNvSpPr>
            <a:spLocks noGrp="1" noChangeArrowheads="1"/>
          </p:cNvSpPr>
          <p:nvPr>
            <p:ph type="subTitle" idx="1"/>
          </p:nvPr>
        </p:nvSpPr>
        <p:spPr>
          <a:xfrm>
            <a:off x="1373188" y="3886200"/>
            <a:ext cx="6397625" cy="1752600"/>
          </a:xfrm>
        </p:spPr>
        <p:txBody>
          <a:bodyPr/>
          <a:lstStyle>
            <a:lvl1pPr marL="0" indent="0" algn="ctr">
              <a:buFont typeface="Wingdings" charset="2"/>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2713"/>
            <a:ext cx="2174875" cy="5797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0" y="112713"/>
            <a:ext cx="6375400" cy="5797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90600" y="1828800"/>
            <a:ext cx="3810000" cy="4114800"/>
          </a:xfrm>
        </p:spPr>
        <p:txBody>
          <a:bodyPr/>
          <a:lstStyle/>
          <a:p>
            <a:pPr lvl="0"/>
            <a:endParaRPr lang="en-US" noProof="0" smtClean="0"/>
          </a:p>
        </p:txBody>
      </p:sp>
      <p:sp>
        <p:nvSpPr>
          <p:cNvPr id="4" name="Text Placeholder 3"/>
          <p:cNvSpPr>
            <a:spLocks noGrp="1"/>
          </p:cNvSpPr>
          <p:nvPr>
            <p:ph type="body" sz="half" idx="2"/>
          </p:nvPr>
        </p:nvSpPr>
        <p:spPr>
          <a:xfrm>
            <a:off x="49530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xfrm>
            <a:off x="990600" y="6096000"/>
            <a:ext cx="1905000" cy="457200"/>
          </a:xfrm>
          <a:prstGeom prst="rect">
            <a:avLst/>
          </a:prstGeom>
          <a:ln/>
        </p:spPr>
        <p:txBody>
          <a:bodyPr/>
          <a:lstStyle>
            <a:lvl1pPr>
              <a:defRPr/>
            </a:lvl1pPr>
          </a:lstStyle>
          <a:p>
            <a:pPr>
              <a:defRPr/>
            </a:pPr>
            <a:endParaRPr lang="en-US" altLang="en-US"/>
          </a:p>
        </p:txBody>
      </p:sp>
      <p:sp>
        <p:nvSpPr>
          <p:cNvPr id="6" name="Rectangle 9"/>
          <p:cNvSpPr>
            <a:spLocks noGrp="1" noChangeArrowheads="1"/>
          </p:cNvSpPr>
          <p:nvPr>
            <p:ph type="ftr" sz="quarter" idx="11"/>
          </p:nvPr>
        </p:nvSpPr>
        <p:spPr>
          <a:xfrm>
            <a:off x="3429000" y="6096000"/>
            <a:ext cx="2895600" cy="457200"/>
          </a:xfrm>
          <a:prstGeom prst="rect">
            <a:avLst/>
          </a:prstGeom>
          <a:ln/>
        </p:spPr>
        <p:txBody>
          <a:bodyPr/>
          <a:lstStyle>
            <a:lvl1pPr>
              <a:defRPr/>
            </a:lvl1pPr>
          </a:lstStyle>
          <a:p>
            <a:pPr>
              <a:defRPr/>
            </a:pPr>
            <a:endParaRPr lang="en-US" altLang="en-US"/>
          </a:p>
        </p:txBody>
      </p:sp>
      <p:sp>
        <p:nvSpPr>
          <p:cNvPr id="7" name="Rectangle 10"/>
          <p:cNvSpPr>
            <a:spLocks noGrp="1" noChangeArrowheads="1"/>
          </p:cNvSpPr>
          <p:nvPr>
            <p:ph type="sldNum" sz="quarter" idx="12"/>
          </p:nvPr>
        </p:nvSpPr>
        <p:spPr>
          <a:xfrm>
            <a:off x="6858000" y="6096000"/>
            <a:ext cx="1905000" cy="457200"/>
          </a:xfrm>
          <a:prstGeom prst="rect">
            <a:avLst/>
          </a:prstGeom>
          <a:ln/>
        </p:spPr>
        <p:txBody>
          <a:bodyPr/>
          <a:lstStyle>
            <a:lvl1pPr>
              <a:defRPr/>
            </a:lvl1pPr>
          </a:lstStyle>
          <a:p>
            <a:pPr>
              <a:defRPr/>
            </a:pPr>
            <a:fld id="{B0103E49-D919-4695-A7EB-C7CE2B8F65EA}"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53000" y="1828800"/>
            <a:ext cx="3810000" cy="4114800"/>
          </a:xfrm>
        </p:spPr>
        <p:txBody>
          <a:bodyPr/>
          <a:lstStyle/>
          <a:p>
            <a:pPr lvl="0"/>
            <a:endParaRPr lang="en-US" noProof="0" smtClean="0"/>
          </a:p>
        </p:txBody>
      </p:sp>
      <p:sp>
        <p:nvSpPr>
          <p:cNvPr id="5" name="Rectangle 8"/>
          <p:cNvSpPr>
            <a:spLocks noGrp="1" noChangeArrowheads="1"/>
          </p:cNvSpPr>
          <p:nvPr>
            <p:ph type="dt" sz="half" idx="10"/>
          </p:nvPr>
        </p:nvSpPr>
        <p:spPr>
          <a:xfrm>
            <a:off x="990600" y="6096000"/>
            <a:ext cx="1905000" cy="457200"/>
          </a:xfrm>
          <a:prstGeom prst="rect">
            <a:avLst/>
          </a:prstGeom>
          <a:ln/>
        </p:spPr>
        <p:txBody>
          <a:bodyPr/>
          <a:lstStyle>
            <a:lvl1pPr>
              <a:defRPr/>
            </a:lvl1pPr>
          </a:lstStyle>
          <a:p>
            <a:pPr>
              <a:defRPr/>
            </a:pPr>
            <a:endParaRPr lang="en-US" altLang="en-US"/>
          </a:p>
        </p:txBody>
      </p:sp>
      <p:sp>
        <p:nvSpPr>
          <p:cNvPr id="6" name="Rectangle 9"/>
          <p:cNvSpPr>
            <a:spLocks noGrp="1" noChangeArrowheads="1"/>
          </p:cNvSpPr>
          <p:nvPr>
            <p:ph type="ftr" sz="quarter" idx="11"/>
          </p:nvPr>
        </p:nvSpPr>
        <p:spPr>
          <a:xfrm>
            <a:off x="3429000" y="6096000"/>
            <a:ext cx="2895600" cy="457200"/>
          </a:xfrm>
          <a:prstGeom prst="rect">
            <a:avLst/>
          </a:prstGeom>
          <a:ln/>
        </p:spPr>
        <p:txBody>
          <a:bodyPr/>
          <a:lstStyle>
            <a:lvl1pPr>
              <a:defRPr/>
            </a:lvl1pPr>
          </a:lstStyle>
          <a:p>
            <a:pPr>
              <a:defRPr/>
            </a:pPr>
            <a:endParaRPr lang="en-US" altLang="en-US"/>
          </a:p>
        </p:txBody>
      </p:sp>
      <p:sp>
        <p:nvSpPr>
          <p:cNvPr id="7" name="Rectangle 10"/>
          <p:cNvSpPr>
            <a:spLocks noGrp="1" noChangeArrowheads="1"/>
          </p:cNvSpPr>
          <p:nvPr>
            <p:ph type="sldNum" sz="quarter" idx="12"/>
          </p:nvPr>
        </p:nvSpPr>
        <p:spPr>
          <a:xfrm>
            <a:off x="6858000" y="6096000"/>
            <a:ext cx="1905000" cy="457200"/>
          </a:xfrm>
          <a:prstGeom prst="rect">
            <a:avLst/>
          </a:prstGeom>
          <a:ln/>
        </p:spPr>
        <p:txBody>
          <a:bodyPr/>
          <a:lstStyle>
            <a:lvl1pPr>
              <a:defRPr/>
            </a:lvl1pPr>
          </a:lstStyle>
          <a:p>
            <a:pPr>
              <a:defRPr/>
            </a:pPr>
            <a:fld id="{FE7CFD9F-F407-4F31-838A-82B85303C47D}"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4E9EF">
                  <a:shade val="50000"/>
                </a:srgbClr>
              </a:solidFill>
            </a:endParaRPr>
          </a:p>
        </p:txBody>
      </p:sp>
      <p:sp>
        <p:nvSpPr>
          <p:cNvPr id="11" name="Slide Number Placeholder 10"/>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486399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4E9EF">
                  <a:shade val="50000"/>
                </a:srgbClr>
              </a:solidFill>
            </a:endParaRPr>
          </a:p>
        </p:txBody>
      </p:sp>
      <p:sp>
        <p:nvSpPr>
          <p:cNvPr id="6" name="Slide Number Placeholder 5"/>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1605678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4E9EF">
                  <a:shade val="50000"/>
                </a:srgbClr>
              </a:solidFill>
            </a:endParaRPr>
          </a:p>
        </p:txBody>
      </p:sp>
      <p:sp>
        <p:nvSpPr>
          <p:cNvPr id="6" name="Slide Number Placeholder 5"/>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1023125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4E9EF">
                  <a:shade val="50000"/>
                </a:srgbClr>
              </a:solidFill>
            </a:endParaRPr>
          </a:p>
        </p:txBody>
      </p:sp>
      <p:sp>
        <p:nvSpPr>
          <p:cNvPr id="7" name="Slide Number Placeholder 6"/>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2477538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4E9EF">
                  <a:shade val="50000"/>
                </a:srgbClr>
              </a:solidFill>
            </a:endParaRPr>
          </a:p>
        </p:txBody>
      </p:sp>
      <p:sp>
        <p:nvSpPr>
          <p:cNvPr id="9" name="Slide Number Placeholder 8"/>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1188623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4" name="Footer Placeholder 3"/>
          <p:cNvSpPr>
            <a:spLocks noGrp="1"/>
          </p:cNvSpPr>
          <p:nvPr>
            <p:ph type="ftr" sz="quarter" idx="11"/>
          </p:nvPr>
        </p:nvSpPr>
        <p:spPr/>
        <p:txBody>
          <a:bodyPr/>
          <a:lstStyle>
            <a:extLst/>
          </a:lstStyle>
          <a:p>
            <a:endParaRPr lang="en-US">
              <a:solidFill>
                <a:srgbClr val="E4E9EF">
                  <a:shade val="50000"/>
                </a:srgbClr>
              </a:solidFill>
            </a:endParaRPr>
          </a:p>
        </p:txBody>
      </p:sp>
      <p:sp>
        <p:nvSpPr>
          <p:cNvPr id="5" name="Slide Number Placeholder 4"/>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218306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2" name="Date Placeholder 1"/>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3" name="Footer Placeholder 2"/>
          <p:cNvSpPr>
            <a:spLocks noGrp="1"/>
          </p:cNvSpPr>
          <p:nvPr>
            <p:ph type="ftr" sz="quarter" idx="11"/>
          </p:nvPr>
        </p:nvSpPr>
        <p:spPr/>
        <p:txBody>
          <a:bodyPr/>
          <a:lstStyle>
            <a:extLst/>
          </a:lstStyle>
          <a:p>
            <a:endParaRPr lang="en-US">
              <a:solidFill>
                <a:srgbClr val="E4E9EF">
                  <a:shade val="50000"/>
                </a:srgbClr>
              </a:solidFill>
            </a:endParaRPr>
          </a:p>
        </p:txBody>
      </p:sp>
      <p:sp>
        <p:nvSpPr>
          <p:cNvPr id="4" name="Slide Number Placeholder 3"/>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3244368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4E9EF">
                  <a:shade val="50000"/>
                </a:srgbClr>
              </a:solidFill>
            </a:endParaRPr>
          </a:p>
        </p:txBody>
      </p:sp>
      <p:sp>
        <p:nvSpPr>
          <p:cNvPr id="7" name="Slide Number Placeholder 6"/>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3346834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4E9EF">
                  <a:shade val="50000"/>
                </a:srgbClr>
              </a:solidFill>
            </a:endParaRPr>
          </a:p>
        </p:txBody>
      </p:sp>
      <p:sp>
        <p:nvSpPr>
          <p:cNvPr id="7" name="Slide Number Placeholder 6"/>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extLst>
      <p:ext uri="{BB962C8B-B14F-4D97-AF65-F5344CB8AC3E}">
        <p14:creationId xmlns:p14="http://schemas.microsoft.com/office/powerpoint/2010/main" val="3781351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4E9EF">
                  <a:shade val="50000"/>
                </a:srgbClr>
              </a:solidFill>
            </a:endParaRPr>
          </a:p>
        </p:txBody>
      </p:sp>
      <p:sp>
        <p:nvSpPr>
          <p:cNvPr id="6" name="Slide Number Placeholder 5"/>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10322097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817ACD-5CF8-4E41-8195-F10CC00BAD05}" type="datetimeFigureOut">
              <a:rPr lang="en-US" smtClean="0">
                <a:solidFill>
                  <a:srgbClr val="E4E9EF">
                    <a:shade val="50000"/>
                  </a:srgbClr>
                </a:solidFill>
              </a:rPr>
              <a:pPr/>
              <a:t>7/14/2014</a:t>
            </a:fld>
            <a:endParaRPr lang="en-US">
              <a:solidFill>
                <a:srgbClr val="E4E9EF">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4E9EF">
                  <a:shade val="50000"/>
                </a:srgbClr>
              </a:solidFill>
            </a:endParaRPr>
          </a:p>
        </p:txBody>
      </p:sp>
      <p:sp>
        <p:nvSpPr>
          <p:cNvPr id="6" name="Slide Number Placeholder 5"/>
          <p:cNvSpPr>
            <a:spLocks noGrp="1"/>
          </p:cNvSpPr>
          <p:nvPr>
            <p:ph type="sldNum" sz="quarter" idx="12"/>
          </p:nvPr>
        </p:nvSpPr>
        <p:spPr/>
        <p:txBody>
          <a:bodyPr/>
          <a:lstStyle>
            <a:extLst/>
          </a:lstStyle>
          <a:p>
            <a:fld id="{95C58CCD-7122-483F-89C8-BF3252B28A86}" type="slidenum">
              <a:rPr lang="en-US" smtClean="0">
                <a:solidFill>
                  <a:srgbClr val="E4E9EF">
                    <a:shade val="50000"/>
                  </a:srgbClr>
                </a:solidFill>
              </a:rPr>
              <a:pPr/>
              <a:t>‹#›</a:t>
            </a:fld>
            <a:endParaRPr lang="en-US">
              <a:solidFill>
                <a:srgbClr val="E4E9EF">
                  <a:shade val="50000"/>
                </a:srgbClr>
              </a:solidFill>
            </a:endParaRPr>
          </a:p>
        </p:txBody>
      </p:sp>
    </p:spTree>
    <p:extLst>
      <p:ext uri="{BB962C8B-B14F-4D97-AF65-F5344CB8AC3E}">
        <p14:creationId xmlns:p14="http://schemas.microsoft.com/office/powerpoint/2010/main" val="37474330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solidFill>
                  <a:srgbClr val="FFFFFF">
                    <a:lumMod val="50000"/>
                  </a:srgbClr>
                </a:solidFill>
                <a:latin typeface="Corbel"/>
              </a:rPr>
              <a:pPr/>
              <a:t>7/14/2014</a:t>
            </a:fld>
            <a:endParaRPr lang="en-US">
              <a:solidFill>
                <a:srgbClr val="FFFFFF">
                  <a:lumMod val="50000"/>
                </a:srgbClr>
              </a:solidFill>
              <a:latin typeface="Corbel"/>
            </a:endParaRPr>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solidFill>
                <a:srgbClr val="FFFFFF">
                  <a:lumMod val="75000"/>
                </a:srgbClr>
              </a:solidFill>
              <a:latin typeface="Corbel"/>
            </a:endParaRPr>
          </a:p>
        </p:txBody>
      </p:sp>
    </p:spTree>
    <p:extLst>
      <p:ext uri="{BB962C8B-B14F-4D97-AF65-F5344CB8AC3E}">
        <p14:creationId xmlns:p14="http://schemas.microsoft.com/office/powerpoint/2010/main" val="25840658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5" name="Footer Placeholder 4"/>
          <p:cNvSpPr>
            <a:spLocks noGrp="1"/>
          </p:cNvSpPr>
          <p:nvPr>
            <p:ph type="ftr" sz="quarter" idx="11"/>
          </p:nvPr>
        </p:nvSpPr>
        <p:spPr/>
        <p:txBody>
          <a:bodyPr/>
          <a:lstStyle/>
          <a:p>
            <a:endParaRPr lang="en-US">
              <a:solidFill>
                <a:srgbClr val="FFFFFF">
                  <a:lumMod val="65000"/>
                </a:srgbClr>
              </a:solidFill>
              <a:latin typeface="Corbel"/>
            </a:endParaRPr>
          </a:p>
        </p:txBody>
      </p:sp>
      <p:sp>
        <p:nvSpPr>
          <p:cNvPr id="6" name="Slide Number Placeholder 5"/>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pic>
        <p:nvPicPr>
          <p:cNvPr id="11" name="Picture 6" descr="IDEA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579120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59930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solidFill>
                  <a:srgbClr val="FFFFFF">
                    <a:lumMod val="50000"/>
                  </a:srgbClr>
                </a:solidFill>
                <a:latin typeface="Corbel"/>
              </a:rPr>
              <a:pPr/>
              <a:t>7/14/2014</a:t>
            </a:fld>
            <a:endParaRPr lang="en-US">
              <a:solidFill>
                <a:srgbClr val="FFFFFF">
                  <a:lumMod val="50000"/>
                </a:srgbClr>
              </a:solidFill>
              <a:latin typeface="Corbel"/>
            </a:endParaRPr>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solidFill>
                <a:srgbClr val="FFFFFF">
                  <a:lumMod val="75000"/>
                </a:srgbClr>
              </a:solidFill>
              <a:latin typeface="Corbel"/>
            </a:endParaRPr>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extLst>
      <p:ext uri="{BB962C8B-B14F-4D97-AF65-F5344CB8AC3E}">
        <p14:creationId xmlns:p14="http://schemas.microsoft.com/office/powerpoint/2010/main" val="1352996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solidFill>
                <a:srgbClr val="FFFFFF">
                  <a:lumMod val="75000"/>
                </a:srgbClr>
              </a:solidFill>
              <a:latin typeface="Corbel"/>
            </a:endParaRPr>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solidFill>
                  <a:srgbClr val="FFFFFF">
                    <a:lumMod val="50000"/>
                  </a:srgbClr>
                </a:solidFill>
                <a:latin typeface="Corbel"/>
              </a:rPr>
              <a:pPr/>
              <a:t>7/14/2014</a:t>
            </a:fld>
            <a:endParaRPr lang="en-US">
              <a:solidFill>
                <a:srgbClr val="FFFFFF">
                  <a:lumMod val="50000"/>
                </a:srgbClr>
              </a:solidFill>
              <a:latin typeface="Corbel"/>
            </a:endParaRPr>
          </a:p>
        </p:txBody>
      </p:sp>
      <p:pic>
        <p:nvPicPr>
          <p:cNvPr id="12" name="Picture 6" descr="IDEA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579120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6735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6" name="Footer Placeholder 5"/>
          <p:cNvSpPr>
            <a:spLocks noGrp="1"/>
          </p:cNvSpPr>
          <p:nvPr>
            <p:ph type="ftr" sz="quarter" idx="11"/>
          </p:nvPr>
        </p:nvSpPr>
        <p:spPr/>
        <p:txBody>
          <a:bodyPr/>
          <a:lstStyle/>
          <a:p>
            <a:endParaRPr lang="en-US">
              <a:solidFill>
                <a:srgbClr val="FFFFFF">
                  <a:lumMod val="65000"/>
                </a:srgbClr>
              </a:solidFill>
              <a:latin typeface="Corbel"/>
            </a:endParaRPr>
          </a:p>
        </p:txBody>
      </p:sp>
      <p:sp>
        <p:nvSpPr>
          <p:cNvPr id="7" name="Slide Number Placeholder 6"/>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1872447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8" name="Footer Placeholder 7"/>
          <p:cNvSpPr>
            <a:spLocks noGrp="1"/>
          </p:cNvSpPr>
          <p:nvPr>
            <p:ph type="ftr" sz="quarter" idx="11"/>
          </p:nvPr>
        </p:nvSpPr>
        <p:spPr/>
        <p:txBody>
          <a:bodyPr/>
          <a:lstStyle/>
          <a:p>
            <a:endParaRPr lang="en-US">
              <a:solidFill>
                <a:srgbClr val="FFFFFF">
                  <a:lumMod val="65000"/>
                </a:srgbClr>
              </a:solidFill>
              <a:latin typeface="Corbel"/>
            </a:endParaRPr>
          </a:p>
        </p:txBody>
      </p:sp>
      <p:sp>
        <p:nvSpPr>
          <p:cNvPr id="9" name="Slide Number Placeholder 8"/>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23238912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4" name="Footer Placeholder 3"/>
          <p:cNvSpPr>
            <a:spLocks noGrp="1"/>
          </p:cNvSpPr>
          <p:nvPr>
            <p:ph type="ftr" sz="quarter" idx="11"/>
          </p:nvPr>
        </p:nvSpPr>
        <p:spPr/>
        <p:txBody>
          <a:bodyPr/>
          <a:lstStyle/>
          <a:p>
            <a:endParaRPr lang="en-US">
              <a:solidFill>
                <a:srgbClr val="FFFFFF">
                  <a:lumMod val="65000"/>
                </a:srgbClr>
              </a:solidFill>
              <a:latin typeface="Corbel"/>
            </a:endParaRPr>
          </a:p>
        </p:txBody>
      </p:sp>
      <p:sp>
        <p:nvSpPr>
          <p:cNvPr id="5" name="Slide Number Placeholder 4"/>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4035981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Date Placeholder 1"/>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3" name="Footer Placeholder 2"/>
          <p:cNvSpPr>
            <a:spLocks noGrp="1"/>
          </p:cNvSpPr>
          <p:nvPr>
            <p:ph type="ftr" sz="quarter" idx="11"/>
          </p:nvPr>
        </p:nvSpPr>
        <p:spPr/>
        <p:txBody>
          <a:bodyPr/>
          <a:lstStyle/>
          <a:p>
            <a:endParaRPr lang="en-US">
              <a:solidFill>
                <a:srgbClr val="FFFFFF">
                  <a:lumMod val="65000"/>
                </a:srgbClr>
              </a:solidFill>
              <a:latin typeface="Corbe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15908598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6" name="Footer Placeholder 5"/>
          <p:cNvSpPr>
            <a:spLocks noGrp="1"/>
          </p:cNvSpPr>
          <p:nvPr>
            <p:ph type="ftr" sz="quarter" idx="11"/>
          </p:nvPr>
        </p:nvSpPr>
        <p:spPr>
          <a:xfrm>
            <a:off x="2057400" y="6297706"/>
            <a:ext cx="2339788" cy="365125"/>
          </a:xfrm>
        </p:spPr>
        <p:txBody>
          <a:bodyPr/>
          <a:lstStyle/>
          <a:p>
            <a:endParaRPr lang="en-US">
              <a:solidFill>
                <a:srgbClr val="FFFFFF">
                  <a:lumMod val="65000"/>
                </a:srgbClr>
              </a:solidFill>
              <a:latin typeface="Corbel"/>
            </a:endParaRPr>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26245742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6" name="Footer Placeholder 5"/>
          <p:cNvSpPr>
            <a:spLocks noGrp="1"/>
          </p:cNvSpPr>
          <p:nvPr>
            <p:ph type="ftr" sz="quarter" idx="11"/>
          </p:nvPr>
        </p:nvSpPr>
        <p:spPr>
          <a:xfrm>
            <a:off x="2057400" y="6300216"/>
            <a:ext cx="2340864" cy="365125"/>
          </a:xfrm>
        </p:spPr>
        <p:txBody>
          <a:bodyPr/>
          <a:lstStyle/>
          <a:p>
            <a:endParaRPr lang="en-US">
              <a:solidFill>
                <a:srgbClr val="FFFFFF">
                  <a:lumMod val="65000"/>
                </a:srgbClr>
              </a:solidFill>
              <a:latin typeface="Corbel"/>
            </a:endParaRPr>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42343266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4" name="Footer Placeholder 3"/>
          <p:cNvSpPr>
            <a:spLocks noGrp="1"/>
          </p:cNvSpPr>
          <p:nvPr>
            <p:ph type="ftr" sz="quarter" idx="11"/>
          </p:nvPr>
        </p:nvSpPr>
        <p:spPr/>
        <p:txBody>
          <a:bodyPr/>
          <a:lstStyle/>
          <a:p>
            <a:endParaRPr lang="en-US">
              <a:solidFill>
                <a:srgbClr val="FFFFFF">
                  <a:lumMod val="65000"/>
                </a:srgbClr>
              </a:solidFill>
              <a:latin typeface="Corbel"/>
            </a:endParaRPr>
          </a:p>
        </p:txBody>
      </p:sp>
      <p:sp>
        <p:nvSpPr>
          <p:cNvPr id="5" name="Slide Number Placeholder 4"/>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28323116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4" name="Footer Placeholder 3"/>
          <p:cNvSpPr>
            <a:spLocks noGrp="1"/>
          </p:cNvSpPr>
          <p:nvPr>
            <p:ph type="ftr" sz="quarter" idx="11"/>
          </p:nvPr>
        </p:nvSpPr>
        <p:spPr/>
        <p:txBody>
          <a:bodyPr/>
          <a:lstStyle/>
          <a:p>
            <a:endParaRPr lang="en-US">
              <a:solidFill>
                <a:srgbClr val="FFFFFF">
                  <a:lumMod val="65000"/>
                </a:srgbClr>
              </a:solidFill>
              <a:latin typeface="Corbel"/>
            </a:endParaRPr>
          </a:p>
        </p:txBody>
      </p:sp>
      <p:sp>
        <p:nvSpPr>
          <p:cNvPr id="5" name="Slide Number Placeholder 4"/>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15782816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5" name="Footer Placeholder 4"/>
          <p:cNvSpPr>
            <a:spLocks noGrp="1"/>
          </p:cNvSpPr>
          <p:nvPr>
            <p:ph type="ftr" sz="quarter" idx="11"/>
          </p:nvPr>
        </p:nvSpPr>
        <p:spPr/>
        <p:txBody>
          <a:bodyPr/>
          <a:lstStyle/>
          <a:p>
            <a:endParaRPr lang="en-US">
              <a:solidFill>
                <a:srgbClr val="FFFFFF">
                  <a:lumMod val="65000"/>
                </a:srgbClr>
              </a:solidFill>
              <a:latin typeface="Corbel"/>
            </a:endParaRPr>
          </a:p>
        </p:txBody>
      </p:sp>
      <p:sp>
        <p:nvSpPr>
          <p:cNvPr id="6" name="Slide Number Placeholder 5"/>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12756694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a:solidFill>
                <a:srgbClr val="FFFFFF"/>
              </a:solidFill>
              <a:latin typeface="Corbel"/>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7/14/2014</a:t>
            </a:fld>
            <a:endParaRPr lang="en-US">
              <a:solidFill>
                <a:srgbClr val="FFFFFF">
                  <a:lumMod val="65000"/>
                </a:srgbClr>
              </a:solidFill>
              <a:latin typeface="Corbel"/>
            </a:endParaRPr>
          </a:p>
        </p:txBody>
      </p:sp>
      <p:sp>
        <p:nvSpPr>
          <p:cNvPr id="5" name="Footer Placeholder 4"/>
          <p:cNvSpPr>
            <a:spLocks noGrp="1"/>
          </p:cNvSpPr>
          <p:nvPr>
            <p:ph type="ftr" sz="quarter" idx="11"/>
          </p:nvPr>
        </p:nvSpPr>
        <p:spPr/>
        <p:txBody>
          <a:bodyPr/>
          <a:lstStyle/>
          <a:p>
            <a:endParaRPr lang="en-US">
              <a:solidFill>
                <a:srgbClr val="FFFFFF">
                  <a:lumMod val="65000"/>
                </a:srgbClr>
              </a:solidFill>
              <a:latin typeface="Corbel"/>
            </a:endParaRPr>
          </a:p>
        </p:txBody>
      </p:sp>
      <p:sp>
        <p:nvSpPr>
          <p:cNvPr id="6" name="Slide Number Placeholder 5"/>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18388936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CDF908-3771-4F35-B841-6DF454CEBE82}" type="datetimeFigureOut">
              <a:rPr lang="en-US" smtClean="0">
                <a:solidFill>
                  <a:prstClr val="white">
                    <a:tint val="95000"/>
                  </a:prstClr>
                </a:solidFill>
              </a:rPr>
              <a:pPr/>
              <a:t>7/14/2014</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D3D697B8-F7EB-488D-A420-51882D01BBD1}"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9880362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0138" y="1304925"/>
            <a:ext cx="3851275" cy="4605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3813" y="1304925"/>
            <a:ext cx="3852862" cy="4605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pic>
        <p:nvPicPr>
          <p:cNvPr id="7" name="Picture 6" descr="IDEA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579120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4548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CDF908-3771-4F35-B841-6DF454CEBE82}" type="datetimeFigureOut">
              <a:rPr lang="en-US" smtClean="0">
                <a:solidFill>
                  <a:prstClr val="white">
                    <a:tint val="95000"/>
                  </a:prstClr>
                </a:solidFill>
              </a:rPr>
              <a:pPr/>
              <a:t>7/14/2014</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D3D697B8-F7EB-488D-A420-51882D01BBD1}"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869949063"/>
      </p:ext>
    </p:extLst>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8685697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5829946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6268566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9425309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9054580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088266868"/>
      </p:ext>
    </p:extLst>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9926064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CDF908-3771-4F35-B841-6DF454CEBE82}" type="datetimeFigureOut">
              <a:rPr lang="en-US" smtClean="0">
                <a:solidFill>
                  <a:prstClr val="black">
                    <a:tint val="95000"/>
                  </a:prstClr>
                </a:solidFill>
              </a:rPr>
              <a:pPr/>
              <a:t>7/14/2014</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D3D697B8-F7EB-488D-A420-51882D01BBD1}"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52250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Text Box 2"/>
          <p:cNvSpPr txBox="1">
            <a:spLocks noChangeArrowheads="1"/>
          </p:cNvSpPr>
          <p:nvPr userDrawn="1"/>
        </p:nvSpPr>
        <p:spPr bwMode="auto">
          <a:xfrm>
            <a:off x="7938" y="6635750"/>
            <a:ext cx="9136062" cy="249238"/>
          </a:xfrm>
          <a:prstGeom prst="rect">
            <a:avLst/>
          </a:prstGeom>
          <a:gradFill rotWithShape="0">
            <a:gsLst>
              <a:gs pos="0">
                <a:srgbClr val="760000"/>
              </a:gs>
              <a:gs pos="100000">
                <a:srgbClr val="881C1C"/>
              </a:gs>
            </a:gsLst>
            <a:lin ang="5400000" scaled="1"/>
          </a:gradFill>
          <a:ln w="9525">
            <a:noFill/>
            <a:round/>
            <a:headEnd/>
            <a:tailEnd/>
          </a:ln>
          <a:effectLst/>
        </p:spPr>
        <p:txBody>
          <a:bodyPr lIns="82933" tIns="41467" rIns="82933" bIns="41467">
            <a:spAutoFit/>
          </a:bodyPr>
          <a:lstStyle/>
          <a:p>
            <a:pPr algn="ctr" defTabSz="414338" eaLnBrk="1" hangingPunct="1">
              <a:lnSpc>
                <a:spcPct val="99000"/>
              </a:lnSpc>
              <a:spcBef>
                <a:spcPts val="675"/>
              </a:spcBef>
              <a:buClr>
                <a:srgbClr val="000000"/>
              </a:buClr>
              <a:buSzPct val="100000"/>
              <a:buFont typeface="Times New Roman" pitchFamily="-65" charset="0"/>
              <a:buNone/>
              <a:tabLst>
                <a:tab pos="0" algn="l"/>
                <a:tab pos="828675" algn="l"/>
                <a:tab pos="1658938" algn="l"/>
                <a:tab pos="2487613" algn="l"/>
                <a:tab pos="3317875" algn="l"/>
                <a:tab pos="4146550" algn="l"/>
                <a:tab pos="4976813" algn="l"/>
                <a:tab pos="5805488" algn="l"/>
                <a:tab pos="6635750" algn="l"/>
                <a:tab pos="7464425" algn="l"/>
                <a:tab pos="8293100" algn="l"/>
                <a:tab pos="9121775" algn="l"/>
              </a:tabLst>
              <a:defRPr/>
            </a:pP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U</a:t>
            </a:r>
            <a:r>
              <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NIVERSITY OF </a:t>
            </a: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M</a:t>
            </a:r>
            <a:r>
              <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ASSACHUSETTS </a:t>
            </a: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A</a:t>
            </a:r>
            <a:r>
              <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MHERST  • </a:t>
            </a: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 </a:t>
            </a:r>
            <a:r>
              <a:rPr lang="en-GB" sz="1100" b="1" dirty="0" smtClean="0">
                <a:solidFill>
                  <a:srgbClr val="FFFFFF"/>
                </a:solidFill>
                <a:effectLst>
                  <a:outerShdw blurRad="38100" dist="38100" dir="2700000" algn="tl">
                    <a:srgbClr val="000000"/>
                  </a:outerShdw>
                </a:effectLst>
                <a:latin typeface="Frutiger Linotype" pitchFamily="34" charset="0"/>
                <a:ea typeface="ＭＳ Ｐゴシック" pitchFamily="-65" charset="-128"/>
              </a:rPr>
              <a:t>College </a:t>
            </a:r>
            <a:r>
              <a:rPr lang="en-GB" sz="1100" b="1" dirty="0">
                <a:solidFill>
                  <a:srgbClr val="FFFFFF"/>
                </a:solidFill>
                <a:effectLst>
                  <a:outerShdw blurRad="38100" dist="38100" dir="2700000" algn="tl">
                    <a:srgbClr val="000000"/>
                  </a:outerShdw>
                </a:effectLst>
                <a:latin typeface="Frutiger Linotype" pitchFamily="34" charset="0"/>
                <a:ea typeface="ＭＳ Ｐゴシック" pitchFamily="-65" charset="-128"/>
              </a:rPr>
              <a:t>of Education</a:t>
            </a:r>
            <a:endParaRPr lang="en-GB" sz="900" b="1" dirty="0">
              <a:solidFill>
                <a:srgbClr val="FFFFFF"/>
              </a:solidFill>
              <a:effectLst>
                <a:outerShdw blurRad="38100" dist="38100" dir="2700000" algn="tl">
                  <a:srgbClr val="000000"/>
                </a:outerShdw>
              </a:effectLst>
              <a:latin typeface="Frutiger Linotype" pitchFamily="34" charset="0"/>
              <a:ea typeface="ＭＳ Ｐゴシック" pitchFamily="-65" charset="-128"/>
            </a:endParaRPr>
          </a:p>
        </p:txBody>
      </p:sp>
      <p:sp>
        <p:nvSpPr>
          <p:cNvPr id="13315" name="Rectangle 3"/>
          <p:cNvSpPr>
            <a:spLocks noChangeArrowheads="1"/>
          </p:cNvSpPr>
          <p:nvPr userDrawn="1"/>
        </p:nvSpPr>
        <p:spPr bwMode="auto">
          <a:xfrm>
            <a:off x="0" y="0"/>
            <a:ext cx="9140825" cy="811213"/>
          </a:xfrm>
          <a:prstGeom prst="rect">
            <a:avLst/>
          </a:prstGeom>
          <a:solidFill>
            <a:srgbClr val="881C1C"/>
          </a:solidFill>
          <a:ln w="9525">
            <a:noFill/>
            <a:miter lim="800000"/>
            <a:headEnd/>
            <a:tailEnd/>
          </a:ln>
        </p:spPr>
        <p:txBody>
          <a:bodyPr wrap="none" anchor="ctr"/>
          <a:lstStyle/>
          <a:p>
            <a:pPr>
              <a:defRPr/>
            </a:pPr>
            <a:endParaRPr lang="en-US" sz="2400">
              <a:solidFill>
                <a:prstClr val="black"/>
              </a:solidFill>
              <a:latin typeface="Arial" charset="0"/>
              <a:ea typeface="ＭＳ Ｐゴシック" charset="-128"/>
              <a:cs typeface="ＭＳ Ｐゴシック" charset="-128"/>
            </a:endParaRPr>
          </a:p>
        </p:txBody>
      </p:sp>
      <p:pic>
        <p:nvPicPr>
          <p:cNvPr id="4100" name="Picture 4" descr="newseal200"/>
          <p:cNvPicPr>
            <a:picLocks noChangeAspect="1" noChangeArrowheads="1"/>
          </p:cNvPicPr>
          <p:nvPr/>
        </p:nvPicPr>
        <p:blipFill>
          <a:blip r:embed="rId15" cstate="print"/>
          <a:srcRect/>
          <a:stretch>
            <a:fillRect/>
          </a:stretch>
        </p:blipFill>
        <p:spPr bwMode="auto">
          <a:xfrm>
            <a:off x="49213" y="6203950"/>
            <a:ext cx="674687" cy="654050"/>
          </a:xfrm>
          <a:prstGeom prst="rect">
            <a:avLst/>
          </a:prstGeom>
          <a:noFill/>
          <a:ln w="9525">
            <a:noFill/>
            <a:miter lim="800000"/>
            <a:headEnd/>
            <a:tailEnd/>
          </a:ln>
        </p:spPr>
      </p:pic>
      <p:sp>
        <p:nvSpPr>
          <p:cNvPr id="4101" name="Rectangle 5"/>
          <p:cNvSpPr>
            <a:spLocks noGrp="1" noChangeArrowheads="1"/>
          </p:cNvSpPr>
          <p:nvPr>
            <p:ph type="title"/>
          </p:nvPr>
        </p:nvSpPr>
        <p:spPr bwMode="auto">
          <a:xfrm>
            <a:off x="254000" y="112713"/>
            <a:ext cx="7620000" cy="815975"/>
          </a:xfrm>
          <a:prstGeom prst="rect">
            <a:avLst/>
          </a:prstGeom>
          <a:noFill/>
          <a:ln w="9525">
            <a:noFill/>
            <a:miter lim="800000"/>
            <a:headEnd/>
            <a:tailEnd/>
          </a:ln>
        </p:spPr>
        <p:txBody>
          <a:bodyPr vert="horz" wrap="square" lIns="91348" tIns="45671" rIns="91348" bIns="45671" numCol="1" anchor="b"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1100138" y="1304925"/>
            <a:ext cx="7856537" cy="4605338"/>
          </a:xfrm>
          <a:prstGeom prst="rect">
            <a:avLst/>
          </a:prstGeom>
          <a:noFill/>
          <a:ln w="9525">
            <a:noFill/>
            <a:miter lim="800000"/>
            <a:headEnd/>
            <a:tailEnd/>
          </a:ln>
        </p:spPr>
        <p:txBody>
          <a:bodyPr vert="horz" wrap="square" lIns="91348" tIns="45671" rIns="91348" bIns="4567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3" name="Picture 6" descr="ideas-that-work-logo.gif"/>
          <p:cNvPicPr>
            <a:picLocks noChangeAspect="1"/>
          </p:cNvPicPr>
          <p:nvPr userDrawn="1"/>
        </p:nvPicPr>
        <p:blipFill>
          <a:blip r:embed="rId16" cstate="print"/>
          <a:srcRect/>
          <a:stretch>
            <a:fillRect/>
          </a:stretch>
        </p:blipFill>
        <p:spPr bwMode="auto">
          <a:xfrm>
            <a:off x="7924800" y="5791200"/>
            <a:ext cx="1016000" cy="687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ransition/>
  <p:timing>
    <p:tnLst>
      <p:par>
        <p:cTn id="1" dur="indefinite" restart="never" nodeType="tmRoot"/>
      </p:par>
    </p:tnLst>
  </p:timing>
  <p:txStyles>
    <p:titleStyle>
      <a:lvl1pPr algn="l" rtl="0" eaLnBrk="0" fontAlgn="base" hangingPunct="0">
        <a:spcBef>
          <a:spcPct val="0"/>
        </a:spcBef>
        <a:spcAft>
          <a:spcPct val="0"/>
        </a:spcAft>
        <a:defRPr sz="3200" b="1" i="1">
          <a:solidFill>
            <a:schemeClr val="bg1"/>
          </a:solidFill>
          <a:latin typeface="Tahoma"/>
          <a:ea typeface="ＭＳ Ｐゴシック" charset="-128"/>
          <a:cs typeface="ＭＳ Ｐゴシック" charset="-128"/>
        </a:defRPr>
      </a:lvl1pPr>
      <a:lvl2pPr algn="l" rtl="0" eaLnBrk="0" fontAlgn="base" hangingPunct="0">
        <a:spcBef>
          <a:spcPct val="0"/>
        </a:spcBef>
        <a:spcAft>
          <a:spcPct val="0"/>
        </a:spcAft>
        <a:defRPr sz="3200" b="1" i="1">
          <a:solidFill>
            <a:schemeClr val="bg1"/>
          </a:solidFill>
          <a:latin typeface="Tahoma" charset="0"/>
          <a:ea typeface="ＭＳ Ｐゴシック" charset="-128"/>
          <a:cs typeface="ＭＳ Ｐゴシック" charset="-128"/>
        </a:defRPr>
      </a:lvl2pPr>
      <a:lvl3pPr algn="l" rtl="0" eaLnBrk="0" fontAlgn="base" hangingPunct="0">
        <a:spcBef>
          <a:spcPct val="0"/>
        </a:spcBef>
        <a:spcAft>
          <a:spcPct val="0"/>
        </a:spcAft>
        <a:defRPr sz="3200" b="1" i="1">
          <a:solidFill>
            <a:schemeClr val="bg1"/>
          </a:solidFill>
          <a:latin typeface="Tahoma" charset="0"/>
          <a:ea typeface="ＭＳ Ｐゴシック" charset="-128"/>
          <a:cs typeface="ＭＳ Ｐゴシック" charset="-128"/>
        </a:defRPr>
      </a:lvl3pPr>
      <a:lvl4pPr algn="l" rtl="0" eaLnBrk="0" fontAlgn="base" hangingPunct="0">
        <a:spcBef>
          <a:spcPct val="0"/>
        </a:spcBef>
        <a:spcAft>
          <a:spcPct val="0"/>
        </a:spcAft>
        <a:defRPr sz="3200" b="1" i="1">
          <a:solidFill>
            <a:schemeClr val="bg1"/>
          </a:solidFill>
          <a:latin typeface="Tahoma" charset="0"/>
          <a:ea typeface="ＭＳ Ｐゴシック" charset="-128"/>
          <a:cs typeface="ＭＳ Ｐゴシック" charset="-128"/>
        </a:defRPr>
      </a:lvl4pPr>
      <a:lvl5pPr algn="l" rtl="0" eaLnBrk="0" fontAlgn="base" hangingPunct="0">
        <a:spcBef>
          <a:spcPct val="0"/>
        </a:spcBef>
        <a:spcAft>
          <a:spcPct val="0"/>
        </a:spcAft>
        <a:defRPr sz="3200" b="1" i="1">
          <a:solidFill>
            <a:schemeClr val="bg1"/>
          </a:solidFill>
          <a:latin typeface="Tahoma" charset="0"/>
          <a:ea typeface="ＭＳ Ｐゴシック" charset="-128"/>
          <a:cs typeface="ＭＳ Ｐゴシック" charset="-128"/>
        </a:defRPr>
      </a:lvl5pPr>
      <a:lvl6pPr marL="457200" algn="l" rtl="0" fontAlgn="base">
        <a:spcBef>
          <a:spcPct val="0"/>
        </a:spcBef>
        <a:spcAft>
          <a:spcPct val="0"/>
        </a:spcAft>
        <a:defRPr sz="4000" b="1" i="1">
          <a:solidFill>
            <a:schemeClr val="bg1"/>
          </a:solidFill>
          <a:latin typeface="Frutiger Linotype" pitchFamily="34" charset="0"/>
        </a:defRPr>
      </a:lvl6pPr>
      <a:lvl7pPr marL="914400" algn="l" rtl="0" fontAlgn="base">
        <a:spcBef>
          <a:spcPct val="0"/>
        </a:spcBef>
        <a:spcAft>
          <a:spcPct val="0"/>
        </a:spcAft>
        <a:defRPr sz="4000" b="1" i="1">
          <a:solidFill>
            <a:schemeClr val="bg1"/>
          </a:solidFill>
          <a:latin typeface="Frutiger Linotype" pitchFamily="34" charset="0"/>
        </a:defRPr>
      </a:lvl7pPr>
      <a:lvl8pPr marL="1371600" algn="l" rtl="0" fontAlgn="base">
        <a:spcBef>
          <a:spcPct val="0"/>
        </a:spcBef>
        <a:spcAft>
          <a:spcPct val="0"/>
        </a:spcAft>
        <a:defRPr sz="4000" b="1" i="1">
          <a:solidFill>
            <a:schemeClr val="bg1"/>
          </a:solidFill>
          <a:latin typeface="Frutiger Linotype" pitchFamily="34" charset="0"/>
        </a:defRPr>
      </a:lvl8pPr>
      <a:lvl9pPr marL="1828800" algn="l" rtl="0" fontAlgn="base">
        <a:spcBef>
          <a:spcPct val="0"/>
        </a:spcBef>
        <a:spcAft>
          <a:spcPct val="0"/>
        </a:spcAft>
        <a:defRPr sz="4000" b="1" i="1">
          <a:solidFill>
            <a:schemeClr val="bg1"/>
          </a:solidFill>
          <a:latin typeface="Frutiger Linotype"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Garamond"/>
          <a:ea typeface="ＭＳ Ｐゴシック" charset="-128"/>
          <a:cs typeface="ＭＳ Ｐゴシック" charset="-128"/>
        </a:defRPr>
      </a:lvl1pPr>
      <a:lvl2pPr marL="742950" indent="-285750" algn="l" rtl="0" eaLnBrk="0" fontAlgn="base" hangingPunct="0">
        <a:spcBef>
          <a:spcPct val="20000"/>
        </a:spcBef>
        <a:spcAft>
          <a:spcPct val="0"/>
        </a:spcAft>
        <a:buClr>
          <a:srgbClr val="881C1C"/>
        </a:buClr>
        <a:buSzPct val="55000"/>
        <a:buFont typeface="Wingdings" pitchFamily="2" charset="2"/>
        <a:buChar char="n"/>
        <a:defRPr sz="2400">
          <a:solidFill>
            <a:schemeClr val="tx1"/>
          </a:solidFill>
          <a:latin typeface="Garamond"/>
          <a:ea typeface="ＭＳ Ｐゴシック" charset="-128"/>
        </a:defRPr>
      </a:lvl2pPr>
      <a:lvl3pPr marL="1141413" indent="-227013" algn="l" rtl="0" eaLnBrk="0" fontAlgn="base" hangingPunct="0">
        <a:spcBef>
          <a:spcPct val="20000"/>
        </a:spcBef>
        <a:spcAft>
          <a:spcPct val="0"/>
        </a:spcAft>
        <a:buClr>
          <a:schemeClr val="tx1"/>
        </a:buClr>
        <a:buSzPct val="50000"/>
        <a:buFont typeface="Wingdings" pitchFamily="2" charset="2"/>
        <a:buChar char="n"/>
        <a:defRPr sz="2000">
          <a:solidFill>
            <a:schemeClr val="tx1"/>
          </a:solidFill>
          <a:latin typeface="Garamond"/>
          <a:ea typeface="ＭＳ Ｐゴシック" charset="-128"/>
        </a:defRPr>
      </a:lvl3pPr>
      <a:lvl4pPr marL="1601788" indent="-230188" algn="l" rtl="0" eaLnBrk="0" fontAlgn="base" hangingPunct="0">
        <a:spcBef>
          <a:spcPct val="20000"/>
        </a:spcBef>
        <a:spcAft>
          <a:spcPct val="0"/>
        </a:spcAft>
        <a:buClr>
          <a:srgbClr val="881C1C"/>
        </a:buClr>
        <a:buSzPct val="55000"/>
        <a:buFont typeface="Wingdings" pitchFamily="2" charset="2"/>
        <a:buChar char="n"/>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50000"/>
        <a:buFont typeface="Wingdings" pitchFamily="2" charset="2"/>
        <a:buChar char="n"/>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50000"/>
        <a:buFont typeface="Wingdings" charset="2"/>
        <a:buChar char="n"/>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tx1"/>
        </a:buClr>
        <a:buSzPct val="50000"/>
        <a:buFont typeface="Wingdings" charset="2"/>
        <a:buChar char="n"/>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tx1"/>
        </a:buClr>
        <a:buSzPct val="50000"/>
        <a:buFont typeface="Wingdings" charset="2"/>
        <a:buChar char="n"/>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tx1"/>
        </a:buClr>
        <a:buSzPct val="50000"/>
        <a:buFont typeface="Wingdings" charset="2"/>
        <a:buChar char="n"/>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fontAlgn="auto">
              <a:spcBef>
                <a:spcPts val="0"/>
              </a:spcBef>
              <a:spcAft>
                <a:spcPts val="0"/>
              </a:spcAft>
            </a:pPr>
            <a:fld id="{F3817ACD-5CF8-4E41-8195-F10CC00BAD05}" type="datetimeFigureOut">
              <a:rPr lang="en-US" smtClean="0">
                <a:solidFill>
                  <a:srgbClr val="E4E9EF">
                    <a:shade val="50000"/>
                  </a:srgbClr>
                </a:solidFill>
                <a:latin typeface="Verdana"/>
              </a:rPr>
              <a:pPr fontAlgn="auto">
                <a:spcBef>
                  <a:spcPts val="0"/>
                </a:spcBef>
                <a:spcAft>
                  <a:spcPts val="0"/>
                </a:spcAft>
              </a:pPr>
              <a:t>7/14/2014</a:t>
            </a:fld>
            <a:endParaRPr lang="en-US">
              <a:solidFill>
                <a:srgbClr val="E4E9EF">
                  <a:shade val="50000"/>
                </a:srgbClr>
              </a:solidFill>
              <a:latin typeface="Verdana"/>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fontAlgn="auto">
              <a:spcBef>
                <a:spcPts val="0"/>
              </a:spcBef>
              <a:spcAft>
                <a:spcPts val="0"/>
              </a:spcAft>
            </a:pPr>
            <a:endParaRPr lang="en-US">
              <a:solidFill>
                <a:srgbClr val="E4E9EF">
                  <a:shade val="50000"/>
                </a:srgbClr>
              </a:solidFill>
              <a:latin typeface="Verdana"/>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fontAlgn="auto">
              <a:spcBef>
                <a:spcPts val="0"/>
              </a:spcBef>
              <a:spcAft>
                <a:spcPts val="0"/>
              </a:spcAft>
            </a:pPr>
            <a:fld id="{95C58CCD-7122-483F-89C8-BF3252B28A86}" type="slidenum">
              <a:rPr lang="en-US" smtClean="0">
                <a:solidFill>
                  <a:srgbClr val="E4E9EF">
                    <a:shade val="50000"/>
                  </a:srgbClr>
                </a:solidFill>
                <a:latin typeface="Verdana"/>
              </a:rPr>
              <a:pPr fontAlgn="auto">
                <a:spcBef>
                  <a:spcPts val="0"/>
                </a:spcBef>
                <a:spcAft>
                  <a:spcPts val="0"/>
                </a:spcAft>
              </a:pPr>
              <a:t>‹#›</a:t>
            </a:fld>
            <a:endParaRPr lang="en-US">
              <a:solidFill>
                <a:srgbClr val="E4E9EF">
                  <a:shade val="50000"/>
                </a:srgbClr>
              </a:solidFill>
              <a:latin typeface="Verdana"/>
            </a:endParaRPr>
          </a:p>
        </p:txBody>
      </p:sp>
    </p:spTree>
    <p:extLst>
      <p:ext uri="{BB962C8B-B14F-4D97-AF65-F5344CB8AC3E}">
        <p14:creationId xmlns:p14="http://schemas.microsoft.com/office/powerpoint/2010/main" val="42544199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pPr eaLnBrk="1" fontAlgn="auto" hangingPunct="1">
              <a:spcBef>
                <a:spcPts val="0"/>
              </a:spcBef>
              <a:spcAft>
                <a:spcPts val="0"/>
              </a:spcAft>
            </a:pPr>
            <a:fld id="{B1115196-1C6F-4784-83AC-30756D8F10B3}" type="datetimeFigureOut">
              <a:rPr lang="en-US" smtClean="0">
                <a:solidFill>
                  <a:srgbClr val="FFFFFF">
                    <a:lumMod val="65000"/>
                  </a:srgbClr>
                </a:solidFill>
                <a:latin typeface="Corbel"/>
              </a:rPr>
              <a:pPr eaLnBrk="1" fontAlgn="auto" hangingPunct="1">
                <a:spcBef>
                  <a:spcPts val="0"/>
                </a:spcBef>
                <a:spcAft>
                  <a:spcPts val="0"/>
                </a:spcAft>
              </a:pPr>
              <a:t>7/14/2014</a:t>
            </a:fld>
            <a:endParaRPr lang="en-US">
              <a:solidFill>
                <a:srgbClr val="FFFFFF">
                  <a:lumMod val="65000"/>
                </a:srgbClr>
              </a:solidFill>
              <a:latin typeface="Corbel"/>
            </a:endParaRPr>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pPr eaLnBrk="1" fontAlgn="auto" hangingPunct="1">
              <a:spcBef>
                <a:spcPts val="0"/>
              </a:spcBef>
              <a:spcAft>
                <a:spcPts val="0"/>
              </a:spcAft>
            </a:pPr>
            <a:endParaRPr lang="en-US">
              <a:solidFill>
                <a:srgbClr val="FFFFFF">
                  <a:lumMod val="65000"/>
                </a:srgbClr>
              </a:solidFill>
              <a:latin typeface="Corbel"/>
            </a:endParaRPr>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pPr eaLnBrk="1" fontAlgn="auto" hangingPunct="1">
              <a:spcBef>
                <a:spcPts val="0"/>
              </a:spcBef>
              <a:spcAft>
                <a:spcPts val="0"/>
              </a:spcAft>
            </a:pPr>
            <a:fld id="{19371D3E-5A18-49EB-AD2A-429AF165759F}" type="slidenum">
              <a:rPr lang="en-US" smtClean="0">
                <a:solidFill>
                  <a:srgbClr val="FFFFFF">
                    <a:lumMod val="65000"/>
                  </a:srgbClr>
                </a:solidFill>
                <a:latin typeface="Corbel"/>
              </a:rPr>
              <a:pPr eaLnBrk="1" fontAlgn="auto" hangingPunct="1">
                <a:spcBef>
                  <a:spcPts val="0"/>
                </a:spcBef>
                <a:spcAft>
                  <a:spcPts val="0"/>
                </a:spcAft>
              </a:pPr>
              <a:t>‹#›</a:t>
            </a:fld>
            <a:endParaRPr lang="en-US">
              <a:solidFill>
                <a:srgbClr val="FFFFFF">
                  <a:lumMod val="65000"/>
                </a:srgbClr>
              </a:solidFill>
              <a:latin typeface="Corbel"/>
            </a:endParaRPr>
          </a:p>
        </p:txBody>
      </p:sp>
    </p:spTree>
    <p:extLst>
      <p:ext uri="{BB962C8B-B14F-4D97-AF65-F5344CB8AC3E}">
        <p14:creationId xmlns:p14="http://schemas.microsoft.com/office/powerpoint/2010/main" val="39547197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fontAlgn="auto" hangingPunct="1">
              <a:spcBef>
                <a:spcPts val="0"/>
              </a:spcBef>
              <a:spcAft>
                <a:spcPts val="0"/>
              </a:spcAft>
            </a:pP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auto">
              <a:spcBef>
                <a:spcPts val="0"/>
              </a:spcBef>
              <a:spcAft>
                <a:spcPts val="0"/>
              </a:spcAft>
            </a:pPr>
            <a:fld id="{DDCDF908-3771-4F35-B841-6DF454CEBE82}" type="datetimeFigureOut">
              <a:rPr lang="en-US" smtClean="0">
                <a:solidFill>
                  <a:prstClr val="black">
                    <a:tint val="95000"/>
                  </a:prstClr>
                </a:solidFill>
                <a:latin typeface="Corbel"/>
              </a:rPr>
              <a:pPr fontAlgn="auto">
                <a:spcBef>
                  <a:spcPts val="0"/>
                </a:spcBef>
                <a:spcAft>
                  <a:spcPts val="0"/>
                </a:spcAft>
              </a:pPr>
              <a:t>7/14/2014</a:t>
            </a:fld>
            <a:endParaRPr lang="en-US">
              <a:solidFill>
                <a:prstClr val="black">
                  <a:tint val="95000"/>
                </a:prstClr>
              </a:solidFill>
              <a:latin typeface="Corbe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auto">
              <a:spcBef>
                <a:spcPts val="0"/>
              </a:spcBef>
              <a:spcAft>
                <a:spcPts val="0"/>
              </a:spcAft>
            </a:pPr>
            <a:endParaRPr lang="en-US">
              <a:solidFill>
                <a:prstClr val="black">
                  <a:tint val="95000"/>
                </a:prstClr>
              </a:solidFill>
              <a:latin typeface="Corbe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auto">
              <a:spcBef>
                <a:spcPts val="0"/>
              </a:spcBef>
              <a:spcAft>
                <a:spcPts val="0"/>
              </a:spcAft>
            </a:pPr>
            <a:fld id="{D3D697B8-F7EB-488D-A420-51882D01BBD1}" type="slidenum">
              <a:rPr lang="en-US" smtClean="0">
                <a:solidFill>
                  <a:prstClr val="black">
                    <a:tint val="95000"/>
                  </a:prstClr>
                </a:solidFill>
                <a:latin typeface="Corbel"/>
              </a:rPr>
              <a:pPr fontAlgn="auto">
                <a:spcBef>
                  <a:spcPts val="0"/>
                </a:spcBef>
                <a:spcAft>
                  <a:spcPts val="0"/>
                </a:spcAft>
              </a:pPr>
              <a:t>‹#›</a:t>
            </a:fld>
            <a:endParaRPr lang="en-US">
              <a:solidFill>
                <a:prstClr val="black">
                  <a:tint val="95000"/>
                </a:prstClr>
              </a:solidFill>
              <a:latin typeface="Corbel"/>
            </a:endParaRPr>
          </a:p>
        </p:txBody>
      </p:sp>
    </p:spTree>
    <p:extLst>
      <p:ext uri="{BB962C8B-B14F-4D97-AF65-F5344CB8AC3E}">
        <p14:creationId xmlns:p14="http://schemas.microsoft.com/office/powerpoint/2010/main" val="187048913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971799"/>
          </a:xfrm>
        </p:spPr>
        <p:txBody>
          <a:bodyPr>
            <a:noAutofit/>
          </a:bodyPr>
          <a:lstStyle/>
          <a:p>
            <a:pPr algn="ctr"/>
            <a:r>
              <a:rPr lang="en-US" sz="3200" b="1" dirty="0" smtClean="0">
                <a:effectLst/>
                <a:latin typeface="Garamond" panose="02020404030301010803" pitchFamily="18" charset="0"/>
                <a:ea typeface="Cambria"/>
              </a:rPr>
              <a:t>A Retrospective: What we have Learned from Four Leadership Preparation Projects for Administrators of Special Education</a:t>
            </a:r>
            <a:br>
              <a:rPr lang="en-US" sz="3200" b="1" dirty="0" smtClean="0">
                <a:effectLst/>
                <a:latin typeface="Garamond" panose="02020404030301010803" pitchFamily="18" charset="0"/>
                <a:ea typeface="Cambria"/>
              </a:rPr>
            </a:br>
            <a:r>
              <a:rPr lang="en-US" sz="3200" b="1" dirty="0" smtClean="0">
                <a:effectLst/>
                <a:latin typeface="Garamond" panose="02020404030301010803" pitchFamily="18" charset="0"/>
                <a:ea typeface="Cambria"/>
              </a:rPr>
              <a:t/>
            </a:r>
            <a:br>
              <a:rPr lang="en-US" sz="3200" b="1" dirty="0" smtClean="0">
                <a:effectLst/>
                <a:latin typeface="Garamond" panose="02020404030301010803" pitchFamily="18" charset="0"/>
                <a:ea typeface="Cambria"/>
              </a:rPr>
            </a:br>
            <a:r>
              <a:rPr lang="en-US" sz="2800" b="1" dirty="0" smtClean="0">
                <a:latin typeface="Garamond" panose="02020404030301010803" pitchFamily="18" charset="0"/>
                <a:ea typeface="Cambria"/>
              </a:rPr>
              <a:t>OSEP Project Director’s Conference </a:t>
            </a:r>
            <a:br>
              <a:rPr lang="en-US" sz="2800" b="1" dirty="0" smtClean="0">
                <a:latin typeface="Garamond" panose="02020404030301010803" pitchFamily="18" charset="0"/>
                <a:ea typeface="Cambria"/>
              </a:rPr>
            </a:br>
            <a:r>
              <a:rPr lang="en-US" sz="2800" b="1" dirty="0" smtClean="0">
                <a:latin typeface="Garamond" panose="02020404030301010803" pitchFamily="18" charset="0"/>
                <a:ea typeface="Cambria"/>
              </a:rPr>
              <a:t>July 2014 </a:t>
            </a:r>
            <a:endParaRPr lang="en-US" sz="2800" b="1" dirty="0">
              <a:latin typeface="Garamond" panose="02020404030301010803" pitchFamily="18" charset="0"/>
            </a:endParaRPr>
          </a:p>
        </p:txBody>
      </p:sp>
      <p:sp>
        <p:nvSpPr>
          <p:cNvPr id="3" name="Subtitle 2"/>
          <p:cNvSpPr>
            <a:spLocks noGrp="1"/>
          </p:cNvSpPr>
          <p:nvPr>
            <p:ph type="subTitle" idx="1"/>
          </p:nvPr>
        </p:nvSpPr>
        <p:spPr>
          <a:xfrm>
            <a:off x="838200" y="3657600"/>
            <a:ext cx="7696200" cy="2743200"/>
          </a:xfrm>
        </p:spPr>
        <p:txBody>
          <a:bodyPr>
            <a:normAutofit lnSpcReduction="10000"/>
          </a:bodyPr>
          <a:lstStyle/>
          <a:p>
            <a:pPr algn="ctr"/>
            <a:r>
              <a:rPr lang="en-US" sz="2800" b="1" i="1" dirty="0" smtClean="0">
                <a:latin typeface="Garamond" panose="02020404030301010803" pitchFamily="18" charset="0"/>
              </a:rPr>
              <a:t>Mary Lynn </a:t>
            </a:r>
            <a:r>
              <a:rPr lang="en-US" sz="2800" b="1" i="1" dirty="0" err="1" smtClean="0">
                <a:latin typeface="Garamond" panose="02020404030301010803" pitchFamily="18" charset="0"/>
              </a:rPr>
              <a:t>Boscardin</a:t>
            </a:r>
            <a:r>
              <a:rPr lang="en-US" sz="2800" b="1" i="1" dirty="0" smtClean="0">
                <a:latin typeface="Garamond" panose="02020404030301010803" pitchFamily="18" charset="0"/>
              </a:rPr>
              <a:t>, Kerry Weir, Anne Louise Thompson </a:t>
            </a:r>
            <a:r>
              <a:rPr lang="en-US" sz="2800" b="1" i="1" dirty="0" err="1" smtClean="0">
                <a:latin typeface="Garamond" panose="02020404030301010803" pitchFamily="18" charset="0"/>
              </a:rPr>
              <a:t>Granfield</a:t>
            </a:r>
            <a:endParaRPr lang="en-US" sz="2800" b="1" i="1" dirty="0" smtClean="0">
              <a:latin typeface="Garamond" panose="02020404030301010803" pitchFamily="18" charset="0"/>
            </a:endParaRPr>
          </a:p>
          <a:p>
            <a:pPr algn="ctr"/>
            <a:r>
              <a:rPr lang="en-US" sz="2800" b="1" i="1" dirty="0" smtClean="0">
                <a:latin typeface="Garamond" panose="02020404030301010803" pitchFamily="18" charset="0"/>
              </a:rPr>
              <a:t>University of Massachusetts Amherst</a:t>
            </a:r>
          </a:p>
          <a:p>
            <a:pPr algn="ctr"/>
            <a:endParaRPr lang="en-US" sz="2800" b="1" i="1" dirty="0" smtClean="0">
              <a:latin typeface="Garamond" panose="02020404030301010803" pitchFamily="18" charset="0"/>
            </a:endParaRPr>
          </a:p>
          <a:p>
            <a:pPr algn="ctr"/>
            <a:r>
              <a:rPr lang="en-US" sz="2800" b="1" i="1" dirty="0" smtClean="0">
                <a:latin typeface="Garamond" panose="02020404030301010803" pitchFamily="18" charset="0"/>
              </a:rPr>
              <a:t>Leonard </a:t>
            </a:r>
            <a:r>
              <a:rPr lang="en-US" sz="2800" b="1" i="1" dirty="0" err="1" smtClean="0">
                <a:latin typeface="Garamond" panose="02020404030301010803" pitchFamily="18" charset="0"/>
              </a:rPr>
              <a:t>Burrello</a:t>
            </a:r>
            <a:r>
              <a:rPr lang="en-US" sz="2800" b="1" i="1" dirty="0" smtClean="0">
                <a:latin typeface="Garamond" panose="02020404030301010803" pitchFamily="18" charset="0"/>
              </a:rPr>
              <a:t>, Roderick Jones, Angela </a:t>
            </a:r>
            <a:r>
              <a:rPr lang="en-US" sz="2800" b="1" i="1" dirty="0" err="1" smtClean="0">
                <a:latin typeface="Garamond" panose="02020404030301010803" pitchFamily="18" charset="0"/>
              </a:rPr>
              <a:t>Passero</a:t>
            </a:r>
            <a:endParaRPr lang="en-US" sz="2800" b="1" i="1" dirty="0" smtClean="0">
              <a:latin typeface="Garamond" panose="02020404030301010803" pitchFamily="18" charset="0"/>
            </a:endParaRPr>
          </a:p>
          <a:p>
            <a:pPr algn="ctr"/>
            <a:r>
              <a:rPr lang="en-US" sz="2800" b="1" i="1" dirty="0" smtClean="0">
                <a:latin typeface="Garamond" panose="02020404030301010803" pitchFamily="18" charset="0"/>
              </a:rPr>
              <a:t>University of South Florida         </a:t>
            </a:r>
          </a:p>
          <a:p>
            <a:endParaRPr lang="en-US" sz="2800" dirty="0"/>
          </a:p>
        </p:txBody>
      </p:sp>
      <p:pic>
        <p:nvPicPr>
          <p:cNvPr id="5" name="Picture 6" descr="IDE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579120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109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0"/>
            <a:ext cx="8585200" cy="838199"/>
          </a:xfrm>
        </p:spPr>
        <p:txBody>
          <a:bodyPr/>
          <a:lstStyle/>
          <a:p>
            <a:r>
              <a:rPr lang="en-US" sz="2400" dirty="0">
                <a:latin typeface="Garamond" panose="02020404030301010803" pitchFamily="18" charset="0"/>
              </a:rPr>
              <a:t>How </a:t>
            </a:r>
            <a:r>
              <a:rPr lang="en-US" sz="2400" dirty="0" smtClean="0">
                <a:latin typeface="Garamond" panose="02020404030301010803" pitchFamily="18" charset="0"/>
              </a:rPr>
              <a:t>has the availability </a:t>
            </a:r>
            <a:r>
              <a:rPr lang="en-US" sz="2400" dirty="0">
                <a:latin typeface="Garamond" panose="02020404030301010803" pitchFamily="18" charset="0"/>
              </a:rPr>
              <a:t>of </a:t>
            </a:r>
            <a:r>
              <a:rPr lang="en-US" sz="2400" dirty="0" smtClean="0">
                <a:latin typeface="Garamond" panose="02020404030301010803" pitchFamily="18" charset="0"/>
              </a:rPr>
              <a:t>federal resources affected the supply of special education administrators </a:t>
            </a:r>
            <a:r>
              <a:rPr lang="en-US" sz="2400" dirty="0">
                <a:latin typeface="Garamond" panose="02020404030301010803" pitchFamily="18" charset="0"/>
              </a:rPr>
              <a:t>and </a:t>
            </a:r>
            <a:r>
              <a:rPr lang="en-US" sz="2400" dirty="0" smtClean="0">
                <a:latin typeface="Garamond" panose="02020404030301010803" pitchFamily="18" charset="0"/>
              </a:rPr>
              <a:t>leaders?</a:t>
            </a:r>
            <a:endParaRPr lang="en-US" sz="2400" dirty="0">
              <a:latin typeface="Garamond" panose="02020404030301010803" pitchFamily="18" charset="0"/>
            </a:endParaRPr>
          </a:p>
        </p:txBody>
      </p:sp>
      <p:graphicFrame>
        <p:nvGraphicFramePr>
          <p:cNvPr id="6" name="Content Placeholder 5" descr="This slide illustrates data by position by project. The majority of our trainees are administrators and most of those trainees are Administrators of Special Education which includes supervisors and directors.&#10;" title="How the three projects affected the supply and demand of leaders and administrators for special education"/>
          <p:cNvGraphicFramePr>
            <a:graphicFrameLocks noGrp="1"/>
          </p:cNvGraphicFramePr>
          <p:nvPr>
            <p:ph idx="1"/>
            <p:extLst>
              <p:ext uri="{D42A27DB-BD31-4B8C-83A1-F6EECF244321}">
                <p14:modId xmlns:p14="http://schemas.microsoft.com/office/powerpoint/2010/main" val="3401661001"/>
              </p:ext>
            </p:extLst>
          </p:nvPr>
        </p:nvGraphicFramePr>
        <p:xfrm>
          <a:off x="228600" y="914401"/>
          <a:ext cx="8728075" cy="4943218"/>
        </p:xfrm>
        <a:graphic>
          <a:graphicData uri="http://schemas.openxmlformats.org/drawingml/2006/table">
            <a:tbl>
              <a:tblPr firstRow="1" bandRow="1">
                <a:tableStyleId>{5C22544A-7EE6-4342-B048-85BDC9FD1C3A}</a:tableStyleId>
              </a:tblPr>
              <a:tblGrid>
                <a:gridCol w="2057400"/>
                <a:gridCol w="1433830"/>
                <a:gridCol w="1745615"/>
                <a:gridCol w="1745615"/>
                <a:gridCol w="1745615"/>
              </a:tblGrid>
              <a:tr h="380999">
                <a:tc>
                  <a:txBody>
                    <a:bodyPr/>
                    <a:lstStyle/>
                    <a:p>
                      <a:r>
                        <a:rPr lang="en-US" dirty="0" smtClean="0"/>
                        <a:t>Position</a:t>
                      </a:r>
                      <a:endParaRPr lang="en-US" dirty="0"/>
                    </a:p>
                  </a:txBody>
                  <a:tcPr/>
                </a:tc>
                <a:tc>
                  <a:txBody>
                    <a:bodyPr/>
                    <a:lstStyle/>
                    <a:p>
                      <a:r>
                        <a:rPr lang="en-US" dirty="0" smtClean="0"/>
                        <a:t>Linkages</a:t>
                      </a:r>
                      <a:endParaRPr lang="en-US" dirty="0"/>
                    </a:p>
                  </a:txBody>
                  <a:tcPr/>
                </a:tc>
                <a:tc>
                  <a:txBody>
                    <a:bodyPr/>
                    <a:lstStyle/>
                    <a:p>
                      <a:r>
                        <a:rPr lang="en-US" dirty="0" smtClean="0"/>
                        <a:t>Crossroads</a:t>
                      </a:r>
                      <a:endParaRPr lang="en-US" dirty="0"/>
                    </a:p>
                  </a:txBody>
                  <a:tcPr/>
                </a:tc>
                <a:tc>
                  <a:txBody>
                    <a:bodyPr/>
                    <a:lstStyle/>
                    <a:p>
                      <a:r>
                        <a:rPr lang="en-US" dirty="0" smtClean="0"/>
                        <a:t>EXCELSIOR</a:t>
                      </a:r>
                      <a:endParaRPr lang="en-US" dirty="0"/>
                    </a:p>
                  </a:txBody>
                  <a:tcPr/>
                </a:tc>
                <a:tc>
                  <a:txBody>
                    <a:bodyPr/>
                    <a:lstStyle/>
                    <a:p>
                      <a:r>
                        <a:rPr lang="en-US" dirty="0" smtClean="0"/>
                        <a:t>TOTAL</a:t>
                      </a:r>
                      <a:endParaRPr lang="en-US" dirty="0"/>
                    </a:p>
                  </a:txBody>
                  <a:tcPr/>
                </a:tc>
              </a:tr>
              <a:tr h="595357">
                <a:tc>
                  <a:txBody>
                    <a:bodyPr/>
                    <a:lstStyle/>
                    <a:p>
                      <a:r>
                        <a:rPr lang="en-US" sz="1600" dirty="0" smtClean="0"/>
                        <a:t>Special Education Teacher</a:t>
                      </a:r>
                      <a:endParaRPr lang="en-US" sz="1600" dirty="0"/>
                    </a:p>
                  </a:txBody>
                  <a:tcPr/>
                </a:tc>
                <a:tc>
                  <a:txBody>
                    <a:bodyPr/>
                    <a:lstStyle/>
                    <a:p>
                      <a:r>
                        <a:rPr lang="en-US" sz="1600" dirty="0" smtClean="0"/>
                        <a:t>1</a:t>
                      </a:r>
                      <a:endParaRPr lang="en-US" sz="1600" dirty="0"/>
                    </a:p>
                  </a:txBody>
                  <a:tcPr/>
                </a:tc>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c>
                  <a:txBody>
                    <a:bodyPr/>
                    <a:lstStyle/>
                    <a:p>
                      <a:r>
                        <a:rPr lang="en-US" sz="1600" dirty="0" smtClean="0"/>
                        <a:t>4</a:t>
                      </a:r>
                      <a:endParaRPr lang="en-US" sz="1600" dirty="0"/>
                    </a:p>
                  </a:txBody>
                  <a:tcPr/>
                </a:tc>
              </a:tr>
              <a:tr h="595357">
                <a:tc>
                  <a:txBody>
                    <a:bodyPr/>
                    <a:lstStyle/>
                    <a:p>
                      <a:r>
                        <a:rPr lang="en-US" sz="1600" dirty="0" smtClean="0"/>
                        <a:t>Guidance Counselor</a:t>
                      </a:r>
                      <a:endParaRPr lang="en-US" sz="1600" dirty="0"/>
                    </a:p>
                  </a:txBody>
                  <a:tcPr/>
                </a:tc>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c>
                  <a:txBody>
                    <a:bodyPr/>
                    <a:lstStyle/>
                    <a:p>
                      <a:r>
                        <a:rPr lang="en-US" sz="1600" dirty="0" smtClean="0"/>
                        <a:t>0</a:t>
                      </a:r>
                      <a:endParaRPr lang="en-US" sz="1600" dirty="0"/>
                    </a:p>
                  </a:txBody>
                  <a:tcPr/>
                </a:tc>
                <a:tc>
                  <a:txBody>
                    <a:bodyPr/>
                    <a:lstStyle/>
                    <a:p>
                      <a:r>
                        <a:rPr lang="en-US" sz="1600" dirty="0" smtClean="0"/>
                        <a:t>3</a:t>
                      </a:r>
                      <a:endParaRPr lang="en-US" sz="1600" dirty="0"/>
                    </a:p>
                  </a:txBody>
                  <a:tcPr/>
                </a:tc>
              </a:tr>
              <a:tr h="595357">
                <a:tc>
                  <a:txBody>
                    <a:bodyPr/>
                    <a:lstStyle/>
                    <a:p>
                      <a:r>
                        <a:rPr lang="en-US" sz="1600" dirty="0" smtClean="0"/>
                        <a:t>Special Education Administrator</a:t>
                      </a:r>
                      <a:endParaRPr lang="en-US" sz="1600" dirty="0"/>
                    </a:p>
                  </a:txBody>
                  <a:tcPr/>
                </a:tc>
                <a:tc>
                  <a:txBody>
                    <a:bodyPr/>
                    <a:lstStyle/>
                    <a:p>
                      <a:r>
                        <a:rPr lang="en-US" sz="1600" dirty="0" smtClean="0"/>
                        <a:t>3</a:t>
                      </a:r>
                      <a:endParaRPr lang="en-US" sz="1600" dirty="0"/>
                    </a:p>
                  </a:txBody>
                  <a:tcPr/>
                </a:tc>
                <a:tc>
                  <a:txBody>
                    <a:bodyPr/>
                    <a:lstStyle/>
                    <a:p>
                      <a:r>
                        <a:rPr lang="en-US" sz="1600" dirty="0" smtClean="0"/>
                        <a:t>6</a:t>
                      </a:r>
                      <a:endParaRPr lang="en-US" sz="1600" dirty="0"/>
                    </a:p>
                  </a:txBody>
                  <a:tcPr/>
                </a:tc>
                <a:tc>
                  <a:txBody>
                    <a:bodyPr/>
                    <a:lstStyle/>
                    <a:p>
                      <a:r>
                        <a:rPr lang="en-US" sz="1600" dirty="0" smtClean="0"/>
                        <a:t>4</a:t>
                      </a:r>
                      <a:endParaRPr lang="en-US" sz="1600" dirty="0"/>
                    </a:p>
                  </a:txBody>
                  <a:tcPr/>
                </a:tc>
                <a:tc>
                  <a:txBody>
                    <a:bodyPr/>
                    <a:lstStyle/>
                    <a:p>
                      <a:r>
                        <a:rPr lang="en-US" sz="1600" dirty="0" smtClean="0"/>
                        <a:t>13</a:t>
                      </a:r>
                      <a:endParaRPr lang="en-US" sz="1600" dirty="0"/>
                    </a:p>
                  </a:txBody>
                  <a:tcPr/>
                </a:tc>
              </a:tr>
              <a:tr h="595357">
                <a:tc>
                  <a:txBody>
                    <a:bodyPr/>
                    <a:lstStyle/>
                    <a:p>
                      <a:r>
                        <a:rPr lang="en-US" sz="1600" dirty="0" smtClean="0"/>
                        <a:t>Principal/Assistant Principal</a:t>
                      </a:r>
                      <a:endParaRPr lang="en-US" sz="1600" dirty="0"/>
                    </a:p>
                  </a:txBody>
                  <a:tcPr/>
                </a:tc>
                <a:tc>
                  <a:txBody>
                    <a:bodyPr/>
                    <a:lstStyle/>
                    <a:p>
                      <a:r>
                        <a:rPr lang="en-US" sz="1600" dirty="0" smtClean="0"/>
                        <a:t>1</a:t>
                      </a:r>
                      <a:endParaRPr lang="en-US" sz="1600" dirty="0"/>
                    </a:p>
                  </a:txBody>
                  <a:tcPr/>
                </a:tc>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c>
                  <a:txBody>
                    <a:bodyPr/>
                    <a:lstStyle/>
                    <a:p>
                      <a:r>
                        <a:rPr lang="en-US" sz="1600" dirty="0" smtClean="0"/>
                        <a:t>4</a:t>
                      </a:r>
                      <a:endParaRPr lang="en-US" sz="1600" dirty="0"/>
                    </a:p>
                  </a:txBody>
                  <a:tcPr/>
                </a:tc>
              </a:tr>
              <a:tr h="595357">
                <a:tc>
                  <a:txBody>
                    <a:bodyPr/>
                    <a:lstStyle/>
                    <a:p>
                      <a:r>
                        <a:rPr lang="en-US" sz="1600" dirty="0" smtClean="0"/>
                        <a:t>Superintendent/ Assistant Superintendent</a:t>
                      </a:r>
                      <a:endParaRPr lang="en-US" sz="1600" dirty="0"/>
                    </a:p>
                  </a:txBody>
                  <a:tcPr/>
                </a:tc>
                <a:tc>
                  <a:txBody>
                    <a:bodyPr/>
                    <a:lstStyle/>
                    <a:p>
                      <a:r>
                        <a:rPr lang="en-US" sz="1600" dirty="0" smtClean="0"/>
                        <a:t>2</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2</a:t>
                      </a:r>
                      <a:endParaRPr lang="en-US" sz="1600" dirty="0"/>
                    </a:p>
                  </a:txBody>
                  <a:tcPr/>
                </a:tc>
              </a:tr>
              <a:tr h="381237">
                <a:tc>
                  <a:txBody>
                    <a:bodyPr/>
                    <a:lstStyle/>
                    <a:p>
                      <a:r>
                        <a:rPr lang="en-US" sz="1600" dirty="0" smtClean="0"/>
                        <a:t>HE</a:t>
                      </a:r>
                      <a:r>
                        <a:rPr lang="en-US" sz="1600" baseline="0" dirty="0" smtClean="0"/>
                        <a:t> Faculty</a:t>
                      </a:r>
                      <a:endParaRPr lang="en-US" sz="1600" dirty="0"/>
                    </a:p>
                  </a:txBody>
                  <a:tcPr/>
                </a:tc>
                <a:tc>
                  <a:txBody>
                    <a:bodyPr/>
                    <a:lstStyle/>
                    <a:p>
                      <a:r>
                        <a:rPr lang="en-US" sz="1600" dirty="0" smtClean="0"/>
                        <a:t>1</a:t>
                      </a:r>
                      <a:endParaRPr lang="en-US" sz="1600" dirty="0"/>
                    </a:p>
                  </a:txBody>
                  <a:tcPr/>
                </a:tc>
                <a:tc>
                  <a:txBody>
                    <a:bodyPr/>
                    <a:lstStyle/>
                    <a:p>
                      <a:r>
                        <a:rPr lang="en-US" sz="1600" dirty="0" smtClean="0"/>
                        <a:t>0</a:t>
                      </a:r>
                      <a:endParaRPr lang="en-US" sz="1600" dirty="0"/>
                    </a:p>
                  </a:txBody>
                  <a:tcPr/>
                </a:tc>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r>
              <a:tr h="595357">
                <a:tc>
                  <a:txBody>
                    <a:bodyPr/>
                    <a:lstStyle/>
                    <a:p>
                      <a:r>
                        <a:rPr lang="en-US" sz="1600" dirty="0" smtClean="0"/>
                        <a:t>HE Student Affairs</a:t>
                      </a:r>
                      <a:endParaRPr lang="en-US" sz="1600" dirty="0"/>
                    </a:p>
                  </a:txBody>
                  <a:tcPr/>
                </a:tc>
                <a:tc>
                  <a:txBody>
                    <a:bodyPr/>
                    <a:lstStyle/>
                    <a:p>
                      <a:r>
                        <a:rPr lang="en-US" sz="1600" dirty="0" smtClean="0"/>
                        <a:t>1</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1</a:t>
                      </a:r>
                      <a:endParaRPr lang="en-US" sz="1600" dirty="0"/>
                    </a:p>
                  </a:txBody>
                  <a:tcPr/>
                </a:tc>
              </a:tr>
              <a:tr h="381237">
                <a:tc>
                  <a:txBody>
                    <a:bodyPr/>
                    <a:lstStyle/>
                    <a:p>
                      <a:r>
                        <a:rPr lang="en-US" sz="1600" dirty="0" smtClean="0"/>
                        <a:t>Consultant</a:t>
                      </a:r>
                      <a:endParaRPr lang="en-US" sz="1600" dirty="0"/>
                    </a:p>
                  </a:txBody>
                  <a:tcPr/>
                </a:tc>
                <a:tc>
                  <a:txBody>
                    <a:bodyPr/>
                    <a:lstStyle/>
                    <a:p>
                      <a:r>
                        <a:rPr lang="en-US" sz="1600" dirty="0" smtClean="0"/>
                        <a:t>3</a:t>
                      </a:r>
                      <a:endParaRPr lang="en-US" sz="1600" dirty="0"/>
                    </a:p>
                  </a:txBody>
                  <a:tcPr/>
                </a:tc>
                <a:tc>
                  <a:txBody>
                    <a:bodyPr/>
                    <a:lstStyle/>
                    <a:p>
                      <a:r>
                        <a:rPr lang="en-US" sz="1600" dirty="0" smtClean="0"/>
                        <a:t>0</a:t>
                      </a:r>
                      <a:endParaRPr lang="en-US" sz="1600" dirty="0"/>
                    </a:p>
                  </a:txBody>
                  <a:tcPr/>
                </a:tc>
                <a:tc>
                  <a:txBody>
                    <a:bodyPr/>
                    <a:lstStyle/>
                    <a:p>
                      <a:r>
                        <a:rPr lang="en-US" sz="1600" dirty="0" smtClean="0"/>
                        <a:t>2</a:t>
                      </a:r>
                      <a:endParaRPr lang="en-US" sz="1600" dirty="0"/>
                    </a:p>
                  </a:txBody>
                  <a:tcPr/>
                </a:tc>
                <a:tc>
                  <a:txBody>
                    <a:bodyPr/>
                    <a:lstStyle/>
                    <a:p>
                      <a:r>
                        <a:rPr lang="en-US" sz="1600" dirty="0" smtClean="0"/>
                        <a:t>5</a:t>
                      </a:r>
                      <a:endParaRPr lang="en-US" sz="1600" dirty="0"/>
                    </a:p>
                  </a:txBody>
                  <a:tcPr/>
                </a:tc>
              </a:tr>
            </a:tbl>
          </a:graphicData>
        </a:graphic>
      </p:graphicFrame>
    </p:spTree>
    <p:extLst>
      <p:ext uri="{BB962C8B-B14F-4D97-AF65-F5344CB8AC3E}">
        <p14:creationId xmlns:p14="http://schemas.microsoft.com/office/powerpoint/2010/main" val="120945712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Publications</a:t>
            </a:r>
            <a:endParaRPr lang="en-US" dirty="0">
              <a:latin typeface="Garamond" panose="02020404030301010803" pitchFamily="18" charset="0"/>
            </a:endParaRPr>
          </a:p>
        </p:txBody>
      </p:sp>
      <p:graphicFrame>
        <p:nvGraphicFramePr>
          <p:cNvPr id="4" name="Content Placeholder 3" descr="This illustrates the number of refereed journal articles and book chapters produced across the three projects." title="Publications"/>
          <p:cNvGraphicFramePr>
            <a:graphicFrameLocks noGrp="1"/>
          </p:cNvGraphicFramePr>
          <p:nvPr>
            <p:ph idx="1"/>
            <p:extLst>
              <p:ext uri="{D42A27DB-BD31-4B8C-83A1-F6EECF244321}">
                <p14:modId xmlns:p14="http://schemas.microsoft.com/office/powerpoint/2010/main" val="1846166377"/>
              </p:ext>
            </p:extLst>
          </p:nvPr>
        </p:nvGraphicFramePr>
        <p:xfrm>
          <a:off x="1524000" y="1828802"/>
          <a:ext cx="6699475" cy="3364992"/>
        </p:xfrm>
        <a:graphic>
          <a:graphicData uri="http://schemas.openxmlformats.org/drawingml/2006/table">
            <a:tbl>
              <a:tblPr firstRow="1" firstCol="1" bandRow="1">
                <a:tableStyleId>{5C22544A-7EE6-4342-B048-85BDC9FD1C3A}</a:tableStyleId>
              </a:tblPr>
              <a:tblGrid>
                <a:gridCol w="2562409"/>
                <a:gridCol w="2103571"/>
                <a:gridCol w="2033495"/>
              </a:tblGrid>
              <a:tr h="330791">
                <a:tc>
                  <a:txBody>
                    <a:bodyPr/>
                    <a:lstStyle/>
                    <a:p>
                      <a:pPr marL="0" marR="0">
                        <a:lnSpc>
                          <a:spcPct val="115000"/>
                        </a:lnSpc>
                        <a:spcBef>
                          <a:spcPts val="0"/>
                        </a:spcBef>
                        <a:spcAft>
                          <a:spcPts val="0"/>
                        </a:spcAft>
                      </a:pPr>
                      <a:endParaRPr lang="en-US" dirty="0"/>
                    </a:p>
                  </a:txBody>
                  <a:tcPr marL="68580" marR="68580" marT="0" marB="0"/>
                </a:tc>
                <a:tc>
                  <a:txBody>
                    <a:bodyPr/>
                    <a:lstStyle/>
                    <a:p>
                      <a:pPr marL="0" marR="0">
                        <a:lnSpc>
                          <a:spcPct val="115000"/>
                        </a:lnSpc>
                        <a:spcBef>
                          <a:spcPts val="0"/>
                        </a:spcBef>
                        <a:spcAft>
                          <a:spcPts val="0"/>
                        </a:spcAft>
                      </a:pPr>
                      <a:r>
                        <a:rPr lang="en-US" sz="2400" u="none" dirty="0">
                          <a:effectLst/>
                        </a:rPr>
                        <a:t>Publications</a:t>
                      </a:r>
                      <a:endParaRPr lang="en-US" sz="2400" u="none" dirty="0">
                        <a:effectLst/>
                        <a:latin typeface="Calibri"/>
                        <a:ea typeface="Calibri"/>
                        <a:cs typeface="Times New Roman"/>
                      </a:endParaRPr>
                    </a:p>
                  </a:txBody>
                  <a:tcPr marL="68580" marR="68580" marT="0" marB="0">
                    <a:lnR w="12700" cap="flat" cmpd="sng" algn="ctr">
                      <a:noFill/>
                      <a:prstDash val="solid"/>
                      <a:round/>
                      <a:headEnd type="none" w="med" len="med"/>
                      <a:tailEnd type="none" w="med" len="med"/>
                    </a:lnR>
                  </a:tcPr>
                </a:tc>
                <a:tc>
                  <a:txBody>
                    <a:bodyPr/>
                    <a:lstStyle/>
                    <a:p>
                      <a:pPr marL="0" marR="0">
                        <a:lnSpc>
                          <a:spcPct val="115000"/>
                        </a:lnSpc>
                        <a:spcBef>
                          <a:spcPts val="0"/>
                        </a:spcBef>
                        <a:spcAft>
                          <a:spcPts val="0"/>
                        </a:spcAft>
                      </a:pPr>
                      <a:endParaRPr lang="en-US" dirty="0"/>
                    </a:p>
                  </a:txBody>
                  <a:tcPr marL="68580" marR="68580" marT="0" marB="0">
                    <a:lnL w="12700" cap="flat" cmpd="sng" algn="ctr">
                      <a:noFill/>
                      <a:prstDash val="solid"/>
                      <a:round/>
                      <a:headEnd type="none" w="med" len="med"/>
                      <a:tailEnd type="none" w="med" len="med"/>
                    </a:lnL>
                  </a:tcPr>
                </a:tc>
              </a:tr>
              <a:tr h="1040807">
                <a:tc>
                  <a:txBody>
                    <a:bodyPr/>
                    <a:lstStyle/>
                    <a:p>
                      <a:pPr marL="0" marR="0">
                        <a:lnSpc>
                          <a:spcPct val="115000"/>
                        </a:lnSpc>
                        <a:spcBef>
                          <a:spcPts val="0"/>
                        </a:spcBef>
                        <a:spcAft>
                          <a:spcPts val="0"/>
                        </a:spcAft>
                      </a:pPr>
                      <a:endParaRPr lang="en-US" dirty="0"/>
                    </a:p>
                  </a:txBody>
                  <a:tcPr marL="68580" marR="68580" marT="0" marB="0"/>
                </a:tc>
                <a:tc>
                  <a:txBody>
                    <a:bodyPr/>
                    <a:lstStyle/>
                    <a:p>
                      <a:pPr marL="0" marR="0">
                        <a:lnSpc>
                          <a:spcPct val="115000"/>
                        </a:lnSpc>
                        <a:spcBef>
                          <a:spcPts val="0"/>
                        </a:spcBef>
                        <a:spcAft>
                          <a:spcPts val="0"/>
                        </a:spcAft>
                      </a:pPr>
                      <a:r>
                        <a:rPr lang="en-US" sz="2400" dirty="0">
                          <a:effectLst/>
                        </a:rPr>
                        <a:t>Refereed Journal Articles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Book Chapters</a:t>
                      </a:r>
                      <a:endParaRPr lang="en-US" sz="2400" dirty="0">
                        <a:effectLst/>
                        <a:latin typeface="Calibri"/>
                        <a:ea typeface="Calibri"/>
                        <a:cs typeface="Times New Roman"/>
                      </a:endParaRPr>
                    </a:p>
                  </a:txBody>
                  <a:tcPr marL="68580" marR="68580" marT="0" marB="0"/>
                </a:tc>
              </a:tr>
              <a:tr h="330791">
                <a:tc>
                  <a:txBody>
                    <a:bodyPr/>
                    <a:lstStyle/>
                    <a:p>
                      <a:pPr marL="0" marR="0">
                        <a:lnSpc>
                          <a:spcPct val="115000"/>
                        </a:lnSpc>
                        <a:spcBef>
                          <a:spcPts val="0"/>
                        </a:spcBef>
                        <a:spcAft>
                          <a:spcPts val="0"/>
                        </a:spcAft>
                      </a:pPr>
                      <a:r>
                        <a:rPr lang="en-US" sz="2400" b="1" dirty="0">
                          <a:effectLst/>
                          <a:latin typeface="Calibri"/>
                          <a:ea typeface="Calibri"/>
                          <a:cs typeface="Times New Roman"/>
                        </a:rPr>
                        <a:t>Linkages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4</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3</a:t>
                      </a:r>
                      <a:endParaRPr lang="en-US" sz="2400" dirty="0">
                        <a:effectLst/>
                        <a:latin typeface="Calibri"/>
                        <a:ea typeface="Calibri"/>
                        <a:cs typeface="Times New Roman"/>
                      </a:endParaRPr>
                    </a:p>
                  </a:txBody>
                  <a:tcPr marL="68580" marR="68580" marT="0" marB="0"/>
                </a:tc>
              </a:tr>
              <a:tr h="330791">
                <a:tc>
                  <a:txBody>
                    <a:bodyPr/>
                    <a:lstStyle/>
                    <a:p>
                      <a:pPr marL="0" marR="0">
                        <a:lnSpc>
                          <a:spcPct val="115000"/>
                        </a:lnSpc>
                        <a:spcBef>
                          <a:spcPts val="0"/>
                        </a:spcBef>
                        <a:spcAft>
                          <a:spcPts val="0"/>
                        </a:spcAft>
                      </a:pPr>
                      <a:r>
                        <a:rPr lang="en-US" sz="2400" b="1" dirty="0">
                          <a:effectLst/>
                          <a:latin typeface="Calibri"/>
                          <a:ea typeface="Calibri"/>
                          <a:cs typeface="Times New Roman"/>
                        </a:rPr>
                        <a:t>Crossroads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1</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1</a:t>
                      </a:r>
                      <a:endParaRPr lang="en-US" sz="2400" dirty="0">
                        <a:effectLst/>
                        <a:latin typeface="Calibri"/>
                        <a:ea typeface="Calibri"/>
                        <a:cs typeface="Times New Roman"/>
                      </a:endParaRPr>
                    </a:p>
                  </a:txBody>
                  <a:tcPr marL="68580" marR="68580" marT="0" marB="0"/>
                </a:tc>
              </a:tr>
              <a:tr h="330791">
                <a:tc>
                  <a:txBody>
                    <a:bodyPr/>
                    <a:lstStyle/>
                    <a:p>
                      <a:pPr marL="0" marR="0">
                        <a:lnSpc>
                          <a:spcPct val="115000"/>
                        </a:lnSpc>
                        <a:spcBef>
                          <a:spcPts val="0"/>
                        </a:spcBef>
                        <a:spcAft>
                          <a:spcPts val="0"/>
                        </a:spcAft>
                      </a:pPr>
                      <a:r>
                        <a:rPr lang="en-US" sz="2400" b="1" dirty="0" smtClean="0">
                          <a:effectLst/>
                          <a:latin typeface="Calibri"/>
                          <a:ea typeface="Calibri"/>
                          <a:cs typeface="Times New Roman"/>
                        </a:rPr>
                        <a:t>EXCELSIOR</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2</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0</a:t>
                      </a:r>
                      <a:endParaRPr lang="en-US" sz="2400" dirty="0">
                        <a:effectLst/>
                        <a:latin typeface="Calibri"/>
                        <a:ea typeface="Calibri"/>
                        <a:cs typeface="Times New Roman"/>
                      </a:endParaRPr>
                    </a:p>
                  </a:txBody>
                  <a:tcPr marL="68580" marR="68580" marT="0" marB="0"/>
                </a:tc>
              </a:tr>
              <a:tr h="330791">
                <a:tc>
                  <a:txBody>
                    <a:bodyPr/>
                    <a:lstStyle/>
                    <a:p>
                      <a:pPr marL="0" marR="0">
                        <a:lnSpc>
                          <a:spcPct val="115000"/>
                        </a:lnSpc>
                        <a:spcBef>
                          <a:spcPts val="0"/>
                        </a:spcBef>
                        <a:spcAft>
                          <a:spcPts val="0"/>
                        </a:spcAft>
                      </a:pPr>
                      <a:r>
                        <a:rPr lang="en-US" sz="2400" b="1" dirty="0" smtClean="0">
                          <a:effectLst/>
                          <a:latin typeface="Calibri"/>
                          <a:ea typeface="Calibri"/>
                          <a:cs typeface="Times New Roman"/>
                        </a:rPr>
                        <a:t>Total</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7</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4</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6428768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Research Strands</a:t>
            </a:r>
            <a:endParaRPr lang="en-US" dirty="0">
              <a:latin typeface="Garamond" panose="02020404030301010803" pitchFamily="18" charset="0"/>
            </a:endParaRPr>
          </a:p>
        </p:txBody>
      </p:sp>
      <p:sp>
        <p:nvSpPr>
          <p:cNvPr id="3" name="Content Placeholder 2"/>
          <p:cNvSpPr>
            <a:spLocks noGrp="1"/>
          </p:cNvSpPr>
          <p:nvPr>
            <p:ph idx="1"/>
          </p:nvPr>
        </p:nvSpPr>
        <p:spPr>
          <a:xfrm>
            <a:off x="304800" y="1066800"/>
            <a:ext cx="8651875" cy="5105400"/>
          </a:xfrm>
        </p:spPr>
        <p:txBody>
          <a:bodyPr/>
          <a:lstStyle/>
          <a:p>
            <a:r>
              <a:rPr lang="en-US" sz="2600" dirty="0"/>
              <a:t>Perceptions of Principal Leadership Behaviors in Massachusetts in the Era </a:t>
            </a:r>
            <a:r>
              <a:rPr lang="en-US" sz="2600" dirty="0" smtClean="0"/>
              <a:t>of Education Reform (Provost, </a:t>
            </a:r>
            <a:r>
              <a:rPr lang="en-US" sz="2600" dirty="0" err="1" smtClean="0"/>
              <a:t>Boscardin</a:t>
            </a:r>
            <a:r>
              <a:rPr lang="en-US" sz="2600" dirty="0" smtClean="0"/>
              <a:t>, &amp; Wells, 2010)</a:t>
            </a:r>
          </a:p>
          <a:p>
            <a:r>
              <a:rPr lang="en-US" sz="2600" dirty="0"/>
              <a:t>Perceptions of Principal Attributes in an Era of </a:t>
            </a:r>
            <a:r>
              <a:rPr lang="en-US" sz="2600" dirty="0" smtClean="0"/>
              <a:t>Accountability (Mosley, Boscardin, &amp; Wells, 2014)</a:t>
            </a:r>
          </a:p>
          <a:p>
            <a:pPr lvl="0">
              <a:buClr>
                <a:prstClr val="black"/>
              </a:buClr>
            </a:pPr>
            <a:r>
              <a:rPr lang="en-US" sz="2600" dirty="0">
                <a:solidFill>
                  <a:prstClr val="black"/>
                </a:solidFill>
              </a:rPr>
              <a:t>Perceptions of Leadership through the Lens of Special Education Administrators and Principals (Garand, Boscardin, &amp; Wells, in preparation</a:t>
            </a:r>
            <a:r>
              <a:rPr lang="en-US" sz="2600" dirty="0" smtClean="0">
                <a:solidFill>
                  <a:prstClr val="black"/>
                </a:solidFill>
              </a:rPr>
              <a:t>)</a:t>
            </a:r>
            <a:endParaRPr lang="en-US" sz="2600" dirty="0" smtClean="0"/>
          </a:p>
          <a:p>
            <a:r>
              <a:rPr lang="en-US" sz="2600" dirty="0"/>
              <a:t>Distributed Leadership through the Lens of Special Education </a:t>
            </a:r>
            <a:r>
              <a:rPr lang="en-US" sz="2600" dirty="0" smtClean="0"/>
              <a:t>Leaders (</a:t>
            </a:r>
            <a:r>
              <a:rPr lang="en-US" sz="2600" dirty="0" err="1" smtClean="0"/>
              <a:t>Tudryn</a:t>
            </a:r>
            <a:r>
              <a:rPr lang="en-US" sz="2600" dirty="0" smtClean="0"/>
              <a:t>, </a:t>
            </a:r>
            <a:r>
              <a:rPr lang="en-US" sz="2600" dirty="0" err="1" smtClean="0"/>
              <a:t>Boscardin</a:t>
            </a:r>
            <a:r>
              <a:rPr lang="en-US" sz="2600" dirty="0" smtClean="0"/>
              <a:t>, &amp; Wells, under review)</a:t>
            </a:r>
          </a:p>
          <a:p>
            <a:r>
              <a:rPr lang="en-US" sz="2600" dirty="0"/>
              <a:t>Principal Leadership and Special Education </a:t>
            </a:r>
            <a:r>
              <a:rPr lang="en-US" sz="2600" dirty="0" smtClean="0"/>
              <a:t>Knowledge Perceptions (Schulz &amp; </a:t>
            </a:r>
            <a:r>
              <a:rPr lang="en-US" sz="2600" dirty="0" err="1" smtClean="0"/>
              <a:t>Boscardin</a:t>
            </a:r>
            <a:r>
              <a:rPr lang="en-US" sz="2600" dirty="0" smtClean="0"/>
              <a:t>, in preparation)</a:t>
            </a:r>
          </a:p>
          <a:p>
            <a:endParaRPr lang="en-US" dirty="0"/>
          </a:p>
        </p:txBody>
      </p:sp>
    </p:spTree>
    <p:extLst>
      <p:ext uri="{BB962C8B-B14F-4D97-AF65-F5344CB8AC3E}">
        <p14:creationId xmlns:p14="http://schemas.microsoft.com/office/powerpoint/2010/main" val="4036568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Leadership Preferences</a:t>
            </a:r>
            <a:endParaRPr lang="en-US" dirty="0">
              <a:latin typeface="Garamond" panose="02020404030301010803" pitchFamily="18" charset="0"/>
            </a:endParaRPr>
          </a:p>
        </p:txBody>
      </p:sp>
      <p:sp>
        <p:nvSpPr>
          <p:cNvPr id="3" name="Content Placeholder 2"/>
          <p:cNvSpPr>
            <a:spLocks noGrp="1"/>
          </p:cNvSpPr>
          <p:nvPr>
            <p:ph idx="1"/>
          </p:nvPr>
        </p:nvSpPr>
        <p:spPr>
          <a:xfrm>
            <a:off x="228600" y="990600"/>
            <a:ext cx="8728075" cy="5410200"/>
          </a:xfrm>
        </p:spPr>
        <p:txBody>
          <a:bodyPr/>
          <a:lstStyle/>
          <a:p>
            <a:r>
              <a:rPr lang="en-US" sz="2000" b="1" dirty="0" smtClean="0">
                <a:latin typeface="Times New Roman"/>
                <a:ea typeface="Times New Roman"/>
              </a:rPr>
              <a:t>Provost et al</a:t>
            </a:r>
            <a:r>
              <a:rPr lang="en-US" sz="2000" dirty="0" smtClean="0">
                <a:latin typeface="Times New Roman"/>
                <a:ea typeface="Times New Roman"/>
              </a:rPr>
              <a:t>.</a:t>
            </a:r>
          </a:p>
          <a:p>
            <a:pPr lvl="1"/>
            <a:r>
              <a:rPr lang="en-US" sz="2000" dirty="0" smtClean="0">
                <a:latin typeface="Times New Roman"/>
                <a:ea typeface="Times New Roman"/>
              </a:rPr>
              <a:t> </a:t>
            </a:r>
            <a:r>
              <a:rPr lang="en-US" sz="2000" b="1" dirty="0" smtClean="0">
                <a:latin typeface="Times New Roman"/>
                <a:ea typeface="Times New Roman"/>
              </a:rPr>
              <a:t>I</a:t>
            </a:r>
            <a:r>
              <a:rPr lang="en-US" sz="2000" b="1" dirty="0" smtClean="0">
                <a:solidFill>
                  <a:prstClr val="black"/>
                </a:solidFill>
                <a:latin typeface="Times New Roman"/>
                <a:ea typeface="Times New Roman"/>
              </a:rPr>
              <a:t>nstructional site-based leadership</a:t>
            </a:r>
            <a:endParaRPr lang="en-US" sz="2000" dirty="0" smtClean="0">
              <a:latin typeface="Times New Roman"/>
              <a:ea typeface="Times New Roman"/>
            </a:endParaRPr>
          </a:p>
          <a:p>
            <a:r>
              <a:rPr kumimoji="1" lang="en-US" sz="2000" b="1" kern="1200" dirty="0" smtClean="0">
                <a:solidFill>
                  <a:srgbClr val="000000"/>
                </a:solidFill>
                <a:latin typeface="Times New Roman"/>
                <a:ea typeface="Times New Roman"/>
              </a:rPr>
              <a:t>Mosley et al</a:t>
            </a:r>
            <a:r>
              <a:rPr kumimoji="1" lang="en-US" sz="2000" kern="1200" dirty="0" smtClean="0">
                <a:solidFill>
                  <a:srgbClr val="000000"/>
                </a:solidFill>
                <a:latin typeface="Times New Roman"/>
                <a:ea typeface="Times New Roman"/>
              </a:rPr>
              <a:t>. </a:t>
            </a:r>
          </a:p>
          <a:p>
            <a:pPr lvl="1"/>
            <a:r>
              <a:rPr kumimoji="1" lang="en-US" sz="2000" b="1" kern="1200" dirty="0" smtClean="0">
                <a:solidFill>
                  <a:srgbClr val="000000"/>
                </a:solidFill>
                <a:latin typeface="Times New Roman"/>
                <a:ea typeface="Times New Roman"/>
              </a:rPr>
              <a:t>T</a:t>
            </a:r>
            <a:r>
              <a:rPr lang="en-US" sz="2000" b="1" dirty="0" smtClean="0">
                <a:latin typeface="Times New Roman"/>
                <a:ea typeface="Times New Roman"/>
              </a:rPr>
              <a:t>ransformational </a:t>
            </a:r>
            <a:r>
              <a:rPr lang="en-US" sz="2000" b="1" dirty="0">
                <a:latin typeface="Times New Roman"/>
                <a:ea typeface="Times New Roman"/>
              </a:rPr>
              <a:t>mission-oriented</a:t>
            </a:r>
            <a:r>
              <a:rPr lang="en-US" sz="2000" dirty="0">
                <a:latin typeface="Times New Roman"/>
                <a:ea typeface="Times New Roman"/>
              </a:rPr>
              <a:t> </a:t>
            </a:r>
            <a:r>
              <a:rPr lang="en-US" sz="2000" b="1" dirty="0" smtClean="0">
                <a:latin typeface="Times New Roman"/>
                <a:ea typeface="Times New Roman"/>
              </a:rPr>
              <a:t>leadership</a:t>
            </a:r>
          </a:p>
          <a:p>
            <a:pPr lvl="1"/>
            <a:r>
              <a:rPr lang="en-US" sz="2000" b="1" dirty="0" smtClean="0">
                <a:solidFill>
                  <a:prstClr val="black"/>
                </a:solidFill>
                <a:latin typeface="Times New Roman"/>
                <a:ea typeface="Times New Roman"/>
              </a:rPr>
              <a:t>Transformational collaborative-oriented leadership</a:t>
            </a:r>
            <a:r>
              <a:rPr lang="en-US" sz="2000" dirty="0" smtClean="0">
                <a:latin typeface="Times New Roman"/>
                <a:ea typeface="Times New Roman"/>
              </a:rPr>
              <a:t> </a:t>
            </a:r>
            <a:endParaRPr lang="en-US" sz="2000" dirty="0">
              <a:latin typeface="Times New Roman"/>
              <a:ea typeface="Times New Roman"/>
            </a:endParaRPr>
          </a:p>
          <a:p>
            <a:r>
              <a:rPr lang="en-US" sz="2000" b="1" dirty="0" smtClean="0">
                <a:latin typeface="Times New Roman"/>
                <a:ea typeface="Times New Roman"/>
              </a:rPr>
              <a:t>Garand et al.</a:t>
            </a:r>
          </a:p>
          <a:p>
            <a:pPr lvl="1"/>
            <a:r>
              <a:rPr lang="en-US" sz="2000" b="1" dirty="0" smtClean="0">
                <a:latin typeface="Times New Roman"/>
                <a:ea typeface="Times New Roman"/>
              </a:rPr>
              <a:t>I</a:t>
            </a:r>
            <a:r>
              <a:rPr lang="en-US" sz="2000" b="1" dirty="0" smtClean="0">
                <a:solidFill>
                  <a:prstClr val="black"/>
                </a:solidFill>
                <a:latin typeface="Times New Roman"/>
                <a:ea typeface="Times New Roman"/>
              </a:rPr>
              <a:t>nstructional leadership</a:t>
            </a:r>
          </a:p>
          <a:p>
            <a:pPr lvl="1"/>
            <a:r>
              <a:rPr lang="en-US" sz="2000" b="1" dirty="0" smtClean="0">
                <a:latin typeface="Times New Roman"/>
                <a:ea typeface="Times New Roman"/>
              </a:rPr>
              <a:t>Multifaceted leadership</a:t>
            </a:r>
            <a:r>
              <a:rPr lang="en-US" sz="2000" kern="1200" dirty="0" smtClean="0">
                <a:solidFill>
                  <a:prstClr val="black"/>
                </a:solidFill>
                <a:latin typeface="Times New Roman" panose="02020603050405020304" pitchFamily="18" charset="0"/>
                <a:ea typeface="+mn-ea"/>
                <a:cs typeface="Times New Roman" panose="02020603050405020304" pitchFamily="18" charset="0"/>
              </a:rPr>
              <a:t> </a:t>
            </a:r>
            <a:endParaRPr lang="en-US" sz="2000" dirty="0" smtClean="0">
              <a:latin typeface="Times New Roman" panose="02020603050405020304" pitchFamily="18" charset="0"/>
              <a:ea typeface="Times New Roman"/>
              <a:cs typeface="Times New Roman" panose="02020603050405020304" pitchFamily="18" charset="0"/>
            </a:endParaRPr>
          </a:p>
          <a:p>
            <a:r>
              <a:rPr lang="en-US" sz="2000" b="1" dirty="0" err="1" smtClean="0">
                <a:latin typeface="Times New Roman"/>
                <a:ea typeface="Times New Roman"/>
              </a:rPr>
              <a:t>Tudryn</a:t>
            </a:r>
            <a:r>
              <a:rPr lang="en-US" sz="2000" b="1" dirty="0" smtClean="0">
                <a:latin typeface="Times New Roman"/>
                <a:ea typeface="Times New Roman"/>
              </a:rPr>
              <a:t> et al</a:t>
            </a:r>
            <a:r>
              <a:rPr lang="en-US" sz="2000" dirty="0" smtClean="0">
                <a:latin typeface="Times New Roman"/>
                <a:ea typeface="Times New Roman"/>
              </a:rPr>
              <a:t>.</a:t>
            </a:r>
          </a:p>
          <a:p>
            <a:pPr lvl="1"/>
            <a:r>
              <a:rPr lang="en-US" sz="2000" b="1" dirty="0" smtClean="0">
                <a:latin typeface="Times New Roman"/>
                <a:ea typeface="Times New Roman"/>
              </a:rPr>
              <a:t>P</a:t>
            </a:r>
            <a:r>
              <a:rPr lang="en-US" sz="2000" b="1" dirty="0" smtClean="0">
                <a:solidFill>
                  <a:prstClr val="black"/>
                </a:solidFill>
                <a:latin typeface="Times New Roman"/>
                <a:ea typeface="Times New Roman"/>
              </a:rPr>
              <a:t>lanned </a:t>
            </a:r>
            <a:r>
              <a:rPr lang="en-US" sz="2000" b="1" dirty="0">
                <a:solidFill>
                  <a:prstClr val="black"/>
                </a:solidFill>
                <a:latin typeface="Times New Roman"/>
                <a:ea typeface="Times New Roman"/>
              </a:rPr>
              <a:t>distributed </a:t>
            </a:r>
            <a:r>
              <a:rPr lang="en-US" sz="2000" b="1" dirty="0" smtClean="0">
                <a:solidFill>
                  <a:prstClr val="black"/>
                </a:solidFill>
                <a:latin typeface="Times New Roman"/>
                <a:ea typeface="Times New Roman"/>
              </a:rPr>
              <a:t>leadership</a:t>
            </a:r>
          </a:p>
          <a:p>
            <a:pPr lvl="1"/>
            <a:r>
              <a:rPr lang="en-US" sz="2000" b="1" dirty="0" smtClean="0">
                <a:solidFill>
                  <a:prstClr val="black"/>
                </a:solidFill>
                <a:latin typeface="Times New Roman"/>
                <a:ea typeface="Times New Roman"/>
              </a:rPr>
              <a:t>Embedded </a:t>
            </a:r>
            <a:r>
              <a:rPr lang="en-US" sz="2000" b="1" dirty="0">
                <a:solidFill>
                  <a:prstClr val="black"/>
                </a:solidFill>
                <a:latin typeface="Times New Roman"/>
                <a:ea typeface="Times New Roman"/>
              </a:rPr>
              <a:t>distributed leadership </a:t>
            </a:r>
            <a:endParaRPr lang="en-US" sz="2000" b="1" dirty="0" smtClean="0">
              <a:solidFill>
                <a:prstClr val="black"/>
              </a:solidFill>
              <a:latin typeface="Times New Roman"/>
              <a:ea typeface="Times New Roman"/>
            </a:endParaRPr>
          </a:p>
          <a:p>
            <a:r>
              <a:rPr lang="en-US" sz="2000" b="1" dirty="0" smtClean="0">
                <a:latin typeface="Times New Roman"/>
                <a:ea typeface="Times New Roman"/>
              </a:rPr>
              <a:t>Schulze &amp; Boscardin</a:t>
            </a:r>
            <a:r>
              <a:rPr lang="en-US" sz="2000" dirty="0" smtClean="0">
                <a:latin typeface="Cambria"/>
                <a:ea typeface="Cambria"/>
                <a:cs typeface="Times New Roman"/>
              </a:rPr>
              <a:t> </a:t>
            </a:r>
          </a:p>
          <a:p>
            <a:pPr lvl="1"/>
            <a:r>
              <a:rPr lang="en-US" sz="2000" b="1" dirty="0" smtClean="0">
                <a:latin typeface="Cambria"/>
                <a:ea typeface="Cambria"/>
                <a:cs typeface="Times New Roman"/>
              </a:rPr>
              <a:t>I</a:t>
            </a:r>
            <a:r>
              <a:rPr lang="en-US" sz="2000" b="1" dirty="0" smtClean="0">
                <a:solidFill>
                  <a:prstClr val="black"/>
                </a:solidFill>
                <a:latin typeface="Times New Roman" panose="02020603050405020304" pitchFamily="18" charset="0"/>
                <a:ea typeface="Cambria"/>
                <a:cs typeface="Times New Roman" panose="02020603050405020304" pitchFamily="18" charset="0"/>
              </a:rPr>
              <a:t>nstructional-distributed leadership</a:t>
            </a:r>
          </a:p>
          <a:p>
            <a:pPr lvl="1"/>
            <a:r>
              <a:rPr lang="en-US" sz="2000" b="1" dirty="0" smtClean="0">
                <a:solidFill>
                  <a:prstClr val="black"/>
                </a:solidFill>
                <a:latin typeface="Times New Roman" panose="02020603050405020304" pitchFamily="18" charset="0"/>
                <a:ea typeface="Cambria"/>
                <a:cs typeface="Times New Roman" panose="02020603050405020304" pitchFamily="18" charset="0"/>
              </a:rPr>
              <a:t>Multi-dimensional </a:t>
            </a:r>
            <a:r>
              <a:rPr lang="en-US" sz="2000" b="1" dirty="0">
                <a:solidFill>
                  <a:prstClr val="black"/>
                </a:solidFill>
                <a:latin typeface="Times New Roman" panose="02020603050405020304" pitchFamily="18" charset="0"/>
                <a:ea typeface="Cambria"/>
                <a:cs typeface="Times New Roman" panose="02020603050405020304" pitchFamily="18" charset="0"/>
              </a:rPr>
              <a:t>transformational-distributed-instructional </a:t>
            </a:r>
            <a:r>
              <a:rPr lang="en-US" sz="2000" b="1" dirty="0" smtClean="0">
                <a:solidFill>
                  <a:prstClr val="black"/>
                </a:solidFill>
                <a:latin typeface="Times New Roman" panose="02020603050405020304" pitchFamily="18" charset="0"/>
                <a:ea typeface="Cambria"/>
                <a:cs typeface="Times New Roman" panose="02020603050405020304" pitchFamily="18" charset="0"/>
              </a:rPr>
              <a:t>leadership</a:t>
            </a:r>
            <a:r>
              <a:rPr lang="en-US" sz="2000" dirty="0" smtClean="0">
                <a:latin typeface="Cambria"/>
                <a:ea typeface="Cambria"/>
                <a:cs typeface="Times New Roman"/>
              </a:rPr>
              <a:t> </a:t>
            </a:r>
            <a:endParaRPr lang="en-US" sz="2000" dirty="0" smtClean="0">
              <a:latin typeface="Times New Roman"/>
              <a:ea typeface="Times New Roman"/>
            </a:endParaRPr>
          </a:p>
          <a:p>
            <a:endParaRPr lang="en-US" sz="1200" dirty="0" smtClean="0">
              <a:latin typeface="Times New Roman"/>
              <a:ea typeface="Times New Roman"/>
            </a:endParaRPr>
          </a:p>
          <a:p>
            <a:endParaRPr lang="en-US" sz="1200" dirty="0"/>
          </a:p>
        </p:txBody>
      </p:sp>
    </p:spTree>
    <p:extLst>
      <p:ext uri="{BB962C8B-B14F-4D97-AF65-F5344CB8AC3E}">
        <p14:creationId xmlns:p14="http://schemas.microsoft.com/office/powerpoint/2010/main" val="26171501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Degrees Awarded</a:t>
            </a:r>
            <a:endParaRPr lang="en-US" dirty="0">
              <a:latin typeface="Garamond" panose="02020404030301010803" pitchFamily="18" charset="0"/>
            </a:endParaRPr>
          </a:p>
        </p:txBody>
      </p:sp>
      <p:graphicFrame>
        <p:nvGraphicFramePr>
          <p:cNvPr id="4" name="Content Placeholder 3" descr="Matriculation toward degrees, EdS, EdD, and PhD, by trainees across the three projects are shown." title="Degrees Awarded"/>
          <p:cNvGraphicFramePr>
            <a:graphicFrameLocks noGrp="1"/>
          </p:cNvGraphicFramePr>
          <p:nvPr>
            <p:ph idx="1"/>
            <p:extLst>
              <p:ext uri="{D42A27DB-BD31-4B8C-83A1-F6EECF244321}">
                <p14:modId xmlns:p14="http://schemas.microsoft.com/office/powerpoint/2010/main" val="1810617959"/>
              </p:ext>
            </p:extLst>
          </p:nvPr>
        </p:nvGraphicFramePr>
        <p:xfrm>
          <a:off x="1066800" y="1981198"/>
          <a:ext cx="7053579" cy="3200400"/>
        </p:xfrm>
        <a:graphic>
          <a:graphicData uri="http://schemas.openxmlformats.org/drawingml/2006/table">
            <a:tbl>
              <a:tblPr firstRow="1" firstCol="1" bandRow="1">
                <a:tableStyleId>{5C22544A-7EE6-4342-B048-85BDC9FD1C3A}</a:tableStyleId>
              </a:tblPr>
              <a:tblGrid>
                <a:gridCol w="2286000"/>
                <a:gridCol w="1524000"/>
                <a:gridCol w="1567180"/>
                <a:gridCol w="1676399"/>
              </a:tblGrid>
              <a:tr h="533400">
                <a:tc>
                  <a:txBody>
                    <a:bodyPr/>
                    <a:lstStyle/>
                    <a:p>
                      <a:endParaRPr lang="en-US" dirty="0"/>
                    </a:p>
                  </a:txBody>
                  <a:tcPr marL="68580" marR="68580" marT="0" marB="0">
                    <a:solidFill>
                      <a:srgbClr val="2C7C9F"/>
                    </a:solidFill>
                  </a:tcPr>
                </a:tc>
                <a:tc>
                  <a:txBody>
                    <a:bodyPr/>
                    <a:lstStyle/>
                    <a:p>
                      <a:pPr marL="0" marR="0">
                        <a:lnSpc>
                          <a:spcPct val="115000"/>
                        </a:lnSpc>
                        <a:spcBef>
                          <a:spcPts val="0"/>
                        </a:spcBef>
                        <a:spcAft>
                          <a:spcPts val="0"/>
                        </a:spcAft>
                      </a:pPr>
                      <a:r>
                        <a:rPr lang="en-US" sz="2400" u="none" dirty="0">
                          <a:effectLst/>
                        </a:rPr>
                        <a:t>Degrees</a:t>
                      </a:r>
                      <a:endParaRPr lang="en-US" sz="2400" u="none" dirty="0">
                        <a:effectLst/>
                        <a:latin typeface="Calibri"/>
                        <a:ea typeface="Calibri"/>
                        <a:cs typeface="Times New Roman"/>
                      </a:endParaRPr>
                    </a:p>
                  </a:txBody>
                  <a:tcPr marL="68580" marR="68580" marT="0" marB="0">
                    <a:lnR w="12700" cap="flat" cmpd="sng" algn="ctr">
                      <a:noFill/>
                      <a:prstDash val="solid"/>
                      <a:round/>
                      <a:headEnd type="none" w="med" len="med"/>
                      <a:tailEnd type="none" w="med" len="med"/>
                    </a:lnR>
                  </a:tcPr>
                </a:tc>
                <a:tc>
                  <a:txBody>
                    <a:bodyPr/>
                    <a:lstStyle/>
                    <a:p>
                      <a:endParaRPr lang="en-US" dirty="0"/>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lang="en-US" dirty="0"/>
                    </a:p>
                  </a:txBody>
                  <a:tcPr marL="68580" marR="68580" marT="0" marB="0">
                    <a:lnL w="12700" cap="flat" cmpd="sng" algn="ctr">
                      <a:noFill/>
                      <a:prstDash val="solid"/>
                      <a:round/>
                      <a:headEnd type="none" w="med" len="med"/>
                      <a:tailEnd type="none" w="med" len="med"/>
                    </a:lnL>
                  </a:tcPr>
                </a:tc>
              </a:tr>
              <a:tr h="533400">
                <a:tc>
                  <a:txBody>
                    <a:bodyPr/>
                    <a:lstStyle/>
                    <a:p>
                      <a:endParaRPr lang="en-US" dirty="0"/>
                    </a:p>
                  </a:txBody>
                  <a:tcPr marL="68580" marR="68580" marT="0" marB="0"/>
                </a:tc>
                <a:tc>
                  <a:txBody>
                    <a:bodyPr/>
                    <a:lstStyle/>
                    <a:p>
                      <a:pPr marL="0" marR="0">
                        <a:lnSpc>
                          <a:spcPct val="115000"/>
                        </a:lnSpc>
                        <a:spcBef>
                          <a:spcPts val="0"/>
                        </a:spcBef>
                        <a:spcAft>
                          <a:spcPts val="0"/>
                        </a:spcAft>
                      </a:pPr>
                      <a:r>
                        <a:rPr lang="en-US" sz="2400" dirty="0" err="1">
                          <a:effectLst/>
                        </a:rPr>
                        <a:t>EdS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effectLst/>
                        </a:rPr>
                        <a:t>EdD</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PhD</a:t>
                      </a:r>
                      <a:endParaRPr lang="en-US" sz="2400" dirty="0">
                        <a:effectLst/>
                        <a:latin typeface="Calibri"/>
                        <a:ea typeface="Calibri"/>
                        <a:cs typeface="Times New Roman"/>
                      </a:endParaRPr>
                    </a:p>
                  </a:txBody>
                  <a:tcPr marL="68580" marR="68580" marT="0" marB="0"/>
                </a:tc>
              </a:tr>
              <a:tr h="533400">
                <a:tc>
                  <a:txBody>
                    <a:bodyPr/>
                    <a:lstStyle/>
                    <a:p>
                      <a:pPr marL="0" marR="0">
                        <a:lnSpc>
                          <a:spcPct val="115000"/>
                        </a:lnSpc>
                        <a:spcBef>
                          <a:spcPts val="0"/>
                        </a:spcBef>
                        <a:spcAft>
                          <a:spcPts val="0"/>
                        </a:spcAft>
                      </a:pPr>
                      <a:r>
                        <a:rPr lang="en-US" sz="2400" dirty="0">
                          <a:effectLst/>
                        </a:rPr>
                        <a:t>Linkages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9</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2</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2</a:t>
                      </a:r>
                      <a:endParaRPr lang="en-US" sz="2400" dirty="0">
                        <a:effectLst/>
                        <a:latin typeface="Calibri"/>
                        <a:ea typeface="Calibri"/>
                        <a:cs typeface="Times New Roman"/>
                      </a:endParaRPr>
                    </a:p>
                  </a:txBody>
                  <a:tcPr marL="68580" marR="68580" marT="0" marB="0"/>
                </a:tc>
              </a:tr>
              <a:tr h="533400">
                <a:tc>
                  <a:txBody>
                    <a:bodyPr/>
                    <a:lstStyle/>
                    <a:p>
                      <a:pPr marL="0" marR="0">
                        <a:lnSpc>
                          <a:spcPct val="115000"/>
                        </a:lnSpc>
                        <a:spcBef>
                          <a:spcPts val="0"/>
                        </a:spcBef>
                        <a:spcAft>
                          <a:spcPts val="0"/>
                        </a:spcAft>
                      </a:pPr>
                      <a:r>
                        <a:rPr lang="en-US" sz="2400" dirty="0">
                          <a:effectLst/>
                        </a:rPr>
                        <a:t>Crossroads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8</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latin typeface="Calibri"/>
                          <a:ea typeface="Calibri"/>
                          <a:cs typeface="Times New Roman"/>
                        </a:rPr>
                        <a:t>2</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0</a:t>
                      </a:r>
                      <a:endParaRPr lang="en-US" sz="2400" dirty="0">
                        <a:effectLst/>
                        <a:latin typeface="Calibri"/>
                        <a:ea typeface="Calibri"/>
                        <a:cs typeface="Times New Roman"/>
                      </a:endParaRPr>
                    </a:p>
                  </a:txBody>
                  <a:tcPr marL="68580" marR="68580" marT="0" marB="0"/>
                </a:tc>
              </a:tr>
              <a:tr h="533400">
                <a:tc>
                  <a:txBody>
                    <a:bodyPr/>
                    <a:lstStyle/>
                    <a:p>
                      <a:pPr marL="0" marR="0">
                        <a:lnSpc>
                          <a:spcPct val="115000"/>
                        </a:lnSpc>
                        <a:spcBef>
                          <a:spcPts val="0"/>
                        </a:spcBef>
                        <a:spcAft>
                          <a:spcPts val="0"/>
                        </a:spcAft>
                      </a:pPr>
                      <a:r>
                        <a:rPr lang="en-US" sz="2400" dirty="0" smtClean="0">
                          <a:effectLst/>
                        </a:rPr>
                        <a:t>EXCELSIOR</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8</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latin typeface="+mn-lt"/>
                          <a:ea typeface="+mn-ea"/>
                          <a:cs typeface="+mn-cs"/>
                        </a:rPr>
                        <a:t>2</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0</a:t>
                      </a:r>
                      <a:endParaRPr lang="en-US" sz="2400" dirty="0">
                        <a:effectLst/>
                        <a:latin typeface="Calibri"/>
                        <a:ea typeface="Calibri"/>
                        <a:cs typeface="Times New Roman"/>
                      </a:endParaRPr>
                    </a:p>
                  </a:txBody>
                  <a:tcPr marL="68580" marR="68580" marT="0" marB="0"/>
                </a:tc>
              </a:tr>
              <a:tr h="533400">
                <a:tc>
                  <a:txBody>
                    <a:bodyPr/>
                    <a:lstStyle/>
                    <a:p>
                      <a:pPr marL="0" marR="0">
                        <a:lnSpc>
                          <a:spcPct val="115000"/>
                        </a:lnSpc>
                        <a:spcBef>
                          <a:spcPts val="0"/>
                        </a:spcBef>
                        <a:spcAft>
                          <a:spcPts val="0"/>
                        </a:spcAft>
                      </a:pPr>
                      <a:r>
                        <a:rPr lang="en-US" sz="2400" dirty="0" smtClean="0">
                          <a:effectLst/>
                        </a:rPr>
                        <a:t>Total</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25</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latin typeface="+mn-lt"/>
                          <a:ea typeface="+mn-ea"/>
                          <a:cs typeface="+mn-cs"/>
                        </a:rPr>
                        <a:t>6</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2</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9203475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latin typeface="Garamond" panose="02020404030301010803" pitchFamily="18" charset="0"/>
              </a:rPr>
              <a:t>Recommendations for </a:t>
            </a:r>
            <a:r>
              <a:rPr lang="en-US" sz="2400" dirty="0" smtClean="0">
                <a:latin typeface="Garamond" panose="02020404030301010803" pitchFamily="18" charset="0"/>
              </a:rPr>
              <a:t>Future Leadership Preparation </a:t>
            </a:r>
            <a:r>
              <a:rPr lang="en-US" sz="2400" dirty="0">
                <a:latin typeface="Garamond" panose="02020404030301010803" pitchFamily="18" charset="0"/>
              </a:rPr>
              <a:t>i</a:t>
            </a:r>
            <a:r>
              <a:rPr lang="en-US" sz="2400" dirty="0" smtClean="0">
                <a:latin typeface="Garamond" panose="02020404030301010803" pitchFamily="18" charset="0"/>
              </a:rPr>
              <a:t>n Special Education Administration</a:t>
            </a:r>
            <a:endParaRPr lang="en-US" sz="2400" dirty="0">
              <a:latin typeface="Garamond" panose="02020404030301010803" pitchFamily="18" charset="0"/>
            </a:endParaRPr>
          </a:p>
        </p:txBody>
      </p:sp>
      <p:sp>
        <p:nvSpPr>
          <p:cNvPr id="3" name="Content Placeholder 2"/>
          <p:cNvSpPr>
            <a:spLocks noGrp="1"/>
          </p:cNvSpPr>
          <p:nvPr>
            <p:ph idx="1"/>
          </p:nvPr>
        </p:nvSpPr>
        <p:spPr>
          <a:xfrm>
            <a:off x="381000" y="1304924"/>
            <a:ext cx="8575675" cy="5095875"/>
          </a:xfrm>
        </p:spPr>
        <p:txBody>
          <a:bodyPr/>
          <a:lstStyle/>
          <a:p>
            <a:r>
              <a:rPr lang="en-US" dirty="0" smtClean="0"/>
              <a:t>It is recommended that the </a:t>
            </a:r>
            <a:r>
              <a:rPr lang="en-US" smtClean="0"/>
              <a:t>following be </a:t>
            </a:r>
            <a:r>
              <a:rPr lang="en-US" dirty="0" smtClean="0"/>
              <a:t>considered when designing programs to develop leaders: </a:t>
            </a:r>
          </a:p>
          <a:p>
            <a:pPr lvl="1"/>
            <a:r>
              <a:rPr lang="en-US" sz="2800" dirty="0" smtClean="0"/>
              <a:t>Varied instructional pedagogies (case study, TBL, face-to-face, blended, online instructional delivery mechanisms)</a:t>
            </a:r>
          </a:p>
          <a:p>
            <a:pPr lvl="1"/>
            <a:r>
              <a:rPr lang="en-US" sz="2800" dirty="0" smtClean="0"/>
              <a:t>Multiple leadership </a:t>
            </a:r>
            <a:r>
              <a:rPr lang="en-US" sz="2800" dirty="0">
                <a:solidFill>
                  <a:prstClr val="black"/>
                </a:solidFill>
              </a:rPr>
              <a:t>internship </a:t>
            </a:r>
            <a:r>
              <a:rPr lang="en-US" sz="2800" dirty="0" smtClean="0"/>
              <a:t>experiences beyond LEAs</a:t>
            </a:r>
          </a:p>
          <a:p>
            <a:pPr lvl="1"/>
            <a:r>
              <a:rPr lang="en-US" sz="2800" dirty="0" smtClean="0"/>
              <a:t>Mixed methods research that incorporate both quantitative and qualitative measures</a:t>
            </a:r>
          </a:p>
          <a:p>
            <a:pPr lvl="1"/>
            <a:r>
              <a:rPr lang="en-US" sz="2800" dirty="0" smtClean="0"/>
              <a:t>Thematic research that encourages cohort team building</a:t>
            </a:r>
          </a:p>
          <a:p>
            <a:pPr lvl="1"/>
            <a:endParaRPr lang="en-US" dirty="0" smtClean="0"/>
          </a:p>
        </p:txBody>
      </p:sp>
    </p:spTree>
    <p:extLst>
      <p:ext uri="{BB962C8B-B14F-4D97-AF65-F5344CB8AC3E}">
        <p14:creationId xmlns:p14="http://schemas.microsoft.com/office/powerpoint/2010/main" val="377173851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Questions?</a:t>
            </a:r>
            <a:endParaRPr lang="en-US"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smtClean="0"/>
              <a:t>Contact: Mary Lynn </a:t>
            </a:r>
            <a:r>
              <a:rPr lang="en-US" dirty="0" err="1" smtClean="0"/>
              <a:t>Boscardin</a:t>
            </a:r>
            <a:r>
              <a:rPr lang="en-US" dirty="0" smtClean="0"/>
              <a:t>, Ph.D.</a:t>
            </a:r>
          </a:p>
          <a:p>
            <a:pPr marL="0" indent="0">
              <a:buNone/>
            </a:pPr>
            <a:r>
              <a:rPr lang="en-US" dirty="0"/>
              <a:t>	</a:t>
            </a:r>
            <a:r>
              <a:rPr lang="en-US" dirty="0" smtClean="0"/>
              <a:t>	mlbosco@educ.umass.edu</a:t>
            </a:r>
            <a:endParaRPr lang="en-US" dirty="0"/>
          </a:p>
        </p:txBody>
      </p:sp>
    </p:spTree>
    <p:extLst>
      <p:ext uri="{BB962C8B-B14F-4D97-AF65-F5344CB8AC3E}">
        <p14:creationId xmlns:p14="http://schemas.microsoft.com/office/powerpoint/2010/main" val="20759929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09800"/>
            <a:ext cx="6569695" cy="1472184"/>
          </a:xfrm>
        </p:spPr>
        <p:txBody>
          <a:bodyPr>
            <a:noAutofit/>
          </a:bodyPr>
          <a:lstStyle/>
          <a:p>
            <a:r>
              <a:rPr lang="en-US" sz="3200" b="1" dirty="0">
                <a:latin typeface="Arial"/>
                <a:cs typeface="Arial"/>
              </a:rPr>
              <a:t>Leadership Preparation in Policy and Community Based Reform: Scholar Reflections</a:t>
            </a:r>
            <a:endParaRPr lang="en-US" sz="3200" dirty="0"/>
          </a:p>
        </p:txBody>
      </p:sp>
      <p:sp>
        <p:nvSpPr>
          <p:cNvPr id="3" name="Text Placeholder 2"/>
          <p:cNvSpPr>
            <a:spLocks noGrp="1"/>
          </p:cNvSpPr>
          <p:nvPr>
            <p:ph type="body" idx="1"/>
          </p:nvPr>
        </p:nvSpPr>
        <p:spPr>
          <a:xfrm>
            <a:off x="1736104" y="3733800"/>
            <a:ext cx="7331696" cy="977153"/>
          </a:xfrm>
        </p:spPr>
        <p:txBody>
          <a:bodyPr>
            <a:normAutofit/>
          </a:bodyPr>
          <a:lstStyle/>
          <a:p>
            <a:r>
              <a:rPr lang="en-US" dirty="0">
                <a:latin typeface="Arial"/>
                <a:cs typeface="Arial"/>
              </a:rPr>
              <a:t>Leonard </a:t>
            </a:r>
            <a:r>
              <a:rPr lang="en-US" dirty="0" err="1">
                <a:latin typeface="Arial"/>
                <a:cs typeface="Arial"/>
              </a:rPr>
              <a:t>Burrello</a:t>
            </a:r>
            <a:r>
              <a:rPr lang="en-US" dirty="0">
                <a:latin typeface="Arial"/>
                <a:cs typeface="Arial"/>
              </a:rPr>
              <a:t>, </a:t>
            </a:r>
            <a:r>
              <a:rPr lang="en-US" dirty="0" err="1">
                <a:latin typeface="Arial"/>
                <a:cs typeface="Arial"/>
              </a:rPr>
              <a:t>Ed.D</a:t>
            </a:r>
            <a:r>
              <a:rPr lang="en-US" dirty="0">
                <a:latin typeface="Arial"/>
                <a:cs typeface="Arial"/>
              </a:rPr>
              <a:t>.</a:t>
            </a:r>
          </a:p>
          <a:p>
            <a:r>
              <a:rPr lang="en-US" dirty="0">
                <a:latin typeface="Arial"/>
                <a:cs typeface="Arial"/>
              </a:rPr>
              <a:t>Roderick Jones</a:t>
            </a:r>
          </a:p>
          <a:p>
            <a:r>
              <a:rPr lang="en-US" dirty="0">
                <a:latin typeface="Arial"/>
                <a:cs typeface="Arial"/>
              </a:rPr>
              <a:t>Angela Passero</a:t>
            </a:r>
          </a:p>
          <a:p>
            <a:r>
              <a:rPr lang="en-US" dirty="0">
                <a:latin typeface="Arial"/>
                <a:cs typeface="Arial"/>
              </a:rPr>
              <a:t>University of South Florida</a:t>
            </a:r>
          </a:p>
          <a:p>
            <a:endParaRPr lang="en-US" dirty="0"/>
          </a:p>
        </p:txBody>
      </p:sp>
    </p:spTree>
    <p:extLst>
      <p:ext uri="{BB962C8B-B14F-4D97-AF65-F5344CB8AC3E}">
        <p14:creationId xmlns:p14="http://schemas.microsoft.com/office/powerpoint/2010/main" val="1902588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Research Questions	</a:t>
            </a:r>
            <a:endParaRPr lang="en-US" dirty="0">
              <a:latin typeface="Arial"/>
              <a:cs typeface="Arial"/>
            </a:endParaRPr>
          </a:p>
        </p:txBody>
      </p:sp>
      <p:sp>
        <p:nvSpPr>
          <p:cNvPr id="3" name="Content Placeholder 2"/>
          <p:cNvSpPr>
            <a:spLocks noGrp="1"/>
          </p:cNvSpPr>
          <p:nvPr>
            <p:ph idx="1"/>
          </p:nvPr>
        </p:nvSpPr>
        <p:spPr/>
        <p:txBody>
          <a:bodyPr>
            <a:normAutofit/>
          </a:bodyPr>
          <a:lstStyle/>
          <a:p>
            <a:r>
              <a:rPr lang="en-US" dirty="0" smtClean="0">
                <a:latin typeface="Arial"/>
                <a:cs typeface="Arial"/>
              </a:rPr>
              <a:t>How </a:t>
            </a:r>
            <a:r>
              <a:rPr lang="en-US" dirty="0">
                <a:latin typeface="Arial"/>
                <a:cs typeface="Arial"/>
              </a:rPr>
              <a:t>do </a:t>
            </a:r>
            <a:r>
              <a:rPr lang="en-US" dirty="0" smtClean="0">
                <a:latin typeface="Arial"/>
                <a:cs typeface="Arial"/>
              </a:rPr>
              <a:t>LPPCR scholars </a:t>
            </a:r>
            <a:r>
              <a:rPr lang="en-US" dirty="0">
                <a:latin typeface="Arial"/>
                <a:cs typeface="Arial"/>
              </a:rPr>
              <a:t>perceive the value of their internship </a:t>
            </a:r>
            <a:r>
              <a:rPr lang="en-US" dirty="0" smtClean="0">
                <a:latin typeface="Arial"/>
                <a:cs typeface="Arial"/>
              </a:rPr>
              <a:t>experiences?</a:t>
            </a:r>
          </a:p>
          <a:p>
            <a:pPr lvl="1"/>
            <a:r>
              <a:rPr lang="en-US" dirty="0">
                <a:latin typeface="Arial"/>
                <a:cs typeface="Arial"/>
              </a:rPr>
              <a:t>What insights did scholars gain from their </a:t>
            </a:r>
            <a:r>
              <a:rPr lang="en-US" dirty="0" smtClean="0">
                <a:latin typeface="Arial"/>
                <a:cs typeface="Arial"/>
              </a:rPr>
              <a:t>internships?</a:t>
            </a:r>
          </a:p>
          <a:p>
            <a:pPr lvl="1"/>
            <a:r>
              <a:rPr lang="en-US" dirty="0">
                <a:latin typeface="Arial"/>
                <a:cs typeface="Arial"/>
              </a:rPr>
              <a:t>How are the </a:t>
            </a:r>
            <a:r>
              <a:rPr lang="en-US" dirty="0" smtClean="0">
                <a:latin typeface="Arial"/>
                <a:cs typeface="Arial"/>
              </a:rPr>
              <a:t>internships </a:t>
            </a:r>
            <a:r>
              <a:rPr lang="en-US" dirty="0">
                <a:latin typeface="Arial"/>
                <a:cs typeface="Arial"/>
              </a:rPr>
              <a:t>preparing </a:t>
            </a:r>
            <a:r>
              <a:rPr lang="en-US" dirty="0" smtClean="0">
                <a:latin typeface="Arial"/>
                <a:cs typeface="Arial"/>
              </a:rPr>
              <a:t>scholars</a:t>
            </a:r>
            <a:r>
              <a:rPr lang="en-US" dirty="0">
                <a:latin typeface="Arial"/>
                <a:cs typeface="Arial"/>
              </a:rPr>
              <a:t>’ for the complexities of the education system? </a:t>
            </a:r>
          </a:p>
          <a:p>
            <a:endParaRPr lang="en-US" dirty="0" smtClean="0"/>
          </a:p>
          <a:p>
            <a:endParaRPr lang="en-US" dirty="0"/>
          </a:p>
        </p:txBody>
      </p:sp>
    </p:spTree>
    <p:extLst>
      <p:ext uri="{BB962C8B-B14F-4D97-AF65-F5344CB8AC3E}">
        <p14:creationId xmlns:p14="http://schemas.microsoft.com/office/powerpoint/2010/main" val="896870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Methods</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latin typeface="Arial"/>
                <a:cs typeface="Arial"/>
              </a:rPr>
              <a:t>Analysis of scholars’ reflective essays</a:t>
            </a:r>
          </a:p>
          <a:p>
            <a:pPr lvl="1"/>
            <a:r>
              <a:rPr lang="en-US" dirty="0" smtClean="0">
                <a:latin typeface="Arial"/>
                <a:cs typeface="Arial"/>
              </a:rPr>
              <a:t>Prompt: Reflect upon the value of your internships pertaining to your research interests, professional practice, and understandings of policy.</a:t>
            </a:r>
          </a:p>
          <a:p>
            <a:pPr lvl="1"/>
            <a:r>
              <a:rPr lang="en-US" dirty="0" smtClean="0">
                <a:latin typeface="Arial"/>
                <a:cs typeface="Arial"/>
              </a:rPr>
              <a:t>Sample size: 8</a:t>
            </a:r>
          </a:p>
          <a:p>
            <a:r>
              <a:rPr lang="en-US" dirty="0" smtClean="0">
                <a:latin typeface="Arial"/>
                <a:cs typeface="Arial"/>
              </a:rPr>
              <a:t>Reflections were coded for categories and themes. </a:t>
            </a:r>
          </a:p>
          <a:p>
            <a:pPr marL="457200" lvl="1" indent="0">
              <a:buNone/>
            </a:pPr>
            <a:endParaRPr lang="en-US" dirty="0"/>
          </a:p>
        </p:txBody>
      </p:sp>
    </p:spTree>
    <p:extLst>
      <p:ext uri="{BB962C8B-B14F-4D97-AF65-F5344CB8AC3E}">
        <p14:creationId xmlns:p14="http://schemas.microsoft.com/office/powerpoint/2010/main" val="2559358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19200"/>
            <a:ext cx="7772400" cy="2381251"/>
          </a:xfrm>
        </p:spPr>
        <p:txBody>
          <a:bodyPr/>
          <a:lstStyle/>
          <a:p>
            <a:r>
              <a:rPr lang="en-US" i="1" dirty="0" smtClean="0">
                <a:latin typeface="Garamond" panose="02020404030301010803" pitchFamily="18" charset="0"/>
              </a:rPr>
              <a:t>A RETROSPECTIVE: WHAT WE HAVE LEARNED FROM THREE LEADERSHIP PREPARATION PROJECTS FOR ADMINISTRATORS OF SPECIAL EDUCATION</a:t>
            </a:r>
            <a:endParaRPr lang="en-US" i="1" dirty="0">
              <a:latin typeface="Garamond" panose="02020404030301010803" pitchFamily="18" charset="0"/>
            </a:endParaRPr>
          </a:p>
        </p:txBody>
      </p:sp>
      <p:sp>
        <p:nvSpPr>
          <p:cNvPr id="5" name="Subtitle 4"/>
          <p:cNvSpPr>
            <a:spLocks noGrp="1"/>
          </p:cNvSpPr>
          <p:nvPr>
            <p:ph type="subTitle" idx="1"/>
          </p:nvPr>
        </p:nvSpPr>
        <p:spPr>
          <a:xfrm>
            <a:off x="1373188" y="3886200"/>
            <a:ext cx="6397625" cy="2514600"/>
          </a:xfrm>
        </p:spPr>
        <p:txBody>
          <a:bodyPr/>
          <a:lstStyle/>
          <a:p>
            <a:r>
              <a:rPr lang="en-US" i="1" dirty="0" smtClean="0"/>
              <a:t>Mary Lynn Boscardin, Ph.D., Project Director</a:t>
            </a:r>
          </a:p>
          <a:p>
            <a:r>
              <a:rPr lang="en-US" i="1" dirty="0" smtClean="0"/>
              <a:t>Kerry Weir</a:t>
            </a:r>
          </a:p>
          <a:p>
            <a:r>
              <a:rPr lang="en-US" i="1" dirty="0" smtClean="0"/>
              <a:t>Anne Louise Thompson</a:t>
            </a:r>
            <a:endParaRPr lang="en-US" i="1" dirty="0"/>
          </a:p>
          <a:p>
            <a:r>
              <a:rPr lang="en-US" i="1" dirty="0" smtClean="0"/>
              <a:t>University of Massachusetts Amherst</a:t>
            </a:r>
          </a:p>
          <a:p>
            <a:r>
              <a:rPr lang="en-US" i="1" dirty="0" smtClean="0"/>
              <a:t>College of Education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a:cs typeface="Arial"/>
              </a:rPr>
              <a:t>Scholar Response Characteristics </a:t>
            </a:r>
            <a:endParaRPr lang="en-US" dirty="0">
              <a:latin typeface="Arial"/>
              <a:cs typeface="Arial"/>
            </a:endParaRPr>
          </a:p>
        </p:txBody>
      </p:sp>
      <p:graphicFrame>
        <p:nvGraphicFramePr>
          <p:cNvPr id="5" name="Content Placeholder 4" descr="A table that shows the years and the n number"/>
          <p:cNvGraphicFramePr>
            <a:graphicFrameLocks noGrp="1"/>
          </p:cNvGraphicFramePr>
          <p:nvPr>
            <p:ph sz="half" idx="1"/>
            <p:extLst>
              <p:ext uri="{D42A27DB-BD31-4B8C-83A1-F6EECF244321}">
                <p14:modId xmlns:p14="http://schemas.microsoft.com/office/powerpoint/2010/main" val="4291030370"/>
              </p:ext>
            </p:extLst>
          </p:nvPr>
        </p:nvGraphicFramePr>
        <p:xfrm>
          <a:off x="457200" y="2408455"/>
          <a:ext cx="4038600" cy="1854200"/>
        </p:xfrm>
        <a:graphic>
          <a:graphicData uri="http://schemas.openxmlformats.org/drawingml/2006/table">
            <a:tbl>
              <a:tblPr firstRow="1" bandRow="1">
                <a:tableStyleId>{5940675A-B579-460E-94D1-54222C63F5DA}</a:tableStyleId>
              </a:tblPr>
              <a:tblGrid>
                <a:gridCol w="2019300"/>
                <a:gridCol w="2019300"/>
              </a:tblGrid>
              <a:tr h="370840">
                <a:tc>
                  <a:txBody>
                    <a:bodyPr/>
                    <a:lstStyle/>
                    <a:p>
                      <a:pPr algn="ctr"/>
                      <a:r>
                        <a:rPr lang="en-US" dirty="0" smtClean="0">
                          <a:latin typeface="Arial"/>
                          <a:cs typeface="Arial"/>
                        </a:rPr>
                        <a:t>Year</a:t>
                      </a:r>
                      <a:endParaRPr lang="en-US" dirty="0">
                        <a:latin typeface="Arial"/>
                        <a:cs typeface="Arial"/>
                      </a:endParaRPr>
                    </a:p>
                  </a:txBody>
                  <a:tcPr/>
                </a:tc>
                <a:tc>
                  <a:txBody>
                    <a:bodyPr/>
                    <a:lstStyle/>
                    <a:p>
                      <a:pPr algn="ctr"/>
                      <a:r>
                        <a:rPr lang="en-US" i="1" dirty="0" smtClean="0">
                          <a:latin typeface="Arial"/>
                          <a:cs typeface="Arial"/>
                        </a:rPr>
                        <a:t>n</a:t>
                      </a:r>
                      <a:endParaRPr lang="en-US" i="1" dirty="0">
                        <a:latin typeface="Arial"/>
                        <a:cs typeface="Arial"/>
                      </a:endParaRPr>
                    </a:p>
                  </a:txBody>
                  <a:tcPr/>
                </a:tc>
              </a:tr>
              <a:tr h="370840">
                <a:tc>
                  <a:txBody>
                    <a:bodyPr/>
                    <a:lstStyle/>
                    <a:p>
                      <a:r>
                        <a:rPr lang="en-US" dirty="0" smtClean="0">
                          <a:latin typeface="Arial"/>
                          <a:cs typeface="Arial"/>
                        </a:rPr>
                        <a:t>First</a:t>
                      </a:r>
                      <a:endParaRPr lang="en-US" dirty="0">
                        <a:latin typeface="Arial"/>
                        <a:cs typeface="Arial"/>
                      </a:endParaRPr>
                    </a:p>
                  </a:txBody>
                  <a:tcPr/>
                </a:tc>
                <a:tc>
                  <a:txBody>
                    <a:bodyPr/>
                    <a:lstStyle/>
                    <a:p>
                      <a:r>
                        <a:rPr lang="en-US" dirty="0" smtClean="0">
                          <a:latin typeface="Arial"/>
                          <a:cs typeface="Arial"/>
                        </a:rPr>
                        <a:t>0</a:t>
                      </a:r>
                      <a:endParaRPr lang="en-US" dirty="0">
                        <a:latin typeface="Arial"/>
                        <a:cs typeface="Arial"/>
                      </a:endParaRPr>
                    </a:p>
                  </a:txBody>
                  <a:tcPr/>
                </a:tc>
              </a:tr>
              <a:tr h="370840">
                <a:tc>
                  <a:txBody>
                    <a:bodyPr/>
                    <a:lstStyle/>
                    <a:p>
                      <a:r>
                        <a:rPr lang="en-US" dirty="0" smtClean="0">
                          <a:latin typeface="Arial"/>
                          <a:cs typeface="Arial"/>
                        </a:rPr>
                        <a:t>Second</a:t>
                      </a:r>
                      <a:endParaRPr lang="en-US" dirty="0">
                        <a:latin typeface="Arial"/>
                        <a:cs typeface="Arial"/>
                      </a:endParaRPr>
                    </a:p>
                  </a:txBody>
                  <a:tcPr/>
                </a:tc>
                <a:tc>
                  <a:txBody>
                    <a:bodyPr/>
                    <a:lstStyle/>
                    <a:p>
                      <a:r>
                        <a:rPr lang="en-US" dirty="0" smtClean="0">
                          <a:latin typeface="Arial"/>
                          <a:cs typeface="Arial"/>
                        </a:rPr>
                        <a:t>1</a:t>
                      </a:r>
                      <a:endParaRPr lang="en-US" dirty="0">
                        <a:latin typeface="Arial"/>
                        <a:cs typeface="Arial"/>
                      </a:endParaRPr>
                    </a:p>
                  </a:txBody>
                  <a:tcPr/>
                </a:tc>
              </a:tr>
              <a:tr h="370840">
                <a:tc>
                  <a:txBody>
                    <a:bodyPr/>
                    <a:lstStyle/>
                    <a:p>
                      <a:r>
                        <a:rPr lang="en-US" dirty="0" smtClean="0">
                          <a:latin typeface="Arial"/>
                          <a:cs typeface="Arial"/>
                        </a:rPr>
                        <a:t>Third</a:t>
                      </a:r>
                      <a:endParaRPr lang="en-US" dirty="0">
                        <a:latin typeface="Arial"/>
                        <a:cs typeface="Arial"/>
                      </a:endParaRPr>
                    </a:p>
                  </a:txBody>
                  <a:tcPr/>
                </a:tc>
                <a:tc>
                  <a:txBody>
                    <a:bodyPr/>
                    <a:lstStyle/>
                    <a:p>
                      <a:r>
                        <a:rPr lang="en-US" dirty="0" smtClean="0">
                          <a:latin typeface="Arial"/>
                          <a:cs typeface="Arial"/>
                        </a:rPr>
                        <a:t>4</a:t>
                      </a:r>
                      <a:endParaRPr lang="en-US" dirty="0">
                        <a:latin typeface="Arial"/>
                        <a:cs typeface="Arial"/>
                      </a:endParaRPr>
                    </a:p>
                  </a:txBody>
                  <a:tcPr/>
                </a:tc>
              </a:tr>
              <a:tr h="370840">
                <a:tc>
                  <a:txBody>
                    <a:bodyPr/>
                    <a:lstStyle/>
                    <a:p>
                      <a:r>
                        <a:rPr lang="en-US" dirty="0" smtClean="0">
                          <a:latin typeface="Arial"/>
                          <a:cs typeface="Arial"/>
                        </a:rPr>
                        <a:t>Fourth</a:t>
                      </a:r>
                      <a:endParaRPr lang="en-US" dirty="0">
                        <a:latin typeface="Arial"/>
                        <a:cs typeface="Arial"/>
                      </a:endParaRPr>
                    </a:p>
                  </a:txBody>
                  <a:tcPr/>
                </a:tc>
                <a:tc>
                  <a:txBody>
                    <a:bodyPr/>
                    <a:lstStyle/>
                    <a:p>
                      <a:r>
                        <a:rPr lang="en-US" dirty="0" smtClean="0">
                          <a:latin typeface="Arial"/>
                          <a:cs typeface="Arial"/>
                        </a:rPr>
                        <a:t>3</a:t>
                      </a:r>
                      <a:endParaRPr lang="en-US" dirty="0">
                        <a:latin typeface="Arial"/>
                        <a:cs typeface="Arial"/>
                      </a:endParaRPr>
                    </a:p>
                  </a:txBody>
                  <a:tcPr/>
                </a:tc>
              </a:tr>
            </a:tbl>
          </a:graphicData>
        </a:graphic>
      </p:graphicFrame>
      <p:graphicFrame>
        <p:nvGraphicFramePr>
          <p:cNvPr id="6" name="Content Placeholder 5" descr="A table that shows the number of internships and the n number"/>
          <p:cNvGraphicFramePr>
            <a:graphicFrameLocks noGrp="1"/>
          </p:cNvGraphicFramePr>
          <p:nvPr>
            <p:ph sz="half" idx="2"/>
            <p:extLst>
              <p:ext uri="{D42A27DB-BD31-4B8C-83A1-F6EECF244321}">
                <p14:modId xmlns:p14="http://schemas.microsoft.com/office/powerpoint/2010/main" val="3051181016"/>
              </p:ext>
            </p:extLst>
          </p:nvPr>
        </p:nvGraphicFramePr>
        <p:xfrm>
          <a:off x="4648200" y="2408455"/>
          <a:ext cx="4038600" cy="1854200"/>
        </p:xfrm>
        <a:graphic>
          <a:graphicData uri="http://schemas.openxmlformats.org/drawingml/2006/table">
            <a:tbl>
              <a:tblPr firstRow="1" bandRow="1">
                <a:tableStyleId>{5940675A-B579-460E-94D1-54222C63F5DA}</a:tableStyleId>
              </a:tblPr>
              <a:tblGrid>
                <a:gridCol w="2019300"/>
                <a:gridCol w="2019300"/>
              </a:tblGrid>
              <a:tr h="370840">
                <a:tc>
                  <a:txBody>
                    <a:bodyPr/>
                    <a:lstStyle/>
                    <a:p>
                      <a:pPr algn="ctr"/>
                      <a:r>
                        <a:rPr lang="en-US" dirty="0" smtClean="0">
                          <a:latin typeface="Arial"/>
                          <a:cs typeface="Arial"/>
                        </a:rPr>
                        <a:t>Internships</a:t>
                      </a:r>
                      <a:endParaRPr lang="en-US" dirty="0">
                        <a:latin typeface="Arial"/>
                        <a:cs typeface="Arial"/>
                      </a:endParaRPr>
                    </a:p>
                  </a:txBody>
                  <a:tcPr/>
                </a:tc>
                <a:tc>
                  <a:txBody>
                    <a:bodyPr/>
                    <a:lstStyle/>
                    <a:p>
                      <a:pPr algn="ctr"/>
                      <a:r>
                        <a:rPr lang="en-US" i="1" dirty="0" smtClean="0">
                          <a:latin typeface="Arial"/>
                          <a:cs typeface="Arial"/>
                        </a:rPr>
                        <a:t>n</a:t>
                      </a:r>
                      <a:endParaRPr lang="en-US" i="1" dirty="0">
                        <a:latin typeface="Arial"/>
                        <a:cs typeface="Arial"/>
                      </a:endParaRPr>
                    </a:p>
                  </a:txBody>
                  <a:tcPr/>
                </a:tc>
              </a:tr>
              <a:tr h="370840">
                <a:tc>
                  <a:txBody>
                    <a:bodyPr/>
                    <a:lstStyle/>
                    <a:p>
                      <a:r>
                        <a:rPr lang="en-US" dirty="0" smtClean="0">
                          <a:latin typeface="Arial"/>
                          <a:cs typeface="Arial"/>
                        </a:rPr>
                        <a:t>None</a:t>
                      </a:r>
                      <a:endParaRPr lang="en-US" dirty="0">
                        <a:latin typeface="Arial"/>
                        <a:cs typeface="Arial"/>
                      </a:endParaRPr>
                    </a:p>
                  </a:txBody>
                  <a:tcPr/>
                </a:tc>
                <a:tc>
                  <a:txBody>
                    <a:bodyPr/>
                    <a:lstStyle/>
                    <a:p>
                      <a:r>
                        <a:rPr lang="en-US" dirty="0" smtClean="0">
                          <a:latin typeface="Arial"/>
                          <a:cs typeface="Arial"/>
                        </a:rPr>
                        <a:t>1</a:t>
                      </a:r>
                      <a:endParaRPr lang="en-US" dirty="0">
                        <a:latin typeface="Arial"/>
                        <a:cs typeface="Arial"/>
                      </a:endParaRPr>
                    </a:p>
                  </a:txBody>
                  <a:tcPr/>
                </a:tc>
              </a:tr>
              <a:tr h="370840">
                <a:tc>
                  <a:txBody>
                    <a:bodyPr/>
                    <a:lstStyle/>
                    <a:p>
                      <a:r>
                        <a:rPr lang="en-US" dirty="0" smtClean="0">
                          <a:latin typeface="Arial"/>
                          <a:cs typeface="Arial"/>
                        </a:rPr>
                        <a:t>One</a:t>
                      </a:r>
                      <a:endParaRPr lang="en-US" dirty="0">
                        <a:latin typeface="Arial"/>
                        <a:cs typeface="Arial"/>
                      </a:endParaRPr>
                    </a:p>
                  </a:txBody>
                  <a:tcPr/>
                </a:tc>
                <a:tc>
                  <a:txBody>
                    <a:bodyPr/>
                    <a:lstStyle/>
                    <a:p>
                      <a:r>
                        <a:rPr lang="en-US" dirty="0" smtClean="0">
                          <a:latin typeface="Arial"/>
                          <a:cs typeface="Arial"/>
                        </a:rPr>
                        <a:t>2</a:t>
                      </a:r>
                      <a:endParaRPr lang="en-US" dirty="0">
                        <a:latin typeface="Arial"/>
                        <a:cs typeface="Arial"/>
                      </a:endParaRPr>
                    </a:p>
                  </a:txBody>
                  <a:tcPr/>
                </a:tc>
              </a:tr>
              <a:tr h="370840">
                <a:tc>
                  <a:txBody>
                    <a:bodyPr/>
                    <a:lstStyle/>
                    <a:p>
                      <a:r>
                        <a:rPr lang="en-US" dirty="0" smtClean="0">
                          <a:latin typeface="Arial"/>
                          <a:cs typeface="Arial"/>
                        </a:rPr>
                        <a:t>Two</a:t>
                      </a:r>
                      <a:endParaRPr lang="en-US" dirty="0">
                        <a:latin typeface="Arial"/>
                        <a:cs typeface="Arial"/>
                      </a:endParaRPr>
                    </a:p>
                  </a:txBody>
                  <a:tcPr/>
                </a:tc>
                <a:tc>
                  <a:txBody>
                    <a:bodyPr/>
                    <a:lstStyle/>
                    <a:p>
                      <a:r>
                        <a:rPr lang="en-US" dirty="0" smtClean="0">
                          <a:latin typeface="Arial"/>
                          <a:cs typeface="Arial"/>
                        </a:rPr>
                        <a:t>2</a:t>
                      </a:r>
                      <a:endParaRPr lang="en-US" dirty="0">
                        <a:latin typeface="Arial"/>
                        <a:cs typeface="Arial"/>
                      </a:endParaRPr>
                    </a:p>
                  </a:txBody>
                  <a:tcPr/>
                </a:tc>
              </a:tr>
              <a:tr h="370840">
                <a:tc>
                  <a:txBody>
                    <a:bodyPr/>
                    <a:lstStyle/>
                    <a:p>
                      <a:r>
                        <a:rPr lang="en-US" dirty="0" smtClean="0">
                          <a:latin typeface="Arial"/>
                          <a:cs typeface="Arial"/>
                        </a:rPr>
                        <a:t>Three</a:t>
                      </a:r>
                      <a:endParaRPr lang="en-US" dirty="0">
                        <a:latin typeface="Arial"/>
                        <a:cs typeface="Arial"/>
                      </a:endParaRPr>
                    </a:p>
                  </a:txBody>
                  <a:tcPr/>
                </a:tc>
                <a:tc>
                  <a:txBody>
                    <a:bodyPr/>
                    <a:lstStyle/>
                    <a:p>
                      <a:r>
                        <a:rPr lang="en-US" dirty="0" smtClean="0">
                          <a:latin typeface="Arial"/>
                          <a:cs typeface="Arial"/>
                        </a:rPr>
                        <a:t>3</a:t>
                      </a:r>
                      <a:endParaRPr lang="en-US" dirty="0">
                        <a:latin typeface="Arial"/>
                        <a:cs typeface="Arial"/>
                      </a:endParaRPr>
                    </a:p>
                  </a:txBody>
                  <a:tcPr/>
                </a:tc>
              </a:tr>
            </a:tbl>
          </a:graphicData>
        </a:graphic>
      </p:graphicFrame>
      <p:graphicFrame>
        <p:nvGraphicFramePr>
          <p:cNvPr id="7" name="Table 6" descr="A table that shows the internship levels and the n number"/>
          <p:cNvGraphicFramePr>
            <a:graphicFrameLocks noGrp="1"/>
          </p:cNvGraphicFramePr>
          <p:nvPr>
            <p:extLst>
              <p:ext uri="{D42A27DB-BD31-4B8C-83A1-F6EECF244321}">
                <p14:modId xmlns:p14="http://schemas.microsoft.com/office/powerpoint/2010/main" val="4148044373"/>
              </p:ext>
            </p:extLst>
          </p:nvPr>
        </p:nvGraphicFramePr>
        <p:xfrm>
          <a:off x="1447800" y="4538424"/>
          <a:ext cx="6096000" cy="148336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en-US" dirty="0" smtClean="0">
                          <a:latin typeface="Arial"/>
                          <a:cs typeface="Arial"/>
                        </a:rPr>
                        <a:t>Internship Levels</a:t>
                      </a:r>
                      <a:endParaRPr lang="en-US" dirty="0">
                        <a:latin typeface="Arial"/>
                        <a:cs typeface="Arial"/>
                      </a:endParaRPr>
                    </a:p>
                  </a:txBody>
                  <a:tcPr/>
                </a:tc>
                <a:tc>
                  <a:txBody>
                    <a:bodyPr/>
                    <a:lstStyle/>
                    <a:p>
                      <a:pPr algn="ctr"/>
                      <a:r>
                        <a:rPr lang="en-US" i="1" dirty="0" smtClean="0">
                          <a:latin typeface="Arial"/>
                          <a:cs typeface="Arial"/>
                        </a:rPr>
                        <a:t>n</a:t>
                      </a:r>
                      <a:endParaRPr lang="en-US" i="1" dirty="0">
                        <a:latin typeface="Arial"/>
                        <a:cs typeface="Arial"/>
                      </a:endParaRPr>
                    </a:p>
                  </a:txBody>
                  <a:tcPr/>
                </a:tc>
              </a:tr>
              <a:tr h="370840">
                <a:tc>
                  <a:txBody>
                    <a:bodyPr/>
                    <a:lstStyle/>
                    <a:p>
                      <a:r>
                        <a:rPr lang="en-US" dirty="0" smtClean="0">
                          <a:latin typeface="Arial"/>
                          <a:cs typeface="Arial"/>
                        </a:rPr>
                        <a:t>Local</a:t>
                      </a:r>
                      <a:endParaRPr lang="en-US" dirty="0">
                        <a:latin typeface="Arial"/>
                        <a:cs typeface="Arial"/>
                      </a:endParaRPr>
                    </a:p>
                  </a:txBody>
                  <a:tcPr/>
                </a:tc>
                <a:tc>
                  <a:txBody>
                    <a:bodyPr/>
                    <a:lstStyle/>
                    <a:p>
                      <a:r>
                        <a:rPr lang="en-US" dirty="0" smtClean="0">
                          <a:latin typeface="Arial"/>
                          <a:cs typeface="Arial"/>
                        </a:rPr>
                        <a:t>9</a:t>
                      </a:r>
                      <a:endParaRPr lang="en-US" dirty="0">
                        <a:latin typeface="Arial"/>
                        <a:cs typeface="Arial"/>
                      </a:endParaRPr>
                    </a:p>
                  </a:txBody>
                  <a:tcPr/>
                </a:tc>
              </a:tr>
              <a:tr h="370840">
                <a:tc>
                  <a:txBody>
                    <a:bodyPr/>
                    <a:lstStyle/>
                    <a:p>
                      <a:r>
                        <a:rPr lang="en-US" dirty="0" smtClean="0">
                          <a:latin typeface="Arial"/>
                          <a:cs typeface="Arial"/>
                        </a:rPr>
                        <a:t>Federal</a:t>
                      </a:r>
                      <a:endParaRPr lang="en-US" dirty="0">
                        <a:latin typeface="Arial"/>
                        <a:cs typeface="Arial"/>
                      </a:endParaRPr>
                    </a:p>
                  </a:txBody>
                  <a:tcPr/>
                </a:tc>
                <a:tc>
                  <a:txBody>
                    <a:bodyPr/>
                    <a:lstStyle/>
                    <a:p>
                      <a:r>
                        <a:rPr lang="en-US" dirty="0" smtClean="0">
                          <a:latin typeface="Arial"/>
                          <a:cs typeface="Arial"/>
                        </a:rPr>
                        <a:t>3</a:t>
                      </a:r>
                      <a:endParaRPr lang="en-US" dirty="0">
                        <a:latin typeface="Arial"/>
                        <a:cs typeface="Arial"/>
                      </a:endParaRPr>
                    </a:p>
                  </a:txBody>
                  <a:tcPr/>
                </a:tc>
              </a:tr>
              <a:tr h="370840">
                <a:tc>
                  <a:txBody>
                    <a:bodyPr/>
                    <a:lstStyle/>
                    <a:p>
                      <a:r>
                        <a:rPr lang="en-US" dirty="0" smtClean="0">
                          <a:latin typeface="Arial"/>
                          <a:cs typeface="Arial"/>
                        </a:rPr>
                        <a:t>State</a:t>
                      </a:r>
                      <a:endParaRPr lang="en-US" dirty="0">
                        <a:latin typeface="Arial"/>
                        <a:cs typeface="Arial"/>
                      </a:endParaRPr>
                    </a:p>
                  </a:txBody>
                  <a:tcPr/>
                </a:tc>
                <a:tc>
                  <a:txBody>
                    <a:bodyPr/>
                    <a:lstStyle/>
                    <a:p>
                      <a:r>
                        <a:rPr lang="en-US" dirty="0" smtClean="0">
                          <a:latin typeface="Arial"/>
                          <a:cs typeface="Arial"/>
                        </a:rPr>
                        <a:t>2</a:t>
                      </a:r>
                      <a:endParaRPr lang="en-US" dirty="0">
                        <a:latin typeface="Arial"/>
                        <a:cs typeface="Arial"/>
                      </a:endParaRPr>
                    </a:p>
                  </a:txBody>
                  <a:tcPr/>
                </a:tc>
              </a:tr>
            </a:tbl>
          </a:graphicData>
        </a:graphic>
      </p:graphicFrame>
    </p:spTree>
    <p:extLst>
      <p:ext uri="{BB962C8B-B14F-4D97-AF65-F5344CB8AC3E}">
        <p14:creationId xmlns:p14="http://schemas.microsoft.com/office/powerpoint/2010/main" val="3067921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LPPCR Internship Experiences</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latin typeface="Arial"/>
                <a:cs typeface="Arial"/>
              </a:rPr>
              <a:t>Local Level</a:t>
            </a:r>
          </a:p>
          <a:p>
            <a:pPr lvl="1"/>
            <a:r>
              <a:rPr lang="en-US" dirty="0" smtClean="0">
                <a:latin typeface="Arial"/>
                <a:cs typeface="Arial"/>
              </a:rPr>
              <a:t>Central Florida Public School Board Coalition </a:t>
            </a:r>
          </a:p>
          <a:p>
            <a:pPr lvl="1"/>
            <a:r>
              <a:rPr lang="en-US" dirty="0" smtClean="0">
                <a:latin typeface="Arial"/>
                <a:cs typeface="Arial"/>
              </a:rPr>
              <a:t>Local school districts </a:t>
            </a:r>
          </a:p>
          <a:p>
            <a:r>
              <a:rPr lang="en-US" dirty="0" smtClean="0">
                <a:latin typeface="Arial"/>
                <a:cs typeface="Arial"/>
              </a:rPr>
              <a:t>State Level</a:t>
            </a:r>
          </a:p>
          <a:p>
            <a:pPr lvl="1"/>
            <a:r>
              <a:rPr lang="en-US" dirty="0" smtClean="0">
                <a:latin typeface="Arial"/>
                <a:cs typeface="Arial"/>
              </a:rPr>
              <a:t>Florida School Boards Association</a:t>
            </a:r>
          </a:p>
          <a:p>
            <a:pPr lvl="1"/>
            <a:r>
              <a:rPr lang="en-US" dirty="0" smtClean="0">
                <a:latin typeface="Arial"/>
                <a:cs typeface="Arial"/>
              </a:rPr>
              <a:t>Florida Department of Education</a:t>
            </a:r>
          </a:p>
          <a:p>
            <a:r>
              <a:rPr lang="en-US" dirty="0" smtClean="0">
                <a:latin typeface="Arial"/>
                <a:cs typeface="Arial"/>
              </a:rPr>
              <a:t>Federal Level</a:t>
            </a:r>
          </a:p>
          <a:p>
            <a:pPr lvl="1"/>
            <a:r>
              <a:rPr lang="en-US" dirty="0" smtClean="0">
                <a:latin typeface="Arial"/>
                <a:cs typeface="Arial"/>
              </a:rPr>
              <a:t>Office of Special Education Programs</a:t>
            </a:r>
            <a:endParaRPr lang="en-US" dirty="0">
              <a:latin typeface="Arial"/>
              <a:cs typeface="Arial"/>
            </a:endParaRPr>
          </a:p>
        </p:txBody>
      </p:sp>
    </p:spTree>
    <p:extLst>
      <p:ext uri="{BB962C8B-B14F-4D97-AF65-F5344CB8AC3E}">
        <p14:creationId xmlns:p14="http://schemas.microsoft.com/office/powerpoint/2010/main" val="2062998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 Reflection Categories </a:t>
            </a:r>
            <a:endParaRPr lang="en-US" dirty="0"/>
          </a:p>
        </p:txBody>
      </p:sp>
      <p:grpSp>
        <p:nvGrpSpPr>
          <p:cNvPr id="13" name="Group 12" descr="Three gears that show different categories of internships = policy, practice, and research"/>
          <p:cNvGrpSpPr/>
          <p:nvPr/>
        </p:nvGrpSpPr>
        <p:grpSpPr>
          <a:xfrm>
            <a:off x="1600200" y="1608935"/>
            <a:ext cx="5638800" cy="4847376"/>
            <a:chOff x="1676400" y="1725084"/>
            <a:chExt cx="5638800" cy="4847376"/>
          </a:xfrm>
        </p:grpSpPr>
        <p:pic>
          <p:nvPicPr>
            <p:cNvPr id="10" name="Picture 9" descr="Three gears that show different categories of internships = policy, practice, and research"/>
            <p:cNvPicPr>
              <a:picLocks noChangeAspect="1"/>
            </p:cNvPicPr>
            <p:nvPr/>
          </p:nvPicPr>
          <p:blipFill rotWithShape="1">
            <a:blip r:embed="rId2"/>
            <a:srcRect l="12907"/>
            <a:stretch/>
          </p:blipFill>
          <p:spPr>
            <a:xfrm>
              <a:off x="1676400" y="1725084"/>
              <a:ext cx="5638800" cy="4847376"/>
            </a:xfrm>
            <a:prstGeom prst="rect">
              <a:avLst/>
            </a:prstGeom>
          </p:spPr>
        </p:pic>
        <p:sp>
          <p:nvSpPr>
            <p:cNvPr id="11" name="Text Box 2"/>
            <p:cNvSpPr txBox="1"/>
            <p:nvPr/>
          </p:nvSpPr>
          <p:spPr>
            <a:xfrm>
              <a:off x="3853180" y="3851275"/>
              <a:ext cx="1328420" cy="56832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dirty="0" smtClean="0">
                  <a:effectLst/>
                  <a:latin typeface="Arial"/>
                  <a:ea typeface="ＭＳ 明朝"/>
                  <a:cs typeface="Arial"/>
                </a:rPr>
                <a:t>Internships</a:t>
              </a:r>
              <a:endParaRPr lang="en-US" sz="1600" dirty="0">
                <a:effectLst/>
                <a:latin typeface="Arial"/>
                <a:ea typeface="ＭＳ 明朝"/>
                <a:cs typeface="Arial"/>
              </a:endParaRPr>
            </a:p>
          </p:txBody>
        </p:sp>
      </p:grpSp>
    </p:spTree>
    <p:extLst>
      <p:ext uri="{BB962C8B-B14F-4D97-AF65-F5344CB8AC3E}">
        <p14:creationId xmlns:p14="http://schemas.microsoft.com/office/powerpoint/2010/main" val="3002295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Research Interest Themes</a:t>
            </a:r>
            <a:endParaRPr lang="en-US" dirty="0">
              <a:latin typeface="Arial"/>
              <a:cs typeface="Arial"/>
            </a:endParaRPr>
          </a:p>
        </p:txBody>
      </p:sp>
      <p:sp>
        <p:nvSpPr>
          <p:cNvPr id="3" name="Content Placeholder 2"/>
          <p:cNvSpPr>
            <a:spLocks noGrp="1"/>
          </p:cNvSpPr>
          <p:nvPr>
            <p:ph idx="1"/>
          </p:nvPr>
        </p:nvSpPr>
        <p:spPr>
          <a:xfrm>
            <a:off x="457200" y="1979597"/>
            <a:ext cx="8229600" cy="4350026"/>
          </a:xfrm>
        </p:spPr>
        <p:txBody>
          <a:bodyPr>
            <a:normAutofit/>
          </a:bodyPr>
          <a:lstStyle/>
          <a:p>
            <a:r>
              <a:rPr lang="en-US" dirty="0" smtClean="0">
                <a:latin typeface="Arial"/>
                <a:cs typeface="Arial"/>
              </a:rPr>
              <a:t>Connected</a:t>
            </a:r>
          </a:p>
          <a:p>
            <a:pPr lvl="1"/>
            <a:r>
              <a:rPr lang="en-US" dirty="0" smtClean="0">
                <a:latin typeface="Arial"/>
                <a:cs typeface="Arial"/>
              </a:rPr>
              <a:t>Policy as a practice of power</a:t>
            </a:r>
          </a:p>
          <a:p>
            <a:pPr lvl="1"/>
            <a:r>
              <a:rPr lang="en-US" dirty="0" smtClean="0">
                <a:latin typeface="Arial"/>
                <a:cs typeface="Arial"/>
              </a:rPr>
              <a:t>Political complexity</a:t>
            </a:r>
          </a:p>
          <a:p>
            <a:pPr lvl="1"/>
            <a:r>
              <a:rPr lang="en-US" dirty="0" smtClean="0">
                <a:latin typeface="Arial"/>
                <a:cs typeface="Arial"/>
              </a:rPr>
              <a:t>Challenges and barriers for social justice</a:t>
            </a:r>
          </a:p>
          <a:p>
            <a:r>
              <a:rPr lang="en-US" dirty="0" smtClean="0">
                <a:latin typeface="Arial"/>
                <a:cs typeface="Arial"/>
              </a:rPr>
              <a:t>Disconnected</a:t>
            </a:r>
          </a:p>
          <a:p>
            <a:pPr lvl="1"/>
            <a:r>
              <a:rPr lang="en-US" dirty="0" smtClean="0">
                <a:latin typeface="Arial"/>
                <a:cs typeface="Arial"/>
              </a:rPr>
              <a:t>Divergence of interests and experiences</a:t>
            </a:r>
          </a:p>
          <a:p>
            <a:pPr lvl="1"/>
            <a:r>
              <a:rPr lang="en-US" dirty="0" smtClean="0">
                <a:latin typeface="Arial"/>
                <a:cs typeface="Arial"/>
              </a:rPr>
              <a:t>Insight into the policy process</a:t>
            </a:r>
            <a:endParaRPr lang="en-US" dirty="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3060586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Professional Practice Themes</a:t>
            </a:r>
            <a:endParaRPr lang="en-US" dirty="0">
              <a:latin typeface="Arial"/>
              <a:cs typeface="Arial"/>
            </a:endParaRPr>
          </a:p>
        </p:txBody>
      </p:sp>
      <p:sp>
        <p:nvSpPr>
          <p:cNvPr id="3" name="Content Placeholder 2"/>
          <p:cNvSpPr>
            <a:spLocks noGrp="1"/>
          </p:cNvSpPr>
          <p:nvPr>
            <p:ph idx="1"/>
          </p:nvPr>
        </p:nvSpPr>
        <p:spPr>
          <a:xfrm>
            <a:off x="457200" y="2012450"/>
            <a:ext cx="8229600" cy="4605322"/>
          </a:xfrm>
        </p:spPr>
        <p:txBody>
          <a:bodyPr>
            <a:normAutofit/>
          </a:bodyPr>
          <a:lstStyle/>
          <a:p>
            <a:r>
              <a:rPr lang="en-US" dirty="0" smtClean="0">
                <a:latin typeface="Arial"/>
                <a:cs typeface="Arial"/>
              </a:rPr>
              <a:t>Complex Ecology</a:t>
            </a:r>
          </a:p>
          <a:p>
            <a:pPr lvl="1"/>
            <a:r>
              <a:rPr lang="en-US" dirty="0" smtClean="0">
                <a:latin typeface="Arial"/>
                <a:cs typeface="Arial"/>
              </a:rPr>
              <a:t>Exposing myths</a:t>
            </a:r>
          </a:p>
          <a:p>
            <a:pPr lvl="1"/>
            <a:r>
              <a:rPr lang="en-US" dirty="0" smtClean="0">
                <a:latin typeface="Arial"/>
                <a:cs typeface="Arial"/>
              </a:rPr>
              <a:t>Obstacles, dilemmas, and challenges</a:t>
            </a:r>
          </a:p>
          <a:p>
            <a:r>
              <a:rPr lang="en-US" dirty="0" smtClean="0">
                <a:latin typeface="Arial"/>
                <a:cs typeface="Arial"/>
              </a:rPr>
              <a:t>Praxis</a:t>
            </a:r>
          </a:p>
          <a:p>
            <a:pPr lvl="1"/>
            <a:r>
              <a:rPr lang="en-US" dirty="0" smtClean="0">
                <a:latin typeface="Arial"/>
                <a:cs typeface="Arial"/>
              </a:rPr>
              <a:t>Constant reflection</a:t>
            </a:r>
          </a:p>
          <a:p>
            <a:pPr lvl="1"/>
            <a:r>
              <a:rPr lang="en-US" dirty="0" smtClean="0">
                <a:latin typeface="Arial"/>
                <a:cs typeface="Arial"/>
              </a:rPr>
              <a:t>New opportunities</a:t>
            </a:r>
            <a:endParaRPr lang="en-US" dirty="0" smtClean="0">
              <a:effectLst/>
            </a:endParaRPr>
          </a:p>
        </p:txBody>
      </p:sp>
    </p:spTree>
    <p:extLst>
      <p:ext uri="{BB962C8B-B14F-4D97-AF65-F5344CB8AC3E}">
        <p14:creationId xmlns:p14="http://schemas.microsoft.com/office/powerpoint/2010/main" val="3251052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Policy Themes</a:t>
            </a:r>
            <a:endParaRPr lang="en-US" dirty="0">
              <a:latin typeface="Arial"/>
              <a:cs typeface="Arial"/>
            </a:endParaRPr>
          </a:p>
        </p:txBody>
      </p:sp>
      <p:sp>
        <p:nvSpPr>
          <p:cNvPr id="3" name="Content Placeholder 2"/>
          <p:cNvSpPr>
            <a:spLocks noGrp="1"/>
          </p:cNvSpPr>
          <p:nvPr>
            <p:ph idx="1"/>
          </p:nvPr>
        </p:nvSpPr>
        <p:spPr>
          <a:xfrm>
            <a:off x="457200" y="1929972"/>
            <a:ext cx="8229600" cy="4379388"/>
          </a:xfrm>
        </p:spPr>
        <p:txBody>
          <a:bodyPr>
            <a:normAutofit/>
          </a:bodyPr>
          <a:lstStyle/>
          <a:p>
            <a:r>
              <a:rPr lang="en-US" dirty="0" smtClean="0">
                <a:latin typeface="Arial"/>
                <a:cs typeface="Arial"/>
              </a:rPr>
              <a:t>Interest Convergence  </a:t>
            </a:r>
          </a:p>
          <a:p>
            <a:pPr lvl="1"/>
            <a:r>
              <a:rPr lang="en-US" dirty="0" smtClean="0">
                <a:latin typeface="Arial"/>
                <a:cs typeface="Arial"/>
              </a:rPr>
              <a:t>Collaborative dialogue</a:t>
            </a:r>
          </a:p>
          <a:p>
            <a:pPr lvl="1"/>
            <a:r>
              <a:rPr lang="en-US" dirty="0" smtClean="0">
                <a:latin typeface="Arial"/>
                <a:cs typeface="Arial"/>
              </a:rPr>
              <a:t>Negotiating within and across contexts</a:t>
            </a:r>
          </a:p>
          <a:p>
            <a:pPr lvl="1"/>
            <a:r>
              <a:rPr lang="en-US" dirty="0" smtClean="0">
                <a:latin typeface="Arial"/>
                <a:cs typeface="Arial"/>
              </a:rPr>
              <a:t>Structuring autonomy</a:t>
            </a:r>
          </a:p>
          <a:p>
            <a:pPr lvl="1"/>
            <a:r>
              <a:rPr lang="en-US" dirty="0" smtClean="0">
                <a:solidFill>
                  <a:srgbClr val="174576"/>
                </a:solidFill>
                <a:latin typeface="Arial"/>
                <a:cs typeface="Arial"/>
              </a:rPr>
              <a:t>Evaluation </a:t>
            </a:r>
            <a:r>
              <a:rPr lang="en-US" dirty="0" smtClean="0">
                <a:solidFill>
                  <a:srgbClr val="174576"/>
                </a:solidFill>
                <a:latin typeface="Wingdings"/>
                <a:ea typeface="Wingdings"/>
                <a:cs typeface="Wingdings"/>
                <a:sym typeface="Wingdings"/>
              </a:rPr>
              <a:t></a:t>
            </a:r>
            <a:r>
              <a:rPr lang="en-US" dirty="0">
                <a:solidFill>
                  <a:srgbClr val="174576"/>
                </a:solidFill>
                <a:latin typeface="Arial"/>
                <a:cs typeface="Arial"/>
                <a:sym typeface="Wingdings"/>
              </a:rPr>
              <a:t> F</a:t>
            </a:r>
            <a:r>
              <a:rPr lang="en-US" dirty="0" smtClean="0">
                <a:solidFill>
                  <a:srgbClr val="174576"/>
                </a:solidFill>
                <a:latin typeface="Arial"/>
                <a:cs typeface="Arial"/>
                <a:sym typeface="Wingdings"/>
              </a:rPr>
              <a:t>iscal </a:t>
            </a:r>
            <a:r>
              <a:rPr lang="en-US" dirty="0">
                <a:solidFill>
                  <a:srgbClr val="174576"/>
                </a:solidFill>
                <a:latin typeface="Arial"/>
                <a:cs typeface="Arial"/>
                <a:sym typeface="Wingdings"/>
              </a:rPr>
              <a:t>A</a:t>
            </a:r>
            <a:r>
              <a:rPr lang="en-US" dirty="0" smtClean="0">
                <a:solidFill>
                  <a:srgbClr val="174576"/>
                </a:solidFill>
                <a:latin typeface="Arial"/>
                <a:cs typeface="Arial"/>
                <a:sym typeface="Wingdings"/>
              </a:rPr>
              <a:t>ccountability </a:t>
            </a:r>
          </a:p>
          <a:p>
            <a:r>
              <a:rPr lang="en-US" dirty="0" smtClean="0">
                <a:latin typeface="Arial"/>
                <a:cs typeface="Arial"/>
              </a:rPr>
              <a:t>(Un)Intended Consequences</a:t>
            </a:r>
          </a:p>
          <a:p>
            <a:pPr lvl="1"/>
            <a:r>
              <a:rPr lang="en-US" dirty="0" smtClean="0">
                <a:latin typeface="Arial"/>
                <a:cs typeface="Arial"/>
              </a:rPr>
              <a:t>Bureaucracy </a:t>
            </a:r>
          </a:p>
          <a:p>
            <a:pPr lvl="1"/>
            <a:r>
              <a:rPr lang="en-US" dirty="0" smtClean="0">
                <a:latin typeface="Arial"/>
                <a:cs typeface="Arial"/>
              </a:rPr>
              <a:t>Identity (de)construction</a:t>
            </a:r>
          </a:p>
          <a:p>
            <a:pPr marL="0" indent="0">
              <a:buNone/>
            </a:pPr>
            <a:endParaRPr lang="en-US" dirty="0"/>
          </a:p>
        </p:txBody>
      </p:sp>
    </p:spTree>
    <p:extLst>
      <p:ext uri="{BB962C8B-B14F-4D97-AF65-F5344CB8AC3E}">
        <p14:creationId xmlns:p14="http://schemas.microsoft.com/office/powerpoint/2010/main" val="2842409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5833"/>
            <a:ext cx="8381999" cy="1143000"/>
          </a:xfrm>
        </p:spPr>
        <p:txBody>
          <a:bodyPr>
            <a:normAutofit fontScale="90000"/>
          </a:bodyPr>
          <a:lstStyle/>
          <a:p>
            <a:pPr marL="171450" indent="-171450" algn="ctr"/>
            <a:r>
              <a:rPr lang="en-US" dirty="0" smtClean="0">
                <a:latin typeface="Arial"/>
                <a:cs typeface="Arial"/>
              </a:rPr>
              <a:t>Conclusion: How </a:t>
            </a:r>
            <a:r>
              <a:rPr lang="en-US" dirty="0">
                <a:latin typeface="Arial"/>
                <a:cs typeface="Arial"/>
              </a:rPr>
              <a:t>do scholars perceive the value of their internship experiences?</a:t>
            </a:r>
          </a:p>
        </p:txBody>
      </p:sp>
      <p:pic>
        <p:nvPicPr>
          <p:cNvPr id="1028" name="Picture 4" descr="Three blocks that are interconnected by two-sided arrows. The blocks are - Reseearch Disconnect or Connect, Policy interests Diverge or converge, and practicing ecological prax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375" y="1828800"/>
            <a:ext cx="7967663" cy="481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6687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Discussion Questions</a:t>
            </a:r>
            <a:endParaRPr lang="en-US" dirty="0"/>
          </a:p>
        </p:txBody>
      </p:sp>
      <p:sp>
        <p:nvSpPr>
          <p:cNvPr id="3" name="Content Placeholder 2"/>
          <p:cNvSpPr>
            <a:spLocks noGrp="1"/>
          </p:cNvSpPr>
          <p:nvPr>
            <p:ph idx="1"/>
          </p:nvPr>
        </p:nvSpPr>
        <p:spPr>
          <a:xfrm>
            <a:off x="457200" y="1775191"/>
            <a:ext cx="8229600" cy="4854209"/>
          </a:xfrm>
        </p:spPr>
        <p:txBody>
          <a:bodyPr>
            <a:normAutofit/>
          </a:bodyPr>
          <a:lstStyle/>
          <a:p>
            <a:pPr marL="0" marR="0">
              <a:lnSpc>
                <a:spcPct val="115000"/>
              </a:lnSpc>
              <a:spcBef>
                <a:spcPts val="0"/>
              </a:spcBef>
              <a:spcAft>
                <a:spcPts val="1000"/>
              </a:spcAft>
            </a:pPr>
            <a:r>
              <a:rPr lang="en-US" sz="2200" dirty="0">
                <a:latin typeface="Arial"/>
                <a:ea typeface="Cambria"/>
                <a:cs typeface="Arial"/>
              </a:rPr>
              <a:t>How do OSEP leadership grants contribute to the recruitment and retention of leaders </a:t>
            </a:r>
            <a:r>
              <a:rPr lang="en-US" sz="2200" dirty="0" smtClean="0">
                <a:latin typeface="Arial"/>
                <a:ea typeface="Cambria"/>
                <a:cs typeface="Arial"/>
              </a:rPr>
              <a:t>and administrators who </a:t>
            </a:r>
            <a:r>
              <a:rPr lang="en-US" sz="2200" dirty="0">
                <a:latin typeface="Arial"/>
                <a:ea typeface="Cambria"/>
                <a:cs typeface="Arial"/>
              </a:rPr>
              <a:t>support the education educational success of students with disabilities?</a:t>
            </a:r>
            <a:endParaRPr lang="en-US" sz="2200" dirty="0">
              <a:latin typeface="Arial"/>
              <a:ea typeface="Cambria"/>
              <a:cs typeface="Times New Roman"/>
            </a:endParaRPr>
          </a:p>
          <a:p>
            <a:pPr marL="0" marR="0">
              <a:lnSpc>
                <a:spcPct val="115000"/>
              </a:lnSpc>
              <a:spcBef>
                <a:spcPts val="0"/>
              </a:spcBef>
              <a:spcAft>
                <a:spcPts val="1000"/>
              </a:spcAft>
            </a:pPr>
            <a:r>
              <a:rPr lang="en-US" sz="2200" dirty="0">
                <a:latin typeface="Arial"/>
                <a:ea typeface="Cambria"/>
                <a:cs typeface="Arial"/>
              </a:rPr>
              <a:t>How are leaders </a:t>
            </a:r>
            <a:r>
              <a:rPr lang="en-US" sz="2200" dirty="0" smtClean="0">
                <a:latin typeface="Arial"/>
                <a:ea typeface="Cambria"/>
                <a:cs typeface="Arial"/>
              </a:rPr>
              <a:t>and administrators of </a:t>
            </a:r>
            <a:r>
              <a:rPr lang="en-US" sz="2200" dirty="0">
                <a:latin typeface="Arial"/>
                <a:ea typeface="Cambria"/>
                <a:cs typeface="Arial"/>
              </a:rPr>
              <a:t>special education being prepared to contribute to the educational success of students with disabilities?</a:t>
            </a:r>
            <a:endParaRPr lang="en-US" sz="2200" dirty="0">
              <a:latin typeface="Arial"/>
              <a:ea typeface="Cambria"/>
              <a:cs typeface="Times New Roman"/>
            </a:endParaRPr>
          </a:p>
          <a:p>
            <a:pPr marL="0" marR="0">
              <a:lnSpc>
                <a:spcPct val="115000"/>
              </a:lnSpc>
              <a:spcBef>
                <a:spcPts val="0"/>
              </a:spcBef>
              <a:spcAft>
                <a:spcPts val="1000"/>
              </a:spcAft>
            </a:pPr>
            <a:r>
              <a:rPr lang="en-US" sz="2200" dirty="0">
                <a:latin typeface="Arial"/>
                <a:ea typeface="Cambria"/>
                <a:cs typeface="Arial"/>
              </a:rPr>
              <a:t>How does </a:t>
            </a:r>
            <a:r>
              <a:rPr lang="en-US" sz="2200" dirty="0" smtClean="0">
                <a:latin typeface="Arial"/>
                <a:ea typeface="Cambria"/>
                <a:cs typeface="Arial"/>
              </a:rPr>
              <a:t>leadership and administrator preparation </a:t>
            </a:r>
            <a:r>
              <a:rPr lang="en-US" sz="2200" dirty="0">
                <a:latin typeface="Arial"/>
                <a:ea typeface="Cambria"/>
                <a:cs typeface="Arial"/>
              </a:rPr>
              <a:t>build upon scholars’ </a:t>
            </a:r>
            <a:r>
              <a:rPr lang="en-US" sz="2200" dirty="0" smtClean="0">
                <a:latin typeface="Arial"/>
                <a:ea typeface="Cambria"/>
                <a:cs typeface="Arial"/>
              </a:rPr>
              <a:t>practicum and internship </a:t>
            </a:r>
            <a:r>
              <a:rPr lang="en-US" sz="2200" dirty="0">
                <a:latin typeface="Arial"/>
                <a:ea typeface="Cambria"/>
                <a:cs typeface="Arial"/>
              </a:rPr>
              <a:t>experiences to advance their leadership development and policy roles</a:t>
            </a:r>
            <a:r>
              <a:rPr lang="en-US" sz="2400" dirty="0">
                <a:latin typeface="Arial"/>
                <a:ea typeface="Cambria"/>
                <a:cs typeface="Arial"/>
              </a:rPr>
              <a:t>?</a:t>
            </a:r>
            <a:endParaRPr lang="en-US" sz="2400" dirty="0">
              <a:latin typeface="Arial"/>
              <a:ea typeface="Cambria"/>
              <a:cs typeface="Times New Roman"/>
            </a:endParaRPr>
          </a:p>
          <a:p>
            <a:endParaRPr lang="en-US" dirty="0"/>
          </a:p>
        </p:txBody>
      </p:sp>
    </p:spTree>
    <p:extLst>
      <p:ext uri="{BB962C8B-B14F-4D97-AF65-F5344CB8AC3E}">
        <p14:creationId xmlns:p14="http://schemas.microsoft.com/office/powerpoint/2010/main" val="19079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8991600" cy="815975"/>
          </a:xfrm>
        </p:spPr>
        <p:txBody>
          <a:bodyPr/>
          <a:lstStyle/>
          <a:p>
            <a:pPr eaLnBrk="1" hangingPunct="1"/>
            <a:r>
              <a:rPr lang="en-US" dirty="0" smtClean="0">
                <a:latin typeface="Garamond" panose="02020404030301010803" pitchFamily="18" charset="0"/>
                <a:ea typeface="ＭＳ Ｐゴシック" pitchFamily="-65" charset="-128"/>
              </a:rPr>
              <a:t>Presentation Overview &amp; Objectives:</a:t>
            </a:r>
          </a:p>
        </p:txBody>
      </p:sp>
      <p:sp>
        <p:nvSpPr>
          <p:cNvPr id="7171" name="Content Placeholder 2"/>
          <p:cNvSpPr>
            <a:spLocks noGrp="1"/>
          </p:cNvSpPr>
          <p:nvPr>
            <p:ph idx="1"/>
          </p:nvPr>
        </p:nvSpPr>
        <p:spPr>
          <a:xfrm>
            <a:off x="457200" y="1143000"/>
            <a:ext cx="8305800" cy="4953000"/>
          </a:xfrm>
        </p:spPr>
        <p:txBody>
          <a:bodyPr/>
          <a:lstStyle/>
          <a:p>
            <a:pPr marL="0" marR="0">
              <a:lnSpc>
                <a:spcPct val="107000"/>
              </a:lnSpc>
              <a:spcBef>
                <a:spcPts val="0"/>
              </a:spcBef>
              <a:spcAft>
                <a:spcPts val="0"/>
              </a:spcAft>
            </a:pPr>
            <a:r>
              <a:rPr lang="en-US" dirty="0" smtClean="0">
                <a:latin typeface="Times New Roman"/>
                <a:ea typeface="Times New Roman"/>
                <a:cs typeface="Times New Roman"/>
              </a:rPr>
              <a:t>This </a:t>
            </a:r>
            <a:r>
              <a:rPr lang="en-US" dirty="0">
                <a:latin typeface="Times New Roman"/>
                <a:ea typeface="Times New Roman"/>
                <a:cs typeface="Times New Roman"/>
              </a:rPr>
              <a:t>session will </a:t>
            </a:r>
            <a:r>
              <a:rPr lang="en-US" dirty="0" smtClean="0">
                <a:latin typeface="Times New Roman"/>
                <a:ea typeface="Times New Roman"/>
                <a:cs typeface="Times New Roman"/>
              </a:rPr>
              <a:t>provide a retrospective of </a:t>
            </a:r>
            <a:r>
              <a:rPr lang="en-US" dirty="0">
                <a:latin typeface="Times New Roman"/>
                <a:ea typeface="Times New Roman"/>
                <a:cs typeface="Times New Roman"/>
              </a:rPr>
              <a:t>three OSEP Leadership Preparation </a:t>
            </a:r>
            <a:r>
              <a:rPr lang="en-US" dirty="0" smtClean="0">
                <a:latin typeface="Times New Roman"/>
                <a:ea typeface="Times New Roman"/>
                <a:cs typeface="Times New Roman"/>
              </a:rPr>
              <a:t>Projects:</a:t>
            </a:r>
          </a:p>
          <a:p>
            <a:pPr marL="400050" lvl="1">
              <a:lnSpc>
                <a:spcPct val="107000"/>
              </a:lnSpc>
              <a:spcBef>
                <a:spcPts val="0"/>
              </a:spcBef>
              <a:spcAft>
                <a:spcPts val="0"/>
              </a:spcAft>
            </a:pPr>
            <a:r>
              <a:rPr lang="en-US" dirty="0" smtClean="0">
                <a:latin typeface="Times New Roman"/>
                <a:ea typeface="Times New Roman"/>
                <a:cs typeface="Times New Roman"/>
              </a:rPr>
              <a:t> </a:t>
            </a:r>
            <a:r>
              <a:rPr lang="en-US" i="1" dirty="0" smtClean="0">
                <a:latin typeface="Times New Roman"/>
                <a:ea typeface="Times New Roman"/>
                <a:cs typeface="Times New Roman"/>
              </a:rPr>
              <a:t>Linkages (1999-2003) </a:t>
            </a:r>
          </a:p>
          <a:p>
            <a:pPr marL="400050" lvl="1">
              <a:lnSpc>
                <a:spcPct val="107000"/>
              </a:lnSpc>
              <a:spcBef>
                <a:spcPts val="0"/>
              </a:spcBef>
              <a:spcAft>
                <a:spcPts val="0"/>
              </a:spcAft>
            </a:pPr>
            <a:r>
              <a:rPr lang="en-US" i="1" dirty="0" smtClean="0">
                <a:latin typeface="Times New Roman"/>
                <a:ea typeface="Times New Roman"/>
                <a:cs typeface="Times New Roman"/>
              </a:rPr>
              <a:t>Crossroads (2004-2009)</a:t>
            </a:r>
            <a:r>
              <a:rPr lang="en-US" dirty="0" smtClean="0">
                <a:latin typeface="Times New Roman"/>
                <a:ea typeface="Times New Roman"/>
                <a:cs typeface="Times New Roman"/>
              </a:rPr>
              <a:t> </a:t>
            </a:r>
          </a:p>
          <a:p>
            <a:pPr marL="400050" lvl="1">
              <a:lnSpc>
                <a:spcPct val="107000"/>
              </a:lnSpc>
              <a:spcBef>
                <a:spcPts val="0"/>
              </a:spcBef>
              <a:spcAft>
                <a:spcPts val="0"/>
              </a:spcAft>
            </a:pPr>
            <a:r>
              <a:rPr lang="en-US" i="1" dirty="0" smtClean="0">
                <a:latin typeface="Times New Roman"/>
                <a:ea typeface="Times New Roman"/>
                <a:cs typeface="Times New Roman"/>
              </a:rPr>
              <a:t>EXCELSIOR(2009-2013)</a:t>
            </a:r>
          </a:p>
          <a:p>
            <a:pPr marL="0">
              <a:lnSpc>
                <a:spcPct val="107000"/>
              </a:lnSpc>
              <a:spcBef>
                <a:spcPts val="0"/>
              </a:spcBef>
              <a:spcAft>
                <a:spcPts val="0"/>
              </a:spcAft>
            </a:pPr>
            <a:r>
              <a:rPr lang="en-US" dirty="0">
                <a:latin typeface="Times New Roman"/>
                <a:ea typeface="Times New Roman"/>
                <a:cs typeface="Times New Roman"/>
              </a:rPr>
              <a:t>P</a:t>
            </a:r>
            <a:r>
              <a:rPr lang="en-US" dirty="0" smtClean="0">
                <a:latin typeface="Times New Roman"/>
                <a:ea typeface="Times New Roman"/>
                <a:cs typeface="Times New Roman"/>
              </a:rPr>
              <a:t>roject highlights and trends will be shared.</a:t>
            </a:r>
          </a:p>
          <a:p>
            <a:pPr marL="0">
              <a:lnSpc>
                <a:spcPct val="107000"/>
              </a:lnSpc>
              <a:spcBef>
                <a:spcPts val="0"/>
              </a:spcBef>
              <a:spcAft>
                <a:spcPts val="0"/>
              </a:spcAft>
            </a:pPr>
            <a:r>
              <a:rPr lang="en-US" dirty="0" smtClean="0">
                <a:latin typeface="Times New Roman"/>
                <a:ea typeface="Times New Roman"/>
                <a:cs typeface="Times New Roman"/>
              </a:rPr>
              <a:t>The </a:t>
            </a:r>
            <a:r>
              <a:rPr lang="en-US" dirty="0">
                <a:latin typeface="Times New Roman"/>
                <a:ea typeface="Times New Roman"/>
                <a:cs typeface="Times New Roman"/>
              </a:rPr>
              <a:t>effects of changing policy climates on each </a:t>
            </a:r>
            <a:r>
              <a:rPr lang="en-US" dirty="0" smtClean="0">
                <a:latin typeface="Times New Roman"/>
                <a:ea typeface="Times New Roman"/>
                <a:cs typeface="Times New Roman"/>
              </a:rPr>
              <a:t>project will be </a:t>
            </a:r>
            <a:r>
              <a:rPr lang="en-US" dirty="0" smtClean="0">
                <a:solidFill>
                  <a:prstClr val="black"/>
                </a:solidFill>
                <a:latin typeface="Times New Roman"/>
                <a:ea typeface="Times New Roman"/>
                <a:cs typeface="Times New Roman"/>
              </a:rPr>
              <a:t>explored</a:t>
            </a:r>
            <a:r>
              <a:rPr lang="en-US" dirty="0" smtClean="0">
                <a:latin typeface="Times New Roman"/>
                <a:ea typeface="Times New Roman"/>
                <a:cs typeface="Times New Roman"/>
              </a:rPr>
              <a:t> in light of future </a:t>
            </a:r>
            <a:r>
              <a:rPr lang="en-US" dirty="0">
                <a:latin typeface="Times New Roman"/>
                <a:ea typeface="Times New Roman"/>
                <a:cs typeface="Times New Roman"/>
              </a:rPr>
              <a:t>directions for training leaders of special education administration.</a:t>
            </a:r>
            <a:endParaRPr lang="en-US" dirty="0">
              <a:latin typeface="Calibri"/>
              <a:ea typeface="Calibri"/>
              <a:cs typeface="Times New Roman"/>
            </a:endParaRPr>
          </a:p>
          <a:p>
            <a:pPr marL="0" indent="0" eaLnBrk="1" hangingPunct="1">
              <a:buNone/>
            </a:pPr>
            <a:endParaRPr lang="en-US" dirty="0" smtClean="0">
              <a:latin typeface="Garamond" pitchFamily="18" charset="0"/>
              <a:ea typeface="ＭＳ Ｐゴシック" pitchFamily="-65"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112713"/>
            <a:ext cx="7620000" cy="725487"/>
          </a:xfrm>
        </p:spPr>
        <p:txBody>
          <a:bodyPr/>
          <a:lstStyle/>
          <a:p>
            <a:r>
              <a:rPr lang="en-US" dirty="0" smtClean="0">
                <a:latin typeface="Garamond" panose="02020404030301010803" pitchFamily="18" charset="0"/>
              </a:rPr>
              <a:t>Policy Climates</a:t>
            </a:r>
            <a:endParaRPr lang="en-US" dirty="0">
              <a:latin typeface="Garamond" panose="02020404030301010803" pitchFamily="18" charset="0"/>
            </a:endParaRPr>
          </a:p>
        </p:txBody>
      </p:sp>
      <p:sp>
        <p:nvSpPr>
          <p:cNvPr id="3" name="Content Placeholder 2"/>
          <p:cNvSpPr>
            <a:spLocks noGrp="1"/>
          </p:cNvSpPr>
          <p:nvPr>
            <p:ph idx="1"/>
          </p:nvPr>
        </p:nvSpPr>
        <p:spPr>
          <a:xfrm>
            <a:off x="381000" y="990600"/>
            <a:ext cx="8575675" cy="5486400"/>
          </a:xfrm>
        </p:spPr>
        <p:txBody>
          <a:bodyPr/>
          <a:lstStyle/>
          <a:p>
            <a:pPr marL="400050" lvl="1">
              <a:lnSpc>
                <a:spcPct val="107000"/>
              </a:lnSpc>
              <a:spcBef>
                <a:spcPts val="0"/>
              </a:spcBef>
              <a:spcAft>
                <a:spcPts val="0"/>
              </a:spcAft>
            </a:pPr>
            <a:r>
              <a:rPr lang="en-US" sz="2000" i="1" dirty="0">
                <a:solidFill>
                  <a:prstClr val="black"/>
                </a:solidFill>
                <a:latin typeface="Times New Roman"/>
                <a:ea typeface="Times New Roman"/>
                <a:cs typeface="Times New Roman"/>
              </a:rPr>
              <a:t>Linkages (1999-2003</a:t>
            </a:r>
            <a:r>
              <a:rPr lang="en-US" sz="2000" i="1" dirty="0" smtClean="0">
                <a:solidFill>
                  <a:prstClr val="black"/>
                </a:solidFill>
                <a:latin typeface="Times New Roman"/>
                <a:ea typeface="Times New Roman"/>
                <a:cs typeface="Times New Roman"/>
              </a:rPr>
              <a:t>)</a:t>
            </a:r>
          </a:p>
          <a:p>
            <a:pPr marL="798513" lvl="2">
              <a:lnSpc>
                <a:spcPct val="107000"/>
              </a:lnSpc>
              <a:spcBef>
                <a:spcPts val="0"/>
              </a:spcBef>
              <a:spcAft>
                <a:spcPts val="0"/>
              </a:spcAft>
              <a:buClr>
                <a:prstClr val="black"/>
              </a:buClr>
            </a:pPr>
            <a:r>
              <a:rPr lang="en-US" i="1" dirty="0">
                <a:solidFill>
                  <a:prstClr val="black"/>
                </a:solidFill>
                <a:latin typeface="Times New Roman"/>
                <a:ea typeface="Times New Roman"/>
                <a:cs typeface="Times New Roman"/>
              </a:rPr>
              <a:t>The Goals 2000: Educate America Act (P.L. 103-227</a:t>
            </a:r>
            <a:r>
              <a:rPr lang="en-US" i="1" dirty="0" smtClean="0">
                <a:solidFill>
                  <a:prstClr val="black"/>
                </a:solidFill>
                <a:latin typeface="Times New Roman"/>
                <a:ea typeface="Times New Roman"/>
                <a:cs typeface="Times New Roman"/>
              </a:rPr>
              <a:t>) </a:t>
            </a:r>
            <a:r>
              <a:rPr lang="en-US" i="1" dirty="0">
                <a:solidFill>
                  <a:prstClr val="black"/>
                </a:solidFill>
                <a:latin typeface="Times New Roman"/>
                <a:ea typeface="Times New Roman"/>
                <a:cs typeface="Times New Roman"/>
              </a:rPr>
              <a:t>was signed into law on March 31, 1994 by President Bill </a:t>
            </a:r>
            <a:r>
              <a:rPr lang="en-US" i="1" dirty="0" smtClean="0">
                <a:solidFill>
                  <a:prstClr val="black"/>
                </a:solidFill>
                <a:latin typeface="Times New Roman"/>
                <a:ea typeface="Times New Roman"/>
                <a:cs typeface="Times New Roman"/>
              </a:rPr>
              <a:t>Clinton; </a:t>
            </a:r>
            <a:r>
              <a:rPr lang="en-US" i="1" dirty="0">
                <a:solidFill>
                  <a:prstClr val="black"/>
                </a:solidFill>
                <a:latin typeface="Times New Roman"/>
                <a:ea typeface="Times New Roman"/>
                <a:cs typeface="Times New Roman"/>
              </a:rPr>
              <a:t>Sec. of </a:t>
            </a:r>
            <a:r>
              <a:rPr lang="en-US" i="1" dirty="0" smtClean="0">
                <a:solidFill>
                  <a:prstClr val="black"/>
                </a:solidFill>
                <a:latin typeface="Times New Roman"/>
                <a:ea typeface="Times New Roman"/>
                <a:cs typeface="Times New Roman"/>
              </a:rPr>
              <a:t>Ed.: </a:t>
            </a:r>
            <a:r>
              <a:rPr lang="en-US" i="1" dirty="0">
                <a:solidFill>
                  <a:prstClr val="black"/>
                </a:solidFill>
                <a:latin typeface="Times New Roman"/>
                <a:ea typeface="Times New Roman"/>
                <a:cs typeface="Times New Roman"/>
              </a:rPr>
              <a:t>Richard </a:t>
            </a:r>
            <a:r>
              <a:rPr lang="en-US" i="1" dirty="0" smtClean="0">
                <a:solidFill>
                  <a:prstClr val="black"/>
                </a:solidFill>
                <a:latin typeface="Times New Roman"/>
                <a:ea typeface="Times New Roman"/>
                <a:cs typeface="Times New Roman"/>
              </a:rPr>
              <a:t>Riley</a:t>
            </a:r>
          </a:p>
          <a:p>
            <a:pPr marL="798513" lvl="2">
              <a:lnSpc>
                <a:spcPct val="107000"/>
              </a:lnSpc>
              <a:spcBef>
                <a:spcPts val="0"/>
              </a:spcBef>
              <a:spcAft>
                <a:spcPts val="0"/>
              </a:spcAft>
            </a:pPr>
            <a:r>
              <a:rPr lang="en-US" i="1" dirty="0" smtClean="0">
                <a:solidFill>
                  <a:prstClr val="black"/>
                </a:solidFill>
                <a:latin typeface="Times New Roman"/>
                <a:ea typeface="Times New Roman"/>
                <a:cs typeface="Times New Roman"/>
              </a:rPr>
              <a:t>Individuals </a:t>
            </a:r>
            <a:r>
              <a:rPr lang="en-US" i="1" dirty="0">
                <a:solidFill>
                  <a:prstClr val="black"/>
                </a:solidFill>
                <a:latin typeface="Times New Roman"/>
                <a:ea typeface="Times New Roman"/>
                <a:cs typeface="Times New Roman"/>
              </a:rPr>
              <a:t>with Disabilities Education Act Amendments of 1997 (IDEA)(P.L. 105-17) was signed into law </a:t>
            </a:r>
            <a:r>
              <a:rPr lang="en-US" i="1" dirty="0" smtClean="0">
                <a:solidFill>
                  <a:prstClr val="black"/>
                </a:solidFill>
                <a:latin typeface="Times New Roman"/>
                <a:ea typeface="Times New Roman"/>
                <a:cs typeface="Times New Roman"/>
              </a:rPr>
              <a:t>on June </a:t>
            </a:r>
            <a:r>
              <a:rPr lang="en-US" i="1" dirty="0">
                <a:solidFill>
                  <a:prstClr val="black"/>
                </a:solidFill>
                <a:latin typeface="Times New Roman"/>
                <a:ea typeface="Times New Roman"/>
                <a:cs typeface="Times New Roman"/>
              </a:rPr>
              <a:t>4, </a:t>
            </a:r>
            <a:r>
              <a:rPr lang="en-US" i="1" dirty="0" smtClean="0">
                <a:solidFill>
                  <a:prstClr val="black"/>
                </a:solidFill>
                <a:latin typeface="Times New Roman"/>
                <a:ea typeface="Times New Roman"/>
                <a:cs typeface="Times New Roman"/>
              </a:rPr>
              <a:t>1997 by President Bill Clinton; Sec. of Ed.: Richard Riley</a:t>
            </a:r>
          </a:p>
          <a:p>
            <a:pPr marL="400050" lvl="1">
              <a:lnSpc>
                <a:spcPct val="107000"/>
              </a:lnSpc>
              <a:spcBef>
                <a:spcPts val="0"/>
              </a:spcBef>
              <a:spcAft>
                <a:spcPts val="0"/>
              </a:spcAft>
            </a:pPr>
            <a:r>
              <a:rPr lang="en-US" sz="2000" i="1" dirty="0" smtClean="0">
                <a:solidFill>
                  <a:prstClr val="black"/>
                </a:solidFill>
                <a:latin typeface="Times New Roman"/>
                <a:ea typeface="Times New Roman"/>
                <a:cs typeface="Times New Roman"/>
              </a:rPr>
              <a:t>Crossroads </a:t>
            </a:r>
            <a:r>
              <a:rPr lang="en-US" sz="2000" i="1" dirty="0">
                <a:solidFill>
                  <a:prstClr val="black"/>
                </a:solidFill>
                <a:latin typeface="Times New Roman"/>
                <a:ea typeface="Times New Roman"/>
                <a:cs typeface="Times New Roman"/>
              </a:rPr>
              <a:t>(2004-2009</a:t>
            </a:r>
            <a:r>
              <a:rPr lang="en-US" sz="2000" i="1" dirty="0" smtClean="0">
                <a:solidFill>
                  <a:prstClr val="black"/>
                </a:solidFill>
                <a:latin typeface="Times New Roman"/>
                <a:ea typeface="Times New Roman"/>
                <a:cs typeface="Times New Roman"/>
              </a:rPr>
              <a:t>)</a:t>
            </a:r>
          </a:p>
          <a:p>
            <a:pPr marL="798513" lvl="2">
              <a:lnSpc>
                <a:spcPct val="107000"/>
              </a:lnSpc>
              <a:spcBef>
                <a:spcPts val="0"/>
              </a:spcBef>
              <a:spcAft>
                <a:spcPts val="0"/>
              </a:spcAft>
              <a:buClr>
                <a:prstClr val="black"/>
              </a:buClr>
            </a:pPr>
            <a:r>
              <a:rPr lang="en-US" i="1" dirty="0">
                <a:solidFill>
                  <a:prstClr val="black"/>
                </a:solidFill>
                <a:latin typeface="Times New Roman"/>
                <a:ea typeface="Times New Roman"/>
                <a:cs typeface="Times New Roman"/>
              </a:rPr>
              <a:t>No Child Left </a:t>
            </a:r>
            <a:r>
              <a:rPr lang="en-US" i="1" dirty="0" smtClean="0">
                <a:solidFill>
                  <a:prstClr val="black"/>
                </a:solidFill>
                <a:latin typeface="Times New Roman"/>
                <a:ea typeface="Times New Roman"/>
                <a:cs typeface="Times New Roman"/>
              </a:rPr>
              <a:t>Behind Act </a:t>
            </a:r>
            <a:r>
              <a:rPr lang="en-US" i="1" dirty="0">
                <a:solidFill>
                  <a:prstClr val="black"/>
                </a:solidFill>
                <a:latin typeface="Times New Roman"/>
                <a:ea typeface="Times New Roman"/>
                <a:cs typeface="Times New Roman"/>
              </a:rPr>
              <a:t>of 2001 (PL 107-110) was signed into law </a:t>
            </a:r>
            <a:r>
              <a:rPr lang="en-US" i="1" dirty="0" smtClean="0">
                <a:solidFill>
                  <a:prstClr val="black"/>
                </a:solidFill>
                <a:latin typeface="Times New Roman"/>
                <a:ea typeface="Times New Roman"/>
                <a:cs typeface="Times New Roman"/>
              </a:rPr>
              <a:t>on January </a:t>
            </a:r>
            <a:r>
              <a:rPr lang="en-US" i="1" dirty="0">
                <a:solidFill>
                  <a:prstClr val="black"/>
                </a:solidFill>
                <a:latin typeface="Times New Roman"/>
                <a:ea typeface="Times New Roman"/>
                <a:cs typeface="Times New Roman"/>
              </a:rPr>
              <a:t>8, </a:t>
            </a:r>
            <a:r>
              <a:rPr lang="en-US" i="1" dirty="0" smtClean="0">
                <a:solidFill>
                  <a:prstClr val="black"/>
                </a:solidFill>
                <a:latin typeface="Times New Roman"/>
                <a:ea typeface="Times New Roman"/>
                <a:cs typeface="Times New Roman"/>
              </a:rPr>
              <a:t>2002 by President George W. Bush; </a:t>
            </a:r>
            <a:r>
              <a:rPr lang="en-US" i="1" dirty="0">
                <a:solidFill>
                  <a:prstClr val="black"/>
                </a:solidFill>
                <a:latin typeface="Times New Roman"/>
                <a:ea typeface="Times New Roman"/>
                <a:cs typeface="Times New Roman"/>
              </a:rPr>
              <a:t>Sec. of Education: Richard </a:t>
            </a:r>
            <a:r>
              <a:rPr lang="en-US" i="1" dirty="0" smtClean="0">
                <a:solidFill>
                  <a:prstClr val="black"/>
                </a:solidFill>
                <a:latin typeface="Times New Roman"/>
                <a:ea typeface="Times New Roman"/>
                <a:cs typeface="Times New Roman"/>
              </a:rPr>
              <a:t>Riley/Roderick Paige</a:t>
            </a:r>
          </a:p>
          <a:p>
            <a:pPr marL="798513" lvl="2">
              <a:lnSpc>
                <a:spcPct val="107000"/>
              </a:lnSpc>
              <a:spcBef>
                <a:spcPts val="0"/>
              </a:spcBef>
              <a:spcAft>
                <a:spcPts val="0"/>
              </a:spcAft>
              <a:buClr>
                <a:prstClr val="black"/>
              </a:buClr>
            </a:pPr>
            <a:r>
              <a:rPr lang="en-US" i="1" dirty="0" smtClean="0">
                <a:solidFill>
                  <a:prstClr val="black"/>
                </a:solidFill>
                <a:latin typeface="Times New Roman"/>
                <a:ea typeface="Times New Roman"/>
                <a:cs typeface="Times New Roman"/>
              </a:rPr>
              <a:t>Individuals </a:t>
            </a:r>
            <a:r>
              <a:rPr lang="en-US" i="1" dirty="0">
                <a:solidFill>
                  <a:prstClr val="black"/>
                </a:solidFill>
                <a:latin typeface="Times New Roman"/>
                <a:ea typeface="Times New Roman"/>
                <a:cs typeface="Times New Roman"/>
              </a:rPr>
              <a:t>with </a:t>
            </a:r>
            <a:r>
              <a:rPr lang="en-US" i="1" dirty="0" smtClean="0">
                <a:solidFill>
                  <a:prstClr val="black"/>
                </a:solidFill>
                <a:latin typeface="Times New Roman"/>
                <a:ea typeface="Times New Roman"/>
                <a:cs typeface="Times New Roman"/>
              </a:rPr>
              <a:t>Disabilities Education </a:t>
            </a:r>
            <a:r>
              <a:rPr lang="en-US" i="1" dirty="0">
                <a:solidFill>
                  <a:prstClr val="black"/>
                </a:solidFill>
                <a:latin typeface="Times New Roman"/>
                <a:ea typeface="Times New Roman"/>
                <a:cs typeface="Times New Roman"/>
              </a:rPr>
              <a:t>Improvement Act of 2004 (P.L. 108-446) was signed into law </a:t>
            </a:r>
            <a:r>
              <a:rPr lang="en-US" i="1" dirty="0" smtClean="0">
                <a:solidFill>
                  <a:prstClr val="black"/>
                </a:solidFill>
                <a:latin typeface="Times New Roman"/>
                <a:ea typeface="Times New Roman"/>
                <a:cs typeface="Times New Roman"/>
              </a:rPr>
              <a:t>on December </a:t>
            </a:r>
            <a:r>
              <a:rPr lang="en-US" i="1" dirty="0">
                <a:solidFill>
                  <a:prstClr val="black"/>
                </a:solidFill>
                <a:latin typeface="Times New Roman"/>
                <a:ea typeface="Times New Roman"/>
                <a:cs typeface="Times New Roman"/>
              </a:rPr>
              <a:t>3, 2004 by President George W. </a:t>
            </a:r>
            <a:r>
              <a:rPr lang="en-US" i="1" dirty="0" smtClean="0">
                <a:solidFill>
                  <a:prstClr val="black"/>
                </a:solidFill>
                <a:latin typeface="Times New Roman"/>
                <a:ea typeface="Times New Roman"/>
                <a:cs typeface="Times New Roman"/>
              </a:rPr>
              <a:t>Bush; </a:t>
            </a:r>
            <a:r>
              <a:rPr lang="en-US" i="1" dirty="0">
                <a:solidFill>
                  <a:prstClr val="black"/>
                </a:solidFill>
                <a:latin typeface="Times New Roman"/>
                <a:ea typeface="Times New Roman"/>
                <a:cs typeface="Times New Roman"/>
              </a:rPr>
              <a:t>Sec. of Education: </a:t>
            </a:r>
            <a:r>
              <a:rPr lang="en-US" i="1" dirty="0" smtClean="0">
                <a:solidFill>
                  <a:prstClr val="black"/>
                </a:solidFill>
                <a:latin typeface="Times New Roman"/>
                <a:ea typeface="Times New Roman"/>
                <a:cs typeface="Times New Roman"/>
              </a:rPr>
              <a:t>Roderick Paige</a:t>
            </a:r>
            <a:endParaRPr lang="en-US" dirty="0">
              <a:solidFill>
                <a:prstClr val="black"/>
              </a:solidFill>
              <a:latin typeface="Times New Roman"/>
              <a:ea typeface="Times New Roman"/>
              <a:cs typeface="Times New Roman"/>
            </a:endParaRPr>
          </a:p>
          <a:p>
            <a:pPr marL="400050" lvl="1">
              <a:lnSpc>
                <a:spcPct val="107000"/>
              </a:lnSpc>
              <a:spcBef>
                <a:spcPts val="0"/>
              </a:spcBef>
              <a:spcAft>
                <a:spcPts val="0"/>
              </a:spcAft>
            </a:pPr>
            <a:r>
              <a:rPr lang="en-US" sz="2000" i="1" dirty="0">
                <a:solidFill>
                  <a:prstClr val="black"/>
                </a:solidFill>
                <a:latin typeface="Times New Roman"/>
                <a:ea typeface="Times New Roman"/>
                <a:cs typeface="Times New Roman"/>
              </a:rPr>
              <a:t>EXCELSIOR(2009-2013</a:t>
            </a:r>
            <a:r>
              <a:rPr lang="en-US" sz="2000" i="1" dirty="0" smtClean="0">
                <a:solidFill>
                  <a:prstClr val="black"/>
                </a:solidFill>
                <a:latin typeface="Times New Roman"/>
                <a:ea typeface="Times New Roman"/>
                <a:cs typeface="Times New Roman"/>
              </a:rPr>
              <a:t>)</a:t>
            </a:r>
          </a:p>
          <a:p>
            <a:pPr marL="798513" lvl="2">
              <a:lnSpc>
                <a:spcPct val="107000"/>
              </a:lnSpc>
              <a:spcBef>
                <a:spcPts val="0"/>
              </a:spcBef>
              <a:spcAft>
                <a:spcPts val="0"/>
              </a:spcAft>
              <a:buClr>
                <a:prstClr val="black"/>
              </a:buClr>
            </a:pPr>
            <a:r>
              <a:rPr lang="en-US" i="1" dirty="0">
                <a:latin typeface="Times New Roman" panose="02020603050405020304" pitchFamily="18" charset="0"/>
                <a:cs typeface="Times New Roman" panose="02020603050405020304" pitchFamily="18" charset="0"/>
              </a:rPr>
              <a:t>American Recovery and Reinvestment </a:t>
            </a:r>
            <a:r>
              <a:rPr lang="en-US" i="1" dirty="0" smtClean="0">
                <a:latin typeface="Times New Roman" panose="02020603050405020304" pitchFamily="18" charset="0"/>
                <a:cs typeface="Times New Roman" panose="02020603050405020304" pitchFamily="18" charset="0"/>
              </a:rPr>
              <a:t>Act (Race to the Top) was signed on </a:t>
            </a:r>
            <a:r>
              <a:rPr lang="en-US" i="1" dirty="0">
                <a:latin typeface="Times New Roman" panose="02020603050405020304" pitchFamily="18" charset="0"/>
                <a:cs typeface="Times New Roman" panose="02020603050405020304" pitchFamily="18" charset="0"/>
              </a:rPr>
              <a:t>February 17, </a:t>
            </a:r>
            <a:r>
              <a:rPr lang="en-US" i="1" dirty="0" smtClean="0">
                <a:latin typeface="Times New Roman" panose="02020603050405020304" pitchFamily="18" charset="0"/>
                <a:cs typeface="Times New Roman" panose="02020603050405020304" pitchFamily="18" charset="0"/>
              </a:rPr>
              <a:t>2009 by </a:t>
            </a:r>
            <a:r>
              <a:rPr lang="en-US" i="1" dirty="0">
                <a:latin typeface="Times New Roman" panose="02020603050405020304" pitchFamily="18" charset="0"/>
                <a:cs typeface="Times New Roman" panose="02020603050405020304" pitchFamily="18" charset="0"/>
              </a:rPr>
              <a:t>President </a:t>
            </a:r>
            <a:r>
              <a:rPr lang="en-US" i="1" dirty="0" smtClean="0">
                <a:latin typeface="Times New Roman" panose="02020603050405020304" pitchFamily="18" charset="0"/>
                <a:cs typeface="Times New Roman" panose="02020603050405020304" pitchFamily="18" charset="0"/>
              </a:rPr>
              <a:t>Barack Obama; </a:t>
            </a:r>
            <a:r>
              <a:rPr lang="en-US" i="1" dirty="0">
                <a:solidFill>
                  <a:prstClr val="black"/>
                </a:solidFill>
                <a:latin typeface="Times New Roman"/>
                <a:ea typeface="Times New Roman"/>
                <a:cs typeface="Times New Roman"/>
              </a:rPr>
              <a:t>Sec. of Education: </a:t>
            </a:r>
            <a:r>
              <a:rPr lang="en-US" i="1" dirty="0" smtClean="0">
                <a:solidFill>
                  <a:prstClr val="black"/>
                </a:solidFill>
                <a:latin typeface="Times New Roman"/>
                <a:ea typeface="Times New Roman"/>
                <a:cs typeface="Times New Roman"/>
              </a:rPr>
              <a:t>Arne Duncan</a:t>
            </a:r>
            <a:endParaRPr lang="en-US" i="1" dirty="0">
              <a:solidFill>
                <a:prstClr val="black"/>
              </a:solidFill>
              <a:latin typeface="Times New Roman"/>
              <a:ea typeface="Times New Roman"/>
              <a:cs typeface="Times New Roman"/>
            </a:endParaRPr>
          </a:p>
        </p:txBody>
      </p:sp>
    </p:spTree>
    <p:extLst>
      <p:ext uri="{BB962C8B-B14F-4D97-AF65-F5344CB8AC3E}">
        <p14:creationId xmlns:p14="http://schemas.microsoft.com/office/powerpoint/2010/main" val="317745682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Garamond" panose="02020404030301010803" pitchFamily="18" charset="0"/>
              </a:rPr>
              <a:t>The Challenges Associated with Blending Complementary Disciplines</a:t>
            </a:r>
            <a:endParaRPr lang="en-US" sz="2800" dirty="0">
              <a:latin typeface="Garamond" panose="02020404030301010803" pitchFamily="18" charset="0"/>
            </a:endParaRPr>
          </a:p>
        </p:txBody>
      </p:sp>
      <p:pic>
        <p:nvPicPr>
          <p:cNvPr id="1027" name="Picture 3" descr="This figure illustrates the integration of the special education and educational leadership knowledge traditions to create the new knowledge traditions of special education administration and leadership." title="The Challenges Associated with Meshing Complimentary Disciplin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8229600" cy="4318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26202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Garamond" panose="02020404030301010803" pitchFamily="18" charset="0"/>
              </a:rPr>
              <a:t>Quality Indicators Guiding the Projects</a:t>
            </a:r>
            <a:endParaRPr lang="en-US" dirty="0">
              <a:latin typeface="Garamond" panose="02020404030301010803" pitchFamily="18" charset="0"/>
            </a:endParaRPr>
          </a:p>
        </p:txBody>
      </p:sp>
      <p:sp>
        <p:nvSpPr>
          <p:cNvPr id="5" name="Content Placeholder 4"/>
          <p:cNvSpPr>
            <a:spLocks noGrp="1"/>
          </p:cNvSpPr>
          <p:nvPr>
            <p:ph sz="half" idx="1"/>
          </p:nvPr>
        </p:nvSpPr>
        <p:spPr>
          <a:xfrm>
            <a:off x="381001" y="1066800"/>
            <a:ext cx="4419600" cy="5486400"/>
          </a:xfrm>
        </p:spPr>
        <p:txBody>
          <a:bodyPr/>
          <a:lstStyle/>
          <a:p>
            <a:pPr>
              <a:spcBef>
                <a:spcPts val="0"/>
              </a:spcBef>
            </a:pPr>
            <a:r>
              <a:rPr lang="en-US" sz="1400" dirty="0" smtClean="0"/>
              <a:t>The program has a mission statement that addresses both process and product elements. (HECSE 1984)</a:t>
            </a:r>
            <a:endParaRPr lang="en-US" sz="1400" dirty="0"/>
          </a:p>
          <a:p>
            <a:pPr>
              <a:spcBef>
                <a:spcPts val="0"/>
              </a:spcBef>
            </a:pPr>
            <a:r>
              <a:rPr lang="en-US" sz="1400" dirty="0" smtClean="0"/>
              <a:t>The roles and functions of the graduates are clearly defined and meet an identified need in the field. (HECSE 1984)</a:t>
            </a:r>
            <a:endParaRPr lang="en-US" sz="1400" dirty="0"/>
          </a:p>
          <a:p>
            <a:pPr>
              <a:spcBef>
                <a:spcPts val="0"/>
              </a:spcBef>
            </a:pPr>
            <a:r>
              <a:rPr lang="en-US" sz="1400" dirty="0" smtClean="0"/>
              <a:t>The program has a clearly defined set of competencies related to teaching and/or administration, research, and service, as well as measurable instructional objectives for each of those competencies. (HECSE 1984)</a:t>
            </a:r>
            <a:endParaRPr lang="en-US" sz="1400" dirty="0"/>
          </a:p>
          <a:p>
            <a:pPr>
              <a:spcBef>
                <a:spcPts val="0"/>
              </a:spcBef>
            </a:pPr>
            <a:r>
              <a:rPr lang="en-US" sz="1400" dirty="0" smtClean="0"/>
              <a:t>The program content is grounded in foundational literature of the field, reflects state of the art research and evidence-based practice, and is related to the mission and</a:t>
            </a:r>
            <a:r>
              <a:rPr lang="en-US" sz="1400" dirty="0"/>
              <a:t> </a:t>
            </a:r>
            <a:r>
              <a:rPr lang="en-US" sz="1400" dirty="0" smtClean="0"/>
              <a:t>identified competencies of the program. (HECSE 1984)</a:t>
            </a:r>
          </a:p>
          <a:p>
            <a:pPr>
              <a:spcBef>
                <a:spcPts val="0"/>
              </a:spcBef>
            </a:pPr>
            <a:r>
              <a:rPr lang="en-US" sz="1400" dirty="0" smtClean="0"/>
              <a:t>Syllabi, program descriptions, and doctoral experiences include best practices</a:t>
            </a:r>
            <a:r>
              <a:rPr lang="en-US" sz="1400" dirty="0"/>
              <a:t> </a:t>
            </a:r>
            <a:r>
              <a:rPr lang="en-US" sz="1400" dirty="0" smtClean="0"/>
              <a:t>related to research methods and evaluation and use of data. (Personnel Prep, 2010)</a:t>
            </a:r>
            <a:endParaRPr lang="en-US" sz="1400" dirty="0"/>
          </a:p>
          <a:p>
            <a:pPr>
              <a:spcBef>
                <a:spcPts val="0"/>
              </a:spcBef>
            </a:pPr>
            <a:r>
              <a:rPr lang="en-US" sz="1400" dirty="0" smtClean="0"/>
              <a:t>Students participate in an array of professional experiences that progress from mentored to independent, that align to research, teaching/administration, and service. (new indicator)</a:t>
            </a:r>
            <a:endParaRPr lang="en-US" sz="1400" dirty="0"/>
          </a:p>
          <a:p>
            <a:pPr>
              <a:spcBef>
                <a:spcPts val="0"/>
              </a:spcBef>
            </a:pPr>
            <a:r>
              <a:rPr lang="en-US" sz="1400" dirty="0" smtClean="0"/>
              <a:t>The program faculty are productive scholars, researchers, and practitioners who serve as models and mentors and whose skills contribute to the mission of the program. (HECSE 1984)</a:t>
            </a:r>
            <a:endParaRPr lang="en-US" sz="1400" dirty="0"/>
          </a:p>
        </p:txBody>
      </p:sp>
      <p:sp>
        <p:nvSpPr>
          <p:cNvPr id="6" name="Content Placeholder 5"/>
          <p:cNvSpPr>
            <a:spLocks noGrp="1"/>
          </p:cNvSpPr>
          <p:nvPr>
            <p:ph sz="half" idx="2"/>
          </p:nvPr>
        </p:nvSpPr>
        <p:spPr>
          <a:xfrm>
            <a:off x="5029200" y="1066800"/>
            <a:ext cx="3927475" cy="5410200"/>
          </a:xfrm>
        </p:spPr>
        <p:txBody>
          <a:bodyPr>
            <a:normAutofit lnSpcReduction="10000"/>
          </a:bodyPr>
          <a:lstStyle/>
          <a:p>
            <a:r>
              <a:rPr lang="en-US" sz="1400" dirty="0" smtClean="0"/>
              <a:t>The program demonstrates commitment to recruiting, sustaining, and matriculating students from under-represented populations. (OSEP 2004)</a:t>
            </a:r>
            <a:endParaRPr lang="en-US" sz="1400" dirty="0"/>
          </a:p>
          <a:p>
            <a:r>
              <a:rPr lang="en-US" sz="1400" dirty="0" smtClean="0"/>
              <a:t>The resources available are adequate both at the program level and at the institutional level to maintain and assure a high quality program over time. (HECSE 1984)</a:t>
            </a:r>
          </a:p>
          <a:p>
            <a:r>
              <a:rPr lang="en-US" sz="1400" dirty="0" smtClean="0"/>
              <a:t>The program has a mechanism for ongoing assessment and evaluation of the progress of individual doctoral students. (HECSE 1984)</a:t>
            </a:r>
            <a:endParaRPr lang="en-US" sz="1400" dirty="0"/>
          </a:p>
          <a:p>
            <a:r>
              <a:rPr lang="en-US" sz="1400" dirty="0" smtClean="0"/>
              <a:t>The program has a system for keeping track of outcomes for trainees that indicates clear alignments between the program’s mission and subsequent employment of its graduates. (OSEP 2004)</a:t>
            </a:r>
            <a:endParaRPr lang="en-US" sz="1400" dirty="0"/>
          </a:p>
          <a:p>
            <a:r>
              <a:rPr lang="en-US" sz="1400" dirty="0" smtClean="0"/>
              <a:t>The program has a system of keeping track of current and former trainee accomplishments throughout their program and for at least three years after graduation in the areas of teaching/administration, research, and service resulting in a clear alignment to the program’s mission. (OSEP 2004; Personnel Prep 2010)</a:t>
            </a:r>
            <a:endParaRPr lang="en-US" sz="1400" dirty="0"/>
          </a:p>
          <a:p>
            <a:r>
              <a:rPr lang="en-US" sz="1400" dirty="0" smtClean="0"/>
              <a:t>The evaluation plan is used to revise and refine the program. (HECSE 1984</a:t>
            </a:r>
            <a:r>
              <a:rPr lang="en-US" sz="1400" dirty="0"/>
              <a:t>)</a:t>
            </a:r>
          </a:p>
        </p:txBody>
      </p:sp>
    </p:spTree>
    <p:extLst>
      <p:ext uri="{BB962C8B-B14F-4D97-AF65-F5344CB8AC3E}">
        <p14:creationId xmlns:p14="http://schemas.microsoft.com/office/powerpoint/2010/main" val="184399559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Garamond" panose="02020404030301010803" pitchFamily="18" charset="0"/>
              </a:rPr>
              <a:t>Special Education Administration Trainee Demographics</a:t>
            </a:r>
            <a:endParaRPr lang="en-US" sz="2800" dirty="0">
              <a:latin typeface="Garamond" panose="02020404030301010803" pitchFamily="18" charset="0"/>
            </a:endParaRPr>
          </a:p>
        </p:txBody>
      </p:sp>
      <p:graphicFrame>
        <p:nvGraphicFramePr>
          <p:cNvPr id="4" name="Content Placeholder 3" descr="This slide provides data about the gender, diversity, and disability distributions of the trainees across each project." title="Special Education Administration Trainee Demographics"/>
          <p:cNvGraphicFramePr>
            <a:graphicFrameLocks noGrp="1"/>
          </p:cNvGraphicFramePr>
          <p:nvPr>
            <p:ph idx="1"/>
            <p:extLst>
              <p:ext uri="{D42A27DB-BD31-4B8C-83A1-F6EECF244321}">
                <p14:modId xmlns:p14="http://schemas.microsoft.com/office/powerpoint/2010/main" val="2059443509"/>
              </p:ext>
            </p:extLst>
          </p:nvPr>
        </p:nvGraphicFramePr>
        <p:xfrm>
          <a:off x="914400" y="1676400"/>
          <a:ext cx="7010401" cy="3581401"/>
        </p:xfrm>
        <a:graphic>
          <a:graphicData uri="http://schemas.openxmlformats.org/drawingml/2006/table">
            <a:tbl>
              <a:tblPr firstRow="1" firstCol="1" bandRow="1">
                <a:tableStyleId>{5C22544A-7EE6-4342-B048-85BDC9FD1C3A}</a:tableStyleId>
              </a:tblPr>
              <a:tblGrid>
                <a:gridCol w="1496602"/>
                <a:gridCol w="1214969"/>
                <a:gridCol w="1124309"/>
                <a:gridCol w="1284076"/>
                <a:gridCol w="1890445"/>
              </a:tblGrid>
              <a:tr h="1177373">
                <a:tc>
                  <a:txBody>
                    <a:bodyPr/>
                    <a:lstStyle/>
                    <a:p>
                      <a:endParaRPr lang="en-US" sz="1800" dirty="0">
                        <a:effectLst/>
                        <a:latin typeface="Calibri"/>
                      </a:endParaRPr>
                    </a:p>
                  </a:txBody>
                  <a:tcPr marL="68580" marR="68580" marT="0" marB="0"/>
                </a:tc>
                <a:tc>
                  <a:txBody>
                    <a:bodyPr/>
                    <a:lstStyle/>
                    <a:p>
                      <a:pPr marL="0" marR="0">
                        <a:lnSpc>
                          <a:spcPct val="115000"/>
                        </a:lnSpc>
                        <a:spcBef>
                          <a:spcPts val="0"/>
                        </a:spcBef>
                        <a:spcAft>
                          <a:spcPts val="0"/>
                        </a:spcAft>
                      </a:pPr>
                      <a:r>
                        <a:rPr lang="en-US" sz="1800">
                          <a:effectLst/>
                        </a:rPr>
                        <a:t>Male Trainees</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Female Trainees</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Diversity</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Disability Status</a:t>
                      </a:r>
                      <a:endParaRPr lang="en-US" sz="1800">
                        <a:effectLst/>
                        <a:latin typeface="Calibri"/>
                        <a:ea typeface="Calibri"/>
                        <a:cs typeface="Times New Roman"/>
                      </a:endParaRPr>
                    </a:p>
                  </a:txBody>
                  <a:tcPr marL="68580" marR="68580" marT="0" marB="0"/>
                </a:tc>
              </a:tr>
              <a:tr h="601007">
                <a:tc>
                  <a:txBody>
                    <a:bodyPr/>
                    <a:lstStyle/>
                    <a:p>
                      <a:pPr marL="0" marR="0">
                        <a:lnSpc>
                          <a:spcPct val="115000"/>
                        </a:lnSpc>
                        <a:spcBef>
                          <a:spcPts val="0"/>
                        </a:spcBef>
                        <a:spcAft>
                          <a:spcPts val="0"/>
                        </a:spcAft>
                      </a:pPr>
                      <a:r>
                        <a:rPr lang="en-US" sz="1800" dirty="0">
                          <a:effectLst/>
                        </a:rPr>
                        <a:t>Linkages</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6</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7</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1</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1</a:t>
                      </a:r>
                      <a:endParaRPr lang="en-US" sz="1800" dirty="0">
                        <a:effectLst/>
                        <a:latin typeface="Calibri"/>
                        <a:ea typeface="Calibri"/>
                        <a:cs typeface="Times New Roman"/>
                      </a:endParaRPr>
                    </a:p>
                  </a:txBody>
                  <a:tcPr marL="68580" marR="68580" marT="0" marB="0"/>
                </a:tc>
              </a:tr>
              <a:tr h="601007">
                <a:tc>
                  <a:txBody>
                    <a:bodyPr/>
                    <a:lstStyle/>
                    <a:p>
                      <a:pPr marL="0" marR="0">
                        <a:lnSpc>
                          <a:spcPct val="115000"/>
                        </a:lnSpc>
                        <a:spcBef>
                          <a:spcPts val="0"/>
                        </a:spcBef>
                        <a:spcAft>
                          <a:spcPts val="0"/>
                        </a:spcAft>
                      </a:pPr>
                      <a:r>
                        <a:rPr lang="en-US" sz="1800" dirty="0">
                          <a:effectLst/>
                        </a:rPr>
                        <a:t>Crossroads</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7</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3</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2</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1</a:t>
                      </a:r>
                      <a:endParaRPr lang="en-US" sz="1800">
                        <a:effectLst/>
                        <a:latin typeface="Calibri"/>
                        <a:ea typeface="Calibri"/>
                        <a:cs typeface="Times New Roman"/>
                      </a:endParaRPr>
                    </a:p>
                  </a:txBody>
                  <a:tcPr marL="68580" marR="68580" marT="0" marB="0"/>
                </a:tc>
              </a:tr>
              <a:tr h="601007">
                <a:tc>
                  <a:txBody>
                    <a:bodyPr/>
                    <a:lstStyle/>
                    <a:p>
                      <a:pPr marL="0" marR="0">
                        <a:lnSpc>
                          <a:spcPct val="115000"/>
                        </a:lnSpc>
                        <a:spcBef>
                          <a:spcPts val="0"/>
                        </a:spcBef>
                        <a:spcAft>
                          <a:spcPts val="0"/>
                        </a:spcAft>
                      </a:pPr>
                      <a:r>
                        <a:rPr lang="en-US" sz="1800" dirty="0" smtClean="0">
                          <a:effectLst/>
                        </a:rPr>
                        <a:t>EXCELSIOR</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5</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6</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0</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2</a:t>
                      </a:r>
                      <a:endParaRPr lang="en-US" sz="1800" dirty="0">
                        <a:effectLst/>
                        <a:latin typeface="Calibri"/>
                        <a:ea typeface="Calibri"/>
                        <a:cs typeface="Times New Roman"/>
                      </a:endParaRPr>
                    </a:p>
                  </a:txBody>
                  <a:tcPr marL="68580" marR="68580" marT="0" marB="0"/>
                </a:tc>
              </a:tr>
              <a:tr h="601007">
                <a:tc>
                  <a:txBody>
                    <a:bodyPr/>
                    <a:lstStyle/>
                    <a:p>
                      <a:pPr marL="0" marR="0">
                        <a:lnSpc>
                          <a:spcPct val="115000"/>
                        </a:lnSpc>
                        <a:spcBef>
                          <a:spcPts val="0"/>
                        </a:spcBef>
                        <a:spcAft>
                          <a:spcPts val="0"/>
                        </a:spcAft>
                      </a:pPr>
                      <a:r>
                        <a:rPr lang="en-US" sz="1800" dirty="0">
                          <a:effectLst/>
                        </a:rPr>
                        <a:t>Total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18</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16</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3</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4</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37287848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Courses of Study across the Grants</a:t>
            </a:r>
            <a:endParaRPr lang="en-US" dirty="0">
              <a:latin typeface="Garamond" panose="02020404030301010803" pitchFamily="18" charset="0"/>
            </a:endParaRPr>
          </a:p>
        </p:txBody>
      </p:sp>
      <p:graphicFrame>
        <p:nvGraphicFramePr>
          <p:cNvPr id="4" name="Content Placeholder 3" descr="This slide illustrates the course of study similarities and differences across the three projects." title="Courses of Study Across the Grants"/>
          <p:cNvGraphicFramePr>
            <a:graphicFrameLocks noGrp="1"/>
          </p:cNvGraphicFramePr>
          <p:nvPr>
            <p:ph idx="1"/>
            <p:extLst>
              <p:ext uri="{D42A27DB-BD31-4B8C-83A1-F6EECF244321}">
                <p14:modId xmlns:p14="http://schemas.microsoft.com/office/powerpoint/2010/main" val="4150068466"/>
              </p:ext>
            </p:extLst>
          </p:nvPr>
        </p:nvGraphicFramePr>
        <p:xfrm>
          <a:off x="152400" y="1024470"/>
          <a:ext cx="8804277" cy="5120637"/>
        </p:xfrm>
        <a:graphic>
          <a:graphicData uri="http://schemas.openxmlformats.org/drawingml/2006/table">
            <a:tbl>
              <a:tblPr firstRow="1" bandRow="1">
                <a:tableStyleId>{5C22544A-7EE6-4342-B048-85BDC9FD1C3A}</a:tableStyleId>
              </a:tblPr>
              <a:tblGrid>
                <a:gridCol w="2934759"/>
                <a:gridCol w="2934759"/>
                <a:gridCol w="2934759"/>
              </a:tblGrid>
              <a:tr h="337538">
                <a:tc>
                  <a:txBody>
                    <a:bodyPr/>
                    <a:lstStyle/>
                    <a:p>
                      <a:r>
                        <a:rPr lang="en-US" sz="1600" dirty="0" smtClean="0"/>
                        <a:t>Linkages</a:t>
                      </a:r>
                      <a:endParaRPr lang="en-US" sz="1600" dirty="0"/>
                    </a:p>
                  </a:txBody>
                  <a:tcPr/>
                </a:tc>
                <a:tc>
                  <a:txBody>
                    <a:bodyPr/>
                    <a:lstStyle/>
                    <a:p>
                      <a:r>
                        <a:rPr lang="en-US" sz="1600" dirty="0" smtClean="0"/>
                        <a:t>Crossroads</a:t>
                      </a:r>
                      <a:endParaRPr lang="en-US" sz="1600" dirty="0"/>
                    </a:p>
                  </a:txBody>
                  <a:tcPr/>
                </a:tc>
                <a:tc>
                  <a:txBody>
                    <a:bodyPr/>
                    <a:lstStyle/>
                    <a:p>
                      <a:r>
                        <a:rPr lang="en-US" sz="1600" dirty="0" smtClean="0"/>
                        <a:t>EXCELSIOR</a:t>
                      </a:r>
                      <a:endParaRPr lang="en-US" sz="1600" dirty="0"/>
                    </a:p>
                  </a:txBody>
                  <a:tcPr/>
                </a:tc>
              </a:tr>
              <a:tr h="590691">
                <a:tc>
                  <a:txBody>
                    <a:bodyPr/>
                    <a:lstStyle/>
                    <a:p>
                      <a:r>
                        <a:rPr lang="en-US" sz="1600" dirty="0" smtClean="0"/>
                        <a:t>Core Special Education Administration Courses</a:t>
                      </a:r>
                      <a:endParaRPr lang="en-US" sz="1600" dirty="0"/>
                    </a:p>
                  </a:txBody>
                  <a:tcPr/>
                </a:tc>
                <a:tc>
                  <a:txBody>
                    <a:bodyPr/>
                    <a:lstStyle/>
                    <a:p>
                      <a:r>
                        <a:rPr lang="en-US" sz="1600" dirty="0" smtClean="0"/>
                        <a:t>Core Special Education Administration Courses</a:t>
                      </a:r>
                      <a:endParaRPr lang="en-US" sz="1600" dirty="0"/>
                    </a:p>
                  </a:txBody>
                  <a:tcPr/>
                </a:tc>
                <a:tc>
                  <a:txBody>
                    <a:bodyPr/>
                    <a:lstStyle/>
                    <a:p>
                      <a:r>
                        <a:rPr lang="en-US" sz="1600" dirty="0" smtClean="0"/>
                        <a:t>Core Special Education Administration Courses</a:t>
                      </a:r>
                      <a:endParaRPr lang="en-US" sz="1600" dirty="0"/>
                    </a:p>
                  </a:txBody>
                  <a:tcPr/>
                </a:tc>
              </a:tr>
              <a:tr h="561901">
                <a:tc>
                  <a:txBody>
                    <a:bodyPr/>
                    <a:lstStyle/>
                    <a:p>
                      <a:r>
                        <a:rPr lang="en-US" sz="1600" dirty="0" smtClean="0"/>
                        <a:t>Foundations of Educational Administration Courses </a:t>
                      </a:r>
                      <a:endParaRPr lang="en-US" sz="1600" dirty="0"/>
                    </a:p>
                  </a:txBody>
                  <a:tcPr/>
                </a:tc>
                <a:tc>
                  <a:txBody>
                    <a:bodyPr/>
                    <a:lstStyle/>
                    <a:p>
                      <a:r>
                        <a:rPr lang="en-US" sz="1600" dirty="0" smtClean="0"/>
                        <a:t>Core Educational Administration Courses </a:t>
                      </a:r>
                      <a:endParaRPr lang="en-US" sz="1600" dirty="0"/>
                    </a:p>
                  </a:txBody>
                  <a:tcPr/>
                </a:tc>
                <a:tc>
                  <a:txBody>
                    <a:bodyPr/>
                    <a:lstStyle/>
                    <a:p>
                      <a:r>
                        <a:rPr lang="en-US" sz="1600" dirty="0" smtClean="0"/>
                        <a:t>Foundations of Educational Administration</a:t>
                      </a:r>
                    </a:p>
                  </a:txBody>
                  <a:tcPr/>
                </a:tc>
              </a:tr>
              <a:tr h="337538">
                <a:tc>
                  <a:txBody>
                    <a:bodyPr/>
                    <a:lstStyle/>
                    <a:p>
                      <a:endParaRPr lang="en-US" sz="1600" dirty="0"/>
                    </a:p>
                  </a:txBody>
                  <a:tcPr/>
                </a:tc>
                <a:tc>
                  <a:txBody>
                    <a:bodyPr/>
                    <a:lstStyle/>
                    <a:p>
                      <a:endParaRPr lang="en-US" sz="1600" dirty="0"/>
                    </a:p>
                  </a:txBody>
                  <a:tcPr/>
                </a:tc>
                <a:tc>
                  <a:txBody>
                    <a:bodyPr/>
                    <a:lstStyle/>
                    <a:p>
                      <a:r>
                        <a:rPr lang="en-US" sz="1600" dirty="0" smtClean="0"/>
                        <a:t>Policy</a:t>
                      </a:r>
                    </a:p>
                  </a:txBody>
                  <a:tcPr/>
                </a:tc>
              </a:tr>
              <a:tr h="337538">
                <a:tc>
                  <a:txBody>
                    <a:bodyPr/>
                    <a:lstStyle/>
                    <a:p>
                      <a:r>
                        <a:rPr lang="en-US" sz="1600" dirty="0" smtClean="0"/>
                        <a:t>Curriculum</a:t>
                      </a:r>
                      <a:endParaRPr lang="en-US" sz="1600" dirty="0"/>
                    </a:p>
                  </a:txBody>
                  <a:tcPr/>
                </a:tc>
                <a:tc>
                  <a:txBody>
                    <a:bodyPr/>
                    <a:lstStyle/>
                    <a:p>
                      <a:endParaRPr lang="en-US" sz="1600" dirty="0"/>
                    </a:p>
                  </a:txBody>
                  <a:tcPr/>
                </a:tc>
                <a:tc>
                  <a:txBody>
                    <a:bodyPr/>
                    <a:lstStyle/>
                    <a:p>
                      <a:r>
                        <a:rPr lang="en-US" sz="1600" dirty="0" smtClean="0"/>
                        <a:t>Curriculum</a:t>
                      </a:r>
                      <a:endParaRPr lang="en-US" sz="1600" dirty="0"/>
                    </a:p>
                  </a:txBody>
                  <a:tcPr/>
                </a:tc>
              </a:tr>
              <a:tr h="337538">
                <a:tc>
                  <a:txBody>
                    <a:bodyPr/>
                    <a:lstStyle/>
                    <a:p>
                      <a:r>
                        <a:rPr lang="en-US" sz="1600" dirty="0" smtClean="0"/>
                        <a:t>Personnel Supervision </a:t>
                      </a:r>
                      <a:endParaRPr lang="en-US" sz="1600" dirty="0"/>
                    </a:p>
                  </a:txBody>
                  <a:tcPr/>
                </a:tc>
                <a:tc>
                  <a:txBody>
                    <a:bodyPr/>
                    <a:lstStyle/>
                    <a:p>
                      <a:r>
                        <a:rPr lang="en-US" sz="1600" dirty="0" smtClean="0"/>
                        <a:t>Personnel Supervision </a:t>
                      </a:r>
                      <a:endParaRPr lang="en-US" sz="1600" dirty="0"/>
                    </a:p>
                  </a:txBody>
                  <a:tcPr/>
                </a:tc>
                <a:tc>
                  <a:txBody>
                    <a:bodyPr/>
                    <a:lstStyle/>
                    <a:p>
                      <a:r>
                        <a:rPr lang="en-US" sz="1600" dirty="0" smtClean="0"/>
                        <a:t>Personnel Supervision </a:t>
                      </a:r>
                      <a:endParaRPr lang="en-US" sz="1600" dirty="0"/>
                    </a:p>
                  </a:txBody>
                  <a:tcPr/>
                </a:tc>
              </a:tr>
              <a:tr h="534242">
                <a:tc>
                  <a:txBody>
                    <a:bodyPr/>
                    <a:lstStyle/>
                    <a:p>
                      <a:r>
                        <a:rPr lang="en-US" sz="1600" dirty="0" smtClean="0"/>
                        <a:t>Research on Teaching and Teacher Development </a:t>
                      </a:r>
                      <a:endParaRPr lang="en-US" sz="1600" dirty="0"/>
                    </a:p>
                  </a:txBody>
                  <a:tcPr/>
                </a:tc>
                <a:tc>
                  <a:txBody>
                    <a:bodyPr/>
                    <a:lstStyle/>
                    <a:p>
                      <a:endParaRPr lang="en-US" sz="1600" dirty="0"/>
                    </a:p>
                  </a:txBody>
                  <a:tcPr/>
                </a:tc>
                <a:tc>
                  <a:txBody>
                    <a:bodyPr/>
                    <a:lstStyle/>
                    <a:p>
                      <a:endParaRPr lang="en-US" sz="1600" dirty="0"/>
                    </a:p>
                  </a:txBody>
                  <a:tcPr/>
                </a:tc>
              </a:tr>
              <a:tr h="336122">
                <a:tc>
                  <a:txBody>
                    <a:bodyPr/>
                    <a:lstStyle/>
                    <a:p>
                      <a:endParaRPr lang="en-US" sz="1600" dirty="0"/>
                    </a:p>
                  </a:txBody>
                  <a:tcPr/>
                </a:tc>
                <a:tc>
                  <a:txBody>
                    <a:bodyPr/>
                    <a:lstStyle/>
                    <a:p>
                      <a:endParaRPr lang="en-US" sz="1600" dirty="0"/>
                    </a:p>
                  </a:txBody>
                  <a:tcPr/>
                </a:tc>
                <a:tc>
                  <a:txBody>
                    <a:bodyPr/>
                    <a:lstStyle/>
                    <a:p>
                      <a:r>
                        <a:rPr lang="en-US" sz="1600" dirty="0" smtClean="0"/>
                        <a:t>School Management</a:t>
                      </a:r>
                      <a:endParaRPr lang="en-US" sz="1600" dirty="0"/>
                    </a:p>
                  </a:txBody>
                  <a:tcPr/>
                </a:tc>
              </a:tr>
              <a:tr h="228600">
                <a:tc>
                  <a:txBody>
                    <a:bodyPr/>
                    <a:lstStyle/>
                    <a:p>
                      <a:r>
                        <a:rPr lang="en-US" sz="1600" dirty="0" smtClean="0"/>
                        <a:t>School Finance</a:t>
                      </a:r>
                      <a:endParaRPr lang="en-US" sz="1600" dirty="0"/>
                    </a:p>
                  </a:txBody>
                  <a:tcPr/>
                </a:tc>
                <a:tc>
                  <a:txBody>
                    <a:bodyPr/>
                    <a:lstStyle/>
                    <a:p>
                      <a:endParaRPr lang="en-US" sz="1600" dirty="0"/>
                    </a:p>
                  </a:txBody>
                  <a:tcPr/>
                </a:tc>
                <a:tc>
                  <a:txBody>
                    <a:bodyPr/>
                    <a:lstStyle/>
                    <a:p>
                      <a:endParaRPr lang="en-US" sz="1600" dirty="0"/>
                    </a:p>
                  </a:txBody>
                  <a:tcPr/>
                </a:tc>
              </a:tr>
              <a:tr h="337538">
                <a:tc>
                  <a:txBody>
                    <a:bodyPr/>
                    <a:lstStyle/>
                    <a:p>
                      <a:r>
                        <a:rPr lang="en-US" sz="1600" dirty="0" smtClean="0"/>
                        <a:t>School Law</a:t>
                      </a:r>
                      <a:endParaRPr lang="en-US" sz="1600" dirty="0"/>
                    </a:p>
                  </a:txBody>
                  <a:tcPr/>
                </a:tc>
                <a:tc>
                  <a:txBody>
                    <a:bodyPr/>
                    <a:lstStyle/>
                    <a:p>
                      <a:r>
                        <a:rPr lang="en-US" sz="1600" dirty="0" smtClean="0"/>
                        <a:t>School Law Courses</a:t>
                      </a:r>
                      <a:endParaRPr lang="en-US" sz="1600" dirty="0"/>
                    </a:p>
                  </a:txBody>
                  <a:tcPr/>
                </a:tc>
                <a:tc>
                  <a:txBody>
                    <a:bodyPr/>
                    <a:lstStyle/>
                    <a:p>
                      <a:r>
                        <a:rPr lang="en-US" sz="1600" dirty="0" smtClean="0"/>
                        <a:t>School Law</a:t>
                      </a:r>
                      <a:endParaRPr lang="en-US" sz="1600" dirty="0"/>
                    </a:p>
                  </a:txBody>
                  <a:tcPr/>
                </a:tc>
              </a:tr>
              <a:tr h="337538">
                <a:tc>
                  <a:txBody>
                    <a:bodyPr/>
                    <a:lstStyle/>
                    <a:p>
                      <a:r>
                        <a:rPr lang="en-US" sz="1600" dirty="0" smtClean="0"/>
                        <a:t>Social Justice Electives</a:t>
                      </a:r>
                      <a:endParaRPr lang="en-US" sz="1600" dirty="0"/>
                    </a:p>
                  </a:txBody>
                  <a:tcPr/>
                </a:tc>
                <a:tc>
                  <a:txBody>
                    <a:bodyPr/>
                    <a:lstStyle/>
                    <a:p>
                      <a:r>
                        <a:rPr lang="en-US" sz="1600" dirty="0" smtClean="0"/>
                        <a:t>Social Justice Electives</a:t>
                      </a:r>
                    </a:p>
                  </a:txBody>
                  <a:tcPr/>
                </a:tc>
                <a:tc>
                  <a:txBody>
                    <a:bodyPr/>
                    <a:lstStyle/>
                    <a:p>
                      <a:endParaRPr lang="en-US" sz="1600" dirty="0" smtClean="0"/>
                    </a:p>
                  </a:txBody>
                  <a:tcPr/>
                </a:tc>
              </a:tr>
              <a:tr h="337538">
                <a:tc>
                  <a:txBody>
                    <a:bodyPr/>
                    <a:lstStyle/>
                    <a:p>
                      <a:r>
                        <a:rPr lang="en-US" sz="1600" dirty="0" smtClean="0"/>
                        <a:t>SELTP Seminar</a:t>
                      </a:r>
                      <a:endParaRPr lang="en-US" sz="1600" dirty="0"/>
                    </a:p>
                  </a:txBody>
                  <a:tcPr/>
                </a:tc>
                <a:tc>
                  <a:txBody>
                    <a:bodyPr/>
                    <a:lstStyle/>
                    <a:p>
                      <a:r>
                        <a:rPr lang="en-US" sz="1600" dirty="0" smtClean="0"/>
                        <a:t>SELTP Seminar</a:t>
                      </a:r>
                    </a:p>
                  </a:txBody>
                  <a:tcPr/>
                </a:tc>
                <a:tc>
                  <a:txBody>
                    <a:bodyPr/>
                    <a:lstStyle/>
                    <a:p>
                      <a:r>
                        <a:rPr lang="en-US" sz="1600" dirty="0" smtClean="0"/>
                        <a:t>SELTP Seminar</a:t>
                      </a:r>
                    </a:p>
                  </a:txBody>
                  <a:tcPr/>
                </a:tc>
              </a:tr>
              <a:tr h="337538">
                <a:tc>
                  <a:txBody>
                    <a:bodyPr/>
                    <a:lstStyle/>
                    <a:p>
                      <a:r>
                        <a:rPr lang="en-US" sz="1600" dirty="0" err="1" smtClean="0"/>
                        <a:t>EdD</a:t>
                      </a:r>
                      <a:r>
                        <a:rPr lang="en-US" sz="1600" dirty="0" smtClean="0"/>
                        <a:t> Research Courses</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EdD</a:t>
                      </a:r>
                      <a:r>
                        <a:rPr kumimoji="0" lang="en-US" sz="1600" b="0" i="0" u="none" strike="noStrike" kern="1200" cap="none" spc="0" normalizeH="0" baseline="0" noProof="0" dirty="0" smtClean="0">
                          <a:ln>
                            <a:noFill/>
                          </a:ln>
                          <a:solidFill>
                            <a:prstClr val="black"/>
                          </a:solidFill>
                          <a:effectLst/>
                          <a:uLnTx/>
                          <a:uFillTx/>
                          <a:latin typeface="+mn-lt"/>
                          <a:ea typeface="+mn-ea"/>
                          <a:cs typeface="+mn-cs"/>
                        </a:rPr>
                        <a:t> Research Courses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EdD</a:t>
                      </a:r>
                      <a:r>
                        <a:rPr kumimoji="0" lang="en-US" sz="1600" b="0" i="0" u="none" strike="noStrike" kern="1200" cap="none" spc="0" normalizeH="0" baseline="0" noProof="0" dirty="0" smtClean="0">
                          <a:ln>
                            <a:noFill/>
                          </a:ln>
                          <a:solidFill>
                            <a:prstClr val="black"/>
                          </a:solidFill>
                          <a:effectLst/>
                          <a:uLnTx/>
                          <a:uFillTx/>
                          <a:latin typeface="+mn-lt"/>
                          <a:ea typeface="+mn-ea"/>
                          <a:cs typeface="+mn-cs"/>
                        </a:rPr>
                        <a:t> Research Courses</a:t>
                      </a:r>
                    </a:p>
                  </a:txBody>
                  <a:tcPr/>
                </a:tc>
              </a:tr>
            </a:tbl>
          </a:graphicData>
        </a:graphic>
      </p:graphicFrame>
    </p:spTree>
    <p:extLst>
      <p:ext uri="{BB962C8B-B14F-4D97-AF65-F5344CB8AC3E}">
        <p14:creationId xmlns:p14="http://schemas.microsoft.com/office/powerpoint/2010/main" val="4240889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Garamond" panose="02020404030301010803" pitchFamily="18" charset="0"/>
              </a:rPr>
              <a:t>Federal, State, and Local Field Experiences</a:t>
            </a:r>
            <a:endParaRPr lang="en-US" sz="3000" dirty="0">
              <a:latin typeface="Garamond" panose="02020404030301010803" pitchFamily="18" charset="0"/>
            </a:endParaRPr>
          </a:p>
        </p:txBody>
      </p:sp>
      <p:graphicFrame>
        <p:nvGraphicFramePr>
          <p:cNvPr id="4" name="Content Placeholder 3" descr="This slide describes the practicum and internship experiences that students availed themselves." title="Federal, State, and Local Field Experiences"/>
          <p:cNvGraphicFramePr>
            <a:graphicFrameLocks noGrp="1"/>
          </p:cNvGraphicFramePr>
          <p:nvPr>
            <p:ph idx="1"/>
            <p:extLst>
              <p:ext uri="{D42A27DB-BD31-4B8C-83A1-F6EECF244321}">
                <p14:modId xmlns:p14="http://schemas.microsoft.com/office/powerpoint/2010/main" val="192316670"/>
              </p:ext>
            </p:extLst>
          </p:nvPr>
        </p:nvGraphicFramePr>
        <p:xfrm>
          <a:off x="304799" y="1304925"/>
          <a:ext cx="8651875" cy="3383280"/>
        </p:xfrm>
        <a:graphic>
          <a:graphicData uri="http://schemas.openxmlformats.org/drawingml/2006/table">
            <a:tbl>
              <a:tblPr firstRow="1" bandRow="1">
                <a:tableStyleId>{5C22544A-7EE6-4342-B048-85BDC9FD1C3A}</a:tableStyleId>
              </a:tblPr>
              <a:tblGrid>
                <a:gridCol w="1730375"/>
                <a:gridCol w="1730375"/>
                <a:gridCol w="1730375"/>
                <a:gridCol w="1730375"/>
                <a:gridCol w="1730375"/>
              </a:tblGrid>
              <a:tr h="370840">
                <a:tc>
                  <a:txBody>
                    <a:bodyPr/>
                    <a:lstStyle/>
                    <a:p>
                      <a:endParaRPr lang="en-US" dirty="0"/>
                    </a:p>
                  </a:txBody>
                  <a:tcPr/>
                </a:tc>
                <a:tc>
                  <a:txBody>
                    <a:bodyPr/>
                    <a:lstStyle/>
                    <a:p>
                      <a:r>
                        <a:rPr lang="en-US" dirty="0" smtClean="0"/>
                        <a:t>Director</a:t>
                      </a:r>
                      <a:r>
                        <a:rPr lang="en-US" baseline="0" dirty="0" smtClean="0"/>
                        <a:t> Practicum</a:t>
                      </a:r>
                      <a:endParaRPr lang="en-US" dirty="0"/>
                    </a:p>
                  </a:txBody>
                  <a:tcPr/>
                </a:tc>
                <a:tc>
                  <a:txBody>
                    <a:bodyPr/>
                    <a:lstStyle/>
                    <a:p>
                      <a:r>
                        <a:rPr lang="en-US" dirty="0" smtClean="0"/>
                        <a:t>Principal Practicum</a:t>
                      </a:r>
                      <a:endParaRPr lang="en-US" dirty="0"/>
                    </a:p>
                  </a:txBody>
                  <a:tcPr/>
                </a:tc>
                <a:tc>
                  <a:txBody>
                    <a:bodyPr/>
                    <a:lstStyle/>
                    <a:p>
                      <a:r>
                        <a:rPr lang="en-US" dirty="0" smtClean="0"/>
                        <a:t>State Internship</a:t>
                      </a:r>
                      <a:endParaRPr lang="en-US" dirty="0"/>
                    </a:p>
                  </a:txBody>
                  <a:tcPr/>
                </a:tc>
                <a:tc>
                  <a:txBody>
                    <a:bodyPr/>
                    <a:lstStyle/>
                    <a:p>
                      <a:r>
                        <a:rPr lang="en-US" dirty="0" smtClean="0"/>
                        <a:t>Federal Internship</a:t>
                      </a:r>
                      <a:endParaRPr lang="en-US" dirty="0"/>
                    </a:p>
                  </a:txBody>
                  <a:tcPr/>
                </a:tc>
              </a:tr>
              <a:tr h="370840">
                <a:tc>
                  <a:txBody>
                    <a:bodyPr/>
                    <a:lstStyle/>
                    <a:p>
                      <a:r>
                        <a:rPr lang="en-US" dirty="0" smtClean="0"/>
                        <a:t>Linkages (N=13)</a:t>
                      </a:r>
                    </a:p>
                    <a:p>
                      <a:endParaRPr lang="en-US" dirty="0"/>
                    </a:p>
                  </a:txBody>
                  <a:tcPr/>
                </a:tc>
                <a:tc>
                  <a:txBody>
                    <a:bodyPr/>
                    <a:lstStyle/>
                    <a:p>
                      <a:r>
                        <a:rPr lang="en-US" dirty="0" smtClean="0"/>
                        <a:t>9 (+3 already licensed)</a:t>
                      </a:r>
                      <a:endParaRPr lang="en-US" dirty="0"/>
                    </a:p>
                  </a:txBody>
                  <a:tcPr/>
                </a:tc>
                <a:tc>
                  <a:txBody>
                    <a:bodyPr/>
                    <a:lstStyle/>
                    <a:p>
                      <a:r>
                        <a:rPr lang="en-US" dirty="0" smtClean="0"/>
                        <a:t>3 (+1 already licensed)</a:t>
                      </a:r>
                      <a:endParaRPr lang="en-US" dirty="0"/>
                    </a:p>
                  </a:txBody>
                  <a:tcPr/>
                </a:tc>
                <a:tc>
                  <a:txBody>
                    <a:bodyPr/>
                    <a:lstStyle/>
                    <a:p>
                      <a:r>
                        <a:rPr lang="en-US" dirty="0" smtClean="0"/>
                        <a:t>6</a:t>
                      </a:r>
                      <a:endParaRPr lang="en-US" dirty="0"/>
                    </a:p>
                  </a:txBody>
                  <a:tcPr/>
                </a:tc>
                <a:tc>
                  <a:txBody>
                    <a:bodyPr/>
                    <a:lstStyle/>
                    <a:p>
                      <a:r>
                        <a:rPr lang="en-US" dirty="0" smtClean="0"/>
                        <a:t>2</a:t>
                      </a:r>
                      <a:endParaRPr lang="en-US" dirty="0"/>
                    </a:p>
                  </a:txBody>
                  <a:tcPr/>
                </a:tc>
              </a:tr>
              <a:tr h="370840">
                <a:tc>
                  <a:txBody>
                    <a:bodyPr/>
                    <a:lstStyle/>
                    <a:p>
                      <a:r>
                        <a:rPr lang="en-US" dirty="0" smtClean="0"/>
                        <a:t>Crossroads (N=10)</a:t>
                      </a:r>
                    </a:p>
                    <a:p>
                      <a:endParaRPr lang="en-US" dirty="0"/>
                    </a:p>
                  </a:txBody>
                  <a:tcPr/>
                </a:tc>
                <a:tc>
                  <a:txBody>
                    <a:bodyPr/>
                    <a:lstStyle/>
                    <a:p>
                      <a:r>
                        <a:rPr lang="en-US" dirty="0" smtClean="0"/>
                        <a:t>8 (+2 already licensed)</a:t>
                      </a:r>
                      <a:endParaRPr lang="en-US" dirty="0"/>
                    </a:p>
                  </a:txBody>
                  <a:tcPr/>
                </a:tc>
                <a:tc>
                  <a:txBody>
                    <a:bodyPr/>
                    <a:lstStyle/>
                    <a:p>
                      <a:r>
                        <a:rPr lang="en-US" dirty="0" smtClean="0"/>
                        <a:t>1</a:t>
                      </a:r>
                      <a:endParaRPr lang="en-US" dirty="0"/>
                    </a:p>
                  </a:txBody>
                  <a:tcPr/>
                </a:tc>
                <a:tc>
                  <a:txBody>
                    <a:bodyPr/>
                    <a:lstStyle/>
                    <a:p>
                      <a:r>
                        <a:rPr lang="en-US" dirty="0" smtClean="0"/>
                        <a:t>8</a:t>
                      </a:r>
                      <a:endParaRPr lang="en-US" dirty="0"/>
                    </a:p>
                  </a:txBody>
                  <a:tcPr/>
                </a:tc>
                <a:tc>
                  <a:txBody>
                    <a:bodyPr/>
                    <a:lstStyle/>
                    <a:p>
                      <a:r>
                        <a:rPr lang="en-US" dirty="0" smtClean="0"/>
                        <a:t>2</a:t>
                      </a:r>
                      <a:endParaRPr lang="en-US" dirty="0"/>
                    </a:p>
                  </a:txBody>
                  <a:tcPr/>
                </a:tc>
              </a:tr>
              <a:tr h="370840">
                <a:tc>
                  <a:txBody>
                    <a:bodyPr/>
                    <a:lstStyle/>
                    <a:p>
                      <a:r>
                        <a:rPr lang="en-US" dirty="0" smtClean="0"/>
                        <a:t>EXCELSIOR (N=11)</a:t>
                      </a:r>
                    </a:p>
                    <a:p>
                      <a:endParaRPr lang="en-US" dirty="0"/>
                    </a:p>
                  </a:txBody>
                  <a:tcPr/>
                </a:tc>
                <a:tc>
                  <a:txBody>
                    <a:bodyPr/>
                    <a:lstStyle/>
                    <a:p>
                      <a:r>
                        <a:rPr lang="en-US" dirty="0" smtClean="0"/>
                        <a:t>6 (+5 already licensed)</a:t>
                      </a:r>
                      <a:endParaRPr lang="en-US" dirty="0"/>
                    </a:p>
                  </a:txBody>
                  <a:tcPr/>
                </a:tc>
                <a:tc>
                  <a:txBody>
                    <a:bodyPr/>
                    <a:lstStyle/>
                    <a:p>
                      <a:r>
                        <a:rPr lang="en-US" dirty="0" smtClean="0"/>
                        <a:t>1</a:t>
                      </a:r>
                      <a:endParaRPr lang="en-US" dirty="0"/>
                    </a:p>
                  </a:txBody>
                  <a:tcPr/>
                </a:tc>
                <a:tc>
                  <a:txBody>
                    <a:bodyPr/>
                    <a:lstStyle/>
                    <a:p>
                      <a:r>
                        <a:rPr lang="en-US" dirty="0" smtClean="0"/>
                        <a:t>6</a:t>
                      </a:r>
                      <a:endParaRPr lang="en-US" dirty="0"/>
                    </a:p>
                  </a:txBody>
                  <a:tcPr/>
                </a:tc>
                <a:tc>
                  <a:txBody>
                    <a:bodyPr/>
                    <a:lstStyle/>
                    <a:p>
                      <a:r>
                        <a:rPr lang="en-US" dirty="0" smtClean="0"/>
                        <a:t>2</a:t>
                      </a:r>
                      <a:endParaRPr lang="en-US" dirty="0"/>
                    </a:p>
                  </a:txBody>
                  <a:tcPr/>
                </a:tc>
              </a:tr>
            </a:tbl>
          </a:graphicData>
        </a:graphic>
      </p:graphicFrame>
    </p:spTree>
    <p:extLst>
      <p:ext uri="{BB962C8B-B14F-4D97-AF65-F5344CB8AC3E}">
        <p14:creationId xmlns:p14="http://schemas.microsoft.com/office/powerpoint/2010/main" val="3751489540"/>
      </p:ext>
    </p:extLst>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5.jpeg"/></Relationships>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_rels/theme4.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Slide Master">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Slide Master">
      <a:majorFont>
        <a:latin typeface="Frutiger Linotype"/>
        <a:ea typeface=""/>
        <a:cs typeface=""/>
      </a:majorFont>
      <a:minorFont>
        <a:latin typeface="Frutiger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Slide Master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lide Master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lide Master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lide Master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lide Master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lide Master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pec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Pixel">
  <a:themeElements>
    <a:clrScheme name="Custom 2">
      <a:dk1>
        <a:srgbClr val="103154"/>
      </a:dk1>
      <a:lt1>
        <a:srgbClr val="FFFFFF"/>
      </a:lt1>
      <a:dk2>
        <a:srgbClr val="00BFC3"/>
      </a:dk2>
      <a:lt2>
        <a:srgbClr val="0096FF"/>
      </a:lt2>
      <a:accent1>
        <a:srgbClr val="FF7F01"/>
      </a:accent1>
      <a:accent2>
        <a:srgbClr val="F1B015"/>
      </a:accent2>
      <a:accent3>
        <a:srgbClr val="FBEC85"/>
      </a:accent3>
      <a:accent4>
        <a:srgbClr val="0000FF"/>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1876</TotalTime>
  <Words>3597</Words>
  <Application>Microsoft Office PowerPoint</Application>
  <PresentationFormat>On-screen Show (4:3)</PresentationFormat>
  <Paragraphs>392</Paragraphs>
  <Slides>27</Slides>
  <Notes>20</Notes>
  <HiddenSlides>0</HiddenSlides>
  <MMClips>0</MMClips>
  <ScaleCrop>false</ScaleCrop>
  <HeadingPairs>
    <vt:vector size="4" baseType="variant">
      <vt:variant>
        <vt:lpstr>Theme</vt:lpstr>
      </vt:variant>
      <vt:variant>
        <vt:i4>4</vt:i4>
      </vt:variant>
      <vt:variant>
        <vt:lpstr>Slide Titles</vt:lpstr>
      </vt:variant>
      <vt:variant>
        <vt:i4>27</vt:i4>
      </vt:variant>
    </vt:vector>
  </HeadingPairs>
  <TitlesOfParts>
    <vt:vector size="31" baseType="lpstr">
      <vt:lpstr>Slide Master</vt:lpstr>
      <vt:lpstr>Aspect</vt:lpstr>
      <vt:lpstr>Pixel</vt:lpstr>
      <vt:lpstr>Module</vt:lpstr>
      <vt:lpstr>A Retrospective: What we have Learned from Four Leadership Preparation Projects for Administrators of Special Education  OSEP Project Director’s Conference  July 2014 </vt:lpstr>
      <vt:lpstr>A RETROSPECTIVE: WHAT WE HAVE LEARNED FROM THREE LEADERSHIP PREPARATION PROJECTS FOR ADMINISTRATORS OF SPECIAL EDUCATION</vt:lpstr>
      <vt:lpstr>Presentation Overview &amp; Objectives:</vt:lpstr>
      <vt:lpstr>Policy Climates</vt:lpstr>
      <vt:lpstr>The Challenges Associated with Blending Complementary Disciplines</vt:lpstr>
      <vt:lpstr>Quality Indicators Guiding the Projects</vt:lpstr>
      <vt:lpstr>Special Education Administration Trainee Demographics</vt:lpstr>
      <vt:lpstr>Courses of Study across the Grants</vt:lpstr>
      <vt:lpstr>Federal, State, and Local Field Experiences</vt:lpstr>
      <vt:lpstr>How has the availability of federal resources affected the supply of special education administrators and leaders?</vt:lpstr>
      <vt:lpstr>Publications</vt:lpstr>
      <vt:lpstr>Research Strands</vt:lpstr>
      <vt:lpstr>Leadership Preferences</vt:lpstr>
      <vt:lpstr>Degrees Awarded</vt:lpstr>
      <vt:lpstr>Recommendations for Future Leadership Preparation in Special Education Administration</vt:lpstr>
      <vt:lpstr>Questions?</vt:lpstr>
      <vt:lpstr>Leadership Preparation in Policy and Community Based Reform: Scholar Reflections</vt:lpstr>
      <vt:lpstr>Research Questions </vt:lpstr>
      <vt:lpstr>Methods</vt:lpstr>
      <vt:lpstr>Scholar Response Characteristics </vt:lpstr>
      <vt:lpstr>LPPCR Internship Experiences</vt:lpstr>
      <vt:lpstr>Scholar Reflection Categories </vt:lpstr>
      <vt:lpstr>Research Interest Themes</vt:lpstr>
      <vt:lpstr>Professional Practice Themes</vt:lpstr>
      <vt:lpstr>Policy Themes</vt:lpstr>
      <vt:lpstr>Conclusion: How do scholars perceive the value of their internship experiences?</vt:lpstr>
      <vt:lpstr>Session 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Retrospective: What we have Learned from Four Leadership Preparation Projects for Administrators of Special Education</dc:title>
  <dc:subject>A Retrospective: What we have Learned from Four Leadership Preparation Projects for Administrators of Special Education</dc:subject>
  <dc:creator>Office of Special Education Programs (OSEP)</dc:creator>
  <cp:lastModifiedBy>Linda Pady</cp:lastModifiedBy>
  <cp:revision>255</cp:revision>
  <cp:lastPrinted>2001-04-25T17:04:14Z</cp:lastPrinted>
  <dcterms:created xsi:type="dcterms:W3CDTF">1904-01-01T15:54:53Z</dcterms:created>
  <dcterms:modified xsi:type="dcterms:W3CDTF">2014-07-14T16:30:19Z</dcterms:modified>
  <cp:category>Public Domain</cp:category>
</cp:coreProperties>
</file>