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9" r:id="rId2"/>
    <p:sldId id="260" r:id="rId3"/>
    <p:sldId id="265" r:id="rId4"/>
    <p:sldId id="266" r:id="rId5"/>
    <p:sldId id="270" r:id="rId6"/>
    <p:sldId id="267" r:id="rId7"/>
    <p:sldId id="275" r:id="rId8"/>
    <p:sldId id="274" r:id="rId9"/>
    <p:sldId id="269" r:id="rId10"/>
    <p:sldId id="264" r:id="rId11"/>
    <p:sldId id="276" r:id="rId12"/>
    <p:sldId id="278" r:id="rId13"/>
    <p:sldId id="257" r:id="rId14"/>
    <p:sldId id="27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681">
          <p15:clr>
            <a:srgbClr val="A4A3A4"/>
          </p15:clr>
        </p15:guide>
        <p15:guide id="2" orient="horz" pos="396">
          <p15:clr>
            <a:srgbClr val="A4A3A4"/>
          </p15:clr>
        </p15:guide>
        <p15:guide id="3" orient="horz" pos="1036">
          <p15:clr>
            <a:srgbClr val="A4A3A4"/>
          </p15:clr>
        </p15:guide>
        <p15:guide id="4" orient="horz" pos="969">
          <p15:clr>
            <a:srgbClr val="A4A3A4"/>
          </p15:clr>
        </p15:guide>
        <p15:guide id="5" pos="5353">
          <p15:clr>
            <a:srgbClr val="A4A3A4"/>
          </p15:clr>
        </p15:guide>
        <p15:guide id="6" pos="40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609" autoAdjust="0"/>
  </p:normalViewPr>
  <p:slideViewPr>
    <p:cSldViewPr snapToGrid="0" snapToObjects="1">
      <p:cViewPr varScale="1">
        <p:scale>
          <a:sx n="71" d="100"/>
          <a:sy n="71" d="100"/>
        </p:scale>
        <p:origin x="-300" y="-102"/>
      </p:cViewPr>
      <p:guideLst>
        <p:guide orient="horz" pos="3681"/>
        <p:guide orient="horz" pos="396"/>
        <p:guide orient="horz" pos="1036"/>
        <p:guide orient="horz" pos="969"/>
        <p:guide pos="5353"/>
        <p:guide pos="40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F8FBA2-A484-4800-84E6-DC8B7D10C34E}" type="datetimeFigureOut">
              <a:rPr lang="en-US" smtClean="0"/>
              <a:t>8/8/2014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C215F3-14F2-4EF2-9047-C5192FE901D2}" type="slidenum">
              <a:rPr lang="en-US" smtClean="0"/>
              <a:t>‹#›</a:t>
            </a:fld>
            <a:endParaRPr lang="en-US"/>
          </a:p>
        </p:txBody>
      </p:sp>
    </p:spTree>
    <p:extLst>
      <p:ext uri="{BB962C8B-B14F-4D97-AF65-F5344CB8AC3E}">
        <p14:creationId xmlns:p14="http://schemas.microsoft.com/office/powerpoint/2010/main" val="677688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PROMISE Initiative is a 5-year federal project.</a:t>
            </a:r>
            <a:r>
              <a:rPr lang="en-US" baseline="0" dirty="0" smtClean="0"/>
              <a:t> </a:t>
            </a:r>
            <a:r>
              <a:rPr lang="en-US" dirty="0" smtClean="0"/>
              <a:t>The idea is to develop and implement model demonstration projects (MDPs) across the country with the target population</a:t>
            </a:r>
            <a:r>
              <a:rPr lang="en-US" baseline="0" dirty="0" smtClean="0"/>
              <a:t> of </a:t>
            </a:r>
            <a:r>
              <a:rPr lang="en-US" dirty="0" smtClean="0"/>
              <a:t>youth receiving SSI, and their families. </a:t>
            </a:r>
          </a:p>
          <a:p>
            <a:endParaRPr lang="en-US" dirty="0" smtClean="0"/>
          </a:p>
          <a:p>
            <a:r>
              <a:rPr lang="en-US" dirty="0" smtClean="0"/>
              <a:t>Funding was granted to implement 6 PROMISE Initiatives in</a:t>
            </a:r>
            <a:r>
              <a:rPr lang="en-US" baseline="0" dirty="0" smtClean="0"/>
              <a:t> various locales throughout the country.</a:t>
            </a:r>
          </a:p>
          <a:p>
            <a:endParaRPr lang="en-US" baseline="0" dirty="0" smtClean="0"/>
          </a:p>
        </p:txBody>
      </p:sp>
      <p:sp>
        <p:nvSpPr>
          <p:cNvPr id="4" name="Slide Number Placeholder 3"/>
          <p:cNvSpPr>
            <a:spLocks noGrp="1"/>
          </p:cNvSpPr>
          <p:nvPr>
            <p:ph type="sldNum" sz="quarter" idx="10"/>
          </p:nvPr>
        </p:nvSpPr>
        <p:spPr/>
        <p:txBody>
          <a:bodyPr/>
          <a:lstStyle/>
          <a:p>
            <a:fld id="{06D7B47A-2F20-42A6-8B7F-9C94FB9B704B}" type="slidenum">
              <a:rPr lang="en-US" smtClean="0"/>
              <a:t>3</a:t>
            </a:fld>
            <a:endParaRPr lang="en-US"/>
          </a:p>
        </p:txBody>
      </p:sp>
    </p:spTree>
    <p:extLst>
      <p:ext uri="{BB962C8B-B14F-4D97-AF65-F5344CB8AC3E}">
        <p14:creationId xmlns:p14="http://schemas.microsoft.com/office/powerpoint/2010/main" val="1503350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4938" y="1160463"/>
            <a:ext cx="4175125" cy="3132137"/>
          </a:xfrm>
        </p:spPr>
      </p:sp>
      <p:sp>
        <p:nvSpPr>
          <p:cNvPr id="3" name="Notes Placeholder 2"/>
          <p:cNvSpPr>
            <a:spLocks noGrp="1"/>
          </p:cNvSpPr>
          <p:nvPr>
            <p:ph type="body" idx="1"/>
          </p:nvPr>
        </p:nvSpPr>
        <p:spPr/>
        <p:txBody>
          <a:bodyPr/>
          <a:lstStyle/>
          <a:p>
            <a:r>
              <a:rPr lang="en-US" dirty="0"/>
              <a:t>The PROMISE Initiative is a group effort, involving 4 federal government agencies:</a:t>
            </a:r>
          </a:p>
          <a:p>
            <a:pPr lvl="2"/>
            <a:r>
              <a:rPr lang="en-US" dirty="0" smtClean="0"/>
              <a:t>U.S. Department of Education (ED)</a:t>
            </a:r>
          </a:p>
          <a:p>
            <a:pPr lvl="2"/>
            <a:r>
              <a:rPr lang="en-US" dirty="0" smtClean="0"/>
              <a:t>U.S. Department of Health and Human Services (HHS)</a:t>
            </a:r>
          </a:p>
          <a:p>
            <a:pPr lvl="2"/>
            <a:r>
              <a:rPr lang="en-US" dirty="0" smtClean="0"/>
              <a:t>U.S. Department of Labor (DOL)</a:t>
            </a:r>
          </a:p>
          <a:p>
            <a:pPr lvl="2"/>
            <a:r>
              <a:rPr lang="en-US" dirty="0" smtClean="0"/>
              <a:t>Social Security Administration (SSA)</a:t>
            </a:r>
          </a:p>
          <a:p>
            <a:endParaRPr lang="en-US" dirty="0" smtClean="0"/>
          </a:p>
          <a:p>
            <a:endParaRPr lang="en-US" dirty="0" smtClean="0"/>
          </a:p>
          <a:p>
            <a:r>
              <a:rPr lang="en-US" dirty="0" smtClean="0"/>
              <a:t>ED is administering the PROMISE grants, and a total of 6 have been awarded. </a:t>
            </a:r>
          </a:p>
          <a:p>
            <a:endParaRPr lang="en-US" dirty="0" smtClean="0"/>
          </a:p>
          <a:p>
            <a:r>
              <a:rPr lang="en-US" dirty="0" smtClean="0"/>
              <a:t>SSA is conducting a national evaluation of all the PROMISE programs. We’ll talk more about SSA’s role in the project a little later on.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B2D9709-9009-4380-BAD8-AB480312623A}"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3912801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4938" y="1160463"/>
            <a:ext cx="4175125" cy="3132137"/>
          </a:xfrm>
        </p:spPr>
      </p:sp>
      <p:sp>
        <p:nvSpPr>
          <p:cNvPr id="3" name="Notes Placeholder 2"/>
          <p:cNvSpPr>
            <a:spLocks noGrp="1"/>
          </p:cNvSpPr>
          <p:nvPr>
            <p:ph type="body" idx="1"/>
          </p:nvPr>
        </p:nvSpPr>
        <p:spPr/>
        <p:txBody>
          <a:bodyPr/>
          <a:lstStyle/>
          <a:p>
            <a:pPr defTabSz="912205">
              <a:defRPr/>
            </a:pPr>
            <a:r>
              <a:rPr lang="en-US" dirty="0" smtClean="0"/>
              <a:t>Keep in mind that </a:t>
            </a:r>
            <a:r>
              <a:rPr lang="en-US" dirty="0"/>
              <a:t>at its core, PROMISE is a research study. The services provided are </a:t>
            </a:r>
            <a:r>
              <a:rPr lang="en-US" dirty="0" smtClean="0"/>
              <a:t>important</a:t>
            </a:r>
            <a:r>
              <a:rPr lang="en-US" dirty="0"/>
              <a:t>, but ensuring that the study is conducted with integrity, </a:t>
            </a:r>
            <a:r>
              <a:rPr lang="en-US" u="sng" dirty="0"/>
              <a:t>fidelity</a:t>
            </a:r>
            <a:r>
              <a:rPr lang="en-US" dirty="0"/>
              <a:t>, and a commitment to high quality research practices is essential if we hope to glean accurate, reliable information. </a:t>
            </a:r>
          </a:p>
          <a:p>
            <a:pPr defTabSz="912205">
              <a:defRPr/>
            </a:pPr>
            <a:endParaRPr lang="en-US" dirty="0"/>
          </a:p>
          <a:p>
            <a:pPr defTabSz="912205">
              <a:defRPr/>
            </a:pPr>
            <a:r>
              <a:rPr lang="en-US" dirty="0"/>
              <a:t>For this reason, the PROMISE programs must comply with some strict requirements, to ensure consistency between the projects. </a:t>
            </a:r>
          </a:p>
          <a:p>
            <a:pPr defTabSz="912205">
              <a:defRPr/>
            </a:pPr>
            <a:endParaRPr lang="en-US" dirty="0" smtClean="0"/>
          </a:p>
          <a:p>
            <a:pPr defTabSz="912205">
              <a:defRPr/>
            </a:pPr>
            <a:r>
              <a:rPr lang="en-US" dirty="0" smtClean="0"/>
              <a:t>For </a:t>
            </a:r>
            <a:r>
              <a:rPr lang="en-US" dirty="0"/>
              <a:t>example, </a:t>
            </a:r>
          </a:p>
          <a:p>
            <a:pPr defTabSz="912205">
              <a:defRPr/>
            </a:pPr>
            <a:r>
              <a:rPr lang="en-US" dirty="0"/>
              <a:t>Each PROMISE </a:t>
            </a:r>
            <a:r>
              <a:rPr lang="en-US" dirty="0" smtClean="0"/>
              <a:t>project </a:t>
            </a:r>
            <a:r>
              <a:rPr lang="en-US" dirty="0"/>
              <a:t>must achieve a sample of size of 2,000 eligible youth, minimum.</a:t>
            </a:r>
          </a:p>
          <a:p>
            <a:pPr defTabSz="912205">
              <a:defRPr/>
            </a:pPr>
            <a:r>
              <a:rPr lang="en-US" dirty="0"/>
              <a:t>When we say “eligible” we are referring to youth who have a </a:t>
            </a:r>
            <a:r>
              <a:rPr lang="en-US" dirty="0" smtClean="0"/>
              <a:t>disability and are </a:t>
            </a:r>
            <a:r>
              <a:rPr lang="en-US" dirty="0"/>
              <a:t>receiving SSI benefits. </a:t>
            </a:r>
          </a:p>
          <a:p>
            <a:pPr defTabSz="912205">
              <a:defRPr/>
            </a:pPr>
            <a:endParaRPr lang="en-US" dirty="0"/>
          </a:p>
          <a:p>
            <a:pPr defTabSz="912205">
              <a:defRPr/>
            </a:pPr>
            <a:r>
              <a:rPr lang="en-US" dirty="0"/>
              <a:t>They must also be between the ages of 14 and 16, </a:t>
            </a:r>
            <a:r>
              <a:rPr lang="en-US" i="1" dirty="0"/>
              <a:t>at the time services are initiated</a:t>
            </a:r>
            <a:r>
              <a:rPr lang="en-US" dirty="0"/>
              <a:t>. This is an important distinction, because recruitment can actually occur with individuals aged 13, who will be turning 14 before services begin. This allows more flexibility for grant recipients to meet the 2,000 enrollee sample size criteria. On the flip side, it could affect the recruitment of 16 year olds who will soon be turning 17, as services would need to begin prior to their 17</a:t>
            </a:r>
            <a:r>
              <a:rPr lang="en-US" baseline="30000" dirty="0"/>
              <a:t>th</a:t>
            </a:r>
            <a:r>
              <a:rPr lang="en-US" dirty="0"/>
              <a:t> birthday.   </a:t>
            </a:r>
          </a:p>
          <a:p>
            <a:pPr defTabSz="912205">
              <a:defRPr/>
            </a:pPr>
            <a:endParaRPr lang="en-US" dirty="0"/>
          </a:p>
          <a:p>
            <a:r>
              <a:rPr lang="en-US" dirty="0"/>
              <a:t>The next requirement is that the research design must use a random assignment system. Once enrolled in PROMISE, each </a:t>
            </a:r>
            <a:r>
              <a:rPr lang="en-US" dirty="0" smtClean="0"/>
              <a:t>youth </a:t>
            </a:r>
            <a:r>
              <a:rPr lang="en-US" dirty="0"/>
              <a:t>will be </a:t>
            </a:r>
            <a:r>
              <a:rPr lang="en-US" dirty="0" smtClean="0"/>
              <a:t>assigned, through the Random Assignment System (RAS).</a:t>
            </a:r>
            <a:endParaRPr lang="en-US" dirty="0"/>
          </a:p>
          <a:p>
            <a:endParaRPr lang="en-US" dirty="0"/>
          </a:p>
          <a:p>
            <a:r>
              <a:rPr lang="en-US" dirty="0" smtClean="0"/>
              <a:t>An </a:t>
            </a:r>
            <a:r>
              <a:rPr lang="en-US" dirty="0"/>
              <a:t>additional </a:t>
            </a:r>
            <a:r>
              <a:rPr lang="en-US" dirty="0" smtClean="0"/>
              <a:t>condition </a:t>
            </a:r>
            <a:r>
              <a:rPr lang="en-US" dirty="0"/>
              <a:t>is that, using the RAS, approximately one half of the participants (meaning at least 1,000) will be assigned to the treatment group, and the other half will be assigned to the control group. </a:t>
            </a:r>
          </a:p>
          <a:p>
            <a:endParaRPr lang="en-US" dirty="0"/>
          </a:p>
          <a:p>
            <a:r>
              <a:rPr lang="en-US" dirty="0"/>
              <a:t>Lastly, it is important to note that PROMISE projects will have a two-year recruitment period to obtain the 2,000 participants. This means each project only has 24 months, from when the </a:t>
            </a:r>
            <a:r>
              <a:rPr lang="en-US" dirty="0" smtClean="0"/>
              <a:t>award was granted, </a:t>
            </a:r>
            <a:r>
              <a:rPr lang="en-US" dirty="0"/>
              <a:t>to recruit participants, obtain parental consent, and begin services for those participants assigned to the treatment group.</a:t>
            </a:r>
          </a:p>
          <a:p>
            <a:endParaRPr lang="en-US" dirty="0"/>
          </a:p>
          <a:p>
            <a:r>
              <a:rPr lang="en-US" dirty="0"/>
              <a:t>Keep in mind, if a project fails to enroll the 2,000 participants within the 2-year period, ED may choose to reduce or terminate continuation funding for the project. For this reason, regardless of your individual position title, we are all responsible for recruitment and enrollment, in some form or another. </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B2D9709-9009-4380-BAD8-AB480312623A}"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589664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4938" y="1160463"/>
            <a:ext cx="4175125" cy="3132137"/>
          </a:xfrm>
        </p:spPr>
      </p:sp>
      <p:sp>
        <p:nvSpPr>
          <p:cNvPr id="3" name="Notes Placeholder 2"/>
          <p:cNvSpPr>
            <a:spLocks noGrp="1"/>
          </p:cNvSpPr>
          <p:nvPr>
            <p:ph type="body" idx="1"/>
          </p:nvPr>
        </p:nvSpPr>
        <p:spPr/>
        <p:txBody>
          <a:bodyPr/>
          <a:lstStyle/>
          <a:p>
            <a:r>
              <a:rPr lang="en-US" dirty="0" smtClean="0"/>
              <a:t>As mentioned earlier, funding for PROMISE programs is coming from ED.</a:t>
            </a:r>
            <a:r>
              <a:rPr lang="en-US" baseline="0" dirty="0" smtClean="0"/>
              <a:t> </a:t>
            </a:r>
          </a:p>
          <a:p>
            <a:endParaRPr lang="en-US" baseline="0" dirty="0" smtClean="0"/>
          </a:p>
          <a:p>
            <a:r>
              <a:rPr lang="en-US" baseline="0" dirty="0" smtClean="0"/>
              <a:t>Six different states/entities were granted the PROMISE award in October 2013, and now these projects are in the process of being implemented in Arkansas, California, Maryland, New York, and Wisconsin, as well as our program, the ASPIRE Consortium. </a:t>
            </a:r>
            <a:endParaRPr lang="en-US" dirty="0"/>
          </a:p>
        </p:txBody>
      </p:sp>
      <p:sp>
        <p:nvSpPr>
          <p:cNvPr id="4" name="Slide Number Placeholder 3"/>
          <p:cNvSpPr>
            <a:spLocks noGrp="1"/>
          </p:cNvSpPr>
          <p:nvPr>
            <p:ph type="sldNum" sz="quarter" idx="10"/>
          </p:nvPr>
        </p:nvSpPr>
        <p:spPr/>
        <p:txBody>
          <a:bodyPr/>
          <a:lstStyle/>
          <a:p>
            <a:fld id="{DB2D9709-9009-4380-BAD8-AB480312623A}"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35111600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4938" y="1160463"/>
            <a:ext cx="4175125" cy="3132137"/>
          </a:xfrm>
        </p:spPr>
      </p:sp>
      <p:sp>
        <p:nvSpPr>
          <p:cNvPr id="3" name="Notes Placeholder 2"/>
          <p:cNvSpPr>
            <a:spLocks noGrp="1"/>
          </p:cNvSpPr>
          <p:nvPr>
            <p:ph type="body" idx="1"/>
          </p:nvPr>
        </p:nvSpPr>
        <p:spPr/>
        <p:txBody>
          <a:bodyPr/>
          <a:lstStyle/>
          <a:p>
            <a:r>
              <a:rPr lang="en-US" dirty="0" smtClean="0"/>
              <a:t>The projects</a:t>
            </a:r>
            <a:r>
              <a:rPr lang="en-US" baseline="0" dirty="0" smtClean="0"/>
              <a:t> being developed from the PROMISE Initiative are complicated, and require great coordination between many entities. However, at their core, the goals are (deceptively) simple – </a:t>
            </a:r>
          </a:p>
          <a:p>
            <a:endParaRPr lang="en-US" baseline="0" dirty="0" smtClean="0"/>
          </a:p>
          <a:p>
            <a:pPr marL="969218" lvl="1" indent="-513116">
              <a:buAutoNum type="arabicPeriod"/>
            </a:pPr>
            <a:r>
              <a:rPr lang="en-US" dirty="0" smtClean="0"/>
              <a:t>Improve the provision and coordination of services for youth ages 14-16 receiving SSI, and their families. </a:t>
            </a:r>
          </a:p>
          <a:p>
            <a:pPr marL="969218" lvl="1" indent="-513116">
              <a:buAutoNum type="arabicPeriod"/>
            </a:pPr>
            <a:endParaRPr lang="en-US" dirty="0" smtClean="0"/>
          </a:p>
          <a:p>
            <a:pPr marL="969218" lvl="1" indent="-513116">
              <a:buAutoNum type="arabicPeriod"/>
            </a:pPr>
            <a:r>
              <a:rPr lang="en-US" dirty="0" smtClean="0"/>
              <a:t>Improve education attainment and employment outcomes </a:t>
            </a:r>
          </a:p>
          <a:p>
            <a:pPr marL="969218" lvl="1" indent="-513116">
              <a:buAutoNum type="arabicPeriod"/>
            </a:pPr>
            <a:endParaRPr lang="en-US" dirty="0" smtClean="0"/>
          </a:p>
          <a:p>
            <a:pPr marL="800100" lvl="1" indent="-457200">
              <a:spcBef>
                <a:spcPts val="1800"/>
              </a:spcBef>
              <a:spcAft>
                <a:spcPts val="1800"/>
              </a:spcAft>
              <a:buAutoNum type="arabicPeriod"/>
            </a:pPr>
            <a:r>
              <a:rPr lang="en-US" sz="1200" dirty="0" smtClean="0">
                <a:solidFill>
                  <a:prstClr val="black"/>
                </a:solidFill>
                <a:latin typeface="Chalet ParisNineteenSixty"/>
              </a:rPr>
              <a:t>Improve self-sufficiency and financial independence</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B2D9709-9009-4380-BAD8-AB480312623A}"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6807388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4_4.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7" name="Picture 6" descr="Aspire_PPT_03032014.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8359" y="162096"/>
            <a:ext cx="423466" cy="425417"/>
          </a:xfrm>
          <a:prstGeom prst="rect">
            <a:avLst/>
          </a:prstGeom>
        </p:spPr>
      </p:pic>
      <p:sp>
        <p:nvSpPr>
          <p:cNvPr id="2" name="Title 1"/>
          <p:cNvSpPr>
            <a:spLocks noGrp="1"/>
          </p:cNvSpPr>
          <p:nvPr>
            <p:ph type="title"/>
          </p:nvPr>
        </p:nvSpPr>
        <p:spPr>
          <a:xfrm>
            <a:off x="914400" y="1538288"/>
            <a:ext cx="7315200" cy="1844992"/>
          </a:xfrm>
        </p:spPr>
        <p:txBody>
          <a:bodyPr>
            <a:noAutofit/>
          </a:bodyPr>
          <a:lstStyle>
            <a:lvl1pPr>
              <a:defRPr sz="6000"/>
            </a:lvl1pPr>
          </a:lstStyle>
          <a:p>
            <a:r>
              <a:rPr lang="en-US" smtClean="0"/>
              <a:t>Click to edit Master title style</a:t>
            </a:r>
            <a:endParaRPr lang="en-US" dirty="0"/>
          </a:p>
        </p:txBody>
      </p:sp>
      <p:sp>
        <p:nvSpPr>
          <p:cNvPr id="11" name="Text Placeholder 10"/>
          <p:cNvSpPr>
            <a:spLocks noGrp="1"/>
          </p:cNvSpPr>
          <p:nvPr>
            <p:ph type="body" sz="quarter" idx="10" hasCustomPrompt="1"/>
          </p:nvPr>
        </p:nvSpPr>
        <p:spPr>
          <a:xfrm>
            <a:off x="914400" y="3565525"/>
            <a:ext cx="7315200" cy="1655763"/>
          </a:xfrm>
        </p:spPr>
        <p:txBody>
          <a:bodyPr anchor="ctr" anchorCtr="0">
            <a:normAutofit/>
          </a:bodyPr>
          <a:lstStyle>
            <a:lvl1pPr marL="0" indent="0" algn="ctr">
              <a:buFontTx/>
              <a:buNone/>
              <a:defRPr sz="3200" kern="1200"/>
            </a:lvl1pPr>
          </a:lstStyle>
          <a:p>
            <a:pPr lvl="0"/>
            <a:r>
              <a:rPr lang="es-ES_tradnl" dirty="0" err="1" smtClean="0"/>
              <a:t>Subtitle</a:t>
            </a:r>
            <a:endParaRPr lang="en-US" dirty="0"/>
          </a:p>
        </p:txBody>
      </p:sp>
    </p:spTree>
    <p:extLst>
      <p:ext uri="{BB962C8B-B14F-4D97-AF65-F5344CB8AC3E}">
        <p14:creationId xmlns:p14="http://schemas.microsoft.com/office/powerpoint/2010/main" val="2390369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3" name="Picture 2" descr="3.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8" name="Picture 7" descr="Aspire_PPT_03032014.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8359" y="162096"/>
            <a:ext cx="423466" cy="425417"/>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5" name="Content Placeholder 4"/>
          <p:cNvSpPr>
            <a:spLocks noGrp="1"/>
          </p:cNvSpPr>
          <p:nvPr>
            <p:ph sz="quarter" idx="10"/>
          </p:nvPr>
        </p:nvSpPr>
        <p:spPr>
          <a:xfrm>
            <a:off x="631824" y="1644650"/>
            <a:ext cx="7866063" cy="41989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1403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5" name="Picture 4" descr="3_3.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8" name="Picture 7" descr="Aspire_PPT_03032014.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8359" y="162096"/>
            <a:ext cx="423466" cy="425417"/>
          </a:xfrm>
          <a:prstGeom prst="rect">
            <a:avLst/>
          </a:prstGeom>
        </p:spPr>
      </p:pic>
      <p:sp>
        <p:nvSpPr>
          <p:cNvPr id="2" name="Title 1"/>
          <p:cNvSpPr>
            <a:spLocks noGrp="1"/>
          </p:cNvSpPr>
          <p:nvPr>
            <p:ph type="title"/>
          </p:nvPr>
        </p:nvSpPr>
        <p:spPr>
          <a:xfrm>
            <a:off x="623888" y="3643163"/>
            <a:ext cx="7862887" cy="909638"/>
          </a:xfrm>
        </p:spPr>
        <p:txBody>
          <a:bodyPr>
            <a:normAutofit/>
          </a:bodyPr>
          <a:lstStyle>
            <a:lvl1pPr algn="l">
              <a:defRPr sz="4800" baseline="0"/>
            </a:lvl1pPr>
          </a:lstStyle>
          <a:p>
            <a:r>
              <a:rPr lang="en-US" smtClean="0"/>
              <a:t>Click to edit Master title style</a:t>
            </a:r>
            <a:endParaRPr lang="en-US" dirty="0"/>
          </a:p>
        </p:txBody>
      </p:sp>
      <p:sp>
        <p:nvSpPr>
          <p:cNvPr id="4" name="Text Placeholder 3"/>
          <p:cNvSpPr>
            <a:spLocks noGrp="1"/>
          </p:cNvSpPr>
          <p:nvPr>
            <p:ph type="body" sz="quarter" idx="10" hasCustomPrompt="1"/>
          </p:nvPr>
        </p:nvSpPr>
        <p:spPr>
          <a:xfrm>
            <a:off x="636587" y="4663440"/>
            <a:ext cx="7850187" cy="640080"/>
          </a:xfrm>
        </p:spPr>
        <p:txBody>
          <a:bodyPr anchor="ctr" anchorCtr="0">
            <a:noAutofit/>
          </a:bodyPr>
          <a:lstStyle>
            <a:lvl1pPr marL="0" indent="0">
              <a:buFontTx/>
              <a:buNone/>
              <a:defRPr sz="2400" baseline="0"/>
            </a:lvl1pPr>
            <a:lvl2pPr marL="457200" indent="0">
              <a:buFontTx/>
              <a:buNone/>
              <a:defRPr sz="2400" baseline="0"/>
            </a:lvl2pPr>
            <a:lvl3pPr marL="914400" indent="0">
              <a:buFontTx/>
              <a:buNone/>
              <a:defRPr sz="2400" baseline="0"/>
            </a:lvl3pPr>
            <a:lvl4pPr marL="1371600" indent="0">
              <a:buFontTx/>
              <a:buNone/>
              <a:defRPr sz="2400" baseline="0"/>
            </a:lvl4pPr>
            <a:lvl5pPr marL="1828800" indent="0">
              <a:buFontTx/>
              <a:buNone/>
              <a:defRPr sz="2400" baseline="0"/>
            </a:lvl5pPr>
          </a:lstStyle>
          <a:p>
            <a:pPr lvl="0"/>
            <a:r>
              <a:rPr lang="es-ES_tradnl" dirty="0" err="1" smtClean="0"/>
              <a:t>Subtitle</a:t>
            </a:r>
            <a:r>
              <a:rPr lang="es-ES_tradnl" dirty="0" smtClean="0"/>
              <a:t> </a:t>
            </a:r>
            <a:r>
              <a:rPr lang="es-ES_tradnl" dirty="0" err="1" smtClean="0"/>
              <a:t>to</a:t>
            </a:r>
            <a:r>
              <a:rPr lang="es-ES_tradnl" dirty="0" smtClean="0"/>
              <a:t> </a:t>
            </a:r>
            <a:r>
              <a:rPr lang="es-ES_tradnl" dirty="0" err="1" smtClean="0"/>
              <a:t>section</a:t>
            </a:r>
            <a:r>
              <a:rPr lang="es-ES_tradnl" dirty="0" smtClean="0"/>
              <a:t> </a:t>
            </a:r>
            <a:r>
              <a:rPr lang="es-ES_tradnl" dirty="0" err="1" smtClean="0"/>
              <a:t>header</a:t>
            </a:r>
            <a:endParaRPr lang="en-US" dirty="0"/>
          </a:p>
        </p:txBody>
      </p:sp>
    </p:spTree>
    <p:extLst>
      <p:ext uri="{BB962C8B-B14F-4D97-AF65-F5344CB8AC3E}">
        <p14:creationId xmlns:p14="http://schemas.microsoft.com/office/powerpoint/2010/main" val="2172598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4" name="Picture 3" descr="4_4.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0" name="Picture 9" descr="Aspire_PPT_03032014.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8359" y="162096"/>
            <a:ext cx="423466" cy="425417"/>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7" name="Content Placeholder 6"/>
          <p:cNvSpPr>
            <a:spLocks noGrp="1"/>
          </p:cNvSpPr>
          <p:nvPr>
            <p:ph sz="quarter" idx="10"/>
          </p:nvPr>
        </p:nvSpPr>
        <p:spPr>
          <a:xfrm>
            <a:off x="4840192" y="1645920"/>
            <a:ext cx="3657600" cy="42062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Content Placeholder 6"/>
          <p:cNvSpPr>
            <a:spLocks noGrp="1"/>
          </p:cNvSpPr>
          <p:nvPr>
            <p:ph sz="quarter" idx="11"/>
          </p:nvPr>
        </p:nvSpPr>
        <p:spPr>
          <a:xfrm>
            <a:off x="640178" y="1645920"/>
            <a:ext cx="3657600" cy="42062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357022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0" name="Picture 9" descr="5_5.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8" name="Picture 7" descr="Aspire_PPT_03032014.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8359" y="162096"/>
            <a:ext cx="423466" cy="425417"/>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Text Placeholder 3"/>
          <p:cNvSpPr>
            <a:spLocks noGrp="1"/>
          </p:cNvSpPr>
          <p:nvPr>
            <p:ph type="body" sz="quarter" idx="10" hasCustomPrompt="1"/>
          </p:nvPr>
        </p:nvSpPr>
        <p:spPr>
          <a:xfrm>
            <a:off x="4657408" y="1646238"/>
            <a:ext cx="3840480" cy="639762"/>
          </a:xfrm>
        </p:spPr>
        <p:txBody>
          <a:bodyPr anchor="ctr" anchorCtr="0">
            <a:normAutofit/>
          </a:bodyPr>
          <a:lstStyle>
            <a:lvl1pPr marL="0" indent="0">
              <a:buFontTx/>
              <a:buNone/>
              <a:defRPr sz="3200" kern="1200"/>
            </a:lvl1pPr>
            <a:lvl2pPr marL="457200" indent="0">
              <a:buFontTx/>
              <a:buNone/>
              <a:defRPr sz="3200" kern="1200"/>
            </a:lvl2pPr>
            <a:lvl3pPr marL="914400" indent="0">
              <a:buFontTx/>
              <a:buNone/>
              <a:defRPr sz="3200" kern="1200"/>
            </a:lvl3pPr>
            <a:lvl4pPr marL="1371600" indent="0">
              <a:buFontTx/>
              <a:buNone/>
              <a:defRPr sz="3200" kern="1200"/>
            </a:lvl4pPr>
            <a:lvl5pPr marL="1828800" indent="0">
              <a:buFontTx/>
              <a:buNone/>
              <a:defRPr sz="3200" kern="1200"/>
            </a:lvl5pPr>
          </a:lstStyle>
          <a:p>
            <a:pPr lvl="0"/>
            <a:r>
              <a:rPr lang="es-ES_tradnl" dirty="0" err="1" smtClean="0"/>
              <a:t>Subtitle</a:t>
            </a:r>
            <a:endParaRPr lang="en-US" dirty="0"/>
          </a:p>
        </p:txBody>
      </p:sp>
      <p:sp>
        <p:nvSpPr>
          <p:cNvPr id="6" name="Content Placeholder 5"/>
          <p:cNvSpPr>
            <a:spLocks noGrp="1"/>
          </p:cNvSpPr>
          <p:nvPr>
            <p:ph sz="quarter" idx="11"/>
          </p:nvPr>
        </p:nvSpPr>
        <p:spPr>
          <a:xfrm>
            <a:off x="4657407" y="2285664"/>
            <a:ext cx="3842067" cy="356649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ext Placeholder 3"/>
          <p:cNvSpPr>
            <a:spLocks noGrp="1"/>
          </p:cNvSpPr>
          <p:nvPr>
            <p:ph type="body" sz="quarter" idx="12" hasCustomPrompt="1"/>
          </p:nvPr>
        </p:nvSpPr>
        <p:spPr>
          <a:xfrm>
            <a:off x="636589" y="1646238"/>
            <a:ext cx="3840480" cy="639762"/>
          </a:xfrm>
        </p:spPr>
        <p:txBody>
          <a:bodyPr anchor="ctr" anchorCtr="0">
            <a:normAutofit/>
          </a:bodyPr>
          <a:lstStyle>
            <a:lvl1pPr marL="0" indent="0">
              <a:buFontTx/>
              <a:buNone/>
              <a:defRPr sz="3200" kern="1200"/>
            </a:lvl1pPr>
            <a:lvl2pPr marL="457200" indent="0">
              <a:buFontTx/>
              <a:buNone/>
              <a:defRPr sz="3200" kern="1200"/>
            </a:lvl2pPr>
            <a:lvl3pPr marL="914400" indent="0">
              <a:buFontTx/>
              <a:buNone/>
              <a:defRPr sz="3200" kern="1200"/>
            </a:lvl3pPr>
            <a:lvl4pPr marL="1371600" indent="0">
              <a:buFontTx/>
              <a:buNone/>
              <a:defRPr sz="3200" kern="1200"/>
            </a:lvl4pPr>
            <a:lvl5pPr marL="1828800" indent="0">
              <a:buFontTx/>
              <a:buNone/>
              <a:defRPr sz="3200" kern="1200"/>
            </a:lvl5pPr>
          </a:lstStyle>
          <a:p>
            <a:pPr lvl="0"/>
            <a:r>
              <a:rPr lang="es-ES_tradnl" dirty="0" err="1" smtClean="0"/>
              <a:t>Subtitle</a:t>
            </a:r>
            <a:endParaRPr lang="en-US" dirty="0"/>
          </a:p>
        </p:txBody>
      </p:sp>
      <p:sp>
        <p:nvSpPr>
          <p:cNvPr id="14" name="Content Placeholder 5"/>
          <p:cNvSpPr>
            <a:spLocks noGrp="1"/>
          </p:cNvSpPr>
          <p:nvPr>
            <p:ph sz="quarter" idx="13"/>
          </p:nvPr>
        </p:nvSpPr>
        <p:spPr>
          <a:xfrm>
            <a:off x="636588" y="2285664"/>
            <a:ext cx="3842067" cy="356649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23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3" name="Picture 2" descr="4.jpg"/>
          <p:cNvPicPr>
            <a:picLocks noChangeAspect="1"/>
          </p:cNvPicPr>
          <p:nvPr userDrawn="1"/>
        </p:nvPicPr>
        <p:blipFill rotWithShape="1">
          <a:blip r:embed="rId2">
            <a:extLst>
              <a:ext uri="{28A0092B-C50C-407E-A947-70E740481C1C}">
                <a14:useLocalDpi xmlns:a14="http://schemas.microsoft.com/office/drawing/2010/main" val="0"/>
              </a:ext>
            </a:extLst>
          </a:blip>
          <a:srcRect b="39102"/>
          <a:stretch/>
        </p:blipFill>
        <p:spPr>
          <a:xfrm>
            <a:off x="0" y="0"/>
            <a:ext cx="9144000" cy="4176380"/>
          </a:xfrm>
          <a:prstGeom prst="rect">
            <a:avLst/>
          </a:prstGeom>
        </p:spPr>
      </p:pic>
      <p:pic>
        <p:nvPicPr>
          <p:cNvPr id="5" name="Picture 4" descr="6_6.jpg"/>
          <p:cNvPicPr>
            <a:picLocks noChangeAspect="1"/>
          </p:cNvPicPr>
          <p:nvPr userDrawn="1"/>
        </p:nvPicPr>
        <p:blipFill rotWithShape="1">
          <a:blip r:embed="rId3">
            <a:extLst>
              <a:ext uri="{28A0092B-C50C-407E-A947-70E740481C1C}">
                <a14:useLocalDpi xmlns:a14="http://schemas.microsoft.com/office/drawing/2010/main" val="0"/>
              </a:ext>
            </a:extLst>
          </a:blip>
          <a:srcRect l="-1678" t="31443"/>
          <a:stretch/>
        </p:blipFill>
        <p:spPr>
          <a:xfrm>
            <a:off x="-153430" y="2156376"/>
            <a:ext cx="9297430" cy="4701624"/>
          </a:xfrm>
          <a:prstGeom prst="rect">
            <a:avLst/>
          </a:prstGeom>
        </p:spPr>
      </p:pic>
      <p:pic>
        <p:nvPicPr>
          <p:cNvPr id="11" name="Picture 10" descr="Aspire_PPT_03032014.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08359" y="162096"/>
            <a:ext cx="423466" cy="425417"/>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859396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pic>
        <p:nvPicPr>
          <p:cNvPr id="3" name="Picture 2" descr="7.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4" name="Picture 3" descr="Aspire_PPT_03032014.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8359" y="162096"/>
            <a:ext cx="423466" cy="425417"/>
          </a:xfrm>
          <a:prstGeom prst="rect">
            <a:avLst/>
          </a:prstGeom>
        </p:spPr>
      </p:pic>
    </p:spTree>
    <p:extLst>
      <p:ext uri="{BB962C8B-B14F-4D97-AF65-F5344CB8AC3E}">
        <p14:creationId xmlns:p14="http://schemas.microsoft.com/office/powerpoint/2010/main" val="703938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9" name="Picture 8" descr="8.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5" name="Picture 4" descr="Aspire_PPT_03032014.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8359" y="162096"/>
            <a:ext cx="423466" cy="425417"/>
          </a:xfrm>
          <a:prstGeom prst="rect">
            <a:avLst/>
          </a:prstGeom>
        </p:spPr>
      </p:pic>
      <p:sp>
        <p:nvSpPr>
          <p:cNvPr id="2" name="Title 1"/>
          <p:cNvSpPr>
            <a:spLocks noGrp="1"/>
          </p:cNvSpPr>
          <p:nvPr>
            <p:ph type="title" hasCustomPrompt="1"/>
          </p:nvPr>
        </p:nvSpPr>
        <p:spPr>
          <a:xfrm>
            <a:off x="636589" y="640080"/>
            <a:ext cx="3021012" cy="1554480"/>
          </a:xfrm>
        </p:spPr>
        <p:txBody>
          <a:bodyPr anchor="b" anchorCtr="0">
            <a:noAutofit/>
          </a:bodyPr>
          <a:lstStyle>
            <a:lvl1pPr>
              <a:defRPr sz="3200" baseline="0"/>
            </a:lvl1pPr>
          </a:lstStyle>
          <a:p>
            <a:r>
              <a:rPr lang="es-ES_tradnl" dirty="0" err="1" smtClean="0"/>
              <a:t>Title</a:t>
            </a:r>
            <a:endParaRPr lang="en-US" dirty="0"/>
          </a:p>
        </p:txBody>
      </p:sp>
      <p:sp>
        <p:nvSpPr>
          <p:cNvPr id="7" name="Content Placeholder 6"/>
          <p:cNvSpPr>
            <a:spLocks noGrp="1"/>
          </p:cNvSpPr>
          <p:nvPr>
            <p:ph sz="quarter" idx="10" hasCustomPrompt="1"/>
          </p:nvPr>
        </p:nvSpPr>
        <p:spPr>
          <a:xfrm>
            <a:off x="640080" y="2194560"/>
            <a:ext cx="3017520" cy="3657600"/>
          </a:xfrm>
        </p:spPr>
        <p:txBody>
          <a:bodyPr>
            <a:normAutofit/>
          </a:bodyPr>
          <a:lstStyle>
            <a:lvl1pPr>
              <a:defRPr sz="2400"/>
            </a:lvl1pPr>
            <a:lvl2pPr>
              <a:defRPr sz="2400"/>
            </a:lvl2pPr>
            <a:lvl3pPr>
              <a:defRPr sz="2400"/>
            </a:lvl3pPr>
            <a:lvl4pPr>
              <a:defRPr sz="2400"/>
            </a:lvl4pPr>
            <a:lvl5pPr>
              <a:defRPr sz="2400"/>
            </a:lvl5pPr>
          </a:lstStyle>
          <a:p>
            <a:pPr lvl="0"/>
            <a:r>
              <a:rPr lang="es-ES_tradnl" dirty="0" smtClean="0"/>
              <a:t>Text</a:t>
            </a:r>
            <a:endParaRPr lang="en-US" dirty="0"/>
          </a:p>
        </p:txBody>
      </p:sp>
      <p:sp>
        <p:nvSpPr>
          <p:cNvPr id="14" name="Content Placeholder 13"/>
          <p:cNvSpPr>
            <a:spLocks noGrp="1"/>
          </p:cNvSpPr>
          <p:nvPr>
            <p:ph sz="quarter" idx="11"/>
          </p:nvPr>
        </p:nvSpPr>
        <p:spPr>
          <a:xfrm>
            <a:off x="4023360" y="1081088"/>
            <a:ext cx="4480560" cy="4762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67377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itle Placeholder 5"/>
          <p:cNvSpPr>
            <a:spLocks noGrp="1"/>
          </p:cNvSpPr>
          <p:nvPr>
            <p:ph type="title"/>
          </p:nvPr>
        </p:nvSpPr>
        <p:spPr>
          <a:xfrm>
            <a:off x="636588" y="628650"/>
            <a:ext cx="7862887" cy="9096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8" name="Text Placeholder 7"/>
          <p:cNvSpPr>
            <a:spLocks noGrp="1"/>
          </p:cNvSpPr>
          <p:nvPr>
            <p:ph type="body" idx="1"/>
          </p:nvPr>
        </p:nvSpPr>
        <p:spPr>
          <a:xfrm>
            <a:off x="636588" y="1657351"/>
            <a:ext cx="7862887" cy="4186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463580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xStyles>
    <p:titleStyle>
      <a:lvl1pPr algn="ctr" defTabSz="457200" rtl="0" eaLnBrk="1" latinLnBrk="0" hangingPunct="1">
        <a:spcBef>
          <a:spcPct val="0"/>
        </a:spcBef>
        <a:buNone/>
        <a:defRPr sz="4400" kern="1200" baseline="0">
          <a:solidFill>
            <a:schemeClr val="tx1">
              <a:lumMod val="85000"/>
              <a:lumOff val="15000"/>
            </a:schemeClr>
          </a:solidFill>
          <a:latin typeface="Chalet ParisNineteenEighty"/>
          <a:ea typeface="+mj-ea"/>
          <a:cs typeface="+mj-cs"/>
        </a:defRPr>
      </a:lvl1pPr>
    </p:titleStyle>
    <p:bodyStyle>
      <a:lvl1pPr marL="342900" indent="-342900" algn="l" defTabSz="457200" rtl="0" eaLnBrk="1" latinLnBrk="0" hangingPunct="1">
        <a:spcBef>
          <a:spcPct val="20000"/>
        </a:spcBef>
        <a:buClr>
          <a:schemeClr val="tx1">
            <a:lumMod val="85000"/>
            <a:lumOff val="15000"/>
          </a:schemeClr>
        </a:buClr>
        <a:buFont typeface="Arial"/>
        <a:buChar char="•"/>
        <a:defRPr sz="3200" kern="1200">
          <a:solidFill>
            <a:schemeClr val="tx1">
              <a:lumMod val="85000"/>
              <a:lumOff val="15000"/>
            </a:schemeClr>
          </a:solidFill>
          <a:latin typeface="Chalet ParisNineteenSixty"/>
          <a:ea typeface="+mn-ea"/>
          <a:cs typeface="+mn-cs"/>
        </a:defRPr>
      </a:lvl1pPr>
      <a:lvl2pPr marL="742950" indent="-285750" algn="l" defTabSz="457200" rtl="0" eaLnBrk="1" latinLnBrk="0" hangingPunct="1">
        <a:spcBef>
          <a:spcPct val="20000"/>
        </a:spcBef>
        <a:buClr>
          <a:schemeClr val="tx1">
            <a:lumMod val="85000"/>
            <a:lumOff val="15000"/>
          </a:schemeClr>
        </a:buClr>
        <a:buFont typeface="Arial"/>
        <a:buChar char="•"/>
        <a:defRPr sz="2800" kern="1200">
          <a:solidFill>
            <a:schemeClr val="tx1">
              <a:lumMod val="85000"/>
              <a:lumOff val="15000"/>
            </a:schemeClr>
          </a:solidFill>
          <a:latin typeface="Chalet ParisNineteenSixty"/>
          <a:ea typeface="+mn-ea"/>
          <a:cs typeface="+mn-cs"/>
        </a:defRPr>
      </a:lvl2pPr>
      <a:lvl3pPr marL="1143000" indent="-228600" algn="l" defTabSz="457200" rtl="0" eaLnBrk="1" latinLnBrk="0" hangingPunct="1">
        <a:spcBef>
          <a:spcPct val="20000"/>
        </a:spcBef>
        <a:buClr>
          <a:schemeClr val="tx1">
            <a:lumMod val="85000"/>
            <a:lumOff val="15000"/>
          </a:schemeClr>
        </a:buClr>
        <a:buFont typeface="Arial"/>
        <a:buChar char="•"/>
        <a:defRPr sz="2400" kern="1200">
          <a:solidFill>
            <a:schemeClr val="tx1">
              <a:lumMod val="85000"/>
              <a:lumOff val="15000"/>
            </a:schemeClr>
          </a:solidFill>
          <a:latin typeface="Chalet ParisNineteenSixty"/>
          <a:ea typeface="+mn-ea"/>
          <a:cs typeface="+mn-cs"/>
        </a:defRPr>
      </a:lvl3pPr>
      <a:lvl4pPr marL="1600200" indent="-228600" algn="l" defTabSz="457200" rtl="0" eaLnBrk="1" latinLnBrk="0" hangingPunct="1">
        <a:spcBef>
          <a:spcPct val="20000"/>
        </a:spcBef>
        <a:buClr>
          <a:schemeClr val="tx1">
            <a:lumMod val="85000"/>
            <a:lumOff val="15000"/>
          </a:schemeClr>
        </a:buClr>
        <a:buFont typeface="Arial"/>
        <a:buChar char="•"/>
        <a:defRPr sz="2000" kern="1200">
          <a:solidFill>
            <a:schemeClr val="tx1">
              <a:lumMod val="85000"/>
              <a:lumOff val="15000"/>
            </a:schemeClr>
          </a:solidFill>
          <a:latin typeface="Chalet ParisNineteenSixty"/>
          <a:ea typeface="+mn-ea"/>
          <a:cs typeface="+mn-cs"/>
        </a:defRPr>
      </a:lvl4pPr>
      <a:lvl5pPr marL="2057400" indent="-228600" algn="l" defTabSz="457200" rtl="0" eaLnBrk="1" latinLnBrk="0" hangingPunct="1">
        <a:spcBef>
          <a:spcPct val="20000"/>
        </a:spcBef>
        <a:buClr>
          <a:schemeClr val="tx1">
            <a:lumMod val="85000"/>
            <a:lumOff val="15000"/>
          </a:schemeClr>
        </a:buClr>
        <a:buFont typeface="Arial"/>
        <a:buChar char="•"/>
        <a:defRPr sz="2000" kern="1200">
          <a:solidFill>
            <a:schemeClr val="tx1">
              <a:lumMod val="85000"/>
              <a:lumOff val="15000"/>
            </a:schemeClr>
          </a:solidFill>
          <a:latin typeface="Chalet ParisNineteenSixty"/>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cruddell@Utah.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83406"/>
            <a:ext cx="7315200" cy="1376252"/>
          </a:xfrm>
        </p:spPr>
        <p:txBody>
          <a:bodyPr/>
          <a:lstStyle/>
          <a:p>
            <a:r>
              <a:rPr lang="en-US" b="1" dirty="0" smtClean="0"/>
              <a:t>ASPIRE</a:t>
            </a:r>
            <a:endParaRPr lang="en-US" b="1" dirty="0"/>
          </a:p>
        </p:txBody>
      </p:sp>
      <p:sp>
        <p:nvSpPr>
          <p:cNvPr id="3" name="Text Placeholder 2"/>
          <p:cNvSpPr>
            <a:spLocks noGrp="1"/>
          </p:cNvSpPr>
          <p:nvPr>
            <p:ph type="body" sz="quarter" idx="10"/>
          </p:nvPr>
        </p:nvSpPr>
        <p:spPr>
          <a:xfrm>
            <a:off x="914400" y="2294666"/>
            <a:ext cx="7315200" cy="1655763"/>
          </a:xfrm>
        </p:spPr>
        <p:txBody>
          <a:bodyPr/>
          <a:lstStyle/>
          <a:p>
            <a:r>
              <a:rPr lang="en-US" dirty="0" smtClean="0"/>
              <a:t>Achieving Success by Promoting Readiness in Education and Employment</a:t>
            </a:r>
            <a:endParaRPr lang="en-US" dirty="0"/>
          </a:p>
        </p:txBody>
      </p:sp>
      <p:sp>
        <p:nvSpPr>
          <p:cNvPr id="5" name="Text Placeholder 2"/>
          <p:cNvSpPr txBox="1">
            <a:spLocks/>
          </p:cNvSpPr>
          <p:nvPr/>
        </p:nvSpPr>
        <p:spPr>
          <a:xfrm>
            <a:off x="524256" y="3928824"/>
            <a:ext cx="8010144" cy="1235645"/>
          </a:xfrm>
          <a:prstGeom prst="rect">
            <a:avLst/>
          </a:prstGeom>
        </p:spPr>
        <p:txBody>
          <a:bodyPr vert="horz" lIns="91440" tIns="45720" rIns="91440" bIns="45720" rtlCol="0" anchor="ctr" anchorCtr="0">
            <a:normAutofit/>
          </a:bodyPr>
          <a:lstStyle>
            <a:lvl1pPr marL="0" indent="0" algn="ctr" defTabSz="457200" rtl="0" eaLnBrk="1" latinLnBrk="0" hangingPunct="1">
              <a:spcBef>
                <a:spcPct val="20000"/>
              </a:spcBef>
              <a:buClr>
                <a:schemeClr val="tx1">
                  <a:lumMod val="85000"/>
                  <a:lumOff val="15000"/>
                </a:schemeClr>
              </a:buClr>
              <a:buFontTx/>
              <a:buNone/>
              <a:defRPr sz="3200" kern="1200">
                <a:solidFill>
                  <a:schemeClr val="tx1">
                    <a:lumMod val="85000"/>
                    <a:lumOff val="15000"/>
                  </a:schemeClr>
                </a:solidFill>
                <a:latin typeface="Chalet ParisNineteenSixty"/>
                <a:ea typeface="+mn-ea"/>
                <a:cs typeface="+mn-cs"/>
              </a:defRPr>
            </a:lvl1pPr>
            <a:lvl2pPr marL="742950" indent="-285750" algn="l" defTabSz="457200" rtl="0" eaLnBrk="1" latinLnBrk="0" hangingPunct="1">
              <a:spcBef>
                <a:spcPct val="20000"/>
              </a:spcBef>
              <a:buClr>
                <a:schemeClr val="tx1">
                  <a:lumMod val="85000"/>
                  <a:lumOff val="15000"/>
                </a:schemeClr>
              </a:buClr>
              <a:buFont typeface="Arial"/>
              <a:buChar char="•"/>
              <a:defRPr sz="2800" kern="1200">
                <a:solidFill>
                  <a:schemeClr val="tx1">
                    <a:lumMod val="85000"/>
                    <a:lumOff val="15000"/>
                  </a:schemeClr>
                </a:solidFill>
                <a:latin typeface="Chalet ParisNineteenSixty"/>
                <a:ea typeface="+mn-ea"/>
                <a:cs typeface="+mn-cs"/>
              </a:defRPr>
            </a:lvl2pPr>
            <a:lvl3pPr marL="1143000" indent="-228600" algn="l" defTabSz="457200" rtl="0" eaLnBrk="1" latinLnBrk="0" hangingPunct="1">
              <a:spcBef>
                <a:spcPct val="20000"/>
              </a:spcBef>
              <a:buClr>
                <a:schemeClr val="tx1">
                  <a:lumMod val="85000"/>
                  <a:lumOff val="15000"/>
                </a:schemeClr>
              </a:buClr>
              <a:buFont typeface="Arial"/>
              <a:buChar char="•"/>
              <a:defRPr sz="2400" kern="1200">
                <a:solidFill>
                  <a:schemeClr val="tx1">
                    <a:lumMod val="85000"/>
                    <a:lumOff val="15000"/>
                  </a:schemeClr>
                </a:solidFill>
                <a:latin typeface="Chalet ParisNineteenSixty"/>
                <a:ea typeface="+mn-ea"/>
                <a:cs typeface="+mn-cs"/>
              </a:defRPr>
            </a:lvl3pPr>
            <a:lvl4pPr marL="1600200" indent="-228600" algn="l" defTabSz="457200" rtl="0" eaLnBrk="1" latinLnBrk="0" hangingPunct="1">
              <a:spcBef>
                <a:spcPct val="20000"/>
              </a:spcBef>
              <a:buClr>
                <a:schemeClr val="tx1">
                  <a:lumMod val="85000"/>
                  <a:lumOff val="15000"/>
                </a:schemeClr>
              </a:buClr>
              <a:buFont typeface="Arial"/>
              <a:buChar char="•"/>
              <a:defRPr sz="2000" kern="1200">
                <a:solidFill>
                  <a:schemeClr val="tx1">
                    <a:lumMod val="85000"/>
                    <a:lumOff val="15000"/>
                  </a:schemeClr>
                </a:solidFill>
                <a:latin typeface="Chalet ParisNineteenSixty"/>
                <a:ea typeface="+mn-ea"/>
                <a:cs typeface="+mn-cs"/>
              </a:defRPr>
            </a:lvl4pPr>
            <a:lvl5pPr marL="2057400" indent="-228600" algn="l" defTabSz="457200" rtl="0" eaLnBrk="1" latinLnBrk="0" hangingPunct="1">
              <a:spcBef>
                <a:spcPct val="20000"/>
              </a:spcBef>
              <a:buClr>
                <a:schemeClr val="tx1">
                  <a:lumMod val="85000"/>
                  <a:lumOff val="15000"/>
                </a:schemeClr>
              </a:buClr>
              <a:buFont typeface="Arial"/>
              <a:buChar char="•"/>
              <a:defRPr sz="2000" kern="1200">
                <a:solidFill>
                  <a:schemeClr val="tx1">
                    <a:lumMod val="85000"/>
                    <a:lumOff val="15000"/>
                  </a:schemeClr>
                </a:solidFill>
                <a:latin typeface="Chalet ParisNineteenSixty"/>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smtClean="0"/>
              <a:t>A PROMISE Initiative of the US Department of Education</a:t>
            </a:r>
          </a:p>
          <a:p>
            <a:r>
              <a:rPr lang="en-US" sz="2400" dirty="0" smtClean="0"/>
              <a:t>(#H418P130009)</a:t>
            </a:r>
            <a:endParaRPr lang="en-US" sz="2400" dirty="0"/>
          </a:p>
        </p:txBody>
      </p:sp>
    </p:spTree>
    <p:extLst>
      <p:ext uri="{BB962C8B-B14F-4D97-AF65-F5344CB8AC3E}">
        <p14:creationId xmlns:p14="http://schemas.microsoft.com/office/powerpoint/2010/main" val="3780803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Collaboration Challenges</a:t>
            </a:r>
            <a:endParaRPr lang="en-US" dirty="0"/>
          </a:p>
        </p:txBody>
      </p:sp>
      <p:sp>
        <p:nvSpPr>
          <p:cNvPr id="5" name="Content Placeholder 2"/>
          <p:cNvSpPr txBox="1">
            <a:spLocks/>
          </p:cNvSpPr>
          <p:nvPr/>
        </p:nvSpPr>
        <p:spPr>
          <a:xfrm>
            <a:off x="784224" y="1797050"/>
            <a:ext cx="7866063" cy="4198938"/>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Clr>
                <a:schemeClr val="tx1">
                  <a:lumMod val="85000"/>
                  <a:lumOff val="15000"/>
                </a:schemeClr>
              </a:buClr>
              <a:buFont typeface="Arial"/>
              <a:buChar char="•"/>
              <a:defRPr sz="3200" kern="1200">
                <a:solidFill>
                  <a:schemeClr val="tx1">
                    <a:lumMod val="85000"/>
                    <a:lumOff val="15000"/>
                  </a:schemeClr>
                </a:solidFill>
                <a:latin typeface="Chalet ParisNineteenSixty"/>
                <a:ea typeface="+mn-ea"/>
                <a:cs typeface="+mn-cs"/>
              </a:defRPr>
            </a:lvl1pPr>
            <a:lvl2pPr marL="742950" indent="-285750" algn="l" defTabSz="457200" rtl="0" eaLnBrk="1" latinLnBrk="0" hangingPunct="1">
              <a:spcBef>
                <a:spcPct val="20000"/>
              </a:spcBef>
              <a:buClr>
                <a:schemeClr val="tx1">
                  <a:lumMod val="85000"/>
                  <a:lumOff val="15000"/>
                </a:schemeClr>
              </a:buClr>
              <a:buFont typeface="Arial"/>
              <a:buChar char="•"/>
              <a:defRPr sz="2800" kern="1200">
                <a:solidFill>
                  <a:schemeClr val="tx1">
                    <a:lumMod val="85000"/>
                    <a:lumOff val="15000"/>
                  </a:schemeClr>
                </a:solidFill>
                <a:latin typeface="Chalet ParisNineteenSixty"/>
                <a:ea typeface="+mn-ea"/>
                <a:cs typeface="+mn-cs"/>
              </a:defRPr>
            </a:lvl2pPr>
            <a:lvl3pPr marL="1143000" indent="-228600" algn="l" defTabSz="457200" rtl="0" eaLnBrk="1" latinLnBrk="0" hangingPunct="1">
              <a:spcBef>
                <a:spcPct val="20000"/>
              </a:spcBef>
              <a:buClr>
                <a:schemeClr val="tx1">
                  <a:lumMod val="85000"/>
                  <a:lumOff val="15000"/>
                </a:schemeClr>
              </a:buClr>
              <a:buFont typeface="Arial"/>
              <a:buChar char="•"/>
              <a:defRPr sz="2400" kern="1200">
                <a:solidFill>
                  <a:schemeClr val="tx1">
                    <a:lumMod val="85000"/>
                    <a:lumOff val="15000"/>
                  </a:schemeClr>
                </a:solidFill>
                <a:latin typeface="Chalet ParisNineteenSixty"/>
                <a:ea typeface="+mn-ea"/>
                <a:cs typeface="+mn-cs"/>
              </a:defRPr>
            </a:lvl3pPr>
            <a:lvl4pPr marL="1600200" indent="-228600" algn="l" defTabSz="457200" rtl="0" eaLnBrk="1" latinLnBrk="0" hangingPunct="1">
              <a:spcBef>
                <a:spcPct val="20000"/>
              </a:spcBef>
              <a:buClr>
                <a:schemeClr val="tx1">
                  <a:lumMod val="85000"/>
                  <a:lumOff val="15000"/>
                </a:schemeClr>
              </a:buClr>
              <a:buFont typeface="Arial"/>
              <a:buChar char="•"/>
              <a:defRPr sz="2000" kern="1200">
                <a:solidFill>
                  <a:schemeClr val="tx1">
                    <a:lumMod val="85000"/>
                    <a:lumOff val="15000"/>
                  </a:schemeClr>
                </a:solidFill>
                <a:latin typeface="Chalet ParisNineteenSixty"/>
                <a:ea typeface="+mn-ea"/>
                <a:cs typeface="+mn-cs"/>
              </a:defRPr>
            </a:lvl4pPr>
            <a:lvl5pPr marL="2057400" indent="-228600" algn="l" defTabSz="457200" rtl="0" eaLnBrk="1" latinLnBrk="0" hangingPunct="1">
              <a:spcBef>
                <a:spcPct val="20000"/>
              </a:spcBef>
              <a:buClr>
                <a:schemeClr val="tx1">
                  <a:lumMod val="85000"/>
                  <a:lumOff val="15000"/>
                </a:schemeClr>
              </a:buClr>
              <a:buFont typeface="Arial"/>
              <a:buChar char="•"/>
              <a:defRPr sz="2000" kern="1200">
                <a:solidFill>
                  <a:schemeClr val="tx1">
                    <a:lumMod val="85000"/>
                    <a:lumOff val="15000"/>
                  </a:schemeClr>
                </a:solidFill>
                <a:latin typeface="Chalet ParisNineteenSixty"/>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spcAft>
                <a:spcPts val="1200"/>
              </a:spcAft>
              <a:buClr>
                <a:srgbClr val="00863D"/>
              </a:buClr>
              <a:buSzPct val="100000"/>
              <a:buFont typeface="Arial"/>
              <a:buBlip>
                <a:blip r:embed="rId2"/>
              </a:buBlip>
            </a:pPr>
            <a:r>
              <a:rPr lang="en-US" sz="2600" dirty="0" smtClean="0">
                <a:solidFill>
                  <a:prstClr val="black"/>
                </a:solidFill>
              </a:rPr>
              <a:t>A consortium of Arizona, Colorado, Montana, North Dakota, South Dakota and Utah</a:t>
            </a:r>
          </a:p>
          <a:p>
            <a:pPr>
              <a:spcBef>
                <a:spcPts val="0"/>
              </a:spcBef>
              <a:spcAft>
                <a:spcPts val="1200"/>
              </a:spcAft>
              <a:buClr>
                <a:srgbClr val="00863D"/>
              </a:buClr>
              <a:buSzPct val="100000"/>
              <a:buFont typeface="Arial"/>
              <a:buBlip>
                <a:blip r:embed="rId2"/>
              </a:buBlip>
            </a:pPr>
            <a:r>
              <a:rPr lang="en-US" sz="2600" dirty="0" smtClean="0">
                <a:solidFill>
                  <a:prstClr val="black"/>
                </a:solidFill>
              </a:rPr>
              <a:t>Urban, rural, frontier and tribal</a:t>
            </a:r>
          </a:p>
          <a:p>
            <a:pPr lvl="1">
              <a:spcBef>
                <a:spcPts val="0"/>
              </a:spcBef>
              <a:spcAft>
                <a:spcPts val="1200"/>
              </a:spcAft>
              <a:buClr>
                <a:srgbClr val="00863D"/>
              </a:buClr>
              <a:buSzPct val="100000"/>
              <a:buFont typeface="Arial"/>
              <a:buBlip>
                <a:blip r:embed="rId2"/>
              </a:buBlip>
            </a:pPr>
            <a:r>
              <a:rPr lang="en-US" sz="2200" dirty="0" smtClean="0">
                <a:solidFill>
                  <a:prstClr val="black"/>
                </a:solidFill>
              </a:rPr>
              <a:t>42 allied agencies</a:t>
            </a:r>
          </a:p>
          <a:p>
            <a:pPr lvl="1">
              <a:spcBef>
                <a:spcPts val="0"/>
              </a:spcBef>
              <a:spcAft>
                <a:spcPts val="1200"/>
              </a:spcAft>
              <a:buClr>
                <a:srgbClr val="00863D"/>
              </a:buClr>
              <a:buSzPct val="100000"/>
              <a:buFont typeface="Arial"/>
              <a:buBlip>
                <a:blip r:embed="rId2"/>
              </a:buBlip>
            </a:pPr>
            <a:r>
              <a:rPr lang="en-US" sz="2200" dirty="0" smtClean="0">
                <a:solidFill>
                  <a:prstClr val="black"/>
                </a:solidFill>
              </a:rPr>
              <a:t>49 tribes</a:t>
            </a:r>
          </a:p>
          <a:p>
            <a:pPr lvl="1">
              <a:spcBef>
                <a:spcPts val="0"/>
              </a:spcBef>
              <a:spcAft>
                <a:spcPts val="1200"/>
              </a:spcAft>
              <a:buClr>
                <a:srgbClr val="00863D"/>
              </a:buClr>
              <a:buSzPct val="100000"/>
              <a:buFont typeface="Arial"/>
              <a:buBlip>
                <a:blip r:embed="rId2"/>
              </a:buBlip>
            </a:pPr>
            <a:r>
              <a:rPr lang="en-US" sz="2200" dirty="0">
                <a:solidFill>
                  <a:prstClr val="black"/>
                </a:solidFill>
              </a:rPr>
              <a:t>T</a:t>
            </a:r>
            <a:r>
              <a:rPr lang="en-US" sz="2200" dirty="0" smtClean="0">
                <a:solidFill>
                  <a:prstClr val="black"/>
                </a:solidFill>
              </a:rPr>
              <a:t>housands of school districts</a:t>
            </a:r>
          </a:p>
          <a:p>
            <a:pPr lvl="1">
              <a:spcBef>
                <a:spcPts val="0"/>
              </a:spcBef>
              <a:spcAft>
                <a:spcPts val="1200"/>
              </a:spcAft>
              <a:buClr>
                <a:srgbClr val="00863D"/>
              </a:buClr>
              <a:buSzPct val="100000"/>
              <a:buFont typeface="Arial"/>
              <a:buBlip>
                <a:blip r:embed="rId2"/>
              </a:buBlip>
            </a:pPr>
            <a:r>
              <a:rPr lang="en-US" sz="2200" dirty="0" smtClean="0">
                <a:solidFill>
                  <a:prstClr val="black"/>
                </a:solidFill>
              </a:rPr>
              <a:t>Innumerable community organizations</a:t>
            </a:r>
          </a:p>
          <a:p>
            <a:pPr>
              <a:spcBef>
                <a:spcPts val="0"/>
              </a:spcBef>
              <a:spcAft>
                <a:spcPts val="1200"/>
              </a:spcAft>
              <a:buClr>
                <a:srgbClr val="00863D"/>
              </a:buClr>
              <a:buSzPct val="100000"/>
              <a:buFont typeface="Arial"/>
              <a:buBlip>
                <a:blip r:embed="rId2"/>
              </a:buBlip>
            </a:pPr>
            <a:r>
              <a:rPr lang="en-US" sz="2600" dirty="0" smtClean="0">
                <a:solidFill>
                  <a:prstClr val="black"/>
                </a:solidFill>
              </a:rPr>
              <a:t>Fidelity across six states</a:t>
            </a:r>
          </a:p>
          <a:p>
            <a:pPr marL="0" indent="0">
              <a:buFont typeface="Arial"/>
              <a:buNone/>
            </a:pPr>
            <a:endParaRPr lang="en-US" sz="2800" dirty="0"/>
          </a:p>
        </p:txBody>
      </p:sp>
    </p:spTree>
    <p:extLst>
      <p:ext uri="{BB962C8B-B14F-4D97-AF65-F5344CB8AC3E}">
        <p14:creationId xmlns:p14="http://schemas.microsoft.com/office/powerpoint/2010/main" val="42606138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Collaboration Communication</a:t>
            </a:r>
            <a:endParaRPr lang="en-US" dirty="0"/>
          </a:p>
        </p:txBody>
      </p:sp>
      <p:sp>
        <p:nvSpPr>
          <p:cNvPr id="3" name="Content Placeholder 2"/>
          <p:cNvSpPr>
            <a:spLocks noGrp="1"/>
          </p:cNvSpPr>
          <p:nvPr>
            <p:ph sz="quarter" idx="10"/>
          </p:nvPr>
        </p:nvSpPr>
        <p:spPr/>
        <p:txBody>
          <a:bodyPr/>
          <a:lstStyle/>
          <a:p>
            <a:pPr marL="0" indent="0">
              <a:buNone/>
            </a:pPr>
            <a:r>
              <a:rPr lang="en-US" dirty="0" smtClean="0"/>
              <a:t>Communication </a:t>
            </a:r>
            <a:r>
              <a:rPr lang="en-US" dirty="0"/>
              <a:t>– internal and external</a:t>
            </a:r>
          </a:p>
          <a:p>
            <a:pPr marL="914400" lvl="1" indent="-514350">
              <a:buFont typeface="Arial" panose="020B0604020202020204" pitchFamily="34" charset="0"/>
              <a:buChar char="•"/>
            </a:pPr>
            <a:r>
              <a:rPr lang="en-US" sz="2400" dirty="0"/>
              <a:t>Develop a communication plan and be flexible</a:t>
            </a:r>
          </a:p>
          <a:p>
            <a:pPr marL="914400" lvl="1" indent="-514350">
              <a:buFont typeface="Arial" panose="020B0604020202020204" pitchFamily="34" charset="0"/>
              <a:buChar char="•"/>
            </a:pPr>
            <a:r>
              <a:rPr lang="en-US" sz="2400" dirty="0"/>
              <a:t>Build informal relationships first and identify process for formal relationships</a:t>
            </a:r>
          </a:p>
          <a:p>
            <a:pPr marL="914400" lvl="1" indent="-514350">
              <a:buFont typeface="Arial" panose="020B0604020202020204" pitchFamily="34" charset="0"/>
              <a:buChar char="•"/>
            </a:pPr>
            <a:r>
              <a:rPr lang="en-US" sz="2400" dirty="0" smtClean="0"/>
              <a:t>Engage partners</a:t>
            </a:r>
          </a:p>
          <a:p>
            <a:pPr marL="914400" lvl="1" indent="-514350">
              <a:buFont typeface="Arial" panose="020B0604020202020204" pitchFamily="34" charset="0"/>
              <a:buChar char="•"/>
            </a:pPr>
            <a:r>
              <a:rPr lang="en-US" sz="2400" dirty="0" smtClean="0"/>
              <a:t>Recognize </a:t>
            </a:r>
            <a:r>
              <a:rPr lang="en-US" sz="2400" dirty="0"/>
              <a:t>individuality and the strengths each person </a:t>
            </a:r>
            <a:r>
              <a:rPr lang="en-US" sz="2400" dirty="0" smtClean="0"/>
              <a:t>brings</a:t>
            </a:r>
          </a:p>
          <a:p>
            <a:pPr marL="914400" lvl="1" indent="-514350">
              <a:buFont typeface="Arial" panose="020B0604020202020204" pitchFamily="34" charset="0"/>
              <a:buChar char="•"/>
            </a:pPr>
            <a:r>
              <a:rPr lang="en-US" sz="2400" dirty="0" smtClean="0"/>
              <a:t>Utilize web-based strategies</a:t>
            </a:r>
          </a:p>
          <a:p>
            <a:pPr marL="914400" lvl="1" indent="-514350">
              <a:buFont typeface="Arial" panose="020B0604020202020204" pitchFamily="34" charset="0"/>
              <a:buChar char="•"/>
            </a:pPr>
            <a:r>
              <a:rPr lang="en-US" sz="2400" dirty="0" smtClean="0"/>
              <a:t>Newsletters, listserv, shared drives (wiggio.com)</a:t>
            </a:r>
            <a:endParaRPr lang="en-US" dirty="0" smtClean="0"/>
          </a:p>
          <a:p>
            <a:endParaRPr lang="en-US" dirty="0"/>
          </a:p>
        </p:txBody>
      </p:sp>
    </p:spTree>
    <p:extLst>
      <p:ext uri="{BB962C8B-B14F-4D97-AF65-F5344CB8AC3E}">
        <p14:creationId xmlns:p14="http://schemas.microsoft.com/office/powerpoint/2010/main" val="35940176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Collaboration</a:t>
            </a:r>
            <a:endParaRPr lang="en-US" dirty="0"/>
          </a:p>
        </p:txBody>
      </p:sp>
      <p:sp>
        <p:nvSpPr>
          <p:cNvPr id="4" name="Content Placeholder 2"/>
          <p:cNvSpPr txBox="1">
            <a:spLocks/>
          </p:cNvSpPr>
          <p:nvPr/>
        </p:nvSpPr>
        <p:spPr>
          <a:xfrm>
            <a:off x="784224" y="1797050"/>
            <a:ext cx="7866063" cy="4198938"/>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Clr>
                <a:schemeClr val="tx1">
                  <a:lumMod val="85000"/>
                  <a:lumOff val="15000"/>
                </a:schemeClr>
              </a:buClr>
              <a:buFont typeface="Arial"/>
              <a:buChar char="•"/>
              <a:defRPr sz="3200" kern="1200">
                <a:solidFill>
                  <a:schemeClr val="tx1">
                    <a:lumMod val="85000"/>
                    <a:lumOff val="15000"/>
                  </a:schemeClr>
                </a:solidFill>
                <a:latin typeface="Chalet ParisNineteenSixty"/>
                <a:ea typeface="+mn-ea"/>
                <a:cs typeface="+mn-cs"/>
              </a:defRPr>
            </a:lvl1pPr>
            <a:lvl2pPr marL="742950" indent="-285750" algn="l" defTabSz="457200" rtl="0" eaLnBrk="1" latinLnBrk="0" hangingPunct="1">
              <a:spcBef>
                <a:spcPct val="20000"/>
              </a:spcBef>
              <a:buClr>
                <a:schemeClr val="tx1">
                  <a:lumMod val="85000"/>
                  <a:lumOff val="15000"/>
                </a:schemeClr>
              </a:buClr>
              <a:buFont typeface="Arial"/>
              <a:buChar char="•"/>
              <a:defRPr sz="2800" kern="1200">
                <a:solidFill>
                  <a:schemeClr val="tx1">
                    <a:lumMod val="85000"/>
                    <a:lumOff val="15000"/>
                  </a:schemeClr>
                </a:solidFill>
                <a:latin typeface="Chalet ParisNineteenSixty"/>
                <a:ea typeface="+mn-ea"/>
                <a:cs typeface="+mn-cs"/>
              </a:defRPr>
            </a:lvl2pPr>
            <a:lvl3pPr marL="1143000" indent="-228600" algn="l" defTabSz="457200" rtl="0" eaLnBrk="1" latinLnBrk="0" hangingPunct="1">
              <a:spcBef>
                <a:spcPct val="20000"/>
              </a:spcBef>
              <a:buClr>
                <a:schemeClr val="tx1">
                  <a:lumMod val="85000"/>
                  <a:lumOff val="15000"/>
                </a:schemeClr>
              </a:buClr>
              <a:buFont typeface="Arial"/>
              <a:buChar char="•"/>
              <a:defRPr sz="2400" kern="1200">
                <a:solidFill>
                  <a:schemeClr val="tx1">
                    <a:lumMod val="85000"/>
                    <a:lumOff val="15000"/>
                  </a:schemeClr>
                </a:solidFill>
                <a:latin typeface="Chalet ParisNineteenSixty"/>
                <a:ea typeface="+mn-ea"/>
                <a:cs typeface="+mn-cs"/>
              </a:defRPr>
            </a:lvl3pPr>
            <a:lvl4pPr marL="1600200" indent="-228600" algn="l" defTabSz="457200" rtl="0" eaLnBrk="1" latinLnBrk="0" hangingPunct="1">
              <a:spcBef>
                <a:spcPct val="20000"/>
              </a:spcBef>
              <a:buClr>
                <a:schemeClr val="tx1">
                  <a:lumMod val="85000"/>
                  <a:lumOff val="15000"/>
                </a:schemeClr>
              </a:buClr>
              <a:buFont typeface="Arial"/>
              <a:buChar char="•"/>
              <a:defRPr sz="2000" kern="1200">
                <a:solidFill>
                  <a:schemeClr val="tx1">
                    <a:lumMod val="85000"/>
                    <a:lumOff val="15000"/>
                  </a:schemeClr>
                </a:solidFill>
                <a:latin typeface="Chalet ParisNineteenSixty"/>
                <a:ea typeface="+mn-ea"/>
                <a:cs typeface="+mn-cs"/>
              </a:defRPr>
            </a:lvl4pPr>
            <a:lvl5pPr marL="2057400" indent="-228600" algn="l" defTabSz="457200" rtl="0" eaLnBrk="1" latinLnBrk="0" hangingPunct="1">
              <a:spcBef>
                <a:spcPct val="20000"/>
              </a:spcBef>
              <a:buClr>
                <a:schemeClr val="tx1">
                  <a:lumMod val="85000"/>
                  <a:lumOff val="15000"/>
                </a:schemeClr>
              </a:buClr>
              <a:buFont typeface="Arial"/>
              <a:buChar char="•"/>
              <a:defRPr sz="2000" kern="1200">
                <a:solidFill>
                  <a:schemeClr val="tx1">
                    <a:lumMod val="85000"/>
                    <a:lumOff val="15000"/>
                  </a:schemeClr>
                </a:solidFill>
                <a:latin typeface="Chalet ParisNineteenSixty"/>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Clr>
                <a:srgbClr val="00863D"/>
              </a:buClr>
              <a:buSzPct val="100000"/>
              <a:buNone/>
            </a:pPr>
            <a:r>
              <a:rPr lang="en-US" sz="2800" dirty="0" smtClean="0">
                <a:solidFill>
                  <a:prstClr val="black"/>
                </a:solidFill>
              </a:rPr>
              <a:t>Fidelity across six states</a:t>
            </a:r>
          </a:p>
          <a:p>
            <a:pPr>
              <a:buClr>
                <a:srgbClr val="00863D"/>
              </a:buClr>
              <a:buSzPct val="100000"/>
              <a:buFont typeface="Arial"/>
              <a:buBlip>
                <a:blip r:embed="rId2"/>
              </a:buBlip>
            </a:pPr>
            <a:r>
              <a:rPr lang="en-US" sz="2800" dirty="0" smtClean="0">
                <a:solidFill>
                  <a:prstClr val="black"/>
                </a:solidFill>
              </a:rPr>
              <a:t>Strong communication</a:t>
            </a:r>
          </a:p>
          <a:p>
            <a:pPr lvl="1">
              <a:buClr>
                <a:srgbClr val="00863D"/>
              </a:buClr>
              <a:buSzPct val="100000"/>
              <a:buFont typeface="Arial"/>
              <a:buBlip>
                <a:blip r:embed="rId2"/>
              </a:buBlip>
            </a:pPr>
            <a:r>
              <a:rPr lang="en-US" sz="2400" dirty="0" smtClean="0">
                <a:solidFill>
                  <a:prstClr val="black"/>
                </a:solidFill>
              </a:rPr>
              <a:t>No dumb questions</a:t>
            </a:r>
          </a:p>
          <a:p>
            <a:pPr>
              <a:buClr>
                <a:srgbClr val="00863D"/>
              </a:buClr>
              <a:buSzPct val="100000"/>
              <a:buFont typeface="Arial"/>
              <a:buBlip>
                <a:blip r:embed="rId2"/>
              </a:buBlip>
            </a:pPr>
            <a:r>
              <a:rPr lang="en-US" sz="2800" dirty="0" smtClean="0">
                <a:solidFill>
                  <a:prstClr val="black"/>
                </a:solidFill>
              </a:rPr>
              <a:t>Common training - tracking</a:t>
            </a:r>
          </a:p>
          <a:p>
            <a:pPr>
              <a:buClr>
                <a:srgbClr val="00863D"/>
              </a:buClr>
              <a:buSzPct val="100000"/>
              <a:buFont typeface="Arial"/>
              <a:buBlip>
                <a:blip r:embed="rId2"/>
              </a:buBlip>
            </a:pPr>
            <a:r>
              <a:rPr lang="en-US" sz="2800" dirty="0" smtClean="0">
                <a:solidFill>
                  <a:prstClr val="black"/>
                </a:solidFill>
              </a:rPr>
              <a:t>Engagement at all levels of implementation development</a:t>
            </a:r>
          </a:p>
          <a:p>
            <a:pPr>
              <a:buClr>
                <a:srgbClr val="00863D"/>
              </a:buClr>
              <a:buSzPct val="100000"/>
              <a:buFont typeface="Arial"/>
              <a:buBlip>
                <a:blip r:embed="rId2"/>
              </a:buBlip>
            </a:pPr>
            <a:r>
              <a:rPr lang="en-US" sz="2800" dirty="0" smtClean="0">
                <a:solidFill>
                  <a:prstClr val="black"/>
                </a:solidFill>
              </a:rPr>
              <a:t>Formative evaluation team</a:t>
            </a:r>
          </a:p>
          <a:p>
            <a:pPr>
              <a:buClr>
                <a:srgbClr val="00863D"/>
              </a:buClr>
              <a:buSzPct val="100000"/>
              <a:buFont typeface="Arial"/>
              <a:buBlip>
                <a:blip r:embed="rId2"/>
              </a:buBlip>
            </a:pPr>
            <a:r>
              <a:rPr lang="en-US" sz="2800" dirty="0" smtClean="0">
                <a:solidFill>
                  <a:prstClr val="black"/>
                </a:solidFill>
              </a:rPr>
              <a:t>Contracting – common scopes of work</a:t>
            </a:r>
          </a:p>
          <a:p>
            <a:pPr>
              <a:buClr>
                <a:srgbClr val="00863D"/>
              </a:buClr>
              <a:buSzPct val="100000"/>
              <a:buFont typeface="Arial"/>
              <a:buBlip>
                <a:blip r:embed="rId2"/>
              </a:buBlip>
            </a:pPr>
            <a:endParaRPr lang="en-US" sz="2800" dirty="0" smtClean="0">
              <a:solidFill>
                <a:prstClr val="black"/>
              </a:solidFill>
            </a:endParaRPr>
          </a:p>
          <a:p>
            <a:pPr marL="0" indent="0">
              <a:buFont typeface="Arial"/>
              <a:buNone/>
            </a:pPr>
            <a:endParaRPr lang="en-US" sz="2800" dirty="0"/>
          </a:p>
        </p:txBody>
      </p:sp>
    </p:spTree>
    <p:extLst>
      <p:ext uri="{BB962C8B-B14F-4D97-AF65-F5344CB8AC3E}">
        <p14:creationId xmlns:p14="http://schemas.microsoft.com/office/powerpoint/2010/main" val="20899901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588" y="768132"/>
            <a:ext cx="7862887" cy="1117704"/>
          </a:xfrm>
        </p:spPr>
        <p:txBody>
          <a:bodyPr>
            <a:normAutofit/>
          </a:bodyPr>
          <a:lstStyle/>
          <a:p>
            <a:r>
              <a:rPr lang="en-US" b="1" dirty="0" smtClean="0"/>
              <a:t>Strategies to Collaborate</a:t>
            </a:r>
            <a:endParaRPr lang="en-US" b="1" dirty="0"/>
          </a:p>
        </p:txBody>
      </p:sp>
      <p:sp>
        <p:nvSpPr>
          <p:cNvPr id="8" name="Content Placeholder 2"/>
          <p:cNvSpPr txBox="1">
            <a:spLocks/>
          </p:cNvSpPr>
          <p:nvPr/>
        </p:nvSpPr>
        <p:spPr>
          <a:xfrm>
            <a:off x="770700" y="2089658"/>
            <a:ext cx="7866063" cy="4198938"/>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Clr>
                <a:schemeClr val="tx1">
                  <a:lumMod val="85000"/>
                  <a:lumOff val="15000"/>
                </a:schemeClr>
              </a:buClr>
              <a:buFont typeface="Arial"/>
              <a:buChar char="•"/>
              <a:defRPr sz="3200" kern="1200">
                <a:solidFill>
                  <a:schemeClr val="tx1">
                    <a:lumMod val="85000"/>
                    <a:lumOff val="15000"/>
                  </a:schemeClr>
                </a:solidFill>
                <a:latin typeface="Chalet ParisNineteenSixty"/>
                <a:ea typeface="+mn-ea"/>
                <a:cs typeface="+mn-cs"/>
              </a:defRPr>
            </a:lvl1pPr>
            <a:lvl2pPr marL="742950" indent="-285750" algn="l" defTabSz="457200" rtl="0" eaLnBrk="1" latinLnBrk="0" hangingPunct="1">
              <a:spcBef>
                <a:spcPct val="20000"/>
              </a:spcBef>
              <a:buClr>
                <a:schemeClr val="tx1">
                  <a:lumMod val="85000"/>
                  <a:lumOff val="15000"/>
                </a:schemeClr>
              </a:buClr>
              <a:buFont typeface="Arial"/>
              <a:buChar char="•"/>
              <a:defRPr sz="2800" kern="1200">
                <a:solidFill>
                  <a:schemeClr val="tx1">
                    <a:lumMod val="85000"/>
                    <a:lumOff val="15000"/>
                  </a:schemeClr>
                </a:solidFill>
                <a:latin typeface="Chalet ParisNineteenSixty"/>
                <a:ea typeface="+mn-ea"/>
                <a:cs typeface="+mn-cs"/>
              </a:defRPr>
            </a:lvl2pPr>
            <a:lvl3pPr marL="1143000" indent="-228600" algn="l" defTabSz="457200" rtl="0" eaLnBrk="1" latinLnBrk="0" hangingPunct="1">
              <a:spcBef>
                <a:spcPct val="20000"/>
              </a:spcBef>
              <a:buClr>
                <a:schemeClr val="tx1">
                  <a:lumMod val="85000"/>
                  <a:lumOff val="15000"/>
                </a:schemeClr>
              </a:buClr>
              <a:buFont typeface="Arial"/>
              <a:buChar char="•"/>
              <a:defRPr sz="2400" kern="1200">
                <a:solidFill>
                  <a:schemeClr val="tx1">
                    <a:lumMod val="85000"/>
                    <a:lumOff val="15000"/>
                  </a:schemeClr>
                </a:solidFill>
                <a:latin typeface="Chalet ParisNineteenSixty"/>
                <a:ea typeface="+mn-ea"/>
                <a:cs typeface="+mn-cs"/>
              </a:defRPr>
            </a:lvl3pPr>
            <a:lvl4pPr marL="1600200" indent="-228600" algn="l" defTabSz="457200" rtl="0" eaLnBrk="1" latinLnBrk="0" hangingPunct="1">
              <a:spcBef>
                <a:spcPct val="20000"/>
              </a:spcBef>
              <a:buClr>
                <a:schemeClr val="tx1">
                  <a:lumMod val="85000"/>
                  <a:lumOff val="15000"/>
                </a:schemeClr>
              </a:buClr>
              <a:buFont typeface="Arial"/>
              <a:buChar char="•"/>
              <a:defRPr sz="2000" kern="1200">
                <a:solidFill>
                  <a:schemeClr val="tx1">
                    <a:lumMod val="85000"/>
                    <a:lumOff val="15000"/>
                  </a:schemeClr>
                </a:solidFill>
                <a:latin typeface="Chalet ParisNineteenSixty"/>
                <a:ea typeface="+mn-ea"/>
                <a:cs typeface="+mn-cs"/>
              </a:defRPr>
            </a:lvl4pPr>
            <a:lvl5pPr marL="2057400" indent="-228600" algn="l" defTabSz="457200" rtl="0" eaLnBrk="1" latinLnBrk="0" hangingPunct="1">
              <a:spcBef>
                <a:spcPct val="20000"/>
              </a:spcBef>
              <a:buClr>
                <a:schemeClr val="tx1">
                  <a:lumMod val="85000"/>
                  <a:lumOff val="15000"/>
                </a:schemeClr>
              </a:buClr>
              <a:buFont typeface="Arial"/>
              <a:buChar char="•"/>
              <a:defRPr sz="2000" kern="1200">
                <a:solidFill>
                  <a:schemeClr val="tx1">
                    <a:lumMod val="85000"/>
                    <a:lumOff val="15000"/>
                  </a:schemeClr>
                </a:solidFill>
                <a:latin typeface="Chalet ParisNineteenSixty"/>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Clr>
                <a:srgbClr val="00863D"/>
              </a:buClr>
              <a:buSzPct val="100000"/>
              <a:buFont typeface="Arial"/>
              <a:buBlip>
                <a:blip r:embed="rId2"/>
              </a:buBlip>
            </a:pPr>
            <a:r>
              <a:rPr lang="en-US" sz="2800" dirty="0" smtClean="0">
                <a:solidFill>
                  <a:prstClr val="black"/>
                </a:solidFill>
              </a:rPr>
              <a:t>Coordinate      Collaborate       Partner</a:t>
            </a:r>
          </a:p>
          <a:p>
            <a:pPr>
              <a:buClr>
                <a:srgbClr val="00863D"/>
              </a:buClr>
              <a:buSzPct val="100000"/>
              <a:buFont typeface="Arial"/>
              <a:buBlip>
                <a:blip r:embed="rId2"/>
              </a:buBlip>
            </a:pPr>
            <a:r>
              <a:rPr lang="en-US" sz="2800" dirty="0" smtClean="0">
                <a:solidFill>
                  <a:prstClr val="black"/>
                </a:solidFill>
              </a:rPr>
              <a:t>Identify partners</a:t>
            </a:r>
          </a:p>
          <a:p>
            <a:pPr>
              <a:buClr>
                <a:srgbClr val="00863D"/>
              </a:buClr>
              <a:buSzPct val="100000"/>
              <a:buFont typeface="Arial"/>
              <a:buBlip>
                <a:blip r:embed="rId2"/>
              </a:buBlip>
            </a:pPr>
            <a:r>
              <a:rPr lang="en-US" sz="2800" dirty="0" smtClean="0">
                <a:solidFill>
                  <a:prstClr val="black"/>
                </a:solidFill>
              </a:rPr>
              <a:t>Make time, seek to understand, respect</a:t>
            </a:r>
          </a:p>
          <a:p>
            <a:pPr>
              <a:buClr>
                <a:srgbClr val="00863D"/>
              </a:buClr>
              <a:buSzPct val="100000"/>
              <a:buFont typeface="Arial"/>
              <a:buBlip>
                <a:blip r:embed="rId2"/>
              </a:buBlip>
            </a:pPr>
            <a:r>
              <a:rPr lang="en-US" sz="2800" dirty="0" smtClean="0">
                <a:solidFill>
                  <a:prstClr val="black"/>
                </a:solidFill>
              </a:rPr>
              <a:t>Build and nurture relationships</a:t>
            </a:r>
          </a:p>
          <a:p>
            <a:pPr>
              <a:buClr>
                <a:srgbClr val="00863D"/>
              </a:buClr>
              <a:buSzPct val="100000"/>
              <a:buFont typeface="Arial"/>
              <a:buBlip>
                <a:blip r:embed="rId2"/>
              </a:buBlip>
            </a:pPr>
            <a:r>
              <a:rPr lang="en-US" sz="2800" dirty="0" smtClean="0">
                <a:solidFill>
                  <a:prstClr val="black"/>
                </a:solidFill>
              </a:rPr>
              <a:t>Focus on the shared mission</a:t>
            </a:r>
          </a:p>
          <a:p>
            <a:pPr>
              <a:buClr>
                <a:srgbClr val="00863D"/>
              </a:buClr>
              <a:buSzPct val="100000"/>
              <a:buFont typeface="Arial"/>
              <a:buBlip>
                <a:blip r:embed="rId2"/>
              </a:buBlip>
            </a:pPr>
            <a:r>
              <a:rPr lang="en-US" sz="2800" dirty="0" smtClean="0">
                <a:solidFill>
                  <a:prstClr val="black"/>
                </a:solidFill>
              </a:rPr>
              <a:t>Define common goals</a:t>
            </a:r>
          </a:p>
          <a:p>
            <a:pPr>
              <a:buClr>
                <a:srgbClr val="00863D"/>
              </a:buClr>
              <a:buSzPct val="100000"/>
              <a:buFont typeface="Arial"/>
              <a:buBlip>
                <a:blip r:embed="rId2"/>
              </a:buBlip>
            </a:pPr>
            <a:r>
              <a:rPr lang="en-US" sz="2800" dirty="0" smtClean="0">
                <a:solidFill>
                  <a:prstClr val="black"/>
                </a:solidFill>
              </a:rPr>
              <a:t>Communicate </a:t>
            </a:r>
            <a:endParaRPr lang="en-US" sz="2800" dirty="0"/>
          </a:p>
        </p:txBody>
      </p:sp>
      <p:cxnSp>
        <p:nvCxnSpPr>
          <p:cNvPr id="10" name="Straight Arrow Connector 9" descr="Arrow connecting the word &quot;Coordinate&quot; and the word &quot;Collaborate&quot;" title="Arrow "/>
          <p:cNvCxnSpPr/>
          <p:nvPr/>
        </p:nvCxnSpPr>
        <p:spPr>
          <a:xfrm>
            <a:off x="3084576" y="2353056"/>
            <a:ext cx="304800"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2" name="Straight Arrow Connector 11" descr="Arrow connecting the word &quot;Collaborate&quot; and the word &quot;Partner&quot;" title="Arrow "/>
          <p:cNvCxnSpPr/>
          <p:nvPr/>
        </p:nvCxnSpPr>
        <p:spPr>
          <a:xfrm>
            <a:off x="5529072" y="2353056"/>
            <a:ext cx="304800"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062560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588" y="1774698"/>
            <a:ext cx="7862887" cy="3077718"/>
          </a:xfrm>
        </p:spPr>
        <p:txBody>
          <a:bodyPr>
            <a:normAutofit fontScale="90000"/>
          </a:bodyPr>
          <a:lstStyle/>
          <a:p>
            <a:pPr>
              <a:lnSpc>
                <a:spcPct val="150000"/>
              </a:lnSpc>
              <a:spcBef>
                <a:spcPts val="1200"/>
              </a:spcBef>
              <a:spcAft>
                <a:spcPts val="1200"/>
              </a:spcAft>
            </a:pPr>
            <a:r>
              <a:rPr lang="en-US" dirty="0" smtClean="0"/>
              <a:t>Carol Ruddell</a:t>
            </a:r>
            <a:br>
              <a:rPr lang="en-US" dirty="0" smtClean="0"/>
            </a:br>
            <a:r>
              <a:rPr lang="en-US" sz="3100" dirty="0" smtClean="0"/>
              <a:t>ASPIRE Project Director</a:t>
            </a:r>
            <a:br>
              <a:rPr lang="en-US" sz="3100" dirty="0" smtClean="0"/>
            </a:br>
            <a:r>
              <a:rPr lang="en-US" sz="3100" dirty="0" smtClean="0"/>
              <a:t>Utah State Office of Rehabilitation</a:t>
            </a:r>
            <a:br>
              <a:rPr lang="en-US" sz="3100" dirty="0" smtClean="0"/>
            </a:br>
            <a:r>
              <a:rPr lang="en-US" sz="3100" dirty="0" smtClean="0"/>
              <a:t>(801) 571-2160</a:t>
            </a:r>
            <a:br>
              <a:rPr lang="en-US" sz="3100" dirty="0" smtClean="0"/>
            </a:br>
            <a:r>
              <a:rPr lang="en-US" sz="3100" dirty="0" smtClean="0">
                <a:hlinkClick r:id="rId2"/>
              </a:rPr>
              <a:t>cruddell@utah.gov</a:t>
            </a:r>
            <a:r>
              <a:rPr lang="en-US" sz="3100" dirty="0" smtClean="0"/>
              <a:t/>
            </a:r>
            <a:br>
              <a:rPr lang="en-US" sz="3100" dirty="0" smtClean="0"/>
            </a:br>
            <a:r>
              <a:rPr lang="en-US" sz="3100" dirty="0" smtClean="0"/>
              <a:t>www.aspirewest.org</a:t>
            </a:r>
            <a:endParaRPr lang="en-US" dirty="0"/>
          </a:p>
        </p:txBody>
      </p:sp>
    </p:spTree>
    <p:extLst>
      <p:ext uri="{BB962C8B-B14F-4D97-AF65-F5344CB8AC3E}">
        <p14:creationId xmlns:p14="http://schemas.microsoft.com/office/powerpoint/2010/main" val="1062757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36588" y="2286762"/>
            <a:ext cx="7862887" cy="1760982"/>
          </a:xfrm>
        </p:spPr>
        <p:txBody>
          <a:bodyPr>
            <a:normAutofit fontScale="90000"/>
          </a:bodyPr>
          <a:lstStyle/>
          <a:p>
            <a:r>
              <a:rPr lang="en-US" sz="6000" dirty="0" smtClean="0"/>
              <a:t>PROMISE</a:t>
            </a:r>
            <a:r>
              <a:rPr lang="en-US" dirty="0" smtClean="0"/>
              <a:t/>
            </a:r>
            <a:br>
              <a:rPr lang="en-US" dirty="0" smtClean="0"/>
            </a:br>
            <a:r>
              <a:rPr lang="en-US" dirty="0" smtClean="0"/>
              <a:t/>
            </a:r>
            <a:br>
              <a:rPr lang="en-US" dirty="0" smtClean="0"/>
            </a:br>
            <a:r>
              <a:rPr lang="en-US" sz="3600" dirty="0" smtClean="0"/>
              <a:t>Promoting Readiness of Minors in Supplemental Security Income</a:t>
            </a:r>
            <a:endParaRPr lang="en-US" sz="3600" dirty="0"/>
          </a:p>
        </p:txBody>
      </p:sp>
    </p:spTree>
    <p:extLst>
      <p:ext uri="{BB962C8B-B14F-4D97-AF65-F5344CB8AC3E}">
        <p14:creationId xmlns:p14="http://schemas.microsoft.com/office/powerpoint/2010/main" val="16024361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pPr algn="ctr"/>
            <a:r>
              <a:rPr lang="en-US" sz="4400" dirty="0" smtClean="0">
                <a:latin typeface="Chalet ParisNineteenSixty"/>
              </a:rPr>
              <a:t>PROMISE Initiative</a:t>
            </a:r>
            <a:endParaRPr lang="en-US" sz="4400" cap="none" dirty="0">
              <a:latin typeface="Chalet ParisNineteenSixty"/>
            </a:endParaRPr>
          </a:p>
        </p:txBody>
      </p:sp>
      <p:sp>
        <p:nvSpPr>
          <p:cNvPr id="3" name="Content Placeholder 2"/>
          <p:cNvSpPr>
            <a:spLocks noGrp="1"/>
          </p:cNvSpPr>
          <p:nvPr>
            <p:ph sz="quarter" idx="10"/>
          </p:nvPr>
        </p:nvSpPr>
        <p:spPr>
          <a:xfrm>
            <a:off x="631824" y="2243328"/>
            <a:ext cx="7866063" cy="3600260"/>
          </a:xfrm>
        </p:spPr>
        <p:txBody>
          <a:bodyPr>
            <a:noAutofit/>
          </a:bodyPr>
          <a:lstStyle/>
          <a:p>
            <a:pPr lvl="0" defTabSz="914400">
              <a:spcBef>
                <a:spcPts val="0"/>
              </a:spcBef>
              <a:spcAft>
                <a:spcPts val="1200"/>
              </a:spcAft>
              <a:buClr>
                <a:srgbClr val="1298D4"/>
              </a:buClr>
              <a:buSzPct val="100000"/>
              <a:buBlip>
                <a:blip r:embed="rId4"/>
              </a:buBlip>
            </a:pPr>
            <a:r>
              <a:rPr lang="en-US" sz="2800" dirty="0" smtClean="0">
                <a:solidFill>
                  <a:prstClr val="black"/>
                </a:solidFill>
                <a:latin typeface="Chalet ParisNineteenSixty"/>
              </a:rPr>
              <a:t>The </a:t>
            </a:r>
            <a:r>
              <a:rPr lang="en-US" sz="2800" dirty="0">
                <a:solidFill>
                  <a:prstClr val="black"/>
                </a:solidFill>
                <a:latin typeface="Chalet ParisNineteenSixty"/>
              </a:rPr>
              <a:t>PROMISE </a:t>
            </a:r>
            <a:r>
              <a:rPr lang="en-US" sz="2800" dirty="0" smtClean="0">
                <a:solidFill>
                  <a:prstClr val="black"/>
                </a:solidFill>
                <a:latin typeface="Chalet ParisNineteenSixty"/>
              </a:rPr>
              <a:t>Initiative:</a:t>
            </a:r>
          </a:p>
          <a:p>
            <a:pPr marL="742950" lvl="3">
              <a:spcBef>
                <a:spcPts val="0"/>
              </a:spcBef>
              <a:spcAft>
                <a:spcPts val="1200"/>
              </a:spcAft>
              <a:buClr>
                <a:srgbClr val="1298D4"/>
              </a:buClr>
              <a:buSzPct val="100000"/>
              <a:buBlip>
                <a:blip r:embed="rId4"/>
              </a:buBlip>
            </a:pPr>
            <a:r>
              <a:rPr lang="en-US" sz="2400" dirty="0" smtClean="0">
                <a:solidFill>
                  <a:prstClr val="black"/>
                </a:solidFill>
              </a:rPr>
              <a:t>Five-year federal project</a:t>
            </a:r>
          </a:p>
          <a:p>
            <a:pPr marL="742950" lvl="3">
              <a:spcBef>
                <a:spcPts val="0"/>
              </a:spcBef>
              <a:spcAft>
                <a:spcPts val="1200"/>
              </a:spcAft>
              <a:buClr>
                <a:srgbClr val="1298D4"/>
              </a:buClr>
              <a:buSzPct val="100000"/>
              <a:buBlip>
                <a:blip r:embed="rId4"/>
              </a:buBlip>
            </a:pPr>
            <a:r>
              <a:rPr lang="en-US" sz="2400" dirty="0" smtClean="0">
                <a:solidFill>
                  <a:prstClr val="black"/>
                </a:solidFill>
              </a:rPr>
              <a:t>Develop </a:t>
            </a:r>
            <a:r>
              <a:rPr lang="en-US" sz="2400" dirty="0">
                <a:solidFill>
                  <a:prstClr val="black"/>
                </a:solidFill>
              </a:rPr>
              <a:t>and implement model demonstration projects (MDPs) to promote positive outcomes for youth who receive SSI, and their </a:t>
            </a:r>
            <a:r>
              <a:rPr lang="en-US" sz="2400" dirty="0" smtClean="0">
                <a:solidFill>
                  <a:prstClr val="black"/>
                </a:solidFill>
              </a:rPr>
              <a:t>families</a:t>
            </a:r>
          </a:p>
          <a:p>
            <a:pPr marL="742950" lvl="3">
              <a:spcBef>
                <a:spcPts val="0"/>
              </a:spcBef>
              <a:spcAft>
                <a:spcPts val="1200"/>
              </a:spcAft>
              <a:buClr>
                <a:srgbClr val="1298D4"/>
              </a:buClr>
              <a:buSzPct val="100000"/>
              <a:buBlip>
                <a:blip r:embed="rId4"/>
              </a:buBlip>
            </a:pPr>
            <a:r>
              <a:rPr lang="en-US" sz="2400" dirty="0" smtClean="0">
                <a:solidFill>
                  <a:prstClr val="black"/>
                </a:solidFill>
              </a:rPr>
              <a:t>Six projects throughout the country</a:t>
            </a:r>
            <a:endParaRPr lang="en-US" sz="2400" dirty="0">
              <a:solidFill>
                <a:prstClr val="black"/>
              </a:solidFill>
            </a:endParaRPr>
          </a:p>
        </p:txBody>
      </p:sp>
    </p:spTree>
    <p:custDataLst>
      <p:tags r:id="rId1"/>
    </p:custDataLst>
    <p:extLst>
      <p:ext uri="{BB962C8B-B14F-4D97-AF65-F5344CB8AC3E}">
        <p14:creationId xmlns:p14="http://schemas.microsoft.com/office/powerpoint/2010/main" val="24476170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title="PROMISE Initiative"/>
          <p:cNvSpPr txBox="1">
            <a:spLocks/>
          </p:cNvSpPr>
          <p:nvPr/>
        </p:nvSpPr>
        <p:spPr>
          <a:xfrm>
            <a:off x="628650" y="469713"/>
            <a:ext cx="7886700" cy="132651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smtClean="0">
                <a:latin typeface="Chalet ParisNineteenSixty"/>
              </a:rPr>
              <a:t>Federal Partners</a:t>
            </a:r>
            <a:endParaRPr lang="en-US" dirty="0">
              <a:latin typeface="Chalet ParisNineteenSixty"/>
            </a:endParaRPr>
          </a:p>
        </p:txBody>
      </p:sp>
      <p:sp>
        <p:nvSpPr>
          <p:cNvPr id="14" name="Title 1" hidden="1"/>
          <p:cNvSpPr>
            <a:spLocks noGrp="1"/>
          </p:cNvSpPr>
          <p:nvPr>
            <p:ph type="title"/>
          </p:nvPr>
        </p:nvSpPr>
        <p:spPr/>
        <p:txBody>
          <a:bodyPr/>
          <a:lstStyle/>
          <a:p>
            <a:r>
              <a:rPr lang="en-US" dirty="0" smtClean="0"/>
              <a:t>Federal Agencies</a:t>
            </a:r>
            <a:endParaRPr lang="en-US" dirty="0"/>
          </a:p>
        </p:txBody>
      </p:sp>
      <p:sp>
        <p:nvSpPr>
          <p:cNvPr id="3" name="Content Placeholder 2"/>
          <p:cNvSpPr>
            <a:spLocks noGrp="1"/>
          </p:cNvSpPr>
          <p:nvPr>
            <p:ph sz="quarter" idx="10"/>
          </p:nvPr>
        </p:nvSpPr>
        <p:spPr>
          <a:noFill/>
        </p:spPr>
        <p:txBody>
          <a:bodyPr>
            <a:noAutofit/>
          </a:bodyPr>
          <a:lstStyle/>
          <a:p>
            <a:pPr>
              <a:buSzPct val="100000"/>
              <a:buBlip>
                <a:blip r:embed="rId3"/>
              </a:buBlip>
            </a:pPr>
            <a:r>
              <a:rPr lang="en-US" sz="2400" dirty="0" smtClean="0">
                <a:latin typeface="Chalet ParisNineteenSixty"/>
              </a:rPr>
              <a:t>U.S</a:t>
            </a:r>
            <a:r>
              <a:rPr lang="en-US" sz="2400" dirty="0">
                <a:latin typeface="Chalet ParisNineteenSixty"/>
              </a:rPr>
              <a:t>. </a:t>
            </a:r>
            <a:r>
              <a:rPr lang="en-US" sz="2400" dirty="0" smtClean="0">
                <a:latin typeface="Chalet ParisNineteenSixty"/>
              </a:rPr>
              <a:t>Department </a:t>
            </a:r>
            <a:r>
              <a:rPr lang="en-US" sz="2400" dirty="0">
                <a:latin typeface="Chalet ParisNineteenSixty"/>
              </a:rPr>
              <a:t>of Education </a:t>
            </a:r>
            <a:r>
              <a:rPr lang="en-US" sz="2400" dirty="0" smtClean="0">
                <a:latin typeface="Chalet ParisNineteenSixty"/>
              </a:rPr>
              <a:t>(</a:t>
            </a:r>
            <a:r>
              <a:rPr lang="en-US" sz="2400" dirty="0">
                <a:latin typeface="Chalet ParisNineteenSixty"/>
              </a:rPr>
              <a:t>ED</a:t>
            </a:r>
            <a:r>
              <a:rPr lang="en-US" sz="2400" dirty="0" smtClean="0">
                <a:latin typeface="Chalet ParisNineteenSixty"/>
              </a:rPr>
              <a:t>)</a:t>
            </a:r>
          </a:p>
          <a:p>
            <a:pPr>
              <a:buSzPct val="100000"/>
              <a:buBlip>
                <a:blip r:embed="rId3"/>
              </a:buBlip>
            </a:pPr>
            <a:r>
              <a:rPr lang="en-US" sz="2400" dirty="0" smtClean="0">
                <a:latin typeface="Chalet ParisNineteenSixty"/>
              </a:rPr>
              <a:t>U.S. Department of </a:t>
            </a:r>
            <a:r>
              <a:rPr lang="en-US" sz="2400" dirty="0">
                <a:latin typeface="Chalet ParisNineteenSixty"/>
              </a:rPr>
              <a:t>Health and Human </a:t>
            </a:r>
            <a:r>
              <a:rPr lang="en-US" sz="2400" dirty="0" smtClean="0">
                <a:latin typeface="Chalet ParisNineteenSixty"/>
              </a:rPr>
              <a:t>Services (HHS)</a:t>
            </a:r>
          </a:p>
          <a:p>
            <a:pPr>
              <a:buSzPct val="100000"/>
              <a:buBlip>
                <a:blip r:embed="rId3"/>
              </a:buBlip>
            </a:pPr>
            <a:r>
              <a:rPr lang="en-US" sz="2400" dirty="0" smtClean="0">
                <a:latin typeface="Chalet ParisNineteenSixty"/>
              </a:rPr>
              <a:t>U.S. Department of Labor (DOL)</a:t>
            </a:r>
          </a:p>
          <a:p>
            <a:pPr>
              <a:buSzPct val="100000"/>
              <a:buBlip>
                <a:blip r:embed="rId3"/>
              </a:buBlip>
            </a:pPr>
            <a:r>
              <a:rPr lang="en-US" sz="2400" dirty="0" smtClean="0">
                <a:latin typeface="Chalet ParisNineteenSixty"/>
              </a:rPr>
              <a:t>Social </a:t>
            </a:r>
            <a:r>
              <a:rPr lang="en-US" sz="2400" dirty="0">
                <a:latin typeface="Chalet ParisNineteenSixty"/>
              </a:rPr>
              <a:t>Security Administration (SSA</a:t>
            </a:r>
            <a:r>
              <a:rPr lang="en-US" sz="2400" dirty="0" smtClean="0">
                <a:latin typeface="Chalet ParisNineteenSixty"/>
              </a:rPr>
              <a:t>)</a:t>
            </a:r>
          </a:p>
          <a:p>
            <a:pPr marL="685800" lvl="2" indent="0">
              <a:buSzPct val="100000"/>
              <a:buNone/>
            </a:pPr>
            <a:r>
              <a:rPr lang="en-US" sz="2400" dirty="0" smtClean="0">
                <a:latin typeface="Chalet ParisNineteenSixty"/>
              </a:rPr>
              <a:t>---------------------------------------------------------------</a:t>
            </a:r>
          </a:p>
          <a:p>
            <a:pPr>
              <a:buSzPct val="100000"/>
              <a:buBlip>
                <a:blip r:embed="rId3"/>
              </a:buBlip>
            </a:pPr>
            <a:r>
              <a:rPr lang="en-US" sz="2400" dirty="0" smtClean="0">
                <a:solidFill>
                  <a:prstClr val="black"/>
                </a:solidFill>
              </a:rPr>
              <a:t>ED administering </a:t>
            </a:r>
            <a:r>
              <a:rPr lang="en-US" sz="2400" dirty="0">
                <a:solidFill>
                  <a:prstClr val="black"/>
                </a:solidFill>
              </a:rPr>
              <a:t>funding for the PROMISE Initiatives </a:t>
            </a:r>
          </a:p>
          <a:p>
            <a:pPr>
              <a:buSzPct val="100000"/>
              <a:buBlip>
                <a:blip r:embed="rId3"/>
              </a:buBlip>
            </a:pPr>
            <a:r>
              <a:rPr lang="en-US" sz="2400" dirty="0">
                <a:solidFill>
                  <a:prstClr val="black"/>
                </a:solidFill>
              </a:rPr>
              <a:t>SSA </a:t>
            </a:r>
            <a:r>
              <a:rPr lang="en-US" sz="2400" dirty="0" smtClean="0">
                <a:solidFill>
                  <a:prstClr val="black"/>
                </a:solidFill>
              </a:rPr>
              <a:t>administering </a:t>
            </a:r>
            <a:r>
              <a:rPr lang="en-US" sz="2400" dirty="0">
                <a:solidFill>
                  <a:prstClr val="black"/>
                </a:solidFill>
              </a:rPr>
              <a:t>a national evaluation of the PROMISE programs </a:t>
            </a:r>
          </a:p>
          <a:p>
            <a:pPr>
              <a:buSzPct val="100000"/>
              <a:buBlip>
                <a:blip r:embed="rId3"/>
              </a:buBlip>
            </a:pPr>
            <a:endParaRPr lang="en-US" sz="2400" dirty="0">
              <a:solidFill>
                <a:prstClr val="black"/>
              </a:solidFill>
            </a:endParaRPr>
          </a:p>
          <a:p>
            <a:pPr marL="1028700" lvl="2" indent="-342900">
              <a:buSzPct val="100000"/>
              <a:buBlip>
                <a:blip r:embed="rId3"/>
              </a:buBlip>
            </a:pPr>
            <a:endParaRPr lang="en-US" sz="2400" dirty="0">
              <a:latin typeface="Chalet ParisNineteenSixty"/>
            </a:endParaRPr>
          </a:p>
        </p:txBody>
      </p:sp>
    </p:spTree>
    <p:extLst>
      <p:ext uri="{BB962C8B-B14F-4D97-AF65-F5344CB8AC3E}">
        <p14:creationId xmlns:p14="http://schemas.microsoft.com/office/powerpoint/2010/main" val="6299972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Level Partners</a:t>
            </a:r>
            <a:endParaRPr lang="en-US" dirty="0"/>
          </a:p>
        </p:txBody>
      </p:sp>
      <p:sp>
        <p:nvSpPr>
          <p:cNvPr id="4" name="Content Placeholder 2"/>
          <p:cNvSpPr>
            <a:spLocks noGrp="1"/>
          </p:cNvSpPr>
          <p:nvPr>
            <p:ph sz="quarter" idx="10"/>
          </p:nvPr>
        </p:nvSpPr>
        <p:spPr>
          <a:xfrm>
            <a:off x="631824" y="1597152"/>
            <a:ext cx="7866063" cy="5071872"/>
          </a:xfrm>
          <a:noFill/>
        </p:spPr>
        <p:txBody>
          <a:bodyPr>
            <a:noAutofit/>
          </a:bodyPr>
          <a:lstStyle/>
          <a:p>
            <a:pPr lvl="1">
              <a:spcBef>
                <a:spcPts val="0"/>
              </a:spcBef>
              <a:spcAft>
                <a:spcPts val="1200"/>
              </a:spcAft>
              <a:buSzPct val="100000"/>
              <a:buBlip>
                <a:blip r:embed="rId2"/>
              </a:buBlip>
            </a:pPr>
            <a:r>
              <a:rPr lang="en-US" sz="2000" dirty="0"/>
              <a:t>Vocational Rehabilitation services under Title I of the Rehabilitation </a:t>
            </a:r>
            <a:r>
              <a:rPr lang="en-US" sz="2000" dirty="0" smtClean="0"/>
              <a:t>Act;</a:t>
            </a:r>
          </a:p>
          <a:p>
            <a:pPr lvl="1">
              <a:spcBef>
                <a:spcPts val="0"/>
              </a:spcBef>
              <a:spcAft>
                <a:spcPts val="1200"/>
              </a:spcAft>
              <a:buSzPct val="100000"/>
              <a:buBlip>
                <a:blip r:embed="rId2"/>
              </a:buBlip>
            </a:pPr>
            <a:r>
              <a:rPr lang="en-US" sz="2000" dirty="0" smtClean="0"/>
              <a:t>Special </a:t>
            </a:r>
            <a:r>
              <a:rPr lang="en-US" sz="2000" dirty="0"/>
              <a:t>Education and related </a:t>
            </a:r>
            <a:r>
              <a:rPr lang="en-US" sz="2000" dirty="0" smtClean="0"/>
              <a:t>services </a:t>
            </a:r>
            <a:r>
              <a:rPr lang="en-US" sz="2000" dirty="0"/>
              <a:t>under Part B of the </a:t>
            </a:r>
            <a:r>
              <a:rPr lang="en-US" sz="2000" dirty="0" smtClean="0"/>
              <a:t>IDEA;</a:t>
            </a:r>
            <a:endParaRPr lang="en-US" sz="2000" dirty="0"/>
          </a:p>
          <a:p>
            <a:pPr lvl="1">
              <a:spcBef>
                <a:spcPts val="0"/>
              </a:spcBef>
              <a:spcAft>
                <a:spcPts val="1200"/>
              </a:spcAft>
              <a:buSzPct val="100000"/>
              <a:buBlip>
                <a:blip r:embed="rId2"/>
              </a:buBlip>
            </a:pPr>
            <a:r>
              <a:rPr lang="en-US" sz="2000" dirty="0" smtClean="0"/>
              <a:t>Medicaid services </a:t>
            </a:r>
            <a:r>
              <a:rPr lang="en-US" sz="2000" dirty="0"/>
              <a:t>under Title XIX of the Social Security Act</a:t>
            </a:r>
          </a:p>
          <a:p>
            <a:pPr lvl="1">
              <a:spcBef>
                <a:spcPts val="0"/>
              </a:spcBef>
              <a:spcAft>
                <a:spcPts val="1200"/>
              </a:spcAft>
              <a:buSzPct val="100000"/>
              <a:buBlip>
                <a:blip r:embed="rId2"/>
              </a:buBlip>
            </a:pPr>
            <a:r>
              <a:rPr lang="en-US" sz="2000" dirty="0" smtClean="0"/>
              <a:t>Workforce development services;</a:t>
            </a:r>
          </a:p>
          <a:p>
            <a:pPr lvl="1">
              <a:spcBef>
                <a:spcPts val="0"/>
              </a:spcBef>
              <a:spcAft>
                <a:spcPts val="1200"/>
              </a:spcAft>
              <a:buSzPct val="100000"/>
              <a:buBlip>
                <a:blip r:embed="rId2"/>
              </a:buBlip>
            </a:pPr>
            <a:r>
              <a:rPr lang="en-US" sz="2000" dirty="0" smtClean="0"/>
              <a:t>Temporary </a:t>
            </a:r>
            <a:r>
              <a:rPr lang="en-US" sz="2000" dirty="0"/>
              <a:t>Assistance for Needy Families under the Personal Responsibility and Work Opportunity Reconciliation Act; </a:t>
            </a:r>
            <a:endParaRPr lang="en-US" sz="2000" dirty="0" smtClean="0"/>
          </a:p>
          <a:p>
            <a:pPr lvl="1">
              <a:spcBef>
                <a:spcPts val="0"/>
              </a:spcBef>
              <a:spcAft>
                <a:spcPts val="1200"/>
              </a:spcAft>
              <a:buSzPct val="100000"/>
              <a:buBlip>
                <a:blip r:embed="rId2"/>
              </a:buBlip>
            </a:pPr>
            <a:r>
              <a:rPr lang="en-US" sz="2000" dirty="0" smtClean="0"/>
              <a:t>Developmental/intellectual </a:t>
            </a:r>
            <a:r>
              <a:rPr lang="en-US" sz="2000" dirty="0"/>
              <a:t>disabilities </a:t>
            </a:r>
            <a:r>
              <a:rPr lang="en-US" sz="2000" dirty="0" smtClean="0"/>
              <a:t>services; and</a:t>
            </a:r>
          </a:p>
          <a:p>
            <a:pPr lvl="1">
              <a:spcBef>
                <a:spcPts val="0"/>
              </a:spcBef>
              <a:spcAft>
                <a:spcPts val="1200"/>
              </a:spcAft>
              <a:buSzPct val="100000"/>
              <a:buBlip>
                <a:blip r:embed="rId2"/>
              </a:buBlip>
            </a:pPr>
            <a:r>
              <a:rPr lang="en-US" sz="2000" dirty="0" smtClean="0"/>
              <a:t>Mental </a:t>
            </a:r>
            <a:r>
              <a:rPr lang="en-US" sz="2000" dirty="0"/>
              <a:t>h</a:t>
            </a:r>
            <a:r>
              <a:rPr lang="en-US" sz="2000" dirty="0" smtClean="0"/>
              <a:t>ealth services</a:t>
            </a:r>
          </a:p>
          <a:p>
            <a:pPr lvl="1">
              <a:buSzPct val="100000"/>
              <a:buBlip>
                <a:blip r:embed="rId2"/>
              </a:buBlip>
            </a:pPr>
            <a:endParaRPr lang="en-US" sz="2000" dirty="0"/>
          </a:p>
        </p:txBody>
      </p:sp>
    </p:spTree>
    <p:extLst>
      <p:ext uri="{BB962C8B-B14F-4D97-AF65-F5344CB8AC3E}">
        <p14:creationId xmlns:p14="http://schemas.microsoft.com/office/powerpoint/2010/main" val="15584302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smtClean="0">
                <a:latin typeface="Chalet ParisNineteenSixty"/>
              </a:rPr>
              <a:t/>
            </a:r>
            <a:br>
              <a:rPr lang="en-US" dirty="0" smtClean="0">
                <a:latin typeface="Chalet ParisNineteenSixty"/>
              </a:rPr>
            </a:br>
            <a:r>
              <a:rPr lang="en-US" dirty="0" smtClean="0">
                <a:latin typeface="Chalet ParisNineteenSixty"/>
              </a:rPr>
              <a:t>PROMISE</a:t>
            </a:r>
            <a:r>
              <a:rPr lang="en-US" dirty="0">
                <a:latin typeface="Chalet ParisNineteenSixty"/>
              </a:rPr>
              <a:t> </a:t>
            </a:r>
            <a:r>
              <a:rPr lang="en-US" dirty="0" smtClean="0">
                <a:latin typeface="Chalet ParisNineteenSixty"/>
              </a:rPr>
              <a:t>Study</a:t>
            </a:r>
            <a:endParaRPr lang="en-US" dirty="0">
              <a:latin typeface="Chalet ParisNineteenSixty"/>
            </a:endParaRPr>
          </a:p>
        </p:txBody>
      </p:sp>
      <p:sp>
        <p:nvSpPr>
          <p:cNvPr id="3" name="Content Placeholder 2"/>
          <p:cNvSpPr>
            <a:spLocks noGrp="1"/>
          </p:cNvSpPr>
          <p:nvPr>
            <p:ph sz="quarter" idx="10"/>
          </p:nvPr>
        </p:nvSpPr>
        <p:spPr>
          <a:xfrm>
            <a:off x="631824" y="2243328"/>
            <a:ext cx="7866063" cy="3586032"/>
          </a:xfrm>
          <a:noFill/>
        </p:spPr>
        <p:txBody>
          <a:bodyPr>
            <a:noAutofit/>
          </a:bodyPr>
          <a:lstStyle/>
          <a:p>
            <a:pPr lvl="1">
              <a:spcBef>
                <a:spcPts val="900"/>
              </a:spcBef>
              <a:spcAft>
                <a:spcPts val="900"/>
              </a:spcAft>
              <a:buSzPct val="100000"/>
              <a:buBlip>
                <a:blip r:embed="rId3"/>
              </a:buBlip>
            </a:pPr>
            <a:r>
              <a:rPr lang="en-US" sz="2400" dirty="0" smtClean="0">
                <a:latin typeface="Chalet ParisNineteenSixty"/>
              </a:rPr>
              <a:t>Minimum sample size of 2,000 eligible youth</a:t>
            </a:r>
          </a:p>
          <a:p>
            <a:pPr lvl="1">
              <a:spcBef>
                <a:spcPts val="900"/>
              </a:spcBef>
              <a:spcAft>
                <a:spcPts val="900"/>
              </a:spcAft>
              <a:buSzPct val="100000"/>
              <a:buBlip>
                <a:blip r:embed="rId3"/>
              </a:buBlip>
            </a:pPr>
            <a:r>
              <a:rPr lang="en-US" sz="2400" dirty="0" smtClean="0">
                <a:latin typeface="Chalet ParisNineteenSixty"/>
              </a:rPr>
              <a:t>Youth will have a disability and receive SSI benefits</a:t>
            </a:r>
          </a:p>
          <a:p>
            <a:pPr lvl="1">
              <a:spcBef>
                <a:spcPts val="900"/>
              </a:spcBef>
              <a:spcAft>
                <a:spcPts val="900"/>
              </a:spcAft>
              <a:buSzPct val="100000"/>
              <a:buBlip>
                <a:blip r:embed="rId3"/>
              </a:buBlip>
            </a:pPr>
            <a:r>
              <a:rPr lang="en-US" sz="2400" dirty="0" smtClean="0">
                <a:latin typeface="Chalet ParisNineteenSixty"/>
              </a:rPr>
              <a:t>Youth will be between the ages of 14 and 16 at the time services are initiated</a:t>
            </a:r>
          </a:p>
          <a:p>
            <a:pPr lvl="1">
              <a:spcBef>
                <a:spcPts val="900"/>
              </a:spcBef>
              <a:spcAft>
                <a:spcPts val="900"/>
              </a:spcAft>
              <a:buSzPct val="100000"/>
              <a:buBlip>
                <a:blip r:embed="rId3"/>
              </a:buBlip>
            </a:pPr>
            <a:r>
              <a:rPr lang="en-US" sz="2400" dirty="0" smtClean="0"/>
              <a:t>Randomly assigned to treatment or control groups, 1000 each</a:t>
            </a:r>
          </a:p>
          <a:p>
            <a:pPr lvl="1">
              <a:spcBef>
                <a:spcPts val="900"/>
              </a:spcBef>
              <a:spcAft>
                <a:spcPts val="900"/>
              </a:spcAft>
              <a:buSzPct val="100000"/>
              <a:buBlip>
                <a:blip r:embed="rId3"/>
              </a:buBlip>
            </a:pPr>
            <a:r>
              <a:rPr lang="en-US" sz="2400" dirty="0" smtClean="0">
                <a:latin typeface="Chalet ParisNineteenSixty"/>
              </a:rPr>
              <a:t>Limited enrollment period</a:t>
            </a:r>
          </a:p>
          <a:p>
            <a:pPr lvl="1">
              <a:buSzPct val="100000"/>
              <a:buBlip>
                <a:blip r:embed="rId3"/>
              </a:buBlip>
            </a:pPr>
            <a:endParaRPr lang="en-US" sz="2400" dirty="0">
              <a:latin typeface="Chalet ParisNineteenSixty"/>
            </a:endParaRPr>
          </a:p>
        </p:txBody>
      </p:sp>
      <p:sp>
        <p:nvSpPr>
          <p:cNvPr id="8" name="Title 1" hidden="1"/>
          <p:cNvSpPr txBox="1">
            <a:spLocks/>
          </p:cNvSpPr>
          <p:nvPr/>
        </p:nvSpPr>
        <p:spPr>
          <a:xfrm>
            <a:off x="628650" y="365126"/>
            <a:ext cx="78867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000" b="1" u="sng" smtClean="0">
                <a:latin typeface="Chalet ParisNineteenSixty"/>
              </a:rPr>
              <a:t>PROMISE award requirements</a:t>
            </a:r>
            <a:endParaRPr lang="en-US" sz="3000" b="1" u="sng" dirty="0">
              <a:latin typeface="Chalet ParisNineteenSixty"/>
            </a:endParaRPr>
          </a:p>
        </p:txBody>
      </p:sp>
    </p:spTree>
    <p:extLst>
      <p:ext uri="{BB962C8B-B14F-4D97-AF65-F5344CB8AC3E}">
        <p14:creationId xmlns:p14="http://schemas.microsoft.com/office/powerpoint/2010/main" val="4145869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1"/>
          <p:cNvSpPr txBox="1">
            <a:spLocks/>
          </p:cNvSpPr>
          <p:nvPr/>
        </p:nvSpPr>
        <p:spPr>
          <a:xfrm>
            <a:off x="628650" y="435202"/>
            <a:ext cx="7886700" cy="994172"/>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dirty="0" smtClean="0">
              <a:solidFill>
                <a:prstClr val="black"/>
              </a:solidFill>
              <a:latin typeface="Chalet ParisNineteenSixty"/>
            </a:endParaRPr>
          </a:p>
          <a:p>
            <a:pPr algn="ctr"/>
            <a:r>
              <a:rPr lang="en-US" dirty="0" smtClean="0">
                <a:solidFill>
                  <a:prstClr val="black"/>
                </a:solidFill>
                <a:latin typeface="Chalet ParisNineteenSixty"/>
              </a:rPr>
              <a:t>PROMISE Awards</a:t>
            </a:r>
            <a:endParaRPr lang="en-US" dirty="0">
              <a:solidFill>
                <a:prstClr val="black"/>
              </a:solidFill>
              <a:latin typeface="Chalet ParisNineteenSixty"/>
            </a:endParaRPr>
          </a:p>
        </p:txBody>
      </p:sp>
      <p:sp>
        <p:nvSpPr>
          <p:cNvPr id="2" name="Title 1" hidden="1"/>
          <p:cNvSpPr>
            <a:spLocks noGrp="1"/>
          </p:cNvSpPr>
          <p:nvPr>
            <p:ph type="title"/>
          </p:nvPr>
        </p:nvSpPr>
        <p:spPr/>
        <p:txBody>
          <a:bodyPr/>
          <a:lstStyle/>
          <a:p>
            <a:r>
              <a:rPr lang="en-US" dirty="0" smtClean="0"/>
              <a:t>PROMISE Awards</a:t>
            </a:r>
            <a:endParaRPr lang="en-US" dirty="0"/>
          </a:p>
        </p:txBody>
      </p:sp>
      <p:sp>
        <p:nvSpPr>
          <p:cNvPr id="24" name="Content Placeholder 2"/>
          <p:cNvSpPr txBox="1">
            <a:spLocks/>
          </p:cNvSpPr>
          <p:nvPr/>
        </p:nvSpPr>
        <p:spPr>
          <a:xfrm>
            <a:off x="628650" y="1783830"/>
            <a:ext cx="8064246" cy="467139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Aft>
                <a:spcPts val="600"/>
              </a:spcAft>
              <a:buBlip>
                <a:blip r:embed="rId3"/>
              </a:buBlip>
            </a:pPr>
            <a:r>
              <a:rPr lang="en-US" sz="2400" dirty="0">
                <a:solidFill>
                  <a:prstClr val="black"/>
                </a:solidFill>
                <a:latin typeface="Chalet ParisNineteenSixty"/>
              </a:rPr>
              <a:t>Grant funding of $211 million from ED was awarded to </a:t>
            </a:r>
            <a:r>
              <a:rPr lang="en-US" sz="2400" dirty="0" smtClean="0">
                <a:solidFill>
                  <a:prstClr val="black"/>
                </a:solidFill>
                <a:latin typeface="Chalet ParisNineteenSixty"/>
              </a:rPr>
              <a:t>  six </a:t>
            </a:r>
            <a:r>
              <a:rPr lang="en-US" sz="2400" dirty="0">
                <a:solidFill>
                  <a:prstClr val="black"/>
                </a:solidFill>
                <a:latin typeface="Chalet ParisNineteenSixty"/>
              </a:rPr>
              <a:t>projects throughout the U.S., to implement the PROMISE initiative over a 5-year </a:t>
            </a:r>
            <a:r>
              <a:rPr lang="en-US" sz="2400" dirty="0" smtClean="0">
                <a:solidFill>
                  <a:prstClr val="black"/>
                </a:solidFill>
                <a:latin typeface="Chalet ParisNineteenSixty"/>
              </a:rPr>
              <a:t>period</a:t>
            </a:r>
          </a:p>
          <a:p>
            <a:pPr marL="0" indent="0">
              <a:lnSpc>
                <a:spcPct val="100000"/>
              </a:lnSpc>
              <a:spcAft>
                <a:spcPts val="600"/>
              </a:spcAft>
              <a:buNone/>
            </a:pPr>
            <a:endParaRPr lang="en-US" sz="1000" dirty="0" smtClean="0">
              <a:solidFill>
                <a:prstClr val="black"/>
              </a:solidFill>
              <a:latin typeface="Chalet ParisNineteenSixty"/>
            </a:endParaRPr>
          </a:p>
          <a:p>
            <a:pPr>
              <a:lnSpc>
                <a:spcPct val="100000"/>
              </a:lnSpc>
              <a:spcAft>
                <a:spcPts val="600"/>
              </a:spcAft>
              <a:buBlip>
                <a:blip r:embed="rId3"/>
              </a:buBlip>
            </a:pPr>
            <a:r>
              <a:rPr lang="en-US" sz="2400" dirty="0" smtClean="0">
                <a:solidFill>
                  <a:prstClr val="black"/>
                </a:solidFill>
                <a:latin typeface="Chalet ParisNineteenSixty"/>
              </a:rPr>
              <a:t>Projects awarded to: </a:t>
            </a:r>
          </a:p>
          <a:p>
            <a:pPr marL="457200" lvl="1" indent="0">
              <a:lnSpc>
                <a:spcPct val="100000"/>
              </a:lnSpc>
              <a:spcAft>
                <a:spcPts val="600"/>
              </a:spcAft>
              <a:buClr>
                <a:schemeClr val="tx1">
                  <a:lumMod val="75000"/>
                  <a:lumOff val="25000"/>
                </a:schemeClr>
              </a:buClr>
              <a:buNone/>
            </a:pPr>
            <a:r>
              <a:rPr lang="en-US" dirty="0" smtClean="0">
                <a:solidFill>
                  <a:prstClr val="black"/>
                </a:solidFill>
                <a:latin typeface="Chalet ParisNineteenSixty"/>
              </a:rPr>
              <a:t>California			Arkansas</a:t>
            </a:r>
          </a:p>
          <a:p>
            <a:pPr marL="457200" lvl="1" indent="0">
              <a:lnSpc>
                <a:spcPct val="100000"/>
              </a:lnSpc>
              <a:spcAft>
                <a:spcPts val="600"/>
              </a:spcAft>
              <a:buClr>
                <a:schemeClr val="tx1">
                  <a:lumMod val="75000"/>
                  <a:lumOff val="25000"/>
                </a:schemeClr>
              </a:buClr>
              <a:buNone/>
            </a:pPr>
            <a:r>
              <a:rPr lang="en-US" dirty="0" smtClean="0">
                <a:solidFill>
                  <a:prstClr val="black"/>
                </a:solidFill>
                <a:latin typeface="Chalet ParisNineteenSixty"/>
              </a:rPr>
              <a:t>Wisconsin		Maryland</a:t>
            </a:r>
          </a:p>
          <a:p>
            <a:pPr marL="457200" lvl="1" indent="0">
              <a:lnSpc>
                <a:spcPct val="100000"/>
              </a:lnSpc>
              <a:spcAft>
                <a:spcPts val="600"/>
              </a:spcAft>
              <a:buClr>
                <a:schemeClr val="tx1">
                  <a:lumMod val="75000"/>
                  <a:lumOff val="25000"/>
                </a:schemeClr>
              </a:buClr>
              <a:buNone/>
            </a:pPr>
            <a:r>
              <a:rPr lang="en-US" dirty="0" smtClean="0">
                <a:solidFill>
                  <a:prstClr val="black"/>
                </a:solidFill>
                <a:latin typeface="Chalet ParisNineteenSixty"/>
              </a:rPr>
              <a:t>New York			ASPIRE (six-state consortium)</a:t>
            </a:r>
          </a:p>
          <a:p>
            <a:pPr lvl="1">
              <a:lnSpc>
                <a:spcPct val="100000"/>
              </a:lnSpc>
              <a:spcAft>
                <a:spcPts val="600"/>
              </a:spcAft>
            </a:pPr>
            <a:endParaRPr lang="en-US" sz="2000" dirty="0">
              <a:solidFill>
                <a:prstClr val="black"/>
              </a:solidFill>
              <a:latin typeface="Chalet ParisNineteenSixty"/>
            </a:endParaRPr>
          </a:p>
        </p:txBody>
      </p:sp>
    </p:spTree>
    <p:extLst>
      <p:ext uri="{BB962C8B-B14F-4D97-AF65-F5344CB8AC3E}">
        <p14:creationId xmlns:p14="http://schemas.microsoft.com/office/powerpoint/2010/main" val="24551239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Interventions</a:t>
            </a:r>
            <a:endParaRPr lang="en-US" dirty="0"/>
          </a:p>
        </p:txBody>
      </p:sp>
      <p:sp>
        <p:nvSpPr>
          <p:cNvPr id="5" name="Text Placeholder 4"/>
          <p:cNvSpPr>
            <a:spLocks noGrp="1"/>
          </p:cNvSpPr>
          <p:nvPr>
            <p:ph type="body" sz="quarter" idx="10"/>
          </p:nvPr>
        </p:nvSpPr>
        <p:spPr>
          <a:xfrm>
            <a:off x="4657408" y="1792437"/>
            <a:ext cx="3840480" cy="639762"/>
          </a:xfrm>
        </p:spPr>
        <p:txBody>
          <a:bodyPr/>
          <a:lstStyle/>
          <a:p>
            <a:r>
              <a:rPr lang="en-US" dirty="0" smtClean="0"/>
              <a:t>ASPIRE</a:t>
            </a:r>
            <a:endParaRPr lang="en-US" dirty="0"/>
          </a:p>
        </p:txBody>
      </p:sp>
      <p:sp>
        <p:nvSpPr>
          <p:cNvPr id="6" name="Content Placeholder 5"/>
          <p:cNvSpPr>
            <a:spLocks noGrp="1"/>
          </p:cNvSpPr>
          <p:nvPr>
            <p:ph sz="quarter" idx="11"/>
          </p:nvPr>
        </p:nvSpPr>
        <p:spPr>
          <a:xfrm>
            <a:off x="4657407" y="2663511"/>
            <a:ext cx="3842067" cy="3566496"/>
          </a:xfrm>
        </p:spPr>
        <p:txBody>
          <a:bodyPr/>
          <a:lstStyle/>
          <a:p>
            <a:pPr marL="231775" lvl="2">
              <a:spcBef>
                <a:spcPts val="900"/>
              </a:spcBef>
              <a:spcAft>
                <a:spcPts val="900"/>
              </a:spcAft>
              <a:buSzPct val="100000"/>
              <a:buBlip>
                <a:blip r:embed="rId2"/>
              </a:buBlip>
            </a:pPr>
            <a:r>
              <a:rPr lang="en-US" sz="2000" dirty="0" smtClean="0"/>
              <a:t>Financial education and capability training</a:t>
            </a:r>
            <a:endParaRPr lang="en-US" sz="2000" dirty="0"/>
          </a:p>
          <a:p>
            <a:pPr marL="231775" lvl="2">
              <a:spcBef>
                <a:spcPts val="900"/>
              </a:spcBef>
              <a:spcAft>
                <a:spcPts val="900"/>
              </a:spcAft>
              <a:buSzPct val="100000"/>
              <a:buBlip>
                <a:blip r:embed="rId2"/>
              </a:buBlip>
            </a:pPr>
            <a:r>
              <a:rPr lang="en-US" sz="2000" dirty="0" smtClean="0"/>
              <a:t>Self determination training</a:t>
            </a:r>
            <a:endParaRPr lang="en-US" sz="2000" dirty="0"/>
          </a:p>
          <a:p>
            <a:pPr marL="231775" lvl="2">
              <a:spcBef>
                <a:spcPts val="900"/>
              </a:spcBef>
              <a:spcAft>
                <a:spcPts val="900"/>
              </a:spcAft>
              <a:buSzPct val="100000"/>
              <a:buBlip>
                <a:blip r:embed="rId2"/>
              </a:buBlip>
            </a:pPr>
            <a:r>
              <a:rPr lang="en-US" sz="2000" dirty="0" smtClean="0"/>
              <a:t>Community conversations</a:t>
            </a:r>
            <a:endParaRPr lang="en-US" dirty="0"/>
          </a:p>
        </p:txBody>
      </p:sp>
      <p:sp>
        <p:nvSpPr>
          <p:cNvPr id="7" name="Text Placeholder 6"/>
          <p:cNvSpPr>
            <a:spLocks noGrp="1"/>
          </p:cNvSpPr>
          <p:nvPr>
            <p:ph type="body" sz="quarter" idx="12"/>
          </p:nvPr>
        </p:nvSpPr>
        <p:spPr>
          <a:xfrm>
            <a:off x="636589" y="1792437"/>
            <a:ext cx="3840480" cy="639762"/>
          </a:xfrm>
        </p:spPr>
        <p:txBody>
          <a:bodyPr/>
          <a:lstStyle/>
          <a:p>
            <a:r>
              <a:rPr lang="en-US" dirty="0" smtClean="0"/>
              <a:t>PROMISE</a:t>
            </a:r>
            <a:endParaRPr lang="en-US" dirty="0"/>
          </a:p>
        </p:txBody>
      </p:sp>
      <p:sp>
        <p:nvSpPr>
          <p:cNvPr id="8" name="Content Placeholder 7"/>
          <p:cNvSpPr>
            <a:spLocks noGrp="1"/>
          </p:cNvSpPr>
          <p:nvPr>
            <p:ph sz="quarter" idx="13"/>
          </p:nvPr>
        </p:nvSpPr>
        <p:spPr>
          <a:xfrm>
            <a:off x="636588" y="2663511"/>
            <a:ext cx="3842067" cy="3566496"/>
          </a:xfrm>
        </p:spPr>
        <p:txBody>
          <a:bodyPr/>
          <a:lstStyle/>
          <a:p>
            <a:pPr marL="231775" lvl="2">
              <a:spcBef>
                <a:spcPts val="900"/>
              </a:spcBef>
              <a:spcAft>
                <a:spcPts val="900"/>
              </a:spcAft>
              <a:buSzPct val="100000"/>
              <a:buBlip>
                <a:blip r:embed="rId2"/>
              </a:buBlip>
            </a:pPr>
            <a:r>
              <a:rPr lang="en-US" sz="2000" dirty="0"/>
              <a:t>Benefits planning</a:t>
            </a:r>
          </a:p>
          <a:p>
            <a:pPr marL="231775" lvl="2">
              <a:spcBef>
                <a:spcPts val="900"/>
              </a:spcBef>
              <a:spcAft>
                <a:spcPts val="900"/>
              </a:spcAft>
              <a:buSzPct val="100000"/>
              <a:buBlip>
                <a:blip r:embed="rId2"/>
              </a:buBlip>
            </a:pPr>
            <a:r>
              <a:rPr lang="en-US" sz="2000" dirty="0"/>
              <a:t>Parent education and training</a:t>
            </a:r>
          </a:p>
          <a:p>
            <a:pPr marL="231775" lvl="2">
              <a:spcBef>
                <a:spcPts val="900"/>
              </a:spcBef>
              <a:spcAft>
                <a:spcPts val="900"/>
              </a:spcAft>
              <a:buSzPct val="100000"/>
              <a:buBlip>
                <a:blip r:embed="rId2"/>
              </a:buBlip>
            </a:pPr>
            <a:r>
              <a:rPr lang="en-US" sz="2000" dirty="0"/>
              <a:t>Paid employment prior to leaving high school</a:t>
            </a:r>
          </a:p>
          <a:p>
            <a:pPr marL="231775" lvl="2">
              <a:spcBef>
                <a:spcPts val="900"/>
              </a:spcBef>
              <a:spcAft>
                <a:spcPts val="900"/>
              </a:spcAft>
              <a:buSzPct val="100000"/>
              <a:buBlip>
                <a:blip r:embed="rId2"/>
              </a:buBlip>
            </a:pPr>
            <a:r>
              <a:rPr lang="en-US" sz="2000" dirty="0"/>
              <a:t>Case </a:t>
            </a:r>
            <a:r>
              <a:rPr lang="en-US" sz="2000" dirty="0" smtClean="0"/>
              <a:t>management</a:t>
            </a:r>
            <a:endParaRPr lang="en-US" dirty="0"/>
          </a:p>
        </p:txBody>
      </p:sp>
    </p:spTree>
    <p:extLst>
      <p:ext uri="{BB962C8B-B14F-4D97-AF65-F5344CB8AC3E}">
        <p14:creationId xmlns:p14="http://schemas.microsoft.com/office/powerpoint/2010/main" val="38381209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412" y="628649"/>
            <a:ext cx="8096063" cy="1418291"/>
          </a:xfrm>
        </p:spPr>
        <p:txBody>
          <a:bodyPr>
            <a:noAutofit/>
          </a:bodyPr>
          <a:lstStyle/>
          <a:p>
            <a:pPr algn="ctr"/>
            <a:r>
              <a:rPr lang="en-US" dirty="0" smtClean="0">
                <a:effectLst>
                  <a:outerShdw blurRad="50800" dist="50800" dir="5400000" algn="ctr" rotWithShape="0">
                    <a:schemeClr val="bg1"/>
                  </a:outerShdw>
                </a:effectLst>
                <a:latin typeface="Chalet ParisNineteenSixty"/>
              </a:rPr>
              <a:t>Goals </a:t>
            </a:r>
            <a:r>
              <a:rPr lang="en-US" dirty="0">
                <a:effectLst>
                  <a:outerShdw blurRad="50800" dist="50800" dir="5400000" algn="ctr" rotWithShape="0">
                    <a:schemeClr val="bg1"/>
                  </a:outerShdw>
                </a:effectLst>
                <a:latin typeface="Chalet ParisNineteenSixty"/>
              </a:rPr>
              <a:t>of </a:t>
            </a:r>
            <a:r>
              <a:rPr lang="en-US" dirty="0" smtClean="0">
                <a:effectLst>
                  <a:outerShdw blurRad="50800" dist="50800" dir="5400000" algn="ctr" rotWithShape="0">
                    <a:schemeClr val="bg1"/>
                  </a:outerShdw>
                </a:effectLst>
                <a:latin typeface="Chalet ParisNineteenSixty"/>
              </a:rPr>
              <a:t>the </a:t>
            </a:r>
            <a:br>
              <a:rPr lang="en-US" dirty="0" smtClean="0">
                <a:effectLst>
                  <a:outerShdw blurRad="50800" dist="50800" dir="5400000" algn="ctr" rotWithShape="0">
                    <a:schemeClr val="bg1"/>
                  </a:outerShdw>
                </a:effectLst>
                <a:latin typeface="Chalet ParisNineteenSixty"/>
              </a:rPr>
            </a:br>
            <a:r>
              <a:rPr lang="en-US" dirty="0" smtClean="0">
                <a:latin typeface="Chalet ParisNineteenSixty"/>
              </a:rPr>
              <a:t>PROMISE Initiative</a:t>
            </a:r>
            <a:endParaRPr lang="en-US" dirty="0">
              <a:latin typeface="Chalet ParisNineteenSixty"/>
            </a:endParaRPr>
          </a:p>
        </p:txBody>
      </p:sp>
      <p:sp>
        <p:nvSpPr>
          <p:cNvPr id="3" name="Content Placeholder 2"/>
          <p:cNvSpPr>
            <a:spLocks noGrp="1"/>
          </p:cNvSpPr>
          <p:nvPr>
            <p:ph sz="quarter" idx="10"/>
          </p:nvPr>
        </p:nvSpPr>
        <p:spPr>
          <a:xfrm>
            <a:off x="631824" y="2468521"/>
            <a:ext cx="7866063" cy="3512764"/>
          </a:xfrm>
          <a:noFill/>
        </p:spPr>
        <p:txBody>
          <a:bodyPr>
            <a:noAutofit/>
          </a:bodyPr>
          <a:lstStyle/>
          <a:p>
            <a:pPr marL="346075" lvl="2" indent="-342900">
              <a:spcBef>
                <a:spcPts val="900"/>
              </a:spcBef>
              <a:spcAft>
                <a:spcPts val="900"/>
              </a:spcAft>
              <a:buSzPct val="100000"/>
              <a:buFont typeface="Arial" panose="020B0604020202020204" pitchFamily="34" charset="0"/>
              <a:buChar char="•"/>
            </a:pPr>
            <a:r>
              <a:rPr lang="en-US" sz="2400" dirty="0" smtClean="0">
                <a:solidFill>
                  <a:prstClr val="black"/>
                </a:solidFill>
                <a:latin typeface="Chalet ParisNineteenSixty"/>
              </a:rPr>
              <a:t>Improve </a:t>
            </a:r>
            <a:r>
              <a:rPr lang="en-US" sz="2400" dirty="0">
                <a:solidFill>
                  <a:prstClr val="black"/>
                </a:solidFill>
                <a:latin typeface="Chalet ParisNineteenSixty"/>
              </a:rPr>
              <a:t>service provision and </a:t>
            </a:r>
            <a:r>
              <a:rPr lang="en-US" sz="2400" dirty="0" smtClean="0">
                <a:solidFill>
                  <a:prstClr val="black"/>
                </a:solidFill>
                <a:latin typeface="Chalet ParisNineteenSixty"/>
              </a:rPr>
              <a:t>coordination</a:t>
            </a:r>
          </a:p>
          <a:p>
            <a:pPr marL="346075" lvl="2" indent="-342900">
              <a:spcBef>
                <a:spcPts val="900"/>
              </a:spcBef>
              <a:spcAft>
                <a:spcPts val="900"/>
              </a:spcAft>
              <a:buSzPct val="100000"/>
              <a:buFont typeface="Arial" panose="020B0604020202020204" pitchFamily="34" charset="0"/>
              <a:buChar char="•"/>
            </a:pPr>
            <a:r>
              <a:rPr lang="en-US" sz="2400" dirty="0" smtClean="0">
                <a:solidFill>
                  <a:prstClr val="black"/>
                </a:solidFill>
                <a:latin typeface="Chalet ParisNineteenSixty"/>
              </a:rPr>
              <a:t>Improve </a:t>
            </a:r>
            <a:r>
              <a:rPr lang="en-US" sz="2400" dirty="0">
                <a:solidFill>
                  <a:prstClr val="black"/>
                </a:solidFill>
                <a:latin typeface="Chalet ParisNineteenSixty"/>
              </a:rPr>
              <a:t>education attainment, employment </a:t>
            </a:r>
            <a:r>
              <a:rPr lang="en-US" sz="2400" dirty="0" smtClean="0">
                <a:solidFill>
                  <a:prstClr val="black"/>
                </a:solidFill>
                <a:latin typeface="Chalet ParisNineteenSixty"/>
              </a:rPr>
              <a:t>outcomes</a:t>
            </a:r>
          </a:p>
          <a:p>
            <a:pPr marL="346075" lvl="2" indent="-342900">
              <a:spcBef>
                <a:spcPts val="900"/>
              </a:spcBef>
              <a:spcAft>
                <a:spcPts val="900"/>
              </a:spcAft>
              <a:buSzPct val="100000"/>
              <a:buFont typeface="Arial" panose="020B0604020202020204" pitchFamily="34" charset="0"/>
              <a:buChar char="•"/>
            </a:pPr>
            <a:r>
              <a:rPr lang="en-US" sz="2400" dirty="0" smtClean="0">
                <a:solidFill>
                  <a:prstClr val="black"/>
                </a:solidFill>
                <a:latin typeface="Chalet ParisNineteenSixty"/>
              </a:rPr>
              <a:t>Improve </a:t>
            </a:r>
            <a:r>
              <a:rPr lang="en-US" sz="2400" dirty="0">
                <a:solidFill>
                  <a:prstClr val="black"/>
                </a:solidFill>
                <a:latin typeface="Chalet ParisNineteenSixty"/>
              </a:rPr>
              <a:t>self-sufficiency and financial independence</a:t>
            </a:r>
          </a:p>
          <a:p>
            <a:pPr lvl="0">
              <a:buFont typeface="Arial" panose="020B0604020202020204" pitchFamily="34" charset="0"/>
              <a:buChar char="•"/>
            </a:pPr>
            <a:endParaRPr lang="en-US" sz="2600" dirty="0">
              <a:solidFill>
                <a:prstClr val="black"/>
              </a:solidFill>
              <a:latin typeface="Chalet ParisNineteenSixty"/>
            </a:endParaRPr>
          </a:p>
          <a:p>
            <a:pPr>
              <a:buFont typeface="Arial" panose="020B0604020202020204" pitchFamily="34" charset="0"/>
              <a:buChar char="•"/>
            </a:pPr>
            <a:endParaRPr lang="en-US" sz="2600" dirty="0">
              <a:latin typeface="Chalet ParisNineteenSixty"/>
            </a:endParaRPr>
          </a:p>
        </p:txBody>
      </p:sp>
    </p:spTree>
    <p:extLst>
      <p:ext uri="{BB962C8B-B14F-4D97-AF65-F5344CB8AC3E}">
        <p14:creationId xmlns:p14="http://schemas.microsoft.com/office/powerpoint/2010/main" val="27234647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2|1.7|1.2"/>
</p:tagLst>
</file>

<file path=ppt/theme/theme1.xml><?xml version="1.0" encoding="utf-8"?>
<a:theme xmlns:a="http://schemas.openxmlformats.org/drawingml/2006/main" name="Aspire_1_">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Aspire_2_</Template>
  <TotalTime>407</TotalTime>
  <Words>1119</Words>
  <Application>Microsoft Office PowerPoint</Application>
  <PresentationFormat>On-screen Show (4:3)</PresentationFormat>
  <Paragraphs>135</Paragraphs>
  <Slides>14</Slides>
  <Notes>5</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Aspire_1_</vt:lpstr>
      <vt:lpstr>ASPIRE</vt:lpstr>
      <vt:lpstr>PROMISE  Promoting Readiness of Minors in Supplemental Security Income</vt:lpstr>
      <vt:lpstr>PROMISE Initiative</vt:lpstr>
      <vt:lpstr>Federal Agencies</vt:lpstr>
      <vt:lpstr>State Level Partners</vt:lpstr>
      <vt:lpstr> PROMISE Study</vt:lpstr>
      <vt:lpstr>PROMISE Awards</vt:lpstr>
      <vt:lpstr>Interventions</vt:lpstr>
      <vt:lpstr>Goals of the  PROMISE Initiative</vt:lpstr>
      <vt:lpstr>Collaboration Challenges</vt:lpstr>
      <vt:lpstr>Collaboration Communication</vt:lpstr>
      <vt:lpstr>Collaboration</vt:lpstr>
      <vt:lpstr>Strategies to Collaborate</vt:lpstr>
      <vt:lpstr>Carol Ruddell ASPIRE Project Director Utah State Office of Rehabilitation (801) 571-2160 cruddell@utah.gov www.aspirewest.org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ASPIRE Challenges</dc:title>
  <dc:creator>Carol Ruddell</dc:creator>
  <cp:lastModifiedBy>Stillman, Lauren</cp:lastModifiedBy>
  <cp:revision>27</cp:revision>
  <dcterms:created xsi:type="dcterms:W3CDTF">2014-06-17T17:42:52Z</dcterms:created>
  <dcterms:modified xsi:type="dcterms:W3CDTF">2014-08-09T01:09:43Z</dcterms:modified>
</cp:coreProperties>
</file>