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1" r:id="rId4"/>
  </p:sldMasterIdLst>
  <p:notesMasterIdLst>
    <p:notesMasterId r:id="rId26"/>
  </p:notes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7" r:id="rId22"/>
    <p:sldId id="278" r:id="rId23"/>
    <p:sldId id="279"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6012" autoAdjust="0"/>
    <p:restoredTop sz="86345" autoAdjust="0"/>
  </p:normalViewPr>
  <p:slideViewPr>
    <p:cSldViewPr showGuides="1">
      <p:cViewPr>
        <p:scale>
          <a:sx n="70" d="100"/>
          <a:sy n="70" d="100"/>
        </p:scale>
        <p:origin x="-1134" y="-876"/>
      </p:cViewPr>
      <p:guideLst>
        <p:guide orient="horz" pos="2160"/>
        <p:guide pos="2880"/>
      </p:guideLst>
    </p:cSldViewPr>
  </p:slideViewPr>
  <p:outlineViewPr>
    <p:cViewPr>
      <p:scale>
        <a:sx n="33" d="100"/>
        <a:sy n="33" d="100"/>
      </p:scale>
      <p:origin x="0" y="7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17610-1F4B-4287-8679-888427242D5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64242DDF-77DB-46D2-A49D-C13F8B1C9BDE}">
      <dgm:prSet phldrT="[Text]"/>
      <dgm:spPr>
        <a:ln>
          <a:solidFill>
            <a:srgbClr val="7030A0"/>
          </a:solidFill>
        </a:ln>
      </dgm:spPr>
      <dgm:t>
        <a:bodyPr/>
        <a:lstStyle/>
        <a:p>
          <a:r>
            <a:rPr lang="en-US" dirty="0" smtClean="0"/>
            <a:t>Stakeholder</a:t>
          </a:r>
          <a:endParaRPr lang="en-US" dirty="0"/>
        </a:p>
      </dgm:t>
      <dgm:extLst>
        <a:ext uri="{E40237B7-FDA0-4F09-8148-C483321AD2D9}">
          <dgm14:cNvPr xmlns:dgm14="http://schemas.microsoft.com/office/drawing/2010/diagram" id="0" name="" descr="Three levels: Core, Steering, and Stakeholder&#10;&#10;Core has three bullets: OMH/RFMH, Steering Rep, and Cornell&#10;Steering has two: State Agency Leads and Core Team&#10;Stakeholder has one: NYESS Coordinating Council&#10;&#10;Each level is a smaller part of the next level. Core is a part of Steering, Core and Steering are a part of Stakeholder." title="Management Structure Graphic"/>
        </a:ext>
      </dgm:extLst>
    </dgm:pt>
    <dgm:pt modelId="{111719D6-A285-48BF-BF80-1FB45FE2B842}" type="parTrans" cxnId="{A8CF061A-907C-4179-AFB7-B5117C9BDDB6}">
      <dgm:prSet/>
      <dgm:spPr/>
      <dgm:t>
        <a:bodyPr/>
        <a:lstStyle/>
        <a:p>
          <a:endParaRPr lang="en-US"/>
        </a:p>
      </dgm:t>
    </dgm:pt>
    <dgm:pt modelId="{AA150C89-EA8D-4036-A8F2-D833DB004323}" type="sibTrans" cxnId="{A8CF061A-907C-4179-AFB7-B5117C9BDDB6}">
      <dgm:prSet/>
      <dgm:spPr/>
      <dgm:t>
        <a:bodyPr/>
        <a:lstStyle/>
        <a:p>
          <a:endParaRPr lang="en-US"/>
        </a:p>
      </dgm:t>
    </dgm:pt>
    <dgm:pt modelId="{97CE4873-70E2-4EA4-B93A-EC7E8A99CFF2}">
      <dgm:prSet phldrT="[Text]"/>
      <dgm:spPr/>
      <dgm:t>
        <a:bodyPr/>
        <a:lstStyle/>
        <a:p>
          <a:r>
            <a:rPr lang="en-US" dirty="0" smtClean="0"/>
            <a:t>NYESS Coordinating Council</a:t>
          </a:r>
          <a:endParaRPr lang="en-US" dirty="0"/>
        </a:p>
      </dgm:t>
    </dgm:pt>
    <dgm:pt modelId="{137F6FAF-48C1-4D17-8E56-3AC8EB0B66B4}" type="parTrans" cxnId="{B5E82D2B-2CCD-4B50-9DA1-96AE1F2901B7}">
      <dgm:prSet/>
      <dgm:spPr/>
      <dgm:t>
        <a:bodyPr/>
        <a:lstStyle/>
        <a:p>
          <a:endParaRPr lang="en-US"/>
        </a:p>
      </dgm:t>
    </dgm:pt>
    <dgm:pt modelId="{B15C97DF-FB3A-47A0-8431-4112FDAA0E88}" type="sibTrans" cxnId="{B5E82D2B-2CCD-4B50-9DA1-96AE1F2901B7}">
      <dgm:prSet/>
      <dgm:spPr/>
      <dgm:t>
        <a:bodyPr/>
        <a:lstStyle/>
        <a:p>
          <a:endParaRPr lang="en-US"/>
        </a:p>
      </dgm:t>
    </dgm:pt>
    <dgm:pt modelId="{734B2EB2-8197-41E2-9506-EF1E37C30A30}">
      <dgm:prSet phldrT="[Text]"/>
      <dgm:spPr>
        <a:ln>
          <a:solidFill>
            <a:srgbClr val="7030A0"/>
          </a:solidFill>
        </a:ln>
      </dgm:spPr>
      <dgm:t>
        <a:bodyPr/>
        <a:lstStyle/>
        <a:p>
          <a:r>
            <a:rPr lang="en-US" dirty="0" smtClean="0"/>
            <a:t>Steering</a:t>
          </a:r>
          <a:endParaRPr lang="en-US" dirty="0"/>
        </a:p>
      </dgm:t>
    </dgm:pt>
    <dgm:pt modelId="{9C46B840-4147-4DA4-8BC4-C170DB5384CE}" type="parTrans" cxnId="{BE789B7A-4D9D-4D13-9CC6-66821A946ACD}">
      <dgm:prSet/>
      <dgm:spPr/>
      <dgm:t>
        <a:bodyPr/>
        <a:lstStyle/>
        <a:p>
          <a:endParaRPr lang="en-US"/>
        </a:p>
      </dgm:t>
    </dgm:pt>
    <dgm:pt modelId="{20336645-17C5-4111-BE21-078B4C5411F7}" type="sibTrans" cxnId="{BE789B7A-4D9D-4D13-9CC6-66821A946ACD}">
      <dgm:prSet/>
      <dgm:spPr/>
      <dgm:t>
        <a:bodyPr/>
        <a:lstStyle/>
        <a:p>
          <a:endParaRPr lang="en-US"/>
        </a:p>
      </dgm:t>
    </dgm:pt>
    <dgm:pt modelId="{78249B11-60BC-4807-97E5-3A04AE8ABA17}">
      <dgm:prSet phldrT="[Text]"/>
      <dgm:spPr/>
      <dgm:t>
        <a:bodyPr/>
        <a:lstStyle/>
        <a:p>
          <a:r>
            <a:rPr lang="en-US" dirty="0" smtClean="0"/>
            <a:t>State Agency Leads</a:t>
          </a:r>
          <a:endParaRPr lang="en-US" dirty="0"/>
        </a:p>
      </dgm:t>
    </dgm:pt>
    <dgm:pt modelId="{BC49D167-50E2-46CC-BE7F-0089D830D871}" type="parTrans" cxnId="{7C7E19E0-48BF-4111-9265-FC48A1CF22B7}">
      <dgm:prSet/>
      <dgm:spPr/>
      <dgm:t>
        <a:bodyPr/>
        <a:lstStyle/>
        <a:p>
          <a:endParaRPr lang="en-US"/>
        </a:p>
      </dgm:t>
    </dgm:pt>
    <dgm:pt modelId="{0E63AF99-9FBF-4EA5-82E8-19E03AD1B4B4}" type="sibTrans" cxnId="{7C7E19E0-48BF-4111-9265-FC48A1CF22B7}">
      <dgm:prSet/>
      <dgm:spPr/>
      <dgm:t>
        <a:bodyPr/>
        <a:lstStyle/>
        <a:p>
          <a:endParaRPr lang="en-US"/>
        </a:p>
      </dgm:t>
    </dgm:pt>
    <dgm:pt modelId="{C483CD9C-637B-4666-874A-9F42DD7F6914}">
      <dgm:prSet phldrT="[Text]"/>
      <dgm:spPr>
        <a:ln>
          <a:solidFill>
            <a:srgbClr val="7030A0"/>
          </a:solidFill>
        </a:ln>
      </dgm:spPr>
      <dgm:t>
        <a:bodyPr/>
        <a:lstStyle/>
        <a:p>
          <a:r>
            <a:rPr lang="en-US" dirty="0" smtClean="0"/>
            <a:t>Core</a:t>
          </a:r>
          <a:endParaRPr lang="en-US" dirty="0"/>
        </a:p>
      </dgm:t>
    </dgm:pt>
    <dgm:pt modelId="{4078C708-6600-4032-9450-8506818FB8D3}" type="parTrans" cxnId="{EA9CB797-2105-48D5-A521-AA81CDD79CCB}">
      <dgm:prSet/>
      <dgm:spPr/>
      <dgm:t>
        <a:bodyPr/>
        <a:lstStyle/>
        <a:p>
          <a:endParaRPr lang="en-US"/>
        </a:p>
      </dgm:t>
    </dgm:pt>
    <dgm:pt modelId="{36E8E829-2D20-4128-A13D-99AD2191B85A}" type="sibTrans" cxnId="{EA9CB797-2105-48D5-A521-AA81CDD79CCB}">
      <dgm:prSet/>
      <dgm:spPr/>
      <dgm:t>
        <a:bodyPr/>
        <a:lstStyle/>
        <a:p>
          <a:endParaRPr lang="en-US"/>
        </a:p>
      </dgm:t>
    </dgm:pt>
    <dgm:pt modelId="{15CF0F04-4633-48DB-B566-0394E589B7F7}">
      <dgm:prSet phldrT="[Text]"/>
      <dgm:spPr/>
      <dgm:t>
        <a:bodyPr/>
        <a:lstStyle/>
        <a:p>
          <a:r>
            <a:rPr lang="en-US" dirty="0" smtClean="0"/>
            <a:t>OMH/RFMH</a:t>
          </a:r>
          <a:endParaRPr lang="en-US" dirty="0"/>
        </a:p>
      </dgm:t>
    </dgm:pt>
    <dgm:pt modelId="{ACACED44-D2A3-48B0-8228-F643F4821FAE}" type="parTrans" cxnId="{CCC0EEB3-55CE-4875-B075-442D0F694710}">
      <dgm:prSet/>
      <dgm:spPr/>
      <dgm:t>
        <a:bodyPr/>
        <a:lstStyle/>
        <a:p>
          <a:endParaRPr lang="en-US"/>
        </a:p>
      </dgm:t>
    </dgm:pt>
    <dgm:pt modelId="{34DD2883-4822-44D1-8D96-089693E309EB}" type="sibTrans" cxnId="{CCC0EEB3-55CE-4875-B075-442D0F694710}">
      <dgm:prSet/>
      <dgm:spPr/>
      <dgm:t>
        <a:bodyPr/>
        <a:lstStyle/>
        <a:p>
          <a:endParaRPr lang="en-US"/>
        </a:p>
      </dgm:t>
    </dgm:pt>
    <dgm:pt modelId="{BA9A0746-EF7F-440E-A0AB-44232A1707C1}">
      <dgm:prSet phldrT="[Text]"/>
      <dgm:spPr/>
      <dgm:t>
        <a:bodyPr/>
        <a:lstStyle/>
        <a:p>
          <a:r>
            <a:rPr lang="en-US" dirty="0" smtClean="0"/>
            <a:t>Cornell</a:t>
          </a:r>
          <a:endParaRPr lang="en-US" dirty="0"/>
        </a:p>
      </dgm:t>
    </dgm:pt>
    <dgm:pt modelId="{14C5689E-EB7E-4245-A02D-EFB1F04D7CCC}" type="parTrans" cxnId="{17C749BD-F195-44B4-827D-7F69B6701BC6}">
      <dgm:prSet/>
      <dgm:spPr/>
      <dgm:t>
        <a:bodyPr/>
        <a:lstStyle/>
        <a:p>
          <a:endParaRPr lang="en-US"/>
        </a:p>
      </dgm:t>
    </dgm:pt>
    <dgm:pt modelId="{931E46AD-87EA-461C-979E-E13A20F1E559}" type="sibTrans" cxnId="{17C749BD-F195-44B4-827D-7F69B6701BC6}">
      <dgm:prSet/>
      <dgm:spPr/>
      <dgm:t>
        <a:bodyPr/>
        <a:lstStyle/>
        <a:p>
          <a:endParaRPr lang="en-US"/>
        </a:p>
      </dgm:t>
    </dgm:pt>
    <dgm:pt modelId="{3B9FB6CD-3345-45CC-8045-8AF8EE5E6AA5}">
      <dgm:prSet phldrT="[Text]"/>
      <dgm:spPr/>
      <dgm:t>
        <a:bodyPr/>
        <a:lstStyle/>
        <a:p>
          <a:r>
            <a:rPr lang="en-US" dirty="0" smtClean="0"/>
            <a:t>Steering Rep</a:t>
          </a:r>
          <a:endParaRPr lang="en-US" dirty="0"/>
        </a:p>
      </dgm:t>
    </dgm:pt>
    <dgm:pt modelId="{1DF0A7BA-9537-492C-8CD7-F57658613B98}" type="parTrans" cxnId="{B77033F0-3AB8-4EC3-9988-CB4181203CBC}">
      <dgm:prSet/>
      <dgm:spPr/>
      <dgm:t>
        <a:bodyPr/>
        <a:lstStyle/>
        <a:p>
          <a:endParaRPr lang="en-US"/>
        </a:p>
      </dgm:t>
    </dgm:pt>
    <dgm:pt modelId="{84CD466C-CE72-423B-801F-19341036472B}" type="sibTrans" cxnId="{B77033F0-3AB8-4EC3-9988-CB4181203CBC}">
      <dgm:prSet/>
      <dgm:spPr/>
      <dgm:t>
        <a:bodyPr/>
        <a:lstStyle/>
        <a:p>
          <a:endParaRPr lang="en-US"/>
        </a:p>
      </dgm:t>
    </dgm:pt>
    <dgm:pt modelId="{D503621C-A3F1-4205-BFF4-04FDE2260D4E}">
      <dgm:prSet phldrT="[Text]"/>
      <dgm:spPr/>
      <dgm:t>
        <a:bodyPr/>
        <a:lstStyle/>
        <a:p>
          <a:r>
            <a:rPr lang="en-US" dirty="0" smtClean="0"/>
            <a:t>Core Team</a:t>
          </a:r>
          <a:endParaRPr lang="en-US" dirty="0"/>
        </a:p>
      </dgm:t>
    </dgm:pt>
    <dgm:pt modelId="{A0D24ABD-8584-4312-A6D8-2737138313EA}" type="parTrans" cxnId="{8C0897E6-FAAA-4245-AB05-001E0047B849}">
      <dgm:prSet/>
      <dgm:spPr/>
      <dgm:t>
        <a:bodyPr/>
        <a:lstStyle/>
        <a:p>
          <a:endParaRPr lang="en-US"/>
        </a:p>
      </dgm:t>
    </dgm:pt>
    <dgm:pt modelId="{5CCDF687-6D4D-445F-91C5-AB0689ABC670}" type="sibTrans" cxnId="{8C0897E6-FAAA-4245-AB05-001E0047B849}">
      <dgm:prSet/>
      <dgm:spPr/>
      <dgm:t>
        <a:bodyPr/>
        <a:lstStyle/>
        <a:p>
          <a:endParaRPr lang="en-US"/>
        </a:p>
      </dgm:t>
    </dgm:pt>
    <dgm:pt modelId="{5E5AF36D-441A-4A4F-95BF-9BDFB218E847}" type="pres">
      <dgm:prSet presAssocID="{66F17610-1F4B-4287-8679-888427242D51}" presName="Name0" presStyleCnt="0">
        <dgm:presLayoutVars>
          <dgm:chMax val="7"/>
          <dgm:dir/>
          <dgm:animLvl val="lvl"/>
          <dgm:resizeHandles val="exact"/>
        </dgm:presLayoutVars>
      </dgm:prSet>
      <dgm:spPr/>
      <dgm:t>
        <a:bodyPr/>
        <a:lstStyle/>
        <a:p>
          <a:endParaRPr lang="en-US"/>
        </a:p>
      </dgm:t>
    </dgm:pt>
    <dgm:pt modelId="{58148438-706F-4700-989B-20E87DCF2249}" type="pres">
      <dgm:prSet presAssocID="{64242DDF-77DB-46D2-A49D-C13F8B1C9BDE}" presName="circle1" presStyleLbl="node1" presStyleIdx="0" presStyleCnt="3"/>
      <dgm:spPr>
        <a:solidFill>
          <a:schemeClr val="accent4">
            <a:lumMod val="60000"/>
            <a:lumOff val="40000"/>
          </a:schemeClr>
        </a:solidFill>
      </dgm:spPr>
      <dgm:t>
        <a:bodyPr/>
        <a:lstStyle/>
        <a:p>
          <a:endParaRPr lang="en-US"/>
        </a:p>
      </dgm:t>
    </dgm:pt>
    <dgm:pt modelId="{04814CA8-6170-4109-B540-94D9C646942A}" type="pres">
      <dgm:prSet presAssocID="{64242DDF-77DB-46D2-A49D-C13F8B1C9BDE}" presName="space" presStyleCnt="0"/>
      <dgm:spPr/>
    </dgm:pt>
    <dgm:pt modelId="{96CABBCC-4584-4BAC-B257-68CE5AAC0BF4}" type="pres">
      <dgm:prSet presAssocID="{64242DDF-77DB-46D2-A49D-C13F8B1C9BDE}" presName="rect1" presStyleLbl="alignAcc1" presStyleIdx="0" presStyleCnt="3"/>
      <dgm:spPr/>
      <dgm:t>
        <a:bodyPr/>
        <a:lstStyle/>
        <a:p>
          <a:endParaRPr lang="en-US"/>
        </a:p>
      </dgm:t>
    </dgm:pt>
    <dgm:pt modelId="{7364E5FA-8586-470C-9945-914894F5145D}" type="pres">
      <dgm:prSet presAssocID="{734B2EB2-8197-41E2-9506-EF1E37C30A30}" presName="vertSpace2" presStyleLbl="node1" presStyleIdx="0" presStyleCnt="3"/>
      <dgm:spPr/>
    </dgm:pt>
    <dgm:pt modelId="{6C02790E-1E60-4B70-9AFC-BF5DD11128BA}" type="pres">
      <dgm:prSet presAssocID="{734B2EB2-8197-41E2-9506-EF1E37C30A30}" presName="circle2" presStyleLbl="node1" presStyleIdx="1" presStyleCnt="3"/>
      <dgm:spPr>
        <a:solidFill>
          <a:schemeClr val="accent4">
            <a:lumMod val="75000"/>
          </a:schemeClr>
        </a:solidFill>
      </dgm:spPr>
      <dgm:t>
        <a:bodyPr/>
        <a:lstStyle/>
        <a:p>
          <a:endParaRPr lang="en-US"/>
        </a:p>
      </dgm:t>
    </dgm:pt>
    <dgm:pt modelId="{FAC69857-2846-45F5-A7B5-AB1476148B05}" type="pres">
      <dgm:prSet presAssocID="{734B2EB2-8197-41E2-9506-EF1E37C30A30}" presName="rect2" presStyleLbl="alignAcc1" presStyleIdx="1" presStyleCnt="3"/>
      <dgm:spPr/>
      <dgm:t>
        <a:bodyPr/>
        <a:lstStyle/>
        <a:p>
          <a:endParaRPr lang="en-US"/>
        </a:p>
      </dgm:t>
    </dgm:pt>
    <dgm:pt modelId="{11D00CCF-DB4E-40C2-87E5-0C2C0EAB356B}" type="pres">
      <dgm:prSet presAssocID="{C483CD9C-637B-4666-874A-9F42DD7F6914}" presName="vertSpace3" presStyleLbl="node1" presStyleIdx="1" presStyleCnt="3"/>
      <dgm:spPr/>
    </dgm:pt>
    <dgm:pt modelId="{425A54B7-739C-42B0-B3AC-423ACCC43C0E}" type="pres">
      <dgm:prSet presAssocID="{C483CD9C-637B-4666-874A-9F42DD7F6914}" presName="circle3" presStyleLbl="node1" presStyleIdx="2" presStyleCnt="3"/>
      <dgm:spPr>
        <a:solidFill>
          <a:schemeClr val="accent1">
            <a:lumMod val="50000"/>
          </a:schemeClr>
        </a:solidFill>
      </dgm:spPr>
    </dgm:pt>
    <dgm:pt modelId="{CA0B84B5-34BB-4C33-BC0A-4F3E27478FFA}" type="pres">
      <dgm:prSet presAssocID="{C483CD9C-637B-4666-874A-9F42DD7F6914}" presName="rect3" presStyleLbl="alignAcc1" presStyleIdx="2" presStyleCnt="3"/>
      <dgm:spPr/>
      <dgm:t>
        <a:bodyPr/>
        <a:lstStyle/>
        <a:p>
          <a:endParaRPr lang="en-US"/>
        </a:p>
      </dgm:t>
    </dgm:pt>
    <dgm:pt modelId="{8F3E938C-184C-4E8C-8CE4-AFB70F731022}" type="pres">
      <dgm:prSet presAssocID="{64242DDF-77DB-46D2-A49D-C13F8B1C9BDE}" presName="rect1ParTx" presStyleLbl="alignAcc1" presStyleIdx="2" presStyleCnt="3">
        <dgm:presLayoutVars>
          <dgm:chMax val="1"/>
          <dgm:bulletEnabled val="1"/>
        </dgm:presLayoutVars>
      </dgm:prSet>
      <dgm:spPr/>
      <dgm:t>
        <a:bodyPr/>
        <a:lstStyle/>
        <a:p>
          <a:endParaRPr lang="en-US"/>
        </a:p>
      </dgm:t>
    </dgm:pt>
    <dgm:pt modelId="{65A5AB64-8310-464C-8DE1-9755A6C2E6D9}" type="pres">
      <dgm:prSet presAssocID="{64242DDF-77DB-46D2-A49D-C13F8B1C9BDE}" presName="rect1ChTx" presStyleLbl="alignAcc1" presStyleIdx="2" presStyleCnt="3">
        <dgm:presLayoutVars>
          <dgm:bulletEnabled val="1"/>
        </dgm:presLayoutVars>
      </dgm:prSet>
      <dgm:spPr/>
      <dgm:t>
        <a:bodyPr/>
        <a:lstStyle/>
        <a:p>
          <a:endParaRPr lang="en-US"/>
        </a:p>
      </dgm:t>
    </dgm:pt>
    <dgm:pt modelId="{B7998CFC-4925-4276-A2D5-AE33C3B6497B}" type="pres">
      <dgm:prSet presAssocID="{734B2EB2-8197-41E2-9506-EF1E37C30A30}" presName="rect2ParTx" presStyleLbl="alignAcc1" presStyleIdx="2" presStyleCnt="3">
        <dgm:presLayoutVars>
          <dgm:chMax val="1"/>
          <dgm:bulletEnabled val="1"/>
        </dgm:presLayoutVars>
      </dgm:prSet>
      <dgm:spPr/>
      <dgm:t>
        <a:bodyPr/>
        <a:lstStyle/>
        <a:p>
          <a:endParaRPr lang="en-US"/>
        </a:p>
      </dgm:t>
    </dgm:pt>
    <dgm:pt modelId="{EFB7BC44-0C23-4894-9663-DFC0E0EA2AE9}" type="pres">
      <dgm:prSet presAssocID="{734B2EB2-8197-41E2-9506-EF1E37C30A30}" presName="rect2ChTx" presStyleLbl="alignAcc1" presStyleIdx="2" presStyleCnt="3">
        <dgm:presLayoutVars>
          <dgm:bulletEnabled val="1"/>
        </dgm:presLayoutVars>
      </dgm:prSet>
      <dgm:spPr/>
      <dgm:t>
        <a:bodyPr/>
        <a:lstStyle/>
        <a:p>
          <a:endParaRPr lang="en-US"/>
        </a:p>
      </dgm:t>
    </dgm:pt>
    <dgm:pt modelId="{9C7306EA-6B05-414A-909D-AFE6ED7E0C7D}" type="pres">
      <dgm:prSet presAssocID="{C483CD9C-637B-4666-874A-9F42DD7F6914}" presName="rect3ParTx" presStyleLbl="alignAcc1" presStyleIdx="2" presStyleCnt="3">
        <dgm:presLayoutVars>
          <dgm:chMax val="1"/>
          <dgm:bulletEnabled val="1"/>
        </dgm:presLayoutVars>
      </dgm:prSet>
      <dgm:spPr/>
      <dgm:t>
        <a:bodyPr/>
        <a:lstStyle/>
        <a:p>
          <a:endParaRPr lang="en-US"/>
        </a:p>
      </dgm:t>
    </dgm:pt>
    <dgm:pt modelId="{3E538353-53D4-49B4-B3E2-02F6FB85A113}" type="pres">
      <dgm:prSet presAssocID="{C483CD9C-637B-4666-874A-9F42DD7F6914}" presName="rect3ChTx" presStyleLbl="alignAcc1" presStyleIdx="2" presStyleCnt="3">
        <dgm:presLayoutVars>
          <dgm:bulletEnabled val="1"/>
        </dgm:presLayoutVars>
      </dgm:prSet>
      <dgm:spPr/>
      <dgm:t>
        <a:bodyPr/>
        <a:lstStyle/>
        <a:p>
          <a:endParaRPr lang="en-US"/>
        </a:p>
      </dgm:t>
    </dgm:pt>
  </dgm:ptLst>
  <dgm:cxnLst>
    <dgm:cxn modelId="{B43A5FF0-BBBC-45C9-B672-C5AF04D38C8B}" type="presOf" srcId="{64242DDF-77DB-46D2-A49D-C13F8B1C9BDE}" destId="{8F3E938C-184C-4E8C-8CE4-AFB70F731022}" srcOrd="1" destOrd="0" presId="urn:microsoft.com/office/officeart/2005/8/layout/target3"/>
    <dgm:cxn modelId="{B9DD1E8B-C3AC-448D-A595-1FC83D279534}" type="presOf" srcId="{3B9FB6CD-3345-45CC-8045-8AF8EE5E6AA5}" destId="{3E538353-53D4-49B4-B3E2-02F6FB85A113}" srcOrd="0" destOrd="1" presId="urn:microsoft.com/office/officeart/2005/8/layout/target3"/>
    <dgm:cxn modelId="{F0969521-97FD-4F73-9013-36638F5B818A}" type="presOf" srcId="{64242DDF-77DB-46D2-A49D-C13F8B1C9BDE}" destId="{96CABBCC-4584-4BAC-B257-68CE5AAC0BF4}" srcOrd="0" destOrd="0" presId="urn:microsoft.com/office/officeart/2005/8/layout/target3"/>
    <dgm:cxn modelId="{70E0DFDE-4A9A-4E46-9FE2-120A81B14095}" type="presOf" srcId="{15CF0F04-4633-48DB-B566-0394E589B7F7}" destId="{3E538353-53D4-49B4-B3E2-02F6FB85A113}" srcOrd="0" destOrd="0" presId="urn:microsoft.com/office/officeart/2005/8/layout/target3"/>
    <dgm:cxn modelId="{186B0FE6-2ABB-4AE1-BFF2-CCFA1E888E00}" type="presOf" srcId="{66F17610-1F4B-4287-8679-888427242D51}" destId="{5E5AF36D-441A-4A4F-95BF-9BDFB218E847}" srcOrd="0" destOrd="0" presId="urn:microsoft.com/office/officeart/2005/8/layout/target3"/>
    <dgm:cxn modelId="{38DA3B3E-DA07-42BF-B3AD-DBD217CE1CFE}" type="presOf" srcId="{C483CD9C-637B-4666-874A-9F42DD7F6914}" destId="{9C7306EA-6B05-414A-909D-AFE6ED7E0C7D}" srcOrd="1" destOrd="0" presId="urn:microsoft.com/office/officeart/2005/8/layout/target3"/>
    <dgm:cxn modelId="{17C749BD-F195-44B4-827D-7F69B6701BC6}" srcId="{C483CD9C-637B-4666-874A-9F42DD7F6914}" destId="{BA9A0746-EF7F-440E-A0AB-44232A1707C1}" srcOrd="2" destOrd="0" parTransId="{14C5689E-EB7E-4245-A02D-EFB1F04D7CCC}" sibTransId="{931E46AD-87EA-461C-979E-E13A20F1E559}"/>
    <dgm:cxn modelId="{EA9CB797-2105-48D5-A521-AA81CDD79CCB}" srcId="{66F17610-1F4B-4287-8679-888427242D51}" destId="{C483CD9C-637B-4666-874A-9F42DD7F6914}" srcOrd="2" destOrd="0" parTransId="{4078C708-6600-4032-9450-8506818FB8D3}" sibTransId="{36E8E829-2D20-4128-A13D-99AD2191B85A}"/>
    <dgm:cxn modelId="{F83EEA36-D25D-4076-895D-33D734637431}" type="presOf" srcId="{BA9A0746-EF7F-440E-A0AB-44232A1707C1}" destId="{3E538353-53D4-49B4-B3E2-02F6FB85A113}" srcOrd="0" destOrd="2" presId="urn:microsoft.com/office/officeart/2005/8/layout/target3"/>
    <dgm:cxn modelId="{5085FE37-20BF-4F67-BE7B-D8DF316398CF}" type="presOf" srcId="{734B2EB2-8197-41E2-9506-EF1E37C30A30}" destId="{FAC69857-2846-45F5-A7B5-AB1476148B05}" srcOrd="0" destOrd="0" presId="urn:microsoft.com/office/officeart/2005/8/layout/target3"/>
    <dgm:cxn modelId="{B5E82D2B-2CCD-4B50-9DA1-96AE1F2901B7}" srcId="{64242DDF-77DB-46D2-A49D-C13F8B1C9BDE}" destId="{97CE4873-70E2-4EA4-B93A-EC7E8A99CFF2}" srcOrd="0" destOrd="0" parTransId="{137F6FAF-48C1-4D17-8E56-3AC8EB0B66B4}" sibTransId="{B15C97DF-FB3A-47A0-8431-4112FDAA0E88}"/>
    <dgm:cxn modelId="{BE789B7A-4D9D-4D13-9CC6-66821A946ACD}" srcId="{66F17610-1F4B-4287-8679-888427242D51}" destId="{734B2EB2-8197-41E2-9506-EF1E37C30A30}" srcOrd="1" destOrd="0" parTransId="{9C46B840-4147-4DA4-8BC4-C170DB5384CE}" sibTransId="{20336645-17C5-4111-BE21-078B4C5411F7}"/>
    <dgm:cxn modelId="{3FB631B2-6434-4F5B-BF45-83A2FAFD57C0}" type="presOf" srcId="{78249B11-60BC-4807-97E5-3A04AE8ABA17}" destId="{EFB7BC44-0C23-4894-9663-DFC0E0EA2AE9}" srcOrd="0" destOrd="0" presId="urn:microsoft.com/office/officeart/2005/8/layout/target3"/>
    <dgm:cxn modelId="{02B1BBF5-2D7E-4367-949A-8C893E0B194F}" type="presOf" srcId="{D503621C-A3F1-4205-BFF4-04FDE2260D4E}" destId="{EFB7BC44-0C23-4894-9663-DFC0E0EA2AE9}" srcOrd="0" destOrd="1" presId="urn:microsoft.com/office/officeart/2005/8/layout/target3"/>
    <dgm:cxn modelId="{1F99E1E0-EB17-4591-8714-3626BF9A259F}" type="presOf" srcId="{734B2EB2-8197-41E2-9506-EF1E37C30A30}" destId="{B7998CFC-4925-4276-A2D5-AE33C3B6497B}" srcOrd="1" destOrd="0" presId="urn:microsoft.com/office/officeart/2005/8/layout/target3"/>
    <dgm:cxn modelId="{E11718CF-2A21-4885-817C-75E910A14C69}" type="presOf" srcId="{97CE4873-70E2-4EA4-B93A-EC7E8A99CFF2}" destId="{65A5AB64-8310-464C-8DE1-9755A6C2E6D9}" srcOrd="0" destOrd="0" presId="urn:microsoft.com/office/officeart/2005/8/layout/target3"/>
    <dgm:cxn modelId="{7C7E19E0-48BF-4111-9265-FC48A1CF22B7}" srcId="{734B2EB2-8197-41E2-9506-EF1E37C30A30}" destId="{78249B11-60BC-4807-97E5-3A04AE8ABA17}" srcOrd="0" destOrd="0" parTransId="{BC49D167-50E2-46CC-BE7F-0089D830D871}" sibTransId="{0E63AF99-9FBF-4EA5-82E8-19E03AD1B4B4}"/>
    <dgm:cxn modelId="{B77033F0-3AB8-4EC3-9988-CB4181203CBC}" srcId="{C483CD9C-637B-4666-874A-9F42DD7F6914}" destId="{3B9FB6CD-3345-45CC-8045-8AF8EE5E6AA5}" srcOrd="1" destOrd="0" parTransId="{1DF0A7BA-9537-492C-8CD7-F57658613B98}" sibTransId="{84CD466C-CE72-423B-801F-19341036472B}"/>
    <dgm:cxn modelId="{CCC0EEB3-55CE-4875-B075-442D0F694710}" srcId="{C483CD9C-637B-4666-874A-9F42DD7F6914}" destId="{15CF0F04-4633-48DB-B566-0394E589B7F7}" srcOrd="0" destOrd="0" parTransId="{ACACED44-D2A3-48B0-8228-F643F4821FAE}" sibTransId="{34DD2883-4822-44D1-8D96-089693E309EB}"/>
    <dgm:cxn modelId="{69DE2464-6461-40D7-945B-D501481B25FF}" type="presOf" srcId="{C483CD9C-637B-4666-874A-9F42DD7F6914}" destId="{CA0B84B5-34BB-4C33-BC0A-4F3E27478FFA}" srcOrd="0" destOrd="0" presId="urn:microsoft.com/office/officeart/2005/8/layout/target3"/>
    <dgm:cxn modelId="{A8CF061A-907C-4179-AFB7-B5117C9BDDB6}" srcId="{66F17610-1F4B-4287-8679-888427242D51}" destId="{64242DDF-77DB-46D2-A49D-C13F8B1C9BDE}" srcOrd="0" destOrd="0" parTransId="{111719D6-A285-48BF-BF80-1FB45FE2B842}" sibTransId="{AA150C89-EA8D-4036-A8F2-D833DB004323}"/>
    <dgm:cxn modelId="{8C0897E6-FAAA-4245-AB05-001E0047B849}" srcId="{734B2EB2-8197-41E2-9506-EF1E37C30A30}" destId="{D503621C-A3F1-4205-BFF4-04FDE2260D4E}" srcOrd="1" destOrd="0" parTransId="{A0D24ABD-8584-4312-A6D8-2737138313EA}" sibTransId="{5CCDF687-6D4D-445F-91C5-AB0689ABC670}"/>
    <dgm:cxn modelId="{A31603CE-07E9-44AA-B82A-80B525ACB2EF}" type="presParOf" srcId="{5E5AF36D-441A-4A4F-95BF-9BDFB218E847}" destId="{58148438-706F-4700-989B-20E87DCF2249}" srcOrd="0" destOrd="0" presId="urn:microsoft.com/office/officeart/2005/8/layout/target3"/>
    <dgm:cxn modelId="{9F44BBB2-58A3-455F-969E-09390D205DDE}" type="presParOf" srcId="{5E5AF36D-441A-4A4F-95BF-9BDFB218E847}" destId="{04814CA8-6170-4109-B540-94D9C646942A}" srcOrd="1" destOrd="0" presId="urn:microsoft.com/office/officeart/2005/8/layout/target3"/>
    <dgm:cxn modelId="{5AE96B2B-BE54-4E43-80CB-7BE052A681F9}" type="presParOf" srcId="{5E5AF36D-441A-4A4F-95BF-9BDFB218E847}" destId="{96CABBCC-4584-4BAC-B257-68CE5AAC0BF4}" srcOrd="2" destOrd="0" presId="urn:microsoft.com/office/officeart/2005/8/layout/target3"/>
    <dgm:cxn modelId="{E01B7FD5-A392-437A-8E01-B878956522DA}" type="presParOf" srcId="{5E5AF36D-441A-4A4F-95BF-9BDFB218E847}" destId="{7364E5FA-8586-470C-9945-914894F5145D}" srcOrd="3" destOrd="0" presId="urn:microsoft.com/office/officeart/2005/8/layout/target3"/>
    <dgm:cxn modelId="{CD87F3BE-6237-4A54-B6E1-82F45D9669F7}" type="presParOf" srcId="{5E5AF36D-441A-4A4F-95BF-9BDFB218E847}" destId="{6C02790E-1E60-4B70-9AFC-BF5DD11128BA}" srcOrd="4" destOrd="0" presId="urn:microsoft.com/office/officeart/2005/8/layout/target3"/>
    <dgm:cxn modelId="{0BDCD4BA-00CF-480B-8A2A-11450B42CDC7}" type="presParOf" srcId="{5E5AF36D-441A-4A4F-95BF-9BDFB218E847}" destId="{FAC69857-2846-45F5-A7B5-AB1476148B05}" srcOrd="5" destOrd="0" presId="urn:microsoft.com/office/officeart/2005/8/layout/target3"/>
    <dgm:cxn modelId="{5104E9EE-A0E8-4657-AD2E-6EE76D215C28}" type="presParOf" srcId="{5E5AF36D-441A-4A4F-95BF-9BDFB218E847}" destId="{11D00CCF-DB4E-40C2-87E5-0C2C0EAB356B}" srcOrd="6" destOrd="0" presId="urn:microsoft.com/office/officeart/2005/8/layout/target3"/>
    <dgm:cxn modelId="{53EBDADE-1C9E-4EDE-97E5-95E31CB6C00A}" type="presParOf" srcId="{5E5AF36D-441A-4A4F-95BF-9BDFB218E847}" destId="{425A54B7-739C-42B0-B3AC-423ACCC43C0E}" srcOrd="7" destOrd="0" presId="urn:microsoft.com/office/officeart/2005/8/layout/target3"/>
    <dgm:cxn modelId="{185232ED-2DCA-435E-9792-B207D1D3315F}" type="presParOf" srcId="{5E5AF36D-441A-4A4F-95BF-9BDFB218E847}" destId="{CA0B84B5-34BB-4C33-BC0A-4F3E27478FFA}" srcOrd="8" destOrd="0" presId="urn:microsoft.com/office/officeart/2005/8/layout/target3"/>
    <dgm:cxn modelId="{5E13F7C8-58FD-469F-917C-999AEF82D000}" type="presParOf" srcId="{5E5AF36D-441A-4A4F-95BF-9BDFB218E847}" destId="{8F3E938C-184C-4E8C-8CE4-AFB70F731022}" srcOrd="9" destOrd="0" presId="urn:microsoft.com/office/officeart/2005/8/layout/target3"/>
    <dgm:cxn modelId="{A7CF00E5-D9B0-4544-A03C-253D28E26D62}" type="presParOf" srcId="{5E5AF36D-441A-4A4F-95BF-9BDFB218E847}" destId="{65A5AB64-8310-464C-8DE1-9755A6C2E6D9}" srcOrd="10" destOrd="0" presId="urn:microsoft.com/office/officeart/2005/8/layout/target3"/>
    <dgm:cxn modelId="{1ABE0742-BE13-49F6-BBDF-A93DC6EB8DEA}" type="presParOf" srcId="{5E5AF36D-441A-4A4F-95BF-9BDFB218E847}" destId="{B7998CFC-4925-4276-A2D5-AE33C3B6497B}" srcOrd="11" destOrd="0" presId="urn:microsoft.com/office/officeart/2005/8/layout/target3"/>
    <dgm:cxn modelId="{7EE1A8D6-CFE8-4492-B1B5-C70D2EE7E7E6}" type="presParOf" srcId="{5E5AF36D-441A-4A4F-95BF-9BDFB218E847}" destId="{EFB7BC44-0C23-4894-9663-DFC0E0EA2AE9}" srcOrd="12" destOrd="0" presId="urn:microsoft.com/office/officeart/2005/8/layout/target3"/>
    <dgm:cxn modelId="{FA323C20-83DC-4C18-BBD2-3EC804FC6C3E}" type="presParOf" srcId="{5E5AF36D-441A-4A4F-95BF-9BDFB218E847}" destId="{9C7306EA-6B05-414A-909D-AFE6ED7E0C7D}" srcOrd="13" destOrd="0" presId="urn:microsoft.com/office/officeart/2005/8/layout/target3"/>
    <dgm:cxn modelId="{AE51B2C8-C22D-4140-822B-FF90CB1D9956}" type="presParOf" srcId="{5E5AF36D-441A-4A4F-95BF-9BDFB218E847}" destId="{3E538353-53D4-49B4-B3E2-02F6FB85A113}" srcOrd="14" destOrd="0" presId="urn:microsoft.com/office/officeart/2005/8/layout/targe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8438-706F-4700-989B-20E87DCF2249}">
      <dsp:nvSpPr>
        <dsp:cNvPr id="0" name=""/>
        <dsp:cNvSpPr/>
      </dsp:nvSpPr>
      <dsp:spPr>
        <a:xfrm>
          <a:off x="0" y="0"/>
          <a:ext cx="4525963" cy="4525963"/>
        </a:xfrm>
        <a:prstGeom prst="pie">
          <a:avLst>
            <a:gd name="adj1" fmla="val 5400000"/>
            <a:gd name="adj2" fmla="val 1620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ABBCC-4584-4BAC-B257-68CE5AAC0BF4}">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Stakeholder</a:t>
          </a:r>
          <a:endParaRPr lang="en-US" sz="4100" kern="1200" dirty="0"/>
        </a:p>
      </dsp:txBody>
      <dsp:txXfrm>
        <a:off x="2262981" y="0"/>
        <a:ext cx="2983309" cy="1357791"/>
      </dsp:txXfrm>
    </dsp:sp>
    <dsp:sp modelId="{6C02790E-1E60-4B70-9AFC-BF5DD11128BA}">
      <dsp:nvSpPr>
        <dsp:cNvPr id="0" name=""/>
        <dsp:cNvSpPr/>
      </dsp:nvSpPr>
      <dsp:spPr>
        <a:xfrm>
          <a:off x="792044" y="1357791"/>
          <a:ext cx="2941873" cy="2941873"/>
        </a:xfrm>
        <a:prstGeom prst="pie">
          <a:avLst>
            <a:gd name="adj1" fmla="val 5400000"/>
            <a:gd name="adj2" fmla="val 1620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69857-2846-45F5-A7B5-AB1476148B05}">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Steering</a:t>
          </a:r>
          <a:endParaRPr lang="en-US" sz="4100" kern="1200" dirty="0"/>
        </a:p>
      </dsp:txBody>
      <dsp:txXfrm>
        <a:off x="2262981" y="1357791"/>
        <a:ext cx="2983309" cy="1357787"/>
      </dsp:txXfrm>
    </dsp:sp>
    <dsp:sp modelId="{425A54B7-739C-42B0-B3AC-423ACCC43C0E}">
      <dsp:nvSpPr>
        <dsp:cNvPr id="0" name=""/>
        <dsp:cNvSpPr/>
      </dsp:nvSpPr>
      <dsp:spPr>
        <a:xfrm>
          <a:off x="1584087" y="2715579"/>
          <a:ext cx="1357787" cy="1357787"/>
        </a:xfrm>
        <a:prstGeom prst="pie">
          <a:avLst>
            <a:gd name="adj1" fmla="val 5400000"/>
            <a:gd name="adj2" fmla="val 1620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B84B5-34BB-4C33-BC0A-4F3E27478FFA}">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Core</a:t>
          </a:r>
          <a:endParaRPr lang="en-US" sz="4100" kern="1200" dirty="0"/>
        </a:p>
      </dsp:txBody>
      <dsp:txXfrm>
        <a:off x="2262981" y="2715579"/>
        <a:ext cx="2983309" cy="1357787"/>
      </dsp:txXfrm>
    </dsp:sp>
    <dsp:sp modelId="{65A5AB64-8310-464C-8DE1-9755A6C2E6D9}">
      <dsp:nvSpPr>
        <dsp:cNvPr id="0" name=""/>
        <dsp:cNvSpPr/>
      </dsp:nvSpPr>
      <dsp:spPr>
        <a:xfrm>
          <a:off x="5246290" y="0"/>
          <a:ext cx="2983309" cy="1357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NYESS Coordinating Council</a:t>
          </a:r>
          <a:endParaRPr lang="en-US" sz="2500" kern="1200" dirty="0"/>
        </a:p>
      </dsp:txBody>
      <dsp:txXfrm>
        <a:off x="5246290" y="0"/>
        <a:ext cx="2983309" cy="1357791"/>
      </dsp:txXfrm>
    </dsp:sp>
    <dsp:sp modelId="{EFB7BC44-0C23-4894-9663-DFC0E0EA2AE9}">
      <dsp:nvSpPr>
        <dsp:cNvPr id="0" name=""/>
        <dsp:cNvSpPr/>
      </dsp:nvSpPr>
      <dsp:spPr>
        <a:xfrm>
          <a:off x="5246290" y="1357791"/>
          <a:ext cx="2983309" cy="135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State Agency Leads</a:t>
          </a:r>
          <a:endParaRPr lang="en-US" sz="2500" kern="1200" dirty="0"/>
        </a:p>
        <a:p>
          <a:pPr marL="228600" lvl="1" indent="-228600" algn="l" defTabSz="1111250">
            <a:lnSpc>
              <a:spcPct val="90000"/>
            </a:lnSpc>
            <a:spcBef>
              <a:spcPct val="0"/>
            </a:spcBef>
            <a:spcAft>
              <a:spcPct val="15000"/>
            </a:spcAft>
            <a:buChar char="••"/>
          </a:pPr>
          <a:r>
            <a:rPr lang="en-US" sz="2500" kern="1200" dirty="0" smtClean="0"/>
            <a:t>Core Team</a:t>
          </a:r>
          <a:endParaRPr lang="en-US" sz="2500" kern="1200" dirty="0"/>
        </a:p>
      </dsp:txBody>
      <dsp:txXfrm>
        <a:off x="5246290" y="1357791"/>
        <a:ext cx="2983309" cy="1357787"/>
      </dsp:txXfrm>
    </dsp:sp>
    <dsp:sp modelId="{3E538353-53D4-49B4-B3E2-02F6FB85A113}">
      <dsp:nvSpPr>
        <dsp:cNvPr id="0" name=""/>
        <dsp:cNvSpPr/>
      </dsp:nvSpPr>
      <dsp:spPr>
        <a:xfrm>
          <a:off x="5246290" y="2715579"/>
          <a:ext cx="2983309" cy="135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OMH/RFMH</a:t>
          </a:r>
          <a:endParaRPr lang="en-US" sz="2500" kern="1200" dirty="0"/>
        </a:p>
        <a:p>
          <a:pPr marL="228600" lvl="1" indent="-228600" algn="l" defTabSz="1111250">
            <a:lnSpc>
              <a:spcPct val="90000"/>
            </a:lnSpc>
            <a:spcBef>
              <a:spcPct val="0"/>
            </a:spcBef>
            <a:spcAft>
              <a:spcPct val="15000"/>
            </a:spcAft>
            <a:buChar char="••"/>
          </a:pPr>
          <a:r>
            <a:rPr lang="en-US" sz="2500" kern="1200" dirty="0" smtClean="0"/>
            <a:t>Steering Rep</a:t>
          </a:r>
          <a:endParaRPr lang="en-US" sz="2500" kern="1200" dirty="0"/>
        </a:p>
        <a:p>
          <a:pPr marL="228600" lvl="1" indent="-228600" algn="l" defTabSz="1111250">
            <a:lnSpc>
              <a:spcPct val="90000"/>
            </a:lnSpc>
            <a:spcBef>
              <a:spcPct val="0"/>
            </a:spcBef>
            <a:spcAft>
              <a:spcPct val="15000"/>
            </a:spcAft>
            <a:buChar char="••"/>
          </a:pPr>
          <a:r>
            <a:rPr lang="en-US" sz="2500" kern="1200" dirty="0" smtClean="0"/>
            <a:t>Cornell</a:t>
          </a:r>
          <a:endParaRPr lang="en-US" sz="2500" kern="1200" dirty="0"/>
        </a:p>
      </dsp:txBody>
      <dsp:txXfrm>
        <a:off x="5246290" y="2715579"/>
        <a:ext cx="2983309" cy="13577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AF6E8-52FE-4241-B0C6-C8C224E4533A}" type="datetimeFigureOut">
              <a:rPr lang="en-US" smtClean="0"/>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0E2BD-612E-417E-A968-64928CAC4F8D}" type="slidenum">
              <a:rPr lang="en-US" smtClean="0"/>
              <a:t>‹#›</a:t>
            </a:fld>
            <a:endParaRPr lang="en-US"/>
          </a:p>
        </p:txBody>
      </p:sp>
    </p:spTree>
    <p:extLst>
      <p:ext uri="{BB962C8B-B14F-4D97-AF65-F5344CB8AC3E}">
        <p14:creationId xmlns:p14="http://schemas.microsoft.com/office/powerpoint/2010/main" val="39581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0E2BD-612E-417E-A968-64928CAC4F8D}" type="slidenum">
              <a:rPr lang="en-US" smtClean="0"/>
              <a:t>8</a:t>
            </a:fld>
            <a:endParaRPr lang="en-US"/>
          </a:p>
        </p:txBody>
      </p:sp>
    </p:spTree>
    <p:extLst>
      <p:ext uri="{BB962C8B-B14F-4D97-AF65-F5344CB8AC3E}">
        <p14:creationId xmlns:p14="http://schemas.microsoft.com/office/powerpoint/2010/main" val="224908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0E2BD-612E-417E-A968-64928CAC4F8D}" type="slidenum">
              <a:rPr lang="en-US" smtClean="0"/>
              <a:t>9</a:t>
            </a:fld>
            <a:endParaRPr lang="en-US"/>
          </a:p>
        </p:txBody>
      </p:sp>
    </p:spTree>
    <p:extLst>
      <p:ext uri="{BB962C8B-B14F-4D97-AF65-F5344CB8AC3E}">
        <p14:creationId xmlns:p14="http://schemas.microsoft.com/office/powerpoint/2010/main" val="33082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0E2BD-612E-417E-A968-64928CAC4F8D}" type="slidenum">
              <a:rPr lang="en-US" smtClean="0"/>
              <a:t>16</a:t>
            </a:fld>
            <a:endParaRPr lang="en-US"/>
          </a:p>
        </p:txBody>
      </p:sp>
    </p:spTree>
    <p:extLst>
      <p:ext uri="{BB962C8B-B14F-4D97-AF65-F5344CB8AC3E}">
        <p14:creationId xmlns:p14="http://schemas.microsoft.com/office/powerpoint/2010/main" val="145688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0DB0D-0A4C-4E40-9234-941BF2B61CCF}"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337788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DB0D-0A4C-4E40-9234-941BF2B61CCF}"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301493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DB0D-0A4C-4E40-9234-941BF2B61CCF}"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413840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62800" cy="1371600"/>
          </a:xfrm>
        </p:spPr>
        <p:txBody>
          <a:bodyPr anchor="ctr" anchorCtr="0"/>
          <a:lstStyle>
            <a:lvl1pPr>
              <a:defRPr cap="small" baseline="0">
                <a:solidFill>
                  <a:schemeClr val="tx2">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65000"/>
                    <a:lumOff val="35000"/>
                  </a:schemeClr>
                </a:solidFill>
              </a:defRPr>
            </a:lvl1pPr>
          </a:lstStyle>
          <a:p>
            <a:fld id="{15199241-9446-4E27-8F15-70FB1B9E7F49}" type="datetime1">
              <a:rPr lang="en-US" smtClean="0"/>
              <a:t>7/15/2014</a:t>
            </a:fld>
            <a:endParaRPr lang="en-US" dirty="0"/>
          </a:p>
        </p:txBody>
      </p:sp>
      <p:sp>
        <p:nvSpPr>
          <p:cNvPr id="4" name="Footer Placeholder 3"/>
          <p:cNvSpPr>
            <a:spLocks noGrp="1"/>
          </p:cNvSpPr>
          <p:nvPr>
            <p:ph type="ftr" sz="quarter" idx="11"/>
          </p:nvPr>
        </p:nvSpPr>
        <p:spPr/>
        <p:txBody>
          <a:bodyPr/>
          <a:lstStyle>
            <a:lvl1pPr>
              <a:defRPr>
                <a:solidFill>
                  <a:schemeClr val="tx1">
                    <a:lumMod val="65000"/>
                    <a:lumOff val="35000"/>
                  </a:schemeClr>
                </a:solidFill>
              </a:defRPr>
            </a:lvl1pPr>
          </a:lstStyle>
          <a:p>
            <a:r>
              <a:rPr lang="en-US" smtClean="0"/>
              <a:t>www.CaPROMISE.org</a:t>
            </a:r>
            <a:endParaRPr lang="en-US" dirty="0"/>
          </a:p>
        </p:txBody>
      </p:sp>
      <p:pic>
        <p:nvPicPr>
          <p:cNvPr id="8" name="Picture 2" descr="C:\Users\M\Desktop\Dropbox\01aInterwork_Min\01_CaPROMISE\02CaPro_website\California PROMISE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86687" y="271922"/>
            <a:ext cx="976313" cy="94727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p:cNvSpPr>
            <a:spLocks noGrp="1"/>
          </p:cNvSpPr>
          <p:nvPr>
            <p:ph type="sldNum" sz="quarter" idx="12"/>
          </p:nvPr>
        </p:nvSpPr>
        <p:spPr>
          <a:xfrm rot="10800000" flipH="1" flipV="1">
            <a:off x="7616982" y="6400800"/>
            <a:ext cx="1315721" cy="365125"/>
          </a:xfrm>
        </p:spPr>
        <p:txBody>
          <a:bodyPr/>
          <a:lstStyle>
            <a:lvl1pPr algn="r">
              <a:defRPr sz="1800">
                <a:solidFill>
                  <a:schemeClr val="accent5">
                    <a:lumMod val="75000"/>
                  </a:schemeClr>
                </a:solidFill>
              </a:defRPr>
            </a:lvl1pPr>
          </a:lstStyle>
          <a:p>
            <a:fld id="{677E0D87-0CF5-4056-816E-ED16E5074A7F}" type="slidenum">
              <a:rPr lang="en-US" smtClean="0"/>
              <a:pPr/>
              <a:t>‹#›</a:t>
            </a:fld>
            <a:endParaRPr lang="en-US" dirty="0"/>
          </a:p>
        </p:txBody>
      </p:sp>
    </p:spTree>
    <p:extLst>
      <p:ext uri="{BB962C8B-B14F-4D97-AF65-F5344CB8AC3E}">
        <p14:creationId xmlns:p14="http://schemas.microsoft.com/office/powerpoint/2010/main" val="1989311873"/>
      </p:ext>
    </p:extLst>
  </p:cSld>
  <p:clrMapOvr>
    <a:masterClrMapping/>
  </p:clrMapOvr>
  <mc:AlternateContent xmlns:mc="http://schemas.openxmlformats.org/markup-compatibility/2006" xmlns:p14="http://schemas.microsoft.com/office/powerpoint/2010/main">
    <mc:Choice Requires="p14">
      <p:transition>
        <p14:gallery dir="l"/>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638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128F1-0205-4FE8-A5E4-AC93689239CA}"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01DD5-4B88-411A-B6A5-6F0F419EC4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941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1D465D-B3EA-457D-880C-DF3F8C90C3A4}"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1BAF85-776E-4957-92D9-0A3305A669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7156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BFD0A9-5028-4460-9117-F27F638C1226}"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0EE5C7-EC96-46DA-9DA9-0E27E06BB7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854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1CC01-3273-4C26-BAB4-AA8F2016690E}" type="datetimeFigureOut">
              <a:rPr lang="en-US">
                <a:solidFill>
                  <a:prstClr val="black">
                    <a:tint val="75000"/>
                  </a:prstClr>
                </a:solidFill>
              </a:rPr>
              <a:pPr>
                <a:defRPr/>
              </a:pPr>
              <a:t>7/15/2014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D1E232-8050-46D2-BE7E-F43467A337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5823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E0ECEB-3094-48DC-AE33-68E80E15B041}" type="datetimeFigureOut">
              <a:rPr lang="en-US">
                <a:solidFill>
                  <a:prstClr val="black">
                    <a:tint val="75000"/>
                  </a:prstClr>
                </a:solidFill>
              </a:rPr>
              <a:pPr>
                <a:defRPr/>
              </a:pPr>
              <a:t>7/15/2014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AB0B79-6AA3-4BCF-835E-5E2EF9F0A6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6880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E2A0F5-E552-4989-B52E-C6E9F8E4BB03}" type="datetimeFigureOut">
              <a:rPr lang="en-US">
                <a:solidFill>
                  <a:prstClr val="black">
                    <a:tint val="75000"/>
                  </a:prstClr>
                </a:solidFill>
              </a:rPr>
              <a:pPr>
                <a:defRPr/>
              </a:pPr>
              <a:t>7/15/2014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E7052ED-55F9-4862-A49F-4B5E637339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523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DB0D-0A4C-4E40-9234-941BF2B61CCF}"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230928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793102-2402-4F67-A8DA-97B15F3A1B5C}"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B30C18-9931-4030-9694-8D5FC57B36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9602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CECD55-D632-4D23-AD3B-B1D5BC2F50B7}"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BFCE6-99F4-452E-B1CF-421D553A2A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4246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52C0AD-E357-4576-A6C5-DC03CC7F7209}"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E1C02B-9EC0-48D0-B6E1-A52C28ED77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37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94A02F-5C04-4858-B0D7-643CE76E9B52}"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DD7231-328F-4745-8EA4-C4632345A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203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4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p:nvPr>
        </p:nvSpPr>
        <p:spPr>
          <a:xfrm>
            <a:off x="914400" y="1538288"/>
            <a:ext cx="7315200" cy="1844992"/>
          </a:xfrm>
        </p:spPr>
        <p:txBody>
          <a:bodyPr>
            <a:noAutofit/>
          </a:bodyPr>
          <a:lstStyle>
            <a:lvl1pPr>
              <a:defRPr sz="6000"/>
            </a:lvl1pPr>
          </a:lstStyle>
          <a:p>
            <a:r>
              <a:rPr lang="en-US" smtClean="0"/>
              <a:t>Click to edit Master title style</a:t>
            </a:r>
            <a:endParaRPr lang="en-US" dirty="0"/>
          </a:p>
        </p:txBody>
      </p:sp>
      <p:sp>
        <p:nvSpPr>
          <p:cNvPr id="11" name="Text Placeholder 10"/>
          <p:cNvSpPr>
            <a:spLocks noGrp="1"/>
          </p:cNvSpPr>
          <p:nvPr>
            <p:ph type="body" sz="quarter" idx="10" hasCustomPrompt="1"/>
          </p:nvPr>
        </p:nvSpPr>
        <p:spPr>
          <a:xfrm>
            <a:off x="914400" y="3565525"/>
            <a:ext cx="7315200" cy="1655763"/>
          </a:xfrm>
        </p:spPr>
        <p:txBody>
          <a:bodyPr anchor="ctr" anchorCtr="0">
            <a:normAutofit/>
          </a:bodyPr>
          <a:lstStyle>
            <a:lvl1pPr marL="0" indent="0" algn="ctr">
              <a:buFontTx/>
              <a:buNone/>
              <a:defRPr sz="3200" kern="1200"/>
            </a:lvl1pPr>
          </a:lstStyle>
          <a:p>
            <a:pPr lvl="0"/>
            <a:r>
              <a:rPr lang="es-ES_tradnl" dirty="0" err="1" smtClean="0"/>
              <a:t>Subtitle</a:t>
            </a:r>
            <a:endParaRPr lang="en-US" dirty="0"/>
          </a:p>
        </p:txBody>
      </p:sp>
    </p:spTree>
    <p:extLst>
      <p:ext uri="{BB962C8B-B14F-4D97-AF65-F5344CB8AC3E}">
        <p14:creationId xmlns:p14="http://schemas.microsoft.com/office/powerpoint/2010/main" val="3498131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631824" y="1644650"/>
            <a:ext cx="7866063" cy="4198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2035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3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p:nvPr>
        </p:nvSpPr>
        <p:spPr>
          <a:xfrm>
            <a:off x="623888" y="3643163"/>
            <a:ext cx="7862887" cy="909638"/>
          </a:xfrm>
        </p:spPr>
        <p:txBody>
          <a:bodyPr>
            <a:normAutofit/>
          </a:bodyPr>
          <a:lstStyle>
            <a:lvl1pPr algn="l">
              <a:defRPr sz="4800" baseline="0"/>
            </a:lvl1pPr>
          </a:lstStyle>
          <a:p>
            <a:r>
              <a:rPr lang="en-US" smtClean="0"/>
              <a:t>Click to edit Master title style</a:t>
            </a:r>
            <a:endParaRPr lang="en-US" dirty="0"/>
          </a:p>
        </p:txBody>
      </p:sp>
      <p:sp>
        <p:nvSpPr>
          <p:cNvPr id="4" name="Text Placeholder 3"/>
          <p:cNvSpPr>
            <a:spLocks noGrp="1"/>
          </p:cNvSpPr>
          <p:nvPr>
            <p:ph type="body" sz="quarter" idx="10" hasCustomPrompt="1"/>
          </p:nvPr>
        </p:nvSpPr>
        <p:spPr>
          <a:xfrm>
            <a:off x="636587" y="4663440"/>
            <a:ext cx="7850187" cy="640080"/>
          </a:xfrm>
        </p:spPr>
        <p:txBody>
          <a:bodyPr anchor="ctr" anchorCtr="0">
            <a:noAutofit/>
          </a:bodyPr>
          <a:lstStyle>
            <a:lvl1pPr marL="0" indent="0">
              <a:buFontTx/>
              <a:buNone/>
              <a:defRPr sz="2400" baseline="0"/>
            </a:lvl1pPr>
            <a:lvl2pPr marL="457200" indent="0">
              <a:buFontTx/>
              <a:buNone/>
              <a:defRPr sz="2400" baseline="0"/>
            </a:lvl2pPr>
            <a:lvl3pPr marL="914400" indent="0">
              <a:buFontTx/>
              <a:buNone/>
              <a:defRPr sz="2400" baseline="0"/>
            </a:lvl3pPr>
            <a:lvl4pPr marL="1371600" indent="0">
              <a:buFontTx/>
              <a:buNone/>
              <a:defRPr sz="2400" baseline="0"/>
            </a:lvl4pPr>
            <a:lvl5pPr marL="1828800" indent="0">
              <a:buFontTx/>
              <a:buNone/>
              <a:defRPr sz="2400" baseline="0"/>
            </a:lvl5pPr>
          </a:lstStyle>
          <a:p>
            <a:pPr lvl="0"/>
            <a:r>
              <a:rPr lang="es-ES_tradnl" dirty="0" err="1" smtClean="0"/>
              <a:t>Subtitle</a:t>
            </a:r>
            <a:r>
              <a:rPr lang="es-ES_tradnl" dirty="0" smtClean="0"/>
              <a:t> </a:t>
            </a:r>
            <a:r>
              <a:rPr lang="es-ES_tradnl" dirty="0" err="1" smtClean="0"/>
              <a:t>to</a:t>
            </a:r>
            <a:r>
              <a:rPr lang="es-ES_tradnl" dirty="0" smtClean="0"/>
              <a:t> </a:t>
            </a:r>
            <a:r>
              <a:rPr lang="es-ES_tradnl" dirty="0" err="1" smtClean="0"/>
              <a:t>section</a:t>
            </a:r>
            <a:r>
              <a:rPr lang="es-ES_tradnl" dirty="0" smtClean="0"/>
              <a:t> </a:t>
            </a:r>
            <a:r>
              <a:rPr lang="es-ES_tradnl" dirty="0" err="1" smtClean="0"/>
              <a:t>header</a:t>
            </a:r>
            <a:endParaRPr lang="en-US" dirty="0"/>
          </a:p>
        </p:txBody>
      </p:sp>
    </p:spTree>
    <p:extLst>
      <p:ext uri="{BB962C8B-B14F-4D97-AF65-F5344CB8AC3E}">
        <p14:creationId xmlns:p14="http://schemas.microsoft.com/office/powerpoint/2010/main" val="3784887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descr="4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840192" y="1645920"/>
            <a:ext cx="3657600" cy="4206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6"/>
          <p:cNvSpPr>
            <a:spLocks noGrp="1"/>
          </p:cNvSpPr>
          <p:nvPr>
            <p:ph sz="quarter" idx="11"/>
          </p:nvPr>
        </p:nvSpPr>
        <p:spPr>
          <a:xfrm>
            <a:off x="640178" y="1645920"/>
            <a:ext cx="3657600" cy="4206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9042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5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4657408" y="1646238"/>
            <a:ext cx="3840480" cy="639762"/>
          </a:xfrm>
        </p:spPr>
        <p:txBody>
          <a:bodyPr anchor="ctr" anchorCtr="0">
            <a:normAutofit/>
          </a:bodyPr>
          <a:lstStyle>
            <a:lvl1pPr marL="0" indent="0">
              <a:buFontTx/>
              <a:buNone/>
              <a:defRPr sz="3200" kern="1200"/>
            </a:lvl1pPr>
            <a:lvl2pPr marL="457200" indent="0">
              <a:buFontTx/>
              <a:buNone/>
              <a:defRPr sz="3200" kern="1200"/>
            </a:lvl2pPr>
            <a:lvl3pPr marL="914400" indent="0">
              <a:buFontTx/>
              <a:buNone/>
              <a:defRPr sz="3200" kern="1200"/>
            </a:lvl3pPr>
            <a:lvl4pPr marL="1371600" indent="0">
              <a:buFontTx/>
              <a:buNone/>
              <a:defRPr sz="3200" kern="1200"/>
            </a:lvl4pPr>
            <a:lvl5pPr marL="1828800" indent="0">
              <a:buFontTx/>
              <a:buNone/>
              <a:defRPr sz="3200" kern="1200"/>
            </a:lvl5pPr>
          </a:lstStyle>
          <a:p>
            <a:pPr lvl="0"/>
            <a:r>
              <a:rPr lang="es-ES_tradnl" dirty="0" err="1" smtClean="0"/>
              <a:t>Subtitle</a:t>
            </a:r>
            <a:endParaRPr lang="en-US" dirty="0"/>
          </a:p>
        </p:txBody>
      </p:sp>
      <p:sp>
        <p:nvSpPr>
          <p:cNvPr id="6" name="Content Placeholder 5"/>
          <p:cNvSpPr>
            <a:spLocks noGrp="1"/>
          </p:cNvSpPr>
          <p:nvPr>
            <p:ph sz="quarter" idx="11"/>
          </p:nvPr>
        </p:nvSpPr>
        <p:spPr>
          <a:xfrm>
            <a:off x="4657407" y="2285664"/>
            <a:ext cx="3842067" cy="35664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3"/>
          <p:cNvSpPr>
            <a:spLocks noGrp="1"/>
          </p:cNvSpPr>
          <p:nvPr>
            <p:ph type="body" sz="quarter" idx="12" hasCustomPrompt="1"/>
          </p:nvPr>
        </p:nvSpPr>
        <p:spPr>
          <a:xfrm>
            <a:off x="636589" y="1646238"/>
            <a:ext cx="3840480" cy="639762"/>
          </a:xfrm>
        </p:spPr>
        <p:txBody>
          <a:bodyPr anchor="ctr" anchorCtr="0">
            <a:normAutofit/>
          </a:bodyPr>
          <a:lstStyle>
            <a:lvl1pPr marL="0" indent="0">
              <a:buFontTx/>
              <a:buNone/>
              <a:defRPr sz="3200" kern="1200"/>
            </a:lvl1pPr>
            <a:lvl2pPr marL="457200" indent="0">
              <a:buFontTx/>
              <a:buNone/>
              <a:defRPr sz="3200" kern="1200"/>
            </a:lvl2pPr>
            <a:lvl3pPr marL="914400" indent="0">
              <a:buFontTx/>
              <a:buNone/>
              <a:defRPr sz="3200" kern="1200"/>
            </a:lvl3pPr>
            <a:lvl4pPr marL="1371600" indent="0">
              <a:buFontTx/>
              <a:buNone/>
              <a:defRPr sz="3200" kern="1200"/>
            </a:lvl4pPr>
            <a:lvl5pPr marL="1828800" indent="0">
              <a:buFontTx/>
              <a:buNone/>
              <a:defRPr sz="3200" kern="1200"/>
            </a:lvl5pPr>
          </a:lstStyle>
          <a:p>
            <a:pPr lvl="0"/>
            <a:r>
              <a:rPr lang="es-ES_tradnl" dirty="0" err="1" smtClean="0"/>
              <a:t>Subtitle</a:t>
            </a:r>
            <a:endParaRPr lang="en-US" dirty="0"/>
          </a:p>
        </p:txBody>
      </p:sp>
      <p:sp>
        <p:nvSpPr>
          <p:cNvPr id="14" name="Content Placeholder 5"/>
          <p:cNvSpPr>
            <a:spLocks noGrp="1"/>
          </p:cNvSpPr>
          <p:nvPr>
            <p:ph sz="quarter" idx="13"/>
          </p:nvPr>
        </p:nvSpPr>
        <p:spPr>
          <a:xfrm>
            <a:off x="636588" y="2285664"/>
            <a:ext cx="3842067" cy="35664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532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4.jpg"/>
          <p:cNvPicPr>
            <a:picLocks noChangeAspect="1"/>
          </p:cNvPicPr>
          <p:nvPr userDrawn="1"/>
        </p:nvPicPr>
        <p:blipFill rotWithShape="1">
          <a:blip r:embed="rId2">
            <a:extLst>
              <a:ext uri="{28A0092B-C50C-407E-A947-70E740481C1C}">
                <a14:useLocalDpi xmlns:a14="http://schemas.microsoft.com/office/drawing/2010/main" val="0"/>
              </a:ext>
            </a:extLst>
          </a:blip>
          <a:srcRect b="39102"/>
          <a:stretch/>
        </p:blipFill>
        <p:spPr>
          <a:xfrm>
            <a:off x="0" y="0"/>
            <a:ext cx="9144000" cy="4176380"/>
          </a:xfrm>
          <a:prstGeom prst="rect">
            <a:avLst/>
          </a:prstGeom>
        </p:spPr>
      </p:pic>
      <p:pic>
        <p:nvPicPr>
          <p:cNvPr id="5" name="Picture 4" descr="6_6.jpg"/>
          <p:cNvPicPr>
            <a:picLocks noChangeAspect="1"/>
          </p:cNvPicPr>
          <p:nvPr userDrawn="1"/>
        </p:nvPicPr>
        <p:blipFill rotWithShape="1">
          <a:blip r:embed="rId3">
            <a:extLst>
              <a:ext uri="{28A0092B-C50C-407E-A947-70E740481C1C}">
                <a14:useLocalDpi xmlns:a14="http://schemas.microsoft.com/office/drawing/2010/main" val="0"/>
              </a:ext>
            </a:extLst>
          </a:blip>
          <a:srcRect l="-1678" t="31443"/>
          <a:stretch/>
        </p:blipFill>
        <p:spPr>
          <a:xfrm>
            <a:off x="-153430" y="2156376"/>
            <a:ext cx="9297430" cy="4701624"/>
          </a:xfrm>
          <a:prstGeom prst="rect">
            <a:avLst/>
          </a:prstGeom>
        </p:spPr>
      </p:pic>
      <p:pic>
        <p:nvPicPr>
          <p:cNvPr id="11" name="Picture 10" descr="Aspire_PPT_0303201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8706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0DB0D-0A4C-4E40-9234-941BF2B61CCF}" type="datetimeFigureOut">
              <a:rPr lang="en-US" smtClean="0"/>
              <a:t>7/15/2014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650826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descr="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Tree>
    <p:extLst>
      <p:ext uri="{BB962C8B-B14F-4D97-AF65-F5344CB8AC3E}">
        <p14:creationId xmlns:p14="http://schemas.microsoft.com/office/powerpoint/2010/main" val="4179812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descr="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spire_PPT_0303201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59" y="162096"/>
            <a:ext cx="423466" cy="425417"/>
          </a:xfrm>
          <a:prstGeom prst="rect">
            <a:avLst/>
          </a:prstGeom>
        </p:spPr>
      </p:pic>
      <p:sp>
        <p:nvSpPr>
          <p:cNvPr id="2" name="Title 1"/>
          <p:cNvSpPr>
            <a:spLocks noGrp="1"/>
          </p:cNvSpPr>
          <p:nvPr>
            <p:ph type="title" hasCustomPrompt="1"/>
          </p:nvPr>
        </p:nvSpPr>
        <p:spPr>
          <a:xfrm>
            <a:off x="636589" y="640080"/>
            <a:ext cx="3021012" cy="1554480"/>
          </a:xfrm>
        </p:spPr>
        <p:txBody>
          <a:bodyPr anchor="b" anchorCtr="0">
            <a:noAutofit/>
          </a:bodyPr>
          <a:lstStyle>
            <a:lvl1pPr>
              <a:defRPr sz="3200" baseline="0"/>
            </a:lvl1pPr>
          </a:lstStyle>
          <a:p>
            <a:r>
              <a:rPr lang="es-ES_tradnl" dirty="0" err="1" smtClean="0"/>
              <a:t>Title</a:t>
            </a:r>
            <a:endParaRPr lang="en-US" dirty="0"/>
          </a:p>
        </p:txBody>
      </p:sp>
      <p:sp>
        <p:nvSpPr>
          <p:cNvPr id="7" name="Content Placeholder 6"/>
          <p:cNvSpPr>
            <a:spLocks noGrp="1"/>
          </p:cNvSpPr>
          <p:nvPr>
            <p:ph sz="quarter" idx="10" hasCustomPrompt="1"/>
          </p:nvPr>
        </p:nvSpPr>
        <p:spPr>
          <a:xfrm>
            <a:off x="640080" y="2194560"/>
            <a:ext cx="3017520" cy="3657600"/>
          </a:xfrm>
        </p:spPr>
        <p:txBody>
          <a:bodyPr>
            <a:normAutofit/>
          </a:bodyPr>
          <a:lstStyle>
            <a:lvl1pPr>
              <a:defRPr sz="2400"/>
            </a:lvl1pPr>
            <a:lvl2pPr>
              <a:defRPr sz="2400"/>
            </a:lvl2pPr>
            <a:lvl3pPr>
              <a:defRPr sz="2400"/>
            </a:lvl3pPr>
            <a:lvl4pPr>
              <a:defRPr sz="2400"/>
            </a:lvl4pPr>
            <a:lvl5pPr>
              <a:defRPr sz="2400"/>
            </a:lvl5pPr>
          </a:lstStyle>
          <a:p>
            <a:pPr lvl="0"/>
            <a:r>
              <a:rPr lang="es-ES_tradnl" dirty="0" smtClean="0"/>
              <a:t>Text</a:t>
            </a:r>
            <a:endParaRPr lang="en-US" dirty="0"/>
          </a:p>
        </p:txBody>
      </p:sp>
      <p:sp>
        <p:nvSpPr>
          <p:cNvPr id="14" name="Content Placeholder 13"/>
          <p:cNvSpPr>
            <a:spLocks noGrp="1"/>
          </p:cNvSpPr>
          <p:nvPr>
            <p:ph sz="quarter" idx="11"/>
          </p:nvPr>
        </p:nvSpPr>
        <p:spPr>
          <a:xfrm>
            <a:off x="4023360" y="1081088"/>
            <a:ext cx="4480560" cy="4762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033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4674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3128F1-0205-4FE8-A5E4-AC93689239CA}"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01DD5-4B88-411A-B6A5-6F0F419EC4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9420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1D465D-B3EA-457D-880C-DF3F8C90C3A4}"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1BAF85-776E-4957-92D9-0A3305A669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410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BFD0A9-5028-4460-9117-F27F638C1226}"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0EE5C7-EC96-46DA-9DA9-0E27E06BB7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039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1CC01-3273-4C26-BAB4-AA8F2016690E}" type="datetimeFigureOut">
              <a:rPr lang="en-US">
                <a:solidFill>
                  <a:prstClr val="black">
                    <a:tint val="75000"/>
                  </a:prstClr>
                </a:solidFill>
              </a:rPr>
              <a:pPr>
                <a:defRPr/>
              </a:pPr>
              <a:t>7/15/2014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D1E232-8050-46D2-BE7E-F43467A337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3925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E0ECEB-3094-48DC-AE33-68E80E15B041}" type="datetimeFigureOut">
              <a:rPr lang="en-US">
                <a:solidFill>
                  <a:prstClr val="black">
                    <a:tint val="75000"/>
                  </a:prstClr>
                </a:solidFill>
              </a:rPr>
              <a:pPr>
                <a:defRPr/>
              </a:pPr>
              <a:t>7/15/2014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AB0B79-6AA3-4BCF-835E-5E2EF9F0A6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74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E2A0F5-E552-4989-B52E-C6E9F8E4BB03}" type="datetimeFigureOut">
              <a:rPr lang="en-US">
                <a:solidFill>
                  <a:prstClr val="black">
                    <a:tint val="75000"/>
                  </a:prstClr>
                </a:solidFill>
              </a:rPr>
              <a:pPr>
                <a:defRPr/>
              </a:pPr>
              <a:t>7/15/2014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E7052ED-55F9-4862-A49F-4B5E637339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6405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793102-2402-4F67-A8DA-97B15F3A1B5C}"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B30C18-9931-4030-9694-8D5FC57B36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803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0DB0D-0A4C-4E40-9234-941BF2B61CCF}"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847592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CECD55-D632-4D23-AD3B-B1D5BC2F50B7}"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DBFCE6-99F4-452E-B1CF-421D553A2A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917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52C0AD-E357-4576-A6C5-DC03CC7F7209}"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E1C02B-9EC0-48D0-B6E1-A52C28ED77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574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94A02F-5C04-4858-B0D7-643CE76E9B52}"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DD7231-328F-4745-8EA4-C4632345A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09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0DB0D-0A4C-4E40-9234-941BF2B61CCF}" type="datetimeFigureOut">
              <a:rPr lang="en-US" smtClean="0"/>
              <a:t>7/15/2014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224084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0DB0D-0A4C-4E40-9234-941BF2B61CCF}" type="datetimeFigureOut">
              <a:rPr lang="en-US" smtClean="0"/>
              <a:t>7/15/2014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327096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DB0D-0A4C-4E40-9234-941BF2B61CCF}" type="datetimeFigureOut">
              <a:rPr lang="en-US" smtClean="0"/>
              <a:t>7/15/2014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49996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0DB0D-0A4C-4E40-9234-941BF2B61CCF}"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293487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0DB0D-0A4C-4E40-9234-941BF2B61CCF}" type="datetimeFigureOut">
              <a:rPr lang="en-US" smtClean="0"/>
              <a:t>7/15/2014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F3806-5CEF-46C6-95D8-8F54B9D9FD84}" type="slidenum">
              <a:rPr lang="en-US" smtClean="0"/>
              <a:t>‹#›</a:t>
            </a:fld>
            <a:endParaRPr lang="en-US"/>
          </a:p>
        </p:txBody>
      </p:sp>
    </p:spTree>
    <p:extLst>
      <p:ext uri="{BB962C8B-B14F-4D97-AF65-F5344CB8AC3E}">
        <p14:creationId xmlns:p14="http://schemas.microsoft.com/office/powerpoint/2010/main" val="29079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0DB0D-0A4C-4E40-9234-941BF2B61CCF}" type="datetimeFigureOut">
              <a:rPr lang="en-US" smtClean="0"/>
              <a:t>7/15/2014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F3806-5CEF-46C6-95D8-8F54B9D9FD84}" type="slidenum">
              <a:rPr lang="en-US" smtClean="0"/>
              <a:t>‹#›</a:t>
            </a:fld>
            <a:endParaRPr lang="en-US"/>
          </a:p>
        </p:txBody>
      </p:sp>
    </p:spTree>
    <p:extLst>
      <p:ext uri="{BB962C8B-B14F-4D97-AF65-F5344CB8AC3E}">
        <p14:creationId xmlns:p14="http://schemas.microsoft.com/office/powerpoint/2010/main" val="1819497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ircles_light-01.png"/>
          <p:cNvPicPr>
            <a:picLocks noChangeAspect="1"/>
          </p:cNvPicPr>
          <p:nvPr userDrawn="1"/>
        </p:nvPicPr>
        <p:blipFill>
          <a:blip r:embed="rId13" cstate="print">
            <a:extLst>
              <a:ext uri="{28A0092B-C50C-407E-A947-70E740481C1C}">
                <a14:useLocalDpi xmlns:a14="http://schemas.microsoft.com/office/drawing/2010/main" val="0"/>
              </a:ext>
            </a:extLst>
          </a:blip>
          <a:srcRect r="75346"/>
          <a:stretch>
            <a:fillRect/>
          </a:stretch>
        </p:blipFill>
        <p:spPr bwMode="auto">
          <a:xfrm>
            <a:off x="0" y="0"/>
            <a:ext cx="2187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Circles_light-01.png"/>
          <p:cNvPicPr>
            <a:picLocks noChangeAspect="1"/>
          </p:cNvPicPr>
          <p:nvPr userDrawn="1"/>
        </p:nvPicPr>
        <p:blipFill>
          <a:blip r:embed="rId13" cstate="print">
            <a:extLst>
              <a:ext uri="{28A0092B-C50C-407E-A947-70E740481C1C}">
                <a14:useLocalDpi xmlns:a14="http://schemas.microsoft.com/office/drawing/2010/main" val="0"/>
              </a:ext>
            </a:extLst>
          </a:blip>
          <a:srcRect l="75414" t="74261" r="-66"/>
          <a:stretch>
            <a:fillRect/>
          </a:stretch>
        </p:blipFill>
        <p:spPr bwMode="auto">
          <a:xfrm>
            <a:off x="6967538" y="5092700"/>
            <a:ext cx="21875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73CF76FE-C7E1-4DE9-BD08-F822F88EA236}" type="datetimeFigureOut">
              <a:rPr lang="en-US">
                <a:solidFill>
                  <a:prstClr val="black">
                    <a:tint val="75000"/>
                  </a:prstClr>
                </a:solidFill>
              </a:rPr>
              <a:pPr defTabSz="457200">
                <a:defRPr/>
              </a:pPr>
              <a:t>7/15/2014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FA49C897-1060-4B80-81F8-12D85B8F7214}"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924250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2"/>
          </a:solidFill>
          <a:latin typeface="+mn-lt"/>
          <a:ea typeface="+mn-ea"/>
          <a:cs typeface="+mn-cs"/>
        </a:defRPr>
      </a:lvl1pPr>
      <a:lvl2pPr marL="742950" indent="-285750" algn="l" defTabSz="457200" rtl="0" eaLnBrk="0" fontAlgn="base" hangingPunct="0">
        <a:spcBef>
          <a:spcPct val="20000"/>
        </a:spcBef>
        <a:spcAft>
          <a:spcPct val="0"/>
        </a:spcAft>
        <a:buFont typeface="Courier New" pitchFamily="49" charset="0"/>
        <a:buChar char="o"/>
        <a:defRPr sz="2800" b="1" kern="1200">
          <a:solidFill>
            <a:srgbClr val="595959"/>
          </a:solidFill>
          <a:latin typeface="+mn-lt"/>
          <a:ea typeface="+mn-ea"/>
          <a:cs typeface="+mn-cs"/>
        </a:defRPr>
      </a:lvl2pPr>
      <a:lvl3pPr marL="1143000" indent="-228600" algn="l" defTabSz="457200" rtl="0" eaLnBrk="0" fontAlgn="base" hangingPunct="0">
        <a:spcBef>
          <a:spcPct val="20000"/>
        </a:spcBef>
        <a:spcAft>
          <a:spcPct val="0"/>
        </a:spcAft>
        <a:buClr>
          <a:srgbClr val="FFB316"/>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5"/>
          <p:cNvSpPr>
            <a:spLocks noGrp="1"/>
          </p:cNvSpPr>
          <p:nvPr>
            <p:ph type="title"/>
          </p:nvPr>
        </p:nvSpPr>
        <p:spPr>
          <a:xfrm>
            <a:off x="636588" y="628650"/>
            <a:ext cx="7862887" cy="9096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7"/>
          <p:cNvSpPr>
            <a:spLocks noGrp="1"/>
          </p:cNvSpPr>
          <p:nvPr>
            <p:ph type="body" idx="1"/>
          </p:nvPr>
        </p:nvSpPr>
        <p:spPr>
          <a:xfrm>
            <a:off x="636588" y="1657351"/>
            <a:ext cx="7862887" cy="4186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6669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baseline="0">
          <a:solidFill>
            <a:schemeClr val="tx1">
              <a:lumMod val="85000"/>
              <a:lumOff val="15000"/>
            </a:schemeClr>
          </a:solidFill>
          <a:latin typeface="Chalet ParisNineteenEighty"/>
          <a:ea typeface="+mj-ea"/>
          <a:cs typeface="+mj-cs"/>
        </a:defRPr>
      </a:lvl1pPr>
    </p:titleStyle>
    <p:bodyStyle>
      <a:lvl1pPr marL="342900" indent="-342900" algn="l" defTabSz="457200" rtl="0" eaLnBrk="1" latinLnBrk="0" hangingPunct="1">
        <a:spcBef>
          <a:spcPct val="20000"/>
        </a:spcBef>
        <a:buClr>
          <a:schemeClr val="tx1">
            <a:lumMod val="85000"/>
            <a:lumOff val="15000"/>
          </a:schemeClr>
        </a:buClr>
        <a:buFont typeface="Arial"/>
        <a:buChar char="•"/>
        <a:defRPr sz="3200" kern="1200">
          <a:solidFill>
            <a:schemeClr val="tx1">
              <a:lumMod val="85000"/>
              <a:lumOff val="15000"/>
            </a:schemeClr>
          </a:solidFill>
          <a:latin typeface="Chalet ParisNineteenSixty"/>
          <a:ea typeface="+mn-ea"/>
          <a:cs typeface="+mn-cs"/>
        </a:defRPr>
      </a:lvl1pPr>
      <a:lvl2pPr marL="742950" indent="-285750" algn="l" defTabSz="457200" rtl="0" eaLnBrk="1" latinLnBrk="0" hangingPunct="1">
        <a:spcBef>
          <a:spcPct val="20000"/>
        </a:spcBef>
        <a:buClr>
          <a:schemeClr val="tx1">
            <a:lumMod val="85000"/>
            <a:lumOff val="15000"/>
          </a:schemeClr>
        </a:buClr>
        <a:buFont typeface="Arial"/>
        <a:buChar char="•"/>
        <a:defRPr sz="2800" kern="1200">
          <a:solidFill>
            <a:schemeClr val="tx1">
              <a:lumMod val="85000"/>
              <a:lumOff val="15000"/>
            </a:schemeClr>
          </a:solidFill>
          <a:latin typeface="Chalet ParisNineteenSixty"/>
          <a:ea typeface="+mn-ea"/>
          <a:cs typeface="+mn-cs"/>
        </a:defRPr>
      </a:lvl2pPr>
      <a:lvl3pPr marL="1143000" indent="-228600" algn="l" defTabSz="457200" rtl="0" eaLnBrk="1" latinLnBrk="0" hangingPunct="1">
        <a:spcBef>
          <a:spcPct val="20000"/>
        </a:spcBef>
        <a:buClr>
          <a:schemeClr val="tx1">
            <a:lumMod val="85000"/>
            <a:lumOff val="15000"/>
          </a:schemeClr>
        </a:buClr>
        <a:buFont typeface="Arial"/>
        <a:buChar char="•"/>
        <a:defRPr sz="2400" kern="1200">
          <a:solidFill>
            <a:schemeClr val="tx1">
              <a:lumMod val="85000"/>
              <a:lumOff val="15000"/>
            </a:schemeClr>
          </a:solidFill>
          <a:latin typeface="Chalet ParisNineteenSixty"/>
          <a:ea typeface="+mn-ea"/>
          <a:cs typeface="+mn-cs"/>
        </a:defRPr>
      </a:lvl3pPr>
      <a:lvl4pPr marL="1600200" indent="-228600" algn="l" defTabSz="457200" rtl="0" eaLnBrk="1" latinLnBrk="0" hangingPunct="1">
        <a:spcBef>
          <a:spcPct val="20000"/>
        </a:spcBef>
        <a:buClr>
          <a:schemeClr val="tx1">
            <a:lumMod val="85000"/>
            <a:lumOff val="15000"/>
          </a:schemeClr>
        </a:buClr>
        <a:buFont typeface="Arial"/>
        <a:buChar char="•"/>
        <a:defRPr sz="2000" kern="1200">
          <a:solidFill>
            <a:schemeClr val="tx1">
              <a:lumMod val="85000"/>
              <a:lumOff val="15000"/>
            </a:schemeClr>
          </a:solidFill>
          <a:latin typeface="Chalet ParisNineteenSixty"/>
          <a:ea typeface="+mn-ea"/>
          <a:cs typeface="+mn-cs"/>
        </a:defRPr>
      </a:lvl4pPr>
      <a:lvl5pPr marL="2057400" indent="-228600" algn="l" defTabSz="457200" rtl="0" eaLnBrk="1" latinLnBrk="0" hangingPunct="1">
        <a:spcBef>
          <a:spcPct val="20000"/>
        </a:spcBef>
        <a:buClr>
          <a:schemeClr val="tx1">
            <a:lumMod val="85000"/>
            <a:lumOff val="15000"/>
          </a:schemeClr>
        </a:buClr>
        <a:buFont typeface="Arial"/>
        <a:buChar char="•"/>
        <a:defRPr sz="2000" kern="1200">
          <a:solidFill>
            <a:schemeClr val="tx1">
              <a:lumMod val="85000"/>
              <a:lumOff val="15000"/>
            </a:schemeClr>
          </a:solidFill>
          <a:latin typeface="Chalet ParisNineteenSixty"/>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ircles_light-01.png"/>
          <p:cNvPicPr>
            <a:picLocks noChangeAspect="1"/>
          </p:cNvPicPr>
          <p:nvPr userDrawn="1"/>
        </p:nvPicPr>
        <p:blipFill>
          <a:blip r:embed="rId13" cstate="print">
            <a:extLst>
              <a:ext uri="{28A0092B-C50C-407E-A947-70E740481C1C}">
                <a14:useLocalDpi xmlns:a14="http://schemas.microsoft.com/office/drawing/2010/main" val="0"/>
              </a:ext>
            </a:extLst>
          </a:blip>
          <a:srcRect r="75346"/>
          <a:stretch>
            <a:fillRect/>
          </a:stretch>
        </p:blipFill>
        <p:spPr bwMode="auto">
          <a:xfrm>
            <a:off x="0" y="0"/>
            <a:ext cx="2187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Circles_light-01.png"/>
          <p:cNvPicPr>
            <a:picLocks noChangeAspect="1"/>
          </p:cNvPicPr>
          <p:nvPr userDrawn="1"/>
        </p:nvPicPr>
        <p:blipFill>
          <a:blip r:embed="rId13" cstate="print">
            <a:extLst>
              <a:ext uri="{28A0092B-C50C-407E-A947-70E740481C1C}">
                <a14:useLocalDpi xmlns:a14="http://schemas.microsoft.com/office/drawing/2010/main" val="0"/>
              </a:ext>
            </a:extLst>
          </a:blip>
          <a:srcRect l="75414" t="74261" r="-66"/>
          <a:stretch>
            <a:fillRect/>
          </a:stretch>
        </p:blipFill>
        <p:spPr bwMode="auto">
          <a:xfrm>
            <a:off x="6967538" y="5092700"/>
            <a:ext cx="21875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73CF76FE-C7E1-4DE9-BD08-F822F88EA236}" type="datetimeFigureOut">
              <a:rPr lang="en-US">
                <a:solidFill>
                  <a:prstClr val="black">
                    <a:tint val="75000"/>
                  </a:prstClr>
                </a:solidFill>
              </a:rPr>
              <a:pPr defTabSz="457200">
                <a:defRPr/>
              </a:pPr>
              <a:t>7/15/2014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FA49C897-1060-4B80-81F8-12D85B8F7214}"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4606534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b="1" kern="1200">
          <a:solidFill>
            <a:schemeClr val="tx2"/>
          </a:solidFill>
          <a:latin typeface="+mn-lt"/>
          <a:ea typeface="+mn-ea"/>
          <a:cs typeface="+mn-cs"/>
        </a:defRPr>
      </a:lvl1pPr>
      <a:lvl2pPr marL="742950" indent="-285750" algn="l" defTabSz="457200" rtl="0" eaLnBrk="0" fontAlgn="base" hangingPunct="0">
        <a:spcBef>
          <a:spcPct val="20000"/>
        </a:spcBef>
        <a:spcAft>
          <a:spcPct val="0"/>
        </a:spcAft>
        <a:buFont typeface="Courier New" pitchFamily="49" charset="0"/>
        <a:buChar char="o"/>
        <a:defRPr sz="2800" b="1" kern="1200">
          <a:solidFill>
            <a:srgbClr val="595959"/>
          </a:solidFill>
          <a:latin typeface="+mn-lt"/>
          <a:ea typeface="+mn-ea"/>
          <a:cs typeface="+mn-cs"/>
        </a:defRPr>
      </a:lvl2pPr>
      <a:lvl3pPr marL="1143000" indent="-228600" algn="l" defTabSz="457200" rtl="0" eaLnBrk="0" fontAlgn="base" hangingPunct="0">
        <a:spcBef>
          <a:spcPct val="20000"/>
        </a:spcBef>
        <a:spcAft>
          <a:spcPct val="0"/>
        </a:spcAft>
        <a:buClr>
          <a:srgbClr val="FFB316"/>
        </a:buClr>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hyperlink" Target="http://www.aspirewest.org/" TargetMode="Externa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url?sa=i&amp;source=images&amp;cd=&amp;cad=rja&amp;docid=8QNTgJZpyHL9mM&amp;tbnid=XyuBhKCiNnpJdM:&amp;ved=0CAgQjRwwAA&amp;url=http://www.opwdd.ny.gov/&amp;ei=1T5pUoHnI5PnkAfl44GwAQ&amp;psig=AFQjCNGGwdj9VhKLNNeHDh0pnVmVWsatyQ&amp;ust=1382715477651905" TargetMode="External"/><Relationship Id="rId13" Type="http://schemas.openxmlformats.org/officeDocument/2006/relationships/hyperlink" Target="http://www.google.com/url?sa=i&amp;rct=j&amp;q=&amp;esrc=s&amp;frm=1&amp;source=images&amp;cd=&amp;cad=rja&amp;docid=MKykthwWIxaqGM&amp;tbnid=LqnRllBZoo4M6M:&amp;ved=0CAUQjRw&amp;url=http://www.wbng.com/news/state/-State-Health-Department-Addresses-Questions--On-Radiation-Impact-from-Japan-Nuclear-Plants-118254534.html&amp;ei=CUBpUpauOIaFkQeup4HYAQ&amp;bvm=bv.55123115,d.eW0&amp;psig=AFQjCNGzNZa3KU5d0K9fukwRkx-p4_KPZA&amp;ust=1382715765255954" TargetMode="External"/><Relationship Id="rId18" Type="http://schemas.openxmlformats.org/officeDocument/2006/relationships/hyperlink" Target="http://www.google.com/url?sa=i&amp;rct=j&amp;q=&amp;esrc=s&amp;frm=1&amp;source=images&amp;cd=&amp;cad=rja&amp;docid=N1HMczjJ3GgegM&amp;tbnid=YtRGykQMAmNjcM:&amp;ved=0CAUQjRw&amp;url=http://www.beinggarifuna.com/blog/2011/03/10/garifuna-scholar-carlos-gamboa-gives-presentation-on-garifuna-people-at-cornell-university-on-thursday-february-10th-2011/cornell-university-logo/&amp;ei=g0JpUqCVD8n6kQfm04Bo&amp;bvm=bv.55123115,d.eW0&amp;psig=AFQjCNHTcPbuWg1kssZzRjbsiNX1EGOzfw&amp;ust=1382716402589060" TargetMode="External"/><Relationship Id="rId3" Type="http://schemas.openxmlformats.org/officeDocument/2006/relationships/hyperlink" Target="http://www.omh.state.ny.us/" TargetMode="External"/><Relationship Id="rId7" Type="http://schemas.openxmlformats.org/officeDocument/2006/relationships/image" Target="../media/image20.jpeg"/><Relationship Id="rId12" Type="http://schemas.openxmlformats.org/officeDocument/2006/relationships/image" Target="../media/image23.jpg"/><Relationship Id="rId17" Type="http://schemas.openxmlformats.org/officeDocument/2006/relationships/image" Target="../media/image26.png"/><Relationship Id="rId2" Type="http://schemas.openxmlformats.org/officeDocument/2006/relationships/image" Target="../media/image17.jpe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E0pQ78NwZ1TmgM&amp;tbnid=pE7emN8O-eZdPM:&amp;ved=0CAUQjRw&amp;url=http://www.italianamericanleaguenyc.org/community.html&amp;ei=LD9pUqfjJcXnkAfq64CoAQ&amp;bvm=bv.55123115,d.eW0&amp;psig=AFQjCNH8fHBBU44ktDah_wp-mbhiUs6h-g&amp;ust=1382715521730179" TargetMode="External"/><Relationship Id="rId11" Type="http://schemas.openxmlformats.org/officeDocument/2006/relationships/image" Target="../media/image22.png"/><Relationship Id="rId5" Type="http://schemas.openxmlformats.org/officeDocument/2006/relationships/image" Target="../media/image19.jpg"/><Relationship Id="rId15" Type="http://schemas.openxmlformats.org/officeDocument/2006/relationships/hyperlink" Target="http://www.google.com/url?sa=i&amp;source=images&amp;cd=&amp;cad=rja&amp;docid=jhg-JUZMKrzdzM&amp;tbnid=0ym2Q2l0H6USuM:&amp;ved=0CAgQjRwwAA&amp;url=http://www.fingerlakesworks.com/2013/01/&amp;ei=wUBpUoytFNDOkQe8jIGwAQ&amp;psig=AFQjCNGzFbtKK1Rhmp9mzs0WoRSGP-XIhA&amp;ust=1382715969425467" TargetMode="External"/><Relationship Id="rId10" Type="http://schemas.openxmlformats.org/officeDocument/2006/relationships/hyperlink" Target="http://www.google.com/url?sa=i&amp;rct=j&amp;q=&amp;esrc=s&amp;frm=1&amp;source=images&amp;cd=&amp;cad=rja&amp;docid=W9JBnroX6NZJjM&amp;tbnid=8KcEz_4U8pX56M:&amp;ved=0CAUQjRw&amp;url=http://www.nyess.ny.gov/&amp;ei=fD9pUoPuE8i1kQejk4G4AQ&amp;bvm=bv.55123115,d.eW0&amp;psig=AFQjCNE8mdWHS4qJK52KHan_qCurF3BPrg&amp;ust=1382715602866992" TargetMode="External"/><Relationship Id="rId19" Type="http://schemas.openxmlformats.org/officeDocument/2006/relationships/image" Target="../media/image27.jpeg"/><Relationship Id="rId4" Type="http://schemas.openxmlformats.org/officeDocument/2006/relationships/image" Target="../media/image18.gif"/><Relationship Id="rId9" Type="http://schemas.openxmlformats.org/officeDocument/2006/relationships/image" Target="../media/image21.pn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3657600"/>
          </a:xfrm>
        </p:spPr>
        <p:txBody>
          <a:bodyPr>
            <a:normAutofit/>
          </a:bodyPr>
          <a:lstStyle/>
          <a:p>
            <a:r>
              <a:rPr lang="en-US" sz="7200" dirty="0" smtClean="0">
                <a:latin typeface="Arial" panose="020B0604020202020204" pitchFamily="34" charset="0"/>
                <a:cs typeface="Arial" panose="020B0604020202020204" pitchFamily="34" charset="0"/>
              </a:rPr>
              <a:t>Strange </a:t>
            </a:r>
            <a:r>
              <a:rPr lang="en-US" sz="7200" dirty="0">
                <a:latin typeface="Arial" panose="020B0604020202020204" pitchFamily="34" charset="0"/>
                <a:cs typeface="Arial" panose="020B0604020202020204" pitchFamily="34" charset="0"/>
              </a:rPr>
              <a:t>Bedfellows: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Building </a:t>
            </a:r>
            <a:r>
              <a:rPr lang="en-US" sz="4000" dirty="0">
                <a:latin typeface="Arial" panose="020B0604020202020204" pitchFamily="34" charset="0"/>
                <a:cs typeface="Arial" panose="020B0604020202020204" pitchFamily="34" charset="0"/>
              </a:rPr>
              <a:t>and Maintaining Collaborations between, among, and </a:t>
            </a:r>
            <a:r>
              <a:rPr lang="en-US" sz="4000" dirty="0" smtClean="0">
                <a:latin typeface="Arial" panose="020B0604020202020204" pitchFamily="34" charset="0"/>
                <a:cs typeface="Arial" panose="020B0604020202020204" pitchFamily="34" charset="0"/>
              </a:rPr>
              <a:t>within State </a:t>
            </a:r>
            <a:r>
              <a:rPr lang="en-US" sz="4000" dirty="0">
                <a:latin typeface="Arial" panose="020B0604020202020204" pitchFamily="34" charset="0"/>
                <a:cs typeface="Arial" panose="020B0604020202020204" pitchFamily="34" charset="0"/>
              </a:rPr>
              <a:t>agencies for PROMISE Grant </a:t>
            </a:r>
            <a:r>
              <a:rPr lang="en-US" sz="4000" dirty="0" smtClean="0">
                <a:latin typeface="Arial" panose="020B0604020202020204" pitchFamily="34" charset="0"/>
                <a:cs typeface="Arial" panose="020B0604020202020204" pitchFamily="34" charset="0"/>
              </a:rPr>
              <a:t>partnerships</a:t>
            </a:r>
            <a:endParaRPr lang="en-US" sz="4000" dirty="0">
              <a:latin typeface="Arial" panose="020B0604020202020204" pitchFamily="34" charset="0"/>
              <a:cs typeface="Arial" panose="020B0604020202020204" pitchFamily="34" charset="0"/>
            </a:endParaRPr>
          </a:p>
        </p:txBody>
      </p:sp>
      <p:pic>
        <p:nvPicPr>
          <p:cNvPr id="7" name="Picture 6"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37160" y="4516635"/>
            <a:ext cx="2606040" cy="1829144"/>
          </a:xfrm>
          <a:prstGeom prst="rect">
            <a:avLst/>
          </a:prstGeom>
        </p:spPr>
      </p:pic>
      <p:pic>
        <p:nvPicPr>
          <p:cNvPr id="6" name="Picture 5"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997380"/>
            <a:ext cx="2606040" cy="867654"/>
          </a:xfrm>
          <a:prstGeom prst="rect">
            <a:avLst/>
          </a:prstGeom>
        </p:spPr>
      </p:pic>
      <p:pic>
        <p:nvPicPr>
          <p:cNvPr id="5" name="Picture 4"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086664"/>
            <a:ext cx="2606040" cy="689086"/>
          </a:xfrm>
          <a:prstGeom prst="rect">
            <a:avLst/>
          </a:prstGeom>
        </p:spPr>
      </p:pic>
    </p:spTree>
    <p:extLst>
      <p:ext uri="{BB962C8B-B14F-4D97-AF65-F5344CB8AC3E}">
        <p14:creationId xmlns:p14="http://schemas.microsoft.com/office/powerpoint/2010/main" val="141818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ASPIRE Challenges</a:t>
            </a:r>
            <a:endParaRPr lang="en-US" b="1" dirty="0"/>
          </a:p>
        </p:txBody>
      </p:sp>
      <p:sp>
        <p:nvSpPr>
          <p:cNvPr id="5" name="Content Placeholder 4"/>
          <p:cNvSpPr>
            <a:spLocks noGrp="1"/>
          </p:cNvSpPr>
          <p:nvPr>
            <p:ph sz="quarter" idx="10"/>
          </p:nvPr>
        </p:nvSpPr>
        <p:spPr>
          <a:xfrm>
            <a:off x="631824" y="1873770"/>
            <a:ext cx="7866063" cy="3969818"/>
          </a:xfrm>
        </p:spPr>
        <p:txBody>
          <a:bodyPr/>
          <a:lstStyle/>
          <a:p>
            <a:pPr marL="514350" indent="-514350">
              <a:buFont typeface="+mj-lt"/>
              <a:buAutoNum type="arabicPeriod"/>
            </a:pPr>
            <a:r>
              <a:rPr lang="en-US" dirty="0" smtClean="0"/>
              <a:t>Six states, 42 state agencies, 49 tribes, innumerable community organizations</a:t>
            </a:r>
          </a:p>
          <a:p>
            <a:pPr marL="1430338" lvl="1" indent="-514350">
              <a:buFont typeface="+mj-lt"/>
              <a:buAutoNum type="alphaLcPeriod"/>
            </a:pPr>
            <a:r>
              <a:rPr lang="en-US" dirty="0" smtClean="0"/>
              <a:t>Communication</a:t>
            </a:r>
          </a:p>
          <a:p>
            <a:pPr marL="1430338" lvl="1" indent="-514350">
              <a:buFont typeface="+mj-lt"/>
              <a:buAutoNum type="alphaLcPeriod"/>
            </a:pPr>
            <a:r>
              <a:rPr lang="en-US" dirty="0" smtClean="0"/>
              <a:t>Decision making</a:t>
            </a:r>
          </a:p>
          <a:p>
            <a:pPr marL="514350" indent="-514350">
              <a:buFont typeface="+mj-lt"/>
              <a:buAutoNum type="arabicPeriod"/>
            </a:pPr>
            <a:r>
              <a:rPr lang="en-US" dirty="0" smtClean="0"/>
              <a:t>Fidelity of implementation across six states</a:t>
            </a:r>
          </a:p>
          <a:p>
            <a:pPr marL="0" indent="0" algn="r">
              <a:spcBef>
                <a:spcPts val="2400"/>
              </a:spcBef>
              <a:buNone/>
            </a:pPr>
            <a:r>
              <a:rPr lang="en-US" sz="1600" dirty="0" smtClean="0">
                <a:solidFill>
                  <a:prstClr val="black"/>
                </a:solidFill>
                <a:hlinkClick r:id="rId2" tooltip="Linke to ASPIRE website for promoting reading in schools"/>
              </a:rPr>
              <a:t>http://www.aspirewest.org</a:t>
            </a:r>
            <a:endParaRPr lang="en-US" sz="1600" dirty="0" smtClean="0"/>
          </a:p>
          <a:p>
            <a:endParaRPr lang="en-US" dirty="0" smtClean="0"/>
          </a:p>
          <a:p>
            <a:endParaRPr lang="en-US" dirty="0"/>
          </a:p>
        </p:txBody>
      </p:sp>
    </p:spTree>
    <p:extLst>
      <p:ext uri="{BB962C8B-B14F-4D97-AF65-F5344CB8AC3E}">
        <p14:creationId xmlns:p14="http://schemas.microsoft.com/office/powerpoint/2010/main" val="390080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88" y="923116"/>
            <a:ext cx="7862887" cy="909638"/>
          </a:xfrm>
        </p:spPr>
        <p:txBody>
          <a:bodyPr/>
          <a:lstStyle/>
          <a:p>
            <a:r>
              <a:rPr lang="en-US" b="1" dirty="0" smtClean="0"/>
              <a:t>Steps to Mitigate Challenges</a:t>
            </a:r>
            <a:endParaRPr lang="en-US" b="1" dirty="0"/>
          </a:p>
        </p:txBody>
      </p:sp>
      <p:sp>
        <p:nvSpPr>
          <p:cNvPr id="3" name="Content Placeholder 2"/>
          <p:cNvSpPr>
            <a:spLocks noGrp="1"/>
          </p:cNvSpPr>
          <p:nvPr>
            <p:ph sz="quarter" idx="10"/>
          </p:nvPr>
        </p:nvSpPr>
        <p:spPr>
          <a:xfrm>
            <a:off x="631824" y="1939116"/>
            <a:ext cx="7866063" cy="4198938"/>
          </a:xfrm>
        </p:spPr>
        <p:txBody>
          <a:bodyPr>
            <a:normAutofit fontScale="92500" lnSpcReduction="10000"/>
          </a:bodyPr>
          <a:lstStyle/>
          <a:p>
            <a:pPr marL="514350" indent="-514350">
              <a:buFont typeface="+mj-lt"/>
              <a:buAutoNum type="arabicPeriod"/>
            </a:pPr>
            <a:r>
              <a:rPr lang="en-US" dirty="0" smtClean="0"/>
              <a:t>Communication – internal and external</a:t>
            </a:r>
          </a:p>
          <a:p>
            <a:pPr marL="914400" lvl="1" indent="-514350">
              <a:buFont typeface="Arial" panose="020B0604020202020204" pitchFamily="34" charset="0"/>
              <a:buChar char="•"/>
            </a:pPr>
            <a:r>
              <a:rPr lang="en-US" sz="2400" dirty="0" smtClean="0"/>
              <a:t>Develop a communication plan and be flexible</a:t>
            </a:r>
          </a:p>
          <a:p>
            <a:pPr marL="914400" lvl="1" indent="-514350">
              <a:buFont typeface="Arial" panose="020B0604020202020204" pitchFamily="34" charset="0"/>
              <a:buChar char="•"/>
            </a:pPr>
            <a:r>
              <a:rPr lang="en-US" sz="2400" dirty="0" smtClean="0"/>
              <a:t>Build informal relationships first and identify process for formal relationships</a:t>
            </a:r>
          </a:p>
          <a:p>
            <a:pPr marL="914400" lvl="1" indent="-514350">
              <a:buFont typeface="Arial" panose="020B0604020202020204" pitchFamily="34" charset="0"/>
              <a:buChar char="•"/>
            </a:pPr>
            <a:r>
              <a:rPr lang="en-US" sz="2400" dirty="0" smtClean="0"/>
              <a:t>Recognize individuality and the strengths each person brings</a:t>
            </a:r>
          </a:p>
          <a:p>
            <a:pPr marL="514350" indent="-514350">
              <a:buFont typeface="+mj-lt"/>
              <a:buAutoNum type="arabicPeriod"/>
            </a:pPr>
            <a:r>
              <a:rPr lang="en-US" dirty="0" smtClean="0"/>
              <a:t>Decision Making - internal</a:t>
            </a:r>
          </a:p>
          <a:p>
            <a:pPr marL="914400" lvl="1" indent="-514350"/>
            <a:r>
              <a:rPr lang="en-US" sz="2400" dirty="0" smtClean="0"/>
              <a:t>Everyone wants a say – listen to everyone</a:t>
            </a:r>
          </a:p>
          <a:p>
            <a:pPr marL="914400" lvl="1" indent="-514350"/>
            <a:r>
              <a:rPr lang="en-US" sz="2400" dirty="0" smtClean="0"/>
              <a:t>Some ONE must make a decision</a:t>
            </a:r>
          </a:p>
          <a:p>
            <a:pPr marL="514350" indent="-514350">
              <a:buFont typeface="+mj-lt"/>
              <a:buAutoNum type="arabicPeriod"/>
            </a:pPr>
            <a:r>
              <a:rPr lang="en-US" dirty="0" smtClean="0"/>
              <a:t>Scopes of work for interventions</a:t>
            </a:r>
          </a:p>
          <a:p>
            <a:endParaRPr lang="en-US" dirty="0"/>
          </a:p>
        </p:txBody>
      </p:sp>
      <p:sp>
        <p:nvSpPr>
          <p:cNvPr id="4" name="TextBox 3"/>
          <p:cNvSpPr txBox="1"/>
          <p:nvPr/>
        </p:nvSpPr>
        <p:spPr>
          <a:xfrm>
            <a:off x="5731805" y="5981591"/>
            <a:ext cx="3587857" cy="369332"/>
          </a:xfrm>
          <a:prstGeom prst="rect">
            <a:avLst/>
          </a:prstGeom>
          <a:noFill/>
        </p:spPr>
        <p:txBody>
          <a:bodyPr wrap="square" rtlCol="0">
            <a:spAutoFit/>
          </a:bodyPr>
          <a:lstStyle/>
          <a:p>
            <a:pPr defTabSz="457200"/>
            <a:r>
              <a:rPr lang="en-US" dirty="0">
                <a:solidFill>
                  <a:prstClr val="black"/>
                </a:solidFill>
              </a:rPr>
              <a:t>www.aspirewest.org</a:t>
            </a:r>
          </a:p>
        </p:txBody>
      </p:sp>
    </p:spTree>
    <p:extLst>
      <p:ext uri="{BB962C8B-B14F-4D97-AF65-F5344CB8AC3E}">
        <p14:creationId xmlns:p14="http://schemas.microsoft.com/office/powerpoint/2010/main" val="105352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Encourage &amp; Support</a:t>
            </a:r>
            <a:endParaRPr lang="en-US" dirty="0"/>
          </a:p>
        </p:txBody>
      </p:sp>
      <p:sp>
        <p:nvSpPr>
          <p:cNvPr id="3" name="Content Placeholder 2"/>
          <p:cNvSpPr>
            <a:spLocks noGrp="1"/>
          </p:cNvSpPr>
          <p:nvPr>
            <p:ph idx="1"/>
          </p:nvPr>
        </p:nvSpPr>
        <p:spPr/>
        <p:txBody>
          <a:bodyPr>
            <a:normAutofit/>
          </a:bodyPr>
          <a:lstStyle/>
          <a:p>
            <a:pPr marL="457200" lvl="1" indent="0">
              <a:buNone/>
            </a:pPr>
            <a:r>
              <a:rPr lang="en-US" sz="5400" dirty="0"/>
              <a:t>What have you done or do you think can be done to help encourage or support interagency collaboration?</a:t>
            </a:r>
          </a:p>
        </p:txBody>
      </p:sp>
      <p:pic>
        <p:nvPicPr>
          <p:cNvPr id="7" name="Picture 6"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pic>
        <p:nvPicPr>
          <p:cNvPr id="9" name="Picture 8"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153046"/>
            <a:ext cx="1307592" cy="435349"/>
          </a:xfrm>
          <a:prstGeom prst="rect">
            <a:avLst/>
          </a:prstGeom>
        </p:spPr>
      </p:pic>
      <p:pic>
        <p:nvPicPr>
          <p:cNvPr id="8" name="Picture 7"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97845"/>
            <a:ext cx="1307592" cy="345752"/>
          </a:xfrm>
          <a:prstGeom prst="rect">
            <a:avLst/>
          </a:prstGeom>
        </p:spPr>
      </p:pic>
    </p:spTree>
    <p:extLst>
      <p:ext uri="{BB962C8B-B14F-4D97-AF65-F5344CB8AC3E}">
        <p14:creationId xmlns:p14="http://schemas.microsoft.com/office/powerpoint/2010/main" val="225623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543800" cy="1143000"/>
          </a:xfrm>
        </p:spPr>
        <p:txBody>
          <a:bodyPr/>
          <a:lstStyle/>
          <a:p>
            <a:r>
              <a:rPr lang="en-US" dirty="0" smtClean="0">
                <a:solidFill>
                  <a:srgbClr val="7030A0"/>
                </a:solidFill>
              </a:rPr>
              <a:t>The Management Structure</a:t>
            </a:r>
            <a:endParaRPr lang="en-US" dirty="0">
              <a:solidFill>
                <a:srgbClr val="7030A0"/>
              </a:solidFill>
            </a:endParaRPr>
          </a:p>
        </p:txBody>
      </p:sp>
      <p:graphicFrame>
        <p:nvGraphicFramePr>
          <p:cNvPr id="4" name="Content Placeholder 3" descr="This box contains three components to the management structure: stakeholders, steering, and core." title="Management Structure Box"/>
          <p:cNvGraphicFramePr>
            <a:graphicFrameLocks noGrp="1"/>
          </p:cNvGraphicFramePr>
          <p:nvPr>
            <p:ph idx="1"/>
            <p:extLst>
              <p:ext uri="{D42A27DB-BD31-4B8C-83A1-F6EECF244321}">
                <p14:modId xmlns:p14="http://schemas.microsoft.com/office/powerpoint/2010/main" val="36321360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7"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spTree>
    <p:extLst>
      <p:ext uri="{BB962C8B-B14F-4D97-AF65-F5344CB8AC3E}">
        <p14:creationId xmlns:p14="http://schemas.microsoft.com/office/powerpoint/2010/main" val="309946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Approach to </a:t>
            </a:r>
            <a:r>
              <a:rPr lang="en-US" b="1" dirty="0" smtClean="0">
                <a:solidFill>
                  <a:srgbClr val="7030A0"/>
                </a:solidFill>
              </a:rPr>
              <a:t>Collaboration</a:t>
            </a:r>
            <a:endParaRPr lang="en-US" b="1" dirty="0"/>
          </a:p>
        </p:txBody>
      </p:sp>
      <p:sp>
        <p:nvSpPr>
          <p:cNvPr id="6" name="Content Placeholder 2"/>
          <p:cNvSpPr txBox="1">
            <a:spLocks/>
          </p:cNvSpPr>
          <p:nvPr/>
        </p:nvSpPr>
        <p:spPr>
          <a:xfrm>
            <a:off x="762000" y="1524000"/>
            <a:ext cx="7543800" cy="42973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7030A0"/>
                </a:solidFill>
              </a:rPr>
              <a:t>Continuous Quality Improvement framework – quality planning, quality control, and quality improvement</a:t>
            </a:r>
          </a:p>
          <a:p>
            <a:r>
              <a:rPr lang="en-US" dirty="0" smtClean="0">
                <a:solidFill>
                  <a:srgbClr val="7030A0"/>
                </a:solidFill>
              </a:rPr>
              <a:t>Participatory Action Planning using Concept Mapping</a:t>
            </a:r>
          </a:p>
          <a:p>
            <a:r>
              <a:rPr lang="en-US" dirty="0" smtClean="0">
                <a:solidFill>
                  <a:srgbClr val="7030A0"/>
                </a:solidFill>
              </a:rPr>
              <a:t>Bi-annual Learning Communities for sharing successes and discussing challenges</a:t>
            </a:r>
          </a:p>
          <a:p>
            <a:r>
              <a:rPr lang="en-US" dirty="0" smtClean="0">
                <a:solidFill>
                  <a:srgbClr val="7030A0"/>
                </a:solidFill>
              </a:rPr>
              <a:t>Measure collaboration using social networks framework</a:t>
            </a:r>
            <a:endParaRPr lang="en-US" dirty="0">
              <a:solidFill>
                <a:srgbClr val="7030A0"/>
              </a:solidFill>
            </a:endParaRPr>
          </a:p>
        </p:txBody>
      </p:sp>
      <p:pic>
        <p:nvPicPr>
          <p:cNvPr id="5" name="Picture 4"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spTree>
    <p:extLst>
      <p:ext uri="{BB962C8B-B14F-4D97-AF65-F5344CB8AC3E}">
        <p14:creationId xmlns:p14="http://schemas.microsoft.com/office/powerpoint/2010/main" val="80566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46050"/>
            <a:ext cx="8229600" cy="920750"/>
          </a:xfrm>
        </p:spPr>
        <p:txBody>
          <a:bodyPr/>
          <a:lstStyle/>
          <a:p>
            <a:r>
              <a:rPr lang="en-US" altLang="en-US" sz="3600" dirty="0" smtClean="0">
                <a:solidFill>
                  <a:srgbClr val="C32026"/>
                </a:solidFill>
              </a:rPr>
              <a:t>Wisconsin Promise Resource Team</a:t>
            </a:r>
          </a:p>
        </p:txBody>
      </p:sp>
      <p:sp>
        <p:nvSpPr>
          <p:cNvPr id="9219" name="Content Placeholder 2"/>
          <p:cNvSpPr>
            <a:spLocks noGrp="1"/>
          </p:cNvSpPr>
          <p:nvPr>
            <p:ph idx="1"/>
          </p:nvPr>
        </p:nvSpPr>
        <p:spPr>
          <a:xfrm>
            <a:off x="457200" y="1066800"/>
            <a:ext cx="8229600" cy="4841875"/>
          </a:xfrm>
        </p:spPr>
        <p:txBody>
          <a:bodyPr/>
          <a:lstStyle/>
          <a:p>
            <a:r>
              <a:rPr lang="en-US" altLang="en-US" sz="2000" b="0" dirty="0" smtClean="0"/>
              <a:t>Every youth enrolled in PROMISE will have a Resource Team comprised of at minimum: the youth, their family members, their PROMISE Coordinator (special DVR Counselor), and someone from their school. </a:t>
            </a:r>
          </a:p>
          <a:p>
            <a:r>
              <a:rPr lang="en-US" altLang="en-US" sz="2000" b="0" dirty="0" smtClean="0"/>
              <a:t>Youth and families will help to identify important team members to help support them in their educational and career planning. </a:t>
            </a:r>
          </a:p>
          <a:p>
            <a:r>
              <a:rPr lang="en-US" altLang="en-US" sz="2000" b="0" dirty="0" smtClean="0"/>
              <a:t>Youth involved in long-term care or mental health programs will likely include their case managers on the team. Work Incentives Benefits Specialists and Financial Coaches will also likely be team members. </a:t>
            </a:r>
          </a:p>
          <a:p>
            <a:r>
              <a:rPr lang="en-US" altLang="en-US" sz="2000" b="0" dirty="0" smtClean="0"/>
              <a:t>Team members do not need to be paid or professionals and can be part of formal or informal supports. </a:t>
            </a:r>
          </a:p>
          <a:p>
            <a:r>
              <a:rPr lang="en-US" altLang="en-US" sz="2000" b="0" dirty="0" smtClean="0"/>
              <a:t>Teams may have joint meetings or may communicate through other venues to align all plans and respective activities in support of the youth’s goals. </a:t>
            </a:r>
          </a:p>
        </p:txBody>
      </p:sp>
    </p:spTree>
    <p:extLst>
      <p:ext uri="{BB962C8B-B14F-4D97-AF65-F5344CB8AC3E}">
        <p14:creationId xmlns:p14="http://schemas.microsoft.com/office/powerpoint/2010/main" val="170181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
            <a:ext cx="7772400" cy="762000"/>
          </a:xfrm>
          <a:effectLst/>
        </p:spPr>
        <p:txBody>
          <a:bodyPr/>
          <a:lstStyle/>
          <a:p>
            <a:r>
              <a:rPr lang="en-US" b="1" dirty="0">
                <a:solidFill>
                  <a:srgbClr val="C32026"/>
                </a:solidFill>
              </a:rPr>
              <a:t>Data </a:t>
            </a:r>
            <a:r>
              <a:rPr lang="en-US" b="1" dirty="0" smtClean="0">
                <a:solidFill>
                  <a:srgbClr val="C32026"/>
                </a:solidFill>
              </a:rPr>
              <a:t>Sharing</a:t>
            </a:r>
            <a:endParaRPr lang="en-US" dirty="0"/>
          </a:p>
        </p:txBody>
      </p:sp>
      <p:pic>
        <p:nvPicPr>
          <p:cNvPr id="3074" name="Picture 2" descr="Chart showing how information will be shared by multiple groups: The Wisconsin Department of Workforde Development, Wisconsin Department of Childrenand Families, Wisconsin Department of Public Instruction, and the Wisconsin Department of Health Services. The information will flow to a data warehouse which will be shared and contributed to by the University of Wisconsin through surveys, focus groups, and interviews.&#10;" title="Flow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533400"/>
            <a:ext cx="8967787" cy="62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71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88" y="768132"/>
            <a:ext cx="7862887" cy="1117704"/>
          </a:xfrm>
        </p:spPr>
        <p:txBody>
          <a:bodyPr>
            <a:normAutofit fontScale="90000"/>
          </a:bodyPr>
          <a:lstStyle/>
          <a:p>
            <a:r>
              <a:rPr lang="en-US" b="1" dirty="0" smtClean="0"/>
              <a:t>Strategies to Encourage Collaboration</a:t>
            </a:r>
            <a:endParaRPr lang="en-US" b="1" dirty="0"/>
          </a:p>
        </p:txBody>
      </p:sp>
      <p:sp>
        <p:nvSpPr>
          <p:cNvPr id="3" name="Content Placeholder 2"/>
          <p:cNvSpPr>
            <a:spLocks noGrp="1"/>
          </p:cNvSpPr>
          <p:nvPr>
            <p:ph sz="quarter" idx="10"/>
          </p:nvPr>
        </p:nvSpPr>
        <p:spPr>
          <a:xfrm>
            <a:off x="631824" y="2169761"/>
            <a:ext cx="7866063" cy="3712571"/>
          </a:xfrm>
        </p:spPr>
        <p:txBody>
          <a:bodyPr>
            <a:normAutofit lnSpcReduction="10000"/>
          </a:bodyPr>
          <a:lstStyle/>
          <a:p>
            <a:r>
              <a:rPr lang="en-US" sz="3000" dirty="0" smtClean="0"/>
              <a:t>Coordinate </a:t>
            </a:r>
            <a:r>
              <a:rPr lang="en-US" sz="3000" dirty="0" smtClean="0">
                <a:solidFill>
                  <a:schemeClr val="tx2">
                    <a:lumMod val="60000"/>
                    <a:lumOff val="40000"/>
                  </a:schemeClr>
                </a:solidFill>
                <a:sym typeface="Wingdings"/>
              </a:rPr>
              <a:t></a:t>
            </a:r>
            <a:r>
              <a:rPr lang="en-US" sz="3000" dirty="0" smtClean="0">
                <a:sym typeface="Wingdings"/>
              </a:rPr>
              <a:t> </a:t>
            </a:r>
            <a:r>
              <a:rPr lang="en-US" sz="3000" dirty="0" smtClean="0"/>
              <a:t>Collaborate</a:t>
            </a:r>
            <a:r>
              <a:rPr lang="en-US" sz="3000" dirty="0" smtClean="0">
                <a:sym typeface="Wingdings"/>
              </a:rPr>
              <a:t> </a:t>
            </a:r>
            <a:r>
              <a:rPr lang="en-US" sz="3000" dirty="0">
                <a:solidFill>
                  <a:schemeClr val="tx2">
                    <a:lumMod val="60000"/>
                    <a:lumOff val="40000"/>
                  </a:schemeClr>
                </a:solidFill>
                <a:sym typeface="Wingdings"/>
              </a:rPr>
              <a:t></a:t>
            </a:r>
            <a:r>
              <a:rPr lang="en-US" sz="3000" dirty="0">
                <a:sym typeface="Wingdings"/>
              </a:rPr>
              <a:t> </a:t>
            </a:r>
            <a:r>
              <a:rPr lang="en-US" sz="3000" dirty="0" smtClean="0"/>
              <a:t>Partner</a:t>
            </a:r>
            <a:endParaRPr lang="en-US" sz="3000" dirty="0"/>
          </a:p>
          <a:p>
            <a:r>
              <a:rPr lang="en-US" sz="3000" dirty="0" smtClean="0"/>
              <a:t>Identify partners</a:t>
            </a:r>
          </a:p>
          <a:p>
            <a:r>
              <a:rPr lang="en-US" sz="3000" dirty="0" smtClean="0"/>
              <a:t>Make the time, seek to understand, respect</a:t>
            </a:r>
          </a:p>
          <a:p>
            <a:r>
              <a:rPr lang="en-US" sz="3000" dirty="0" smtClean="0"/>
              <a:t>Build a relationship</a:t>
            </a:r>
          </a:p>
          <a:p>
            <a:r>
              <a:rPr lang="en-US" sz="3000" dirty="0" smtClean="0"/>
              <a:t>Focus on shared mission</a:t>
            </a:r>
          </a:p>
          <a:p>
            <a:r>
              <a:rPr lang="en-US" sz="3000" dirty="0" smtClean="0"/>
              <a:t>Define common goals</a:t>
            </a:r>
          </a:p>
          <a:p>
            <a:r>
              <a:rPr lang="en-US" sz="3000" dirty="0" smtClean="0"/>
              <a:t>Communicate</a:t>
            </a:r>
          </a:p>
          <a:p>
            <a:endParaRPr lang="en-US" dirty="0"/>
          </a:p>
        </p:txBody>
      </p:sp>
      <p:sp>
        <p:nvSpPr>
          <p:cNvPr id="6" name="TextBox 5"/>
          <p:cNvSpPr txBox="1"/>
          <p:nvPr/>
        </p:nvSpPr>
        <p:spPr>
          <a:xfrm>
            <a:off x="5731805" y="5981591"/>
            <a:ext cx="3587857" cy="369332"/>
          </a:xfrm>
          <a:prstGeom prst="rect">
            <a:avLst/>
          </a:prstGeom>
          <a:noFill/>
        </p:spPr>
        <p:txBody>
          <a:bodyPr wrap="square" rtlCol="0">
            <a:spAutoFit/>
          </a:bodyPr>
          <a:lstStyle/>
          <a:p>
            <a:pPr defTabSz="457200"/>
            <a:r>
              <a:rPr lang="en-US" dirty="0">
                <a:solidFill>
                  <a:prstClr val="black"/>
                </a:solidFill>
              </a:rPr>
              <a:t>www.aspirewest.org</a:t>
            </a:r>
          </a:p>
        </p:txBody>
      </p:sp>
    </p:spTree>
    <p:extLst>
      <p:ext uri="{BB962C8B-B14F-4D97-AF65-F5344CB8AC3E}">
        <p14:creationId xmlns:p14="http://schemas.microsoft.com/office/powerpoint/2010/main" val="1809109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err="1" smtClean="0"/>
              <a:t>CaPROMISE</a:t>
            </a:r>
            <a:r>
              <a:rPr lang="en-US" dirty="0" smtClean="0"/>
              <a:t> Initiative </a:t>
            </a:r>
            <a:br>
              <a:rPr lang="en-US" dirty="0" smtClean="0"/>
            </a:br>
            <a:r>
              <a:rPr lang="en-US" dirty="0" smtClean="0"/>
              <a:t>2013 – 2018</a:t>
            </a:r>
            <a:br>
              <a:rPr lang="en-US" dirty="0" smtClean="0"/>
            </a:br>
            <a:endParaRPr lang="en-US" dirty="0"/>
          </a:p>
        </p:txBody>
      </p:sp>
      <p:sp>
        <p:nvSpPr>
          <p:cNvPr id="3" name="Content Placeholder 2"/>
          <p:cNvSpPr>
            <a:spLocks noGrp="1"/>
          </p:cNvSpPr>
          <p:nvPr>
            <p:ph idx="1"/>
          </p:nvPr>
        </p:nvSpPr>
        <p:spPr>
          <a:xfrm>
            <a:off x="457200" y="5562600"/>
            <a:ext cx="8229600" cy="563563"/>
          </a:xfrm>
        </p:spPr>
        <p:txBody>
          <a:bodyPr>
            <a:normAutofit lnSpcReduction="10000"/>
          </a:bodyPr>
          <a:lstStyle/>
          <a:p>
            <a:pPr marL="0" indent="0" algn="ctr">
              <a:buNone/>
            </a:pPr>
            <a:r>
              <a:rPr lang="en-US" dirty="0">
                <a:solidFill>
                  <a:prstClr val="black"/>
                </a:solidFill>
              </a:rPr>
              <a:t>Employment, Independence and </a:t>
            </a:r>
            <a:r>
              <a:rPr lang="en-US" dirty="0" smtClean="0">
                <a:solidFill>
                  <a:prstClr val="black"/>
                </a:solidFill>
              </a:rPr>
              <a:t>Equality</a:t>
            </a:r>
            <a:endParaRPr lang="en-US" dirty="0"/>
          </a:p>
        </p:txBody>
      </p:sp>
      <p:pic>
        <p:nvPicPr>
          <p:cNvPr id="1026" name="Picture 2" descr="The CaPROMISE logo features an image of a bear walking up a road encircled by the words &quot;career development&quot;, &quot;benefits planning&quot; and &quot;employment&quot;" title="CaPROMIS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708" y="2185814"/>
            <a:ext cx="2562583" cy="248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49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for </a:t>
            </a:r>
            <a:r>
              <a:rPr lang="en-US" cap="none" dirty="0" smtClean="0"/>
              <a:t>CaPROMISE</a:t>
            </a:r>
            <a:endParaRPr lang="en-US" cap="none" dirty="0"/>
          </a:p>
        </p:txBody>
      </p:sp>
      <p:pic>
        <p:nvPicPr>
          <p:cNvPr id="1026" name="Picture 2" descr="This line chart provdies the structure for the CaPROMISE Initiative, including the Interagency Council, CDOR sponsors and National Evaluator at the highest level, the Project Managers at the next level, the Regional Managers and Interwork Institute at the next level, and the Participating LEAs at the bottom level." title="Structure for Ca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 y="1371600"/>
            <a:ext cx="797750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175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PROMISE, briefly</a:t>
            </a:r>
            <a:endParaRPr lang="en-US" dirty="0"/>
          </a:p>
        </p:txBody>
      </p:sp>
      <p:sp>
        <p:nvSpPr>
          <p:cNvPr id="3" name="Bullets"/>
          <p:cNvSpPr>
            <a:spLocks noGrp="1"/>
          </p:cNvSpPr>
          <p:nvPr>
            <p:ph idx="1"/>
          </p:nvPr>
        </p:nvSpPr>
        <p:spPr/>
        <p:txBody>
          <a:bodyPr/>
          <a:lstStyle/>
          <a:p>
            <a:r>
              <a:rPr lang="en-US" dirty="0" smtClean="0"/>
              <a:t>Improve provision and coordination of services (short term)</a:t>
            </a:r>
          </a:p>
          <a:p>
            <a:r>
              <a:rPr lang="en-US" dirty="0" smtClean="0"/>
              <a:t>Improve educational attainment and </a:t>
            </a:r>
            <a:r>
              <a:rPr lang="en-US" dirty="0"/>
              <a:t>e</a:t>
            </a:r>
            <a:r>
              <a:rPr lang="en-US" dirty="0" smtClean="0"/>
              <a:t>mployment outcomes (long term)</a:t>
            </a:r>
          </a:p>
          <a:p>
            <a:r>
              <a:rPr lang="en-US" dirty="0" smtClean="0"/>
              <a:t>Youth ages 14-16 receiving Supplemental Security Income (SSI) and their families</a:t>
            </a:r>
          </a:p>
          <a:p>
            <a:r>
              <a:rPr lang="en-US" dirty="0" smtClean="0"/>
              <a:t>Four federal agencies and four to six state agencies</a:t>
            </a:r>
          </a:p>
          <a:p>
            <a:endParaRPr lang="en-US" dirty="0"/>
          </a:p>
        </p:txBody>
      </p:sp>
      <p:pic>
        <p:nvPicPr>
          <p:cNvPr id="4" name="Picture 3"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pic>
        <p:nvPicPr>
          <p:cNvPr id="8" name="Picture 7"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153046"/>
            <a:ext cx="1307592" cy="435349"/>
          </a:xfrm>
          <a:prstGeom prst="rect">
            <a:avLst/>
          </a:prstGeom>
        </p:spPr>
      </p:pic>
      <p:pic>
        <p:nvPicPr>
          <p:cNvPr id="7" name="Picture 6"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97845"/>
            <a:ext cx="1307592" cy="345752"/>
          </a:xfrm>
          <a:prstGeom prst="rect">
            <a:avLst/>
          </a:prstGeom>
        </p:spPr>
      </p:pic>
    </p:spTree>
    <p:extLst>
      <p:ext uri="{BB962C8B-B14F-4D97-AF65-F5344CB8AC3E}">
        <p14:creationId xmlns:p14="http://schemas.microsoft.com/office/powerpoint/2010/main" val="3464100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Interagency Council</a:t>
            </a:r>
            <a:endParaRPr lang="en-US" dirty="0"/>
          </a:p>
        </p:txBody>
      </p:sp>
      <p:sp>
        <p:nvSpPr>
          <p:cNvPr id="4" name="Content Placeholder 3"/>
          <p:cNvSpPr>
            <a:spLocks noGrp="1"/>
          </p:cNvSpPr>
          <p:nvPr>
            <p:ph idx="1"/>
          </p:nvPr>
        </p:nvSpPr>
        <p:spPr/>
        <p:txBody>
          <a:bodyPr>
            <a:normAutofit fontScale="92500" lnSpcReduction="20000"/>
          </a:bodyPr>
          <a:lstStyle/>
          <a:p>
            <a:pPr lvl="0"/>
            <a:r>
              <a:rPr lang="en-US" dirty="0"/>
              <a:t>Provide statewide input regarding systems and policies in implementation and execution of grant activities.</a:t>
            </a:r>
          </a:p>
          <a:p>
            <a:pPr lvl="0"/>
            <a:r>
              <a:rPr lang="en-US" dirty="0"/>
              <a:t>Review progress of the CaPROMISE grant in meeting its goals and objectives.</a:t>
            </a:r>
          </a:p>
          <a:p>
            <a:pPr lvl="0"/>
            <a:r>
              <a:rPr lang="en-US" dirty="0"/>
              <a:t>Address specific issues on grant implementation, execution, and coordination.</a:t>
            </a:r>
          </a:p>
          <a:p>
            <a:pPr lvl="0"/>
            <a:r>
              <a:rPr lang="en-US" dirty="0"/>
              <a:t>Encourage collaboration among partners at the local level.</a:t>
            </a:r>
          </a:p>
          <a:p>
            <a:pPr lvl="0"/>
            <a:r>
              <a:rPr lang="en-US" dirty="0"/>
              <a:t>Each partner will enter into an MOU with the </a:t>
            </a:r>
            <a:r>
              <a:rPr lang="en-US" dirty="0" smtClean="0"/>
              <a:t>DOR. </a:t>
            </a:r>
            <a:endParaRPr lang="en-US" dirty="0"/>
          </a:p>
        </p:txBody>
      </p:sp>
      <p:pic>
        <p:nvPicPr>
          <p:cNvPr id="5" name="Picture 2" descr="The CaPROMISE logo features an image of a bear walking up a road encircled by the words &quot;career development&quot;, &quot;benefits planning&quot; and &quot;employment&quot;" title="CaPROMIS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4800"/>
            <a:ext cx="1219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3429001"/>
          </a:xfrm>
        </p:spPr>
        <p:txBody>
          <a:bodyPr>
            <a:normAutofit fontScale="90000"/>
          </a:bodyPr>
          <a:lstStyle/>
          <a:p>
            <a:r>
              <a:rPr lang="en-US" sz="7200" dirty="0" smtClean="0">
                <a:latin typeface="Arial" panose="020B0604020202020204" pitchFamily="34" charset="0"/>
                <a:cs typeface="Arial" panose="020B0604020202020204" pitchFamily="34" charset="0"/>
              </a:rPr>
              <a:t>Thank you.</a:t>
            </a:r>
            <a:br>
              <a:rPr lang="en-US" sz="72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Strange </a:t>
            </a:r>
            <a:r>
              <a:rPr lang="en-US" sz="5400" dirty="0">
                <a:latin typeface="Arial" panose="020B0604020202020204" pitchFamily="34" charset="0"/>
                <a:cs typeface="Arial" panose="020B0604020202020204" pitchFamily="34" charset="0"/>
              </a:rPr>
              <a:t>Bedfellows: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Building </a:t>
            </a:r>
            <a:r>
              <a:rPr lang="en-US" sz="3200" dirty="0">
                <a:latin typeface="Arial" panose="020B0604020202020204" pitchFamily="34" charset="0"/>
                <a:cs typeface="Arial" panose="020B0604020202020204" pitchFamily="34" charset="0"/>
              </a:rPr>
              <a:t>and Maintaining Collaborations between, among, and </a:t>
            </a:r>
            <a:r>
              <a:rPr lang="en-US" sz="3200" dirty="0" smtClean="0">
                <a:latin typeface="Arial" panose="020B0604020202020204" pitchFamily="34" charset="0"/>
                <a:cs typeface="Arial" panose="020B0604020202020204" pitchFamily="34" charset="0"/>
              </a:rPr>
              <a:t>within State </a:t>
            </a:r>
            <a:r>
              <a:rPr lang="en-US" sz="3200" dirty="0">
                <a:latin typeface="Arial" panose="020B0604020202020204" pitchFamily="34" charset="0"/>
                <a:cs typeface="Arial" panose="020B0604020202020204" pitchFamily="34" charset="0"/>
              </a:rPr>
              <a:t>agencies for PROMISE Grant </a:t>
            </a:r>
            <a:r>
              <a:rPr lang="en-US" sz="3200" dirty="0" smtClean="0">
                <a:latin typeface="Arial" panose="020B0604020202020204" pitchFamily="34" charset="0"/>
                <a:cs typeface="Arial" panose="020B0604020202020204" pitchFamily="34" charset="0"/>
              </a:rPr>
              <a:t>partnerships</a:t>
            </a:r>
            <a:endParaRPr lang="en-US" sz="3200" dirty="0">
              <a:latin typeface="Arial" panose="020B0604020202020204" pitchFamily="34" charset="0"/>
              <a:cs typeface="Arial" panose="020B0604020202020204" pitchFamily="34" charset="0"/>
            </a:endParaRPr>
          </a:p>
        </p:txBody>
      </p:sp>
      <p:pic>
        <p:nvPicPr>
          <p:cNvPr id="12" name="Picture 11"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37160" y="4516635"/>
            <a:ext cx="2606040" cy="1829144"/>
          </a:xfrm>
          <a:prstGeom prst="rect">
            <a:avLst/>
          </a:prstGeom>
        </p:spPr>
      </p:pic>
      <p:pic>
        <p:nvPicPr>
          <p:cNvPr id="11" name="Picture 10"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997380"/>
            <a:ext cx="2606040" cy="867654"/>
          </a:xfrm>
          <a:prstGeom prst="rect">
            <a:avLst/>
          </a:prstGeom>
        </p:spPr>
      </p:pic>
      <p:pic>
        <p:nvPicPr>
          <p:cNvPr id="10" name="Picture 9"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086664"/>
            <a:ext cx="2606040" cy="689086"/>
          </a:xfrm>
          <a:prstGeom prst="rect">
            <a:avLst/>
          </a:prstGeom>
        </p:spPr>
      </p:pic>
    </p:spTree>
    <p:extLst>
      <p:ext uri="{BB962C8B-B14F-4D97-AF65-F5344CB8AC3E}">
        <p14:creationId xmlns:p14="http://schemas.microsoft.com/office/powerpoint/2010/main" val="131405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Core Features</a:t>
            </a:r>
            <a:endParaRPr lang="en-US" dirty="0"/>
          </a:p>
        </p:txBody>
      </p:sp>
      <p:sp>
        <p:nvSpPr>
          <p:cNvPr id="3" name="Content Placeholder 2"/>
          <p:cNvSpPr>
            <a:spLocks noGrp="1"/>
          </p:cNvSpPr>
          <p:nvPr>
            <p:ph idx="1"/>
          </p:nvPr>
        </p:nvSpPr>
        <p:spPr/>
        <p:txBody>
          <a:bodyPr/>
          <a:lstStyle/>
          <a:p>
            <a:r>
              <a:rPr lang="en-US" dirty="0" smtClean="0"/>
              <a:t>Strong and effective partnerships</a:t>
            </a:r>
          </a:p>
          <a:p>
            <a:r>
              <a:rPr lang="en-US" dirty="0" smtClean="0"/>
              <a:t>Coordination of transition services/supports</a:t>
            </a:r>
          </a:p>
          <a:p>
            <a:r>
              <a:rPr lang="en-US" dirty="0" smtClean="0"/>
              <a:t>Management of data collection/performance</a:t>
            </a:r>
          </a:p>
        </p:txBody>
      </p:sp>
      <p:pic>
        <p:nvPicPr>
          <p:cNvPr id="7" name="Picture 6"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pic>
        <p:nvPicPr>
          <p:cNvPr id="9" name="Picture 8"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153046"/>
            <a:ext cx="1307592" cy="435349"/>
          </a:xfrm>
          <a:prstGeom prst="rect">
            <a:avLst/>
          </a:prstGeom>
        </p:spPr>
      </p:pic>
      <p:pic>
        <p:nvPicPr>
          <p:cNvPr id="8" name="Picture 7"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97845"/>
            <a:ext cx="1307592" cy="345752"/>
          </a:xfrm>
          <a:prstGeom prst="rect">
            <a:avLst/>
          </a:prstGeom>
        </p:spPr>
      </p:pic>
    </p:spTree>
    <p:extLst>
      <p:ext uri="{BB962C8B-B14F-4D97-AF65-F5344CB8AC3E}">
        <p14:creationId xmlns:p14="http://schemas.microsoft.com/office/powerpoint/2010/main" val="399539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Discussion</a:t>
            </a:r>
            <a:endParaRPr lang="en-US" dirty="0"/>
          </a:p>
        </p:txBody>
      </p:sp>
      <p:sp>
        <p:nvSpPr>
          <p:cNvPr id="3" name="Content Placeholder 2"/>
          <p:cNvSpPr>
            <a:spLocks noGrp="1"/>
          </p:cNvSpPr>
          <p:nvPr>
            <p:ph idx="1"/>
          </p:nvPr>
        </p:nvSpPr>
        <p:spPr/>
        <p:txBody>
          <a:bodyPr/>
          <a:lstStyle/>
          <a:p>
            <a:r>
              <a:rPr lang="en-US" dirty="0" smtClean="0"/>
              <a:t>Small group discussions led by PROMISE</a:t>
            </a:r>
          </a:p>
          <a:p>
            <a:pPr lvl="1"/>
            <a:r>
              <a:rPr lang="en-US" dirty="0" smtClean="0"/>
              <a:t>PROMISE to move discussion and provide some examples from collaboration to date</a:t>
            </a:r>
          </a:p>
          <a:p>
            <a:pPr lvl="1"/>
            <a:r>
              <a:rPr lang="en-US" dirty="0" smtClean="0"/>
              <a:t>Not just talking about PROMISE, but issues in your home state/program</a:t>
            </a:r>
          </a:p>
          <a:p>
            <a:r>
              <a:rPr lang="en-US" dirty="0" smtClean="0"/>
              <a:t>Two prompting questions and two looks at three PROMISE approaches</a:t>
            </a:r>
          </a:p>
          <a:p>
            <a:endParaRPr lang="en-US" dirty="0"/>
          </a:p>
        </p:txBody>
      </p:sp>
      <p:pic>
        <p:nvPicPr>
          <p:cNvPr id="7" name="Picture 6"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pic>
        <p:nvPicPr>
          <p:cNvPr id="9" name="Picture 8"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153046"/>
            <a:ext cx="1307592" cy="435349"/>
          </a:xfrm>
          <a:prstGeom prst="rect">
            <a:avLst/>
          </a:prstGeom>
        </p:spPr>
      </p:pic>
      <p:pic>
        <p:nvPicPr>
          <p:cNvPr id="8" name="Picture 7"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97845"/>
            <a:ext cx="1307592" cy="345752"/>
          </a:xfrm>
          <a:prstGeom prst="rect">
            <a:avLst/>
          </a:prstGeom>
        </p:spPr>
      </p:pic>
    </p:spTree>
    <p:extLst>
      <p:ext uri="{BB962C8B-B14F-4D97-AF65-F5344CB8AC3E}">
        <p14:creationId xmlns:p14="http://schemas.microsoft.com/office/powerpoint/2010/main" val="264185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a:t>
            </a:r>
            <a:endParaRPr lang="en-US" dirty="0"/>
          </a:p>
        </p:txBody>
      </p:sp>
      <p:sp>
        <p:nvSpPr>
          <p:cNvPr id="3" name="Content Placeholder 2"/>
          <p:cNvSpPr>
            <a:spLocks noGrp="1"/>
          </p:cNvSpPr>
          <p:nvPr>
            <p:ph idx="1"/>
          </p:nvPr>
        </p:nvSpPr>
        <p:spPr/>
        <p:txBody>
          <a:bodyPr>
            <a:normAutofit/>
          </a:bodyPr>
          <a:lstStyle/>
          <a:p>
            <a:pPr marL="0" indent="0">
              <a:buNone/>
            </a:pPr>
            <a:r>
              <a:rPr lang="en-US" sz="5400" dirty="0" smtClean="0"/>
              <a:t>What barriers have you encountered in gaining interagency collaboration?</a:t>
            </a:r>
            <a:endParaRPr lang="en-US" sz="5400" dirty="0"/>
          </a:p>
        </p:txBody>
      </p:sp>
      <p:pic>
        <p:nvPicPr>
          <p:cNvPr id="7" name="Picture 6" descr="&quot;New York State&quot; small text just above &quot;PROMISE&quot;.  THe words are in front of a large swath of various colors appearing to have been applied by a paintbrush, whose bristles and handle are just inside the frame of the logo." title="New York Promise Logo"/>
          <p:cNvPicPr>
            <a:picLocks noChangeAspect="1"/>
          </p:cNvPicPr>
          <p:nvPr/>
        </p:nvPicPr>
        <p:blipFill rotWithShape="1">
          <a:blip r:embed="rId2" cstate="print">
            <a:extLst>
              <a:ext uri="{28A0092B-C50C-407E-A947-70E740481C1C}">
                <a14:useLocalDpi xmlns:a14="http://schemas.microsoft.com/office/drawing/2010/main" val="0"/>
              </a:ext>
            </a:extLst>
          </a:blip>
          <a:srcRect t="11578"/>
          <a:stretch/>
        </p:blipFill>
        <p:spPr>
          <a:xfrm>
            <a:off x="167641" y="5913522"/>
            <a:ext cx="1302775" cy="914400"/>
          </a:xfrm>
          <a:prstGeom prst="rect">
            <a:avLst/>
          </a:prstGeom>
        </p:spPr>
      </p:pic>
      <p:pic>
        <p:nvPicPr>
          <p:cNvPr id="9" name="Picture 8" descr="Red Text with Yellow accents.  Wisconsin smaller and above PROMISE with the dot of the i in promise forming the o in wisconsin.  The O in promise is large with 4 silhouettes standing inside the red o in front of a yellow background." title="Wisconsin Promis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153046"/>
            <a:ext cx="1307592" cy="435349"/>
          </a:xfrm>
          <a:prstGeom prst="rect">
            <a:avLst/>
          </a:prstGeom>
        </p:spPr>
      </p:pic>
      <p:pic>
        <p:nvPicPr>
          <p:cNvPr id="8" name="Picture 7" descr="Visual Image: Diamond-shape with interlocking &quot;L&quot;-shaped blocks with various colors. ASPIRE - stands for Achieving Success by Promoting Readiness in Education and EMployment" title="ASPIR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197845"/>
            <a:ext cx="1307592" cy="345752"/>
          </a:xfrm>
          <a:prstGeom prst="rect">
            <a:avLst/>
          </a:prstGeom>
        </p:spPr>
      </p:pic>
    </p:spTree>
    <p:extLst>
      <p:ext uri="{BB962C8B-B14F-4D97-AF65-F5344CB8AC3E}">
        <p14:creationId xmlns:p14="http://schemas.microsoft.com/office/powerpoint/2010/main" val="198540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urple painted background with brush in frame to serve as background for white text reading &quot;State Partners&quot;." title="Large Purple Paint Swath with Brush"/>
          <p:cNvPicPr>
            <a:picLocks noChangeAspect="1"/>
          </p:cNvPicPr>
          <p:nvPr/>
        </p:nvPicPr>
        <p:blipFill rotWithShape="1">
          <a:blip r:embed="rId2" cstate="print">
            <a:extLst>
              <a:ext uri="{28A0092B-C50C-407E-A947-70E740481C1C}">
                <a14:useLocalDpi xmlns:a14="http://schemas.microsoft.com/office/drawing/2010/main" val="0"/>
              </a:ext>
            </a:extLst>
          </a:blip>
          <a:srcRect l="9700" t="21924"/>
          <a:stretch/>
        </p:blipFill>
        <p:spPr>
          <a:xfrm>
            <a:off x="0" y="0"/>
            <a:ext cx="5675376" cy="2196512"/>
          </a:xfrm>
          <a:prstGeom prst="rect">
            <a:avLst/>
          </a:prstGeom>
        </p:spPr>
      </p:pic>
      <p:sp>
        <p:nvSpPr>
          <p:cNvPr id="18" name="Title 1"/>
          <p:cNvSpPr>
            <a:spLocks noGrp="1"/>
          </p:cNvSpPr>
          <p:nvPr>
            <p:ph type="title"/>
          </p:nvPr>
        </p:nvSpPr>
        <p:spPr>
          <a:xfrm>
            <a:off x="-1275376" y="526756"/>
            <a:ext cx="7543800" cy="1143000"/>
          </a:xfrm>
        </p:spPr>
        <p:txBody>
          <a:bodyPr/>
          <a:lstStyle/>
          <a:p>
            <a:r>
              <a:rPr lang="en-US" altLang="ja-JP" dirty="0" smtClean="0">
                <a:solidFill>
                  <a:schemeClr val="bg1"/>
                </a:solidFill>
              </a:rPr>
              <a:t>State Partners</a:t>
            </a:r>
            <a:endParaRPr lang="en-US" dirty="0">
              <a:solidFill>
                <a:schemeClr val="bg1"/>
              </a:solidFill>
            </a:endParaRPr>
          </a:p>
        </p:txBody>
      </p:sp>
      <p:pic>
        <p:nvPicPr>
          <p:cNvPr id="5" name="Picture 4" descr="New York State Office of Mental Health">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7952" y="2156830"/>
            <a:ext cx="1767648" cy="1391769"/>
          </a:xfrm>
          <a:prstGeom prst="rect">
            <a:avLst/>
          </a:prstGeom>
          <a:noFill/>
          <a:ln>
            <a:noFill/>
          </a:ln>
        </p:spPr>
      </p:pic>
      <p:pic>
        <p:nvPicPr>
          <p:cNvPr id="21" name="Picture 20" descr="Seal of the &quot;University of the State of New York&quot;" title="SUNY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175983"/>
            <a:ext cx="1322091" cy="1353463"/>
          </a:xfrm>
          <a:prstGeom prst="rect">
            <a:avLst/>
          </a:prstGeom>
        </p:spPr>
      </p:pic>
      <p:pic>
        <p:nvPicPr>
          <p:cNvPr id="7" name="Picture 6" descr="Logo Reads &quot;New York State OTDA Office of Temporary and Disability Assistance&quot;" title="Logo for NY OTDA">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290505"/>
            <a:ext cx="1417950" cy="1124419"/>
          </a:xfrm>
          <a:prstGeom prst="rect">
            <a:avLst/>
          </a:prstGeom>
          <a:noFill/>
          <a:ln>
            <a:noFill/>
          </a:ln>
        </p:spPr>
      </p:pic>
      <p:pic>
        <p:nvPicPr>
          <p:cNvPr id="8" name="irc_mi" descr="Circular logo with text inside a gray border. Outer text reads &quot;New York State office for people with developmental disabilities. Putting People First&quot;. Inside circle is the acronym OPWDD in white lettering in front of red silhouettes of six people in front of a white and orange sunrise." title="Logo for OPWDD">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6858000" y="2173202"/>
            <a:ext cx="1371600" cy="1359025"/>
          </a:xfrm>
          <a:prstGeom prst="rect">
            <a:avLst/>
          </a:prstGeom>
          <a:noFill/>
          <a:ln>
            <a:noFill/>
          </a:ln>
        </p:spPr>
      </p:pic>
      <p:pic>
        <p:nvPicPr>
          <p:cNvPr id="9" name="Picture 8" descr="New York Employement Services System. Graphic is 5 simple drawings of people, each a different height and color behind the acronym NYESS in white letters." title="NYESS Logo">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552198" y="3733801"/>
            <a:ext cx="2516953" cy="1123792"/>
          </a:xfrm>
          <a:prstGeom prst="rect">
            <a:avLst/>
          </a:prstGeom>
          <a:noFill/>
          <a:ln>
            <a:noFill/>
          </a:ln>
        </p:spPr>
      </p:pic>
      <p:pic>
        <p:nvPicPr>
          <p:cNvPr id="23" name="Picture 22" descr="Logo for the New York State Commission for the Blind Logo" title="NYS Commission for the Blind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6600" y="3952797"/>
            <a:ext cx="3144982" cy="685800"/>
          </a:xfrm>
          <a:prstGeom prst="rect">
            <a:avLst/>
          </a:prstGeom>
        </p:spPr>
      </p:pic>
      <p:pic>
        <p:nvPicPr>
          <p:cNvPr id="12" name="Picture 11" descr="DOH in large black letters with image of New York state inside the O.  State of New York Deparment of Health below the letters." title="NY Health Department Logo">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3743054"/>
            <a:ext cx="1456771" cy="1105287"/>
          </a:xfrm>
          <a:prstGeom prst="rect">
            <a:avLst/>
          </a:prstGeom>
          <a:noFill/>
          <a:ln>
            <a:noFill/>
          </a:ln>
        </p:spPr>
      </p:pic>
      <p:pic>
        <p:nvPicPr>
          <p:cNvPr id="11" name="Picture 10" descr="Seal of the State of New York Department of Labor.  " title="NY DOL Logo">
            <a:hlinkClick r:id="rId15"/>
          </p:cNvPr>
          <p:cNvPicPr/>
          <p:nvPr/>
        </p:nvPicPr>
        <p:blipFill>
          <a:blip r:embed="rId16">
            <a:extLst>
              <a:ext uri="{28A0092B-C50C-407E-A947-70E740481C1C}">
                <a14:useLocalDpi xmlns:a14="http://schemas.microsoft.com/office/drawing/2010/main" val="0"/>
              </a:ext>
            </a:extLst>
          </a:blip>
          <a:srcRect/>
          <a:stretch>
            <a:fillRect/>
          </a:stretch>
        </p:blipFill>
        <p:spPr bwMode="auto">
          <a:xfrm>
            <a:off x="1905000" y="5216949"/>
            <a:ext cx="1183049" cy="1159456"/>
          </a:xfrm>
          <a:prstGeom prst="rect">
            <a:avLst/>
          </a:prstGeom>
          <a:noFill/>
          <a:ln>
            <a:noFill/>
          </a:ln>
        </p:spPr>
      </p:pic>
      <p:pic>
        <p:nvPicPr>
          <p:cNvPr id="22" name="Picture 21" descr="Logo of the New York State Developmental Disabilities Council" title="NYS DDPC Logo"/>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6200" y="5160386"/>
            <a:ext cx="1272582" cy="1272582"/>
          </a:xfrm>
          <a:prstGeom prst="rect">
            <a:avLst/>
          </a:prstGeom>
        </p:spPr>
      </p:pic>
      <p:pic>
        <p:nvPicPr>
          <p:cNvPr id="14" name="Picture 13" descr="Cornell University Seal" title="Cornell University Seal">
            <a:hlinkClick r:id="rId18"/>
          </p:cNvPr>
          <p:cNvPicPr/>
          <p:nvPr/>
        </p:nvPicPr>
        <p:blipFill>
          <a:blip r:embed="rId19">
            <a:extLst>
              <a:ext uri="{28A0092B-C50C-407E-A947-70E740481C1C}">
                <a14:useLocalDpi xmlns:a14="http://schemas.microsoft.com/office/drawing/2010/main" val="0"/>
              </a:ext>
            </a:extLst>
          </a:blip>
          <a:srcRect/>
          <a:stretch>
            <a:fillRect/>
          </a:stretch>
        </p:blipFill>
        <p:spPr bwMode="auto">
          <a:xfrm>
            <a:off x="5562600" y="5147396"/>
            <a:ext cx="1997281" cy="1298562"/>
          </a:xfrm>
          <a:prstGeom prst="rect">
            <a:avLst/>
          </a:prstGeom>
          <a:noFill/>
          <a:ln>
            <a:noFill/>
          </a:ln>
        </p:spPr>
      </p:pic>
    </p:spTree>
    <p:extLst>
      <p:ext uri="{BB962C8B-B14F-4D97-AF65-F5344CB8AC3E}">
        <p14:creationId xmlns:p14="http://schemas.microsoft.com/office/powerpoint/2010/main" val="367965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rge Purple Paint Splash as background for title of slide: &quot;Local &amp; Regional Partners&quot;" title="Purple Paint Splash"/>
          <p:cNvPicPr>
            <a:picLocks noChangeAspect="1"/>
          </p:cNvPicPr>
          <p:nvPr/>
        </p:nvPicPr>
        <p:blipFill rotWithShape="1">
          <a:blip r:embed="rId2" cstate="print">
            <a:extLst>
              <a:ext uri="{28A0092B-C50C-407E-A947-70E740481C1C}">
                <a14:useLocalDpi xmlns:a14="http://schemas.microsoft.com/office/drawing/2010/main" val="0"/>
              </a:ext>
            </a:extLst>
          </a:blip>
          <a:srcRect l="30125" t="74"/>
          <a:stretch/>
        </p:blipFill>
        <p:spPr>
          <a:xfrm>
            <a:off x="0" y="1553853"/>
            <a:ext cx="4953000" cy="3170547"/>
          </a:xfrm>
          <a:prstGeom prst="rect">
            <a:avLst/>
          </a:prstGeom>
        </p:spPr>
      </p:pic>
      <p:sp>
        <p:nvSpPr>
          <p:cNvPr id="3" name="Title 2"/>
          <p:cNvSpPr>
            <a:spLocks noGrp="1"/>
          </p:cNvSpPr>
          <p:nvPr>
            <p:ph type="title"/>
          </p:nvPr>
        </p:nvSpPr>
        <p:spPr>
          <a:xfrm>
            <a:off x="457200" y="2133600"/>
            <a:ext cx="4114800" cy="2590800"/>
          </a:xfrm>
        </p:spPr>
        <p:txBody>
          <a:bodyPr>
            <a:normAutofit/>
          </a:bodyPr>
          <a:lstStyle/>
          <a:p>
            <a:pPr algn="l"/>
            <a:r>
              <a:rPr lang="en-US" sz="3600" b="1" dirty="0">
                <a:solidFill>
                  <a:schemeClr val="bg1"/>
                </a:solidFill>
              </a:rPr>
              <a:t>Local &amp; Regional </a:t>
            </a:r>
            <a:r>
              <a:rPr lang="en-US" sz="3600" b="1" dirty="0" smtClean="0">
                <a:solidFill>
                  <a:schemeClr val="bg1"/>
                </a:solidFill>
              </a:rPr>
              <a:t>Partners</a:t>
            </a:r>
            <a:endParaRPr lang="en-US" sz="3600" b="1" dirty="0">
              <a:solidFill>
                <a:schemeClr val="bg1"/>
              </a:solidFill>
            </a:endParaRPr>
          </a:p>
        </p:txBody>
      </p:sp>
      <p:sp>
        <p:nvSpPr>
          <p:cNvPr id="6" name="TextBox 5"/>
          <p:cNvSpPr txBox="1"/>
          <p:nvPr/>
        </p:nvSpPr>
        <p:spPr>
          <a:xfrm>
            <a:off x="4648200" y="304800"/>
            <a:ext cx="4122938"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7030A0"/>
                </a:solidFill>
              </a:rPr>
              <a:t>Schools</a:t>
            </a:r>
          </a:p>
          <a:p>
            <a:pPr marL="285750" indent="-285750">
              <a:buFont typeface="Arial" panose="020B0604020202020204" pitchFamily="34" charset="0"/>
              <a:buChar char="•"/>
            </a:pPr>
            <a:r>
              <a:rPr lang="en-US" sz="2800" dirty="0" smtClean="0">
                <a:solidFill>
                  <a:srgbClr val="7030A0"/>
                </a:solidFill>
              </a:rPr>
              <a:t>Disability Service Providers</a:t>
            </a:r>
          </a:p>
          <a:p>
            <a:pPr marL="285750" indent="-285750">
              <a:buFont typeface="Arial" panose="020B0604020202020204" pitchFamily="34" charset="0"/>
              <a:buChar char="•"/>
            </a:pPr>
            <a:r>
              <a:rPr lang="en-US" sz="2800" dirty="0" smtClean="0">
                <a:solidFill>
                  <a:srgbClr val="7030A0"/>
                </a:solidFill>
              </a:rPr>
              <a:t>Independent Living Centers</a:t>
            </a:r>
          </a:p>
          <a:p>
            <a:pPr marL="285750" indent="-285750">
              <a:buFont typeface="Arial" panose="020B0604020202020204" pitchFamily="34" charset="0"/>
              <a:buChar char="•"/>
            </a:pPr>
            <a:r>
              <a:rPr lang="en-US" sz="2800" dirty="0" smtClean="0">
                <a:solidFill>
                  <a:srgbClr val="7030A0"/>
                </a:solidFill>
              </a:rPr>
              <a:t>Literacy Zones</a:t>
            </a:r>
          </a:p>
          <a:p>
            <a:pPr marL="285750" indent="-285750">
              <a:buFont typeface="Arial" panose="020B0604020202020204" pitchFamily="34" charset="0"/>
              <a:buChar char="•"/>
            </a:pPr>
            <a:r>
              <a:rPr lang="en-US" sz="2800" dirty="0" smtClean="0">
                <a:solidFill>
                  <a:srgbClr val="7030A0"/>
                </a:solidFill>
              </a:rPr>
              <a:t>One Stop Centers</a:t>
            </a:r>
          </a:p>
          <a:p>
            <a:pPr marL="285750" indent="-285750">
              <a:buFont typeface="Arial" panose="020B0604020202020204" pitchFamily="34" charset="0"/>
              <a:buChar char="•"/>
            </a:pPr>
            <a:r>
              <a:rPr lang="en-US" sz="2800" dirty="0" smtClean="0">
                <a:solidFill>
                  <a:srgbClr val="7030A0"/>
                </a:solidFill>
              </a:rPr>
              <a:t>Benefits and Work Incentives Planners</a:t>
            </a:r>
          </a:p>
          <a:p>
            <a:pPr marL="285750" indent="-285750">
              <a:buFont typeface="Arial" panose="020B0604020202020204" pitchFamily="34" charset="0"/>
              <a:buChar char="•"/>
            </a:pPr>
            <a:r>
              <a:rPr lang="en-US" sz="2800" dirty="0" smtClean="0">
                <a:solidFill>
                  <a:srgbClr val="7030A0"/>
                </a:solidFill>
              </a:rPr>
              <a:t>Regional Parent Centers</a:t>
            </a:r>
          </a:p>
          <a:p>
            <a:pPr marL="285750" indent="-285750">
              <a:buFont typeface="Arial" panose="020B0604020202020204" pitchFamily="34" charset="0"/>
              <a:buChar char="•"/>
            </a:pPr>
            <a:r>
              <a:rPr lang="en-US" sz="2800" dirty="0" smtClean="0">
                <a:solidFill>
                  <a:srgbClr val="7030A0"/>
                </a:solidFill>
              </a:rPr>
              <a:t>Regional Transition Specialists and  Transition Councils</a:t>
            </a:r>
          </a:p>
          <a:p>
            <a:pPr marL="285750" indent="-285750">
              <a:buFont typeface="Arial" panose="020B0604020202020204" pitchFamily="34" charset="0"/>
              <a:buChar char="•"/>
            </a:pPr>
            <a:r>
              <a:rPr lang="en-US" sz="2800" dirty="0" smtClean="0">
                <a:solidFill>
                  <a:srgbClr val="7030A0"/>
                </a:solidFill>
              </a:rPr>
              <a:t>State Agency, District Offices</a:t>
            </a:r>
            <a:endParaRPr lang="en-US" sz="2800" dirty="0">
              <a:solidFill>
                <a:srgbClr val="7030A0"/>
              </a:solidFill>
            </a:endParaRPr>
          </a:p>
        </p:txBody>
      </p:sp>
    </p:spTree>
    <p:extLst>
      <p:ext uri="{BB962C8B-B14F-4D97-AF65-F5344CB8AC3E}">
        <p14:creationId xmlns:p14="http://schemas.microsoft.com/office/powerpoint/2010/main" val="114624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Wisconsin Promise Structure</a:t>
            </a:r>
            <a:endParaRPr lang="en-US" dirty="0"/>
          </a:p>
        </p:txBody>
      </p:sp>
      <p:pic>
        <p:nvPicPr>
          <p:cNvPr id="1026" name="Picture 2" descr="Flow chart showing the structure of Wisconsin Promise.&#10;" title="Wisconsin Promise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52413"/>
            <a:ext cx="8858250" cy="63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3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7038"/>
            <a:ext cx="8297863" cy="944562"/>
          </a:xfrm>
        </p:spPr>
        <p:txBody>
          <a:bodyPr/>
          <a:lstStyle/>
          <a:p>
            <a:pPr eaLnBrk="1" hangingPunct="1"/>
            <a:r>
              <a:rPr lang="en-US" altLang="en-US" sz="3200" dirty="0">
                <a:solidFill>
                  <a:prstClr val="black"/>
                </a:solidFill>
                <a:cs typeface="Arial" charset="0"/>
              </a:rPr>
              <a:t>Division of Vocational Rehabilitation (DVR)</a:t>
            </a:r>
            <a:br>
              <a:rPr lang="en-US" altLang="en-US" sz="3200" dirty="0">
                <a:solidFill>
                  <a:prstClr val="black"/>
                </a:solidFill>
                <a:cs typeface="Arial" charset="0"/>
              </a:rPr>
            </a:br>
            <a:r>
              <a:rPr lang="en-US" altLang="en-US" sz="3200" dirty="0">
                <a:solidFill>
                  <a:prstClr val="black"/>
                </a:solidFill>
                <a:cs typeface="Arial" charset="0"/>
              </a:rPr>
              <a:t>Client Services Organizational Structure</a:t>
            </a:r>
            <a:br>
              <a:rPr lang="en-US" altLang="en-US" sz="3200" dirty="0">
                <a:solidFill>
                  <a:prstClr val="black"/>
                </a:solidFill>
                <a:cs typeface="Arial" charset="0"/>
              </a:rPr>
            </a:br>
            <a:endParaRPr lang="en-US" sz="3200" dirty="0"/>
          </a:p>
        </p:txBody>
      </p:sp>
      <p:pic>
        <p:nvPicPr>
          <p:cNvPr id="2050" name="Picture 2" descr="Hierarchical chart showing relationship of Case Managment, Employment Plans and Specialized Services to Enrollee Treatment.&#10;" title="DVR Organization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 y="1346200"/>
            <a:ext cx="8901113"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520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C32026"/>
      </a:dk2>
      <a:lt2>
        <a:srgbClr val="FFFFFF"/>
      </a:lt2>
      <a:accent1>
        <a:srgbClr val="C32026"/>
      </a:accent1>
      <a:accent2>
        <a:srgbClr val="EA4724"/>
      </a:accent2>
      <a:accent3>
        <a:srgbClr val="FFB316"/>
      </a:accent3>
      <a:accent4>
        <a:srgbClr val="FDD94B"/>
      </a:accent4>
      <a:accent5>
        <a:srgbClr val="4BACC6"/>
      </a:accent5>
      <a:accent6>
        <a:srgbClr val="F79646"/>
      </a:accent6>
      <a:hlink>
        <a:srgbClr val="1F497D"/>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spire_1_">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2">
      <a:dk1>
        <a:sysClr val="windowText" lastClr="000000"/>
      </a:dk1>
      <a:lt1>
        <a:sysClr val="window" lastClr="FFFFFF"/>
      </a:lt1>
      <a:dk2>
        <a:srgbClr val="C32026"/>
      </a:dk2>
      <a:lt2>
        <a:srgbClr val="FFFFFF"/>
      </a:lt2>
      <a:accent1>
        <a:srgbClr val="C32026"/>
      </a:accent1>
      <a:accent2>
        <a:srgbClr val="EA4724"/>
      </a:accent2>
      <a:accent3>
        <a:srgbClr val="FFB316"/>
      </a:accent3>
      <a:accent4>
        <a:srgbClr val="FDD94B"/>
      </a:accent4>
      <a:accent5>
        <a:srgbClr val="4BACC6"/>
      </a:accent5>
      <a:accent6>
        <a:srgbClr val="F79646"/>
      </a:accent6>
      <a:hlink>
        <a:srgbClr val="1F497D"/>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575</Words>
  <Application>Microsoft Office PowerPoint</Application>
  <PresentationFormat>On-screen Show (4:3)</PresentationFormat>
  <Paragraphs>92</Paragraphs>
  <Slides>21</Slides>
  <Notes>3</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1_Office Theme</vt:lpstr>
      <vt:lpstr>Aspire_1_</vt:lpstr>
      <vt:lpstr>2_Office Theme</vt:lpstr>
      <vt:lpstr>Strange Bedfellows:   Building and Maintaining Collaborations between, among, and within State agencies for PROMISE Grant partnerships</vt:lpstr>
      <vt:lpstr>PROMISE, briefly</vt:lpstr>
      <vt:lpstr>Today’s Core Features</vt:lpstr>
      <vt:lpstr>Today’s Discussion</vt:lpstr>
      <vt:lpstr>Barriers</vt:lpstr>
      <vt:lpstr>State Partners</vt:lpstr>
      <vt:lpstr>Local &amp; Regional Partners</vt:lpstr>
      <vt:lpstr>Wisconsin Promise Structure</vt:lpstr>
      <vt:lpstr>Division of Vocational Rehabilitation (DVR) Client Services Organizational Structure </vt:lpstr>
      <vt:lpstr>ASPIRE Challenges</vt:lpstr>
      <vt:lpstr>Steps to Mitigate Challenges</vt:lpstr>
      <vt:lpstr>Encourage &amp; Support</vt:lpstr>
      <vt:lpstr>The Management Structure</vt:lpstr>
      <vt:lpstr>Approach to Collaboration</vt:lpstr>
      <vt:lpstr>Wisconsin Promise Resource Team</vt:lpstr>
      <vt:lpstr>Data Sharing</vt:lpstr>
      <vt:lpstr>Strategies to Encourage Collaboration</vt:lpstr>
      <vt:lpstr> CaPROMISE Initiative  2013 – 2018 </vt:lpstr>
      <vt:lpstr>Structure for CaPROMISE</vt:lpstr>
      <vt:lpstr>Interagency Council</vt:lpstr>
      <vt:lpstr>Thank you. Strange Bedfellows:   Building and Maintaining Collaborations between, among, and within State agencies for PROMISE Grant partnerships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 Bedfellows:   Building and Maintaining Collaborations between, among, and within State agencies for PROMISE Grant partnerships</dc:title>
  <dc:subject>Strange Bedfellows: Building and Maintaining Collaborations between, among, and within State agencies for PROMISE Grant partnerships</dc:subject>
  <dc:creator>Office of Special Education Programs (OSEP) </dc:creator>
  <cp:lastModifiedBy>dmaeyaert</cp:lastModifiedBy>
  <cp:revision>42</cp:revision>
  <dcterms:created xsi:type="dcterms:W3CDTF">2014-06-19T23:07:09Z</dcterms:created>
  <dcterms:modified xsi:type="dcterms:W3CDTF">2014-07-15T05:12:59Z</dcterms:modified>
  <cp:category>Public Domain</cp:category>
</cp:coreProperties>
</file>