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8"/>
  </p:notesMasterIdLst>
  <p:handoutMasterIdLst>
    <p:handoutMasterId r:id="rId29"/>
  </p:handoutMasterIdLst>
  <p:sldIdLst>
    <p:sldId id="256" r:id="rId2"/>
    <p:sldId id="259" r:id="rId3"/>
    <p:sldId id="365" r:id="rId4"/>
    <p:sldId id="366" r:id="rId5"/>
    <p:sldId id="369" r:id="rId6"/>
    <p:sldId id="378" r:id="rId7"/>
    <p:sldId id="370" r:id="rId8"/>
    <p:sldId id="371" r:id="rId9"/>
    <p:sldId id="350" r:id="rId10"/>
    <p:sldId id="354" r:id="rId11"/>
    <p:sldId id="355" r:id="rId12"/>
    <p:sldId id="347" r:id="rId13"/>
    <p:sldId id="348" r:id="rId14"/>
    <p:sldId id="372" r:id="rId15"/>
    <p:sldId id="373" r:id="rId16"/>
    <p:sldId id="374" r:id="rId17"/>
    <p:sldId id="375" r:id="rId18"/>
    <p:sldId id="376" r:id="rId19"/>
    <p:sldId id="360" r:id="rId20"/>
    <p:sldId id="361" r:id="rId21"/>
    <p:sldId id="290" r:id="rId22"/>
    <p:sldId id="316" r:id="rId23"/>
    <p:sldId id="315" r:id="rId24"/>
    <p:sldId id="328" r:id="rId25"/>
    <p:sldId id="362" r:id="rId26"/>
    <p:sldId id="32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nie.jones" initials="BDJ" lastIdx="1" clrIdx="0"/>
  <p:cmAuthor id="1" name="Amy Bitterman" initials="AB" lastIdx="1" clrIdx="1"/>
  <p:cmAuthor id="2" name="U.S. Department of Education" initials="UDoE" lastIdx="19" clrIdx="2"/>
  <p:cmAuthor id="3" name="BDJ" initials="BD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48" autoAdjust="0"/>
    <p:restoredTop sz="68208" autoAdjust="0"/>
  </p:normalViewPr>
  <p:slideViewPr>
    <p:cSldViewPr>
      <p:cViewPr>
        <p:scale>
          <a:sx n="60" d="100"/>
          <a:sy n="60" d="100"/>
        </p:scale>
        <p:origin x="-2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3264" y="36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900" tIns="46950" rIns="93900" bIns="46950" rtlCol="0"/>
          <a:lstStyle>
            <a:lvl1pPr algn="r">
              <a:defRPr sz="1200"/>
            </a:lvl1pPr>
          </a:lstStyle>
          <a:p>
            <a:fld id="{0F8813D8-8A98-460D-81D4-72C70E4D7405}" type="datetimeFigureOut">
              <a:rPr lang="en-US" smtClean="0"/>
              <a:pPr/>
              <a:t>7/21/2014</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3900" tIns="46950" rIns="93900" bIns="46950" rtlCol="0" anchor="b"/>
          <a:lstStyle>
            <a:lvl1pPr algn="r">
              <a:defRPr sz="1200"/>
            </a:lvl1pPr>
          </a:lstStyle>
          <a:p>
            <a:fld id="{CA0EDE7E-E212-4495-BCA2-5713ED66EEA4}" type="slidenum">
              <a:rPr lang="en-US" smtClean="0"/>
              <a:pPr/>
              <a:t>‹#›</a:t>
            </a:fld>
            <a:endParaRPr lang="en-US" dirty="0"/>
          </a:p>
        </p:txBody>
      </p:sp>
    </p:spTree>
    <p:extLst>
      <p:ext uri="{BB962C8B-B14F-4D97-AF65-F5344CB8AC3E}">
        <p14:creationId xmlns:p14="http://schemas.microsoft.com/office/powerpoint/2010/main" val="285031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900" tIns="46950" rIns="93900" bIns="46950" rtlCol="0"/>
          <a:lstStyle>
            <a:lvl1pPr algn="r">
              <a:defRPr sz="1200"/>
            </a:lvl1pPr>
          </a:lstStyle>
          <a:p>
            <a:fld id="{A005CAA2-D0F4-4FD7-938B-19F89EC3E682}" type="datetimeFigureOut">
              <a:rPr lang="en-US" smtClean="0"/>
              <a:pPr/>
              <a:t>7/21/2014</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900" tIns="46950" rIns="93900" bIns="4695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900" tIns="46950" rIns="93900" bIns="469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900" tIns="46950" rIns="93900" bIns="46950" rtlCol="0" anchor="b"/>
          <a:lstStyle>
            <a:lvl1pPr algn="r">
              <a:defRPr sz="1200"/>
            </a:lvl1pPr>
          </a:lstStyle>
          <a:p>
            <a:fld id="{E86AF46F-95C2-4F68-8F66-EE18049CE23B}" type="slidenum">
              <a:rPr lang="en-US" smtClean="0"/>
              <a:pPr/>
              <a:t>‹#›</a:t>
            </a:fld>
            <a:endParaRPr lang="en-US" dirty="0"/>
          </a:p>
        </p:txBody>
      </p:sp>
    </p:spTree>
    <p:extLst>
      <p:ext uri="{BB962C8B-B14F-4D97-AF65-F5344CB8AC3E}">
        <p14:creationId xmlns:p14="http://schemas.microsoft.com/office/powerpoint/2010/main" val="210961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OSEP Personnel Development Program is one of the nation’s oldest and most visible Federal student scholarship programs, originating in 1958 under P. L. 85-926, the Education of Mentally Retarded Children Act, for training personnel to serve individuals with intellectual disabilities. </a:t>
            </a:r>
          </a:p>
          <a:p>
            <a:endParaRPr lang="en-US" dirty="0" smtClean="0"/>
          </a:p>
          <a:p>
            <a:r>
              <a:rPr lang="en-US" dirty="0" smtClean="0"/>
              <a:t>The need for well-prepared and skilled personnel to provide special education and related services to children and youth with disabilities and their families has remained consistent since the beginning of the Program. </a:t>
            </a:r>
          </a:p>
          <a:p>
            <a:endParaRPr lang="en-US" dirty="0" smtClean="0"/>
          </a:p>
          <a:p>
            <a:r>
              <a:rPr lang="en-US" dirty="0" smtClean="0"/>
              <a:t>The main objectives of the Personnel Development Program are to: 1) improve the curricula of OSEP-funded programs to ensure that personnel preparing to serve children with disabilities are knowledgeable and skilled in practices that reflect the current knowledge base; 2) increase the supply of teachers and service providers who are highly qualified for and serve in positions for which they are trained; and 3) enhance the efficiency of the expenditure of Federal dollars under the program.</a:t>
            </a:r>
          </a:p>
          <a:p>
            <a:endParaRPr lang="en-US" dirty="0" smtClean="0"/>
          </a:p>
          <a:p>
            <a:r>
              <a:rPr lang="en-US" dirty="0" smtClean="0"/>
              <a:t>Financial awards are made to IHEs through a competitive grant process, and the successful IHEs are required to use 65% of their budget to provide scholarships to students.</a:t>
            </a: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AF46F-95C2-4F68-8F66-EE18049CE23B}" type="slidenum">
              <a:rPr lang="en-US" smtClean="0"/>
              <a:pPr/>
              <a:t>11</a:t>
            </a:fld>
            <a:endParaRPr lang="en-US" dirty="0"/>
          </a:p>
        </p:txBody>
      </p:sp>
    </p:spTree>
    <p:extLst>
      <p:ext uri="{BB962C8B-B14F-4D97-AF65-F5344CB8AC3E}">
        <p14:creationId xmlns:p14="http://schemas.microsoft.com/office/powerpoint/2010/main" val="3737393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12</a:t>
            </a:fld>
            <a:endParaRPr lang="en-US" dirty="0"/>
          </a:p>
        </p:txBody>
      </p:sp>
    </p:spTree>
    <p:extLst>
      <p:ext uri="{BB962C8B-B14F-4D97-AF65-F5344CB8AC3E}">
        <p14:creationId xmlns:p14="http://schemas.microsoft.com/office/powerpoint/2010/main" val="3041461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ffectLst/>
              </a:rPr>
              <a:t>Scholars/</a:t>
            </a:r>
            <a:r>
              <a:rPr lang="en-US" dirty="0" err="1" smtClean="0">
                <a:effectLst/>
              </a:rPr>
              <a:t>obligees</a:t>
            </a:r>
            <a:r>
              <a:rPr lang="en-US" dirty="0" smtClean="0">
                <a:effectLst/>
              </a:rPr>
              <a:t> are required to report their employment information annually</a:t>
            </a:r>
            <a:endParaRPr lang="en-US" dirty="0"/>
          </a:p>
        </p:txBody>
      </p:sp>
      <p:sp>
        <p:nvSpPr>
          <p:cNvPr id="4" name="Slide Number Placeholder 3"/>
          <p:cNvSpPr>
            <a:spLocks noGrp="1"/>
          </p:cNvSpPr>
          <p:nvPr>
            <p:ph type="sldNum" sz="quarter" idx="10"/>
          </p:nvPr>
        </p:nvSpPr>
        <p:spPr/>
        <p:txBody>
          <a:bodyPr/>
          <a:lstStyle/>
          <a:p>
            <a:fld id="{7910D59D-3144-49AC-847D-3F5EC5276F4C}"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AF46F-95C2-4F68-8F66-EE18049CE23B}" type="slidenum">
              <a:rPr lang="en-US" smtClean="0"/>
              <a:pPr/>
              <a:t>17</a:t>
            </a:fld>
            <a:endParaRPr lang="en-US" dirty="0"/>
          </a:p>
        </p:txBody>
      </p:sp>
    </p:spTree>
    <p:extLst>
      <p:ext uri="{BB962C8B-B14F-4D97-AF65-F5344CB8AC3E}">
        <p14:creationId xmlns:p14="http://schemas.microsoft.com/office/powerpoint/2010/main" val="974299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AF46F-95C2-4F68-8F66-EE18049CE23B}" type="slidenum">
              <a:rPr lang="en-US" smtClean="0"/>
              <a:pPr/>
              <a:t>18</a:t>
            </a:fld>
            <a:endParaRPr lang="en-US" dirty="0"/>
          </a:p>
        </p:txBody>
      </p:sp>
    </p:spTree>
    <p:extLst>
      <p:ext uri="{BB962C8B-B14F-4D97-AF65-F5344CB8AC3E}">
        <p14:creationId xmlns:p14="http://schemas.microsoft.com/office/powerpoint/2010/main" val="3391157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20</a:t>
            </a:fld>
            <a:endParaRPr lang="en-US" dirty="0"/>
          </a:p>
        </p:txBody>
      </p:sp>
    </p:spTree>
    <p:extLst>
      <p:ext uri="{BB962C8B-B14F-4D97-AF65-F5344CB8AC3E}">
        <p14:creationId xmlns:p14="http://schemas.microsoft.com/office/powerpoint/2010/main" val="3020561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6AF46F-95C2-4F68-8F66-EE18049CE23B}"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910D59D-3144-49AC-847D-3F5EC5276F4C}" type="slidenum">
              <a:rPr lang="en-US" smtClean="0"/>
              <a:pPr/>
              <a:t>2</a:t>
            </a:fld>
            <a:endParaRPr lang="en-US" dirty="0"/>
          </a:p>
        </p:txBody>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Structure and manage your grant to ensure that scholars will have time to complete within the grant period. This might mean not providing funding to a new scholar in the final year of your grant.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OSEP does allow grantees to exercise a one-time no cost extension and may approve a second, no-cost extension to allows scholars additional time to complete training before the grant officially ends.</a:t>
            </a:r>
          </a:p>
          <a:p>
            <a:endParaRPr lang="en-US" dirty="0" smtClean="0"/>
          </a:p>
        </p:txBody>
      </p:sp>
      <p:sp>
        <p:nvSpPr>
          <p:cNvPr id="4" name="Slide Number Placeholder 3"/>
          <p:cNvSpPr>
            <a:spLocks noGrp="1"/>
          </p:cNvSpPr>
          <p:nvPr>
            <p:ph type="sldNum" sz="quarter" idx="10"/>
          </p:nvPr>
        </p:nvSpPr>
        <p:spPr/>
        <p:txBody>
          <a:bodyPr/>
          <a:lstStyle/>
          <a:p>
            <a:fld id="{7910D59D-3144-49AC-847D-3F5EC5276F4C}"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OSEP has emphasized the need for scholars to complete during the program in the official priorities. It is expected that you are doing everything you can to ensure scholars can complete before the grant ends. </a:t>
            </a:r>
          </a:p>
        </p:txBody>
      </p:sp>
      <p:sp>
        <p:nvSpPr>
          <p:cNvPr id="4" name="Slide Number Placeholder 3"/>
          <p:cNvSpPr>
            <a:spLocks noGrp="1"/>
          </p:cNvSpPr>
          <p:nvPr>
            <p:ph type="sldNum" sz="quarter" idx="10"/>
          </p:nvPr>
        </p:nvSpPr>
        <p:spPr/>
        <p:txBody>
          <a:bodyPr/>
          <a:lstStyle/>
          <a:p>
            <a:fld id="{319B9413-0456-41A9-B02E-3CB13B9FA22C}"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ED</a:t>
            </a:r>
            <a:r>
              <a:rPr lang="en-US" baseline="0" dirty="0" smtClean="0">
                <a:effectLst/>
              </a:rPr>
              <a:t> has </a:t>
            </a:r>
            <a:r>
              <a:rPr lang="en-US" dirty="0" smtClean="0">
                <a:effectLst/>
              </a:rPr>
              <a:t>developed responses to questions frequently asked by Institutions of Higher Education, scholars, </a:t>
            </a:r>
            <a:r>
              <a:rPr lang="en-US" dirty="0" err="1" smtClean="0">
                <a:effectLst/>
              </a:rPr>
              <a:t>obligees</a:t>
            </a:r>
            <a:r>
              <a:rPr lang="en-US" dirty="0" smtClean="0">
                <a:effectLst/>
              </a:rPr>
              <a:t>, and employers regarding program regulations and requirements, and how to navigate DCS.</a:t>
            </a:r>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24</a:t>
            </a:fld>
            <a:endParaRPr lang="en-US" dirty="0"/>
          </a:p>
        </p:txBody>
      </p:sp>
    </p:spTree>
    <p:extLst>
      <p:ext uri="{BB962C8B-B14F-4D97-AF65-F5344CB8AC3E}">
        <p14:creationId xmlns:p14="http://schemas.microsoft.com/office/powerpoint/2010/main" val="913759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6AF46F-95C2-4F68-8F66-EE18049CE23B}" type="slidenum">
              <a:rPr lang="en-US" smtClean="0"/>
              <a:pPr/>
              <a:t>25</a:t>
            </a:fld>
            <a:endParaRPr lang="en-US" dirty="0"/>
          </a:p>
        </p:txBody>
      </p:sp>
    </p:spTree>
    <p:extLst>
      <p:ext uri="{BB962C8B-B14F-4D97-AF65-F5344CB8AC3E}">
        <p14:creationId xmlns:p14="http://schemas.microsoft.com/office/powerpoint/2010/main" val="3020561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26</a:t>
            </a:fld>
            <a:endParaRPr lang="en-US" dirty="0"/>
          </a:p>
        </p:txBody>
      </p:sp>
    </p:spTree>
    <p:extLst>
      <p:ext uri="{BB962C8B-B14F-4D97-AF65-F5344CB8AC3E}">
        <p14:creationId xmlns:p14="http://schemas.microsoft.com/office/powerpoint/2010/main" val="76438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4</a:t>
            </a:fld>
            <a:endParaRPr lang="en-US" dirty="0"/>
          </a:p>
        </p:txBody>
      </p:sp>
    </p:spTree>
    <p:extLst>
      <p:ext uri="{BB962C8B-B14F-4D97-AF65-F5344CB8AC3E}">
        <p14:creationId xmlns:p14="http://schemas.microsoft.com/office/powerpoint/2010/main" val="33304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5</a:t>
            </a:fld>
            <a:endParaRPr lang="en-US" dirty="0"/>
          </a:p>
        </p:txBody>
      </p:sp>
    </p:spTree>
    <p:extLst>
      <p:ext uri="{BB962C8B-B14F-4D97-AF65-F5344CB8AC3E}">
        <p14:creationId xmlns:p14="http://schemas.microsoft.com/office/powerpoint/2010/main" val="385324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6</a:t>
            </a:fld>
            <a:endParaRPr lang="en-US" dirty="0"/>
          </a:p>
        </p:txBody>
      </p:sp>
    </p:spTree>
    <p:extLst>
      <p:ext uri="{BB962C8B-B14F-4D97-AF65-F5344CB8AC3E}">
        <p14:creationId xmlns:p14="http://schemas.microsoft.com/office/powerpoint/2010/main" val="3853246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effectLst/>
            </a:endParaRPr>
          </a:p>
          <a:p>
            <a:endParaRPr lang="en-US"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8</a:t>
            </a:fld>
            <a:endParaRPr lang="en-US" dirty="0"/>
          </a:p>
        </p:txBody>
      </p:sp>
    </p:spTree>
    <p:extLst>
      <p:ext uri="{BB962C8B-B14F-4D97-AF65-F5344CB8AC3E}">
        <p14:creationId xmlns:p14="http://schemas.microsoft.com/office/powerpoint/2010/main" val="304837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OSEP developed standard pre-scholarship agreements and exit certification templates because in the past some scholars/</a:t>
            </a:r>
            <a:r>
              <a:rPr lang="en-US" dirty="0" err="1" smtClean="0">
                <a:effectLst/>
              </a:rPr>
              <a:t>obligees</a:t>
            </a:r>
            <a:r>
              <a:rPr lang="en-US" dirty="0" smtClean="0">
                <a:effectLst/>
              </a:rPr>
              <a:t> </a:t>
            </a:r>
          </a:p>
          <a:p>
            <a:r>
              <a:rPr lang="en-US" dirty="0" smtClean="0">
                <a:effectLst/>
              </a:rPr>
              <a:t>were not been provided pre-scholarship agreements or exit certifications</a:t>
            </a:r>
            <a:r>
              <a:rPr lang="en-US" baseline="0" dirty="0" smtClean="0">
                <a:effectLst/>
              </a:rPr>
              <a:t> or the agreements/certifications were vague or inaccurate. </a:t>
            </a:r>
            <a:r>
              <a:rPr lang="en-US" dirty="0" smtClean="0">
                <a:effectLst/>
              </a:rPr>
              <a:t>Grantees</a:t>
            </a:r>
            <a:r>
              <a:rPr lang="en-US" baseline="0" dirty="0" smtClean="0">
                <a:effectLst/>
              </a:rPr>
              <a:t> </a:t>
            </a:r>
            <a:r>
              <a:rPr lang="en-US" dirty="0" smtClean="0">
                <a:effectLst/>
              </a:rPr>
              <a:t>are responsible for the accuracy and maintenance of these documents for funded scholars/</a:t>
            </a:r>
            <a:r>
              <a:rPr lang="en-US" dirty="0" err="1" smtClean="0">
                <a:effectLst/>
              </a:rPr>
              <a:t>obligees</a:t>
            </a:r>
            <a:r>
              <a:rPr lang="en-US" dirty="0" smtClean="0">
                <a:effectLst/>
              </a:rPr>
              <a:t>.</a:t>
            </a:r>
            <a:r>
              <a:rPr lang="en-US" baseline="0" dirty="0" smtClean="0">
                <a:effectLst/>
              </a:rPr>
              <a:t> </a:t>
            </a:r>
            <a:r>
              <a:rPr lang="en-US" dirty="0" smtClean="0">
                <a:effectLst/>
              </a:rPr>
              <a:t>To supplement the pre-scholarship agreements and exit certifications, grantees must also disseminate copies of the regulations/requirements and frequently asked questions (FAQs), to scholars/</a:t>
            </a:r>
            <a:r>
              <a:rPr lang="en-US" dirty="0" err="1" smtClean="0">
                <a:effectLst/>
              </a:rPr>
              <a:t>obligees</a:t>
            </a:r>
            <a:r>
              <a:rPr lang="en-US" dirty="0" smtClean="0">
                <a:effectLst/>
              </a:rPr>
              <a:t>.</a:t>
            </a:r>
          </a:p>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9</a:t>
            </a:fld>
            <a:endParaRPr lang="en-US" dirty="0"/>
          </a:p>
        </p:txBody>
      </p:sp>
    </p:spTree>
    <p:extLst>
      <p:ext uri="{BB962C8B-B14F-4D97-AF65-F5344CB8AC3E}">
        <p14:creationId xmlns:p14="http://schemas.microsoft.com/office/powerpoint/2010/main" val="2740618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10</a:t>
            </a:fld>
            <a:endParaRPr lang="en-US" dirty="0"/>
          </a:p>
        </p:txBody>
      </p:sp>
    </p:spTree>
    <p:extLst>
      <p:ext uri="{BB962C8B-B14F-4D97-AF65-F5344CB8AC3E}">
        <p14:creationId xmlns:p14="http://schemas.microsoft.com/office/powerpoint/2010/main" val="257857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838200" y="2057400"/>
            <a:ext cx="7620000" cy="30480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7B4A90-9B2F-40F4-BBF3-6E29953403AD}" type="datetime1">
              <a:rPr lang="en-US" smtClean="0"/>
              <a:t>7/21/2014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8FEA6AD-5963-42A3-B799-50DDE2FA9A3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62DB22-8870-46DE-A420-78D5E9A06FF7}" type="datetime1">
              <a:rPr lang="en-US" smtClean="0"/>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EA6AD-5963-42A3-B799-50DDE2FA9A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D29093-F24B-450C-9198-6B0FE9B460B5}" type="datetime1">
              <a:rPr lang="en-US" smtClean="0"/>
              <a:t>7/21/2014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8FEA6AD-5963-42A3-B799-50DDE2FA9A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105119-E232-4546-9599-52A70451804B}" type="datetime1">
              <a:rPr lang="en-US" smtClean="0"/>
              <a:t>7/21/2014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8FEA6AD-5963-42A3-B799-50DDE2FA9A33}"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6C765F-E5CA-4560-A809-895B7DD149A4}" type="datetime1">
              <a:rPr lang="en-US" smtClean="0"/>
              <a:t>7/21/2014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470B57B-6E08-4764-9AAF-340514370180}" type="datetime1">
              <a:rPr lang="en-US" smtClean="0"/>
              <a:t>7/21/2014</a:t>
            </a:fld>
            <a:endParaRPr lang="en-US" dirty="0"/>
          </a:p>
        </p:txBody>
      </p:sp>
      <p:sp>
        <p:nvSpPr>
          <p:cNvPr id="10" name="Slide Number Placeholder 9"/>
          <p:cNvSpPr>
            <a:spLocks noGrp="1"/>
          </p:cNvSpPr>
          <p:nvPr>
            <p:ph type="sldNum" sz="quarter" idx="16"/>
          </p:nvPr>
        </p:nvSpPr>
        <p:spPr/>
        <p:txBody>
          <a:bodyPr rtlCol="0"/>
          <a:lstStyle/>
          <a:p>
            <a:fld id="{78FEA6AD-5963-42A3-B799-50DDE2FA9A3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EB53EC8-76C3-4926-A8D5-342A11A774D5}" type="datetime1">
              <a:rPr lang="en-US" smtClean="0"/>
              <a:t>7/21/2014</a:t>
            </a:fld>
            <a:endParaRPr lang="en-US" dirty="0"/>
          </a:p>
        </p:txBody>
      </p:sp>
      <p:sp>
        <p:nvSpPr>
          <p:cNvPr id="12" name="Slide Number Placeholder 11"/>
          <p:cNvSpPr>
            <a:spLocks noGrp="1"/>
          </p:cNvSpPr>
          <p:nvPr>
            <p:ph type="sldNum" sz="quarter" idx="16"/>
          </p:nvPr>
        </p:nvSpPr>
        <p:spPr/>
        <p:txBody>
          <a:bodyPr rtlCol="0"/>
          <a:lstStyle/>
          <a:p>
            <a:fld id="{78FEA6AD-5963-42A3-B799-50DDE2FA9A3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D94E3A-4F44-459A-A8C6-0F89DB66A349}" type="datetime1">
              <a:rPr lang="en-US" smtClean="0"/>
              <a:t>7/21/2014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15FA-BE17-43B8-9BEB-647B1674F305}" type="datetime1">
              <a:rPr lang="en-US" smtClean="0"/>
              <a:t>7/21/2014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C249BF-C0C6-46EC-858F-C9F2C730A620}" type="datetime1">
              <a:rPr lang="en-US" smtClean="0"/>
              <a:t>7/21/2014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8FEA6AD-5963-42A3-B799-50DDE2FA9A3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EA108BD-A9CF-48A0-B047-4F68435C41CC}" type="datetime1">
              <a:rPr lang="en-US" smtClean="0"/>
              <a:t>7/21/2014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50D039-AEAE-489C-8573-0583CF0EAFB8}" type="datetime1">
              <a:rPr lang="en-US" smtClean="0"/>
              <a:t>7/21/2014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8FEA6AD-5963-42A3-B799-50DDE2FA9A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dp.ed.gov/OSEP/Home/Agreement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ailto:serviceobligation@ed.gov" TargetMode="External"/><Relationship Id="rId4" Type="http://schemas.openxmlformats.org/officeDocument/2006/relationships/hyperlink" Target="https://pdp.ed.gov/OSEP/home/trainin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pdp.ed.gov/OSEP" TargetMode="External"/><Relationship Id="rId4" Type="http://schemas.openxmlformats.org/officeDocument/2006/relationships/hyperlink" Target="mailto:serviceobligation@ed.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8077200" cy="48006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200" dirty="0" smtClean="0"/>
              <a:t>grantee reporting requirements using the personnel development program data collection system (DCS)</a:t>
            </a:r>
            <a:r>
              <a:rPr lang="en-US" dirty="0"/>
              <a:t/>
            </a:r>
            <a:br>
              <a:rPr lang="en-US" dirty="0"/>
            </a:br>
            <a:r>
              <a:rPr lang="en-US" b="1" cap="none" dirty="0" smtClean="0"/>
              <a:t/>
            </a:r>
            <a:br>
              <a:rPr lang="en-US" b="1" cap="none" dirty="0" smtClean="0"/>
            </a:br>
            <a:r>
              <a:rPr lang="en-US" sz="3100" dirty="0" smtClean="0"/>
              <a:t>Dr</a:t>
            </a:r>
            <a:r>
              <a:rPr lang="en-US" sz="3100" dirty="0"/>
              <a:t>. Bonnie D. Jones, </a:t>
            </a:r>
            <a:r>
              <a:rPr lang="en-US" sz="2000" dirty="0"/>
              <a:t>OSEP</a:t>
            </a:r>
            <a:r>
              <a:rPr lang="en-US" sz="3100" dirty="0"/>
              <a:t/>
            </a:r>
            <a:br>
              <a:rPr lang="en-US" sz="3100" dirty="0"/>
            </a:br>
            <a:r>
              <a:rPr lang="en-US" sz="3100" dirty="0" smtClean="0"/>
              <a:t>Dr. </a:t>
            </a:r>
            <a:r>
              <a:rPr lang="en-US" sz="3100" dirty="0" err="1" smtClean="0"/>
              <a:t>Shedeh</a:t>
            </a:r>
            <a:r>
              <a:rPr lang="en-US" sz="3100" dirty="0" smtClean="0"/>
              <a:t>  </a:t>
            </a:r>
            <a:r>
              <a:rPr lang="en-US" sz="3100" dirty="0" err="1" smtClean="0"/>
              <a:t>Hajghassemali</a:t>
            </a:r>
            <a:r>
              <a:rPr lang="en-US" sz="3100" dirty="0" smtClean="0"/>
              <a:t>, </a:t>
            </a:r>
            <a:r>
              <a:rPr lang="en-US" sz="2000" dirty="0" smtClean="0"/>
              <a:t>OSEP</a:t>
            </a:r>
            <a:br>
              <a:rPr lang="en-US" sz="2000" dirty="0" smtClean="0"/>
            </a:br>
            <a:r>
              <a:rPr lang="en-US" sz="3100" dirty="0" smtClean="0"/>
              <a:t>Ms. </a:t>
            </a:r>
            <a:r>
              <a:rPr lang="en-US" sz="3100" dirty="0" err="1" smtClean="0"/>
              <a:t>karen</a:t>
            </a:r>
            <a:r>
              <a:rPr lang="en-US" sz="3100" dirty="0" smtClean="0"/>
              <a:t> </a:t>
            </a:r>
            <a:r>
              <a:rPr lang="en-US" sz="3100" dirty="0" err="1" smtClean="0"/>
              <a:t>schroll</a:t>
            </a:r>
            <a:r>
              <a:rPr lang="en-US" sz="3100" dirty="0" smtClean="0"/>
              <a:t>, </a:t>
            </a:r>
            <a:r>
              <a:rPr lang="en-US" sz="1800" dirty="0" err="1" smtClean="0"/>
              <a:t>westat</a:t>
            </a:r>
            <a:r>
              <a:rPr lang="en-US" sz="2000" dirty="0" smtClean="0"/>
              <a:t/>
            </a:r>
            <a:br>
              <a:rPr lang="en-US" sz="2000" dirty="0" smtClean="0"/>
            </a:br>
            <a:r>
              <a:rPr lang="en-US" sz="3100" dirty="0" err="1" smtClean="0"/>
              <a:t>ms.</a:t>
            </a:r>
            <a:r>
              <a:rPr lang="en-US" sz="3100" dirty="0" smtClean="0"/>
              <a:t> amy </a:t>
            </a:r>
            <a:r>
              <a:rPr lang="en-US" sz="3100" dirty="0" err="1" smtClean="0"/>
              <a:t>bitterman</a:t>
            </a:r>
            <a:r>
              <a:rPr lang="en-US" sz="3100" dirty="0" smtClean="0"/>
              <a:t>, </a:t>
            </a:r>
            <a:r>
              <a:rPr lang="en-US" sz="2000" dirty="0"/>
              <a:t>Westat</a:t>
            </a:r>
            <a:endParaRPr lang="en-US" sz="2000" b="1" cap="none" dirty="0"/>
          </a:p>
        </p:txBody>
      </p:sp>
      <p:sp>
        <p:nvSpPr>
          <p:cNvPr id="3" name="Subtitle 2"/>
          <p:cNvSpPr>
            <a:spLocks noGrp="1"/>
          </p:cNvSpPr>
          <p:nvPr>
            <p:ph type="subTitle" idx="1"/>
          </p:nvPr>
        </p:nvSpPr>
        <p:spPr/>
        <p:txBody>
          <a:bodyPr>
            <a:normAutofit/>
          </a:bodyPr>
          <a:lstStyle/>
          <a:p>
            <a:r>
              <a:rPr lang="en-US" dirty="0" smtClean="0"/>
              <a:t>			July 23,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Pre-Scholarship Agreements and Exit </a:t>
            </a:r>
            <a:r>
              <a:rPr lang="en-US" dirty="0" smtClean="0"/>
              <a:t>Certifications (</a:t>
            </a:r>
            <a:r>
              <a:rPr lang="en-US" dirty="0"/>
              <a:t>continued</a:t>
            </a:r>
            <a:r>
              <a:rPr lang="en-US" dirty="0" smtClean="0"/>
              <a: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10</a:t>
            </a:fld>
            <a:endParaRPr lang="en-US" dirty="0"/>
          </a:p>
        </p:txBody>
      </p:sp>
      <p:sp>
        <p:nvSpPr>
          <p:cNvPr id="4" name="Content Placeholder 3"/>
          <p:cNvSpPr>
            <a:spLocks noGrp="1"/>
          </p:cNvSpPr>
          <p:nvPr>
            <p:ph sz="quarter" idx="1"/>
          </p:nvPr>
        </p:nvSpPr>
        <p:spPr/>
        <p:txBody>
          <a:bodyPr>
            <a:normAutofit lnSpcReduction="10000"/>
          </a:bodyPr>
          <a:lstStyle/>
          <a:p>
            <a:r>
              <a:rPr lang="en-US" dirty="0" smtClean="0"/>
              <a:t>The grantee and scholar complete and sign the Pre-Scholarship Agreement prior to enrolling/ receiving OSEP funds.</a:t>
            </a:r>
          </a:p>
          <a:p>
            <a:r>
              <a:rPr lang="en-US" dirty="0" smtClean="0"/>
              <a:t>The Exit Certification is completed and signed </a:t>
            </a:r>
            <a:r>
              <a:rPr lang="en-US" dirty="0"/>
              <a:t>by </a:t>
            </a:r>
            <a:r>
              <a:rPr lang="en-US" dirty="0" smtClean="0"/>
              <a:t>the grantee </a:t>
            </a:r>
            <a:r>
              <a:rPr lang="en-US" dirty="0"/>
              <a:t>and scholar </a:t>
            </a:r>
            <a:r>
              <a:rPr lang="en-US" dirty="0" smtClean="0"/>
              <a:t>within 30 days after a </a:t>
            </a:r>
            <a:r>
              <a:rPr lang="en-US" dirty="0"/>
              <a:t>scholar completes the grant training program or exits prior to completion</a:t>
            </a:r>
            <a:r>
              <a:rPr lang="en-US" dirty="0" smtClean="0"/>
              <a:t>.</a:t>
            </a:r>
          </a:p>
          <a:p>
            <a:r>
              <a:rPr lang="en-US" dirty="0"/>
              <a:t>A Pre-Scholarship Agreement and Exit Certification must be signed and uploaded into the DCS for all scholars.</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6017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Pre-Scholarship Agreements and Exit Certifications (continued)</a:t>
            </a:r>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11</a:t>
            </a:fld>
            <a:endParaRPr lang="en-US" dirty="0"/>
          </a:p>
        </p:txBody>
      </p:sp>
      <p:sp>
        <p:nvSpPr>
          <p:cNvPr id="4" name="Content Placeholder 3"/>
          <p:cNvSpPr>
            <a:spLocks noGrp="1"/>
          </p:cNvSpPr>
          <p:nvPr>
            <p:ph sz="quarter" idx="1"/>
          </p:nvPr>
        </p:nvSpPr>
        <p:spPr/>
        <p:txBody>
          <a:bodyPr>
            <a:normAutofit fontScale="92500"/>
          </a:bodyPr>
          <a:lstStyle/>
          <a:p>
            <a:r>
              <a:rPr lang="en-US" dirty="0" smtClean="0"/>
              <a:t>For scholars enrolled in training in July 2013 and later, grantees must use the OMB approved versions of the forms </a:t>
            </a:r>
            <a:r>
              <a:rPr lang="en-US" dirty="0"/>
              <a:t>found at </a:t>
            </a:r>
            <a:r>
              <a:rPr lang="en-US" dirty="0">
                <a:hlinkClick r:id="rId4" tooltip="Link to the DCS webiste Pre-Scholarships and Exit Certifications Page"/>
              </a:rPr>
              <a:t>https://pdp.ed.gov/OSEP/Home/Agreements</a:t>
            </a:r>
            <a:r>
              <a:rPr lang="en-US" dirty="0" smtClean="0">
                <a:hlinkClick r:id="rId4" tooltip="Link to the DCS webiste Pre-Scholarships and Exit Certifications Page"/>
              </a:rPr>
              <a:t>/</a:t>
            </a:r>
            <a:r>
              <a:rPr lang="en-US" dirty="0" smtClean="0"/>
              <a:t>. </a:t>
            </a:r>
          </a:p>
          <a:p>
            <a:r>
              <a:rPr lang="en-US" dirty="0" smtClean="0"/>
              <a:t>Forms that were used prior to July 2013 must reflect </a:t>
            </a:r>
            <a:r>
              <a:rPr lang="en-US" dirty="0"/>
              <a:t>the requirements in the </a:t>
            </a:r>
            <a:r>
              <a:rPr lang="en-US" dirty="0" smtClean="0"/>
              <a:t>regulations and must be legally sufficient.  We strongly encourage grantees who have been using IHE forms to use the OMB approved forms.  All OSEP grants funded in FY 2012 and after must use the OMB approved forms. </a:t>
            </a:r>
            <a:endParaRPr lang="en-US" dirty="0"/>
          </a:p>
          <a:p>
            <a:endParaRPr lang="en-US" dirty="0"/>
          </a:p>
        </p:txBody>
      </p:sp>
    </p:spTree>
    <p:extLst>
      <p:ext uri="{BB962C8B-B14F-4D97-AF65-F5344CB8AC3E}">
        <p14:creationId xmlns:p14="http://schemas.microsoft.com/office/powerpoint/2010/main" val="315766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normAutofit fontScale="90000"/>
          </a:bodyPr>
          <a:lstStyle/>
          <a:p>
            <a:r>
              <a:rPr lang="en-US" dirty="0" smtClean="0"/>
              <a:t>Grantee Initial Reporting Requirements for DCS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12</a:t>
            </a:fld>
            <a:endParaRPr lang="en-US" dirty="0"/>
          </a:p>
        </p:txBody>
      </p:sp>
      <p:sp>
        <p:nvSpPr>
          <p:cNvPr id="4" name="Content Placeholder 3"/>
          <p:cNvSpPr>
            <a:spLocks noGrp="1"/>
          </p:cNvSpPr>
          <p:nvPr>
            <p:ph sz="quarter" idx="1"/>
          </p:nvPr>
        </p:nvSpPr>
        <p:spPr/>
        <p:txBody>
          <a:bodyPr/>
          <a:lstStyle/>
          <a:p>
            <a:r>
              <a:rPr lang="en-US" dirty="0" smtClean="0"/>
              <a:t>Grantees must ensure </a:t>
            </a:r>
            <a:r>
              <a:rPr lang="en-US" b="1" u="sng" dirty="0"/>
              <a:t>all</a:t>
            </a:r>
            <a:r>
              <a:rPr lang="en-US" dirty="0"/>
              <a:t> </a:t>
            </a:r>
            <a:r>
              <a:rPr lang="en-US" dirty="0" smtClean="0"/>
              <a:t>scholar information is </a:t>
            </a:r>
            <a:r>
              <a:rPr lang="en-US" dirty="0"/>
              <a:t>entered into the new system </a:t>
            </a:r>
            <a:r>
              <a:rPr lang="en-US" dirty="0" smtClean="0"/>
              <a:t>for each grant by August 1, </a:t>
            </a:r>
            <a:r>
              <a:rPr lang="en-US" dirty="0"/>
              <a:t>2014</a:t>
            </a:r>
            <a:r>
              <a:rPr lang="en-US" dirty="0" smtClean="0"/>
              <a:t>.</a:t>
            </a:r>
          </a:p>
          <a:p>
            <a:pPr lvl="1"/>
            <a:r>
              <a:rPr lang="en-US" dirty="0" smtClean="0"/>
              <a:t>Includes scholars who already graduated/completed the program or exited the program prior to completion.</a:t>
            </a:r>
          </a:p>
        </p:txBody>
      </p:sp>
    </p:spTree>
    <p:extLst>
      <p:ext uri="{BB962C8B-B14F-4D97-AF65-F5344CB8AC3E}">
        <p14:creationId xmlns:p14="http://schemas.microsoft.com/office/powerpoint/2010/main" val="4006646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Grantee Ongoing Reporting Requirements for DCS</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13</a:t>
            </a:fld>
            <a:endParaRPr lang="en-US" dirty="0"/>
          </a:p>
        </p:txBody>
      </p:sp>
      <p:sp>
        <p:nvSpPr>
          <p:cNvPr id="4" name="Content Placeholder 3"/>
          <p:cNvSpPr>
            <a:spLocks noGrp="1"/>
          </p:cNvSpPr>
          <p:nvPr>
            <p:ph sz="quarter" idx="1"/>
          </p:nvPr>
        </p:nvSpPr>
        <p:spPr/>
        <p:txBody>
          <a:bodyPr>
            <a:normAutofit/>
          </a:bodyPr>
          <a:lstStyle/>
          <a:p>
            <a:r>
              <a:rPr lang="en-US" dirty="0" smtClean="0"/>
              <a:t>Grantees must enter or update scholar contact </a:t>
            </a:r>
            <a:r>
              <a:rPr lang="en-US" dirty="0"/>
              <a:t>and payback </a:t>
            </a:r>
            <a:r>
              <a:rPr lang="en-US" dirty="0" smtClean="0"/>
              <a:t>obligation information </a:t>
            </a:r>
            <a:r>
              <a:rPr lang="en-US" dirty="0"/>
              <a:t>within </a:t>
            </a:r>
            <a:r>
              <a:rPr lang="en-US" dirty="0" smtClean="0"/>
              <a:t>thirty (30) days of:</a:t>
            </a:r>
          </a:p>
          <a:p>
            <a:pPr lvl="1"/>
            <a:r>
              <a:rPr lang="en-US" dirty="0" smtClean="0"/>
              <a:t>Scholar enrollment;</a:t>
            </a:r>
          </a:p>
          <a:p>
            <a:pPr lvl="1"/>
            <a:r>
              <a:rPr lang="en-US" dirty="0" smtClean="0"/>
              <a:t>Scholar changes in status; and</a:t>
            </a:r>
          </a:p>
          <a:p>
            <a:pPr lvl="1"/>
            <a:r>
              <a:rPr lang="en-US" dirty="0" smtClean="0"/>
              <a:t>At the </a:t>
            </a:r>
            <a:r>
              <a:rPr lang="en-US" dirty="0"/>
              <a:t>conclusion of </a:t>
            </a:r>
            <a:r>
              <a:rPr lang="en-US" dirty="0" smtClean="0"/>
              <a:t>the grant’s fiscal year.</a:t>
            </a:r>
          </a:p>
          <a:p>
            <a:r>
              <a:rPr lang="en-US" dirty="0" smtClean="0"/>
              <a:t>The system will be available year round, 24 hours a day.</a:t>
            </a:r>
            <a:endParaRPr lang="en-US" dirty="0"/>
          </a:p>
        </p:txBody>
      </p:sp>
    </p:spTree>
    <p:extLst>
      <p:ext uri="{BB962C8B-B14F-4D97-AF65-F5344CB8AC3E}">
        <p14:creationId xmlns:p14="http://schemas.microsoft.com/office/powerpoint/2010/main" val="550984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to be Entered by Scholars/</a:t>
            </a:r>
            <a:r>
              <a:rPr lang="en-US" dirty="0" err="1" smtClean="0"/>
              <a:t>Obligees</a:t>
            </a:r>
            <a:r>
              <a:rPr lang="en-US" dirty="0" smtClean="0"/>
              <a:t> </a:t>
            </a:r>
            <a:endParaRPr lang="en-US" dirty="0"/>
          </a:p>
        </p:txBody>
      </p:sp>
      <p:sp>
        <p:nvSpPr>
          <p:cNvPr id="3" name="Content Placeholder 2"/>
          <p:cNvSpPr>
            <a:spLocks noGrp="1"/>
          </p:cNvSpPr>
          <p:nvPr>
            <p:ph idx="1"/>
          </p:nvPr>
        </p:nvSpPr>
        <p:spPr>
          <a:xfrm>
            <a:off x="609600" y="1600200"/>
            <a:ext cx="8153400" cy="4495800"/>
          </a:xfrm>
        </p:spPr>
        <p:txBody>
          <a:bodyPr>
            <a:normAutofit fontScale="77500" lnSpcReduction="20000"/>
          </a:bodyPr>
          <a:lstStyle/>
          <a:p>
            <a:r>
              <a:rPr lang="en-US" dirty="0"/>
              <a:t>After the completion of </a:t>
            </a:r>
            <a:r>
              <a:rPr lang="en-US" dirty="0" smtClean="0"/>
              <a:t>one </a:t>
            </a:r>
            <a:r>
              <a:rPr lang="en-US" dirty="0"/>
              <a:t>academic year of training </a:t>
            </a:r>
            <a:r>
              <a:rPr lang="en-US" dirty="0" smtClean="0"/>
              <a:t>scholars can begin fulfilling their service obligation through eligible employment.</a:t>
            </a:r>
          </a:p>
          <a:p>
            <a:r>
              <a:rPr lang="en-US" dirty="0" smtClean="0"/>
              <a:t>Scholars enter </a:t>
            </a:r>
          </a:p>
          <a:p>
            <a:pPr lvl="1"/>
            <a:r>
              <a:rPr lang="en-US" dirty="0" smtClean="0"/>
              <a:t>Name and contact information for employer</a:t>
            </a:r>
          </a:p>
          <a:p>
            <a:pPr lvl="1"/>
            <a:r>
              <a:rPr lang="en-US" dirty="0" smtClean="0"/>
              <a:t>Employment position</a:t>
            </a:r>
          </a:p>
          <a:p>
            <a:pPr lvl="1"/>
            <a:r>
              <a:rPr lang="en-US" dirty="0" smtClean="0"/>
              <a:t>Start and end dates</a:t>
            </a:r>
          </a:p>
          <a:p>
            <a:pPr lvl="1"/>
            <a:r>
              <a:rPr lang="en-US" dirty="0" smtClean="0"/>
              <a:t>Whether the position is full-time or part-time</a:t>
            </a:r>
          </a:p>
          <a:p>
            <a:pPr lvl="1"/>
            <a:r>
              <a:rPr lang="en-US" dirty="0" smtClean="0"/>
              <a:t>Training and related service areas utilized in the position</a:t>
            </a:r>
          </a:p>
          <a:p>
            <a:pPr lvl="1"/>
            <a:r>
              <a:rPr lang="en-US" dirty="0" smtClean="0"/>
              <a:t>Information related to the eligibility of the position (e.g., percentage of time spent working with students with disabilities) </a:t>
            </a:r>
          </a:p>
          <a:p>
            <a:pPr lvl="1"/>
            <a:r>
              <a:rPr lang="en-US" dirty="0" smtClean="0"/>
              <a:t>Whether </a:t>
            </a:r>
            <a:r>
              <a:rPr lang="en-US" dirty="0"/>
              <a:t>he or she is considered highly qualified/qualified/fully certified in the position.</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11F66CED-2B61-4DFE-9587-19755F43A1BB}" type="slidenum">
              <a:rPr lang="en-US" smtClean="0"/>
              <a:pPr/>
              <a:t>14</a:t>
            </a:fld>
            <a:endParaRPr lang="en-US" dirty="0"/>
          </a:p>
        </p:txBody>
      </p:sp>
    </p:spTree>
    <p:extLst>
      <p:ext uri="{BB962C8B-B14F-4D97-AF65-F5344CB8AC3E}">
        <p14:creationId xmlns:p14="http://schemas.microsoft.com/office/powerpoint/2010/main" val="4250447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PDP Service Obligation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15</a:t>
            </a:fld>
            <a:endParaRPr lang="en-US" dirty="0"/>
          </a:p>
        </p:txBody>
      </p:sp>
      <p:sp>
        <p:nvSpPr>
          <p:cNvPr id="4" name="Content Placeholder 3"/>
          <p:cNvSpPr>
            <a:spLocks noGrp="1"/>
          </p:cNvSpPr>
          <p:nvPr>
            <p:ph sz="quarter" idx="1"/>
          </p:nvPr>
        </p:nvSpPr>
        <p:spPr>
          <a:xfrm>
            <a:off x="533400" y="1676400"/>
            <a:ext cx="8153400" cy="4953000"/>
          </a:xfrm>
        </p:spPr>
        <p:txBody>
          <a:bodyPr>
            <a:normAutofit/>
          </a:bodyPr>
          <a:lstStyle/>
          <a:p>
            <a:r>
              <a:rPr lang="en-US" dirty="0" smtClean="0"/>
              <a:t>Scholars in the program receive grant funded training and are required to:</a:t>
            </a:r>
          </a:p>
          <a:p>
            <a:pPr lvl="1"/>
            <a:r>
              <a:rPr lang="en-US" dirty="0" smtClean="0"/>
              <a:t>Complete a service obligation, or</a:t>
            </a:r>
          </a:p>
          <a:p>
            <a:pPr lvl="1"/>
            <a:r>
              <a:rPr lang="en-US" dirty="0" smtClean="0"/>
              <a:t>Repay all or a part of the costs of such assistance.</a:t>
            </a:r>
          </a:p>
          <a:p>
            <a:r>
              <a:rPr lang="en-US" dirty="0" smtClean="0"/>
              <a:t>In addition, scholars must report their employment information to OSEP.</a:t>
            </a:r>
          </a:p>
          <a:p>
            <a:r>
              <a:rPr lang="en-US" dirty="0" smtClean="0"/>
              <a:t>Scholars who do not fulfill the terms of their service obligation must repay any funds including the scholarship, interest and collection costs.</a:t>
            </a:r>
          </a:p>
          <a:p>
            <a:pPr lvl="1"/>
            <a:endParaRPr lang="en-US" dirty="0" smtClean="0"/>
          </a:p>
          <a:p>
            <a:pPr lvl="1"/>
            <a:endParaRPr lang="en-US" dirty="0" smtClean="0"/>
          </a:p>
          <a:p>
            <a:pPr lvl="1">
              <a:buNone/>
            </a:pPr>
            <a:endParaRPr lang="en-US" dirty="0"/>
          </a:p>
        </p:txBody>
      </p:sp>
    </p:spTree>
    <p:extLst>
      <p:ext uri="{BB962C8B-B14F-4D97-AF65-F5344CB8AC3E}">
        <p14:creationId xmlns:p14="http://schemas.microsoft.com/office/powerpoint/2010/main" val="2920481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Work-related Service Fulfillment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16</a:t>
            </a:fld>
            <a:endParaRPr lang="en-US" dirty="0"/>
          </a:p>
        </p:txBody>
      </p:sp>
      <p:sp>
        <p:nvSpPr>
          <p:cNvPr id="4" name="Content Placeholder 3"/>
          <p:cNvSpPr>
            <a:spLocks noGrp="1"/>
          </p:cNvSpPr>
          <p:nvPr>
            <p:ph sz="quarter" idx="1"/>
          </p:nvPr>
        </p:nvSpPr>
        <p:spPr>
          <a:xfrm>
            <a:off x="609600" y="1676400"/>
            <a:ext cx="8153400" cy="4953000"/>
          </a:xfrm>
        </p:spPr>
        <p:txBody>
          <a:bodyPr>
            <a:normAutofit/>
          </a:bodyPr>
          <a:lstStyle/>
          <a:p>
            <a:r>
              <a:rPr lang="en-US" dirty="0" smtClean="0"/>
              <a:t>To fulfill their service obligation through paid employment:</a:t>
            </a:r>
          </a:p>
          <a:p>
            <a:pPr lvl="1"/>
            <a:r>
              <a:rPr lang="en-US" dirty="0" smtClean="0"/>
              <a:t>At least 51% of the children the scholar is serving must be receiving special education services, or</a:t>
            </a:r>
          </a:p>
          <a:p>
            <a:pPr lvl="1"/>
            <a:r>
              <a:rPr lang="en-US" dirty="0" smtClean="0"/>
              <a:t>The scholar must spend at least 51% of his/her time providing special education services to children, or</a:t>
            </a:r>
          </a:p>
          <a:p>
            <a:pPr lvl="1"/>
            <a:r>
              <a:rPr lang="en-US" dirty="0" smtClean="0"/>
              <a:t>At least 51% of the scholar’s time must be spent performing work related to the training for which the scholarship was received.</a:t>
            </a:r>
          </a:p>
          <a:p>
            <a:r>
              <a:rPr lang="en-US" dirty="0"/>
              <a:t>Scholars must maintain two years of employment for every academic year of assistance </a:t>
            </a:r>
            <a:r>
              <a:rPr lang="en-US" dirty="0" smtClean="0"/>
              <a:t>received.</a:t>
            </a:r>
            <a:endParaRPr lang="en-US" dirty="0"/>
          </a:p>
        </p:txBody>
      </p:sp>
    </p:spTree>
    <p:extLst>
      <p:ext uri="{BB962C8B-B14F-4D97-AF65-F5344CB8AC3E}">
        <p14:creationId xmlns:p14="http://schemas.microsoft.com/office/powerpoint/2010/main" val="429376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Fulfilling Service Obligation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17</a:t>
            </a:fld>
            <a:endParaRPr lang="en-US" dirty="0"/>
          </a:p>
        </p:txBody>
      </p:sp>
      <p:sp>
        <p:nvSpPr>
          <p:cNvPr id="4" name="Content Placeholder 3"/>
          <p:cNvSpPr>
            <a:spLocks noGrp="1"/>
          </p:cNvSpPr>
          <p:nvPr>
            <p:ph sz="quarter" idx="1"/>
          </p:nvPr>
        </p:nvSpPr>
        <p:spPr/>
        <p:txBody>
          <a:bodyPr>
            <a:normAutofit lnSpcReduction="10000"/>
          </a:bodyPr>
          <a:lstStyle/>
          <a:p>
            <a:r>
              <a:rPr lang="en-US" dirty="0"/>
              <a:t>Scholars </a:t>
            </a:r>
            <a:r>
              <a:rPr lang="en-US" dirty="0" smtClean="0"/>
              <a:t>will only receive </a:t>
            </a:r>
            <a:r>
              <a:rPr lang="en-US" dirty="0"/>
              <a:t>credit for </a:t>
            </a:r>
            <a:r>
              <a:rPr lang="en-US" dirty="0" smtClean="0"/>
              <a:t>employment </a:t>
            </a:r>
            <a:r>
              <a:rPr lang="en-US" dirty="0"/>
              <a:t>positions </a:t>
            </a:r>
            <a:r>
              <a:rPr lang="en-US" dirty="0" smtClean="0"/>
              <a:t>verified by their employer</a:t>
            </a:r>
            <a:endParaRPr lang="en-US" dirty="0"/>
          </a:p>
          <a:p>
            <a:r>
              <a:rPr lang="en-US" dirty="0" smtClean="0"/>
              <a:t>Scholars will </a:t>
            </a:r>
            <a:r>
              <a:rPr lang="en-US" dirty="0"/>
              <a:t>not receive credit for any employment positions held prior to the date of completion of one academic </a:t>
            </a:r>
            <a:r>
              <a:rPr lang="en-US" dirty="0" smtClean="0"/>
              <a:t>year</a:t>
            </a:r>
          </a:p>
          <a:p>
            <a:r>
              <a:rPr lang="en-US" dirty="0" smtClean="0"/>
              <a:t>Scholars who </a:t>
            </a:r>
            <a:r>
              <a:rPr lang="en-US" dirty="0"/>
              <a:t>exit a training program prior to its completion and have not finished at least one academic year of training will be referred for repayment to the Debt and Payment Management Group (DPMG) of </a:t>
            </a:r>
            <a:r>
              <a:rPr lang="en-US" dirty="0" smtClean="0"/>
              <a:t>ED</a:t>
            </a:r>
          </a:p>
          <a:p>
            <a:endParaRPr lang="en-US" dirty="0"/>
          </a:p>
        </p:txBody>
      </p:sp>
    </p:spTree>
    <p:extLst>
      <p:ext uri="{BB962C8B-B14F-4D97-AF65-F5344CB8AC3E}">
        <p14:creationId xmlns:p14="http://schemas.microsoft.com/office/powerpoint/2010/main" val="221399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to be Entered </a:t>
            </a:r>
            <a:r>
              <a:rPr lang="en-US" dirty="0" smtClean="0"/>
              <a:t>by Employers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18</a:t>
            </a:fld>
            <a:endParaRPr lang="en-US" dirty="0"/>
          </a:p>
        </p:txBody>
      </p:sp>
      <p:sp>
        <p:nvSpPr>
          <p:cNvPr id="4" name="Content Placeholder 3"/>
          <p:cNvSpPr>
            <a:spLocks noGrp="1"/>
          </p:cNvSpPr>
          <p:nvPr>
            <p:ph sz="quarter" idx="1"/>
          </p:nvPr>
        </p:nvSpPr>
        <p:spPr/>
        <p:txBody>
          <a:bodyPr/>
          <a:lstStyle/>
          <a:p>
            <a:r>
              <a:rPr lang="en-US" dirty="0" smtClean="0"/>
              <a:t>Employers review </a:t>
            </a:r>
            <a:r>
              <a:rPr lang="en-US" dirty="0"/>
              <a:t>the employment data </a:t>
            </a:r>
            <a:r>
              <a:rPr lang="en-US" dirty="0" smtClean="0"/>
              <a:t>entered </a:t>
            </a:r>
            <a:r>
              <a:rPr lang="en-US" dirty="0"/>
              <a:t>by the </a:t>
            </a:r>
            <a:r>
              <a:rPr lang="en-US" dirty="0" smtClean="0"/>
              <a:t>scholars to verify </a:t>
            </a:r>
            <a:r>
              <a:rPr lang="en-US" dirty="0"/>
              <a:t>that </a:t>
            </a:r>
            <a:r>
              <a:rPr lang="en-US" dirty="0" smtClean="0"/>
              <a:t>it is accurate</a:t>
            </a:r>
          </a:p>
          <a:p>
            <a:r>
              <a:rPr lang="en-US" dirty="0" smtClean="0"/>
              <a:t>If employers disagree with any information they can describe the reason for disagreement</a:t>
            </a:r>
          </a:p>
          <a:p>
            <a:r>
              <a:rPr lang="en-US" dirty="0" smtClean="0"/>
              <a:t>After the employers have verified/disputed the employment information scholars are notified</a:t>
            </a:r>
            <a:endParaRPr lang="en-US" dirty="0"/>
          </a:p>
        </p:txBody>
      </p:sp>
    </p:spTree>
    <p:extLst>
      <p:ext uri="{BB962C8B-B14F-4D97-AF65-F5344CB8AC3E}">
        <p14:creationId xmlns:p14="http://schemas.microsoft.com/office/powerpoint/2010/main" val="1511779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OSEP Uses the Data That Grantees Report</a:t>
            </a:r>
            <a:endParaRPr lang="en-US" dirty="0"/>
          </a:p>
        </p:txBody>
      </p:sp>
      <p:sp>
        <p:nvSpPr>
          <p:cNvPr id="3" name="Content Placeholder 2"/>
          <p:cNvSpPr>
            <a:spLocks noGrp="1"/>
          </p:cNvSpPr>
          <p:nvPr>
            <p:ph sz="quarter" idx="1"/>
          </p:nvPr>
        </p:nvSpPr>
        <p:spPr/>
        <p:txBody>
          <a:bodyPr>
            <a:normAutofit/>
          </a:bodyPr>
          <a:lstStyle/>
          <a:p>
            <a:r>
              <a:rPr lang="en-US" dirty="0" err="1" smtClean="0"/>
              <a:t>DCS</a:t>
            </a:r>
            <a:r>
              <a:rPr lang="en-US" dirty="0" smtClean="0"/>
              <a:t> </a:t>
            </a:r>
            <a:endParaRPr lang="en-US" dirty="0"/>
          </a:p>
          <a:p>
            <a:pPr lvl="1"/>
            <a:r>
              <a:rPr lang="en-US" dirty="0" smtClean="0"/>
              <a:t>Allows OSEP to produce data for internal reports  and program improvement activities, and monitor grant performance.</a:t>
            </a:r>
          </a:p>
          <a:p>
            <a:pPr lvl="1"/>
            <a:r>
              <a:rPr lang="en-US" dirty="0" smtClean="0"/>
              <a:t>Ensures scholars are meeting service obligation requirements.</a:t>
            </a:r>
          </a:p>
          <a:p>
            <a:pPr lvl="1"/>
            <a:r>
              <a:rPr lang="en-US" dirty="0" smtClean="0"/>
              <a:t>Provides data for GPRA program performance reporting.</a:t>
            </a:r>
          </a:p>
          <a:p>
            <a:pPr lvl="1">
              <a:buNone/>
            </a:pPr>
            <a:endParaRPr lang="en-US" dirty="0" smtClean="0"/>
          </a:p>
          <a:p>
            <a:pPr lvl="1">
              <a:buNone/>
            </a:pPr>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8FEA6AD-5963-42A3-B799-50DDE2FA9A33}" type="slidenum">
              <a:rPr lang="en-US" smtClean="0"/>
              <a:pPr/>
              <a:t>19</a:t>
            </a:fld>
            <a:endParaRPr lang="en-US" dirty="0"/>
          </a:p>
        </p:txBody>
      </p:sp>
    </p:spTree>
    <p:extLst>
      <p:ext uri="{BB962C8B-B14F-4D97-AF65-F5344CB8AC3E}">
        <p14:creationId xmlns:p14="http://schemas.microsoft.com/office/powerpoint/2010/main" val="264277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Presentation</a:t>
            </a:r>
            <a:endParaRPr lang="en-US" dirty="0"/>
          </a:p>
        </p:txBody>
      </p:sp>
      <p:sp>
        <p:nvSpPr>
          <p:cNvPr id="3" name="Content Placeholder 2"/>
          <p:cNvSpPr>
            <a:spLocks noGrp="1"/>
          </p:cNvSpPr>
          <p:nvPr>
            <p:ph idx="1"/>
          </p:nvPr>
        </p:nvSpPr>
        <p:spPr>
          <a:xfrm>
            <a:off x="685800" y="1752600"/>
            <a:ext cx="7696200" cy="4389120"/>
          </a:xfrm>
          <a:effectLst/>
        </p:spPr>
        <p:txBody>
          <a:bodyPr>
            <a:normAutofit/>
          </a:bodyPr>
          <a:lstStyle/>
          <a:p>
            <a:r>
              <a:rPr lang="en-US" dirty="0"/>
              <a:t>To introduce the new data collection system and procedures for submitting data</a:t>
            </a:r>
          </a:p>
          <a:p>
            <a:r>
              <a:rPr lang="en-US" dirty="0" smtClean="0"/>
              <a:t>To </a:t>
            </a:r>
            <a:r>
              <a:rPr lang="en-US" dirty="0"/>
              <a:t>review Project </a:t>
            </a:r>
            <a:r>
              <a:rPr lang="en-US" dirty="0" smtClean="0"/>
              <a:t>Directors’ and scholars’ responsibilities </a:t>
            </a:r>
            <a:r>
              <a:rPr lang="en-US" dirty="0"/>
              <a:t>with regard </a:t>
            </a:r>
            <a:r>
              <a:rPr lang="en-US" dirty="0" smtClean="0"/>
              <a:t>to the Personnel Development Program requirements, including Pre-Scholarship </a:t>
            </a:r>
            <a:r>
              <a:rPr lang="en-US" dirty="0"/>
              <a:t>A</a:t>
            </a:r>
            <a:r>
              <a:rPr lang="en-US" dirty="0" smtClean="0"/>
              <a:t>greements and Exit Certifications</a:t>
            </a:r>
          </a:p>
          <a:p>
            <a:r>
              <a:rPr lang="en-US" sz="2800" dirty="0" smtClean="0"/>
              <a:t>To </a:t>
            </a:r>
            <a:r>
              <a:rPr lang="en-US" sz="2800" dirty="0"/>
              <a:t>provide a live demonstration of the DCS</a:t>
            </a:r>
          </a:p>
        </p:txBody>
      </p:sp>
      <p:sp>
        <p:nvSpPr>
          <p:cNvPr id="4" name="Slide Number Placeholder 3"/>
          <p:cNvSpPr>
            <a:spLocks noGrp="1"/>
          </p:cNvSpPr>
          <p:nvPr>
            <p:ph type="sldNum" sz="quarter" idx="12"/>
          </p:nvPr>
        </p:nvSpPr>
        <p:spPr/>
        <p:txBody>
          <a:bodyPr>
            <a:normAutofit fontScale="85000" lnSpcReduction="20000"/>
          </a:bodyPr>
          <a:lstStyle/>
          <a:p>
            <a:fld id="{11F66CED-2B61-4DFE-9587-19755F43A1B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 Demonstration of DCS</a:t>
            </a:r>
          </a:p>
        </p:txBody>
      </p:sp>
      <p:sp>
        <p:nvSpPr>
          <p:cNvPr id="3" name="Content Placeholder 2"/>
          <p:cNvSpPr>
            <a:spLocks noGrp="1"/>
          </p:cNvSpPr>
          <p:nvPr>
            <p:ph sz="quarter" idx="1"/>
          </p:nvPr>
        </p:nvSpPr>
        <p:spPr/>
        <p:txBody>
          <a:bodyPr>
            <a:normAutofit/>
          </a:bodyPr>
          <a:lstStyle/>
          <a:p>
            <a:r>
              <a:rPr lang="en-US" dirty="0" smtClean="0"/>
              <a:t>We will now demonstrate the following activities in the DCS:</a:t>
            </a:r>
          </a:p>
          <a:p>
            <a:pPr lvl="1"/>
            <a:r>
              <a:rPr lang="en-US" dirty="0" smtClean="0"/>
              <a:t>Logging in as a first time user and creating an account</a:t>
            </a:r>
          </a:p>
          <a:p>
            <a:pPr lvl="1"/>
            <a:r>
              <a:rPr lang="en-US" dirty="0" smtClean="0"/>
              <a:t>Updating a grant and contact information</a:t>
            </a:r>
          </a:p>
          <a:p>
            <a:pPr lvl="1"/>
            <a:r>
              <a:rPr lang="en-US" dirty="0" smtClean="0"/>
              <a:t>Adding a secondary user</a:t>
            </a:r>
          </a:p>
          <a:p>
            <a:pPr lvl="1"/>
            <a:r>
              <a:rPr lang="en-US" dirty="0"/>
              <a:t>A</a:t>
            </a:r>
            <a:r>
              <a:rPr lang="en-US" dirty="0" smtClean="0"/>
              <a:t>dding data for a scholar</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8FEA6AD-5963-42A3-B799-50DDE2FA9A33}" type="slidenum">
              <a:rPr lang="en-US" smtClean="0"/>
              <a:pPr/>
              <a:t>20</a:t>
            </a:fld>
            <a:endParaRPr lang="en-US" dirty="0"/>
          </a:p>
        </p:txBody>
      </p:sp>
    </p:spTree>
    <p:extLst>
      <p:ext uri="{BB962C8B-B14F-4D97-AF65-F5344CB8AC3E}">
        <p14:creationId xmlns:p14="http://schemas.microsoft.com/office/powerpoint/2010/main" val="3984595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for Reporting Good Data</a:t>
            </a:r>
            <a:endParaRPr lang="en-US" dirty="0"/>
          </a:p>
        </p:txBody>
      </p:sp>
      <p:sp>
        <p:nvSpPr>
          <p:cNvPr id="3" name="Content Placeholder 2"/>
          <p:cNvSpPr>
            <a:spLocks noGrp="1"/>
          </p:cNvSpPr>
          <p:nvPr>
            <p:ph sz="quarter" idx="1"/>
          </p:nvPr>
        </p:nvSpPr>
        <p:spPr/>
        <p:txBody>
          <a:bodyPr>
            <a:normAutofit/>
          </a:bodyPr>
          <a:lstStyle/>
          <a:p>
            <a:r>
              <a:rPr lang="en-US" sz="2600" dirty="0" smtClean="0"/>
              <a:t>Notify scholars at the beginning of the program that they will be asked to provide test results and complete an Exit Certification.</a:t>
            </a:r>
          </a:p>
          <a:p>
            <a:r>
              <a:rPr lang="en-US" sz="2600" dirty="0" smtClean="0"/>
              <a:t>Remind scholars via phone or email before they exit that they will be asked to provide test results and an Exit Certification.</a:t>
            </a:r>
          </a:p>
          <a:p>
            <a:r>
              <a:rPr lang="en-US" sz="2600" dirty="0" smtClean="0"/>
              <a:t>Arrange and conduct exit interviews with each completing scholar</a:t>
            </a:r>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8FEA6AD-5963-42A3-B799-50DDE2FA9A33}"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Steps for Reporting Good </a:t>
            </a:r>
            <a:r>
              <a:rPr lang="en-US" dirty="0" smtClean="0"/>
              <a:t>Data (</a:t>
            </a:r>
            <a:r>
              <a:rPr lang="en-US" dirty="0"/>
              <a:t>continued</a:t>
            </a:r>
            <a:r>
              <a:rPr lang="en-US" dirty="0" smtClean="0"/>
              <a:t>)</a:t>
            </a:r>
            <a:endParaRPr lang="en-US" sz="3000" dirty="0"/>
          </a:p>
        </p:txBody>
      </p:sp>
      <p:sp>
        <p:nvSpPr>
          <p:cNvPr id="3" name="Content Placeholder 2"/>
          <p:cNvSpPr>
            <a:spLocks noGrp="1"/>
          </p:cNvSpPr>
          <p:nvPr>
            <p:ph idx="1"/>
          </p:nvPr>
        </p:nvSpPr>
        <p:spPr>
          <a:xfrm>
            <a:off x="457200" y="1676400"/>
            <a:ext cx="8229600" cy="4389120"/>
          </a:xfrm>
        </p:spPr>
        <p:txBody>
          <a:bodyPr>
            <a:normAutofit/>
          </a:bodyPr>
          <a:lstStyle/>
          <a:p>
            <a:r>
              <a:rPr lang="en-US" sz="2600" dirty="0" smtClean="0"/>
              <a:t>Manage grant to ensure that all scholars will complete the program before the grant ends; enroll scholars with sufficient time, funding and support to complete within the grant period.</a:t>
            </a:r>
          </a:p>
          <a:p>
            <a:r>
              <a:rPr lang="en-US" sz="2600" dirty="0"/>
              <a:t>Leverage a one-time no cost extension to enable scholars to finish the program; request a second, no-cost extension if additional time is needed for scholars to finish the program</a:t>
            </a:r>
          </a:p>
          <a:p>
            <a:endParaRPr lang="en-US" dirty="0" smtClean="0"/>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11F66CED-2B61-4DFE-9587-19755F43A1BB}" type="slidenum">
              <a:rPr lang="en-US" smtClean="0"/>
              <a:pPr/>
              <a:t>22</a:t>
            </a:fld>
            <a:endParaRPr lang="en-US" dirty="0"/>
          </a:p>
        </p:txBody>
      </p:sp>
    </p:spTree>
    <p:extLst>
      <p:ext uri="{BB962C8B-B14F-4D97-AF65-F5344CB8AC3E}">
        <p14:creationId xmlns:p14="http://schemas.microsoft.com/office/powerpoint/2010/main" val="3917926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2013 Priority Language</a:t>
            </a:r>
            <a:endParaRPr lang="en-US" dirty="0"/>
          </a:p>
        </p:txBody>
      </p:sp>
      <p:sp>
        <p:nvSpPr>
          <p:cNvPr id="3" name="Content Placeholder 2"/>
          <p:cNvSpPr>
            <a:spLocks noGrp="1"/>
          </p:cNvSpPr>
          <p:nvPr>
            <p:ph sz="half" idx="1"/>
          </p:nvPr>
        </p:nvSpPr>
        <p:spPr/>
        <p:txBody>
          <a:bodyPr>
            <a:normAutofit/>
          </a:bodyPr>
          <a:lstStyle/>
          <a:p>
            <a:pPr marL="0" indent="0">
              <a:buNone/>
            </a:pPr>
            <a:r>
              <a:rPr lang="en-US" b="1" dirty="0" smtClean="0"/>
              <a:t>325D</a:t>
            </a:r>
          </a:p>
          <a:p>
            <a:r>
              <a:rPr lang="en-US" dirty="0" smtClean="0"/>
              <a:t>(</a:t>
            </a:r>
            <a:r>
              <a:rPr lang="en-US" dirty="0" err="1" smtClean="0"/>
              <a:t>d,e</a:t>
            </a:r>
            <a:r>
              <a:rPr lang="en-US" dirty="0"/>
              <a:t>) Ensure that all scholars </a:t>
            </a:r>
            <a:r>
              <a:rPr lang="en-US" dirty="0" smtClean="0"/>
              <a:t>recruited into the program can </a:t>
            </a:r>
            <a:r>
              <a:rPr lang="en-US" dirty="0"/>
              <a:t>graduate </a:t>
            </a:r>
            <a:r>
              <a:rPr lang="en-US" dirty="0" smtClean="0"/>
              <a:t>from the program by </a:t>
            </a:r>
            <a:r>
              <a:rPr lang="en-US" dirty="0"/>
              <a:t>the end of the </a:t>
            </a:r>
            <a:r>
              <a:rPr lang="en-US" dirty="0" smtClean="0"/>
              <a:t>grant’s </a:t>
            </a:r>
            <a:r>
              <a:rPr lang="en-US" dirty="0"/>
              <a:t>project period.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normAutofit/>
          </a:bodyPr>
          <a:lstStyle/>
          <a:p>
            <a:pPr marL="0" indent="0">
              <a:buNone/>
            </a:pPr>
            <a:r>
              <a:rPr lang="en-US" b="1" dirty="0" smtClean="0"/>
              <a:t>325K</a:t>
            </a:r>
          </a:p>
          <a:p>
            <a:r>
              <a:rPr lang="en-US" dirty="0" smtClean="0"/>
              <a:t>(d,2) Ensure that all scholars who enroll in the proposed project can graduate by the end of the grant project period. </a:t>
            </a:r>
          </a:p>
          <a:p>
            <a:endParaRPr lang="en-US" dirty="0"/>
          </a:p>
        </p:txBody>
      </p:sp>
      <p:sp>
        <p:nvSpPr>
          <p:cNvPr id="5" name="Slide Number Placeholder 4"/>
          <p:cNvSpPr>
            <a:spLocks noGrp="1"/>
          </p:cNvSpPr>
          <p:nvPr>
            <p:ph type="sldNum" sz="quarter" idx="16"/>
          </p:nvPr>
        </p:nvSpPr>
        <p:spPr/>
        <p:txBody>
          <a:bodyPr>
            <a:normAutofit fontScale="85000" lnSpcReduction="20000"/>
          </a:bodyPr>
          <a:lstStyle/>
          <a:p>
            <a:fld id="{11F66CED-2B61-4DFE-9587-19755F43A1BB}" type="slidenum">
              <a:rPr lang="en-US" smtClean="0"/>
              <a:pPr/>
              <a:t>23</a:t>
            </a:fld>
            <a:endParaRPr lang="en-US"/>
          </a:p>
        </p:txBody>
      </p:sp>
    </p:spTree>
    <p:extLst>
      <p:ext uri="{BB962C8B-B14F-4D97-AF65-F5344CB8AC3E}">
        <p14:creationId xmlns:p14="http://schemas.microsoft.com/office/powerpoint/2010/main" val="969166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 for Grantees, Scholars, and Employers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24</a:t>
            </a:fld>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Archived version of webinar trainings held in June/July for PDs and their staff available at </a:t>
            </a:r>
            <a:r>
              <a:rPr lang="en-US" dirty="0" smtClean="0">
                <a:hlinkClick r:id="rId4" tooltip="Link to the DCS website Training and Resources page"/>
              </a:rPr>
              <a:t>https://pdp.ed.gov/OSEP/home/training</a:t>
            </a:r>
            <a:r>
              <a:rPr lang="en-US" dirty="0" smtClean="0"/>
              <a:t> </a:t>
            </a:r>
          </a:p>
          <a:p>
            <a:r>
              <a:rPr lang="en-US" dirty="0"/>
              <a:t>Users’ guides and video demonstrations (coming soon)</a:t>
            </a:r>
          </a:p>
          <a:p>
            <a:r>
              <a:rPr lang="en-US" dirty="0" smtClean="0"/>
              <a:t>Updated FAQs</a:t>
            </a:r>
          </a:p>
          <a:p>
            <a:r>
              <a:rPr lang="en-US" dirty="0" smtClean="0"/>
              <a:t>DCC HelpDesk: </a:t>
            </a:r>
          </a:p>
          <a:p>
            <a:pPr lvl="1"/>
            <a:r>
              <a:rPr lang="en-US" dirty="0" smtClean="0"/>
              <a:t>Support  available from 8 am to 8 pm ET, Monday through Friday</a:t>
            </a:r>
          </a:p>
          <a:p>
            <a:pPr lvl="1"/>
            <a:r>
              <a:rPr lang="en-US" dirty="0" smtClean="0"/>
              <a:t>1-800-285-6276</a:t>
            </a:r>
          </a:p>
          <a:p>
            <a:pPr lvl="1"/>
            <a:r>
              <a:rPr lang="en-US" dirty="0">
                <a:hlinkClick r:id="rId5"/>
              </a:rPr>
              <a:t>serviceobligation@ed.gov</a:t>
            </a:r>
            <a:endParaRPr lang="en-US" dirty="0" smtClean="0"/>
          </a:p>
          <a:p>
            <a:endParaRPr lang="en-US" dirty="0" smtClean="0"/>
          </a:p>
          <a:p>
            <a:endParaRPr lang="en-US" dirty="0"/>
          </a:p>
        </p:txBody>
      </p:sp>
    </p:spTree>
    <p:extLst>
      <p:ext uri="{BB962C8B-B14F-4D97-AF65-F5344CB8AC3E}">
        <p14:creationId xmlns:p14="http://schemas.microsoft.com/office/powerpoint/2010/main" val="10160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sz="quarter" idx="1"/>
          </p:nvPr>
        </p:nvSpPr>
        <p:spPr/>
        <p:txBody>
          <a:bodyPr>
            <a:normAutofit/>
          </a:bodyPr>
          <a:lstStyle/>
          <a:p>
            <a:pPr lvl="0"/>
            <a:r>
              <a:rPr lang="en-US" dirty="0"/>
              <a:t>What follow-up training would be useful for you and your staff?</a:t>
            </a:r>
          </a:p>
          <a:p>
            <a:pPr lvl="0"/>
            <a:r>
              <a:rPr lang="en-US" dirty="0"/>
              <a:t>What other tools would be helpful to enable you to use the data reported to improve </a:t>
            </a:r>
            <a:r>
              <a:rPr lang="en-US" dirty="0" smtClean="0"/>
              <a:t>your program’s </a:t>
            </a:r>
            <a:r>
              <a:rPr lang="en-US" dirty="0"/>
              <a:t>performance? What types of additional resources would help you enter reliable data? </a:t>
            </a:r>
          </a:p>
          <a:p>
            <a:pPr lvl="0"/>
            <a:r>
              <a:rPr lang="en-US" dirty="0"/>
              <a:t>What concerns do you have regarding the data collection </a:t>
            </a:r>
            <a:r>
              <a:rPr lang="en-US" dirty="0" smtClean="0"/>
              <a:t>process?</a:t>
            </a:r>
            <a:endParaRPr lang="en-US" dirty="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8FEA6AD-5963-42A3-B799-50DDE2FA9A33}" type="slidenum">
              <a:rPr lang="en-US" smtClean="0"/>
              <a:pPr/>
              <a:t>25</a:t>
            </a:fld>
            <a:endParaRPr lang="en-US" dirty="0"/>
          </a:p>
        </p:txBody>
      </p:sp>
    </p:spTree>
    <p:extLst>
      <p:ext uri="{BB962C8B-B14F-4D97-AF65-F5344CB8AC3E}">
        <p14:creationId xmlns:p14="http://schemas.microsoft.com/office/powerpoint/2010/main" val="1664393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6900" y="228600"/>
            <a:ext cx="8153400" cy="990600"/>
          </a:xfrm>
        </p:spPr>
        <p:txBody>
          <a:bodyPr>
            <a:normAutofit fontScale="90000"/>
          </a:bodyPr>
          <a:lstStyle/>
          <a:p>
            <a:r>
              <a:rPr lang="en-US" b="1" dirty="0" smtClean="0"/>
              <a:t/>
            </a:r>
            <a:br>
              <a:rPr lang="en-US" b="1" dirty="0" smtClean="0"/>
            </a:br>
            <a:r>
              <a:rPr lang="en-US" b="1" dirty="0" smtClean="0"/>
              <a:t>More </a:t>
            </a:r>
            <a:r>
              <a:rPr lang="en-US" sz="4900" dirty="0"/>
              <a:t>Q</a:t>
            </a:r>
            <a:r>
              <a:rPr lang="en-US" sz="4900" dirty="0" smtClean="0"/>
              <a:t>uestions</a:t>
            </a:r>
            <a:r>
              <a:rPr lang="en-US" b="1" dirty="0"/>
              <a:t>?</a:t>
            </a:r>
            <a:br>
              <a:rPr lang="en-US" b="1" dirty="0"/>
            </a:b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26</a:t>
            </a:fld>
            <a:endParaRPr lang="en-US" dirty="0"/>
          </a:p>
        </p:txBody>
      </p:sp>
      <p:sp>
        <p:nvSpPr>
          <p:cNvPr id="4" name="Content Placeholder 3"/>
          <p:cNvSpPr>
            <a:spLocks noGrp="1"/>
          </p:cNvSpPr>
          <p:nvPr>
            <p:ph sz="quarter" idx="1"/>
          </p:nvPr>
        </p:nvSpPr>
        <p:spPr/>
        <p:txBody>
          <a:bodyPr>
            <a:normAutofit/>
          </a:bodyPr>
          <a:lstStyle/>
          <a:p>
            <a:pPr marL="0" indent="0" algn="ctr">
              <a:buNone/>
            </a:pPr>
            <a:endParaRPr lang="en-US" dirty="0"/>
          </a:p>
          <a:p>
            <a:pPr marL="0" indent="0" algn="ctr">
              <a:buNone/>
            </a:pPr>
            <a:r>
              <a:rPr lang="en-US" b="1" i="1" dirty="0" smtClean="0"/>
              <a:t>DCC </a:t>
            </a:r>
            <a:r>
              <a:rPr lang="en-US" b="1" i="1" dirty="0" smtClean="0"/>
              <a:t>HelpDesk </a:t>
            </a:r>
            <a:endParaRPr lang="en-US" b="1" i="1" dirty="0"/>
          </a:p>
          <a:p>
            <a:pPr marL="365760" lvl="1" indent="0" algn="ctr">
              <a:buNone/>
            </a:pPr>
            <a:r>
              <a:rPr lang="en-US" dirty="0"/>
              <a:t>Support  available from 8 am to 8 pm </a:t>
            </a:r>
            <a:r>
              <a:rPr lang="en-US" dirty="0" smtClean="0"/>
              <a:t>ET</a:t>
            </a:r>
          </a:p>
          <a:p>
            <a:pPr marL="365760" lvl="1" indent="0" algn="ctr">
              <a:buNone/>
            </a:pPr>
            <a:r>
              <a:rPr lang="en-US" dirty="0" smtClean="0"/>
              <a:t>Monday </a:t>
            </a:r>
            <a:r>
              <a:rPr lang="en-US" dirty="0"/>
              <a:t>through Friday</a:t>
            </a:r>
          </a:p>
          <a:p>
            <a:pPr marL="365760" lvl="1" indent="0" algn="ctr">
              <a:buNone/>
            </a:pPr>
            <a:r>
              <a:rPr lang="en-US" dirty="0"/>
              <a:t>1-800-285-6276</a:t>
            </a:r>
          </a:p>
          <a:p>
            <a:pPr marL="365760" lvl="1" indent="0" algn="ctr">
              <a:buNone/>
            </a:pPr>
            <a:r>
              <a:rPr lang="en-US" dirty="0" smtClean="0">
                <a:hlinkClick r:id="rId4"/>
              </a:rPr>
              <a:t>serviceobligation@ed.gov</a:t>
            </a:r>
            <a:endParaRPr lang="en-US" dirty="0" smtClean="0"/>
          </a:p>
          <a:p>
            <a:pPr marL="365760" lvl="1" indent="0" algn="ctr">
              <a:buNone/>
            </a:pPr>
            <a:r>
              <a:rPr lang="en-US" dirty="0" smtClean="0">
                <a:hlinkClick r:id="rId5" tooltip="Link the OSEP DCS website"/>
              </a:rPr>
              <a:t>https://pdp.ed.gov/OSEP</a:t>
            </a:r>
            <a:endParaRPr lang="en-US" dirty="0" smtClean="0"/>
          </a:p>
          <a:p>
            <a:pPr marL="365760" lvl="1" indent="0" algn="ctr">
              <a:buNone/>
            </a:pPr>
            <a:endParaRPr lang="en-US" dirty="0"/>
          </a:p>
          <a:p>
            <a:pPr algn="ctr"/>
            <a:endParaRPr lang="en-US" dirty="0"/>
          </a:p>
        </p:txBody>
      </p:sp>
    </p:spTree>
    <p:extLst>
      <p:ext uri="{BB962C8B-B14F-4D97-AF65-F5344CB8AC3E}">
        <p14:creationId xmlns:p14="http://schemas.microsoft.com/office/powerpoint/2010/main" val="112544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Grantee Reporting Requirements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3</a:t>
            </a:fld>
            <a:endParaRPr lang="en-US" dirty="0"/>
          </a:p>
        </p:txBody>
      </p:sp>
      <p:sp>
        <p:nvSpPr>
          <p:cNvPr id="4" name="Content Placeholder 3"/>
          <p:cNvSpPr>
            <a:spLocks noGrp="1"/>
          </p:cNvSpPr>
          <p:nvPr>
            <p:ph sz="quarter" idx="1"/>
          </p:nvPr>
        </p:nvSpPr>
        <p:spPr/>
        <p:txBody>
          <a:bodyPr>
            <a:normAutofit/>
          </a:bodyPr>
          <a:lstStyle/>
          <a:p>
            <a:r>
              <a:rPr lang="en-US" dirty="0" smtClean="0"/>
              <a:t>Grantees previously provided information about funded scholars into online systems:</a:t>
            </a:r>
          </a:p>
          <a:p>
            <a:pPr lvl="1"/>
            <a:r>
              <a:rPr lang="en-US" dirty="0" smtClean="0"/>
              <a:t>The Service Obligation Tracking System (SOTS)</a:t>
            </a:r>
          </a:p>
          <a:p>
            <a:pPr lvl="1"/>
            <a:r>
              <a:rPr lang="en-US" dirty="0" smtClean="0"/>
              <a:t>The Scholar Data Report (SDR)</a:t>
            </a:r>
          </a:p>
          <a:p>
            <a:r>
              <a:rPr lang="en-US" dirty="0" smtClean="0"/>
              <a:t>Will now enter all data into a single, online, web-based data collection system – the DCS. Data from the previous systems were merged into the DCS.</a:t>
            </a:r>
          </a:p>
        </p:txBody>
      </p:sp>
    </p:spTree>
    <p:extLst>
      <p:ext uri="{BB962C8B-B14F-4D97-AF65-F5344CB8AC3E}">
        <p14:creationId xmlns:p14="http://schemas.microsoft.com/office/powerpoint/2010/main" val="3848606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DCS</a:t>
            </a:r>
            <a:r>
              <a:rPr lang="en-US" dirty="0" smtClean="0"/>
              <a:t>: Data Collection Components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4</a:t>
            </a:fld>
            <a:endParaRPr lang="en-US" dirty="0"/>
          </a:p>
        </p:txBody>
      </p:sp>
      <p:sp>
        <p:nvSpPr>
          <p:cNvPr id="4" name="Content Placeholder 3"/>
          <p:cNvSpPr>
            <a:spLocks noGrp="1"/>
          </p:cNvSpPr>
          <p:nvPr>
            <p:ph sz="quarter" idx="1"/>
          </p:nvPr>
        </p:nvSpPr>
        <p:spPr/>
        <p:txBody>
          <a:bodyPr/>
          <a:lstStyle/>
          <a:p>
            <a:r>
              <a:rPr lang="en-US" dirty="0" smtClean="0"/>
              <a:t>The </a:t>
            </a:r>
            <a:r>
              <a:rPr lang="en-US" dirty="0" err="1" smtClean="0"/>
              <a:t>DCS</a:t>
            </a:r>
            <a:r>
              <a:rPr lang="en-US" dirty="0" smtClean="0"/>
              <a:t> collects the following data:</a:t>
            </a:r>
          </a:p>
          <a:p>
            <a:pPr lvl="1"/>
            <a:r>
              <a:rPr lang="en-US" dirty="0" smtClean="0"/>
              <a:t>Grantees upload </a:t>
            </a:r>
            <a:r>
              <a:rPr lang="en-US" b="1" i="1" dirty="0" smtClean="0"/>
              <a:t>signed</a:t>
            </a:r>
            <a:r>
              <a:rPr lang="en-US" dirty="0" smtClean="0"/>
              <a:t> Pre-Scholarship Agreements and Exit Certifications;</a:t>
            </a:r>
          </a:p>
          <a:p>
            <a:pPr lvl="1"/>
            <a:r>
              <a:rPr lang="en-US" dirty="0" smtClean="0"/>
              <a:t>Grantees enter contact, demographic and training information about scholars;</a:t>
            </a:r>
          </a:p>
          <a:p>
            <a:pPr lvl="1"/>
            <a:r>
              <a:rPr lang="en-US" dirty="0" smtClean="0"/>
              <a:t>Scholars will review and approve grantee entered training information;</a:t>
            </a:r>
          </a:p>
          <a:p>
            <a:pPr lvl="1"/>
            <a:r>
              <a:rPr lang="en-US" dirty="0" smtClean="0"/>
              <a:t>Scholars enter employment information; and</a:t>
            </a:r>
          </a:p>
          <a:p>
            <a:pPr lvl="1"/>
            <a:r>
              <a:rPr lang="en-US" dirty="0" smtClean="0"/>
              <a:t>Employers verify employment information.</a:t>
            </a:r>
          </a:p>
        </p:txBody>
      </p:sp>
    </p:spTree>
    <p:extLst>
      <p:ext uri="{BB962C8B-B14F-4D97-AF65-F5344CB8AC3E}">
        <p14:creationId xmlns:p14="http://schemas.microsoft.com/office/powerpoint/2010/main" val="3750300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DCS: Data Collection </a:t>
            </a:r>
            <a:r>
              <a:rPr lang="en-US" dirty="0" smtClean="0"/>
              <a:t>Components (continued)</a:t>
            </a:r>
            <a:endParaRPr lang="en-US" dirty="0"/>
          </a:p>
        </p:txBody>
      </p:sp>
      <p:sp>
        <p:nvSpPr>
          <p:cNvPr id="28" name="Slide Number Placeholder 2"/>
          <p:cNvSpPr>
            <a:spLocks noGrp="1"/>
          </p:cNvSpPr>
          <p:nvPr>
            <p:ph type="sldNum" sz="quarter" idx="4294967295"/>
          </p:nvPr>
        </p:nvSpPr>
        <p:spPr>
          <a:xfrm>
            <a:off x="8229600" y="6324600"/>
            <a:ext cx="533400" cy="244476"/>
          </a:xfrm>
          <a:prstGeom prst="rect">
            <a:avLst/>
          </a:prstGeom>
        </p:spPr>
        <p:txBody>
          <a:bodyPr>
            <a:normAutofit fontScale="85000" lnSpcReduction="20000"/>
          </a:bodyPr>
          <a:lstStyle/>
          <a:p>
            <a:fld id="{78FEA6AD-5963-42A3-B799-50DDE2FA9A33}" type="slidenum">
              <a:rPr lang="en-US" smtClean="0"/>
              <a:pPr/>
              <a:t>5</a:t>
            </a:fld>
            <a:endParaRPr lang="en-US" dirty="0"/>
          </a:p>
        </p:txBody>
      </p:sp>
      <p:pic>
        <p:nvPicPr>
          <p:cNvPr id="1026" name="Picture 2" descr="The flow chart depicts the flow of PDP grant funds to IHEs and then scholars.  Then, when the scholar exits the program he/she either fulfills the obligation through service by submitting employment that is verified by the employer or through cash repayment." title="Flow Chart of DCS Data Collection Compon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752600"/>
            <a:ext cx="7543800" cy="4571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Slide Number Placeholder 2"/>
          <p:cNvSpPr>
            <a:spLocks noGrp="1"/>
          </p:cNvSpPr>
          <p:nvPr>
            <p:ph type="sldNum" sz="quarter" idx="4294967295"/>
          </p:nvPr>
        </p:nvSpPr>
        <p:spPr>
          <a:xfrm>
            <a:off x="0" y="1272222"/>
            <a:ext cx="533400" cy="244476"/>
          </a:xfrm>
          <a:prstGeom prst="rect">
            <a:avLst/>
          </a:prstGeom>
        </p:spPr>
        <p:txBody>
          <a:bodyPr vert="horz" anchor="ctr" anchorCtr="0">
            <a:normAutofit fontScale="85000" lnSpcReduction="20000"/>
          </a:bodyPr>
          <a:lstStyle/>
          <a:p>
            <a:pPr algn="ctr"/>
            <a:fld id="{78FEA6AD-5963-42A3-B799-50DDE2FA9A33}" type="slidenum">
              <a:rPr lang="en-US" sz="1400" b="1">
                <a:solidFill>
                  <a:srgbClr val="FFFFFF"/>
                </a:solidFill>
              </a:rPr>
              <a:pPr algn="ctr"/>
              <a:t>5</a:t>
            </a:fld>
            <a:endParaRPr lang="en-US" sz="1400" b="1" dirty="0">
              <a:solidFill>
                <a:srgbClr val="FFFFFF"/>
              </a:solidFill>
            </a:endParaRPr>
          </a:p>
        </p:txBody>
      </p:sp>
    </p:spTree>
    <p:extLst>
      <p:ext uri="{BB962C8B-B14F-4D97-AF65-F5344CB8AC3E}">
        <p14:creationId xmlns:p14="http://schemas.microsoft.com/office/powerpoint/2010/main" val="18518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DCS: Data Collection </a:t>
            </a:r>
            <a:r>
              <a:rPr lang="en-US" dirty="0" smtClean="0"/>
              <a:t>Components (continued)</a:t>
            </a:r>
            <a:endParaRPr lang="en-US" dirty="0"/>
          </a:p>
        </p:txBody>
      </p:sp>
      <p:sp>
        <p:nvSpPr>
          <p:cNvPr id="28" name="Slide Number Placeholder 2"/>
          <p:cNvSpPr>
            <a:spLocks noGrp="1"/>
          </p:cNvSpPr>
          <p:nvPr>
            <p:ph type="sldNum" sz="quarter" idx="4294967295"/>
          </p:nvPr>
        </p:nvSpPr>
        <p:spPr>
          <a:xfrm>
            <a:off x="8229600" y="6324600"/>
            <a:ext cx="533400" cy="244476"/>
          </a:xfrm>
          <a:prstGeom prst="rect">
            <a:avLst/>
          </a:prstGeom>
        </p:spPr>
        <p:txBody>
          <a:bodyPr>
            <a:normAutofit fontScale="85000" lnSpcReduction="20000"/>
          </a:bodyPr>
          <a:lstStyle/>
          <a:p>
            <a:fld id="{78FEA6AD-5963-42A3-B799-50DDE2FA9A33}" type="slidenum">
              <a:rPr lang="en-US" smtClean="0"/>
              <a:pPr/>
              <a:t>6</a:t>
            </a:fld>
            <a:endParaRPr lang="en-US" dirty="0"/>
          </a:p>
        </p:txBody>
      </p:sp>
      <p:sp>
        <p:nvSpPr>
          <p:cNvPr id="5" name="Slide Number Placeholder 2"/>
          <p:cNvSpPr>
            <a:spLocks noGrp="1"/>
          </p:cNvSpPr>
          <p:nvPr>
            <p:ph type="sldNum" sz="quarter" idx="4294967295"/>
          </p:nvPr>
        </p:nvSpPr>
        <p:spPr>
          <a:xfrm>
            <a:off x="0" y="1272222"/>
            <a:ext cx="533400" cy="244476"/>
          </a:xfrm>
          <a:prstGeom prst="rect">
            <a:avLst/>
          </a:prstGeom>
        </p:spPr>
        <p:txBody>
          <a:bodyPr vert="horz" anchor="ctr" anchorCtr="0">
            <a:normAutofit fontScale="85000" lnSpcReduction="20000"/>
          </a:bodyPr>
          <a:lstStyle/>
          <a:p>
            <a:pPr algn="ctr"/>
            <a:fld id="{78FEA6AD-5963-42A3-B799-50DDE2FA9A33}" type="slidenum">
              <a:rPr lang="en-US" sz="1400" b="1">
                <a:solidFill>
                  <a:srgbClr val="FFFFFF"/>
                </a:solidFill>
              </a:rPr>
              <a:pPr algn="ctr"/>
              <a:t>6</a:t>
            </a:fld>
            <a:endParaRPr lang="en-US" sz="1400" b="1" dirty="0">
              <a:solidFill>
                <a:srgbClr val="FFFFFF"/>
              </a:solidFill>
            </a:endParaRPr>
          </a:p>
        </p:txBody>
      </p:sp>
      <p:pic>
        <p:nvPicPr>
          <p:cNvPr id="2050" name="Picture 2" descr="The flow chart depicts the flow of PDP grant funds to IHEs and then scholars who exit the program prior to completing one year.  Those scholars are referred for cash repayment." title="Flow Chart of DCS Data Collection Components for Scholars Who Exit Prior to Completing One Ye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71624"/>
            <a:ext cx="7086599" cy="4905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4075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Grantee DCS Data Collection Components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7</a:t>
            </a:fld>
            <a:endParaRPr lang="en-US" dirty="0"/>
          </a:p>
        </p:txBody>
      </p:sp>
      <p:sp>
        <p:nvSpPr>
          <p:cNvPr id="4" name="Content Placeholder 3"/>
          <p:cNvSpPr>
            <a:spLocks noGrp="1"/>
          </p:cNvSpPr>
          <p:nvPr>
            <p:ph sz="quarter" idx="1"/>
          </p:nvPr>
        </p:nvSpPr>
        <p:spPr/>
        <p:txBody>
          <a:bodyPr>
            <a:normAutofit lnSpcReduction="10000"/>
          </a:bodyPr>
          <a:lstStyle/>
          <a:p>
            <a:r>
              <a:rPr lang="en-US" dirty="0"/>
              <a:t>Information grantees are responsible for collecting and entering into </a:t>
            </a:r>
            <a:r>
              <a:rPr lang="en-US" dirty="0" smtClean="0"/>
              <a:t>DCS:</a:t>
            </a:r>
            <a:endParaRPr lang="en-US" dirty="0"/>
          </a:p>
          <a:p>
            <a:pPr lvl="1"/>
            <a:r>
              <a:rPr lang="en-US" dirty="0" smtClean="0"/>
              <a:t>Scholar contact </a:t>
            </a:r>
            <a:r>
              <a:rPr lang="en-US" dirty="0"/>
              <a:t>information</a:t>
            </a:r>
          </a:p>
          <a:p>
            <a:pPr lvl="2"/>
            <a:r>
              <a:rPr lang="en-US" dirty="0"/>
              <a:t>Name</a:t>
            </a:r>
          </a:p>
          <a:p>
            <a:pPr lvl="2"/>
            <a:r>
              <a:rPr lang="en-US" dirty="0"/>
              <a:t>Date of birth </a:t>
            </a:r>
          </a:p>
          <a:p>
            <a:pPr lvl="2"/>
            <a:r>
              <a:rPr lang="en-US" dirty="0"/>
              <a:t>Social security number </a:t>
            </a:r>
          </a:p>
          <a:p>
            <a:pPr lvl="2"/>
            <a:r>
              <a:rPr lang="en-US" dirty="0"/>
              <a:t>Address, city, state, zip code</a:t>
            </a:r>
          </a:p>
          <a:p>
            <a:pPr lvl="2"/>
            <a:r>
              <a:rPr lang="en-US" dirty="0"/>
              <a:t>Email address (</a:t>
            </a:r>
            <a:r>
              <a:rPr lang="en-US" dirty="0" err="1"/>
              <a:t>gmail</a:t>
            </a:r>
            <a:r>
              <a:rPr lang="en-US" dirty="0"/>
              <a:t>, </a:t>
            </a:r>
            <a:r>
              <a:rPr lang="en-US" dirty="0" err="1"/>
              <a:t>hotmail</a:t>
            </a:r>
            <a:r>
              <a:rPr lang="en-US" dirty="0"/>
              <a:t>, or other non-IHE account)</a:t>
            </a:r>
          </a:p>
          <a:p>
            <a:pPr lvl="1"/>
            <a:r>
              <a:rPr lang="en-US" dirty="0" smtClean="0"/>
              <a:t>Alternate contact information (a person provided by the scholar through </a:t>
            </a:r>
            <a:r>
              <a:rPr lang="en-US" dirty="0"/>
              <a:t>which DCC may contact the </a:t>
            </a:r>
            <a:r>
              <a:rPr lang="en-US" dirty="0" smtClean="0"/>
              <a:t>scholar)</a:t>
            </a:r>
          </a:p>
          <a:p>
            <a:endParaRPr lang="en-US" dirty="0"/>
          </a:p>
        </p:txBody>
      </p:sp>
    </p:spTree>
    <p:extLst>
      <p:ext uri="{BB962C8B-B14F-4D97-AF65-F5344CB8AC3E}">
        <p14:creationId xmlns:p14="http://schemas.microsoft.com/office/powerpoint/2010/main" val="304134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Grantee DCS Data Collection </a:t>
            </a:r>
            <a:r>
              <a:rPr lang="en-US" dirty="0" smtClean="0"/>
              <a:t>Components (continued)</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8</a:t>
            </a:fld>
            <a:endParaRPr lang="en-US" dirty="0"/>
          </a:p>
        </p:txBody>
      </p:sp>
      <p:sp>
        <p:nvSpPr>
          <p:cNvPr id="4" name="Content Placeholder 3"/>
          <p:cNvSpPr>
            <a:spLocks noGrp="1"/>
          </p:cNvSpPr>
          <p:nvPr>
            <p:ph sz="quarter" idx="1"/>
          </p:nvPr>
        </p:nvSpPr>
        <p:spPr>
          <a:xfrm>
            <a:off x="457200" y="1676400"/>
            <a:ext cx="8153400" cy="4495800"/>
          </a:xfrm>
        </p:spPr>
        <p:txBody>
          <a:bodyPr>
            <a:noAutofit/>
          </a:bodyPr>
          <a:lstStyle/>
          <a:p>
            <a:pPr lvl="1"/>
            <a:r>
              <a:rPr lang="en-US" sz="2400" b="1" i="1" dirty="0" smtClean="0"/>
              <a:t>Signed</a:t>
            </a:r>
            <a:r>
              <a:rPr lang="en-US" sz="2400" dirty="0" smtClean="0"/>
              <a:t> Pre-Scholarship Agreement (to be uploaded into DCS)</a:t>
            </a:r>
          </a:p>
          <a:p>
            <a:pPr lvl="1"/>
            <a:r>
              <a:rPr lang="en-US" sz="2400" dirty="0" smtClean="0"/>
              <a:t>Information about training prior to entry into project training</a:t>
            </a:r>
          </a:p>
          <a:p>
            <a:pPr lvl="1"/>
            <a:r>
              <a:rPr lang="en-US" sz="2400" dirty="0" smtClean="0"/>
              <a:t>Information about employment prior to entry into project training</a:t>
            </a:r>
          </a:p>
          <a:p>
            <a:pPr lvl="1"/>
            <a:r>
              <a:rPr lang="en-US" sz="2400" dirty="0" smtClean="0"/>
              <a:t>Project training information</a:t>
            </a:r>
          </a:p>
          <a:p>
            <a:pPr lvl="1"/>
            <a:r>
              <a:rPr lang="en-US" sz="2400" dirty="0" smtClean="0"/>
              <a:t>Employment during training</a:t>
            </a:r>
          </a:p>
          <a:p>
            <a:pPr lvl="1"/>
            <a:r>
              <a:rPr lang="en-US" sz="2400" dirty="0" smtClean="0"/>
              <a:t>Program completion status</a:t>
            </a:r>
          </a:p>
          <a:p>
            <a:pPr lvl="1"/>
            <a:r>
              <a:rPr lang="en-US" sz="2400" dirty="0" smtClean="0"/>
              <a:t>Service obligation information</a:t>
            </a:r>
          </a:p>
          <a:p>
            <a:pPr lvl="1"/>
            <a:r>
              <a:rPr lang="en-US" sz="2400" dirty="0" smtClean="0"/>
              <a:t>Exit information</a:t>
            </a:r>
          </a:p>
          <a:p>
            <a:pPr lvl="1"/>
            <a:r>
              <a:rPr lang="en-US" sz="2400" dirty="0" smtClean="0"/>
              <a:t>Exit Certification</a:t>
            </a:r>
            <a:endParaRPr lang="en-US" sz="2400" dirty="0"/>
          </a:p>
          <a:p>
            <a:endParaRPr lang="en-US" sz="2000" dirty="0"/>
          </a:p>
        </p:txBody>
      </p:sp>
    </p:spTree>
    <p:extLst>
      <p:ext uri="{BB962C8B-B14F-4D97-AF65-F5344CB8AC3E}">
        <p14:creationId xmlns:p14="http://schemas.microsoft.com/office/powerpoint/2010/main" val="3514028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Pre-Scholarship Agreements and Exit Certifications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78FEA6AD-5963-42A3-B799-50DDE2FA9A33}" type="slidenum">
              <a:rPr lang="en-US" smtClean="0"/>
              <a:pPr/>
              <a:t>9</a:t>
            </a:fld>
            <a:endParaRPr lang="en-US" dirty="0"/>
          </a:p>
        </p:txBody>
      </p:sp>
      <p:sp>
        <p:nvSpPr>
          <p:cNvPr id="4" name="Content Placeholder 3"/>
          <p:cNvSpPr>
            <a:spLocks noGrp="1"/>
          </p:cNvSpPr>
          <p:nvPr>
            <p:ph sz="quarter" idx="1"/>
          </p:nvPr>
        </p:nvSpPr>
        <p:spPr/>
        <p:txBody>
          <a:bodyPr/>
          <a:lstStyle/>
          <a:p>
            <a:r>
              <a:rPr lang="en-US" dirty="0"/>
              <a:t>According to </a:t>
            </a:r>
            <a:r>
              <a:rPr lang="en-US" dirty="0" smtClean="0"/>
              <a:t>Section </a:t>
            </a:r>
            <a:r>
              <a:rPr lang="en-US" dirty="0"/>
              <a:t>§ 304.23 of the 2006 </a:t>
            </a:r>
            <a:r>
              <a:rPr lang="en-US" dirty="0" smtClean="0"/>
              <a:t>Regulations</a:t>
            </a:r>
            <a:r>
              <a:rPr lang="en-US" dirty="0"/>
              <a:t> </a:t>
            </a:r>
            <a:r>
              <a:rPr lang="en-US" dirty="0" smtClean="0"/>
              <a:t>grantees are </a:t>
            </a:r>
            <a:r>
              <a:rPr lang="en-US" dirty="0"/>
              <a:t>required to provide </a:t>
            </a:r>
            <a:r>
              <a:rPr lang="en-US" dirty="0" smtClean="0"/>
              <a:t>scholars </a:t>
            </a:r>
            <a:r>
              <a:rPr lang="en-US" dirty="0"/>
              <a:t>with </a:t>
            </a:r>
            <a:r>
              <a:rPr lang="en-US" dirty="0" smtClean="0"/>
              <a:t>Pre-Scholarship </a:t>
            </a:r>
            <a:r>
              <a:rPr lang="en-US" dirty="0"/>
              <a:t>A</a:t>
            </a:r>
            <a:r>
              <a:rPr lang="en-US" dirty="0" smtClean="0"/>
              <a:t>greements </a:t>
            </a:r>
            <a:r>
              <a:rPr lang="en-US" dirty="0"/>
              <a:t>and </a:t>
            </a:r>
            <a:r>
              <a:rPr lang="en-US" dirty="0" smtClean="0"/>
              <a:t>Exit </a:t>
            </a:r>
            <a:r>
              <a:rPr lang="en-US" dirty="0"/>
              <a:t>C</a:t>
            </a:r>
            <a:r>
              <a:rPr lang="en-US" dirty="0" smtClean="0"/>
              <a:t>ertifications </a:t>
            </a:r>
            <a:r>
              <a:rPr lang="en-US" dirty="0"/>
              <a:t>outlining the terms and conditions of the Personnel Development Program Grant </a:t>
            </a:r>
            <a:r>
              <a:rPr lang="en-US" dirty="0" smtClean="0"/>
              <a:t>funding</a:t>
            </a:r>
          </a:p>
          <a:p>
            <a:r>
              <a:rPr lang="en-US" dirty="0" smtClean="0"/>
              <a:t>OSEP has </a:t>
            </a:r>
            <a:r>
              <a:rPr lang="en-US" dirty="0"/>
              <a:t>developed standard </a:t>
            </a:r>
            <a:r>
              <a:rPr lang="en-US" dirty="0" smtClean="0"/>
              <a:t>Pre-Scholarship </a:t>
            </a:r>
            <a:r>
              <a:rPr lang="en-US" dirty="0"/>
              <a:t>A</a:t>
            </a:r>
            <a:r>
              <a:rPr lang="en-US" dirty="0" smtClean="0"/>
              <a:t>greements </a:t>
            </a:r>
            <a:r>
              <a:rPr lang="en-US" dirty="0"/>
              <a:t>and </a:t>
            </a:r>
            <a:r>
              <a:rPr lang="en-US" dirty="0" smtClean="0"/>
              <a:t>Exit </a:t>
            </a:r>
            <a:r>
              <a:rPr lang="en-US" dirty="0"/>
              <a:t>C</a:t>
            </a:r>
            <a:r>
              <a:rPr lang="en-US" dirty="0" smtClean="0"/>
              <a:t>ertification </a:t>
            </a:r>
            <a:r>
              <a:rPr lang="en-US" dirty="0"/>
              <a:t>templates </a:t>
            </a:r>
            <a:r>
              <a:rPr lang="en-US" dirty="0" smtClean="0"/>
              <a:t>which grantees must use</a:t>
            </a:r>
            <a:endParaRPr lang="en-US" dirty="0"/>
          </a:p>
        </p:txBody>
      </p:sp>
    </p:spTree>
    <p:extLst>
      <p:ext uri="{BB962C8B-B14F-4D97-AF65-F5344CB8AC3E}">
        <p14:creationId xmlns:p14="http://schemas.microsoft.com/office/powerpoint/2010/main" val="36412578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15277</TotalTime>
  <Words>1841</Words>
  <Application>Microsoft Office PowerPoint</Application>
  <PresentationFormat>On-screen Show (4:3)</PresentationFormat>
  <Paragraphs>209</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                   grantee reporting requirements using the personnel development program data collection system (DCS)  Dr. Bonnie D. Jones, OSEP Dr. Shedeh  Hajghassemali, OSEP Ms. karen schroll, westat ms. amy bitterman, Westat</vt:lpstr>
      <vt:lpstr>Purpose of the Presentation</vt:lpstr>
      <vt:lpstr>Grantee Reporting Requirements</vt:lpstr>
      <vt:lpstr>DCS: Data Collection Components</vt:lpstr>
      <vt:lpstr>DCS: Data Collection Components (continued)</vt:lpstr>
      <vt:lpstr>DCS: Data Collection Components (continued)</vt:lpstr>
      <vt:lpstr>Grantee DCS Data Collection Components</vt:lpstr>
      <vt:lpstr>Grantee DCS Data Collection Components (continued)</vt:lpstr>
      <vt:lpstr>Pre-Scholarship Agreements and Exit Certifications</vt:lpstr>
      <vt:lpstr>Pre-Scholarship Agreements and Exit Certifications (continued)</vt:lpstr>
      <vt:lpstr>Pre-Scholarship Agreements and Exit Certifications (continued)</vt:lpstr>
      <vt:lpstr>Grantee Initial Reporting Requirements for DCS</vt:lpstr>
      <vt:lpstr>Grantee Ongoing Reporting Requirements for DCS</vt:lpstr>
      <vt:lpstr>Data to be Entered by Scholars/Obligees </vt:lpstr>
      <vt:lpstr>PDP Service Obligation</vt:lpstr>
      <vt:lpstr>Work-related Service Fulfillment</vt:lpstr>
      <vt:lpstr>Fulfilling Service Obligation</vt:lpstr>
      <vt:lpstr>Data to be Entered by Employers</vt:lpstr>
      <vt:lpstr>How OSEP Uses the Data That Grantees Report</vt:lpstr>
      <vt:lpstr>Live Demonstration of DCS</vt:lpstr>
      <vt:lpstr>Steps for Reporting Good Data</vt:lpstr>
      <vt:lpstr>Steps for Reporting Good Data (continued)</vt:lpstr>
      <vt:lpstr>FY 2013 Priority Language</vt:lpstr>
      <vt:lpstr>Support for Grantees, Scholars, and Employers</vt:lpstr>
      <vt:lpstr>Questions and Answers</vt:lpstr>
      <vt:lpstr> More Questions? </vt:lpstr>
    </vt:vector>
  </TitlesOfParts>
  <Company>Westat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Development Program Scholar Data Report: Using the Data to Improve Program Performance</dc:title>
  <dc:creator>schroll_k</dc:creator>
  <cp:lastModifiedBy>Amy Bitterman</cp:lastModifiedBy>
  <cp:revision>282</cp:revision>
  <cp:lastPrinted>2013-07-15T00:32:34Z</cp:lastPrinted>
  <dcterms:created xsi:type="dcterms:W3CDTF">2011-06-24T15:29:44Z</dcterms:created>
  <dcterms:modified xsi:type="dcterms:W3CDTF">2014-07-21T14:49:55Z</dcterms:modified>
</cp:coreProperties>
</file>