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8" r:id="rId2"/>
    <p:sldId id="269" r:id="rId3"/>
    <p:sldId id="305" r:id="rId4"/>
    <p:sldId id="312" r:id="rId5"/>
    <p:sldId id="313" r:id="rId6"/>
    <p:sldId id="315" r:id="rId7"/>
    <p:sldId id="316" r:id="rId8"/>
    <p:sldId id="314" r:id="rId9"/>
    <p:sldId id="267" r:id="rId10"/>
    <p:sldId id="268" r:id="rId11"/>
    <p:sldId id="270" r:id="rId12"/>
    <p:sldId id="317" r:id="rId13"/>
    <p:sldId id="266" r:id="rId14"/>
    <p:sldId id="265" r:id="rId15"/>
    <p:sldId id="262" r:id="rId16"/>
    <p:sldId id="309" r:id="rId17"/>
    <p:sldId id="307" r:id="rId18"/>
    <p:sldId id="308" r:id="rId19"/>
    <p:sldId id="318" r:id="rId20"/>
    <p:sldId id="319" r:id="rId21"/>
    <p:sldId id="320"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31" r:id="rId51"/>
    <p:sldId id="302" r:id="rId52"/>
    <p:sldId id="303" r:id="rId53"/>
    <p:sldId id="332" r:id="rId54"/>
    <p:sldId id="311" r:id="rId55"/>
    <p:sldId id="321" r:id="rId56"/>
    <p:sldId id="322" r:id="rId57"/>
    <p:sldId id="325" r:id="rId58"/>
    <p:sldId id="326" r:id="rId59"/>
    <p:sldId id="327" r:id="rId60"/>
    <p:sldId id="328" r:id="rId61"/>
    <p:sldId id="259" r:id="rId62"/>
    <p:sldId id="256" r:id="rId63"/>
    <p:sldId id="257" r:id="rId64"/>
    <p:sldId id="330" r:id="rId65"/>
    <p:sldId id="329" r:id="rId66"/>
    <p:sldId id="310"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9" autoAdjust="0"/>
    <p:restoredTop sz="86410" autoAdjust="0"/>
  </p:normalViewPr>
  <p:slideViewPr>
    <p:cSldViewPr snapToGrid="0" snapToObjects="1">
      <p:cViewPr varScale="1">
        <p:scale>
          <a:sx n="63" d="100"/>
          <a:sy n="63" d="100"/>
        </p:scale>
        <p:origin x="-162" y="-108"/>
      </p:cViewPr>
      <p:guideLst>
        <p:guide orient="horz" pos="2160"/>
        <p:guide pos="2880"/>
      </p:guideLst>
    </p:cSldViewPr>
  </p:slideViewPr>
  <p:outlineViewPr>
    <p:cViewPr>
      <p:scale>
        <a:sx n="33" d="100"/>
        <a:sy n="33" d="100"/>
      </p:scale>
      <p:origin x="0" y="4709"/>
    </p:cViewPr>
  </p:outlineViewPr>
  <p:notesTextViewPr>
    <p:cViewPr>
      <p:scale>
        <a:sx n="100" d="100"/>
        <a:sy n="100" d="100"/>
      </p:scale>
      <p:origin x="0" y="0"/>
    </p:cViewPr>
  </p:notesTextViewPr>
  <p:sorterViewPr>
    <p:cViewPr>
      <p:scale>
        <a:sx n="66" d="100"/>
        <a:sy n="66" d="100"/>
      </p:scale>
      <p:origin x="0" y="4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A6F56-E201-0E4E-8790-C66EDD32E0B9}" type="datetimeFigureOut">
              <a:rPr lang="en-US" smtClean="0"/>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36653-42C1-2B4B-B77F-091C0BCDF1A5}" type="slidenum">
              <a:rPr lang="en-US" smtClean="0"/>
              <a:t>‹#›</a:t>
            </a:fld>
            <a:endParaRPr lang="en-US"/>
          </a:p>
        </p:txBody>
      </p:sp>
    </p:spTree>
    <p:extLst>
      <p:ext uri="{BB962C8B-B14F-4D97-AF65-F5344CB8AC3E}">
        <p14:creationId xmlns:p14="http://schemas.microsoft.com/office/powerpoint/2010/main" val="4203462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2</a:t>
            </a:fld>
            <a:endParaRPr lang="en-US"/>
          </a:p>
        </p:txBody>
      </p:sp>
    </p:spTree>
    <p:extLst>
      <p:ext uri="{BB962C8B-B14F-4D97-AF65-F5344CB8AC3E}">
        <p14:creationId xmlns:p14="http://schemas.microsoft.com/office/powerpoint/2010/main" val="349498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b="1" dirty="0" smtClean="0"/>
              <a:t>Finally, a</a:t>
            </a:r>
            <a:r>
              <a:rPr lang="en-US" sz="1400" b="1" baseline="0" dirty="0" smtClean="0"/>
              <a:t> minim-map is created that specifically details the nodes that will be assessed at each </a:t>
            </a:r>
            <a:r>
              <a:rPr lang="en-US" sz="1400" b="1" baseline="0" smtClean="0"/>
              <a:t>linkage level.  </a:t>
            </a:r>
            <a:endParaRPr lang="en-US" sz="1400" b="1" smtClean="0"/>
          </a:p>
          <a:p>
            <a:r>
              <a:rPr lang="en-US" sz="1400" b="1" dirty="0" smtClean="0"/>
              <a:t>Initial </a:t>
            </a:r>
            <a:r>
              <a:rPr lang="en-US" sz="1400" b="1" dirty="0"/>
              <a:t>Precursor node: </a:t>
            </a:r>
            <a:r>
              <a:rPr lang="en-US" sz="1400" dirty="0"/>
              <a:t>F-18 (supporting node); ELA-766</a:t>
            </a:r>
          </a:p>
          <a:p>
            <a:r>
              <a:rPr lang="en-US" sz="1400" b="1" dirty="0"/>
              <a:t>Distal Precursor node</a:t>
            </a:r>
            <a:r>
              <a:rPr lang="en-US" sz="1400" dirty="0"/>
              <a:t>: ELA-1208</a:t>
            </a:r>
          </a:p>
          <a:p>
            <a:r>
              <a:rPr lang="en-US" sz="1400" b="1" dirty="0"/>
              <a:t>Proximal Precursor nodes: </a:t>
            </a:r>
            <a:r>
              <a:rPr lang="en-US" sz="1400" dirty="0"/>
              <a:t>ELA-1329</a:t>
            </a:r>
          </a:p>
          <a:p>
            <a:r>
              <a:rPr lang="en-US" sz="1400" b="1" dirty="0"/>
              <a:t>Target nodes</a:t>
            </a:r>
            <a:r>
              <a:rPr lang="en-US" sz="1400" dirty="0"/>
              <a:t>: ELA-1193</a:t>
            </a:r>
          </a:p>
          <a:p>
            <a:r>
              <a:rPr lang="en-US" sz="1400" b="1" dirty="0"/>
              <a:t>Successor node: </a:t>
            </a:r>
            <a:r>
              <a:rPr lang="en-US" sz="1400" dirty="0"/>
              <a:t>ELA-1103</a:t>
            </a:r>
            <a:endParaRPr lang="en-US" b="0" i="0" baseline="0" dirty="0" smtClean="0"/>
          </a:p>
          <a:p>
            <a:pPr defTabSz="895544">
              <a:defRPr/>
            </a:pPr>
            <a:r>
              <a:rPr lang="en-US" b="0" i="0" baseline="0" dirty="0" smtClean="0"/>
              <a:t>(Refer to the large handout) </a:t>
            </a:r>
          </a:p>
          <a:p>
            <a:pPr defTabSz="895544">
              <a:defRPr/>
            </a:pPr>
            <a:endParaRPr lang="en-US" b="0" i="0" baseline="0" dirty="0" smtClean="0"/>
          </a:p>
          <a:p>
            <a:pPr defTabSz="895544">
              <a:defRPr/>
            </a:pPr>
            <a:r>
              <a:rPr lang="en-US" b="0" i="0" baseline="0" dirty="0" smtClean="0">
                <a:solidFill>
                  <a:srgbClr val="FF0000"/>
                </a:solidFill>
              </a:rPr>
              <a:t>SB: suggest that the text in the left side boxes refers to embedded </a:t>
            </a:r>
            <a:r>
              <a:rPr lang="en-US" b="0" i="1" baseline="0" dirty="0" smtClean="0">
                <a:solidFill>
                  <a:srgbClr val="FF0000"/>
                </a:solidFill>
              </a:rPr>
              <a:t>items</a:t>
            </a:r>
            <a:r>
              <a:rPr lang="en-US" b="0" i="0" baseline="0" dirty="0" smtClean="0">
                <a:solidFill>
                  <a:srgbClr val="FF0000"/>
                </a:solidFill>
              </a:rPr>
              <a:t>: “items embedded in text” or “items at conclusion”. Sometimes more than one item is written to a node, so maybe not indicate quantity of embedded items?</a:t>
            </a:r>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714B247-3EF4-4B92-B384-051E3FA20BB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4398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15</a:t>
            </a:fld>
            <a:endParaRPr lang="en-US"/>
          </a:p>
        </p:txBody>
      </p:sp>
    </p:spTree>
    <p:extLst>
      <p:ext uri="{BB962C8B-B14F-4D97-AF65-F5344CB8AC3E}">
        <p14:creationId xmlns:p14="http://schemas.microsoft.com/office/powerpoint/2010/main" val="203444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Communication</a:t>
            </a:r>
            <a:endParaRPr lang="en-US" dirty="0"/>
          </a:p>
          <a:p>
            <a:r>
              <a:rPr lang="en-US" dirty="0"/>
              <a:t>C1. Does the student use speech to meet expressive communication needs?</a:t>
            </a:r>
          </a:p>
          <a:p>
            <a:r>
              <a:rPr lang="en-US" dirty="0"/>
              <a:t>	Yes</a:t>
            </a:r>
          </a:p>
          <a:p>
            <a:r>
              <a:rPr lang="en-US" dirty="0"/>
              <a:t>	No</a:t>
            </a:r>
          </a:p>
          <a:p>
            <a:r>
              <a:rPr lang="en-US" dirty="0"/>
              <a:t> </a:t>
            </a:r>
          </a:p>
          <a:p>
            <a:r>
              <a:rPr lang="en-US" dirty="0"/>
              <a:t>C2. Choose the highest statement that describes the student's expressive communication with speech.</a:t>
            </a:r>
          </a:p>
          <a:p>
            <a:endParaRPr lang="en-US" dirty="0"/>
          </a:p>
          <a:p>
            <a:r>
              <a:rPr lang="en-US" dirty="0"/>
              <a:t>C2a. Regularly combines 3 or more spoken words according to grammatical rules to accomplish a variety of communicative purposes (e.g., sharing complex information, asking/answering longer questions, giving directions to another person). </a:t>
            </a:r>
          </a:p>
          <a:p>
            <a:r>
              <a:rPr lang="en-US" dirty="0"/>
              <a:t>C2b. Usually uses 2 spoken words at a time to meet a variety of more complex communicative purposes (e.g., obtaining things including absent objects, social expressions beyond greetings, sharing information, directing another person’s attention, asking/answering questions, and commenting).</a:t>
            </a:r>
          </a:p>
          <a:p>
            <a:r>
              <a:rPr lang="en-US" dirty="0"/>
              <a:t>C2c. Usually uses only 1 spoken word at a time to meet a limited number of single communicative purposes (e.g., refusing/rejecting things, making choices, requesting attention, greeting, and labeling). </a:t>
            </a:r>
          </a:p>
          <a:p>
            <a:r>
              <a:rPr lang="en-US" dirty="0"/>
              <a:t> </a:t>
            </a:r>
          </a:p>
          <a:p>
            <a:r>
              <a:rPr lang="en-US" dirty="0"/>
              <a:t>C3. Does the student use sign language in addition to or in place of speech to meet expressive communication needs?</a:t>
            </a:r>
          </a:p>
          <a:p>
            <a:r>
              <a:rPr lang="en-US" dirty="0"/>
              <a:t>	Yes</a:t>
            </a:r>
          </a:p>
          <a:p>
            <a:r>
              <a:rPr lang="en-US" dirty="0"/>
              <a:t>	No</a:t>
            </a:r>
          </a:p>
          <a:p>
            <a:r>
              <a:rPr lang="en-US" dirty="0"/>
              <a:t> </a:t>
            </a:r>
          </a:p>
          <a:p>
            <a:r>
              <a:rPr lang="en-US" dirty="0"/>
              <a:t>C4. Choose the highest statement that describes the student’s expressive communication with sign. </a:t>
            </a:r>
          </a:p>
          <a:p>
            <a:endParaRPr lang="en-US" dirty="0"/>
          </a:p>
          <a:p>
            <a:r>
              <a:rPr lang="en-US" dirty="0"/>
              <a:t>C4a. Regularly combines 3 or more signed words according to grammatical rules to accomplish a variety of communicative purposes (e.g., sharing complex information, asking/answering longer questions, giving directions to another person). </a:t>
            </a:r>
          </a:p>
          <a:p>
            <a:r>
              <a:rPr lang="en-US" dirty="0"/>
              <a:t>C4b. Usually uses 2 signed words at a time to meet a variety of more complex communicative purposes (e.g., obtaining things including absent objects, social expressions beyond greetings, sharing information, directing another person’s attention, asking/answering questions, and commenting).</a:t>
            </a:r>
          </a:p>
          <a:p>
            <a:r>
              <a:rPr lang="en-US" dirty="0"/>
              <a:t>C4c. Usually uses only 1 signed word at a time to meet a limited number of single communicative purposes (e.g., refusing/rejecting things, making choices, requesting attention, greeting, and labeling). </a:t>
            </a:r>
          </a:p>
          <a:p>
            <a:r>
              <a:rPr lang="en-US" dirty="0"/>
              <a:t> </a:t>
            </a:r>
          </a:p>
          <a:p>
            <a:r>
              <a:rPr lang="en-US" dirty="0"/>
              <a:t>C5.  (intentionally skipped for this process)</a:t>
            </a:r>
          </a:p>
          <a:p>
            <a:r>
              <a:rPr lang="en-US" dirty="0"/>
              <a:t> </a:t>
            </a:r>
          </a:p>
          <a:p>
            <a:r>
              <a:rPr lang="en-US" dirty="0"/>
              <a:t>C6.  Does the student use augmentative or alternative communication in addition to or in place of speech or sign language to meet expressive communication needs? </a:t>
            </a:r>
          </a:p>
          <a:p>
            <a:r>
              <a:rPr lang="en-US" dirty="0"/>
              <a:t>	Yes</a:t>
            </a:r>
          </a:p>
          <a:p>
            <a:r>
              <a:rPr lang="en-US" dirty="0"/>
              <a:t>	No</a:t>
            </a:r>
          </a:p>
          <a:p>
            <a:r>
              <a:rPr lang="en-US" dirty="0"/>
              <a:t> </a:t>
            </a:r>
          </a:p>
          <a:p>
            <a:r>
              <a:rPr lang="en-US" dirty="0"/>
              <a:t>C7. Choose the highest statement that describes the student’s expressive communication with augmentative or alternative communication.</a:t>
            </a:r>
          </a:p>
          <a:p>
            <a:endParaRPr lang="en-US" dirty="0"/>
          </a:p>
          <a:p>
            <a:r>
              <a:rPr lang="en-US" dirty="0"/>
              <a:t>C7a. Regularly combines 3 or more symbols according to grammatical rules to accomplish the four major communicative purposes (e.g., expressing wants and needs; developing social closeness, exchanging information, and fulfilling social etiquette routines).  </a:t>
            </a:r>
          </a:p>
          <a:p>
            <a:r>
              <a:rPr lang="en-US" dirty="0"/>
              <a:t>C7b. Uses 2 symbols at a time to meet a variety of complex communicative purposes (e.g., obtaining things including absent objects, social expressions beyond greetings, sharing information, directing another person’s attention, asking/answering questions, commenting). </a:t>
            </a:r>
          </a:p>
          <a:p>
            <a:r>
              <a:rPr lang="en-US" dirty="0"/>
              <a:t>C7c. Usually uses 1 symbol to meet a limited number of simple communicative purposes (e.g., refusing/rejecting things, making choices, requesting attention, greeting). </a:t>
            </a:r>
          </a:p>
          <a:p>
            <a:r>
              <a:rPr lang="en-US" dirty="0"/>
              <a:t> </a:t>
            </a:r>
          </a:p>
          <a:p>
            <a:r>
              <a:rPr lang="en-US" dirty="0"/>
              <a:t> </a:t>
            </a:r>
          </a:p>
          <a:p>
            <a:r>
              <a:rPr lang="en-US" dirty="0"/>
              <a:t>C8.  If the student does not use speech, sign language, or augmentative or alternative communication, which of the following best describes the student’s expressive communication? Choose the highest statement that applies. </a:t>
            </a:r>
          </a:p>
          <a:p>
            <a:endParaRPr lang="en-US" dirty="0"/>
          </a:p>
          <a:p>
            <a:r>
              <a:rPr lang="en-US" dirty="0"/>
              <a:t>C8a. Uses conventional gestures (</a:t>
            </a:r>
            <a:r>
              <a:rPr lang="en-US" dirty="0" err="1"/>
              <a:t>e.g</a:t>
            </a:r>
            <a:r>
              <a:rPr lang="en-US" dirty="0"/>
              <a:t>, waving, nodding and shaking head, thumbs up/down) and vocalizations to communicative intentionally but does not yet use symbols or sign language.</a:t>
            </a:r>
          </a:p>
          <a:p>
            <a:r>
              <a:rPr lang="en-US" dirty="0"/>
              <a:t>C8b. Uses only unconventional vocalizations (e.g., grunts), unconventional gestures (e.g., touching mouth to indicate hunger), and/or body movement to communicate intentionally.</a:t>
            </a:r>
          </a:p>
          <a:p>
            <a:r>
              <a:rPr lang="en-US" dirty="0"/>
              <a:t>C8c. Exhibits behaviors that may be reflexive and are not intentionally communicative but can be interpreted by others as communication (e.g., crying, laughing, reaching for an object, pushing an object away). </a:t>
            </a:r>
          </a:p>
          <a:p>
            <a:endParaRPr lang="en-US" dirty="0"/>
          </a:p>
        </p:txBody>
      </p:sp>
      <p:sp>
        <p:nvSpPr>
          <p:cNvPr id="4" name="Slide Number Placeholder 3"/>
          <p:cNvSpPr>
            <a:spLocks noGrp="1"/>
          </p:cNvSpPr>
          <p:nvPr>
            <p:ph type="sldNum" sz="quarter" idx="10"/>
          </p:nvPr>
        </p:nvSpPr>
        <p:spPr/>
        <p:txBody>
          <a:bodyPr/>
          <a:lstStyle/>
          <a:p>
            <a:fld id="{70A0DF08-A798-4848-B53D-3FFAF417BA74}"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47</a:t>
            </a:fld>
            <a:endParaRPr lang="en-US"/>
          </a:p>
        </p:txBody>
      </p:sp>
    </p:spTree>
    <p:extLst>
      <p:ext uri="{BB962C8B-B14F-4D97-AF65-F5344CB8AC3E}">
        <p14:creationId xmlns:p14="http://schemas.microsoft.com/office/powerpoint/2010/main" val="301876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49</a:t>
            </a:fld>
            <a:endParaRPr lang="en-US"/>
          </a:p>
        </p:txBody>
      </p:sp>
    </p:spTree>
    <p:extLst>
      <p:ext uri="{BB962C8B-B14F-4D97-AF65-F5344CB8AC3E}">
        <p14:creationId xmlns:p14="http://schemas.microsoft.com/office/powerpoint/2010/main" val="2531162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marL="171450" indent="-171450">
              <a:buFontTx/>
              <a:buChar char="•"/>
            </a:pPr>
            <a:endParaRPr lang="en-US" dirty="0">
              <a:latin typeface="Arial" pitchFamily="-1" charset="0"/>
              <a:ea typeface="ＭＳ Ｐゴシック" pitchFamily="-1" charset="-128"/>
              <a:cs typeface="ＭＳ Ｐゴシック" pitchFamily="-1" charset="-128"/>
            </a:endParaRPr>
          </a:p>
        </p:txBody>
      </p:sp>
      <p:sp>
        <p:nvSpPr>
          <p:cNvPr id="17411" name="Slide Number Placeholder 3"/>
          <p:cNvSpPr>
            <a:spLocks noGrp="1"/>
          </p:cNvSpPr>
          <p:nvPr>
            <p:ph type="sldNum" sz="quarter" idx="5"/>
          </p:nvPr>
        </p:nvSpPr>
        <p:spPr>
          <a:noFill/>
        </p:spPr>
        <p:txBody>
          <a:bodyPr/>
          <a:lstStyle/>
          <a:p>
            <a:fld id="{A7C43622-2D31-3744-A497-978BDF3AE776}" type="slidenum">
              <a:rPr lang="en-US"/>
              <a:pPr/>
              <a:t>55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368CF84-1AB1-7743-A750-F56B514BDDF9}" type="slidenum">
              <a:rPr lang="en-US"/>
              <a:pPr/>
              <a:t>56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6C1AB09A-8FF3-5D4A-9C20-4598E05D2288}" type="slidenum">
              <a:rPr lang="en-US"/>
              <a:pPr/>
              <a:t>57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charset="0"/>
              <a:cs typeface="ＭＳ Ｐゴシック"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7AF3AF8-7CDF-A040-8B86-C89D4DDBA5E7}" type="slidenum">
              <a:rPr lang="en-US" sz="1200"/>
              <a:pPr/>
              <a:t>58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charset="0"/>
              <a:cs typeface="ＭＳ Ｐゴシック"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CFA7A4-A5F2-C548-BA45-E2142C2730AD}" type="slidenum">
              <a:rPr lang="en-US" sz="1200"/>
              <a:pPr/>
              <a:t>59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Dynamic Learning Maps assessments are based on learning maps. These maps highlight multiple potential pathways students might follow to develop knowledge and skills in English language arts and math. </a:t>
            </a:r>
          </a:p>
          <a:p>
            <a:endParaRPr lang="en-US" dirty="0"/>
          </a:p>
        </p:txBody>
      </p:sp>
      <p:sp>
        <p:nvSpPr>
          <p:cNvPr id="4" name="Header Placeholder 3"/>
          <p:cNvSpPr>
            <a:spLocks noGrp="1"/>
          </p:cNvSpPr>
          <p:nvPr>
            <p:ph type="hdr" sz="quarter" idx="10"/>
          </p:nvPr>
        </p:nvSpPr>
        <p:spPr/>
        <p:txBody>
          <a:bodyPr/>
          <a:lstStyle/>
          <a:p>
            <a:r>
              <a:rPr lang="en-US" smtClean="0"/>
              <a:t>FT1 overview</a:t>
            </a:r>
            <a:endParaRPr lang="en-US"/>
          </a:p>
        </p:txBody>
      </p:sp>
      <p:sp>
        <p:nvSpPr>
          <p:cNvPr id="5" name="Slide Number Placeholder 4"/>
          <p:cNvSpPr>
            <a:spLocks noGrp="1"/>
          </p:cNvSpPr>
          <p:nvPr>
            <p:ph type="sldNum" sz="quarter" idx="11"/>
          </p:nvPr>
        </p:nvSpPr>
        <p:spPr/>
        <p:txBody>
          <a:bodyPr/>
          <a:lstStyle/>
          <a:p>
            <a:fld id="{0714B247-3EF4-4B92-B384-051E3FA20BBF}" type="slidenum">
              <a:rPr lang="en-US" smtClean="0"/>
              <a:pPr/>
              <a:t>6</a:t>
            </a:fld>
            <a:endParaRPr lang="en-US"/>
          </a:p>
        </p:txBody>
      </p:sp>
    </p:spTree>
    <p:extLst>
      <p:ext uri="{BB962C8B-B14F-4D97-AF65-F5344CB8AC3E}">
        <p14:creationId xmlns:p14="http://schemas.microsoft.com/office/powerpoint/2010/main" val="45221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DLM</a:t>
            </a:r>
            <a:r>
              <a:rPr lang="en-US" sz="1200" kern="1200" baseline="0" dirty="0" smtClean="0">
                <a:solidFill>
                  <a:schemeClr val="tx1"/>
                </a:solidFill>
                <a:effectLst/>
                <a:latin typeface="+mn-lt"/>
                <a:ea typeface="+mn-ea"/>
                <a:cs typeface="+mn-cs"/>
              </a:rPr>
              <a:t> uses </a:t>
            </a:r>
            <a:r>
              <a:rPr lang="en-US" sz="1200" kern="1200" dirty="0" smtClean="0">
                <a:solidFill>
                  <a:schemeClr val="tx1"/>
                </a:solidFill>
                <a:effectLst/>
                <a:latin typeface="+mn-lt"/>
                <a:ea typeface="+mn-ea"/>
                <a:cs typeface="+mn-cs"/>
              </a:rPr>
              <a:t>Essential Elements which are specific statements of content and skills that are linked to grade level-specific expectations but designed for students with significant cognitive disabilities. The DLM Essential Elements are embedded in the learning maps. In this image of a small portion of the learning map, the Essential Elements are highlighted in green.  The</a:t>
            </a:r>
            <a:r>
              <a:rPr lang="en-US" sz="1200" kern="1200" baseline="0" dirty="0" smtClean="0">
                <a:solidFill>
                  <a:schemeClr val="tx1"/>
                </a:solidFill>
                <a:effectLst/>
                <a:latin typeface="+mn-lt"/>
                <a:ea typeface="+mn-ea"/>
                <a:cs typeface="+mn-cs"/>
              </a:rPr>
              <a:t> Essential Elements are the targets in the DLM assessment. </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FT1 overview</a:t>
            </a:r>
            <a:endParaRPr lang="en-US"/>
          </a:p>
        </p:txBody>
      </p:sp>
      <p:sp>
        <p:nvSpPr>
          <p:cNvPr id="5" name="Slide Number Placeholder 4"/>
          <p:cNvSpPr>
            <a:spLocks noGrp="1"/>
          </p:cNvSpPr>
          <p:nvPr>
            <p:ph type="sldNum" sz="quarter" idx="11"/>
          </p:nvPr>
        </p:nvSpPr>
        <p:spPr/>
        <p:txBody>
          <a:bodyPr/>
          <a:lstStyle/>
          <a:p>
            <a:fld id="{0714B247-3EF4-4B92-B384-051E3FA20BBF}" type="slidenum">
              <a:rPr lang="en-US" smtClean="0"/>
              <a:pPr/>
              <a:t>7</a:t>
            </a:fld>
            <a:endParaRPr lang="en-US"/>
          </a:p>
        </p:txBody>
      </p:sp>
    </p:spTree>
    <p:extLst>
      <p:ext uri="{BB962C8B-B14F-4D97-AF65-F5344CB8AC3E}">
        <p14:creationId xmlns:p14="http://schemas.microsoft.com/office/powerpoint/2010/main" val="239438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a:t>
            </a:r>
            <a:r>
              <a:rPr lang="en-US" baseline="0" dirty="0" smtClean="0"/>
              <a:t> the Essential Elements, 4 additional linkage levels have been identified in the learning map.  These linkage levels serve as way-points building to and extending beyond the target Essential Elements. </a:t>
            </a:r>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8</a:t>
            </a:fld>
            <a:endParaRPr lang="en-US"/>
          </a:p>
        </p:txBody>
      </p:sp>
    </p:spTree>
    <p:extLst>
      <p:ext uri="{BB962C8B-B14F-4D97-AF65-F5344CB8AC3E}">
        <p14:creationId xmlns:p14="http://schemas.microsoft.com/office/powerpoint/2010/main" val="342230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5 linkage levels defined for</a:t>
            </a:r>
            <a:r>
              <a:rPr lang="en-US" baseline="0" dirty="0" smtClean="0"/>
              <a:t> each Essential Element being assessed in the DLM system are:  the initial precursor, distal precursor, proximal precursor, target (which aligns directly with the Essential Element) and the successor (which extends upward toward the grade level standard). </a:t>
            </a:r>
            <a:r>
              <a:rPr lang="en-US" sz="1200" kern="1200" dirty="0" smtClean="0">
                <a:solidFill>
                  <a:schemeClr val="tx1"/>
                </a:solidFill>
                <a:effectLst/>
                <a:latin typeface="+mn-lt"/>
                <a:ea typeface="+mn-ea"/>
                <a:cs typeface="+mn-cs"/>
              </a:rPr>
              <a:t>Linkage levels are identified by starting with the node or nodes in the learning map that most closely match the target Essential Element.  Then, multiple pathways on the map are carefully inspected to identify nodes that link directly to the target but are </a:t>
            </a:r>
            <a:r>
              <a:rPr lang="en-US" sz="1200" u="sng" kern="1200" dirty="0" smtClean="0">
                <a:solidFill>
                  <a:schemeClr val="tx1"/>
                </a:solidFill>
                <a:effectLst/>
                <a:latin typeface="+mn-lt"/>
                <a:ea typeface="+mn-ea"/>
                <a:cs typeface="+mn-cs"/>
              </a:rPr>
              <a:t>precursors</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rPr>
              <a:t>successors</a:t>
            </a:r>
            <a:r>
              <a:rPr lang="en-US" sz="1200" kern="1200" dirty="0" smtClean="0">
                <a:solidFill>
                  <a:schemeClr val="tx1"/>
                </a:solidFill>
                <a:effectLst/>
                <a:latin typeface="+mn-lt"/>
                <a:ea typeface="+mn-ea"/>
                <a:cs typeface="+mn-cs"/>
              </a:rPr>
              <a:t> to it.  </a:t>
            </a:r>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9</a:t>
            </a:fld>
            <a:endParaRPr lang="en-US"/>
          </a:p>
        </p:txBody>
      </p:sp>
    </p:spTree>
    <p:extLst>
      <p:ext uri="{BB962C8B-B14F-4D97-AF65-F5344CB8AC3E}">
        <p14:creationId xmlns:p14="http://schemas.microsoft.com/office/powerpoint/2010/main" val="58578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 precursor linkage node is the most relevant</a:t>
            </a:r>
            <a:r>
              <a:rPr lang="en-US" baseline="0" dirty="0" smtClean="0"/>
              <a:t> to today’s session.  The nodes in the map that are identified as initial precursor nodes address foundational skills that align directly with the grade level targets. </a:t>
            </a:r>
            <a:r>
              <a:rPr lang="en-US" sz="1200" kern="1200" dirty="0" smtClean="0">
                <a:solidFill>
                  <a:schemeClr val="tx1"/>
                </a:solidFill>
                <a:effectLst/>
                <a:latin typeface="+mn-lt"/>
                <a:ea typeface="+mn-ea"/>
                <a:cs typeface="+mn-cs"/>
              </a:rPr>
              <a:t>The name was selected because these items test skills that are at the beginning of the pathways toward the target skill reflected in the grade level Essential Element.</a:t>
            </a:r>
            <a:r>
              <a:rPr lang="en-US" dirty="0" smtClean="0">
                <a:effectLst/>
              </a:rPr>
              <a:t> </a:t>
            </a:r>
            <a:r>
              <a:rPr lang="en-US" sz="1200" kern="1200" dirty="0" smtClean="0">
                <a:solidFill>
                  <a:schemeClr val="tx1"/>
                </a:solidFill>
                <a:effectLst/>
                <a:latin typeface="+mn-lt"/>
                <a:ea typeface="+mn-ea"/>
                <a:cs typeface="+mn-cs"/>
              </a:rPr>
              <a:t>Items developed at this initial precursor level typically reflect foundational nodes in the learning map. These early, foundational nodes connect directly back to the Essential Element through one or more pathways in the learning map. Items at the initial precursor linkage level are typically intended for students who do not yet have symbolic communication, and are usually administered by the teacher, who observes the student’s behavior as directed by the system, and then records responses in the system. </a:t>
            </a:r>
          </a:p>
          <a:p>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10</a:t>
            </a:fld>
            <a:endParaRPr lang="en-US"/>
          </a:p>
        </p:txBody>
      </p:sp>
    </p:spTree>
    <p:extLst>
      <p:ext uri="{BB962C8B-B14F-4D97-AF65-F5344CB8AC3E}">
        <p14:creationId xmlns:p14="http://schemas.microsoft.com/office/powerpoint/2010/main" val="25974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examine a specific Essential</a:t>
            </a:r>
            <a:r>
              <a:rPr lang="en-US" baseline="0" dirty="0" smtClean="0"/>
              <a:t> Element to illustrate how this works.  The Essential Element appears at the 3</a:t>
            </a:r>
            <a:r>
              <a:rPr lang="en-US" baseline="30000" dirty="0" smtClean="0"/>
              <a:t>rd</a:t>
            </a:r>
            <a:r>
              <a:rPr lang="en-US" baseline="0" dirty="0" smtClean="0"/>
              <a:t> grade level and is linked to the 3</a:t>
            </a:r>
            <a:r>
              <a:rPr lang="en-US" baseline="30000" dirty="0" smtClean="0"/>
              <a:t>rd</a:t>
            </a:r>
            <a:r>
              <a:rPr lang="en-US" baseline="0" dirty="0" smtClean="0"/>
              <a:t> grade standard in Reading Literature, Standard 3.  The Essential Elements reads, “Identify the feelings of the characters in a story.”  </a:t>
            </a:r>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11</a:t>
            </a:fld>
            <a:endParaRPr lang="en-US"/>
          </a:p>
        </p:txBody>
      </p:sp>
    </p:spTree>
    <p:extLst>
      <p:ext uri="{BB962C8B-B14F-4D97-AF65-F5344CB8AC3E}">
        <p14:creationId xmlns:p14="http://schemas.microsoft.com/office/powerpoint/2010/main" val="261949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a:t>
            </a:r>
            <a:r>
              <a:rPr lang="en-US" baseline="0" dirty="0" smtClean="0"/>
              <a:t> of nodes surrounding the target node is identified within the map. </a:t>
            </a:r>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12</a:t>
            </a:fld>
            <a:endParaRPr lang="en-US"/>
          </a:p>
        </p:txBody>
      </p:sp>
    </p:spTree>
    <p:extLst>
      <p:ext uri="{BB962C8B-B14F-4D97-AF65-F5344CB8AC3E}">
        <p14:creationId xmlns:p14="http://schemas.microsoft.com/office/powerpoint/2010/main" val="374739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possible</a:t>
            </a:r>
            <a:r>
              <a:rPr lang="en-US" baseline="0" dirty="0" smtClean="0"/>
              <a:t> precursor and successor nodes are then identified, and then they are carefully examined to determine which reflect the most critical cognitive shifts and junctions of the multiple pathways students might follow when moving toward the target. </a:t>
            </a:r>
            <a:endParaRPr lang="en-US" dirty="0"/>
          </a:p>
        </p:txBody>
      </p:sp>
      <p:sp>
        <p:nvSpPr>
          <p:cNvPr id="4" name="Slide Number Placeholder 3"/>
          <p:cNvSpPr>
            <a:spLocks noGrp="1"/>
          </p:cNvSpPr>
          <p:nvPr>
            <p:ph type="sldNum" sz="quarter" idx="10"/>
          </p:nvPr>
        </p:nvSpPr>
        <p:spPr/>
        <p:txBody>
          <a:bodyPr/>
          <a:lstStyle/>
          <a:p>
            <a:fld id="{27E36653-42C1-2B4B-B77F-091C0BCDF1A5}" type="slidenum">
              <a:rPr lang="en-US" smtClean="0"/>
              <a:t>13</a:t>
            </a:fld>
            <a:endParaRPr lang="en-US"/>
          </a:p>
        </p:txBody>
      </p:sp>
    </p:spTree>
    <p:extLst>
      <p:ext uri="{BB962C8B-B14F-4D97-AF65-F5344CB8AC3E}">
        <p14:creationId xmlns:p14="http://schemas.microsoft.com/office/powerpoint/2010/main" val="271253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66E97-9ABB-5944-AC26-1B15D4853D88}"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378554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66E97-9ABB-5944-AC26-1B15D4853D88}"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239989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66E97-9ABB-5944-AC26-1B15D4853D88}"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394657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350419-045A-F642-B91D-4392F05509D6}" type="datetimeFigureOut">
              <a:rPr lang="en-US" smtClean="0"/>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86791-5758-B741-84D0-E384E9DE89F7}" type="slidenum">
              <a:rPr lang="en-US" smtClean="0"/>
              <a:t>‹#›</a:t>
            </a:fld>
            <a:endParaRPr lang="en-US"/>
          </a:p>
        </p:txBody>
      </p:sp>
    </p:spTree>
    <p:extLst>
      <p:ext uri="{BB962C8B-B14F-4D97-AF65-F5344CB8AC3E}">
        <p14:creationId xmlns:p14="http://schemas.microsoft.com/office/powerpoint/2010/main" val="100894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66E97-9ABB-5944-AC26-1B15D4853D88}"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354252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66E97-9ABB-5944-AC26-1B15D4853D88}"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80428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66E97-9ABB-5944-AC26-1B15D4853D88}"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339758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66E97-9ABB-5944-AC26-1B15D4853D88}" type="datetimeFigureOut">
              <a:rPr lang="en-US" smtClean="0"/>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331579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66E97-9ABB-5944-AC26-1B15D4853D88}" type="datetimeFigureOut">
              <a:rPr lang="en-US" smtClean="0"/>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272763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66E97-9ABB-5944-AC26-1B15D4853D88}" type="datetimeFigureOut">
              <a:rPr lang="en-US" smtClean="0"/>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85704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66E97-9ABB-5944-AC26-1B15D4853D88}"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237309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66E97-9ABB-5944-AC26-1B15D4853D88}"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F9CC-DA0A-BD4C-8F51-75437BEF08FF}" type="slidenum">
              <a:rPr lang="en-US" smtClean="0"/>
              <a:t>‹#›</a:t>
            </a:fld>
            <a:endParaRPr lang="en-US"/>
          </a:p>
        </p:txBody>
      </p:sp>
    </p:spTree>
    <p:extLst>
      <p:ext uri="{BB962C8B-B14F-4D97-AF65-F5344CB8AC3E}">
        <p14:creationId xmlns:p14="http://schemas.microsoft.com/office/powerpoint/2010/main" val="338140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66E97-9ABB-5944-AC26-1B15D4853D88}" type="datetimeFigureOut">
              <a:rPr lang="en-US" smtClean="0"/>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F9CC-DA0A-BD4C-8F51-75437BEF08FF}" type="slidenum">
              <a:rPr lang="en-US" smtClean="0"/>
              <a:t>‹#›</a:t>
            </a:fld>
            <a:endParaRPr lang="en-US"/>
          </a:p>
        </p:txBody>
      </p:sp>
      <p:pic>
        <p:nvPicPr>
          <p:cNvPr id="7" name="Picture 6" descr="dlm_ppt_template5-0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136"/>
            <a:ext cx="9130063" cy="6876288"/>
          </a:xfrm>
          <a:prstGeom prst="rect">
            <a:avLst/>
          </a:prstGeom>
        </p:spPr>
      </p:pic>
      <p:sp>
        <p:nvSpPr>
          <p:cNvPr id="8"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17B1A51-B744-F145-AF7B-E94E2389B8F2}" type="slidenum">
              <a:rPr lang="en-US" smtClean="0"/>
              <a:pPr/>
              <a:t>‹#›</a:t>
            </a:fld>
            <a:endParaRPr lang="en-US"/>
          </a:p>
        </p:txBody>
      </p:sp>
      <p:pic>
        <p:nvPicPr>
          <p:cNvPr id="9" name="Picture 8" descr="dlm_logo_final-01.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917617" y="6033657"/>
            <a:ext cx="2223640" cy="812798"/>
          </a:xfrm>
          <a:prstGeom prst="rect">
            <a:avLst/>
          </a:prstGeom>
          <a:effectLst/>
        </p:spPr>
      </p:pic>
      <p:pic>
        <p:nvPicPr>
          <p:cNvPr id="10" name="Picture 9" descr="dlm_ppt_template5-01.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763"/>
            <a:ext cx="9129713" cy="68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16"/>
          <a:srcRect r="68570"/>
          <a:stretch/>
        </p:blipFill>
        <p:spPr>
          <a:xfrm>
            <a:off x="6270052" y="5905500"/>
            <a:ext cx="2873948" cy="952500"/>
          </a:xfrm>
          <a:prstGeom prst="rect">
            <a:avLst/>
          </a:prstGeom>
        </p:spPr>
      </p:pic>
    </p:spTree>
    <p:extLst>
      <p:ext uri="{BB962C8B-B14F-4D97-AF65-F5344CB8AC3E}">
        <p14:creationId xmlns:p14="http://schemas.microsoft.com/office/powerpoint/2010/main" val="11030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3300" y="2606736"/>
            <a:ext cx="7772400" cy="1470025"/>
          </a:xfrm>
        </p:spPr>
        <p:txBody>
          <a:bodyPr>
            <a:normAutofit fontScale="90000"/>
          </a:bodyPr>
          <a:lstStyle/>
          <a:p>
            <a:r>
              <a:rPr lang="en-US" dirty="0"/>
              <a:t>College and Career Readiness Instruction and Assessment for </a:t>
            </a:r>
            <a:r>
              <a:rPr lang="en-US" dirty="0" smtClean="0"/>
              <a:t/>
            </a:r>
            <a:br>
              <a:rPr lang="en-US" dirty="0" smtClean="0"/>
            </a:br>
            <a:r>
              <a:rPr lang="en-US" dirty="0" smtClean="0"/>
              <a:t>Pre</a:t>
            </a:r>
            <a:r>
              <a:rPr lang="en-US" dirty="0"/>
              <a:t>-intentional and Pre-symbolic Communicators</a:t>
            </a:r>
            <a:r>
              <a:rPr lang="en-US" dirty="0" smtClean="0">
                <a:effectLst/>
              </a:rPr>
              <a:t> </a:t>
            </a:r>
            <a:endParaRPr lang="en-US" dirty="0"/>
          </a:p>
        </p:txBody>
      </p:sp>
      <p:sp>
        <p:nvSpPr>
          <p:cNvPr id="7" name="Subtitle 6"/>
          <p:cNvSpPr>
            <a:spLocks noGrp="1"/>
          </p:cNvSpPr>
          <p:nvPr>
            <p:ph type="subTitle" idx="1"/>
          </p:nvPr>
        </p:nvSpPr>
        <p:spPr bwMode="auto">
          <a:xfrm>
            <a:off x="1257434" y="5331156"/>
            <a:ext cx="5198707" cy="13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oAutofit/>
          </a:bodyPr>
          <a:lstStyle/>
          <a:p>
            <a:pPr algn="l"/>
            <a:r>
              <a:rPr lang="en-US" sz="1600" dirty="0">
                <a:solidFill>
                  <a:schemeClr val="tx1"/>
                </a:solidFill>
                <a:latin typeface="Arial"/>
                <a:cs typeface="Arial"/>
                <a:sym typeface="Trebuchet MS" charset="0"/>
              </a:rPr>
              <a:t>The present publication was developed under grant 84.373X100001 from the </a:t>
            </a:r>
            <a:r>
              <a:rPr lang="en-US" sz="1600" dirty="0" smtClean="0">
                <a:solidFill>
                  <a:schemeClr val="tx1"/>
                </a:solidFill>
                <a:latin typeface="Arial"/>
                <a:cs typeface="Arial"/>
                <a:sym typeface="Trebuchet MS" charset="0"/>
              </a:rPr>
              <a:t>U.S</a:t>
            </a:r>
            <a:r>
              <a:rPr lang="en-US" sz="1600" dirty="0">
                <a:solidFill>
                  <a:schemeClr val="tx1"/>
                </a:solidFill>
                <a:latin typeface="Arial"/>
                <a:cs typeface="Arial"/>
                <a:sym typeface="Trebuchet MS" charset="0"/>
              </a:rPr>
              <a:t>. Department of Education, Office of Special Education Programs. The views </a:t>
            </a:r>
            <a:r>
              <a:rPr lang="en-US" sz="1600" dirty="0" smtClean="0">
                <a:solidFill>
                  <a:schemeClr val="tx1"/>
                </a:solidFill>
                <a:latin typeface="Arial"/>
                <a:cs typeface="Arial"/>
                <a:sym typeface="Trebuchet MS" charset="0"/>
              </a:rPr>
              <a:t>expressed </a:t>
            </a:r>
            <a:r>
              <a:rPr lang="en-US" sz="1600" dirty="0">
                <a:solidFill>
                  <a:schemeClr val="tx1"/>
                </a:solidFill>
                <a:latin typeface="Arial"/>
                <a:cs typeface="Arial"/>
                <a:sym typeface="Trebuchet MS" charset="0"/>
              </a:rPr>
              <a:t>herein are solely those of the author(s), and no official endorsement </a:t>
            </a:r>
            <a:r>
              <a:rPr lang="en-US" sz="1600" dirty="0" smtClean="0">
                <a:solidFill>
                  <a:schemeClr val="tx1"/>
                </a:solidFill>
                <a:latin typeface="Arial"/>
                <a:cs typeface="Arial"/>
                <a:sym typeface="Trebuchet MS" charset="0"/>
              </a:rPr>
              <a:t>by </a:t>
            </a:r>
            <a:r>
              <a:rPr lang="en-US" sz="1600" dirty="0">
                <a:solidFill>
                  <a:schemeClr val="tx1"/>
                </a:solidFill>
                <a:latin typeface="Arial"/>
                <a:cs typeface="Arial"/>
                <a:sym typeface="Trebuchet MS" charset="0"/>
              </a:rPr>
              <a:t>the U.S. Department </a:t>
            </a:r>
            <a:r>
              <a:rPr lang="en-US" sz="1600" dirty="0" smtClean="0">
                <a:solidFill>
                  <a:schemeClr val="tx1"/>
                </a:solidFill>
                <a:latin typeface="Arial"/>
                <a:cs typeface="Arial"/>
                <a:sym typeface="Trebuchet MS" charset="0"/>
              </a:rPr>
              <a:t>of Education should </a:t>
            </a:r>
            <a:r>
              <a:rPr lang="en-US" sz="1600" dirty="0">
                <a:solidFill>
                  <a:schemeClr val="tx1"/>
                </a:solidFill>
                <a:latin typeface="Arial"/>
                <a:cs typeface="Arial"/>
                <a:sym typeface="Trebuchet MS" charset="0"/>
              </a:rPr>
              <a:t>be inferred.</a:t>
            </a:r>
          </a:p>
        </p:txBody>
      </p:sp>
      <p:pic>
        <p:nvPicPr>
          <p:cNvPr id="6" name="Picture 5" descr="The three students in this image reflect the range of students with the most significant cognitive disabilities engaged in academic tasks." title="DLM Professional Development Header Phot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892" y="0"/>
            <a:ext cx="7327107" cy="1714612"/>
          </a:xfrm>
          <a:prstGeom prst="rect">
            <a:avLst/>
          </a:prstGeom>
        </p:spPr>
      </p:pic>
    </p:spTree>
    <p:extLst>
      <p:ext uri="{BB962C8B-B14F-4D97-AF65-F5344CB8AC3E}">
        <p14:creationId xmlns:p14="http://schemas.microsoft.com/office/powerpoint/2010/main" val="396668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40171" y="2130425"/>
            <a:ext cx="8235790" cy="1470025"/>
          </a:xfrm>
        </p:spPr>
        <p:txBody>
          <a:bodyPr>
            <a:noAutofit/>
          </a:bodyPr>
          <a:lstStyle/>
          <a:p>
            <a:r>
              <a:rPr lang="en-US" sz="8800" dirty="0" smtClean="0"/>
              <a:t>Initial Precursor</a:t>
            </a:r>
            <a:endParaRPr lang="en-US" sz="54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5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800" fill="hold"/>
                                        <p:tgtEl>
                                          <p:spTgt spid="4"/>
                                        </p:tgtEl>
                                        <p:attrNameLst>
                                          <p:attrName>ppt_w</p:attrName>
                                        </p:attrNameLst>
                                      </p:cBhvr>
                                      <p:tavLst>
                                        <p:tav tm="0">
                                          <p:val>
                                            <p:fltVal val="0"/>
                                          </p:val>
                                        </p:tav>
                                        <p:tav tm="100000">
                                          <p:val>
                                            <p:strVal val="#ppt_w"/>
                                          </p:val>
                                        </p:tav>
                                      </p:tavLst>
                                    </p:anim>
                                    <p:anim calcmode="lin" valueType="num">
                                      <p:cBhvr>
                                        <p:cTn id="8" dur="8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4388" y="2130425"/>
            <a:ext cx="7772400" cy="1470025"/>
          </a:xfrm>
        </p:spPr>
        <p:txBody>
          <a:bodyPr>
            <a:normAutofit/>
          </a:bodyPr>
          <a:lstStyle/>
          <a:p>
            <a:r>
              <a:rPr lang="en-US" dirty="0" smtClean="0"/>
              <a:t>ELA.RL.3.3</a:t>
            </a:r>
            <a:endParaRPr lang="en-US" dirty="0"/>
          </a:p>
        </p:txBody>
      </p:sp>
      <p:sp>
        <p:nvSpPr>
          <p:cNvPr id="3" name="Content Placeholder 2"/>
          <p:cNvSpPr>
            <a:spLocks noGrp="1"/>
          </p:cNvSpPr>
          <p:nvPr>
            <p:ph type="subTitle" idx="1"/>
          </p:nvPr>
        </p:nvSpPr>
        <p:spPr>
          <a:xfrm>
            <a:off x="1849718" y="3288553"/>
            <a:ext cx="6400800" cy="1752600"/>
          </a:xfrm>
        </p:spPr>
        <p:txBody>
          <a:bodyPr>
            <a:normAutofit/>
          </a:bodyPr>
          <a:lstStyle/>
          <a:p>
            <a:pPr marL="0" indent="0">
              <a:buNone/>
            </a:pPr>
            <a:r>
              <a:rPr lang="en-US" dirty="0" smtClean="0">
                <a:solidFill>
                  <a:schemeClr val="tx1"/>
                </a:solidFill>
              </a:rPr>
              <a:t>Identify </a:t>
            </a:r>
            <a:r>
              <a:rPr lang="en-US" dirty="0">
                <a:solidFill>
                  <a:schemeClr val="tx1"/>
                </a:solidFill>
              </a:rPr>
              <a:t>the feelings of the characters in a story</a:t>
            </a:r>
          </a:p>
        </p:txBody>
      </p:sp>
    </p:spTree>
    <p:extLst>
      <p:ext uri="{BB962C8B-B14F-4D97-AF65-F5344CB8AC3E}">
        <p14:creationId xmlns:p14="http://schemas.microsoft.com/office/powerpoint/2010/main" val="24168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12"/>
            <a:ext cx="8229600" cy="1143000"/>
          </a:xfrm>
        </p:spPr>
        <p:txBody>
          <a:bodyPr>
            <a:noAutofit/>
          </a:bodyPr>
          <a:lstStyle/>
          <a:p>
            <a:r>
              <a:rPr lang="en-US" sz="3600" dirty="0"/>
              <a:t>ELA.EE.RL.3.3 Identify the feelings of the characters in a story</a:t>
            </a:r>
          </a:p>
        </p:txBody>
      </p:sp>
      <p:grpSp>
        <p:nvGrpSpPr>
          <p:cNvPr id="6" name="Group 5" descr="This image shows a section of the learning map with a red rectangle outlining a small portion that relates to a single Essential Element for Reading Literature at the third grade level. The individual nodes and linkages are so tiny that they are not intended to be read.  Rather, the intent is to show the relationship among a cluster of nodes and a single Essential Element." title="Learning Map Area for Essential Element"/>
          <p:cNvGrpSpPr/>
          <p:nvPr/>
        </p:nvGrpSpPr>
        <p:grpSpPr>
          <a:xfrm>
            <a:off x="1531171" y="1268413"/>
            <a:ext cx="5311889" cy="5589592"/>
            <a:chOff x="-291653" y="1268412"/>
            <a:chExt cx="5162478" cy="5453063"/>
          </a:xfrm>
        </p:grpSpPr>
        <p:pic>
          <p:nvPicPr>
            <p:cNvPr id="4" name="Picture 3" descr="This view of the dynamic learning map is a far away view.  The individual nodes cannot be identified, but the image is intended to show the mass of nodes and connections represented and the way that Essential Elements are related to clusters of nodes in one area." title="Learning Map with Essential Element Area Outlin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53" y="1268412"/>
              <a:ext cx="4793822" cy="5453063"/>
            </a:xfrm>
            <a:prstGeom prst="rect">
              <a:avLst/>
            </a:prstGeom>
          </p:spPr>
        </p:pic>
        <p:sp>
          <p:nvSpPr>
            <p:cNvPr id="5" name="TextBox 4"/>
            <p:cNvSpPr txBox="1"/>
            <p:nvPr/>
          </p:nvSpPr>
          <p:spPr>
            <a:xfrm>
              <a:off x="3421531" y="3530314"/>
              <a:ext cx="1449294" cy="369332"/>
            </a:xfrm>
            <a:prstGeom prst="rect">
              <a:avLst/>
            </a:prstGeom>
            <a:solidFill>
              <a:schemeClr val="bg1"/>
            </a:solidFill>
          </p:spPr>
          <p:txBody>
            <a:bodyPr wrap="square" rtlCol="0">
              <a:spAutoFit/>
            </a:bodyPr>
            <a:lstStyle/>
            <a:p>
              <a:r>
                <a:rPr lang="en-US" dirty="0" smtClean="0">
                  <a:solidFill>
                    <a:srgbClr val="FF0000"/>
                  </a:solidFill>
                </a:rPr>
                <a:t>ELA.EE.RL.3.3</a:t>
              </a:r>
              <a:endParaRPr lang="en-US" dirty="0">
                <a:solidFill>
                  <a:srgbClr val="FF0000"/>
                </a:solidFill>
              </a:endParaRPr>
            </a:p>
          </p:txBody>
        </p:sp>
      </p:grpSp>
    </p:spTree>
    <p:extLst>
      <p:ext uri="{BB962C8B-B14F-4D97-AF65-F5344CB8AC3E}">
        <p14:creationId xmlns:p14="http://schemas.microsoft.com/office/powerpoint/2010/main" val="383964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12"/>
            <a:ext cx="8229600" cy="1143000"/>
          </a:xfrm>
        </p:spPr>
        <p:txBody>
          <a:bodyPr>
            <a:noAutofit/>
          </a:bodyPr>
          <a:lstStyle/>
          <a:p>
            <a:r>
              <a:rPr lang="en-US" sz="3600" dirty="0"/>
              <a:t>ELA.EE.RL.3.3 Identify the feelings of the characters in a </a:t>
            </a:r>
            <a:r>
              <a:rPr lang="en-US" sz="3600" dirty="0" smtClean="0"/>
              <a:t>story – closer view</a:t>
            </a:r>
            <a:endParaRPr lang="en-US" sz="3600" dirty="0"/>
          </a:p>
        </p:txBody>
      </p:sp>
      <p:pic>
        <p:nvPicPr>
          <p:cNvPr id="1026" name="Picture 2" descr="This image shows a closer view of the section of the learning map that is associated with an Essential Element at the 3rd grade level in Reading Literature. The nodes that have been called out as linkage nodes are highlighted in green." title="Linkage Levels for ELA.EE.RL.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556" y="1268412"/>
            <a:ext cx="4896115" cy="55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353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309" y="116883"/>
            <a:ext cx="2161942" cy="2278065"/>
          </a:xfrm>
        </p:spPr>
        <p:txBody>
          <a:bodyPr>
            <a:normAutofit fontScale="90000"/>
          </a:bodyPr>
          <a:lstStyle/>
          <a:p>
            <a:pPr algn="l"/>
            <a:r>
              <a:rPr lang="en-US" sz="3600" dirty="0" smtClean="0"/>
              <a:t>Feelings of Characters</a:t>
            </a:r>
            <a:r>
              <a:rPr lang="en-US" dirty="0" smtClean="0"/>
              <a:t/>
            </a:r>
            <a:br>
              <a:rPr lang="en-US" dirty="0" smtClean="0"/>
            </a:br>
            <a:r>
              <a:rPr lang="en-US" sz="2000" dirty="0" smtClean="0"/>
              <a:t>ELA.EE.RL.3.3 Identify the feelings of the characters in a story</a:t>
            </a:r>
            <a:endParaRPr lang="en-US" sz="2000" dirty="0"/>
          </a:p>
        </p:txBody>
      </p:sp>
      <p:pic>
        <p:nvPicPr>
          <p:cNvPr id="2049" name="Picture 1" descr="This image shows a minimap for the third grade Essential Element in Reading Literature that aligns with standard three.  The minimap shows the nodes from the learning map that have been identified for each of the 5 linkage levels. " title="MiniMap for ELA.EE.RL.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808" y="116884"/>
            <a:ext cx="6045666" cy="679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34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554" y="45897"/>
            <a:ext cx="7370954" cy="1143000"/>
          </a:xfrm>
        </p:spPr>
        <p:txBody>
          <a:bodyPr>
            <a:noAutofit/>
          </a:bodyPr>
          <a:lstStyle/>
          <a:p>
            <a:r>
              <a:rPr lang="en-US" sz="3600" dirty="0" smtClean="0"/>
              <a:t>DLM’s Expanded Taxonomy of Cognitive Processes: Why</a:t>
            </a:r>
            <a:endParaRPr lang="en-US" sz="3600" dirty="0"/>
          </a:p>
        </p:txBody>
      </p:sp>
      <p:sp>
        <p:nvSpPr>
          <p:cNvPr id="3" name="Content Placeholder 2"/>
          <p:cNvSpPr>
            <a:spLocks noGrp="1"/>
          </p:cNvSpPr>
          <p:nvPr>
            <p:ph idx="1"/>
          </p:nvPr>
        </p:nvSpPr>
        <p:spPr>
          <a:xfrm>
            <a:off x="1009838" y="1355416"/>
            <a:ext cx="8218281" cy="5121081"/>
          </a:xfrm>
        </p:spPr>
        <p:txBody>
          <a:bodyPr>
            <a:normAutofit fontScale="92500"/>
          </a:bodyPr>
          <a:lstStyle/>
          <a:p>
            <a:pPr lvl="0"/>
            <a:r>
              <a:rPr lang="en-US" dirty="0"/>
              <a:t>Webb’s (1997) Depth of Knowledge </a:t>
            </a:r>
            <a:endParaRPr lang="en-US" dirty="0" smtClean="0"/>
          </a:p>
          <a:p>
            <a:pPr lvl="1"/>
            <a:r>
              <a:rPr lang="en-US" dirty="0" smtClean="0"/>
              <a:t>a </a:t>
            </a:r>
            <a:r>
              <a:rPr lang="en-US" dirty="0"/>
              <a:t>4-point scale often used in alignment </a:t>
            </a:r>
            <a:r>
              <a:rPr lang="en-US" dirty="0" smtClean="0"/>
              <a:t>studies</a:t>
            </a:r>
          </a:p>
          <a:p>
            <a:pPr lvl="1"/>
            <a:r>
              <a:rPr lang="en-US" dirty="0" smtClean="0"/>
              <a:t>not adequate for </a:t>
            </a:r>
            <a:r>
              <a:rPr lang="en-US" dirty="0"/>
              <a:t>the cognitive processes exhibited by the full range of </a:t>
            </a:r>
            <a:r>
              <a:rPr lang="en-US" dirty="0" smtClean="0"/>
              <a:t>students </a:t>
            </a:r>
            <a:r>
              <a:rPr lang="en-US" dirty="0"/>
              <a:t>who take AA-AAS. </a:t>
            </a:r>
          </a:p>
          <a:p>
            <a:r>
              <a:rPr lang="en-US" dirty="0" smtClean="0"/>
              <a:t>Links </a:t>
            </a:r>
            <a:r>
              <a:rPr lang="en-US" dirty="0"/>
              <a:t>for Academic </a:t>
            </a:r>
            <a:r>
              <a:rPr lang="en-US" dirty="0" smtClean="0"/>
              <a:t>Learning </a:t>
            </a:r>
            <a:r>
              <a:rPr lang="en-US" sz="2600" dirty="0" smtClean="0"/>
              <a:t>(</a:t>
            </a:r>
            <a:r>
              <a:rPr lang="en-US" sz="2600" dirty="0"/>
              <a:t>Flowers, </a:t>
            </a:r>
            <a:r>
              <a:rPr lang="en-US" sz="2600" dirty="0" err="1"/>
              <a:t>Wakeman</a:t>
            </a:r>
            <a:r>
              <a:rPr lang="en-US" sz="2600" dirty="0"/>
              <a:t>, Browder, &amp; </a:t>
            </a:r>
            <a:r>
              <a:rPr lang="en-US" sz="2600" dirty="0" err="1"/>
              <a:t>Karvonen</a:t>
            </a:r>
            <a:r>
              <a:rPr lang="en-US" sz="2600" dirty="0"/>
              <a:t>, 2009) </a:t>
            </a:r>
            <a:endParaRPr lang="en-US" dirty="0" smtClean="0"/>
          </a:p>
          <a:p>
            <a:pPr lvl="1"/>
            <a:r>
              <a:rPr lang="en-US" dirty="0" smtClean="0"/>
              <a:t>Extended Bloom’s taxonomy to </a:t>
            </a:r>
            <a:r>
              <a:rPr lang="en-US" dirty="0"/>
              <a:t>capture </a:t>
            </a:r>
            <a:r>
              <a:rPr lang="en-US" dirty="0" smtClean="0"/>
              <a:t>early intentional </a:t>
            </a:r>
            <a:r>
              <a:rPr lang="en-US" dirty="0"/>
              <a:t>responses </a:t>
            </a:r>
            <a:r>
              <a:rPr lang="en-US" dirty="0" smtClean="0"/>
              <a:t>(</a:t>
            </a:r>
            <a:r>
              <a:rPr lang="en-US" i="1" dirty="0" smtClean="0"/>
              <a:t>attend</a:t>
            </a:r>
            <a:r>
              <a:rPr lang="en-US" dirty="0" smtClean="0"/>
              <a:t>) </a:t>
            </a:r>
            <a:r>
              <a:rPr lang="en-US" dirty="0"/>
              <a:t>and </a:t>
            </a:r>
            <a:r>
              <a:rPr lang="en-US" dirty="0" smtClean="0"/>
              <a:t>collapse top end</a:t>
            </a:r>
          </a:p>
          <a:p>
            <a:pPr lvl="1"/>
            <a:r>
              <a:rPr lang="en-US" dirty="0" smtClean="0"/>
              <a:t>not adequate for students with </a:t>
            </a:r>
            <a:r>
              <a:rPr lang="en-US" dirty="0" err="1" smtClean="0"/>
              <a:t>preintentional</a:t>
            </a:r>
            <a:r>
              <a:rPr lang="en-US" dirty="0" smtClean="0"/>
              <a:t> and </a:t>
            </a:r>
            <a:r>
              <a:rPr lang="en-US" dirty="0" err="1" smtClean="0"/>
              <a:t>presymbolic</a:t>
            </a:r>
            <a:r>
              <a:rPr lang="en-US" dirty="0" smtClean="0"/>
              <a:t> communication.</a:t>
            </a:r>
            <a:endParaRPr lang="en-US" dirty="0"/>
          </a:p>
        </p:txBody>
      </p:sp>
    </p:spTree>
    <p:extLst>
      <p:ext uri="{BB962C8B-B14F-4D97-AF65-F5344CB8AC3E}">
        <p14:creationId xmlns:p14="http://schemas.microsoft.com/office/powerpoint/2010/main" val="3501409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666" y="182844"/>
            <a:ext cx="7095541" cy="1143000"/>
          </a:xfrm>
        </p:spPr>
        <p:txBody>
          <a:bodyPr>
            <a:normAutofit fontScale="90000"/>
          </a:bodyPr>
          <a:lstStyle/>
          <a:p>
            <a:r>
              <a:rPr lang="en-US" dirty="0" smtClean="0"/>
              <a:t>DLM’s Expanded Taxonomy of Cognitive Processes</a:t>
            </a:r>
            <a:endParaRPr lang="en-US" dirty="0"/>
          </a:p>
        </p:txBody>
      </p:sp>
      <p:sp>
        <p:nvSpPr>
          <p:cNvPr id="3" name="Content Placeholder 2"/>
          <p:cNvSpPr>
            <a:spLocks noGrp="1"/>
          </p:cNvSpPr>
          <p:nvPr>
            <p:ph idx="1"/>
          </p:nvPr>
        </p:nvSpPr>
        <p:spPr>
          <a:xfrm>
            <a:off x="1805467" y="1600200"/>
            <a:ext cx="7137881" cy="5050516"/>
          </a:xfrm>
        </p:spPr>
        <p:txBody>
          <a:bodyPr>
            <a:normAutofit fontScale="92500" lnSpcReduction="10000"/>
          </a:bodyPr>
          <a:lstStyle/>
          <a:p>
            <a:r>
              <a:rPr lang="en-US" dirty="0"/>
              <a:t>Pre-intentional</a:t>
            </a:r>
          </a:p>
          <a:p>
            <a:r>
              <a:rPr lang="en-US" dirty="0"/>
              <a:t>Attend</a:t>
            </a:r>
          </a:p>
          <a:p>
            <a:r>
              <a:rPr lang="en-US" dirty="0"/>
              <a:t>Respond</a:t>
            </a:r>
          </a:p>
          <a:p>
            <a:r>
              <a:rPr lang="en-US" dirty="0"/>
              <a:t>Replicate</a:t>
            </a:r>
          </a:p>
          <a:p>
            <a:r>
              <a:rPr lang="en-US" dirty="0"/>
              <a:t>Remember</a:t>
            </a:r>
          </a:p>
          <a:p>
            <a:r>
              <a:rPr lang="en-US" dirty="0"/>
              <a:t>Understand</a:t>
            </a:r>
          </a:p>
          <a:p>
            <a:r>
              <a:rPr lang="en-US" dirty="0"/>
              <a:t>Apply</a:t>
            </a:r>
          </a:p>
          <a:p>
            <a:r>
              <a:rPr lang="en-US" dirty="0"/>
              <a:t>Analyze</a:t>
            </a:r>
          </a:p>
          <a:p>
            <a:r>
              <a:rPr lang="en-US" dirty="0"/>
              <a:t>Evaluate</a:t>
            </a:r>
          </a:p>
          <a:p>
            <a:r>
              <a:rPr lang="en-US" dirty="0" smtClean="0"/>
              <a:t>Create</a:t>
            </a:r>
            <a:endParaRPr lang="en-US" dirty="0"/>
          </a:p>
        </p:txBody>
      </p:sp>
    </p:spTree>
    <p:extLst>
      <p:ext uri="{BB962C8B-B14F-4D97-AF65-F5344CB8AC3E}">
        <p14:creationId xmlns:p14="http://schemas.microsoft.com/office/powerpoint/2010/main" val="360329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3748" y="0"/>
            <a:ext cx="8229600" cy="1143000"/>
          </a:xfrm>
        </p:spPr>
        <p:txBody>
          <a:bodyPr/>
          <a:lstStyle/>
          <a:p>
            <a:r>
              <a:rPr lang="en-US" dirty="0" smtClean="0"/>
              <a:t>DLM New Processes</a:t>
            </a:r>
            <a:endParaRPr lang="en-US" dirty="0"/>
          </a:p>
        </p:txBody>
      </p:sp>
      <p:sp>
        <p:nvSpPr>
          <p:cNvPr id="6" name="Content Placeholder 5"/>
          <p:cNvSpPr>
            <a:spLocks noGrp="1"/>
          </p:cNvSpPr>
          <p:nvPr>
            <p:ph idx="1"/>
          </p:nvPr>
        </p:nvSpPr>
        <p:spPr>
          <a:xfrm>
            <a:off x="1300548" y="1106247"/>
            <a:ext cx="7642800" cy="5509187"/>
          </a:xfrm>
        </p:spPr>
        <p:txBody>
          <a:bodyPr>
            <a:normAutofit fontScale="92500" lnSpcReduction="10000"/>
          </a:bodyPr>
          <a:lstStyle/>
          <a:p>
            <a:r>
              <a:rPr lang="en-US" b="1" dirty="0" smtClean="0"/>
              <a:t>Pre-intentional </a:t>
            </a:r>
            <a:r>
              <a:rPr lang="en-US" dirty="0" smtClean="0"/>
              <a:t>- </a:t>
            </a:r>
            <a:r>
              <a:rPr lang="en-US" dirty="0"/>
              <a:t>Behavior reflects a general state but does not reflect intentional behavior. Intent is inferred by </a:t>
            </a:r>
            <a:r>
              <a:rPr lang="en-US" dirty="0" smtClean="0"/>
              <a:t>others. </a:t>
            </a:r>
          </a:p>
          <a:p>
            <a:r>
              <a:rPr lang="en-US" b="1" dirty="0" smtClean="0"/>
              <a:t>Attend </a:t>
            </a:r>
            <a:r>
              <a:rPr lang="en-US" dirty="0" smtClean="0"/>
              <a:t>- </a:t>
            </a:r>
            <a:r>
              <a:rPr lang="en-US" dirty="0"/>
              <a:t>Orients to objects, people or activity. Indicates selective attention to stimuli in the academic learning environment.</a:t>
            </a:r>
            <a:r>
              <a:rPr lang="en-US" dirty="0" smtClean="0">
                <a:effectLst/>
              </a:rPr>
              <a:t> </a:t>
            </a:r>
            <a:endParaRPr lang="en-US" dirty="0" smtClean="0"/>
          </a:p>
          <a:p>
            <a:r>
              <a:rPr lang="en-US" b="1" dirty="0" smtClean="0"/>
              <a:t>Respond </a:t>
            </a:r>
            <a:r>
              <a:rPr lang="en-US" dirty="0" smtClean="0"/>
              <a:t>- </a:t>
            </a:r>
            <a:r>
              <a:rPr lang="en-US" dirty="0"/>
              <a:t>Intentional response using any mode of expression. Indicates joint attention to materials and activities in the academic learning environment. </a:t>
            </a:r>
            <a:endParaRPr lang="en-US" dirty="0" smtClean="0"/>
          </a:p>
          <a:p>
            <a:r>
              <a:rPr lang="en-US" b="1" dirty="0" smtClean="0"/>
              <a:t>Replicate</a:t>
            </a:r>
            <a:r>
              <a:rPr lang="en-US" dirty="0" smtClean="0"/>
              <a:t> - Performs </a:t>
            </a:r>
            <a:r>
              <a:rPr lang="en-US" dirty="0"/>
              <a:t>rote task in familiar or practiced context.</a:t>
            </a:r>
            <a:r>
              <a:rPr lang="en-US" dirty="0" smtClean="0">
                <a:effectLst/>
              </a:rPr>
              <a:t> </a:t>
            </a:r>
            <a:endParaRPr lang="en-US" dirty="0" smtClean="0"/>
          </a:p>
        </p:txBody>
      </p:sp>
    </p:spTree>
    <p:extLst>
      <p:ext uri="{BB962C8B-B14F-4D97-AF65-F5344CB8AC3E}">
        <p14:creationId xmlns:p14="http://schemas.microsoft.com/office/powerpoint/2010/main" val="246195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854" y="274638"/>
            <a:ext cx="7217946" cy="1143000"/>
          </a:xfrm>
        </p:spPr>
        <p:txBody>
          <a:bodyPr/>
          <a:lstStyle/>
          <a:p>
            <a:r>
              <a:rPr lang="en-US" dirty="0" smtClean="0"/>
              <a:t>Replicate and Remember</a:t>
            </a:r>
            <a:endParaRPr lang="en-US" dirty="0"/>
          </a:p>
        </p:txBody>
      </p:sp>
      <p:sp>
        <p:nvSpPr>
          <p:cNvPr id="3" name="Content Placeholder 2"/>
          <p:cNvSpPr>
            <a:spLocks noGrp="1"/>
          </p:cNvSpPr>
          <p:nvPr>
            <p:ph idx="1"/>
          </p:nvPr>
        </p:nvSpPr>
        <p:spPr>
          <a:xfrm>
            <a:off x="1468854" y="1600200"/>
            <a:ext cx="7217946" cy="4525963"/>
          </a:xfrm>
        </p:spPr>
        <p:txBody>
          <a:bodyPr/>
          <a:lstStyle/>
          <a:p>
            <a:r>
              <a:rPr lang="en-US" b="1" dirty="0" smtClean="0"/>
              <a:t>Replicate</a:t>
            </a:r>
            <a:r>
              <a:rPr lang="en-US" dirty="0" smtClean="0"/>
              <a:t> - Performs rote task in familiar or practiced context.</a:t>
            </a:r>
            <a:r>
              <a:rPr lang="en-US" dirty="0" smtClean="0">
                <a:effectLst/>
              </a:rPr>
              <a:t> </a:t>
            </a:r>
            <a:endParaRPr lang="en-US" dirty="0" smtClean="0"/>
          </a:p>
          <a:p>
            <a:r>
              <a:rPr lang="en-US" b="1" dirty="0"/>
              <a:t>Remember</a:t>
            </a:r>
            <a:r>
              <a:rPr lang="en-US" b="1" dirty="0" smtClean="0">
                <a:effectLst/>
              </a:rPr>
              <a:t> </a:t>
            </a:r>
            <a:r>
              <a:rPr lang="en-US" dirty="0" smtClean="0">
                <a:effectLst/>
              </a:rPr>
              <a:t>- </a:t>
            </a:r>
            <a:r>
              <a:rPr lang="en-US" dirty="0"/>
              <a:t>Retrieve relevant knowledge from long-term memory in a novel context. </a:t>
            </a:r>
          </a:p>
        </p:txBody>
      </p:sp>
    </p:spTree>
    <p:extLst>
      <p:ext uri="{BB962C8B-B14F-4D97-AF65-F5344CB8AC3E}">
        <p14:creationId xmlns:p14="http://schemas.microsoft.com/office/powerpoint/2010/main" val="84650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55" y="152242"/>
            <a:ext cx="7401553" cy="1143000"/>
          </a:xfrm>
        </p:spPr>
        <p:txBody>
          <a:bodyPr>
            <a:normAutofit fontScale="90000"/>
          </a:bodyPr>
          <a:lstStyle/>
          <a:p>
            <a:r>
              <a:rPr lang="en-US" dirty="0" smtClean="0"/>
              <a:t>Identifying the Best </a:t>
            </a:r>
            <a:r>
              <a:rPr lang="en-US" dirty="0"/>
              <a:t>P</a:t>
            </a:r>
            <a:r>
              <a:rPr lang="en-US" dirty="0" smtClean="0"/>
              <a:t>lace to Start: Initialization</a:t>
            </a:r>
            <a:endParaRPr lang="en-US" dirty="0"/>
          </a:p>
        </p:txBody>
      </p:sp>
      <p:sp>
        <p:nvSpPr>
          <p:cNvPr id="3" name="Content Placeholder 2"/>
          <p:cNvSpPr>
            <a:spLocks noGrp="1"/>
          </p:cNvSpPr>
          <p:nvPr>
            <p:ph idx="1"/>
          </p:nvPr>
        </p:nvSpPr>
        <p:spPr>
          <a:xfrm>
            <a:off x="1744264" y="1600200"/>
            <a:ext cx="6942536" cy="4978584"/>
          </a:xfrm>
        </p:spPr>
        <p:txBody>
          <a:bodyPr>
            <a:normAutofit/>
          </a:bodyPr>
          <a:lstStyle/>
          <a:p>
            <a:r>
              <a:rPr lang="en-US" dirty="0" smtClean="0"/>
              <a:t>Purpose: </a:t>
            </a:r>
            <a:r>
              <a:rPr lang="en-US" dirty="0"/>
              <a:t>Use data from the First Contact Survey to create a systematic process to determine </a:t>
            </a:r>
            <a:r>
              <a:rPr lang="en-US" dirty="0" smtClean="0"/>
              <a:t>the linkage level at which individual </a:t>
            </a:r>
            <a:r>
              <a:rPr lang="en-US" dirty="0"/>
              <a:t>students will enter the system for the first time. </a:t>
            </a:r>
          </a:p>
          <a:p>
            <a:r>
              <a:rPr lang="en-US" dirty="0" smtClean="0"/>
              <a:t>Goal: Maximize the likelihood that the student will be successful with the first items without delivering items that are too easy.</a:t>
            </a:r>
            <a:endParaRPr lang="en-US" dirty="0"/>
          </a:p>
        </p:txBody>
      </p:sp>
    </p:spTree>
    <p:extLst>
      <p:ext uri="{BB962C8B-B14F-4D97-AF65-F5344CB8AC3E}">
        <p14:creationId xmlns:p14="http://schemas.microsoft.com/office/powerpoint/2010/main" val="67362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Photos of </a:t>
            </a:r>
            <a:r>
              <a:rPr lang="en-US" dirty="0" err="1" smtClean="0"/>
              <a:t>Preintentional</a:t>
            </a:r>
            <a:r>
              <a:rPr lang="en-US" dirty="0" smtClean="0"/>
              <a:t> Communicators</a:t>
            </a:r>
            <a:endParaRPr lang="en-US" dirty="0"/>
          </a:p>
        </p:txBody>
      </p:sp>
      <p:pic>
        <p:nvPicPr>
          <p:cNvPr id="9" name="Picture 8" descr="There are 5 images of students with significant cognitive disabilities. The intention is to show  the range of students within this population." title="Students with Significant Cognitive Dis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32063" cy="6858000"/>
          </a:xfrm>
          <a:prstGeom prst="rect">
            <a:avLst/>
          </a:prstGeom>
        </p:spPr>
      </p:pic>
    </p:spTree>
    <p:extLst>
      <p:ext uri="{BB962C8B-B14F-4D97-AF65-F5344CB8AC3E}">
        <p14:creationId xmlns:p14="http://schemas.microsoft.com/office/powerpoint/2010/main" val="528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9622" y="-179408"/>
            <a:ext cx="4289401" cy="1470025"/>
          </a:xfrm>
        </p:spPr>
        <p:txBody>
          <a:bodyPr>
            <a:noAutofit/>
          </a:bodyPr>
          <a:lstStyle/>
          <a:p>
            <a:r>
              <a:rPr lang="en-US" sz="3200" dirty="0" smtClean="0"/>
              <a:t>Communication</a:t>
            </a:r>
            <a:r>
              <a:rPr lang="en-US" sz="3200" baseline="0" dirty="0" smtClean="0"/>
              <a:t> Initialization Flow Chart</a:t>
            </a:r>
            <a:endParaRPr lang="en-US" sz="3200" dirty="0"/>
          </a:p>
        </p:txBody>
      </p:sp>
      <p:grpSp>
        <p:nvGrpSpPr>
          <p:cNvPr id="70" name="Group 69" descr="This flow chart provides a visual representation of the algorythm that is used to determine the best place to start a student in the DLM system.  Based on educator responses to questions about the student's communication, the system searches for answers to other questions until the final starting place is determined.  " title="DLM Initialization Flow Chart"/>
          <p:cNvGrpSpPr/>
          <p:nvPr/>
        </p:nvGrpSpPr>
        <p:grpSpPr>
          <a:xfrm>
            <a:off x="15301" y="137699"/>
            <a:ext cx="9057224" cy="6639382"/>
            <a:chOff x="15301" y="137699"/>
            <a:chExt cx="9057224" cy="6639382"/>
          </a:xfrm>
        </p:grpSpPr>
        <p:sp>
          <p:nvSpPr>
            <p:cNvPr id="72" name="Rectangle 71"/>
            <p:cNvSpPr/>
            <p:nvPr/>
          </p:nvSpPr>
          <p:spPr>
            <a:xfrm>
              <a:off x="2019673" y="137699"/>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C1</a:t>
              </a:r>
              <a:endParaRPr lang="en-US" dirty="0"/>
            </a:p>
          </p:txBody>
        </p:sp>
        <p:sp>
          <p:nvSpPr>
            <p:cNvPr id="116" name="TextBox 115"/>
            <p:cNvSpPr txBox="1"/>
            <p:nvPr/>
          </p:nvSpPr>
          <p:spPr>
            <a:xfrm>
              <a:off x="1459992" y="871901"/>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91" name="Straight Arrow Connector 90"/>
            <p:cNvCxnSpPr/>
            <p:nvPr/>
          </p:nvCxnSpPr>
          <p:spPr>
            <a:xfrm rot="5400000">
              <a:off x="1377071" y="688461"/>
              <a:ext cx="657882" cy="62732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841529" y="1331063"/>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C2a</a:t>
              </a:r>
              <a:endParaRPr lang="en-US" dirty="0"/>
            </a:p>
          </p:txBody>
        </p:sp>
        <p:sp>
          <p:nvSpPr>
            <p:cNvPr id="117" name="TextBox 116"/>
            <p:cNvSpPr txBox="1"/>
            <p:nvPr/>
          </p:nvSpPr>
          <p:spPr>
            <a:xfrm>
              <a:off x="465453" y="1926847"/>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94" name="Straight Arrow Connector 93"/>
            <p:cNvCxnSpPr/>
            <p:nvPr/>
          </p:nvCxnSpPr>
          <p:spPr>
            <a:xfrm rot="5400000">
              <a:off x="386357" y="1923905"/>
              <a:ext cx="512533" cy="3978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7" name="Cross 86"/>
            <p:cNvSpPr/>
            <p:nvPr/>
          </p:nvSpPr>
          <p:spPr>
            <a:xfrm>
              <a:off x="15301" y="2478524"/>
              <a:ext cx="872131" cy="564296"/>
            </a:xfrm>
            <a:prstGeom prst="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Target</a:t>
              </a:r>
              <a:endParaRPr lang="en-US" dirty="0"/>
            </a:p>
          </p:txBody>
        </p:sp>
        <p:sp>
          <p:nvSpPr>
            <p:cNvPr id="163" name="TextBox 162"/>
            <p:cNvSpPr txBox="1"/>
            <p:nvPr/>
          </p:nvSpPr>
          <p:spPr>
            <a:xfrm>
              <a:off x="1022719" y="1958343"/>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93" name="Straight Arrow Connector 92"/>
            <p:cNvCxnSpPr>
              <a:stCxn id="73" idx="2"/>
            </p:cNvCxnSpPr>
            <p:nvPr/>
          </p:nvCxnSpPr>
          <p:spPr>
            <a:xfrm rot="16200000" flipH="1">
              <a:off x="1074579" y="1908906"/>
              <a:ext cx="512533" cy="4278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1544750" y="2379078"/>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C2b</a:t>
              </a:r>
              <a:endParaRPr lang="en-US" dirty="0"/>
            </a:p>
          </p:txBody>
        </p:sp>
        <p:sp>
          <p:nvSpPr>
            <p:cNvPr id="118" name="TextBox 117"/>
            <p:cNvSpPr txBox="1"/>
            <p:nvPr/>
          </p:nvSpPr>
          <p:spPr>
            <a:xfrm>
              <a:off x="1398788" y="3042820"/>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01" name="Straight Arrow Connector 100"/>
            <p:cNvCxnSpPr>
              <a:stCxn id="74" idx="2"/>
            </p:cNvCxnSpPr>
            <p:nvPr/>
          </p:nvCxnSpPr>
          <p:spPr>
            <a:xfrm rot="5400000">
              <a:off x="1265843" y="3041068"/>
              <a:ext cx="680827" cy="4278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9" name="Cross 88"/>
            <p:cNvSpPr/>
            <p:nvPr/>
          </p:nvSpPr>
          <p:spPr>
            <a:xfrm>
              <a:off x="826234" y="3625981"/>
              <a:ext cx="1032783" cy="564297"/>
            </a:xfrm>
            <a:prstGeom prst="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Proximal</a:t>
              </a:r>
              <a:endParaRPr lang="en-US" dirty="0"/>
            </a:p>
          </p:txBody>
        </p:sp>
        <p:sp>
          <p:nvSpPr>
            <p:cNvPr id="164" name="TextBox 163"/>
            <p:cNvSpPr txBox="1"/>
            <p:nvPr/>
          </p:nvSpPr>
          <p:spPr>
            <a:xfrm>
              <a:off x="2071398" y="3051357"/>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97" name="Straight Arrow Connector 96"/>
            <p:cNvCxnSpPr>
              <a:endCxn id="75" idx="0"/>
            </p:cNvCxnSpPr>
            <p:nvPr/>
          </p:nvCxnSpPr>
          <p:spPr>
            <a:xfrm rot="16200000" flipH="1">
              <a:off x="1946723" y="3063409"/>
              <a:ext cx="772619" cy="47492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2295082" y="3687180"/>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C2c</a:t>
              </a:r>
              <a:endParaRPr lang="en-US" dirty="0"/>
            </a:p>
          </p:txBody>
        </p:sp>
        <p:sp>
          <p:nvSpPr>
            <p:cNvPr id="121" name="TextBox 120"/>
            <p:cNvSpPr txBox="1"/>
            <p:nvPr/>
          </p:nvSpPr>
          <p:spPr>
            <a:xfrm>
              <a:off x="2301523" y="4404464"/>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10" name="Straight Arrow Connector 109"/>
            <p:cNvCxnSpPr>
              <a:stCxn id="75" idx="2"/>
            </p:cNvCxnSpPr>
            <p:nvPr/>
          </p:nvCxnSpPr>
          <p:spPr>
            <a:xfrm rot="5400000">
              <a:off x="2159015" y="4595284"/>
              <a:ext cx="784101" cy="388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0" name="Cross 89"/>
            <p:cNvSpPr/>
            <p:nvPr/>
          </p:nvSpPr>
          <p:spPr>
            <a:xfrm>
              <a:off x="2134428" y="5047661"/>
              <a:ext cx="872131" cy="490176"/>
            </a:xfrm>
            <a:prstGeom prst="plus">
              <a:avLst>
                <a:gd name="adj" fmla="val 214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Distal</a:t>
              </a:r>
              <a:endParaRPr lang="en-US" dirty="0"/>
            </a:p>
          </p:txBody>
        </p:sp>
        <p:sp>
          <p:nvSpPr>
            <p:cNvPr id="160" name="TextBox 159"/>
            <p:cNvSpPr txBox="1"/>
            <p:nvPr/>
          </p:nvSpPr>
          <p:spPr>
            <a:xfrm>
              <a:off x="2616388" y="810705"/>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95" name="Straight Arrow Connector 94"/>
            <p:cNvCxnSpPr/>
            <p:nvPr/>
          </p:nvCxnSpPr>
          <p:spPr>
            <a:xfrm rot="16200000" flipH="1">
              <a:off x="2516963" y="726711"/>
              <a:ext cx="657882" cy="55082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3121315" y="1331064"/>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C3</a:t>
              </a:r>
              <a:endParaRPr lang="en-US" dirty="0"/>
            </a:p>
          </p:txBody>
        </p:sp>
        <p:sp>
          <p:nvSpPr>
            <p:cNvPr id="135" name="TextBox 134"/>
            <p:cNvSpPr txBox="1"/>
            <p:nvPr/>
          </p:nvSpPr>
          <p:spPr>
            <a:xfrm>
              <a:off x="3430548" y="1949800"/>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96" name="Straight Arrow Connector 95"/>
            <p:cNvCxnSpPr>
              <a:stCxn id="76" idx="2"/>
            </p:cNvCxnSpPr>
            <p:nvPr/>
          </p:nvCxnSpPr>
          <p:spPr>
            <a:xfrm rot="16200000" flipH="1">
              <a:off x="3353062" y="1910210"/>
              <a:ext cx="604329" cy="517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6" name="Rectangle 135"/>
            <p:cNvSpPr/>
            <p:nvPr/>
          </p:nvSpPr>
          <p:spPr>
            <a:xfrm>
              <a:off x="3770989" y="2507338"/>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C4a</a:t>
              </a:r>
              <a:endParaRPr lang="en-US" dirty="0"/>
            </a:p>
          </p:txBody>
        </p:sp>
        <p:sp>
          <p:nvSpPr>
            <p:cNvPr id="142" name="TextBox 141"/>
            <p:cNvSpPr txBox="1"/>
            <p:nvPr/>
          </p:nvSpPr>
          <p:spPr>
            <a:xfrm>
              <a:off x="3582948" y="3219068"/>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06" name="Straight Arrow Connector 105"/>
            <p:cNvCxnSpPr>
              <a:endCxn id="102" idx="0"/>
            </p:cNvCxnSpPr>
            <p:nvPr/>
          </p:nvCxnSpPr>
          <p:spPr>
            <a:xfrm rot="5400000">
              <a:off x="3258752" y="3213190"/>
              <a:ext cx="933272" cy="3360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2" name="Cross 101"/>
            <p:cNvSpPr/>
            <p:nvPr/>
          </p:nvSpPr>
          <p:spPr>
            <a:xfrm>
              <a:off x="3121315" y="3847832"/>
              <a:ext cx="872131" cy="604326"/>
            </a:xfrm>
            <a:prstGeom prst="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Target</a:t>
              </a:r>
              <a:endParaRPr lang="en-US" dirty="0"/>
            </a:p>
          </p:txBody>
        </p:sp>
        <p:sp>
          <p:nvSpPr>
            <p:cNvPr id="165" name="TextBox 164"/>
            <p:cNvSpPr txBox="1"/>
            <p:nvPr/>
          </p:nvSpPr>
          <p:spPr>
            <a:xfrm>
              <a:off x="4243530" y="3081365"/>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104" name="Straight Arrow Connector 103"/>
            <p:cNvCxnSpPr/>
            <p:nvPr/>
          </p:nvCxnSpPr>
          <p:spPr>
            <a:xfrm rot="16200000" flipH="1">
              <a:off x="4146471" y="2936889"/>
              <a:ext cx="657282" cy="61262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4643721" y="3595387"/>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C4b</a:t>
              </a:r>
              <a:endParaRPr lang="en-US" dirty="0"/>
            </a:p>
          </p:txBody>
        </p:sp>
        <p:sp>
          <p:nvSpPr>
            <p:cNvPr id="147" name="TextBox 146"/>
            <p:cNvSpPr txBox="1"/>
            <p:nvPr/>
          </p:nvSpPr>
          <p:spPr>
            <a:xfrm>
              <a:off x="4506015" y="4259128"/>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08" name="Straight Arrow Connector 107"/>
            <p:cNvCxnSpPr/>
            <p:nvPr/>
          </p:nvCxnSpPr>
          <p:spPr>
            <a:xfrm rot="5400000">
              <a:off x="4284477" y="4357415"/>
              <a:ext cx="718487" cy="2754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9" name="Cross 168"/>
            <p:cNvSpPr/>
            <p:nvPr/>
          </p:nvSpPr>
          <p:spPr>
            <a:xfrm>
              <a:off x="3989623" y="4854364"/>
              <a:ext cx="1032783" cy="564297"/>
            </a:xfrm>
            <a:prstGeom prst="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Proximal</a:t>
              </a:r>
              <a:endParaRPr lang="en-US" dirty="0"/>
            </a:p>
          </p:txBody>
        </p:sp>
        <p:sp>
          <p:nvSpPr>
            <p:cNvPr id="166" name="TextBox 165"/>
            <p:cNvSpPr txBox="1"/>
            <p:nvPr/>
          </p:nvSpPr>
          <p:spPr>
            <a:xfrm>
              <a:off x="5087435" y="4299157"/>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107" name="Straight Arrow Connector 106"/>
            <p:cNvCxnSpPr/>
            <p:nvPr/>
          </p:nvCxnSpPr>
          <p:spPr>
            <a:xfrm rot="16200000" flipH="1">
              <a:off x="5003910" y="4188803"/>
              <a:ext cx="673176" cy="56732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5600612" y="4854363"/>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C4c</a:t>
              </a:r>
              <a:endParaRPr lang="en-US" dirty="0"/>
            </a:p>
          </p:txBody>
        </p:sp>
        <p:sp>
          <p:nvSpPr>
            <p:cNvPr id="148" name="TextBox 147"/>
            <p:cNvSpPr txBox="1"/>
            <p:nvPr/>
          </p:nvSpPr>
          <p:spPr>
            <a:xfrm>
              <a:off x="5617324" y="5537837"/>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12" name="Straight Arrow Connector 111"/>
            <p:cNvCxnSpPr>
              <a:endCxn id="111" idx="0"/>
            </p:cNvCxnSpPr>
            <p:nvPr/>
          </p:nvCxnSpPr>
          <p:spPr>
            <a:xfrm rot="5400000">
              <a:off x="5514562" y="5712450"/>
              <a:ext cx="653464" cy="82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1" name="Cross 110"/>
            <p:cNvSpPr/>
            <p:nvPr/>
          </p:nvSpPr>
          <p:spPr>
            <a:xfrm>
              <a:off x="5401101" y="6043309"/>
              <a:ext cx="872131" cy="600505"/>
            </a:xfrm>
            <a:prstGeom prst="plus">
              <a:avLst>
                <a:gd name="adj" fmla="val 214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Distal</a:t>
              </a:r>
              <a:endParaRPr lang="en-US" dirty="0"/>
            </a:p>
          </p:txBody>
        </p:sp>
        <p:sp>
          <p:nvSpPr>
            <p:cNvPr id="161" name="TextBox 160"/>
            <p:cNvSpPr txBox="1"/>
            <p:nvPr/>
          </p:nvSpPr>
          <p:spPr>
            <a:xfrm>
              <a:off x="4264427" y="1558767"/>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113" name="Straight Arrow Connector 112"/>
            <p:cNvCxnSpPr>
              <a:stCxn id="76" idx="3"/>
            </p:cNvCxnSpPr>
            <p:nvPr/>
          </p:nvCxnSpPr>
          <p:spPr>
            <a:xfrm>
              <a:off x="3672136" y="1598805"/>
              <a:ext cx="1728965" cy="26773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5477000" y="1499357"/>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C6</a:t>
              </a:r>
              <a:endParaRPr lang="en-US" dirty="0"/>
            </a:p>
          </p:txBody>
        </p:sp>
        <p:sp>
          <p:nvSpPr>
            <p:cNvPr id="149" name="TextBox 148"/>
            <p:cNvSpPr txBox="1"/>
            <p:nvPr/>
          </p:nvSpPr>
          <p:spPr>
            <a:xfrm>
              <a:off x="6027821" y="2071301"/>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09" name="Straight Arrow Connector 108"/>
            <p:cNvCxnSpPr/>
            <p:nvPr/>
          </p:nvCxnSpPr>
          <p:spPr>
            <a:xfrm>
              <a:off x="6065473" y="2034838"/>
              <a:ext cx="474922" cy="4360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6455632" y="2547372"/>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C7a</a:t>
              </a:r>
              <a:endParaRPr lang="en-US" dirty="0"/>
            </a:p>
          </p:txBody>
        </p:sp>
        <p:sp>
          <p:nvSpPr>
            <p:cNvPr id="159" name="TextBox 158"/>
            <p:cNvSpPr txBox="1"/>
            <p:nvPr/>
          </p:nvSpPr>
          <p:spPr>
            <a:xfrm>
              <a:off x="6381749" y="3387361"/>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58" name="Straight Arrow Connector 157"/>
            <p:cNvCxnSpPr>
              <a:endCxn id="156" idx="0"/>
            </p:cNvCxnSpPr>
            <p:nvPr/>
          </p:nvCxnSpPr>
          <p:spPr>
            <a:xfrm rot="5400000">
              <a:off x="6057553" y="3381483"/>
              <a:ext cx="933272" cy="3360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6" name="Cross 155"/>
            <p:cNvSpPr/>
            <p:nvPr/>
          </p:nvSpPr>
          <p:spPr>
            <a:xfrm>
              <a:off x="5920116" y="4016125"/>
              <a:ext cx="872131" cy="604326"/>
            </a:xfrm>
            <a:prstGeom prst="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Target</a:t>
              </a:r>
            </a:p>
          </p:txBody>
        </p:sp>
        <p:sp>
          <p:nvSpPr>
            <p:cNvPr id="167" name="TextBox 166"/>
            <p:cNvSpPr txBox="1"/>
            <p:nvPr/>
          </p:nvSpPr>
          <p:spPr>
            <a:xfrm>
              <a:off x="6982538" y="3219068"/>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157" name="Straight Arrow Connector 156"/>
            <p:cNvCxnSpPr/>
            <p:nvPr/>
          </p:nvCxnSpPr>
          <p:spPr>
            <a:xfrm rot="16200000" flipH="1">
              <a:off x="6945272" y="3105182"/>
              <a:ext cx="657282" cy="61262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7342465" y="3717779"/>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C7b</a:t>
              </a:r>
              <a:endParaRPr lang="en-US" dirty="0"/>
            </a:p>
          </p:txBody>
        </p:sp>
        <p:sp>
          <p:nvSpPr>
            <p:cNvPr id="155" name="TextBox 154"/>
            <p:cNvSpPr txBox="1"/>
            <p:nvPr/>
          </p:nvSpPr>
          <p:spPr>
            <a:xfrm>
              <a:off x="7251862" y="4411527"/>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54" name="Straight Arrow Connector 153"/>
            <p:cNvCxnSpPr/>
            <p:nvPr/>
          </p:nvCxnSpPr>
          <p:spPr>
            <a:xfrm rot="5400000">
              <a:off x="7030324" y="4509814"/>
              <a:ext cx="718487" cy="2754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0" name="Cross 169"/>
            <p:cNvSpPr/>
            <p:nvPr/>
          </p:nvSpPr>
          <p:spPr>
            <a:xfrm>
              <a:off x="6753378" y="5047661"/>
              <a:ext cx="1032783" cy="564297"/>
            </a:xfrm>
            <a:prstGeom prst="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Proximal</a:t>
              </a:r>
              <a:endParaRPr lang="en-US" dirty="0"/>
            </a:p>
          </p:txBody>
        </p:sp>
        <p:sp>
          <p:nvSpPr>
            <p:cNvPr id="168" name="TextBox 167"/>
            <p:cNvSpPr txBox="1"/>
            <p:nvPr/>
          </p:nvSpPr>
          <p:spPr>
            <a:xfrm>
              <a:off x="7821810" y="4413016"/>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153" name="Straight Arrow Connector 152"/>
            <p:cNvCxnSpPr/>
            <p:nvPr/>
          </p:nvCxnSpPr>
          <p:spPr>
            <a:xfrm rot="16200000" flipH="1">
              <a:off x="7749757" y="4341202"/>
              <a:ext cx="673176" cy="56732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8184597" y="4987630"/>
              <a:ext cx="550821" cy="5354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C7c</a:t>
              </a:r>
              <a:endParaRPr lang="en-US" dirty="0"/>
            </a:p>
          </p:txBody>
        </p:sp>
        <p:sp>
          <p:nvSpPr>
            <p:cNvPr id="152" name="TextBox 151"/>
            <p:cNvSpPr txBox="1"/>
            <p:nvPr/>
          </p:nvSpPr>
          <p:spPr>
            <a:xfrm>
              <a:off x="8203115" y="5671104"/>
              <a:ext cx="483176" cy="307777"/>
            </a:xfrm>
            <a:prstGeom prst="rect">
              <a:avLst/>
            </a:prstGeom>
            <a:solidFill>
              <a:schemeClr val="bg1"/>
            </a:solidFill>
          </p:spPr>
          <p:txBody>
            <a:bodyPr wrap="square" rtlCol="0">
              <a:spAutoFit/>
            </a:bodyPr>
            <a:lstStyle/>
            <a:p>
              <a:pPr algn="ctr"/>
              <a:r>
                <a:rPr lang="en-US" sz="1400" dirty="0" smtClean="0"/>
                <a:t>Yes</a:t>
              </a:r>
              <a:endParaRPr lang="en-US" sz="1400" dirty="0"/>
            </a:p>
          </p:txBody>
        </p:sp>
        <p:cxnSp>
          <p:nvCxnSpPr>
            <p:cNvPr id="151" name="Straight Arrow Connector 150"/>
            <p:cNvCxnSpPr>
              <a:endCxn id="150" idx="0"/>
            </p:cNvCxnSpPr>
            <p:nvPr/>
          </p:nvCxnSpPr>
          <p:spPr>
            <a:xfrm rot="5400000">
              <a:off x="8100353" y="5845717"/>
              <a:ext cx="653464" cy="82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0" name="Cross 149"/>
            <p:cNvSpPr/>
            <p:nvPr/>
          </p:nvSpPr>
          <p:spPr>
            <a:xfrm>
              <a:off x="7986892" y="6176576"/>
              <a:ext cx="872131" cy="600505"/>
            </a:xfrm>
            <a:prstGeom prst="plus">
              <a:avLst>
                <a:gd name="adj" fmla="val 214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Distal</a:t>
              </a:r>
              <a:endParaRPr lang="en-US" dirty="0"/>
            </a:p>
          </p:txBody>
        </p:sp>
        <p:sp>
          <p:nvSpPr>
            <p:cNvPr id="162" name="TextBox 161"/>
            <p:cNvSpPr txBox="1"/>
            <p:nvPr/>
          </p:nvSpPr>
          <p:spPr>
            <a:xfrm>
              <a:off x="6722776" y="1658220"/>
              <a:ext cx="483176" cy="307777"/>
            </a:xfrm>
            <a:prstGeom prst="rect">
              <a:avLst/>
            </a:prstGeom>
            <a:solidFill>
              <a:schemeClr val="bg1"/>
            </a:solidFill>
          </p:spPr>
          <p:txBody>
            <a:bodyPr wrap="square" rtlCol="0">
              <a:spAutoFit/>
            </a:bodyPr>
            <a:lstStyle/>
            <a:p>
              <a:pPr algn="ctr"/>
              <a:r>
                <a:rPr lang="en-US" sz="1400" dirty="0" smtClean="0"/>
                <a:t>No</a:t>
              </a:r>
              <a:endParaRPr lang="en-US" sz="1400" dirty="0"/>
            </a:p>
          </p:txBody>
        </p:sp>
        <p:cxnSp>
          <p:nvCxnSpPr>
            <p:cNvPr id="114" name="Straight Arrow Connector 113"/>
            <p:cNvCxnSpPr>
              <a:stCxn id="79" idx="3"/>
            </p:cNvCxnSpPr>
            <p:nvPr/>
          </p:nvCxnSpPr>
          <p:spPr>
            <a:xfrm>
              <a:off x="6027821" y="1767098"/>
              <a:ext cx="1707217" cy="994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5" name="Cross 114"/>
            <p:cNvSpPr/>
            <p:nvPr/>
          </p:nvSpPr>
          <p:spPr>
            <a:xfrm>
              <a:off x="7821810" y="1658220"/>
              <a:ext cx="1250715" cy="491665"/>
            </a:xfrm>
            <a:prstGeom prst="plus">
              <a:avLst>
                <a:gd name="adj" fmla="val 214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Initial</a:t>
              </a:r>
              <a:endParaRPr lang="en-US" sz="1400" dirty="0"/>
            </a:p>
          </p:txBody>
        </p:sp>
      </p:grpSp>
    </p:spTree>
    <p:extLst>
      <p:ext uri="{BB962C8B-B14F-4D97-AF65-F5344CB8AC3E}">
        <p14:creationId xmlns:p14="http://schemas.microsoft.com/office/powerpoint/2010/main" val="302491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7612" y="2130425"/>
            <a:ext cx="7086600" cy="1470025"/>
          </a:xfrm>
        </p:spPr>
        <p:txBody>
          <a:bodyPr/>
          <a:lstStyle/>
          <a:p>
            <a:r>
              <a:rPr lang="en-US" dirty="0" smtClean="0"/>
              <a:t>Initial Precursor Assessment Items</a:t>
            </a:r>
            <a:endParaRPr lang="en-US" dirty="0"/>
          </a:p>
        </p:txBody>
      </p:sp>
    </p:spTree>
    <p:extLst>
      <p:ext uri="{BB962C8B-B14F-4D97-AF65-F5344CB8AC3E}">
        <p14:creationId xmlns:p14="http://schemas.microsoft.com/office/powerpoint/2010/main" val="207201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Shared Reading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007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77948"/>
            <a:ext cx="8229600" cy="1143000"/>
          </a:xfrm>
        </p:spPr>
        <p:txBody>
          <a:bodyPr>
            <a:normAutofit fontScale="90000"/>
          </a:bodyPr>
          <a:lstStyle/>
          <a:p>
            <a:r>
              <a:rPr lang="fr-FR" dirty="0"/>
              <a:t>http://</a:t>
            </a:r>
            <a:r>
              <a:rPr lang="fr-FR" dirty="0" err="1"/>
              <a:t>dlmpd.com</a:t>
            </a:r>
            <a:r>
              <a:rPr lang="fr-FR" dirty="0"/>
              <a:t>/</a:t>
            </a:r>
            <a:r>
              <a:rPr lang="fr-FR" dirty="0" err="1"/>
              <a:t>clds</a:t>
            </a:r>
            <a:r>
              <a:rPr lang="fr-FR" dirty="0"/>
              <a:t>/</a:t>
            </a:r>
            <a:r>
              <a:rPr lang="fr-FR" dirty="0" err="1"/>
              <a:t>instructional-resources</a:t>
            </a:r>
            <a:r>
              <a:rPr lang="fr-FR" dirty="0"/>
              <a:t>/</a:t>
            </a:r>
            <a:endParaRPr lang="en-US" dirty="0"/>
          </a:p>
        </p:txBody>
      </p:sp>
      <p:sp>
        <p:nvSpPr>
          <p:cNvPr id="3" name="Content Placeholder 2"/>
          <p:cNvSpPr>
            <a:spLocks noGrp="1"/>
          </p:cNvSpPr>
          <p:nvPr>
            <p:ph idx="1"/>
          </p:nvPr>
        </p:nvSpPr>
        <p:spPr>
          <a:xfrm>
            <a:off x="1451295" y="3409501"/>
            <a:ext cx="7533313" cy="2070416"/>
          </a:xfrm>
        </p:spPr>
        <p:txBody>
          <a:bodyPr>
            <a:normAutofit/>
          </a:bodyPr>
          <a:lstStyle/>
          <a:p>
            <a:pPr marL="0" indent="0" algn="ctr">
              <a:buNone/>
            </a:pPr>
            <a:r>
              <a:rPr lang="en-US" sz="4000" dirty="0" smtClean="0"/>
              <a:t>Familiar Texts and Objects</a:t>
            </a:r>
            <a:endParaRPr lang="en-US" sz="4000" dirty="0"/>
          </a:p>
        </p:txBody>
      </p:sp>
    </p:spTree>
    <p:extLst>
      <p:ext uri="{BB962C8B-B14F-4D97-AF65-F5344CB8AC3E}">
        <p14:creationId xmlns:p14="http://schemas.microsoft.com/office/powerpoint/2010/main" val="276529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Called out in DLM™</a:t>
            </a:r>
            <a:endParaRPr lang="en-US" dirty="0"/>
          </a:p>
        </p:txBody>
      </p:sp>
      <p:sp>
        <p:nvSpPr>
          <p:cNvPr id="3" name="Content Placeholder 2"/>
          <p:cNvSpPr>
            <a:spLocks noGrp="1"/>
          </p:cNvSpPr>
          <p:nvPr>
            <p:ph idx="1"/>
          </p:nvPr>
        </p:nvSpPr>
        <p:spPr/>
        <p:txBody>
          <a:bodyPr/>
          <a:lstStyle/>
          <a:p>
            <a:r>
              <a:rPr lang="en-US" dirty="0" smtClean="0"/>
              <a:t>1 object that is needed to study</a:t>
            </a:r>
          </a:p>
          <a:p>
            <a:r>
              <a:rPr lang="en-US" dirty="0" smtClean="0"/>
              <a:t>1 object that is needed to eat</a:t>
            </a:r>
          </a:p>
          <a:p>
            <a:r>
              <a:rPr lang="en-US" dirty="0" smtClean="0"/>
              <a:t>1 object that is needed to play games</a:t>
            </a:r>
          </a:p>
          <a:p>
            <a:r>
              <a:rPr lang="en-US" dirty="0" smtClean="0"/>
              <a:t>3 objects that are unrelated to these activities</a:t>
            </a:r>
            <a:endParaRPr lang="en-US" dirty="0"/>
          </a:p>
        </p:txBody>
      </p:sp>
    </p:spTree>
    <p:extLst>
      <p:ext uri="{BB962C8B-B14F-4D97-AF65-F5344CB8AC3E}">
        <p14:creationId xmlns:p14="http://schemas.microsoft.com/office/powerpoint/2010/main" val="174164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DLM</a:t>
            </a:r>
            <a:r>
              <a:rPr lang="en-US" baseline="0" dirty="0" smtClean="0"/>
              <a:t> KITE Log in page</a:t>
            </a:r>
            <a:endParaRPr lang="en-US" dirty="0"/>
          </a:p>
        </p:txBody>
      </p:sp>
      <p:pic>
        <p:nvPicPr>
          <p:cNvPr id="4" name="Picture 3" descr="The screen shot shows the first page users encounter when accessing the DLM system with a student.  The Essential Element being tested is first item on the page.  Two buttons appear on the page to allow the user to &quot;go back&quot; and &quot;begin.&quot;" title="DLM Assessment Start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151830"/>
          </a:xfrm>
          <a:prstGeom prst="rect">
            <a:avLst/>
          </a:prstGeom>
        </p:spPr>
      </p:pic>
    </p:spTree>
    <p:extLst>
      <p:ext uri="{BB962C8B-B14F-4D97-AF65-F5344CB8AC3E}">
        <p14:creationId xmlns:p14="http://schemas.microsoft.com/office/powerpoint/2010/main" val="860700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t>DLM Assessment</a:t>
            </a:r>
            <a:r>
              <a:rPr lang="en-US" baseline="0" dirty="0" smtClean="0"/>
              <a:t> Engagement Screen</a:t>
            </a:r>
            <a:endParaRPr lang="en-US" dirty="0"/>
          </a:p>
        </p:txBody>
      </p:sp>
      <p:pic>
        <p:nvPicPr>
          <p:cNvPr id="4" name="Picture 3" descr="The screen shot shows a teacher directions page from the DLM assessment.  The page reads: Gather the object you have used while reading Friends are Great. Read the text with the student. Maximize your interaction with the student by using the objects you have gathered and pointing to objects in pictures while you read. Lead with comments, such as “Look at the girl,” while pointing to the picture. Make sounds and perform actions when appropriate. After you read the text, you will read the text a second time and answer some questions using the objects. The bottom of the screen shot shows the navigation buttons from the assessment.  The buttons are: back, Exit does not save, and next." title="Teacher Directions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300571"/>
          </a:xfrm>
          <a:prstGeom prst="rect">
            <a:avLst/>
          </a:prstGeom>
        </p:spPr>
      </p:pic>
    </p:spTree>
    <p:extLst>
      <p:ext uri="{BB962C8B-B14F-4D97-AF65-F5344CB8AC3E}">
        <p14:creationId xmlns:p14="http://schemas.microsoft.com/office/powerpoint/2010/main" val="1517027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t>Title Page of Friends are Great Book from Released </a:t>
            </a:r>
            <a:r>
              <a:rPr lang="en-US" dirty="0" err="1" smtClean="0"/>
              <a:t>Testlet</a:t>
            </a:r>
            <a:endParaRPr lang="en-US" dirty="0"/>
          </a:p>
        </p:txBody>
      </p:sp>
      <p:pic>
        <p:nvPicPr>
          <p:cNvPr id="4" name="Picture 3" descr="This screen shot shows a page in a text from the DLM ELA assessment. The text on the page reads, &quot;Friends are great.&quot;  The picture shows three teenaged friends hanging out on a dock at a lake.  They appear to be talking and laughing. The bottom of the screen shot shows the navigation buttons from the assessment.  The buttons are: back, Exit does not save, and next." title="Book title pag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337897"/>
          </a:xfrm>
          <a:prstGeom prst="rect">
            <a:avLst/>
          </a:prstGeom>
        </p:spPr>
      </p:pic>
    </p:spTree>
    <p:extLst>
      <p:ext uri="{BB962C8B-B14F-4D97-AF65-F5344CB8AC3E}">
        <p14:creationId xmlns:p14="http://schemas.microsoft.com/office/powerpoint/2010/main" val="2904575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1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on the page reads, &quot;Friends are great.&quot;  The picture shows three teenaged friends hanging out on a dock at a lake.  They appear to be talking and laughing. The bottom of the screen shot shows the navigation buttons from the assessment.  The buttons are: back, Exit does not save, and next." title="Book p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363667"/>
          </a:xfrm>
          <a:prstGeom prst="rect">
            <a:avLst/>
          </a:prstGeom>
        </p:spPr>
      </p:pic>
    </p:spTree>
    <p:extLst>
      <p:ext uri="{BB962C8B-B14F-4D97-AF65-F5344CB8AC3E}">
        <p14:creationId xmlns:p14="http://schemas.microsoft.com/office/powerpoint/2010/main" val="244820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2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on the page reads, &quot;Friends help each other.&quot;  The picture shows two girls working together to carry a large garbage can down an alley. The bottom of the screen shot shows the navigation buttons from the assessment.  The buttons are: back, Exit does not save, and next." title="Book p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223721"/>
          </a:xfrm>
          <a:prstGeom prst="rect">
            <a:avLst/>
          </a:prstGeom>
        </p:spPr>
      </p:pic>
    </p:spTree>
    <p:extLst>
      <p:ext uri="{BB962C8B-B14F-4D97-AF65-F5344CB8AC3E}">
        <p14:creationId xmlns:p14="http://schemas.microsoft.com/office/powerpoint/2010/main" val="351872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511" y="274638"/>
            <a:ext cx="8229600" cy="1143000"/>
          </a:xfrm>
        </p:spPr>
        <p:txBody>
          <a:bodyPr>
            <a:normAutofit fontScale="90000"/>
          </a:bodyPr>
          <a:lstStyle/>
          <a:p>
            <a:r>
              <a:rPr lang="en-US" dirty="0"/>
              <a:t>Pre-intentional and Pre-symbolic Communicators </a:t>
            </a:r>
          </a:p>
        </p:txBody>
      </p:sp>
      <p:sp>
        <p:nvSpPr>
          <p:cNvPr id="3" name="Content Placeholder 2"/>
          <p:cNvSpPr>
            <a:spLocks noGrp="1"/>
          </p:cNvSpPr>
          <p:nvPr>
            <p:ph idx="1"/>
          </p:nvPr>
        </p:nvSpPr>
        <p:spPr>
          <a:xfrm>
            <a:off x="1392350" y="1973635"/>
            <a:ext cx="7615761" cy="4152528"/>
          </a:xfrm>
        </p:spPr>
        <p:txBody>
          <a:bodyPr>
            <a:normAutofit lnSpcReduction="10000"/>
          </a:bodyPr>
          <a:lstStyle/>
          <a:p>
            <a:r>
              <a:rPr lang="en-US" dirty="0" smtClean="0"/>
              <a:t>The DLM First Contact Survey </a:t>
            </a:r>
            <a:r>
              <a:rPr lang="en-US" sz="2400" dirty="0" smtClean="0"/>
              <a:t>(n=46,161)</a:t>
            </a:r>
          </a:p>
          <a:p>
            <a:pPr lvl="1"/>
            <a:r>
              <a:rPr lang="en-US" sz="3200" dirty="0"/>
              <a:t>24% </a:t>
            </a:r>
            <a:r>
              <a:rPr lang="en-US" sz="3200" dirty="0" smtClean="0"/>
              <a:t>use </a:t>
            </a:r>
            <a:r>
              <a:rPr lang="en-US" sz="3200" b="1" u="sng" dirty="0" smtClean="0"/>
              <a:t>single</a:t>
            </a:r>
            <a:r>
              <a:rPr lang="en-US" sz="3200" dirty="0" smtClean="0"/>
              <a:t> </a:t>
            </a:r>
            <a:r>
              <a:rPr lang="en-US" sz="3200" dirty="0"/>
              <a:t>words, signs, or symbols </a:t>
            </a:r>
            <a:r>
              <a:rPr lang="en-US" sz="3200" dirty="0" smtClean="0"/>
              <a:t>for </a:t>
            </a:r>
            <a:r>
              <a:rPr lang="en-US" sz="3200" dirty="0"/>
              <a:t>a </a:t>
            </a:r>
            <a:r>
              <a:rPr lang="en-US" sz="3200" b="1" u="sng" dirty="0"/>
              <a:t>restricted</a:t>
            </a:r>
            <a:r>
              <a:rPr lang="en-US" sz="3200" dirty="0"/>
              <a:t> range of communication purposes. </a:t>
            </a:r>
          </a:p>
          <a:p>
            <a:pPr lvl="1"/>
            <a:r>
              <a:rPr lang="en-US" sz="3200" dirty="0" smtClean="0"/>
              <a:t>9</a:t>
            </a:r>
            <a:r>
              <a:rPr lang="en-US" sz="3200" dirty="0"/>
              <a:t>% </a:t>
            </a:r>
            <a:r>
              <a:rPr lang="en-US" sz="3200" dirty="0" smtClean="0"/>
              <a:t>cannot </a:t>
            </a:r>
            <a:r>
              <a:rPr lang="en-US" sz="3200" dirty="0"/>
              <a:t>use words, signs, or symbols to communicate.  </a:t>
            </a:r>
          </a:p>
          <a:p>
            <a:pPr lvl="1"/>
            <a:r>
              <a:rPr lang="en-US" sz="3200" dirty="0" smtClean="0"/>
              <a:t>3% exhibit no intentional communication.</a:t>
            </a:r>
          </a:p>
          <a:p>
            <a:pPr lvl="2"/>
            <a:endParaRPr lang="en-US" dirty="0" smtClean="0"/>
          </a:p>
        </p:txBody>
      </p:sp>
    </p:spTree>
    <p:extLst>
      <p:ext uri="{BB962C8B-B14F-4D97-AF65-F5344CB8AC3E}">
        <p14:creationId xmlns:p14="http://schemas.microsoft.com/office/powerpoint/2010/main" val="57014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3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on the screen reads, &quot;Firends can help each other study for school.&quot;  The image shows an open books with an eraser, calculator, and person's hand using a pencil to write in the book. The bottom of the screen shot shows the navigation buttons from the assessment.  The buttons are: back, Exit does not save, and next." title="Book p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317673"/>
          </a:xfrm>
          <a:prstGeom prst="rect">
            <a:avLst/>
          </a:prstGeom>
        </p:spPr>
      </p:pic>
    </p:spTree>
    <p:extLst>
      <p:ext uri="{BB962C8B-B14F-4D97-AF65-F5344CB8AC3E}">
        <p14:creationId xmlns:p14="http://schemas.microsoft.com/office/powerpoint/2010/main" val="1412571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4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on the page reads, &quot;Friends can help each other make something new.&quot; The image shows two adolescents sitting on the ground working on a large painting on a canvas. The bottom of the screen shot shows the navigation buttons from the assessment.  The buttons are: back, Exit does not save, and next." title="Book p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343359"/>
          </a:xfrm>
          <a:prstGeom prst="rect">
            <a:avLst/>
          </a:prstGeom>
        </p:spPr>
      </p:pic>
    </p:spTree>
    <p:extLst>
      <p:ext uri="{BB962C8B-B14F-4D97-AF65-F5344CB8AC3E}">
        <p14:creationId xmlns:p14="http://schemas.microsoft.com/office/powerpoint/2010/main" val="1580499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5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on the screen reads, &quot;Friends spend time together.&quot; The image shows 14 friends on the ground with their hands all together in the middle and their legs extended out. The bottom of the screen shot shows the navigation buttons from the assessment.  The buttons are: back, Exit does not save, and next." title="Book p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227064"/>
          </a:xfrm>
          <a:prstGeom prst="rect">
            <a:avLst/>
          </a:prstGeom>
        </p:spPr>
      </p:pic>
    </p:spTree>
    <p:extLst>
      <p:ext uri="{BB962C8B-B14F-4D97-AF65-F5344CB8AC3E}">
        <p14:creationId xmlns:p14="http://schemas.microsoft.com/office/powerpoint/2010/main" val="354681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6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Friends can spend time together eating lunch.&quot;  The image shows adolscents in a schol cafeteria.  They are sitting at a table with their lunches out and appear to be talking to each other.  The bottom of the screen shot shows the navigation buttons from the assessment.  The buttons are: back, Exit does not save, and next." title="Book p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305051"/>
          </a:xfrm>
          <a:prstGeom prst="rect">
            <a:avLst/>
          </a:prstGeom>
        </p:spPr>
      </p:pic>
    </p:spTree>
    <p:extLst>
      <p:ext uri="{BB962C8B-B14F-4D97-AF65-F5344CB8AC3E}">
        <p14:creationId xmlns:p14="http://schemas.microsoft.com/office/powerpoint/2010/main" val="4195328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7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Friends can spend time together playing games.&quot; The image shows a Scrabble board that is full of words that have been built. The bottom of the screen shot shows the navigation buttons from the assessment.  The buttons are: back, Exit does not save, and next." title="Book p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300788"/>
          </a:xfrm>
          <a:prstGeom prst="rect">
            <a:avLst/>
          </a:prstGeom>
        </p:spPr>
      </p:pic>
    </p:spTree>
    <p:extLst>
      <p:ext uri="{BB962C8B-B14F-4D97-AF65-F5344CB8AC3E}">
        <p14:creationId xmlns:p14="http://schemas.microsoft.com/office/powerpoint/2010/main" val="1539339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8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Friends talk to each other.&quot; The image shows two women sitting together on a bench in a park.  They are turned toward one another talking. The bottom of the screen shot shows the navigation buttons from the assessment.  The buttons are: back, Exit does not save, and next." title="Book p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229350"/>
          </a:xfrm>
          <a:prstGeom prst="rect">
            <a:avLst/>
          </a:prstGeom>
        </p:spPr>
      </p:pic>
    </p:spTree>
    <p:extLst>
      <p:ext uri="{BB962C8B-B14F-4D97-AF65-F5344CB8AC3E}">
        <p14:creationId xmlns:p14="http://schemas.microsoft.com/office/powerpoint/2010/main" val="2406675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9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Friends talk about their day.&quot; The image shows two women sitting on a bench on the street.  They are looking at each other and appear to be talking. The bottom of the screen shot shows the navigation buttons from the assessment.  The buttons are: back, Exit does not save, and next." title="Book p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275605"/>
          </a:xfrm>
          <a:prstGeom prst="rect">
            <a:avLst/>
          </a:prstGeom>
        </p:spPr>
      </p:pic>
    </p:spTree>
    <p:extLst>
      <p:ext uri="{BB962C8B-B14F-4D97-AF65-F5344CB8AC3E}">
        <p14:creationId xmlns:p14="http://schemas.microsoft.com/office/powerpoint/2010/main" val="3330873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10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Friends can talk about their plans.&quot;  The image shows 4 adolescents leaning over their desks smiling and looking excited. The bottom of the screen shot shows the navigation buttons from the assessment.  The buttons are: back, Exit does not save, and next." title="book p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303078"/>
          </a:xfrm>
          <a:prstGeom prst="rect">
            <a:avLst/>
          </a:prstGeom>
        </p:spPr>
      </p:pic>
    </p:spTree>
    <p:extLst>
      <p:ext uri="{BB962C8B-B14F-4D97-AF65-F5344CB8AC3E}">
        <p14:creationId xmlns:p14="http://schemas.microsoft.com/office/powerpoint/2010/main" val="428080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11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Friends help each other feel better when they are sad.&quot; The image shows a man giving another man a hug. The bottom of the screen shot shows the navigation buttons from the assessment.  The buttons are: back, Exit does not save, and next." title="Book p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236736"/>
          </a:xfrm>
          <a:prstGeom prst="rect">
            <a:avLst/>
          </a:prstGeom>
        </p:spPr>
      </p:pic>
    </p:spTree>
    <p:extLst>
      <p:ext uri="{BB962C8B-B14F-4D97-AF65-F5344CB8AC3E}">
        <p14:creationId xmlns:p14="http://schemas.microsoft.com/office/powerpoint/2010/main" val="359652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12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Friends are great.&quot; The image shows two girls walking on the beach on a rainy day with sharing an umbrella. The bottom of the screen shot shows the navigation buttons from the assessment.  The buttons are: back, Exit does not save, and next." title="book p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344959"/>
          </a:xfrm>
          <a:prstGeom prst="rect">
            <a:avLst/>
          </a:prstGeom>
        </p:spPr>
      </p:pic>
    </p:spTree>
    <p:extLst>
      <p:ext uri="{BB962C8B-B14F-4D97-AF65-F5344CB8AC3E}">
        <p14:creationId xmlns:p14="http://schemas.microsoft.com/office/powerpoint/2010/main" val="285411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7392" y="2130425"/>
            <a:ext cx="7772400" cy="1470025"/>
          </a:xfrm>
        </p:spPr>
        <p:txBody>
          <a:bodyPr>
            <a:normAutofit fontScale="90000"/>
          </a:bodyPr>
          <a:lstStyle/>
          <a:p>
            <a:r>
              <a:rPr lang="en-US" dirty="0" smtClean="0"/>
              <a:t>DLM is committed to ensuring </a:t>
            </a:r>
            <a:r>
              <a:rPr lang="en-US" dirty="0"/>
              <a:t>full participation and successful assessment of EACH student with significant cognitive disabilities, including those who are at the earliest stages of </a:t>
            </a:r>
            <a:r>
              <a:rPr lang="en-US" dirty="0" smtClean="0"/>
              <a:t>communication. </a:t>
            </a:r>
            <a:endParaRPr lang="en-US" dirty="0"/>
          </a:p>
        </p:txBody>
      </p:sp>
    </p:spTree>
    <p:extLst>
      <p:ext uri="{BB962C8B-B14F-4D97-AF65-F5344CB8AC3E}">
        <p14:creationId xmlns:p14="http://schemas.microsoft.com/office/powerpoint/2010/main" val="3382812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13 of Friends are Great Book from Released </a:t>
            </a:r>
            <a:r>
              <a:rPr lang="en-US" sz="4000" kern="1200" dirty="0" err="1" smtClean="0">
                <a:solidFill>
                  <a:srgbClr val="000000"/>
                </a:solidFill>
                <a:effectLst/>
                <a:latin typeface="Calibri"/>
                <a:ea typeface="+mj-ea"/>
                <a:cs typeface="+mj-cs"/>
              </a:rPr>
              <a:t>Testlet</a:t>
            </a:r>
            <a:r>
              <a:rPr lang="en-US" dirty="0" smtClean="0"/>
              <a:t> </a:t>
            </a:r>
            <a:endParaRPr lang="en-US" dirty="0"/>
          </a:p>
        </p:txBody>
      </p:sp>
      <p:pic>
        <p:nvPicPr>
          <p:cNvPr id="4" name="Picture 3" descr="This screen shot shows a page in a text from the DLM ELA assessment. The text reads, &quot;Make a new friend&quot;  The image shows a group of 10 older children huddled into a group looking up at the camera. The bottom of the screen shot shows the navigation buttons from the assessment.  The buttons are: back, Exit does not save, and next." title="Book p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90713"/>
            <a:ext cx="8229600" cy="6237061"/>
          </a:xfrm>
          <a:prstGeom prst="rect">
            <a:avLst/>
          </a:prstGeom>
        </p:spPr>
      </p:pic>
    </p:spTree>
    <p:extLst>
      <p:ext uri="{BB962C8B-B14F-4D97-AF65-F5344CB8AC3E}">
        <p14:creationId xmlns:p14="http://schemas.microsoft.com/office/powerpoint/2010/main" val="126912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End of First Read Screen</a:t>
            </a:r>
            <a:endParaRPr lang="en-US" dirty="0"/>
          </a:p>
        </p:txBody>
      </p:sp>
      <p:pic>
        <p:nvPicPr>
          <p:cNvPr id="4" name="Picture 3" descr="This screen shot shows a page in the DLM ELA assessment that marks the end of a book.  The text reads, &quot;This is the end of the text.  Now, read the text again and answer some questions.  Because this testlet addresses foundational skills, the questions focus on the student's ability to choose the best action.&quot; The bottom of the screen shot shows the navigation buttons from the assessment.  The buttons are: back, Exit does not save, and next." title="End of First Read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274155"/>
          </a:xfrm>
          <a:prstGeom prst="rect">
            <a:avLst/>
          </a:prstGeom>
        </p:spPr>
      </p:pic>
    </p:spTree>
    <p:extLst>
      <p:ext uri="{BB962C8B-B14F-4D97-AF65-F5344CB8AC3E}">
        <p14:creationId xmlns:p14="http://schemas.microsoft.com/office/powerpoint/2010/main" val="3026870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kern="1200" dirty="0" smtClean="0">
                <a:solidFill>
                  <a:srgbClr val="000000"/>
                </a:solidFill>
                <a:effectLst/>
                <a:latin typeface="Calibri"/>
                <a:ea typeface="+mj-ea"/>
                <a:cs typeface="+mj-cs"/>
              </a:rPr>
              <a:t>Page 3 of Friends are Great Book from Released </a:t>
            </a:r>
            <a:r>
              <a:rPr lang="en-US" sz="4000" kern="1200" dirty="0" err="1" smtClean="0">
                <a:solidFill>
                  <a:srgbClr val="000000"/>
                </a:solidFill>
                <a:effectLst/>
                <a:latin typeface="Calibri"/>
                <a:ea typeface="+mj-ea"/>
                <a:cs typeface="+mj-cs"/>
              </a:rPr>
              <a:t>Testlet</a:t>
            </a:r>
            <a:r>
              <a:rPr lang="en-US" dirty="0" smtClean="0"/>
              <a:t> - Repeat</a:t>
            </a:r>
            <a:endParaRPr lang="en-US" dirty="0"/>
          </a:p>
        </p:txBody>
      </p:sp>
      <p:pic>
        <p:nvPicPr>
          <p:cNvPr id="4" name="Picture 3" descr="This screen shot shows a page in a text from the DLM ELA assessment. The text on the screen reads, &quot;Firends can help each other study for school.&quot;  The image shows an open books with an eraser, calculator, and person's hand using a pencil to write in the book. The bottom of the screen shot shows the navigation buttons from the assessment.  The buttons are: back, Exit does not save, and next." title="Book p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317673"/>
          </a:xfrm>
          <a:prstGeom prst="rect">
            <a:avLst/>
          </a:prstGeom>
        </p:spPr>
      </p:pic>
    </p:spTree>
    <p:extLst>
      <p:ext uri="{BB962C8B-B14F-4D97-AF65-F5344CB8AC3E}">
        <p14:creationId xmlns:p14="http://schemas.microsoft.com/office/powerpoint/2010/main" val="1351202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Educator Directions for</a:t>
            </a:r>
            <a:r>
              <a:rPr lang="en-US" baseline="0" dirty="0" smtClean="0"/>
              <a:t> first Item</a:t>
            </a:r>
            <a:endParaRPr lang="en-US" dirty="0"/>
          </a:p>
        </p:txBody>
      </p:sp>
      <p:pic>
        <p:nvPicPr>
          <p:cNvPr id="5" name="Picture 4" descr="This screen shot shows a set of teacher directions for administering an item. The text reads, &quot;Educator Directions.  Show one object that is used to study.  Show another object that is unrelated to studying.  Say, &quot;which do you use to study?&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P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9042149" cy="6858000"/>
          </a:xfrm>
          <a:prstGeom prst="rect">
            <a:avLst/>
          </a:prstGeom>
        </p:spPr>
      </p:pic>
    </p:spTree>
    <p:extLst>
      <p:ext uri="{BB962C8B-B14F-4D97-AF65-F5344CB8AC3E}">
        <p14:creationId xmlns:p14="http://schemas.microsoft.com/office/powerpoint/2010/main" val="2665685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Photo of child responding to item 1</a:t>
            </a:r>
            <a:endParaRPr lang="en-US" dirty="0"/>
          </a:p>
        </p:txBody>
      </p:sp>
      <p:pic>
        <p:nvPicPr>
          <p:cNvPr id="4" name="Content Placeholder 3" descr="The image shows a teenage girl looking at a book being held up by the test administrator.  The test administrator is also holding up a sock monkey as an alternative choice. " title="Girl Responding - studying"/>
          <p:cNvPicPr>
            <a:picLocks noGrp="1" noChangeAspect="1"/>
          </p:cNvPicPr>
          <p:nvPr>
            <p:ph idx="1"/>
          </p:nvPr>
        </p:nvPicPr>
        <p:blipFill>
          <a:blip r:embed="rId2">
            <a:extLst>
              <a:ext uri="{28A0092B-C50C-407E-A947-70E740481C1C}">
                <a14:useLocalDpi xmlns:a14="http://schemas.microsoft.com/office/drawing/2010/main" val="0"/>
              </a:ext>
            </a:extLst>
          </a:blip>
          <a:srcRect t="1790" b="1790"/>
          <a:stretch>
            <a:fillRect/>
          </a:stretch>
        </p:blipFill>
        <p:spPr>
          <a:xfrm>
            <a:off x="0" y="0"/>
            <a:ext cx="11414910" cy="6858000"/>
          </a:xfrm>
        </p:spPr>
      </p:pic>
    </p:spTree>
    <p:extLst>
      <p:ext uri="{BB962C8B-B14F-4D97-AF65-F5344CB8AC3E}">
        <p14:creationId xmlns:p14="http://schemas.microsoft.com/office/powerpoint/2010/main" val="592398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dirty="0" smtClean="0"/>
              <a:t>Educator Directions for item 2</a:t>
            </a:r>
            <a:endParaRPr lang="en-US" dirty="0"/>
          </a:p>
        </p:txBody>
      </p:sp>
      <p:pic>
        <p:nvPicPr>
          <p:cNvPr id="5" name="Picture 4" descr="This screen shot shows a set of teacher directions for administering an item. The text reads, &quot;Educator Directions.  Show one object that is used to study.  Show another object that is unrelated to studying.  Say, &quot;which do you use to study?&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p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9042149" cy="6858000"/>
          </a:xfrm>
          <a:prstGeom prst="rect">
            <a:avLst/>
          </a:prstGeom>
        </p:spPr>
      </p:pic>
    </p:spTree>
    <p:extLst>
      <p:ext uri="{BB962C8B-B14F-4D97-AF65-F5344CB8AC3E}">
        <p14:creationId xmlns:p14="http://schemas.microsoft.com/office/powerpoint/2010/main" val="2089162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t>Page</a:t>
            </a:r>
            <a:r>
              <a:rPr lang="en-US" baseline="0" dirty="0" smtClean="0"/>
              <a:t> 6 of Friends are Great book from Released </a:t>
            </a:r>
            <a:r>
              <a:rPr lang="en-US" baseline="0" dirty="0" err="1" smtClean="0"/>
              <a:t>Testlet</a:t>
            </a:r>
            <a:r>
              <a:rPr lang="en-US" baseline="0" dirty="0" smtClean="0"/>
              <a:t> - repeated</a:t>
            </a:r>
            <a:endParaRPr lang="en-US" dirty="0"/>
          </a:p>
        </p:txBody>
      </p:sp>
      <p:pic>
        <p:nvPicPr>
          <p:cNvPr id="4" name="Picture 3" descr="This screen shot shows a page in a text from the DLM ELA assessment. The text reads, &quot;Friends can spend time together eating lunch.&quot;  The image shows adolscents in a schol cafeteria.  They are sitting at a table with their lunches out and appear to be talking to each other.  The bottom of the screen shot shows the navigation buttons from the assessment.  The buttons are: back, Exit does not save, and next." title="Book p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6305051"/>
          </a:xfrm>
          <a:prstGeom prst="rect">
            <a:avLst/>
          </a:prstGeom>
        </p:spPr>
      </p:pic>
    </p:spTree>
    <p:extLst>
      <p:ext uri="{BB962C8B-B14F-4D97-AF65-F5344CB8AC3E}">
        <p14:creationId xmlns:p14="http://schemas.microsoft.com/office/powerpoint/2010/main" val="2084099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fontScale="90000"/>
          </a:bodyPr>
          <a:lstStyle/>
          <a:p>
            <a:r>
              <a:rPr lang="en-US" dirty="0" smtClean="0">
                <a:solidFill>
                  <a:srgbClr val="FFFFFF"/>
                </a:solidFill>
              </a:rPr>
              <a:t>Educator</a:t>
            </a:r>
            <a:r>
              <a:rPr lang="en-US" baseline="0" dirty="0" smtClean="0">
                <a:solidFill>
                  <a:srgbClr val="FFFFFF"/>
                </a:solidFill>
              </a:rPr>
              <a:t> Directions for Item 2 repeated</a:t>
            </a:r>
            <a:endParaRPr lang="en-US" dirty="0">
              <a:solidFill>
                <a:srgbClr val="FFFFFF"/>
              </a:solidFill>
            </a:endParaRPr>
          </a:p>
        </p:txBody>
      </p:sp>
      <p:grpSp>
        <p:nvGrpSpPr>
          <p:cNvPr id="9" name="Group 8" descr="This screen shot shows a set of teacher directions for administering an item. The text reads, &quot;Educator Directions.  Show one object that is needed for eating.  Show another object that is unrelated to eating.  Say, &quot;which do you use to eat?&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3"/>
          <p:cNvGrpSpPr/>
          <p:nvPr/>
        </p:nvGrpSpPr>
        <p:grpSpPr>
          <a:xfrm>
            <a:off x="126776" y="0"/>
            <a:ext cx="9042149" cy="6858000"/>
            <a:chOff x="101851" y="0"/>
            <a:chExt cx="9042149" cy="6858000"/>
          </a:xfrm>
        </p:grpSpPr>
        <p:pic>
          <p:nvPicPr>
            <p:cNvPr id="8" name="Picture 7" descr="This screen shot shows a set of teacher directions for administering an item. The text reads, &quot;Educator Directions.  Show one object that is needed for eating.  Show another object that is unrelated to eating.  Say, &quot;which do you use to eat?&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it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51" y="0"/>
              <a:ext cx="9042149" cy="6858000"/>
            </a:xfrm>
            <a:prstGeom prst="rect">
              <a:avLst/>
            </a:prstGeom>
          </p:spPr>
        </p:pic>
        <p:pic>
          <p:nvPicPr>
            <p:cNvPr id="7" name="Picture 6" descr="This screen shot shows a set of teacher directions for administering an item. The text reads, &quot;Educator Directions.  Show one object that is needed for eating.  Show another object that is unrelated to eating.  Say, &quot;which do you use to eat?&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79" y="195022"/>
              <a:ext cx="7822140" cy="5306699"/>
            </a:xfrm>
            <a:prstGeom prst="rect">
              <a:avLst/>
            </a:prstGeom>
          </p:spPr>
        </p:pic>
      </p:grpSp>
    </p:spTree>
    <p:extLst>
      <p:ext uri="{BB962C8B-B14F-4D97-AF65-F5344CB8AC3E}">
        <p14:creationId xmlns:p14="http://schemas.microsoft.com/office/powerpoint/2010/main" val="4165992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a:t>
            </a:r>
            <a:r>
              <a:rPr lang="en-US" baseline="0" dirty="0" smtClean="0"/>
              <a:t>o of child responding to item 2</a:t>
            </a:r>
            <a:endParaRPr lang="en-US" dirty="0"/>
          </a:p>
        </p:txBody>
      </p:sp>
      <p:pic>
        <p:nvPicPr>
          <p:cNvPr id="4" name="Content Placeholder 3" descr="The image shows a teenage girl looking at a bottle of pink nail polish  being held up by the test administrator.  The test administrator is also holding up a spoon which is the correct response. " title="Girl responding- eating"/>
          <p:cNvPicPr>
            <a:picLocks noGrp="1" noChangeAspect="1"/>
          </p:cNvPicPr>
          <p:nvPr>
            <p:ph idx="1"/>
          </p:nvPr>
        </p:nvPicPr>
        <p:blipFill>
          <a:blip r:embed="rId2">
            <a:extLst>
              <a:ext uri="{28A0092B-C50C-407E-A947-70E740481C1C}">
                <a14:useLocalDpi xmlns:a14="http://schemas.microsoft.com/office/drawing/2010/main" val="0"/>
              </a:ext>
            </a:extLst>
          </a:blip>
          <a:srcRect l="2018" r="2018"/>
          <a:stretch>
            <a:fillRect/>
          </a:stretch>
        </p:blipFill>
        <p:spPr>
          <a:xfrm>
            <a:off x="-987778" y="0"/>
            <a:ext cx="11414910" cy="6858000"/>
          </a:xfrm>
        </p:spPr>
      </p:pic>
    </p:spTree>
    <p:extLst>
      <p:ext uri="{BB962C8B-B14F-4D97-AF65-F5344CB8AC3E}">
        <p14:creationId xmlns:p14="http://schemas.microsoft.com/office/powerpoint/2010/main" val="3594724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Educator</a:t>
            </a:r>
            <a:r>
              <a:rPr lang="en-US" baseline="0" dirty="0" smtClean="0"/>
              <a:t> Directions for Item 3</a:t>
            </a:r>
            <a:endParaRPr lang="en-US" dirty="0"/>
          </a:p>
        </p:txBody>
      </p:sp>
      <p:grpSp>
        <p:nvGrpSpPr>
          <p:cNvPr id="9" name="Group 8" descr="This screen shot shows a set of teacher directions for administering an item. The text reads, &quot;Educator Directions.  Show one object that is needed for eating.  Show another object that is unrelated to eating.  Say, &quot;which do you use to eat?&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3"/>
          <p:cNvGrpSpPr/>
          <p:nvPr/>
        </p:nvGrpSpPr>
        <p:grpSpPr>
          <a:xfrm>
            <a:off x="101851" y="16625"/>
            <a:ext cx="9042149" cy="6858000"/>
            <a:chOff x="101851" y="16625"/>
            <a:chExt cx="9042149" cy="6858000"/>
          </a:xfrm>
        </p:grpSpPr>
        <p:pic>
          <p:nvPicPr>
            <p:cNvPr id="8" name="Picture 7" descr="This screen shot shows a set of teacher directions for administering an item. The text reads, &quot;Educator Directions.  Show one object that is needed for eating.  Show another object that is unrelated to eating.  Say, &quot;which do you use to eat?&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51" y="16625"/>
              <a:ext cx="9042149" cy="6858000"/>
            </a:xfrm>
            <a:prstGeom prst="rect">
              <a:avLst/>
            </a:prstGeom>
          </p:spPr>
        </p:pic>
        <p:pic>
          <p:nvPicPr>
            <p:cNvPr id="7" name="Picture 6" descr="This screen shot shows a set of teacher directions for administering an item. The text reads, &quot;Educator Directions.  Show one object that is needed for eating.  Show another object that is unrelated to eating.  Say, &quot;which do you use to eat?&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it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69" y="268642"/>
              <a:ext cx="7822140" cy="5306699"/>
            </a:xfrm>
            <a:prstGeom prst="rect">
              <a:avLst/>
            </a:prstGeom>
          </p:spPr>
        </p:pic>
      </p:grpSp>
    </p:spTree>
    <p:extLst>
      <p:ext uri="{BB962C8B-B14F-4D97-AF65-F5344CB8AC3E}">
        <p14:creationId xmlns:p14="http://schemas.microsoft.com/office/powerpoint/2010/main" val="3908540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Learning Maps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1668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solidFill>
                  <a:srgbClr val="FFFFFF"/>
                </a:solidFill>
              </a:rPr>
              <a:t>Page 7 of Friends are Great book</a:t>
            </a:r>
            <a:r>
              <a:rPr lang="en-US" baseline="0" dirty="0" smtClean="0">
                <a:solidFill>
                  <a:srgbClr val="FFFFFF"/>
                </a:solidFill>
              </a:rPr>
              <a:t> from Released </a:t>
            </a:r>
            <a:r>
              <a:rPr lang="en-US" baseline="0" dirty="0" err="1" smtClean="0">
                <a:solidFill>
                  <a:srgbClr val="FFFFFF"/>
                </a:solidFill>
              </a:rPr>
              <a:t>Testlet</a:t>
            </a:r>
            <a:endParaRPr lang="en-US" dirty="0">
              <a:solidFill>
                <a:srgbClr val="FFFFFF"/>
              </a:solidFill>
            </a:endParaRPr>
          </a:p>
        </p:txBody>
      </p:sp>
      <p:pic>
        <p:nvPicPr>
          <p:cNvPr id="4" name="Picture 3" descr="This screen shot shows a page in a text from the DLM ELA assessment. The text reads, &quot;Friends can spend time together playing games.&quot; The image shows a Scrabble board that is full of words that have been built. The bottom of the screen shot shows the navigation buttons from the assessment.  The buttons are: back, Exit does not save, and next." title="Book p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6300788"/>
          </a:xfrm>
          <a:prstGeom prst="rect">
            <a:avLst/>
          </a:prstGeom>
        </p:spPr>
      </p:pic>
    </p:spTree>
    <p:extLst>
      <p:ext uri="{BB962C8B-B14F-4D97-AF65-F5344CB8AC3E}">
        <p14:creationId xmlns:p14="http://schemas.microsoft.com/office/powerpoint/2010/main" val="3768596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Educator Directions for Item 4</a:t>
            </a:r>
            <a:endParaRPr lang="en-US" dirty="0"/>
          </a:p>
        </p:txBody>
      </p:sp>
      <p:grpSp>
        <p:nvGrpSpPr>
          <p:cNvPr id="2" name="Group 1" descr="This screen shot shows a set of teacher directions for administering an item. The text reads, &quot;Educator Directions.  Show one object that is needed to play games.  Show another object that is unrelated to playing games.  Say, &quot;which do you use to play games?&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4"/>
          <p:cNvGrpSpPr/>
          <p:nvPr/>
        </p:nvGrpSpPr>
        <p:grpSpPr>
          <a:xfrm>
            <a:off x="-118533" y="0"/>
            <a:ext cx="9262533" cy="7025150"/>
            <a:chOff x="-118533" y="0"/>
            <a:chExt cx="9262533" cy="7025150"/>
          </a:xfrm>
        </p:grpSpPr>
        <p:pic>
          <p:nvPicPr>
            <p:cNvPr id="6" name="Picture 5" descr="This screen shot shows a set of teacher directions for administering an item. The text reads, &quot;Educator Directions.  Show one object that is needed to play games.  Show another object that is unrelated to playing games.  Say, &quot;which do you use to play games?&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3" y="0"/>
              <a:ext cx="9262533" cy="7025150"/>
            </a:xfrm>
            <a:prstGeom prst="rect">
              <a:avLst/>
            </a:prstGeom>
          </p:spPr>
        </p:pic>
        <p:pic>
          <p:nvPicPr>
            <p:cNvPr id="5" name="Picture 4" descr="This screen shot shows a set of teacher directions for administering an item. The text reads, &quot;Educator Directions.  Show one object that is needed to play games.  Show another object that is unrelated to playing games.  Say, &quot;which do you use to play games?&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39" y="293064"/>
              <a:ext cx="7717461" cy="5197905"/>
            </a:xfrm>
            <a:prstGeom prst="rect">
              <a:avLst/>
            </a:prstGeom>
          </p:spPr>
        </p:pic>
      </p:grpSp>
    </p:spTree>
    <p:extLst>
      <p:ext uri="{BB962C8B-B14F-4D97-AF65-F5344CB8AC3E}">
        <p14:creationId xmlns:p14="http://schemas.microsoft.com/office/powerpoint/2010/main" val="26169515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a:t>
            </a:r>
            <a:r>
              <a:rPr lang="en-US" baseline="0" dirty="0" smtClean="0"/>
              <a:t> of child responding to item 4</a:t>
            </a:r>
            <a:endParaRPr lang="en-US" dirty="0"/>
          </a:p>
        </p:txBody>
      </p:sp>
      <p:pic>
        <p:nvPicPr>
          <p:cNvPr id="4" name="Content Placeholder 3" descr="The image shows a teenage girl looking at a sock monkey being held up by the test administrator.  The test administrator is also holding up a book as the alternate response option." title="student responding - playing games"/>
          <p:cNvPicPr>
            <a:picLocks noGrp="1" noChangeAspect="1"/>
          </p:cNvPicPr>
          <p:nvPr>
            <p:ph idx="1"/>
          </p:nvPr>
        </p:nvPicPr>
        <p:blipFill>
          <a:blip r:embed="rId2">
            <a:extLst>
              <a:ext uri="{28A0092B-C50C-407E-A947-70E740481C1C}">
                <a14:useLocalDpi xmlns:a14="http://schemas.microsoft.com/office/drawing/2010/main" val="0"/>
              </a:ext>
            </a:extLst>
          </a:blip>
          <a:srcRect t="2321" b="2321"/>
          <a:stretch>
            <a:fillRect/>
          </a:stretch>
        </p:blipFill>
        <p:spPr>
          <a:xfrm>
            <a:off x="0" y="0"/>
            <a:ext cx="11414910" cy="6858000"/>
          </a:xfrm>
        </p:spPr>
      </p:pic>
    </p:spTree>
    <p:extLst>
      <p:ext uri="{BB962C8B-B14F-4D97-AF65-F5344CB8AC3E}">
        <p14:creationId xmlns:p14="http://schemas.microsoft.com/office/powerpoint/2010/main" val="2302301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fontScale="90000"/>
          </a:bodyPr>
          <a:lstStyle/>
          <a:p>
            <a:r>
              <a:rPr lang="en-US" dirty="0" smtClean="0"/>
              <a:t>Educator</a:t>
            </a:r>
            <a:r>
              <a:rPr lang="en-US" baseline="0" dirty="0" smtClean="0"/>
              <a:t> Directions for item 4 </a:t>
            </a:r>
            <a:r>
              <a:rPr lang="en-US" baseline="0" smtClean="0"/>
              <a:t>- repeated</a:t>
            </a:r>
            <a:endParaRPr lang="en-US" dirty="0"/>
          </a:p>
        </p:txBody>
      </p:sp>
      <p:grpSp>
        <p:nvGrpSpPr>
          <p:cNvPr id="2" name="Group 1" descr="This screen shot shows a set of teacher directions for administering an item. The text reads, &quot;Educator Directions.  Show one object that is needed to play games.  Show another object that is unrelated to playing games.  Say, &quot;which do you use to play games?&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4"/>
          <p:cNvGrpSpPr/>
          <p:nvPr/>
        </p:nvGrpSpPr>
        <p:grpSpPr>
          <a:xfrm>
            <a:off x="-118533" y="0"/>
            <a:ext cx="9262533" cy="7025150"/>
            <a:chOff x="-118533" y="0"/>
            <a:chExt cx="9262533" cy="7025150"/>
          </a:xfrm>
        </p:grpSpPr>
        <p:pic>
          <p:nvPicPr>
            <p:cNvPr id="6" name="Picture 5" descr="This screen shot shows a set of teacher directions for administering an item. The text reads, &quot;Educator Directions.  Show one object that is needed to play games.  Show another object that is unrelated to playing games.  Say, &quot;which do you use to play games?&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3" y="0"/>
              <a:ext cx="9262533" cy="7025150"/>
            </a:xfrm>
            <a:prstGeom prst="rect">
              <a:avLst/>
            </a:prstGeom>
          </p:spPr>
        </p:pic>
        <p:pic>
          <p:nvPicPr>
            <p:cNvPr id="5" name="Picture 4" descr="This screen shot shows a set of teacher directions for administering an item. The text reads, &quot;Educator Directions.  Show one object that is needed to play games.  Show another object that is unrelated to playing games.  Say, &quot;which do you use to play games?&quot;  {You may substitute another activity and object&quot; There is then a list of options with check boxes.  The options read, &quot;Indicates the needed object.  Indicates the unrelated object.  Indicates both objects.  Attends to other stimuli.  No response. The bottom of the screen shot shows the navigation buttons from the assessment.  The buttons are: back, Exit does not save, and next." title="Response Scre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39" y="293064"/>
              <a:ext cx="7717461" cy="5197905"/>
            </a:xfrm>
            <a:prstGeom prst="rect">
              <a:avLst/>
            </a:prstGeom>
          </p:spPr>
        </p:pic>
      </p:grpSp>
    </p:spTree>
    <p:extLst>
      <p:ext uri="{BB962C8B-B14F-4D97-AF65-F5344CB8AC3E}">
        <p14:creationId xmlns:p14="http://schemas.microsoft.com/office/powerpoint/2010/main" val="5104459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0443" y="2130425"/>
            <a:ext cx="7237101" cy="1470025"/>
          </a:xfrm>
        </p:spPr>
        <p:txBody>
          <a:bodyPr>
            <a:normAutofit fontScale="90000"/>
          </a:bodyPr>
          <a:lstStyle/>
          <a:p>
            <a:r>
              <a:rPr lang="en-US" dirty="0" smtClean="0"/>
              <a:t>Systematically Support the Development of Symbolic Communication Over Time: Building a Core Vocabulary</a:t>
            </a:r>
            <a:endParaRPr lang="en-US" dirty="0"/>
          </a:p>
        </p:txBody>
      </p:sp>
    </p:spTree>
    <p:extLst>
      <p:ext uri="{BB962C8B-B14F-4D97-AF65-F5344CB8AC3E}">
        <p14:creationId xmlns:p14="http://schemas.microsoft.com/office/powerpoint/2010/main" val="37350304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353574" y="228600"/>
            <a:ext cx="7772400" cy="1470025"/>
          </a:xfrm>
        </p:spPr>
        <p:txBody>
          <a:bodyPr/>
          <a:lstStyle/>
          <a:p>
            <a:r>
              <a:rPr lang="en-US" sz="4000" dirty="0">
                <a:ea typeface="Times" pitchFamily="-1" charset="0"/>
                <a:cs typeface="Times" pitchFamily="-1" charset="0"/>
              </a:rPr>
              <a:t>Characteristics of a Core Vocabulary</a:t>
            </a:r>
          </a:p>
        </p:txBody>
      </p:sp>
      <p:sp>
        <p:nvSpPr>
          <p:cNvPr id="16386" name="Subtitle 2"/>
          <p:cNvSpPr>
            <a:spLocks noGrp="1"/>
          </p:cNvSpPr>
          <p:nvPr>
            <p:ph type="subTitle" idx="1"/>
          </p:nvPr>
        </p:nvSpPr>
        <p:spPr>
          <a:xfrm>
            <a:off x="1535426" y="1600200"/>
            <a:ext cx="7651750" cy="4079875"/>
          </a:xfrm>
        </p:spPr>
        <p:txBody>
          <a:bodyPr/>
          <a:lstStyle/>
          <a:p>
            <a:pPr marL="457200" indent="-457200" algn="l">
              <a:lnSpc>
                <a:spcPct val="90000"/>
              </a:lnSpc>
              <a:buFontTx/>
              <a:buChar char="•"/>
            </a:pPr>
            <a:r>
              <a:rPr lang="en-US" dirty="0">
                <a:solidFill>
                  <a:srgbClr val="000000"/>
                </a:solidFill>
                <a:ea typeface="Times" pitchFamily="-1" charset="0"/>
                <a:cs typeface="Times" pitchFamily="-1" charset="0"/>
              </a:rPr>
              <a:t>Limited set of highly useful words</a:t>
            </a:r>
          </a:p>
          <a:p>
            <a:pPr marL="457200" indent="-457200" algn="l">
              <a:lnSpc>
                <a:spcPct val="90000"/>
              </a:lnSpc>
              <a:buFontTx/>
              <a:buChar char="•"/>
            </a:pPr>
            <a:r>
              <a:rPr lang="en-US" dirty="0">
                <a:solidFill>
                  <a:srgbClr val="000000"/>
                </a:solidFill>
                <a:ea typeface="Times" pitchFamily="-1" charset="0"/>
                <a:cs typeface="Times" pitchFamily="-1" charset="0"/>
              </a:rPr>
              <a:t>Words apply across settings</a:t>
            </a:r>
          </a:p>
          <a:p>
            <a:pPr marL="457200" indent="-457200" algn="l">
              <a:lnSpc>
                <a:spcPct val="90000"/>
              </a:lnSpc>
              <a:buFontTx/>
              <a:buChar char="•"/>
            </a:pPr>
            <a:r>
              <a:rPr lang="en-US" dirty="0">
                <a:solidFill>
                  <a:srgbClr val="000000"/>
                </a:solidFill>
                <a:ea typeface="Times" pitchFamily="-1" charset="0"/>
                <a:cs typeface="Times" pitchFamily="-1" charset="0"/>
              </a:rPr>
              <a:t>Vocabulary is made up primarily of pronouns, verbs, descriptors, and prepositions</a:t>
            </a:r>
          </a:p>
          <a:p>
            <a:pPr marL="457200" indent="-457200" algn="l">
              <a:lnSpc>
                <a:spcPct val="90000"/>
              </a:lnSpc>
              <a:buFontTx/>
              <a:buChar char="•"/>
            </a:pPr>
            <a:r>
              <a:rPr lang="en-US" dirty="0">
                <a:solidFill>
                  <a:srgbClr val="000000"/>
                </a:solidFill>
                <a:ea typeface="Times" pitchFamily="-1" charset="0"/>
                <a:cs typeface="Times" pitchFamily="-1" charset="0"/>
              </a:rPr>
              <a:t>Very few nouns are included in a core vocabulary</a:t>
            </a:r>
          </a:p>
          <a:p>
            <a:pPr marL="457200" indent="-457200" algn="l">
              <a:lnSpc>
                <a:spcPct val="90000"/>
              </a:lnSpc>
              <a:buFontTx/>
              <a:buChar char="•"/>
            </a:pPr>
            <a:r>
              <a:rPr lang="en-US" dirty="0">
                <a:solidFill>
                  <a:srgbClr val="000000"/>
                </a:solidFill>
                <a:ea typeface="Times" pitchFamily="-1" charset="0"/>
                <a:cs typeface="Times" pitchFamily="-1" charset="0"/>
              </a:rPr>
              <a:t>Consistent location of vocabulary</a:t>
            </a:r>
          </a:p>
        </p:txBody>
      </p:sp>
    </p:spTree>
    <p:extLst>
      <p:ext uri="{BB962C8B-B14F-4D97-AF65-F5344CB8AC3E}">
        <p14:creationId xmlns:p14="http://schemas.microsoft.com/office/powerpoint/2010/main" val="3710733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484154" y="214193"/>
            <a:ext cx="7659845" cy="1141215"/>
          </a:xfrm>
        </p:spPr>
        <p:txBody>
          <a:bodyPr>
            <a:noAutofit/>
          </a:bodyPr>
          <a:lstStyle/>
          <a:p>
            <a:pPr eaLnBrk="1" hangingPunct="1"/>
            <a:r>
              <a:rPr lang="en-US" sz="4000" dirty="0">
                <a:ea typeface="ＭＳ Ｐゴシック" pitchFamily="-1" charset="-128"/>
                <a:cs typeface="ＭＳ Ｐゴシック" pitchFamily="-1" charset="-128"/>
              </a:rPr>
              <a:t>The </a:t>
            </a:r>
            <a:r>
              <a:rPr lang="en-US" sz="4000" dirty="0" smtClean="0">
                <a:ea typeface="ＭＳ Ｐゴシック" pitchFamily="-1" charset="-128"/>
                <a:cs typeface="ＭＳ Ｐゴシック" pitchFamily="-1" charset="-128"/>
              </a:rPr>
              <a:t>DLM </a:t>
            </a:r>
            <a:r>
              <a:rPr lang="en-US" sz="4000" dirty="0">
                <a:ea typeface="ＭＳ Ｐゴシック" pitchFamily="-1" charset="-128"/>
                <a:cs typeface="ＭＳ Ｐゴシック" pitchFamily="-1" charset="-128"/>
              </a:rPr>
              <a:t>Core Vocabulary Selection Process</a:t>
            </a:r>
          </a:p>
        </p:txBody>
      </p:sp>
      <p:sp>
        <p:nvSpPr>
          <p:cNvPr id="22530" name="Rectangle 3"/>
          <p:cNvSpPr>
            <a:spLocks noGrp="1" noChangeArrowheads="1"/>
          </p:cNvSpPr>
          <p:nvPr>
            <p:ph type="subTitle" idx="1"/>
          </p:nvPr>
        </p:nvSpPr>
        <p:spPr>
          <a:xfrm>
            <a:off x="1361750" y="2009376"/>
            <a:ext cx="7782249" cy="4278718"/>
          </a:xfrm>
        </p:spPr>
        <p:txBody>
          <a:bodyPr>
            <a:normAutofit/>
          </a:bodyPr>
          <a:lstStyle/>
          <a:p>
            <a:pPr marL="288925" indent="-288925" algn="l" eaLnBrk="1" hangingPunct="1">
              <a:buFontTx/>
              <a:buChar char="•"/>
            </a:pPr>
            <a:r>
              <a:rPr lang="en-US" dirty="0">
                <a:solidFill>
                  <a:schemeClr val="tx1"/>
                </a:solidFill>
                <a:ea typeface="ＭＳ Ｐゴシック" pitchFamily="-1" charset="-128"/>
                <a:cs typeface="ＭＳ Ｐゴシック" pitchFamily="-1" charset="-128"/>
              </a:rPr>
              <a:t>Review </a:t>
            </a:r>
            <a:r>
              <a:rPr lang="en-US" dirty="0" smtClean="0">
                <a:solidFill>
                  <a:schemeClr val="tx1"/>
                </a:solidFill>
                <a:ea typeface="ＭＳ Ｐゴシック" pitchFamily="-1" charset="-128"/>
                <a:cs typeface="ＭＳ Ｐゴシック" pitchFamily="-1" charset="-128"/>
              </a:rPr>
              <a:t>extant </a:t>
            </a:r>
            <a:r>
              <a:rPr lang="en-US" dirty="0">
                <a:solidFill>
                  <a:schemeClr val="tx1"/>
                </a:solidFill>
                <a:ea typeface="ＭＳ Ｐゴシック" pitchFamily="-1" charset="-128"/>
                <a:cs typeface="ＭＳ Ｐゴシック" pitchFamily="-1" charset="-128"/>
              </a:rPr>
              <a:t>core vocabulary research</a:t>
            </a:r>
          </a:p>
          <a:p>
            <a:pPr marL="288925" indent="-288925" algn="l" eaLnBrk="1" hangingPunct="1">
              <a:buFontTx/>
              <a:buChar char="•"/>
            </a:pPr>
            <a:r>
              <a:rPr lang="en-US" dirty="0">
                <a:solidFill>
                  <a:schemeClr val="tx1"/>
                </a:solidFill>
                <a:ea typeface="ＭＳ Ｐゴシック" pitchFamily="-1" charset="-128"/>
                <a:cs typeface="ＭＳ Ｐゴシック" pitchFamily="-1" charset="-128"/>
              </a:rPr>
              <a:t>Review </a:t>
            </a:r>
            <a:r>
              <a:rPr lang="en-US" dirty="0" smtClean="0">
                <a:solidFill>
                  <a:schemeClr val="tx1"/>
                </a:solidFill>
                <a:ea typeface="ＭＳ Ｐゴシック" pitchFamily="-1" charset="-128"/>
                <a:cs typeface="ＭＳ Ｐゴシック" pitchFamily="-1" charset="-128"/>
              </a:rPr>
              <a:t>several </a:t>
            </a:r>
            <a:r>
              <a:rPr lang="en-US" dirty="0">
                <a:solidFill>
                  <a:schemeClr val="tx1"/>
                </a:solidFill>
                <a:ea typeface="ＭＳ Ｐゴシック" pitchFamily="-1" charset="-128"/>
                <a:cs typeface="ＭＳ Ｐゴシック" pitchFamily="-1" charset="-128"/>
              </a:rPr>
              <a:t>existing core vocabulary sets</a:t>
            </a:r>
          </a:p>
          <a:p>
            <a:pPr marL="288925" indent="-288925" algn="l" eaLnBrk="1" hangingPunct="1">
              <a:buFontTx/>
              <a:buChar char="•"/>
            </a:pPr>
            <a:r>
              <a:rPr lang="en-US" dirty="0" smtClean="0">
                <a:solidFill>
                  <a:schemeClr val="tx1"/>
                </a:solidFill>
                <a:ea typeface="ＭＳ Ｐゴシック" pitchFamily="-1" charset="-128"/>
                <a:cs typeface="ＭＳ Ｐゴシック" pitchFamily="-1" charset="-128"/>
              </a:rPr>
              <a:t>Determine U </a:t>
            </a:r>
            <a:r>
              <a:rPr lang="en-US" dirty="0">
                <a:solidFill>
                  <a:schemeClr val="tx1"/>
                </a:solidFill>
                <a:ea typeface="ＭＳ Ｐゴシック" pitchFamily="-1" charset="-128"/>
                <a:cs typeface="ＭＳ Ｐゴシック" pitchFamily="-1" charset="-128"/>
              </a:rPr>
              <a:t>scores</a:t>
            </a:r>
          </a:p>
          <a:p>
            <a:pPr marL="288925" indent="-288925" algn="l" eaLnBrk="1" hangingPunct="1">
              <a:buFontTx/>
              <a:buChar char="•"/>
            </a:pPr>
            <a:r>
              <a:rPr lang="en-US" dirty="0">
                <a:solidFill>
                  <a:schemeClr val="tx1"/>
                </a:solidFill>
                <a:ea typeface="ＭＳ Ｐゴシック" pitchFamily="-1" charset="-128"/>
                <a:cs typeface="ＭＳ Ｐゴシック" pitchFamily="-1" charset="-128"/>
              </a:rPr>
              <a:t>Review </a:t>
            </a:r>
            <a:r>
              <a:rPr lang="en-US" dirty="0" smtClean="0">
                <a:solidFill>
                  <a:schemeClr val="tx1"/>
                </a:solidFill>
                <a:ea typeface="ＭＳ Ｐゴシック" pitchFamily="-1" charset="-128"/>
                <a:cs typeface="ＭＳ Ｐゴシック" pitchFamily="-1" charset="-128"/>
              </a:rPr>
              <a:t>vocabulary required for expressive use in the DLM Essential Elements</a:t>
            </a:r>
            <a:endParaRPr lang="en-US" dirty="0">
              <a:solidFill>
                <a:schemeClr val="tx1"/>
              </a:solidFill>
              <a:ea typeface="ＭＳ Ｐゴシック" pitchFamily="-1" charset="-128"/>
              <a:cs typeface="ＭＳ Ｐゴシック" pitchFamily="-1" charset="-128"/>
            </a:endParaRPr>
          </a:p>
          <a:p>
            <a:pPr marL="288925" indent="-288925" algn="l" eaLnBrk="1" hangingPunct="1">
              <a:buFontTx/>
              <a:buChar char="•"/>
            </a:pPr>
            <a:r>
              <a:rPr lang="en-US" dirty="0">
                <a:solidFill>
                  <a:schemeClr val="tx1"/>
                </a:solidFill>
                <a:ea typeface="ＭＳ Ｐゴシック" pitchFamily="-1" charset="-128"/>
                <a:cs typeface="ＭＳ Ｐゴシック" pitchFamily="-1" charset="-128"/>
              </a:rPr>
              <a:t>Development of a weighting system to </a:t>
            </a:r>
            <a:r>
              <a:rPr lang="en-US" dirty="0" smtClean="0">
                <a:solidFill>
                  <a:schemeClr val="tx1"/>
                </a:solidFill>
                <a:ea typeface="ＭＳ Ｐゴシック" pitchFamily="-1" charset="-128"/>
                <a:cs typeface="ＭＳ Ｐゴシック" pitchFamily="-1" charset="-128"/>
              </a:rPr>
              <a:t>prioritize words </a:t>
            </a:r>
            <a:r>
              <a:rPr lang="en-US" dirty="0">
                <a:solidFill>
                  <a:schemeClr val="tx1"/>
                </a:solidFill>
                <a:ea typeface="ＭＳ Ｐゴシック" pitchFamily="-1" charset="-128"/>
                <a:cs typeface="ＭＳ Ｐゴシック" pitchFamily="-1" charset="-128"/>
              </a:rPr>
              <a:t>in order of utility</a:t>
            </a:r>
          </a:p>
          <a:p>
            <a:pPr marL="457200" indent="-457200" algn="l" eaLnBrk="1" hangingPunct="1">
              <a:buFontTx/>
              <a:buChar char="•"/>
            </a:pPr>
            <a:endParaRPr lang="en-US" sz="2800"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3464693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p:nvPr>
        </p:nvSpPr>
        <p:spPr>
          <a:xfrm>
            <a:off x="1414808" y="304800"/>
            <a:ext cx="7500592" cy="1219200"/>
          </a:xfrm>
        </p:spPr>
        <p:txBody>
          <a:bodyPr>
            <a:normAutofit/>
          </a:bodyPr>
          <a:lstStyle/>
          <a:p>
            <a:pPr eaLnBrk="1" hangingPunct="1"/>
            <a:r>
              <a:rPr lang="en-US" sz="3800" dirty="0" smtClean="0">
                <a:ea typeface="ＭＳ Ｐゴシック" pitchFamily="-1" charset="-128"/>
                <a:cs typeface="ＭＳ Ｐゴシック" pitchFamily="-1" charset="-128"/>
              </a:rPr>
              <a:t>DLM Core Vocabulary Organization</a:t>
            </a:r>
            <a:endParaRPr lang="en-US" sz="3800" dirty="0">
              <a:ea typeface="ＭＳ Ｐゴシック" pitchFamily="-1" charset="-128"/>
              <a:cs typeface="ＭＳ Ｐゴシック" pitchFamily="-1" charset="-128"/>
            </a:endParaRPr>
          </a:p>
        </p:txBody>
      </p:sp>
      <p:sp>
        <p:nvSpPr>
          <p:cNvPr id="38914" name="Rectangle 3"/>
          <p:cNvSpPr>
            <a:spLocks noGrp="1" noChangeArrowheads="1"/>
          </p:cNvSpPr>
          <p:nvPr>
            <p:ph type="subTitle" idx="1"/>
          </p:nvPr>
        </p:nvSpPr>
        <p:spPr>
          <a:xfrm>
            <a:off x="1672046" y="1382451"/>
            <a:ext cx="7243354" cy="4854652"/>
          </a:xfrm>
        </p:spPr>
        <p:txBody>
          <a:bodyPr>
            <a:normAutofit/>
          </a:bodyPr>
          <a:lstStyle/>
          <a:p>
            <a:pPr marL="457200" indent="-457200" algn="l" eaLnBrk="1" hangingPunct="1">
              <a:buFontTx/>
              <a:buChar char="•"/>
            </a:pPr>
            <a:r>
              <a:rPr lang="en-US" sz="2700" dirty="0" smtClean="0">
                <a:solidFill>
                  <a:srgbClr val="000000"/>
                </a:solidFill>
                <a:ea typeface="ＭＳ Ｐゴシック" pitchFamily="-1" charset="-128"/>
                <a:cs typeface="ＭＳ Ｐゴシック" pitchFamily="-1" charset="-128"/>
              </a:rPr>
              <a:t>DLM is creating systems with 4 symbols and 9 symbols per page x 10 pages</a:t>
            </a:r>
            <a:endParaRPr lang="en-US" sz="2700" dirty="0">
              <a:solidFill>
                <a:srgbClr val="000000"/>
              </a:solidFill>
              <a:ea typeface="ＭＳ Ｐゴシック" pitchFamily="-1" charset="-128"/>
              <a:cs typeface="ＭＳ Ｐゴシック" pitchFamily="-1" charset="-128"/>
            </a:endParaRPr>
          </a:p>
          <a:p>
            <a:pPr marL="457200" indent="-457200" algn="l" eaLnBrk="1" hangingPunct="1">
              <a:buFontTx/>
              <a:buChar char="•"/>
            </a:pPr>
            <a:r>
              <a:rPr lang="en-US" sz="2700" dirty="0" smtClean="0">
                <a:solidFill>
                  <a:srgbClr val="000000"/>
                </a:solidFill>
                <a:ea typeface="ＭＳ Ｐゴシック" pitchFamily="-1" charset="-128"/>
                <a:cs typeface="ＭＳ Ｐゴシック" pitchFamily="-1" charset="-128"/>
              </a:rPr>
              <a:t>Systems </a:t>
            </a:r>
            <a:r>
              <a:rPr lang="en-US" sz="2700" dirty="0">
                <a:solidFill>
                  <a:srgbClr val="000000"/>
                </a:solidFill>
                <a:ea typeface="ＭＳ Ｐゴシック" pitchFamily="-1" charset="-128"/>
                <a:cs typeface="ＭＳ Ｐゴシック" pitchFamily="-1" charset="-128"/>
              </a:rPr>
              <a:t>grow within and across grades.</a:t>
            </a:r>
          </a:p>
          <a:p>
            <a:pPr marL="457200" indent="-457200" algn="l" eaLnBrk="1" hangingPunct="1">
              <a:buFontTx/>
              <a:buChar char="•"/>
            </a:pPr>
            <a:r>
              <a:rPr lang="en-US" sz="2700" dirty="0">
                <a:solidFill>
                  <a:srgbClr val="000000"/>
                </a:solidFill>
                <a:ea typeface="ＭＳ Ｐゴシック" pitchFamily="-1" charset="-128"/>
                <a:cs typeface="ＭＳ Ｐゴシック" pitchFamily="-1" charset="-128"/>
              </a:rPr>
              <a:t>As locations are added to the </a:t>
            </a:r>
            <a:r>
              <a:rPr lang="en-US" sz="2700" dirty="0" smtClean="0">
                <a:solidFill>
                  <a:srgbClr val="000000"/>
                </a:solidFill>
                <a:ea typeface="ＭＳ Ｐゴシック" pitchFamily="-1" charset="-128"/>
                <a:cs typeface="ＭＳ Ｐゴシック" pitchFamily="-1" charset="-128"/>
              </a:rPr>
              <a:t>core</a:t>
            </a:r>
            <a:r>
              <a:rPr lang="en-US" sz="2700" dirty="0">
                <a:solidFill>
                  <a:srgbClr val="000000"/>
                </a:solidFill>
                <a:ea typeface="ＭＳ Ｐゴシック" pitchFamily="-1" charset="-128"/>
                <a:cs typeface="ＭＳ Ｐゴシック" pitchFamily="-1" charset="-128"/>
              </a:rPr>
              <a:t>, the relative location of previous icons/messages stays the same</a:t>
            </a:r>
            <a:r>
              <a:rPr lang="en-US" sz="2700" dirty="0" smtClean="0">
                <a:solidFill>
                  <a:srgbClr val="000000"/>
                </a:solidFill>
                <a:ea typeface="ＭＳ Ｐゴシック" pitchFamily="-1" charset="-128"/>
                <a:cs typeface="ＭＳ Ｐゴシック" pitchFamily="-1" charset="-128"/>
              </a:rPr>
              <a:t>.</a:t>
            </a:r>
          </a:p>
          <a:p>
            <a:pPr marL="457200" indent="-457200" algn="l" eaLnBrk="1" hangingPunct="1">
              <a:buFontTx/>
              <a:buChar char="•"/>
            </a:pPr>
            <a:r>
              <a:rPr lang="en-US" sz="2700" dirty="0" smtClean="0">
                <a:solidFill>
                  <a:srgbClr val="000000"/>
                </a:solidFill>
                <a:ea typeface="ＭＳ Ｐゴシック" pitchFamily="-1" charset="-128"/>
                <a:cs typeface="ＭＳ Ｐゴシック" pitchFamily="-1" charset="-128"/>
              </a:rPr>
              <a:t>Other organizations are being developed by teams and vendors across the country.</a:t>
            </a:r>
            <a:endParaRPr lang="en-US" sz="2700" dirty="0">
              <a:solidFill>
                <a:srgbClr val="000000"/>
              </a:solidFill>
              <a:ea typeface="ＭＳ Ｐゴシック" pitchFamily="-1" charset="-128"/>
              <a:cs typeface="ＭＳ Ｐゴシック" pitchFamily="-1" charset="-128"/>
            </a:endParaRPr>
          </a:p>
          <a:p>
            <a:pPr marL="457200" indent="-457200" algn="l" eaLnBrk="1" hangingPunct="1">
              <a:buFontTx/>
              <a:buChar char="•"/>
            </a:pPr>
            <a:endParaRPr lang="en-US" sz="2800" dirty="0">
              <a:solidFill>
                <a:srgbClr val="000000"/>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2569990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54034" y="274638"/>
            <a:ext cx="7889966" cy="1143000"/>
          </a:xfrm>
        </p:spPr>
        <p:txBody>
          <a:bodyPr>
            <a:normAutofit fontScale="90000"/>
          </a:bodyPr>
          <a:lstStyle/>
          <a:p>
            <a:r>
              <a:rPr lang="en-US" dirty="0">
                <a:ea typeface="ＭＳ Ｐゴシック" pitchFamily="-1" charset="-128"/>
                <a:cs typeface="ＭＳ Ｐゴシック" pitchFamily="-1" charset="-128"/>
              </a:rPr>
              <a:t>Systems that Grow with the </a:t>
            </a:r>
            <a:r>
              <a:rPr lang="en-US" dirty="0" smtClean="0">
                <a:ea typeface="ＭＳ Ｐゴシック" pitchFamily="-1" charset="-128"/>
                <a:cs typeface="ＭＳ Ｐゴシック" pitchFamily="-1" charset="-128"/>
              </a:rPr>
              <a:t>Student</a:t>
            </a:r>
            <a:br>
              <a:rPr lang="en-US" dirty="0" smtClean="0">
                <a:ea typeface="ＭＳ Ｐゴシック" pitchFamily="-1" charset="-128"/>
                <a:cs typeface="ＭＳ Ｐゴシック" pitchFamily="-1" charset="-128"/>
              </a:rPr>
            </a:br>
            <a:r>
              <a:rPr lang="en-US" dirty="0" smtClean="0">
                <a:ea typeface="ＭＳ Ｐゴシック" charset="0"/>
                <a:cs typeface="ＭＳ Ｐゴシック" charset="0"/>
              </a:rPr>
              <a:t>4 </a:t>
            </a:r>
            <a:r>
              <a:rPr lang="en-US" dirty="0">
                <a:ea typeface="ＭＳ Ｐゴシック" charset="0"/>
                <a:cs typeface="ＭＳ Ｐゴシック" charset="0"/>
              </a:rPr>
              <a:t>x10 Location Core</a:t>
            </a:r>
          </a:p>
        </p:txBody>
      </p:sp>
      <p:pic>
        <p:nvPicPr>
          <p:cNvPr id="2" name="Picture 1" descr="The image shows a  page divied into 4 equal size locations where symbols will appear.  Behind the page are 9 additional pages with the same layout.  The image shows how the pages are stacked 10 deep. " title="4 location display for DLM Co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406" y="1417638"/>
            <a:ext cx="5325594" cy="4112165"/>
          </a:xfrm>
          <a:prstGeom prst="rect">
            <a:avLst/>
          </a:prstGeom>
        </p:spPr>
      </p:pic>
    </p:spTree>
    <p:extLst>
      <p:ext uri="{BB962C8B-B14F-4D97-AF65-F5344CB8AC3E}">
        <p14:creationId xmlns:p14="http://schemas.microsoft.com/office/powerpoint/2010/main" val="14021581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81738"/>
            <a:ext cx="8229600" cy="1143000"/>
          </a:xfrm>
        </p:spPr>
        <p:txBody>
          <a:bodyPr/>
          <a:lstStyle/>
          <a:p>
            <a:r>
              <a:rPr lang="en-US">
                <a:latin typeface="Times" charset="0"/>
                <a:ea typeface="ＭＳ Ｐゴシック" charset="0"/>
                <a:cs typeface="ＭＳ Ｐゴシック" charset="0"/>
              </a:rPr>
              <a:t>9 x10 Location Core</a:t>
            </a:r>
          </a:p>
        </p:txBody>
      </p:sp>
      <p:pic>
        <p:nvPicPr>
          <p:cNvPr id="2" name="Picture 1" descr="The image shows a  page divied into 9 equal size locations where symbols will appear.  Behind the page are 9 additional pages with the same layout.  The image shows how the pages are stacked 10 deep. " title="9 location DLM Core Vocabul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439" y="966644"/>
            <a:ext cx="6983884" cy="4952007"/>
          </a:xfrm>
          <a:prstGeom prst="rect">
            <a:avLst/>
          </a:prstGeom>
        </p:spPr>
      </p:pic>
    </p:spTree>
    <p:extLst>
      <p:ext uri="{BB962C8B-B14F-4D97-AF65-F5344CB8AC3E}">
        <p14:creationId xmlns:p14="http://schemas.microsoft.com/office/powerpoint/2010/main" val="315315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Map Image</a:t>
            </a:r>
            <a:endParaRPr lang="en-US" dirty="0"/>
          </a:p>
        </p:txBody>
      </p:sp>
      <p:pic>
        <p:nvPicPr>
          <p:cNvPr id="2050" name="Picture 2" descr="The image is a far-away view of hundreds of nodes on the learning map.   The nodes are represented as rectangles with text, but the text is illegible in this view.  The image also illustrates that large number of connections and multiple pathways between nodes. " title="Section of the Dynamic Learning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01035" cy="704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618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 Questions</a:t>
            </a:r>
            <a:endParaRPr lang="en-US" dirty="0"/>
          </a:p>
        </p:txBody>
      </p:sp>
    </p:spTree>
    <p:extLst>
      <p:ext uri="{BB962C8B-B14F-4D97-AF65-F5344CB8AC3E}">
        <p14:creationId xmlns:p14="http://schemas.microsoft.com/office/powerpoint/2010/main" val="784820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48897" y="2130425"/>
            <a:ext cx="7075546" cy="1470025"/>
          </a:xfrm>
        </p:spPr>
        <p:txBody>
          <a:bodyPr>
            <a:normAutofit fontScale="90000"/>
          </a:bodyPr>
          <a:lstStyle/>
          <a:p>
            <a:r>
              <a:rPr lang="en-US" dirty="0"/>
              <a:t>What local practices and </a:t>
            </a:r>
            <a:r>
              <a:rPr lang="en-US" dirty="0" smtClean="0"/>
              <a:t>systems are </a:t>
            </a:r>
            <a:r>
              <a:rPr lang="en-US" dirty="0"/>
              <a:t>already in place to support students who are pre-intentional or pre-symbolic communicators?</a:t>
            </a:r>
            <a:br>
              <a:rPr lang="en-US" dirty="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3052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13205" y="2130425"/>
            <a:ext cx="7075547" cy="1470025"/>
          </a:xfrm>
        </p:spPr>
        <p:txBody>
          <a:bodyPr>
            <a:normAutofit fontScale="90000"/>
          </a:bodyPr>
          <a:lstStyle/>
          <a:p>
            <a:r>
              <a:rPr lang="en-US" dirty="0" smtClean="0"/>
              <a:t>What barriers are there to ensuring that students who are pre-intentional or pre-symbolic communicators receive instruction and participate in assessment aligned with college and career readiness? </a:t>
            </a:r>
            <a:endParaRPr lang="en-US" dirty="0"/>
          </a:p>
        </p:txBody>
      </p:sp>
    </p:spTree>
    <p:extLst>
      <p:ext uri="{BB962C8B-B14F-4D97-AF65-F5344CB8AC3E}">
        <p14:creationId xmlns:p14="http://schemas.microsoft.com/office/powerpoint/2010/main" val="2691427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083" y="1872350"/>
            <a:ext cx="7772400" cy="1470025"/>
          </a:xfrm>
        </p:spPr>
        <p:txBody>
          <a:bodyPr>
            <a:normAutofit fontScale="90000"/>
          </a:bodyPr>
          <a:lstStyle/>
          <a:p>
            <a:r>
              <a:rPr lang="en-US" dirty="0" smtClean="0"/>
              <a:t>How can we support the ongoing development of students who are pre-intentional or pre-symbolic communicators throughout their school career? </a:t>
            </a:r>
            <a:endParaRPr lang="en-US" dirty="0"/>
          </a:p>
        </p:txBody>
      </p:sp>
    </p:spTree>
    <p:extLst>
      <p:ext uri="{BB962C8B-B14F-4D97-AF65-F5344CB8AC3E}">
        <p14:creationId xmlns:p14="http://schemas.microsoft.com/office/powerpoint/2010/main" val="4202392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6803" y="2130425"/>
            <a:ext cx="7772400" cy="1470025"/>
          </a:xfrm>
        </p:spPr>
        <p:txBody>
          <a:bodyPr>
            <a:normAutofit fontScale="90000"/>
          </a:bodyPr>
          <a:lstStyle/>
          <a:p>
            <a:r>
              <a:rPr lang="en-US" dirty="0"/>
              <a:t>What strategies are working that move students </a:t>
            </a:r>
            <a:r>
              <a:rPr lang="en-US" dirty="0" smtClean="0"/>
              <a:t>from </a:t>
            </a:r>
            <a:r>
              <a:rPr lang="en-US" dirty="0" err="1" smtClean="0"/>
              <a:t>preintentional</a:t>
            </a:r>
            <a:r>
              <a:rPr lang="en-US" dirty="0" smtClean="0"/>
              <a:t> </a:t>
            </a:r>
            <a:r>
              <a:rPr lang="en-US" dirty="0"/>
              <a:t>to </a:t>
            </a:r>
            <a:r>
              <a:rPr lang="en-US" dirty="0" smtClean="0"/>
              <a:t>intentional communicators in an academic context?</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133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130425"/>
            <a:ext cx="7772400" cy="1470025"/>
          </a:xfrm>
        </p:spPr>
        <p:txBody>
          <a:bodyPr>
            <a:normAutofit fontScale="90000"/>
          </a:bodyPr>
          <a:lstStyle/>
          <a:p>
            <a:r>
              <a:rPr lang="en-US" dirty="0"/>
              <a:t>What </a:t>
            </a:r>
            <a:r>
              <a:rPr lang="en-US" dirty="0" smtClean="0"/>
              <a:t>strategies are working that move students to </a:t>
            </a:r>
            <a:r>
              <a:rPr lang="en-US" dirty="0"/>
              <a:t>a larger set of </a:t>
            </a:r>
            <a:r>
              <a:rPr lang="en-US" dirty="0" smtClean="0"/>
              <a:t>symbols in an academic context?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9937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Closing Slide with Logo</a:t>
            </a:r>
            <a:endParaRPr lang="en-US" dirty="0"/>
          </a:p>
        </p:txBody>
      </p:sp>
      <p:pic>
        <p:nvPicPr>
          <p:cNvPr id="4" name="Picture 3" descr="DLM logo" title="DL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50" y="1535351"/>
            <a:ext cx="7555549" cy="2759516"/>
          </a:xfrm>
          <a:prstGeom prst="rect">
            <a:avLst/>
          </a:prstGeom>
        </p:spPr>
      </p:pic>
      <p:sp>
        <p:nvSpPr>
          <p:cNvPr id="5" name="TextBox 4"/>
          <p:cNvSpPr txBox="1"/>
          <p:nvPr/>
        </p:nvSpPr>
        <p:spPr>
          <a:xfrm>
            <a:off x="754986" y="4662519"/>
            <a:ext cx="7652722" cy="707886"/>
          </a:xfrm>
          <a:prstGeom prst="rect">
            <a:avLst/>
          </a:prstGeom>
          <a:noFill/>
        </p:spPr>
        <p:txBody>
          <a:bodyPr wrap="square" rtlCol="0">
            <a:spAutoFit/>
          </a:bodyPr>
          <a:lstStyle/>
          <a:p>
            <a:pPr algn="ctr"/>
            <a:r>
              <a:rPr lang="en-US" sz="4000" dirty="0" smtClean="0">
                <a:solidFill>
                  <a:schemeClr val="bg1"/>
                </a:solidFill>
                <a:latin typeface="Corbel"/>
                <a:cs typeface="Corbel"/>
              </a:rPr>
              <a:t>http://</a:t>
            </a:r>
            <a:r>
              <a:rPr lang="en-US" sz="4000" dirty="0" err="1" smtClean="0">
                <a:solidFill>
                  <a:schemeClr val="bg1"/>
                </a:solidFill>
                <a:latin typeface="Corbel"/>
                <a:cs typeface="Corbel"/>
              </a:rPr>
              <a:t>dynamiclearningmaps.org</a:t>
            </a:r>
            <a:endParaRPr lang="en-US" sz="4000" dirty="0">
              <a:solidFill>
                <a:schemeClr val="bg1"/>
              </a:solidFill>
              <a:latin typeface="Corbel"/>
              <a:cs typeface="Corbel"/>
            </a:endParaRPr>
          </a:p>
        </p:txBody>
      </p:sp>
    </p:spTree>
    <p:extLst>
      <p:ext uri="{BB962C8B-B14F-4D97-AF65-F5344CB8AC3E}">
        <p14:creationId xmlns:p14="http://schemas.microsoft.com/office/powerpoint/2010/main" val="256866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 of the Learning Map with Essential Elements Highlighted</a:t>
            </a:r>
            <a:endParaRPr lang="en-US" dirty="0"/>
          </a:p>
        </p:txBody>
      </p:sp>
      <p:pic>
        <p:nvPicPr>
          <p:cNvPr id="4" name="Picture 3" descr="The image is a far-away view of hundreds of nodes on the learning map connected in multiple directions.  The nodes are represented as rectangles with text, but the text is illegible in this view.  Approximately 20% of the nodes are highlighted in green.  The green highlights the DLM Essential Elements that are embedded throughout the map. " title="Essential Element View of the Learning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06" y="0"/>
            <a:ext cx="9986195" cy="6858000"/>
          </a:xfrm>
          <a:prstGeom prst="rect">
            <a:avLst/>
          </a:prstGeom>
        </p:spPr>
      </p:pic>
    </p:spTree>
    <p:extLst>
      <p:ext uri="{BB962C8B-B14F-4D97-AF65-F5344CB8AC3E}">
        <p14:creationId xmlns:p14="http://schemas.microsoft.com/office/powerpoint/2010/main" val="378406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18" y="846138"/>
            <a:ext cx="6825382" cy="1143000"/>
          </a:xfrm>
        </p:spPr>
        <p:txBody>
          <a:bodyPr>
            <a:normAutofit fontScale="90000"/>
          </a:bodyPr>
          <a:lstStyle/>
          <a:p>
            <a:r>
              <a:rPr lang="en-US" dirty="0" smtClean="0">
                <a:solidFill>
                  <a:schemeClr val="bg1"/>
                </a:solidFill>
              </a:rPr>
              <a:t>Closer View of the Learning</a:t>
            </a:r>
            <a:r>
              <a:rPr lang="en-US" baseline="0" dirty="0" smtClean="0">
                <a:solidFill>
                  <a:schemeClr val="bg1"/>
                </a:solidFill>
              </a:rPr>
              <a:t> Map with the Linkage Levels for a Single Essential Element Highlighted</a:t>
            </a:r>
            <a:endParaRPr lang="en-US" dirty="0">
              <a:solidFill>
                <a:schemeClr val="bg1"/>
              </a:solidFill>
            </a:endParaRPr>
          </a:p>
        </p:txBody>
      </p:sp>
      <p:pic>
        <p:nvPicPr>
          <p:cNvPr id="2051" name="Picture 3" descr="This image shows a section of the learning map with approximately 50 nodes that are connected in multiple directions.  To illustrate the linkage levels, 10 of the nodes are highlighted in bright green.  The green nodes build to the target in multiple directions." title="Linkage Level View of the Learning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9" y="125449"/>
            <a:ext cx="5219987" cy="58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32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DLM Linkage Levels</a:t>
            </a:r>
            <a:endParaRPr lang="en-US" sz="5400" dirty="0"/>
          </a:p>
        </p:txBody>
      </p:sp>
      <p:sp>
        <p:nvSpPr>
          <p:cNvPr id="3" name="Content Placeholder 2"/>
          <p:cNvSpPr>
            <a:spLocks noGrp="1"/>
          </p:cNvSpPr>
          <p:nvPr>
            <p:ph idx="1"/>
          </p:nvPr>
        </p:nvSpPr>
        <p:spPr>
          <a:xfrm>
            <a:off x="1451295" y="1795595"/>
            <a:ext cx="7533313" cy="4525963"/>
          </a:xfrm>
        </p:spPr>
        <p:txBody>
          <a:bodyPr>
            <a:noAutofit/>
          </a:bodyPr>
          <a:lstStyle/>
          <a:p>
            <a:r>
              <a:rPr lang="en-US" sz="4400" dirty="0"/>
              <a:t>Initial </a:t>
            </a:r>
            <a:r>
              <a:rPr lang="en-US" sz="4400" dirty="0" smtClean="0"/>
              <a:t>Precursor </a:t>
            </a:r>
          </a:p>
          <a:p>
            <a:r>
              <a:rPr lang="en-US" sz="4400" dirty="0"/>
              <a:t>Distal Precursor </a:t>
            </a:r>
          </a:p>
          <a:p>
            <a:r>
              <a:rPr lang="en-US" sz="4400" dirty="0"/>
              <a:t>Proximal Precursor </a:t>
            </a:r>
          </a:p>
          <a:p>
            <a:pPr lvl="0"/>
            <a:r>
              <a:rPr lang="en-US" sz="4400" dirty="0" smtClean="0"/>
              <a:t>Target</a:t>
            </a:r>
          </a:p>
          <a:p>
            <a:pPr lvl="0"/>
            <a:r>
              <a:rPr lang="en-US" sz="4400" dirty="0" smtClean="0"/>
              <a:t>Successor</a:t>
            </a:r>
          </a:p>
        </p:txBody>
      </p:sp>
    </p:spTree>
    <p:extLst>
      <p:ext uri="{BB962C8B-B14F-4D97-AF65-F5344CB8AC3E}">
        <p14:creationId xmlns:p14="http://schemas.microsoft.com/office/powerpoint/2010/main" val="3855269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3244</TotalTime>
  <Words>1734</Words>
  <Application>Microsoft Office PowerPoint</Application>
  <PresentationFormat>On-screen Show (4:3)</PresentationFormat>
  <Paragraphs>242</Paragraphs>
  <Slides>66</Slides>
  <Notes>19</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College and Career Readiness Instruction and Assessment for  Pre-intentional and Pre-symbolic Communicators </vt:lpstr>
      <vt:lpstr>Photos of Preintentional Communicators</vt:lpstr>
      <vt:lpstr>Pre-intentional and Pre-symbolic Communicators </vt:lpstr>
      <vt:lpstr>DLM is committed to ensuring full participation and successful assessment of EACH student with significant cognitive disabilities, including those who are at the earliest stages of communication. </vt:lpstr>
      <vt:lpstr>The Learning Maps</vt:lpstr>
      <vt:lpstr>Learning Map Image</vt:lpstr>
      <vt:lpstr>View of the Learning Map with Essential Elements Highlighted</vt:lpstr>
      <vt:lpstr>Closer View of the Learning Map with the Linkage Levels for a Single Essential Element Highlighted</vt:lpstr>
      <vt:lpstr>DLM Linkage Levels</vt:lpstr>
      <vt:lpstr>Initial Precursor</vt:lpstr>
      <vt:lpstr>ELA.RL.3.3</vt:lpstr>
      <vt:lpstr>ELA.EE.RL.3.3 Identify the feelings of the characters in a story</vt:lpstr>
      <vt:lpstr>ELA.EE.RL.3.3 Identify the feelings of the characters in a story – closer view</vt:lpstr>
      <vt:lpstr>Feelings of Characters ELA.EE.RL.3.3 Identify the feelings of the characters in a story</vt:lpstr>
      <vt:lpstr>DLM’s Expanded Taxonomy of Cognitive Processes: Why</vt:lpstr>
      <vt:lpstr>DLM’s Expanded Taxonomy of Cognitive Processes</vt:lpstr>
      <vt:lpstr>DLM New Processes</vt:lpstr>
      <vt:lpstr>Replicate and Remember</vt:lpstr>
      <vt:lpstr>Identifying the Best Place to Start: Initialization</vt:lpstr>
      <vt:lpstr>Communication Initialization Flow Chart</vt:lpstr>
      <vt:lpstr>Initial Precursor Assessment Items</vt:lpstr>
      <vt:lpstr>Shared Reading</vt:lpstr>
      <vt:lpstr>http://dlmpd.com/clds/instructional-resources/</vt:lpstr>
      <vt:lpstr>Objects Called out in DLM™</vt:lpstr>
      <vt:lpstr>DLM KITE Log in page</vt:lpstr>
      <vt:lpstr>DLM Assessment Engagement Screen</vt:lpstr>
      <vt:lpstr>Title Page of Friends are Great Book from Released Testlet</vt:lpstr>
      <vt:lpstr>Page 1 of Friends are Great Book from Released Testlet </vt:lpstr>
      <vt:lpstr>Page 2 of Friends are Great Book from Released Testlet </vt:lpstr>
      <vt:lpstr>Page 3 of Friends are Great Book from Released Testlet </vt:lpstr>
      <vt:lpstr>Page 4 of Friends are Great Book from Released Testlet </vt:lpstr>
      <vt:lpstr>Page 5 of Friends are Great Book from Released Testlet </vt:lpstr>
      <vt:lpstr>Page 6 of Friends are Great Book from Released Testlet </vt:lpstr>
      <vt:lpstr>Page 7 of Friends are Great Book from Released Testlet </vt:lpstr>
      <vt:lpstr>Page 8 of Friends are Great Book from Released Testlet </vt:lpstr>
      <vt:lpstr>Page 9 of Friends are Great Book from Released Testlet </vt:lpstr>
      <vt:lpstr>Page 10 of Friends are Great Book from Released Testlet </vt:lpstr>
      <vt:lpstr>Page 11 of Friends are Great Book from Released Testlet </vt:lpstr>
      <vt:lpstr>Page 12 of Friends are Great Book from Released Testlet </vt:lpstr>
      <vt:lpstr>Page 13 of Friends are Great Book from Released Testlet </vt:lpstr>
      <vt:lpstr>End of First Read Screen</vt:lpstr>
      <vt:lpstr>Page 3 of Friends are Great Book from Released Testlet - Repeat</vt:lpstr>
      <vt:lpstr>Educator Directions for first Item</vt:lpstr>
      <vt:lpstr>Photo of child responding to item 1</vt:lpstr>
      <vt:lpstr>Educator Directions for item 2</vt:lpstr>
      <vt:lpstr>Page 6 of Friends are Great book from Released Testlet - repeated</vt:lpstr>
      <vt:lpstr>Educator Directions for Item 2 repeated</vt:lpstr>
      <vt:lpstr>Photo of child responding to item 2</vt:lpstr>
      <vt:lpstr>Educator Directions for Item 3</vt:lpstr>
      <vt:lpstr>Page 7 of Friends are Great book from Released Testlet</vt:lpstr>
      <vt:lpstr>Educator Directions for Item 4</vt:lpstr>
      <vt:lpstr>Photo of child responding to item 4</vt:lpstr>
      <vt:lpstr>Educator Directions for item 4 - repeated</vt:lpstr>
      <vt:lpstr>Systematically Support the Development of Symbolic Communication Over Time: Building a Core Vocabulary</vt:lpstr>
      <vt:lpstr>Characteristics of a Core Vocabulary</vt:lpstr>
      <vt:lpstr>The DLM Core Vocabulary Selection Process</vt:lpstr>
      <vt:lpstr>DLM Core Vocabulary Organization</vt:lpstr>
      <vt:lpstr>Systems that Grow with the Student 4 x10 Location Core</vt:lpstr>
      <vt:lpstr>9 x10 Location Core</vt:lpstr>
      <vt:lpstr>Discussion Questions</vt:lpstr>
      <vt:lpstr>What local practices and systems are already in place to support students who are pre-intentional or pre-symbolic communicators? </vt:lpstr>
      <vt:lpstr>What barriers are there to ensuring that students who are pre-intentional or pre-symbolic communicators receive instruction and participate in assessment aligned with college and career readiness? </vt:lpstr>
      <vt:lpstr>How can we support the ongoing development of students who are pre-intentional or pre-symbolic communicators throughout their school career? </vt:lpstr>
      <vt:lpstr>What strategies are working that move students from preintentional to intentional communicators in an academic context? </vt:lpstr>
      <vt:lpstr>What strategies are working that move students to a larger set of symbols in an academic context? </vt:lpstr>
      <vt:lpstr>Closing Slide with Logo</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Readiness Instruction and Assessment for Pre-intentional and Pre-symbolic Communicators</dc:title>
  <dc:creator>Karen A Erickson</dc:creator>
  <cp:lastModifiedBy>Stillman, Lauren</cp:lastModifiedBy>
  <cp:revision>49</cp:revision>
  <dcterms:created xsi:type="dcterms:W3CDTF">2014-06-18T04:07:28Z</dcterms:created>
  <dcterms:modified xsi:type="dcterms:W3CDTF">2014-08-07T20:21:16Z</dcterms:modified>
</cp:coreProperties>
</file>