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63" r:id="rId3"/>
    <p:sldId id="257" r:id="rId4"/>
    <p:sldId id="274" r:id="rId5"/>
    <p:sldId id="261" r:id="rId6"/>
    <p:sldId id="262" r:id="rId7"/>
    <p:sldId id="272" r:id="rId8"/>
    <p:sldId id="266" r:id="rId9"/>
    <p:sldId id="271" r:id="rId10"/>
    <p:sldId id="265" r:id="rId11"/>
    <p:sldId id="267" r:id="rId12"/>
    <p:sldId id="275" r:id="rId13"/>
    <p:sldId id="273" r:id="rId14"/>
    <p:sldId id="268" r:id="rId15"/>
    <p:sldId id="269" r:id="rId16"/>
    <p:sldId id="270" r:id="rId17"/>
    <p:sldId id="276"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401" autoAdjust="0"/>
  </p:normalViewPr>
  <p:slideViewPr>
    <p:cSldViewPr snapToGrid="0" snapToObjects="1">
      <p:cViewPr>
        <p:scale>
          <a:sx n="66" d="100"/>
          <a:sy n="66" d="100"/>
        </p:scale>
        <p:origin x="-630" y="-1032"/>
      </p:cViewPr>
      <p:guideLst>
        <p:guide orient="horz" pos="2160"/>
        <p:guide pos="2880"/>
      </p:guideLst>
    </p:cSldViewPr>
  </p:slideViewPr>
  <p:outlineViewPr>
    <p:cViewPr>
      <p:scale>
        <a:sx n="33" d="100"/>
        <a:sy n="33" d="100"/>
      </p:scale>
      <p:origin x="0" y="119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A34258-8A95-2F42-BCF5-499F069A3A72}" type="datetimeFigureOut">
              <a:rPr lang="en-US" smtClean="0"/>
              <a:t>7/14/2014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AA80F0-A479-D444-9121-0BEF1B925B47}" type="slidenum">
              <a:rPr lang="en-US" smtClean="0"/>
              <a:t>‹#›</a:t>
            </a:fld>
            <a:endParaRPr lang="en-US"/>
          </a:p>
        </p:txBody>
      </p:sp>
    </p:spTree>
    <p:extLst>
      <p:ext uri="{BB962C8B-B14F-4D97-AF65-F5344CB8AC3E}">
        <p14:creationId xmlns:p14="http://schemas.microsoft.com/office/powerpoint/2010/main" val="23088533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AA80F0-A479-D444-9121-0BEF1B925B47}" type="slidenum">
              <a:rPr lang="en-US" smtClean="0"/>
              <a:t>1</a:t>
            </a:fld>
            <a:endParaRPr lang="en-US"/>
          </a:p>
        </p:txBody>
      </p:sp>
    </p:spTree>
    <p:extLst>
      <p:ext uri="{BB962C8B-B14F-4D97-AF65-F5344CB8AC3E}">
        <p14:creationId xmlns:p14="http://schemas.microsoft.com/office/powerpoint/2010/main" val="691920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Project ELITE: </a:t>
            </a:r>
            <a:r>
              <a:rPr lang="en-US" sz="1200" kern="1200" dirty="0" smtClean="0">
                <a:solidFill>
                  <a:schemeClr val="tx1"/>
                </a:solidFill>
                <a:latin typeface="+mn-lt"/>
                <a:ea typeface="+mn-ea"/>
                <a:cs typeface="+mn-cs"/>
              </a:rPr>
              <a:t>As part of a district-wide effort to improve the efficiency in which students were provided services within the RTI framework, Project ELITE collaborated with district leaders, teachers, and specialists to implement a system for structured data meetings in grades K-3. The main objectives of the data meetings were to (1) review student literacy performance data against established benchmarks, (2) collaboratively identify and discuss students’ language and literacy needs, (3) group students according to need (including students in need of Tier II and III instruction), and (4) select and implement evidence-based instructional practices for the purposes of meeting identified needs in all tiers of instruction.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As part of the protocol implemented at each campus, teachers, specialists, and instructional administrators were guided in optimizing the RTI process for ELs. As part of their meeting agendas, grade-level teams included items that asked teachers to review students’ language proficiency levels and consider that data alongside literacy data, particularly when setting student goals and planning instruction. When identifying and selecting instructional practices, teachers considered specific ways that practices supported language and literacy development for ELs, and they were guided in examining resources that support English language development in addition to the acquisition of basic early literacy skills in English, Spanish, or both languages.</a:t>
            </a:r>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Project</a:t>
            </a:r>
            <a:r>
              <a:rPr lang="en-US" sz="1200" b="1" kern="1200" baseline="0" dirty="0" smtClean="0">
                <a:solidFill>
                  <a:schemeClr val="tx1"/>
                </a:solidFill>
                <a:latin typeface="+mn-lt"/>
                <a:ea typeface="+mn-ea"/>
                <a:cs typeface="+mn-cs"/>
              </a:rPr>
              <a:t> </a:t>
            </a:r>
            <a:r>
              <a:rPr lang="en-US" sz="1200" b="1" kern="1200" baseline="0" dirty="0" err="1" smtClean="0">
                <a:solidFill>
                  <a:schemeClr val="tx1"/>
                </a:solidFill>
                <a:latin typeface="+mn-lt"/>
                <a:ea typeface="+mn-ea"/>
                <a:cs typeface="+mn-cs"/>
              </a:rPr>
              <a:t>Estrella</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Districts have identified screening and progress monitoring criteria in each language. As part of the project they are also tracking student trajectories in both languages as they are developing English to minimize misidentification.</a:t>
            </a:r>
          </a:p>
          <a:p>
            <a:endParaRPr lang="en-US" sz="1200" b="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Project REME </a:t>
            </a:r>
            <a:r>
              <a:rPr lang="en-US" sz="1200" b="0" kern="1200" baseline="0" dirty="0" smtClean="0">
                <a:solidFill>
                  <a:schemeClr val="tx1"/>
                </a:solidFill>
                <a:latin typeface="+mn-lt"/>
                <a:ea typeface="+mn-ea"/>
                <a:cs typeface="+mn-cs"/>
              </a:rPr>
              <a:t>includes multiple forms of assessment and data analyses as one of its five RTI components to best inform ELs’ data interpretation linked to Tier 1 and Tier 2 instructional adjustments. </a:t>
            </a:r>
            <a:endParaRPr lang="en-US" b="1" dirty="0" smtClean="0"/>
          </a:p>
          <a:p>
            <a:endParaRPr lang="en-US" sz="1200" b="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AA80F0-A479-D444-9121-0BEF1B925B47}" type="slidenum">
              <a:rPr lang="en-US" smtClean="0"/>
              <a:t>10</a:t>
            </a:fld>
            <a:endParaRPr lang="en-US"/>
          </a:p>
        </p:txBody>
      </p:sp>
    </p:spTree>
    <p:extLst>
      <p:ext uri="{BB962C8B-B14F-4D97-AF65-F5344CB8AC3E}">
        <p14:creationId xmlns:p14="http://schemas.microsoft.com/office/powerpoint/2010/main" val="281376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Collaborative Problem-Solving:</a:t>
            </a:r>
            <a:r>
              <a:rPr lang="en-US" b="1" baseline="0" dirty="0" smtClean="0"/>
              <a:t> </a:t>
            </a:r>
          </a:p>
          <a:p>
            <a:r>
              <a:rPr lang="en-US" baseline="0" dirty="0" smtClean="0"/>
              <a:t>Anything from structured data meetings to discuss core and supplemental instruction, assessment, and language acquisition to professional learning communities in which teachers collaborate to discuss implementation of instructional practices, refining those practices and successes and challenges.</a:t>
            </a:r>
            <a:endParaRPr lang="en-US" dirty="0"/>
          </a:p>
        </p:txBody>
      </p:sp>
      <p:sp>
        <p:nvSpPr>
          <p:cNvPr id="4" name="Slide Number Placeholder 3"/>
          <p:cNvSpPr>
            <a:spLocks noGrp="1"/>
          </p:cNvSpPr>
          <p:nvPr>
            <p:ph type="sldNum" sz="quarter" idx="10"/>
          </p:nvPr>
        </p:nvSpPr>
        <p:spPr/>
        <p:txBody>
          <a:bodyPr/>
          <a:lstStyle/>
          <a:p>
            <a:fld id="{B4AA80F0-A479-D444-9121-0BEF1B925B47}" type="slidenum">
              <a:rPr lang="en-US" smtClean="0"/>
              <a:t>11</a:t>
            </a:fld>
            <a:endParaRPr lang="en-US" dirty="0"/>
          </a:p>
        </p:txBody>
      </p:sp>
    </p:spTree>
    <p:extLst>
      <p:ext uri="{BB962C8B-B14F-4D97-AF65-F5344CB8AC3E}">
        <p14:creationId xmlns:p14="http://schemas.microsoft.com/office/powerpoint/2010/main" val="4228639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Collaborative Problem-Solving:</a:t>
            </a:r>
            <a:r>
              <a:rPr lang="en-US" b="1" baseline="0" dirty="0" smtClean="0"/>
              <a:t> </a:t>
            </a:r>
          </a:p>
          <a:p>
            <a:r>
              <a:rPr lang="en-US" baseline="0" dirty="0" smtClean="0"/>
              <a:t>Anything from structured data meetings to discuss core and supplemental instruction, assessment, and language acquisition to professional learning communities in which teachers collaborate to discuss implementation of instructional practices, refining those practices and successes and challenges.</a:t>
            </a:r>
            <a:endParaRPr lang="en-US" dirty="0"/>
          </a:p>
        </p:txBody>
      </p:sp>
      <p:sp>
        <p:nvSpPr>
          <p:cNvPr id="4" name="Slide Number Placeholder 3"/>
          <p:cNvSpPr>
            <a:spLocks noGrp="1"/>
          </p:cNvSpPr>
          <p:nvPr>
            <p:ph type="sldNum" sz="quarter" idx="10"/>
          </p:nvPr>
        </p:nvSpPr>
        <p:spPr/>
        <p:txBody>
          <a:bodyPr/>
          <a:lstStyle/>
          <a:p>
            <a:fld id="{B4AA80F0-A479-D444-9121-0BEF1B925B47}" type="slidenum">
              <a:rPr lang="en-US" smtClean="0"/>
              <a:t>12</a:t>
            </a:fld>
            <a:endParaRPr lang="en-US" dirty="0"/>
          </a:p>
        </p:txBody>
      </p:sp>
    </p:spTree>
    <p:extLst>
      <p:ext uri="{BB962C8B-B14F-4D97-AF65-F5344CB8AC3E}">
        <p14:creationId xmlns:p14="http://schemas.microsoft.com/office/powerpoint/2010/main" val="4228639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Collaborative Problem-Solving:</a:t>
            </a:r>
            <a:r>
              <a:rPr lang="en-US" b="1" baseline="0" dirty="0" smtClean="0"/>
              <a:t> </a:t>
            </a:r>
          </a:p>
          <a:p>
            <a:r>
              <a:rPr lang="en-US" baseline="0" dirty="0" smtClean="0"/>
              <a:t>Anything from structured data meetings to discuss core and supplemental instruction, assessment, and language acquisition to professional learning communities in which teachers collaborate to discuss implementation of instructional practices, refining those practices and successes and challenges.</a:t>
            </a:r>
            <a:endParaRPr lang="en-US" dirty="0"/>
          </a:p>
        </p:txBody>
      </p:sp>
      <p:sp>
        <p:nvSpPr>
          <p:cNvPr id="4" name="Slide Number Placeholder 3"/>
          <p:cNvSpPr>
            <a:spLocks noGrp="1"/>
          </p:cNvSpPr>
          <p:nvPr>
            <p:ph type="sldNum" sz="quarter" idx="10"/>
          </p:nvPr>
        </p:nvSpPr>
        <p:spPr/>
        <p:txBody>
          <a:bodyPr/>
          <a:lstStyle/>
          <a:p>
            <a:fld id="{B4AA80F0-A479-D444-9121-0BEF1B925B47}" type="slidenum">
              <a:rPr lang="en-US" smtClean="0"/>
              <a:t>13</a:t>
            </a:fld>
            <a:endParaRPr lang="en-US"/>
          </a:p>
        </p:txBody>
      </p:sp>
    </p:spTree>
    <p:extLst>
      <p:ext uri="{BB962C8B-B14F-4D97-AF65-F5344CB8AC3E}">
        <p14:creationId xmlns:p14="http://schemas.microsoft.com/office/powerpoint/2010/main" val="4228639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Project</a:t>
            </a:r>
            <a:r>
              <a:rPr lang="en-US" b="1" baseline="0" dirty="0" smtClean="0"/>
              <a:t> ELITE:</a:t>
            </a:r>
          </a:p>
          <a:p>
            <a:r>
              <a:rPr lang="en-US" b="0" i="1" dirty="0" smtClean="0"/>
              <a:t>(first</a:t>
            </a:r>
            <a:r>
              <a:rPr lang="en-US" b="0" i="1" baseline="0" dirty="0" smtClean="0"/>
              <a:t> bullet-role of language) </a:t>
            </a:r>
          </a:p>
          <a:p>
            <a:r>
              <a:rPr lang="en-US" b="0" dirty="0" smtClean="0"/>
              <a:t>Incorporating</a:t>
            </a:r>
            <a:r>
              <a:rPr lang="en-US" b="0" baseline="0" dirty="0" smtClean="0"/>
              <a:t> an emphasis on language into core instruction through a read aloud routine:</a:t>
            </a:r>
          </a:p>
          <a:p>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Increased instructional supports for English learners. </a:t>
            </a:r>
            <a:r>
              <a:rPr lang="en-US" sz="1200" i="0" kern="1200" dirty="0" smtClean="0">
                <a:solidFill>
                  <a:schemeClr val="tx1"/>
                </a:solidFill>
                <a:latin typeface="+mn-lt"/>
                <a:ea typeface="+mn-ea"/>
                <a:cs typeface="+mn-cs"/>
              </a:rPr>
              <a:t>Having a regular, structured routine helped ELs to better engage with the instructional activities. Students knew what teachers expected of them during the different interactive pieces of the routine and could predict what instructional activity would happen next.</a:t>
            </a:r>
          </a:p>
          <a:p>
            <a:r>
              <a:rPr lang="en-US" sz="1200" i="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Increased language awareness. </a:t>
            </a:r>
            <a:r>
              <a:rPr lang="en-US" sz="1200" i="0" kern="1200" dirty="0" smtClean="0">
                <a:solidFill>
                  <a:schemeClr val="tx1"/>
                </a:solidFill>
                <a:latin typeface="+mn-lt"/>
                <a:ea typeface="+mn-ea"/>
                <a:cs typeface="+mn-cs"/>
              </a:rPr>
              <a:t>Teachers reported a noticeable increase in students’ word awareness. Students showed “ownership” of new vocabulary and were able to recognize and use words across different contexts.</a:t>
            </a:r>
          </a:p>
          <a:p>
            <a:r>
              <a:rPr lang="en-US" sz="1200" i="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Teachers critical reflection of current practice. </a:t>
            </a:r>
            <a:r>
              <a:rPr lang="en-US" sz="1200" i="0" kern="1200" dirty="0" smtClean="0">
                <a:solidFill>
                  <a:schemeClr val="tx1"/>
                </a:solidFill>
                <a:latin typeface="+mn-lt"/>
                <a:ea typeface="+mn-ea"/>
                <a:cs typeface="+mn-cs"/>
              </a:rPr>
              <a:t>through the implementation process, teachers became more critical of the type and quality of interactions during instruction, particularly in how the interactions facilitated language development for ELs. </a:t>
            </a:r>
          </a:p>
          <a:p>
            <a:endParaRPr lang="en-US" sz="1200" i="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(second bullet- CR</a:t>
            </a:r>
            <a:r>
              <a:rPr lang="en-US" sz="1200" i="1" kern="1200" baseline="0" dirty="0" smtClean="0">
                <a:solidFill>
                  <a:schemeClr val="tx1"/>
                </a:solidFill>
                <a:latin typeface="+mn-lt"/>
                <a:ea typeface="+mn-ea"/>
                <a:cs typeface="+mn-cs"/>
              </a:rPr>
              <a:t> RTI Process</a:t>
            </a:r>
            <a:r>
              <a:rPr lang="en-US" sz="1200" i="1" kern="1200" dirty="0" smtClean="0">
                <a:solidFill>
                  <a:schemeClr val="tx1"/>
                </a:solidFill>
                <a:latin typeface="+mn-lt"/>
                <a:ea typeface="+mn-ea"/>
                <a:cs typeface="+mn-cs"/>
              </a:rPr>
              <a:t>)</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(Assessment)  During Year 1 of implementation, classroom teachers reported a notable shift in their practice due to the collaborative component of the data review process and the focus on ELs. Successes of implementation included a sense of “ownership” for all students’ learning and development across the grade level, along with opportunities to draw on the diverse knowledge and expertise of their colleagues through regular grade-level teamwork. Challenges to implementation included limited instructional resources for supplemental (Tier II and III) instruction in Spanish, as well as inadequate time and methods for ongoing communication between intervention providers and classroom teachers so that instructional alignment occurred. Suggestions for addressing these challenges included allotting time within the data meeting process for stronger collaboration between classroom teachers and intervention providers, and guidance in locating researched-based instructional materials in Spanish.</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endParaRPr lang="en-US" sz="1200" kern="1200" dirty="0" smtClean="0">
              <a:solidFill>
                <a:schemeClr val="tx1"/>
              </a:solidFill>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i="0" kern="1200" dirty="0" smtClean="0">
                <a:solidFill>
                  <a:schemeClr val="tx1"/>
                </a:solidFill>
                <a:latin typeface="+mn-lt"/>
                <a:ea typeface="+mn-ea"/>
                <a:cs typeface="+mn-cs"/>
              </a:rPr>
              <a:t>(Instruction) Teachers became more critical about the reading texts they selected, once seeing the benefits of using culturally responsive texts to provide deeper connections between new vocabulary and students’ lived experiences.</a:t>
            </a:r>
          </a:p>
          <a:p>
            <a:pPr marL="0" marR="0" indent="0" algn="l" defTabSz="457200" rtl="0" eaLnBrk="1" fontAlgn="auto" latinLnBrk="0" hangingPunct="1">
              <a:lnSpc>
                <a:spcPct val="100000"/>
              </a:lnSpc>
              <a:spcBef>
                <a:spcPts val="0"/>
              </a:spcBef>
              <a:spcAft>
                <a:spcPts val="0"/>
              </a:spcAft>
              <a:buClrTx/>
              <a:buSzTx/>
              <a:buFont typeface="Arial"/>
              <a:buNone/>
              <a:tabLst/>
              <a:defRPr/>
            </a:pPr>
            <a:endParaRPr lang="en-US" sz="1200" i="0" kern="1200" dirty="0" smtClean="0">
              <a:solidFill>
                <a:schemeClr val="tx1"/>
              </a:solidFill>
              <a:latin typeface="+mn-lt"/>
              <a:ea typeface="+mn-ea"/>
              <a:cs typeface="+mn-cs"/>
            </a:endParaRPr>
          </a:p>
          <a:p>
            <a:endParaRPr lang="en-US" sz="1200" i="1" kern="1200" dirty="0" smtClean="0">
              <a:solidFill>
                <a:schemeClr val="tx1"/>
              </a:solidFill>
              <a:latin typeface="+mn-lt"/>
              <a:ea typeface="+mn-ea"/>
              <a:cs typeface="+mn-cs"/>
            </a:endParaRPr>
          </a:p>
          <a:p>
            <a:endParaRPr lang="en-US" b="0" dirty="0"/>
          </a:p>
        </p:txBody>
      </p:sp>
      <p:sp>
        <p:nvSpPr>
          <p:cNvPr id="4" name="Slide Number Placeholder 3"/>
          <p:cNvSpPr>
            <a:spLocks noGrp="1"/>
          </p:cNvSpPr>
          <p:nvPr>
            <p:ph type="sldNum" sz="quarter" idx="10"/>
          </p:nvPr>
        </p:nvSpPr>
        <p:spPr/>
        <p:txBody>
          <a:bodyPr/>
          <a:lstStyle/>
          <a:p>
            <a:fld id="{B4AA80F0-A479-D444-9121-0BEF1B925B47}" type="slidenum">
              <a:rPr lang="en-US" smtClean="0"/>
              <a:t>14</a:t>
            </a:fld>
            <a:endParaRPr lang="en-US"/>
          </a:p>
        </p:txBody>
      </p:sp>
    </p:spTree>
    <p:extLst>
      <p:ext uri="{BB962C8B-B14F-4D97-AF65-F5344CB8AC3E}">
        <p14:creationId xmlns:p14="http://schemas.microsoft.com/office/powerpoint/2010/main" val="20257140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Across the three model demonstration projects, findings include:</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solidFill>
                <a:srgbClr val="FFFF00"/>
              </a:solidFill>
            </a:endParaRPr>
          </a:p>
        </p:txBody>
      </p:sp>
      <p:sp>
        <p:nvSpPr>
          <p:cNvPr id="4" name="Slide Number Placeholder 3"/>
          <p:cNvSpPr>
            <a:spLocks noGrp="1"/>
          </p:cNvSpPr>
          <p:nvPr>
            <p:ph type="sldNum" sz="quarter" idx="10"/>
          </p:nvPr>
        </p:nvSpPr>
        <p:spPr/>
        <p:txBody>
          <a:bodyPr/>
          <a:lstStyle/>
          <a:p>
            <a:fld id="{B4AA80F0-A479-D444-9121-0BEF1B925B47}" type="slidenum">
              <a:rPr lang="en-US" smtClean="0"/>
              <a:t>15</a:t>
            </a:fld>
            <a:endParaRPr lang="en-US"/>
          </a:p>
        </p:txBody>
      </p:sp>
    </p:spTree>
    <p:extLst>
      <p:ext uri="{BB962C8B-B14F-4D97-AF65-F5344CB8AC3E}">
        <p14:creationId xmlns:p14="http://schemas.microsoft.com/office/powerpoint/2010/main" val="3484479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AA80F0-A479-D444-9121-0BEF1B925B47}" type="slidenum">
              <a:rPr lang="en-US" smtClean="0"/>
              <a:t>16</a:t>
            </a:fld>
            <a:endParaRPr lang="en-US"/>
          </a:p>
        </p:txBody>
      </p:sp>
    </p:spTree>
    <p:extLst>
      <p:ext uri="{BB962C8B-B14F-4D97-AF65-F5344CB8AC3E}">
        <p14:creationId xmlns:p14="http://schemas.microsoft.com/office/powerpoint/2010/main" val="3726290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this case, the projects are being implemented in Colorado and Texas…We are looking for points of convergence and areas where implementation may vary due to the location, the percentage of </a:t>
            </a:r>
            <a:r>
              <a:rPr lang="en-US" baseline="0" dirty="0" err="1" smtClean="0"/>
              <a:t>Els</a:t>
            </a:r>
            <a:r>
              <a:rPr lang="en-US" baseline="0" dirty="0" smtClean="0"/>
              <a:t> or the bilingual education model.  </a:t>
            </a:r>
            <a:endParaRPr lang="en-US" dirty="0"/>
          </a:p>
        </p:txBody>
      </p:sp>
      <p:sp>
        <p:nvSpPr>
          <p:cNvPr id="4" name="Slide Number Placeholder 3"/>
          <p:cNvSpPr>
            <a:spLocks noGrp="1"/>
          </p:cNvSpPr>
          <p:nvPr>
            <p:ph type="sldNum" sz="quarter" idx="10"/>
          </p:nvPr>
        </p:nvSpPr>
        <p:spPr/>
        <p:txBody>
          <a:bodyPr/>
          <a:lstStyle/>
          <a:p>
            <a:fld id="{B4AA80F0-A479-D444-9121-0BEF1B925B47}" type="slidenum">
              <a:rPr lang="en-US" smtClean="0"/>
              <a:t>2</a:t>
            </a:fld>
            <a:endParaRPr lang="en-US" dirty="0"/>
          </a:p>
        </p:txBody>
      </p:sp>
    </p:spTree>
    <p:extLst>
      <p:ext uri="{BB962C8B-B14F-4D97-AF65-F5344CB8AC3E}">
        <p14:creationId xmlns:p14="http://schemas.microsoft.com/office/powerpoint/2010/main" val="2863738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a:t>
            </a:r>
            <a:r>
              <a:rPr lang="en-US" baseline="0" dirty="0" smtClean="0"/>
              <a:t> project is working in schools that are implementing the components of RTI…In addition, each project is endeavoring to ensure that appropriate supports for English learners are in place.</a:t>
            </a:r>
          </a:p>
          <a:p>
            <a:endParaRPr lang="en-US" baseline="0" dirty="0" smtClean="0"/>
          </a:p>
          <a:p>
            <a:r>
              <a:rPr lang="en-US" b="1" baseline="0" dirty="0" smtClean="0"/>
              <a:t>Project ELITE: </a:t>
            </a:r>
            <a:r>
              <a:rPr lang="en-US" sz="1200" kern="1200" dirty="0" smtClean="0">
                <a:solidFill>
                  <a:schemeClr val="tx1"/>
                </a:solidFill>
                <a:latin typeface="+mn-lt"/>
                <a:ea typeface="+mn-ea"/>
                <a:cs typeface="+mn-cs"/>
              </a:rPr>
              <a:t>The </a:t>
            </a:r>
            <a:r>
              <a:rPr lang="en-US" sz="1200" kern="1200" dirty="0" err="1" smtClean="0">
                <a:solidFill>
                  <a:schemeClr val="tx1"/>
                </a:solidFill>
                <a:latin typeface="+mn-lt"/>
                <a:ea typeface="+mn-ea"/>
                <a:cs typeface="+mn-cs"/>
              </a:rPr>
              <a:t>multitiered</a:t>
            </a:r>
            <a:r>
              <a:rPr lang="en-US" sz="1200" kern="1200" dirty="0" smtClean="0">
                <a:solidFill>
                  <a:schemeClr val="tx1"/>
                </a:solidFill>
                <a:latin typeface="+mn-lt"/>
                <a:ea typeface="+mn-ea"/>
                <a:cs typeface="+mn-cs"/>
              </a:rPr>
              <a:t> framework includes (a) screening, (b) progress monitoring, (c) data-based decision making, (d) research-based core instruction, and (e) evidence-based interventions implemented within the context of culturally responsive pedagogy.</a:t>
            </a:r>
          </a:p>
          <a:p>
            <a:endParaRPr lang="en-US" b="1" baseline="0" dirty="0" smtClean="0"/>
          </a:p>
          <a:p>
            <a:r>
              <a:rPr lang="en-US" b="1" baseline="0" dirty="0" smtClean="0"/>
              <a:t>Project REME </a:t>
            </a:r>
            <a:r>
              <a:rPr lang="en-US" baseline="0" dirty="0" smtClean="0"/>
              <a:t>has developed a two-dimensional RTI model incorporating five core RTI components with ten essential teaching qualities to form a comprehensive framework that emphasizes both the structure and process associated with delivery of a school-wide multi-tiered instructional support system for ELs.</a:t>
            </a:r>
            <a:endParaRPr lang="en-US" dirty="0"/>
          </a:p>
        </p:txBody>
      </p:sp>
      <p:sp>
        <p:nvSpPr>
          <p:cNvPr id="4" name="Slide Number Placeholder 3"/>
          <p:cNvSpPr>
            <a:spLocks noGrp="1"/>
          </p:cNvSpPr>
          <p:nvPr>
            <p:ph type="sldNum" sz="quarter" idx="10"/>
          </p:nvPr>
        </p:nvSpPr>
        <p:spPr/>
        <p:txBody>
          <a:bodyPr/>
          <a:lstStyle/>
          <a:p>
            <a:fld id="{B4AA80F0-A479-D444-9121-0BEF1B925B47}" type="slidenum">
              <a:rPr lang="en-US" smtClean="0"/>
              <a:t>3</a:t>
            </a:fld>
            <a:endParaRPr lang="en-US" dirty="0"/>
          </a:p>
        </p:txBody>
      </p:sp>
    </p:spTree>
    <p:extLst>
      <p:ext uri="{BB962C8B-B14F-4D97-AF65-F5344CB8AC3E}">
        <p14:creationId xmlns:p14="http://schemas.microsoft.com/office/powerpoint/2010/main" val="2258206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a:t>
            </a:r>
            <a:r>
              <a:rPr lang="en-US" baseline="0" dirty="0" smtClean="0"/>
              <a:t> project is working in schools that are implementing the components of RTI…In addition, each project is endeavoring to ensure that appropriate supports for English learners are in place.</a:t>
            </a:r>
            <a:endParaRPr lang="en-US" dirty="0"/>
          </a:p>
        </p:txBody>
      </p:sp>
      <p:sp>
        <p:nvSpPr>
          <p:cNvPr id="4" name="Slide Number Placeholder 3"/>
          <p:cNvSpPr>
            <a:spLocks noGrp="1"/>
          </p:cNvSpPr>
          <p:nvPr>
            <p:ph type="sldNum" sz="quarter" idx="10"/>
          </p:nvPr>
        </p:nvSpPr>
        <p:spPr/>
        <p:txBody>
          <a:bodyPr/>
          <a:lstStyle/>
          <a:p>
            <a:fld id="{B4AA80F0-A479-D444-9121-0BEF1B925B47}" type="slidenum">
              <a:rPr lang="en-US" smtClean="0"/>
              <a:t>4</a:t>
            </a:fld>
            <a:endParaRPr lang="en-US" dirty="0"/>
          </a:p>
        </p:txBody>
      </p:sp>
    </p:spTree>
    <p:extLst>
      <p:ext uri="{BB962C8B-B14F-4D97-AF65-F5344CB8AC3E}">
        <p14:creationId xmlns:p14="http://schemas.microsoft.com/office/powerpoint/2010/main" val="2258206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interested in how the process varies when large percentages of </a:t>
            </a:r>
            <a:r>
              <a:rPr lang="en-US" dirty="0" err="1" smtClean="0"/>
              <a:t>Els</a:t>
            </a:r>
            <a:r>
              <a:rPr lang="en-US" dirty="0" smtClean="0"/>
              <a:t> are present in schools</a:t>
            </a:r>
            <a:r>
              <a:rPr lang="en-US" baseline="0" dirty="0" smtClean="0"/>
              <a:t> and are identified as needing supplemental support in literacy. Today we will explore these three key questions.</a:t>
            </a:r>
          </a:p>
          <a:p>
            <a:endParaRPr lang="en-US" baseline="0" dirty="0" smtClean="0"/>
          </a:p>
          <a:p>
            <a:r>
              <a:rPr lang="en-US" b="1" baseline="0" dirty="0" smtClean="0"/>
              <a:t>REME Project </a:t>
            </a:r>
            <a:r>
              <a:rPr lang="en-US" baseline="0" dirty="0" smtClean="0"/>
              <a:t>staff are examining extent to which ten essential teaching qualities (that ground effective teacher preparation) are incorporated in the delivery of multi-tiered instruction for ELs.</a:t>
            </a:r>
            <a:endParaRPr lang="en-US" dirty="0"/>
          </a:p>
        </p:txBody>
      </p:sp>
      <p:sp>
        <p:nvSpPr>
          <p:cNvPr id="4" name="Slide Number Placeholder 3"/>
          <p:cNvSpPr>
            <a:spLocks noGrp="1"/>
          </p:cNvSpPr>
          <p:nvPr>
            <p:ph type="sldNum" sz="quarter" idx="10"/>
          </p:nvPr>
        </p:nvSpPr>
        <p:spPr/>
        <p:txBody>
          <a:bodyPr/>
          <a:lstStyle/>
          <a:p>
            <a:fld id="{B4AA80F0-A479-D444-9121-0BEF1B925B47}" type="slidenum">
              <a:rPr lang="en-US" smtClean="0"/>
              <a:t>5</a:t>
            </a:fld>
            <a:endParaRPr lang="en-US"/>
          </a:p>
        </p:txBody>
      </p:sp>
    </p:spTree>
    <p:extLst>
      <p:ext uri="{BB962C8B-B14F-4D97-AF65-F5344CB8AC3E}">
        <p14:creationId xmlns:p14="http://schemas.microsoft.com/office/powerpoint/2010/main" val="2163620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Project ELITE </a:t>
            </a:r>
            <a:r>
              <a:rPr lang="en-US" dirty="0" smtClean="0"/>
              <a:t>has implemented a read aloud</a:t>
            </a:r>
            <a:r>
              <a:rPr lang="en-US" baseline="0" dirty="0" smtClean="0"/>
              <a:t> routine to incorporate key features of facilitating language acquisition, particularly academic language, into core instruction.  </a:t>
            </a:r>
            <a:r>
              <a:rPr lang="en-US" sz="1200" kern="1200" dirty="0" smtClean="0">
                <a:solidFill>
                  <a:schemeClr val="tx1"/>
                </a:solidFill>
                <a:latin typeface="+mn-lt"/>
                <a:ea typeface="+mn-ea"/>
                <a:cs typeface="+mn-cs"/>
              </a:rPr>
              <a:t>The read-aloud routine includes (1) introducing high-utility words within the context of a narrative or informational text, (2) reading the text aloud, and then (3) structuring meaningful interactive, text-based activities that allow for deeper processing of new vocabulary and concepts from the text. Further, the routine includes a number of instructional supports for </a:t>
            </a:r>
            <a:r>
              <a:rPr lang="en-US" sz="1200" kern="1200" dirty="0" err="1" smtClean="0">
                <a:solidFill>
                  <a:schemeClr val="tx1"/>
                </a:solidFill>
                <a:latin typeface="+mn-lt"/>
                <a:ea typeface="+mn-ea"/>
                <a:cs typeface="+mn-cs"/>
              </a:rPr>
              <a:t>Els</a:t>
            </a:r>
            <a:r>
              <a:rPr lang="en-US" sz="1200" kern="1200" dirty="0" smtClean="0">
                <a:solidFill>
                  <a:schemeClr val="tx1"/>
                </a:solidFill>
                <a:latin typeface="+mn-lt"/>
                <a:ea typeface="+mn-ea"/>
                <a:cs typeface="+mn-cs"/>
              </a:rPr>
              <a:t> by anchoring the practice in principles for language acquisition. These include contextualizing vocabulary instruction by connecting words to their usage in texts, and recognizing the role of interaction (i.e., opportunities for learners to use and practice new language through meaningful negotiations) in the second language process. </a:t>
            </a:r>
            <a:endParaRPr lang="en-US" dirty="0" smtClean="0"/>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Project</a:t>
            </a:r>
            <a:r>
              <a:rPr lang="en-US" sz="1200" b="1" kern="1200" baseline="0" dirty="0" smtClean="0">
                <a:solidFill>
                  <a:schemeClr val="tx1"/>
                </a:solidFill>
                <a:latin typeface="+mn-lt"/>
                <a:ea typeface="+mn-ea"/>
                <a:cs typeface="+mn-cs"/>
              </a:rPr>
              <a:t> </a:t>
            </a:r>
            <a:r>
              <a:rPr lang="en-US" sz="1200" b="1" kern="1200" baseline="0" dirty="0" err="1" smtClean="0">
                <a:solidFill>
                  <a:schemeClr val="tx1"/>
                </a:solidFill>
                <a:latin typeface="+mn-lt"/>
                <a:ea typeface="+mn-ea"/>
                <a:cs typeface="+mn-cs"/>
              </a:rPr>
              <a:t>Estrella</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has implemented several practices to increase oral language throughout the curriculum to enhance academic language and comprehension. These include explicit vocabulary development, morphological analysis, and discussions and writing as means of developing </a:t>
            </a:r>
            <a:r>
              <a:rPr lang="en-US" sz="1200" b="0" kern="1200" baseline="0" dirty="0" err="1" smtClean="0">
                <a:solidFill>
                  <a:schemeClr val="tx1"/>
                </a:solidFill>
                <a:latin typeface="+mn-lt"/>
                <a:ea typeface="+mn-ea"/>
                <a:cs typeface="+mn-cs"/>
              </a:rPr>
              <a:t>langauge</a:t>
            </a:r>
            <a:r>
              <a:rPr lang="en-US" sz="1200" b="0" kern="1200" baseline="0" dirty="0" smtClean="0">
                <a:solidFill>
                  <a:schemeClr val="tx1"/>
                </a:solidFill>
                <a:latin typeface="+mn-lt"/>
                <a:ea typeface="+mn-ea"/>
                <a:cs typeface="+mn-cs"/>
              </a:rPr>
              <a:t>.</a:t>
            </a:r>
            <a:endParaRPr lang="en-US" sz="1200" b="1" kern="1200" baseline="0" dirty="0" smtClean="0">
              <a:solidFill>
                <a:schemeClr val="tx1"/>
              </a:solidFill>
              <a:latin typeface="+mn-lt"/>
              <a:ea typeface="+mn-ea"/>
              <a:cs typeface="+mn-cs"/>
            </a:endParaRPr>
          </a:p>
          <a:p>
            <a:endParaRPr lang="en-US" sz="1200" b="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Project REME </a:t>
            </a:r>
            <a:r>
              <a:rPr lang="en-US" sz="1200" b="0" kern="1200" baseline="0" dirty="0" smtClean="0">
                <a:solidFill>
                  <a:schemeClr val="tx1"/>
                </a:solidFill>
                <a:latin typeface="+mn-lt"/>
                <a:ea typeface="+mn-ea"/>
                <a:cs typeface="+mn-cs"/>
              </a:rPr>
              <a:t>has identified seven research-based core instructional themes (Connections, Relevance, Native Language Utilization, English Language Development, Materials, Differentiation, Assessment to Inform Instruction), and structured trainings to develop and coach in these areas to improve delivery of Tiers 1 and 2 literacy instruction.</a:t>
            </a: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AA80F0-A479-D444-9121-0BEF1B925B47}" type="slidenum">
              <a:rPr lang="en-US" smtClean="0"/>
              <a:t>6</a:t>
            </a:fld>
            <a:endParaRPr lang="en-US"/>
          </a:p>
        </p:txBody>
      </p:sp>
    </p:spTree>
    <p:extLst>
      <p:ext uri="{BB962C8B-B14F-4D97-AF65-F5344CB8AC3E}">
        <p14:creationId xmlns:p14="http://schemas.microsoft.com/office/powerpoint/2010/main" val="3361837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Project ELITE </a:t>
            </a:r>
            <a:r>
              <a:rPr lang="en-US" dirty="0" smtClean="0"/>
              <a:t>has implemented a read aloud</a:t>
            </a:r>
            <a:r>
              <a:rPr lang="en-US" baseline="0" dirty="0" smtClean="0"/>
              <a:t> routine to incorporate key features of facilitating language acquisition, particularly academic language, into core instruction.  </a:t>
            </a:r>
            <a:r>
              <a:rPr lang="en-US" sz="1200" kern="1200" dirty="0" smtClean="0">
                <a:solidFill>
                  <a:schemeClr val="tx1"/>
                </a:solidFill>
                <a:latin typeface="+mn-lt"/>
                <a:ea typeface="+mn-ea"/>
                <a:cs typeface="+mn-cs"/>
              </a:rPr>
              <a:t>The read-aloud routine includes (1) introducing high-utility words within the context of a narrative or informational text, (2) reading the text aloud, and then (3) structuring meaningful interactive, text-based activities that allow for deeper processing of new vocabulary and concepts from the text. Further, the routine includes a number of instructional supports for </a:t>
            </a:r>
            <a:r>
              <a:rPr lang="en-US" sz="1200" kern="1200" dirty="0" err="1" smtClean="0">
                <a:solidFill>
                  <a:schemeClr val="tx1"/>
                </a:solidFill>
                <a:latin typeface="+mn-lt"/>
                <a:ea typeface="+mn-ea"/>
                <a:cs typeface="+mn-cs"/>
              </a:rPr>
              <a:t>Els</a:t>
            </a:r>
            <a:r>
              <a:rPr lang="en-US" sz="1200" kern="1200" dirty="0" smtClean="0">
                <a:solidFill>
                  <a:schemeClr val="tx1"/>
                </a:solidFill>
                <a:latin typeface="+mn-lt"/>
                <a:ea typeface="+mn-ea"/>
                <a:cs typeface="+mn-cs"/>
              </a:rPr>
              <a:t> by anchoring the practice in principles for language acquisition. These include contextualizing vocabulary instruction by connecting words to their usage in texts, and recognizing the role of interaction (i.e., opportunities for learners to use and practice new language through meaningful negotiations) in the second language process. </a:t>
            </a:r>
            <a:endParaRPr lang="en-US" dirty="0" smtClean="0"/>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Project</a:t>
            </a:r>
            <a:r>
              <a:rPr lang="en-US" sz="1200" b="1" kern="1200" baseline="0" dirty="0" smtClean="0">
                <a:solidFill>
                  <a:schemeClr val="tx1"/>
                </a:solidFill>
                <a:latin typeface="+mn-lt"/>
                <a:ea typeface="+mn-ea"/>
                <a:cs typeface="+mn-cs"/>
              </a:rPr>
              <a:t> </a:t>
            </a:r>
            <a:r>
              <a:rPr lang="en-US" sz="1200" b="1" kern="1200" baseline="0" dirty="0" err="1" smtClean="0">
                <a:solidFill>
                  <a:schemeClr val="tx1"/>
                </a:solidFill>
                <a:latin typeface="+mn-lt"/>
                <a:ea typeface="+mn-ea"/>
                <a:cs typeface="+mn-cs"/>
              </a:rPr>
              <a:t>Estrella</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has implemented approached to ensure that teachers can track student progress across languages. The language of the progress monitoring measures is alternated to minimize testing time while providing teachers the data they need to make instructional decisions.</a:t>
            </a:r>
            <a:endParaRPr lang="en-US" sz="1200" b="1" kern="1200" baseline="0" dirty="0" smtClean="0">
              <a:solidFill>
                <a:schemeClr val="tx1"/>
              </a:solidFill>
              <a:latin typeface="+mn-lt"/>
              <a:ea typeface="+mn-ea"/>
              <a:cs typeface="+mn-cs"/>
            </a:endParaRPr>
          </a:p>
          <a:p>
            <a:endParaRPr lang="en-US" sz="1200" b="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Project REME </a:t>
            </a:r>
            <a:r>
              <a:rPr lang="en-US" sz="1200" b="0" kern="1200" baseline="0" dirty="0" smtClean="0">
                <a:solidFill>
                  <a:schemeClr val="tx1"/>
                </a:solidFill>
                <a:latin typeface="+mn-lt"/>
                <a:ea typeface="+mn-ea"/>
                <a:cs typeface="+mn-cs"/>
              </a:rPr>
              <a:t>has initiated a process with data decision teams that facilitates examination of achievement data through a cultural and linguistic responsive lens where fifteen learner, classroom and home/community factors are considered.</a:t>
            </a: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AA80F0-A479-D444-9121-0BEF1B925B47}" type="slidenum">
              <a:rPr lang="en-US" smtClean="0"/>
              <a:t>7</a:t>
            </a:fld>
            <a:endParaRPr lang="en-US"/>
          </a:p>
        </p:txBody>
      </p:sp>
    </p:spTree>
    <p:extLst>
      <p:ext uri="{BB962C8B-B14F-4D97-AF65-F5344CB8AC3E}">
        <p14:creationId xmlns:p14="http://schemas.microsoft.com/office/powerpoint/2010/main" val="3361837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Project ELITE </a:t>
            </a:r>
            <a:r>
              <a:rPr lang="en-US" sz="1200" kern="1200" dirty="0" smtClean="0">
                <a:solidFill>
                  <a:schemeClr val="tx1"/>
                </a:solidFill>
                <a:latin typeface="+mn-lt"/>
                <a:ea typeface="+mn-ea"/>
                <a:cs typeface="+mn-cs"/>
              </a:rPr>
              <a:t>The read-aloud routine incorporates principles of culturally responsive pedagogy by providing guidance to teachers in choosing culturally responsive reading texts. The routine takes an “assets-based” approach to instruction, and teachers included specific instructional activities for deepening new vocabulary knowledge through structured opportunities to connect new language to students’ background and experiences.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Project </a:t>
            </a:r>
            <a:r>
              <a:rPr lang="en-US" sz="1200" b="1" kern="1200" dirty="0" err="1" smtClean="0">
                <a:solidFill>
                  <a:schemeClr val="tx1"/>
                </a:solidFill>
                <a:latin typeface="+mn-lt"/>
                <a:ea typeface="+mn-ea"/>
                <a:cs typeface="+mn-cs"/>
              </a:rPr>
              <a:t>Estrella</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ensures</a:t>
            </a:r>
            <a:r>
              <a:rPr lang="en-US" sz="1200" b="0" kern="1200" baseline="0" dirty="0" smtClean="0">
                <a:solidFill>
                  <a:schemeClr val="tx1"/>
                </a:solidFill>
                <a:latin typeface="+mn-lt"/>
                <a:ea typeface="+mn-ea"/>
                <a:cs typeface="+mn-cs"/>
              </a:rPr>
              <a:t> that measures and instructional practices have been validated with </a:t>
            </a:r>
            <a:r>
              <a:rPr lang="en-US" sz="1200" b="0" kern="1200" baseline="0" dirty="0" err="1" smtClean="0">
                <a:solidFill>
                  <a:schemeClr val="tx1"/>
                </a:solidFill>
                <a:latin typeface="+mn-lt"/>
                <a:ea typeface="+mn-ea"/>
                <a:cs typeface="+mn-cs"/>
              </a:rPr>
              <a:t>Els</a:t>
            </a:r>
            <a:r>
              <a:rPr lang="en-US" sz="1200" b="0" kern="1200" baseline="0" dirty="0" smtClean="0">
                <a:solidFill>
                  <a:schemeClr val="tx1"/>
                </a:solidFill>
                <a:latin typeface="+mn-lt"/>
                <a:ea typeface="+mn-ea"/>
                <a:cs typeface="+mn-cs"/>
              </a:rPr>
              <a:t>, it also encourages teachers to use multiple data sources in making placement and assessment decisions.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Project REME </a:t>
            </a:r>
            <a:r>
              <a:rPr lang="en-US" sz="1200" b="0" kern="1200" baseline="0" dirty="0" smtClean="0">
                <a:solidFill>
                  <a:schemeClr val="tx1"/>
                </a:solidFill>
                <a:latin typeface="+mn-lt"/>
                <a:ea typeface="+mn-ea"/>
                <a:cs typeface="+mn-cs"/>
              </a:rPr>
              <a:t>includes use of several evidence-based methods validated and appropriated for ELs (e.g., </a:t>
            </a:r>
            <a:r>
              <a:rPr lang="en-US" sz="1200" b="0" kern="1200" baseline="0" dirty="0" err="1" smtClean="0">
                <a:solidFill>
                  <a:schemeClr val="tx1"/>
                </a:solidFill>
                <a:latin typeface="+mn-lt"/>
                <a:ea typeface="+mn-ea"/>
                <a:cs typeface="+mn-cs"/>
              </a:rPr>
              <a:t>Dictoado</a:t>
            </a:r>
            <a:r>
              <a:rPr lang="en-US" sz="1200" b="0" kern="1200" baseline="0" dirty="0" smtClean="0">
                <a:solidFill>
                  <a:schemeClr val="tx1"/>
                </a:solidFill>
                <a:latin typeface="+mn-lt"/>
                <a:ea typeface="+mn-ea"/>
                <a:cs typeface="+mn-cs"/>
              </a:rPr>
              <a:t>, Language Experience Approach, Collaborative Strategic Reading).</a:t>
            </a:r>
            <a:endParaRPr lang="en-US" dirty="0"/>
          </a:p>
        </p:txBody>
      </p:sp>
      <p:sp>
        <p:nvSpPr>
          <p:cNvPr id="4" name="Slide Number Placeholder 3"/>
          <p:cNvSpPr>
            <a:spLocks noGrp="1"/>
          </p:cNvSpPr>
          <p:nvPr>
            <p:ph type="sldNum" sz="quarter" idx="10"/>
          </p:nvPr>
        </p:nvSpPr>
        <p:spPr/>
        <p:txBody>
          <a:bodyPr/>
          <a:lstStyle/>
          <a:p>
            <a:fld id="{B4AA80F0-A479-D444-9121-0BEF1B925B47}" type="slidenum">
              <a:rPr lang="en-US" smtClean="0"/>
              <a:t>8</a:t>
            </a:fld>
            <a:endParaRPr lang="en-US"/>
          </a:p>
        </p:txBody>
      </p:sp>
    </p:spTree>
    <p:extLst>
      <p:ext uri="{BB962C8B-B14F-4D97-AF65-F5344CB8AC3E}">
        <p14:creationId xmlns:p14="http://schemas.microsoft.com/office/powerpoint/2010/main" val="1801964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Project ELITE </a:t>
            </a:r>
            <a:r>
              <a:rPr lang="en-US" sz="1200" kern="1200" dirty="0" smtClean="0">
                <a:solidFill>
                  <a:schemeClr val="tx1"/>
                </a:solidFill>
                <a:latin typeface="+mn-lt"/>
                <a:ea typeface="+mn-ea"/>
                <a:cs typeface="+mn-cs"/>
              </a:rPr>
              <a:t>The read-aloud routine incorporates principles of culturally responsive pedagogy by providing guidance to teachers in choosing culturally responsive reading texts. The routine takes an “assets-based” approach to instruction, and teachers included specific instructional activities for deepening new vocabulary knowledge through structured opportunities to connect new language to students’ background and experiences.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Project REME</a:t>
            </a:r>
            <a:r>
              <a:rPr lang="en-US" sz="1200" b="1" kern="1200" baseline="0" dirty="0" smtClean="0">
                <a:solidFill>
                  <a:schemeClr val="tx1"/>
                </a:solidFill>
                <a:latin typeface="+mn-lt"/>
                <a:ea typeface="+mn-ea"/>
                <a:cs typeface="+mn-cs"/>
              </a:rPr>
              <a:t>’s RTI Model </a:t>
            </a:r>
            <a:r>
              <a:rPr lang="en-US" sz="1200" kern="1200" baseline="0" dirty="0" smtClean="0">
                <a:solidFill>
                  <a:schemeClr val="tx1"/>
                </a:solidFill>
                <a:latin typeface="+mn-lt"/>
                <a:ea typeface="+mn-ea"/>
                <a:cs typeface="+mn-cs"/>
              </a:rPr>
              <a:t>addresses four criteria reflective of cultural responsive practice: 1) Instruction builds on ELs’ background, interests, and experiences connecting learning with home/community teachings; 2) Educator knowledge and application of first and second language acquisition; 3) Learner and family funds of knowledge are incorporated in teaching and learning; and, 4) Instruction validates home/community ways that students are taught and socialized to learn.</a:t>
            </a:r>
            <a:endParaRPr lang="en-US" dirty="0" smtClean="0"/>
          </a:p>
          <a:p>
            <a:endParaRPr lang="en-US" dirty="0"/>
          </a:p>
        </p:txBody>
      </p:sp>
      <p:sp>
        <p:nvSpPr>
          <p:cNvPr id="4" name="Slide Number Placeholder 3"/>
          <p:cNvSpPr>
            <a:spLocks noGrp="1"/>
          </p:cNvSpPr>
          <p:nvPr>
            <p:ph type="sldNum" sz="quarter" idx="10"/>
          </p:nvPr>
        </p:nvSpPr>
        <p:spPr/>
        <p:txBody>
          <a:bodyPr/>
          <a:lstStyle/>
          <a:p>
            <a:fld id="{B4AA80F0-A479-D444-9121-0BEF1B925B47}" type="slidenum">
              <a:rPr lang="en-US" smtClean="0"/>
              <a:t>9</a:t>
            </a:fld>
            <a:endParaRPr lang="en-US"/>
          </a:p>
        </p:txBody>
      </p:sp>
    </p:spTree>
    <p:extLst>
      <p:ext uri="{BB962C8B-B14F-4D97-AF65-F5344CB8AC3E}">
        <p14:creationId xmlns:p14="http://schemas.microsoft.com/office/powerpoint/2010/main" val="18019645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600488-6140-6147-9FC3-A66862D8513F}" type="datetimeFigureOut">
              <a:rPr lang="en-US" smtClean="0"/>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FDFA8-B2E6-D74C-A13D-245CA413187B}" type="slidenum">
              <a:rPr lang="en-US" smtClean="0"/>
              <a:t>‹#›</a:t>
            </a:fld>
            <a:endParaRPr lang="en-US"/>
          </a:p>
        </p:txBody>
      </p:sp>
      <p:pic>
        <p:nvPicPr>
          <p:cNvPr id="7" name="Picture 6" descr="Title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14424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600488-6140-6147-9FC3-A66862D8513F}" type="datetimeFigureOut">
              <a:rPr lang="en-US" smtClean="0"/>
              <a:t>7/14/2014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FDFA8-B2E6-D74C-A13D-245CA413187B}" type="slidenum">
              <a:rPr lang="en-US" smtClean="0"/>
              <a:t>‹#›</a:t>
            </a:fld>
            <a:endParaRPr lang="en-US"/>
          </a:p>
        </p:txBody>
      </p:sp>
    </p:spTree>
    <p:extLst>
      <p:ext uri="{BB962C8B-B14F-4D97-AF65-F5344CB8AC3E}">
        <p14:creationId xmlns:p14="http://schemas.microsoft.com/office/powerpoint/2010/main" val="3303046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600488-6140-6147-9FC3-A66862D8513F}" type="datetimeFigureOut">
              <a:rPr lang="en-US" smtClean="0"/>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FDFA8-B2E6-D74C-A13D-245CA413187B}" type="slidenum">
              <a:rPr lang="en-US" smtClean="0"/>
              <a:t>‹#›</a:t>
            </a:fld>
            <a:endParaRPr lang="en-US"/>
          </a:p>
        </p:txBody>
      </p:sp>
    </p:spTree>
    <p:extLst>
      <p:ext uri="{BB962C8B-B14F-4D97-AF65-F5344CB8AC3E}">
        <p14:creationId xmlns:p14="http://schemas.microsoft.com/office/powerpoint/2010/main" val="852591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600488-6140-6147-9FC3-A66862D8513F}" type="datetimeFigureOut">
              <a:rPr lang="en-US" smtClean="0"/>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FDFA8-B2E6-D74C-A13D-245CA413187B}" type="slidenum">
              <a:rPr lang="en-US" smtClean="0"/>
              <a:t>‹#›</a:t>
            </a:fld>
            <a:endParaRPr lang="en-US"/>
          </a:p>
        </p:txBody>
      </p:sp>
    </p:spTree>
    <p:extLst>
      <p:ext uri="{BB962C8B-B14F-4D97-AF65-F5344CB8AC3E}">
        <p14:creationId xmlns:p14="http://schemas.microsoft.com/office/powerpoint/2010/main" val="3262205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600488-6140-6147-9FC3-A66862D8513F}" type="datetimeFigureOut">
              <a:rPr lang="en-US" smtClean="0"/>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FDFA8-B2E6-D74C-A13D-245CA413187B}" type="slidenum">
              <a:rPr lang="en-US" smtClean="0"/>
              <a:t>‹#›</a:t>
            </a:fld>
            <a:endParaRPr lang="en-US"/>
          </a:p>
        </p:txBody>
      </p:sp>
      <p:pic>
        <p:nvPicPr>
          <p:cNvPr id="7" name="Picture 6"/>
          <p:cNvPicPr>
            <a:picLocks noChangeAspect="1"/>
          </p:cNvPicPr>
          <p:nvPr userDrawn="1"/>
        </p:nvPicPr>
        <p:blipFill>
          <a:blip r:embed="rId2"/>
          <a:stretch>
            <a:fillRect/>
          </a:stretch>
        </p:blipFill>
        <p:spPr>
          <a:xfrm>
            <a:off x="335643" y="1136714"/>
            <a:ext cx="8496300" cy="228600"/>
          </a:xfrm>
          <a:prstGeom prst="rect">
            <a:avLst/>
          </a:prstGeom>
        </p:spPr>
      </p:pic>
    </p:spTree>
    <p:extLst>
      <p:ext uri="{BB962C8B-B14F-4D97-AF65-F5344CB8AC3E}">
        <p14:creationId xmlns:p14="http://schemas.microsoft.com/office/powerpoint/2010/main" val="955203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C600488-6140-6147-9FC3-A66862D8513F}" type="datetimeFigureOut">
              <a:rPr lang="en-US" smtClean="0"/>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FDFA8-B2E6-D74C-A13D-245CA413187B}" type="slidenum">
              <a:rPr lang="en-US" smtClean="0"/>
              <a:t>‹#›</a:t>
            </a:fld>
            <a:endParaRPr lang="en-US"/>
          </a:p>
        </p:txBody>
      </p:sp>
      <p:pic>
        <p:nvPicPr>
          <p:cNvPr id="9" name="Picture 8"/>
          <p:cNvPicPr>
            <a:picLocks noChangeAspect="1"/>
          </p:cNvPicPr>
          <p:nvPr userDrawn="1"/>
        </p:nvPicPr>
        <p:blipFill>
          <a:blip r:embed="rId2"/>
          <a:stretch>
            <a:fillRect/>
          </a:stretch>
        </p:blipFill>
        <p:spPr>
          <a:xfrm>
            <a:off x="335643" y="1396454"/>
            <a:ext cx="8496300" cy="228600"/>
          </a:xfrm>
          <a:prstGeom prst="rect">
            <a:avLst/>
          </a:prstGeom>
        </p:spPr>
      </p:pic>
    </p:spTree>
    <p:extLst>
      <p:ext uri="{BB962C8B-B14F-4D97-AF65-F5344CB8AC3E}">
        <p14:creationId xmlns:p14="http://schemas.microsoft.com/office/powerpoint/2010/main" val="1843595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600488-6140-6147-9FC3-A66862D8513F}" type="datetimeFigureOut">
              <a:rPr lang="en-US" smtClean="0"/>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FDFA8-B2E6-D74C-A13D-245CA413187B}" type="slidenum">
              <a:rPr lang="en-US" smtClean="0"/>
              <a:t>‹#›</a:t>
            </a:fld>
            <a:endParaRPr lang="en-US"/>
          </a:p>
        </p:txBody>
      </p:sp>
    </p:spTree>
    <p:extLst>
      <p:ext uri="{BB962C8B-B14F-4D97-AF65-F5344CB8AC3E}">
        <p14:creationId xmlns:p14="http://schemas.microsoft.com/office/powerpoint/2010/main" val="1426105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600488-6140-6147-9FC3-A66862D8513F}" type="datetimeFigureOut">
              <a:rPr lang="en-US" smtClean="0"/>
              <a:t>7/14/2014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FDFA8-B2E6-D74C-A13D-245CA413187B}" type="slidenum">
              <a:rPr lang="en-US" smtClean="0"/>
              <a:t>‹#›</a:t>
            </a:fld>
            <a:endParaRPr lang="en-US"/>
          </a:p>
        </p:txBody>
      </p:sp>
    </p:spTree>
    <p:extLst>
      <p:ext uri="{BB962C8B-B14F-4D97-AF65-F5344CB8AC3E}">
        <p14:creationId xmlns:p14="http://schemas.microsoft.com/office/powerpoint/2010/main" val="2731937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600488-6140-6147-9FC3-A66862D8513F}" type="datetimeFigureOut">
              <a:rPr lang="en-US" smtClean="0"/>
              <a:t>7/14/2014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EFDFA8-B2E6-D74C-A13D-245CA413187B}" type="slidenum">
              <a:rPr lang="en-US" smtClean="0"/>
              <a:t>‹#›</a:t>
            </a:fld>
            <a:endParaRPr lang="en-US"/>
          </a:p>
        </p:txBody>
      </p:sp>
    </p:spTree>
    <p:extLst>
      <p:ext uri="{BB962C8B-B14F-4D97-AF65-F5344CB8AC3E}">
        <p14:creationId xmlns:p14="http://schemas.microsoft.com/office/powerpoint/2010/main" val="3084929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600488-6140-6147-9FC3-A66862D8513F}" type="datetimeFigureOut">
              <a:rPr lang="en-US" smtClean="0"/>
              <a:t>7/14/2014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EFDFA8-B2E6-D74C-A13D-245CA413187B}" type="slidenum">
              <a:rPr lang="en-US" smtClean="0"/>
              <a:t>‹#›</a:t>
            </a:fld>
            <a:endParaRPr lang="en-US"/>
          </a:p>
        </p:txBody>
      </p:sp>
    </p:spTree>
    <p:extLst>
      <p:ext uri="{BB962C8B-B14F-4D97-AF65-F5344CB8AC3E}">
        <p14:creationId xmlns:p14="http://schemas.microsoft.com/office/powerpoint/2010/main" val="3504828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600488-6140-6147-9FC3-A66862D8513F}" type="datetimeFigureOut">
              <a:rPr lang="en-US" smtClean="0"/>
              <a:t>7/14/2014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EFDFA8-B2E6-D74C-A13D-245CA413187B}" type="slidenum">
              <a:rPr lang="en-US" smtClean="0"/>
              <a:t>‹#›</a:t>
            </a:fld>
            <a:endParaRPr lang="en-US"/>
          </a:p>
        </p:txBody>
      </p:sp>
    </p:spTree>
    <p:extLst>
      <p:ext uri="{BB962C8B-B14F-4D97-AF65-F5344CB8AC3E}">
        <p14:creationId xmlns:p14="http://schemas.microsoft.com/office/powerpoint/2010/main" val="4007907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600488-6140-6147-9FC3-A66862D8513F}" type="datetimeFigureOut">
              <a:rPr lang="en-US" smtClean="0"/>
              <a:t>7/14/2014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FDFA8-B2E6-D74C-A13D-245CA413187B}" type="slidenum">
              <a:rPr lang="en-US" smtClean="0"/>
              <a:t>‹#›</a:t>
            </a:fld>
            <a:endParaRPr lang="en-US"/>
          </a:p>
        </p:txBody>
      </p:sp>
    </p:spTree>
    <p:extLst>
      <p:ext uri="{BB962C8B-B14F-4D97-AF65-F5344CB8AC3E}">
        <p14:creationId xmlns:p14="http://schemas.microsoft.com/office/powerpoint/2010/main" val="2650748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717776"/>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74927"/>
            <a:ext cx="8229600" cy="435123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600488-6140-6147-9FC3-A66862D8513F}" type="datetimeFigureOut">
              <a:rPr lang="en-US" smtClean="0"/>
              <a:t>7/14/2014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FDFA8-B2E6-D74C-A13D-245CA413187B}" type="slidenum">
              <a:rPr lang="en-US" smtClean="0"/>
              <a:t>‹#›</a:t>
            </a:fld>
            <a:endParaRPr lang="en-US"/>
          </a:p>
        </p:txBody>
      </p:sp>
      <p:pic>
        <p:nvPicPr>
          <p:cNvPr id="8" name="Picture 7"/>
          <p:cNvPicPr>
            <a:picLocks noChangeAspect="1"/>
          </p:cNvPicPr>
          <p:nvPr userDrawn="1"/>
        </p:nvPicPr>
        <p:blipFill>
          <a:blip r:embed="rId14"/>
          <a:stretch>
            <a:fillRect/>
          </a:stretch>
        </p:blipFill>
        <p:spPr>
          <a:xfrm>
            <a:off x="335643" y="6156163"/>
            <a:ext cx="8496300" cy="228600"/>
          </a:xfrm>
          <a:prstGeom prst="rect">
            <a:avLst/>
          </a:prstGeom>
        </p:spPr>
      </p:pic>
    </p:spTree>
    <p:extLst>
      <p:ext uri="{BB962C8B-B14F-4D97-AF65-F5344CB8AC3E}">
        <p14:creationId xmlns:p14="http://schemas.microsoft.com/office/powerpoint/2010/main" val="2296405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sylvialt@austin.utexas.edu" TargetMode="External"/><Relationship Id="rId2" Type="http://schemas.openxmlformats.org/officeDocument/2006/relationships/hyperlink" Target="mailto:lettigrimaldo@austin.utexas.edu" TargetMode="External"/><Relationship Id="rId1" Type="http://schemas.openxmlformats.org/officeDocument/2006/relationships/slideLayout" Target="../slideLayouts/slideLayout2.xml"/><Relationship Id="rId4" Type="http://schemas.openxmlformats.org/officeDocument/2006/relationships/hyperlink" Target="mailto:john.hoover@colorado.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20626"/>
            <a:ext cx="7772400" cy="1003515"/>
          </a:xfrm>
        </p:spPr>
        <p:txBody>
          <a:bodyPr>
            <a:normAutofit fontScale="90000"/>
          </a:bodyPr>
          <a:lstStyle/>
          <a:p>
            <a:r>
              <a:rPr lang="en-US" sz="3200" dirty="0" smtClean="0"/>
              <a:t>Meeting the Needs of English Learners With Reading Difficulties Through a Multitiered Instructional </a:t>
            </a:r>
            <a:r>
              <a:rPr lang="en-US" sz="3200" dirty="0"/>
              <a:t>Framework</a:t>
            </a:r>
            <a:br>
              <a:rPr lang="en-US" sz="3200" dirty="0"/>
            </a:br>
            <a:r>
              <a:rPr lang="en-US" sz="3200" dirty="0" smtClean="0"/>
              <a:t/>
            </a:r>
            <a:br>
              <a:rPr lang="en-US" sz="3200" dirty="0" smtClean="0"/>
            </a:br>
            <a:endParaRPr lang="en-US" sz="3100" i="1" dirty="0"/>
          </a:p>
        </p:txBody>
      </p:sp>
      <p:sp>
        <p:nvSpPr>
          <p:cNvPr id="3" name="Subtitle 2"/>
          <p:cNvSpPr>
            <a:spLocks noGrp="1"/>
          </p:cNvSpPr>
          <p:nvPr>
            <p:ph type="subTitle" idx="1"/>
          </p:nvPr>
        </p:nvSpPr>
        <p:spPr>
          <a:xfrm>
            <a:off x="362857" y="3810218"/>
            <a:ext cx="8490857" cy="1203769"/>
          </a:xfrm>
        </p:spPr>
        <p:txBody>
          <a:bodyPr>
            <a:normAutofit/>
          </a:bodyPr>
          <a:lstStyle/>
          <a:p>
            <a:r>
              <a:rPr lang="en-US" sz="2400" i="1" dirty="0"/>
              <a:t>OSEP Project Directors’ Meeting</a:t>
            </a:r>
            <a:br>
              <a:rPr lang="en-US" sz="2400" i="1" dirty="0"/>
            </a:br>
            <a:r>
              <a:rPr lang="en-US" sz="2400" i="1" dirty="0"/>
              <a:t>July  2014</a:t>
            </a:r>
            <a:br>
              <a:rPr lang="en-US" sz="2400" i="1" dirty="0"/>
            </a:br>
            <a:endParaRPr lang="en-US" sz="2400" dirty="0" smtClean="0"/>
          </a:p>
        </p:txBody>
      </p:sp>
    </p:spTree>
    <p:extLst>
      <p:ext uri="{BB962C8B-B14F-4D97-AF65-F5344CB8AC3E}">
        <p14:creationId xmlns:p14="http://schemas.microsoft.com/office/powerpoint/2010/main" val="2419513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How do we ensure that our response to intervention process is culturally responsive</a:t>
            </a:r>
            <a:r>
              <a:rPr lang="en-US" sz="3200" dirty="0" smtClean="0"/>
              <a:t>? (continued 2)</a:t>
            </a:r>
            <a:endParaRPr lang="en-US" sz="3200" dirty="0"/>
          </a:p>
        </p:txBody>
      </p:sp>
      <p:sp>
        <p:nvSpPr>
          <p:cNvPr id="3" name="Content Placeholder 2"/>
          <p:cNvSpPr>
            <a:spLocks noGrp="1"/>
          </p:cNvSpPr>
          <p:nvPr>
            <p:ph idx="1"/>
          </p:nvPr>
        </p:nvSpPr>
        <p:spPr/>
        <p:txBody>
          <a:bodyPr>
            <a:normAutofit/>
          </a:bodyPr>
          <a:lstStyle/>
          <a:p>
            <a:pPr marL="0" indent="0">
              <a:buNone/>
            </a:pPr>
            <a:r>
              <a:rPr lang="en-US" b="1" dirty="0" smtClean="0"/>
              <a:t>Assessment</a:t>
            </a:r>
          </a:p>
          <a:p>
            <a:pPr lvl="0"/>
            <a:r>
              <a:rPr lang="en-US" dirty="0" smtClean="0"/>
              <a:t>Screening </a:t>
            </a:r>
            <a:r>
              <a:rPr lang="en-US" dirty="0"/>
              <a:t>and progress monitoring assessment criteria clearly articulated within and across </a:t>
            </a:r>
            <a:r>
              <a:rPr lang="en-US" dirty="0" smtClean="0"/>
              <a:t>languages </a:t>
            </a:r>
            <a:endParaRPr lang="en-US" dirty="0"/>
          </a:p>
        </p:txBody>
      </p:sp>
    </p:spTree>
    <p:extLst>
      <p:ext uri="{BB962C8B-B14F-4D97-AF65-F5344CB8AC3E}">
        <p14:creationId xmlns:p14="http://schemas.microsoft.com/office/powerpoint/2010/main" val="2127405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2353"/>
            <a:ext cx="8229600" cy="717776"/>
          </a:xfrm>
        </p:spPr>
        <p:txBody>
          <a:bodyPr>
            <a:noAutofit/>
          </a:bodyPr>
          <a:lstStyle/>
          <a:p>
            <a:r>
              <a:rPr lang="en-US" sz="3200" dirty="0"/>
              <a:t>How can resources be coordinated to optimize a tiered instructional framework for </a:t>
            </a:r>
            <a:r>
              <a:rPr lang="en-US" sz="3200" dirty="0" err="1"/>
              <a:t>Els</a:t>
            </a:r>
            <a:r>
              <a:rPr lang="en-US" sz="3200" dirty="0"/>
              <a:t>?</a:t>
            </a:r>
            <a:br>
              <a:rPr lang="en-US" sz="3200" dirty="0"/>
            </a:br>
            <a:endParaRPr lang="en-US" sz="3200" dirty="0"/>
          </a:p>
        </p:txBody>
      </p:sp>
      <p:sp>
        <p:nvSpPr>
          <p:cNvPr id="4" name="Content Placeholder 3"/>
          <p:cNvSpPr>
            <a:spLocks noGrp="1"/>
          </p:cNvSpPr>
          <p:nvPr>
            <p:ph idx="1"/>
          </p:nvPr>
        </p:nvSpPr>
        <p:spPr/>
        <p:txBody>
          <a:bodyPr>
            <a:normAutofit/>
          </a:bodyPr>
          <a:lstStyle/>
          <a:p>
            <a:pPr marL="0" indent="0">
              <a:buNone/>
            </a:pPr>
            <a:r>
              <a:rPr lang="en-US" dirty="0" smtClean="0"/>
              <a:t>Human resources:</a:t>
            </a:r>
          </a:p>
          <a:p>
            <a:r>
              <a:rPr lang="en-US" dirty="0"/>
              <a:t>A</a:t>
            </a:r>
            <a:r>
              <a:rPr lang="en-US" dirty="0" smtClean="0"/>
              <a:t> </a:t>
            </a:r>
            <a:r>
              <a:rPr lang="en-US" dirty="0"/>
              <a:t>school-wide teacher collaboration </a:t>
            </a:r>
            <a:r>
              <a:rPr lang="en-US" dirty="0" smtClean="0"/>
              <a:t>structure that includes personnel knowledgeable in the </a:t>
            </a:r>
            <a:r>
              <a:rPr lang="en-US" dirty="0"/>
              <a:t>planning and delivery of </a:t>
            </a:r>
            <a:r>
              <a:rPr lang="en-US" dirty="0" smtClean="0"/>
              <a:t>instruction, and assessment that </a:t>
            </a:r>
            <a:r>
              <a:rPr lang="en-US" dirty="0"/>
              <a:t>addresses the language and literacy needs of </a:t>
            </a:r>
            <a:r>
              <a:rPr lang="en-US" dirty="0" smtClean="0"/>
              <a:t>ELs</a:t>
            </a:r>
            <a:r>
              <a:rPr lang="en-US" dirty="0"/>
              <a:t>.</a:t>
            </a:r>
            <a:endParaRPr lang="en-US" dirty="0" smtClean="0"/>
          </a:p>
          <a:p>
            <a:r>
              <a:rPr lang="en-US" dirty="0" smtClean="0"/>
              <a:t>Administrators support and commit resources for personnel and materials needed by  ELs.</a:t>
            </a:r>
            <a:endParaRPr lang="en-US" dirty="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660885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2353"/>
            <a:ext cx="8229600" cy="717776"/>
          </a:xfrm>
        </p:spPr>
        <p:txBody>
          <a:bodyPr>
            <a:normAutofit fontScale="90000"/>
          </a:bodyPr>
          <a:lstStyle/>
          <a:p>
            <a:r>
              <a:rPr lang="en-US" sz="3200" dirty="0"/>
              <a:t>How can resources be coordinated to optimize a tiered instructional framework for </a:t>
            </a:r>
            <a:r>
              <a:rPr lang="en-US" sz="3200" dirty="0" err="1"/>
              <a:t>Els</a:t>
            </a:r>
            <a:r>
              <a:rPr lang="en-US" sz="3200" dirty="0" smtClean="0"/>
              <a:t>? (continued)</a:t>
            </a:r>
            <a:r>
              <a:rPr lang="en-US" sz="3200" dirty="0"/>
              <a:t/>
            </a:r>
            <a:br>
              <a:rPr lang="en-US" sz="3200" dirty="0"/>
            </a:br>
            <a:endParaRPr lang="en-US" sz="3200" dirty="0"/>
          </a:p>
        </p:txBody>
      </p:sp>
      <p:sp>
        <p:nvSpPr>
          <p:cNvPr id="4" name="Content Placeholder 3"/>
          <p:cNvSpPr>
            <a:spLocks noGrp="1"/>
          </p:cNvSpPr>
          <p:nvPr>
            <p:ph idx="1"/>
          </p:nvPr>
        </p:nvSpPr>
        <p:spPr/>
        <p:txBody>
          <a:bodyPr>
            <a:normAutofit/>
          </a:bodyPr>
          <a:lstStyle/>
          <a:p>
            <a:pPr marL="0" indent="0">
              <a:buNone/>
            </a:pPr>
            <a:r>
              <a:rPr lang="en-US" dirty="0" smtClean="0"/>
              <a:t>Human resources (</a:t>
            </a:r>
            <a:r>
              <a:rPr lang="en-US" i="1" dirty="0" smtClean="0"/>
              <a:t>continued</a:t>
            </a:r>
            <a:r>
              <a:rPr lang="en-US" dirty="0" smtClean="0"/>
              <a:t>):</a:t>
            </a:r>
          </a:p>
          <a:p>
            <a:r>
              <a:rPr lang="en-US" dirty="0" smtClean="0"/>
              <a:t>RTI team common meeting times supported by school administration. </a:t>
            </a:r>
          </a:p>
          <a:p>
            <a:r>
              <a:rPr lang="en-US" dirty="0" smtClean="0"/>
              <a:t>Partnerships </a:t>
            </a:r>
            <a:r>
              <a:rPr lang="en-US" dirty="0"/>
              <a:t>with a local youth </a:t>
            </a:r>
            <a:r>
              <a:rPr lang="en-US" dirty="0" smtClean="0"/>
              <a:t>foundations</a:t>
            </a:r>
            <a:r>
              <a:rPr lang="en-US" dirty="0"/>
              <a:t/>
            </a:r>
            <a:br>
              <a:rPr lang="en-US" dirty="0"/>
            </a:br>
            <a:r>
              <a:rPr lang="en-US" dirty="0"/>
              <a:t>to provide an extended </a:t>
            </a:r>
            <a:r>
              <a:rPr lang="en-US" dirty="0" smtClean="0"/>
              <a:t>school day as a way to access community human resources. </a:t>
            </a:r>
          </a:p>
          <a:p>
            <a:r>
              <a:rPr lang="en-US" dirty="0"/>
              <a:t>Provide teachers with co-planning </a:t>
            </a:r>
            <a:r>
              <a:rPr lang="en-US" dirty="0" smtClean="0"/>
              <a:t>time</a:t>
            </a:r>
            <a:r>
              <a:rPr lang="en-US" sz="2800" dirty="0" smtClean="0"/>
              <a:t>. </a:t>
            </a:r>
            <a:endParaRPr lang="en-US" sz="2800" dirty="0"/>
          </a:p>
          <a:p>
            <a:endParaRPr lang="en-US" sz="2800" dirty="0" smtClean="0"/>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1015019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2353"/>
            <a:ext cx="8229600" cy="717776"/>
          </a:xfrm>
        </p:spPr>
        <p:txBody>
          <a:bodyPr>
            <a:normAutofit fontScale="90000"/>
          </a:bodyPr>
          <a:lstStyle/>
          <a:p>
            <a:r>
              <a:rPr lang="en-US" sz="3200" dirty="0"/>
              <a:t>How can resources be coordinated to optimize a tiered instructional framework for </a:t>
            </a:r>
            <a:r>
              <a:rPr lang="en-US" sz="3200" dirty="0" err="1"/>
              <a:t>Els</a:t>
            </a:r>
            <a:r>
              <a:rPr lang="en-US" sz="3200" dirty="0" smtClean="0"/>
              <a:t>? (continued 2)</a:t>
            </a:r>
            <a:r>
              <a:rPr lang="en-US" sz="3200" dirty="0"/>
              <a:t/>
            </a:r>
            <a:br>
              <a:rPr lang="en-US" sz="3200" dirty="0"/>
            </a:br>
            <a:endParaRPr lang="en-US" sz="3200" dirty="0"/>
          </a:p>
        </p:txBody>
      </p:sp>
      <p:sp>
        <p:nvSpPr>
          <p:cNvPr id="4" name="Content Placeholder 3"/>
          <p:cNvSpPr>
            <a:spLocks noGrp="1"/>
          </p:cNvSpPr>
          <p:nvPr>
            <p:ph idx="1"/>
          </p:nvPr>
        </p:nvSpPr>
        <p:spPr/>
        <p:txBody>
          <a:bodyPr>
            <a:normAutofit/>
          </a:bodyPr>
          <a:lstStyle/>
          <a:p>
            <a:r>
              <a:rPr lang="en-US" dirty="0" smtClean="0"/>
              <a:t>Material resources:</a:t>
            </a:r>
          </a:p>
          <a:p>
            <a:pPr lvl="1"/>
            <a:r>
              <a:rPr lang="en-US" dirty="0" smtClean="0"/>
              <a:t>curricula </a:t>
            </a:r>
            <a:r>
              <a:rPr lang="en-US" dirty="0"/>
              <a:t>and instructional material that are research-based and research tested with ELs; </a:t>
            </a:r>
            <a:endParaRPr lang="en-US" dirty="0" smtClean="0"/>
          </a:p>
          <a:p>
            <a:pPr lvl="1"/>
            <a:r>
              <a:rPr lang="en-US" dirty="0" smtClean="0"/>
              <a:t>culturally </a:t>
            </a:r>
            <a:r>
              <a:rPr lang="en-US" dirty="0"/>
              <a:t>and personally relevant curriculum resources; and</a:t>
            </a:r>
            <a:r>
              <a:rPr lang="en-US" dirty="0" smtClean="0"/>
              <a:t>,</a:t>
            </a:r>
          </a:p>
          <a:p>
            <a:pPr lvl="1"/>
            <a:r>
              <a:rPr lang="en-US" dirty="0" smtClean="0"/>
              <a:t>modifications </a:t>
            </a:r>
            <a:r>
              <a:rPr lang="en-US" dirty="0"/>
              <a:t>to generic curriculum and instructional practices aimed to meet both the language and literacy needs of ELs; </a:t>
            </a:r>
          </a:p>
          <a:p>
            <a:endParaRPr lang="en-US" dirty="0" smtClean="0"/>
          </a:p>
          <a:p>
            <a:endParaRPr lang="en-US" dirty="0" smtClean="0"/>
          </a:p>
          <a:p>
            <a:endParaRPr lang="en-US" dirty="0"/>
          </a:p>
        </p:txBody>
      </p:sp>
    </p:spTree>
    <p:extLst>
      <p:ext uri="{BB962C8B-B14F-4D97-AF65-F5344CB8AC3E}">
        <p14:creationId xmlns:p14="http://schemas.microsoft.com/office/powerpoint/2010/main" val="582156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Lessons Learned</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role of language in RTI and </a:t>
            </a:r>
            <a:r>
              <a:rPr lang="en-US" dirty="0" smtClean="0"/>
              <a:t>how </a:t>
            </a:r>
            <a:r>
              <a:rPr lang="en-US" dirty="0"/>
              <a:t>it </a:t>
            </a:r>
            <a:r>
              <a:rPr lang="en-US" dirty="0" smtClean="0"/>
              <a:t>impacts implementation.</a:t>
            </a:r>
            <a:endParaRPr lang="en-US" dirty="0"/>
          </a:p>
          <a:p>
            <a:r>
              <a:rPr lang="en-US" dirty="0" smtClean="0"/>
              <a:t>Ensuring that our response </a:t>
            </a:r>
            <a:r>
              <a:rPr lang="en-US" dirty="0"/>
              <a:t>to intervention process is culturally </a:t>
            </a:r>
            <a:r>
              <a:rPr lang="en-US" dirty="0" smtClean="0"/>
              <a:t>responsive.</a:t>
            </a:r>
            <a:endParaRPr lang="en-US" dirty="0"/>
          </a:p>
          <a:p>
            <a:r>
              <a:rPr lang="en-US" dirty="0" smtClean="0"/>
              <a:t>Coordinating resources to </a:t>
            </a:r>
            <a:r>
              <a:rPr lang="en-US" dirty="0"/>
              <a:t>optimize a tiered instructional framework for </a:t>
            </a:r>
            <a:r>
              <a:rPr lang="en-US" dirty="0" err="1" smtClean="0"/>
              <a:t>Els</a:t>
            </a:r>
            <a:r>
              <a:rPr lang="en-US" dirty="0" smtClean="0"/>
              <a:t>.</a:t>
            </a:r>
          </a:p>
          <a:p>
            <a:r>
              <a:rPr lang="en-US" dirty="0" smtClean="0"/>
              <a:t>University-School District partnerships facilitate instructional change.</a:t>
            </a:r>
            <a:endParaRPr lang="en-US" dirty="0"/>
          </a:p>
        </p:txBody>
      </p:sp>
    </p:spTree>
    <p:extLst>
      <p:ext uri="{BB962C8B-B14F-4D97-AF65-F5344CB8AC3E}">
        <p14:creationId xmlns:p14="http://schemas.microsoft.com/office/powerpoint/2010/main" val="23668922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buNone/>
            </a:pPr>
            <a:r>
              <a:rPr lang="en-US" dirty="0" smtClean="0"/>
              <a:t>A critical aspect of RTI for </a:t>
            </a:r>
            <a:r>
              <a:rPr lang="en-US" dirty="0" err="1" smtClean="0"/>
              <a:t>Els</a:t>
            </a:r>
            <a:r>
              <a:rPr lang="en-US" dirty="0" smtClean="0"/>
              <a:t> is making certain that cultural and linguistic factors unique to diverse learners  are considered and addressed in responsive ways.</a:t>
            </a:r>
          </a:p>
        </p:txBody>
      </p:sp>
    </p:spTree>
    <p:extLst>
      <p:ext uri="{BB962C8B-B14F-4D97-AF65-F5344CB8AC3E}">
        <p14:creationId xmlns:p14="http://schemas.microsoft.com/office/powerpoint/2010/main" val="458379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a:t>
            </a:r>
            <a:endParaRPr lang="en-US" dirty="0"/>
          </a:p>
        </p:txBody>
      </p:sp>
      <p:sp>
        <p:nvSpPr>
          <p:cNvPr id="3" name="Content Placeholder 2"/>
          <p:cNvSpPr>
            <a:spLocks noGrp="1"/>
          </p:cNvSpPr>
          <p:nvPr>
            <p:ph idx="1"/>
          </p:nvPr>
        </p:nvSpPr>
        <p:spPr>
          <a:xfrm>
            <a:off x="457199" y="1774927"/>
            <a:ext cx="8479071" cy="4351236"/>
          </a:xfrm>
        </p:spPr>
        <p:txBody>
          <a:bodyPr>
            <a:normAutofit lnSpcReduction="10000"/>
          </a:bodyPr>
          <a:lstStyle/>
          <a:p>
            <a:pPr marL="0" indent="0">
              <a:buNone/>
            </a:pPr>
            <a:r>
              <a:rPr lang="en-US" sz="3000" dirty="0" smtClean="0"/>
              <a:t>What are some success </a:t>
            </a:r>
            <a:r>
              <a:rPr lang="en-US" sz="3000" dirty="0"/>
              <a:t>and </a:t>
            </a:r>
            <a:r>
              <a:rPr lang="en-US" sz="3000" dirty="0" smtClean="0"/>
              <a:t>challenges </a:t>
            </a:r>
            <a:r>
              <a:rPr lang="en-US" sz="3000" dirty="0"/>
              <a:t>seen </a:t>
            </a:r>
            <a:r>
              <a:rPr lang="en-US" sz="3000" dirty="0" smtClean="0"/>
              <a:t>in  your schools/districts </a:t>
            </a:r>
            <a:r>
              <a:rPr lang="en-US" sz="3000" dirty="0"/>
              <a:t>when implementing RTI with </a:t>
            </a:r>
            <a:r>
              <a:rPr lang="en-US" sz="3000" dirty="0" smtClean="0"/>
              <a:t>ELs?</a:t>
            </a:r>
          </a:p>
          <a:p>
            <a:pPr marL="0" indent="0">
              <a:buNone/>
            </a:pPr>
            <a:endParaRPr lang="en-US" sz="3000" dirty="0" smtClean="0"/>
          </a:p>
          <a:p>
            <a:pPr marL="0" indent="0">
              <a:buNone/>
            </a:pPr>
            <a:r>
              <a:rPr lang="en-US" sz="3000" dirty="0"/>
              <a:t>How do we build capacity in creating a culturally responsive RTI model for </a:t>
            </a:r>
            <a:r>
              <a:rPr lang="en-US" sz="3000" dirty="0" err="1"/>
              <a:t>Els</a:t>
            </a:r>
            <a:r>
              <a:rPr lang="en-US" sz="3000" dirty="0" smtClean="0"/>
              <a:t>?</a:t>
            </a:r>
          </a:p>
          <a:p>
            <a:pPr marL="0" indent="0">
              <a:buNone/>
            </a:pPr>
            <a:endParaRPr lang="en-US" sz="3000" dirty="0"/>
          </a:p>
          <a:p>
            <a:pPr marL="0" indent="0">
              <a:buNone/>
            </a:pPr>
            <a:r>
              <a:rPr lang="en-US" sz="3000" dirty="0" smtClean="0"/>
              <a:t>How is language diversity incorporated in your RTI for ELs models to ensure sufficient learning opportunities?</a:t>
            </a:r>
            <a:endParaRPr lang="en-US" sz="3000" dirty="0"/>
          </a:p>
        </p:txBody>
      </p:sp>
    </p:spTree>
    <p:extLst>
      <p:ext uri="{BB962C8B-B14F-4D97-AF65-F5344CB8AC3E}">
        <p14:creationId xmlns:p14="http://schemas.microsoft.com/office/powerpoint/2010/main" val="21772591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Thanks for Attending</a:t>
            </a:r>
            <a:endParaRPr lang="en-US" dirty="0"/>
          </a:p>
        </p:txBody>
      </p:sp>
      <p:sp>
        <p:nvSpPr>
          <p:cNvPr id="3" name="Content Placeholder 2"/>
          <p:cNvSpPr>
            <a:spLocks noGrp="1"/>
          </p:cNvSpPr>
          <p:nvPr>
            <p:ph idx="1"/>
          </p:nvPr>
        </p:nvSpPr>
        <p:spPr/>
        <p:txBody>
          <a:bodyPr/>
          <a:lstStyle/>
          <a:p>
            <a:pPr marL="0" indent="0">
              <a:buNone/>
            </a:pPr>
            <a:r>
              <a:rPr lang="en-US" i="1" dirty="0" smtClean="0"/>
              <a:t>For additional information about our projects contact</a:t>
            </a:r>
            <a:r>
              <a:rPr lang="en-US" dirty="0" smtClean="0"/>
              <a:t>:</a:t>
            </a:r>
          </a:p>
          <a:p>
            <a:pPr marL="0" indent="0">
              <a:buNone/>
            </a:pPr>
            <a:r>
              <a:rPr lang="en-US" b="1" dirty="0"/>
              <a:t>Project ELITE: </a:t>
            </a:r>
            <a:r>
              <a:rPr lang="en-US" b="1" dirty="0" smtClean="0">
                <a:hlinkClick r:id="rId2"/>
              </a:rPr>
              <a:t>lettigrimaldo@austin.utexas.edu</a:t>
            </a:r>
            <a:endParaRPr lang="en-US" b="1" dirty="0" smtClean="0"/>
          </a:p>
          <a:p>
            <a:pPr marL="0" indent="0">
              <a:buNone/>
            </a:pPr>
            <a:r>
              <a:rPr lang="en-US" b="1" dirty="0"/>
              <a:t>Project </a:t>
            </a:r>
            <a:r>
              <a:rPr lang="en-US" b="1" dirty="0" err="1" smtClean="0"/>
              <a:t>Estrella</a:t>
            </a:r>
            <a:r>
              <a:rPr lang="en-US" b="1" dirty="0" smtClean="0"/>
              <a:t>: </a:t>
            </a:r>
            <a:r>
              <a:rPr lang="en-US" b="1" dirty="0" smtClean="0">
                <a:hlinkClick r:id="rId3"/>
              </a:rPr>
              <a:t>sylvialt</a:t>
            </a:r>
            <a:r>
              <a:rPr lang="en-US" b="1" dirty="0">
                <a:hlinkClick r:id="rId3"/>
              </a:rPr>
              <a:t>@</a:t>
            </a:r>
            <a:r>
              <a:rPr lang="en-US" b="1" dirty="0" smtClean="0">
                <a:hlinkClick r:id="rId3"/>
              </a:rPr>
              <a:t>austin.utexas.edu</a:t>
            </a:r>
            <a:endParaRPr lang="en-US" b="1" dirty="0" smtClean="0"/>
          </a:p>
          <a:p>
            <a:pPr marL="0" indent="0">
              <a:buNone/>
            </a:pPr>
            <a:r>
              <a:rPr lang="en-US" b="1" dirty="0" smtClean="0"/>
              <a:t>Project REME: </a:t>
            </a:r>
            <a:r>
              <a:rPr lang="en-US" b="1" dirty="0" smtClean="0">
                <a:hlinkClick r:id="rId4"/>
              </a:rPr>
              <a:t>john.hoover@colorado.edu</a:t>
            </a:r>
            <a:endParaRPr lang="en-US" b="1" dirty="0" smtClean="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3912075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 Demonstration Projects</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r>
              <a:rPr lang="en-US" dirty="0" smtClean="0"/>
              <a:t>The goal is to design, develop, and implement promising, evidence-based RTI models in real-world contexts. </a:t>
            </a:r>
          </a:p>
          <a:p>
            <a:pPr lvl="1"/>
            <a:r>
              <a:rPr lang="en-US" sz="3200" dirty="0" smtClean="0"/>
              <a:t>The projects are located in Colorado and Texas in urban, rural, and near urban areas.</a:t>
            </a:r>
          </a:p>
          <a:p>
            <a:pPr lvl="1"/>
            <a:r>
              <a:rPr lang="en-US" sz="3200" dirty="0" smtClean="0"/>
              <a:t>El population range between 31 and 86% </a:t>
            </a:r>
          </a:p>
          <a:p>
            <a:pPr lvl="1"/>
            <a:r>
              <a:rPr lang="en-US" sz="3200" dirty="0" smtClean="0"/>
              <a:t>Three different program types: early exit bilingual, dual language, and ESL.</a:t>
            </a:r>
          </a:p>
          <a:p>
            <a:endParaRPr lang="en-US" dirty="0"/>
          </a:p>
        </p:txBody>
      </p:sp>
    </p:spTree>
    <p:extLst>
      <p:ext uri="{BB962C8B-B14F-4D97-AF65-F5344CB8AC3E}">
        <p14:creationId xmlns:p14="http://schemas.microsoft.com/office/powerpoint/2010/main" val="901267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RTI Components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Tier I</a:t>
            </a:r>
            <a:r>
              <a:rPr lang="en-US" dirty="0" smtClean="0"/>
              <a:t> Differentiated, high-quality, research-based language and literacy teaching in both the primary language and English</a:t>
            </a:r>
          </a:p>
          <a:p>
            <a:r>
              <a:rPr lang="en-US" b="1" dirty="0" smtClean="0"/>
              <a:t>Data-based Decision Making</a:t>
            </a:r>
            <a:r>
              <a:rPr lang="en-US" dirty="0" smtClean="0"/>
              <a:t> screening; progress monitoring; language proficiency data; regular data review</a:t>
            </a:r>
          </a:p>
          <a:p>
            <a:r>
              <a:rPr lang="en-US" b="1" dirty="0" smtClean="0"/>
              <a:t>Supplemental Instruction (Tiers II &amp; III) </a:t>
            </a:r>
            <a:r>
              <a:rPr lang="en-US" dirty="0" smtClean="0"/>
              <a:t>Differentiated, high-quality, research-based language and literacy instruction with varying levels of intensity</a:t>
            </a:r>
          </a:p>
          <a:p>
            <a:endParaRPr lang="en-US" dirty="0"/>
          </a:p>
        </p:txBody>
      </p:sp>
    </p:spTree>
    <p:extLst>
      <p:ext uri="{BB962C8B-B14F-4D97-AF65-F5344CB8AC3E}">
        <p14:creationId xmlns:p14="http://schemas.microsoft.com/office/powerpoint/2010/main" val="3631855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RTI </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a:t>
            </a:r>
            <a:r>
              <a:rPr lang="en-US" i="1" dirty="0" smtClean="0"/>
              <a:t>culturally and linguistically </a:t>
            </a:r>
            <a:r>
              <a:rPr lang="en-US" i="1" dirty="0"/>
              <a:t>responsive</a:t>
            </a:r>
            <a:r>
              <a:rPr lang="en-US" dirty="0"/>
              <a:t> RTI model ensures that no group of students is over or underrepresented in Tiers 2 or 3 because it takes into account the many factors that can impact students’ learning </a:t>
            </a:r>
            <a:r>
              <a:rPr lang="en-US" dirty="0" smtClean="0"/>
              <a:t>and their performance on literacy measures.</a:t>
            </a:r>
            <a:r>
              <a:rPr lang="en-US" dirty="0"/>
              <a:t> </a:t>
            </a:r>
            <a:endParaRPr lang="en-US" dirty="0" smtClean="0"/>
          </a:p>
          <a:p>
            <a:r>
              <a:rPr lang="en-US" dirty="0"/>
              <a:t>C</a:t>
            </a:r>
            <a:r>
              <a:rPr lang="en-US" dirty="0" smtClean="0"/>
              <a:t>hildren’s </a:t>
            </a:r>
            <a:r>
              <a:rPr lang="en-US" dirty="0"/>
              <a:t>diverse backgrounds </a:t>
            </a:r>
            <a:r>
              <a:rPr lang="en-US" dirty="0" smtClean="0"/>
              <a:t>are recognized as </a:t>
            </a:r>
            <a:r>
              <a:rPr lang="en-US" dirty="0"/>
              <a:t>valuable resources to support their </a:t>
            </a:r>
            <a:r>
              <a:rPr lang="en-US" dirty="0" smtClean="0"/>
              <a:t>learning.</a:t>
            </a:r>
          </a:p>
          <a:p>
            <a:r>
              <a:rPr lang="en-US" dirty="0" smtClean="0"/>
              <a:t>Students</a:t>
            </a:r>
            <a:r>
              <a:rPr lang="en-US" dirty="0"/>
              <a:t>’ linguistic diversity is seen as an asset to build upon rather than a deficit to remediate.</a:t>
            </a:r>
          </a:p>
          <a:p>
            <a:endParaRPr lang="en-US" dirty="0"/>
          </a:p>
        </p:txBody>
      </p:sp>
    </p:spTree>
    <p:extLst>
      <p:ext uri="{BB962C8B-B14F-4D97-AF65-F5344CB8AC3E}">
        <p14:creationId xmlns:p14="http://schemas.microsoft.com/office/powerpoint/2010/main" val="1883225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Questions</a:t>
            </a:r>
            <a:endParaRPr lang="en-US" dirty="0"/>
          </a:p>
        </p:txBody>
      </p:sp>
      <p:sp>
        <p:nvSpPr>
          <p:cNvPr id="3" name="Content Placeholder 2"/>
          <p:cNvSpPr>
            <a:spLocks noGrp="1"/>
          </p:cNvSpPr>
          <p:nvPr>
            <p:ph idx="1"/>
          </p:nvPr>
        </p:nvSpPr>
        <p:spPr/>
        <p:txBody>
          <a:bodyPr/>
          <a:lstStyle/>
          <a:p>
            <a:r>
              <a:rPr lang="en-US" dirty="0" smtClean="0"/>
              <a:t>What is the role of language in RTI and how does it impact implementation?</a:t>
            </a:r>
          </a:p>
          <a:p>
            <a:r>
              <a:rPr lang="en-US" dirty="0" smtClean="0"/>
              <a:t>How do we ensure that our response to intervention process is culturally responsive?</a:t>
            </a:r>
          </a:p>
          <a:p>
            <a:r>
              <a:rPr lang="en-US" dirty="0" smtClean="0"/>
              <a:t>How can resources be coordinated to optimize a tiered instructional framework for </a:t>
            </a:r>
            <a:r>
              <a:rPr lang="en-US" dirty="0" err="1" smtClean="0"/>
              <a:t>Els</a:t>
            </a:r>
            <a:r>
              <a:rPr lang="en-US" dirty="0" smtClean="0"/>
              <a:t>?</a:t>
            </a:r>
          </a:p>
          <a:p>
            <a:endParaRPr lang="en-US" dirty="0"/>
          </a:p>
        </p:txBody>
      </p:sp>
    </p:spTree>
    <p:extLst>
      <p:ext uri="{BB962C8B-B14F-4D97-AF65-F5344CB8AC3E}">
        <p14:creationId xmlns:p14="http://schemas.microsoft.com/office/powerpoint/2010/main" val="170361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What is the role of language in RTI and how does it impact implementation?</a:t>
            </a:r>
            <a:endParaRPr lang="en-US" sz="3600"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b="1" dirty="0" smtClean="0"/>
              <a:t>Instruction</a:t>
            </a:r>
            <a:endParaRPr lang="en-US" b="1" dirty="0"/>
          </a:p>
          <a:p>
            <a:pPr lvl="0"/>
            <a:r>
              <a:rPr lang="en-US" dirty="0"/>
              <a:t>Oral language </a:t>
            </a:r>
            <a:r>
              <a:rPr lang="en-US" dirty="0" smtClean="0"/>
              <a:t>development promoted </a:t>
            </a:r>
            <a:r>
              <a:rPr lang="en-US" dirty="0"/>
              <a:t>through direct instruction and structured </a:t>
            </a:r>
            <a:r>
              <a:rPr lang="en-US" dirty="0" smtClean="0"/>
              <a:t>practice:</a:t>
            </a:r>
          </a:p>
          <a:p>
            <a:pPr lvl="1"/>
            <a:r>
              <a:rPr lang="en-US" dirty="0" smtClean="0"/>
              <a:t> </a:t>
            </a:r>
            <a:r>
              <a:rPr lang="en-US" dirty="0"/>
              <a:t>E</a:t>
            </a:r>
            <a:r>
              <a:rPr lang="en-US" dirty="0" smtClean="0"/>
              <a:t>mphasis </a:t>
            </a:r>
            <a:r>
              <a:rPr lang="en-US" dirty="0"/>
              <a:t>on building academic </a:t>
            </a:r>
            <a:r>
              <a:rPr lang="en-US" dirty="0" smtClean="0"/>
              <a:t>language</a:t>
            </a:r>
          </a:p>
          <a:p>
            <a:pPr lvl="1"/>
            <a:r>
              <a:rPr lang="en-US" dirty="0"/>
              <a:t>Develop English vocabulary knowledge through explicit instruction, interactive read </a:t>
            </a:r>
            <a:r>
              <a:rPr lang="en-US" dirty="0" err="1"/>
              <a:t>alouds</a:t>
            </a:r>
            <a:r>
              <a:rPr lang="en-US" dirty="0"/>
              <a:t>, cognate instruction, and morphological analysis </a:t>
            </a:r>
          </a:p>
          <a:p>
            <a:pPr lvl="0"/>
            <a:r>
              <a:rPr lang="en-US" dirty="0" smtClean="0"/>
              <a:t>Include all four communicative processes:</a:t>
            </a:r>
          </a:p>
          <a:p>
            <a:pPr lvl="1"/>
            <a:r>
              <a:rPr lang="en-US" dirty="0"/>
              <a:t>Opportunities to use language for learning: discussions</a:t>
            </a:r>
          </a:p>
          <a:p>
            <a:pPr lvl="1"/>
            <a:r>
              <a:rPr lang="en-US" dirty="0"/>
              <a:t>Writing as a means to learn language and build literacy </a:t>
            </a:r>
            <a:r>
              <a:rPr lang="en-US" dirty="0" smtClean="0"/>
              <a:t>skills</a:t>
            </a:r>
          </a:p>
          <a:p>
            <a:r>
              <a:rPr lang="en-US" dirty="0"/>
              <a:t>Explicit instruction in the transfer of literacy skills across languages</a:t>
            </a:r>
          </a:p>
          <a:p>
            <a:pPr marL="0" lvl="0" indent="0">
              <a:buNone/>
            </a:pPr>
            <a:endParaRPr lang="en-US" dirty="0"/>
          </a:p>
          <a:p>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086149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What is the role of language in RTI and how does it impact implementation</a:t>
            </a:r>
            <a:r>
              <a:rPr lang="en-US" sz="3600" dirty="0" smtClean="0"/>
              <a:t>? (continued)</a:t>
            </a:r>
            <a:endParaRPr lang="en-US" sz="3600" dirty="0"/>
          </a:p>
        </p:txBody>
      </p:sp>
      <p:sp>
        <p:nvSpPr>
          <p:cNvPr id="3" name="Content Placeholder 2"/>
          <p:cNvSpPr>
            <a:spLocks noGrp="1"/>
          </p:cNvSpPr>
          <p:nvPr>
            <p:ph idx="1"/>
          </p:nvPr>
        </p:nvSpPr>
        <p:spPr/>
        <p:txBody>
          <a:bodyPr>
            <a:normAutofit/>
          </a:bodyPr>
          <a:lstStyle/>
          <a:p>
            <a:pPr marL="0" lvl="0" indent="0">
              <a:buNone/>
            </a:pPr>
            <a:r>
              <a:rPr lang="en-US" b="1" dirty="0" smtClean="0"/>
              <a:t>Assessment</a:t>
            </a:r>
            <a:endParaRPr lang="en-US" b="1" dirty="0"/>
          </a:p>
          <a:p>
            <a:pPr lvl="0"/>
            <a:r>
              <a:rPr lang="en-US" dirty="0" smtClean="0"/>
              <a:t>Assessment </a:t>
            </a:r>
            <a:r>
              <a:rPr lang="en-US" dirty="0"/>
              <a:t>of reading skills in both </a:t>
            </a:r>
            <a:r>
              <a:rPr lang="en-US" dirty="0" smtClean="0"/>
              <a:t>languages </a:t>
            </a:r>
          </a:p>
          <a:p>
            <a:pPr lvl="0"/>
            <a:r>
              <a:rPr lang="en-US" dirty="0" smtClean="0"/>
              <a:t>Language of assessment should match language of instruction  </a:t>
            </a:r>
            <a:endParaRPr lang="en-US" dirty="0"/>
          </a:p>
          <a:p>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551757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noGrp="1"/>
          </p:cNvSpPr>
          <p:nvPr>
            <p:ph type="title"/>
          </p:nvPr>
        </p:nvSpPr>
        <p:spPr>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smtClean="0"/>
              <a:t>How do we ensure that our response to intervention process is culturally responsive?</a:t>
            </a:r>
            <a:endParaRPr lang="en-US" sz="3200" dirty="0"/>
          </a:p>
        </p:txBody>
      </p:sp>
      <p:sp>
        <p:nvSpPr>
          <p:cNvPr id="3" name="Content Placeholder 2"/>
          <p:cNvSpPr>
            <a:spLocks noGrp="1"/>
          </p:cNvSpPr>
          <p:nvPr>
            <p:ph idx="1"/>
          </p:nvPr>
        </p:nvSpPr>
        <p:spPr>
          <a:xfrm>
            <a:off x="457200" y="1511478"/>
            <a:ext cx="8229600" cy="4605919"/>
          </a:xfrm>
        </p:spPr>
        <p:txBody>
          <a:bodyPr>
            <a:normAutofit lnSpcReduction="10000"/>
          </a:bodyPr>
          <a:lstStyle/>
          <a:p>
            <a:pPr marL="0" lvl="0" indent="0">
              <a:buNone/>
            </a:pPr>
            <a:r>
              <a:rPr lang="en-US" b="1" dirty="0" smtClean="0"/>
              <a:t>Instruction</a:t>
            </a:r>
          </a:p>
          <a:p>
            <a:pPr lvl="0"/>
            <a:r>
              <a:rPr lang="en-US" dirty="0" smtClean="0"/>
              <a:t>Evidence-based practices are valid for the population with whom they are applied</a:t>
            </a:r>
          </a:p>
          <a:p>
            <a:pPr lvl="0"/>
            <a:r>
              <a:rPr lang="en-US" dirty="0" smtClean="0"/>
              <a:t>Educators </a:t>
            </a:r>
            <a:r>
              <a:rPr lang="en-US" dirty="0"/>
              <a:t>understand the role of culture in how individuals think, learn, and </a:t>
            </a:r>
            <a:r>
              <a:rPr lang="en-US" dirty="0" smtClean="0"/>
              <a:t>communicate</a:t>
            </a:r>
          </a:p>
          <a:p>
            <a:pPr lvl="0"/>
            <a:r>
              <a:rPr lang="en-US" dirty="0" smtClean="0"/>
              <a:t>Educators articulate </a:t>
            </a:r>
            <a:r>
              <a:rPr lang="en-US" dirty="0"/>
              <a:t>an affirming attitude toward students from culturally and linguistically diverse </a:t>
            </a:r>
            <a:r>
              <a:rPr lang="en-US" dirty="0" smtClean="0"/>
              <a:t>backgrounds</a:t>
            </a:r>
          </a:p>
          <a:p>
            <a:pPr lvl="0"/>
            <a:endParaRPr lang="en-US" dirty="0"/>
          </a:p>
          <a:p>
            <a:endParaRPr lang="en-US" dirty="0"/>
          </a:p>
        </p:txBody>
      </p:sp>
    </p:spTree>
    <p:extLst>
      <p:ext uri="{BB962C8B-B14F-4D97-AF65-F5344CB8AC3E}">
        <p14:creationId xmlns:p14="http://schemas.microsoft.com/office/powerpoint/2010/main" val="1152614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noGrp="1"/>
          </p:cNvSpPr>
          <p:nvPr>
            <p:ph type="title"/>
          </p:nvPr>
        </p:nvSpPr>
        <p:spPr>
          <a:prstGeom prst="rect">
            <a:avLst/>
          </a:prstGeom>
        </p:spPr>
        <p:txBody>
          <a:bodyPr vert="horz" lIns="91440" tIns="45720" rIns="91440" bIns="45720" rtlCol="0" anchor="ctr">
            <a:normAutofit fontScale="9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smtClean="0"/>
              <a:t>How do we ensure that our response to intervention process is culturally responsive</a:t>
            </a:r>
            <a:r>
              <a:rPr lang="en-US" sz="3200" dirty="0" smtClean="0"/>
              <a:t>? (continued)</a:t>
            </a:r>
            <a:endParaRPr lang="en-US" sz="3200" dirty="0"/>
          </a:p>
        </p:txBody>
      </p:sp>
      <p:sp>
        <p:nvSpPr>
          <p:cNvPr id="3" name="Content Placeholder 2"/>
          <p:cNvSpPr>
            <a:spLocks noGrp="1"/>
          </p:cNvSpPr>
          <p:nvPr>
            <p:ph idx="1"/>
          </p:nvPr>
        </p:nvSpPr>
        <p:spPr>
          <a:xfrm>
            <a:off x="457200" y="1496964"/>
            <a:ext cx="8229600" cy="4605919"/>
          </a:xfrm>
        </p:spPr>
        <p:txBody>
          <a:bodyPr>
            <a:normAutofit lnSpcReduction="10000"/>
          </a:bodyPr>
          <a:lstStyle/>
          <a:p>
            <a:pPr marL="0" lvl="0" indent="0">
              <a:buNone/>
            </a:pPr>
            <a:r>
              <a:rPr lang="en-US" b="1" dirty="0" smtClean="0"/>
              <a:t>Instruction</a:t>
            </a:r>
          </a:p>
          <a:p>
            <a:pPr lvl="0"/>
            <a:r>
              <a:rPr lang="en-US" dirty="0"/>
              <a:t>Students’ primary languages and cultural backgrounds are seen as assets to learning, and teachers use those as conduits for new learning</a:t>
            </a:r>
          </a:p>
          <a:p>
            <a:pPr lvl="0"/>
            <a:r>
              <a:rPr lang="en-US" dirty="0"/>
              <a:t>Educators collaborate with students families and communities and validate the funds of knowledge students acquire from home and community experiences </a:t>
            </a:r>
          </a:p>
          <a:p>
            <a:pPr lvl="0"/>
            <a:endParaRPr lang="en-US" dirty="0"/>
          </a:p>
          <a:p>
            <a:endParaRPr lang="en-US" dirty="0"/>
          </a:p>
        </p:txBody>
      </p:sp>
    </p:spTree>
    <p:extLst>
      <p:ext uri="{BB962C8B-B14F-4D97-AF65-F5344CB8AC3E}">
        <p14:creationId xmlns:p14="http://schemas.microsoft.com/office/powerpoint/2010/main" val="1539724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5478</TotalTime>
  <Words>1928</Words>
  <Application>Microsoft Office PowerPoint</Application>
  <PresentationFormat>On-screen Show (4:3)</PresentationFormat>
  <Paragraphs>154</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Meeting the Needs of English Learners With Reading Difficulties Through a Multitiered Instructional Framework  </vt:lpstr>
      <vt:lpstr>Model Demonstration Projects</vt:lpstr>
      <vt:lpstr> RTI Components</vt:lpstr>
      <vt:lpstr> RTI </vt:lpstr>
      <vt:lpstr>Key Questions</vt:lpstr>
      <vt:lpstr>What is the role of language in RTI and how does it impact implementation?</vt:lpstr>
      <vt:lpstr>What is the role of language in RTI and how does it impact implementation? (continued)</vt:lpstr>
      <vt:lpstr>How do we ensure that our response to intervention process is culturally responsive?</vt:lpstr>
      <vt:lpstr>How do we ensure that our response to intervention process is culturally responsive? (continued)</vt:lpstr>
      <vt:lpstr>How do we ensure that our response to intervention process is culturally responsive? (continued 2)</vt:lpstr>
      <vt:lpstr>How can resources be coordinated to optimize a tiered instructional framework for Els? </vt:lpstr>
      <vt:lpstr>How can resources be coordinated to optimize a tiered instructional framework for Els? (continued) </vt:lpstr>
      <vt:lpstr>How can resources be coordinated to optimize a tiered instructional framework for Els? (continued 2) </vt:lpstr>
      <vt:lpstr>Lessons Learned</vt:lpstr>
      <vt:lpstr>Conclusion</vt:lpstr>
      <vt:lpstr>Questions</vt:lpstr>
      <vt:lpstr>Thanks for Attending</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the Needs of English Learners With Reading Difficulties Through a Multitiered Instructional Framework</dc:title>
  <dc:subject>Meeting the Needs of English Learners With Reading Difficulties Through a Multitiered Instructional Framework</dc:subject>
  <dc:creator>Office of Special Education Programs (OSEP)</dc:creator>
  <cp:keywords/>
  <dc:description/>
  <cp:lastModifiedBy>Compositor</cp:lastModifiedBy>
  <cp:revision>70</cp:revision>
  <dcterms:created xsi:type="dcterms:W3CDTF">2014-06-19T14:44:47Z</dcterms:created>
  <dcterms:modified xsi:type="dcterms:W3CDTF">2014-07-15T02:40:11Z</dcterms:modified>
  <cp:category>Public Domain</cp:category>
</cp:coreProperties>
</file>