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8584AC-5920-4EC2-9E2D-96E4C05F43B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41B949-4F73-476B-8318-080B05CC6D3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7239000" cy="2556380"/>
          </a:xfrm>
        </p:spPr>
        <p:txBody>
          <a:bodyPr/>
          <a:lstStyle/>
          <a:p>
            <a:pPr algn="l"/>
            <a:r>
              <a:rPr lang="en-US" dirty="0" smtClean="0">
                <a:effectLst/>
              </a:rPr>
              <a:t>Math Image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Description project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495800"/>
            <a:ext cx="6172200" cy="112333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Category frequency continued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/>
              <a:t>The most commonly occurring image categories (from most to least) in the second tier were:</a:t>
            </a:r>
          </a:p>
          <a:p>
            <a:r>
              <a:rPr lang="en-US" sz="3800" dirty="0"/>
              <a:t> </a:t>
            </a:r>
            <a:r>
              <a:rPr lang="en-US" sz="3800" b="1" dirty="0"/>
              <a:t>1. screen shot</a:t>
            </a:r>
            <a:endParaRPr lang="en-US" sz="3800" dirty="0"/>
          </a:p>
          <a:p>
            <a:r>
              <a:rPr lang="en-US" sz="3800" b="1" dirty="0"/>
              <a:t>2. flow chart							</a:t>
            </a:r>
            <a:endParaRPr lang="en-US" sz="3800" dirty="0"/>
          </a:p>
          <a:p>
            <a:r>
              <a:rPr lang="en-US" sz="3800" b="1" dirty="0"/>
              <a:t>3. equation</a:t>
            </a:r>
            <a:endParaRPr lang="en-US" sz="3800" dirty="0"/>
          </a:p>
          <a:p>
            <a:r>
              <a:rPr lang="en-US" sz="3800" b="1" dirty="0"/>
              <a:t>4. pattern/series						</a:t>
            </a:r>
            <a:endParaRPr lang="en-US" sz="3800" dirty="0"/>
          </a:p>
          <a:p>
            <a:r>
              <a:rPr lang="en-US" sz="3800" b="1" dirty="0"/>
              <a:t>5. bar graph</a:t>
            </a:r>
            <a:endParaRPr lang="en-US" sz="3800" dirty="0"/>
          </a:p>
          <a:p>
            <a:r>
              <a:rPr lang="en-US" sz="3800" b="1" dirty="0"/>
              <a:t>6. directions/illustrations of a physical task</a:t>
            </a:r>
            <a:endParaRPr lang="en-US" sz="3800" dirty="0"/>
          </a:p>
          <a:p>
            <a:r>
              <a:rPr lang="en-US" sz="3800" b="1" dirty="0"/>
              <a:t>7. models (used to indicate similarity) </a:t>
            </a:r>
            <a:endParaRPr lang="en-US" sz="3800" dirty="0"/>
          </a:p>
          <a:p>
            <a:r>
              <a:rPr lang="en-US" sz="3800" b="1" dirty="0"/>
              <a:t>8. calculator stuff						</a:t>
            </a:r>
          </a:p>
          <a:p>
            <a:r>
              <a:rPr lang="en-US" sz="3800" b="1" dirty="0"/>
              <a:t>9. maps</a:t>
            </a:r>
            <a:endParaRPr lang="en-US" sz="3800" dirty="0"/>
          </a:p>
          <a:p>
            <a:r>
              <a:rPr lang="en-US" sz="3800" dirty="0"/>
              <a:t> </a:t>
            </a:r>
          </a:p>
          <a:p>
            <a:r>
              <a:rPr lang="en-US" sz="3800" dirty="0"/>
              <a:t>The most commonly occurring image categories (from most to least) in the third tier were:</a:t>
            </a:r>
          </a:p>
          <a:p>
            <a:r>
              <a:rPr lang="en-US" sz="3800" dirty="0"/>
              <a:t> </a:t>
            </a:r>
            <a:r>
              <a:rPr lang="en-US" sz="3800" b="1" dirty="0"/>
              <a:t>1. picture in a picture					</a:t>
            </a:r>
            <a:endParaRPr lang="en-US" sz="3800" dirty="0"/>
          </a:p>
          <a:p>
            <a:r>
              <a:rPr lang="en-US" sz="3800" b="1" dirty="0"/>
              <a:t>2. procedural aid						</a:t>
            </a:r>
            <a:endParaRPr lang="en-US" sz="3800" dirty="0"/>
          </a:p>
          <a:p>
            <a:r>
              <a:rPr lang="en-US" sz="3800" b="1" dirty="0"/>
              <a:t>3. organizational chart						</a:t>
            </a:r>
            <a:endParaRPr lang="en-US" sz="3800" dirty="0"/>
          </a:p>
          <a:p>
            <a:r>
              <a:rPr lang="en-US" sz="3800" b="1" dirty="0"/>
              <a:t>4. pie chart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9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/>
              <a:t>Rob Wall Emerson, Dawn Anderson</a:t>
            </a:r>
          </a:p>
          <a:p>
            <a:pPr lvl="1"/>
            <a:r>
              <a:rPr lang="en-US" dirty="0" smtClean="0"/>
              <a:t>Western Michigan University</a:t>
            </a:r>
          </a:p>
          <a:p>
            <a:r>
              <a:rPr lang="en-US" dirty="0" smtClean="0"/>
              <a:t>Yue-Ting Siu, doctoral student at UC, Berkeley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Under contract from </a:t>
            </a:r>
            <a:r>
              <a:rPr lang="en-US" dirty="0" err="1" smtClean="0"/>
              <a:t>MeTRC</a:t>
            </a:r>
            <a:r>
              <a:rPr lang="en-US" dirty="0" smtClean="0"/>
              <a:t> (Mathematics </a:t>
            </a:r>
            <a:r>
              <a:rPr lang="en-US" dirty="0" err="1" smtClean="0"/>
              <a:t>eText</a:t>
            </a:r>
            <a:r>
              <a:rPr lang="en-US" dirty="0" smtClean="0"/>
              <a:t> Research Center) </a:t>
            </a:r>
            <a:r>
              <a:rPr lang="en-US" dirty="0"/>
              <a:t>at University of Oregon</a:t>
            </a:r>
            <a:endParaRPr lang="en-US" dirty="0" smtClean="0"/>
          </a:p>
          <a:p>
            <a:pPr lvl="1"/>
            <a:r>
              <a:rPr lang="en-US" dirty="0" smtClean="0"/>
              <a:t>Mark Horney</a:t>
            </a:r>
          </a:p>
          <a:p>
            <a:endParaRPr lang="en-US" smtClean="0"/>
          </a:p>
          <a:p>
            <a:r>
              <a:rPr lang="en-US" smtClean="0"/>
              <a:t>In </a:t>
            </a:r>
            <a:r>
              <a:rPr lang="en-US" dirty="0" smtClean="0"/>
              <a:t>partnership with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8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looking 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best to describe the image components found in typical math textbooks (not the math equations)</a:t>
            </a:r>
          </a:p>
          <a:p>
            <a:pPr lvl="1"/>
            <a:r>
              <a:rPr lang="en-US" dirty="0" smtClean="0"/>
              <a:t>What types of images require what level of description? </a:t>
            </a:r>
          </a:p>
          <a:p>
            <a:pPr lvl="1"/>
            <a:r>
              <a:rPr lang="en-US" dirty="0" smtClean="0"/>
              <a:t>Are there types of images whose content cannot be adequately conveyed by any description?</a:t>
            </a:r>
          </a:p>
          <a:p>
            <a:endParaRPr lang="en-US" dirty="0" smtClean="0"/>
          </a:p>
          <a:p>
            <a:r>
              <a:rPr lang="en-US" dirty="0" smtClean="0"/>
              <a:t>We are not looking technological solutions but try to present material in a way as close as possible to a common student experience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audio files of portions of math texts, containing images, to students who are blind from grades 5, 8, and 11. </a:t>
            </a:r>
          </a:p>
          <a:p>
            <a:r>
              <a:rPr lang="en-US" dirty="0" smtClean="0"/>
              <a:t>Files have varying levels of description.</a:t>
            </a:r>
          </a:p>
          <a:p>
            <a:pPr lvl="1"/>
            <a:r>
              <a:rPr lang="en-US" dirty="0" smtClean="0"/>
              <a:t>None (“image”)</a:t>
            </a:r>
          </a:p>
          <a:p>
            <a:pPr lvl="1"/>
            <a:r>
              <a:rPr lang="en-US" dirty="0" smtClean="0"/>
              <a:t>Little (“image of a graph”)</a:t>
            </a:r>
          </a:p>
          <a:p>
            <a:pPr lvl="1"/>
            <a:r>
              <a:rPr lang="en-US" dirty="0" smtClean="0"/>
              <a:t>Standard </a:t>
            </a:r>
          </a:p>
          <a:p>
            <a:pPr lvl="1"/>
            <a:r>
              <a:rPr lang="en-US" dirty="0" smtClean="0"/>
              <a:t>Extended</a:t>
            </a:r>
          </a:p>
          <a:p>
            <a:r>
              <a:rPr lang="en-US" dirty="0" smtClean="0"/>
              <a:t>Students are assessed on capture of content and ease of capture of audible material.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3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categorized images in representative math texts from grades 5, 8, and 11.</a:t>
            </a:r>
          </a:p>
          <a:p>
            <a:r>
              <a:rPr lang="en-US" dirty="0" smtClean="0"/>
              <a:t>Identified 21 exhaustive and mutually exclusive image categories</a:t>
            </a:r>
          </a:p>
          <a:p>
            <a:r>
              <a:rPr lang="en-US" dirty="0" smtClean="0"/>
              <a:t>4 “meta categories” represent context for the images</a:t>
            </a:r>
          </a:p>
          <a:p>
            <a:pPr lvl="1"/>
            <a:r>
              <a:rPr lang="en-US" dirty="0" smtClean="0"/>
              <a:t>introducing concepts</a:t>
            </a:r>
          </a:p>
          <a:p>
            <a:pPr lvl="1"/>
            <a:r>
              <a:rPr lang="en-US" dirty="0" smtClean="0"/>
              <a:t>guided example</a:t>
            </a:r>
          </a:p>
          <a:p>
            <a:pPr lvl="1"/>
            <a:r>
              <a:rPr lang="en-US" dirty="0" smtClean="0"/>
              <a:t>short question</a:t>
            </a:r>
          </a:p>
          <a:p>
            <a:pPr lvl="1"/>
            <a:r>
              <a:rPr lang="en-US" dirty="0" smtClean="0"/>
              <a:t>real world manipulative</a:t>
            </a:r>
          </a:p>
        </p:txBody>
      </p:sp>
    </p:spTree>
    <p:extLst>
      <p:ext uri="{BB962C8B-B14F-4D97-AF65-F5344CB8AC3E}">
        <p14:creationId xmlns:p14="http://schemas.microsoft.com/office/powerpoint/2010/main" val="36258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specifics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documents </a:t>
            </a:r>
            <a:r>
              <a:rPr lang="en-US" dirty="0" smtClean="0"/>
              <a:t>were created </a:t>
            </a:r>
            <a:r>
              <a:rPr lang="en-US" dirty="0"/>
              <a:t>that mirrored the physical page in layout and coloring.</a:t>
            </a:r>
          </a:p>
          <a:p>
            <a:r>
              <a:rPr lang="en-US" dirty="0"/>
              <a:t>Each file contains images and ancillary text to provide </a:t>
            </a:r>
            <a:r>
              <a:rPr lang="en-US" dirty="0" smtClean="0"/>
              <a:t>context.</a:t>
            </a:r>
            <a:endParaRPr lang="en-US" dirty="0"/>
          </a:p>
          <a:p>
            <a:r>
              <a:rPr lang="en-US" dirty="0" smtClean="0"/>
              <a:t>Math content that was not image related was translated into </a:t>
            </a:r>
            <a:r>
              <a:rPr lang="en-US" dirty="0" err="1" smtClean="0"/>
              <a:t>MathML</a:t>
            </a:r>
            <a:r>
              <a:rPr lang="en-US" dirty="0" smtClean="0"/>
              <a:t> and the entire file spoken using JAWS.</a:t>
            </a:r>
          </a:p>
        </p:txBody>
      </p:sp>
    </p:spTree>
    <p:extLst>
      <p:ext uri="{BB962C8B-B14F-4D97-AF65-F5344CB8AC3E}">
        <p14:creationId xmlns:p14="http://schemas.microsoft.com/office/powerpoint/2010/main" val="390538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Initial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Chicago: sample of grade 5 and grade 11 students</a:t>
            </a:r>
          </a:p>
          <a:p>
            <a:r>
              <a:rPr lang="en-US" sz="2400" dirty="0" smtClean="0"/>
              <a:t>Texas: 21 grade 8 and grade 11 students</a:t>
            </a:r>
          </a:p>
          <a:p>
            <a:r>
              <a:rPr lang="en-US" sz="2400" dirty="0" smtClean="0"/>
              <a:t>Some images need no description (icons, borders)</a:t>
            </a:r>
          </a:p>
          <a:p>
            <a:r>
              <a:rPr lang="en-US" sz="2400" dirty="0" smtClean="0"/>
              <a:t>Some image categories need limited description (cartoon characters, question specific images)</a:t>
            </a:r>
          </a:p>
          <a:p>
            <a:r>
              <a:rPr lang="en-US" sz="2400" dirty="0" smtClean="0"/>
              <a:t>For some images more description is counter productive (tables, line graphs)</a:t>
            </a:r>
          </a:p>
          <a:p>
            <a:endParaRPr lang="en-US" sz="2400" dirty="0" smtClean="0"/>
          </a:p>
          <a:p>
            <a:r>
              <a:rPr lang="en-US" sz="2400" dirty="0" smtClean="0"/>
              <a:t>A major trend seems to be that many image categories would benefit from a multi-modal presentation of content</a:t>
            </a:r>
          </a:p>
          <a:p>
            <a:r>
              <a:rPr lang="en-US" sz="2400" dirty="0" smtClean="0"/>
              <a:t>Have an audio version with description and for image related content, also have a braille version of the “description” and a tactile image.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608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trips being planned for Tennessee, Arizona, New Mexico, and Space Camp in Georgia</a:t>
            </a:r>
          </a:p>
          <a:p>
            <a:r>
              <a:rPr lang="en-US" dirty="0" smtClean="0"/>
              <a:t>Data collection will continue through next school year with a target of 100 students being enrolled</a:t>
            </a:r>
          </a:p>
          <a:p>
            <a:endParaRPr lang="en-US" dirty="0"/>
          </a:p>
          <a:p>
            <a:r>
              <a:rPr lang="en-US" dirty="0" smtClean="0"/>
              <a:t>We welcome any schools wanting to talk about their students being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Autofit/>
          </a:bodyPr>
          <a:lstStyle/>
          <a:p>
            <a:r>
              <a:rPr lang="en-US" sz="3600" dirty="0" smtClean="0"/>
              <a:t>Category frequency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r>
              <a:rPr lang="en-US" sz="1800" dirty="0" smtClean="0"/>
              <a:t>First </a:t>
            </a:r>
            <a:r>
              <a:rPr lang="en-US" sz="1800" dirty="0"/>
              <a:t>tier </a:t>
            </a:r>
            <a:r>
              <a:rPr lang="en-US" sz="1800" dirty="0" smtClean="0"/>
              <a:t>categories appear </a:t>
            </a:r>
            <a:r>
              <a:rPr lang="en-US" sz="1800" dirty="0"/>
              <a:t>either on nearly every page of a text or several times on a page within certain areas of a text.  </a:t>
            </a:r>
            <a:r>
              <a:rPr lang="en-US" sz="1800" dirty="0" smtClean="0"/>
              <a:t>Second </a:t>
            </a:r>
            <a:r>
              <a:rPr lang="en-US" sz="1800" dirty="0"/>
              <a:t>tier </a:t>
            </a:r>
            <a:r>
              <a:rPr lang="en-US" sz="1800" dirty="0" smtClean="0"/>
              <a:t>images are more </a:t>
            </a:r>
            <a:r>
              <a:rPr lang="en-US" sz="1800" dirty="0"/>
              <a:t>specific and </a:t>
            </a:r>
            <a:r>
              <a:rPr lang="en-US" sz="1800" dirty="0" smtClean="0"/>
              <a:t>appear </a:t>
            </a:r>
            <a:r>
              <a:rPr lang="en-US" sz="1800" dirty="0"/>
              <a:t>occasionally, usually to serve a specific purpose.  </a:t>
            </a:r>
            <a:r>
              <a:rPr lang="en-US" sz="1800" dirty="0" smtClean="0"/>
              <a:t>Third </a:t>
            </a:r>
            <a:r>
              <a:rPr lang="en-US" sz="1800" dirty="0"/>
              <a:t>tier </a:t>
            </a:r>
            <a:r>
              <a:rPr lang="en-US" sz="1800" dirty="0" smtClean="0"/>
              <a:t>images appear </a:t>
            </a:r>
            <a:r>
              <a:rPr lang="en-US" sz="1800" dirty="0"/>
              <a:t>infrequently. 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The most commonly occurring image categories (from most to least) in the first tier were:</a:t>
            </a:r>
          </a:p>
          <a:p>
            <a:r>
              <a:rPr lang="en-US" sz="1800" dirty="0"/>
              <a:t> </a:t>
            </a:r>
            <a:r>
              <a:rPr lang="en-US" sz="1800" b="1" dirty="0" smtClean="0"/>
              <a:t>1</a:t>
            </a:r>
            <a:r>
              <a:rPr lang="en-US" sz="1800" b="1" dirty="0"/>
              <a:t>. Side images (background picture, graphic unrelated to question, organizational banners, headers, icons, extra features notation)</a:t>
            </a:r>
            <a:r>
              <a:rPr lang="en-US" sz="1800" dirty="0"/>
              <a:t> </a:t>
            </a:r>
          </a:p>
          <a:p>
            <a:r>
              <a:rPr lang="en-US" sz="1800" b="1" dirty="0"/>
              <a:t>2. balloon/sidebar 						</a:t>
            </a:r>
            <a:endParaRPr lang="en-US" sz="1800" dirty="0"/>
          </a:p>
          <a:p>
            <a:r>
              <a:rPr lang="en-US" sz="1800" b="1" dirty="0"/>
              <a:t>3. question specific image				</a:t>
            </a:r>
            <a:endParaRPr lang="en-US" sz="1800" dirty="0"/>
          </a:p>
          <a:p>
            <a:r>
              <a:rPr lang="en-US" sz="1800" b="1" dirty="0"/>
              <a:t>4. shapes/2D or 3D representation				</a:t>
            </a:r>
            <a:endParaRPr lang="en-US" sz="1800" dirty="0"/>
          </a:p>
          <a:p>
            <a:r>
              <a:rPr lang="en-US" sz="1800" b="1" dirty="0"/>
              <a:t>5. table	</a:t>
            </a:r>
            <a:endParaRPr lang="en-US" sz="1800" dirty="0"/>
          </a:p>
          <a:p>
            <a:r>
              <a:rPr lang="en-US" sz="1800" b="1" dirty="0"/>
              <a:t>6. scatterplot/line graph					</a:t>
            </a:r>
          </a:p>
          <a:p>
            <a:r>
              <a:rPr lang="en-US" sz="1800" b="1" dirty="0" smtClean="0"/>
              <a:t>7</a:t>
            </a:r>
            <a:r>
              <a:rPr lang="en-US" sz="1800" b="1" dirty="0"/>
              <a:t>. number line</a:t>
            </a:r>
            <a:endParaRPr lang="en-US" sz="1800" dirty="0"/>
          </a:p>
          <a:p>
            <a:r>
              <a:rPr lang="en-US" sz="1800" b="1" dirty="0"/>
              <a:t>8. ray/line </a:t>
            </a:r>
            <a:r>
              <a:rPr lang="en-US" sz="1800" b="1" dirty="0" smtClean="0"/>
              <a:t>diagram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028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490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Math Image  Description project</vt:lpstr>
      <vt:lpstr>Who we are</vt:lpstr>
      <vt:lpstr>What we are looking at</vt:lpstr>
      <vt:lpstr>Our approach</vt:lpstr>
      <vt:lpstr>Some specifics</vt:lpstr>
      <vt:lpstr>More specifics</vt:lpstr>
      <vt:lpstr>Initial data</vt:lpstr>
      <vt:lpstr>Data collection</vt:lpstr>
      <vt:lpstr>Category frequency</vt:lpstr>
      <vt:lpstr>Category frequency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Image Description project</dc:title>
  <dc:subject>Math Image Description project</dc:subject>
  <dc:creator>Office of Special Education Programs (OSEP)</dc:creator>
  <cp:lastModifiedBy>Linda Pady</cp:lastModifiedBy>
  <cp:revision>18</cp:revision>
  <dcterms:created xsi:type="dcterms:W3CDTF">2014-02-19T18:35:25Z</dcterms:created>
  <dcterms:modified xsi:type="dcterms:W3CDTF">2014-07-11T21:18:04Z</dcterms:modified>
  <cp:category>Public Domain</cp:category>
</cp:coreProperties>
</file>