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5" r:id="rId5"/>
    <p:sldId id="290" r:id="rId6"/>
    <p:sldId id="291" r:id="rId7"/>
    <p:sldId id="292" r:id="rId8"/>
    <p:sldId id="293" r:id="rId9"/>
    <p:sldId id="283" r:id="rId10"/>
    <p:sldId id="263" r:id="rId11"/>
    <p:sldId id="277" r:id="rId12"/>
    <p:sldId id="278" r:id="rId13"/>
    <p:sldId id="281" r:id="rId14"/>
    <p:sldId id="287" r:id="rId15"/>
    <p:sldId id="282" r:id="rId16"/>
    <p:sldId id="279" r:id="rId17"/>
    <p:sldId id="294" r:id="rId18"/>
    <p:sldId id="271" r:id="rId19"/>
    <p:sldId id="264" r:id="rId20"/>
    <p:sldId id="269" r:id="rId21"/>
    <p:sldId id="270" r:id="rId22"/>
    <p:sldId id="295" r:id="rId23"/>
    <p:sldId id="297" r:id="rId24"/>
    <p:sldId id="298" r:id="rId25"/>
    <p:sldId id="299" r:id="rId26"/>
    <p:sldId id="300" r:id="rId27"/>
    <p:sldId id="302" r:id="rId28"/>
    <p:sldId id="303" r:id="rId29"/>
    <p:sldId id="304" r:id="rId30"/>
    <p:sldId id="306" r:id="rId31"/>
    <p:sldId id="307" r:id="rId32"/>
    <p:sldId id="289" r:id="rId33"/>
    <p:sldId id="265" r:id="rId34"/>
    <p:sldId id="275" r:id="rId35"/>
    <p:sldId id="267" r:id="rId36"/>
    <p:sldId id="276" r:id="rId37"/>
    <p:sldId id="288" r:id="rId38"/>
    <p:sldId id="308" r:id="rId39"/>
    <p:sldId id="309" r:id="rId40"/>
    <p:sldId id="310"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40000"/>
    <a:srgbClr val="00003C"/>
    <a:srgbClr val="000036"/>
    <a:srgbClr val="000066"/>
    <a:srgbClr val="CCFFFF"/>
    <a:srgbClr val="01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01" autoAdjust="0"/>
  </p:normalViewPr>
  <p:slideViewPr>
    <p:cSldViewPr snapToGrid="0" snapToObjects="1">
      <p:cViewPr varScale="1">
        <p:scale>
          <a:sx n="96" d="100"/>
          <a:sy n="96" d="100"/>
        </p:scale>
        <p:origin x="-1980" y="-96"/>
      </p:cViewPr>
      <p:guideLst>
        <p:guide orient="horz" pos="2160"/>
        <p:guide pos="2880"/>
      </p:guideLst>
    </p:cSldViewPr>
  </p:slideViewPr>
  <p:outlineViewPr>
    <p:cViewPr>
      <p:scale>
        <a:sx n="33" d="100"/>
        <a:sy n="33" d="100"/>
      </p:scale>
      <p:origin x="0" y="19866"/>
    </p:cViewPr>
  </p:outlineViewPr>
  <p:notesTextViewPr>
    <p:cViewPr>
      <p:scale>
        <a:sx n="100" d="100"/>
        <a:sy n="100" d="100"/>
      </p:scale>
      <p:origin x="0" y="0"/>
    </p:cViewPr>
  </p:notesTextViewPr>
  <p:sorterViewPr>
    <p:cViewPr>
      <p:scale>
        <a:sx n="167" d="100"/>
        <a:sy n="167" d="100"/>
      </p:scale>
      <p:origin x="0" y="18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E6E53-FD92-254A-B2E8-8DF0EFE3F601}" type="slidenum">
              <a:rPr lang="en-US"/>
              <a:pPr>
                <a:defRPr/>
              </a:pPr>
              <a:t>‹#›</a:t>
            </a:fld>
            <a:endParaRPr lang="en-US"/>
          </a:p>
        </p:txBody>
      </p:sp>
    </p:spTree>
    <p:extLst>
      <p:ext uri="{BB962C8B-B14F-4D97-AF65-F5344CB8AC3E}">
        <p14:creationId xmlns:p14="http://schemas.microsoft.com/office/powerpoint/2010/main" val="6190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3A916-AEE0-4442-90B0-08BECC787289}" type="slidenum">
              <a:rPr lang="en-US"/>
              <a:pPr>
                <a:defRPr/>
              </a:pPr>
              <a:t>‹#›</a:t>
            </a:fld>
            <a:endParaRPr lang="en-US"/>
          </a:p>
        </p:txBody>
      </p:sp>
    </p:spTree>
    <p:extLst>
      <p:ext uri="{BB962C8B-B14F-4D97-AF65-F5344CB8AC3E}">
        <p14:creationId xmlns:p14="http://schemas.microsoft.com/office/powerpoint/2010/main" val="330874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9055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FE5AEB-E203-DB42-B2CC-8E3E1A949E2C}" type="slidenum">
              <a:rPr lang="en-US"/>
              <a:pPr>
                <a:defRPr/>
              </a:pPr>
              <a:t>‹#›</a:t>
            </a:fld>
            <a:endParaRPr lang="en-US"/>
          </a:p>
        </p:txBody>
      </p:sp>
    </p:spTree>
    <p:extLst>
      <p:ext uri="{BB962C8B-B14F-4D97-AF65-F5344CB8AC3E}">
        <p14:creationId xmlns:p14="http://schemas.microsoft.com/office/powerpoint/2010/main" val="175492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38E983-3BC7-964A-A142-032AC69047E8}" type="slidenum">
              <a:rPr lang="en-US"/>
              <a:pPr>
                <a:defRPr/>
              </a:pPr>
              <a:t>‹#›</a:t>
            </a:fld>
            <a:endParaRPr lang="en-US"/>
          </a:p>
        </p:txBody>
      </p:sp>
    </p:spTree>
    <p:extLst>
      <p:ext uri="{BB962C8B-B14F-4D97-AF65-F5344CB8AC3E}">
        <p14:creationId xmlns:p14="http://schemas.microsoft.com/office/powerpoint/2010/main" val="50866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F3D864-5AF0-3B47-97A6-1ED296CD7EDC}" type="slidenum">
              <a:rPr lang="en-US"/>
              <a:pPr>
                <a:defRPr/>
              </a:pPr>
              <a:t>‹#›</a:t>
            </a:fld>
            <a:endParaRPr lang="en-US"/>
          </a:p>
        </p:txBody>
      </p:sp>
    </p:spTree>
    <p:extLst>
      <p:ext uri="{BB962C8B-B14F-4D97-AF65-F5344CB8AC3E}">
        <p14:creationId xmlns:p14="http://schemas.microsoft.com/office/powerpoint/2010/main" val="389576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E994C4-8652-B848-B634-C171B6564939}" type="slidenum">
              <a:rPr lang="en-US"/>
              <a:pPr>
                <a:defRPr/>
              </a:pPr>
              <a:t>‹#›</a:t>
            </a:fld>
            <a:endParaRPr lang="en-US"/>
          </a:p>
        </p:txBody>
      </p:sp>
    </p:spTree>
    <p:extLst>
      <p:ext uri="{BB962C8B-B14F-4D97-AF65-F5344CB8AC3E}">
        <p14:creationId xmlns:p14="http://schemas.microsoft.com/office/powerpoint/2010/main" val="150790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8DA83F-C7F2-6749-8ECD-3429D989BFC3}" type="slidenum">
              <a:rPr lang="en-US"/>
              <a:pPr>
                <a:defRPr/>
              </a:pPr>
              <a:t>‹#›</a:t>
            </a:fld>
            <a:endParaRPr lang="en-US"/>
          </a:p>
        </p:txBody>
      </p:sp>
    </p:spTree>
    <p:extLst>
      <p:ext uri="{BB962C8B-B14F-4D97-AF65-F5344CB8AC3E}">
        <p14:creationId xmlns:p14="http://schemas.microsoft.com/office/powerpoint/2010/main" val="289877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EC0362-67D0-784F-8018-44E2A88211B7}" type="slidenum">
              <a:rPr lang="en-US"/>
              <a:pPr>
                <a:defRPr/>
              </a:pPr>
              <a:t>‹#›</a:t>
            </a:fld>
            <a:endParaRPr lang="en-US"/>
          </a:p>
        </p:txBody>
      </p:sp>
    </p:spTree>
    <p:extLst>
      <p:ext uri="{BB962C8B-B14F-4D97-AF65-F5344CB8AC3E}">
        <p14:creationId xmlns:p14="http://schemas.microsoft.com/office/powerpoint/2010/main" val="1402238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2553B1-2423-DF45-997D-FAEC15F7BD93}" type="slidenum">
              <a:rPr lang="en-US"/>
              <a:pPr>
                <a:defRPr/>
              </a:pPr>
              <a:t>‹#›</a:t>
            </a:fld>
            <a:endParaRPr lang="en-US"/>
          </a:p>
        </p:txBody>
      </p:sp>
    </p:spTree>
    <p:extLst>
      <p:ext uri="{BB962C8B-B14F-4D97-AF65-F5344CB8AC3E}">
        <p14:creationId xmlns:p14="http://schemas.microsoft.com/office/powerpoint/2010/main" val="136864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DD0916-E262-A34D-8DED-53867CBF26D5}" type="slidenum">
              <a:rPr lang="en-US"/>
              <a:pPr>
                <a:defRPr/>
              </a:pPr>
              <a:t>‹#›</a:t>
            </a:fld>
            <a:endParaRPr lang="en-US"/>
          </a:p>
        </p:txBody>
      </p:sp>
    </p:spTree>
    <p:extLst>
      <p:ext uri="{BB962C8B-B14F-4D97-AF65-F5344CB8AC3E}">
        <p14:creationId xmlns:p14="http://schemas.microsoft.com/office/powerpoint/2010/main" val="405605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AD05E4-EDF9-F343-9838-26C587B155A6}" type="slidenum">
              <a:rPr lang="en-US"/>
              <a:pPr>
                <a:defRPr/>
              </a:pPr>
              <a:t>‹#›</a:t>
            </a:fld>
            <a:endParaRPr lang="en-US"/>
          </a:p>
        </p:txBody>
      </p:sp>
    </p:spTree>
    <p:extLst>
      <p:ext uri="{BB962C8B-B14F-4D97-AF65-F5344CB8AC3E}">
        <p14:creationId xmlns:p14="http://schemas.microsoft.com/office/powerpoint/2010/main" val="252988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609600"/>
            <a:ext cx="8001000" cy="99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533400" y="1676400"/>
            <a:ext cx="8077200" cy="441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solidFill>
                  <a:schemeClr val="bg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solidFill>
                  <a:schemeClr val="bg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solidFill>
                  <a:schemeClr val="bg1"/>
                </a:solidFill>
                <a:cs typeface="+mn-cs"/>
              </a:defRPr>
            </a:lvl1pPr>
          </a:lstStyle>
          <a:p>
            <a:pPr>
              <a:defRPr/>
            </a:pPr>
            <a:fld id="{9E68124C-3D6C-CD43-910C-DC9988AE1F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800">
          <a:solidFill>
            <a:schemeClr val="bg1"/>
          </a:solidFill>
          <a:latin typeface="+mj-lt"/>
          <a:ea typeface="+mj-ea"/>
          <a:cs typeface="ＭＳ Ｐゴシック" charset="0"/>
        </a:defRPr>
      </a:lvl1pPr>
      <a:lvl2pPr algn="ctr" rtl="0" eaLnBrk="1" fontAlgn="base" hangingPunct="1">
        <a:spcBef>
          <a:spcPct val="0"/>
        </a:spcBef>
        <a:spcAft>
          <a:spcPct val="0"/>
        </a:spcAft>
        <a:defRPr sz="4800">
          <a:solidFill>
            <a:schemeClr val="bg1"/>
          </a:solidFill>
          <a:latin typeface="CAC Futura Casual" charset="0"/>
          <a:ea typeface="ＭＳ Ｐゴシック" charset="0"/>
          <a:cs typeface="ＭＳ Ｐゴシック" charset="0"/>
        </a:defRPr>
      </a:lvl2pPr>
      <a:lvl3pPr algn="ctr" rtl="0" eaLnBrk="1" fontAlgn="base" hangingPunct="1">
        <a:spcBef>
          <a:spcPct val="0"/>
        </a:spcBef>
        <a:spcAft>
          <a:spcPct val="0"/>
        </a:spcAft>
        <a:defRPr sz="4800">
          <a:solidFill>
            <a:schemeClr val="bg1"/>
          </a:solidFill>
          <a:latin typeface="CAC Futura Casual" charset="0"/>
          <a:ea typeface="ＭＳ Ｐゴシック" charset="0"/>
          <a:cs typeface="ＭＳ Ｐゴシック" charset="0"/>
        </a:defRPr>
      </a:lvl3pPr>
      <a:lvl4pPr algn="ctr" rtl="0" eaLnBrk="1" fontAlgn="base" hangingPunct="1">
        <a:spcBef>
          <a:spcPct val="0"/>
        </a:spcBef>
        <a:spcAft>
          <a:spcPct val="0"/>
        </a:spcAft>
        <a:defRPr sz="4800">
          <a:solidFill>
            <a:schemeClr val="bg1"/>
          </a:solidFill>
          <a:latin typeface="CAC Futura Casual" charset="0"/>
          <a:ea typeface="ＭＳ Ｐゴシック" charset="0"/>
          <a:cs typeface="ＭＳ Ｐゴシック" charset="0"/>
        </a:defRPr>
      </a:lvl4pPr>
      <a:lvl5pPr algn="ctr" rtl="0" eaLnBrk="1" fontAlgn="base" hangingPunct="1">
        <a:spcBef>
          <a:spcPct val="0"/>
        </a:spcBef>
        <a:spcAft>
          <a:spcPct val="0"/>
        </a:spcAft>
        <a:defRPr sz="4800">
          <a:solidFill>
            <a:schemeClr val="bg1"/>
          </a:solidFill>
          <a:latin typeface="CAC Futura Casual" charset="0"/>
          <a:ea typeface="ＭＳ Ｐゴシック" charset="0"/>
          <a:cs typeface="ＭＳ Ｐゴシック" charset="0"/>
        </a:defRPr>
      </a:lvl5pPr>
      <a:lvl6pPr marL="457200" algn="ctr" rtl="0" eaLnBrk="1" fontAlgn="base" hangingPunct="1">
        <a:spcBef>
          <a:spcPct val="0"/>
        </a:spcBef>
        <a:spcAft>
          <a:spcPct val="0"/>
        </a:spcAft>
        <a:defRPr sz="4800">
          <a:solidFill>
            <a:schemeClr val="bg1"/>
          </a:solidFill>
          <a:latin typeface="CAC Futura Casual" charset="0"/>
          <a:ea typeface="ＭＳ Ｐゴシック" charset="0"/>
        </a:defRPr>
      </a:lvl6pPr>
      <a:lvl7pPr marL="914400" algn="ctr" rtl="0" eaLnBrk="1" fontAlgn="base" hangingPunct="1">
        <a:spcBef>
          <a:spcPct val="0"/>
        </a:spcBef>
        <a:spcAft>
          <a:spcPct val="0"/>
        </a:spcAft>
        <a:defRPr sz="4800">
          <a:solidFill>
            <a:schemeClr val="bg1"/>
          </a:solidFill>
          <a:latin typeface="CAC Futura Casual" charset="0"/>
          <a:ea typeface="ＭＳ Ｐゴシック" charset="0"/>
        </a:defRPr>
      </a:lvl7pPr>
      <a:lvl8pPr marL="1371600" algn="ctr" rtl="0" eaLnBrk="1" fontAlgn="base" hangingPunct="1">
        <a:spcBef>
          <a:spcPct val="0"/>
        </a:spcBef>
        <a:spcAft>
          <a:spcPct val="0"/>
        </a:spcAft>
        <a:defRPr sz="4800">
          <a:solidFill>
            <a:schemeClr val="bg1"/>
          </a:solidFill>
          <a:latin typeface="CAC Futura Casual" charset="0"/>
          <a:ea typeface="ＭＳ Ｐゴシック" charset="0"/>
        </a:defRPr>
      </a:lvl8pPr>
      <a:lvl9pPr marL="1828800" algn="ctr" rtl="0" eaLnBrk="1" fontAlgn="base" hangingPunct="1">
        <a:spcBef>
          <a:spcPct val="0"/>
        </a:spcBef>
        <a:spcAft>
          <a:spcPct val="0"/>
        </a:spcAft>
        <a:defRPr sz="4800">
          <a:solidFill>
            <a:schemeClr val="bg1"/>
          </a:solidFill>
          <a:latin typeface="CAC Futura Casual" charset="0"/>
          <a:ea typeface="ＭＳ Ｐゴシック" charset="0"/>
        </a:defRPr>
      </a:lvl9pPr>
    </p:titleStyle>
    <p:bodyStyle>
      <a:lvl1pPr marL="342900" indent="-342900" algn="l" rtl="0" eaLnBrk="1" fontAlgn="base" hangingPunct="1">
        <a:spcBef>
          <a:spcPct val="20000"/>
        </a:spcBef>
        <a:spcAft>
          <a:spcPct val="0"/>
        </a:spcAft>
        <a:buSzPct val="80000"/>
        <a:buFont typeface="Wingdings" charset="0"/>
        <a:buChar char="§"/>
        <a:defRPr sz="4400">
          <a:solidFill>
            <a:schemeClr val="bg1"/>
          </a:solidFill>
          <a:latin typeface="+mn-lt"/>
          <a:ea typeface="+mn-ea"/>
          <a:cs typeface="ＭＳ Ｐゴシック" charset="0"/>
        </a:defRPr>
      </a:lvl1pPr>
      <a:lvl2pPr marL="742950" indent="-285750" algn="l" rtl="0" eaLnBrk="1" fontAlgn="base" hangingPunct="1">
        <a:spcBef>
          <a:spcPct val="20000"/>
        </a:spcBef>
        <a:spcAft>
          <a:spcPct val="0"/>
        </a:spcAft>
        <a:buSzPct val="80000"/>
        <a:buFont typeface="Wingdings" charset="0"/>
        <a:buChar char="§"/>
        <a:defRPr sz="4000">
          <a:solidFill>
            <a:schemeClr val="bg1"/>
          </a:solidFill>
          <a:latin typeface="+mn-lt"/>
          <a:ea typeface="+mn-ea"/>
        </a:defRPr>
      </a:lvl2pPr>
      <a:lvl3pPr marL="1143000" indent="-228600" algn="l" rtl="0" eaLnBrk="1" fontAlgn="base" hangingPunct="1">
        <a:spcBef>
          <a:spcPct val="20000"/>
        </a:spcBef>
        <a:spcAft>
          <a:spcPct val="0"/>
        </a:spcAft>
        <a:buSzPct val="80000"/>
        <a:buFont typeface="Wingdings" charset="0"/>
        <a:buChar char="§"/>
        <a:defRPr sz="3600">
          <a:solidFill>
            <a:schemeClr val="bg1"/>
          </a:solidFill>
          <a:latin typeface="+mn-lt"/>
          <a:ea typeface="+mn-ea"/>
        </a:defRPr>
      </a:lvl3pPr>
      <a:lvl4pPr marL="1600200" indent="-228600" algn="l" rtl="0" eaLnBrk="1" fontAlgn="base" hangingPunct="1">
        <a:spcBef>
          <a:spcPct val="20000"/>
        </a:spcBef>
        <a:spcAft>
          <a:spcPct val="0"/>
        </a:spcAft>
        <a:buSzPct val="80000"/>
        <a:buFont typeface="Wingdings" charset="0"/>
        <a:buChar char="§"/>
        <a:defRPr sz="3200">
          <a:solidFill>
            <a:schemeClr val="bg1"/>
          </a:solidFill>
          <a:latin typeface="+mn-lt"/>
          <a:ea typeface="+mn-ea"/>
        </a:defRPr>
      </a:lvl4pPr>
      <a:lvl5pPr marL="2057400" indent="-228600" algn="l" rtl="0" eaLnBrk="1" fontAlgn="base" hangingPunct="1">
        <a:spcBef>
          <a:spcPct val="20000"/>
        </a:spcBef>
        <a:spcAft>
          <a:spcPct val="0"/>
        </a:spcAft>
        <a:buSzPct val="80000"/>
        <a:buFont typeface="Wingdings" charset="0"/>
        <a:buChar char="§"/>
        <a:defRPr sz="3200">
          <a:solidFill>
            <a:schemeClr val="bg1"/>
          </a:solidFill>
          <a:latin typeface="+mn-lt"/>
          <a:ea typeface="+mn-ea"/>
        </a:defRPr>
      </a:lvl5pPr>
      <a:lvl6pPr marL="2514600" indent="-228600" algn="l" rtl="0" eaLnBrk="1" fontAlgn="base" hangingPunct="1">
        <a:spcBef>
          <a:spcPct val="20000"/>
        </a:spcBef>
        <a:spcAft>
          <a:spcPct val="0"/>
        </a:spcAft>
        <a:buSzPct val="80000"/>
        <a:buFont typeface="Wingdings" charset="0"/>
        <a:buChar char="§"/>
        <a:defRPr sz="3200">
          <a:solidFill>
            <a:schemeClr val="bg1"/>
          </a:solidFill>
          <a:latin typeface="+mn-lt"/>
          <a:ea typeface="+mn-ea"/>
        </a:defRPr>
      </a:lvl6pPr>
      <a:lvl7pPr marL="2971800" indent="-228600" algn="l" rtl="0" eaLnBrk="1" fontAlgn="base" hangingPunct="1">
        <a:spcBef>
          <a:spcPct val="20000"/>
        </a:spcBef>
        <a:spcAft>
          <a:spcPct val="0"/>
        </a:spcAft>
        <a:buSzPct val="80000"/>
        <a:buFont typeface="Wingdings" charset="0"/>
        <a:buChar char="§"/>
        <a:defRPr sz="3200">
          <a:solidFill>
            <a:schemeClr val="bg1"/>
          </a:solidFill>
          <a:latin typeface="+mn-lt"/>
          <a:ea typeface="+mn-ea"/>
        </a:defRPr>
      </a:lvl7pPr>
      <a:lvl8pPr marL="3429000" indent="-228600" algn="l" rtl="0" eaLnBrk="1" fontAlgn="base" hangingPunct="1">
        <a:spcBef>
          <a:spcPct val="20000"/>
        </a:spcBef>
        <a:spcAft>
          <a:spcPct val="0"/>
        </a:spcAft>
        <a:buSzPct val="80000"/>
        <a:buFont typeface="Wingdings" charset="0"/>
        <a:buChar char="§"/>
        <a:defRPr sz="3200">
          <a:solidFill>
            <a:schemeClr val="bg1"/>
          </a:solidFill>
          <a:latin typeface="+mn-lt"/>
          <a:ea typeface="+mn-ea"/>
        </a:defRPr>
      </a:lvl8pPr>
      <a:lvl9pPr marL="3886200" indent="-228600" algn="l" rtl="0" eaLnBrk="1" fontAlgn="base" hangingPunct="1">
        <a:spcBef>
          <a:spcPct val="20000"/>
        </a:spcBef>
        <a:spcAft>
          <a:spcPct val="0"/>
        </a:spcAft>
        <a:buSzPct val="80000"/>
        <a:buFont typeface="Wingdings" charset="0"/>
        <a:buChar char="§"/>
        <a:defRPr sz="32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anisius.edu/justi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685800" y="1341753"/>
            <a:ext cx="7772400" cy="1143000"/>
          </a:xfrm>
        </p:spPr>
        <p:txBody>
          <a:bodyPr/>
          <a:lstStyle/>
          <a:p>
            <a:pPr eaLnBrk="1" hangingPunct="1">
              <a:defRPr/>
            </a:pPr>
            <a:r>
              <a:rPr lang="en-US" dirty="0" smtClean="0">
                <a:cs typeface="+mj-cs"/>
              </a:rPr>
              <a:t>Educating Cooperating Teachers About Evidence-Based Practices</a:t>
            </a:r>
          </a:p>
        </p:txBody>
      </p:sp>
      <p:sp>
        <p:nvSpPr>
          <p:cNvPr id="2053" name="Rectangle 5"/>
          <p:cNvSpPr>
            <a:spLocks noGrp="1" noChangeArrowheads="1"/>
          </p:cNvSpPr>
          <p:nvPr>
            <p:ph type="subTitle" idx="1"/>
          </p:nvPr>
        </p:nvSpPr>
        <p:spPr>
          <a:xfrm>
            <a:off x="504721" y="3624361"/>
            <a:ext cx="3256265" cy="1752600"/>
          </a:xfrm>
        </p:spPr>
        <p:txBody>
          <a:bodyPr/>
          <a:lstStyle/>
          <a:p>
            <a:pPr eaLnBrk="1" hangingPunct="1">
              <a:defRPr/>
            </a:pPr>
            <a:r>
              <a:rPr lang="en-US" sz="2800" dirty="0" smtClean="0">
                <a:cs typeface="+mn-cs"/>
              </a:rPr>
              <a:t>Marya Grande </a:t>
            </a:r>
          </a:p>
          <a:p>
            <a:pPr eaLnBrk="1" hangingPunct="1">
              <a:defRPr/>
            </a:pPr>
            <a:r>
              <a:rPr lang="en-US" sz="2800" dirty="0" smtClean="0">
                <a:cs typeface="+mn-cs"/>
              </a:rPr>
              <a:t>Kelly Harper</a:t>
            </a:r>
          </a:p>
          <a:p>
            <a:pPr eaLnBrk="1" hangingPunct="1">
              <a:defRPr/>
            </a:pPr>
            <a:r>
              <a:rPr lang="en-US" sz="2800" dirty="0" smtClean="0">
                <a:cs typeface="+mn-cs"/>
              </a:rPr>
              <a:t>Michele </a:t>
            </a:r>
            <a:r>
              <a:rPr lang="en-US" sz="2800" dirty="0" err="1" smtClean="0">
                <a:cs typeface="+mn-cs"/>
              </a:rPr>
              <a:t>Marable</a:t>
            </a:r>
            <a:endParaRPr lang="en-US" sz="2800" dirty="0" smtClean="0">
              <a:cs typeface="+mn-cs"/>
            </a:endParaRPr>
          </a:p>
          <a:p>
            <a:pPr eaLnBrk="1" hangingPunct="1">
              <a:defRPr/>
            </a:pPr>
            <a:r>
              <a:rPr lang="en-US" sz="1800" dirty="0" smtClean="0">
                <a:cs typeface="+mn-cs"/>
              </a:rPr>
              <a:t>Canisius College</a:t>
            </a:r>
          </a:p>
          <a:p>
            <a:pPr eaLnBrk="1" hangingPunct="1">
              <a:defRPr/>
            </a:pPr>
            <a:r>
              <a:rPr lang="en-US" sz="1800" dirty="0" smtClean="0">
                <a:cs typeface="+mn-cs"/>
              </a:rPr>
              <a:t>Buffalo, NY</a:t>
            </a:r>
          </a:p>
        </p:txBody>
      </p:sp>
      <p:pic>
        <p:nvPicPr>
          <p:cNvPr id="2" name="Picture 1" descr="This is a picture of the quadrangle on campus showing that it is located in an urban area." title="Canisius Colle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17177" y="3207816"/>
            <a:ext cx="3836856" cy="25553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PD </a:t>
            </a:r>
            <a:r>
              <a:rPr lang="en-US" dirty="0" smtClean="0"/>
              <a:t>Series: Year </a:t>
            </a:r>
            <a:r>
              <a:rPr lang="en-US" dirty="0"/>
              <a:t>1</a:t>
            </a:r>
          </a:p>
        </p:txBody>
      </p:sp>
      <p:sp>
        <p:nvSpPr>
          <p:cNvPr id="5" name="Content Placeholder 4"/>
          <p:cNvSpPr>
            <a:spLocks noGrp="1"/>
          </p:cNvSpPr>
          <p:nvPr>
            <p:ph idx="1"/>
          </p:nvPr>
        </p:nvSpPr>
        <p:spPr>
          <a:xfrm>
            <a:off x="533400" y="2115964"/>
            <a:ext cx="8077200" cy="4419600"/>
          </a:xfrm>
        </p:spPr>
        <p:txBody>
          <a:bodyPr/>
          <a:lstStyle/>
          <a:p>
            <a:r>
              <a:rPr lang="en-US" sz="3200" dirty="0" smtClean="0">
                <a:solidFill>
                  <a:srgbClr val="FFFF00"/>
                </a:solidFill>
              </a:rPr>
              <a:t>Web 2.0 Applications: Engaging Students with High-Incidence Disabilities in the Classroom</a:t>
            </a:r>
          </a:p>
          <a:p>
            <a:pPr lvl="1"/>
            <a:r>
              <a:rPr lang="en-US" sz="2800" dirty="0" smtClean="0"/>
              <a:t>Adjunct, Technology Teacher</a:t>
            </a:r>
          </a:p>
          <a:p>
            <a:r>
              <a:rPr lang="en-US" sz="3200" dirty="0" smtClean="0">
                <a:solidFill>
                  <a:srgbClr val="FFFF00"/>
                </a:solidFill>
              </a:rPr>
              <a:t>Universal Design for Learning</a:t>
            </a:r>
          </a:p>
          <a:p>
            <a:pPr lvl="1"/>
            <a:r>
              <a:rPr lang="en-US" sz="2800" dirty="0" smtClean="0"/>
              <a:t>JUSTICE Project Faculty</a:t>
            </a:r>
          </a:p>
          <a:p>
            <a:pPr marL="457200" lvl="1" indent="0">
              <a:buNone/>
            </a:pPr>
            <a:endParaRPr lang="en-US" sz="2800" dirty="0"/>
          </a:p>
        </p:txBody>
      </p:sp>
    </p:spTree>
    <p:extLst>
      <p:ext uri="{BB962C8B-B14F-4D97-AF65-F5344CB8AC3E}">
        <p14:creationId xmlns:p14="http://schemas.microsoft.com/office/powerpoint/2010/main" val="2437226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JUSTICE PD Series: Year 1 (continued)</a:t>
            </a:r>
            <a:endParaRPr lang="en-US" sz="3200" dirty="0"/>
          </a:p>
        </p:txBody>
      </p:sp>
      <p:sp>
        <p:nvSpPr>
          <p:cNvPr id="3" name="Content Placeholder 2"/>
          <p:cNvSpPr>
            <a:spLocks noGrp="1"/>
          </p:cNvSpPr>
          <p:nvPr>
            <p:ph idx="1"/>
          </p:nvPr>
        </p:nvSpPr>
        <p:spPr/>
        <p:txBody>
          <a:bodyPr/>
          <a:lstStyle/>
          <a:p>
            <a:r>
              <a:rPr lang="en-US" sz="3200" dirty="0" smtClean="0">
                <a:solidFill>
                  <a:srgbClr val="FFFF00"/>
                </a:solidFill>
              </a:rPr>
              <a:t>Effective Communication: Helping Families of Children with High-incidence Disabilities and Professionals Work Together</a:t>
            </a:r>
          </a:p>
          <a:p>
            <a:pPr lvl="1"/>
            <a:r>
              <a:rPr lang="en-US" sz="2800" dirty="0" smtClean="0"/>
              <a:t>Parent Network of Western New York</a:t>
            </a:r>
          </a:p>
          <a:p>
            <a:r>
              <a:rPr lang="en-US" sz="3200" dirty="0" err="1" smtClean="0">
                <a:solidFill>
                  <a:srgbClr val="FFFF00"/>
                </a:solidFill>
              </a:rPr>
              <a:t>Peaceprints</a:t>
            </a:r>
            <a:r>
              <a:rPr lang="en-US" sz="3200" dirty="0" smtClean="0">
                <a:solidFill>
                  <a:srgbClr val="FFFF00"/>
                </a:solidFill>
              </a:rPr>
              <a:t> Project: Promoting PEACE and JUSTICE through EBPs in Literacy</a:t>
            </a:r>
          </a:p>
          <a:p>
            <a:pPr lvl="1"/>
            <a:r>
              <a:rPr lang="en-US" sz="2800" dirty="0" err="1" smtClean="0"/>
              <a:t>Peaceprints</a:t>
            </a:r>
            <a:r>
              <a:rPr lang="en-US" sz="2800" dirty="0" smtClean="0"/>
              <a:t>/Western New York Writing Project</a:t>
            </a:r>
            <a:endParaRPr lang="en-US" sz="2800" dirty="0"/>
          </a:p>
        </p:txBody>
      </p:sp>
    </p:spTree>
    <p:extLst>
      <p:ext uri="{BB962C8B-B14F-4D97-AF65-F5344CB8AC3E}">
        <p14:creationId xmlns:p14="http://schemas.microsoft.com/office/powerpoint/2010/main" val="1698753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JUSTICE PD Series: Year 1 (continued 2)</a:t>
            </a:r>
            <a:endParaRPr lang="en-US" sz="3200" dirty="0"/>
          </a:p>
        </p:txBody>
      </p:sp>
      <p:sp>
        <p:nvSpPr>
          <p:cNvPr id="3" name="Content Placeholder 2"/>
          <p:cNvSpPr>
            <a:spLocks noGrp="1"/>
          </p:cNvSpPr>
          <p:nvPr>
            <p:ph idx="1"/>
          </p:nvPr>
        </p:nvSpPr>
        <p:spPr>
          <a:xfrm>
            <a:off x="533400" y="2083403"/>
            <a:ext cx="8077200" cy="4419600"/>
          </a:xfrm>
        </p:spPr>
        <p:txBody>
          <a:bodyPr/>
          <a:lstStyle/>
          <a:p>
            <a:r>
              <a:rPr lang="en-US" sz="3600" dirty="0" smtClean="0">
                <a:solidFill>
                  <a:srgbClr val="FFFF00"/>
                </a:solidFill>
              </a:rPr>
              <a:t>RTI &amp; Academics: Evidence-Based Interventions for Difficult-to-Teach Students</a:t>
            </a:r>
          </a:p>
          <a:p>
            <a:pPr lvl="1"/>
            <a:r>
              <a:rPr lang="en-US" sz="3200" dirty="0" smtClean="0"/>
              <a:t>Jim Wright, </a:t>
            </a:r>
            <a:r>
              <a:rPr lang="en-US" sz="3200" i="1" dirty="0" smtClean="0"/>
              <a:t>Intervention Central</a:t>
            </a:r>
          </a:p>
          <a:p>
            <a:endParaRPr lang="en-US" sz="3600" dirty="0"/>
          </a:p>
        </p:txBody>
      </p:sp>
    </p:spTree>
    <p:extLst>
      <p:ext uri="{BB962C8B-B14F-4D97-AF65-F5344CB8AC3E}">
        <p14:creationId xmlns:p14="http://schemas.microsoft.com/office/powerpoint/2010/main" val="2317525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Institute Year 1</a:t>
            </a:r>
            <a:endParaRPr lang="en-US" dirty="0"/>
          </a:p>
        </p:txBody>
      </p:sp>
      <p:sp>
        <p:nvSpPr>
          <p:cNvPr id="3" name="Content Placeholder 2"/>
          <p:cNvSpPr>
            <a:spLocks noGrp="1"/>
          </p:cNvSpPr>
          <p:nvPr>
            <p:ph idx="1"/>
          </p:nvPr>
        </p:nvSpPr>
        <p:spPr/>
        <p:txBody>
          <a:bodyPr/>
          <a:lstStyle/>
          <a:p>
            <a:r>
              <a:rPr lang="en-US" dirty="0" smtClean="0">
                <a:solidFill>
                  <a:srgbClr val="FFFF00"/>
                </a:solidFill>
              </a:rPr>
              <a:t>CAST Summer Institute on Universal Design for Learning</a:t>
            </a:r>
          </a:p>
          <a:p>
            <a:pPr lvl="1"/>
            <a:r>
              <a:rPr lang="en-US" dirty="0" smtClean="0"/>
              <a:t>We learned it is difficult to get everyone to attend when the PD is free?!? Lots of no-shows.</a:t>
            </a:r>
            <a:endParaRPr lang="en-US" dirty="0"/>
          </a:p>
        </p:txBody>
      </p:sp>
    </p:spTree>
    <p:extLst>
      <p:ext uri="{BB962C8B-B14F-4D97-AF65-F5344CB8AC3E}">
        <p14:creationId xmlns:p14="http://schemas.microsoft.com/office/powerpoint/2010/main" val="451376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i="1" dirty="0" smtClean="0">
                <a:solidFill>
                  <a:srgbClr val="FFFF00"/>
                </a:solidFill>
              </a:rPr>
              <a:t>How have you dealt with no-shows for free PD?</a:t>
            </a:r>
          </a:p>
          <a:p>
            <a:r>
              <a:rPr lang="en-US" i="1" dirty="0" smtClean="0">
                <a:solidFill>
                  <a:srgbClr val="FFFF00"/>
                </a:solidFill>
              </a:rPr>
              <a:t>How do you entice teachers to participate?</a:t>
            </a:r>
            <a:endParaRPr lang="en-US" i="1" dirty="0">
              <a:solidFill>
                <a:srgbClr val="FFFF00"/>
              </a:solidFill>
            </a:endParaRPr>
          </a:p>
        </p:txBody>
      </p:sp>
    </p:spTree>
    <p:extLst>
      <p:ext uri="{BB962C8B-B14F-4D97-AF65-F5344CB8AC3E}">
        <p14:creationId xmlns:p14="http://schemas.microsoft.com/office/powerpoint/2010/main" val="174274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Institute Year 2</a:t>
            </a:r>
            <a:endParaRPr lang="en-US" dirty="0"/>
          </a:p>
        </p:txBody>
      </p:sp>
      <p:pic>
        <p:nvPicPr>
          <p:cNvPr id="4" name="Content Placeholder 3" descr="This flyer shows a picture of Marilyn Cochrane Smith and provides the titles of both of her presentations. One is, &quot;Culturally Relevant Teaching: What's Justice Got To Do With It?&quot;. The other presentation is &quot;Inquiry as a Stance on Teaching, Learning and Schooling: Is it Worth It?&quot;" title="Marilyn Cochrane Smith flyer"/>
          <p:cNvPicPr>
            <a:picLocks noGrp="1" noChangeAspect="1"/>
          </p:cNvPicPr>
          <p:nvPr>
            <p:ph idx="1"/>
          </p:nvPr>
        </p:nvPicPr>
        <p:blipFill>
          <a:blip r:embed="rId2" cstate="email">
            <a:extLst>
              <a:ext uri="{28A0092B-C50C-407E-A947-70E740481C1C}">
                <a14:useLocalDpi xmlns:a14="http://schemas.microsoft.com/office/drawing/2010/main"/>
              </a:ext>
            </a:extLst>
          </a:blip>
          <a:srcRect l="-53228" r="-53228"/>
          <a:stretch>
            <a:fillRect/>
          </a:stretch>
        </p:blipFill>
        <p:spPr/>
      </p:pic>
    </p:spTree>
    <p:extLst>
      <p:ext uri="{BB962C8B-B14F-4D97-AF65-F5344CB8AC3E}">
        <p14:creationId xmlns:p14="http://schemas.microsoft.com/office/powerpoint/2010/main" val="1445810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Professional Development Series</a:t>
            </a:r>
            <a:endParaRPr lang="en-US" sz="4000" dirty="0"/>
          </a:p>
        </p:txBody>
      </p:sp>
      <p:sp>
        <p:nvSpPr>
          <p:cNvPr id="3" name="Content Placeholder 2"/>
          <p:cNvSpPr>
            <a:spLocks noGrp="1"/>
          </p:cNvSpPr>
          <p:nvPr>
            <p:ph sz="half" idx="1"/>
          </p:nvPr>
        </p:nvSpPr>
        <p:spPr/>
        <p:txBody>
          <a:bodyPr/>
          <a:lstStyle/>
          <a:p>
            <a:r>
              <a:rPr lang="en-US" dirty="0" smtClean="0">
                <a:solidFill>
                  <a:srgbClr val="FFFF00"/>
                </a:solidFill>
              </a:rPr>
              <a:t>Partnered with Buffalo Teacher Center</a:t>
            </a:r>
          </a:p>
          <a:p>
            <a:r>
              <a:rPr lang="en-US" dirty="0" smtClean="0">
                <a:solidFill>
                  <a:srgbClr val="FFFF00"/>
                </a:solidFill>
              </a:rPr>
              <a:t>Teachers received 1 district credit for attending entire series (6 sessions = 15 hours)</a:t>
            </a:r>
            <a:endParaRPr lang="en-US" dirty="0">
              <a:solidFill>
                <a:srgbClr val="FFFF00"/>
              </a:solidFill>
            </a:endParaRPr>
          </a:p>
        </p:txBody>
      </p:sp>
      <p:sp>
        <p:nvSpPr>
          <p:cNvPr id="4" name="Content Placeholder 3"/>
          <p:cNvSpPr>
            <a:spLocks noGrp="1"/>
          </p:cNvSpPr>
          <p:nvPr>
            <p:ph sz="half" idx="2"/>
          </p:nvPr>
        </p:nvSpPr>
        <p:spPr/>
        <p:txBody>
          <a:bodyPr/>
          <a:lstStyle/>
          <a:p>
            <a:r>
              <a:rPr lang="en-US" dirty="0" smtClean="0">
                <a:solidFill>
                  <a:srgbClr val="FFFF00"/>
                </a:solidFill>
              </a:rPr>
              <a:t>Participants had to complete a “project”</a:t>
            </a:r>
          </a:p>
          <a:p>
            <a:r>
              <a:rPr lang="en-US" dirty="0" smtClean="0">
                <a:solidFill>
                  <a:srgbClr val="FFFF00"/>
                </a:solidFill>
              </a:rPr>
              <a:t>Invited all cooperating teachers (teacher candidates &amp; faculty) to attend</a:t>
            </a:r>
          </a:p>
          <a:p>
            <a:r>
              <a:rPr lang="en-US" dirty="0" smtClean="0">
                <a:solidFill>
                  <a:srgbClr val="FFFF00"/>
                </a:solidFill>
              </a:rPr>
              <a:t>Came up with topics with help from Advisory Council</a:t>
            </a:r>
            <a:endParaRPr lang="en-US" dirty="0">
              <a:solidFill>
                <a:srgbClr val="FFFF00"/>
              </a:solidFill>
            </a:endParaRPr>
          </a:p>
        </p:txBody>
      </p:sp>
    </p:spTree>
    <p:extLst>
      <p:ext uri="{BB962C8B-B14F-4D97-AF65-F5344CB8AC3E}">
        <p14:creationId xmlns:p14="http://schemas.microsoft.com/office/powerpoint/2010/main" val="1903026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Schoology</a:t>
            </a:r>
            <a:endParaRPr lang="en-US" dirty="0"/>
          </a:p>
        </p:txBody>
      </p:sp>
      <p:sp>
        <p:nvSpPr>
          <p:cNvPr id="3" name="Content Placeholder 2"/>
          <p:cNvSpPr>
            <a:spLocks noGrp="1"/>
          </p:cNvSpPr>
          <p:nvPr>
            <p:ph sz="half" idx="1"/>
          </p:nvPr>
        </p:nvSpPr>
        <p:spPr/>
        <p:txBody>
          <a:bodyPr/>
          <a:lstStyle/>
          <a:p>
            <a:r>
              <a:rPr lang="en-US" dirty="0" smtClean="0">
                <a:solidFill>
                  <a:srgbClr val="FFFF00"/>
                </a:solidFill>
              </a:rPr>
              <a:t>The </a:t>
            </a:r>
            <a:r>
              <a:rPr lang="en-US" dirty="0" err="1">
                <a:solidFill>
                  <a:srgbClr val="FFFF00"/>
                </a:solidFill>
              </a:rPr>
              <a:t>S</a:t>
            </a:r>
            <a:r>
              <a:rPr lang="en-US" dirty="0" err="1" smtClean="0">
                <a:solidFill>
                  <a:srgbClr val="FFFF00"/>
                </a:solidFill>
              </a:rPr>
              <a:t>choology</a:t>
            </a:r>
            <a:r>
              <a:rPr lang="en-US" dirty="0" smtClean="0">
                <a:solidFill>
                  <a:srgbClr val="FFFF00"/>
                </a:solidFill>
              </a:rPr>
              <a:t> site made the materials and resources from each PD presentation available to attendees</a:t>
            </a:r>
          </a:p>
          <a:p>
            <a:r>
              <a:rPr lang="en-US" dirty="0" smtClean="0">
                <a:solidFill>
                  <a:srgbClr val="FFFF00"/>
                </a:solidFill>
              </a:rPr>
              <a:t>Announcements were posted on the site throughout the year</a:t>
            </a:r>
            <a:endParaRPr lang="en-US" dirty="0">
              <a:solidFill>
                <a:srgbClr val="FFFF00"/>
              </a:solidFill>
            </a:endParaRPr>
          </a:p>
        </p:txBody>
      </p:sp>
      <p:pic>
        <p:nvPicPr>
          <p:cNvPr id="6" name="Picture 5" descr="Screen Shot 2014-06-18 at 11.26.25 AM.png" title="Screenshot from Schoolog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3493" y="1537480"/>
            <a:ext cx="2529526" cy="2132469"/>
          </a:xfrm>
          <a:prstGeom prst="rect">
            <a:avLst/>
          </a:prstGeom>
        </p:spPr>
      </p:pic>
      <p:pic>
        <p:nvPicPr>
          <p:cNvPr id="7" name="Picture 6" descr="Visit Schoology.com for more information" title="Screenshot from Schoolog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3493" y="3814408"/>
            <a:ext cx="2590506" cy="2312952"/>
          </a:xfrm>
          <a:prstGeom prst="rect">
            <a:avLst/>
          </a:prstGeom>
        </p:spPr>
      </p:pic>
    </p:spTree>
    <p:extLst>
      <p:ext uri="{BB962C8B-B14F-4D97-AF65-F5344CB8AC3E}">
        <p14:creationId xmlns:p14="http://schemas.microsoft.com/office/powerpoint/2010/main" val="3919751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2838"/>
            <a:ext cx="8001000" cy="990600"/>
          </a:xfrm>
        </p:spPr>
        <p:txBody>
          <a:bodyPr/>
          <a:lstStyle/>
          <a:p>
            <a:r>
              <a:rPr lang="en-US" dirty="0" smtClean="0"/>
              <a:t>Goal of PD Series</a:t>
            </a:r>
            <a:endParaRPr lang="en-US" dirty="0"/>
          </a:p>
        </p:txBody>
      </p:sp>
      <p:sp>
        <p:nvSpPr>
          <p:cNvPr id="6" name="Content Placeholder 5"/>
          <p:cNvSpPr>
            <a:spLocks noGrp="1"/>
          </p:cNvSpPr>
          <p:nvPr>
            <p:ph idx="1"/>
          </p:nvPr>
        </p:nvSpPr>
        <p:spPr>
          <a:xfrm>
            <a:off x="533400" y="1193197"/>
            <a:ext cx="8077200" cy="4419600"/>
          </a:xfrm>
        </p:spPr>
        <p:txBody>
          <a:bodyPr/>
          <a:lstStyle/>
          <a:p>
            <a:r>
              <a:rPr lang="en-US" sz="2800" dirty="0" smtClean="0">
                <a:solidFill>
                  <a:srgbClr val="FFFF00"/>
                </a:solidFill>
              </a:rPr>
              <a:t>Increase </a:t>
            </a:r>
            <a:r>
              <a:rPr lang="en-US" sz="2800" dirty="0">
                <a:solidFill>
                  <a:srgbClr val="FFFF00"/>
                </a:solidFill>
              </a:rPr>
              <a:t>the effectiveness of co-teaching practices in inclusive classrooms by providing a framework of topics that explore and address essential components of co-teaching.</a:t>
            </a:r>
          </a:p>
          <a:p>
            <a:r>
              <a:rPr lang="en-US" sz="2800" dirty="0">
                <a:solidFill>
                  <a:srgbClr val="FFFF00"/>
                </a:solidFill>
              </a:rPr>
              <a:t>Provide professional development that is aligned with evidence-based practices and UDL principles.</a:t>
            </a:r>
          </a:p>
          <a:p>
            <a:r>
              <a:rPr lang="en-US" sz="2800" dirty="0">
                <a:solidFill>
                  <a:srgbClr val="FFFF00"/>
                </a:solidFill>
              </a:rPr>
              <a:t>Examine research to identify and implement practical, evidence-based practices in inclusive classroom environments that benefit all learners. </a:t>
            </a:r>
          </a:p>
        </p:txBody>
      </p:sp>
    </p:spTree>
    <p:extLst>
      <p:ext uri="{BB962C8B-B14F-4D97-AF65-F5344CB8AC3E}">
        <p14:creationId xmlns:p14="http://schemas.microsoft.com/office/powerpoint/2010/main" val="2532370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2: Co-Teaching</a:t>
            </a:r>
            <a:endParaRPr lang="en-US" dirty="0"/>
          </a:p>
        </p:txBody>
      </p:sp>
      <p:sp>
        <p:nvSpPr>
          <p:cNvPr id="5" name="Content Placeholder 4"/>
          <p:cNvSpPr>
            <a:spLocks noGrp="1"/>
          </p:cNvSpPr>
          <p:nvPr>
            <p:ph idx="1"/>
          </p:nvPr>
        </p:nvSpPr>
        <p:spPr/>
        <p:txBody>
          <a:bodyPr/>
          <a:lstStyle/>
          <a:p>
            <a:r>
              <a:rPr lang="en-US" sz="3200" dirty="0" smtClean="0">
                <a:solidFill>
                  <a:srgbClr val="FFFF00"/>
                </a:solidFill>
              </a:rPr>
              <a:t>Integrated Co-Teaching: Roles &amp; Responsibilities of the Co-teacher in Implementing &amp; Planning for Instruction</a:t>
            </a:r>
          </a:p>
          <a:p>
            <a:pPr lvl="1"/>
            <a:r>
              <a:rPr lang="en-US" sz="2800" dirty="0" smtClean="0"/>
              <a:t>District personnel</a:t>
            </a:r>
          </a:p>
          <a:p>
            <a:r>
              <a:rPr lang="en-US" sz="3200" dirty="0" smtClean="0">
                <a:solidFill>
                  <a:srgbClr val="FFFF00"/>
                </a:solidFill>
              </a:rPr>
              <a:t>Improving Academic &amp; Behavioral Outcomes in Inclusive Classrooms</a:t>
            </a:r>
          </a:p>
          <a:p>
            <a:pPr lvl="1"/>
            <a:r>
              <a:rPr lang="en-US" sz="2800" dirty="0" smtClean="0"/>
              <a:t>Dr. Larry </a:t>
            </a:r>
            <a:r>
              <a:rPr lang="en-US" sz="2800" dirty="0" err="1" smtClean="0"/>
              <a:t>Maheady</a:t>
            </a:r>
            <a:r>
              <a:rPr lang="en-US" sz="2800" dirty="0" smtClean="0"/>
              <a:t>, SUNY Fredonia</a:t>
            </a:r>
            <a:endParaRPr lang="en-US" sz="2800" dirty="0"/>
          </a:p>
        </p:txBody>
      </p:sp>
    </p:spTree>
    <p:extLst>
      <p:ext uri="{BB962C8B-B14F-4D97-AF65-F5344CB8AC3E}">
        <p14:creationId xmlns:p14="http://schemas.microsoft.com/office/powerpoint/2010/main" val="1359219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dirty="0" smtClean="0">
                <a:cs typeface="+mj-cs"/>
              </a:rPr>
              <a:t>JUSTICE Project Initiatives</a:t>
            </a:r>
          </a:p>
        </p:txBody>
      </p:sp>
      <p:sp>
        <p:nvSpPr>
          <p:cNvPr id="3075" name="Rectangle 3"/>
          <p:cNvSpPr>
            <a:spLocks noGrp="1" noChangeArrowheads="1"/>
          </p:cNvSpPr>
          <p:nvPr>
            <p:ph type="body" idx="1"/>
          </p:nvPr>
        </p:nvSpPr>
        <p:spPr/>
        <p:txBody>
          <a:bodyPr/>
          <a:lstStyle/>
          <a:p>
            <a:pPr eaLnBrk="1" hangingPunct="1">
              <a:defRPr/>
            </a:pPr>
            <a:r>
              <a:rPr lang="en-US" sz="4000" dirty="0" smtClean="0">
                <a:cs typeface="+mn-cs"/>
              </a:rPr>
              <a:t>Professional Development Series</a:t>
            </a:r>
          </a:p>
          <a:p>
            <a:pPr lvl="1">
              <a:defRPr/>
            </a:pPr>
            <a:r>
              <a:rPr lang="en-US" sz="3600" dirty="0" smtClean="0">
                <a:cs typeface="+mn-cs"/>
              </a:rPr>
              <a:t>Inquiry Project/</a:t>
            </a:r>
            <a:r>
              <a:rPr lang="en-US" sz="3600" dirty="0" err="1" smtClean="0">
                <a:cs typeface="+mn-cs"/>
              </a:rPr>
              <a:t>Schoology</a:t>
            </a:r>
            <a:endParaRPr lang="en-US" sz="3600" dirty="0" smtClean="0">
              <a:cs typeface="+mn-cs"/>
            </a:endParaRPr>
          </a:p>
          <a:p>
            <a:pPr>
              <a:defRPr/>
            </a:pPr>
            <a:r>
              <a:rPr lang="en-US" sz="4000" dirty="0"/>
              <a:t>Mentoring Online </a:t>
            </a:r>
            <a:r>
              <a:rPr lang="en-US" sz="4000" dirty="0" smtClean="0"/>
              <a:t>Module for CTs</a:t>
            </a:r>
            <a:endParaRPr lang="en-US" sz="4000" dirty="0" smtClean="0">
              <a:cs typeface="+mn-cs"/>
            </a:endParaRPr>
          </a:p>
          <a:p>
            <a:pPr eaLnBrk="1" hangingPunct="1">
              <a:defRPr/>
            </a:pPr>
            <a:r>
              <a:rPr lang="en-US" sz="4000" dirty="0" smtClean="0">
                <a:cs typeface="+mn-cs"/>
              </a:rPr>
              <a:t>Inquiry Group</a:t>
            </a:r>
          </a:p>
          <a:p>
            <a:pPr eaLnBrk="1" hangingPunct="1">
              <a:defRPr/>
            </a:pPr>
            <a:r>
              <a:rPr lang="en-US" sz="4000" dirty="0" smtClean="0">
                <a:cs typeface="+mn-cs"/>
              </a:rPr>
              <a:t>IRIS modules</a:t>
            </a:r>
          </a:p>
          <a:p>
            <a:pPr eaLnBrk="1" hangingPunct="1">
              <a:defRPr/>
            </a:pPr>
            <a:r>
              <a:rPr lang="en-US" sz="4000" dirty="0" err="1" smtClean="0">
                <a:cs typeface="+mn-cs"/>
              </a:rPr>
              <a:t>Livescribe</a:t>
            </a:r>
            <a:r>
              <a:rPr lang="en-US" sz="4000" dirty="0" smtClean="0">
                <a:cs typeface="+mn-cs"/>
              </a:rPr>
              <a:t> Training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Co-Teaching PD Series</a:t>
            </a:r>
            <a:endParaRPr lang="en-US" dirty="0"/>
          </a:p>
        </p:txBody>
      </p:sp>
      <p:sp>
        <p:nvSpPr>
          <p:cNvPr id="3" name="Content Placeholder 2"/>
          <p:cNvSpPr>
            <a:spLocks noGrp="1"/>
          </p:cNvSpPr>
          <p:nvPr>
            <p:ph idx="1"/>
          </p:nvPr>
        </p:nvSpPr>
        <p:spPr/>
        <p:txBody>
          <a:bodyPr/>
          <a:lstStyle/>
          <a:p>
            <a:r>
              <a:rPr lang="en-US" sz="3600" dirty="0" smtClean="0">
                <a:solidFill>
                  <a:srgbClr val="FFFF00"/>
                </a:solidFill>
              </a:rPr>
              <a:t>Co-teaching Discussion Panel: How to Put Theory into Practice</a:t>
            </a:r>
          </a:p>
          <a:p>
            <a:pPr lvl="1"/>
            <a:r>
              <a:rPr lang="en-US" sz="3200" dirty="0" smtClean="0"/>
              <a:t>Co-teachers from partnership schools</a:t>
            </a:r>
          </a:p>
          <a:p>
            <a:r>
              <a:rPr lang="en-US" sz="3600" dirty="0" smtClean="0">
                <a:solidFill>
                  <a:srgbClr val="FFFF00"/>
                </a:solidFill>
              </a:rPr>
              <a:t>Communicating &amp; Cooperating for Success in the Inclusive Classroom</a:t>
            </a:r>
          </a:p>
          <a:p>
            <a:pPr lvl="1"/>
            <a:r>
              <a:rPr lang="en-US" sz="3200" dirty="0" smtClean="0">
                <a:solidFill>
                  <a:srgbClr val="FFFFFF"/>
                </a:solidFill>
              </a:rPr>
              <a:t>Communication Faculty Member at College</a:t>
            </a:r>
            <a:endParaRPr lang="en-US" sz="3200" dirty="0">
              <a:solidFill>
                <a:srgbClr val="FFFFFF"/>
              </a:solidFill>
            </a:endParaRPr>
          </a:p>
        </p:txBody>
      </p:sp>
    </p:spTree>
    <p:extLst>
      <p:ext uri="{BB962C8B-B14F-4D97-AF65-F5344CB8AC3E}">
        <p14:creationId xmlns:p14="http://schemas.microsoft.com/office/powerpoint/2010/main" val="1942324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Co-Teaching </a:t>
            </a:r>
            <a:r>
              <a:rPr lang="en-US" sz="3600" dirty="0" err="1" smtClean="0"/>
              <a:t>PD</a:t>
            </a:r>
            <a:r>
              <a:rPr lang="en-US" sz="3600" dirty="0" smtClean="0"/>
              <a:t> Series (continued)</a:t>
            </a:r>
            <a:endParaRPr lang="en-US" sz="3600" dirty="0"/>
          </a:p>
        </p:txBody>
      </p:sp>
      <p:sp>
        <p:nvSpPr>
          <p:cNvPr id="3" name="Content Placeholder 2"/>
          <p:cNvSpPr>
            <a:spLocks noGrp="1"/>
          </p:cNvSpPr>
          <p:nvPr>
            <p:ph idx="1"/>
          </p:nvPr>
        </p:nvSpPr>
        <p:spPr/>
        <p:txBody>
          <a:bodyPr/>
          <a:lstStyle/>
          <a:p>
            <a:r>
              <a:rPr lang="en-US" sz="3200" dirty="0" smtClean="0">
                <a:solidFill>
                  <a:srgbClr val="FFFF00"/>
                </a:solidFill>
              </a:rPr>
              <a:t>Inclusive Classroom Assessments: Enhance &amp; Document your Teaching Effectiveness and Your Students’ Learning </a:t>
            </a:r>
          </a:p>
          <a:p>
            <a:pPr lvl="1"/>
            <a:r>
              <a:rPr lang="en-US" sz="2800" dirty="0" smtClean="0"/>
              <a:t>Dr. Spencer </a:t>
            </a:r>
            <a:r>
              <a:rPr lang="en-US" sz="2800" dirty="0" err="1" smtClean="0"/>
              <a:t>Salend</a:t>
            </a:r>
            <a:r>
              <a:rPr lang="en-US" sz="2800" dirty="0" smtClean="0"/>
              <a:t>, SUNY New </a:t>
            </a:r>
            <a:r>
              <a:rPr lang="en-US" sz="2800" dirty="0" err="1" smtClean="0"/>
              <a:t>Paltz</a:t>
            </a:r>
            <a:endParaRPr lang="en-US" sz="2800" dirty="0" smtClean="0"/>
          </a:p>
          <a:p>
            <a:r>
              <a:rPr lang="en-US" sz="3200" dirty="0" smtClean="0">
                <a:solidFill>
                  <a:srgbClr val="FFFF00"/>
                </a:solidFill>
              </a:rPr>
              <a:t>A Showcase of Teacher Inquiry &amp; Research from Everyday Practice</a:t>
            </a:r>
          </a:p>
          <a:p>
            <a:pPr lvl="1"/>
            <a:r>
              <a:rPr lang="en-US" sz="2800" dirty="0" smtClean="0"/>
              <a:t>Buffalo District Teachers</a:t>
            </a:r>
          </a:p>
          <a:p>
            <a:pPr lvl="1"/>
            <a:endParaRPr lang="en-US" sz="2800" dirty="0"/>
          </a:p>
        </p:txBody>
      </p:sp>
    </p:spTree>
    <p:extLst>
      <p:ext uri="{BB962C8B-B14F-4D97-AF65-F5344CB8AC3E}">
        <p14:creationId xmlns:p14="http://schemas.microsoft.com/office/powerpoint/2010/main" val="1040366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Project &amp; Showcase</a:t>
            </a:r>
            <a:endParaRPr lang="en-US" dirty="0"/>
          </a:p>
        </p:txBody>
      </p:sp>
      <p:pic>
        <p:nvPicPr>
          <p:cNvPr id="5" name="Content Placeholder 4" descr="It is a picture of 3 adults discussing a poster presentation." title="Picture of inquiry project showcase"/>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4766369" y="1786160"/>
            <a:ext cx="3487557" cy="3889968"/>
          </a:xfrm>
        </p:spPr>
      </p:pic>
      <p:sp>
        <p:nvSpPr>
          <p:cNvPr id="4" name="Content Placeholder 3"/>
          <p:cNvSpPr>
            <a:spLocks noGrp="1"/>
          </p:cNvSpPr>
          <p:nvPr>
            <p:ph sz="half" idx="2"/>
          </p:nvPr>
        </p:nvSpPr>
        <p:spPr>
          <a:xfrm>
            <a:off x="654444" y="1488242"/>
            <a:ext cx="3962400" cy="4419600"/>
          </a:xfrm>
        </p:spPr>
        <p:txBody>
          <a:bodyPr/>
          <a:lstStyle/>
          <a:p>
            <a:r>
              <a:rPr lang="en-US" sz="2600" dirty="0" smtClean="0">
                <a:solidFill>
                  <a:srgbClr val="FFFF00"/>
                </a:solidFill>
              </a:rPr>
              <a:t>JUSTICE (in </a:t>
            </a:r>
            <a:r>
              <a:rPr lang="en-US" sz="2600" dirty="0">
                <a:solidFill>
                  <a:srgbClr val="FFFF00"/>
                </a:solidFill>
              </a:rPr>
              <a:t>collaboration with the Buffalo Public </a:t>
            </a:r>
            <a:r>
              <a:rPr lang="en-US" sz="2600" dirty="0" smtClean="0">
                <a:solidFill>
                  <a:srgbClr val="FFFF00"/>
                </a:solidFill>
              </a:rPr>
              <a:t>Schools) sponsored </a:t>
            </a:r>
            <a:r>
              <a:rPr lang="en-US" sz="2600" dirty="0">
                <a:solidFill>
                  <a:srgbClr val="FFFF00"/>
                </a:solidFill>
              </a:rPr>
              <a:t>a </a:t>
            </a:r>
            <a:r>
              <a:rPr lang="en-US" sz="2600" dirty="0" smtClean="0">
                <a:solidFill>
                  <a:srgbClr val="FFFF00"/>
                </a:solidFill>
              </a:rPr>
              <a:t>PD session </a:t>
            </a:r>
            <a:r>
              <a:rPr lang="en-US" sz="2600" dirty="0">
                <a:solidFill>
                  <a:srgbClr val="FFFF00"/>
                </a:solidFill>
              </a:rPr>
              <a:t>showcasing </a:t>
            </a:r>
            <a:r>
              <a:rPr lang="en-US" sz="2600" dirty="0" smtClean="0">
                <a:solidFill>
                  <a:srgbClr val="FFFF00"/>
                </a:solidFill>
              </a:rPr>
              <a:t>research projects from the participants of our PD series on co-teaching.</a:t>
            </a:r>
            <a:endParaRPr lang="en-US" sz="2600" dirty="0">
              <a:solidFill>
                <a:srgbClr val="FFFF00"/>
              </a:solidFill>
            </a:endParaRPr>
          </a:p>
          <a:p>
            <a:endParaRPr lang="en-US" dirty="0"/>
          </a:p>
        </p:txBody>
      </p:sp>
    </p:spTree>
    <p:extLst>
      <p:ext uri="{BB962C8B-B14F-4D97-AF65-F5344CB8AC3E}">
        <p14:creationId xmlns:p14="http://schemas.microsoft.com/office/powerpoint/2010/main" val="3694522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Inquiry Project &amp; Showcase (continued)</a:t>
            </a:r>
            <a:endParaRPr lang="en-US" sz="3200" dirty="0"/>
          </a:p>
        </p:txBody>
      </p:sp>
      <p:sp>
        <p:nvSpPr>
          <p:cNvPr id="4" name="Content Placeholder 3"/>
          <p:cNvSpPr>
            <a:spLocks noGrp="1"/>
          </p:cNvSpPr>
          <p:nvPr>
            <p:ph sz="half" idx="2"/>
          </p:nvPr>
        </p:nvSpPr>
        <p:spPr>
          <a:xfrm>
            <a:off x="654444" y="1488242"/>
            <a:ext cx="3962400" cy="4419600"/>
          </a:xfrm>
        </p:spPr>
        <p:txBody>
          <a:bodyPr/>
          <a:lstStyle/>
          <a:p>
            <a:r>
              <a:rPr lang="en-US" sz="2600" dirty="0">
                <a:solidFill>
                  <a:srgbClr val="FFFF00"/>
                </a:solidFill>
              </a:rPr>
              <a:t>Throughout the year, teachers developed inquiry studies that monitored student outcomes. Data collection methods were utilized to measure and analyze the use of instructional strategies within classrooms. </a:t>
            </a:r>
          </a:p>
        </p:txBody>
      </p:sp>
      <p:pic>
        <p:nvPicPr>
          <p:cNvPr id="6" name="Picture 5" descr="This is a picture of some of the attendees of the gala." title="Picture of attendees of showcas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2346" y="2320625"/>
            <a:ext cx="3702054" cy="2776541"/>
          </a:xfrm>
          <a:prstGeom prst="rect">
            <a:avLst/>
          </a:prstGeom>
        </p:spPr>
      </p:pic>
    </p:spTree>
    <p:extLst>
      <p:ext uri="{BB962C8B-B14F-4D97-AF65-F5344CB8AC3E}">
        <p14:creationId xmlns:p14="http://schemas.microsoft.com/office/powerpoint/2010/main" val="3064412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Inquiry Project &amp; Showcase (continued 2)</a:t>
            </a:r>
            <a:endParaRPr lang="en-US" sz="3200" dirty="0"/>
          </a:p>
        </p:txBody>
      </p:sp>
      <p:sp>
        <p:nvSpPr>
          <p:cNvPr id="4" name="Content Placeholder 3"/>
          <p:cNvSpPr>
            <a:spLocks noGrp="1"/>
          </p:cNvSpPr>
          <p:nvPr>
            <p:ph sz="half" idx="2"/>
          </p:nvPr>
        </p:nvSpPr>
        <p:spPr>
          <a:xfrm>
            <a:off x="654444" y="1488242"/>
            <a:ext cx="3962400" cy="4419600"/>
          </a:xfrm>
        </p:spPr>
        <p:txBody>
          <a:bodyPr/>
          <a:lstStyle/>
          <a:p>
            <a:r>
              <a:rPr lang="en-US" sz="2600" dirty="0">
                <a:solidFill>
                  <a:srgbClr val="FFFF00"/>
                </a:solidFill>
              </a:rPr>
              <a:t>During the Teacher Inquiry Showcase, teachers shared their inquiry research projects and discussed how the use evidence-based practices enhanced learning opportunities for their students. </a:t>
            </a:r>
          </a:p>
        </p:txBody>
      </p:sp>
      <p:pic>
        <p:nvPicPr>
          <p:cNvPr id="6" name="Picture 5" descr="This picture shows how the room was set up with posters on the outside perimeter and a table in the middle of the room with ipads for evaluative surveys." title="Picture of room set u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6845" y="2163828"/>
            <a:ext cx="3555708" cy="2666781"/>
          </a:xfrm>
          <a:prstGeom prst="rect">
            <a:avLst/>
          </a:prstGeom>
        </p:spPr>
      </p:pic>
    </p:spTree>
    <p:extLst>
      <p:ext uri="{BB962C8B-B14F-4D97-AF65-F5344CB8AC3E}">
        <p14:creationId xmlns:p14="http://schemas.microsoft.com/office/powerpoint/2010/main" val="1010422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Inquiry Project &amp; Showcase (continued 3)</a:t>
            </a:r>
            <a:endParaRPr lang="en-US" sz="3200" dirty="0"/>
          </a:p>
        </p:txBody>
      </p:sp>
      <p:sp>
        <p:nvSpPr>
          <p:cNvPr id="4" name="Content Placeholder 3"/>
          <p:cNvSpPr>
            <a:spLocks noGrp="1"/>
          </p:cNvSpPr>
          <p:nvPr>
            <p:ph sz="half" idx="2"/>
          </p:nvPr>
        </p:nvSpPr>
        <p:spPr>
          <a:xfrm>
            <a:off x="654444" y="1488242"/>
            <a:ext cx="3962400" cy="4419600"/>
          </a:xfrm>
        </p:spPr>
        <p:txBody>
          <a:bodyPr/>
          <a:lstStyle/>
          <a:p>
            <a:r>
              <a:rPr lang="en-US" sz="2400" dirty="0">
                <a:solidFill>
                  <a:srgbClr val="FFFF00"/>
                </a:solidFill>
              </a:rPr>
              <a:t>An open gala poster session </a:t>
            </a:r>
            <a:r>
              <a:rPr lang="en-US" sz="2400" dirty="0" smtClean="0">
                <a:solidFill>
                  <a:srgbClr val="FFFF00"/>
                </a:solidFill>
              </a:rPr>
              <a:t>enabled </a:t>
            </a:r>
            <a:r>
              <a:rPr lang="en-US" sz="2400" dirty="0">
                <a:solidFill>
                  <a:srgbClr val="FFFF00"/>
                </a:solidFill>
              </a:rPr>
              <a:t>attendees to learn about the research studies, ask questions, and engage in professional dialogue to develop a deeper understanding of how to embed practical, evidence-based interventions into their own everyday practices. </a:t>
            </a:r>
          </a:p>
          <a:p>
            <a:endParaRPr lang="en-US" dirty="0"/>
          </a:p>
        </p:txBody>
      </p:sp>
      <p:pic>
        <p:nvPicPr>
          <p:cNvPr id="6" name="Picture 5" descr="this pictures shows the speakers discussing the overview of the inquiry showcase" title="Picture of whole group at gal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6844" y="2383345"/>
            <a:ext cx="3681148" cy="2760861"/>
          </a:xfrm>
          <a:prstGeom prst="rect">
            <a:avLst/>
          </a:prstGeom>
        </p:spPr>
      </p:pic>
    </p:spTree>
    <p:extLst>
      <p:ext uri="{BB962C8B-B14F-4D97-AF65-F5344CB8AC3E}">
        <p14:creationId xmlns:p14="http://schemas.microsoft.com/office/powerpoint/2010/main" val="1807016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sz="half" idx="1"/>
          </p:nvPr>
        </p:nvSpPr>
        <p:spPr>
          <a:xfrm>
            <a:off x="533400" y="1676400"/>
            <a:ext cx="8001000" cy="4419600"/>
          </a:xfrm>
        </p:spPr>
        <p:txBody>
          <a:bodyPr/>
          <a:lstStyle/>
          <a:p>
            <a:pPr marL="0" indent="0">
              <a:buNone/>
            </a:pPr>
            <a:r>
              <a:rPr lang="en-US" b="1" dirty="0" smtClean="0"/>
              <a:t>Teacher reflection:</a:t>
            </a:r>
          </a:p>
          <a:p>
            <a:pPr marL="0" indent="0">
              <a:buNone/>
            </a:pPr>
            <a:r>
              <a:rPr lang="en-US" dirty="0" smtClean="0"/>
              <a:t>“</a:t>
            </a:r>
            <a:r>
              <a:rPr lang="en-US" dirty="0" smtClean="0">
                <a:solidFill>
                  <a:srgbClr val="FFFF00"/>
                </a:solidFill>
              </a:rPr>
              <a:t>I attended this </a:t>
            </a:r>
            <a:r>
              <a:rPr lang="en-US" dirty="0">
                <a:solidFill>
                  <a:srgbClr val="FFFF00"/>
                </a:solidFill>
              </a:rPr>
              <a:t>PD series with the three teachers that I co-teach with. This was beneficial on many levels. We would have discussions the following day to discuss what we learned and want to </a:t>
            </a:r>
            <a:r>
              <a:rPr lang="en-US" dirty="0" smtClean="0">
                <a:solidFill>
                  <a:srgbClr val="FFFF00"/>
                </a:solidFill>
              </a:rPr>
              <a:t>integrate </a:t>
            </a:r>
            <a:r>
              <a:rPr lang="en-US" dirty="0">
                <a:solidFill>
                  <a:srgbClr val="FFFF00"/>
                </a:solidFill>
              </a:rPr>
              <a:t>into our planning. We were able to have very </a:t>
            </a:r>
            <a:r>
              <a:rPr lang="en-US" dirty="0" smtClean="0">
                <a:solidFill>
                  <a:srgbClr val="FFFF00"/>
                </a:solidFill>
              </a:rPr>
              <a:t>in-depth </a:t>
            </a:r>
            <a:r>
              <a:rPr lang="en-US" dirty="0">
                <a:solidFill>
                  <a:srgbClr val="FFFF00"/>
                </a:solidFill>
              </a:rPr>
              <a:t>conversations about academic and </a:t>
            </a:r>
            <a:r>
              <a:rPr lang="en-US" dirty="0" smtClean="0">
                <a:solidFill>
                  <a:srgbClr val="FFFF00"/>
                </a:solidFill>
              </a:rPr>
              <a:t>behavioral </a:t>
            </a:r>
            <a:r>
              <a:rPr lang="en-US" dirty="0">
                <a:solidFill>
                  <a:srgbClr val="FFFF00"/>
                </a:solidFill>
              </a:rPr>
              <a:t>outcomes using ideas and resources that we were presented with</a:t>
            </a:r>
            <a:r>
              <a:rPr lang="en-US" dirty="0" smtClean="0">
                <a:solidFill>
                  <a:srgbClr val="FFFF00"/>
                </a:solidFill>
              </a:rPr>
              <a:t>.”</a:t>
            </a:r>
            <a:endParaRPr lang="en-US" b="1" dirty="0">
              <a:solidFill>
                <a:srgbClr val="FFFF00"/>
              </a:solidFill>
            </a:endParaRPr>
          </a:p>
        </p:txBody>
      </p:sp>
    </p:spTree>
    <p:extLst>
      <p:ext uri="{BB962C8B-B14F-4D97-AF65-F5344CB8AC3E}">
        <p14:creationId xmlns:p14="http://schemas.microsoft.com/office/powerpoint/2010/main" val="2759056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(continued)</a:t>
            </a:r>
            <a:endParaRPr lang="en-US" dirty="0"/>
          </a:p>
        </p:txBody>
      </p:sp>
      <p:sp>
        <p:nvSpPr>
          <p:cNvPr id="3" name="Content Placeholder 2"/>
          <p:cNvSpPr>
            <a:spLocks noGrp="1"/>
          </p:cNvSpPr>
          <p:nvPr>
            <p:ph sz="half" idx="1"/>
          </p:nvPr>
        </p:nvSpPr>
        <p:spPr>
          <a:xfrm>
            <a:off x="533400" y="1676400"/>
            <a:ext cx="8001000" cy="4419600"/>
          </a:xfrm>
        </p:spPr>
        <p:txBody>
          <a:bodyPr/>
          <a:lstStyle/>
          <a:p>
            <a:pPr marL="0" indent="0">
              <a:buNone/>
            </a:pPr>
            <a:r>
              <a:rPr lang="en-US" b="1" dirty="0" smtClean="0"/>
              <a:t>Teacher reflection:</a:t>
            </a:r>
          </a:p>
          <a:p>
            <a:pPr marL="0" indent="0">
              <a:buNone/>
            </a:pPr>
            <a:r>
              <a:rPr lang="en-US" dirty="0" smtClean="0">
                <a:solidFill>
                  <a:srgbClr val="FFFF00"/>
                </a:solidFill>
              </a:rPr>
              <a:t>“</a:t>
            </a:r>
            <a:r>
              <a:rPr lang="en-US" dirty="0">
                <a:solidFill>
                  <a:srgbClr val="FFFF00"/>
                </a:solidFill>
              </a:rPr>
              <a:t>The project was open ended so we were really able to focus on a project that fit our classrooms. It was beneficial to have the time to work with my </a:t>
            </a:r>
            <a:r>
              <a:rPr lang="en-US" dirty="0" smtClean="0">
                <a:solidFill>
                  <a:srgbClr val="FFFF00"/>
                </a:solidFill>
              </a:rPr>
              <a:t>co-teacher </a:t>
            </a:r>
            <a:r>
              <a:rPr lang="en-US" dirty="0">
                <a:solidFill>
                  <a:srgbClr val="FFFF00"/>
                </a:solidFill>
              </a:rPr>
              <a:t>and reflect on the process with her.</a:t>
            </a:r>
            <a:r>
              <a:rPr lang="en-US" dirty="0" smtClean="0">
                <a:solidFill>
                  <a:srgbClr val="FFFF00"/>
                </a:solidFill>
              </a:rPr>
              <a:t>”</a:t>
            </a:r>
            <a:endParaRPr lang="en-US" b="1" dirty="0">
              <a:solidFill>
                <a:srgbClr val="FFFF00"/>
              </a:solidFill>
            </a:endParaRPr>
          </a:p>
          <a:p>
            <a:pPr marL="0" indent="0">
              <a:buNone/>
            </a:pPr>
            <a:endParaRPr lang="en-US" dirty="0" smtClean="0"/>
          </a:p>
        </p:txBody>
      </p:sp>
    </p:spTree>
    <p:extLst>
      <p:ext uri="{BB962C8B-B14F-4D97-AF65-F5344CB8AC3E}">
        <p14:creationId xmlns:p14="http://schemas.microsoft.com/office/powerpoint/2010/main" val="4013003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a:t>
            </a:r>
            <a:r>
              <a:rPr lang="en-US" dirty="0"/>
              <a:t>Learned (</a:t>
            </a:r>
            <a:r>
              <a:rPr lang="en-US" dirty="0" smtClean="0"/>
              <a:t>continued 2)</a:t>
            </a:r>
            <a:endParaRPr lang="en-US" dirty="0"/>
          </a:p>
        </p:txBody>
      </p:sp>
      <p:sp>
        <p:nvSpPr>
          <p:cNvPr id="3" name="Content Placeholder 2"/>
          <p:cNvSpPr>
            <a:spLocks noGrp="1"/>
          </p:cNvSpPr>
          <p:nvPr>
            <p:ph sz="half" idx="1"/>
          </p:nvPr>
        </p:nvSpPr>
        <p:spPr>
          <a:xfrm>
            <a:off x="533400" y="1676400"/>
            <a:ext cx="8001000" cy="4419600"/>
          </a:xfrm>
        </p:spPr>
        <p:txBody>
          <a:bodyPr/>
          <a:lstStyle/>
          <a:p>
            <a:pPr marL="0" indent="0">
              <a:buNone/>
            </a:pPr>
            <a:r>
              <a:rPr lang="en-US" b="1" dirty="0" smtClean="0"/>
              <a:t>Teacher reflection:</a:t>
            </a:r>
          </a:p>
          <a:p>
            <a:pPr marL="0" indent="0">
              <a:buNone/>
            </a:pPr>
            <a:r>
              <a:rPr lang="en-US" dirty="0" smtClean="0"/>
              <a:t>“</a:t>
            </a:r>
            <a:r>
              <a:rPr lang="en-US" dirty="0">
                <a:solidFill>
                  <a:srgbClr val="FFFF00"/>
                </a:solidFill>
              </a:rPr>
              <a:t>One of the co-teachers that I work with found this project to be helpful in a number of ways. Last year we identified an area that we wanted to focus on this year. The </a:t>
            </a:r>
            <a:r>
              <a:rPr lang="en-US" dirty="0" smtClean="0">
                <a:solidFill>
                  <a:srgbClr val="FFFF00"/>
                </a:solidFill>
              </a:rPr>
              <a:t>area </a:t>
            </a:r>
            <a:r>
              <a:rPr lang="en-US" dirty="0">
                <a:solidFill>
                  <a:srgbClr val="FFFF00"/>
                </a:solidFill>
              </a:rPr>
              <a:t>of focus was academic conversations. </a:t>
            </a:r>
            <a:r>
              <a:rPr lang="en-US" dirty="0" smtClean="0">
                <a:solidFill>
                  <a:srgbClr val="FFFF00"/>
                </a:solidFill>
              </a:rPr>
              <a:t>Integrating </a:t>
            </a:r>
            <a:r>
              <a:rPr lang="en-US" dirty="0">
                <a:solidFill>
                  <a:srgbClr val="FFFF00"/>
                </a:solidFill>
              </a:rPr>
              <a:t>more student talk and less teacher talk. This research project gave us an opportunity to focus on that particular area while developing lessons and skills on conversations within our </a:t>
            </a:r>
            <a:r>
              <a:rPr lang="en-US" dirty="0" smtClean="0">
                <a:solidFill>
                  <a:srgbClr val="FFFF00"/>
                </a:solidFill>
              </a:rPr>
              <a:t>classroom.”</a:t>
            </a:r>
            <a:endParaRPr lang="en-US" b="1" dirty="0">
              <a:solidFill>
                <a:srgbClr val="FFFF00"/>
              </a:solidFill>
            </a:endParaRPr>
          </a:p>
          <a:p>
            <a:pPr marL="0" indent="0">
              <a:buNone/>
            </a:pPr>
            <a:endParaRPr lang="en-US" dirty="0" smtClean="0"/>
          </a:p>
        </p:txBody>
      </p:sp>
    </p:spTree>
    <p:extLst>
      <p:ext uri="{BB962C8B-B14F-4D97-AF65-F5344CB8AC3E}">
        <p14:creationId xmlns:p14="http://schemas.microsoft.com/office/powerpoint/2010/main" val="922866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a:t>
            </a:r>
            <a:r>
              <a:rPr lang="en-US" dirty="0"/>
              <a:t>Learned (</a:t>
            </a:r>
            <a:r>
              <a:rPr lang="en-US" dirty="0" smtClean="0"/>
              <a:t>continued 3)</a:t>
            </a:r>
            <a:endParaRPr lang="en-US" dirty="0"/>
          </a:p>
        </p:txBody>
      </p:sp>
      <p:sp>
        <p:nvSpPr>
          <p:cNvPr id="3" name="Content Placeholder 2"/>
          <p:cNvSpPr>
            <a:spLocks noGrp="1"/>
          </p:cNvSpPr>
          <p:nvPr>
            <p:ph sz="half" idx="1"/>
          </p:nvPr>
        </p:nvSpPr>
        <p:spPr>
          <a:xfrm>
            <a:off x="533400" y="1676400"/>
            <a:ext cx="8001000" cy="4419600"/>
          </a:xfrm>
        </p:spPr>
        <p:txBody>
          <a:bodyPr/>
          <a:lstStyle/>
          <a:p>
            <a:pPr marL="0" indent="0">
              <a:buNone/>
            </a:pPr>
            <a:r>
              <a:rPr lang="en-US" b="1" dirty="0" smtClean="0"/>
              <a:t>Teacher reflection:</a:t>
            </a:r>
          </a:p>
          <a:p>
            <a:pPr marL="0" indent="0">
              <a:buNone/>
            </a:pPr>
            <a:r>
              <a:rPr lang="en-US" dirty="0" smtClean="0">
                <a:solidFill>
                  <a:srgbClr val="FFFF00"/>
                </a:solidFill>
              </a:rPr>
              <a:t>“</a:t>
            </a:r>
            <a:r>
              <a:rPr lang="en-US" dirty="0">
                <a:solidFill>
                  <a:srgbClr val="FFFF00"/>
                </a:solidFill>
              </a:rPr>
              <a:t>I really like the project. I loved the ability to collect data, problem solve, analyze the data and implement a new strategy. The best part was that in the end the strategy did in fact achieve my goal which was to increase student </a:t>
            </a:r>
            <a:r>
              <a:rPr lang="en-US" dirty="0" smtClean="0">
                <a:solidFill>
                  <a:srgbClr val="FFFF00"/>
                </a:solidFill>
              </a:rPr>
              <a:t>involvement.”</a:t>
            </a:r>
            <a:endParaRPr lang="en-US" b="1" dirty="0">
              <a:solidFill>
                <a:srgbClr val="FFFF00"/>
              </a:solidFill>
            </a:endParaRPr>
          </a:p>
          <a:p>
            <a:pPr marL="0" indent="0">
              <a:buNone/>
            </a:pPr>
            <a:endParaRPr lang="en-US" dirty="0" smtClean="0">
              <a:solidFill>
                <a:srgbClr val="FFFF00"/>
              </a:solidFill>
            </a:endParaRPr>
          </a:p>
        </p:txBody>
      </p:sp>
    </p:spTree>
    <p:extLst>
      <p:ext uri="{BB962C8B-B14F-4D97-AF65-F5344CB8AC3E}">
        <p14:creationId xmlns:p14="http://schemas.microsoft.com/office/powerpoint/2010/main" val="3402274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IRIS Modules - Pilot</a:t>
            </a:r>
            <a:endParaRPr lang="en-US" dirty="0"/>
          </a:p>
        </p:txBody>
      </p:sp>
      <p:sp>
        <p:nvSpPr>
          <p:cNvPr id="5" name="Content Placeholder 4"/>
          <p:cNvSpPr>
            <a:spLocks noGrp="1"/>
          </p:cNvSpPr>
          <p:nvPr>
            <p:ph sz="half" idx="1"/>
          </p:nvPr>
        </p:nvSpPr>
        <p:spPr/>
        <p:txBody>
          <a:bodyPr/>
          <a:lstStyle/>
          <a:p>
            <a:r>
              <a:rPr lang="en-US" dirty="0" smtClean="0">
                <a:solidFill>
                  <a:srgbClr val="FFFF00"/>
                </a:solidFill>
              </a:rPr>
              <a:t>Paid CTs to complete certain IRIS Modules and submit assessment questions</a:t>
            </a:r>
          </a:p>
          <a:p>
            <a:r>
              <a:rPr lang="en-US" dirty="0" smtClean="0">
                <a:solidFill>
                  <a:srgbClr val="FFFF00"/>
                </a:solidFill>
              </a:rPr>
              <a:t>Hoping that would result in different practices that our candidates would see</a:t>
            </a:r>
            <a:endParaRPr lang="en-US" dirty="0">
              <a:solidFill>
                <a:srgbClr val="FFFF00"/>
              </a:solidFill>
            </a:endParaRPr>
          </a:p>
        </p:txBody>
      </p:sp>
      <p:sp>
        <p:nvSpPr>
          <p:cNvPr id="6" name="Content Placeholder 5"/>
          <p:cNvSpPr>
            <a:spLocks noGrp="1"/>
          </p:cNvSpPr>
          <p:nvPr>
            <p:ph sz="half" idx="2"/>
          </p:nvPr>
        </p:nvSpPr>
        <p:spPr/>
        <p:txBody>
          <a:bodyPr/>
          <a:lstStyle/>
          <a:p>
            <a:r>
              <a:rPr lang="en-US" dirty="0" smtClean="0">
                <a:solidFill>
                  <a:srgbClr val="FFFF00"/>
                </a:solidFill>
              </a:rPr>
              <a:t>Worked with a principal who then offered the modules as PD 175 hours</a:t>
            </a:r>
          </a:p>
          <a:p>
            <a:r>
              <a:rPr lang="en-US" dirty="0" smtClean="0">
                <a:solidFill>
                  <a:srgbClr val="FFFF00"/>
                </a:solidFill>
              </a:rPr>
              <a:t>Worked with the Buffalo Teacher Center to help set up the modules as summer professional development</a:t>
            </a:r>
            <a:endParaRPr lang="en-US" dirty="0">
              <a:solidFill>
                <a:srgbClr val="FFFF00"/>
              </a:solidFill>
            </a:endParaRPr>
          </a:p>
        </p:txBody>
      </p:sp>
    </p:spTree>
    <p:extLst>
      <p:ext uri="{BB962C8B-B14F-4D97-AF65-F5344CB8AC3E}">
        <p14:creationId xmlns:p14="http://schemas.microsoft.com/office/powerpoint/2010/main" val="3564170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a:t>
            </a:r>
            <a:r>
              <a:rPr lang="en-US" dirty="0"/>
              <a:t>Learned (</a:t>
            </a:r>
            <a:r>
              <a:rPr lang="en-US" dirty="0" smtClean="0"/>
              <a:t>continued 4)</a:t>
            </a:r>
            <a:endParaRPr lang="en-US" dirty="0"/>
          </a:p>
        </p:txBody>
      </p:sp>
      <p:sp>
        <p:nvSpPr>
          <p:cNvPr id="3" name="Content Placeholder 2"/>
          <p:cNvSpPr>
            <a:spLocks noGrp="1"/>
          </p:cNvSpPr>
          <p:nvPr>
            <p:ph sz="half" idx="1"/>
          </p:nvPr>
        </p:nvSpPr>
        <p:spPr>
          <a:xfrm>
            <a:off x="533400" y="1676400"/>
            <a:ext cx="8001000" cy="4419600"/>
          </a:xfrm>
        </p:spPr>
        <p:txBody>
          <a:bodyPr/>
          <a:lstStyle/>
          <a:p>
            <a:pPr marL="0" indent="0">
              <a:buNone/>
            </a:pPr>
            <a:r>
              <a:rPr lang="en-US" b="1" dirty="0" smtClean="0"/>
              <a:t>Teacher reflection:</a:t>
            </a:r>
          </a:p>
          <a:p>
            <a:pPr marL="0" indent="0">
              <a:buNone/>
            </a:pPr>
            <a:r>
              <a:rPr lang="en-US" dirty="0" smtClean="0">
                <a:solidFill>
                  <a:srgbClr val="FFFF00"/>
                </a:solidFill>
              </a:rPr>
              <a:t>“</a:t>
            </a:r>
            <a:r>
              <a:rPr lang="en-US" dirty="0">
                <a:solidFill>
                  <a:srgbClr val="FFFF00"/>
                </a:solidFill>
              </a:rPr>
              <a:t>Completing this project emphasized the need for research as part of practice. It helped me to buy in to changes that I need to make as an educator to benefit my students and my own </a:t>
            </a:r>
            <a:r>
              <a:rPr lang="en-US" dirty="0" smtClean="0">
                <a:solidFill>
                  <a:srgbClr val="FFFF00"/>
                </a:solidFill>
              </a:rPr>
              <a:t>practices.”</a:t>
            </a:r>
            <a:endParaRPr lang="en-US" b="1" dirty="0">
              <a:solidFill>
                <a:srgbClr val="FFFF00"/>
              </a:solidFill>
            </a:endParaRPr>
          </a:p>
          <a:p>
            <a:pPr marL="0" indent="0">
              <a:buNone/>
            </a:pPr>
            <a:endParaRPr lang="en-US" dirty="0" smtClean="0"/>
          </a:p>
        </p:txBody>
      </p:sp>
    </p:spTree>
    <p:extLst>
      <p:ext uri="{BB962C8B-B14F-4D97-AF65-F5344CB8AC3E}">
        <p14:creationId xmlns:p14="http://schemas.microsoft.com/office/powerpoint/2010/main" val="1726971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a:t>
            </a:r>
            <a:r>
              <a:rPr lang="en-US" dirty="0"/>
              <a:t>Learned (</a:t>
            </a:r>
            <a:r>
              <a:rPr lang="en-US" dirty="0" smtClean="0"/>
              <a:t>continued 5)</a:t>
            </a:r>
            <a:endParaRPr lang="en-US" dirty="0"/>
          </a:p>
        </p:txBody>
      </p:sp>
      <p:sp>
        <p:nvSpPr>
          <p:cNvPr id="3" name="Content Placeholder 2"/>
          <p:cNvSpPr>
            <a:spLocks noGrp="1"/>
          </p:cNvSpPr>
          <p:nvPr>
            <p:ph sz="half" idx="1"/>
          </p:nvPr>
        </p:nvSpPr>
        <p:spPr>
          <a:xfrm>
            <a:off x="533400" y="1676400"/>
            <a:ext cx="8001000" cy="4419600"/>
          </a:xfrm>
        </p:spPr>
        <p:txBody>
          <a:bodyPr/>
          <a:lstStyle/>
          <a:p>
            <a:pPr marL="0" indent="0">
              <a:buNone/>
            </a:pPr>
            <a:r>
              <a:rPr lang="en-US" b="1" dirty="0" smtClean="0"/>
              <a:t>Teacher reflection:</a:t>
            </a:r>
          </a:p>
          <a:p>
            <a:pPr marL="0" indent="0">
              <a:buNone/>
            </a:pPr>
            <a:r>
              <a:rPr lang="en-US" dirty="0" smtClean="0">
                <a:solidFill>
                  <a:srgbClr val="FFFF00"/>
                </a:solidFill>
              </a:rPr>
              <a:t>“</a:t>
            </a:r>
            <a:r>
              <a:rPr lang="en-US" dirty="0">
                <a:solidFill>
                  <a:srgbClr val="FFFF00"/>
                </a:solidFill>
              </a:rPr>
              <a:t>Through this JUSTICE project, I became a more confident educator and professional. I thrive on interacting with other people as well as continuing my education in every way that I can. I was thrilled last year when </a:t>
            </a:r>
            <a:r>
              <a:rPr lang="en-US" dirty="0" err="1">
                <a:solidFill>
                  <a:srgbClr val="FFFF00"/>
                </a:solidFill>
              </a:rPr>
              <a:t>Canisius</a:t>
            </a:r>
            <a:r>
              <a:rPr lang="en-US" dirty="0">
                <a:solidFill>
                  <a:srgbClr val="FFFF00"/>
                </a:solidFill>
              </a:rPr>
              <a:t> decided to begin the JUSTICE Project and I truly feel that it is incredibly beneficial to the professionals that attend and I only hope to see the program continue to grow year after year.</a:t>
            </a:r>
            <a:r>
              <a:rPr lang="en-US" dirty="0" smtClean="0">
                <a:solidFill>
                  <a:srgbClr val="FFFF00"/>
                </a:solidFill>
              </a:rPr>
              <a:t>”</a:t>
            </a:r>
            <a:endParaRPr lang="en-US" b="1" dirty="0">
              <a:solidFill>
                <a:srgbClr val="FFFF00"/>
              </a:solidFill>
            </a:endParaRPr>
          </a:p>
          <a:p>
            <a:pPr marL="0" indent="0">
              <a:buNone/>
            </a:pPr>
            <a:endParaRPr lang="en-US" dirty="0" smtClean="0"/>
          </a:p>
        </p:txBody>
      </p:sp>
    </p:spTree>
    <p:extLst>
      <p:ext uri="{BB962C8B-B14F-4D97-AF65-F5344CB8AC3E}">
        <p14:creationId xmlns:p14="http://schemas.microsoft.com/office/powerpoint/2010/main" val="1365274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Future Plans</a:t>
            </a:r>
            <a:endParaRPr lang="en-US" dirty="0"/>
          </a:p>
        </p:txBody>
      </p:sp>
      <p:sp>
        <p:nvSpPr>
          <p:cNvPr id="3" name="Content Placeholder 2"/>
          <p:cNvSpPr>
            <a:spLocks noGrp="1"/>
          </p:cNvSpPr>
          <p:nvPr>
            <p:ph sz="half" idx="1"/>
          </p:nvPr>
        </p:nvSpPr>
        <p:spPr>
          <a:xfrm>
            <a:off x="533400" y="1676400"/>
            <a:ext cx="8001000" cy="4419600"/>
          </a:xfrm>
        </p:spPr>
        <p:txBody>
          <a:bodyPr/>
          <a:lstStyle/>
          <a:p>
            <a:r>
              <a:rPr lang="en-US" dirty="0" smtClean="0">
                <a:solidFill>
                  <a:srgbClr val="FFFF00"/>
                </a:solidFill>
              </a:rPr>
              <a:t>Inquiry Groups Established </a:t>
            </a:r>
          </a:p>
          <a:p>
            <a:r>
              <a:rPr lang="en-US" dirty="0" smtClean="0">
                <a:solidFill>
                  <a:srgbClr val="FFFF00"/>
                </a:solidFill>
              </a:rPr>
              <a:t>Recent graduates and on-site mentors attend PD Series and identify areas of interest/present challenges</a:t>
            </a:r>
          </a:p>
          <a:p>
            <a:r>
              <a:rPr lang="en-US" dirty="0" smtClean="0">
                <a:solidFill>
                  <a:srgbClr val="FFFF00"/>
                </a:solidFill>
              </a:rPr>
              <a:t>Professional Learning Communities (PLCs) formed among common interests</a:t>
            </a:r>
          </a:p>
          <a:p>
            <a:r>
              <a:rPr lang="en-US" dirty="0" smtClean="0">
                <a:solidFill>
                  <a:srgbClr val="FFFF00"/>
                </a:solidFill>
              </a:rPr>
              <a:t>Conduct inquiry cycle to empower new teachers to find solutions and support each other</a:t>
            </a:r>
            <a:endParaRPr lang="en-US" dirty="0">
              <a:solidFill>
                <a:srgbClr val="FFFF00"/>
              </a:solidFill>
            </a:endParaRPr>
          </a:p>
        </p:txBody>
      </p:sp>
    </p:spTree>
    <p:extLst>
      <p:ext uri="{BB962C8B-B14F-4D97-AF65-F5344CB8AC3E}">
        <p14:creationId xmlns:p14="http://schemas.microsoft.com/office/powerpoint/2010/main" val="3056708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3: ELLs and CRT</a:t>
            </a:r>
            <a:endParaRPr lang="en-US" dirty="0"/>
          </a:p>
        </p:txBody>
      </p:sp>
      <p:sp>
        <p:nvSpPr>
          <p:cNvPr id="6" name="Content Placeholder 5"/>
          <p:cNvSpPr>
            <a:spLocks noGrp="1"/>
          </p:cNvSpPr>
          <p:nvPr>
            <p:ph idx="1"/>
          </p:nvPr>
        </p:nvSpPr>
        <p:spPr/>
        <p:txBody>
          <a:bodyPr/>
          <a:lstStyle/>
          <a:p>
            <a:pPr marL="0" indent="0" algn="ctr">
              <a:buNone/>
            </a:pPr>
            <a:r>
              <a:rPr lang="en-US" dirty="0" smtClean="0">
                <a:solidFill>
                  <a:srgbClr val="FFFF00"/>
                </a:solidFill>
              </a:rPr>
              <a:t>Embracing All Children: Addressing Cultural &amp; Linguistic Diversity in our Schools</a:t>
            </a:r>
          </a:p>
          <a:p>
            <a:pPr marL="0" indent="0" algn="ctr">
              <a:buNone/>
            </a:pPr>
            <a:r>
              <a:rPr lang="en-US" dirty="0" smtClean="0"/>
              <a:t>(Agenda is developing)</a:t>
            </a:r>
            <a:endParaRPr lang="en-US" dirty="0"/>
          </a:p>
        </p:txBody>
      </p:sp>
    </p:spTree>
    <p:extLst>
      <p:ext uri="{BB962C8B-B14F-4D97-AF65-F5344CB8AC3E}">
        <p14:creationId xmlns:p14="http://schemas.microsoft.com/office/powerpoint/2010/main" val="1486919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09600"/>
            <a:ext cx="8001000" cy="595129"/>
          </a:xfrm>
        </p:spPr>
        <p:txBody>
          <a:bodyPr/>
          <a:lstStyle/>
          <a:p>
            <a:r>
              <a:rPr lang="en-US" sz="4400" dirty="0" smtClean="0"/>
              <a:t>Jane Elliott – March 11, 2015</a:t>
            </a:r>
            <a:endParaRPr lang="en-US" sz="4400" dirty="0"/>
          </a:p>
        </p:txBody>
      </p:sp>
      <p:pic>
        <p:nvPicPr>
          <p:cNvPr id="7" name="Content Placeholder 6" descr="This is a screenshot from A Class Divided - the documentary on Frontline by Jane Elliott about racism and prejudice." title="A Class Divided "/>
          <p:cNvPicPr>
            <a:picLocks noGrp="1" noChangeAspect="1"/>
          </p:cNvPicPr>
          <p:nvPr>
            <p:ph sz="half" idx="2"/>
          </p:nvPr>
        </p:nvPicPr>
        <p:blipFill>
          <a:blip r:embed="rId2" cstate="email">
            <a:extLst>
              <a:ext uri="{28A0092B-C50C-407E-A947-70E740481C1C}">
                <a14:useLocalDpi xmlns:a14="http://schemas.microsoft.com/office/drawing/2010/main"/>
              </a:ext>
            </a:extLst>
          </a:blip>
          <a:srcRect t="-21557" b="-21557"/>
          <a:stretch>
            <a:fillRect/>
          </a:stretch>
        </p:blipFill>
        <p:spPr>
          <a:xfrm>
            <a:off x="1671874" y="390723"/>
            <a:ext cx="6081022" cy="6701277"/>
          </a:xfrm>
        </p:spPr>
      </p:pic>
    </p:spTree>
    <p:extLst>
      <p:ext uri="{BB962C8B-B14F-4D97-AF65-F5344CB8AC3E}">
        <p14:creationId xmlns:p14="http://schemas.microsoft.com/office/powerpoint/2010/main" val="3122394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Livescribe</a:t>
            </a:r>
            <a:r>
              <a:rPr lang="en-US" dirty="0" smtClean="0"/>
              <a:t> Training</a:t>
            </a:r>
            <a:endParaRPr lang="en-US" dirty="0"/>
          </a:p>
        </p:txBody>
      </p:sp>
      <p:sp>
        <p:nvSpPr>
          <p:cNvPr id="3" name="Content Placeholder 2"/>
          <p:cNvSpPr>
            <a:spLocks noGrp="1"/>
          </p:cNvSpPr>
          <p:nvPr>
            <p:ph sz="half" idx="1"/>
          </p:nvPr>
        </p:nvSpPr>
        <p:spPr/>
        <p:txBody>
          <a:bodyPr/>
          <a:lstStyle/>
          <a:p>
            <a:r>
              <a:rPr lang="en-US" dirty="0" smtClean="0">
                <a:solidFill>
                  <a:srgbClr val="FFFF00"/>
                </a:solidFill>
              </a:rPr>
              <a:t>Presented this tool to district Special Education Director and staff</a:t>
            </a:r>
          </a:p>
          <a:p>
            <a:r>
              <a:rPr lang="en-US" dirty="0" smtClean="0">
                <a:solidFill>
                  <a:srgbClr val="FFFF00"/>
                </a:solidFill>
              </a:rPr>
              <a:t>Designed a pilot to train teachers to use and then act as turnkey trainers for district</a:t>
            </a:r>
            <a:endParaRPr lang="en-US" dirty="0">
              <a:solidFill>
                <a:srgbClr val="FFFF00"/>
              </a:solidFill>
            </a:endParaRPr>
          </a:p>
        </p:txBody>
      </p:sp>
      <p:pic>
        <p:nvPicPr>
          <p:cNvPr id="5" name="Content Placeholder 4" descr="This is a picture of the Livescribe pen writing on its special pad of paper which records audio while the pen writes." title="Livescribe Pen"/>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652866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Livescribe</a:t>
            </a:r>
            <a:r>
              <a:rPr lang="en-US" dirty="0" smtClean="0"/>
              <a:t> as PD</a:t>
            </a:r>
            <a:endParaRPr lang="en-US" dirty="0"/>
          </a:p>
        </p:txBody>
      </p:sp>
      <p:sp>
        <p:nvSpPr>
          <p:cNvPr id="3" name="Content Placeholder 2"/>
          <p:cNvSpPr>
            <a:spLocks noGrp="1"/>
          </p:cNvSpPr>
          <p:nvPr>
            <p:ph sz="half" idx="1"/>
          </p:nvPr>
        </p:nvSpPr>
        <p:spPr/>
        <p:txBody>
          <a:bodyPr/>
          <a:lstStyle/>
          <a:p>
            <a:r>
              <a:rPr lang="en-US" dirty="0">
                <a:solidFill>
                  <a:srgbClr val="FFFF00"/>
                </a:solidFill>
              </a:rPr>
              <a:t>At the end of their training, they will design a course which they can teach at the Teacher Center about how to use the </a:t>
            </a:r>
            <a:r>
              <a:rPr lang="en-US" dirty="0" err="1">
                <a:solidFill>
                  <a:srgbClr val="FFFF00"/>
                </a:solidFill>
              </a:rPr>
              <a:t>Livescribe</a:t>
            </a:r>
            <a:r>
              <a:rPr lang="en-US" dirty="0">
                <a:solidFill>
                  <a:srgbClr val="FFFF00"/>
                </a:solidFill>
              </a:rPr>
              <a:t> pen with a specific grade level/subject area.</a:t>
            </a:r>
          </a:p>
          <a:p>
            <a:endParaRPr lang="en-US" dirty="0"/>
          </a:p>
        </p:txBody>
      </p:sp>
      <p:pic>
        <p:nvPicPr>
          <p:cNvPr id="5" name="Content Placeholder 4" descr="this is a screenshot of a text where the livescribe sound stickers have been placed so that the test can be read to the student using the pen and headphones." title="Livescribe enabled talking test"/>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08036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5" name="Content Placeholder 4"/>
          <p:cNvSpPr>
            <a:spLocks noGrp="1"/>
          </p:cNvSpPr>
          <p:nvPr>
            <p:ph idx="1"/>
          </p:nvPr>
        </p:nvSpPr>
        <p:spPr/>
        <p:txBody>
          <a:bodyPr/>
          <a:lstStyle/>
          <a:p>
            <a:r>
              <a:rPr lang="en-US" dirty="0" smtClean="0">
                <a:solidFill>
                  <a:srgbClr val="FFFF00"/>
                </a:solidFill>
              </a:rPr>
              <a:t>Have you had success partnering with a teacher’s center or a school </a:t>
            </a:r>
            <a:r>
              <a:rPr lang="en-US" smtClean="0">
                <a:solidFill>
                  <a:srgbClr val="FFFF00"/>
                </a:solidFill>
              </a:rPr>
              <a:t>district?</a:t>
            </a:r>
          </a:p>
          <a:p>
            <a:r>
              <a:rPr lang="en-US" smtClean="0">
                <a:solidFill>
                  <a:srgbClr val="FFFF00"/>
                </a:solidFill>
              </a:rPr>
              <a:t>What </a:t>
            </a:r>
            <a:r>
              <a:rPr lang="en-US" dirty="0" smtClean="0">
                <a:solidFill>
                  <a:srgbClr val="FFFF00"/>
                </a:solidFill>
              </a:rPr>
              <a:t>were the keys to your success?</a:t>
            </a:r>
            <a:endParaRPr lang="en-US" dirty="0">
              <a:solidFill>
                <a:srgbClr val="FFFF00"/>
              </a:solidFill>
            </a:endParaRPr>
          </a:p>
        </p:txBody>
      </p:sp>
    </p:spTree>
    <p:extLst>
      <p:ext uri="{BB962C8B-B14F-4D97-AF65-F5344CB8AC3E}">
        <p14:creationId xmlns:p14="http://schemas.microsoft.com/office/powerpoint/2010/main" val="2920895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edTPA</a:t>
            </a:r>
            <a:r>
              <a:rPr lang="en-US" dirty="0" smtClean="0"/>
              <a:t> Training for CTs</a:t>
            </a:r>
            <a:endParaRPr lang="en-US" dirty="0"/>
          </a:p>
        </p:txBody>
      </p:sp>
      <p:sp>
        <p:nvSpPr>
          <p:cNvPr id="3" name="Content Placeholder 2"/>
          <p:cNvSpPr>
            <a:spLocks noGrp="1"/>
          </p:cNvSpPr>
          <p:nvPr>
            <p:ph sz="half" idx="1"/>
          </p:nvPr>
        </p:nvSpPr>
        <p:spPr/>
        <p:txBody>
          <a:bodyPr/>
          <a:lstStyle/>
          <a:p>
            <a:r>
              <a:rPr lang="en-US" dirty="0" smtClean="0">
                <a:solidFill>
                  <a:srgbClr val="FFFF00"/>
                </a:solidFill>
              </a:rPr>
              <a:t>Presented at all of our schools on </a:t>
            </a:r>
            <a:r>
              <a:rPr lang="en-US" dirty="0" err="1" smtClean="0">
                <a:solidFill>
                  <a:srgbClr val="FFFF00"/>
                </a:solidFill>
              </a:rPr>
              <a:t>edTPA</a:t>
            </a:r>
            <a:r>
              <a:rPr lang="en-US" dirty="0" smtClean="0">
                <a:solidFill>
                  <a:srgbClr val="FFFF00"/>
                </a:solidFill>
              </a:rPr>
              <a:t> requirements</a:t>
            </a:r>
          </a:p>
          <a:p>
            <a:r>
              <a:rPr lang="en-US" dirty="0" smtClean="0">
                <a:solidFill>
                  <a:srgbClr val="FFFF00"/>
                </a:solidFill>
              </a:rPr>
              <a:t>Teachers were compensated</a:t>
            </a:r>
          </a:p>
          <a:p>
            <a:r>
              <a:rPr lang="en-US" dirty="0" smtClean="0">
                <a:solidFill>
                  <a:srgbClr val="FFFF00"/>
                </a:solidFill>
              </a:rPr>
              <a:t>Reviewed what types of assistance were and were not allowed to teacher candidates.</a:t>
            </a:r>
            <a:endParaRPr lang="en-US" dirty="0">
              <a:solidFill>
                <a:srgbClr val="FFFF00"/>
              </a:solidFill>
            </a:endParaRPr>
          </a:p>
        </p:txBody>
      </p:sp>
      <p:sp>
        <p:nvSpPr>
          <p:cNvPr id="4" name="Content Placeholder 3"/>
          <p:cNvSpPr>
            <a:spLocks noGrp="1"/>
          </p:cNvSpPr>
          <p:nvPr>
            <p:ph sz="half" idx="2"/>
          </p:nvPr>
        </p:nvSpPr>
        <p:spPr/>
        <p:txBody>
          <a:bodyPr/>
          <a:lstStyle/>
          <a:p>
            <a:r>
              <a:rPr lang="en-US" i="1" dirty="0" smtClean="0"/>
              <a:t>“This is exactly what we are required to do as teachers. This is involved but this is very authentic.”</a:t>
            </a:r>
            <a:endParaRPr lang="en-US" i="1" dirty="0"/>
          </a:p>
        </p:txBody>
      </p:sp>
    </p:spTree>
    <p:extLst>
      <p:ext uri="{BB962C8B-B14F-4D97-AF65-F5344CB8AC3E}">
        <p14:creationId xmlns:p14="http://schemas.microsoft.com/office/powerpoint/2010/main" val="403976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 #5 </a:t>
            </a:r>
            <a:endParaRPr lang="en-US" dirty="0"/>
          </a:p>
        </p:txBody>
      </p:sp>
      <p:sp>
        <p:nvSpPr>
          <p:cNvPr id="6" name="Content Placeholder 5"/>
          <p:cNvSpPr>
            <a:spLocks noGrp="1"/>
          </p:cNvSpPr>
          <p:nvPr>
            <p:ph idx="1"/>
          </p:nvPr>
        </p:nvSpPr>
        <p:spPr/>
        <p:txBody>
          <a:bodyPr/>
          <a:lstStyle/>
          <a:p>
            <a:r>
              <a:rPr lang="en-US" i="1" dirty="0" smtClean="0">
                <a:solidFill>
                  <a:srgbClr val="FFFF00"/>
                </a:solidFill>
              </a:rPr>
              <a:t>How are you preparing your CTs for the </a:t>
            </a:r>
            <a:r>
              <a:rPr lang="en-US" i="1" dirty="0" err="1" smtClean="0">
                <a:solidFill>
                  <a:srgbClr val="FFFF00"/>
                </a:solidFill>
              </a:rPr>
              <a:t>edTPA</a:t>
            </a:r>
            <a:r>
              <a:rPr lang="en-US" i="1" dirty="0" smtClean="0">
                <a:solidFill>
                  <a:srgbClr val="FFFF00"/>
                </a:solidFill>
              </a:rPr>
              <a:t>?</a:t>
            </a:r>
            <a:endParaRPr lang="en-US" i="1" dirty="0">
              <a:solidFill>
                <a:srgbClr val="FFFF00"/>
              </a:solidFill>
            </a:endParaRPr>
          </a:p>
        </p:txBody>
      </p:sp>
    </p:spTree>
    <p:extLst>
      <p:ext uri="{BB962C8B-B14F-4D97-AF65-F5344CB8AC3E}">
        <p14:creationId xmlns:p14="http://schemas.microsoft.com/office/powerpoint/2010/main" val="2544645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 #1</a:t>
            </a:r>
            <a:endParaRPr lang="en-US" dirty="0"/>
          </a:p>
        </p:txBody>
      </p:sp>
      <p:sp>
        <p:nvSpPr>
          <p:cNvPr id="6" name="Content Placeholder 5"/>
          <p:cNvSpPr>
            <a:spLocks noGrp="1"/>
          </p:cNvSpPr>
          <p:nvPr>
            <p:ph idx="1"/>
          </p:nvPr>
        </p:nvSpPr>
        <p:spPr/>
        <p:txBody>
          <a:bodyPr/>
          <a:lstStyle/>
          <a:p>
            <a:r>
              <a:rPr lang="en-US" i="1" dirty="0" smtClean="0">
                <a:solidFill>
                  <a:srgbClr val="FFFF00"/>
                </a:solidFill>
              </a:rPr>
              <a:t>Have you tried or thought of compensating CTs for taking IRIS modules?</a:t>
            </a:r>
          </a:p>
          <a:p>
            <a:endParaRPr lang="en-US" dirty="0"/>
          </a:p>
        </p:txBody>
      </p:sp>
    </p:spTree>
    <p:extLst>
      <p:ext uri="{BB962C8B-B14F-4D97-AF65-F5344CB8AC3E}">
        <p14:creationId xmlns:p14="http://schemas.microsoft.com/office/powerpoint/2010/main" val="1891988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info please visit:</a:t>
            </a:r>
            <a:endParaRPr lang="en-US" dirty="0"/>
          </a:p>
        </p:txBody>
      </p:sp>
      <p:sp>
        <p:nvSpPr>
          <p:cNvPr id="3" name="Content Placeholder 2"/>
          <p:cNvSpPr>
            <a:spLocks noGrp="1"/>
          </p:cNvSpPr>
          <p:nvPr>
            <p:ph idx="1"/>
          </p:nvPr>
        </p:nvSpPr>
        <p:spPr/>
        <p:txBody>
          <a:bodyPr/>
          <a:lstStyle/>
          <a:p>
            <a:r>
              <a:rPr lang="en-US" dirty="0">
                <a:hlinkClick r:id="rId2"/>
              </a:rPr>
              <a:t>http://www.canisius.edu/justice</a:t>
            </a:r>
            <a:r>
              <a:rPr lang="en-US" dirty="0" smtClean="0">
                <a:hlinkClick r:id="rId2"/>
              </a:rPr>
              <a:t>/</a:t>
            </a:r>
            <a:endParaRPr lang="en-US" dirty="0" smtClean="0"/>
          </a:p>
          <a:p>
            <a:endParaRPr lang="en-US" dirty="0"/>
          </a:p>
          <a:p>
            <a:pPr marL="0" indent="0" algn="ctr">
              <a:buNone/>
            </a:pPr>
            <a:r>
              <a:rPr lang="en-US" dirty="0" smtClean="0">
                <a:solidFill>
                  <a:srgbClr val="FFFF00"/>
                </a:solidFill>
              </a:rPr>
              <a:t>Thank you!!</a:t>
            </a:r>
            <a:endParaRPr lang="en-US" dirty="0">
              <a:solidFill>
                <a:srgbClr val="FFFF00"/>
              </a:solidFill>
            </a:endParaRPr>
          </a:p>
        </p:txBody>
      </p:sp>
    </p:spTree>
    <p:extLst>
      <p:ext uri="{BB962C8B-B14F-4D97-AF65-F5344CB8AC3E}">
        <p14:creationId xmlns:p14="http://schemas.microsoft.com/office/powerpoint/2010/main" val="3073698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Online Module</a:t>
            </a:r>
            <a:endParaRPr lang="en-US" dirty="0"/>
          </a:p>
        </p:txBody>
      </p:sp>
      <p:sp>
        <p:nvSpPr>
          <p:cNvPr id="11" name="Content Placeholder 10"/>
          <p:cNvSpPr>
            <a:spLocks noGrp="1"/>
          </p:cNvSpPr>
          <p:nvPr>
            <p:ph sz="half" idx="1"/>
          </p:nvPr>
        </p:nvSpPr>
        <p:spPr>
          <a:xfrm>
            <a:off x="533400" y="1676400"/>
            <a:ext cx="8001000" cy="4419600"/>
          </a:xfrm>
        </p:spPr>
        <p:txBody>
          <a:bodyPr/>
          <a:lstStyle/>
          <a:p>
            <a:pPr marL="0" indent="0">
              <a:buNone/>
            </a:pPr>
            <a:r>
              <a:rPr lang="en-US" u="sng" dirty="0" smtClean="0"/>
              <a:t>Outline of Training Topics:</a:t>
            </a:r>
          </a:p>
          <a:p>
            <a:pPr marL="0" indent="0">
              <a:buNone/>
            </a:pPr>
            <a:r>
              <a:rPr lang="en-US" b="1" dirty="0"/>
              <a:t>Activity 1: </a:t>
            </a:r>
            <a:r>
              <a:rPr lang="en-US" dirty="0"/>
              <a:t>An Introduction to </a:t>
            </a:r>
            <a:r>
              <a:rPr lang="en-US" dirty="0" smtClean="0"/>
              <a:t>the Cooperating Teacher Role</a:t>
            </a:r>
          </a:p>
          <a:p>
            <a:pPr marL="0" indent="0">
              <a:buNone/>
            </a:pPr>
            <a:r>
              <a:rPr lang="en-US" b="1" dirty="0" smtClean="0"/>
              <a:t>Activity 2: </a:t>
            </a:r>
            <a:r>
              <a:rPr lang="en-US" dirty="0" smtClean="0"/>
              <a:t>Understanding the Role of Mentor</a:t>
            </a:r>
          </a:p>
          <a:p>
            <a:pPr marL="0" indent="0">
              <a:buNone/>
            </a:pPr>
            <a:r>
              <a:rPr lang="en-US" b="1" dirty="0" smtClean="0"/>
              <a:t>Activity 3: </a:t>
            </a:r>
            <a:r>
              <a:rPr lang="en-US" dirty="0" smtClean="0"/>
              <a:t>Preparation and Welcoming</a:t>
            </a:r>
          </a:p>
          <a:p>
            <a:pPr marL="0" indent="0">
              <a:buNone/>
            </a:pPr>
            <a:r>
              <a:rPr lang="en-US" b="1" dirty="0" smtClean="0"/>
              <a:t>Activity 4: </a:t>
            </a:r>
            <a:r>
              <a:rPr lang="en-US" dirty="0" smtClean="0"/>
              <a:t>Communication and the Student Teacher Evaluation</a:t>
            </a:r>
          </a:p>
          <a:p>
            <a:pPr marL="0" indent="0">
              <a:buNone/>
            </a:pPr>
            <a:r>
              <a:rPr lang="en-US" b="1" dirty="0" smtClean="0"/>
              <a:t>Activity 5: </a:t>
            </a:r>
            <a:r>
              <a:rPr lang="en-US" dirty="0" smtClean="0"/>
              <a:t>Teacher Candidate Certification Requirements</a:t>
            </a:r>
          </a:p>
          <a:p>
            <a:pPr marL="0" indent="0">
              <a:buNone/>
            </a:pPr>
            <a:endParaRPr lang="en-US" dirty="0"/>
          </a:p>
        </p:txBody>
      </p:sp>
    </p:spTree>
    <p:extLst>
      <p:ext uri="{BB962C8B-B14F-4D97-AF65-F5344CB8AC3E}">
        <p14:creationId xmlns:p14="http://schemas.microsoft.com/office/powerpoint/2010/main" val="352670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Mentoring Online Module (continued)</a:t>
            </a:r>
            <a:endParaRPr lang="en-US" sz="3600" dirty="0"/>
          </a:p>
        </p:txBody>
      </p:sp>
      <p:sp>
        <p:nvSpPr>
          <p:cNvPr id="3" name="Content Placeholder 2"/>
          <p:cNvSpPr>
            <a:spLocks noGrp="1"/>
          </p:cNvSpPr>
          <p:nvPr>
            <p:ph sz="half" idx="1"/>
          </p:nvPr>
        </p:nvSpPr>
        <p:spPr>
          <a:xfrm>
            <a:off x="533399" y="1676400"/>
            <a:ext cx="6615617" cy="4419600"/>
          </a:xfrm>
        </p:spPr>
        <p:txBody>
          <a:bodyPr/>
          <a:lstStyle/>
          <a:p>
            <a:r>
              <a:rPr lang="en-US" dirty="0" smtClean="0"/>
              <a:t>Structure of each activity</a:t>
            </a:r>
          </a:p>
          <a:p>
            <a:pPr lvl="1"/>
            <a:r>
              <a:rPr lang="en-US" dirty="0" smtClean="0"/>
              <a:t>Overview</a:t>
            </a:r>
          </a:p>
          <a:p>
            <a:pPr lvl="1"/>
            <a:r>
              <a:rPr lang="en-US" dirty="0" smtClean="0"/>
              <a:t>Activity Outline</a:t>
            </a:r>
          </a:p>
          <a:p>
            <a:pPr lvl="1"/>
            <a:r>
              <a:rPr lang="en-US" dirty="0" smtClean="0"/>
              <a:t>Resources</a:t>
            </a:r>
          </a:p>
          <a:p>
            <a:pPr lvl="1"/>
            <a:r>
              <a:rPr lang="en-US" dirty="0" smtClean="0"/>
              <a:t>Reflection Forum</a:t>
            </a:r>
          </a:p>
          <a:p>
            <a:pPr lvl="1"/>
            <a:r>
              <a:rPr lang="en-US" dirty="0" smtClean="0"/>
              <a:t>Feedback Survey</a:t>
            </a:r>
          </a:p>
        </p:txBody>
      </p:sp>
      <p:pic>
        <p:nvPicPr>
          <p:cNvPr id="4" name="Picture 3" descr="This is a screenshot showing how the activities, reflections, &amp; resources are placed on the Schoology page." title="Screenshot of Schoology sit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2971" y="2336305"/>
            <a:ext cx="4134687" cy="3030291"/>
          </a:xfrm>
          <a:prstGeom prst="rect">
            <a:avLst/>
          </a:prstGeom>
        </p:spPr>
      </p:pic>
    </p:spTree>
    <p:extLst>
      <p:ext uri="{BB962C8B-B14F-4D97-AF65-F5344CB8AC3E}">
        <p14:creationId xmlns:p14="http://schemas.microsoft.com/office/powerpoint/2010/main" val="2066446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z="3600" dirty="0"/>
              <a:t>Mentoring Online Module (</a:t>
            </a:r>
            <a:r>
              <a:rPr lang="en-US" sz="3600" dirty="0" smtClean="0"/>
              <a:t>continued 2)</a:t>
            </a:r>
            <a:endParaRPr lang="en-US" sz="3600" dirty="0"/>
          </a:p>
        </p:txBody>
      </p:sp>
      <p:sp>
        <p:nvSpPr>
          <p:cNvPr id="3" name="Content Placeholder 2"/>
          <p:cNvSpPr>
            <a:spLocks noGrp="1"/>
          </p:cNvSpPr>
          <p:nvPr>
            <p:ph sz="half" idx="1"/>
          </p:nvPr>
        </p:nvSpPr>
        <p:spPr/>
        <p:txBody>
          <a:bodyPr/>
          <a:lstStyle/>
          <a:p>
            <a:r>
              <a:rPr lang="en-US" sz="1700" dirty="0" smtClean="0"/>
              <a:t>“Every </a:t>
            </a:r>
            <a:r>
              <a:rPr lang="en-US" sz="1700" dirty="0"/>
              <a:t>time I have a student teacher, I enjoy sharing the knowledge that I have with them. To be able to see them grow as an educator is amazing. They come in with so many ideas that they want to try and it is refreshing to see such passion and enthusiasm from the candidate. By the end of the placement, I hope they will walk away with an experience that hopefully will help them when they have a classroom of their own. Also, I in turn learn so much from them and use what I learn with my </a:t>
            </a:r>
            <a:r>
              <a:rPr lang="en-US" sz="1700" dirty="0" smtClean="0"/>
              <a:t>students.”  Quote from forum post</a:t>
            </a:r>
            <a:endParaRPr lang="en-US" sz="1700" dirty="0"/>
          </a:p>
        </p:txBody>
      </p:sp>
      <p:pic>
        <p:nvPicPr>
          <p:cNvPr id="7" name="Picture 6" descr="This is a screenshot of a Schoology reflection forum on what inspires cooperating teachers to mentor teacher candidates." title="Screenshot of reflection foru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1555" y="2257906"/>
            <a:ext cx="3732405" cy="3000743"/>
          </a:xfrm>
          <a:prstGeom prst="rect">
            <a:avLst/>
          </a:prstGeom>
        </p:spPr>
      </p:pic>
    </p:spTree>
    <p:extLst>
      <p:ext uri="{BB962C8B-B14F-4D97-AF65-F5344CB8AC3E}">
        <p14:creationId xmlns:p14="http://schemas.microsoft.com/office/powerpoint/2010/main" val="3265973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Module</a:t>
            </a:r>
            <a:endParaRPr lang="en-US" dirty="0"/>
          </a:p>
        </p:txBody>
      </p:sp>
      <p:sp>
        <p:nvSpPr>
          <p:cNvPr id="3" name="Content Placeholder 2"/>
          <p:cNvSpPr>
            <a:spLocks noGrp="1"/>
          </p:cNvSpPr>
          <p:nvPr>
            <p:ph sz="half" idx="1"/>
          </p:nvPr>
        </p:nvSpPr>
        <p:spPr>
          <a:xfrm>
            <a:off x="533400" y="1676400"/>
            <a:ext cx="8001000" cy="4419600"/>
          </a:xfrm>
        </p:spPr>
        <p:txBody>
          <a:bodyPr/>
          <a:lstStyle/>
          <a:p>
            <a:r>
              <a:rPr lang="en-US" dirty="0" smtClean="0"/>
              <a:t>Development of a TC Project</a:t>
            </a:r>
          </a:p>
          <a:p>
            <a:r>
              <a:rPr lang="en-US" dirty="0" smtClean="0"/>
              <a:t>Planning is currently underway</a:t>
            </a:r>
          </a:p>
          <a:p>
            <a:endParaRPr lang="en-US" dirty="0" smtClean="0"/>
          </a:p>
          <a:p>
            <a:pPr marL="0" indent="0" algn="ctr">
              <a:buNone/>
            </a:pPr>
            <a:r>
              <a:rPr lang="en-US" sz="3600" dirty="0" smtClean="0">
                <a:solidFill>
                  <a:srgbClr val="FFFF00"/>
                </a:solidFill>
              </a:rPr>
              <a:t>Question #2</a:t>
            </a:r>
            <a:endParaRPr lang="en-US" sz="3600" dirty="0">
              <a:solidFill>
                <a:srgbClr val="FFFF00"/>
              </a:solidFill>
            </a:endParaRPr>
          </a:p>
          <a:p>
            <a:r>
              <a:rPr lang="en-US" i="1" dirty="0" smtClean="0">
                <a:solidFill>
                  <a:srgbClr val="FFFF00"/>
                </a:solidFill>
              </a:rPr>
              <a:t>Have you used an online forum to communicate/train cooperating teachers?</a:t>
            </a:r>
          </a:p>
          <a:p>
            <a:r>
              <a:rPr lang="en-US" i="1" dirty="0" smtClean="0">
                <a:solidFill>
                  <a:srgbClr val="FFFF00"/>
                </a:solidFill>
              </a:rPr>
              <a:t>What has been successful/unsuccessful?</a:t>
            </a:r>
          </a:p>
          <a:p>
            <a:pPr marL="0" indent="0">
              <a:buNone/>
            </a:pPr>
            <a:endParaRPr lang="en-US" dirty="0"/>
          </a:p>
        </p:txBody>
      </p:sp>
    </p:spTree>
    <p:extLst>
      <p:ext uri="{BB962C8B-B14F-4D97-AF65-F5344CB8AC3E}">
        <p14:creationId xmlns:p14="http://schemas.microsoft.com/office/powerpoint/2010/main" val="1831893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1 PD Series</a:t>
            </a:r>
            <a:endParaRPr lang="en-US" dirty="0"/>
          </a:p>
        </p:txBody>
      </p:sp>
      <p:sp>
        <p:nvSpPr>
          <p:cNvPr id="3" name="Content Placeholder 2"/>
          <p:cNvSpPr>
            <a:spLocks noGrp="1"/>
          </p:cNvSpPr>
          <p:nvPr>
            <p:ph sz="half" idx="1"/>
          </p:nvPr>
        </p:nvSpPr>
        <p:spPr/>
        <p:txBody>
          <a:bodyPr/>
          <a:lstStyle/>
          <a:p>
            <a:r>
              <a:rPr lang="en-US" dirty="0" smtClean="0">
                <a:solidFill>
                  <a:srgbClr val="FFFF00"/>
                </a:solidFill>
              </a:rPr>
              <a:t>Focused on several of our JUSTICE Project Elements</a:t>
            </a:r>
          </a:p>
          <a:p>
            <a:r>
              <a:rPr lang="en-US" sz="2400" dirty="0" smtClean="0"/>
              <a:t>Universal Design for Learning</a:t>
            </a:r>
          </a:p>
          <a:p>
            <a:r>
              <a:rPr lang="en-US" sz="2400" dirty="0" smtClean="0"/>
              <a:t>PBIS</a:t>
            </a:r>
          </a:p>
          <a:p>
            <a:r>
              <a:rPr lang="en-US" sz="2400" dirty="0" smtClean="0"/>
              <a:t>Using Date to Make Decisions</a:t>
            </a:r>
          </a:p>
          <a:p>
            <a:r>
              <a:rPr lang="en-US" sz="2400" dirty="0" smtClean="0"/>
              <a:t>EBP</a:t>
            </a:r>
          </a:p>
          <a:p>
            <a:r>
              <a:rPr lang="en-US" sz="2400" dirty="0" smtClean="0"/>
              <a:t>Teaching Literacy</a:t>
            </a:r>
            <a:endParaRPr lang="en-US" sz="2400" dirty="0"/>
          </a:p>
        </p:txBody>
      </p:sp>
      <p:sp>
        <p:nvSpPr>
          <p:cNvPr id="4" name="Content Placeholder 3"/>
          <p:cNvSpPr>
            <a:spLocks noGrp="1"/>
          </p:cNvSpPr>
          <p:nvPr>
            <p:ph sz="half" idx="2"/>
          </p:nvPr>
        </p:nvSpPr>
        <p:spPr/>
        <p:txBody>
          <a:bodyPr/>
          <a:lstStyle/>
          <a:p>
            <a:r>
              <a:rPr lang="en-US" sz="2400" dirty="0" smtClean="0"/>
              <a:t>RTI</a:t>
            </a:r>
          </a:p>
          <a:p>
            <a:r>
              <a:rPr lang="en-US" sz="2400" dirty="0" smtClean="0"/>
              <a:t>Culturally Relevant Teaching</a:t>
            </a:r>
          </a:p>
          <a:p>
            <a:r>
              <a:rPr lang="en-US" sz="2400" dirty="0" smtClean="0"/>
              <a:t>Assistive Technology</a:t>
            </a:r>
          </a:p>
          <a:p>
            <a:r>
              <a:rPr lang="en-US" sz="2400" dirty="0" smtClean="0"/>
              <a:t>Working with Families</a:t>
            </a:r>
          </a:p>
          <a:p>
            <a:r>
              <a:rPr lang="en-US" sz="2400" dirty="0" smtClean="0"/>
              <a:t>Collaboration with Gen Ed</a:t>
            </a:r>
          </a:p>
          <a:p>
            <a:r>
              <a:rPr lang="en-US" sz="2400" dirty="0" smtClean="0"/>
              <a:t>Teaching English Language Learners</a:t>
            </a:r>
            <a:endParaRPr lang="en-US" sz="2400" dirty="0"/>
          </a:p>
        </p:txBody>
      </p:sp>
    </p:spTree>
    <p:extLst>
      <p:ext uri="{BB962C8B-B14F-4D97-AF65-F5344CB8AC3E}">
        <p14:creationId xmlns:p14="http://schemas.microsoft.com/office/powerpoint/2010/main" val="1079708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echalkboard">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C Futura Casual"/>
        <a:ea typeface="ＭＳ Ｐゴシック"/>
        <a:cs typeface=""/>
      </a:majorFont>
      <a:minorFont>
        <a:latin typeface="CAC Futura Casu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echalkboard.pot</Template>
  <TotalTime>434</TotalTime>
  <Words>1559</Words>
  <Application>Microsoft Office PowerPoint</Application>
  <PresentationFormat>On-screen Show (4:3)</PresentationFormat>
  <Paragraphs>158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echalkboard</vt:lpstr>
      <vt:lpstr>Educating Cooperating Teachers About Evidence-Based Practices</vt:lpstr>
      <vt:lpstr>JUSTICE Project Initiatives</vt:lpstr>
      <vt:lpstr>IRIS Modules - Pilot</vt:lpstr>
      <vt:lpstr>Question #1</vt:lpstr>
      <vt:lpstr>Mentoring Online Module</vt:lpstr>
      <vt:lpstr>Mentoring Online Module (continued)</vt:lpstr>
      <vt:lpstr>Mentoring Online Module (continued 2)</vt:lpstr>
      <vt:lpstr>Next Steps for Module</vt:lpstr>
      <vt:lpstr>Year 1 PD Series</vt:lpstr>
      <vt:lpstr>JUSTICE PD Series: Year 1</vt:lpstr>
      <vt:lpstr>JUSTICE PD Series: Year 1 (continued)</vt:lpstr>
      <vt:lpstr>JUSTICE PD Series: Year 1 (continued 2)</vt:lpstr>
      <vt:lpstr>Summer Institute Year 1</vt:lpstr>
      <vt:lpstr>Question #3</vt:lpstr>
      <vt:lpstr>Summer Institute Year 2</vt:lpstr>
      <vt:lpstr>Professional Development Series</vt:lpstr>
      <vt:lpstr>Schoology</vt:lpstr>
      <vt:lpstr>Goal of PD Series</vt:lpstr>
      <vt:lpstr>Year 2: Co-Teaching</vt:lpstr>
      <vt:lpstr>Co-Teaching PD Series</vt:lpstr>
      <vt:lpstr>Co-Teaching PD Series (continued)</vt:lpstr>
      <vt:lpstr>Inquiry Project &amp; Showcase</vt:lpstr>
      <vt:lpstr>Inquiry Project &amp; Showcase (continued)</vt:lpstr>
      <vt:lpstr>Inquiry Project &amp; Showcase (continued 2)</vt:lpstr>
      <vt:lpstr>Inquiry Project &amp; Showcase (continued 3)</vt:lpstr>
      <vt:lpstr>Lessons Learned</vt:lpstr>
      <vt:lpstr>Lessons Learned (continued)</vt:lpstr>
      <vt:lpstr>Lessons Learned (continued 2)</vt:lpstr>
      <vt:lpstr>Lessons Learned (continued 3)</vt:lpstr>
      <vt:lpstr>Lessons Learned (continued 4)</vt:lpstr>
      <vt:lpstr>Lessons Learned (continued 5)</vt:lpstr>
      <vt:lpstr>Inquiry Future Plans</vt:lpstr>
      <vt:lpstr>Year 3: ELLs and CRT</vt:lpstr>
      <vt:lpstr>Jane Elliott – March 11, 2015</vt:lpstr>
      <vt:lpstr>Livescribe Training</vt:lpstr>
      <vt:lpstr>Livescribe as PD</vt:lpstr>
      <vt:lpstr>Question #4</vt:lpstr>
      <vt:lpstr>edTPA Training for CTs</vt:lpstr>
      <vt:lpstr>Question #5 </vt:lpstr>
      <vt:lpstr>For info please visit: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Educating Cooperating Teachers About Evidence-Based Practices</dc:title>
  <dc:subject>Educating Cooperating Teachers About Evidence-Based Practices</dc:subject>
  <dc:creator>Office of Special Education Programs (OSEP)</dc:creator>
  <cp:lastModifiedBy>Linda Pady</cp:lastModifiedBy>
  <cp:revision>29</cp:revision>
  <dcterms:created xsi:type="dcterms:W3CDTF">2001-03-11T12:28:35Z</dcterms:created>
  <dcterms:modified xsi:type="dcterms:W3CDTF">2014-07-15T19:03:04Z</dcterms:modified>
  <cp:category>Public Domain</cp:category>
</cp:coreProperties>
</file>