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4"/>
  </p:notesMasterIdLst>
  <p:handoutMasterIdLst>
    <p:handoutMasterId r:id="rId15"/>
  </p:handoutMasterIdLst>
  <p:sldIdLst>
    <p:sldId id="256" r:id="rId2"/>
    <p:sldId id="281" r:id="rId3"/>
    <p:sldId id="258" r:id="rId4"/>
    <p:sldId id="259" r:id="rId5"/>
    <p:sldId id="260" r:id="rId6"/>
    <p:sldId id="280" r:id="rId7"/>
    <p:sldId id="278" r:id="rId8"/>
    <p:sldId id="261" r:id="rId9"/>
    <p:sldId id="262" r:id="rId10"/>
    <p:sldId id="263" r:id="rId11"/>
    <p:sldId id="264" r:id="rId12"/>
    <p:sldId id="279" r:id="rId13"/>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931" autoAdjust="0"/>
    <p:restoredTop sz="86380" autoAdjust="0"/>
  </p:normalViewPr>
  <p:slideViewPr>
    <p:cSldViewPr>
      <p:cViewPr>
        <p:scale>
          <a:sx n="68" d="100"/>
          <a:sy n="68" d="100"/>
        </p:scale>
        <p:origin x="36" y="-576"/>
      </p:cViewPr>
      <p:guideLst>
        <p:guide orient="horz" pos="2160"/>
        <p:guide pos="2880"/>
      </p:guideLst>
    </p:cSldViewPr>
  </p:slideViewPr>
  <p:outlineViewPr>
    <p:cViewPr>
      <p:scale>
        <a:sx n="33" d="100"/>
        <a:sy n="33" d="100"/>
      </p:scale>
      <p:origin x="0" y="679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46FB0361-4C47-4855-BE20-518799D1EB71}" type="datetimeFigureOut">
              <a:rPr lang="en-US" smtClean="0"/>
              <a:t>7/12/2014</a:t>
            </a:fld>
            <a:endParaRPr lang="en-US"/>
          </a:p>
        </p:txBody>
      </p:sp>
      <p:sp>
        <p:nvSpPr>
          <p:cNvPr id="4" name="Footer Placeholder 3"/>
          <p:cNvSpPr>
            <a:spLocks noGrp="1"/>
          </p:cNvSpPr>
          <p:nvPr>
            <p:ph type="ftr" sz="quarter" idx="2"/>
          </p:nvPr>
        </p:nvSpPr>
        <p:spPr>
          <a:xfrm>
            <a:off x="0" y="8758238"/>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8238"/>
            <a:ext cx="2971800" cy="460375"/>
          </a:xfrm>
          <a:prstGeom prst="rect">
            <a:avLst/>
          </a:prstGeom>
        </p:spPr>
        <p:txBody>
          <a:bodyPr vert="horz" lIns="91440" tIns="45720" rIns="91440" bIns="45720" rtlCol="0" anchor="b"/>
          <a:lstStyle>
            <a:lvl1pPr algn="r">
              <a:defRPr sz="1200"/>
            </a:lvl1pPr>
          </a:lstStyle>
          <a:p>
            <a:fld id="{0FF92C80-CCF6-4D58-933F-0C753849C224}" type="slidenum">
              <a:rPr lang="en-US" smtClean="0"/>
              <a:t>‹#›</a:t>
            </a:fld>
            <a:endParaRPr lang="en-US"/>
          </a:p>
        </p:txBody>
      </p:sp>
    </p:spTree>
    <p:extLst>
      <p:ext uri="{BB962C8B-B14F-4D97-AF65-F5344CB8AC3E}">
        <p14:creationId xmlns:p14="http://schemas.microsoft.com/office/powerpoint/2010/main" val="24625374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010"/>
          </a:xfrm>
          <a:prstGeom prst="rect">
            <a:avLst/>
          </a:prstGeom>
        </p:spPr>
        <p:txBody>
          <a:bodyPr vert="horz" lIns="91440" tIns="45720" rIns="91440" bIns="45720" rtlCol="0"/>
          <a:lstStyle>
            <a:lvl1pPr algn="r">
              <a:defRPr sz="1200"/>
            </a:lvl1pPr>
          </a:lstStyle>
          <a:p>
            <a:fld id="{46227F0E-310B-461A-B8E5-1FB3D3A39FDF}" type="datetimeFigureOut">
              <a:rPr lang="en-US" smtClean="0"/>
              <a:t>7/12/2014</a:t>
            </a:fld>
            <a:endParaRPr lang="en-US"/>
          </a:p>
        </p:txBody>
      </p:sp>
      <p:sp>
        <p:nvSpPr>
          <p:cNvPr id="4" name="Slide Image Placeholder 3"/>
          <p:cNvSpPr>
            <a:spLocks noGrp="1" noRot="1" noChangeAspect="1"/>
          </p:cNvSpPr>
          <p:nvPr>
            <p:ph type="sldImg" idx="2"/>
          </p:nvPr>
        </p:nvSpPr>
        <p:spPr>
          <a:xfrm>
            <a:off x="11239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9595"/>
            <a:ext cx="5486400" cy="414909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2971800" cy="4610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7590"/>
            <a:ext cx="2971800" cy="461010"/>
          </a:xfrm>
          <a:prstGeom prst="rect">
            <a:avLst/>
          </a:prstGeom>
        </p:spPr>
        <p:txBody>
          <a:bodyPr vert="horz" lIns="91440" tIns="45720" rIns="91440" bIns="45720" rtlCol="0" anchor="b"/>
          <a:lstStyle>
            <a:lvl1pPr algn="r">
              <a:defRPr sz="1200"/>
            </a:lvl1pPr>
          </a:lstStyle>
          <a:p>
            <a:fld id="{308B1056-263E-404E-9687-75EACB787971}" type="slidenum">
              <a:rPr lang="en-US" smtClean="0"/>
              <a:t>‹#›</a:t>
            </a:fld>
            <a:endParaRPr lang="en-US"/>
          </a:p>
        </p:txBody>
      </p:sp>
    </p:spTree>
    <p:extLst>
      <p:ext uri="{BB962C8B-B14F-4D97-AF65-F5344CB8AC3E}">
        <p14:creationId xmlns:p14="http://schemas.microsoft.com/office/powerpoint/2010/main" val="15375083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fld id="{6D50126B-B770-4E3C-919F-15C4F27B5A15}" type="slidenum">
              <a:rPr lang="en-US"/>
              <a:pPr eaLnBrk="1" hangingPunct="1"/>
              <a:t>7</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394236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B1056-263E-404E-9687-75EACB787971}" type="slidenum">
              <a:rPr lang="en-US" smtClean="0"/>
              <a:t>9</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176574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03353AB-F6D4-46C5-96EC-DC8B28CB36ED}" type="datetime1">
              <a:rPr lang="en-US" smtClean="0"/>
              <a:t>7/12/2014</a:t>
            </a:fld>
            <a:endParaRPr lang="en-US"/>
          </a:p>
        </p:txBody>
      </p:sp>
      <p:sp>
        <p:nvSpPr>
          <p:cNvPr id="19" name="Footer Placeholder 18"/>
          <p:cNvSpPr>
            <a:spLocks noGrp="1"/>
          </p:cNvSpPr>
          <p:nvPr>
            <p:ph type="ftr" sz="quarter" idx="11"/>
          </p:nvPr>
        </p:nvSpPr>
        <p:spPr/>
        <p:txBody>
          <a:bodyPr/>
          <a:lstStyle/>
          <a:p>
            <a:r>
              <a:rPr lang="en-US" smtClean="0"/>
              <a:t>School-University Partnerships</a:t>
            </a:r>
            <a:endParaRPr lang="en-US"/>
          </a:p>
        </p:txBody>
      </p:sp>
      <p:sp>
        <p:nvSpPr>
          <p:cNvPr id="27" name="Slide Number Placeholder 26"/>
          <p:cNvSpPr>
            <a:spLocks noGrp="1"/>
          </p:cNvSpPr>
          <p:nvPr>
            <p:ph type="sldNum" sz="quarter" idx="12"/>
          </p:nvPr>
        </p:nvSpPr>
        <p:spPr/>
        <p:txBody>
          <a:bodyPr/>
          <a:lstStyle/>
          <a:p>
            <a:fld id="{E1B3CA64-80B5-46F5-9E83-563376D611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DC327-5129-429E-B16F-43F7EFB50163}" type="datetime1">
              <a:rPr lang="en-US" smtClean="0"/>
              <a:t>7/12/2014</a:t>
            </a:fld>
            <a:endParaRPr lang="en-US"/>
          </a:p>
        </p:txBody>
      </p:sp>
      <p:sp>
        <p:nvSpPr>
          <p:cNvPr id="5" name="Footer Placeholder 4"/>
          <p:cNvSpPr>
            <a:spLocks noGrp="1"/>
          </p:cNvSpPr>
          <p:nvPr>
            <p:ph type="ftr" sz="quarter" idx="11"/>
          </p:nvPr>
        </p:nvSpPr>
        <p:spPr/>
        <p:txBody>
          <a:bodyPr/>
          <a:lstStyle/>
          <a:p>
            <a:r>
              <a:rPr lang="en-US" smtClean="0"/>
              <a:t>School-University Partnerships</a:t>
            </a:r>
            <a:endParaRPr lang="en-US"/>
          </a:p>
        </p:txBody>
      </p:sp>
      <p:sp>
        <p:nvSpPr>
          <p:cNvPr id="6" name="Slide Number Placeholder 5"/>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7AB69A-3E6C-4EC3-A14C-5A8677E8517D}" type="datetime1">
              <a:rPr lang="en-US" smtClean="0"/>
              <a:t>7/12/2014</a:t>
            </a:fld>
            <a:endParaRPr lang="en-US"/>
          </a:p>
        </p:txBody>
      </p:sp>
      <p:sp>
        <p:nvSpPr>
          <p:cNvPr id="5" name="Footer Placeholder 4"/>
          <p:cNvSpPr>
            <a:spLocks noGrp="1"/>
          </p:cNvSpPr>
          <p:nvPr>
            <p:ph type="ftr" sz="quarter" idx="11"/>
          </p:nvPr>
        </p:nvSpPr>
        <p:spPr/>
        <p:txBody>
          <a:bodyPr/>
          <a:lstStyle/>
          <a:p>
            <a:r>
              <a:rPr lang="en-US" smtClean="0"/>
              <a:t>School-University Partnerships</a:t>
            </a:r>
            <a:endParaRPr lang="en-US"/>
          </a:p>
        </p:txBody>
      </p:sp>
      <p:sp>
        <p:nvSpPr>
          <p:cNvPr id="6" name="Slide Number Placeholder 5"/>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D71D24-8445-45C6-8407-F1985384891A}" type="datetime1">
              <a:rPr lang="en-US" smtClean="0"/>
              <a:t>7/12/2014</a:t>
            </a:fld>
            <a:endParaRPr lang="en-US"/>
          </a:p>
        </p:txBody>
      </p:sp>
      <p:sp>
        <p:nvSpPr>
          <p:cNvPr id="8" name="Footer Placeholder 7"/>
          <p:cNvSpPr>
            <a:spLocks noGrp="1"/>
          </p:cNvSpPr>
          <p:nvPr>
            <p:ph type="ftr" sz="quarter" idx="11"/>
          </p:nvPr>
        </p:nvSpPr>
        <p:spPr/>
        <p:txBody>
          <a:bodyPr/>
          <a:lstStyle/>
          <a:p>
            <a:r>
              <a:rPr lang="en-US" smtClean="0"/>
              <a:t>School-University Partnerships</a:t>
            </a:r>
            <a:endParaRPr lang="en-US"/>
          </a:p>
        </p:txBody>
      </p:sp>
      <p:sp>
        <p:nvSpPr>
          <p:cNvPr id="9" name="Slide Number Placeholder 8"/>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2EE1F5-A9D7-4948-BF40-BEC312C15571}" type="datetime1">
              <a:rPr lang="en-US" smtClean="0"/>
              <a:t>7/12/2014</a:t>
            </a:fld>
            <a:endParaRPr lang="en-US"/>
          </a:p>
        </p:txBody>
      </p:sp>
      <p:sp>
        <p:nvSpPr>
          <p:cNvPr id="5" name="Footer Placeholder 4"/>
          <p:cNvSpPr>
            <a:spLocks noGrp="1"/>
          </p:cNvSpPr>
          <p:nvPr>
            <p:ph type="ftr" sz="quarter" idx="11"/>
          </p:nvPr>
        </p:nvSpPr>
        <p:spPr/>
        <p:txBody>
          <a:bodyPr/>
          <a:lstStyle/>
          <a:p>
            <a:r>
              <a:rPr lang="en-US" smtClean="0"/>
              <a:t>School-University Partnerships</a:t>
            </a:r>
            <a:endParaRPr lang="en-US"/>
          </a:p>
        </p:txBody>
      </p:sp>
      <p:sp>
        <p:nvSpPr>
          <p:cNvPr id="6" name="Slide Number Placeholder 5"/>
          <p:cNvSpPr>
            <a:spLocks noGrp="1"/>
          </p:cNvSpPr>
          <p:nvPr>
            <p:ph type="sldNum" sz="quarter" idx="12"/>
          </p:nvPr>
        </p:nvSpPr>
        <p:spPr/>
        <p:txBody>
          <a:bodyPr/>
          <a:lstStyle/>
          <a:p>
            <a:fld id="{E1B3CA64-80B5-46F5-9E83-563376D611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6E1FDA-D9F7-4C31-A1F1-54C6E08B0923}" type="datetime1">
              <a:rPr lang="en-US" smtClean="0"/>
              <a:t>7/12/2014</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
        <p:nvSpPr>
          <p:cNvPr id="7" name="Slide Number Placeholder 6"/>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A51DDB-5108-437B-B9E1-E14A60F23499}" type="datetime1">
              <a:rPr lang="en-US" smtClean="0"/>
              <a:t>7/12/2014</a:t>
            </a:fld>
            <a:endParaRPr lang="en-US"/>
          </a:p>
        </p:txBody>
      </p:sp>
      <p:sp>
        <p:nvSpPr>
          <p:cNvPr id="8" name="Footer Placeholder 7"/>
          <p:cNvSpPr>
            <a:spLocks noGrp="1"/>
          </p:cNvSpPr>
          <p:nvPr>
            <p:ph type="ftr" sz="quarter" idx="11"/>
          </p:nvPr>
        </p:nvSpPr>
        <p:spPr/>
        <p:txBody>
          <a:bodyPr/>
          <a:lstStyle/>
          <a:p>
            <a:r>
              <a:rPr lang="en-US" smtClean="0"/>
              <a:t>School-University Partnerships</a:t>
            </a:r>
            <a:endParaRPr lang="en-US"/>
          </a:p>
        </p:txBody>
      </p:sp>
      <p:sp>
        <p:nvSpPr>
          <p:cNvPr id="9" name="Slide Number Placeholder 8"/>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AF9E51-5D38-4A6B-936D-E184248138EC}" type="datetime1">
              <a:rPr lang="en-US" smtClean="0"/>
              <a:t>7/12/2014</a:t>
            </a:fld>
            <a:endParaRPr lang="en-US"/>
          </a:p>
        </p:txBody>
      </p:sp>
      <p:sp>
        <p:nvSpPr>
          <p:cNvPr id="4" name="Footer Placeholder 3"/>
          <p:cNvSpPr>
            <a:spLocks noGrp="1"/>
          </p:cNvSpPr>
          <p:nvPr>
            <p:ph type="ftr" sz="quarter" idx="11"/>
          </p:nvPr>
        </p:nvSpPr>
        <p:spPr/>
        <p:txBody>
          <a:bodyPr/>
          <a:lstStyle/>
          <a:p>
            <a:r>
              <a:rPr lang="en-US" smtClean="0"/>
              <a:t>School-University Partnerships</a:t>
            </a:r>
            <a:endParaRPr lang="en-US"/>
          </a:p>
        </p:txBody>
      </p:sp>
      <p:sp>
        <p:nvSpPr>
          <p:cNvPr id="5" name="Slide Number Placeholder 4"/>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2A582-E252-40C0-AA35-32860F70A5A3}" type="datetime1">
              <a:rPr lang="en-US" smtClean="0"/>
              <a:t>7/12/2014</a:t>
            </a:fld>
            <a:endParaRPr lang="en-US"/>
          </a:p>
        </p:txBody>
      </p:sp>
      <p:sp>
        <p:nvSpPr>
          <p:cNvPr id="3" name="Footer Placeholder 2"/>
          <p:cNvSpPr>
            <a:spLocks noGrp="1"/>
          </p:cNvSpPr>
          <p:nvPr>
            <p:ph type="ftr" sz="quarter" idx="11"/>
          </p:nvPr>
        </p:nvSpPr>
        <p:spPr/>
        <p:txBody>
          <a:bodyPr/>
          <a:lstStyle/>
          <a:p>
            <a:r>
              <a:rPr lang="en-US" smtClean="0"/>
              <a:t>School-University Partnerships</a:t>
            </a:r>
            <a:endParaRPr lang="en-US"/>
          </a:p>
        </p:txBody>
      </p:sp>
      <p:sp>
        <p:nvSpPr>
          <p:cNvPr id="4" name="Slide Number Placeholder 3"/>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E41C3A-7D07-4338-9554-B92FA2DF3C60}" type="datetime1">
              <a:rPr lang="en-US" smtClean="0"/>
              <a:t>7/12/2014</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
        <p:nvSpPr>
          <p:cNvPr id="7" name="Slide Number Placeholder 6"/>
          <p:cNvSpPr>
            <a:spLocks noGrp="1"/>
          </p:cNvSpPr>
          <p:nvPr>
            <p:ph type="sldNum" sz="quarter" idx="12"/>
          </p:nvPr>
        </p:nvSpPr>
        <p:spPr/>
        <p:txBody>
          <a:bodyPr/>
          <a:lstStyle/>
          <a:p>
            <a:fld id="{E1B3CA64-80B5-46F5-9E83-563376D611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79A071-9168-4F8F-B85A-4DE6FD42441A}" type="datetime1">
              <a:rPr lang="en-US" smtClean="0"/>
              <a:t>7/12/2014</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1B3CA64-80B5-46F5-9E83-563376D6115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FFDD3F-5631-4DE9-A09F-E2049FED5C3A}" type="datetime1">
              <a:rPr lang="en-US" smtClean="0"/>
              <a:t>7/12/2014</a:t>
            </a:fld>
            <a:endParaRPr lang="en-US"/>
          </a:p>
        </p:txBody>
      </p:sp>
      <p:sp>
        <p:nvSpPr>
          <p:cNvPr id="22" name="Footer Placeholder 21"/>
          <p:cNvSpPr>
            <a:spLocks noGrp="1"/>
          </p:cNvSpPr>
          <p:nvPr>
            <p:ph type="ftr" sz="quarter" idx="3"/>
          </p:nvPr>
        </p:nvSpPr>
        <p:spPr>
          <a:xfrm>
            <a:off x="2895600" y="6356350"/>
            <a:ext cx="3352800" cy="365125"/>
          </a:xfrm>
          <a:prstGeom prst="rect">
            <a:avLst/>
          </a:prstGeom>
        </p:spPr>
        <p:txBody>
          <a:bodyPr vert="horz" lIns="0" tIns="0" rIns="0" bIns="0" anchor="b"/>
          <a:lstStyle>
            <a:lvl1pPr algn="ctr" eaLnBrk="1" latinLnBrk="0" hangingPunct="1">
              <a:defRPr kumimoji="0" sz="1200">
                <a:solidFill>
                  <a:schemeClr val="tx2">
                    <a:shade val="90000"/>
                  </a:schemeClr>
                </a:solidFill>
              </a:defRPr>
            </a:lvl1pPr>
          </a:lstStyle>
          <a:p>
            <a:r>
              <a:rPr lang="en-US" dirty="0" smtClean="0"/>
              <a:t>School-University Partnerships</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B3CA64-80B5-46F5-9E83-563376D6115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redonia.edu/coe/raiseup.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17320"/>
            <a:ext cx="6553200" cy="2011680"/>
          </a:xfrm>
        </p:spPr>
        <p:txBody>
          <a:bodyPr>
            <a:normAutofit/>
          </a:bodyPr>
          <a:lstStyle/>
          <a:p>
            <a:pPr algn="ctr"/>
            <a:r>
              <a:rPr lang="en-US" sz="4000" dirty="0" smtClean="0"/>
              <a:t>Transitions in Rural Education:  Enhancing School-University Partnerships</a:t>
            </a:r>
            <a:endParaRPr lang="en-US" sz="4000" dirty="0"/>
          </a:p>
        </p:txBody>
      </p:sp>
      <p:sp>
        <p:nvSpPr>
          <p:cNvPr id="3" name="Subtitle 2"/>
          <p:cNvSpPr>
            <a:spLocks noGrp="1"/>
          </p:cNvSpPr>
          <p:nvPr>
            <p:ph type="subTitle" idx="1"/>
          </p:nvPr>
        </p:nvSpPr>
        <p:spPr>
          <a:xfrm>
            <a:off x="1981201" y="3721472"/>
            <a:ext cx="5791199" cy="2222128"/>
          </a:xfrm>
        </p:spPr>
        <p:txBody>
          <a:bodyPr>
            <a:normAutofit lnSpcReduction="10000"/>
          </a:bodyPr>
          <a:lstStyle/>
          <a:p>
            <a:pPr algn="ctr"/>
            <a:r>
              <a:rPr lang="en-US" sz="2000" dirty="0" smtClean="0"/>
              <a:t>Dr. Kathleen Magiera &amp; Dr. Rhea Simmons</a:t>
            </a:r>
          </a:p>
          <a:p>
            <a:pPr algn="ctr"/>
            <a:r>
              <a:rPr lang="en-US" sz="2000" dirty="0" smtClean="0"/>
              <a:t>Fredonia</a:t>
            </a:r>
          </a:p>
          <a:p>
            <a:pPr algn="ctr"/>
            <a:r>
              <a:rPr lang="en-US" sz="2000" dirty="0" smtClean="0"/>
              <a:t>The State University of New York</a:t>
            </a:r>
          </a:p>
          <a:p>
            <a:pPr algn="ctr"/>
            <a:r>
              <a:rPr lang="en-US" sz="2000" dirty="0" smtClean="0"/>
              <a:t>OSEP Project Directors’ Meeting</a:t>
            </a:r>
          </a:p>
          <a:p>
            <a:pPr algn="ctr"/>
            <a:r>
              <a:rPr lang="en-US" sz="2000" dirty="0" smtClean="0"/>
              <a:t>Washington, D.C.</a:t>
            </a:r>
          </a:p>
          <a:p>
            <a:pPr algn="ctr"/>
            <a:r>
              <a:rPr lang="en-US" sz="2000" dirty="0" smtClean="0"/>
              <a:t>July 23, 2014</a:t>
            </a:r>
          </a:p>
          <a:p>
            <a:pPr algn="ctr"/>
            <a:endParaRPr lang="en-US" sz="2000" dirty="0"/>
          </a:p>
        </p:txBody>
      </p:sp>
    </p:spTree>
    <p:extLst>
      <p:ext uri="{BB962C8B-B14F-4D97-AF65-F5344CB8AC3E}">
        <p14:creationId xmlns:p14="http://schemas.microsoft.com/office/powerpoint/2010/main" val="284147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762000"/>
            <a:ext cx="8591550" cy="838199"/>
          </a:xfrm>
        </p:spPr>
        <p:txBody>
          <a:bodyPr>
            <a:normAutofit/>
          </a:bodyPr>
          <a:lstStyle/>
          <a:p>
            <a:pPr algn="ctr"/>
            <a:r>
              <a:rPr lang="en-US" sz="3600" dirty="0" smtClean="0"/>
              <a:t>Positive Comments</a:t>
            </a:r>
            <a:endParaRPr lang="en-US" sz="3600" dirty="0"/>
          </a:p>
        </p:txBody>
      </p:sp>
      <p:sp>
        <p:nvSpPr>
          <p:cNvPr id="3" name="Content Placeholder 2"/>
          <p:cNvSpPr>
            <a:spLocks noGrp="1"/>
          </p:cNvSpPr>
          <p:nvPr>
            <p:ph idx="1"/>
          </p:nvPr>
        </p:nvSpPr>
        <p:spPr>
          <a:xfrm>
            <a:off x="457200" y="1828800"/>
            <a:ext cx="8229600" cy="4389120"/>
          </a:xfrm>
        </p:spPr>
        <p:txBody>
          <a:bodyPr>
            <a:normAutofit/>
          </a:bodyPr>
          <a:lstStyle/>
          <a:p>
            <a:pPr>
              <a:buFont typeface="Wingdings" pitchFamily="2" charset="2"/>
              <a:buChar char="ü"/>
            </a:pPr>
            <a:r>
              <a:rPr lang="en-US" sz="2400" dirty="0" smtClean="0"/>
              <a:t>As a teacher, I have to do this for my SLO’s [student learning outcomes].  Candidates need to learn what to do with the data after they collect it.</a:t>
            </a:r>
          </a:p>
          <a:p>
            <a:pPr>
              <a:buFont typeface="Wingdings" pitchFamily="2" charset="2"/>
              <a:buChar char="ü"/>
            </a:pPr>
            <a:endParaRPr lang="en-US" sz="2400" dirty="0"/>
          </a:p>
          <a:p>
            <a:pPr>
              <a:buFont typeface="Wingdings" pitchFamily="2" charset="2"/>
              <a:buChar char="ü"/>
            </a:pPr>
            <a:r>
              <a:rPr lang="en-US" sz="2400" dirty="0" smtClean="0"/>
              <a:t>All candidates whether  or not they are inclusive education majors, need to  know how to read IEP’s and use them in his or her classroom. If one thing has come out of Project RAISE-UP, it is that we are no longer under the thinking that students with disabilities are “your” students.  General education candidates need to have an understanding of SWD [students with disabilities] and exceptional learners.</a:t>
            </a:r>
            <a:endParaRPr lang="en-US" sz="2400" dirty="0"/>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10</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Tree>
    <p:extLst>
      <p:ext uri="{BB962C8B-B14F-4D97-AF65-F5344CB8AC3E}">
        <p14:creationId xmlns:p14="http://schemas.microsoft.com/office/powerpoint/2010/main" val="2157428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762001"/>
            <a:ext cx="8591550" cy="609599"/>
          </a:xfrm>
        </p:spPr>
        <p:txBody>
          <a:bodyPr>
            <a:normAutofit fontScale="90000"/>
          </a:bodyPr>
          <a:lstStyle/>
          <a:p>
            <a:pPr algn="ctr"/>
            <a:r>
              <a:rPr lang="en-US" sz="4000" dirty="0" smtClean="0"/>
              <a:t>Concerns</a:t>
            </a:r>
            <a:endParaRPr lang="en-US" sz="4000" dirty="0"/>
          </a:p>
        </p:txBody>
      </p:sp>
      <p:sp>
        <p:nvSpPr>
          <p:cNvPr id="3" name="Content Placeholder 2"/>
          <p:cNvSpPr>
            <a:spLocks noGrp="1"/>
          </p:cNvSpPr>
          <p:nvPr>
            <p:ph idx="1"/>
          </p:nvPr>
        </p:nvSpPr>
        <p:spPr>
          <a:xfrm>
            <a:off x="274320" y="1447800"/>
            <a:ext cx="8595360" cy="5181600"/>
          </a:xfrm>
        </p:spPr>
        <p:txBody>
          <a:bodyPr>
            <a:normAutofit fontScale="85000" lnSpcReduction="10000"/>
          </a:bodyPr>
          <a:lstStyle/>
          <a:p>
            <a:pPr marL="338138" indent="-338138"/>
            <a:r>
              <a:rPr lang="en-US" sz="2800" dirty="0" smtClean="0"/>
              <a:t>It is important to align Fredonia teacher education curricula with P-12 school curricula.  </a:t>
            </a:r>
          </a:p>
          <a:p>
            <a:pPr lvl="3">
              <a:buFont typeface="Wingdings" pitchFamily="2" charset="2"/>
              <a:buChar char="v"/>
            </a:pPr>
            <a:r>
              <a:rPr lang="en-US" sz="2400" b="1" dirty="0" smtClean="0">
                <a:solidFill>
                  <a:schemeClr val="accent2"/>
                </a:solidFill>
              </a:rPr>
              <a:t>We shouldn’t be limited to what is current P-12 curricula.</a:t>
            </a:r>
          </a:p>
          <a:p>
            <a:pPr lvl="3">
              <a:buFont typeface="Wingdings" pitchFamily="2" charset="2"/>
              <a:buChar char="v"/>
            </a:pPr>
            <a:r>
              <a:rPr lang="en-US" sz="2400" b="1" dirty="0" smtClean="0">
                <a:solidFill>
                  <a:schemeClr val="accent2"/>
                </a:solidFill>
              </a:rPr>
              <a:t>I see the power of education as not to fit in but to make changes.</a:t>
            </a:r>
          </a:p>
          <a:p>
            <a:pPr marL="466344" lvl="3" indent="0">
              <a:buNone/>
            </a:pPr>
            <a:endParaRPr lang="en-US" sz="2400" b="1" dirty="0">
              <a:solidFill>
                <a:schemeClr val="accent2"/>
              </a:solidFill>
            </a:endParaRPr>
          </a:p>
          <a:p>
            <a:pPr marL="9144" lvl="1" indent="0">
              <a:buNone/>
            </a:pPr>
            <a:r>
              <a:rPr lang="en-US" sz="3000" dirty="0" smtClean="0"/>
              <a:t>I am satisfied with candidates’ abilities to work effectively with students from abusive environments.</a:t>
            </a:r>
          </a:p>
          <a:p>
            <a:pPr marL="752094" lvl="3" indent="-285750">
              <a:buFont typeface="Wingdings" pitchFamily="2" charset="2"/>
              <a:buChar char="v"/>
            </a:pPr>
            <a:r>
              <a:rPr lang="en-US" sz="2400" b="1" dirty="0" smtClean="0">
                <a:solidFill>
                  <a:schemeClr val="accent2"/>
                </a:solidFill>
              </a:rPr>
              <a:t>Teacher candidates should not know all of the details on students’ home lives.</a:t>
            </a:r>
          </a:p>
          <a:p>
            <a:pPr marL="466344" lvl="3" indent="0">
              <a:buNone/>
            </a:pPr>
            <a:endParaRPr lang="en-US" b="1" dirty="0" smtClean="0">
              <a:solidFill>
                <a:schemeClr val="accent2"/>
              </a:solidFill>
            </a:endParaRPr>
          </a:p>
          <a:p>
            <a:pPr marL="9144" lvl="1" indent="0">
              <a:buNone/>
            </a:pPr>
            <a:r>
              <a:rPr lang="en-US" sz="3000" dirty="0" smtClean="0"/>
              <a:t>I am satisfied with teacher candidates’ abilities to design, implement, and evaluate relevant and effective lessons.</a:t>
            </a:r>
          </a:p>
          <a:p>
            <a:pPr marL="752094" lvl="3" indent="-285750">
              <a:buFont typeface="Wingdings" pitchFamily="2" charset="2"/>
              <a:buChar char="v"/>
            </a:pPr>
            <a:r>
              <a:rPr lang="en-US" sz="2400" b="1" dirty="0" smtClean="0">
                <a:solidFill>
                  <a:schemeClr val="accent2"/>
                </a:solidFill>
              </a:rPr>
              <a:t>Need to have more consistent lesson plan format.</a:t>
            </a:r>
          </a:p>
          <a:p>
            <a:pPr>
              <a:buFont typeface="Wingdings" pitchFamily="2" charset="2"/>
              <a:buChar char="v"/>
            </a:pPr>
            <a:endParaRPr lang="en-US" dirty="0">
              <a:solidFill>
                <a:schemeClr val="accent2"/>
              </a:solidFill>
            </a:endParaRPr>
          </a:p>
          <a:p>
            <a:pPr marL="0" indent="0"/>
            <a:endParaRPr lang="en-US" dirty="0"/>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11</a:t>
            </a:fld>
            <a:endParaRPr lang="en-US"/>
          </a:p>
        </p:txBody>
      </p:sp>
    </p:spTree>
    <p:extLst>
      <p:ext uri="{BB962C8B-B14F-4D97-AF65-F5344CB8AC3E}">
        <p14:creationId xmlns:p14="http://schemas.microsoft.com/office/powerpoint/2010/main" val="2683748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91550" cy="761999"/>
          </a:xfrm>
        </p:spPr>
        <p:txBody>
          <a:bodyPr>
            <a:normAutofit/>
          </a:bodyPr>
          <a:lstStyle/>
          <a:p>
            <a:pPr algn="ctr"/>
            <a:r>
              <a:rPr lang="en-US" sz="3600" dirty="0" smtClean="0"/>
              <a:t>Year Six and Beyond</a:t>
            </a:r>
            <a:endParaRPr lang="en-US" sz="3600" dirty="0"/>
          </a:p>
        </p:txBody>
      </p:sp>
      <p:sp>
        <p:nvSpPr>
          <p:cNvPr id="3" name="Content Placeholder 2"/>
          <p:cNvSpPr>
            <a:spLocks noGrp="1"/>
          </p:cNvSpPr>
          <p:nvPr>
            <p:ph idx="1"/>
          </p:nvPr>
        </p:nvSpPr>
        <p:spPr>
          <a:xfrm>
            <a:off x="457200" y="1676400"/>
            <a:ext cx="8229600" cy="4648200"/>
          </a:xfrm>
        </p:spPr>
        <p:txBody>
          <a:bodyPr>
            <a:normAutofit/>
          </a:bodyPr>
          <a:lstStyle/>
          <a:p>
            <a:r>
              <a:rPr lang="en-US" sz="2800" dirty="0" smtClean="0"/>
              <a:t>Sustain and extend partnerships</a:t>
            </a:r>
          </a:p>
          <a:p>
            <a:r>
              <a:rPr lang="en-US" sz="2800" dirty="0" smtClean="0"/>
              <a:t>Continue collaborative research and writing projects</a:t>
            </a:r>
          </a:p>
          <a:p>
            <a:r>
              <a:rPr lang="en-US" sz="2800" dirty="0" smtClean="0"/>
              <a:t>Increase teacher education coursework in P-12 settings</a:t>
            </a:r>
          </a:p>
          <a:p>
            <a:r>
              <a:rPr lang="en-US" sz="2800" dirty="0" smtClean="0"/>
              <a:t>Develop a common lesson plan among early field experience courses</a:t>
            </a:r>
            <a:endParaRPr lang="en-US" sz="3200" dirty="0" smtClean="0"/>
          </a:p>
          <a:p>
            <a:r>
              <a:rPr lang="en-US" sz="2800" dirty="0" smtClean="0"/>
              <a:t>Project RAISE-UP website: </a:t>
            </a:r>
            <a:r>
              <a:rPr lang="en-US" sz="2800" dirty="0" smtClean="0">
                <a:hlinkClick r:id="rId2" tooltip="Project RAISE-UP page on Fredonia website"/>
              </a:rPr>
              <a:t>http://www.fredonia.edu/coe/raiseup.asp</a:t>
            </a:r>
            <a:endParaRPr lang="en-US" sz="2800" dirty="0" smtClean="0"/>
          </a:p>
          <a:p>
            <a:pPr marL="0" indent="0">
              <a:buNone/>
            </a:pPr>
            <a:endParaRPr lang="en-US" sz="3200" dirty="0" smtClean="0"/>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12</a:t>
            </a:fld>
            <a:endParaRPr lang="en-US"/>
          </a:p>
        </p:txBody>
      </p:sp>
    </p:spTree>
    <p:extLst>
      <p:ext uri="{BB962C8B-B14F-4D97-AF65-F5344CB8AC3E}">
        <p14:creationId xmlns:p14="http://schemas.microsoft.com/office/powerpoint/2010/main" val="3250068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Fredonia</a:t>
            </a:r>
            <a:br>
              <a:rPr lang="en-US" sz="3600" dirty="0" smtClean="0"/>
            </a:br>
            <a:r>
              <a:rPr lang="en-US" sz="3200" dirty="0" smtClean="0"/>
              <a:t>The State University of New York</a:t>
            </a:r>
            <a:endParaRPr lang="en-US" sz="3200"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ü"/>
              <a:defRPr/>
            </a:pPr>
            <a:r>
              <a:rPr lang="en-US" sz="2800" dirty="0">
                <a:latin typeface="Times New Roman" panose="02020603050405020304" pitchFamily="18" charset="0"/>
                <a:cs typeface="Times New Roman" panose="02020603050405020304" pitchFamily="18" charset="0"/>
              </a:rPr>
              <a:t>Four year comprehensive college in rural western New York State</a:t>
            </a:r>
          </a:p>
          <a:p>
            <a:pPr>
              <a:buFont typeface="Wingdings" panose="05000000000000000000" pitchFamily="2" charset="2"/>
              <a:buChar char="ü"/>
              <a:defRPr/>
            </a:pP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defRPr/>
            </a:pPr>
            <a:r>
              <a:rPr lang="en-US" sz="2800" dirty="0">
                <a:latin typeface="Times New Roman" panose="02020603050405020304" pitchFamily="18" charset="0"/>
                <a:cs typeface="Times New Roman" panose="02020603050405020304" pitchFamily="18" charset="0"/>
              </a:rPr>
              <a:t>5,000 students </a:t>
            </a:r>
            <a:r>
              <a:rPr lang="en-US" sz="2800" dirty="0" smtClean="0">
                <a:latin typeface="Times New Roman" panose="02020603050405020304" pitchFamily="18" charset="0"/>
                <a:cs typeface="Times New Roman" panose="02020603050405020304" pitchFamily="18" charset="0"/>
              </a:rPr>
              <a:t>approximately 20</a:t>
            </a:r>
            <a:r>
              <a:rPr lang="en-US" sz="2800" dirty="0">
                <a:latin typeface="Times New Roman" panose="02020603050405020304" pitchFamily="18" charset="0"/>
                <a:cs typeface="Times New Roman" panose="02020603050405020304" pitchFamily="18" charset="0"/>
              </a:rPr>
              <a:t>% are education </a:t>
            </a:r>
            <a:r>
              <a:rPr lang="en-US" sz="2800" dirty="0" smtClean="0">
                <a:latin typeface="Times New Roman" panose="02020603050405020304" pitchFamily="18" charset="0"/>
                <a:cs typeface="Times New Roman" panose="02020603050405020304" pitchFamily="18" charset="0"/>
              </a:rPr>
              <a:t>majors</a:t>
            </a:r>
          </a:p>
          <a:p>
            <a:pPr>
              <a:buFont typeface="Wingdings" panose="05000000000000000000" pitchFamily="2" charset="2"/>
              <a:buChar char="ü"/>
              <a:defRPr/>
            </a:pP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defRPr/>
            </a:pPr>
            <a:r>
              <a:rPr lang="en-US" sz="2800" dirty="0" smtClean="0">
                <a:latin typeface="Times New Roman" panose="02020603050405020304" pitchFamily="18" charset="0"/>
                <a:cs typeface="Times New Roman" panose="02020603050405020304" pitchFamily="18" charset="0"/>
              </a:rPr>
              <a:t>Graduate approximately 96 Childhood Inclusive majors each year (special and general education certifications)</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defRPr/>
            </a:pP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defRPr/>
            </a:pPr>
            <a:r>
              <a:rPr lang="en-US" sz="2800" dirty="0">
                <a:latin typeface="Times New Roman" panose="02020603050405020304" pitchFamily="18" charset="0"/>
                <a:cs typeface="Times New Roman" panose="02020603050405020304" pitchFamily="18" charset="0"/>
              </a:rPr>
              <a:t>Long standing partnerships with local rural school districts</a:t>
            </a:r>
          </a:p>
          <a:p>
            <a:pPr>
              <a:buFont typeface="Wingdings" panose="05000000000000000000" pitchFamily="2" charset="2"/>
              <a:buChar char="v"/>
              <a:defRPr/>
            </a:pPr>
            <a:endParaRPr lang="en-US" b="1" dirty="0"/>
          </a:p>
          <a:p>
            <a:pPr>
              <a:buFont typeface="Wingdings" panose="05000000000000000000" pitchFamily="2" charset="2"/>
              <a:buChar char="v"/>
              <a:defRPr/>
            </a:pPr>
            <a:endParaRPr lang="en-US" b="1" dirty="0"/>
          </a:p>
          <a:p>
            <a:endParaRPr lang="en-US" dirty="0"/>
          </a:p>
        </p:txBody>
      </p:sp>
      <p:sp>
        <p:nvSpPr>
          <p:cNvPr id="4" name="Slide Number Placeholder 3"/>
          <p:cNvSpPr>
            <a:spLocks noGrp="1"/>
          </p:cNvSpPr>
          <p:nvPr>
            <p:ph type="sldNum" sz="quarter" idx="12"/>
          </p:nvPr>
        </p:nvSpPr>
        <p:spPr/>
        <p:txBody>
          <a:bodyPr/>
          <a:lstStyle/>
          <a:p>
            <a:fld id="{E1B3CA64-80B5-46F5-9E83-563376D61158}" type="slidenum">
              <a:rPr lang="en-US" smtClean="0"/>
              <a:t>2</a:t>
            </a:fld>
            <a:endParaRPr lang="en-US"/>
          </a:p>
        </p:txBody>
      </p:sp>
      <p:sp>
        <p:nvSpPr>
          <p:cNvPr id="7" name="Footer Placeholder 6"/>
          <p:cNvSpPr>
            <a:spLocks noGrp="1"/>
          </p:cNvSpPr>
          <p:nvPr>
            <p:ph type="ftr" sz="quarter" idx="11"/>
          </p:nvPr>
        </p:nvSpPr>
        <p:spPr/>
        <p:txBody>
          <a:bodyPr/>
          <a:lstStyle/>
          <a:p>
            <a:r>
              <a:rPr lang="en-US" dirty="0" smtClean="0"/>
              <a:t>School-University Partnerships</a:t>
            </a:r>
            <a:endParaRPr lang="en-US" dirty="0"/>
          </a:p>
        </p:txBody>
      </p:sp>
    </p:spTree>
    <p:extLst>
      <p:ext uri="{BB962C8B-B14F-4D97-AF65-F5344CB8AC3E}">
        <p14:creationId xmlns:p14="http://schemas.microsoft.com/office/powerpoint/2010/main" val="61192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Project </a:t>
            </a:r>
            <a:r>
              <a:rPr lang="en-US" sz="3600" i="1" dirty="0" smtClean="0"/>
              <a:t>RAISE-UP</a:t>
            </a:r>
            <a:r>
              <a:rPr lang="en-US" sz="4000" dirty="0" smtClean="0"/>
              <a:t/>
            </a:r>
            <a:br>
              <a:rPr lang="en-US" sz="4000" dirty="0" smtClean="0"/>
            </a:br>
            <a:r>
              <a:rPr lang="en-US" sz="2200" b="1" dirty="0" smtClean="0"/>
              <a:t>Redesigning and Improving Special Education-Undergraduate Program</a:t>
            </a:r>
            <a:endParaRPr lang="en-US" sz="2200" b="1" dirty="0"/>
          </a:p>
        </p:txBody>
      </p:sp>
      <p:sp>
        <p:nvSpPr>
          <p:cNvPr id="3" name="Content Placeholder 2"/>
          <p:cNvSpPr>
            <a:spLocks noGrp="1"/>
          </p:cNvSpPr>
          <p:nvPr>
            <p:ph idx="1"/>
          </p:nvPr>
        </p:nvSpPr>
        <p:spPr>
          <a:xfrm>
            <a:off x="457200" y="2514600"/>
            <a:ext cx="8229600" cy="3810000"/>
          </a:xfrm>
        </p:spPr>
        <p:txBody>
          <a:bodyPr/>
          <a:lstStyle/>
          <a:p>
            <a:r>
              <a:rPr lang="en-US" sz="2400" dirty="0">
                <a:solidFill>
                  <a:schemeClr val="accent2"/>
                </a:solidFill>
                <a:latin typeface="Times New Roman" pitchFamily="18" charset="0"/>
                <a:cs typeface="Times New Roman" pitchFamily="18" charset="0"/>
              </a:rPr>
              <a:t>Goal: </a:t>
            </a:r>
            <a:r>
              <a:rPr lang="en-US" sz="2400" dirty="0">
                <a:latin typeface="Times New Roman" pitchFamily="18" charset="0"/>
                <a:cs typeface="Times New Roman" pitchFamily="18" charset="0"/>
              </a:rPr>
              <a:t>To redesign and improve </a:t>
            </a:r>
            <a:r>
              <a:rPr lang="en-US" sz="2400" dirty="0" smtClean="0">
                <a:latin typeface="Times New Roman" pitchFamily="18" charset="0"/>
                <a:cs typeface="Times New Roman" pitchFamily="18" charset="0"/>
              </a:rPr>
              <a:t>Fredonia’s </a:t>
            </a:r>
            <a:r>
              <a:rPr lang="en-US" sz="2400" dirty="0">
                <a:latin typeface="Times New Roman" pitchFamily="18" charset="0"/>
                <a:cs typeface="Times New Roman" pitchFamily="18" charset="0"/>
              </a:rPr>
              <a:t>undergraduate teacher preparation program graduating highly qualified special education teachers.</a:t>
            </a:r>
          </a:p>
          <a:p>
            <a:pPr marL="0" indent="0">
              <a:buNone/>
            </a:pPr>
            <a:endParaRPr lang="en-US" sz="2000" dirty="0">
              <a:latin typeface="Times New Roman" pitchFamily="18" charset="0"/>
              <a:cs typeface="Times New Roman" pitchFamily="18" charset="0"/>
            </a:endParaRPr>
          </a:p>
          <a:p>
            <a:pPr lvl="3">
              <a:buFont typeface="Wingdings" pitchFamily="30" charset="2"/>
              <a:buChar char="ü"/>
            </a:pPr>
            <a:r>
              <a:rPr lang="en-US" sz="2400" dirty="0">
                <a:latin typeface="Times New Roman" pitchFamily="18" charset="0"/>
                <a:cs typeface="Times New Roman" pitchFamily="18" charset="0"/>
              </a:rPr>
              <a:t>Special education teacher preparation program approved by the New York State Education Department in 2007</a:t>
            </a:r>
          </a:p>
          <a:p>
            <a:pPr marL="0" indent="0"/>
            <a:endParaRPr lang="en-US" dirty="0"/>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3</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Tree>
    <p:extLst>
      <p:ext uri="{BB962C8B-B14F-4D97-AF65-F5344CB8AC3E}">
        <p14:creationId xmlns:p14="http://schemas.microsoft.com/office/powerpoint/2010/main" val="2536600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1447799"/>
          </a:xfrm>
        </p:spPr>
        <p:txBody>
          <a:bodyPr>
            <a:normAutofit/>
          </a:bodyPr>
          <a:lstStyle/>
          <a:p>
            <a:pPr algn="ctr"/>
            <a:r>
              <a:rPr lang="en-US" sz="3600" dirty="0" smtClean="0"/>
              <a:t>Purpose of Grant</a:t>
            </a:r>
            <a:endParaRPr lang="en-US" sz="3600" dirty="0"/>
          </a:p>
        </p:txBody>
      </p:sp>
      <p:sp>
        <p:nvSpPr>
          <p:cNvPr id="3" name="Content Placeholder 2"/>
          <p:cNvSpPr>
            <a:spLocks noGrp="1"/>
          </p:cNvSpPr>
          <p:nvPr>
            <p:ph idx="1"/>
          </p:nvPr>
        </p:nvSpPr>
        <p:spPr/>
        <p:txBody>
          <a:bodyPr>
            <a:normAutofit lnSpcReduction="10000"/>
          </a:bodyPr>
          <a:lstStyle/>
          <a:p>
            <a:pPr>
              <a:buFont typeface="Arial" charset="0"/>
              <a:buChar char="•"/>
            </a:pPr>
            <a:r>
              <a:rPr lang="en-US" sz="2800" dirty="0">
                <a:latin typeface="Times New Roman" pitchFamily="18" charset="0"/>
                <a:cs typeface="Times New Roman" pitchFamily="18" charset="0"/>
              </a:rPr>
              <a:t>To enhance general education teacher preparation curriculum by strategically embedding special education content and knowledge supported by evidence-based practices into course syllabi throughout the curriculum</a:t>
            </a:r>
          </a:p>
          <a:p>
            <a:pPr>
              <a:spcBef>
                <a:spcPct val="0"/>
              </a:spcBef>
            </a:pPr>
            <a:endParaRPr lang="en-US" sz="2800" dirty="0">
              <a:latin typeface="Times New Roman" pitchFamily="18" charset="0"/>
              <a:cs typeface="Times New Roman" pitchFamily="18" charset="0"/>
            </a:endParaRPr>
          </a:p>
          <a:p>
            <a:pPr>
              <a:buFont typeface="Arial" charset="0"/>
              <a:buChar char="•"/>
            </a:pPr>
            <a:r>
              <a:rPr lang="en-US" sz="2800" dirty="0">
                <a:latin typeface="Times New Roman" pitchFamily="18" charset="0"/>
                <a:cs typeface="Times New Roman" pitchFamily="18" charset="0"/>
              </a:rPr>
              <a:t>To enhance the collaboration skills of our program graduates to work with families of students with disabilities, educational professionals, and community services</a:t>
            </a:r>
          </a:p>
          <a:p>
            <a:endParaRPr lang="en-US" dirty="0"/>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4</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Tree>
    <p:extLst>
      <p:ext uri="{BB962C8B-B14F-4D97-AF65-F5344CB8AC3E}">
        <p14:creationId xmlns:p14="http://schemas.microsoft.com/office/powerpoint/2010/main" val="350211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1371600"/>
          </a:xfrm>
        </p:spPr>
        <p:txBody>
          <a:bodyPr>
            <a:noAutofit/>
          </a:bodyPr>
          <a:lstStyle/>
          <a:p>
            <a:pPr algn="ctr"/>
            <a:r>
              <a:rPr lang="en-US" sz="3600" dirty="0" smtClean="0"/>
              <a:t>Survey of School Partners and </a:t>
            </a:r>
            <a:br>
              <a:rPr lang="en-US" sz="3600" dirty="0" smtClean="0"/>
            </a:br>
            <a:r>
              <a:rPr lang="en-US" sz="3600" dirty="0" smtClean="0"/>
              <a:t>Fredonia Faculty and Staff</a:t>
            </a:r>
            <a:endParaRPr lang="en-US" sz="3600" dirty="0"/>
          </a:p>
        </p:txBody>
      </p:sp>
      <p:sp>
        <p:nvSpPr>
          <p:cNvPr id="3" name="Content Placeholder 2"/>
          <p:cNvSpPr>
            <a:spLocks noGrp="1"/>
          </p:cNvSpPr>
          <p:nvPr>
            <p:ph idx="1"/>
          </p:nvPr>
        </p:nvSpPr>
        <p:spPr>
          <a:xfrm>
            <a:off x="914400" y="2362200"/>
            <a:ext cx="7772400" cy="3657600"/>
          </a:xfrm>
        </p:spPr>
        <p:txBody>
          <a:bodyPr>
            <a:noAutofit/>
          </a:bodyPr>
          <a:lstStyle/>
          <a:p>
            <a:pPr>
              <a:buFont typeface="Wingdings" pitchFamily="2" charset="2"/>
              <a:buChar char="ü"/>
            </a:pPr>
            <a:r>
              <a:rPr lang="en-US" sz="2800" dirty="0" smtClean="0"/>
              <a:t>Sent out surveys electronically to approximately 80 school partners and Fredonia faculty and staff in April and May, 2013</a:t>
            </a:r>
          </a:p>
          <a:p>
            <a:pPr>
              <a:buFont typeface="Wingdings" pitchFamily="2" charset="2"/>
              <a:buChar char="ü"/>
            </a:pPr>
            <a:endParaRPr lang="en-US" sz="2800" dirty="0" smtClean="0"/>
          </a:p>
          <a:p>
            <a:pPr>
              <a:buFont typeface="Wingdings" pitchFamily="2" charset="2"/>
              <a:buChar char="ü"/>
            </a:pPr>
            <a:r>
              <a:rPr lang="en-US" sz="2800" dirty="0" smtClean="0"/>
              <a:t>Received 29 responses (36% response rate)- aggregated school partner and Fredonia faculty and staff data</a:t>
            </a:r>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5</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Tree>
    <p:extLst>
      <p:ext uri="{BB962C8B-B14F-4D97-AF65-F5344CB8AC3E}">
        <p14:creationId xmlns:p14="http://schemas.microsoft.com/office/powerpoint/2010/main" val="1112644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1371600"/>
          </a:xfrm>
        </p:spPr>
        <p:txBody>
          <a:bodyPr>
            <a:noAutofit/>
          </a:bodyPr>
          <a:lstStyle/>
          <a:p>
            <a:pPr algn="ctr"/>
            <a:r>
              <a:rPr lang="en-US" sz="3600" dirty="0" smtClean="0"/>
              <a:t>Survey of Rural School Partners and </a:t>
            </a:r>
            <a:br>
              <a:rPr lang="en-US" sz="3600" dirty="0" smtClean="0"/>
            </a:br>
            <a:r>
              <a:rPr lang="en-US" sz="3600" dirty="0" smtClean="0"/>
              <a:t>Fredonia Faculty and Staff</a:t>
            </a:r>
            <a:endParaRPr lang="en-US" sz="3600" dirty="0"/>
          </a:p>
        </p:txBody>
      </p:sp>
      <p:sp>
        <p:nvSpPr>
          <p:cNvPr id="3" name="Content Placeholder 2"/>
          <p:cNvSpPr>
            <a:spLocks noGrp="1"/>
          </p:cNvSpPr>
          <p:nvPr>
            <p:ph idx="1"/>
          </p:nvPr>
        </p:nvSpPr>
        <p:spPr>
          <a:xfrm>
            <a:off x="914400" y="2362200"/>
            <a:ext cx="7520940" cy="4343400"/>
          </a:xfrm>
        </p:spPr>
        <p:txBody>
          <a:bodyPr>
            <a:noAutofit/>
          </a:bodyPr>
          <a:lstStyle/>
          <a:p>
            <a:pPr>
              <a:buFont typeface="Wingdings" pitchFamily="2" charset="2"/>
              <a:buChar char="ü"/>
            </a:pPr>
            <a:r>
              <a:rPr lang="en-US" sz="2800" dirty="0" smtClean="0"/>
              <a:t>Survey data indicated overall satisfaction with the Fredonia teacher preparation program</a:t>
            </a:r>
          </a:p>
          <a:p>
            <a:pPr marL="0" indent="0">
              <a:buNone/>
            </a:pPr>
            <a:endParaRPr lang="en-US" sz="2800" dirty="0" smtClean="0"/>
          </a:p>
          <a:p>
            <a:pPr>
              <a:buFont typeface="Wingdings" pitchFamily="2" charset="2"/>
              <a:buChar char="ü"/>
            </a:pPr>
            <a:r>
              <a:rPr lang="en-US" sz="2800" dirty="0" smtClean="0"/>
              <a:t>Received satisfactory results from both constituents</a:t>
            </a:r>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6</a:t>
            </a:fld>
            <a:endParaRPr lang="en-US"/>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Tree>
    <p:extLst>
      <p:ext uri="{BB962C8B-B14F-4D97-AF65-F5344CB8AC3E}">
        <p14:creationId xmlns:p14="http://schemas.microsoft.com/office/powerpoint/2010/main" val="3340681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801112"/>
            <a:ext cx="8229600" cy="519113"/>
          </a:xfrm>
        </p:spPr>
        <p:txBody>
          <a:bodyPr rtlCol="0">
            <a:noAutofit/>
          </a:bodyPr>
          <a:lstStyle/>
          <a:p>
            <a:pPr algn="ctr" eaLnBrk="1" fontAlgn="auto" hangingPunct="1">
              <a:spcAft>
                <a:spcPts val="0"/>
              </a:spcAft>
              <a:defRPr/>
            </a:pPr>
            <a:r>
              <a:rPr lang="en-US" sz="3600" dirty="0" smtClean="0">
                <a:ea typeface="+mj-ea"/>
              </a:rPr>
              <a:t>Decision-Making Matrix</a:t>
            </a:r>
            <a:endParaRPr lang="en-US" sz="3600" dirty="0">
              <a:ea typeface="+mj-ea"/>
            </a:endParaRPr>
          </a:p>
        </p:txBody>
      </p:sp>
      <p:pic>
        <p:nvPicPr>
          <p:cNvPr id="1026" name="Picture 2" descr="Matrix showing that&#10;&#10;A practice that is highly effective and acceptible for both practitioners and students should be sustained and extended.&#10;&#10;A practice that is effective, but takes too much time or effort and is not used or liked, needs to be adapted to make more accepable.&#10;&#10;A practice that is not effective, but is acceptable by practitioners and students, should be limited in use.&#10;&#10;A practie that is not effective or acceptabile is one that doesn't work and nobody likes it anyway." title="Decision-Making Matri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237" y="1371600"/>
            <a:ext cx="7883525"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dirty="0" smtClean="0"/>
              <a:t>School-University Partnerships</a:t>
            </a:r>
            <a:endParaRPr lang="en-US" dirty="0"/>
          </a:p>
        </p:txBody>
      </p:sp>
      <p:sp>
        <p:nvSpPr>
          <p:cNvPr id="3" name="Slide Number Placeholder 2"/>
          <p:cNvSpPr>
            <a:spLocks noGrp="1"/>
          </p:cNvSpPr>
          <p:nvPr>
            <p:ph type="sldNum" sz="quarter" idx="12"/>
          </p:nvPr>
        </p:nvSpPr>
        <p:spPr/>
        <p:txBody>
          <a:bodyPr/>
          <a:lstStyle/>
          <a:p>
            <a:fld id="{E1B3CA64-80B5-46F5-9E83-563376D61158}" type="slidenum">
              <a:rPr lang="en-US" smtClean="0"/>
              <a:t>7</a:t>
            </a:fld>
            <a:endParaRPr lang="en-US" dirty="0"/>
          </a:p>
        </p:txBody>
      </p:sp>
    </p:spTree>
    <p:extLst>
      <p:ext uri="{BB962C8B-B14F-4D97-AF65-F5344CB8AC3E}">
        <p14:creationId xmlns:p14="http://schemas.microsoft.com/office/powerpoint/2010/main" val="3534632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34300" cy="1295400"/>
          </a:xfrm>
        </p:spPr>
        <p:txBody>
          <a:bodyPr>
            <a:noAutofit/>
          </a:bodyPr>
          <a:lstStyle/>
          <a:p>
            <a:pPr algn="ctr"/>
            <a:r>
              <a:rPr lang="en-US" sz="3600" dirty="0" smtClean="0"/>
              <a:t>Qualitative Data </a:t>
            </a:r>
            <a:br>
              <a:rPr lang="en-US" sz="3600" dirty="0" smtClean="0"/>
            </a:br>
            <a:r>
              <a:rPr lang="en-US" sz="3600" dirty="0" smtClean="0"/>
              <a:t>(Comments)</a:t>
            </a:r>
            <a:endParaRPr lang="en-US" sz="3600" dirty="0"/>
          </a:p>
        </p:txBody>
      </p:sp>
      <p:sp>
        <p:nvSpPr>
          <p:cNvPr id="3" name="Content Placeholder 2"/>
          <p:cNvSpPr>
            <a:spLocks noGrp="1"/>
          </p:cNvSpPr>
          <p:nvPr>
            <p:ph idx="1"/>
          </p:nvPr>
        </p:nvSpPr>
        <p:spPr>
          <a:xfrm>
            <a:off x="914400" y="2133600"/>
            <a:ext cx="7520940" cy="3657600"/>
          </a:xfrm>
        </p:spPr>
        <p:txBody>
          <a:bodyPr>
            <a:noAutofit/>
          </a:bodyPr>
          <a:lstStyle/>
          <a:p>
            <a:pPr>
              <a:buFont typeface="Wingdings" pitchFamily="2" charset="2"/>
              <a:buChar char="ü"/>
            </a:pPr>
            <a:r>
              <a:rPr lang="en-US" sz="2800" dirty="0" smtClean="0"/>
              <a:t>Received 71 individual comments</a:t>
            </a:r>
          </a:p>
          <a:p>
            <a:pPr marL="0" indent="0"/>
            <a:endParaRPr lang="en-US" sz="2800" dirty="0" smtClean="0"/>
          </a:p>
          <a:p>
            <a:pPr>
              <a:buFont typeface="Wingdings" pitchFamily="2" charset="2"/>
              <a:buChar char="ü"/>
            </a:pPr>
            <a:r>
              <a:rPr lang="en-US" sz="2800" dirty="0" smtClean="0"/>
              <a:t>Reviewed by two independent raters using the categories positive, negative, or neutral (n/a)</a:t>
            </a:r>
          </a:p>
          <a:p>
            <a:pPr marL="0" indent="0"/>
            <a:endParaRPr lang="en-US" sz="2800" dirty="0" smtClean="0"/>
          </a:p>
          <a:p>
            <a:pPr>
              <a:buFont typeface="Wingdings" pitchFamily="2" charset="2"/>
              <a:buChar char="ü"/>
            </a:pPr>
            <a:r>
              <a:rPr lang="en-US" sz="2800" dirty="0" smtClean="0"/>
              <a:t>Inter-rater reliability was 83% </a:t>
            </a:r>
            <a:endParaRPr lang="en-US" sz="2800" dirty="0"/>
          </a:p>
        </p:txBody>
      </p:sp>
      <p:sp>
        <p:nvSpPr>
          <p:cNvPr id="5" name="Footer Placeholder 4"/>
          <p:cNvSpPr>
            <a:spLocks noGrp="1"/>
          </p:cNvSpPr>
          <p:nvPr>
            <p:ph type="ftr" sz="quarter" idx="11"/>
          </p:nvPr>
        </p:nvSpPr>
        <p:spPr>
          <a:xfrm>
            <a:off x="3886200" y="6356350"/>
            <a:ext cx="2133600" cy="365125"/>
          </a:xfrm>
        </p:spPr>
        <p:txBody>
          <a:bodyPr/>
          <a:lstStyle/>
          <a:p>
            <a:r>
              <a:rPr lang="en-US" dirty="0" smtClean="0"/>
              <a:t>School-University Partnerships</a:t>
            </a:r>
            <a:endParaRPr lang="en-US" dirty="0"/>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8</a:t>
            </a:fld>
            <a:endParaRPr lang="en-US"/>
          </a:p>
        </p:txBody>
      </p:sp>
    </p:spTree>
    <p:extLst>
      <p:ext uri="{BB962C8B-B14F-4D97-AF65-F5344CB8AC3E}">
        <p14:creationId xmlns:p14="http://schemas.microsoft.com/office/powerpoint/2010/main" val="90379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762000"/>
            <a:ext cx="8591550" cy="533400"/>
          </a:xfrm>
        </p:spPr>
        <p:txBody>
          <a:bodyPr>
            <a:normAutofit fontScale="90000"/>
          </a:bodyPr>
          <a:lstStyle/>
          <a:p>
            <a:pPr algn="ctr"/>
            <a:r>
              <a:rPr lang="en-US" sz="4000" dirty="0" smtClean="0"/>
              <a:t>Constructive Comments</a:t>
            </a:r>
            <a:endParaRPr lang="en-US" sz="4000" dirty="0"/>
          </a:p>
        </p:txBody>
      </p:sp>
      <p:sp>
        <p:nvSpPr>
          <p:cNvPr id="3" name="Content Placeholder 2"/>
          <p:cNvSpPr>
            <a:spLocks noGrp="1"/>
          </p:cNvSpPr>
          <p:nvPr>
            <p:ph idx="1"/>
          </p:nvPr>
        </p:nvSpPr>
        <p:spPr>
          <a:xfrm>
            <a:off x="274320" y="1524000"/>
            <a:ext cx="8564880" cy="4876800"/>
          </a:xfrm>
        </p:spPr>
        <p:txBody>
          <a:bodyPr>
            <a:normAutofit fontScale="77500" lnSpcReduction="20000"/>
          </a:bodyPr>
          <a:lstStyle/>
          <a:p>
            <a:pPr>
              <a:lnSpc>
                <a:spcPct val="120000"/>
              </a:lnSpc>
              <a:spcBef>
                <a:spcPts val="0"/>
              </a:spcBef>
              <a:buFont typeface="Wingdings" pitchFamily="2" charset="2"/>
              <a:buChar char="ü"/>
            </a:pPr>
            <a:r>
              <a:rPr lang="en-US" dirty="0" smtClean="0"/>
              <a:t>Special education students, response-to-intervention students and lower functioning students are a given in today’s classroom. It is HIGHLY important that teacher candidates have the skills to address the needs of these students.</a:t>
            </a:r>
          </a:p>
          <a:p>
            <a:pPr marL="0" indent="0">
              <a:lnSpc>
                <a:spcPct val="120000"/>
              </a:lnSpc>
              <a:spcBef>
                <a:spcPts val="0"/>
              </a:spcBef>
            </a:pPr>
            <a:endParaRPr lang="en-US" dirty="0"/>
          </a:p>
          <a:p>
            <a:pPr marL="285750" indent="-285750">
              <a:lnSpc>
                <a:spcPct val="120000"/>
              </a:lnSpc>
              <a:spcBef>
                <a:spcPts val="0"/>
              </a:spcBef>
              <a:buFont typeface="Wingdings" pitchFamily="2" charset="2"/>
              <a:buChar char="ü"/>
            </a:pPr>
            <a:r>
              <a:rPr lang="en-US" dirty="0" smtClean="0"/>
              <a:t>With Common Core and APPR, teacher candidates should be learning how to create and use formative and summative assessments.  In addition, they should always be collecting data and artifacts and reflecting on their teaching.</a:t>
            </a:r>
          </a:p>
          <a:p>
            <a:pPr marL="0" indent="0">
              <a:lnSpc>
                <a:spcPct val="120000"/>
              </a:lnSpc>
              <a:spcBef>
                <a:spcPts val="0"/>
              </a:spcBef>
            </a:pPr>
            <a:endParaRPr lang="en-US" dirty="0"/>
          </a:p>
          <a:p>
            <a:pPr marL="285750" indent="-285750">
              <a:lnSpc>
                <a:spcPct val="120000"/>
              </a:lnSpc>
              <a:spcBef>
                <a:spcPts val="0"/>
              </a:spcBef>
              <a:buFont typeface="Wingdings" pitchFamily="2" charset="2"/>
              <a:buChar char="ü"/>
            </a:pPr>
            <a:r>
              <a:rPr lang="en-US" dirty="0" smtClean="0"/>
              <a:t>They also need to use knowledge of child development and learning.</a:t>
            </a:r>
          </a:p>
          <a:p>
            <a:pPr marL="285750" indent="-285750">
              <a:lnSpc>
                <a:spcPct val="120000"/>
              </a:lnSpc>
              <a:spcBef>
                <a:spcPts val="0"/>
              </a:spcBef>
              <a:buFont typeface="Wingdings" pitchFamily="2" charset="2"/>
              <a:buChar char="ü"/>
            </a:pPr>
            <a:endParaRPr lang="en-US" dirty="0"/>
          </a:p>
          <a:p>
            <a:pPr marL="285750" indent="-285750">
              <a:lnSpc>
                <a:spcPct val="120000"/>
              </a:lnSpc>
              <a:spcBef>
                <a:spcPts val="0"/>
              </a:spcBef>
              <a:buFont typeface="Wingdings" pitchFamily="2" charset="2"/>
              <a:buChar char="ü"/>
            </a:pPr>
            <a:r>
              <a:rPr lang="en-US" dirty="0" smtClean="0"/>
              <a:t>It is crucial that teacher candidates know the rubric in which they will be evaluated.  For example reviewing the Danielson model which many school are currently using.</a:t>
            </a:r>
            <a:endParaRPr lang="en-US" dirty="0"/>
          </a:p>
        </p:txBody>
      </p:sp>
      <p:sp>
        <p:nvSpPr>
          <p:cNvPr id="6" name="Footer Placeholder 5"/>
          <p:cNvSpPr>
            <a:spLocks noGrp="1"/>
          </p:cNvSpPr>
          <p:nvPr>
            <p:ph type="ftr" sz="quarter" idx="11"/>
          </p:nvPr>
        </p:nvSpPr>
        <p:spPr/>
        <p:txBody>
          <a:bodyPr/>
          <a:lstStyle/>
          <a:p>
            <a:r>
              <a:rPr lang="en-US" smtClean="0"/>
              <a:t>School-University Partnerships</a:t>
            </a:r>
            <a:endParaRPr lang="en-US"/>
          </a:p>
        </p:txBody>
      </p:sp>
      <p:sp>
        <p:nvSpPr>
          <p:cNvPr id="4" name="Slide Number Placeholder 3"/>
          <p:cNvSpPr>
            <a:spLocks noGrp="1"/>
          </p:cNvSpPr>
          <p:nvPr>
            <p:ph type="sldNum" sz="quarter" idx="12"/>
          </p:nvPr>
        </p:nvSpPr>
        <p:spPr>
          <a:xfrm>
            <a:off x="7924800" y="6356350"/>
            <a:ext cx="762000" cy="365125"/>
          </a:xfrm>
        </p:spPr>
        <p:txBody>
          <a:bodyPr/>
          <a:lstStyle/>
          <a:p>
            <a:fld id="{E1B3CA64-80B5-46F5-9E83-563376D61158}" type="slidenum">
              <a:rPr lang="en-US" smtClean="0"/>
              <a:t>9</a:t>
            </a:fld>
            <a:endParaRPr lang="en-US"/>
          </a:p>
        </p:txBody>
      </p:sp>
    </p:spTree>
    <p:extLst>
      <p:ext uri="{BB962C8B-B14F-4D97-AF65-F5344CB8AC3E}">
        <p14:creationId xmlns:p14="http://schemas.microsoft.com/office/powerpoint/2010/main" val="38711031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592</TotalTime>
  <Words>663</Words>
  <Application>Microsoft Office PowerPoint</Application>
  <PresentationFormat>On-screen Show (4:3)</PresentationFormat>
  <Paragraphs>91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Transitions in Rural Education:  Enhancing School-University Partnerships</vt:lpstr>
      <vt:lpstr>Fredonia The State University of New York</vt:lpstr>
      <vt:lpstr>Project RAISE-UP Redesigning and Improving Special Education-Undergraduate Program</vt:lpstr>
      <vt:lpstr>Purpose of Grant</vt:lpstr>
      <vt:lpstr>Survey of School Partners and  Fredonia Faculty and Staff</vt:lpstr>
      <vt:lpstr>Survey of Rural School Partners and  Fredonia Faculty and Staff</vt:lpstr>
      <vt:lpstr>Decision-Making Matrix</vt:lpstr>
      <vt:lpstr>Qualitative Data  (Comments)</vt:lpstr>
      <vt:lpstr>Constructive Comments</vt:lpstr>
      <vt:lpstr>Positive Comments</vt:lpstr>
      <vt:lpstr>Concerns</vt:lpstr>
      <vt:lpstr>Year Six and Beyond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in Rural Education</dc:title>
  <dc:subject>Enhancing School-University Partnerships</dc:subject>
  <dc:creator>Office of Special Education Programs (OSEP) </dc:creator>
  <cp:lastModifiedBy>dmaeyaert</cp:lastModifiedBy>
  <cp:revision>103</cp:revision>
  <cp:lastPrinted>2013-08-13T14:32:35Z</cp:lastPrinted>
  <dcterms:created xsi:type="dcterms:W3CDTF">2013-07-23T13:41:47Z</dcterms:created>
  <dcterms:modified xsi:type="dcterms:W3CDTF">2014-07-12T18:05:37Z</dcterms:modified>
  <cp:category>Public Domain</cp:category>
</cp:coreProperties>
</file>