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6" r:id="rId2"/>
    <p:sldId id="423" r:id="rId3"/>
    <p:sldId id="325" r:id="rId4"/>
    <p:sldId id="424" r:id="rId5"/>
    <p:sldId id="425" r:id="rId6"/>
    <p:sldId id="478" r:id="rId7"/>
    <p:sldId id="374" r:id="rId8"/>
    <p:sldId id="427" r:id="rId9"/>
    <p:sldId id="426" r:id="rId10"/>
    <p:sldId id="446" r:id="rId11"/>
    <p:sldId id="447" r:id="rId12"/>
    <p:sldId id="448" r:id="rId13"/>
    <p:sldId id="496" r:id="rId14"/>
    <p:sldId id="503" r:id="rId15"/>
    <p:sldId id="451" r:id="rId16"/>
    <p:sldId id="453" r:id="rId17"/>
    <p:sldId id="454" r:id="rId18"/>
    <p:sldId id="455" r:id="rId19"/>
    <p:sldId id="458" r:id="rId20"/>
    <p:sldId id="396" r:id="rId21"/>
    <p:sldId id="387" r:id="rId22"/>
    <p:sldId id="462" r:id="rId23"/>
    <p:sldId id="464" r:id="rId24"/>
    <p:sldId id="465" r:id="rId25"/>
    <p:sldId id="497" r:id="rId26"/>
    <p:sldId id="469" r:id="rId27"/>
    <p:sldId id="479" r:id="rId28"/>
    <p:sldId id="480" r:id="rId29"/>
    <p:sldId id="481" r:id="rId30"/>
    <p:sldId id="482" r:id="rId31"/>
    <p:sldId id="484" r:id="rId32"/>
    <p:sldId id="485" r:id="rId33"/>
    <p:sldId id="486" r:id="rId34"/>
    <p:sldId id="487" r:id="rId35"/>
    <p:sldId id="488" r:id="rId36"/>
    <p:sldId id="490" r:id="rId37"/>
    <p:sldId id="498" r:id="rId38"/>
    <p:sldId id="500" r:id="rId39"/>
    <p:sldId id="495" r:id="rId40"/>
    <p:sldId id="467" r:id="rId41"/>
    <p:sldId id="501" r:id="rId42"/>
    <p:sldId id="502" r:id="rId43"/>
    <p:sldId id="329" r:id="rId44"/>
  </p:sldIdLst>
  <p:sldSz cx="9144000" cy="6858000" type="screen4x3"/>
  <p:notesSz cx="7077075" cy="9363075"/>
  <p:defaultTextStyle>
    <a:defPPr>
      <a:defRPr lang="es-E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999DD6A3-D90F-9740-ACD3-E5B15388D80D}">
          <p14:sldIdLst>
            <p14:sldId id="256"/>
            <p14:sldId id="423"/>
            <p14:sldId id="325"/>
            <p14:sldId id="424"/>
            <p14:sldId id="425"/>
            <p14:sldId id="478"/>
            <p14:sldId id="374"/>
            <p14:sldId id="427"/>
          </p14:sldIdLst>
        </p14:section>
        <p14:section name="Untitled Section" id="{E602DB60-6C3A-9145-A7B6-937C0BAFC54E}">
          <p14:sldIdLst>
            <p14:sldId id="426"/>
            <p14:sldId id="446"/>
            <p14:sldId id="447"/>
            <p14:sldId id="448"/>
            <p14:sldId id="496"/>
            <p14:sldId id="503"/>
            <p14:sldId id="451"/>
            <p14:sldId id="453"/>
            <p14:sldId id="454"/>
            <p14:sldId id="455"/>
            <p14:sldId id="458"/>
            <p14:sldId id="396"/>
            <p14:sldId id="387"/>
            <p14:sldId id="462"/>
            <p14:sldId id="464"/>
            <p14:sldId id="465"/>
            <p14:sldId id="497"/>
            <p14:sldId id="469"/>
            <p14:sldId id="479"/>
            <p14:sldId id="480"/>
            <p14:sldId id="481"/>
            <p14:sldId id="482"/>
            <p14:sldId id="484"/>
            <p14:sldId id="485"/>
            <p14:sldId id="486"/>
            <p14:sldId id="487"/>
            <p14:sldId id="488"/>
            <p14:sldId id="490"/>
            <p14:sldId id="498"/>
            <p14:sldId id="500"/>
            <p14:sldId id="495"/>
            <p14:sldId id="467"/>
            <p14:sldId id="501"/>
            <p14:sldId id="502"/>
            <p14:sldId id="329"/>
          </p14:sldIdLst>
        </p14:section>
      </p14:sectionLst>
    </p:ext>
    <p:ext uri="{EFAFB233-063F-42B5-8137-9DF3F51BA10A}">
      <p15:sldGuideLst xmlns:p15="http://schemas.microsoft.com/office/powerpoint/2012/main" xmlns="">
        <p15:guide id="1" orient="horz" pos="2160">
          <p15:clr>
            <a:srgbClr val="A4A3A4"/>
          </p15:clr>
        </p15:guide>
        <p15:guide id="2" pos="4785">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ley, Daniel" initials="CD" lastIdx="3" clrIdx="0"/>
  <p:cmAuthor id="1" name="lholdheide" initials="l" lastIdx="3" clrIdx="1"/>
  <p:cmAuthor id="2" name="Brownell" initials="" lastIdx="5" clrIdx="2"/>
  <p:cmAuthor id="3" name="Meg Kamman" initials="MLK"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F"/>
    <a:srgbClr val="422C16"/>
    <a:srgbClr val="0C788E"/>
    <a:srgbClr val="025198"/>
    <a:srgbClr val="000099"/>
    <a:srgbClr val="1C1C1C"/>
    <a:srgbClr val="660066"/>
    <a:srgbClr val="00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433" autoAdjust="0"/>
    <p:restoredTop sz="69643" autoAdjust="0"/>
  </p:normalViewPr>
  <p:slideViewPr>
    <p:cSldViewPr showGuides="1">
      <p:cViewPr>
        <p:scale>
          <a:sx n="70" d="100"/>
          <a:sy n="70" d="100"/>
        </p:scale>
        <p:origin x="-1134" y="-396"/>
      </p:cViewPr>
      <p:guideLst>
        <p:guide orient="horz" pos="2160"/>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28"/>
    </p:cViewPr>
  </p:sorterViewPr>
  <p:notesViewPr>
    <p:cSldViewPr showGuides="1">
      <p:cViewPr varScale="1">
        <p:scale>
          <a:sx n="65" d="100"/>
          <a:sy n="65" d="100"/>
        </p:scale>
        <p:origin x="-1632" y="-10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3936" tIns="46968" rIns="93936" bIns="46968" rtlCol="0"/>
          <a:lstStyle>
            <a:lvl1pPr algn="l" eaLnBrk="1" hangingPunct="1">
              <a:defRPr sz="1200">
                <a:latin typeface="Arial" panose="020B0604020202020204" pitchFamily="34" charset="0"/>
              </a:defRPr>
            </a:lvl1pPr>
          </a:lstStyle>
          <a:p>
            <a:pPr>
              <a:defRPr/>
            </a:pPr>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3936" tIns="46968" rIns="93936" bIns="46968" rtlCol="0"/>
          <a:lstStyle>
            <a:lvl1pPr algn="r" eaLnBrk="1" hangingPunct="1">
              <a:defRPr sz="1200">
                <a:latin typeface="Arial" panose="020B0604020202020204" pitchFamily="34" charset="0"/>
              </a:defRPr>
            </a:lvl1pPr>
          </a:lstStyle>
          <a:p>
            <a:pPr>
              <a:defRPr/>
            </a:pPr>
            <a:fld id="{7D6CF289-10FF-48C9-9B44-BB33390E0546}" type="datetimeFigureOut">
              <a:rPr lang="en-US"/>
              <a:pPr>
                <a:defRPr/>
              </a:pPr>
              <a:t>7/14/2014</a:t>
            </a:fld>
            <a:endParaRPr lang="en-US" dirty="0"/>
          </a:p>
        </p:txBody>
      </p:sp>
      <p:sp>
        <p:nvSpPr>
          <p:cNvPr id="4" name="Footer Placeholder 3"/>
          <p:cNvSpPr>
            <a:spLocks noGrp="1"/>
          </p:cNvSpPr>
          <p:nvPr>
            <p:ph type="ftr" sz="quarter" idx="2"/>
          </p:nvPr>
        </p:nvSpPr>
        <p:spPr>
          <a:xfrm>
            <a:off x="0" y="8893175"/>
            <a:ext cx="3067050" cy="469900"/>
          </a:xfrm>
          <a:prstGeom prst="rect">
            <a:avLst/>
          </a:prstGeom>
        </p:spPr>
        <p:txBody>
          <a:bodyPr vert="horz" lIns="93936" tIns="46968" rIns="93936" bIns="46968" rtlCol="0" anchor="b"/>
          <a:lstStyle>
            <a:lvl1pPr algn="l" eaLnBrk="1" hangingPunct="1">
              <a:defRPr sz="1200">
                <a:latin typeface="Arial" panose="020B0604020202020204" pitchFamily="34" charset="0"/>
              </a:defRPr>
            </a:lvl1pPr>
          </a:lstStyle>
          <a:p>
            <a:pPr>
              <a:defRPr/>
            </a:pPr>
            <a:endParaRPr lang="en-US" dirty="0"/>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smtClean="0"/>
            </a:lvl1pPr>
          </a:lstStyle>
          <a:p>
            <a:pPr>
              <a:defRPr/>
            </a:pPr>
            <a:fld id="{AD4764DB-20DA-4DED-BBA3-D05BA5C55293}" type="slidenum">
              <a:rPr lang="en-US" altLang="en-US"/>
              <a:pPr>
                <a:defRPr/>
              </a:pPr>
              <a:t>‹#›</a:t>
            </a:fld>
            <a:endParaRPr lang="en-US" altLang="en-US" dirty="0"/>
          </a:p>
        </p:txBody>
      </p:sp>
    </p:spTree>
    <p:extLst>
      <p:ext uri="{BB962C8B-B14F-4D97-AF65-F5344CB8AC3E}">
        <p14:creationId xmlns:p14="http://schemas.microsoft.com/office/powerpoint/2010/main" val="1367326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wrap="square" lIns="93936" tIns="46968" rIns="93936" bIns="46968" numCol="1" anchor="t" anchorCtr="0" compatLnSpc="1">
            <a:prstTxWarp prst="textNoShape">
              <a:avLst/>
            </a:prstTxWarp>
          </a:bodyPr>
          <a:lstStyle>
            <a:lvl1pPr algn="r" eaLnBrk="1" hangingPunct="1">
              <a:defRPr sz="1200">
                <a:latin typeface="Arial" pitchFamily="34" charset="0"/>
              </a:defRPr>
            </a:lvl1pPr>
          </a:lstStyle>
          <a:p>
            <a:pPr>
              <a:defRPr/>
            </a:pPr>
            <a:fld id="{D26571DB-150A-4CEA-A77E-17BCD21607EF}" type="datetimeFigureOut">
              <a:rPr lang="en-US"/>
              <a:pPr>
                <a:defRPr/>
              </a:pPr>
              <a:t>7/14/2014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smtClean="0"/>
            </a:lvl1pPr>
          </a:lstStyle>
          <a:p>
            <a:pPr>
              <a:defRPr/>
            </a:pPr>
            <a:fld id="{EEDA2FAB-4A02-4BDE-BEC0-7950095D3227}" type="slidenum">
              <a:rPr lang="en-US" altLang="en-US"/>
              <a:pPr>
                <a:defRPr/>
              </a:pPr>
              <a:t>‹#›</a:t>
            </a:fld>
            <a:endParaRPr lang="en-US" altLang="en-US" dirty="0"/>
          </a:p>
        </p:txBody>
      </p:sp>
    </p:spTree>
    <p:extLst>
      <p:ext uri="{BB962C8B-B14F-4D97-AF65-F5344CB8AC3E}">
        <p14:creationId xmlns:p14="http://schemas.microsoft.com/office/powerpoint/2010/main" val="32951260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62000" indent="-292100">
              <a:spcBef>
                <a:spcPct val="30000"/>
              </a:spcBef>
              <a:defRPr sz="1200">
                <a:solidFill>
                  <a:schemeClr val="tx1"/>
                </a:solidFill>
                <a:latin typeface="Calibri" pitchFamily="34" charset="0"/>
                <a:ea typeface="ＭＳ Ｐゴシック" pitchFamily="34" charset="-128"/>
              </a:defRPr>
            </a:lvl2pPr>
            <a:lvl3pPr marL="1173163" indent="-233363">
              <a:spcBef>
                <a:spcPct val="30000"/>
              </a:spcBef>
              <a:defRPr sz="1200">
                <a:solidFill>
                  <a:schemeClr val="tx1"/>
                </a:solidFill>
                <a:latin typeface="Calibri" pitchFamily="34" charset="0"/>
                <a:ea typeface="ＭＳ Ｐゴシック" pitchFamily="34" charset="-128"/>
              </a:defRPr>
            </a:lvl3pPr>
            <a:lvl4pPr marL="1643063" indent="-233363">
              <a:spcBef>
                <a:spcPct val="30000"/>
              </a:spcBef>
              <a:defRPr sz="1200">
                <a:solidFill>
                  <a:schemeClr val="tx1"/>
                </a:solidFill>
                <a:latin typeface="Calibri" pitchFamily="34" charset="0"/>
                <a:ea typeface="ＭＳ Ｐゴシック" pitchFamily="34" charset="-128"/>
              </a:defRPr>
            </a:lvl4pPr>
            <a:lvl5pPr marL="2112963" indent="-233363">
              <a:spcBef>
                <a:spcPct val="30000"/>
              </a:spcBef>
              <a:defRPr sz="1200">
                <a:solidFill>
                  <a:schemeClr val="tx1"/>
                </a:solidFill>
                <a:latin typeface="Calibri" pitchFamily="34" charset="0"/>
                <a:ea typeface="ＭＳ Ｐゴシック" pitchFamily="34"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C2DC657-D760-4885-B88C-428DF739E893}" type="slidenum">
              <a:rPr lang="en-US" altLang="en-US">
                <a:latin typeface="Arial" charset="0"/>
                <a:cs typeface="Arial" charset="0"/>
              </a:rPr>
              <a:pPr>
                <a:spcBef>
                  <a:spcPct val="0"/>
                </a:spcBef>
              </a:pPr>
              <a:t>1</a:t>
            </a:fld>
            <a:endParaRPr lang="en-US" altLang="en-US" dirty="0">
              <a:latin typeface="Arial" charset="0"/>
              <a:cs typeface="Arial" charset="0"/>
            </a:endParaRPr>
          </a:p>
        </p:txBody>
      </p:sp>
    </p:spTree>
    <p:extLst>
      <p:ext uri="{BB962C8B-B14F-4D97-AF65-F5344CB8AC3E}">
        <p14:creationId xmlns:p14="http://schemas.microsoft.com/office/powerpoint/2010/main" val="146279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that we have examined the sorts of demands placed on teachers helping students with disabilities achieve common core standards, We must ask ourselves what kinds of supports teachers will need in order to develop such expertise?</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4EB20CCC-F588-CA4A-A632-6FAA24908894}" type="slidenum">
              <a:rPr lang="en-US" sz="1200"/>
              <a:pPr eaLnBrk="1" hangingPunct="1"/>
              <a:t>11</a:t>
            </a:fld>
            <a:endParaRPr lang="en-US" sz="1200"/>
          </a:p>
        </p:txBody>
      </p:sp>
    </p:spTree>
    <p:extLst>
      <p:ext uri="{BB962C8B-B14F-4D97-AF65-F5344CB8AC3E}">
        <p14:creationId xmlns:p14="http://schemas.microsoft.com/office/powerpoint/2010/main" val="3039080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To ensure that teachers are highly effective, we need to maintain a laser like focus on their learning opportunities, the quality of those opportunities and what they afford teachers. </a:t>
            </a:r>
          </a:p>
          <a:p>
            <a:r>
              <a:rPr lang="en-US" dirty="0">
                <a:latin typeface="Calibri" charset="0"/>
              </a:rPr>
              <a:t>OTL is a construct from the student literature that focuses on the opportunities students had to learn the content standards students had to learn the standards represented on state standards</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056EAB-14A7-C24F-88B9-1EC1B9E90EC4}" type="slidenum">
              <a:rPr lang="en-US" sz="1200"/>
              <a:pPr eaLnBrk="1" hangingPunct="1"/>
              <a:t>12</a:t>
            </a:fld>
            <a:endParaRPr lang="en-US" sz="1200"/>
          </a:p>
        </p:txBody>
      </p:sp>
    </p:spTree>
    <p:extLst>
      <p:ext uri="{BB962C8B-B14F-4D97-AF65-F5344CB8AC3E}">
        <p14:creationId xmlns:p14="http://schemas.microsoft.com/office/powerpoint/2010/main" val="194489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a:t>
            </a:r>
            <a:r>
              <a:rPr lang="en-US" dirty="0" smtClean="0"/>
              <a:t>main </a:t>
            </a:r>
            <a:r>
              <a:rPr lang="en-US" dirty="0" smtClean="0"/>
              <a:t>features</a:t>
            </a:r>
            <a:r>
              <a:rPr lang="en-US" baseline="0" dirty="0" smtClean="0"/>
              <a:t> of OTL for students is also likely to be relevant for teachers---will address each one using the research in these separate areas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14</a:t>
            </a:fld>
            <a:endParaRPr lang="en-US" altLang="en-US" dirty="0"/>
          </a:p>
        </p:txBody>
      </p:sp>
    </p:spTree>
    <p:extLst>
      <p:ext uri="{BB962C8B-B14F-4D97-AF65-F5344CB8AC3E}">
        <p14:creationId xmlns:p14="http://schemas.microsoft.com/office/powerpoint/2010/main" val="411544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Research on expertise suggests that experts have well integrated knowledge bases. Evidence in mathematics and science and to a smaller degree reading (particularly the linguistic knowledge teachers have) is related to their effectiveness. Small body of research on teachers, compared to experts more generally, suggests that teachers know the content they are teaching, but they also know how to enact that content—mindful of the challenges students encounter in learning that content. Research by Hill, Ball, Phelps and a few others provide support for this point.</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9709A75-813D-7847-B622-A0BFFE038B47}" type="slidenum">
              <a:rPr lang="en-US" sz="1200"/>
              <a:pPr eaLnBrk="1" hangingPunct="1"/>
              <a:t>15</a:t>
            </a:fld>
            <a:endParaRPr lang="en-US" sz="1200"/>
          </a:p>
        </p:txBody>
      </p:sp>
    </p:spTree>
    <p:extLst>
      <p:ext uri="{BB962C8B-B14F-4D97-AF65-F5344CB8AC3E}">
        <p14:creationId xmlns:p14="http://schemas.microsoft.com/office/powerpoint/2010/main" val="350083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Plus, special education teachers have to make some fundamental decisions about what to provide intensive intervention in, as she or he has limited time with the students. </a:t>
            </a:r>
          </a:p>
          <a:p>
            <a:r>
              <a:rPr lang="en-US">
                <a:latin typeface="Calibri" charset="0"/>
              </a:rPr>
              <a:t>In this situation, what might be the focus of intensive intervention?</a:t>
            </a:r>
          </a:p>
          <a:p>
            <a:r>
              <a:rPr lang="en-US">
                <a:latin typeface="Calibri" charset="0"/>
              </a:rPr>
              <a:t>Is this a concept about fractions that will be essential for the student to understand now and in future math classes?</a:t>
            </a:r>
          </a:p>
          <a:p>
            <a:r>
              <a:rPr lang="en-US">
                <a:latin typeface="Calibri" charset="0"/>
              </a:rPr>
              <a:t>For effective teachers, much of this recognition of what to do and how to act upon that recognition happens with fluency because of the practice they have had over time in recognizing patterns of performance and how to respond to those patterns.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BAF76B0-B19E-F747-AF66-9822E2236B42}" type="slidenum">
              <a:rPr lang="en-US" sz="1200"/>
              <a:pPr eaLnBrk="1" hangingPunct="1"/>
              <a:t>16</a:t>
            </a:fld>
            <a:endParaRPr lang="en-US" sz="1200"/>
          </a:p>
        </p:txBody>
      </p:sp>
    </p:spTree>
    <p:extLst>
      <p:ext uri="{BB962C8B-B14F-4D97-AF65-F5344CB8AC3E}">
        <p14:creationId xmlns:p14="http://schemas.microsoft.com/office/powerpoint/2010/main" val="45394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instructional quality with which content is presented also seems important for teachers. And instructional practices should be used that are well-founded in the evidence. The problem for teacher educators (whether they are in universities or schools) is that the knowledge underlying expertise is not really well understood and how to foster its development is also not well understood. </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8DC7C79-DAE3-BF46-AD9F-60A10B2C304D}" type="slidenum">
              <a:rPr lang="en-US" sz="1200"/>
              <a:pPr eaLnBrk="1" hangingPunct="1"/>
              <a:t>17</a:t>
            </a:fld>
            <a:endParaRPr lang="en-US" sz="1200"/>
          </a:p>
        </p:txBody>
      </p:sp>
    </p:spTree>
    <p:extLst>
      <p:ext uri="{BB962C8B-B14F-4D97-AF65-F5344CB8AC3E}">
        <p14:creationId xmlns:p14="http://schemas.microsoft.com/office/powerpoint/2010/main" val="276033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Novices need more direct instruction—this finding is well established in the literature on student learning and professional expertise. They have more difficulty learning if the essential features of what is to be learned are not made explicit. </a:t>
            </a:r>
          </a:p>
          <a:p>
            <a:r>
              <a:rPr lang="en-US">
                <a:latin typeface="Calibri" charset="0"/>
              </a:rPr>
              <a:t>More complex the skill to be learned, the more practice that is necessary. Feedback must focus on essential features of performance, which is why the person providing it needs to be knowledgeable. Achieving these conditions are difficult.</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A9FBAFF-1B12-294D-9953-74E398367FD7}" type="slidenum">
              <a:rPr lang="en-US" sz="1200"/>
              <a:pPr eaLnBrk="1" hangingPunct="1"/>
              <a:t>18</a:t>
            </a:fld>
            <a:endParaRPr lang="en-US" sz="1200"/>
          </a:p>
        </p:txBody>
      </p:sp>
    </p:spTree>
    <p:extLst>
      <p:ext uri="{BB962C8B-B14F-4D97-AF65-F5344CB8AC3E}">
        <p14:creationId xmlns:p14="http://schemas.microsoft.com/office/powerpoint/2010/main" val="293942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Yoon and colleagues in the IES report found that the range was 30 to 83 hours. These were the mathematics studies that had a moderate effect on student achievement. </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60C366-FE48-B442-9959-0F7A37CA1A9F}" type="slidenum">
              <a:rPr lang="en-US" sz="1200"/>
              <a:pPr eaLnBrk="1" hangingPunct="1"/>
              <a:t>19</a:t>
            </a:fld>
            <a:endParaRPr lang="en-US" sz="1200"/>
          </a:p>
        </p:txBody>
      </p:sp>
    </p:spTree>
    <p:extLst>
      <p:ext uri="{BB962C8B-B14F-4D97-AF65-F5344CB8AC3E}">
        <p14:creationId xmlns:p14="http://schemas.microsoft.com/office/powerpoint/2010/main" val="145568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dirty="0" smtClean="0"/>
              <a:t>focus</a:t>
            </a:r>
            <a:r>
              <a:rPr lang="en-US" baseline="0" dirty="0" smtClean="0"/>
              <a:t> </a:t>
            </a:r>
            <a:r>
              <a:rPr lang="en-US" baseline="0" dirty="0" smtClean="0"/>
              <a:t>on reform, policy and educator </a:t>
            </a:r>
            <a:r>
              <a:rPr lang="en-US" baseline="0" dirty="0" smtClean="0"/>
              <a:t>evaluation</a:t>
            </a:r>
          </a:p>
          <a:p>
            <a:endParaRPr lang="en-US" baseline="0" dirty="0" smtClean="0"/>
          </a:p>
        </p:txBody>
      </p:sp>
      <p:sp>
        <p:nvSpPr>
          <p:cNvPr id="4" name="Slide Number Placeholder 3"/>
          <p:cNvSpPr>
            <a:spLocks noGrp="1"/>
          </p:cNvSpPr>
          <p:nvPr>
            <p:ph type="sldNum" sz="quarter" idx="10"/>
          </p:nvPr>
        </p:nvSpPr>
        <p:spPr/>
        <p:txBody>
          <a:bodyPr/>
          <a:lstStyle/>
          <a:p>
            <a:pPr>
              <a:defRPr/>
            </a:pPr>
            <a:fld id="{8F869CC3-2DDB-426D-97CA-6890664DD2E6}" type="slidenum">
              <a:rPr lang="en-US" smtClean="0"/>
              <a:pPr>
                <a:defRPr/>
              </a:pPr>
              <a:t>21</a:t>
            </a:fld>
            <a:endParaRPr lang="en-US" dirty="0"/>
          </a:p>
        </p:txBody>
      </p:sp>
    </p:spTree>
    <p:extLst>
      <p:ext uri="{BB962C8B-B14F-4D97-AF65-F5344CB8AC3E}">
        <p14:creationId xmlns:p14="http://schemas.microsoft.com/office/powerpoint/2010/main" val="1033436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provide the more intensive TA we need specific tools…and this is really where you come in to help us. We will leverage resources that are already available, you will see there are 7 content Innovation Configurations that are already completed by NCCTQ. We will add another 6 in this area, and an additional three in pedagogy. Finally, we will help states with bigger reform issues with the 5 rubrics we will create</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A9D84F07-6864-0842-B95B-6451768805D7}" type="slidenum">
              <a:rPr lang="en-US" smtClean="0"/>
              <a:t>22</a:t>
            </a:fld>
            <a:endParaRPr lang="en-US"/>
          </a:p>
        </p:txBody>
      </p:sp>
    </p:spTree>
    <p:extLst>
      <p:ext uri="{BB962C8B-B14F-4D97-AF65-F5344CB8AC3E}">
        <p14:creationId xmlns:p14="http://schemas.microsoft.com/office/powerpoint/2010/main" val="126051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2</a:t>
            </a:fld>
            <a:endParaRPr lang="en-US" altLang="en-US" dirty="0"/>
          </a:p>
        </p:txBody>
      </p:sp>
    </p:spTree>
    <p:extLst>
      <p:ext uri="{BB962C8B-B14F-4D97-AF65-F5344CB8AC3E}">
        <p14:creationId xmlns:p14="http://schemas.microsoft.com/office/powerpoint/2010/main" val="42345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64F220E-96B0-9741-9E0E-2EDBEEEEBB5C}" type="slidenum">
              <a:rPr lang="en-US" sz="1200"/>
              <a:pPr eaLnBrk="1" hangingPunct="1"/>
              <a:t>24</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80902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64F220E-96B0-9741-9E0E-2EDBEEEEBB5C}" type="slidenum">
              <a:rPr lang="en-US" sz="1200"/>
              <a:pPr eaLnBrk="1" hangingPunct="1"/>
              <a:t>25</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20067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Insert videos of 2 people talking about how they used the IC’s. Mary Little?  SUNY?</a:t>
            </a:r>
          </a:p>
          <a:p>
            <a:r>
              <a:rPr lang="en-US">
                <a:latin typeface="Calibri" charset="0"/>
              </a:rPr>
              <a:t>The SUNY folks are great and who were folks in CT mentioned were excellent champions of the ICs.  Below is a link to a presentation:</a:t>
            </a:r>
          </a:p>
          <a:p>
            <a:r>
              <a:rPr lang="en-US" u="sng">
                <a:latin typeface="Calibri" charset="0"/>
              </a:rPr>
              <a:t>http://education.ufl.edu/325t/files/2013/06/SUNYFredonia_052011.pdf</a:t>
            </a:r>
          </a:p>
          <a:p>
            <a:r>
              <a:rPr lang="en-US">
                <a:latin typeface="Calibri" charset="0"/>
              </a:rPr>
              <a:t> </a:t>
            </a:r>
          </a:p>
          <a:p>
            <a:r>
              <a:rPr lang="en-US">
                <a:latin typeface="Calibri" charset="0"/>
              </a:rPr>
              <a:t> </a:t>
            </a:r>
          </a:p>
          <a:p>
            <a:r>
              <a:rPr lang="en-US">
                <a:latin typeface="Calibri" charset="0"/>
              </a:rPr>
              <a:t>They also have example syllabi that were modified as a result of the IC work:</a:t>
            </a:r>
          </a:p>
          <a:p>
            <a:r>
              <a:rPr lang="en-US" u="sng">
                <a:latin typeface="Calibri" charset="0"/>
              </a:rPr>
              <a:t>http://www.newpaltz.edu/prepforsuccess/resources.html</a:t>
            </a: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D205C8EB-7CC7-6649-A9E1-99A0678A16F7}" type="slidenum">
              <a:rPr lang="en-US" sz="1200"/>
              <a:pPr eaLnBrk="1" hangingPunct="1"/>
              <a:t>26</a:t>
            </a:fld>
            <a:endParaRPr lang="en-US" sz="1200"/>
          </a:p>
        </p:txBody>
      </p:sp>
    </p:spTree>
    <p:extLst>
      <p:ext uri="{BB962C8B-B14F-4D97-AF65-F5344CB8AC3E}">
        <p14:creationId xmlns:p14="http://schemas.microsoft.com/office/powerpoint/2010/main" val="4038405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993546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D9945F-0B59-C745-9253-D86CEDC42F95}" type="slidenum">
              <a:rPr lang="en-US" sz="1200">
                <a:latin typeface="Calibri" charset="0"/>
              </a:rPr>
              <a:pPr eaLnBrk="1" hangingPunct="1"/>
              <a:t>28</a:t>
            </a:fld>
            <a:endParaRPr lang="en-US" sz="1200">
              <a:latin typeface="Calibri" charset="0"/>
            </a:endParaRPr>
          </a:p>
        </p:txBody>
      </p:sp>
    </p:spTree>
    <p:extLst>
      <p:ext uri="{BB962C8B-B14F-4D97-AF65-F5344CB8AC3E}">
        <p14:creationId xmlns:p14="http://schemas.microsoft.com/office/powerpoint/2010/main" val="65044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237C7E-4512-8940-9B22-99F62E09B8B8}" type="slidenum">
              <a:rPr lang="en-US" sz="1200">
                <a:latin typeface="Calibri" charset="0"/>
              </a:rPr>
              <a:pPr eaLnBrk="1" hangingPunct="1"/>
              <a:t>29</a:t>
            </a:fld>
            <a:endParaRPr lang="en-US" sz="1200">
              <a:latin typeface="Calibri" charset="0"/>
            </a:endParaRPr>
          </a:p>
        </p:txBody>
      </p:sp>
    </p:spTree>
    <p:extLst>
      <p:ext uri="{BB962C8B-B14F-4D97-AF65-F5344CB8AC3E}">
        <p14:creationId xmlns:p14="http://schemas.microsoft.com/office/powerpoint/2010/main" val="1282962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263630-4E81-244E-8A5E-28831745DC8D}" type="slidenum">
              <a:rPr lang="en-US" sz="1200">
                <a:latin typeface="Calibri" charset="0"/>
              </a:rPr>
              <a:pPr eaLnBrk="1" hangingPunct="1"/>
              <a:t>30</a:t>
            </a:fld>
            <a:endParaRPr lang="en-US" sz="1200">
              <a:latin typeface="Calibri" charset="0"/>
            </a:endParaRPr>
          </a:p>
        </p:txBody>
      </p:sp>
    </p:spTree>
    <p:extLst>
      <p:ext uri="{BB962C8B-B14F-4D97-AF65-F5344CB8AC3E}">
        <p14:creationId xmlns:p14="http://schemas.microsoft.com/office/powerpoint/2010/main" val="290209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17982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3699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1C42B9-C877-CF46-BBB8-180AA4938776}" type="slidenum">
              <a:rPr lang="en-US" sz="1200">
                <a:latin typeface="Calibri" charset="0"/>
              </a:rPr>
              <a:pPr eaLnBrk="1" hangingPunct="1"/>
              <a:t>33</a:t>
            </a:fld>
            <a:endParaRPr lang="en-US" sz="1200">
              <a:latin typeface="Calibri" charset="0"/>
            </a:endParaRPr>
          </a:p>
        </p:txBody>
      </p:sp>
    </p:spTree>
    <p:extLst>
      <p:ext uri="{BB962C8B-B14F-4D97-AF65-F5344CB8AC3E}">
        <p14:creationId xmlns:p14="http://schemas.microsoft.com/office/powerpoint/2010/main" val="92755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I want to introduce some of the key people who are involved in the Center. AIR and KU. We also are working with the key professional organizations. New Teacher Center and Goodlad Institute for Educational Renewal. In fact, Lynn Holdheide and Amy Elledge, our colleagues from AIR, are joining us and may be helping to answer questions in the chat box.</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62000" indent="-292100">
              <a:spcBef>
                <a:spcPct val="30000"/>
              </a:spcBef>
              <a:defRPr sz="1200">
                <a:solidFill>
                  <a:schemeClr val="tx1"/>
                </a:solidFill>
                <a:latin typeface="Calibri" pitchFamily="34" charset="0"/>
                <a:ea typeface="ＭＳ Ｐゴシック" pitchFamily="34" charset="-128"/>
              </a:defRPr>
            </a:lvl2pPr>
            <a:lvl3pPr marL="1173163" indent="-233363">
              <a:spcBef>
                <a:spcPct val="30000"/>
              </a:spcBef>
              <a:defRPr sz="1200">
                <a:solidFill>
                  <a:schemeClr val="tx1"/>
                </a:solidFill>
                <a:latin typeface="Calibri" pitchFamily="34" charset="0"/>
                <a:ea typeface="ＭＳ Ｐゴシック" pitchFamily="34" charset="-128"/>
              </a:defRPr>
            </a:lvl3pPr>
            <a:lvl4pPr marL="1643063" indent="-233363">
              <a:spcBef>
                <a:spcPct val="30000"/>
              </a:spcBef>
              <a:defRPr sz="1200">
                <a:solidFill>
                  <a:schemeClr val="tx1"/>
                </a:solidFill>
                <a:latin typeface="Calibri" pitchFamily="34" charset="0"/>
                <a:ea typeface="ＭＳ Ｐゴシック" pitchFamily="34" charset="-128"/>
              </a:defRPr>
            </a:lvl4pPr>
            <a:lvl5pPr marL="2112963" indent="-233363">
              <a:spcBef>
                <a:spcPct val="30000"/>
              </a:spcBef>
              <a:defRPr sz="1200">
                <a:solidFill>
                  <a:schemeClr val="tx1"/>
                </a:solidFill>
                <a:latin typeface="Calibri" pitchFamily="34" charset="0"/>
                <a:ea typeface="ＭＳ Ｐゴシック" pitchFamily="34"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6E5007A-9727-410E-9E83-3B90DDE5DA00}" type="slidenum">
              <a:rPr lang="en-US" altLang="en-US">
                <a:latin typeface="Arial" charset="0"/>
                <a:cs typeface="Arial" charset="0"/>
              </a:rPr>
              <a:pPr>
                <a:spcBef>
                  <a:spcPct val="0"/>
                </a:spcBef>
              </a:pPr>
              <a:t>3</a:t>
            </a:fld>
            <a:endParaRPr lang="en-US" altLang="en-US" dirty="0">
              <a:latin typeface="Arial" charset="0"/>
              <a:cs typeface="Arial" charset="0"/>
            </a:endParaRPr>
          </a:p>
        </p:txBody>
      </p:sp>
    </p:spTree>
    <p:extLst>
      <p:ext uri="{BB962C8B-B14F-4D97-AF65-F5344CB8AC3E}">
        <p14:creationId xmlns:p14="http://schemas.microsoft.com/office/powerpoint/2010/main" val="633727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5114FC-9E75-7F4D-8863-4B81821AFFB2}" type="slidenum">
              <a:rPr lang="en-US" sz="1200">
                <a:latin typeface="Calibri" charset="0"/>
              </a:rPr>
              <a:pPr eaLnBrk="1" hangingPunct="1"/>
              <a:t>34</a:t>
            </a:fld>
            <a:endParaRPr lang="en-US" sz="1200">
              <a:latin typeface="Calibri" charset="0"/>
            </a:endParaRPr>
          </a:p>
        </p:txBody>
      </p:sp>
    </p:spTree>
    <p:extLst>
      <p:ext uri="{BB962C8B-B14F-4D97-AF65-F5344CB8AC3E}">
        <p14:creationId xmlns:p14="http://schemas.microsoft.com/office/powerpoint/2010/main" val="4244745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FAB2CC-C538-AE40-A7DB-C3AC6E2F7E3C}" type="slidenum">
              <a:rPr lang="en-US" sz="1200">
                <a:latin typeface="Calibri" charset="0"/>
              </a:rPr>
              <a:pPr eaLnBrk="1" hangingPunct="1"/>
              <a:t>35</a:t>
            </a:fld>
            <a:endParaRPr lang="en-US" sz="1200">
              <a:latin typeface="Calibri" charset="0"/>
            </a:endParaRPr>
          </a:p>
        </p:txBody>
      </p:sp>
    </p:spTree>
    <p:extLst>
      <p:ext uri="{BB962C8B-B14F-4D97-AF65-F5344CB8AC3E}">
        <p14:creationId xmlns:p14="http://schemas.microsoft.com/office/powerpoint/2010/main" val="1098699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11" eaLnBrk="0" hangingPunct="0">
              <a:defRPr sz="2400">
                <a:solidFill>
                  <a:schemeClr val="tx1"/>
                </a:solidFill>
                <a:latin typeface="Arial" charset="0"/>
                <a:ea typeface="ＭＳ Ｐゴシック" charset="0"/>
                <a:cs typeface="ＭＳ Ｐゴシック" charset="0"/>
              </a:defRPr>
            </a:lvl1pPr>
            <a:lvl2pPr marL="748968" indent="-288065" defTabSz="939411" eaLnBrk="0" hangingPunct="0">
              <a:defRPr sz="2400">
                <a:solidFill>
                  <a:schemeClr val="tx1"/>
                </a:solidFill>
                <a:latin typeface="Arial" charset="0"/>
                <a:ea typeface="ＭＳ Ｐゴシック" charset="0"/>
              </a:defRPr>
            </a:lvl2pPr>
            <a:lvl3pPr marL="1152258" indent="-230452" defTabSz="939411" eaLnBrk="0" hangingPunct="0">
              <a:defRPr sz="2400">
                <a:solidFill>
                  <a:schemeClr val="tx1"/>
                </a:solidFill>
                <a:latin typeface="Arial" charset="0"/>
                <a:ea typeface="ＭＳ Ｐゴシック" charset="0"/>
              </a:defRPr>
            </a:lvl3pPr>
            <a:lvl4pPr marL="1613162" indent="-230452" defTabSz="939411" eaLnBrk="0" hangingPunct="0">
              <a:defRPr sz="2400">
                <a:solidFill>
                  <a:schemeClr val="tx1"/>
                </a:solidFill>
                <a:latin typeface="Arial" charset="0"/>
                <a:ea typeface="ＭＳ Ｐゴシック" charset="0"/>
              </a:defRPr>
            </a:lvl4pPr>
            <a:lvl5pPr marL="2074065" indent="-230452" defTabSz="939411" eaLnBrk="0" hangingPunct="0">
              <a:defRPr sz="2400">
                <a:solidFill>
                  <a:schemeClr val="tx1"/>
                </a:solidFill>
                <a:latin typeface="Arial" charset="0"/>
                <a:ea typeface="ＭＳ Ｐゴシック" charset="0"/>
              </a:defRPr>
            </a:lvl5pPr>
            <a:lvl6pPr marL="2534968" indent="-230452" defTabSz="939411" eaLnBrk="0" fontAlgn="base" hangingPunct="0">
              <a:spcBef>
                <a:spcPct val="0"/>
              </a:spcBef>
              <a:spcAft>
                <a:spcPct val="0"/>
              </a:spcAft>
              <a:defRPr sz="2400">
                <a:solidFill>
                  <a:schemeClr val="tx1"/>
                </a:solidFill>
                <a:latin typeface="Arial" charset="0"/>
                <a:ea typeface="ＭＳ Ｐゴシック" charset="0"/>
              </a:defRPr>
            </a:lvl6pPr>
            <a:lvl7pPr marL="2995872" indent="-230452" defTabSz="939411" eaLnBrk="0" fontAlgn="base" hangingPunct="0">
              <a:spcBef>
                <a:spcPct val="0"/>
              </a:spcBef>
              <a:spcAft>
                <a:spcPct val="0"/>
              </a:spcAft>
              <a:defRPr sz="2400">
                <a:solidFill>
                  <a:schemeClr val="tx1"/>
                </a:solidFill>
                <a:latin typeface="Arial" charset="0"/>
                <a:ea typeface="ＭＳ Ｐゴシック" charset="0"/>
              </a:defRPr>
            </a:lvl7pPr>
            <a:lvl8pPr marL="3456775" indent="-230452" defTabSz="939411" eaLnBrk="0" fontAlgn="base" hangingPunct="0">
              <a:spcBef>
                <a:spcPct val="0"/>
              </a:spcBef>
              <a:spcAft>
                <a:spcPct val="0"/>
              </a:spcAft>
              <a:defRPr sz="2400">
                <a:solidFill>
                  <a:schemeClr val="tx1"/>
                </a:solidFill>
                <a:latin typeface="Arial" charset="0"/>
                <a:ea typeface="ＭＳ Ｐゴシック" charset="0"/>
              </a:defRPr>
            </a:lvl8pPr>
            <a:lvl9pPr marL="3917678" indent="-230452" defTabSz="9394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7C7DB6-0573-F745-B4DB-C3E360D5A4B4}" type="slidenum">
              <a:rPr lang="en-US" sz="1200">
                <a:latin typeface="Calibri" charset="0"/>
              </a:rPr>
              <a:pPr eaLnBrk="1" hangingPunct="1"/>
              <a:t>36</a:t>
            </a:fld>
            <a:endParaRPr lang="en-US" sz="1200">
              <a:latin typeface="Calibri" charset="0"/>
            </a:endParaRPr>
          </a:p>
        </p:txBody>
      </p:sp>
    </p:spTree>
    <p:extLst>
      <p:ext uri="{BB962C8B-B14F-4D97-AF65-F5344CB8AC3E}">
        <p14:creationId xmlns:p14="http://schemas.microsoft.com/office/powerpoint/2010/main" val="3856394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37</a:t>
            </a:fld>
            <a:endParaRPr lang="en-US" altLang="en-US" dirty="0"/>
          </a:p>
        </p:txBody>
      </p:sp>
    </p:spTree>
    <p:extLst>
      <p:ext uri="{BB962C8B-B14F-4D97-AF65-F5344CB8AC3E}">
        <p14:creationId xmlns:p14="http://schemas.microsoft.com/office/powerpoint/2010/main" val="3083513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38</a:t>
            </a:fld>
            <a:endParaRPr lang="en-US" altLang="en-US" dirty="0"/>
          </a:p>
        </p:txBody>
      </p:sp>
    </p:spTree>
    <p:extLst>
      <p:ext uri="{BB962C8B-B14F-4D97-AF65-F5344CB8AC3E}">
        <p14:creationId xmlns:p14="http://schemas.microsoft.com/office/powerpoint/2010/main" val="3928054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40</a:t>
            </a:fld>
            <a:endParaRPr lang="en-US" altLang="en-US" dirty="0"/>
          </a:p>
        </p:txBody>
      </p:sp>
    </p:spTree>
    <p:extLst>
      <p:ext uri="{BB962C8B-B14F-4D97-AF65-F5344CB8AC3E}">
        <p14:creationId xmlns:p14="http://schemas.microsoft.com/office/powerpoint/2010/main" val="1486357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78C979A5-3995-425A-B6E5-298B3F688FBD}" type="slidenum">
              <a:rPr lang="en-US" altLang="en-US"/>
              <a:pPr/>
              <a:t>43</a:t>
            </a:fld>
            <a:endParaRPr lang="en-US" altLang="en-US" dirty="0"/>
          </a:p>
        </p:txBody>
      </p:sp>
    </p:spTree>
    <p:extLst>
      <p:ext uri="{BB962C8B-B14F-4D97-AF65-F5344CB8AC3E}">
        <p14:creationId xmlns:p14="http://schemas.microsoft.com/office/powerpoint/2010/main" val="248468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3721C05-BEDB-4148-82A3-7AA068EB0783}" type="slidenum">
              <a:rPr lang="en-US" sz="1200">
                <a:solidFill>
                  <a:srgbClr val="000000"/>
                </a:solidFill>
              </a:rPr>
              <a:pPr eaLnBrk="1" hangingPunct="1"/>
              <a:t>5</a:t>
            </a:fld>
            <a:endParaRPr lang="en-US" sz="1200" dirty="0">
              <a:solidFill>
                <a:srgbClr val="000000"/>
              </a:solidFill>
            </a:endParaRPr>
          </a:p>
        </p:txBody>
      </p:sp>
    </p:spTree>
    <p:extLst>
      <p:ext uri="{BB962C8B-B14F-4D97-AF65-F5344CB8AC3E}">
        <p14:creationId xmlns:p14="http://schemas.microsoft.com/office/powerpoint/2010/main" val="19469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a:latin typeface="Calibri" charset="0"/>
              </a:rPr>
              <a:t>To create </a:t>
            </a:r>
            <a:r>
              <a:rPr lang="en-US" sz="2400" b="1" i="1" dirty="0">
                <a:latin typeface="Calibri" charset="0"/>
              </a:rPr>
              <a:t>aligned</a:t>
            </a:r>
            <a:r>
              <a:rPr lang="en-US" sz="2400" dirty="0">
                <a:latin typeface="Calibri" charset="0"/>
              </a:rPr>
              <a:t> professional learning systems that provide teachers and leaders effective </a:t>
            </a:r>
            <a:r>
              <a:rPr lang="en-US" sz="2400" b="1" i="1" dirty="0">
                <a:latin typeface="Calibri" charset="0"/>
              </a:rPr>
              <a:t>opportunities to learn </a:t>
            </a:r>
            <a:r>
              <a:rPr lang="en-US" sz="2400" dirty="0">
                <a:solidFill>
                  <a:schemeClr val="tx2"/>
                </a:solidFill>
                <a:latin typeface="Calibri" charset="0"/>
              </a:rPr>
              <a:t>how to improve and support </a:t>
            </a:r>
            <a:r>
              <a:rPr lang="en-US" sz="2400" dirty="0">
                <a:latin typeface="Calibri" charset="0"/>
              </a:rPr>
              <a:t>core and specialized instruction </a:t>
            </a:r>
            <a:r>
              <a:rPr lang="en-US" sz="2400" dirty="0">
                <a:solidFill>
                  <a:srgbClr val="0362B1"/>
                </a:solidFill>
                <a:latin typeface="Calibri" charset="0"/>
              </a:rPr>
              <a:t>in inclusive settings that enable </a:t>
            </a:r>
            <a:r>
              <a:rPr lang="en-US" sz="2400" dirty="0">
                <a:latin typeface="Calibri" charset="0"/>
              </a:rPr>
              <a:t>students with disabilities </a:t>
            </a:r>
            <a:r>
              <a:rPr lang="en-US" sz="2400" dirty="0">
                <a:solidFill>
                  <a:srgbClr val="0362B1"/>
                </a:solidFill>
                <a:latin typeface="Calibri" charset="0"/>
              </a:rPr>
              <a:t>to achieve </a:t>
            </a:r>
            <a:r>
              <a:rPr lang="en-US" sz="2400" dirty="0">
                <a:latin typeface="Calibri" charset="0"/>
              </a:rPr>
              <a:t>college and career readiness standards</a:t>
            </a:r>
          </a:p>
          <a:p>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880A2C1B-25D7-6E49-9B53-41579FAA4075}" type="slidenum">
              <a:rPr lang="en-US" sz="1200"/>
              <a:pPr eaLnBrk="1" hangingPunct="1"/>
              <a:t>6</a:t>
            </a:fld>
            <a:endParaRPr lang="en-US" sz="1200"/>
          </a:p>
        </p:txBody>
      </p:sp>
    </p:spTree>
    <p:extLst>
      <p:ext uri="{BB962C8B-B14F-4D97-AF65-F5344CB8AC3E}">
        <p14:creationId xmlns:p14="http://schemas.microsoft.com/office/powerpoint/2010/main" val="277202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7</a:t>
            </a:fld>
            <a:endParaRPr lang="en-US" altLang="en-US" dirty="0"/>
          </a:p>
        </p:txBody>
      </p:sp>
    </p:spTree>
    <p:extLst>
      <p:ext uri="{BB962C8B-B14F-4D97-AF65-F5344CB8AC3E}">
        <p14:creationId xmlns:p14="http://schemas.microsoft.com/office/powerpoint/2010/main" val="184836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We </a:t>
            </a:r>
            <a:r>
              <a:rPr lang="en-US" dirty="0">
                <a:latin typeface="Calibri" charset="0"/>
              </a:rPr>
              <a:t>have accomplished our primary knowledge </a:t>
            </a:r>
            <a:r>
              <a:rPr lang="en-US" dirty="0" smtClean="0">
                <a:latin typeface="Calibri" charset="0"/>
              </a:rPr>
              <a:t>development</a:t>
            </a:r>
            <a:r>
              <a:rPr lang="en-US" baseline="0" dirty="0" smtClean="0">
                <a:latin typeface="Calibri" charset="0"/>
              </a:rPr>
              <a:t> </a:t>
            </a:r>
            <a:r>
              <a:rPr lang="en-US" dirty="0" smtClean="0">
                <a:latin typeface="Calibri" charset="0"/>
              </a:rPr>
              <a:t>phase</a:t>
            </a:r>
            <a:r>
              <a:rPr lang="en-US" baseline="0" dirty="0" smtClean="0">
                <a:latin typeface="Calibri" charset="0"/>
              </a:rPr>
              <a:t> and</a:t>
            </a:r>
            <a:r>
              <a:rPr lang="en-US" dirty="0" smtClean="0">
                <a:latin typeface="Calibri" charset="0"/>
              </a:rPr>
              <a:t> </a:t>
            </a:r>
            <a:r>
              <a:rPr lang="en-US" dirty="0">
                <a:latin typeface="Calibri" charset="0"/>
              </a:rPr>
              <a:t>our </a:t>
            </a:r>
            <a:r>
              <a:rPr lang="en-US" dirty="0" smtClean="0">
                <a:latin typeface="Calibri" charset="0"/>
              </a:rPr>
              <a:t>efforts as </a:t>
            </a:r>
            <a:r>
              <a:rPr lang="en-US" dirty="0">
                <a:latin typeface="Calibri" charset="0"/>
              </a:rPr>
              <a:t>a center </a:t>
            </a:r>
            <a:r>
              <a:rPr lang="en-US" dirty="0" smtClean="0">
                <a:latin typeface="Calibri" charset="0"/>
              </a:rPr>
              <a:t>is now</a:t>
            </a:r>
            <a:r>
              <a:rPr lang="en-US" baseline="0" dirty="0" smtClean="0">
                <a:latin typeface="Calibri" charset="0"/>
              </a:rPr>
              <a:t> </a:t>
            </a:r>
            <a:r>
              <a:rPr lang="en-US" dirty="0" smtClean="0">
                <a:latin typeface="Calibri" charset="0"/>
              </a:rPr>
              <a:t>focused </a:t>
            </a:r>
            <a:r>
              <a:rPr lang="en-US" dirty="0">
                <a:latin typeface="Calibri" charset="0"/>
              </a:rPr>
              <a:t>on technical </a:t>
            </a:r>
            <a:r>
              <a:rPr lang="en-US" dirty="0" smtClean="0">
                <a:latin typeface="Calibri" charset="0"/>
              </a:rPr>
              <a:t>assistance</a:t>
            </a:r>
            <a:r>
              <a:rPr lang="en-US" baseline="0" dirty="0" smtClean="0">
                <a:latin typeface="Calibri" charset="0"/>
              </a:rPr>
              <a:t> through products and services developed based on the initial knowledge development work</a:t>
            </a:r>
            <a:r>
              <a:rPr lang="en-US" dirty="0" smtClean="0">
                <a:latin typeface="Calibri" charset="0"/>
              </a:rPr>
              <a:t>. </a:t>
            </a:r>
            <a:r>
              <a:rPr lang="en-US" dirty="0">
                <a:latin typeface="Calibri" charset="0"/>
              </a:rPr>
              <a:t>As you can see in the triangle, we </a:t>
            </a:r>
            <a:r>
              <a:rPr lang="en-US" dirty="0" smtClean="0">
                <a:latin typeface="Calibri" charset="0"/>
              </a:rPr>
              <a:t>are engaged </a:t>
            </a:r>
            <a:r>
              <a:rPr lang="en-US" dirty="0">
                <a:latin typeface="Calibri" charset="0"/>
              </a:rPr>
              <a:t>in U, </a:t>
            </a:r>
            <a:r>
              <a:rPr lang="en-US" dirty="0" err="1">
                <a:latin typeface="Calibri" charset="0"/>
              </a:rPr>
              <a:t>Targ</a:t>
            </a:r>
            <a:r>
              <a:rPr lang="en-US" dirty="0">
                <a:latin typeface="Calibri" charset="0"/>
              </a:rPr>
              <a:t>..and </a:t>
            </a:r>
            <a:r>
              <a:rPr lang="en-US" dirty="0" err="1">
                <a:latin typeface="Calibri" charset="0"/>
              </a:rPr>
              <a:t>Int</a:t>
            </a:r>
            <a:r>
              <a:rPr lang="en-US" dirty="0">
                <a:latin typeface="Calibri" charset="0"/>
              </a:rPr>
              <a:t> </a:t>
            </a:r>
            <a:r>
              <a:rPr lang="en-US" dirty="0" smtClean="0">
                <a:latin typeface="Calibri" charset="0"/>
              </a:rPr>
              <a:t>TA </a:t>
            </a:r>
          </a:p>
          <a:p>
            <a:endParaRPr lang="en-US" dirty="0" smtClean="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A2826E2-E81B-6249-AF44-F8FD742E5B16}" type="slidenum">
              <a:rPr lang="en-US" sz="1200"/>
              <a:pPr eaLnBrk="1" hangingPunct="1"/>
              <a:t>8</a:t>
            </a:fld>
            <a:endParaRPr lang="en-US" sz="1200"/>
          </a:p>
        </p:txBody>
      </p:sp>
    </p:spTree>
    <p:extLst>
      <p:ext uri="{BB962C8B-B14F-4D97-AF65-F5344CB8AC3E}">
        <p14:creationId xmlns:p14="http://schemas.microsoft.com/office/powerpoint/2010/main" val="148357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interventions that are most likely to have the greatest impact on teachers’ knowledge and classroom</a:t>
            </a:r>
            <a:r>
              <a:rPr lang="en-US" baseline="0" dirty="0" smtClean="0"/>
              <a:t> instruction are those that are closest to their performance.</a:t>
            </a:r>
            <a:endParaRPr lang="en-US" dirty="0"/>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smtClean="0"/>
              <a:pPr>
                <a:defRPr/>
              </a:pPr>
              <a:t>9</a:t>
            </a:fld>
            <a:endParaRPr lang="en-US" altLang="en-US" dirty="0"/>
          </a:p>
        </p:txBody>
      </p:sp>
    </p:spTree>
    <p:extLst>
      <p:ext uri="{BB962C8B-B14F-4D97-AF65-F5344CB8AC3E}">
        <p14:creationId xmlns:p14="http://schemas.microsoft.com/office/powerpoint/2010/main" val="11682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It becomes obvious that teachers will need a substantial amount of knowledge to both understand how student learning progresses, what benchmarks students will need to achieve as they progress toward the standard and how to support learning when it is breaking down. Collaborative skill will be necessary for general and special education to work together.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EE34566-0C5D-F540-8214-B1EE328BB1F4}" type="slidenum">
              <a:rPr lang="en-US" sz="1200"/>
              <a:pPr eaLnBrk="1" hangingPunct="1"/>
              <a:t>10</a:t>
            </a:fld>
            <a:endParaRPr lang="en-US" sz="1200"/>
          </a:p>
        </p:txBody>
      </p:sp>
    </p:spTree>
    <p:extLst>
      <p:ext uri="{BB962C8B-B14F-4D97-AF65-F5344CB8AC3E}">
        <p14:creationId xmlns:p14="http://schemas.microsoft.com/office/powerpoint/2010/main" val="242716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D58DB67-25A8-468A-B974-7CF7813ADAB9}" type="slidenum">
              <a:rPr lang="es-ES" altLang="en-US"/>
              <a:pPr>
                <a:defRPr/>
              </a:pPr>
              <a:t>‹#›</a:t>
            </a:fld>
            <a:endParaRPr lang="es-ES" altLang="en-US" dirty="0"/>
          </a:p>
        </p:txBody>
      </p:sp>
    </p:spTree>
    <p:extLst>
      <p:ext uri="{BB962C8B-B14F-4D97-AF65-F5344CB8AC3E}">
        <p14:creationId xmlns:p14="http://schemas.microsoft.com/office/powerpoint/2010/main" val="38496532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03DBD3B-0C8F-4350-8C02-D286AB7AEFDD}" type="slidenum">
              <a:rPr lang="es-ES" altLang="en-US"/>
              <a:pPr>
                <a:defRPr/>
              </a:pPr>
              <a:t>‹#›</a:t>
            </a:fld>
            <a:endParaRPr lang="es-ES" altLang="en-US" dirty="0"/>
          </a:p>
        </p:txBody>
      </p:sp>
    </p:spTree>
    <p:extLst>
      <p:ext uri="{BB962C8B-B14F-4D97-AF65-F5344CB8AC3E}">
        <p14:creationId xmlns:p14="http://schemas.microsoft.com/office/powerpoint/2010/main" val="174408315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77801A8-802D-4F55-AB9F-E6C4F576EDF5}" type="slidenum">
              <a:rPr lang="es-ES" altLang="en-US"/>
              <a:pPr>
                <a:defRPr/>
              </a:pPr>
              <a:t>‹#›</a:t>
            </a:fld>
            <a:endParaRPr lang="es-ES" altLang="en-US" dirty="0"/>
          </a:p>
        </p:txBody>
      </p:sp>
    </p:spTree>
    <p:extLst>
      <p:ext uri="{BB962C8B-B14F-4D97-AF65-F5344CB8AC3E}">
        <p14:creationId xmlns:p14="http://schemas.microsoft.com/office/powerpoint/2010/main" val="309928966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567111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038800" y="6409134"/>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b="0" smtClean="0"/>
            </a:lvl1pPr>
          </a:lstStyle>
          <a:p>
            <a:pPr>
              <a:defRPr/>
            </a:pPr>
            <a:fld id="{D4440EFA-E6F7-40C0-B452-6E5E18A3A871}" type="slidenum">
              <a:rPr lang="es-ES" altLang="en-US" smtClean="0"/>
              <a:pPr>
                <a:defRPr/>
              </a:pPr>
              <a:t>‹#›</a:t>
            </a:fld>
            <a:endParaRPr lang="es-ES" altLang="en-US" dirty="0"/>
          </a:p>
        </p:txBody>
      </p:sp>
    </p:spTree>
    <p:extLst>
      <p:ext uri="{BB962C8B-B14F-4D97-AF65-F5344CB8AC3E}">
        <p14:creationId xmlns:p14="http://schemas.microsoft.com/office/powerpoint/2010/main" val="313957210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E1F6402-F8B4-436D-AD7F-0D22541FD5B0}" type="slidenum">
              <a:rPr lang="es-ES" altLang="en-US"/>
              <a:pPr>
                <a:defRPr/>
              </a:pPr>
              <a:t>‹#›</a:t>
            </a:fld>
            <a:endParaRPr lang="es-ES" altLang="en-US" dirty="0"/>
          </a:p>
        </p:txBody>
      </p:sp>
    </p:spTree>
    <p:extLst>
      <p:ext uri="{BB962C8B-B14F-4D97-AF65-F5344CB8AC3E}">
        <p14:creationId xmlns:p14="http://schemas.microsoft.com/office/powerpoint/2010/main" val="76102731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BEB1E22-E1C1-44DB-8C26-2BE1F26581B0}" type="slidenum">
              <a:rPr lang="es-ES" altLang="en-US"/>
              <a:pPr>
                <a:defRPr/>
              </a:pPr>
              <a:t>‹#›</a:t>
            </a:fld>
            <a:endParaRPr lang="es-ES" altLang="en-US" dirty="0"/>
          </a:p>
        </p:txBody>
      </p:sp>
    </p:spTree>
    <p:extLst>
      <p:ext uri="{BB962C8B-B14F-4D97-AF65-F5344CB8AC3E}">
        <p14:creationId xmlns:p14="http://schemas.microsoft.com/office/powerpoint/2010/main" val="29951461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9" name="Slide Number Placeholder 8"/>
          <p:cNvSpPr>
            <a:spLocks noGrp="1"/>
          </p:cNvSpPr>
          <p:nvPr>
            <p:ph type="sldNum" sz="quarter" idx="12"/>
          </p:nvPr>
        </p:nvSpPr>
        <p:spPr>
          <a:xfrm>
            <a:off x="6038800" y="6409134"/>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93F103F2-F5E6-4B19-9F54-0075A4F32AF2}" type="slidenum">
              <a:rPr lang="es-ES" altLang="en-US" smtClean="0"/>
              <a:pPr>
                <a:defRPr/>
              </a:pPr>
              <a:t>‹#›</a:t>
            </a:fld>
            <a:endParaRPr lang="es-ES" altLang="en-US" dirty="0"/>
          </a:p>
        </p:txBody>
      </p:sp>
    </p:spTree>
    <p:extLst>
      <p:ext uri="{BB962C8B-B14F-4D97-AF65-F5344CB8AC3E}">
        <p14:creationId xmlns:p14="http://schemas.microsoft.com/office/powerpoint/2010/main" val="110081820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D0B5327-C578-4C71-B553-ECFEC97FD491}" type="slidenum">
              <a:rPr lang="es-ES" altLang="en-US"/>
              <a:pPr>
                <a:defRPr/>
              </a:pPr>
              <a:t>‹#›</a:t>
            </a:fld>
            <a:endParaRPr lang="es-ES" altLang="en-US" dirty="0"/>
          </a:p>
        </p:txBody>
      </p:sp>
    </p:spTree>
    <p:extLst>
      <p:ext uri="{BB962C8B-B14F-4D97-AF65-F5344CB8AC3E}">
        <p14:creationId xmlns:p14="http://schemas.microsoft.com/office/powerpoint/2010/main" val="78813033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459A33-F5AD-42B5-B056-C2EA4DB5FB42}" type="slidenum">
              <a:rPr lang="es-ES" altLang="en-US"/>
              <a:pPr>
                <a:defRPr/>
              </a:pPr>
              <a:t>‹#›</a:t>
            </a:fld>
            <a:endParaRPr lang="es-ES" altLang="en-US" dirty="0"/>
          </a:p>
        </p:txBody>
      </p:sp>
    </p:spTree>
    <p:extLst>
      <p:ext uri="{BB962C8B-B14F-4D97-AF65-F5344CB8AC3E}">
        <p14:creationId xmlns:p14="http://schemas.microsoft.com/office/powerpoint/2010/main" val="143097539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6D6DD63-EF68-45E6-878C-9461DC7836C2}" type="slidenum">
              <a:rPr lang="es-ES" altLang="en-US"/>
              <a:pPr>
                <a:defRPr/>
              </a:pPr>
              <a:t>‹#›</a:t>
            </a:fld>
            <a:endParaRPr lang="es-ES" altLang="en-US" dirty="0"/>
          </a:p>
        </p:txBody>
      </p:sp>
    </p:spTree>
    <p:extLst>
      <p:ext uri="{BB962C8B-B14F-4D97-AF65-F5344CB8AC3E}">
        <p14:creationId xmlns:p14="http://schemas.microsoft.com/office/powerpoint/2010/main" val="87863825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7234389-34EF-4DF9-BD86-E5A095599392}" type="slidenum">
              <a:rPr lang="es-ES" altLang="en-US"/>
              <a:pPr>
                <a:defRPr/>
              </a:pPr>
              <a:t>‹#›</a:t>
            </a:fld>
            <a:endParaRPr lang="es-ES" altLang="en-US" dirty="0"/>
          </a:p>
        </p:txBody>
      </p:sp>
    </p:spTree>
    <p:extLst>
      <p:ext uri="{BB962C8B-B14F-4D97-AF65-F5344CB8AC3E}">
        <p14:creationId xmlns:p14="http://schemas.microsoft.com/office/powerpoint/2010/main" val="22567205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22" r:id="rId12"/>
  </p:sldLayoutIdLst>
  <p:transition spd="slow"/>
  <p:hf hdr="0" ftr="0" dt="0"/>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7" name="Picture 1" descr="CEEDAR-LogoFinal-simple-white-17.png" title="Title of the Presenta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827584" y="3429000"/>
            <a:ext cx="7313324" cy="1470025"/>
          </a:xfrm>
          <a:ln>
            <a:noFill/>
          </a:ln>
        </p:spPr>
        <p:txBody>
          <a:bodyPr/>
          <a:lstStyle/>
          <a:p>
            <a:pPr>
              <a:defRPr/>
            </a:pPr>
            <a:r>
              <a:rPr lang="en-US" sz="2800" dirty="0"/>
              <a:t>Using Evidence Based Practices to Reform Teacher and Leader Education: </a:t>
            </a:r>
            <a:br>
              <a:rPr lang="en-US" sz="2800" dirty="0"/>
            </a:br>
            <a:r>
              <a:rPr lang="en-US" sz="2800" dirty="0"/>
              <a:t>Useful Tools and Resources in Action </a:t>
            </a:r>
          </a:p>
        </p:txBody>
      </p:sp>
      <p:sp>
        <p:nvSpPr>
          <p:cNvPr id="3" name="Content Placeholder 2"/>
          <p:cNvSpPr>
            <a:spLocks noGrp="1"/>
          </p:cNvSpPr>
          <p:nvPr>
            <p:ph idx="13"/>
          </p:nvPr>
        </p:nvSpPr>
        <p:spPr>
          <a:xfrm>
            <a:off x="1691680" y="5383277"/>
            <a:ext cx="5616624" cy="863327"/>
          </a:xfrm>
        </p:spPr>
        <p:txBody>
          <a:bodyPr/>
          <a:lstStyle/>
          <a:p>
            <a:pPr marL="0" indent="0" algn="ctr">
              <a:buNone/>
            </a:pPr>
            <a:r>
              <a:rPr lang="en-US" altLang="en-US" sz="2000" dirty="0">
                <a:solidFill>
                  <a:schemeClr val="bg1"/>
                </a:solidFill>
              </a:rPr>
              <a:t>U.S. Department of Education, </a:t>
            </a:r>
            <a:endParaRPr lang="en-US" altLang="en-US" sz="2000" dirty="0" smtClean="0">
              <a:solidFill>
                <a:schemeClr val="bg1"/>
              </a:solidFill>
            </a:endParaRPr>
          </a:p>
          <a:p>
            <a:pPr marL="0" indent="0" algn="ctr">
              <a:buNone/>
            </a:pPr>
            <a:r>
              <a:rPr lang="en-US" altLang="en-US" sz="2000" dirty="0" smtClean="0">
                <a:solidFill>
                  <a:schemeClr val="bg1"/>
                </a:solidFill>
              </a:rPr>
              <a:t>H325A120003</a:t>
            </a:r>
            <a:endParaRPr lang="en-US" altLang="en-US" sz="2000" dirty="0">
              <a:solidFill>
                <a:schemeClr val="bg1"/>
              </a:solidFill>
            </a:endParaRPr>
          </a:p>
        </p:txBody>
      </p:sp>
    </p:spTree>
  </p:cSld>
  <p:clrMapOvr>
    <a:masterClrMapping/>
  </p:clrMapOvr>
  <p:transition spd="slow" advTm="1034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92275" y="333375"/>
            <a:ext cx="6994525" cy="1143000"/>
          </a:xfrm>
          <a:ln>
            <a:miter lim="800000"/>
            <a:headEnd/>
            <a:tailEnd/>
          </a:ln>
        </p:spPr>
        <p:txBody>
          <a:bodyPr/>
          <a:lstStyle/>
          <a:p>
            <a:r>
              <a:rPr lang="en-US" dirty="0">
                <a:latin typeface="Arial" charset="0"/>
                <a:ea typeface="ＭＳ Ｐゴシック" charset="0"/>
              </a:rPr>
              <a:t>Highly Skilled Teachers</a:t>
            </a:r>
          </a:p>
        </p:txBody>
      </p:sp>
      <p:sp>
        <p:nvSpPr>
          <p:cNvPr id="3" name="Content Placeholder 2"/>
          <p:cNvSpPr>
            <a:spLocks noGrp="1"/>
          </p:cNvSpPr>
          <p:nvPr>
            <p:ph idx="1"/>
          </p:nvPr>
        </p:nvSpPr>
        <p:spPr>
          <a:xfrm>
            <a:off x="1692275" y="1700213"/>
            <a:ext cx="6994525" cy="1368747"/>
          </a:xfrm>
        </p:spPr>
        <p:txBody>
          <a:bodyPr/>
          <a:lstStyle/>
          <a:p>
            <a:pPr>
              <a:defRPr/>
            </a:pPr>
            <a:r>
              <a:rPr lang="en-US" dirty="0" smtClean="0"/>
              <a:t>Extensive knowledge and skill</a:t>
            </a:r>
          </a:p>
          <a:p>
            <a:pPr>
              <a:defRPr/>
            </a:pPr>
            <a:r>
              <a:rPr lang="en-US" dirty="0" smtClean="0"/>
              <a:t>Collaborative skill</a:t>
            </a:r>
            <a:endParaRPr lang="en-US" dirty="0"/>
          </a:p>
        </p:txBody>
      </p:sp>
      <p:pic>
        <p:nvPicPr>
          <p:cNvPr id="40963" name="Picture 1" descr="The teachers in the image may represent highly skilled teachers since those highly skilled teachers don't only need extensive knowledge and skill but also need collaborative skill." title="Photo of teachers working togeth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213100"/>
            <a:ext cx="475138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10</a:t>
            </a:fld>
            <a:endParaRPr lang="es-ES" altLang="en-US" dirty="0"/>
          </a:p>
        </p:txBody>
      </p:sp>
    </p:spTree>
    <p:extLst>
      <p:ext uri="{BB962C8B-B14F-4D97-AF65-F5344CB8AC3E}">
        <p14:creationId xmlns:p14="http://schemas.microsoft.com/office/powerpoint/2010/main" val="265329096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692275" y="274638"/>
            <a:ext cx="6994525" cy="1858962"/>
          </a:xfrm>
          <a:ln>
            <a:miter lim="800000"/>
            <a:headEnd/>
            <a:tailEnd/>
          </a:ln>
        </p:spPr>
        <p:txBody>
          <a:bodyPr/>
          <a:lstStyle/>
          <a:p>
            <a:r>
              <a:rPr lang="en-US" sz="4000" dirty="0">
                <a:latin typeface="Arial" charset="0"/>
                <a:ea typeface="ＭＳ Ｐゴシック" charset="0"/>
              </a:rPr>
              <a:t>How </a:t>
            </a:r>
            <a:r>
              <a:rPr lang="en-US" sz="4000" dirty="0" smtClean="0">
                <a:latin typeface="Arial" charset="0"/>
                <a:ea typeface="ＭＳ Ｐゴシック" charset="0"/>
              </a:rPr>
              <a:t>Will </a:t>
            </a:r>
            <a:r>
              <a:rPr lang="en-US" sz="4000" dirty="0">
                <a:latin typeface="Arial" charset="0"/>
                <a:ea typeface="ＭＳ Ｐゴシック" charset="0"/>
              </a:rPr>
              <a:t>W</a:t>
            </a:r>
            <a:r>
              <a:rPr lang="en-US" sz="4000" dirty="0" smtClean="0">
                <a:latin typeface="Arial" charset="0"/>
                <a:ea typeface="ＭＳ Ｐゴシック" charset="0"/>
              </a:rPr>
              <a:t>e </a:t>
            </a:r>
            <a:r>
              <a:rPr lang="en-US" sz="4000" dirty="0">
                <a:latin typeface="Arial" charset="0"/>
                <a:ea typeface="ＭＳ Ｐゴシック" charset="0"/>
              </a:rPr>
              <a:t>S</a:t>
            </a:r>
            <a:r>
              <a:rPr lang="en-US" sz="4000" dirty="0" smtClean="0">
                <a:latin typeface="Arial" charset="0"/>
                <a:ea typeface="ＭＳ Ｐゴシック" charset="0"/>
              </a:rPr>
              <a:t>ecure </a:t>
            </a:r>
            <a:r>
              <a:rPr lang="en-US" sz="4000" dirty="0">
                <a:latin typeface="Arial" charset="0"/>
                <a:ea typeface="ＭＳ Ｐゴシック" charset="0"/>
              </a:rPr>
              <a:t>S</a:t>
            </a:r>
            <a:r>
              <a:rPr lang="en-US" sz="4000" dirty="0" smtClean="0">
                <a:latin typeface="Arial" charset="0"/>
                <a:ea typeface="ＭＳ Ｐゴシック" charset="0"/>
              </a:rPr>
              <a:t>uch </a:t>
            </a:r>
            <a:r>
              <a:rPr lang="en-US" sz="4000" dirty="0">
                <a:latin typeface="Arial" charset="0"/>
                <a:ea typeface="ＭＳ Ｐゴシック" charset="0"/>
              </a:rPr>
              <a:t>E</a:t>
            </a:r>
            <a:r>
              <a:rPr lang="en-US" sz="4000" dirty="0" smtClean="0">
                <a:latin typeface="Arial" charset="0"/>
                <a:ea typeface="ＭＳ Ｐゴシック" charset="0"/>
              </a:rPr>
              <a:t>xtraordinary </a:t>
            </a:r>
            <a:r>
              <a:rPr lang="en-US" sz="4000" dirty="0">
                <a:latin typeface="Arial" charset="0"/>
                <a:ea typeface="ＭＳ Ｐゴシック" charset="0"/>
              </a:rPr>
              <a:t>T</a:t>
            </a:r>
            <a:r>
              <a:rPr lang="en-US" sz="4000" dirty="0" smtClean="0">
                <a:latin typeface="Arial" charset="0"/>
                <a:ea typeface="ＭＳ Ｐゴシック" charset="0"/>
              </a:rPr>
              <a:t>eachers</a:t>
            </a:r>
            <a:r>
              <a:rPr lang="en-US" sz="4000" dirty="0">
                <a:latin typeface="Arial" charset="0"/>
                <a:ea typeface="ＭＳ Ｐゴシック" charset="0"/>
              </a:rPr>
              <a:t>?</a:t>
            </a:r>
          </a:p>
        </p:txBody>
      </p:sp>
      <p:pic>
        <p:nvPicPr>
          <p:cNvPr id="43011" name="Picture 8" descr="This image represents extraordinary teachers." title="Illustration"/>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07316" y="2438322"/>
            <a:ext cx="4028980" cy="387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11</a:t>
            </a:fld>
            <a:endParaRPr lang="es-ES" altLang="en-US" dirty="0"/>
          </a:p>
        </p:txBody>
      </p:sp>
    </p:spTree>
    <p:extLst>
      <p:ext uri="{BB962C8B-B14F-4D97-AF65-F5344CB8AC3E}">
        <p14:creationId xmlns:p14="http://schemas.microsoft.com/office/powerpoint/2010/main" val="225281061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763713" y="333375"/>
            <a:ext cx="6994525" cy="2303463"/>
          </a:xfrm>
          <a:ln>
            <a:miter lim="800000"/>
            <a:headEnd/>
            <a:tailEnd/>
          </a:ln>
        </p:spPr>
        <p:txBody>
          <a:bodyPr/>
          <a:lstStyle/>
          <a:p>
            <a:r>
              <a:rPr lang="en-US" dirty="0">
                <a:latin typeface="Arial" charset="0"/>
                <a:ea typeface="ＭＳ Ｐゴシック" charset="0"/>
              </a:rPr>
              <a:t>Effective Opportunities </a:t>
            </a:r>
            <a:br>
              <a:rPr lang="en-US" dirty="0">
                <a:latin typeface="Arial" charset="0"/>
                <a:ea typeface="ＭＳ Ｐゴシック" charset="0"/>
              </a:rPr>
            </a:br>
            <a:r>
              <a:rPr lang="en-US" dirty="0">
                <a:latin typeface="Arial" charset="0"/>
                <a:ea typeface="ＭＳ Ｐゴシック" charset="0"/>
              </a:rPr>
              <a:t>to Learn</a:t>
            </a:r>
          </a:p>
        </p:txBody>
      </p:sp>
      <p:pic>
        <p:nvPicPr>
          <p:cNvPr id="45058" name="Picture 2" descr="This image represents that we need to maintain a laser like focus on teachers' learning opportunities to ensure they are highly effective." title="Photo of robot shooting a laser from its ey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780929"/>
            <a:ext cx="4968552" cy="332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4440EFA-E6F7-40C0-B452-6E5E18A3A871}" type="slidenum">
              <a:rPr lang="es-ES" altLang="en-US" smtClean="0"/>
              <a:pPr>
                <a:defRPr/>
              </a:pPr>
              <a:t>12</a:t>
            </a:fld>
            <a:endParaRPr lang="es-ES" altLang="en-US" dirty="0"/>
          </a:p>
        </p:txBody>
      </p:sp>
    </p:spTree>
    <p:extLst>
      <p:ext uri="{BB962C8B-B14F-4D97-AF65-F5344CB8AC3E}">
        <p14:creationId xmlns:p14="http://schemas.microsoft.com/office/powerpoint/2010/main" val="22405788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to Learn</a:t>
            </a:r>
            <a:endParaRPr lang="en-US" dirty="0"/>
          </a:p>
        </p:txBody>
      </p:sp>
      <p:sp>
        <p:nvSpPr>
          <p:cNvPr id="3" name="Content Placeholder 2"/>
          <p:cNvSpPr>
            <a:spLocks noGrp="1"/>
          </p:cNvSpPr>
          <p:nvPr>
            <p:ph idx="1"/>
          </p:nvPr>
        </p:nvSpPr>
        <p:spPr>
          <a:xfrm>
            <a:off x="1547665" y="1600200"/>
            <a:ext cx="7272808" cy="4645025"/>
          </a:xfrm>
        </p:spPr>
        <p:txBody>
          <a:bodyPr/>
          <a:lstStyle/>
          <a:p>
            <a:r>
              <a:rPr lang="en-US" dirty="0" smtClean="0"/>
              <a:t>It is </a:t>
            </a:r>
            <a:r>
              <a:rPr lang="en-US" i="1" dirty="0">
                <a:solidFill>
                  <a:srgbClr val="FF0000"/>
                </a:solidFill>
              </a:rPr>
              <a:t>the degree to which teacher educators (both in IHEs and Schools) devote </a:t>
            </a:r>
            <a:r>
              <a:rPr lang="en-US" b="1" i="1" dirty="0">
                <a:solidFill>
                  <a:srgbClr val="FF0000"/>
                </a:solidFill>
              </a:rPr>
              <a:t>instructional</a:t>
            </a:r>
            <a:r>
              <a:rPr lang="en-US" i="1" dirty="0">
                <a:solidFill>
                  <a:srgbClr val="FF0000"/>
                </a:solidFill>
              </a:rPr>
              <a:t> </a:t>
            </a:r>
            <a:r>
              <a:rPr lang="en-US" b="1" i="1" dirty="0">
                <a:solidFill>
                  <a:srgbClr val="FF0000"/>
                </a:solidFill>
              </a:rPr>
              <a:t>time</a:t>
            </a:r>
            <a:r>
              <a:rPr lang="en-US" i="1" dirty="0">
                <a:solidFill>
                  <a:srgbClr val="FF0000"/>
                </a:solidFill>
              </a:rPr>
              <a:t> to helping teachers </a:t>
            </a:r>
            <a:r>
              <a:rPr lang="en-US" b="1" i="1" dirty="0">
                <a:solidFill>
                  <a:srgbClr val="FF0000"/>
                </a:solidFill>
              </a:rPr>
              <a:t>learn</a:t>
            </a:r>
            <a:r>
              <a:rPr lang="en-US" i="1" dirty="0">
                <a:solidFill>
                  <a:srgbClr val="FF0000"/>
                </a:solidFill>
              </a:rPr>
              <a:t> and </a:t>
            </a:r>
            <a:r>
              <a:rPr lang="en-US" b="1" i="1" dirty="0">
                <a:solidFill>
                  <a:srgbClr val="FF0000"/>
                </a:solidFill>
              </a:rPr>
              <a:t>effectively apply </a:t>
            </a:r>
            <a:r>
              <a:rPr lang="en-US" i="1" dirty="0">
                <a:solidFill>
                  <a:srgbClr val="FF0000"/>
                </a:solidFill>
              </a:rPr>
              <a:t>the necessary </a:t>
            </a:r>
            <a:r>
              <a:rPr lang="en-US" b="1" i="1" dirty="0">
                <a:solidFill>
                  <a:srgbClr val="FF0000"/>
                </a:solidFill>
              </a:rPr>
              <a:t>content and pedagogical approaches</a:t>
            </a:r>
            <a:r>
              <a:rPr lang="en-US" i="1" dirty="0">
                <a:solidFill>
                  <a:srgbClr val="FF0000"/>
                </a:solidFill>
              </a:rPr>
              <a:t> needed to help students with disabilities successfully achieve Common Core Standards.</a:t>
            </a:r>
          </a:p>
          <a:p>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13</a:t>
            </a:fld>
            <a:endParaRPr lang="es-ES" altLang="en-US" dirty="0"/>
          </a:p>
        </p:txBody>
      </p:sp>
    </p:spTree>
    <p:extLst>
      <p:ext uri="{BB962C8B-B14F-4D97-AF65-F5344CB8AC3E}">
        <p14:creationId xmlns:p14="http://schemas.microsoft.com/office/powerpoint/2010/main" val="413514345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Ingredients</a:t>
            </a:r>
            <a:endParaRPr lang="en-US" dirty="0"/>
          </a:p>
        </p:txBody>
      </p:sp>
      <p:pic>
        <p:nvPicPr>
          <p:cNvPr id="3074" name="Picture 2" descr="Effective Opportunity to Learn includes the main ingredients such as content, quality of instruction, and time.&#10;" title="Funnel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395" y="1792288"/>
            <a:ext cx="6523037"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a:off x="4787900" y="5876925"/>
            <a:ext cx="296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--Elliott, 2012; </a:t>
            </a:r>
            <a:r>
              <a:rPr lang="en-US" sz="1800" dirty="0" err="1"/>
              <a:t>Kurz</a:t>
            </a:r>
            <a:r>
              <a:rPr lang="en-US" sz="1800" dirty="0"/>
              <a:t>, 2011</a:t>
            </a:r>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14</a:t>
            </a:fld>
            <a:endParaRPr lang="es-ES" altLang="en-US" dirty="0"/>
          </a:p>
        </p:txBody>
      </p:sp>
    </p:spTree>
    <p:extLst>
      <p:ext uri="{BB962C8B-B14F-4D97-AF65-F5344CB8AC3E}">
        <p14:creationId xmlns:p14="http://schemas.microsoft.com/office/powerpoint/2010/main" val="192185515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692275" y="260350"/>
            <a:ext cx="6994525" cy="1143000"/>
          </a:xfrm>
          <a:ln>
            <a:miter lim="800000"/>
            <a:headEnd/>
            <a:tailEnd/>
          </a:ln>
        </p:spPr>
        <p:txBody>
          <a:bodyPr/>
          <a:lstStyle/>
          <a:p>
            <a:r>
              <a:rPr lang="en-US" dirty="0">
                <a:latin typeface="Arial" charset="0"/>
                <a:ea typeface="ＭＳ Ｐゴシック" charset="0"/>
              </a:rPr>
              <a:t>Content Coverage</a:t>
            </a:r>
          </a:p>
        </p:txBody>
      </p:sp>
      <p:sp>
        <p:nvSpPr>
          <p:cNvPr id="3" name="Content Placeholder 2"/>
          <p:cNvSpPr>
            <a:spLocks noGrp="1"/>
          </p:cNvSpPr>
          <p:nvPr>
            <p:ph idx="1"/>
          </p:nvPr>
        </p:nvSpPr>
        <p:spPr>
          <a:xfrm>
            <a:off x="1763713" y="1772816"/>
            <a:ext cx="6994525" cy="3917950"/>
          </a:xfrm>
        </p:spPr>
        <p:txBody>
          <a:bodyPr>
            <a:normAutofit/>
          </a:bodyPr>
          <a:lstStyle/>
          <a:p>
            <a:pPr>
              <a:defRPr/>
            </a:pPr>
            <a:r>
              <a:rPr lang="en-US" sz="3600" dirty="0" smtClean="0"/>
              <a:t>Subject matter knowledge</a:t>
            </a:r>
          </a:p>
          <a:p>
            <a:pPr>
              <a:defRPr/>
            </a:pPr>
            <a:r>
              <a:rPr lang="en-US" sz="3600" dirty="0" smtClean="0"/>
              <a:t>Knowledge of how students learn</a:t>
            </a:r>
          </a:p>
          <a:p>
            <a:pPr>
              <a:defRPr/>
            </a:pPr>
            <a:r>
              <a:rPr lang="en-US" sz="3600" dirty="0" smtClean="0"/>
              <a:t>Specific pedagogical </a:t>
            </a:r>
            <a:r>
              <a:rPr lang="en-US" sz="3600" dirty="0"/>
              <a:t>practices for </a:t>
            </a:r>
            <a:r>
              <a:rPr lang="en-US" sz="3600" dirty="0" smtClean="0"/>
              <a:t>enacting content</a:t>
            </a:r>
          </a:p>
          <a:p>
            <a:pPr marL="0" indent="0" algn="r">
              <a:spcBef>
                <a:spcPts val="1800"/>
              </a:spcBef>
              <a:buNone/>
              <a:defRPr/>
            </a:pPr>
            <a:r>
              <a:rPr lang="en-US" sz="1800" dirty="0"/>
              <a:t>--Ball, Thames, &amp; Phelps, 2008; Brownell et al., 2007</a:t>
            </a:r>
          </a:p>
          <a:p>
            <a:pPr marL="0" indent="0">
              <a:buNone/>
              <a:defRPr/>
            </a:pPr>
            <a:endParaRPr lang="en-US" sz="3600" dirty="0" smtClean="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15</a:t>
            </a:fld>
            <a:endParaRPr lang="es-ES" altLang="en-US" dirty="0"/>
          </a:p>
        </p:txBody>
      </p:sp>
    </p:spTree>
    <p:extLst>
      <p:ext uri="{BB962C8B-B14F-4D97-AF65-F5344CB8AC3E}">
        <p14:creationId xmlns:p14="http://schemas.microsoft.com/office/powerpoint/2010/main" val="209357747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692275" y="333375"/>
            <a:ext cx="6994525" cy="1143000"/>
          </a:xfrm>
          <a:ln>
            <a:miter lim="800000"/>
            <a:headEnd/>
            <a:tailEnd/>
          </a:ln>
        </p:spPr>
        <p:txBody>
          <a:bodyPr/>
          <a:lstStyle/>
          <a:p>
            <a:r>
              <a:rPr lang="en-US" dirty="0">
                <a:latin typeface="Arial" charset="0"/>
                <a:ea typeface="ＭＳ Ｐゴシック" charset="0"/>
              </a:rPr>
              <a:t>Content </a:t>
            </a:r>
            <a:r>
              <a:rPr lang="en-US" dirty="0" smtClean="0">
                <a:latin typeface="Arial" charset="0"/>
                <a:ea typeface="ＭＳ Ｐゴシック" charset="0"/>
              </a:rPr>
              <a:t>Coverage </a:t>
            </a:r>
            <a:br>
              <a:rPr lang="en-US" dirty="0" smtClean="0">
                <a:latin typeface="Arial" charset="0"/>
                <a:ea typeface="ＭＳ Ｐゴシック" charset="0"/>
              </a:rPr>
            </a:br>
            <a:r>
              <a:rPr lang="en-US" sz="2000" dirty="0" smtClean="0">
                <a:latin typeface="Arial" charset="0"/>
                <a:ea typeface="ＭＳ Ｐゴシック" charset="0"/>
              </a:rPr>
              <a:t>(continued)</a:t>
            </a:r>
            <a:endParaRPr lang="en-US" dirty="0">
              <a:latin typeface="Arial" charset="0"/>
              <a:ea typeface="ＭＳ Ｐゴシック" charset="0"/>
            </a:endParaRPr>
          </a:p>
        </p:txBody>
      </p:sp>
      <p:sp>
        <p:nvSpPr>
          <p:cNvPr id="3" name="Content Placeholder 2"/>
          <p:cNvSpPr>
            <a:spLocks noGrp="1"/>
          </p:cNvSpPr>
          <p:nvPr>
            <p:ph idx="1"/>
          </p:nvPr>
        </p:nvSpPr>
        <p:spPr>
          <a:xfrm>
            <a:off x="1763713" y="1989138"/>
            <a:ext cx="6994525" cy="3629025"/>
          </a:xfrm>
        </p:spPr>
        <p:txBody>
          <a:bodyPr/>
          <a:lstStyle/>
          <a:p>
            <a:pPr>
              <a:defRPr/>
            </a:pPr>
            <a:r>
              <a:rPr lang="en-US" dirty="0" smtClean="0"/>
              <a:t>Special education teachers must also have knowledge of intensive interventions</a:t>
            </a:r>
          </a:p>
        </p:txBody>
      </p:sp>
      <p:pic>
        <p:nvPicPr>
          <p:cNvPr id="55299" name="Picture 1" descr="This image represents a teacher giving personal instruction to a student" title="Phot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036" y="3420193"/>
            <a:ext cx="26638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16</a:t>
            </a:fld>
            <a:endParaRPr lang="es-ES" altLang="en-US" dirty="0"/>
          </a:p>
        </p:txBody>
      </p:sp>
    </p:spTree>
    <p:extLst>
      <p:ext uri="{BB962C8B-B14F-4D97-AF65-F5344CB8AC3E}">
        <p14:creationId xmlns:p14="http://schemas.microsoft.com/office/powerpoint/2010/main" val="304068467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ln>
            <a:miter lim="800000"/>
            <a:headEnd/>
            <a:tailEnd/>
          </a:ln>
        </p:spPr>
        <p:txBody>
          <a:bodyPr/>
          <a:lstStyle/>
          <a:p>
            <a:r>
              <a:rPr lang="en-US" dirty="0">
                <a:latin typeface="Arial" charset="0"/>
                <a:ea typeface="ＭＳ Ｐゴシック" charset="0"/>
              </a:rPr>
              <a:t>Instructional Quality</a:t>
            </a:r>
          </a:p>
        </p:txBody>
      </p:sp>
      <p:sp>
        <p:nvSpPr>
          <p:cNvPr id="3" name="Content Placeholder 2"/>
          <p:cNvSpPr>
            <a:spLocks noGrp="1"/>
          </p:cNvSpPr>
          <p:nvPr>
            <p:ph idx="1"/>
          </p:nvPr>
        </p:nvSpPr>
        <p:spPr>
          <a:xfrm>
            <a:off x="1692275" y="1989138"/>
            <a:ext cx="6994525" cy="3384550"/>
          </a:xfrm>
        </p:spPr>
        <p:txBody>
          <a:bodyPr/>
          <a:lstStyle/>
          <a:p>
            <a:pPr>
              <a:defRPr/>
            </a:pPr>
            <a:r>
              <a:rPr lang="en-US" dirty="0" smtClean="0"/>
              <a:t>Development of this knowledge should be based on well-founded theories of how expertise is developed in a particular domain</a:t>
            </a:r>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17</a:t>
            </a:fld>
            <a:endParaRPr lang="es-ES" altLang="en-US" dirty="0"/>
          </a:p>
        </p:txBody>
      </p:sp>
    </p:spTree>
    <p:extLst>
      <p:ext uri="{BB962C8B-B14F-4D97-AF65-F5344CB8AC3E}">
        <p14:creationId xmlns:p14="http://schemas.microsoft.com/office/powerpoint/2010/main" val="201725983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63688" y="274638"/>
            <a:ext cx="6994525" cy="1143000"/>
          </a:xfrm>
          <a:ln>
            <a:miter lim="800000"/>
            <a:headEnd/>
            <a:tailEnd/>
          </a:ln>
        </p:spPr>
        <p:txBody>
          <a:bodyPr/>
          <a:lstStyle/>
          <a:p>
            <a:r>
              <a:rPr lang="en-US" dirty="0">
                <a:latin typeface="Arial" charset="0"/>
                <a:ea typeface="ＭＳ Ｐゴシック" charset="0"/>
              </a:rPr>
              <a:t>Instructional </a:t>
            </a:r>
            <a:r>
              <a:rPr lang="en-US" dirty="0" smtClean="0">
                <a:latin typeface="Arial" charset="0"/>
                <a:ea typeface="ＭＳ Ｐゴシック" charset="0"/>
              </a:rPr>
              <a:t>Quality</a:t>
            </a:r>
            <a:br>
              <a:rPr lang="en-US" dirty="0" smtClean="0">
                <a:latin typeface="Arial" charset="0"/>
                <a:ea typeface="ＭＳ Ｐゴシック" charset="0"/>
              </a:rPr>
            </a:br>
            <a:r>
              <a:rPr lang="en-US" sz="2000" dirty="0" smtClean="0">
                <a:latin typeface="Arial" charset="0"/>
                <a:ea typeface="ＭＳ Ｐゴシック" charset="0"/>
              </a:rPr>
              <a:t>(continued)</a:t>
            </a:r>
            <a:endParaRPr lang="en-US" dirty="0">
              <a:latin typeface="Arial" charset="0"/>
              <a:ea typeface="ＭＳ Ｐゴシック" charset="0"/>
            </a:endParaRPr>
          </a:p>
        </p:txBody>
      </p:sp>
      <p:sp>
        <p:nvSpPr>
          <p:cNvPr id="3" name="Content Placeholder 2"/>
          <p:cNvSpPr>
            <a:spLocks noGrp="1"/>
          </p:cNvSpPr>
          <p:nvPr>
            <p:ph idx="1"/>
          </p:nvPr>
        </p:nvSpPr>
        <p:spPr>
          <a:xfrm>
            <a:off x="1835696" y="1700808"/>
            <a:ext cx="6912768" cy="4176464"/>
          </a:xfrm>
        </p:spPr>
        <p:txBody>
          <a:bodyPr/>
          <a:lstStyle/>
          <a:p>
            <a:pPr>
              <a:defRPr/>
            </a:pPr>
            <a:r>
              <a:rPr lang="en-US" dirty="0" smtClean="0"/>
              <a:t>Novices need more direct guidance</a:t>
            </a:r>
          </a:p>
          <a:p>
            <a:pPr>
              <a:defRPr/>
            </a:pPr>
            <a:r>
              <a:rPr lang="en-US" dirty="0" smtClean="0"/>
              <a:t>More complex the skill, more practice is needed</a:t>
            </a:r>
          </a:p>
          <a:p>
            <a:pPr>
              <a:defRPr/>
            </a:pPr>
            <a:r>
              <a:rPr lang="en-US" dirty="0" smtClean="0"/>
              <a:t>Practice should be </a:t>
            </a:r>
            <a:r>
              <a:rPr lang="en-US" dirty="0" err="1" smtClean="0"/>
              <a:t>scaffolded</a:t>
            </a:r>
            <a:endParaRPr lang="en-US" dirty="0" smtClean="0"/>
          </a:p>
          <a:p>
            <a:pPr>
              <a:defRPr/>
            </a:pPr>
            <a:r>
              <a:rPr lang="en-US" dirty="0" smtClean="0"/>
              <a:t>“High Fidelity Feedback” focused on critical features of performance</a:t>
            </a:r>
          </a:p>
          <a:p>
            <a:pPr marL="0" indent="0">
              <a:spcBef>
                <a:spcPts val="1800"/>
              </a:spcBef>
              <a:buFont typeface="Wingdings" charset="0"/>
              <a:buNone/>
              <a:defRPr/>
            </a:pPr>
            <a:r>
              <a:rPr lang="en-US" sz="1800" dirty="0" smtClean="0"/>
              <a:t>--Ericsson, Prietula, &amp; Cokely, 2007; </a:t>
            </a:r>
            <a:r>
              <a:rPr lang="en-US" sz="1800" dirty="0"/>
              <a:t>Kirschner, </a:t>
            </a:r>
            <a:r>
              <a:rPr lang="en-US" sz="1800" dirty="0" smtClean="0"/>
              <a:t>Sweller</a:t>
            </a:r>
            <a:r>
              <a:rPr lang="en-US" sz="1800" dirty="0"/>
              <a:t>, &amp; Clark, </a:t>
            </a:r>
            <a:r>
              <a:rPr lang="en-US" sz="1800" dirty="0" smtClean="0"/>
              <a:t>2006; Showers &amp; Joyce, 2002</a:t>
            </a:r>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18</a:t>
            </a:fld>
            <a:endParaRPr lang="es-ES" altLang="en-US" dirty="0"/>
          </a:p>
        </p:txBody>
      </p:sp>
    </p:spTree>
    <p:extLst>
      <p:ext uri="{BB962C8B-B14F-4D97-AF65-F5344CB8AC3E}">
        <p14:creationId xmlns:p14="http://schemas.microsoft.com/office/powerpoint/2010/main" val="244925358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692275" y="404813"/>
            <a:ext cx="6994525" cy="1570037"/>
          </a:xfrm>
          <a:ln>
            <a:miter lim="800000"/>
            <a:headEnd/>
            <a:tailEnd/>
          </a:ln>
        </p:spPr>
        <p:txBody>
          <a:bodyPr/>
          <a:lstStyle/>
          <a:p>
            <a:r>
              <a:rPr lang="en-US" dirty="0">
                <a:latin typeface="Arial" charset="0"/>
                <a:ea typeface="ＭＳ Ｐゴシック" charset="0"/>
              </a:rPr>
              <a:t>Time for </a:t>
            </a:r>
            <a:r>
              <a:rPr lang="en-US" dirty="0" smtClean="0">
                <a:latin typeface="Arial" charset="0"/>
                <a:ea typeface="ＭＳ Ｐゴシック" charset="0"/>
              </a:rPr>
              <a:t>Learning </a:t>
            </a:r>
            <a:r>
              <a:rPr lang="en-US" dirty="0">
                <a:latin typeface="Arial" charset="0"/>
                <a:ea typeface="ＭＳ Ｐゴシック" charset="0"/>
              </a:rPr>
              <a:t>H</a:t>
            </a:r>
            <a:r>
              <a:rPr lang="en-US" dirty="0" smtClean="0">
                <a:latin typeface="Arial" charset="0"/>
                <a:ea typeface="ＭＳ Ｐゴシック" charset="0"/>
              </a:rPr>
              <a:t>ow </a:t>
            </a:r>
            <a:r>
              <a:rPr lang="en-US" dirty="0">
                <a:latin typeface="Arial" charset="0"/>
                <a:ea typeface="ＭＳ Ｐゴシック" charset="0"/>
              </a:rPr>
              <a:t/>
            </a:r>
            <a:br>
              <a:rPr lang="en-US" dirty="0">
                <a:latin typeface="Arial" charset="0"/>
                <a:ea typeface="ＭＳ Ｐゴシック" charset="0"/>
              </a:rPr>
            </a:br>
            <a:r>
              <a:rPr lang="en-US" dirty="0">
                <a:latin typeface="Arial" charset="0"/>
                <a:ea typeface="ＭＳ Ｐゴシック" charset="0"/>
              </a:rPr>
              <a:t>to </a:t>
            </a:r>
            <a:r>
              <a:rPr lang="en-US" dirty="0" smtClean="0">
                <a:latin typeface="Arial" charset="0"/>
                <a:ea typeface="ＭＳ Ｐゴシック" charset="0"/>
              </a:rPr>
              <a:t>Teach</a:t>
            </a:r>
            <a:endParaRPr lang="en-US" dirty="0">
              <a:latin typeface="Arial" charset="0"/>
              <a:ea typeface="ＭＳ Ｐゴシック" charset="0"/>
            </a:endParaRPr>
          </a:p>
        </p:txBody>
      </p:sp>
      <p:sp>
        <p:nvSpPr>
          <p:cNvPr id="3" name="Content Placeholder 2"/>
          <p:cNvSpPr>
            <a:spLocks noGrp="1"/>
          </p:cNvSpPr>
          <p:nvPr>
            <p:ph idx="1"/>
          </p:nvPr>
        </p:nvSpPr>
        <p:spPr>
          <a:xfrm>
            <a:off x="1692275" y="2349500"/>
            <a:ext cx="6994525" cy="3629025"/>
          </a:xfrm>
        </p:spPr>
        <p:txBody>
          <a:bodyPr>
            <a:normAutofit/>
          </a:bodyPr>
          <a:lstStyle/>
          <a:p>
            <a:pPr>
              <a:lnSpc>
                <a:spcPct val="110000"/>
              </a:lnSpc>
              <a:spcAft>
                <a:spcPts val="100"/>
              </a:spcAft>
              <a:defRPr/>
            </a:pPr>
            <a:r>
              <a:rPr lang="en-US" dirty="0" smtClean="0"/>
              <a:t>A well-defined topic, such as learning how to help students solve problems involving fractions, requires approximately 50 hours of professional learning time</a:t>
            </a:r>
          </a:p>
          <a:p>
            <a:pPr marL="0" indent="0" algn="r">
              <a:lnSpc>
                <a:spcPct val="110000"/>
              </a:lnSpc>
              <a:spcBef>
                <a:spcPts val="1800"/>
              </a:spcBef>
              <a:spcAft>
                <a:spcPts val="0"/>
              </a:spcAft>
              <a:buNone/>
              <a:defRPr/>
            </a:pPr>
            <a:r>
              <a:rPr lang="en-US" sz="1800" dirty="0" smtClean="0"/>
              <a:t>--</a:t>
            </a:r>
            <a:r>
              <a:rPr lang="en-US" sz="1800" dirty="0"/>
              <a:t>Yoon, Duncan, Lee, </a:t>
            </a:r>
            <a:r>
              <a:rPr lang="en-US" sz="1800" dirty="0" err="1"/>
              <a:t>Scarloss</a:t>
            </a:r>
            <a:r>
              <a:rPr lang="en-US" sz="1800" dirty="0"/>
              <a:t>, &amp; Shapley, </a:t>
            </a:r>
            <a:r>
              <a:rPr lang="en-US" sz="1800" dirty="0" smtClean="0"/>
              <a:t>2007</a:t>
            </a:r>
            <a:endParaRPr lang="en-US" sz="1800"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19</a:t>
            </a:fld>
            <a:endParaRPr lang="es-ES" altLang="en-US" dirty="0"/>
          </a:p>
        </p:txBody>
      </p:sp>
    </p:spTree>
    <p:extLst>
      <p:ext uri="{BB962C8B-B14F-4D97-AF65-F5344CB8AC3E}">
        <p14:creationId xmlns:p14="http://schemas.microsoft.com/office/powerpoint/2010/main" val="37319242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Brief Overview of the Center</a:t>
            </a:r>
          </a:p>
          <a:p>
            <a:r>
              <a:rPr lang="en-US" dirty="0" smtClean="0"/>
              <a:t>Innovation Configurations </a:t>
            </a:r>
            <a:endParaRPr lang="en-US" baseline="30000" dirty="0" smtClean="0"/>
          </a:p>
          <a:p>
            <a:r>
              <a:rPr lang="en-US" dirty="0" smtClean="0"/>
              <a:t>Using the Evidence- In Action!  </a:t>
            </a:r>
          </a:p>
          <a:p>
            <a:r>
              <a:rPr lang="en-US" dirty="0" smtClean="0"/>
              <a:t>Networked Improvement Community</a:t>
            </a:r>
          </a:p>
          <a:p>
            <a:r>
              <a:rPr lang="en-US" dirty="0" smtClean="0"/>
              <a:t>Discussion </a:t>
            </a:r>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2</a:t>
            </a:fld>
            <a:endParaRPr lang="es-ES" altLang="en-US" dirty="0"/>
          </a:p>
        </p:txBody>
      </p:sp>
    </p:spTree>
    <p:extLst>
      <p:ext uri="{BB962C8B-B14F-4D97-AF65-F5344CB8AC3E}">
        <p14:creationId xmlns:p14="http://schemas.microsoft.com/office/powerpoint/2010/main" val="410164529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the Evidence: </a:t>
            </a:r>
            <a:br>
              <a:rPr lang="en-US" sz="4000" dirty="0" smtClean="0"/>
            </a:br>
            <a:r>
              <a:rPr lang="en-US" sz="4000" dirty="0" smtClean="0"/>
              <a:t>CEEDAR Tools</a:t>
            </a:r>
            <a:endParaRPr lang="en-US" sz="4000" dirty="0"/>
          </a:p>
        </p:txBody>
      </p:sp>
      <p:pic>
        <p:nvPicPr>
          <p:cNvPr id="7" name="Content Placeholder 6" descr="This image represents the evidence-based tools developed by the CEEDAR Center." title="Photo of tools"/>
          <p:cNvPicPr>
            <a:picLocks noGrp="1" noChangeAspect="1"/>
          </p:cNvPicPr>
          <p:nvPr>
            <p:ph idx="1"/>
          </p:nvPr>
        </p:nvPicPr>
        <p:blipFill>
          <a:blip r:embed="rId2"/>
          <a:srcRect t="19101" b="19101"/>
          <a:stretch>
            <a:fillRect/>
          </a:stretch>
        </p:blipFill>
        <p:spPr>
          <a:xfrm>
            <a:off x="1722437" y="1844824"/>
            <a:ext cx="6994525" cy="3629025"/>
          </a:xfrm>
        </p:spPr>
      </p:pic>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20</a:t>
            </a:fld>
            <a:endParaRPr lang="es-ES" altLang="en-US" dirty="0"/>
          </a:p>
        </p:txBody>
      </p:sp>
    </p:spTree>
    <p:extLst>
      <p:ext uri="{BB962C8B-B14F-4D97-AF65-F5344CB8AC3E}">
        <p14:creationId xmlns:p14="http://schemas.microsoft.com/office/powerpoint/2010/main" val="348587673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488831" cy="634082"/>
          </a:xfrm>
        </p:spPr>
        <p:txBody>
          <a:bodyPr/>
          <a:lstStyle/>
          <a:p>
            <a:r>
              <a:rPr lang="en-US" sz="3600" dirty="0" smtClean="0"/>
              <a:t>Focusing on the Evidence</a:t>
            </a:r>
            <a:endParaRPr lang="en-US" sz="3600" dirty="0"/>
          </a:p>
        </p:txBody>
      </p:sp>
      <p:pic>
        <p:nvPicPr>
          <p:cNvPr id="4098" name="Picture 2" descr="Chart showing how experts creating knowledge development papers contribute to innovation configuration, course enhancement modeuls, and reform rubrics&#10;" title="Flow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226" y="1352076"/>
            <a:ext cx="55181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4440EFA-E6F7-40C0-B452-6E5E18A3A871}" type="slidenum">
              <a:rPr lang="es-ES" altLang="en-US" smtClean="0"/>
              <a:pPr>
                <a:defRPr/>
              </a:pPr>
              <a:t>21</a:t>
            </a:fld>
            <a:endParaRPr lang="es-ES" altLang="en-US" dirty="0"/>
          </a:p>
        </p:txBody>
      </p:sp>
    </p:spTree>
    <p:extLst>
      <p:ext uri="{BB962C8B-B14F-4D97-AF65-F5344CB8AC3E}">
        <p14:creationId xmlns:p14="http://schemas.microsoft.com/office/powerpoint/2010/main" val="212583962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Providing Intensive TA: </a:t>
            </a:r>
            <a:br>
              <a:rPr lang="en-US" sz="4000" dirty="0" smtClean="0"/>
            </a:br>
            <a:r>
              <a:rPr lang="en-US" sz="4000" dirty="0" smtClean="0"/>
              <a:t>Tools</a:t>
            </a:r>
            <a:endParaRPr lang="en-US" sz="4000" dirty="0"/>
          </a:p>
        </p:txBody>
      </p:sp>
      <p:pic>
        <p:nvPicPr>
          <p:cNvPr id="5122" name="Picture 2" descr="There are lists of innovation configurations under different categories such as content, pedagogy, and reform rubrics. The lists in orange indicate innovation configurations developed by the CEEDAR Center.&#10;" title="Tools under Different Categ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2" y="1628800"/>
            <a:ext cx="6950075"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4440EFA-E6F7-40C0-B452-6E5E18A3A871}" type="slidenum">
              <a:rPr lang="es-ES" altLang="en-US" smtClean="0"/>
              <a:pPr>
                <a:defRPr/>
              </a:pPr>
              <a:t>22</a:t>
            </a:fld>
            <a:endParaRPr lang="es-ES" altLang="en-US" dirty="0"/>
          </a:p>
        </p:txBody>
      </p:sp>
    </p:spTree>
    <p:extLst>
      <p:ext uri="{BB962C8B-B14F-4D97-AF65-F5344CB8AC3E}">
        <p14:creationId xmlns:p14="http://schemas.microsoft.com/office/powerpoint/2010/main" val="64026547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19250" y="1557338"/>
            <a:ext cx="6994525" cy="2289175"/>
          </a:xfrm>
          <a:ln>
            <a:miter lim="800000"/>
            <a:headEnd/>
            <a:tailEnd/>
          </a:ln>
        </p:spPr>
        <p:txBody>
          <a:bodyPr/>
          <a:lstStyle/>
          <a:p>
            <a:r>
              <a:rPr lang="en-US" dirty="0">
                <a:latin typeface="Arial" charset="0"/>
                <a:ea typeface="ＭＳ Ｐゴシック" charset="0"/>
              </a:rPr>
              <a:t>Background </a:t>
            </a:r>
            <a:r>
              <a:rPr lang="en-US" dirty="0" smtClean="0">
                <a:latin typeface="Arial" charset="0"/>
                <a:ea typeface="ＭＳ Ｐゴシック" charset="0"/>
              </a:rPr>
              <a:t>on </a:t>
            </a:r>
            <a:r>
              <a:rPr lang="en-US" dirty="0">
                <a:latin typeface="Arial" charset="0"/>
                <a:ea typeface="ＭＳ Ｐゴシック" charset="0"/>
              </a:rPr>
              <a:t>Innovation Configurations </a:t>
            </a:r>
          </a:p>
        </p:txBody>
      </p:sp>
      <p:sp>
        <p:nvSpPr>
          <p:cNvPr id="3" name="Slide Number Placeholder 2"/>
          <p:cNvSpPr>
            <a:spLocks noGrp="1"/>
          </p:cNvSpPr>
          <p:nvPr>
            <p:ph type="sldNum" sz="quarter" idx="12"/>
          </p:nvPr>
        </p:nvSpPr>
        <p:spPr/>
        <p:txBody>
          <a:bodyPr/>
          <a:lstStyle/>
          <a:p>
            <a:pPr>
              <a:defRPr/>
            </a:pPr>
            <a:fld id="{D4440EFA-E6F7-40C0-B452-6E5E18A3A871}" type="slidenum">
              <a:rPr lang="es-ES" altLang="en-US" smtClean="0"/>
              <a:pPr>
                <a:defRPr/>
              </a:pPr>
              <a:t>23</a:t>
            </a:fld>
            <a:endParaRPr lang="es-ES" altLang="en-US" dirty="0"/>
          </a:p>
        </p:txBody>
      </p:sp>
    </p:spTree>
    <p:extLst>
      <p:ext uri="{BB962C8B-B14F-4D97-AF65-F5344CB8AC3E}">
        <p14:creationId xmlns:p14="http://schemas.microsoft.com/office/powerpoint/2010/main" val="363226947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miter lim="800000"/>
            <a:headEnd/>
            <a:tailEnd/>
          </a:ln>
        </p:spPr>
        <p:txBody>
          <a:bodyPr/>
          <a:lstStyle/>
          <a:p>
            <a:r>
              <a:rPr lang="en-US" sz="3200" dirty="0">
                <a:latin typeface="Arial" charset="0"/>
                <a:ea typeface="ＭＳ Ｐゴシック" charset="0"/>
              </a:rPr>
              <a:t>What is an Innovation Configuration?</a:t>
            </a:r>
          </a:p>
        </p:txBody>
      </p:sp>
      <p:sp>
        <p:nvSpPr>
          <p:cNvPr id="204803" name="Rectangle 3"/>
          <p:cNvSpPr>
            <a:spLocks noGrp="1" noChangeArrowheads="1"/>
          </p:cNvSpPr>
          <p:nvPr>
            <p:ph idx="1"/>
          </p:nvPr>
        </p:nvSpPr>
        <p:spPr/>
        <p:txBody>
          <a:bodyPr/>
          <a:lstStyle/>
          <a:p>
            <a:pPr>
              <a:defRPr/>
            </a:pPr>
            <a:r>
              <a:rPr lang="en-US" sz="2800" dirty="0"/>
              <a:t>Used for more than 30 years in development and implementation of educational innovations and methodologies to: </a:t>
            </a:r>
          </a:p>
          <a:p>
            <a:pPr lvl="1">
              <a:defRPr/>
            </a:pPr>
            <a:r>
              <a:rPr lang="en-US" sz="2000" dirty="0"/>
              <a:t>Evaluate programs</a:t>
            </a:r>
          </a:p>
          <a:p>
            <a:pPr lvl="1">
              <a:defRPr/>
            </a:pPr>
            <a:r>
              <a:rPr lang="en-US" sz="2000" dirty="0"/>
              <a:t>Evaluate fidelity of implementation of educational interventions</a:t>
            </a:r>
          </a:p>
          <a:p>
            <a:pPr lvl="1">
              <a:defRPr/>
            </a:pPr>
            <a:r>
              <a:rPr lang="en-US" sz="2000" dirty="0"/>
              <a:t>Facilitate the change process </a:t>
            </a:r>
            <a:endParaRPr lang="en-US" sz="2000" dirty="0" smtClean="0"/>
          </a:p>
        </p:txBody>
      </p:sp>
      <p:sp>
        <p:nvSpPr>
          <p:cNvPr id="296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D8D4E-FF0A-CD4E-9EC2-11411BB7B203}" type="slidenum">
              <a:rPr lang="en-US" sz="1800"/>
              <a:pPr eaLnBrk="1" hangingPunct="1"/>
              <a:t>24</a:t>
            </a:fld>
            <a:endParaRPr lang="en-US" sz="1800" dirty="0"/>
          </a:p>
        </p:txBody>
      </p:sp>
    </p:spTree>
    <p:extLst>
      <p:ext uri="{BB962C8B-B14F-4D97-AF65-F5344CB8AC3E}">
        <p14:creationId xmlns:p14="http://schemas.microsoft.com/office/powerpoint/2010/main" val="128573716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92275" y="116632"/>
            <a:ext cx="6994525" cy="1143000"/>
          </a:xfrm>
          <a:ln>
            <a:miter lim="800000"/>
            <a:headEnd/>
            <a:tailEnd/>
          </a:ln>
        </p:spPr>
        <p:txBody>
          <a:bodyPr/>
          <a:lstStyle/>
          <a:p>
            <a:r>
              <a:rPr lang="en-US" sz="3200" dirty="0" smtClean="0">
                <a:latin typeface="Arial" charset="0"/>
                <a:ea typeface="ＭＳ Ｐゴシック" charset="0"/>
              </a:rPr>
              <a:t>Innovation Configurations</a:t>
            </a:r>
            <a:endParaRPr lang="en-US" sz="3200" dirty="0">
              <a:latin typeface="Arial" charset="0"/>
              <a:ea typeface="ＭＳ Ｐゴシック" charset="0"/>
            </a:endParaRPr>
          </a:p>
        </p:txBody>
      </p:sp>
      <p:sp>
        <p:nvSpPr>
          <p:cNvPr id="204803" name="Rectangle 3"/>
          <p:cNvSpPr>
            <a:spLocks noGrp="1" noChangeArrowheads="1"/>
          </p:cNvSpPr>
          <p:nvPr>
            <p:ph idx="1"/>
          </p:nvPr>
        </p:nvSpPr>
        <p:spPr>
          <a:xfrm>
            <a:off x="1403350" y="1409434"/>
            <a:ext cx="7283450" cy="4751982"/>
          </a:xfrm>
        </p:spPr>
        <p:txBody>
          <a:bodyPr/>
          <a:lstStyle/>
          <a:p>
            <a:pPr>
              <a:defRPr/>
            </a:pPr>
            <a:r>
              <a:rPr lang="en-US" sz="2800" dirty="0"/>
              <a:t>ICs identify strengths and gaps within preparation programs and address</a:t>
            </a:r>
            <a:r>
              <a:rPr lang="en-US" sz="2800" dirty="0" smtClean="0"/>
              <a:t>:</a:t>
            </a:r>
            <a:endParaRPr lang="en-US" sz="2800" dirty="0"/>
          </a:p>
          <a:p>
            <a:pPr lvl="1">
              <a:defRPr/>
            </a:pPr>
            <a:r>
              <a:rPr lang="en-US" sz="2400" dirty="0"/>
              <a:t>What types of instruction and experiences do educators receive throughout their preparation and/or professional development that promote the use of evidenced-based instructional practices</a:t>
            </a:r>
            <a:r>
              <a:rPr lang="en-US" sz="2400" dirty="0" smtClean="0"/>
              <a:t>?</a:t>
            </a:r>
          </a:p>
          <a:p>
            <a:pPr lvl="1">
              <a:defRPr/>
            </a:pPr>
            <a:endParaRPr lang="en-US" sz="2400" dirty="0"/>
          </a:p>
          <a:p>
            <a:pPr lvl="1">
              <a:defRPr/>
            </a:pPr>
            <a:r>
              <a:rPr lang="en-US" sz="2400" dirty="0"/>
              <a:t>To what extent are education candidates provided an opportunity to apply these strategies with explicit feedback and sustained implementation and support to ensure fidelity?</a:t>
            </a:r>
          </a:p>
        </p:txBody>
      </p:sp>
      <p:sp>
        <p:nvSpPr>
          <p:cNvPr id="29697" name="Slide Number Placeholder 3"/>
          <p:cNvSpPr>
            <a:spLocks noGrp="1"/>
          </p:cNvSpPr>
          <p:nvPr>
            <p:ph type="sldNum" sz="quarter" idx="12"/>
          </p:nvPr>
        </p:nvSpPr>
        <p:spPr bwMode="auto">
          <a:xfrm>
            <a:off x="6660232" y="6311218"/>
            <a:ext cx="1224136" cy="43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D8D4E-FF0A-CD4E-9EC2-11411BB7B203}" type="slidenum">
              <a:rPr lang="en-US" sz="1800"/>
              <a:pPr eaLnBrk="1" hangingPunct="1"/>
              <a:t>25</a:t>
            </a:fld>
            <a:endParaRPr lang="en-US" sz="1800" dirty="0"/>
          </a:p>
        </p:txBody>
      </p:sp>
    </p:spTree>
    <p:extLst>
      <p:ext uri="{BB962C8B-B14F-4D97-AF65-F5344CB8AC3E}">
        <p14:creationId xmlns:p14="http://schemas.microsoft.com/office/powerpoint/2010/main" val="7275046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ln>
            <a:miter lim="800000"/>
            <a:headEnd/>
            <a:tailEnd/>
          </a:ln>
        </p:spPr>
        <p:txBody>
          <a:bodyPr/>
          <a:lstStyle/>
          <a:p>
            <a:r>
              <a:rPr lang="en-US" dirty="0">
                <a:latin typeface="Arial" charset="0"/>
                <a:ea typeface="ＭＳ Ｐゴシック" charset="0"/>
              </a:rPr>
              <a:t>Voices from the Field</a:t>
            </a:r>
          </a:p>
        </p:txBody>
      </p:sp>
      <p:sp>
        <p:nvSpPr>
          <p:cNvPr id="3" name="Content Placeholder 2"/>
          <p:cNvSpPr>
            <a:spLocks noGrp="1"/>
          </p:cNvSpPr>
          <p:nvPr>
            <p:ph idx="1"/>
          </p:nvPr>
        </p:nvSpPr>
        <p:spPr>
          <a:xfrm>
            <a:off x="1691680" y="1844824"/>
            <a:ext cx="6994525" cy="3629025"/>
          </a:xfrm>
        </p:spPr>
        <p:txBody>
          <a:bodyPr/>
          <a:lstStyle/>
          <a:p>
            <a:pPr>
              <a:defRPr/>
            </a:pPr>
            <a:r>
              <a:rPr lang="en-US" dirty="0" smtClean="0"/>
              <a:t>Most of the 325T grantees utilized the ICs to examine their programs</a:t>
            </a:r>
          </a:p>
          <a:p>
            <a:pPr>
              <a:defRPr/>
            </a:pPr>
            <a:endParaRPr lang="en-US" dirty="0"/>
          </a:p>
          <a:p>
            <a:pPr marL="0" indent="0">
              <a:buFont typeface="Wingdings" charset="0"/>
              <a:buNone/>
              <a:defRPr/>
            </a:pPr>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26</a:t>
            </a:fld>
            <a:endParaRPr lang="es-ES" altLang="en-US" dirty="0"/>
          </a:p>
        </p:txBody>
      </p:sp>
    </p:spTree>
    <p:extLst>
      <p:ext uri="{BB962C8B-B14F-4D97-AF65-F5344CB8AC3E}">
        <p14:creationId xmlns:p14="http://schemas.microsoft.com/office/powerpoint/2010/main" val="337232109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39552" y="476672"/>
            <a:ext cx="8229600" cy="1470025"/>
          </a:xfrm>
        </p:spPr>
        <p:txBody>
          <a:bodyPr/>
          <a:lstStyle/>
          <a:p>
            <a:pPr eaLnBrk="1" hangingPunct="1"/>
            <a:r>
              <a:rPr sz="2900" b="1" dirty="0">
                <a:ea typeface="ＭＳ Ｐゴシック" charset="0"/>
                <a:cs typeface="ＭＳ Ｐゴシック" charset="0"/>
              </a:rPr>
              <a:t>Project </a:t>
            </a:r>
            <a:r>
              <a:rPr sz="2900" b="1" i="1" dirty="0">
                <a:ea typeface="ＭＳ Ｐゴシック" charset="0"/>
                <a:cs typeface="ＭＳ Ｐゴシック" charset="0"/>
              </a:rPr>
              <a:t>RAISE-UP</a:t>
            </a:r>
            <a:r>
              <a:rPr sz="2900" b="1" dirty="0">
                <a:ea typeface="ＭＳ Ｐゴシック" charset="0"/>
                <a:cs typeface="ＭＳ Ｐゴシック" charset="0"/>
              </a:rPr>
              <a:t/>
            </a:r>
            <a:br>
              <a:rPr sz="2900" b="1" dirty="0">
                <a:ea typeface="ＭＳ Ｐゴシック" charset="0"/>
                <a:cs typeface="ＭＳ Ｐゴシック" charset="0"/>
              </a:rPr>
            </a:br>
            <a:r>
              <a:rPr sz="2900" b="1" dirty="0">
                <a:ea typeface="ＭＳ Ｐゴシック" charset="0"/>
                <a:cs typeface="ＭＳ Ｐゴシック" charset="0"/>
              </a:rPr>
              <a:t>Raising the Bar through Curriculum Enhancements</a:t>
            </a:r>
          </a:p>
        </p:txBody>
      </p:sp>
      <p:sp>
        <p:nvSpPr>
          <p:cNvPr id="3" name="Subtitle 2"/>
          <p:cNvSpPr>
            <a:spLocks noGrp="1"/>
          </p:cNvSpPr>
          <p:nvPr>
            <p:ph idx="13"/>
          </p:nvPr>
        </p:nvSpPr>
        <p:spPr>
          <a:xfrm>
            <a:off x="827584" y="2348880"/>
            <a:ext cx="8077200" cy="3429000"/>
          </a:xfrm>
          <a:prstGeom prst="rect">
            <a:avLst/>
          </a:prstGeom>
        </p:spPr>
        <p:txBody>
          <a:bodyPr>
            <a:normAutofit lnSpcReduction="10000"/>
          </a:bodyPr>
          <a:lstStyle/>
          <a:p>
            <a:pPr marL="0" indent="0" algn="ctr" eaLnBrk="1" hangingPunct="1">
              <a:lnSpc>
                <a:spcPct val="80000"/>
              </a:lnSpc>
              <a:buNone/>
              <a:defRPr/>
            </a:pPr>
            <a:r>
              <a:rPr lang="en-US" b="1" dirty="0">
                <a:ea typeface="ＭＳ Ｐゴシック" charset="0"/>
                <a:cs typeface="ＭＳ Ｐゴシック" charset="0"/>
              </a:rPr>
              <a:t>Dr. Kathleen </a:t>
            </a:r>
            <a:r>
              <a:rPr lang="en-US" b="1" dirty="0" err="1">
                <a:ea typeface="ＭＳ Ｐゴシック" charset="0"/>
                <a:cs typeface="ＭＳ Ｐゴシック" charset="0"/>
              </a:rPr>
              <a:t>Magiera</a:t>
            </a:r>
            <a:endParaRPr lang="en-US" b="1" dirty="0">
              <a:ea typeface="ＭＳ Ｐゴシック" charset="0"/>
              <a:cs typeface="ＭＳ Ｐゴシック" charset="0"/>
            </a:endParaRPr>
          </a:p>
          <a:p>
            <a:pPr marL="0" indent="0" algn="ctr" eaLnBrk="1" hangingPunct="1">
              <a:lnSpc>
                <a:spcPct val="80000"/>
              </a:lnSpc>
              <a:buNone/>
              <a:defRPr/>
            </a:pPr>
            <a:r>
              <a:rPr lang="en-US" b="1" dirty="0">
                <a:ea typeface="ＭＳ Ｐゴシック" charset="0"/>
                <a:cs typeface="ＭＳ Ｐゴシック" charset="0"/>
              </a:rPr>
              <a:t>Dr. Rhea Simmons</a:t>
            </a:r>
          </a:p>
          <a:p>
            <a:pPr marL="0" indent="0" algn="ctr" eaLnBrk="1" hangingPunct="1">
              <a:lnSpc>
                <a:spcPct val="80000"/>
              </a:lnSpc>
              <a:buNone/>
              <a:defRPr/>
            </a:pPr>
            <a:endParaRPr lang="en-US" sz="2800" b="1" dirty="0" smtClean="0">
              <a:ea typeface="ＭＳ Ｐゴシック" charset="0"/>
              <a:cs typeface="ＭＳ Ｐゴシック" charset="0"/>
            </a:endParaRPr>
          </a:p>
          <a:p>
            <a:pPr marL="0" indent="0" algn="ctr" eaLnBrk="1" hangingPunct="1">
              <a:lnSpc>
                <a:spcPct val="80000"/>
              </a:lnSpc>
              <a:buNone/>
              <a:defRPr/>
            </a:pPr>
            <a:r>
              <a:rPr lang="en-US" sz="2800" b="1" dirty="0" smtClean="0">
                <a:ea typeface="ＭＳ Ｐゴシック" charset="0"/>
                <a:cs typeface="ＭＳ Ｐゴシック" charset="0"/>
              </a:rPr>
              <a:t>State </a:t>
            </a:r>
            <a:r>
              <a:rPr lang="en-US" sz="2800" b="1" dirty="0">
                <a:ea typeface="ＭＳ Ｐゴシック" charset="0"/>
                <a:cs typeface="ＭＳ Ｐゴシック" charset="0"/>
              </a:rPr>
              <a:t>University of New York (SUNY</a:t>
            </a:r>
            <a:r>
              <a:rPr lang="en-US" sz="2800" b="1" dirty="0" smtClean="0">
                <a:ea typeface="ＭＳ Ｐゴシック" charset="0"/>
                <a:cs typeface="ＭＳ Ｐゴシック" charset="0"/>
              </a:rPr>
              <a:t>)</a:t>
            </a:r>
          </a:p>
          <a:p>
            <a:pPr marL="0" indent="0" algn="ctr" eaLnBrk="1" hangingPunct="1">
              <a:lnSpc>
                <a:spcPct val="80000"/>
              </a:lnSpc>
              <a:buNone/>
              <a:defRPr/>
            </a:pPr>
            <a:r>
              <a:rPr lang="en-US" sz="2800" b="1" dirty="0" smtClean="0">
                <a:ea typeface="ＭＳ Ｐゴシック" charset="0"/>
                <a:cs typeface="ＭＳ Ｐゴシック" charset="0"/>
              </a:rPr>
              <a:t> </a:t>
            </a:r>
            <a:r>
              <a:rPr lang="en-US" sz="2800" b="1" dirty="0">
                <a:ea typeface="ＭＳ Ｐゴシック" charset="0"/>
                <a:cs typeface="ＭＳ Ｐゴシック" charset="0"/>
              </a:rPr>
              <a:t>at Fredonia</a:t>
            </a:r>
          </a:p>
          <a:p>
            <a:pPr marL="0" indent="0" algn="ctr" eaLnBrk="1" hangingPunct="1">
              <a:lnSpc>
                <a:spcPct val="80000"/>
              </a:lnSpc>
              <a:buNone/>
              <a:defRPr/>
            </a:pPr>
            <a:endParaRPr lang="en-US" sz="2800" b="1" dirty="0">
              <a:ea typeface="ＭＳ Ｐゴシック" charset="0"/>
              <a:cs typeface="ＭＳ Ｐゴシック" charset="0"/>
            </a:endParaRPr>
          </a:p>
          <a:p>
            <a:pPr marL="0" indent="0" algn="ctr" eaLnBrk="1" hangingPunct="1">
              <a:lnSpc>
                <a:spcPct val="80000"/>
              </a:lnSpc>
              <a:buNone/>
              <a:defRPr/>
            </a:pPr>
            <a:r>
              <a:rPr lang="en-US" sz="2800" b="1" dirty="0">
                <a:ea typeface="ＭＳ Ｐゴシック" charset="0"/>
                <a:cs typeface="ＭＳ Ｐゴシック" charset="0"/>
              </a:rPr>
              <a:t>325T Program Improvement Grant</a:t>
            </a:r>
          </a:p>
          <a:p>
            <a:pPr algn="r" eaLnBrk="1" hangingPunct="1">
              <a:lnSpc>
                <a:spcPct val="80000"/>
              </a:lnSpc>
              <a:defRPr/>
            </a:pPr>
            <a:endParaRPr lang="en-US" sz="1000" i="1" dirty="0">
              <a:effectLst>
                <a:outerShdw blurRad="38100" dist="38100" dir="2700000" algn="tl">
                  <a:srgbClr val="DDDDDD"/>
                </a:outerShdw>
              </a:effectLst>
              <a:ea typeface="ＭＳ Ｐゴシック" charset="0"/>
              <a:cs typeface="ＭＳ Ｐゴシック" charset="0"/>
            </a:endParaRPr>
          </a:p>
          <a:p>
            <a:pPr algn="r" eaLnBrk="1" hangingPunct="1">
              <a:lnSpc>
                <a:spcPct val="80000"/>
              </a:lnSpc>
              <a:defRPr/>
            </a:pPr>
            <a:endParaRPr lang="en-US" sz="1000" i="1" dirty="0">
              <a:effectLst>
                <a:outerShdw blurRad="38100" dist="38100" dir="2700000" algn="tl">
                  <a:srgbClr val="DDDDDD"/>
                </a:outerShdw>
              </a:effectLst>
              <a:ea typeface="ＭＳ Ｐゴシック" charset="0"/>
              <a:cs typeface="ＭＳ Ｐゴシック" charset="0"/>
            </a:endParaRPr>
          </a:p>
          <a:p>
            <a:pPr algn="r" eaLnBrk="1" hangingPunct="1">
              <a:lnSpc>
                <a:spcPct val="80000"/>
              </a:lnSpc>
              <a:defRPr/>
            </a:pPr>
            <a:r>
              <a:rPr lang="en-US" sz="1000" i="1" dirty="0">
                <a:effectLst>
                  <a:outerShdw blurRad="38100" dist="38100" dir="2700000" algn="tl">
                    <a:srgbClr val="DDDDDD"/>
                  </a:outerShdw>
                </a:effectLst>
                <a:ea typeface="ＭＳ Ｐゴシック" charset="0"/>
                <a:cs typeface="ＭＳ Ｐゴシック" charset="0"/>
              </a:rPr>
              <a:t/>
            </a:r>
            <a:br>
              <a:rPr lang="en-US" sz="1000" i="1" dirty="0">
                <a:effectLst>
                  <a:outerShdw blurRad="38100" dist="38100" dir="2700000" algn="tl">
                    <a:srgbClr val="DDDDDD"/>
                  </a:outerShdw>
                </a:effectLst>
                <a:ea typeface="ＭＳ Ｐゴシック" charset="0"/>
                <a:cs typeface="ＭＳ Ｐゴシック" charset="0"/>
              </a:rPr>
            </a:br>
            <a:endParaRPr lang="en-US" sz="1000" dirty="0">
              <a:ea typeface="ＭＳ Ｐゴシック" charset="0"/>
              <a:cs typeface="ＭＳ Ｐゴシック" charset="0"/>
            </a:endParaRPr>
          </a:p>
        </p:txBody>
      </p:sp>
    </p:spTree>
    <p:extLst>
      <p:ext uri="{BB962C8B-B14F-4D97-AF65-F5344CB8AC3E}">
        <p14:creationId xmlns:p14="http://schemas.microsoft.com/office/powerpoint/2010/main" val="376906069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152400"/>
            <a:ext cx="8229600" cy="1752600"/>
          </a:xfrm>
        </p:spPr>
        <p:txBody>
          <a:bodyPr/>
          <a:lstStyle/>
          <a:p>
            <a:pPr algn="ctr"/>
            <a:r>
              <a:rPr lang="en-US" sz="2800" b="1" dirty="0">
                <a:latin typeface="+mn-lt"/>
                <a:ea typeface="ＭＳ Ｐゴシック" charset="0"/>
                <a:cs typeface="ＭＳ Ｐゴシック" charset="0"/>
              </a:rPr>
              <a:t>A 325T Grant</a:t>
            </a:r>
            <a:r>
              <a:rPr lang="en-US" sz="3200" b="1" dirty="0">
                <a:latin typeface="+mn-lt"/>
                <a:ea typeface="ＭＳ Ｐゴシック" charset="0"/>
                <a:cs typeface="ＭＳ Ｐゴシック" charset="0"/>
              </a:rPr>
              <a:t/>
            </a:r>
            <a:br>
              <a:rPr lang="en-US" sz="3200" b="1" dirty="0">
                <a:latin typeface="+mn-lt"/>
                <a:ea typeface="ＭＳ Ｐゴシック" charset="0"/>
                <a:cs typeface="ＭＳ Ｐゴシック" charset="0"/>
              </a:rPr>
            </a:br>
            <a:r>
              <a:rPr lang="en-US" sz="3200" b="1" dirty="0">
                <a:latin typeface="+mn-lt"/>
                <a:ea typeface="ＭＳ Ｐゴシック" charset="0"/>
                <a:cs typeface="ＭＳ Ｐゴシック" charset="0"/>
              </a:rPr>
              <a:t>Project</a:t>
            </a:r>
            <a:r>
              <a:rPr lang="en-US" sz="3200" b="1" i="1" dirty="0">
                <a:latin typeface="+mn-lt"/>
                <a:ea typeface="ＭＳ Ｐゴシック" charset="0"/>
                <a:cs typeface="ＭＳ Ｐゴシック" charset="0"/>
              </a:rPr>
              <a:t> RAISE-UP</a:t>
            </a:r>
            <a:r>
              <a:rPr lang="en-US" sz="3200" b="1" dirty="0">
                <a:latin typeface="+mn-lt"/>
                <a:ea typeface="ＭＳ Ｐゴシック" charset="0"/>
                <a:cs typeface="ＭＳ Ｐゴシック" charset="0"/>
              </a:rPr>
              <a:t/>
            </a:r>
            <a:br>
              <a:rPr lang="en-US" sz="3200" b="1" dirty="0">
                <a:latin typeface="+mn-lt"/>
                <a:ea typeface="ＭＳ Ｐゴシック" charset="0"/>
                <a:cs typeface="ＭＳ Ｐゴシック" charset="0"/>
              </a:rPr>
            </a:br>
            <a:r>
              <a:rPr lang="en-US" sz="2400" b="1" dirty="0">
                <a:latin typeface="+mn-lt"/>
                <a:ea typeface="ＭＳ Ｐゴシック" charset="0"/>
                <a:cs typeface="ＭＳ Ｐゴシック" charset="0"/>
              </a:rPr>
              <a:t>Redesigning and Improving Special Education – Undergraduate Program</a:t>
            </a:r>
          </a:p>
        </p:txBody>
      </p:sp>
      <p:sp>
        <p:nvSpPr>
          <p:cNvPr id="16386" name="Content Placeholder 2"/>
          <p:cNvSpPr>
            <a:spLocks noGrp="1"/>
          </p:cNvSpPr>
          <p:nvPr>
            <p:ph idx="1"/>
          </p:nvPr>
        </p:nvSpPr>
        <p:spPr>
          <a:xfrm>
            <a:off x="1691680" y="2132856"/>
            <a:ext cx="7268344" cy="3733800"/>
          </a:xfrm>
        </p:spPr>
        <p:txBody>
          <a:bodyPr/>
          <a:lstStyle/>
          <a:p>
            <a:r>
              <a:rPr lang="en-US" sz="3600" b="1" dirty="0">
                <a:solidFill>
                  <a:schemeClr val="bg2"/>
                </a:solidFill>
                <a:ea typeface="ＭＳ Ｐゴシック" charset="0"/>
                <a:cs typeface="ＭＳ Ｐゴシック" charset="0"/>
              </a:rPr>
              <a:t>GOAL: </a:t>
            </a:r>
            <a:r>
              <a:rPr lang="en-US" sz="2800" dirty="0">
                <a:ea typeface="ＭＳ Ｐゴシック" charset="0"/>
                <a:cs typeface="ＭＳ Ｐゴシック" charset="0"/>
              </a:rPr>
              <a:t>To redesign and improve SUNY Fredonia</a:t>
            </a:r>
            <a:r>
              <a:rPr lang="ja-JP" altLang="en-US" sz="2800" dirty="0">
                <a:ea typeface="ＭＳ Ｐゴシック" charset="0"/>
                <a:cs typeface="ＭＳ Ｐゴシック" charset="0"/>
              </a:rPr>
              <a:t>’</a:t>
            </a:r>
            <a:r>
              <a:rPr lang="en-US" altLang="ja-JP" sz="2800" dirty="0">
                <a:ea typeface="ＭＳ Ｐゴシック" charset="0"/>
                <a:cs typeface="ＭＳ Ｐゴシック" charset="0"/>
              </a:rPr>
              <a:t>s undergraduate teacher preparation program graduating highly qualified special education teachers</a:t>
            </a:r>
            <a:r>
              <a:rPr lang="en-US" altLang="ja-JP" sz="2800" dirty="0" smtClean="0">
                <a:ea typeface="ＭＳ Ｐゴシック" charset="0"/>
                <a:cs typeface="ＭＳ Ｐゴシック" charset="0"/>
              </a:rPr>
              <a:t>.</a:t>
            </a:r>
            <a:endParaRPr lang="en-US" sz="2800" dirty="0">
              <a:ea typeface="ＭＳ Ｐゴシック" charset="0"/>
              <a:cs typeface="ＭＳ Ｐゴシック" charset="0"/>
            </a:endParaRPr>
          </a:p>
          <a:p>
            <a:pPr lvl="1">
              <a:buFont typeface="Wingdings" charset="0"/>
              <a:buChar char="ü"/>
            </a:pPr>
            <a:r>
              <a:rPr lang="en-US" dirty="0">
                <a:ea typeface="ＭＳ Ｐゴシック" charset="0"/>
              </a:rPr>
              <a:t>Special education teacher preparation program approved by the New York State Education Department in </a:t>
            </a:r>
            <a:r>
              <a:rPr lang="en-US" dirty="0" smtClean="0">
                <a:ea typeface="ＭＳ Ｐゴシック" charset="0"/>
              </a:rPr>
              <a:t>2007</a:t>
            </a:r>
            <a:endParaRPr lang="en-US" dirty="0">
              <a:ea typeface="ＭＳ Ｐゴシック" charset="0"/>
            </a:endParaRPr>
          </a:p>
          <a:p>
            <a:pPr lvl="1">
              <a:buFont typeface="Wingdings" charset="0"/>
              <a:buChar char="ü"/>
            </a:pPr>
            <a:r>
              <a:rPr lang="en-US" dirty="0">
                <a:ea typeface="ＭＳ Ｐゴシック" charset="0"/>
              </a:rPr>
              <a:t>Grant funded July, 2009 (Cohort 3)</a:t>
            </a:r>
          </a:p>
        </p:txBody>
      </p:sp>
      <p:sp>
        <p:nvSpPr>
          <p:cNvPr id="16387"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64403DB9-3AF4-774E-BC35-1BF744FB4597}" type="slidenum">
              <a:rPr lang="en-US"/>
              <a:pPr/>
              <a:t>28</a:t>
            </a:fld>
            <a:endParaRPr lang="en-US"/>
          </a:p>
        </p:txBody>
      </p:sp>
    </p:spTree>
    <p:extLst>
      <p:ext uri="{BB962C8B-B14F-4D97-AF65-F5344CB8AC3E}">
        <p14:creationId xmlns:p14="http://schemas.microsoft.com/office/powerpoint/2010/main" val="271014761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914400" y="274638"/>
            <a:ext cx="7772400" cy="792162"/>
          </a:xfrm>
        </p:spPr>
        <p:txBody>
          <a:bodyPr/>
          <a:lstStyle/>
          <a:p>
            <a:pPr algn="ctr"/>
            <a:r>
              <a:rPr lang="en-US" sz="3600" b="1" dirty="0">
                <a:ea typeface="ＭＳ Ｐゴシック" charset="0"/>
                <a:cs typeface="ＭＳ Ｐゴシック" charset="0"/>
              </a:rPr>
              <a:t>Purpose of Grant</a:t>
            </a:r>
          </a:p>
        </p:txBody>
      </p:sp>
      <p:sp>
        <p:nvSpPr>
          <p:cNvPr id="18434" name="Content Placeholder 2"/>
          <p:cNvSpPr>
            <a:spLocks noGrp="1"/>
          </p:cNvSpPr>
          <p:nvPr>
            <p:ph idx="1"/>
          </p:nvPr>
        </p:nvSpPr>
        <p:spPr>
          <a:xfrm>
            <a:off x="1371600" y="1340768"/>
            <a:ext cx="7772400" cy="5040560"/>
          </a:xfrm>
        </p:spPr>
        <p:txBody>
          <a:bodyPr/>
          <a:lstStyle/>
          <a:p>
            <a:r>
              <a:rPr lang="en-US" sz="2800" dirty="0">
                <a:ea typeface="ＭＳ Ｐゴシック" charset="0"/>
                <a:cs typeface="ＭＳ Ｐゴシック" charset="0"/>
              </a:rPr>
              <a:t>To enhance general education teacher preparation curriculum by strategically embedding special education content and knowledge supported by evidence-based practices into course syllabi throughout the curriculum</a:t>
            </a:r>
          </a:p>
          <a:p>
            <a:endParaRPr lang="en-US" sz="1800" dirty="0">
              <a:ea typeface="ＭＳ Ｐゴシック" charset="0"/>
              <a:cs typeface="ＭＳ Ｐゴシック" charset="0"/>
            </a:endParaRPr>
          </a:p>
          <a:p>
            <a:r>
              <a:rPr lang="en-US" sz="2800" dirty="0">
                <a:ea typeface="ＭＳ Ｐゴシック" charset="0"/>
                <a:cs typeface="ＭＳ Ｐゴシック" charset="0"/>
              </a:rPr>
              <a:t>To enhance the collaboration skills of our program graduates to work with families of students with disabilities, educational professionals, and community services</a:t>
            </a:r>
          </a:p>
        </p:txBody>
      </p:sp>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29</a:t>
            </a:fld>
            <a:endParaRPr lang="es-ES" altLang="en-US" dirty="0"/>
          </a:p>
        </p:txBody>
      </p:sp>
    </p:spTree>
    <p:extLst>
      <p:ext uri="{BB962C8B-B14F-4D97-AF65-F5344CB8AC3E}">
        <p14:creationId xmlns:p14="http://schemas.microsoft.com/office/powerpoint/2010/main" val="349801803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2022475" y="274638"/>
            <a:ext cx="6664325" cy="795337"/>
          </a:xfrm>
          <a:ln>
            <a:miter lim="800000"/>
            <a:headEnd/>
            <a:tailEnd/>
          </a:ln>
        </p:spPr>
        <p:txBody>
          <a:bodyPr/>
          <a:lstStyle/>
          <a:p>
            <a:r>
              <a:rPr lang="en-US" altLang="en-US" sz="4300" dirty="0" smtClean="0"/>
              <a:t>CEEDAR Center </a:t>
            </a:r>
          </a:p>
        </p:txBody>
      </p:sp>
      <p:sp>
        <p:nvSpPr>
          <p:cNvPr id="4" name="Text Placeholder 3"/>
          <p:cNvSpPr>
            <a:spLocks noGrp="1"/>
          </p:cNvSpPr>
          <p:nvPr>
            <p:ph type="body" idx="1"/>
          </p:nvPr>
        </p:nvSpPr>
        <p:spPr>
          <a:xfrm>
            <a:off x="1979613" y="1336675"/>
            <a:ext cx="2682875" cy="838200"/>
          </a:xfrm>
          <a:solidFill>
            <a:schemeClr val="bg1"/>
          </a:solidFill>
          <a:ln w="28575">
            <a:solidFill>
              <a:schemeClr val="tx1"/>
            </a:solidFill>
          </a:ln>
        </p:spPr>
        <p:txBody>
          <a:bodyPr anchor="ctr"/>
          <a:lstStyle/>
          <a:p>
            <a:pPr algn="ctr">
              <a:defRPr/>
            </a:pPr>
            <a:r>
              <a:rPr lang="en-US" dirty="0" smtClean="0"/>
              <a:t>Leadership</a:t>
            </a:r>
            <a:endParaRPr lang="en-US" dirty="0"/>
          </a:p>
        </p:txBody>
      </p:sp>
      <p:sp>
        <p:nvSpPr>
          <p:cNvPr id="5" name="Content Placeholder 4"/>
          <p:cNvSpPr>
            <a:spLocks noGrp="1"/>
          </p:cNvSpPr>
          <p:nvPr>
            <p:ph sz="half" idx="2"/>
          </p:nvPr>
        </p:nvSpPr>
        <p:spPr>
          <a:xfrm>
            <a:off x="1979613" y="2174875"/>
            <a:ext cx="2682875" cy="3830638"/>
          </a:xfrm>
          <a:solidFill>
            <a:schemeClr val="bg1"/>
          </a:solidFill>
          <a:ln w="28575">
            <a:solidFill>
              <a:schemeClr val="tx1"/>
            </a:solidFill>
          </a:ln>
        </p:spPr>
        <p:txBody>
          <a:bodyPr/>
          <a:lstStyle/>
          <a:p>
            <a:pPr>
              <a:defRPr/>
            </a:pPr>
            <a:r>
              <a:rPr lang="en-US" sz="2100" dirty="0">
                <a:solidFill>
                  <a:schemeClr val="tx2"/>
                </a:solidFill>
              </a:rPr>
              <a:t>Mary Brownell, Director</a:t>
            </a:r>
          </a:p>
          <a:p>
            <a:pPr>
              <a:defRPr/>
            </a:pPr>
            <a:endParaRPr lang="en-US" sz="2100" dirty="0"/>
          </a:p>
          <a:p>
            <a:pPr>
              <a:defRPr/>
            </a:pPr>
            <a:r>
              <a:rPr lang="en-US" sz="2100" dirty="0"/>
              <a:t>Paul Sindelar and Erica McCray, </a:t>
            </a:r>
            <a:r>
              <a:rPr lang="en-US" sz="2100" dirty="0" smtClean="0"/>
              <a:t>Co-directors</a:t>
            </a:r>
            <a:endParaRPr lang="en-US" sz="2100" dirty="0"/>
          </a:p>
          <a:p>
            <a:pPr>
              <a:defRPr/>
            </a:pPr>
            <a:endParaRPr lang="en-US" sz="2100" dirty="0"/>
          </a:p>
          <a:p>
            <a:pPr>
              <a:defRPr/>
            </a:pPr>
            <a:r>
              <a:rPr lang="en-US" sz="2100" dirty="0"/>
              <a:t>Meg Kamman, Project </a:t>
            </a:r>
            <a:r>
              <a:rPr lang="en-US" sz="2100" dirty="0" smtClean="0"/>
              <a:t>Coordinator</a:t>
            </a:r>
            <a:endParaRPr lang="en-US" sz="2100" dirty="0"/>
          </a:p>
          <a:p>
            <a:pPr>
              <a:defRPr/>
            </a:pPr>
            <a:endParaRPr lang="en-US" sz="1100" dirty="0"/>
          </a:p>
        </p:txBody>
      </p:sp>
      <p:sp>
        <p:nvSpPr>
          <p:cNvPr id="6" name="Text Placeholder 5"/>
          <p:cNvSpPr>
            <a:spLocks noGrp="1"/>
          </p:cNvSpPr>
          <p:nvPr>
            <p:ph type="body" sz="quarter" idx="3"/>
          </p:nvPr>
        </p:nvSpPr>
        <p:spPr>
          <a:xfrm>
            <a:off x="4878388" y="1336675"/>
            <a:ext cx="3808412" cy="838200"/>
          </a:xfrm>
          <a:solidFill>
            <a:srgbClr val="FFFFFF"/>
          </a:solidFill>
          <a:ln w="28575">
            <a:solidFill>
              <a:schemeClr val="tx1"/>
            </a:solidFill>
          </a:ln>
        </p:spPr>
        <p:txBody>
          <a:bodyPr anchor="ctr"/>
          <a:lstStyle/>
          <a:p>
            <a:pPr algn="ctr">
              <a:defRPr/>
            </a:pPr>
            <a:r>
              <a:rPr lang="en-US" dirty="0" smtClean="0"/>
              <a:t>Partners</a:t>
            </a:r>
            <a:endParaRPr lang="en-US" dirty="0"/>
          </a:p>
        </p:txBody>
      </p:sp>
      <p:sp>
        <p:nvSpPr>
          <p:cNvPr id="7" name="Content Placeholder 6"/>
          <p:cNvSpPr>
            <a:spLocks noGrp="1"/>
          </p:cNvSpPr>
          <p:nvPr>
            <p:ph sz="quarter" idx="4"/>
          </p:nvPr>
        </p:nvSpPr>
        <p:spPr>
          <a:xfrm>
            <a:off x="4878388" y="2174875"/>
            <a:ext cx="3808412" cy="3830638"/>
          </a:xfrm>
          <a:solidFill>
            <a:srgbClr val="FFFFFF"/>
          </a:solidFill>
          <a:ln w="28575">
            <a:solidFill>
              <a:schemeClr val="tx1"/>
            </a:solidFill>
          </a:ln>
        </p:spPr>
        <p:txBody>
          <a:bodyPr/>
          <a:lstStyle/>
          <a:p>
            <a:pPr>
              <a:defRPr/>
            </a:pPr>
            <a:r>
              <a:rPr lang="en-US" sz="1600" b="1" dirty="0"/>
              <a:t>American Institutes for </a:t>
            </a:r>
            <a:r>
              <a:rPr lang="en-US" sz="1600" b="1" dirty="0" smtClean="0"/>
              <a:t>Research (AIR) </a:t>
            </a:r>
          </a:p>
          <a:p>
            <a:pPr>
              <a:defRPr/>
            </a:pPr>
            <a:r>
              <a:rPr lang="en-US" sz="1600" b="1" dirty="0" smtClean="0"/>
              <a:t>University </a:t>
            </a:r>
            <a:r>
              <a:rPr lang="en-US" sz="1600" b="1" dirty="0"/>
              <a:t>of Kansas, Center for Research on </a:t>
            </a:r>
            <a:r>
              <a:rPr lang="en-US" sz="1600" b="1" dirty="0" smtClean="0"/>
              <a:t>Learning</a:t>
            </a:r>
          </a:p>
          <a:p>
            <a:pPr>
              <a:defRPr/>
            </a:pPr>
            <a:r>
              <a:rPr lang="en-US" sz="1600" b="1" dirty="0" smtClean="0"/>
              <a:t>Council of Chief State School Officers</a:t>
            </a:r>
            <a:endParaRPr lang="en-US" sz="1600" b="1" dirty="0"/>
          </a:p>
          <a:p>
            <a:pPr>
              <a:defRPr/>
            </a:pPr>
            <a:r>
              <a:rPr lang="en-US" sz="1600" b="1" dirty="0" smtClean="0"/>
              <a:t>New </a:t>
            </a:r>
            <a:r>
              <a:rPr lang="en-US" sz="1600" b="1" dirty="0"/>
              <a:t>Teacher </a:t>
            </a:r>
            <a:r>
              <a:rPr lang="en-US" sz="1600" b="1" dirty="0" smtClean="0"/>
              <a:t>Center</a:t>
            </a:r>
          </a:p>
          <a:p>
            <a:pPr>
              <a:defRPr/>
            </a:pPr>
            <a:r>
              <a:rPr lang="en-US" sz="1600" b="1" dirty="0" smtClean="0"/>
              <a:t>Goodlad </a:t>
            </a:r>
            <a:r>
              <a:rPr lang="en-US" sz="1600" b="1" dirty="0"/>
              <a:t>Institute for Educational Renewal at the University of Washington</a:t>
            </a:r>
          </a:p>
          <a:p>
            <a:pPr>
              <a:defRPr/>
            </a:pPr>
            <a:r>
              <a:rPr lang="en-US" sz="1600" b="1" dirty="0"/>
              <a:t>Major organizations </a:t>
            </a:r>
          </a:p>
          <a:p>
            <a:pPr>
              <a:defRPr/>
            </a:pPr>
            <a:r>
              <a:rPr lang="en-US" sz="1600" b="1" dirty="0" smtClean="0"/>
              <a:t>Senior advisors</a:t>
            </a:r>
          </a:p>
          <a:p>
            <a:pPr marL="0" indent="0">
              <a:buNone/>
              <a:defRPr/>
            </a:pPr>
            <a:r>
              <a:rPr lang="en-US" altLang="en-US" sz="1600" dirty="0">
                <a:solidFill>
                  <a:schemeClr val="bg1"/>
                </a:solidFill>
              </a:rPr>
              <a:t>OSEP Project Officers: Dr. Bonnie Jones and Dr. David </a:t>
            </a:r>
            <a:r>
              <a:rPr lang="en-US" altLang="en-US" sz="1600" dirty="0" err="1">
                <a:solidFill>
                  <a:schemeClr val="bg1"/>
                </a:solidFill>
              </a:rPr>
              <a:t>Guardino</a:t>
            </a:r>
            <a:endParaRPr lang="en-US" altLang="en-US" sz="1600" dirty="0">
              <a:solidFill>
                <a:schemeClr val="bg1"/>
              </a:solidFill>
            </a:endParaRPr>
          </a:p>
          <a:p>
            <a:pPr marL="0" indent="0">
              <a:buNone/>
              <a:defRPr/>
            </a:pPr>
            <a:endParaRPr lang="en-US" sz="1600" b="1" dirty="0"/>
          </a:p>
          <a:p>
            <a:pPr>
              <a:defRPr/>
            </a:pPr>
            <a:endParaRPr lang="en-US" sz="2000" dirty="0"/>
          </a:p>
        </p:txBody>
      </p:sp>
      <p:sp>
        <p:nvSpPr>
          <p:cNvPr id="15367" name="TextBox 1"/>
          <p:cNvSpPr txBox="1">
            <a:spLocks noChangeArrowheads="1"/>
          </p:cNvSpPr>
          <p:nvPr/>
        </p:nvSpPr>
        <p:spPr bwMode="auto">
          <a:xfrm>
            <a:off x="1942744" y="6021288"/>
            <a:ext cx="6085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a:spcBef>
                <a:spcPct val="20000"/>
              </a:spcBef>
              <a:buChar char="–"/>
              <a:defRPr sz="2800">
                <a:solidFill>
                  <a:srgbClr val="0061AF"/>
                </a:solidFill>
                <a:latin typeface="Arial" charset="0"/>
                <a:ea typeface="Arial" charset="0"/>
                <a:cs typeface="Arial" charset="0"/>
              </a:defRPr>
            </a:lvl2pPr>
            <a:lvl3pPr marL="1143000" indent="-228600">
              <a:spcBef>
                <a:spcPct val="20000"/>
              </a:spcBef>
              <a:buChar char="•"/>
              <a:defRPr sz="2400">
                <a:solidFill>
                  <a:srgbClr val="0061AF"/>
                </a:solidFill>
                <a:latin typeface="Arial" charset="0"/>
                <a:ea typeface="Arial" charset="0"/>
                <a:cs typeface="Arial" charset="0"/>
              </a:defRPr>
            </a:lvl3pPr>
            <a:lvl4pPr marL="1600200" indent="-228600">
              <a:spcBef>
                <a:spcPct val="20000"/>
              </a:spcBef>
              <a:buChar char="–"/>
              <a:defRPr sz="2000">
                <a:solidFill>
                  <a:srgbClr val="0061AF"/>
                </a:solidFill>
                <a:latin typeface="Arial" charset="0"/>
                <a:ea typeface="Arial" charset="0"/>
                <a:cs typeface="Arial" charset="0"/>
              </a:defRPr>
            </a:lvl4pPr>
            <a:lvl5pPr marL="2057400" indent="-22860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600" dirty="0" smtClean="0">
                <a:solidFill>
                  <a:schemeClr val="tx1"/>
                </a:solidFill>
              </a:rPr>
              <a:t>OSEP Project Officers: Dr. Bonnie Jones and Dr. David </a:t>
            </a:r>
            <a:r>
              <a:rPr lang="en-US" altLang="en-US" sz="1600" dirty="0" err="1" smtClean="0">
                <a:solidFill>
                  <a:schemeClr val="tx1"/>
                </a:solidFill>
              </a:rPr>
              <a:t>Guardino</a:t>
            </a:r>
            <a:endParaRPr lang="en-US" altLang="en-US" sz="1600" dirty="0">
              <a:solidFill>
                <a:schemeClr val="tx1"/>
              </a:solidFill>
            </a:endParaRPr>
          </a:p>
        </p:txBody>
      </p:sp>
      <p:sp>
        <p:nvSpPr>
          <p:cNvPr id="8" name="Slide Number Placeholder 7"/>
          <p:cNvSpPr>
            <a:spLocks noGrp="1"/>
          </p:cNvSpPr>
          <p:nvPr>
            <p:ph type="sldNum" sz="quarter" idx="12"/>
          </p:nvPr>
        </p:nvSpPr>
        <p:spPr/>
        <p:txBody>
          <a:bodyPr/>
          <a:lstStyle/>
          <a:p>
            <a:pPr>
              <a:defRPr/>
            </a:pPr>
            <a:fld id="{93F103F2-F5E6-4B19-9F54-0075A4F32AF2}" type="slidenum">
              <a:rPr lang="es-ES" altLang="en-US" smtClean="0"/>
              <a:pPr>
                <a:defRPr/>
              </a:pPr>
              <a:t>3</a:t>
            </a:fld>
            <a:endParaRPr lang="es-ES" altLang="en-US" dirty="0"/>
          </a:p>
        </p:txBody>
      </p:sp>
    </p:spTree>
  </p:cSld>
  <p:clrMapOvr>
    <a:masterClrMapping/>
  </p:clrMapOvr>
  <p:transition spd="slow" advTm="1668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914400" y="152400"/>
            <a:ext cx="7772400" cy="1265238"/>
          </a:xfrm>
        </p:spPr>
        <p:txBody>
          <a:bodyPr/>
          <a:lstStyle/>
          <a:p>
            <a:pPr algn="ctr"/>
            <a:r>
              <a:rPr lang="en-US" sz="3600" b="1" dirty="0">
                <a:ea typeface="ＭＳ Ｐゴシック" charset="0"/>
                <a:cs typeface="ＭＳ Ｐゴシック" charset="0"/>
              </a:rPr>
              <a:t>State University of New York </a:t>
            </a:r>
            <a:br>
              <a:rPr lang="en-US" sz="3600" b="1" dirty="0">
                <a:ea typeface="ＭＳ Ｐゴシック" charset="0"/>
                <a:cs typeface="ＭＳ Ｐゴシック" charset="0"/>
              </a:rPr>
            </a:br>
            <a:r>
              <a:rPr lang="en-US" sz="3600" b="1" dirty="0">
                <a:ea typeface="ＭＳ Ｐゴシック" charset="0"/>
                <a:cs typeface="ＭＳ Ｐゴシック" charset="0"/>
              </a:rPr>
              <a:t>at Fredonia</a:t>
            </a:r>
          </a:p>
        </p:txBody>
      </p:sp>
      <p:sp>
        <p:nvSpPr>
          <p:cNvPr id="20482" name="Content Placeholder 2"/>
          <p:cNvSpPr>
            <a:spLocks noGrp="1"/>
          </p:cNvSpPr>
          <p:nvPr>
            <p:ph idx="1"/>
          </p:nvPr>
        </p:nvSpPr>
        <p:spPr>
          <a:xfrm>
            <a:off x="1475656" y="1844824"/>
            <a:ext cx="8382000" cy="4191000"/>
          </a:xfrm>
        </p:spPr>
        <p:txBody>
          <a:bodyPr/>
          <a:lstStyle/>
          <a:p>
            <a:r>
              <a:rPr lang="en-US" sz="2800" dirty="0">
                <a:ea typeface="ＭＳ Ｐゴシック" charset="0"/>
                <a:cs typeface="ＭＳ Ｐゴシック" charset="0"/>
              </a:rPr>
              <a:t>Western most comprehensive college in New York State university system </a:t>
            </a:r>
          </a:p>
          <a:p>
            <a:pPr lvl="1">
              <a:buFont typeface="Wingdings" charset="0"/>
              <a:buChar char="ü"/>
            </a:pPr>
            <a:r>
              <a:rPr lang="en-US" sz="2000" dirty="0">
                <a:ea typeface="ＭＳ Ｐゴシック" charset="0"/>
              </a:rPr>
              <a:t>located in most agricultural county in the state</a:t>
            </a:r>
          </a:p>
          <a:p>
            <a:r>
              <a:rPr lang="en-US" sz="2800" dirty="0">
                <a:ea typeface="ＭＳ Ｐゴシック" charset="0"/>
                <a:cs typeface="ＭＳ Ｐゴシック" charset="0"/>
              </a:rPr>
              <a:t>5,000 students</a:t>
            </a:r>
          </a:p>
          <a:p>
            <a:r>
              <a:rPr lang="en-US" sz="2800" dirty="0">
                <a:ea typeface="ＭＳ Ｐゴシック" charset="0"/>
                <a:cs typeface="ＭＳ Ｐゴシック" charset="0"/>
              </a:rPr>
              <a:t>20% of student body majors in Education </a:t>
            </a:r>
          </a:p>
          <a:p>
            <a:r>
              <a:rPr lang="en-US" sz="2800" dirty="0">
                <a:ea typeface="ＭＳ Ｐゴシック" charset="0"/>
                <a:cs typeface="ＭＳ Ｐゴシック" charset="0"/>
              </a:rPr>
              <a:t>24 Faculty members in College of Education</a:t>
            </a:r>
          </a:p>
          <a:p>
            <a:r>
              <a:rPr lang="en-US" sz="2800" dirty="0">
                <a:ea typeface="ＭＳ Ｐゴシック" charset="0"/>
                <a:cs typeface="ＭＳ Ｐゴシック" charset="0"/>
              </a:rPr>
              <a:t>Two departments in College of Education </a:t>
            </a:r>
          </a:p>
          <a:p>
            <a:pPr lvl="1">
              <a:buFont typeface="Wingdings" charset="0"/>
              <a:buChar char="ü"/>
            </a:pPr>
            <a:r>
              <a:rPr lang="en-US" sz="2000" dirty="0">
                <a:ea typeface="ＭＳ Ｐゴシック" charset="0"/>
              </a:rPr>
              <a:t>Curriculum &amp; Instruction </a:t>
            </a:r>
          </a:p>
          <a:p>
            <a:pPr lvl="1">
              <a:buFont typeface="Wingdings" charset="0"/>
              <a:buChar char="ü"/>
            </a:pPr>
            <a:r>
              <a:rPr lang="en-US" sz="2000" dirty="0">
                <a:ea typeface="ＭＳ Ｐゴシック" charset="0"/>
              </a:rPr>
              <a:t>Language, Learning, &amp; Leadership</a:t>
            </a:r>
          </a:p>
        </p:txBody>
      </p:sp>
      <p:sp>
        <p:nvSpPr>
          <p:cNvPr id="20484"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16BD73A4-6AA7-F344-BA46-5B20588DD287}" type="slidenum">
              <a:rPr lang="en-US"/>
              <a:pPr/>
              <a:t>30</a:t>
            </a:fld>
            <a:endParaRPr lang="en-US"/>
          </a:p>
        </p:txBody>
      </p:sp>
    </p:spTree>
    <p:extLst>
      <p:ext uri="{BB962C8B-B14F-4D97-AF65-F5344CB8AC3E}">
        <p14:creationId xmlns:p14="http://schemas.microsoft.com/office/powerpoint/2010/main" val="282279530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533400"/>
            <a:ext cx="8134672" cy="762000"/>
          </a:xfrm>
        </p:spPr>
        <p:txBody>
          <a:bodyPr/>
          <a:lstStyle/>
          <a:p>
            <a:pPr algn="ctr" eaLnBrk="1" hangingPunct="1"/>
            <a:r>
              <a:rPr lang="en-US" sz="3600" b="1" dirty="0">
                <a:solidFill>
                  <a:schemeClr val="tx1"/>
                </a:solidFill>
                <a:ea typeface="ＭＳ Ｐゴシック" charset="0"/>
                <a:cs typeface="ＭＳ Ｐゴシック" charset="0"/>
              </a:rPr>
              <a:t>Timeline for Major Project Activities</a:t>
            </a:r>
          </a:p>
        </p:txBody>
      </p:sp>
      <p:sp>
        <p:nvSpPr>
          <p:cNvPr id="24579" name="Content Placeholder 4"/>
          <p:cNvSpPr>
            <a:spLocks noGrp="1"/>
          </p:cNvSpPr>
          <p:nvPr>
            <p:ph idx="1"/>
          </p:nvPr>
        </p:nvSpPr>
        <p:spPr>
          <a:xfrm>
            <a:off x="1475656" y="1484784"/>
            <a:ext cx="7668344" cy="4824536"/>
          </a:xfrm>
        </p:spPr>
        <p:txBody>
          <a:bodyPr/>
          <a:lstStyle/>
          <a:p>
            <a:pPr eaLnBrk="1" hangingPunct="1"/>
            <a:r>
              <a:rPr lang="en-US" sz="2400" dirty="0">
                <a:ea typeface="ＭＳ Ｐゴシック" charset="0"/>
                <a:cs typeface="ＭＳ Ｐゴシック" charset="0"/>
              </a:rPr>
              <a:t>Fall 2009 - Adapt </a:t>
            </a:r>
            <a:r>
              <a:rPr lang="en-US" sz="2400" dirty="0" err="1">
                <a:ea typeface="ＭＳ Ｐゴシック" charset="0"/>
                <a:cs typeface="ＭＳ Ｐゴシック" charset="0"/>
              </a:rPr>
              <a:t>Holdheide</a:t>
            </a:r>
            <a:r>
              <a:rPr lang="en-US" sz="2400" dirty="0">
                <a:ea typeface="ＭＳ Ｐゴシック" charset="0"/>
                <a:cs typeface="ＭＳ Ｐゴシック" charset="0"/>
              </a:rPr>
              <a:t> and </a:t>
            </a:r>
            <a:r>
              <a:rPr lang="en-US" sz="2400" dirty="0" err="1">
                <a:ea typeface="ＭＳ Ｐゴシック" charset="0"/>
                <a:cs typeface="ＭＳ Ｐゴシック" charset="0"/>
              </a:rPr>
              <a:t>Reschly</a:t>
            </a:r>
            <a:r>
              <a:rPr lang="en-US" sz="2400" dirty="0">
                <a:ea typeface="ＭＳ Ｐゴシック" charset="0"/>
                <a:cs typeface="ＭＳ Ｐゴシック" charset="0"/>
              </a:rPr>
              <a:t> (2008) Innovation Configuration Tools (ICTs)</a:t>
            </a:r>
          </a:p>
          <a:p>
            <a:pPr eaLnBrk="1" hangingPunct="1">
              <a:spcBef>
                <a:spcPct val="0"/>
              </a:spcBef>
            </a:pP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Spring 2010 - Pilot of ICTs with 10 College of Education syllabi</a:t>
            </a:r>
          </a:p>
          <a:p>
            <a:pPr eaLnBrk="1" hangingPunct="1">
              <a:lnSpc>
                <a:spcPct val="60000"/>
              </a:lnSpc>
            </a:pPr>
            <a:endParaRPr lang="en-US" sz="2400" dirty="0">
              <a:ea typeface="ＭＳ Ｐゴシック" charset="0"/>
              <a:cs typeface="ＭＳ Ｐゴシック" charset="0"/>
            </a:endParaRPr>
          </a:p>
          <a:p>
            <a:pPr eaLnBrk="1" hangingPunct="1">
              <a:lnSpc>
                <a:spcPct val="60000"/>
              </a:lnSpc>
            </a:pPr>
            <a:r>
              <a:rPr lang="en-US" sz="2400" dirty="0">
                <a:ea typeface="ＭＳ Ｐゴシック" charset="0"/>
                <a:cs typeface="ＭＳ Ｐゴシック" charset="0"/>
              </a:rPr>
              <a:t> Fall 2010 - Analyze all College of Education syllabi</a:t>
            </a:r>
          </a:p>
          <a:p>
            <a:pPr eaLnBrk="1" hangingPunct="1">
              <a:lnSpc>
                <a:spcPct val="60000"/>
              </a:lnSpc>
              <a:buFont typeface="Wingdings 2" charset="0"/>
              <a:buNone/>
            </a:pP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Spring 2011 - Embed IRIS Center materials and evidence-based practices within courses</a:t>
            </a:r>
          </a:p>
          <a:p>
            <a:pPr eaLnBrk="1" hangingPunct="1">
              <a:lnSpc>
                <a:spcPct val="60000"/>
              </a:lnSpc>
            </a:pPr>
            <a:endParaRPr lang="en-US" sz="2400" dirty="0">
              <a:ea typeface="ＭＳ Ｐゴシック" charset="0"/>
              <a:cs typeface="ＭＳ Ｐゴシック" charset="0"/>
            </a:endParaRPr>
          </a:p>
          <a:p>
            <a:pPr eaLnBrk="1" hangingPunct="1">
              <a:lnSpc>
                <a:spcPct val="60000"/>
              </a:lnSpc>
            </a:pPr>
            <a:r>
              <a:rPr lang="en-US" sz="2400" dirty="0">
                <a:ea typeface="ＭＳ Ｐゴシック" charset="0"/>
                <a:cs typeface="ＭＳ Ｐゴシック" charset="0"/>
              </a:rPr>
              <a:t> May </a:t>
            </a:r>
            <a:r>
              <a:rPr lang="en-US" sz="2400" dirty="0" smtClean="0">
                <a:ea typeface="ＭＳ Ｐゴシック" charset="0"/>
                <a:cs typeface="ＭＳ Ｐゴシック" charset="0"/>
              </a:rPr>
              <a:t>2011 </a:t>
            </a:r>
            <a:r>
              <a:rPr lang="en-US" sz="2400" dirty="0">
                <a:ea typeface="ＭＳ Ｐゴシック" charset="0"/>
                <a:cs typeface="ＭＳ Ｐゴシック" charset="0"/>
              </a:rPr>
              <a:t>- Resubmit syllabi to OSEP </a:t>
            </a:r>
            <a:r>
              <a:rPr lang="en-US" sz="2400" dirty="0" smtClean="0">
                <a:ea typeface="ＭＳ Ｐゴシック" charset="0"/>
                <a:cs typeface="ＭＳ Ｐゴシック" charset="0"/>
              </a:rPr>
              <a:t>for analysis</a:t>
            </a:r>
            <a:endParaRPr lang="en-US" sz="2400" dirty="0">
              <a:ea typeface="ＭＳ Ｐゴシック" charset="0"/>
              <a:cs typeface="ＭＳ Ｐゴシック" charset="0"/>
            </a:endParaRPr>
          </a:p>
          <a:p>
            <a:pPr eaLnBrk="1" hangingPunct="1">
              <a:lnSpc>
                <a:spcPct val="60000"/>
              </a:lnSpc>
              <a:buFont typeface="Wingdings 2" charset="0"/>
              <a:buNone/>
            </a:pPr>
            <a:endParaRPr lang="en-US" sz="2400" dirty="0">
              <a:ea typeface="ＭＳ Ｐゴシック" charset="0"/>
              <a:cs typeface="ＭＳ Ｐゴシック" charset="0"/>
            </a:endParaRPr>
          </a:p>
          <a:p>
            <a:pPr eaLnBrk="1" hangingPunct="1">
              <a:lnSpc>
                <a:spcPct val="60000"/>
              </a:lnSpc>
              <a:buFont typeface="Wingdings 2" charset="0"/>
              <a:buNone/>
            </a:pPr>
            <a:r>
              <a:rPr lang="en-US" sz="2400" dirty="0">
                <a:ea typeface="ＭＳ Ｐゴシック" charset="0"/>
                <a:cs typeface="ＭＳ Ｐゴシック" charset="0"/>
              </a:rPr>
              <a:t/>
            </a:r>
            <a:br>
              <a:rPr lang="en-US" sz="2400" dirty="0">
                <a:ea typeface="ＭＳ Ｐゴシック" charset="0"/>
                <a:cs typeface="ＭＳ Ｐゴシック" charset="0"/>
              </a:rPr>
            </a:br>
            <a:r>
              <a:rPr lang="en-US" sz="2400" dirty="0">
                <a:ea typeface="ＭＳ Ｐゴシック" charset="0"/>
                <a:cs typeface="ＭＳ Ｐゴシック" charset="0"/>
              </a:rPr>
              <a:t>          </a:t>
            </a:r>
          </a:p>
        </p:txBody>
      </p:sp>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31</a:t>
            </a:fld>
            <a:endParaRPr lang="es-ES" altLang="en-US" dirty="0"/>
          </a:p>
        </p:txBody>
      </p:sp>
    </p:spTree>
    <p:extLst>
      <p:ext uri="{BB962C8B-B14F-4D97-AF65-F5344CB8AC3E}">
        <p14:creationId xmlns:p14="http://schemas.microsoft.com/office/powerpoint/2010/main" val="241399576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228600"/>
            <a:ext cx="7772400" cy="533400"/>
          </a:xfrm>
        </p:spPr>
        <p:txBody>
          <a:bodyPr>
            <a:normAutofit fontScale="90000"/>
          </a:bodyPr>
          <a:lstStyle/>
          <a:p>
            <a:pPr algn="ctr" eaLnBrk="1" hangingPunct="1">
              <a:defRPr/>
            </a:pPr>
            <a:r>
              <a:rPr lang="en-US" b="1" dirty="0" smtClean="0">
                <a:solidFill>
                  <a:schemeClr val="tx1"/>
                </a:solidFill>
              </a:rPr>
              <a:t>Year One Project Activities</a:t>
            </a:r>
          </a:p>
        </p:txBody>
      </p:sp>
      <p:sp>
        <p:nvSpPr>
          <p:cNvPr id="26627" name="Content Placeholder 4"/>
          <p:cNvSpPr>
            <a:spLocks noGrp="1"/>
          </p:cNvSpPr>
          <p:nvPr>
            <p:ph idx="1"/>
          </p:nvPr>
        </p:nvSpPr>
        <p:spPr>
          <a:xfrm>
            <a:off x="1403920" y="836712"/>
            <a:ext cx="7848600" cy="5472608"/>
          </a:xfrm>
        </p:spPr>
        <p:txBody>
          <a:bodyPr>
            <a:normAutofit lnSpcReduction="10000"/>
          </a:bodyPr>
          <a:lstStyle/>
          <a:p>
            <a:pPr eaLnBrk="1" hangingPunct="1"/>
            <a:r>
              <a:rPr lang="en-US" sz="2400" dirty="0">
                <a:ea typeface="ＭＳ Ｐゴシック" charset="0"/>
                <a:cs typeface="ＭＳ Ｐゴシック" charset="0"/>
              </a:rPr>
              <a:t>Fall 2009 – Utilized  OSEP</a:t>
            </a:r>
            <a:r>
              <a:rPr lang="ja-JP" altLang="en-US" sz="2400" dirty="0">
                <a:ea typeface="ＭＳ Ｐゴシック" charset="0"/>
                <a:cs typeface="ＭＳ Ｐゴシック" charset="0"/>
              </a:rPr>
              <a:t>’</a:t>
            </a:r>
            <a:r>
              <a:rPr lang="en-US" altLang="ja-JP" sz="2400" dirty="0">
                <a:ea typeface="ＭＳ Ｐゴシック" charset="0"/>
                <a:cs typeface="ＭＳ Ｐゴシック" charset="0"/>
              </a:rPr>
              <a:t>s 5 domains to develop overall program improvement roadmap </a:t>
            </a:r>
          </a:p>
          <a:p>
            <a:pPr lvl="1" eaLnBrk="1" hangingPunct="1">
              <a:buFont typeface="Wingdings" charset="0"/>
              <a:buChar char="ü"/>
            </a:pPr>
            <a:r>
              <a:rPr lang="en-US" sz="1600" dirty="0">
                <a:ea typeface="ＭＳ Ｐゴシック" charset="0"/>
              </a:rPr>
              <a:t>Certification </a:t>
            </a:r>
          </a:p>
          <a:p>
            <a:pPr lvl="1" eaLnBrk="1" hangingPunct="1">
              <a:buFont typeface="Wingdings" charset="0"/>
              <a:buChar char="ü"/>
            </a:pPr>
            <a:r>
              <a:rPr lang="en-US" sz="1600" dirty="0">
                <a:ea typeface="ＭＳ Ｐゴシック" charset="0"/>
              </a:rPr>
              <a:t>Organizational Structure &amp; Instructional Delivery </a:t>
            </a:r>
          </a:p>
          <a:p>
            <a:pPr lvl="1" eaLnBrk="1" hangingPunct="1">
              <a:buFont typeface="Wingdings" charset="0"/>
              <a:buChar char="ü"/>
            </a:pPr>
            <a:r>
              <a:rPr lang="en-US" sz="1600" dirty="0">
                <a:ea typeface="ＭＳ Ｐゴシック" charset="0"/>
              </a:rPr>
              <a:t>Curriculum &amp; Course Content </a:t>
            </a:r>
          </a:p>
          <a:p>
            <a:pPr lvl="1" eaLnBrk="1" hangingPunct="1">
              <a:buFont typeface="Wingdings" charset="0"/>
              <a:buChar char="ü"/>
            </a:pPr>
            <a:r>
              <a:rPr lang="en-US" sz="1600" dirty="0">
                <a:ea typeface="ＭＳ Ｐゴシック" charset="0"/>
              </a:rPr>
              <a:t>Student Support </a:t>
            </a:r>
          </a:p>
          <a:p>
            <a:pPr lvl="1" eaLnBrk="1" hangingPunct="1">
              <a:buFont typeface="Wingdings" charset="0"/>
              <a:buChar char="ü"/>
            </a:pPr>
            <a:r>
              <a:rPr lang="en-US" sz="1600" dirty="0">
                <a:ea typeface="ＭＳ Ｐゴシック" charset="0"/>
              </a:rPr>
              <a:t>Program Evaluation</a:t>
            </a:r>
          </a:p>
          <a:p>
            <a:pPr eaLnBrk="1" hangingPunct="1"/>
            <a:r>
              <a:rPr lang="en-US" sz="2400" dirty="0">
                <a:ea typeface="ＭＳ Ｐゴシック" charset="0"/>
                <a:cs typeface="ＭＳ Ｐゴシック" charset="0"/>
              </a:rPr>
              <a:t>Fall 2010 – Adapted Innovation Configuration Tools (ICTs)</a:t>
            </a:r>
          </a:p>
          <a:p>
            <a:pPr eaLnBrk="1" hangingPunct="1"/>
            <a:r>
              <a:rPr lang="en-US" sz="2400" dirty="0">
                <a:ea typeface="ＭＳ Ｐゴシック" charset="0"/>
                <a:cs typeface="ＭＳ Ｐゴシック" charset="0"/>
              </a:rPr>
              <a:t>January 2010 – Professional development for special and general education faculty via Winter Institute</a:t>
            </a:r>
          </a:p>
          <a:p>
            <a:pPr eaLnBrk="1" hangingPunct="1"/>
            <a:r>
              <a:rPr lang="en-US" sz="2400" dirty="0">
                <a:ea typeface="ＭＳ Ｐゴシック" charset="0"/>
                <a:cs typeface="ＭＳ Ｐゴシック" charset="0"/>
              </a:rPr>
              <a:t>Spring 2010 - Pilot of adapted ICTs with 10 course syllabi</a:t>
            </a:r>
          </a:p>
          <a:p>
            <a:pPr eaLnBrk="1" hangingPunct="1"/>
            <a:r>
              <a:rPr lang="en-US" sz="2400" dirty="0">
                <a:ea typeface="ＭＳ Ｐゴシック" charset="0"/>
                <a:cs typeface="ＭＳ Ｐゴシック" charset="0"/>
              </a:rPr>
              <a:t>Spring 2010 - Developed ICT for field experiences</a:t>
            </a:r>
          </a:p>
          <a:p>
            <a:pPr eaLnBrk="1" hangingPunct="1"/>
            <a:r>
              <a:rPr lang="en-US" sz="2400" dirty="0">
                <a:ea typeface="ＭＳ Ｐゴシック" charset="0"/>
                <a:cs typeface="ＭＳ Ｐゴシック" charset="0"/>
              </a:rPr>
              <a:t>Spring 2010 - Initial pilot of ICT for field experiences</a:t>
            </a:r>
          </a:p>
          <a:p>
            <a:pPr eaLnBrk="1" hangingPunct="1">
              <a:lnSpc>
                <a:spcPct val="60000"/>
              </a:lnSpc>
              <a:buFont typeface="Wingdings 2" charset="0"/>
              <a:buNone/>
            </a:pPr>
            <a:r>
              <a:rPr lang="en-US" sz="1400" dirty="0">
                <a:ea typeface="ＭＳ Ｐゴシック" charset="0"/>
                <a:cs typeface="ＭＳ Ｐゴシック" charset="0"/>
              </a:rPr>
              <a:t/>
            </a:r>
            <a:br>
              <a:rPr lang="en-US" sz="1400" dirty="0">
                <a:ea typeface="ＭＳ Ｐゴシック" charset="0"/>
                <a:cs typeface="ＭＳ Ｐゴシック" charset="0"/>
              </a:rPr>
            </a:br>
            <a:endParaRPr lang="en-US" sz="1400" dirty="0">
              <a:ea typeface="ＭＳ Ｐゴシック" charset="0"/>
              <a:cs typeface="ＭＳ Ｐゴシック" charset="0"/>
            </a:endParaRPr>
          </a:p>
        </p:txBody>
      </p:sp>
      <p:sp>
        <p:nvSpPr>
          <p:cNvPr id="26626"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CE005588-CB6B-2845-B4E7-E412C6F3B5E6}" type="slidenum">
              <a:rPr lang="en-US"/>
              <a:pPr/>
              <a:t>32</a:t>
            </a:fld>
            <a:endParaRPr lang="en-US"/>
          </a:p>
        </p:txBody>
      </p:sp>
    </p:spTree>
    <p:extLst>
      <p:ext uri="{BB962C8B-B14F-4D97-AF65-F5344CB8AC3E}">
        <p14:creationId xmlns:p14="http://schemas.microsoft.com/office/powerpoint/2010/main" val="425960533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0" y="274638"/>
            <a:ext cx="6400800" cy="944562"/>
          </a:xfrm>
        </p:spPr>
        <p:txBody>
          <a:bodyPr/>
          <a:lstStyle/>
          <a:p>
            <a:pPr algn="ctr"/>
            <a:r>
              <a:rPr lang="en-US" sz="3600" b="1" dirty="0">
                <a:ea typeface="ＭＳ Ｐゴシック" charset="0"/>
                <a:cs typeface="ＭＳ Ｐゴシック" charset="0"/>
              </a:rPr>
              <a:t>IEP for the LRE</a:t>
            </a:r>
          </a:p>
        </p:txBody>
      </p:sp>
      <p:sp>
        <p:nvSpPr>
          <p:cNvPr id="28674" name="Content Placeholder 2"/>
          <p:cNvSpPr>
            <a:spLocks noGrp="1"/>
          </p:cNvSpPr>
          <p:nvPr>
            <p:ph idx="1"/>
          </p:nvPr>
        </p:nvSpPr>
        <p:spPr>
          <a:xfrm>
            <a:off x="1547664" y="1268760"/>
            <a:ext cx="7344816" cy="4896544"/>
          </a:xfrm>
        </p:spPr>
        <p:txBody>
          <a:bodyPr/>
          <a:lstStyle/>
          <a:p>
            <a:r>
              <a:rPr lang="en-US" dirty="0">
                <a:ea typeface="ＭＳ Ｐゴシック" charset="0"/>
                <a:cs typeface="ＭＳ Ｐゴシック" charset="0"/>
              </a:rPr>
              <a:t>IEP (Inclusion, Evidence-Based Practices, &amp; Partnerships) for the Least Restrictive </a:t>
            </a:r>
            <a:r>
              <a:rPr lang="en-US" dirty="0" smtClean="0">
                <a:ea typeface="ＭＳ Ｐゴシック" charset="0"/>
                <a:cs typeface="ＭＳ Ｐゴシック" charset="0"/>
              </a:rPr>
              <a:t>Environment</a:t>
            </a:r>
            <a:endParaRPr lang="en-US" dirty="0">
              <a:ea typeface="ＭＳ Ｐゴシック" charset="0"/>
              <a:cs typeface="ＭＳ Ｐゴシック" charset="0"/>
            </a:endParaRPr>
          </a:p>
          <a:p>
            <a:pPr lvl="1">
              <a:buFont typeface="Wingdings" charset="0"/>
              <a:buChar char="ü"/>
            </a:pPr>
            <a:r>
              <a:rPr lang="en-US" dirty="0">
                <a:ea typeface="ＭＳ Ｐゴシック" charset="0"/>
              </a:rPr>
              <a:t>Define inclusive practices using a common vocabulary throughout the teacher preparation </a:t>
            </a:r>
            <a:r>
              <a:rPr lang="en-US" dirty="0" smtClean="0">
                <a:ea typeface="ＭＳ Ｐゴシック" charset="0"/>
              </a:rPr>
              <a:t>curriculum</a:t>
            </a:r>
            <a:endParaRPr lang="en-US" dirty="0">
              <a:ea typeface="ＭＳ Ｐゴシック" charset="0"/>
            </a:endParaRPr>
          </a:p>
          <a:p>
            <a:pPr lvl="1">
              <a:buFont typeface="Wingdings" charset="0"/>
              <a:buChar char="ü"/>
            </a:pPr>
            <a:r>
              <a:rPr lang="en-US" dirty="0">
                <a:ea typeface="ＭＳ Ｐゴシック" charset="0"/>
              </a:rPr>
              <a:t>Embed evidence-based practices throughout the curriculum</a:t>
            </a:r>
          </a:p>
          <a:p>
            <a:pPr lvl="1">
              <a:buFont typeface="Wingdings" charset="0"/>
              <a:buChar char="ü"/>
            </a:pPr>
            <a:r>
              <a:rPr lang="en-US" dirty="0" smtClean="0">
                <a:ea typeface="ＭＳ Ｐゴシック" charset="0"/>
              </a:rPr>
              <a:t>Partner </a:t>
            </a:r>
            <a:r>
              <a:rPr lang="en-US" dirty="0">
                <a:ea typeface="ＭＳ Ｐゴシック" charset="0"/>
              </a:rPr>
              <a:t>with rural school districts to locate more quality inclusive field placements</a:t>
            </a:r>
          </a:p>
          <a:p>
            <a:pPr lvl="1">
              <a:buFont typeface="Symbol" charset="0"/>
              <a:buChar char=""/>
            </a:pPr>
            <a:endParaRPr lang="en-US" dirty="0">
              <a:ea typeface="ＭＳ Ｐゴシック" charset="0"/>
            </a:endParaRPr>
          </a:p>
        </p:txBody>
      </p:sp>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33</a:t>
            </a:fld>
            <a:endParaRPr lang="es-ES" altLang="en-US" dirty="0"/>
          </a:p>
        </p:txBody>
      </p:sp>
    </p:spTree>
    <p:extLst>
      <p:ext uri="{BB962C8B-B14F-4D97-AF65-F5344CB8AC3E}">
        <p14:creationId xmlns:p14="http://schemas.microsoft.com/office/powerpoint/2010/main" val="428920137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914400" y="274638"/>
            <a:ext cx="7162800" cy="1143000"/>
          </a:xfrm>
        </p:spPr>
        <p:txBody>
          <a:bodyPr/>
          <a:lstStyle/>
          <a:p>
            <a:pPr algn="ctr"/>
            <a:r>
              <a:rPr lang="en-US" sz="3600" b="1" dirty="0">
                <a:ea typeface="ＭＳ Ｐゴシック" charset="0"/>
                <a:cs typeface="ＭＳ Ｐゴシック" charset="0"/>
              </a:rPr>
              <a:t> Selected Courses for Pilot</a:t>
            </a:r>
          </a:p>
        </p:txBody>
      </p:sp>
      <p:sp>
        <p:nvSpPr>
          <p:cNvPr id="30722" name="Content Placeholder 2"/>
          <p:cNvSpPr>
            <a:spLocks noGrp="1"/>
          </p:cNvSpPr>
          <p:nvPr>
            <p:ph idx="1"/>
          </p:nvPr>
        </p:nvSpPr>
        <p:spPr>
          <a:xfrm>
            <a:off x="1619672" y="1772816"/>
            <a:ext cx="7772400" cy="3733800"/>
          </a:xfrm>
        </p:spPr>
        <p:txBody>
          <a:bodyPr/>
          <a:lstStyle/>
          <a:p>
            <a:pPr marL="273050" lvl="2" indent="-273050">
              <a:spcBef>
                <a:spcPts val="575"/>
              </a:spcBef>
              <a:buClr>
                <a:schemeClr val="accent1"/>
              </a:buClr>
            </a:pPr>
            <a:r>
              <a:rPr lang="en-US" sz="2800" dirty="0">
                <a:ea typeface="ＭＳ Ｐゴシック" charset="0"/>
              </a:rPr>
              <a:t>Piloted the process with a representative sample of 10 education courses  from three categories : </a:t>
            </a:r>
          </a:p>
          <a:p>
            <a:pPr marL="547688" lvl="3" indent="-273050">
              <a:spcBef>
                <a:spcPts val="575"/>
              </a:spcBef>
              <a:buClr>
                <a:schemeClr val="accent1"/>
              </a:buClr>
              <a:buFont typeface="Wingdings" charset="0"/>
              <a:buChar char="ü"/>
            </a:pPr>
            <a:r>
              <a:rPr lang="en-US" dirty="0">
                <a:ea typeface="ＭＳ Ｐゴシック" charset="0"/>
              </a:rPr>
              <a:t>Field-Based  </a:t>
            </a:r>
          </a:p>
          <a:p>
            <a:pPr marL="547688" lvl="3" indent="-273050">
              <a:spcBef>
                <a:spcPts val="575"/>
              </a:spcBef>
              <a:buClr>
                <a:schemeClr val="accent1"/>
              </a:buClr>
              <a:buFont typeface="Wingdings" charset="0"/>
              <a:buChar char="ü"/>
            </a:pPr>
            <a:r>
              <a:rPr lang="en-US" dirty="0">
                <a:ea typeface="ＭＳ Ｐゴシック" charset="0"/>
              </a:rPr>
              <a:t>Psychological Foundations</a:t>
            </a:r>
          </a:p>
          <a:p>
            <a:pPr marL="547688" lvl="3" indent="-273050">
              <a:spcBef>
                <a:spcPts val="575"/>
              </a:spcBef>
              <a:buClr>
                <a:schemeClr val="accent1"/>
              </a:buClr>
              <a:buFont typeface="Wingdings" charset="0"/>
              <a:buChar char="ü"/>
            </a:pPr>
            <a:r>
              <a:rPr lang="en-US" dirty="0">
                <a:ea typeface="ＭＳ Ｐゴシック" charset="0"/>
              </a:rPr>
              <a:t>Methods</a:t>
            </a:r>
          </a:p>
          <a:p>
            <a:pPr marL="273050" lvl="2" indent="-273050">
              <a:spcBef>
                <a:spcPts val="575"/>
              </a:spcBef>
              <a:buClr>
                <a:schemeClr val="accent1"/>
              </a:buClr>
              <a:buFont typeface="Wingdings 2" charset="0"/>
              <a:buNone/>
            </a:pPr>
            <a:endParaRPr lang="en-US" sz="2000" dirty="0">
              <a:ea typeface="ＭＳ Ｐゴシック" charset="0"/>
            </a:endParaRPr>
          </a:p>
          <a:p>
            <a:pPr marL="273050" lvl="2" indent="-273050">
              <a:spcBef>
                <a:spcPts val="575"/>
              </a:spcBef>
              <a:buClr>
                <a:schemeClr val="accent1"/>
              </a:buClr>
            </a:pPr>
            <a:r>
              <a:rPr lang="en-US" sz="2800" dirty="0">
                <a:ea typeface="ＭＳ Ｐゴシック" charset="0"/>
              </a:rPr>
              <a:t>Conducted document review of student teaching handbook and evaluation forms</a:t>
            </a:r>
          </a:p>
          <a:p>
            <a:endParaRPr lang="en-US"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34</a:t>
            </a:fld>
            <a:endParaRPr lang="es-ES" altLang="en-US" dirty="0"/>
          </a:p>
        </p:txBody>
      </p:sp>
    </p:spTree>
    <p:extLst>
      <p:ext uri="{BB962C8B-B14F-4D97-AF65-F5344CB8AC3E}">
        <p14:creationId xmlns:p14="http://schemas.microsoft.com/office/powerpoint/2010/main" val="168295137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914400" y="274638"/>
            <a:ext cx="7772400" cy="944562"/>
          </a:xfrm>
        </p:spPr>
        <p:txBody>
          <a:bodyPr/>
          <a:lstStyle/>
          <a:p>
            <a:pPr algn="ctr"/>
            <a:r>
              <a:rPr lang="en-US" sz="3600" b="1" dirty="0">
                <a:ea typeface="ＭＳ Ｐゴシック" charset="0"/>
                <a:cs typeface="ＭＳ Ｐゴシック" charset="0"/>
              </a:rPr>
              <a:t>Spring 2010 Pilot Data</a:t>
            </a:r>
          </a:p>
        </p:txBody>
      </p:sp>
      <p:sp>
        <p:nvSpPr>
          <p:cNvPr id="32770" name="Content Placeholder 2"/>
          <p:cNvSpPr>
            <a:spLocks noGrp="1"/>
          </p:cNvSpPr>
          <p:nvPr>
            <p:ph idx="1"/>
          </p:nvPr>
        </p:nvSpPr>
        <p:spPr>
          <a:xfrm>
            <a:off x="1344729" y="1484784"/>
            <a:ext cx="7772400" cy="4267200"/>
          </a:xfrm>
        </p:spPr>
        <p:txBody>
          <a:bodyPr/>
          <a:lstStyle/>
          <a:p>
            <a:pPr marL="273050" lvl="2" indent="-273050">
              <a:spcBef>
                <a:spcPts val="575"/>
              </a:spcBef>
              <a:buClr>
                <a:schemeClr val="accent1"/>
              </a:buClr>
            </a:pPr>
            <a:r>
              <a:rPr lang="en-US" sz="2800" dirty="0" smtClean="0">
                <a:ea typeface="ＭＳ Ｐゴシック" charset="0"/>
              </a:rPr>
              <a:t>Two data </a:t>
            </a:r>
            <a:r>
              <a:rPr lang="en-US" sz="2800" dirty="0">
                <a:ea typeface="ＭＳ Ｐゴシック" charset="0"/>
              </a:rPr>
              <a:t>sources </a:t>
            </a:r>
            <a:r>
              <a:rPr lang="en-US" sz="2800" dirty="0" smtClean="0">
                <a:ea typeface="ＭＳ Ｐゴシック" charset="0"/>
              </a:rPr>
              <a:t>:</a:t>
            </a:r>
            <a:endParaRPr lang="en-US" sz="2800" dirty="0">
              <a:ea typeface="ＭＳ Ｐゴシック" charset="0"/>
            </a:endParaRPr>
          </a:p>
          <a:p>
            <a:pPr marL="273050" lvl="2" indent="-273050">
              <a:spcBef>
                <a:spcPct val="0"/>
              </a:spcBef>
              <a:buClr>
                <a:schemeClr val="accent1"/>
              </a:buClr>
            </a:pPr>
            <a:endParaRPr lang="en-US" sz="1200" dirty="0">
              <a:ea typeface="ＭＳ Ｐゴシック" charset="0"/>
            </a:endParaRPr>
          </a:p>
          <a:p>
            <a:pPr marL="547688" lvl="3" indent="-273050">
              <a:spcBef>
                <a:spcPts val="575"/>
              </a:spcBef>
              <a:buClr>
                <a:schemeClr val="accent1"/>
              </a:buClr>
              <a:buFont typeface="Wingdings" charset="0"/>
              <a:buChar char="ü"/>
            </a:pPr>
            <a:r>
              <a:rPr lang="en-US" sz="2600" dirty="0">
                <a:ea typeface="ＭＳ Ｐゴシック" charset="0"/>
              </a:rPr>
              <a:t>Surveyed 10 faculty members (2 faculty members have terminal degrees in special education) about knowledge of inclusion, how to incorporate inclusion in coursework, and how to improve our teacher preparation program</a:t>
            </a:r>
          </a:p>
          <a:p>
            <a:pPr marL="547688" lvl="3" indent="-273050">
              <a:spcBef>
                <a:spcPts val="575"/>
              </a:spcBef>
              <a:buClr>
                <a:schemeClr val="accent1"/>
              </a:buClr>
              <a:buFont typeface="Wingdings" charset="0"/>
              <a:buChar char="ü"/>
            </a:pPr>
            <a:endParaRPr lang="en-US" sz="1200" dirty="0">
              <a:ea typeface="ＭＳ Ｐゴシック" charset="0"/>
            </a:endParaRPr>
          </a:p>
          <a:p>
            <a:pPr marL="547688" lvl="3" indent="-273050">
              <a:spcBef>
                <a:spcPts val="575"/>
              </a:spcBef>
              <a:buClr>
                <a:schemeClr val="accent1"/>
              </a:buClr>
              <a:buFont typeface="Wingdings" charset="0"/>
              <a:buChar char="ü"/>
            </a:pPr>
            <a:r>
              <a:rPr lang="en-US" sz="2600" dirty="0">
                <a:ea typeface="ＭＳ Ｐゴシック" charset="0"/>
              </a:rPr>
              <a:t>Utilized adapted Inclusive Services ICT for 9 courses and adapted Classroom Management ICT for 1 course (relevant content) to review syllabi</a:t>
            </a:r>
          </a:p>
          <a:p>
            <a:pPr marL="273050" lvl="2" indent="-273050">
              <a:spcBef>
                <a:spcPts val="575"/>
              </a:spcBef>
              <a:buClr>
                <a:schemeClr val="accent1"/>
              </a:buClr>
              <a:buFont typeface="Wingdings 2" charset="0"/>
              <a:buNone/>
            </a:pPr>
            <a:endParaRPr lang="en-US" sz="2800" dirty="0">
              <a:ea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35</a:t>
            </a:fld>
            <a:endParaRPr lang="es-ES" altLang="en-US" dirty="0"/>
          </a:p>
        </p:txBody>
      </p:sp>
    </p:spTree>
    <p:extLst>
      <p:ext uri="{BB962C8B-B14F-4D97-AF65-F5344CB8AC3E}">
        <p14:creationId xmlns:p14="http://schemas.microsoft.com/office/powerpoint/2010/main" val="104317773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899592" y="0"/>
            <a:ext cx="7848872" cy="1143000"/>
          </a:xfrm>
        </p:spPr>
        <p:txBody>
          <a:bodyPr/>
          <a:lstStyle/>
          <a:p>
            <a:pPr algn="ctr"/>
            <a:r>
              <a:rPr lang="en-US" sz="3200" b="1" dirty="0">
                <a:ea typeface="ＭＳ Ｐゴシック" charset="0"/>
                <a:cs typeface="ＭＳ Ｐゴシック" charset="0"/>
              </a:rPr>
              <a:t>Inclusive Services </a:t>
            </a:r>
            <a:r>
              <a:rPr lang="en-US" sz="3200" b="1" dirty="0" smtClean="0">
                <a:ea typeface="ＭＳ Ｐゴシック" charset="0"/>
                <a:cs typeface="ＭＳ Ｐゴシック" charset="0"/>
              </a:rPr>
              <a:t>Adapted </a:t>
            </a:r>
            <a:r>
              <a:rPr lang="en-US" sz="3200" b="1" dirty="0">
                <a:ea typeface="ＭＳ Ｐゴシック" charset="0"/>
                <a:cs typeface="ＭＳ Ｐゴシック" charset="0"/>
              </a:rPr>
              <a:t>ICT Model</a:t>
            </a:r>
          </a:p>
        </p:txBody>
      </p:sp>
      <p:sp>
        <p:nvSpPr>
          <p:cNvPr id="3" name="Text Placeholder 2"/>
          <p:cNvSpPr>
            <a:spLocks noGrp="1"/>
          </p:cNvSpPr>
          <p:nvPr>
            <p:ph type="body" idx="1"/>
          </p:nvPr>
        </p:nvSpPr>
        <p:spPr>
          <a:xfrm>
            <a:off x="1547664" y="1412776"/>
            <a:ext cx="3733800" cy="762000"/>
          </a:xfrm>
        </p:spPr>
        <p:txBody>
          <a:bodyPr/>
          <a:lstStyle/>
          <a:p>
            <a:pPr algn="ctr">
              <a:buFont typeface="Wingdings 2" pitchFamily="30" charset="2"/>
              <a:buNone/>
              <a:defRPr/>
            </a:pPr>
            <a:r>
              <a:rPr lang="en-US" dirty="0" smtClean="0"/>
              <a:t>Essential Components </a:t>
            </a:r>
          </a:p>
          <a:p>
            <a:pPr algn="ctr">
              <a:buFont typeface="Wingdings 2" pitchFamily="30" charset="2"/>
              <a:buNone/>
              <a:defRPr/>
            </a:pPr>
            <a:r>
              <a:rPr lang="en-US" dirty="0" smtClean="0"/>
              <a:t>for Syllabi</a:t>
            </a:r>
            <a:endParaRPr lang="en-US" dirty="0"/>
          </a:p>
        </p:txBody>
      </p:sp>
      <p:sp>
        <p:nvSpPr>
          <p:cNvPr id="36868" name="Content Placeholder 4"/>
          <p:cNvSpPr>
            <a:spLocks noGrp="1"/>
          </p:cNvSpPr>
          <p:nvPr>
            <p:ph sz="half" idx="2"/>
          </p:nvPr>
        </p:nvSpPr>
        <p:spPr>
          <a:xfrm>
            <a:off x="1475656" y="2276872"/>
            <a:ext cx="3733800" cy="4076700"/>
          </a:xfrm>
        </p:spPr>
        <p:txBody>
          <a:bodyPr/>
          <a:lstStyle/>
          <a:p>
            <a:r>
              <a:rPr lang="en-US" sz="2400" dirty="0">
                <a:ea typeface="ＭＳ Ｐゴシック" charset="0"/>
                <a:cs typeface="ＭＳ Ｐゴシック" charset="0"/>
              </a:rPr>
              <a:t>Inclusion Foundations</a:t>
            </a:r>
          </a:p>
          <a:p>
            <a:r>
              <a:rPr lang="en-US" sz="2400" dirty="0">
                <a:ea typeface="ＭＳ Ｐゴシック" charset="0"/>
                <a:cs typeface="ＭＳ Ｐゴシック" charset="0"/>
              </a:rPr>
              <a:t>Inclusive Service Models</a:t>
            </a:r>
          </a:p>
          <a:p>
            <a:r>
              <a:rPr lang="en-US" sz="2400" dirty="0">
                <a:ea typeface="ＭＳ Ｐゴシック" charset="0"/>
                <a:cs typeface="ＭＳ Ｐゴシック" charset="0"/>
              </a:rPr>
              <a:t>Collaboration</a:t>
            </a:r>
          </a:p>
          <a:p>
            <a:r>
              <a:rPr lang="en-US" sz="2400" dirty="0">
                <a:ea typeface="ＭＳ Ｐゴシック" charset="0"/>
                <a:cs typeface="ＭＳ Ｐゴシック" charset="0"/>
              </a:rPr>
              <a:t>Access to General Education Curriculum</a:t>
            </a:r>
          </a:p>
          <a:p>
            <a:r>
              <a:rPr lang="en-US" sz="2400" dirty="0">
                <a:ea typeface="ＭＳ Ｐゴシック" charset="0"/>
                <a:cs typeface="ＭＳ Ｐゴシック" charset="0"/>
              </a:rPr>
              <a:t>Learning Strategies</a:t>
            </a:r>
          </a:p>
          <a:p>
            <a:r>
              <a:rPr lang="en-US" sz="2400" dirty="0">
                <a:ea typeface="ＭＳ Ｐゴシック" charset="0"/>
                <a:cs typeface="ＭＳ Ｐゴシック" charset="0"/>
              </a:rPr>
              <a:t>Family Involvement</a:t>
            </a:r>
          </a:p>
          <a:p>
            <a:r>
              <a:rPr lang="en-US" sz="2400" dirty="0">
                <a:ea typeface="ＭＳ Ｐゴシック" charset="0"/>
                <a:cs typeface="ＭＳ Ｐゴシック" charset="0"/>
              </a:rPr>
              <a:t>Self-Determination for Students</a:t>
            </a:r>
          </a:p>
          <a:p>
            <a:endParaRPr lang="en-US" dirty="0">
              <a:ea typeface="ＭＳ Ｐゴシック" charset="0"/>
              <a:cs typeface="ＭＳ Ｐゴシック" charset="0"/>
            </a:endParaRPr>
          </a:p>
        </p:txBody>
      </p:sp>
      <p:sp>
        <p:nvSpPr>
          <p:cNvPr id="4" name="Text Placeholder 3"/>
          <p:cNvSpPr>
            <a:spLocks noGrp="1"/>
          </p:cNvSpPr>
          <p:nvPr>
            <p:ph type="body" sz="quarter" idx="3"/>
          </p:nvPr>
        </p:nvSpPr>
        <p:spPr>
          <a:xfrm>
            <a:off x="5409856" y="1245096"/>
            <a:ext cx="3733800" cy="1073696"/>
          </a:xfrm>
        </p:spPr>
        <p:txBody>
          <a:bodyPr/>
          <a:lstStyle/>
          <a:p>
            <a:pPr algn="ctr">
              <a:buFont typeface="Wingdings 2" pitchFamily="30" charset="2"/>
              <a:buNone/>
              <a:defRPr/>
            </a:pPr>
            <a:r>
              <a:rPr lang="en-US" dirty="0" smtClean="0"/>
              <a:t>Degree of Implementation in Syllabi</a:t>
            </a:r>
            <a:endParaRPr lang="en-US" dirty="0"/>
          </a:p>
        </p:txBody>
      </p:sp>
      <p:sp>
        <p:nvSpPr>
          <p:cNvPr id="36869" name="Content Placeholder 5"/>
          <p:cNvSpPr>
            <a:spLocks noGrp="1"/>
          </p:cNvSpPr>
          <p:nvPr>
            <p:ph sz="quarter" idx="4"/>
          </p:nvPr>
        </p:nvSpPr>
        <p:spPr>
          <a:xfrm>
            <a:off x="5263503" y="2276872"/>
            <a:ext cx="3886200" cy="4305300"/>
          </a:xfrm>
        </p:spPr>
        <p:txBody>
          <a:bodyPr/>
          <a:lstStyle/>
          <a:p>
            <a:r>
              <a:rPr lang="en-US" sz="2000" b="1" dirty="0">
                <a:ea typeface="ＭＳ Ｐゴシック" charset="0"/>
                <a:cs typeface="ＭＳ Ｐゴシック" charset="0"/>
              </a:rPr>
              <a:t>No evidence </a:t>
            </a:r>
            <a:r>
              <a:rPr lang="en-US" sz="2000" dirty="0">
                <a:ea typeface="ＭＳ Ｐゴシック" charset="0"/>
                <a:cs typeface="ＭＳ Ｐゴシック" charset="0"/>
              </a:rPr>
              <a:t>in Syllabi</a:t>
            </a:r>
          </a:p>
          <a:p>
            <a:r>
              <a:rPr lang="en-US" sz="2000" b="1" dirty="0">
                <a:ea typeface="ＭＳ Ｐゴシック" charset="0"/>
                <a:cs typeface="ＭＳ Ｐゴシック" charset="0"/>
              </a:rPr>
              <a:t>Mentioned</a:t>
            </a:r>
            <a:r>
              <a:rPr lang="en-US" sz="2000" dirty="0">
                <a:ea typeface="ＭＳ Ｐゴシック" charset="0"/>
                <a:cs typeface="ＭＳ Ｐゴシック" charset="0"/>
              </a:rPr>
              <a:t> in Syllabi</a:t>
            </a:r>
          </a:p>
          <a:p>
            <a:r>
              <a:rPr lang="en-US" sz="2000" dirty="0">
                <a:ea typeface="ＭＳ Ｐゴシック" charset="0"/>
                <a:cs typeface="ＭＳ Ｐゴシック" charset="0"/>
              </a:rPr>
              <a:t>Required </a:t>
            </a:r>
            <a:r>
              <a:rPr lang="en-US" sz="2000" b="1" dirty="0">
                <a:ea typeface="ＭＳ Ｐゴシック" charset="0"/>
                <a:cs typeface="ＭＳ Ｐゴシック" charset="0"/>
              </a:rPr>
              <a:t>Readings</a:t>
            </a:r>
            <a:r>
              <a:rPr lang="en-US" sz="2000" dirty="0">
                <a:ea typeface="ＭＳ Ｐゴシック" charset="0"/>
                <a:cs typeface="ＭＳ Ｐゴシック" charset="0"/>
              </a:rPr>
              <a:t> on Topic in Syllabi</a:t>
            </a:r>
          </a:p>
          <a:p>
            <a:r>
              <a:rPr lang="en-US" sz="2000" dirty="0">
                <a:ea typeface="ＭＳ Ｐゴシック" charset="0"/>
                <a:cs typeface="ＭＳ Ｐゴシック" charset="0"/>
              </a:rPr>
              <a:t>Required Readings and </a:t>
            </a:r>
            <a:r>
              <a:rPr lang="en-US" sz="2000" b="1" dirty="0">
                <a:ea typeface="ＭＳ Ｐゴシック" charset="0"/>
                <a:cs typeface="ＭＳ Ｐゴシック" charset="0"/>
              </a:rPr>
              <a:t>Project or Assignment or Test </a:t>
            </a:r>
            <a:r>
              <a:rPr lang="en-US" sz="2000" dirty="0">
                <a:ea typeface="ＭＳ Ｐゴシック" charset="0"/>
                <a:cs typeface="ＭＳ Ｐゴシック" charset="0"/>
              </a:rPr>
              <a:t>on Topic</a:t>
            </a:r>
          </a:p>
          <a:p>
            <a:r>
              <a:rPr lang="en-US" sz="2000" dirty="0">
                <a:ea typeface="ＭＳ Ｐゴシック" charset="0"/>
                <a:cs typeface="ＭＳ Ｐゴシック" charset="0"/>
              </a:rPr>
              <a:t>Required Readings and Project or Assignment or Test on Topic and </a:t>
            </a:r>
            <a:r>
              <a:rPr lang="en-US" sz="2000" b="1" dirty="0">
                <a:ea typeface="ＭＳ Ｐゴシック" charset="0"/>
                <a:cs typeface="ＭＳ Ｐゴシック" charset="0"/>
              </a:rPr>
              <a:t>Supervised Practice</a:t>
            </a:r>
          </a:p>
          <a:p>
            <a:endParaRPr lang="en-US" sz="2000" dirty="0">
              <a:ea typeface="ＭＳ Ｐゴシック" charset="0"/>
              <a:cs typeface="ＭＳ Ｐゴシック" charset="0"/>
            </a:endParaRPr>
          </a:p>
          <a:p>
            <a:endParaRPr lang="en-US" sz="2000" dirty="0">
              <a:ea typeface="ＭＳ Ｐゴシック" charset="0"/>
              <a:cs typeface="ＭＳ Ｐゴシック" charset="0"/>
            </a:endParaRPr>
          </a:p>
          <a:p>
            <a:endParaRPr lang="en-US" sz="2000" dirty="0">
              <a:ea typeface="ＭＳ Ｐゴシック" charset="0"/>
              <a:cs typeface="ＭＳ Ｐゴシック" charset="0"/>
            </a:endParaRPr>
          </a:p>
          <a:p>
            <a:endParaRPr lang="en-US" sz="2000" dirty="0">
              <a:ea typeface="ＭＳ Ｐゴシック" charset="0"/>
              <a:cs typeface="ＭＳ Ｐゴシック" charset="0"/>
            </a:endParaRPr>
          </a:p>
        </p:txBody>
      </p:sp>
      <p:sp>
        <p:nvSpPr>
          <p:cNvPr id="36871" name="Slide Number Placeholder 7"/>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AE5006C3-91C2-FF42-8280-D8253F512DB5}" type="slidenum">
              <a:rPr lang="en-US"/>
              <a:pPr/>
              <a:t>36</a:t>
            </a:fld>
            <a:endParaRPr lang="en-US"/>
          </a:p>
        </p:txBody>
      </p:sp>
    </p:spTree>
    <p:extLst>
      <p:ext uri="{BB962C8B-B14F-4D97-AF65-F5344CB8AC3E}">
        <p14:creationId xmlns:p14="http://schemas.microsoft.com/office/powerpoint/2010/main" val="281910629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197768"/>
            <a:ext cx="6994525" cy="1143000"/>
          </a:xfrm>
        </p:spPr>
        <p:txBody>
          <a:bodyPr/>
          <a:lstStyle/>
          <a:p>
            <a:r>
              <a:rPr lang="en-US" sz="4000" dirty="0" smtClean="0"/>
              <a:t>Pilot Data of Inclusion Foundations</a:t>
            </a:r>
            <a:endParaRPr lang="en-US" sz="4000" dirty="0"/>
          </a:p>
        </p:txBody>
      </p:sp>
      <p:sp>
        <p:nvSpPr>
          <p:cNvPr id="7" name="Slide Number Placeholder 6"/>
          <p:cNvSpPr>
            <a:spLocks noGrp="1"/>
          </p:cNvSpPr>
          <p:nvPr>
            <p:ph type="sldNum" sz="quarter" idx="12"/>
          </p:nvPr>
        </p:nvSpPr>
        <p:spPr/>
        <p:txBody>
          <a:bodyPr/>
          <a:lstStyle/>
          <a:p>
            <a:pPr>
              <a:defRPr/>
            </a:pPr>
            <a:fld id="{93F103F2-F5E6-4B19-9F54-0075A4F32AF2}" type="slidenum">
              <a:rPr lang="es-ES" altLang="en-US" smtClean="0"/>
              <a:pPr>
                <a:defRPr/>
              </a:pPr>
              <a:t>37</a:t>
            </a:fld>
            <a:endParaRPr lang="es-ES" altLang="en-US" dirty="0"/>
          </a:p>
        </p:txBody>
      </p:sp>
      <p:pic>
        <p:nvPicPr>
          <p:cNvPr id="6146" name="Picture 2" descr="This graphic means the implementation degree of inclusion foundations (one of the inclusive services) in 10 courses&#10;" title="Pi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611" y="1556792"/>
            <a:ext cx="68278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3640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197768"/>
            <a:ext cx="6994525" cy="1143000"/>
          </a:xfrm>
        </p:spPr>
        <p:txBody>
          <a:bodyPr/>
          <a:lstStyle/>
          <a:p>
            <a:r>
              <a:rPr lang="en-US" sz="4000" dirty="0" smtClean="0"/>
              <a:t>Pilot Data of Family Involvement</a:t>
            </a:r>
            <a:endParaRPr lang="en-US" sz="4000" dirty="0"/>
          </a:p>
        </p:txBody>
      </p:sp>
      <p:pic>
        <p:nvPicPr>
          <p:cNvPr id="7170" name="Picture 2" descr="This graphic represents the implementation degree of family involvement (one of the inclusive services) in 10 courses.&#10;" title="Pi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727" y="1556792"/>
            <a:ext cx="6589713"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93F103F2-F5E6-4B19-9F54-0075A4F32AF2}" type="slidenum">
              <a:rPr lang="es-ES" altLang="en-US" smtClean="0"/>
              <a:pPr>
                <a:defRPr/>
              </a:pPr>
              <a:t>38</a:t>
            </a:fld>
            <a:endParaRPr lang="es-ES" altLang="en-US" dirty="0"/>
          </a:p>
        </p:txBody>
      </p:sp>
    </p:spTree>
    <p:extLst>
      <p:ext uri="{BB962C8B-B14F-4D97-AF65-F5344CB8AC3E}">
        <p14:creationId xmlns:p14="http://schemas.microsoft.com/office/powerpoint/2010/main" val="67157626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4365104"/>
            <a:ext cx="7772400" cy="1362075"/>
          </a:xfrm>
        </p:spPr>
        <p:txBody>
          <a:bodyPr/>
          <a:lstStyle/>
          <a:p>
            <a:pPr algn="r"/>
            <a:r>
              <a:rPr lang="en-US" dirty="0" smtClean="0"/>
              <a:t>Use of the innovation configurations</a:t>
            </a:r>
            <a:endParaRPr lang="en-US" dirty="0"/>
          </a:p>
        </p:txBody>
      </p:sp>
      <p:sp>
        <p:nvSpPr>
          <p:cNvPr id="5" name="Text Placeholder 4"/>
          <p:cNvSpPr>
            <a:spLocks noGrp="1"/>
          </p:cNvSpPr>
          <p:nvPr>
            <p:ph type="body" idx="1"/>
          </p:nvPr>
        </p:nvSpPr>
        <p:spPr>
          <a:xfrm>
            <a:off x="1371600" y="2924944"/>
            <a:ext cx="7772400" cy="1500187"/>
          </a:xfrm>
        </p:spPr>
        <p:txBody>
          <a:bodyPr/>
          <a:lstStyle/>
          <a:p>
            <a:pPr algn="r"/>
            <a:r>
              <a:rPr lang="en-US" sz="4000" dirty="0" smtClean="0"/>
              <a:t>Lessons Learned:</a:t>
            </a:r>
            <a:endParaRPr lang="en-US" sz="4000" dirty="0"/>
          </a:p>
        </p:txBody>
      </p:sp>
      <p:sp>
        <p:nvSpPr>
          <p:cNvPr id="2" name="Slide Number Placeholder 1"/>
          <p:cNvSpPr>
            <a:spLocks noGrp="1"/>
          </p:cNvSpPr>
          <p:nvPr>
            <p:ph type="sldNum" sz="quarter" idx="12"/>
          </p:nvPr>
        </p:nvSpPr>
        <p:spPr/>
        <p:txBody>
          <a:bodyPr/>
          <a:lstStyle/>
          <a:p>
            <a:pPr>
              <a:defRPr/>
            </a:pPr>
            <a:fld id="{DB459A33-F5AD-42B5-B056-C2EA4DB5FB42}" type="slidenum">
              <a:rPr lang="es-ES" altLang="en-US" smtClean="0"/>
              <a:pPr>
                <a:defRPr/>
              </a:pPr>
              <a:t>39</a:t>
            </a:fld>
            <a:endParaRPr lang="es-ES" altLang="en-US" dirty="0"/>
          </a:p>
        </p:txBody>
      </p:sp>
    </p:spTree>
    <p:extLst>
      <p:ext uri="{BB962C8B-B14F-4D97-AF65-F5344CB8AC3E}">
        <p14:creationId xmlns:p14="http://schemas.microsoft.com/office/powerpoint/2010/main" val="12722352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ln>
            <a:miter lim="800000"/>
            <a:headEnd/>
            <a:tailEnd/>
          </a:ln>
        </p:spPr>
        <p:txBody>
          <a:bodyPr/>
          <a:lstStyle/>
          <a:p>
            <a:r>
              <a:rPr lang="en-US" dirty="0">
                <a:latin typeface="Arial" charset="0"/>
                <a:ea typeface="ＭＳ Ｐゴシック" charset="0"/>
              </a:rPr>
              <a:t>CEEDAR Center</a:t>
            </a:r>
          </a:p>
        </p:txBody>
      </p:sp>
      <p:sp>
        <p:nvSpPr>
          <p:cNvPr id="3" name="Content Placeholder 2"/>
          <p:cNvSpPr>
            <a:spLocks noGrp="1"/>
          </p:cNvSpPr>
          <p:nvPr>
            <p:ph idx="1"/>
          </p:nvPr>
        </p:nvSpPr>
        <p:spPr>
          <a:xfrm>
            <a:off x="1692275" y="1628775"/>
            <a:ext cx="6994525" cy="4537075"/>
          </a:xfrm>
        </p:spPr>
        <p:txBody>
          <a:bodyPr/>
          <a:lstStyle/>
          <a:p>
            <a:pPr>
              <a:defRPr/>
            </a:pPr>
            <a:r>
              <a:rPr lang="en-US" dirty="0" smtClean="0"/>
              <a:t>Funded by OSEP for five years</a:t>
            </a:r>
          </a:p>
          <a:p>
            <a:pPr>
              <a:defRPr/>
            </a:pPr>
            <a:r>
              <a:rPr lang="en-US" dirty="0" smtClean="0"/>
              <a:t>Cooperative </a:t>
            </a:r>
            <a:r>
              <a:rPr lang="en-US" dirty="0"/>
              <a:t>Agreement with the University of Florida</a:t>
            </a:r>
          </a:p>
          <a:p>
            <a:pPr>
              <a:defRPr/>
            </a:pPr>
            <a:r>
              <a:rPr lang="en-US" dirty="0" smtClean="0"/>
              <a:t>Directed </a:t>
            </a:r>
            <a:r>
              <a:rPr lang="en-US" dirty="0"/>
              <a:t>by Dr. Mary Brownell</a:t>
            </a:r>
          </a:p>
          <a:p>
            <a:pPr>
              <a:defRPr/>
            </a:pPr>
            <a:r>
              <a:rPr lang="en-US" dirty="0" smtClean="0"/>
              <a:t>Began Jan 1, 2013</a:t>
            </a:r>
          </a:p>
          <a:p>
            <a:pPr>
              <a:defRPr/>
            </a:pPr>
            <a:r>
              <a:rPr lang="en-US" dirty="0" smtClean="0"/>
              <a:t>Intensive technical assistance to 20 states (5 this year)</a:t>
            </a:r>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4</a:t>
            </a:fld>
            <a:endParaRPr lang="es-ES" altLang="en-US" dirty="0"/>
          </a:p>
        </p:txBody>
      </p:sp>
    </p:spTree>
    <p:extLst>
      <p:ext uri="{BB962C8B-B14F-4D97-AF65-F5344CB8AC3E}">
        <p14:creationId xmlns:p14="http://schemas.microsoft.com/office/powerpoint/2010/main" val="3180938543"/>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ln>
            <a:miter lim="800000"/>
            <a:headEnd/>
            <a:tailEnd/>
          </a:ln>
        </p:spPr>
        <p:txBody>
          <a:bodyPr/>
          <a:lstStyle/>
          <a:p>
            <a:r>
              <a:rPr lang="en-US" dirty="0">
                <a:latin typeface="Arial" charset="0"/>
                <a:ea typeface="ＭＳ Ｐゴシック" charset="0"/>
              </a:rPr>
              <a:t>CEEDAR ICs</a:t>
            </a:r>
          </a:p>
        </p:txBody>
      </p:sp>
      <p:sp>
        <p:nvSpPr>
          <p:cNvPr id="3" name="Content Placeholder 2"/>
          <p:cNvSpPr>
            <a:spLocks noGrp="1"/>
          </p:cNvSpPr>
          <p:nvPr>
            <p:ph idx="1"/>
          </p:nvPr>
        </p:nvSpPr>
        <p:spPr/>
        <p:txBody>
          <a:bodyPr/>
          <a:lstStyle/>
          <a:p>
            <a:pPr marL="0" indent="0">
              <a:buFont typeface="Wingdings" charset="0"/>
              <a:buNone/>
              <a:defRPr/>
            </a:pPr>
            <a:r>
              <a:rPr lang="en-US" dirty="0" smtClean="0"/>
              <a:t>Expand on the initial ICs</a:t>
            </a:r>
          </a:p>
          <a:p>
            <a:pPr marL="0" indent="0">
              <a:buFont typeface="Wingdings" charset="0"/>
              <a:buNone/>
              <a:defRPr/>
            </a:pPr>
            <a:r>
              <a:rPr lang="en-US" i="1" dirty="0"/>
              <a:t>a</a:t>
            </a:r>
            <a:r>
              <a:rPr lang="en-US" i="1" dirty="0" smtClean="0"/>
              <a:t>nd</a:t>
            </a:r>
          </a:p>
          <a:p>
            <a:pPr marL="0" indent="0">
              <a:buFont typeface="Wingdings" charset="0"/>
              <a:buNone/>
              <a:defRPr/>
            </a:pPr>
            <a:r>
              <a:rPr lang="en-US" dirty="0" smtClean="0"/>
              <a:t>Align courses with evidence-based knowledge and practice</a:t>
            </a:r>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40</a:t>
            </a:fld>
            <a:endParaRPr lang="es-ES" altLang="en-US" dirty="0"/>
          </a:p>
        </p:txBody>
      </p:sp>
    </p:spTree>
    <p:extLst>
      <p:ext uri="{BB962C8B-B14F-4D97-AF65-F5344CB8AC3E}">
        <p14:creationId xmlns:p14="http://schemas.microsoft.com/office/powerpoint/2010/main" val="379276677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060848"/>
            <a:ext cx="6994525" cy="1512168"/>
          </a:xfrm>
        </p:spPr>
        <p:txBody>
          <a:bodyPr/>
          <a:lstStyle/>
          <a:p>
            <a:r>
              <a:rPr lang="en-US" dirty="0">
                <a:latin typeface="Arial" charset="0"/>
                <a:ea typeface="ＭＳ Ｐゴシック" charset="0"/>
              </a:rPr>
              <a:t>NIC- CEM- IC</a:t>
            </a:r>
            <a:br>
              <a:rPr lang="en-US" dirty="0">
                <a:latin typeface="Arial" charset="0"/>
                <a:ea typeface="ＭＳ Ｐゴシック" charset="0"/>
              </a:rPr>
            </a:br>
            <a:r>
              <a:rPr lang="en-US" dirty="0">
                <a:latin typeface="Arial" charset="0"/>
                <a:ea typeface="ＭＳ Ｐゴシック" charset="0"/>
              </a:rPr>
              <a:t> Demo </a:t>
            </a:r>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41</a:t>
            </a:fld>
            <a:endParaRPr lang="es-ES" altLang="en-US" dirty="0"/>
          </a:p>
        </p:txBody>
      </p:sp>
    </p:spTree>
    <p:extLst>
      <p:ext uri="{BB962C8B-B14F-4D97-AF65-F5344CB8AC3E}">
        <p14:creationId xmlns:p14="http://schemas.microsoft.com/office/powerpoint/2010/main" val="121231262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descr="QandA.jpg" title="Questions &amp; Answ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7975" y="2343150"/>
            <a:ext cx="2143125" cy="2143125"/>
          </a:xfrm>
        </p:spPr>
      </p:pic>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42</a:t>
            </a:fld>
            <a:endParaRPr lang="es-ES" altLang="en-US" dirty="0"/>
          </a:p>
        </p:txBody>
      </p:sp>
    </p:spTree>
    <p:extLst>
      <p:ext uri="{BB962C8B-B14F-4D97-AF65-F5344CB8AC3E}">
        <p14:creationId xmlns:p14="http://schemas.microsoft.com/office/powerpoint/2010/main" val="274485966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ln>
            <a:miter lim="800000"/>
            <a:headEnd/>
            <a:tailEnd/>
          </a:ln>
        </p:spPr>
        <p:txBody>
          <a:bodyPr/>
          <a:lstStyle/>
          <a:p>
            <a:r>
              <a:rPr lang="en-US" altLang="en-US" sz="3600" dirty="0" smtClean="0"/>
              <a:t>Disclaimer</a:t>
            </a:r>
          </a:p>
        </p:txBody>
      </p:sp>
      <p:sp>
        <p:nvSpPr>
          <p:cNvPr id="2" name="Content Placeholder 1"/>
          <p:cNvSpPr>
            <a:spLocks noGrp="1"/>
          </p:cNvSpPr>
          <p:nvPr>
            <p:ph idx="1"/>
          </p:nvPr>
        </p:nvSpPr>
        <p:spPr/>
        <p:txBody>
          <a:bodyPr/>
          <a:lstStyle/>
          <a:p>
            <a:pPr marL="0" indent="0">
              <a:buNone/>
            </a:pPr>
            <a:r>
              <a:rPr lang="en-US" altLang="en-US" sz="2000" dirty="0">
                <a:solidFill>
                  <a:schemeClr val="tx2"/>
                </a:solidFill>
              </a:rPr>
              <a:t>The contents of this webinar were developed under a cooperative agreement from the U.S. Department of Education, H325A120003. However, those contents do not necessarily represent the policy of the U.S. Department of Education, and you should not assume endorsement by the federal government.</a:t>
            </a:r>
          </a:p>
          <a:p>
            <a:pPr marL="0" indent="0">
              <a:buNone/>
            </a:pPr>
            <a:endParaRPr lang="en-US" sz="2000" dirty="0"/>
          </a:p>
        </p:txBody>
      </p:sp>
      <p:sp>
        <p:nvSpPr>
          <p:cNvPr id="3891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a:spcBef>
                <a:spcPct val="20000"/>
              </a:spcBef>
              <a:buChar char="–"/>
              <a:defRPr sz="2800">
                <a:solidFill>
                  <a:srgbClr val="0061AF"/>
                </a:solidFill>
                <a:latin typeface="Arial" charset="0"/>
                <a:ea typeface="Arial" charset="0"/>
                <a:cs typeface="Arial" charset="0"/>
              </a:defRPr>
            </a:lvl2pPr>
            <a:lvl3pPr marL="1143000" indent="-228600">
              <a:spcBef>
                <a:spcPct val="20000"/>
              </a:spcBef>
              <a:buChar char="•"/>
              <a:defRPr sz="2400">
                <a:solidFill>
                  <a:srgbClr val="0061AF"/>
                </a:solidFill>
                <a:latin typeface="Arial" charset="0"/>
                <a:ea typeface="Arial" charset="0"/>
                <a:cs typeface="Arial" charset="0"/>
              </a:defRPr>
            </a:lvl3pPr>
            <a:lvl4pPr marL="1600200" indent="-228600">
              <a:spcBef>
                <a:spcPct val="20000"/>
              </a:spcBef>
              <a:buChar char="–"/>
              <a:defRPr sz="2000">
                <a:solidFill>
                  <a:srgbClr val="0061AF"/>
                </a:solidFill>
                <a:latin typeface="Arial" charset="0"/>
                <a:ea typeface="Arial" charset="0"/>
                <a:cs typeface="Arial" charset="0"/>
              </a:defRPr>
            </a:lvl4pPr>
            <a:lvl5pPr marL="2057400" indent="-22860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spcBef>
                <a:spcPct val="0"/>
              </a:spcBef>
              <a:buFontTx/>
              <a:buNone/>
            </a:pPr>
            <a:r>
              <a:rPr lang="es-ES" altLang="en-US" sz="1800" dirty="0" smtClean="0">
                <a:solidFill>
                  <a:schemeClr val="tx1"/>
                </a:solidFill>
              </a:rPr>
              <a:t>        </a:t>
            </a:r>
            <a:fld id="{B6004D65-4B41-4BF3-A77C-DBF06FA88435}" type="slidenum">
              <a:rPr lang="es-ES" altLang="en-US" sz="1800" smtClean="0">
                <a:solidFill>
                  <a:schemeClr val="tx1"/>
                </a:solidFill>
              </a:rPr>
              <a:pPr>
                <a:spcBef>
                  <a:spcPct val="0"/>
                </a:spcBef>
                <a:buFontTx/>
                <a:buNone/>
              </a:pPr>
              <a:t>43</a:t>
            </a:fld>
            <a:endParaRPr lang="es-ES" altLang="en-US" sz="1800" dirty="0">
              <a:solidFill>
                <a:schemeClr val="tx1"/>
              </a:solidFill>
            </a:endParaRPr>
          </a:p>
        </p:txBody>
      </p:sp>
    </p:spTree>
  </p:cSld>
  <p:clrMapOvr>
    <a:masterClrMapping/>
  </p:clrMapOvr>
  <p:transition spd="slow" advTm="92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ln>
            <a:miter lim="800000"/>
            <a:headEnd/>
            <a:tailEnd/>
          </a:ln>
        </p:spPr>
        <p:txBody>
          <a:bodyPr/>
          <a:lstStyle/>
          <a:p>
            <a:r>
              <a:rPr lang="en-US" dirty="0">
                <a:latin typeface="Arial" charset="0"/>
                <a:ea typeface="ＭＳ Ｐゴシック" charset="0"/>
              </a:rPr>
              <a:t>CEEDAR’s Mission</a:t>
            </a:r>
          </a:p>
        </p:txBody>
      </p:sp>
      <p:sp>
        <p:nvSpPr>
          <p:cNvPr id="3" name="Content Placeholder 2"/>
          <p:cNvSpPr>
            <a:spLocks noGrp="1"/>
          </p:cNvSpPr>
          <p:nvPr>
            <p:ph idx="1"/>
          </p:nvPr>
        </p:nvSpPr>
        <p:spPr>
          <a:xfrm>
            <a:off x="1691680" y="1484784"/>
            <a:ext cx="7180263" cy="4321175"/>
          </a:xfrm>
        </p:spPr>
        <p:txBody>
          <a:bodyPr/>
          <a:lstStyle/>
          <a:p>
            <a:pPr marL="0" indent="0">
              <a:buFont typeface="Wingdings" charset="0"/>
              <a:buNone/>
              <a:defRPr/>
            </a:pPr>
            <a:r>
              <a:rPr lang="en-US" sz="3000" dirty="0" smtClean="0"/>
              <a:t>To create </a:t>
            </a:r>
            <a:r>
              <a:rPr lang="en-US" sz="3000" b="1" i="1" dirty="0" smtClean="0"/>
              <a:t>aligned</a:t>
            </a:r>
            <a:r>
              <a:rPr lang="en-US" sz="3000" dirty="0" smtClean="0"/>
              <a:t> professional learning systems that provide effective </a:t>
            </a:r>
            <a:r>
              <a:rPr lang="en-US" sz="3000" b="1" i="1" dirty="0" smtClean="0"/>
              <a:t>opportunities</a:t>
            </a:r>
            <a:r>
              <a:rPr lang="en-US" sz="3000" dirty="0" smtClean="0"/>
              <a:t> </a:t>
            </a:r>
            <a:r>
              <a:rPr lang="en-US" sz="3000" dirty="0"/>
              <a:t>for teachers </a:t>
            </a:r>
            <a:r>
              <a:rPr lang="en-US" sz="3000" dirty="0" smtClean="0"/>
              <a:t>to master core and specialized instruction </a:t>
            </a:r>
            <a:r>
              <a:rPr lang="en-US" sz="3000" dirty="0" smtClean="0">
                <a:solidFill>
                  <a:srgbClr val="0362B1"/>
                </a:solidFill>
              </a:rPr>
              <a:t>in inclusive settings—and </a:t>
            </a:r>
            <a:r>
              <a:rPr lang="en-US" sz="3000" dirty="0" smtClean="0"/>
              <a:t>for leaders </a:t>
            </a:r>
            <a:r>
              <a:rPr lang="en-US" sz="3000" dirty="0" smtClean="0">
                <a:solidFill>
                  <a:srgbClr val="0362B1"/>
                </a:solidFill>
              </a:rPr>
              <a:t>to establish the conditions in schools that sustain high quality instruction—to enable </a:t>
            </a:r>
            <a:r>
              <a:rPr lang="en-US" sz="3000" dirty="0" smtClean="0"/>
              <a:t>students with disabilities </a:t>
            </a:r>
            <a:r>
              <a:rPr lang="en-US" sz="3000" dirty="0" smtClean="0">
                <a:solidFill>
                  <a:srgbClr val="0362B1"/>
                </a:solidFill>
              </a:rPr>
              <a:t>to achieve </a:t>
            </a:r>
            <a:r>
              <a:rPr lang="en-US" sz="3000" dirty="0" smtClean="0"/>
              <a:t>college and career ready standards</a:t>
            </a:r>
            <a:endParaRPr lang="en-US" sz="3000" dirty="0"/>
          </a:p>
        </p:txBody>
      </p:sp>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5</a:t>
            </a:fld>
            <a:endParaRPr lang="es-ES" altLang="en-US" dirty="0"/>
          </a:p>
        </p:txBody>
      </p:sp>
    </p:spTree>
    <p:extLst>
      <p:ext uri="{BB962C8B-B14F-4D97-AF65-F5344CB8AC3E}">
        <p14:creationId xmlns:p14="http://schemas.microsoft.com/office/powerpoint/2010/main" val="68879527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19250" y="188913"/>
            <a:ext cx="6913563" cy="936625"/>
          </a:xfrm>
          <a:ln>
            <a:miter lim="800000"/>
            <a:headEnd/>
            <a:tailEnd/>
          </a:ln>
        </p:spPr>
        <p:txBody>
          <a:bodyPr/>
          <a:lstStyle/>
          <a:p>
            <a:r>
              <a:rPr lang="en-US" dirty="0">
                <a:latin typeface="Arial" charset="0"/>
                <a:ea typeface="ＭＳ Ｐゴシック" charset="0"/>
              </a:rPr>
              <a:t>Our Approach</a:t>
            </a:r>
          </a:p>
        </p:txBody>
      </p:sp>
      <p:pic>
        <p:nvPicPr>
          <p:cNvPr id="25603" name="Picture 1" descr="To create aligned professional learning systems that provide teachers and leaders effective opportunities to learn how to improve and support core and specialized instruction in inclusive settings that enable students with disabilities to achieve college and career readiness standards&#10;&#10;" title="Target Char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268983"/>
            <a:ext cx="5184353" cy="518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4440EFA-E6F7-40C0-B452-6E5E18A3A871}" type="slidenum">
              <a:rPr lang="es-ES" altLang="en-US" smtClean="0"/>
              <a:pPr>
                <a:defRPr/>
              </a:pPr>
              <a:t>6</a:t>
            </a:fld>
            <a:endParaRPr lang="es-ES" altLang="en-US" dirty="0"/>
          </a:p>
        </p:txBody>
      </p:sp>
    </p:spTree>
    <p:extLst>
      <p:ext uri="{BB962C8B-B14F-4D97-AF65-F5344CB8AC3E}">
        <p14:creationId xmlns:p14="http://schemas.microsoft.com/office/powerpoint/2010/main" val="7961298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Assumptions</a:t>
            </a:r>
            <a:endParaRPr lang="en-US" dirty="0"/>
          </a:p>
        </p:txBody>
      </p:sp>
      <p:pic>
        <p:nvPicPr>
          <p:cNvPr id="1026" name="Picture 2" descr="Teachers and leaders must use the most powerful strategies (powerful strategies are those that have proven to be effective in promoting student achievement and positive social outcomes)&#10;Teachers and leaders need effective opportunities to learn&#10;Effective opportunities to learn must occur over time&#10;Policies must support preparation institutions in providing sustained, effective learning opportunities. In other words, the approach must be systemic. &#10;Collaboration --The development of these policies and the reforms that must occur to provide effective opportunities to learn will require collaboration&#10;&#10;" title="Process Flow Ch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4122" y="1600200"/>
            <a:ext cx="7256350" cy="440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D4440EFA-E6F7-40C0-B452-6E5E18A3A871}" type="slidenum">
              <a:rPr lang="es-ES" altLang="en-US" smtClean="0"/>
              <a:pPr>
                <a:defRPr/>
              </a:pPr>
              <a:t>7</a:t>
            </a:fld>
            <a:endParaRPr lang="es-ES" altLang="en-US" dirty="0"/>
          </a:p>
        </p:txBody>
      </p:sp>
    </p:spTree>
    <p:extLst>
      <p:ext uri="{BB962C8B-B14F-4D97-AF65-F5344CB8AC3E}">
        <p14:creationId xmlns:p14="http://schemas.microsoft.com/office/powerpoint/2010/main" val="43356266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692275" y="116632"/>
            <a:ext cx="6994525" cy="1301006"/>
          </a:xfrm>
          <a:ln>
            <a:miter lim="800000"/>
            <a:headEnd/>
            <a:tailEnd/>
          </a:ln>
        </p:spPr>
        <p:txBody>
          <a:bodyPr/>
          <a:lstStyle/>
          <a:p>
            <a:r>
              <a:rPr lang="en-US" sz="4000" dirty="0">
                <a:latin typeface="Arial" charset="0"/>
                <a:ea typeface="ＭＳ Ｐゴシック" charset="0"/>
              </a:rPr>
              <a:t>Technical </a:t>
            </a:r>
            <a:r>
              <a:rPr lang="en-US" sz="4000" dirty="0" smtClean="0">
                <a:latin typeface="Arial" charset="0"/>
                <a:ea typeface="ＭＳ Ｐゴシック" charset="0"/>
              </a:rPr>
              <a:t>Assistance (TA)</a:t>
            </a:r>
            <a:endParaRPr lang="en-US" sz="4000" dirty="0">
              <a:latin typeface="Arial" charset="0"/>
              <a:ea typeface="ＭＳ Ｐゴシック" charset="0"/>
            </a:endParaRPr>
          </a:p>
        </p:txBody>
      </p:sp>
      <p:pic>
        <p:nvPicPr>
          <p:cNvPr id="2050" name="Picture 2" descr="This graphic means the CEEDAR Center will provide three levels of technical assistance such as Universal, Targeted, and Intensive. &#10;" title="Pyramid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832" y="1556792"/>
            <a:ext cx="6578600"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4440EFA-E6F7-40C0-B452-6E5E18A3A871}" type="slidenum">
              <a:rPr lang="es-ES" altLang="en-US" smtClean="0"/>
              <a:pPr>
                <a:defRPr/>
              </a:pPr>
              <a:t>8</a:t>
            </a:fld>
            <a:endParaRPr lang="es-ES" altLang="en-US" dirty="0"/>
          </a:p>
        </p:txBody>
      </p:sp>
    </p:spTree>
    <p:extLst>
      <p:ext uri="{BB962C8B-B14F-4D97-AF65-F5344CB8AC3E}">
        <p14:creationId xmlns:p14="http://schemas.microsoft.com/office/powerpoint/2010/main" val="392300616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196752"/>
            <a:ext cx="7313324" cy="3096344"/>
          </a:xfrm>
        </p:spPr>
        <p:txBody>
          <a:bodyPr/>
          <a:lstStyle/>
          <a:p>
            <a:pPr marL="0" indent="0"/>
            <a:r>
              <a:rPr lang="en-US" dirty="0" smtClean="0"/>
              <a:t>O(TL)</a:t>
            </a:r>
            <a:r>
              <a:rPr lang="en-US" baseline="30000" dirty="0" smtClean="0"/>
              <a:t>2</a:t>
            </a:r>
            <a:br>
              <a:rPr lang="en-US" baseline="30000" dirty="0" smtClean="0"/>
            </a:br>
            <a:r>
              <a:rPr lang="en-US" dirty="0"/>
              <a:t>Opportunities to Learn </a:t>
            </a:r>
            <a:br>
              <a:rPr lang="en-US" dirty="0"/>
            </a:br>
            <a:r>
              <a:rPr lang="en-US" dirty="0"/>
              <a:t>for </a:t>
            </a:r>
            <a:br>
              <a:rPr lang="en-US" dirty="0"/>
            </a:br>
            <a:r>
              <a:rPr lang="en-US" dirty="0"/>
              <a:t>Teachers and Leaders</a:t>
            </a:r>
          </a:p>
        </p:txBody>
      </p:sp>
    </p:spTree>
    <p:extLst>
      <p:ext uri="{BB962C8B-B14F-4D97-AF65-F5344CB8AC3E}">
        <p14:creationId xmlns:p14="http://schemas.microsoft.com/office/powerpoint/2010/main" val="288801234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17351</TotalTime>
  <Words>2129</Words>
  <Application>Microsoft Office PowerPoint</Application>
  <PresentationFormat>On-screen Show (4:3)</PresentationFormat>
  <Paragraphs>282</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Diseño predeterminado</vt:lpstr>
      <vt:lpstr>Using Evidence Based Practices to Reform Teacher and Leader Education:  Useful Tools and Resources in Action </vt:lpstr>
      <vt:lpstr>Today</vt:lpstr>
      <vt:lpstr>CEEDAR Center </vt:lpstr>
      <vt:lpstr>CEEDAR Center</vt:lpstr>
      <vt:lpstr>CEEDAR’s Mission</vt:lpstr>
      <vt:lpstr>Our Approach</vt:lpstr>
      <vt:lpstr>Key Assumptions</vt:lpstr>
      <vt:lpstr>Technical Assistance (TA)</vt:lpstr>
      <vt:lpstr>O(TL)2 Opportunities to Learn  for  Teachers and Leaders</vt:lpstr>
      <vt:lpstr>Highly Skilled Teachers</vt:lpstr>
      <vt:lpstr>How Will We Secure Such Extraordinary Teachers?</vt:lpstr>
      <vt:lpstr>Effective Opportunities  to Learn</vt:lpstr>
      <vt:lpstr>Opportunity to Learn</vt:lpstr>
      <vt:lpstr>Main Ingredients</vt:lpstr>
      <vt:lpstr>Content Coverage</vt:lpstr>
      <vt:lpstr>Content Coverage  (continued)</vt:lpstr>
      <vt:lpstr>Instructional Quality</vt:lpstr>
      <vt:lpstr>Instructional Quality (continued)</vt:lpstr>
      <vt:lpstr>Time for Learning How  to Teach</vt:lpstr>
      <vt:lpstr>Using the Evidence:  CEEDAR Tools</vt:lpstr>
      <vt:lpstr>Focusing on the Evidence</vt:lpstr>
      <vt:lpstr>Providing Intensive TA:  Tools</vt:lpstr>
      <vt:lpstr>Background on Innovation Configurations </vt:lpstr>
      <vt:lpstr>What is an Innovation Configuration?</vt:lpstr>
      <vt:lpstr>Innovation Configurations</vt:lpstr>
      <vt:lpstr>Voices from the Field</vt:lpstr>
      <vt:lpstr>Project RAISE-UP Raising the Bar through Curriculum Enhancements</vt:lpstr>
      <vt:lpstr>A 325T Grant Project RAISE-UP Redesigning and Improving Special Education – Undergraduate Program</vt:lpstr>
      <vt:lpstr>Purpose of Grant</vt:lpstr>
      <vt:lpstr>State University of New York  at Fredonia</vt:lpstr>
      <vt:lpstr>Timeline for Major Project Activities</vt:lpstr>
      <vt:lpstr>Year One Project Activities</vt:lpstr>
      <vt:lpstr>IEP for the LRE</vt:lpstr>
      <vt:lpstr> Selected Courses for Pilot</vt:lpstr>
      <vt:lpstr>Spring 2010 Pilot Data</vt:lpstr>
      <vt:lpstr>Inclusive Services Adapted ICT Model</vt:lpstr>
      <vt:lpstr>Pilot Data of Inclusion Foundations</vt:lpstr>
      <vt:lpstr>Pilot Data of Family Involvement</vt:lpstr>
      <vt:lpstr>Use of the innovation configurations</vt:lpstr>
      <vt:lpstr>CEEDAR ICs</vt:lpstr>
      <vt:lpstr>NIC- CEM- IC  Demo </vt:lpstr>
      <vt:lpstr>Questions?</vt:lpstr>
      <vt:lpstr>Disclaimer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Evidence Based Practices to Reform Teacher and Leader Education</dc:title>
  <dc:subject>Useful Tools and Resources in Action</dc:subject>
  <dc:creator>Office of Special Education Programs (OSEP) </dc:creator>
  <cp:lastModifiedBy>dmaeyaert</cp:lastModifiedBy>
  <cp:revision>1087</cp:revision>
  <cp:lastPrinted>2014-01-30T20:45:51Z</cp:lastPrinted>
  <dcterms:created xsi:type="dcterms:W3CDTF">2010-05-23T14:28:12Z</dcterms:created>
  <dcterms:modified xsi:type="dcterms:W3CDTF">2014-07-15T04:09:25Z</dcterms:modified>
  <cp:category>Public Domain</cp:category>
</cp:coreProperties>
</file>