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Lst>
  <p:notesMasterIdLst>
    <p:notesMasterId r:id="rId41"/>
  </p:notesMasterIdLst>
  <p:sldIdLst>
    <p:sldId id="273" r:id="rId3"/>
    <p:sldId id="288" r:id="rId4"/>
    <p:sldId id="258" r:id="rId5"/>
    <p:sldId id="260" r:id="rId6"/>
    <p:sldId id="272" r:id="rId7"/>
    <p:sldId id="259" r:id="rId8"/>
    <p:sldId id="261" r:id="rId9"/>
    <p:sldId id="263" r:id="rId10"/>
    <p:sldId id="268" r:id="rId11"/>
    <p:sldId id="269" r:id="rId12"/>
    <p:sldId id="262" r:id="rId13"/>
    <p:sldId id="264" r:id="rId14"/>
    <p:sldId id="265" r:id="rId15"/>
    <p:sldId id="271" r:id="rId16"/>
    <p:sldId id="274" r:id="rId17"/>
    <p:sldId id="275" r:id="rId18"/>
    <p:sldId id="300" r:id="rId19"/>
    <p:sldId id="287" r:id="rId20"/>
    <p:sldId id="304" r:id="rId21"/>
    <p:sldId id="305" r:id="rId22"/>
    <p:sldId id="301" r:id="rId23"/>
    <p:sldId id="302" r:id="rId24"/>
    <p:sldId id="303" r:id="rId25"/>
    <p:sldId id="310" r:id="rId26"/>
    <p:sldId id="308" r:id="rId27"/>
    <p:sldId id="309" r:id="rId28"/>
    <p:sldId id="279" r:id="rId29"/>
    <p:sldId id="276" r:id="rId30"/>
    <p:sldId id="277" r:id="rId31"/>
    <p:sldId id="306" r:id="rId32"/>
    <p:sldId id="290" r:id="rId33"/>
    <p:sldId id="291" r:id="rId34"/>
    <p:sldId id="299" r:id="rId35"/>
    <p:sldId id="298" r:id="rId36"/>
    <p:sldId id="295" r:id="rId37"/>
    <p:sldId id="286" r:id="rId38"/>
    <p:sldId id="292" r:id="rId39"/>
    <p:sldId id="28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50024"/>
    <a:srgbClr val="C10012"/>
    <a:srgbClr val="FF8000"/>
    <a:srgbClr val="A50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1" autoAdjust="0"/>
    <p:restoredTop sz="86345" autoAdjust="0"/>
  </p:normalViewPr>
  <p:slideViewPr>
    <p:cSldViewPr snapToGrid="0" snapToObjects="1">
      <p:cViewPr>
        <p:scale>
          <a:sx n="75" d="100"/>
          <a:sy n="75" d="100"/>
        </p:scale>
        <p:origin x="-984" y="-762"/>
      </p:cViewPr>
      <p:guideLst>
        <p:guide orient="horz" pos="2160"/>
        <p:guide pos="2880"/>
      </p:guideLst>
    </p:cSldViewPr>
  </p:slideViewPr>
  <p:outlineViewPr>
    <p:cViewPr>
      <p:scale>
        <a:sx n="33" d="100"/>
        <a:sy n="33" d="100"/>
      </p:scale>
      <p:origin x="0" y="24618"/>
    </p:cViewPr>
  </p:outlineViewPr>
  <p:notesTextViewPr>
    <p:cViewPr>
      <p:scale>
        <a:sx n="100" d="100"/>
        <a:sy n="100" d="100"/>
      </p:scale>
      <p:origin x="0" y="0"/>
    </p:cViewPr>
  </p:notesTextViewPr>
  <p:sorterViewPr>
    <p:cViewPr>
      <p:scale>
        <a:sx n="158" d="100"/>
        <a:sy n="158" d="100"/>
      </p:scale>
      <p:origin x="0" y="9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65FDD-8604-E04A-BDA4-9C570E957D09}" type="datetimeFigureOut">
              <a:rPr lang="en-US" smtClean="0"/>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D1181-945A-4149-AB67-F698816D718A}" type="slidenum">
              <a:rPr lang="en-US" smtClean="0"/>
              <a:t>‹#›</a:t>
            </a:fld>
            <a:endParaRPr lang="en-US"/>
          </a:p>
        </p:txBody>
      </p:sp>
    </p:spTree>
    <p:extLst>
      <p:ext uri="{BB962C8B-B14F-4D97-AF65-F5344CB8AC3E}">
        <p14:creationId xmlns:p14="http://schemas.microsoft.com/office/powerpoint/2010/main" val="3903005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3</a:t>
            </a:fld>
            <a:endParaRPr lang="en-US"/>
          </a:p>
        </p:txBody>
      </p:sp>
    </p:spTree>
    <p:extLst>
      <p:ext uri="{BB962C8B-B14F-4D97-AF65-F5344CB8AC3E}">
        <p14:creationId xmlns:p14="http://schemas.microsoft.com/office/powerpoint/2010/main" val="151323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the work is already taking place, focus on a few key variables that you might what to address to make it better</a:t>
            </a:r>
          </a:p>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26</a:t>
            </a:fld>
            <a:endParaRPr lang="en-US"/>
          </a:p>
        </p:txBody>
      </p:sp>
    </p:spTree>
    <p:extLst>
      <p:ext uri="{BB962C8B-B14F-4D97-AF65-F5344CB8AC3E}">
        <p14:creationId xmlns:p14="http://schemas.microsoft.com/office/powerpoint/2010/main" val="87641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the work is already taking place, focus on a few key variables that you might what to address to make it better</a:t>
            </a:r>
          </a:p>
          <a:p>
            <a:pPr marL="63500">
              <a:spcBef>
                <a:spcPts val="1200"/>
              </a:spcBef>
            </a:pPr>
            <a:r>
              <a:rPr lang="en-US" sz="3600" b="0" dirty="0" smtClean="0">
                <a:solidFill>
                  <a:srgbClr val="000000"/>
                </a:solidFill>
                <a:latin typeface="Arial"/>
                <a:ea typeface="Calibri" charset="0"/>
                <a:cs typeface="Arial"/>
              </a:rPr>
              <a:t>Problem-solving during early efforts</a:t>
            </a:r>
          </a:p>
          <a:p>
            <a:pPr marL="749300" lvl="1">
              <a:spcBef>
                <a:spcPts val="1200"/>
              </a:spcBef>
            </a:pPr>
            <a:r>
              <a:rPr lang="en-US" dirty="0" smtClean="0">
                <a:solidFill>
                  <a:srgbClr val="000000"/>
                </a:solidFill>
                <a:latin typeface="Arial"/>
                <a:ea typeface="Calibri" charset="0"/>
                <a:cs typeface="Arial"/>
              </a:rPr>
              <a:t>Team Lead identified</a:t>
            </a:r>
          </a:p>
          <a:p>
            <a:pPr marL="749300" lvl="1">
              <a:spcBef>
                <a:spcPts val="1200"/>
              </a:spcBef>
            </a:pPr>
            <a:r>
              <a:rPr lang="en-US" dirty="0" smtClean="0">
                <a:solidFill>
                  <a:srgbClr val="000000"/>
                </a:solidFill>
                <a:latin typeface="Arial"/>
                <a:ea typeface="Calibri" charset="0"/>
                <a:cs typeface="Arial"/>
              </a:rPr>
              <a:t>Right people on the team</a:t>
            </a:r>
          </a:p>
          <a:p>
            <a:pPr marL="749300" lvl="1">
              <a:spcBef>
                <a:spcPts val="1200"/>
              </a:spcBef>
            </a:pPr>
            <a:r>
              <a:rPr lang="en-US" dirty="0" smtClean="0">
                <a:solidFill>
                  <a:srgbClr val="000000"/>
                </a:solidFill>
                <a:latin typeface="Arial"/>
                <a:ea typeface="Calibri" charset="0"/>
                <a:cs typeface="Arial"/>
              </a:rPr>
              <a:t>Time-limited to address the problem</a:t>
            </a:r>
          </a:p>
          <a:p>
            <a:pPr marL="749300" lvl="1">
              <a:spcBef>
                <a:spcPts val="1200"/>
              </a:spcBef>
            </a:pPr>
            <a:r>
              <a:rPr lang="en-US" dirty="0" smtClean="0">
                <a:solidFill>
                  <a:srgbClr val="000000"/>
                </a:solidFill>
                <a:latin typeface="Arial"/>
                <a:ea typeface="Calibri" charset="0"/>
                <a:cs typeface="Arial"/>
              </a:rPr>
              <a:t>Team disbands</a:t>
            </a:r>
            <a:endParaRPr lang="en-US" sz="3400" dirty="0" smtClean="0">
              <a:solidFill>
                <a:srgbClr val="000000"/>
              </a:solidFill>
              <a:latin typeface="Arial"/>
              <a:ea typeface="Calibri" charset="0"/>
              <a:cs typeface="Arial"/>
            </a:endParaRPr>
          </a:p>
          <a:p>
            <a:pPr marL="63500">
              <a:spcBef>
                <a:spcPts val="1200"/>
              </a:spcBef>
            </a:pPr>
            <a:r>
              <a:rPr lang="en-US" sz="3600" b="0" dirty="0" smtClean="0">
                <a:solidFill>
                  <a:srgbClr val="000000"/>
                </a:solidFill>
                <a:latin typeface="Arial"/>
                <a:ea typeface="Calibri" charset="0"/>
                <a:cs typeface="Arial"/>
              </a:rPr>
              <a:t>Practice Improvement </a:t>
            </a:r>
          </a:p>
          <a:p>
            <a:pPr marL="749300" lvl="1">
              <a:spcBef>
                <a:spcPts val="1200"/>
              </a:spcBef>
            </a:pPr>
            <a:r>
              <a:rPr lang="en-US" dirty="0" smtClean="0">
                <a:solidFill>
                  <a:srgbClr val="000000"/>
                </a:solidFill>
                <a:latin typeface="Arial"/>
                <a:ea typeface="Calibri" charset="0"/>
                <a:cs typeface="Arial"/>
              </a:rPr>
              <a:t>On-going efforts to improve practices and competencies</a:t>
            </a:r>
          </a:p>
          <a:p>
            <a:pPr marL="749300" lvl="1">
              <a:spcBef>
                <a:spcPts val="1200"/>
              </a:spcBef>
            </a:pPr>
            <a:r>
              <a:rPr lang="en-US" dirty="0" smtClean="0">
                <a:solidFill>
                  <a:srgbClr val="000000"/>
                </a:solidFill>
                <a:latin typeface="Arial"/>
                <a:ea typeface="Calibri" charset="0"/>
                <a:cs typeface="Arial"/>
              </a:rPr>
              <a:t>Use data to achieve better outcomes for children and </a:t>
            </a:r>
            <a:r>
              <a:rPr lang="ja-JP" altLang="en-US" dirty="0" smtClean="0">
                <a:solidFill>
                  <a:srgbClr val="000000"/>
                </a:solidFill>
                <a:latin typeface="Arial"/>
                <a:ea typeface="ＭＳ Ｐゴシック" charset="0"/>
                <a:cs typeface="Arial"/>
              </a:rPr>
              <a:t>“</a:t>
            </a:r>
            <a:r>
              <a:rPr lang="en-US" altLang="ja-JP" dirty="0" smtClean="0">
                <a:solidFill>
                  <a:srgbClr val="000000"/>
                </a:solidFill>
                <a:latin typeface="Arial"/>
                <a:ea typeface="ＭＳ Ｐゴシック" charset="0"/>
                <a:cs typeface="Arial"/>
              </a:rPr>
              <a:t>embed</a:t>
            </a:r>
            <a:r>
              <a:rPr lang="ja-JP" altLang="en-US" dirty="0" smtClean="0">
                <a:solidFill>
                  <a:srgbClr val="000000"/>
                </a:solidFill>
                <a:latin typeface="Arial"/>
                <a:ea typeface="ＭＳ Ｐゴシック" charset="0"/>
                <a:cs typeface="Arial"/>
              </a:rPr>
              <a:t>”</a:t>
            </a:r>
            <a:r>
              <a:rPr lang="en-US" altLang="ja-JP" dirty="0" smtClean="0">
                <a:solidFill>
                  <a:srgbClr val="000000"/>
                </a:solidFill>
                <a:latin typeface="Arial"/>
                <a:ea typeface="ＭＳ Ｐゴシック" charset="0"/>
                <a:cs typeface="Arial"/>
              </a:rPr>
              <a:t> solutions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30</a:t>
            </a:fld>
            <a:endParaRPr lang="en-US"/>
          </a:p>
        </p:txBody>
      </p:sp>
    </p:spTree>
    <p:extLst>
      <p:ext uri="{BB962C8B-B14F-4D97-AF65-F5344CB8AC3E}">
        <p14:creationId xmlns:p14="http://schemas.microsoft.com/office/powerpoint/2010/main" val="87641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31</a:t>
            </a:fld>
            <a:endParaRPr lang="en-US"/>
          </a:p>
        </p:txBody>
      </p:sp>
    </p:spTree>
    <p:extLst>
      <p:ext uri="{BB962C8B-B14F-4D97-AF65-F5344CB8AC3E}">
        <p14:creationId xmlns:p14="http://schemas.microsoft.com/office/powerpoint/2010/main" val="121572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cs typeface="ＭＳ Ｐゴシック" charset="0"/>
            </a:endParaRPr>
          </a:p>
        </p:txBody>
      </p:sp>
    </p:spTree>
    <p:extLst>
      <p:ext uri="{BB962C8B-B14F-4D97-AF65-F5344CB8AC3E}">
        <p14:creationId xmlns:p14="http://schemas.microsoft.com/office/powerpoint/2010/main" val="149656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34</a:t>
            </a:fld>
            <a:endParaRPr lang="en-US"/>
          </a:p>
        </p:txBody>
      </p:sp>
    </p:spTree>
    <p:extLst>
      <p:ext uri="{BB962C8B-B14F-4D97-AF65-F5344CB8AC3E}">
        <p14:creationId xmlns:p14="http://schemas.microsoft.com/office/powerpoint/2010/main" val="210105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35</a:t>
            </a:fld>
            <a:endParaRPr lang="en-US"/>
          </a:p>
        </p:txBody>
      </p:sp>
    </p:spTree>
    <p:extLst>
      <p:ext uri="{BB962C8B-B14F-4D97-AF65-F5344CB8AC3E}">
        <p14:creationId xmlns:p14="http://schemas.microsoft.com/office/powerpoint/2010/main" val="132636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37</a:t>
            </a:fld>
            <a:endParaRPr lang="en-US"/>
          </a:p>
        </p:txBody>
      </p:sp>
    </p:spTree>
    <p:extLst>
      <p:ext uri="{BB962C8B-B14F-4D97-AF65-F5344CB8AC3E}">
        <p14:creationId xmlns:p14="http://schemas.microsoft.com/office/powerpoint/2010/main" val="187342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cs typeface="ＭＳ Ｐゴシック" charset="0"/>
            </a:endParaRPr>
          </a:p>
        </p:txBody>
      </p:sp>
    </p:spTree>
    <p:extLst>
      <p:ext uri="{BB962C8B-B14F-4D97-AF65-F5344CB8AC3E}">
        <p14:creationId xmlns:p14="http://schemas.microsoft.com/office/powerpoint/2010/main" val="208584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4</a:t>
            </a:fld>
            <a:endParaRPr lang="en-US"/>
          </a:p>
        </p:txBody>
      </p:sp>
    </p:spTree>
    <p:extLst>
      <p:ext uri="{BB962C8B-B14F-4D97-AF65-F5344CB8AC3E}">
        <p14:creationId xmlns:p14="http://schemas.microsoft.com/office/powerpoint/2010/main" val="1179929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2154" tIns="46078" rIns="92154" bIns="46078" anchor="b">
            <a:prstTxWarp prst="textNoShape">
              <a:avLst/>
            </a:prstTxWarp>
          </a:bodyPr>
          <a:lstStyle/>
          <a:p>
            <a:pPr algn="r" defTabSz="920116"/>
            <a:fld id="{17EF6396-4118-6746-B050-1D389F502CD9}" type="slidenum">
              <a:rPr lang="en-US" sz="1200">
                <a:solidFill>
                  <a:prstClr val="black"/>
                </a:solidFill>
                <a:latin typeface="Calibri"/>
              </a:rPr>
              <a:pPr algn="r" defTabSz="920116"/>
              <a:t>5</a:t>
            </a:fld>
            <a:endParaRPr lang="en-US" sz="1200">
              <a:solidFill>
                <a:prstClr val="black"/>
              </a:solidFill>
              <a:latin typeface="Calibri"/>
            </a:endParaRPr>
          </a:p>
        </p:txBody>
      </p:sp>
      <p:sp>
        <p:nvSpPr>
          <p:cNvPr id="71683" name="Rectangle 2"/>
          <p:cNvSpPr>
            <a:spLocks noGrp="1" noRot="1" noChangeAspect="1" noChangeArrowheads="1" noTextEdit="1"/>
          </p:cNvSpPr>
          <p:nvPr>
            <p:ph type="sldImg"/>
          </p:nvPr>
        </p:nvSpPr>
        <p:spPr>
          <a:xfrm>
            <a:off x="1146175" y="687388"/>
            <a:ext cx="4568825" cy="3427412"/>
          </a:xfrm>
          <a:ln/>
        </p:spPr>
      </p:sp>
      <p:sp>
        <p:nvSpPr>
          <p:cNvPr id="71684" name="Rectangle 3"/>
          <p:cNvSpPr>
            <a:spLocks noGrp="1" noChangeArrowheads="1"/>
          </p:cNvSpPr>
          <p:nvPr>
            <p:ph type="body" idx="1"/>
          </p:nvPr>
        </p:nvSpPr>
        <p:spPr bwMode="auto">
          <a:xfrm>
            <a:off x="914400" y="4342465"/>
            <a:ext cx="5029200" cy="4114487"/>
          </a:xfrm>
          <a:noFill/>
        </p:spPr>
        <p:txBody>
          <a:bodyPr/>
          <a:lstStyle/>
          <a:p>
            <a:r>
              <a:rPr lang="en-US" sz="700" dirty="0" smtClean="0"/>
              <a:t>Improvement Cycle</a:t>
            </a:r>
          </a:p>
          <a:p>
            <a:r>
              <a:rPr lang="en-US" sz="700" dirty="0" smtClean="0"/>
              <a:t>This image displays a representation of a Plan Do Study Act Improvement Cycle</a:t>
            </a:r>
            <a:endParaRPr lang="en-US" sz="700" dirty="0"/>
          </a:p>
        </p:txBody>
      </p:sp>
    </p:spTree>
    <p:extLst>
      <p:ext uri="{BB962C8B-B14F-4D97-AF65-F5344CB8AC3E}">
        <p14:creationId xmlns:p14="http://schemas.microsoft.com/office/powerpoint/2010/main" val="326110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2154" tIns="46078" rIns="92154" bIns="46078" anchor="b">
            <a:prstTxWarp prst="textNoShape">
              <a:avLst/>
            </a:prstTxWarp>
          </a:bodyPr>
          <a:lstStyle/>
          <a:p>
            <a:pPr algn="r" defTabSz="920116"/>
            <a:fld id="{17EF6396-4118-6746-B050-1D389F502CD9}" type="slidenum">
              <a:rPr lang="en-US" sz="1200">
                <a:solidFill>
                  <a:prstClr val="black"/>
                </a:solidFill>
                <a:latin typeface="Calibri"/>
              </a:rPr>
              <a:pPr algn="r" defTabSz="920116"/>
              <a:t>6</a:t>
            </a:fld>
            <a:endParaRPr lang="en-US" sz="1200">
              <a:solidFill>
                <a:prstClr val="black"/>
              </a:solidFill>
              <a:latin typeface="Calibri"/>
            </a:endParaRPr>
          </a:p>
        </p:txBody>
      </p:sp>
      <p:sp>
        <p:nvSpPr>
          <p:cNvPr id="71683" name="Rectangle 2"/>
          <p:cNvSpPr>
            <a:spLocks noGrp="1" noRot="1" noChangeAspect="1" noChangeArrowheads="1" noTextEdit="1"/>
          </p:cNvSpPr>
          <p:nvPr>
            <p:ph type="sldImg"/>
          </p:nvPr>
        </p:nvSpPr>
        <p:spPr>
          <a:xfrm>
            <a:off x="1146175" y="687388"/>
            <a:ext cx="4568825" cy="3427412"/>
          </a:xfrm>
          <a:ln/>
        </p:spPr>
      </p:sp>
      <p:sp>
        <p:nvSpPr>
          <p:cNvPr id="71684" name="Rectangle 3"/>
          <p:cNvSpPr>
            <a:spLocks noGrp="1" noChangeArrowheads="1"/>
          </p:cNvSpPr>
          <p:nvPr>
            <p:ph type="body" idx="1"/>
          </p:nvPr>
        </p:nvSpPr>
        <p:spPr bwMode="auto">
          <a:xfrm>
            <a:off x="914400" y="4342465"/>
            <a:ext cx="5029200" cy="4114487"/>
          </a:xfrm>
          <a:noFill/>
        </p:spPr>
        <p:txBody>
          <a:bodyPr/>
          <a:lstStyle/>
          <a:p>
            <a:endParaRPr lang="en-US" sz="700" dirty="0"/>
          </a:p>
        </p:txBody>
      </p:sp>
    </p:spTree>
    <p:extLst>
      <p:ext uri="{BB962C8B-B14F-4D97-AF65-F5344CB8AC3E}">
        <p14:creationId xmlns:p14="http://schemas.microsoft.com/office/powerpoint/2010/main" val="171684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the work is already taking place, focus on a few key variables that you might what to address to make it better</a:t>
            </a:r>
          </a:p>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21</a:t>
            </a:fld>
            <a:endParaRPr lang="en-US"/>
          </a:p>
        </p:txBody>
      </p:sp>
    </p:spTree>
    <p:extLst>
      <p:ext uri="{BB962C8B-B14F-4D97-AF65-F5344CB8AC3E}">
        <p14:creationId xmlns:p14="http://schemas.microsoft.com/office/powerpoint/2010/main" val="87641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the work is already taking place, focus on a few key variables that you might what to address to make it better</a:t>
            </a:r>
          </a:p>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22</a:t>
            </a:fld>
            <a:endParaRPr lang="en-US"/>
          </a:p>
        </p:txBody>
      </p:sp>
    </p:spTree>
    <p:extLst>
      <p:ext uri="{BB962C8B-B14F-4D97-AF65-F5344CB8AC3E}">
        <p14:creationId xmlns:p14="http://schemas.microsoft.com/office/powerpoint/2010/main" val="87641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23</a:t>
            </a:fld>
            <a:endParaRPr lang="en-US"/>
          </a:p>
        </p:txBody>
      </p:sp>
    </p:spTree>
    <p:extLst>
      <p:ext uri="{BB962C8B-B14F-4D97-AF65-F5344CB8AC3E}">
        <p14:creationId xmlns:p14="http://schemas.microsoft.com/office/powerpoint/2010/main" val="87641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24</a:t>
            </a:fld>
            <a:endParaRPr lang="en-US"/>
          </a:p>
        </p:txBody>
      </p:sp>
    </p:spTree>
    <p:extLst>
      <p:ext uri="{BB962C8B-B14F-4D97-AF65-F5344CB8AC3E}">
        <p14:creationId xmlns:p14="http://schemas.microsoft.com/office/powerpoint/2010/main" val="87641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the work is already taking place, focus on a few key variables that you might what to address to make it better</a:t>
            </a:r>
          </a:p>
          <a:p>
            <a:endParaRPr lang="en-US" dirty="0"/>
          </a:p>
        </p:txBody>
      </p:sp>
      <p:sp>
        <p:nvSpPr>
          <p:cNvPr id="4" name="Slide Number Placeholder 3"/>
          <p:cNvSpPr>
            <a:spLocks noGrp="1"/>
          </p:cNvSpPr>
          <p:nvPr>
            <p:ph type="sldNum" sz="quarter" idx="10"/>
          </p:nvPr>
        </p:nvSpPr>
        <p:spPr/>
        <p:txBody>
          <a:bodyPr/>
          <a:lstStyle/>
          <a:p>
            <a:fld id="{4F7D1181-945A-4149-AB67-F698816D718A}" type="slidenum">
              <a:rPr lang="en-US" smtClean="0"/>
              <a:t>25</a:t>
            </a:fld>
            <a:endParaRPr lang="en-US"/>
          </a:p>
        </p:txBody>
      </p:sp>
    </p:spTree>
    <p:extLst>
      <p:ext uri="{BB962C8B-B14F-4D97-AF65-F5344CB8AC3E}">
        <p14:creationId xmlns:p14="http://schemas.microsoft.com/office/powerpoint/2010/main" val="876417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srcRect/>
          <a:stretch>
            <a:fillRect/>
          </a:stretch>
        </p:blipFill>
        <p:spPr bwMode="auto">
          <a:xfrm>
            <a:off x="20638" y="2817813"/>
            <a:ext cx="7669212" cy="2297112"/>
          </a:xfrm>
          <a:prstGeom prst="rect">
            <a:avLst/>
          </a:prstGeom>
          <a:noFill/>
          <a:ln w="9525">
            <a:noFill/>
            <a:miter lim="800000"/>
            <a:headEnd/>
            <a:tailEnd/>
          </a:ln>
        </p:spPr>
      </p:pic>
      <p:pic>
        <p:nvPicPr>
          <p:cNvPr id="5" name="Picture 10"/>
          <p:cNvPicPr>
            <a:picLocks noChangeAspect="1"/>
          </p:cNvPicPr>
          <p:nvPr userDrawn="1"/>
        </p:nvPicPr>
        <p:blipFill>
          <a:blip r:embed="rId3"/>
          <a:srcRect/>
          <a:stretch>
            <a:fillRect/>
          </a:stretch>
        </p:blipFill>
        <p:spPr bwMode="auto">
          <a:xfrm>
            <a:off x="7662863" y="2819400"/>
            <a:ext cx="1462087" cy="2297113"/>
          </a:xfrm>
          <a:prstGeom prst="rect">
            <a:avLst/>
          </a:prstGeom>
          <a:noFill/>
          <a:ln w="9525">
            <a:noFill/>
            <a:miter lim="800000"/>
            <a:headEnd/>
            <a:tailEnd/>
          </a:ln>
        </p:spPr>
      </p:pic>
      <p:pic>
        <p:nvPicPr>
          <p:cNvPr id="6" name="Picture 11"/>
          <p:cNvPicPr>
            <a:picLocks/>
          </p:cNvPicPr>
          <p:nvPr userDrawn="1"/>
        </p:nvPicPr>
        <p:blipFill>
          <a:blip r:embed="rId4"/>
          <a:srcRect/>
          <a:stretch>
            <a:fillRect/>
          </a:stretch>
        </p:blipFill>
        <p:spPr bwMode="auto">
          <a:xfrm>
            <a:off x="7696200" y="0"/>
            <a:ext cx="1371600" cy="2825750"/>
          </a:xfrm>
          <a:prstGeom prst="rect">
            <a:avLst/>
          </a:prstGeom>
          <a:noFill/>
          <a:ln w="9525">
            <a:noFill/>
            <a:miter lim="800000"/>
            <a:headEnd/>
            <a:tailEnd/>
          </a:ln>
        </p:spPr>
      </p:pic>
      <p:sp>
        <p:nvSpPr>
          <p:cNvPr id="7" name="Rectangle 6"/>
          <p:cNvSpPr/>
          <p:nvPr userDrawn="1"/>
        </p:nvSpPr>
        <p:spPr>
          <a:xfrm>
            <a:off x="7680325" y="2819400"/>
            <a:ext cx="1371600" cy="2286000"/>
          </a:xfrm>
          <a:prstGeom prst="rect">
            <a:avLst/>
          </a:prstGeom>
          <a:solidFill>
            <a:schemeClr val="tx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3" name="Subtitle 2"/>
          <p:cNvSpPr>
            <a:spLocks noGrp="1"/>
          </p:cNvSpPr>
          <p:nvPr>
            <p:ph type="subTitle" idx="1"/>
          </p:nvPr>
        </p:nvSpPr>
        <p:spPr>
          <a:xfrm>
            <a:off x="228600" y="3048000"/>
            <a:ext cx="6400800" cy="1752600"/>
          </a:xfrm>
        </p:spPr>
        <p:txBody>
          <a:bodyPr/>
          <a:lstStyle>
            <a:lvl1pPr marL="0" indent="0" algn="l">
              <a:buNone/>
              <a:defRPr sz="3200">
                <a:solidFill>
                  <a:schemeClr val="bg1"/>
                </a:solidFill>
                <a:latin typeface="+mj-lt"/>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644989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nchor="b"/>
          <a:lstStyle>
            <a:lvl1pPr algn="l">
              <a:defRPr sz="2400" b="0">
                <a:latin typeface="+mj-lt"/>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00"/>
            <a:ext cx="5111750" cy="4602163"/>
          </a:xfrm>
        </p:spPr>
        <p:txBody>
          <a:bodyPr/>
          <a:lstStyle>
            <a:lvl1pPr>
              <a:defRPr sz="2800">
                <a:solidFill>
                  <a:schemeClr val="tx1"/>
                </a:solidFill>
                <a:latin typeface="+mj-lt"/>
                <a:cs typeface="Calibri" pitchFamily="34" charset="0"/>
              </a:defRPr>
            </a:lvl1pPr>
            <a:lvl2pPr>
              <a:defRPr sz="2800">
                <a:latin typeface="+mj-lt"/>
                <a:cs typeface="Calibri" pitchFamily="34" charset="0"/>
              </a:defRPr>
            </a:lvl2pPr>
            <a:lvl3pPr>
              <a:defRPr sz="2400">
                <a:latin typeface="+mj-lt"/>
                <a:cs typeface="Calibri" pitchFamily="34" charset="0"/>
              </a:defRPr>
            </a:lvl3pPr>
            <a:lvl4pPr>
              <a:defRPr sz="2000">
                <a:latin typeface="+mj-lt"/>
                <a:cs typeface="Calibri" pitchFamily="34" charset="0"/>
              </a:defRPr>
            </a:lvl4pPr>
            <a:lvl5pPr>
              <a:defRPr sz="2000">
                <a:latin typeface="+mj-lt"/>
                <a:cs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6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4817557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386415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16764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2" name="Title 1"/>
          <p:cNvSpPr>
            <a:spLocks noGrp="1"/>
          </p:cNvSpPr>
          <p:nvPr>
            <p:ph type="title"/>
          </p:nvPr>
        </p:nvSpPr>
        <p:spPr>
          <a:xfrm>
            <a:off x="533400" y="762000"/>
            <a:ext cx="8001000" cy="1362075"/>
          </a:xfrm>
        </p:spPr>
        <p:txBody>
          <a:bodyPr anchor="t"/>
          <a:lstStyle>
            <a:lvl1pPr algn="l">
              <a:defRPr sz="3600" b="1" cap="all">
                <a:solidFill>
                  <a:schemeClr val="bg1"/>
                </a:solidFill>
                <a:latin typeface="+mj-lt"/>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2800">
                <a:solidFill>
                  <a:schemeClr val="bg1"/>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5900935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ubSection">
    <p:spTree>
      <p:nvGrpSpPr>
        <p:cNvPr id="1" name=""/>
        <p:cNvGrpSpPr/>
        <p:nvPr/>
      </p:nvGrpSpPr>
      <p:grpSpPr>
        <a:xfrm>
          <a:off x="0" y="0"/>
          <a:ext cx="0" cy="0"/>
          <a:chOff x="0" y="0"/>
          <a:chExt cx="0" cy="0"/>
        </a:xfrm>
      </p:grpSpPr>
      <p:cxnSp>
        <p:nvCxnSpPr>
          <p:cNvPr id="6" name="Straight Connector 5"/>
          <p:cNvCxnSpPr/>
          <p:nvPr userDrawn="1"/>
        </p:nvCxnSpPr>
        <p:spPr>
          <a:xfrm>
            <a:off x="3200400" y="914400"/>
            <a:ext cx="59436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3200400" cy="914400"/>
          </a:xfrm>
          <a:solidFill>
            <a:srgbClr val="C00000"/>
          </a:solidFill>
        </p:spPr>
        <p:txBody>
          <a:bodyPr/>
          <a:lstStyle>
            <a:lvl1pPr>
              <a:defRPr sz="2400" b="0">
                <a:solidFill>
                  <a:schemeClr val="bg1"/>
                </a:solidFill>
                <a:latin typeface="+mj-lt"/>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00400" y="1143000"/>
            <a:ext cx="5867400" cy="5029200"/>
          </a:xfrm>
        </p:spPr>
        <p:txBody>
          <a:bodyPr/>
          <a:lstStyle>
            <a:lvl1pPr>
              <a:defRPr b="1">
                <a:solidFill>
                  <a:schemeClr val="tx1">
                    <a:lumMod val="65000"/>
                    <a:lumOff val="35000"/>
                  </a:schemeClr>
                </a:solidFill>
                <a:latin typeface="+mj-lt"/>
                <a:cs typeface="Calibri" pitchFamily="34" charset="0"/>
              </a:defRPr>
            </a:lvl1pPr>
            <a:lvl2pPr>
              <a:defRPr>
                <a:solidFill>
                  <a:schemeClr val="tx1">
                    <a:lumMod val="65000"/>
                    <a:lumOff val="35000"/>
                  </a:schemeClr>
                </a:solidFill>
                <a:latin typeface="+mj-lt"/>
                <a:cs typeface="Calibri" pitchFamily="34" charset="0"/>
              </a:defRPr>
            </a:lvl2pPr>
            <a:lvl3pPr>
              <a:defRPr>
                <a:solidFill>
                  <a:schemeClr val="tx1">
                    <a:lumMod val="65000"/>
                    <a:lumOff val="35000"/>
                  </a:schemeClr>
                </a:solidFill>
                <a:latin typeface="+mj-lt"/>
                <a:cs typeface="Calibri" pitchFamily="34" charset="0"/>
              </a:defRPr>
            </a:lvl3pPr>
            <a:lvl4pPr>
              <a:defRPr>
                <a:solidFill>
                  <a:schemeClr val="tx1">
                    <a:lumMod val="65000"/>
                    <a:lumOff val="35000"/>
                  </a:schemeClr>
                </a:solidFill>
                <a:latin typeface="+mj-lt"/>
                <a:cs typeface="Calibri" pitchFamily="34" charset="0"/>
              </a:defRPr>
            </a:lvl4pPr>
            <a:lvl5pPr>
              <a:defRPr>
                <a:solidFill>
                  <a:schemeClr val="tx1">
                    <a:lumMod val="65000"/>
                    <a:lumOff val="35000"/>
                  </a:schemeClr>
                </a:solidFill>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3200400" y="0"/>
            <a:ext cx="5943600" cy="914400"/>
          </a:xfrm>
          <a:noFill/>
          <a:ln>
            <a:solidFill>
              <a:srgbClr val="C00000"/>
            </a:solidFill>
          </a:ln>
        </p:spPr>
        <p:txBody>
          <a:bodyPr anchor="ctr"/>
          <a:lstStyle>
            <a:lvl1pPr marL="91440" indent="0">
              <a:buNone/>
              <a:defRPr sz="3200" b="0">
                <a:solidFill>
                  <a:schemeClr val="tx1"/>
                </a:solidFill>
                <a:latin typeface="+mj-lt"/>
                <a:cs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7" name="Rectangle 6"/>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pic>
        <p:nvPicPr>
          <p:cNvPr id="8" name="Picture 9" descr="C:\Documents and Settings\reid\Desktop\UNCFPGwhite.png"/>
          <p:cNvPicPr>
            <a:picLocks noChangeAspect="1" noChangeArrowheads="1"/>
          </p:cNvPicPr>
          <p:nvPr userDrawn="1"/>
        </p:nvPicPr>
        <p:blipFill>
          <a:blip r:embed="rId2"/>
          <a:srcRect/>
          <a:stretch>
            <a:fillRect/>
          </a:stretch>
        </p:blipFill>
        <p:spPr bwMode="auto">
          <a:xfrm>
            <a:off x="6127750" y="6324600"/>
            <a:ext cx="2940050" cy="457200"/>
          </a:xfrm>
          <a:prstGeom prst="rect">
            <a:avLst/>
          </a:prstGeom>
          <a:noFill/>
          <a:ln w="9525">
            <a:noFill/>
            <a:miter lim="800000"/>
            <a:headEnd/>
            <a:tailEnd/>
          </a:ln>
        </p:spPr>
      </p:pic>
      <p:cxnSp>
        <p:nvCxnSpPr>
          <p:cNvPr id="9" name="Straight Connector 8"/>
          <p:cNvCxnSpPr/>
          <p:nvPr userDrawn="1"/>
        </p:nvCxnSpPr>
        <p:spPr>
          <a:xfrm>
            <a:off x="0" y="6248400"/>
            <a:ext cx="9144000" cy="0"/>
          </a:xfrm>
          <a:prstGeom prst="line">
            <a:avLst/>
          </a:prstGeom>
          <a:ln w="31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half" idx="2"/>
          </p:nvPr>
        </p:nvSpPr>
        <p:spPr>
          <a:xfrm>
            <a:off x="115887" y="1143000"/>
            <a:ext cx="3008313" cy="5029200"/>
          </a:xfrm>
        </p:spPr>
        <p:txBody>
          <a:bodyPr/>
          <a:lstStyle>
            <a:lvl1pPr marL="0" indent="0">
              <a:buNone/>
              <a:defRPr sz="16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2" name="Picture 17" descr="logo-sisep.png"/>
          <p:cNvPicPr>
            <a:picLocks noChangeAspect="1"/>
          </p:cNvPicPr>
          <p:nvPr userDrawn="1"/>
        </p:nvPicPr>
        <p:blipFill>
          <a:blip r:embed="rId3"/>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240662615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4800" dirty="0">
              <a:solidFill>
                <a:prstClr val="white"/>
              </a:solidFill>
              <a:latin typeface="Myriad Web Pro" pitchFamily="34" charset="0"/>
            </a:endParaRPr>
          </a:p>
        </p:txBody>
      </p:sp>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j-lt"/>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sz="4400">
                <a:latin typeface="+mj-lt"/>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630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1A2D36-38DE-F547-893A-A9611925BBA0}" type="datetimeFigureOut">
              <a:rPr lang="en-US" smtClean="0"/>
              <a:t>7/14/2014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C70D9D9-9A04-984C-ADCD-311F25BE2355}" type="slidenum">
              <a:rPr lang="en-US" smtClean="0"/>
              <a:t>‹#›</a:t>
            </a:fld>
            <a:endParaRPr lang="en-US"/>
          </a:p>
        </p:txBody>
      </p:sp>
    </p:spTree>
    <p:extLst>
      <p:ext uri="{BB962C8B-B14F-4D97-AF65-F5344CB8AC3E}">
        <p14:creationId xmlns:p14="http://schemas.microsoft.com/office/powerpoint/2010/main" val="380458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srcRect/>
          <a:stretch>
            <a:fillRect/>
          </a:stretch>
        </p:blipFill>
        <p:spPr bwMode="auto">
          <a:xfrm>
            <a:off x="20638" y="2817813"/>
            <a:ext cx="7669212" cy="2297112"/>
          </a:xfrm>
          <a:prstGeom prst="rect">
            <a:avLst/>
          </a:prstGeom>
          <a:noFill/>
          <a:ln w="9525">
            <a:noFill/>
            <a:miter lim="800000"/>
            <a:headEnd/>
            <a:tailEnd/>
          </a:ln>
        </p:spPr>
      </p:pic>
      <p:pic>
        <p:nvPicPr>
          <p:cNvPr id="5" name="Picture 10"/>
          <p:cNvPicPr>
            <a:picLocks noChangeAspect="1"/>
          </p:cNvPicPr>
          <p:nvPr userDrawn="1"/>
        </p:nvPicPr>
        <p:blipFill>
          <a:blip r:embed="rId3"/>
          <a:srcRect/>
          <a:stretch>
            <a:fillRect/>
          </a:stretch>
        </p:blipFill>
        <p:spPr bwMode="auto">
          <a:xfrm>
            <a:off x="7662863" y="2819400"/>
            <a:ext cx="1462087" cy="2297113"/>
          </a:xfrm>
          <a:prstGeom prst="rect">
            <a:avLst/>
          </a:prstGeom>
          <a:noFill/>
          <a:ln w="9525">
            <a:noFill/>
            <a:miter lim="800000"/>
            <a:headEnd/>
            <a:tailEnd/>
          </a:ln>
        </p:spPr>
      </p:pic>
      <p:pic>
        <p:nvPicPr>
          <p:cNvPr id="6" name="Picture 11"/>
          <p:cNvPicPr>
            <a:picLocks/>
          </p:cNvPicPr>
          <p:nvPr userDrawn="1"/>
        </p:nvPicPr>
        <p:blipFill>
          <a:blip r:embed="rId4"/>
          <a:srcRect/>
          <a:stretch>
            <a:fillRect/>
          </a:stretch>
        </p:blipFill>
        <p:spPr bwMode="auto">
          <a:xfrm>
            <a:off x="7696200" y="0"/>
            <a:ext cx="1371600" cy="2825750"/>
          </a:xfrm>
          <a:prstGeom prst="rect">
            <a:avLst/>
          </a:prstGeom>
          <a:noFill/>
          <a:ln w="9525">
            <a:noFill/>
            <a:miter lim="800000"/>
            <a:headEnd/>
            <a:tailEnd/>
          </a:ln>
        </p:spPr>
      </p:pic>
      <p:sp>
        <p:nvSpPr>
          <p:cNvPr id="7" name="Rectangle 6"/>
          <p:cNvSpPr/>
          <p:nvPr userDrawn="1"/>
        </p:nvSpPr>
        <p:spPr>
          <a:xfrm>
            <a:off x="7680325" y="2819400"/>
            <a:ext cx="1371600" cy="2286000"/>
          </a:xfrm>
          <a:prstGeom prst="rect">
            <a:avLst/>
          </a:prstGeom>
          <a:solidFill>
            <a:schemeClr val="tx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3" name="Subtitle 2"/>
          <p:cNvSpPr>
            <a:spLocks noGrp="1"/>
          </p:cNvSpPr>
          <p:nvPr>
            <p:ph type="subTitle" idx="1"/>
          </p:nvPr>
        </p:nvSpPr>
        <p:spPr>
          <a:xfrm>
            <a:off x="228600" y="3048000"/>
            <a:ext cx="6400800" cy="1752600"/>
          </a:xfrm>
        </p:spPr>
        <p:txBody>
          <a:bodyPr/>
          <a:lstStyle>
            <a:lvl1pPr marL="0" indent="0" algn="l">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585169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2"/>
          <p:cNvSpPr>
            <a:spLocks noGrp="1"/>
          </p:cNvSpPr>
          <p:nvPr>
            <p:ph type="ftr" sz="quarter" idx="10"/>
          </p:nvPr>
        </p:nvSpPr>
        <p:spPr>
          <a:xfrm>
            <a:off x="0" y="6569075"/>
            <a:ext cx="3200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001574"/>
                </a:solidFill>
              </a:defRPr>
            </a:lvl1pPr>
          </a:lstStyle>
          <a:p>
            <a:pPr defTabSz="914400" fontAlgn="base">
              <a:spcBef>
                <a:spcPct val="0"/>
              </a:spcBef>
              <a:spcAft>
                <a:spcPct val="0"/>
              </a:spcAft>
              <a:defRPr/>
            </a:pPr>
            <a:r>
              <a:rPr lang="en-US">
                <a:latin typeface="Arial" charset="0"/>
              </a:rPr>
              <a:t>SISEP 2012</a:t>
            </a:r>
          </a:p>
        </p:txBody>
      </p:sp>
      <p:sp>
        <p:nvSpPr>
          <p:cNvPr id="5" name="Slide Number Placeholder 13"/>
          <p:cNvSpPr>
            <a:spLocks noGrp="1"/>
          </p:cNvSpPr>
          <p:nvPr>
            <p:ph type="sldNum" sz="quarter" idx="11"/>
          </p:nvPr>
        </p:nvSpPr>
        <p:spPr>
          <a:xfrm>
            <a:off x="7000875" y="65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defTabSz="914400" fontAlgn="base">
              <a:spcBef>
                <a:spcPct val="0"/>
              </a:spcBef>
              <a:spcAft>
                <a:spcPct val="0"/>
              </a:spcAft>
              <a:defRPr/>
            </a:pPr>
            <a:fld id="{CBB3EFB4-3FCA-0647-85E7-B2AD6FA34A7E}"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16297413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2"/>
          <p:cNvSpPr>
            <a:spLocks noGrp="1"/>
          </p:cNvSpPr>
          <p:nvPr>
            <p:ph type="ftr" sz="quarter" idx="10"/>
          </p:nvPr>
        </p:nvSpPr>
        <p:spPr>
          <a:xfrm>
            <a:off x="0" y="6569075"/>
            <a:ext cx="3200400" cy="365125"/>
          </a:xfrm>
          <a:prstGeom prst="rect">
            <a:avLst/>
          </a:prstGeom>
        </p:spPr>
        <p:txBody>
          <a:bodyPr vert="horz" wrap="square" lIns="91440" tIns="45720" rIns="91440" bIns="45720" numCol="1" anchor="ctr" anchorCtr="0" compatLnSpc="1">
            <a:prstTxWarp prst="textNoShape">
              <a:avLst/>
            </a:prstTxWarp>
          </a:bodyPr>
          <a:lstStyle>
            <a:lvl1pPr>
              <a:defRPr sz="1000"/>
            </a:lvl1pPr>
          </a:lstStyle>
          <a:p>
            <a:pPr defTabSz="914400" fontAlgn="base">
              <a:spcBef>
                <a:spcPct val="0"/>
              </a:spcBef>
              <a:spcAft>
                <a:spcPct val="0"/>
              </a:spcAft>
              <a:defRPr/>
            </a:pPr>
            <a:r>
              <a:rPr lang="en-US">
                <a:solidFill>
                  <a:srgbClr val="000000"/>
                </a:solidFill>
                <a:latin typeface="Arial" charset="0"/>
              </a:rPr>
              <a:t>SISEP 2012</a:t>
            </a:r>
          </a:p>
        </p:txBody>
      </p:sp>
      <p:sp>
        <p:nvSpPr>
          <p:cNvPr id="5" name="Slide Number Placeholder 13"/>
          <p:cNvSpPr>
            <a:spLocks noGrp="1"/>
          </p:cNvSpPr>
          <p:nvPr>
            <p:ph type="sldNum" sz="quarter" idx="11"/>
          </p:nvPr>
        </p:nvSpPr>
        <p:spPr>
          <a:xfrm>
            <a:off x="7000875" y="65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defTabSz="914400" fontAlgn="base">
              <a:spcBef>
                <a:spcPct val="0"/>
              </a:spcBef>
              <a:spcAft>
                <a:spcPct val="0"/>
              </a:spcAft>
              <a:defRPr/>
            </a:pPr>
            <a:fld id="{C340C9DF-A3B9-5A43-B73F-DC747EE2109B}"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31971091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2"/>
          <p:cNvSpPr>
            <a:spLocks noGrp="1"/>
          </p:cNvSpPr>
          <p:nvPr>
            <p:ph type="ftr" sz="quarter" idx="10"/>
          </p:nvPr>
        </p:nvSpPr>
        <p:spPr>
          <a:xfrm>
            <a:off x="0" y="6569075"/>
            <a:ext cx="3200400" cy="365125"/>
          </a:xfrm>
          <a:prstGeom prst="rect">
            <a:avLst/>
          </a:prstGeom>
        </p:spPr>
        <p:txBody>
          <a:bodyPr vert="horz" wrap="square" lIns="91440" tIns="45720" rIns="91440" bIns="45720" numCol="1" anchor="ctr" anchorCtr="0" compatLnSpc="1">
            <a:prstTxWarp prst="textNoShape">
              <a:avLst/>
            </a:prstTxWarp>
          </a:bodyPr>
          <a:lstStyle>
            <a:lvl1pPr>
              <a:defRPr sz="1000"/>
            </a:lvl1pPr>
          </a:lstStyle>
          <a:p>
            <a:pPr defTabSz="914400" fontAlgn="base">
              <a:spcBef>
                <a:spcPct val="0"/>
              </a:spcBef>
              <a:spcAft>
                <a:spcPct val="0"/>
              </a:spcAft>
              <a:defRPr/>
            </a:pPr>
            <a:r>
              <a:rPr lang="en-US">
                <a:solidFill>
                  <a:srgbClr val="000000"/>
                </a:solidFill>
                <a:latin typeface="Arial" charset="0"/>
              </a:rPr>
              <a:t>SISEP 2012</a:t>
            </a:r>
          </a:p>
        </p:txBody>
      </p:sp>
      <p:sp>
        <p:nvSpPr>
          <p:cNvPr id="8" name="Slide Number Placeholder 13"/>
          <p:cNvSpPr>
            <a:spLocks noGrp="1"/>
          </p:cNvSpPr>
          <p:nvPr>
            <p:ph type="sldNum" sz="quarter" idx="11"/>
          </p:nvPr>
        </p:nvSpPr>
        <p:spPr>
          <a:xfrm>
            <a:off x="7000875" y="65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defTabSz="914400" fontAlgn="base">
              <a:spcBef>
                <a:spcPct val="0"/>
              </a:spcBef>
              <a:spcAft>
                <a:spcPct val="0"/>
              </a:spcAft>
              <a:defRPr/>
            </a:pPr>
            <a:fld id="{ABCDA3A2-D412-6949-B6AB-EB2EB58C55C4}"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5858292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80717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12"/>
          <p:cNvSpPr>
            <a:spLocks noGrp="1"/>
          </p:cNvSpPr>
          <p:nvPr>
            <p:ph type="ftr" sz="quarter" idx="10"/>
          </p:nvPr>
        </p:nvSpPr>
        <p:spPr>
          <a:xfrm>
            <a:off x="0" y="6569075"/>
            <a:ext cx="3200400" cy="365125"/>
          </a:xfrm>
          <a:prstGeom prst="rect">
            <a:avLst/>
          </a:prstGeom>
        </p:spPr>
        <p:txBody>
          <a:bodyPr vert="horz" wrap="square" lIns="91440" tIns="45720" rIns="91440" bIns="45720" numCol="1" anchor="ctr" anchorCtr="0" compatLnSpc="1">
            <a:prstTxWarp prst="textNoShape">
              <a:avLst/>
            </a:prstTxWarp>
          </a:bodyPr>
          <a:lstStyle>
            <a:lvl1pPr>
              <a:defRPr sz="1000"/>
            </a:lvl1pPr>
          </a:lstStyle>
          <a:p>
            <a:pPr defTabSz="914400" fontAlgn="base">
              <a:spcBef>
                <a:spcPct val="0"/>
              </a:spcBef>
              <a:spcAft>
                <a:spcPct val="0"/>
              </a:spcAft>
              <a:defRPr/>
            </a:pPr>
            <a:r>
              <a:rPr lang="en-US">
                <a:solidFill>
                  <a:srgbClr val="000000"/>
                </a:solidFill>
                <a:latin typeface="Arial" charset="0"/>
              </a:rPr>
              <a:t>SISEP 2012</a:t>
            </a:r>
          </a:p>
        </p:txBody>
      </p:sp>
      <p:sp>
        <p:nvSpPr>
          <p:cNvPr id="4" name="Slide Number Placeholder 13"/>
          <p:cNvSpPr>
            <a:spLocks noGrp="1"/>
          </p:cNvSpPr>
          <p:nvPr>
            <p:ph type="sldNum" sz="quarter" idx="11"/>
          </p:nvPr>
        </p:nvSpPr>
        <p:spPr>
          <a:xfrm>
            <a:off x="7000875" y="65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defTabSz="914400" fontAlgn="base">
              <a:spcBef>
                <a:spcPct val="0"/>
              </a:spcBef>
              <a:spcAft>
                <a:spcPct val="0"/>
              </a:spcAft>
              <a:defRPr/>
            </a:pPr>
            <a:fld id="{38FB5941-9BE5-1E4E-814C-393FFFA8D5E5}"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8077975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0565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pic>
        <p:nvPicPr>
          <p:cNvPr id="2" name="Picture 9" descr="logo-sisep.png"/>
          <p:cNvPicPr>
            <a:picLocks noChangeAspect="1"/>
          </p:cNvPicPr>
          <p:nvPr userDrawn="1"/>
        </p:nvPicPr>
        <p:blipFill>
          <a:blip r:embed="rId2"/>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11373054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2"/>
          <p:cNvSpPr>
            <a:spLocks noGrp="1"/>
          </p:cNvSpPr>
          <p:nvPr>
            <p:ph type="ftr" sz="quarter" idx="10"/>
          </p:nvPr>
        </p:nvSpPr>
        <p:spPr>
          <a:xfrm>
            <a:off x="0" y="6569075"/>
            <a:ext cx="3200400" cy="365125"/>
          </a:xfrm>
          <a:prstGeom prst="rect">
            <a:avLst/>
          </a:prstGeom>
        </p:spPr>
        <p:txBody>
          <a:bodyPr vert="horz" wrap="square" lIns="91440" tIns="45720" rIns="91440" bIns="45720" numCol="1" anchor="ctr" anchorCtr="0" compatLnSpc="1">
            <a:prstTxWarp prst="textNoShape">
              <a:avLst/>
            </a:prstTxWarp>
          </a:bodyPr>
          <a:lstStyle>
            <a:lvl1pPr>
              <a:defRPr sz="1000"/>
            </a:lvl1pPr>
          </a:lstStyle>
          <a:p>
            <a:pPr defTabSz="914400" fontAlgn="base">
              <a:spcBef>
                <a:spcPct val="0"/>
              </a:spcBef>
              <a:spcAft>
                <a:spcPct val="0"/>
              </a:spcAft>
              <a:defRPr/>
            </a:pPr>
            <a:r>
              <a:rPr lang="en-US">
                <a:solidFill>
                  <a:srgbClr val="000000"/>
                </a:solidFill>
                <a:latin typeface="Arial" charset="0"/>
              </a:rPr>
              <a:t>SISEP 2012</a:t>
            </a:r>
          </a:p>
        </p:txBody>
      </p:sp>
      <p:sp>
        <p:nvSpPr>
          <p:cNvPr id="6" name="Slide Number Placeholder 13"/>
          <p:cNvSpPr>
            <a:spLocks noGrp="1"/>
          </p:cNvSpPr>
          <p:nvPr>
            <p:ph type="sldNum" sz="quarter" idx="11"/>
          </p:nvPr>
        </p:nvSpPr>
        <p:spPr>
          <a:xfrm>
            <a:off x="7000875" y="65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defTabSz="914400" fontAlgn="base">
              <a:spcBef>
                <a:spcPct val="0"/>
              </a:spcBef>
              <a:spcAft>
                <a:spcPct val="0"/>
              </a:spcAft>
              <a:defRPr/>
            </a:pPr>
            <a:fld id="{C97EA5D3-3646-B340-AC98-2DE30E5C61F3}" type="slidenum">
              <a:rPr lang="en-US">
                <a:solidFill>
                  <a:srgbClr val="000000"/>
                </a:solidFill>
                <a:latin typeface="Arial" charset="0"/>
              </a:rPr>
              <a:pPr defTabSz="914400"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12294416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61968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4800">
              <a:solidFill>
                <a:srgbClr val="FFFFFF"/>
              </a:solidFill>
              <a:latin typeface="Myriad Web Pro" pitchFamily="34" charset="0"/>
            </a:endParaRPr>
          </a:p>
        </p:txBody>
      </p:sp>
      <p:pic>
        <p:nvPicPr>
          <p:cNvPr id="7" name="Picture 3"/>
          <p:cNvPicPr>
            <a:picLocks noChangeAspect="1" noChangeArrowheads="1"/>
          </p:cNvPicPr>
          <p:nvPr userDrawn="1"/>
        </p:nvPicPr>
        <p:blipFill>
          <a:blip r:embed="rId2"/>
          <a:srcRect/>
          <a:stretch>
            <a:fillRect/>
          </a:stretch>
        </p:blipFill>
        <p:spPr bwMode="auto">
          <a:xfrm>
            <a:off x="76200" y="2819400"/>
            <a:ext cx="4191000" cy="3962400"/>
          </a:xfrm>
          <a:prstGeom prst="rect">
            <a:avLst/>
          </a:prstGeom>
          <a:noFill/>
          <a:ln w="9525">
            <a:noFill/>
            <a:miter lim="800000"/>
            <a:headEnd/>
            <a:tailEnd/>
          </a:ln>
        </p:spPr>
      </p:pic>
      <p:sp>
        <p:nvSpPr>
          <p:cNvPr id="6" name="Content Placeholder 5"/>
          <p:cNvSpPr>
            <a:spLocks noGrp="1"/>
          </p:cNvSpPr>
          <p:nvPr>
            <p:ph sz="quarter" idx="4"/>
          </p:nvPr>
        </p:nvSpPr>
        <p:spPr>
          <a:xfrm>
            <a:off x="4267200" y="2819400"/>
            <a:ext cx="4831101" cy="396240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solidFill>
                  <a:schemeClr val="tx1"/>
                </a:solidFill>
                <a:latin typeface="Myriad Web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0259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59436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2" name="Title 1"/>
          <p:cNvSpPr>
            <a:spLocks noGrp="1"/>
          </p:cNvSpPr>
          <p:nvPr>
            <p:ph type="title"/>
          </p:nvPr>
        </p:nvSpPr>
        <p:spPr>
          <a:xfrm>
            <a:off x="533400" y="762000"/>
            <a:ext cx="80010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3200">
                <a:solidFill>
                  <a:schemeClr val="bg1"/>
                </a:solidFill>
                <a:latin typeface="Myriad Pro"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025058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12"/>
          <p:cNvSpPr>
            <a:spLocks noGrp="1"/>
          </p:cNvSpPr>
          <p:nvPr>
            <p:ph type="ftr" sz="quarter" idx="10"/>
          </p:nvPr>
        </p:nvSpPr>
        <p:spPr>
          <a:xfrm>
            <a:off x="0" y="6569075"/>
            <a:ext cx="32004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00000"/>
                </a:solidFill>
              </a:defRPr>
            </a:lvl1pPr>
          </a:lstStyle>
          <a:p>
            <a:pPr defTabSz="914400" fontAlgn="base">
              <a:spcBef>
                <a:spcPct val="0"/>
              </a:spcBef>
              <a:spcAft>
                <a:spcPct val="0"/>
              </a:spcAft>
              <a:defRPr/>
            </a:pPr>
            <a:r>
              <a:rPr lang="en-US">
                <a:latin typeface="Arial" charset="0"/>
              </a:rPr>
              <a:t>SISEP 2012</a:t>
            </a:r>
          </a:p>
        </p:txBody>
      </p:sp>
      <p:sp>
        <p:nvSpPr>
          <p:cNvPr id="5" name="Slide Number Placeholder 13"/>
          <p:cNvSpPr>
            <a:spLocks noGrp="1"/>
          </p:cNvSpPr>
          <p:nvPr>
            <p:ph type="sldNum" sz="quarter" idx="11"/>
          </p:nvPr>
        </p:nvSpPr>
        <p:spPr>
          <a:xfrm>
            <a:off x="7000875" y="65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defRPr>
            </a:lvl1pPr>
          </a:lstStyle>
          <a:p>
            <a:pPr defTabSz="914400" fontAlgn="base">
              <a:spcBef>
                <a:spcPct val="0"/>
              </a:spcBef>
              <a:spcAft>
                <a:spcPct val="0"/>
              </a:spcAft>
              <a:defRPr/>
            </a:pPr>
            <a:fld id="{E0662C2A-91F4-B94C-AA45-E6933EE9A440}" type="slidenum">
              <a:rPr lang="en-US">
                <a:latin typeface="Arial" charset="0"/>
              </a:rPr>
              <a:pPr defTabSz="914400"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45595083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6" name="Straight Connector 5"/>
          <p:cNvCxnSpPr/>
          <p:nvPr userDrawn="1"/>
        </p:nvCxnSpPr>
        <p:spPr>
          <a:xfrm>
            <a:off x="4419600" y="7620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762000"/>
          </a:xfrm>
        </p:spPr>
        <p:txBody>
          <a:bodyPr/>
          <a:lstStyle>
            <a:lvl1pPr>
              <a:defRPr sz="280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524000"/>
            <a:ext cx="8686800" cy="4525963"/>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495800" cy="762000"/>
          </a:xfrm>
          <a:solidFill>
            <a:srgbClr val="C00000"/>
          </a:solidFill>
          <a:ln>
            <a:solidFill>
              <a:srgbClr val="C00000"/>
            </a:solidFill>
          </a:ln>
        </p:spPr>
        <p:txBody>
          <a:bodyPr anchor="ctr"/>
          <a:lstStyle>
            <a:lvl1pPr marL="0" indent="0">
              <a:buNone/>
              <a:defRPr sz="2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08078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8123458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Quote2">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1676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2389381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_Header">
    <p:spTree>
      <p:nvGrpSpPr>
        <p:cNvPr id="1" name=""/>
        <p:cNvGrpSpPr/>
        <p:nvPr/>
      </p:nvGrpSpPr>
      <p:grpSpPr>
        <a:xfrm>
          <a:off x="0" y="0"/>
          <a:ext cx="0" cy="0"/>
          <a:chOff x="0" y="0"/>
          <a:chExt cx="0" cy="0"/>
        </a:xfrm>
      </p:grpSpPr>
      <p:pic>
        <p:nvPicPr>
          <p:cNvPr id="4" name="Picture 9"/>
          <p:cNvPicPr>
            <a:picLocks/>
          </p:cNvPicPr>
          <p:nvPr userDrawn="1"/>
        </p:nvPicPr>
        <p:blipFill>
          <a:blip r:embed="rId2"/>
          <a:srcRect/>
          <a:stretch>
            <a:fillRect/>
          </a:stretch>
        </p:blipFill>
        <p:spPr bwMode="auto">
          <a:xfrm>
            <a:off x="20639" y="2286000"/>
            <a:ext cx="7632113" cy="2743200"/>
          </a:xfrm>
          <a:prstGeom prst="rect">
            <a:avLst/>
          </a:prstGeom>
          <a:noFill/>
          <a:ln w="9525">
            <a:noFill/>
            <a:miter lim="800000"/>
            <a:headEnd/>
            <a:tailEnd/>
          </a:ln>
        </p:spPr>
      </p:pic>
      <p:pic>
        <p:nvPicPr>
          <p:cNvPr id="5" name="Picture 10"/>
          <p:cNvPicPr>
            <a:picLocks noChangeAspect="1"/>
          </p:cNvPicPr>
          <p:nvPr userDrawn="1"/>
        </p:nvPicPr>
        <p:blipFill>
          <a:blip r:embed="rId3"/>
          <a:srcRect/>
          <a:stretch>
            <a:fillRect/>
          </a:stretch>
        </p:blipFill>
        <p:spPr bwMode="auto">
          <a:xfrm>
            <a:off x="7662863" y="2819400"/>
            <a:ext cx="1462087" cy="2297113"/>
          </a:xfrm>
          <a:prstGeom prst="rect">
            <a:avLst/>
          </a:prstGeom>
          <a:noFill/>
          <a:ln w="9525">
            <a:noFill/>
            <a:miter lim="800000"/>
            <a:headEnd/>
            <a:tailEnd/>
          </a:ln>
        </p:spPr>
      </p:pic>
      <p:pic>
        <p:nvPicPr>
          <p:cNvPr id="6" name="Picture 11"/>
          <p:cNvPicPr>
            <a:picLocks/>
          </p:cNvPicPr>
          <p:nvPr userDrawn="1"/>
        </p:nvPicPr>
        <p:blipFill>
          <a:blip r:embed="rId4"/>
          <a:srcRect/>
          <a:stretch>
            <a:fillRect/>
          </a:stretch>
        </p:blipFill>
        <p:spPr bwMode="auto">
          <a:xfrm>
            <a:off x="7696200" y="0"/>
            <a:ext cx="1371600" cy="2286000"/>
          </a:xfrm>
          <a:prstGeom prst="rect">
            <a:avLst/>
          </a:prstGeom>
          <a:noFill/>
          <a:ln w="9525">
            <a:noFill/>
            <a:miter lim="800000"/>
            <a:headEnd/>
            <a:tailEnd/>
          </a:ln>
        </p:spPr>
      </p:pic>
      <p:sp>
        <p:nvSpPr>
          <p:cNvPr id="7" name="Rectangle 6"/>
          <p:cNvSpPr/>
          <p:nvPr userDrawn="1"/>
        </p:nvSpPr>
        <p:spPr>
          <a:xfrm>
            <a:off x="7680325" y="2286000"/>
            <a:ext cx="1371600" cy="2743200"/>
          </a:xfrm>
          <a:prstGeom prst="rect">
            <a:avLst/>
          </a:prstGeom>
          <a:solidFill>
            <a:schemeClr val="tx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3" name="Subtitle 2"/>
          <p:cNvSpPr>
            <a:spLocks noGrp="1"/>
          </p:cNvSpPr>
          <p:nvPr>
            <p:ph type="subTitle" idx="1"/>
          </p:nvPr>
        </p:nvSpPr>
        <p:spPr>
          <a:xfrm>
            <a:off x="179095" y="762000"/>
            <a:ext cx="7315200" cy="609600"/>
          </a:xfrm>
        </p:spPr>
        <p:txBody>
          <a:bodyPr/>
          <a:lstStyle>
            <a:lvl1pPr marL="0" indent="0" algn="l">
              <a:buNone/>
              <a:defRPr sz="3600" b="1">
                <a:solidFill>
                  <a:schemeClr val="tx1">
                    <a:lumMod val="65000"/>
                    <a:lumOff val="35000"/>
                  </a:schemeClr>
                </a:solidFill>
                <a:latin typeface="+mj-lt"/>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3220551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4678363"/>
          </a:xfrm>
        </p:spPr>
        <p:txBody>
          <a:bodyPr/>
          <a:lstStyle>
            <a:lvl1pPr>
              <a:defRPr b="1">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pic>
        <p:nvPicPr>
          <p:cNvPr id="8" name="Picture 9" descr="C:\Documents and Settings\reid\Desktop\UNCFPGwhite.png"/>
          <p:cNvPicPr>
            <a:picLocks noChangeAspect="1" noChangeArrowheads="1"/>
          </p:cNvPicPr>
          <p:nvPr userDrawn="1"/>
        </p:nvPicPr>
        <p:blipFill>
          <a:blip r:embed="rId2"/>
          <a:srcRect/>
          <a:stretch>
            <a:fillRect/>
          </a:stretch>
        </p:blipFill>
        <p:spPr bwMode="auto">
          <a:xfrm>
            <a:off x="6127750" y="6324600"/>
            <a:ext cx="2940050" cy="457200"/>
          </a:xfrm>
          <a:prstGeom prst="rect">
            <a:avLst/>
          </a:prstGeom>
          <a:noFill/>
          <a:ln w="9525">
            <a:noFill/>
            <a:miter lim="800000"/>
            <a:headEnd/>
            <a:tailEnd/>
          </a:ln>
        </p:spPr>
      </p:pic>
      <p:cxnSp>
        <p:nvCxnSpPr>
          <p:cNvPr id="9" name="Straight Connector 8"/>
          <p:cNvCxnSpPr/>
          <p:nvPr userDrawn="1"/>
        </p:nvCxnSpPr>
        <p:spPr>
          <a:xfrm>
            <a:off x="0" y="6248400"/>
            <a:ext cx="9144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17" descr="logo-sisep.png"/>
          <p:cNvPicPr>
            <a:picLocks noChangeAspect="1"/>
          </p:cNvPicPr>
          <p:nvPr userDrawn="1"/>
        </p:nvPicPr>
        <p:blipFill>
          <a:blip r:embed="rId3"/>
          <a:srcRect/>
          <a:stretch>
            <a:fillRect/>
          </a:stretch>
        </p:blipFill>
        <p:spPr bwMode="auto">
          <a:xfrm>
            <a:off x="0" y="6281738"/>
            <a:ext cx="1638300" cy="576262"/>
          </a:xfrm>
          <a:prstGeom prst="rect">
            <a:avLst/>
          </a:prstGeom>
          <a:noFill/>
          <a:ln w="9525">
            <a:noFill/>
            <a:miter lim="800000"/>
            <a:headEnd/>
            <a:tailEnd/>
          </a:ln>
        </p:spPr>
      </p:pic>
      <p:sp>
        <p:nvSpPr>
          <p:cNvPr id="12" name="Title 1"/>
          <p:cNvSpPr>
            <a:spLocks noGrp="1"/>
          </p:cNvSpPr>
          <p:nvPr>
            <p:ph type="title"/>
          </p:nvPr>
        </p:nvSpPr>
        <p:spPr>
          <a:xfrm>
            <a:off x="0" y="0"/>
            <a:ext cx="4572000" cy="914400"/>
          </a:xfrm>
          <a:solidFill>
            <a:srgbClr val="C00000"/>
          </a:solidFill>
        </p:spPr>
        <p:txBody>
          <a:bodyPr lIns="182880"/>
          <a:lstStyle>
            <a:lvl1pPr>
              <a:defRPr sz="3200" b="0">
                <a:solidFill>
                  <a:schemeClr val="bg1"/>
                </a:solidFill>
                <a:latin typeface="+mj-lt"/>
                <a:cs typeface="Calibri" pitchFamily="34" charset="0"/>
              </a:defRPr>
            </a:lvl1pPr>
          </a:lstStyle>
          <a:p>
            <a:r>
              <a:rPr lang="en-US" dirty="0" smtClean="0"/>
              <a:t>Click to edit Master title style</a:t>
            </a:r>
            <a:endParaRPr lang="en-US" dirty="0"/>
          </a:p>
        </p:txBody>
      </p:sp>
      <p:sp>
        <p:nvSpPr>
          <p:cNvPr id="13" name="Text Placeholder 4"/>
          <p:cNvSpPr>
            <a:spLocks noGrp="1"/>
          </p:cNvSpPr>
          <p:nvPr>
            <p:ph type="body" sz="quarter" idx="10"/>
          </p:nvPr>
        </p:nvSpPr>
        <p:spPr>
          <a:xfrm>
            <a:off x="4572000" y="0"/>
            <a:ext cx="4572000" cy="914400"/>
          </a:xfrm>
          <a:noFill/>
          <a:ln>
            <a:solidFill>
              <a:srgbClr val="C00000"/>
            </a:solidFill>
          </a:ln>
        </p:spPr>
        <p:txBody>
          <a:bodyPr anchor="ctr"/>
          <a:lstStyle>
            <a:lvl1pPr marL="91440" indent="0">
              <a:buNone/>
              <a:defRPr sz="3200" b="0">
                <a:solidFill>
                  <a:schemeClr val="tx1"/>
                </a:solidFill>
                <a:latin typeface="+mj-lt"/>
                <a:cs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631740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mj-lt"/>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70205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1266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with logo">
    <p:spTree>
      <p:nvGrpSpPr>
        <p:cNvPr id="1" name=""/>
        <p:cNvGrpSpPr/>
        <p:nvPr/>
      </p:nvGrpSpPr>
      <p:grpSpPr>
        <a:xfrm>
          <a:off x="0" y="0"/>
          <a:ext cx="0" cy="0"/>
          <a:chOff x="0" y="0"/>
          <a:chExt cx="0" cy="0"/>
        </a:xfrm>
      </p:grpSpPr>
      <p:pic>
        <p:nvPicPr>
          <p:cNvPr id="2" name="Picture 9" descr="logo-sisep.png"/>
          <p:cNvPicPr>
            <a:picLocks noChangeAspect="1"/>
          </p:cNvPicPr>
          <p:nvPr userDrawn="1"/>
        </p:nvPicPr>
        <p:blipFill>
          <a:blip r:embed="rId2"/>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8813492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p:cNvPicPr>
          <p:nvPr userDrawn="1"/>
        </p:nvPicPr>
        <p:blipFill>
          <a:blip r:embed="rId17"/>
          <a:srcRect/>
          <a:stretch>
            <a:fillRect/>
          </a:stretch>
        </p:blipFill>
        <p:spPr bwMode="auto">
          <a:xfrm>
            <a:off x="228600" y="0"/>
            <a:ext cx="8915400" cy="1447800"/>
          </a:xfrm>
          <a:prstGeom prst="rect">
            <a:avLst/>
          </a:prstGeom>
          <a:noFill/>
          <a:ln w="9525">
            <a:noFill/>
            <a:miter lim="800000"/>
            <a:headEnd/>
            <a:tailEnd/>
          </a:ln>
        </p:spPr>
      </p:pic>
      <p:sp>
        <p:nvSpPr>
          <p:cNvPr id="21" name="Rectangle 20"/>
          <p:cNvSpPr/>
          <p:nvPr userDrawn="1"/>
        </p:nvSpPr>
        <p:spPr>
          <a:xfrm>
            <a:off x="0" y="304800"/>
            <a:ext cx="90804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1029" name="Rectangle 2"/>
          <p:cNvSpPr>
            <a:spLocks noGrp="1" noChangeArrowheads="1"/>
          </p:cNvSpPr>
          <p:nvPr>
            <p:ph type="title"/>
          </p:nvPr>
        </p:nvSpPr>
        <p:spPr bwMode="auto">
          <a:xfrm>
            <a:off x="304800" y="133350"/>
            <a:ext cx="8610600" cy="1085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228600" y="1600200"/>
            <a:ext cx="868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descr="This image displays the logo for the State Implementation and Scaling -up of Evidence-based Practices which is located at the Frank Porter Graham Child Development Institute at the University of North Caroline" title="Slide Footer"/>
          <p:cNvGrpSpPr/>
          <p:nvPr userDrawn="1"/>
        </p:nvGrpSpPr>
        <p:grpSpPr>
          <a:xfrm>
            <a:off x="0" y="6248400"/>
            <a:ext cx="9144000" cy="609600"/>
            <a:chOff x="0" y="6248400"/>
            <a:chExt cx="9144000" cy="609600"/>
          </a:xfrm>
        </p:grpSpPr>
        <p:sp>
          <p:nvSpPr>
            <p:cNvPr id="13" name="Rectangle 12"/>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pic>
          <p:nvPicPr>
            <p:cNvPr id="1031" name="Picture 9" descr="C:\Documents and Settings\reid\Desktop\UNCFPGwhite.png"/>
            <p:cNvPicPr>
              <a:picLocks noChangeAspect="1" noChangeArrowheads="1"/>
            </p:cNvPicPr>
            <p:nvPr userDrawn="1"/>
          </p:nvPicPr>
          <p:blipFill>
            <a:blip r:embed="rId18"/>
            <a:srcRect/>
            <a:stretch>
              <a:fillRect/>
            </a:stretch>
          </p:blipFill>
          <p:spPr bwMode="auto">
            <a:xfrm>
              <a:off x="6127750" y="6324600"/>
              <a:ext cx="2940050" cy="457200"/>
            </a:xfrm>
            <a:prstGeom prst="rect">
              <a:avLst/>
            </a:prstGeom>
            <a:noFill/>
            <a:ln w="9525">
              <a:noFill/>
              <a:miter lim="800000"/>
              <a:headEnd/>
              <a:tailEnd/>
            </a:ln>
          </p:spPr>
        </p:pic>
        <p:cxnSp>
          <p:nvCxnSpPr>
            <p:cNvPr id="16" name="Straight Connector 15"/>
            <p:cNvCxnSpPr/>
            <p:nvPr userDrawn="1"/>
          </p:nvCxnSpPr>
          <p:spPr>
            <a:xfrm>
              <a:off x="0" y="6248400"/>
              <a:ext cx="9144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33" name="Picture 17" descr="logo-sisep.png"/>
            <p:cNvPicPr>
              <a:picLocks noChangeAspect="1"/>
            </p:cNvPicPr>
            <p:nvPr userDrawn="1"/>
          </p:nvPicPr>
          <p:blipFill>
            <a:blip r:embed="rId19"/>
            <a:srcRect/>
            <a:stretch>
              <a:fillRect/>
            </a:stretch>
          </p:blipFill>
          <p:spPr bwMode="auto">
            <a:xfrm>
              <a:off x="0" y="6281738"/>
              <a:ext cx="1638300" cy="576262"/>
            </a:xfrm>
            <a:prstGeom prst="rect">
              <a:avLst/>
            </a:prstGeom>
            <a:noFill/>
            <a:ln w="9525">
              <a:noFill/>
              <a:miter lim="800000"/>
              <a:headEnd/>
              <a:tailEnd/>
            </a:ln>
          </p:spPr>
        </p:pic>
      </p:grpSp>
    </p:spTree>
    <p:extLst>
      <p:ext uri="{BB962C8B-B14F-4D97-AF65-F5344CB8AC3E}">
        <p14:creationId xmlns:p14="http://schemas.microsoft.com/office/powerpoint/2010/main" val="61826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94" r:id="rId15"/>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4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rgbClr val="6C6C6C"/>
          </a:solidFill>
          <a:latin typeface="Arial" charset="0"/>
        </a:defRPr>
      </a:lvl6pPr>
      <a:lvl7pPr marL="914400" algn="l" rtl="0" fontAlgn="base">
        <a:spcBef>
          <a:spcPct val="0"/>
        </a:spcBef>
        <a:spcAft>
          <a:spcPct val="0"/>
        </a:spcAft>
        <a:defRPr sz="3400" b="1">
          <a:solidFill>
            <a:srgbClr val="6C6C6C"/>
          </a:solidFill>
          <a:latin typeface="Arial" charset="0"/>
        </a:defRPr>
      </a:lvl7pPr>
      <a:lvl8pPr marL="1371600" algn="l" rtl="0" fontAlgn="base">
        <a:spcBef>
          <a:spcPct val="0"/>
        </a:spcBef>
        <a:spcAft>
          <a:spcPct val="0"/>
        </a:spcAft>
        <a:defRPr sz="3400" b="1">
          <a:solidFill>
            <a:srgbClr val="6C6C6C"/>
          </a:solidFill>
          <a:latin typeface="Arial" charset="0"/>
        </a:defRPr>
      </a:lvl8pPr>
      <a:lvl9pPr marL="1828800" algn="l" rtl="0" fontAlgn="base">
        <a:spcBef>
          <a:spcPct val="0"/>
        </a:spcBef>
        <a:spcAft>
          <a:spcPct val="0"/>
        </a:spcAft>
        <a:defRPr sz="3400" b="1">
          <a:solidFill>
            <a:srgbClr val="6C6C6C"/>
          </a:solidFill>
          <a:latin typeface="Arial" charset="0"/>
        </a:defRPr>
      </a:lvl9pPr>
    </p:titleStyle>
    <p:bodyStyle>
      <a:lvl1pPr marL="520700" indent="-520700" algn="l" rtl="0" eaLnBrk="0" fontAlgn="base" hangingPunct="0">
        <a:lnSpc>
          <a:spcPct val="95000"/>
        </a:lnSpc>
        <a:spcBef>
          <a:spcPct val="50000"/>
        </a:spcBef>
        <a:spcAft>
          <a:spcPct val="0"/>
        </a:spcAft>
        <a:buClr>
          <a:srgbClr val="9A1607"/>
        </a:buClr>
        <a:buSzPct val="140000"/>
        <a:buFont typeface="Wingdings" charset="2"/>
        <a:buChar char="§"/>
        <a:defRPr sz="2800">
          <a:solidFill>
            <a:schemeClr val="tx1"/>
          </a:solidFill>
          <a:latin typeface="+mj-lt"/>
          <a:ea typeface="ＭＳ Ｐゴシック" charset="-128"/>
          <a:cs typeface="Calibri" pitchFamily="34" charset="0"/>
        </a:defRPr>
      </a:lvl1pPr>
      <a:lvl2pPr marL="1092200" indent="-457200" algn="l" rtl="0" eaLnBrk="0" fontAlgn="base" hangingPunct="0">
        <a:lnSpc>
          <a:spcPct val="95000"/>
        </a:lnSpc>
        <a:spcBef>
          <a:spcPct val="50000"/>
        </a:spcBef>
        <a:spcAft>
          <a:spcPct val="0"/>
        </a:spcAft>
        <a:buFont typeface="Wingdings" charset="2"/>
        <a:buChar char="§"/>
        <a:defRPr sz="2400">
          <a:solidFill>
            <a:schemeClr val="tx1"/>
          </a:solidFill>
          <a:latin typeface="+mj-lt"/>
          <a:ea typeface="ＭＳ Ｐゴシック" charset="-128"/>
          <a:cs typeface="Calibri" pitchFamily="34" charset="0"/>
        </a:defRPr>
      </a:lvl2pPr>
      <a:lvl3pPr marL="1714500" indent="-508000" algn="l" rtl="0" eaLnBrk="0" fontAlgn="base" hangingPunct="0">
        <a:lnSpc>
          <a:spcPct val="95000"/>
        </a:lnSpc>
        <a:spcBef>
          <a:spcPct val="50000"/>
        </a:spcBef>
        <a:spcAft>
          <a:spcPct val="0"/>
        </a:spcAft>
        <a:buClr>
          <a:srgbClr val="990017"/>
        </a:buClr>
        <a:buChar char="»"/>
        <a:defRPr sz="2000">
          <a:solidFill>
            <a:schemeClr val="tx1"/>
          </a:solidFill>
          <a:latin typeface="+mj-lt"/>
          <a:ea typeface="ＭＳ Ｐゴシック" charset="-128"/>
          <a:cs typeface="Calibri" pitchFamily="34" charset="0"/>
        </a:defRPr>
      </a:lvl3pPr>
      <a:lvl4pPr marL="2057400" indent="-228600" algn="l" rtl="0" eaLnBrk="0" fontAlgn="base" hangingPunct="0">
        <a:lnSpc>
          <a:spcPct val="95000"/>
        </a:lnSpc>
        <a:spcBef>
          <a:spcPct val="50000"/>
        </a:spcBef>
        <a:spcAft>
          <a:spcPct val="0"/>
        </a:spcAft>
        <a:buChar char="–"/>
        <a:defRPr>
          <a:solidFill>
            <a:schemeClr val="tx1"/>
          </a:solidFill>
          <a:latin typeface="+mj-lt"/>
          <a:ea typeface="ＭＳ Ｐゴシック" charset="-128"/>
          <a:cs typeface="Calibri" pitchFamily="34" charset="0"/>
        </a:defRPr>
      </a:lvl4pPr>
      <a:lvl5pPr marL="2400300" indent="-228600" algn="l" rtl="0" eaLnBrk="0" fontAlgn="base" hangingPunct="0">
        <a:lnSpc>
          <a:spcPct val="95000"/>
        </a:lnSpc>
        <a:spcBef>
          <a:spcPct val="50000"/>
        </a:spcBef>
        <a:spcAft>
          <a:spcPct val="0"/>
        </a:spcAft>
        <a:buChar char="»"/>
        <a:defRPr>
          <a:solidFill>
            <a:schemeClr val="tx1"/>
          </a:solidFill>
          <a:latin typeface="+mj-lt"/>
          <a:ea typeface="ＭＳ Ｐゴシック" charset="-128"/>
          <a:cs typeface="Calibri" pitchFamily="34" charset="0"/>
        </a:defRPr>
      </a:lvl5pPr>
      <a:lvl6pPr marL="2857500" indent="-228600" algn="l" rtl="0" fontAlgn="base">
        <a:lnSpc>
          <a:spcPct val="95000"/>
        </a:lnSpc>
        <a:spcBef>
          <a:spcPct val="50000"/>
        </a:spcBef>
        <a:spcAft>
          <a:spcPct val="0"/>
        </a:spcAft>
        <a:buChar char="»"/>
        <a:defRPr>
          <a:solidFill>
            <a:schemeClr val="tx1"/>
          </a:solidFill>
          <a:latin typeface="+mn-lt"/>
        </a:defRPr>
      </a:lvl6pPr>
      <a:lvl7pPr marL="3314700" indent="-228600" algn="l" rtl="0" fontAlgn="base">
        <a:lnSpc>
          <a:spcPct val="95000"/>
        </a:lnSpc>
        <a:spcBef>
          <a:spcPct val="50000"/>
        </a:spcBef>
        <a:spcAft>
          <a:spcPct val="0"/>
        </a:spcAft>
        <a:buChar char="»"/>
        <a:defRPr>
          <a:solidFill>
            <a:schemeClr val="tx1"/>
          </a:solidFill>
          <a:latin typeface="+mn-lt"/>
        </a:defRPr>
      </a:lvl7pPr>
      <a:lvl8pPr marL="3771900" indent="-228600" algn="l" rtl="0" fontAlgn="base">
        <a:lnSpc>
          <a:spcPct val="95000"/>
        </a:lnSpc>
        <a:spcBef>
          <a:spcPct val="50000"/>
        </a:spcBef>
        <a:spcAft>
          <a:spcPct val="0"/>
        </a:spcAft>
        <a:buChar char="»"/>
        <a:defRPr>
          <a:solidFill>
            <a:schemeClr val="tx1"/>
          </a:solidFill>
          <a:latin typeface="+mn-lt"/>
        </a:defRPr>
      </a:lvl8pPr>
      <a:lvl9pPr marL="4229100" indent="-228600" algn="l" rtl="0" fontAlgn="base">
        <a:lnSpc>
          <a:spcPct val="95000"/>
        </a:lnSpc>
        <a:spcBef>
          <a:spcPct val="5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p:cNvPicPr>
          <p:nvPr userDrawn="1"/>
        </p:nvPicPr>
        <p:blipFill>
          <a:blip r:embed="rId15"/>
          <a:srcRect/>
          <a:stretch>
            <a:fillRect/>
          </a:stretch>
        </p:blipFill>
        <p:spPr bwMode="auto">
          <a:xfrm>
            <a:off x="228600" y="0"/>
            <a:ext cx="8915400" cy="1447800"/>
          </a:xfrm>
          <a:prstGeom prst="rect">
            <a:avLst/>
          </a:prstGeom>
          <a:noFill/>
          <a:ln w="9525">
            <a:noFill/>
            <a:miter lim="800000"/>
            <a:headEnd/>
            <a:tailEnd/>
          </a:ln>
        </p:spPr>
      </p:pic>
      <p:sp>
        <p:nvSpPr>
          <p:cNvPr id="21" name="Rectangle 20"/>
          <p:cNvSpPr/>
          <p:nvPr userDrawn="1"/>
        </p:nvSpPr>
        <p:spPr>
          <a:xfrm>
            <a:off x="-292100" y="304800"/>
            <a:ext cx="93726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13" name="Rectangle 12"/>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a:solidFill>
                <a:srgbClr val="FFFFFF"/>
              </a:solidFill>
              <a:latin typeface="Arial"/>
            </a:endParaRPr>
          </a:p>
        </p:txBody>
      </p:sp>
      <p:sp>
        <p:nvSpPr>
          <p:cNvPr id="1029" name="Rectangle 2"/>
          <p:cNvSpPr>
            <a:spLocks noGrp="1" noChangeArrowheads="1"/>
          </p:cNvSpPr>
          <p:nvPr>
            <p:ph type="title"/>
          </p:nvPr>
        </p:nvSpPr>
        <p:spPr bwMode="auto">
          <a:xfrm>
            <a:off x="304800" y="133350"/>
            <a:ext cx="8610600" cy="1085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228600" y="1600200"/>
            <a:ext cx="868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1" name="Picture 9" descr="C:\Documents and Settings\reid\Desktop\UNCFPGwhite.png"/>
          <p:cNvPicPr>
            <a:picLocks noChangeAspect="1" noChangeArrowheads="1"/>
          </p:cNvPicPr>
          <p:nvPr userDrawn="1"/>
        </p:nvPicPr>
        <p:blipFill>
          <a:blip r:embed="rId16"/>
          <a:srcRect/>
          <a:stretch>
            <a:fillRect/>
          </a:stretch>
        </p:blipFill>
        <p:spPr bwMode="auto">
          <a:xfrm>
            <a:off x="6127750" y="6324600"/>
            <a:ext cx="2940050" cy="457200"/>
          </a:xfrm>
          <a:prstGeom prst="rect">
            <a:avLst/>
          </a:prstGeom>
          <a:noFill/>
          <a:ln w="9525">
            <a:noFill/>
            <a:miter lim="800000"/>
            <a:headEnd/>
            <a:tailEnd/>
          </a:ln>
        </p:spPr>
      </p:pic>
      <p:cxnSp>
        <p:nvCxnSpPr>
          <p:cNvPr id="16" name="Straight Connector 15"/>
          <p:cNvCxnSpPr/>
          <p:nvPr userDrawn="1"/>
        </p:nvCxnSpPr>
        <p:spPr>
          <a:xfrm>
            <a:off x="0" y="6248400"/>
            <a:ext cx="9144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033" name="Picture 17" descr="logo-sisep.png"/>
          <p:cNvPicPr>
            <a:picLocks noChangeAspect="1"/>
          </p:cNvPicPr>
          <p:nvPr userDrawn="1"/>
        </p:nvPicPr>
        <p:blipFill>
          <a:blip r:embed="rId17"/>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40098515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2" r:id="rId4"/>
    <p:sldLayoutId id="2147483683" r:id="rId5"/>
    <p:sldLayoutId id="2147483684" r:id="rId6"/>
    <p:sldLayoutId id="2147483685" r:id="rId7"/>
    <p:sldLayoutId id="2147483686" r:id="rId8"/>
    <p:sldLayoutId id="2147483687" r:id="rId9"/>
    <p:sldLayoutId id="2147483690" r:id="rId10"/>
    <p:sldLayoutId id="2147483691" r:id="rId11"/>
    <p:sldLayoutId id="2147483692" r:id="rId12"/>
    <p:sldLayoutId id="2147483693" r:id="rId13"/>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4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rgbClr val="6C6C6C"/>
          </a:solidFill>
          <a:latin typeface="Arial" charset="0"/>
        </a:defRPr>
      </a:lvl6pPr>
      <a:lvl7pPr marL="914400" algn="l" rtl="0" fontAlgn="base">
        <a:spcBef>
          <a:spcPct val="0"/>
        </a:spcBef>
        <a:spcAft>
          <a:spcPct val="0"/>
        </a:spcAft>
        <a:defRPr sz="3400" b="1">
          <a:solidFill>
            <a:srgbClr val="6C6C6C"/>
          </a:solidFill>
          <a:latin typeface="Arial" charset="0"/>
        </a:defRPr>
      </a:lvl7pPr>
      <a:lvl8pPr marL="1371600" algn="l" rtl="0" fontAlgn="base">
        <a:spcBef>
          <a:spcPct val="0"/>
        </a:spcBef>
        <a:spcAft>
          <a:spcPct val="0"/>
        </a:spcAft>
        <a:defRPr sz="3400" b="1">
          <a:solidFill>
            <a:srgbClr val="6C6C6C"/>
          </a:solidFill>
          <a:latin typeface="Arial" charset="0"/>
        </a:defRPr>
      </a:lvl8pPr>
      <a:lvl9pPr marL="1828800" algn="l" rtl="0" fontAlgn="base">
        <a:spcBef>
          <a:spcPct val="0"/>
        </a:spcBef>
        <a:spcAft>
          <a:spcPct val="0"/>
        </a:spcAft>
        <a:defRPr sz="3400" b="1">
          <a:solidFill>
            <a:srgbClr val="6C6C6C"/>
          </a:solidFill>
          <a:latin typeface="Arial" charset="0"/>
        </a:defRPr>
      </a:lvl9pPr>
    </p:titleStyle>
    <p:bodyStyle>
      <a:lvl1pPr marL="520700" indent="-520700" algn="l" rtl="0" eaLnBrk="0" fontAlgn="base" hangingPunct="0">
        <a:lnSpc>
          <a:spcPct val="95000"/>
        </a:lnSpc>
        <a:spcBef>
          <a:spcPct val="50000"/>
        </a:spcBef>
        <a:spcAft>
          <a:spcPct val="0"/>
        </a:spcAft>
        <a:buClr>
          <a:srgbClr val="9A1607"/>
        </a:buClr>
        <a:buSzPct val="140000"/>
        <a:buFont typeface="Wingdings" charset="2"/>
        <a:buChar char="§"/>
        <a:defRPr sz="2800">
          <a:solidFill>
            <a:schemeClr val="tx1"/>
          </a:solidFill>
          <a:latin typeface="+mj-lt"/>
          <a:ea typeface="ＭＳ Ｐゴシック" charset="-128"/>
          <a:cs typeface="Arial Rounded MT Bold"/>
        </a:defRPr>
      </a:lvl1pPr>
      <a:lvl2pPr marL="1092200" indent="-457200" algn="l" rtl="0" eaLnBrk="0" fontAlgn="base" hangingPunct="0">
        <a:lnSpc>
          <a:spcPct val="95000"/>
        </a:lnSpc>
        <a:spcBef>
          <a:spcPct val="50000"/>
        </a:spcBef>
        <a:spcAft>
          <a:spcPct val="0"/>
        </a:spcAft>
        <a:buFont typeface="Wingdings" charset="2"/>
        <a:buChar char="§"/>
        <a:defRPr sz="2400">
          <a:solidFill>
            <a:schemeClr val="tx1"/>
          </a:solidFill>
          <a:latin typeface="+mj-lt"/>
          <a:ea typeface="ＭＳ Ｐゴシック" charset="-128"/>
          <a:cs typeface="Arial Rounded MT Bold"/>
        </a:defRPr>
      </a:lvl2pPr>
      <a:lvl3pPr marL="1714500" indent="-508000" algn="l" rtl="0" eaLnBrk="0" fontAlgn="base" hangingPunct="0">
        <a:lnSpc>
          <a:spcPct val="95000"/>
        </a:lnSpc>
        <a:spcBef>
          <a:spcPct val="50000"/>
        </a:spcBef>
        <a:spcAft>
          <a:spcPct val="0"/>
        </a:spcAft>
        <a:buClr>
          <a:srgbClr val="990017"/>
        </a:buClr>
        <a:buChar char="»"/>
        <a:defRPr sz="2000">
          <a:solidFill>
            <a:schemeClr val="tx1"/>
          </a:solidFill>
          <a:latin typeface="+mj-lt"/>
          <a:ea typeface="ＭＳ Ｐゴシック" charset="-128"/>
          <a:cs typeface="Arial Rounded MT Bold"/>
        </a:defRPr>
      </a:lvl3pPr>
      <a:lvl4pPr marL="2057400" indent="-228600" algn="l" rtl="0" eaLnBrk="0" fontAlgn="base" hangingPunct="0">
        <a:lnSpc>
          <a:spcPct val="95000"/>
        </a:lnSpc>
        <a:spcBef>
          <a:spcPct val="50000"/>
        </a:spcBef>
        <a:spcAft>
          <a:spcPct val="0"/>
        </a:spcAft>
        <a:buChar char="–"/>
        <a:defRPr>
          <a:solidFill>
            <a:schemeClr val="tx1"/>
          </a:solidFill>
          <a:latin typeface="+mj-lt"/>
          <a:ea typeface="ＭＳ Ｐゴシック" charset="-128"/>
          <a:cs typeface="Arial Rounded MT Bold"/>
        </a:defRPr>
      </a:lvl4pPr>
      <a:lvl5pPr marL="2400300" indent="-228600" algn="l" rtl="0" eaLnBrk="0" fontAlgn="base" hangingPunct="0">
        <a:lnSpc>
          <a:spcPct val="95000"/>
        </a:lnSpc>
        <a:spcBef>
          <a:spcPct val="50000"/>
        </a:spcBef>
        <a:spcAft>
          <a:spcPct val="0"/>
        </a:spcAft>
        <a:buChar char="»"/>
        <a:defRPr>
          <a:solidFill>
            <a:schemeClr val="tx1"/>
          </a:solidFill>
          <a:latin typeface="+mj-lt"/>
          <a:ea typeface="ＭＳ Ｐゴシック" charset="-128"/>
          <a:cs typeface="Arial Rounded MT Bold"/>
        </a:defRPr>
      </a:lvl5pPr>
      <a:lvl6pPr marL="2857500" indent="-228600" algn="l" rtl="0" fontAlgn="base">
        <a:lnSpc>
          <a:spcPct val="95000"/>
        </a:lnSpc>
        <a:spcBef>
          <a:spcPct val="50000"/>
        </a:spcBef>
        <a:spcAft>
          <a:spcPct val="0"/>
        </a:spcAft>
        <a:buChar char="»"/>
        <a:defRPr>
          <a:solidFill>
            <a:schemeClr val="tx1"/>
          </a:solidFill>
          <a:latin typeface="+mn-lt"/>
        </a:defRPr>
      </a:lvl6pPr>
      <a:lvl7pPr marL="3314700" indent="-228600" algn="l" rtl="0" fontAlgn="base">
        <a:lnSpc>
          <a:spcPct val="95000"/>
        </a:lnSpc>
        <a:spcBef>
          <a:spcPct val="50000"/>
        </a:spcBef>
        <a:spcAft>
          <a:spcPct val="0"/>
        </a:spcAft>
        <a:buChar char="»"/>
        <a:defRPr>
          <a:solidFill>
            <a:schemeClr val="tx1"/>
          </a:solidFill>
          <a:latin typeface="+mn-lt"/>
        </a:defRPr>
      </a:lvl7pPr>
      <a:lvl8pPr marL="3771900" indent="-228600" algn="l" rtl="0" fontAlgn="base">
        <a:lnSpc>
          <a:spcPct val="95000"/>
        </a:lnSpc>
        <a:spcBef>
          <a:spcPct val="50000"/>
        </a:spcBef>
        <a:spcAft>
          <a:spcPct val="0"/>
        </a:spcAft>
        <a:buChar char="»"/>
        <a:defRPr>
          <a:solidFill>
            <a:schemeClr val="tx1"/>
          </a:solidFill>
          <a:latin typeface="+mn-lt"/>
        </a:defRPr>
      </a:lvl8pPr>
      <a:lvl9pPr marL="4229100" indent="-228600" algn="l" rtl="0" fontAlgn="base">
        <a:lnSpc>
          <a:spcPct val="95000"/>
        </a:lnSpc>
        <a:spcBef>
          <a:spcPct val="5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0" y="455196"/>
            <a:ext cx="8737600" cy="667292"/>
          </a:xfrm>
          <a:noFill/>
        </p:spPr>
        <p:txBody>
          <a:bodyPr>
            <a:noAutofit/>
          </a:bodyPr>
          <a:lstStyle/>
          <a:p>
            <a:r>
              <a:rPr lang="en-US" sz="4000" b="0" dirty="0">
                <a:cs typeface="Arial"/>
              </a:rPr>
              <a:t>Striving for </a:t>
            </a:r>
            <a:r>
              <a:rPr lang="en-US" sz="4000" b="0" dirty="0" smtClean="0">
                <a:cs typeface="Arial"/>
              </a:rPr>
              <a:t>Quality</a:t>
            </a:r>
            <a:endParaRPr lang="en-US" sz="3700" b="0" dirty="0">
              <a:solidFill>
                <a:srgbClr val="000000"/>
              </a:solidFill>
              <a:latin typeface="Arial"/>
              <a:cs typeface="Arial"/>
            </a:endParaRPr>
          </a:p>
        </p:txBody>
      </p:sp>
      <p:sp>
        <p:nvSpPr>
          <p:cNvPr id="3" name="Subtitle 2"/>
          <p:cNvSpPr>
            <a:spLocks noGrp="1"/>
          </p:cNvSpPr>
          <p:nvPr>
            <p:ph type="subTitle" idx="1"/>
          </p:nvPr>
        </p:nvSpPr>
        <p:spPr>
          <a:xfrm>
            <a:off x="369021" y="1693436"/>
            <a:ext cx="8405958" cy="4265031"/>
          </a:xfrm>
        </p:spPr>
        <p:txBody>
          <a:bodyPr>
            <a:normAutofit fontScale="70000" lnSpcReduction="20000"/>
          </a:bodyPr>
          <a:lstStyle/>
          <a:p>
            <a:pPr algn="l">
              <a:lnSpc>
                <a:spcPct val="120000"/>
              </a:lnSpc>
              <a:spcBef>
                <a:spcPts val="0"/>
              </a:spcBef>
              <a:spcAft>
                <a:spcPts val="1800"/>
              </a:spcAft>
            </a:pPr>
            <a:r>
              <a:rPr lang="en-US" sz="3800" dirty="0">
                <a:solidFill>
                  <a:srgbClr val="000000"/>
                </a:solidFill>
                <a:latin typeface="Arial"/>
                <a:cs typeface="Arial"/>
              </a:rPr>
              <a:t>Using continuous improvement strategies to increase program quality, implementation fidelity and durability</a:t>
            </a:r>
            <a:endParaRPr lang="en-US" sz="3800" dirty="0" smtClean="0">
              <a:solidFill>
                <a:schemeClr val="tx1"/>
              </a:solidFill>
              <a:latin typeface="Arial"/>
              <a:cs typeface="Arial"/>
            </a:endParaRPr>
          </a:p>
          <a:p>
            <a:pPr algn="l">
              <a:lnSpc>
                <a:spcPct val="120000"/>
              </a:lnSpc>
              <a:spcBef>
                <a:spcPts val="0"/>
              </a:spcBef>
            </a:pPr>
            <a:r>
              <a:rPr lang="en-US" sz="3200" dirty="0" smtClean="0">
                <a:solidFill>
                  <a:schemeClr val="tx1"/>
                </a:solidFill>
                <a:latin typeface="Arial"/>
                <a:cs typeface="Arial"/>
              </a:rPr>
              <a:t>Steve </a:t>
            </a:r>
            <a:r>
              <a:rPr lang="en-US" sz="3200" dirty="0">
                <a:solidFill>
                  <a:schemeClr val="tx1"/>
                </a:solidFill>
                <a:latin typeface="Arial"/>
                <a:cs typeface="Arial"/>
              </a:rPr>
              <a:t>Goodman</a:t>
            </a:r>
          </a:p>
          <a:p>
            <a:pPr marL="222250" algn="l">
              <a:lnSpc>
                <a:spcPct val="120000"/>
              </a:lnSpc>
              <a:spcBef>
                <a:spcPts val="0"/>
              </a:spcBef>
            </a:pPr>
            <a:r>
              <a:rPr lang="en-US" sz="2600" dirty="0" smtClean="0">
                <a:solidFill>
                  <a:schemeClr val="tx1"/>
                </a:solidFill>
                <a:latin typeface="Arial"/>
                <a:cs typeface="Arial"/>
              </a:rPr>
              <a:t>Director</a:t>
            </a:r>
          </a:p>
          <a:p>
            <a:pPr marL="222250" algn="l">
              <a:lnSpc>
                <a:spcPct val="120000"/>
              </a:lnSpc>
              <a:spcBef>
                <a:spcPts val="0"/>
              </a:spcBef>
            </a:pPr>
            <a:r>
              <a:rPr lang="en-US" sz="2600" dirty="0" smtClean="0">
                <a:solidFill>
                  <a:schemeClr val="tx1"/>
                </a:solidFill>
                <a:latin typeface="Arial"/>
                <a:cs typeface="Arial"/>
              </a:rPr>
              <a:t>Michigan’s Integrated Behavior and Learning Support Initiative (MiBLSi)</a:t>
            </a:r>
          </a:p>
          <a:p>
            <a:pPr marL="222250" algn="l">
              <a:lnSpc>
                <a:spcPct val="120000"/>
              </a:lnSpc>
              <a:spcBef>
                <a:spcPts val="0"/>
              </a:spcBef>
            </a:pPr>
            <a:r>
              <a:rPr lang="en-US" sz="2600" dirty="0" err="1" smtClean="0">
                <a:solidFill>
                  <a:schemeClr val="tx1"/>
                </a:solidFill>
                <a:latin typeface="Arial"/>
                <a:cs typeface="Arial"/>
              </a:rPr>
              <a:t>sgoodman</a:t>
            </a:r>
            <a:r>
              <a:rPr lang="en-US" sz="2600" dirty="0" err="1">
                <a:solidFill>
                  <a:schemeClr val="tx1"/>
                </a:solidFill>
                <a:latin typeface="Arial"/>
                <a:cs typeface="Arial"/>
              </a:rPr>
              <a:t>@miblsimtss.org</a:t>
            </a:r>
            <a:endParaRPr lang="en-US" sz="2600" dirty="0">
              <a:solidFill>
                <a:schemeClr val="tx1"/>
              </a:solidFill>
              <a:latin typeface="Arial"/>
              <a:cs typeface="Arial"/>
            </a:endParaRPr>
          </a:p>
          <a:p>
            <a:pPr algn="l">
              <a:lnSpc>
                <a:spcPct val="120000"/>
              </a:lnSpc>
              <a:spcBef>
                <a:spcPts val="1200"/>
              </a:spcBef>
            </a:pPr>
            <a:r>
              <a:rPr lang="en-US" sz="3200" dirty="0" smtClean="0">
                <a:solidFill>
                  <a:schemeClr val="tx1"/>
                </a:solidFill>
                <a:latin typeface="Arial"/>
                <a:cs typeface="Arial"/>
              </a:rPr>
              <a:t>Barbara Sims</a:t>
            </a:r>
          </a:p>
          <a:p>
            <a:pPr marL="222250" algn="l">
              <a:lnSpc>
                <a:spcPct val="120000"/>
              </a:lnSpc>
              <a:spcBef>
                <a:spcPts val="0"/>
              </a:spcBef>
            </a:pPr>
            <a:r>
              <a:rPr lang="en-US" sz="2600" dirty="0">
                <a:solidFill>
                  <a:schemeClr val="tx1"/>
                </a:solidFill>
                <a:latin typeface="Arial"/>
                <a:cs typeface="Arial"/>
              </a:rPr>
              <a:t>Assoc. Director ▪ NIRN</a:t>
            </a:r>
          </a:p>
          <a:p>
            <a:pPr marL="222250" algn="l">
              <a:lnSpc>
                <a:spcPct val="120000"/>
              </a:lnSpc>
              <a:spcBef>
                <a:spcPts val="0"/>
              </a:spcBef>
            </a:pPr>
            <a:r>
              <a:rPr lang="en-US" sz="2600" dirty="0">
                <a:solidFill>
                  <a:schemeClr val="tx1"/>
                </a:solidFill>
                <a:latin typeface="Arial"/>
                <a:cs typeface="Arial"/>
              </a:rPr>
              <a:t>Co-Director ▪ National SISEP Center</a:t>
            </a:r>
          </a:p>
          <a:p>
            <a:pPr marL="222250" algn="l">
              <a:lnSpc>
                <a:spcPct val="120000"/>
              </a:lnSpc>
              <a:spcBef>
                <a:spcPts val="0"/>
              </a:spcBef>
            </a:pPr>
            <a:r>
              <a:rPr lang="en-US" sz="2600" dirty="0">
                <a:solidFill>
                  <a:schemeClr val="tx1"/>
                </a:solidFill>
                <a:latin typeface="Arial"/>
                <a:cs typeface="Arial"/>
              </a:rPr>
              <a:t>FPG Child Development Institute</a:t>
            </a:r>
          </a:p>
          <a:p>
            <a:pPr marL="222250" algn="l">
              <a:lnSpc>
                <a:spcPct val="120000"/>
              </a:lnSpc>
              <a:spcBef>
                <a:spcPts val="0"/>
              </a:spcBef>
            </a:pPr>
            <a:r>
              <a:rPr lang="en-US" sz="2600" dirty="0" err="1">
                <a:solidFill>
                  <a:schemeClr val="tx1"/>
                </a:solidFill>
                <a:latin typeface="Arial"/>
                <a:cs typeface="Arial"/>
              </a:rPr>
              <a:t>barbara.sims</a:t>
            </a:r>
            <a:r>
              <a:rPr lang="en-US" sz="2600" dirty="0" err="1" smtClean="0">
                <a:solidFill>
                  <a:schemeClr val="tx1"/>
                </a:solidFill>
                <a:latin typeface="Arial"/>
                <a:cs typeface="Arial"/>
              </a:rPr>
              <a:t>@unc.edu</a:t>
            </a:r>
            <a:r>
              <a:rPr lang="en-US" sz="2600" dirty="0" smtClean="0">
                <a:solidFill>
                  <a:schemeClr val="tx1"/>
                </a:solidFill>
                <a:latin typeface="Arial"/>
                <a:cs typeface="Arial"/>
              </a:rPr>
              <a:t> </a:t>
            </a:r>
            <a:endParaRPr lang="en-US" sz="2600" dirty="0">
              <a:solidFill>
                <a:schemeClr val="tx1"/>
              </a:solidFill>
              <a:latin typeface="Arial"/>
              <a:cs typeface="Arial"/>
            </a:endParaRPr>
          </a:p>
          <a:p>
            <a:pPr algn="l"/>
            <a:endParaRPr lang="en-US" sz="2400" dirty="0" smtClean="0">
              <a:solidFill>
                <a:schemeClr val="tx1"/>
              </a:solidFill>
              <a:latin typeface="Arial"/>
              <a:cs typeface="Arial"/>
            </a:endParaRPr>
          </a:p>
          <a:p>
            <a:endParaRPr lang="en-US" dirty="0">
              <a:solidFill>
                <a:schemeClr val="tx1"/>
              </a:solidFill>
              <a:latin typeface="Arial"/>
              <a:cs typeface="Arial"/>
            </a:endParaRPr>
          </a:p>
        </p:txBody>
      </p:sp>
    </p:spTree>
    <p:extLst>
      <p:ext uri="{BB962C8B-B14F-4D97-AF65-F5344CB8AC3E}">
        <p14:creationId xmlns:p14="http://schemas.microsoft.com/office/powerpoint/2010/main" val="1221286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Usability Testing </a:t>
            </a:r>
            <a:r>
              <a:rPr lang="en-US" sz="1600" dirty="0">
                <a:cs typeface="Arial"/>
              </a:rPr>
              <a:t>(</a:t>
            </a:r>
            <a:r>
              <a:rPr lang="en-US" sz="1600" dirty="0" smtClean="0">
                <a:cs typeface="Arial"/>
              </a:rPr>
              <a:t>continued 2)</a:t>
            </a:r>
            <a:endParaRPr lang="en-US" sz="1600" b="0" dirty="0">
              <a:latin typeface="Arial"/>
              <a:cs typeface="Arial"/>
            </a:endParaRPr>
          </a:p>
        </p:txBody>
      </p:sp>
      <p:sp>
        <p:nvSpPr>
          <p:cNvPr id="4" name="Text Placeholder 3"/>
          <p:cNvSpPr>
            <a:spLocks noGrp="1"/>
          </p:cNvSpPr>
          <p:nvPr>
            <p:ph type="body" sz="quarter" idx="10"/>
          </p:nvPr>
        </p:nvSpPr>
        <p:spPr>
          <a:solidFill>
            <a:schemeClr val="bg1"/>
          </a:solidFill>
        </p:spPr>
        <p:txBody>
          <a:bodyPr/>
          <a:lstStyle/>
          <a:p>
            <a:r>
              <a:rPr lang="en-US" b="0" dirty="0" smtClean="0">
                <a:latin typeface="Arial"/>
                <a:cs typeface="Arial"/>
              </a:rPr>
              <a:t>Components</a:t>
            </a:r>
            <a:endParaRPr lang="en-US" b="0" dirty="0">
              <a:latin typeface="Arial"/>
              <a:cs typeface="Arial"/>
            </a:endParaRPr>
          </a:p>
        </p:txBody>
      </p:sp>
      <p:sp>
        <p:nvSpPr>
          <p:cNvPr id="3" name="Content Placeholder 2"/>
          <p:cNvSpPr>
            <a:spLocks noGrp="1"/>
          </p:cNvSpPr>
          <p:nvPr>
            <p:ph idx="1"/>
          </p:nvPr>
        </p:nvSpPr>
        <p:spPr/>
        <p:txBody>
          <a:bodyPr>
            <a:normAutofit/>
          </a:bodyPr>
          <a:lstStyle/>
          <a:p>
            <a:r>
              <a:rPr lang="en-US" sz="3200" b="0" dirty="0">
                <a:solidFill>
                  <a:srgbClr val="000000"/>
                </a:solidFill>
                <a:latin typeface="Arial"/>
                <a:cs typeface="Arial"/>
              </a:rPr>
              <a:t>Criteria for </a:t>
            </a:r>
            <a:r>
              <a:rPr lang="en-US" sz="3200" b="0" dirty="0" smtClean="0">
                <a:solidFill>
                  <a:srgbClr val="000000"/>
                </a:solidFill>
                <a:latin typeface="Arial"/>
                <a:cs typeface="Arial"/>
              </a:rPr>
              <a:t>Success</a:t>
            </a:r>
          </a:p>
          <a:p>
            <a:pPr lvl="1"/>
            <a:r>
              <a:rPr lang="en-US" sz="3200" dirty="0" smtClean="0">
                <a:solidFill>
                  <a:srgbClr val="000000"/>
                </a:solidFill>
                <a:latin typeface="Arial"/>
                <a:cs typeface="Arial"/>
              </a:rPr>
              <a:t>Indicators for next iteration</a:t>
            </a:r>
          </a:p>
          <a:p>
            <a:pPr lvl="1"/>
            <a:r>
              <a:rPr lang="en-US" sz="3200" dirty="0" smtClean="0">
                <a:solidFill>
                  <a:srgbClr val="000000"/>
                </a:solidFill>
                <a:latin typeface="Arial"/>
                <a:cs typeface="Arial"/>
              </a:rPr>
              <a:t>Indicators for re-design</a:t>
            </a:r>
          </a:p>
          <a:p>
            <a:pPr lvl="1"/>
            <a:r>
              <a:rPr lang="en-US" sz="3200" dirty="0" smtClean="0">
                <a:solidFill>
                  <a:srgbClr val="000000"/>
                </a:solidFill>
                <a:latin typeface="Arial"/>
                <a:cs typeface="Arial"/>
              </a:rPr>
              <a:t>Program vs. system information</a:t>
            </a:r>
            <a:endParaRPr lang="en-US" sz="3200" dirty="0">
              <a:solidFill>
                <a:srgbClr val="000000"/>
              </a:solidFill>
              <a:latin typeface="Arial"/>
              <a:cs typeface="Arial"/>
            </a:endParaRPr>
          </a:p>
          <a:p>
            <a:r>
              <a:rPr lang="en-US" sz="3200" b="0" dirty="0" smtClean="0">
                <a:solidFill>
                  <a:srgbClr val="000000"/>
                </a:solidFill>
                <a:latin typeface="Arial"/>
                <a:cs typeface="Arial"/>
              </a:rPr>
              <a:t>Next Iteration</a:t>
            </a:r>
            <a:endParaRPr lang="en-US" sz="3200" b="0" dirty="0">
              <a:solidFill>
                <a:srgbClr val="000000"/>
              </a:solidFill>
              <a:latin typeface="Arial"/>
              <a:cs typeface="Arial"/>
            </a:endParaRPr>
          </a:p>
          <a:p>
            <a:endParaRPr lang="en-US" sz="3200" b="0" dirty="0">
              <a:solidFill>
                <a:srgbClr val="000000"/>
              </a:solidFill>
              <a:latin typeface="Arial"/>
              <a:cs typeface="Arial"/>
            </a:endParaRPr>
          </a:p>
        </p:txBody>
      </p:sp>
    </p:spTree>
    <p:extLst>
      <p:ext uri="{BB962C8B-B14F-4D97-AF65-F5344CB8AC3E}">
        <p14:creationId xmlns:p14="http://schemas.microsoft.com/office/powerpoint/2010/main" val="32634326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457200" y="274638"/>
            <a:ext cx="8229600" cy="959978"/>
          </a:xfrm>
        </p:spPr>
        <p:txBody>
          <a:bodyPr/>
          <a:lstStyle/>
          <a:p>
            <a:r>
              <a:rPr lang="en-US" b="0" dirty="0" smtClean="0">
                <a:latin typeface="Arial"/>
                <a:cs typeface="Arial"/>
              </a:rPr>
              <a:t>Usability vs. Pilot Testing</a:t>
            </a:r>
          </a:p>
        </p:txBody>
      </p:sp>
      <p:sp>
        <p:nvSpPr>
          <p:cNvPr id="74755" name="Text Placeholder 5"/>
          <p:cNvSpPr>
            <a:spLocks noGrp="1"/>
          </p:cNvSpPr>
          <p:nvPr>
            <p:ph type="body" idx="1"/>
          </p:nvPr>
        </p:nvSpPr>
        <p:spPr/>
        <p:txBody>
          <a:bodyPr/>
          <a:lstStyle/>
          <a:p>
            <a:r>
              <a:rPr lang="en-US" dirty="0" smtClean="0">
                <a:solidFill>
                  <a:schemeClr val="accent2"/>
                </a:solidFill>
                <a:latin typeface="Arial"/>
                <a:cs typeface="Arial"/>
              </a:rPr>
              <a:t>Usability</a:t>
            </a:r>
          </a:p>
        </p:txBody>
      </p:sp>
      <p:sp>
        <p:nvSpPr>
          <p:cNvPr id="7" name="Content Placeholder 6"/>
          <p:cNvSpPr>
            <a:spLocks noGrp="1"/>
          </p:cNvSpPr>
          <p:nvPr>
            <p:ph sz="half" idx="2"/>
          </p:nvPr>
        </p:nvSpPr>
        <p:spPr/>
        <p:txBody>
          <a:bodyPr>
            <a:normAutofit/>
          </a:bodyPr>
          <a:lstStyle/>
          <a:p>
            <a:pPr>
              <a:lnSpc>
                <a:spcPct val="85000"/>
              </a:lnSpc>
            </a:pPr>
            <a:r>
              <a:rPr lang="en-US" dirty="0" smtClean="0">
                <a:solidFill>
                  <a:srgbClr val="003366"/>
                </a:solidFill>
                <a:latin typeface="Arial"/>
                <a:cs typeface="Arial"/>
              </a:rPr>
              <a:t>Clear description of the program</a:t>
            </a:r>
          </a:p>
          <a:p>
            <a:pPr>
              <a:lnSpc>
                <a:spcPct val="85000"/>
              </a:lnSpc>
            </a:pPr>
            <a:r>
              <a:rPr lang="en-US" dirty="0" smtClean="0">
                <a:solidFill>
                  <a:srgbClr val="003366"/>
                </a:solidFill>
                <a:latin typeface="Arial"/>
                <a:cs typeface="Arial"/>
              </a:rPr>
              <a:t>Trial and learning approach</a:t>
            </a:r>
          </a:p>
          <a:p>
            <a:pPr>
              <a:lnSpc>
                <a:spcPct val="85000"/>
              </a:lnSpc>
            </a:pPr>
            <a:r>
              <a:rPr lang="en-US" dirty="0" smtClean="0">
                <a:solidFill>
                  <a:srgbClr val="003366"/>
                </a:solidFill>
                <a:latin typeface="Arial"/>
                <a:cs typeface="Arial"/>
              </a:rPr>
              <a:t>Small number of participants with multiple iterations</a:t>
            </a:r>
          </a:p>
          <a:p>
            <a:pPr>
              <a:lnSpc>
                <a:spcPct val="85000"/>
              </a:lnSpc>
            </a:pPr>
            <a:r>
              <a:rPr lang="en-US" dirty="0" smtClean="0">
                <a:solidFill>
                  <a:srgbClr val="003366"/>
                </a:solidFill>
                <a:latin typeface="Arial"/>
                <a:cs typeface="Arial"/>
              </a:rPr>
              <a:t>Rapid cycle problem solving applied to typical program and system	</a:t>
            </a:r>
          </a:p>
        </p:txBody>
      </p:sp>
      <p:sp>
        <p:nvSpPr>
          <p:cNvPr id="74757" name="Text Placeholder 7"/>
          <p:cNvSpPr>
            <a:spLocks noGrp="1"/>
          </p:cNvSpPr>
          <p:nvPr>
            <p:ph type="body" sz="quarter" idx="3"/>
          </p:nvPr>
        </p:nvSpPr>
        <p:spPr/>
        <p:txBody>
          <a:bodyPr/>
          <a:lstStyle/>
          <a:p>
            <a:r>
              <a:rPr lang="en-US" dirty="0" smtClean="0">
                <a:solidFill>
                  <a:srgbClr val="003366"/>
                </a:solidFill>
                <a:latin typeface="Arial"/>
                <a:cs typeface="Arial"/>
              </a:rPr>
              <a:t>Pilot</a:t>
            </a:r>
          </a:p>
        </p:txBody>
      </p:sp>
      <p:sp>
        <p:nvSpPr>
          <p:cNvPr id="74758" name="Content Placeholder 8"/>
          <p:cNvSpPr>
            <a:spLocks noGrp="1"/>
          </p:cNvSpPr>
          <p:nvPr>
            <p:ph sz="quarter" idx="4"/>
          </p:nvPr>
        </p:nvSpPr>
        <p:spPr/>
        <p:txBody>
          <a:bodyPr>
            <a:normAutofit lnSpcReduction="10000"/>
          </a:bodyPr>
          <a:lstStyle/>
          <a:p>
            <a:r>
              <a:rPr lang="en-US" dirty="0" smtClean="0">
                <a:solidFill>
                  <a:srgbClr val="003366"/>
                </a:solidFill>
                <a:latin typeface="Arial"/>
                <a:cs typeface="Arial"/>
              </a:rPr>
              <a:t>Clear description of the program</a:t>
            </a:r>
          </a:p>
          <a:p>
            <a:r>
              <a:rPr lang="en-US" dirty="0" smtClean="0">
                <a:solidFill>
                  <a:srgbClr val="003366"/>
                </a:solidFill>
                <a:latin typeface="Arial"/>
                <a:cs typeface="Arial"/>
              </a:rPr>
              <a:t>Trial and learning approach</a:t>
            </a:r>
          </a:p>
          <a:p>
            <a:r>
              <a:rPr lang="en-US" dirty="0" smtClean="0">
                <a:solidFill>
                  <a:srgbClr val="003366"/>
                </a:solidFill>
                <a:latin typeface="Arial"/>
                <a:cs typeface="Arial"/>
              </a:rPr>
              <a:t>Special resources or settings</a:t>
            </a:r>
          </a:p>
          <a:p>
            <a:r>
              <a:rPr lang="en-US" dirty="0" smtClean="0">
                <a:solidFill>
                  <a:srgbClr val="003366"/>
                </a:solidFill>
                <a:latin typeface="Arial"/>
                <a:cs typeface="Arial"/>
              </a:rPr>
              <a:t>Sufficient number of participants and sufficient time to realize potential results</a:t>
            </a:r>
          </a:p>
        </p:txBody>
      </p:sp>
    </p:spTree>
    <p:extLst>
      <p:ext uri="{BB962C8B-B14F-4D97-AF65-F5344CB8AC3E}">
        <p14:creationId xmlns:p14="http://schemas.microsoft.com/office/powerpoint/2010/main" val="546036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Usability Testing </a:t>
            </a:r>
            <a:r>
              <a:rPr lang="en-US" sz="1600" dirty="0">
                <a:cs typeface="Arial"/>
              </a:rPr>
              <a:t>(</a:t>
            </a:r>
            <a:r>
              <a:rPr lang="en-US" sz="1600" dirty="0" smtClean="0">
                <a:cs typeface="Arial"/>
              </a:rPr>
              <a:t>continued 3)</a:t>
            </a:r>
            <a:endParaRPr lang="en-US" b="0" dirty="0">
              <a:latin typeface="Arial"/>
              <a:cs typeface="Arial"/>
            </a:endParaRPr>
          </a:p>
        </p:txBody>
      </p:sp>
      <p:sp>
        <p:nvSpPr>
          <p:cNvPr id="4" name="Text Placeholder 3"/>
          <p:cNvSpPr>
            <a:spLocks noGrp="1"/>
          </p:cNvSpPr>
          <p:nvPr>
            <p:ph type="body" sz="quarter" idx="10"/>
          </p:nvPr>
        </p:nvSpPr>
        <p:spPr>
          <a:solidFill>
            <a:schemeClr val="bg1"/>
          </a:solidFill>
        </p:spPr>
        <p:txBody>
          <a:bodyPr/>
          <a:lstStyle/>
          <a:p>
            <a:r>
              <a:rPr lang="en-US" dirty="0">
                <a:cs typeface="Arial"/>
              </a:rPr>
              <a:t>Indications</a:t>
            </a:r>
            <a:endParaRPr lang="en-US" b="0" dirty="0">
              <a:latin typeface="Arial"/>
              <a:cs typeface="Arial"/>
            </a:endParaRPr>
          </a:p>
        </p:txBody>
      </p:sp>
      <p:sp>
        <p:nvSpPr>
          <p:cNvPr id="3" name="Content Placeholder 2"/>
          <p:cNvSpPr>
            <a:spLocks noGrp="1"/>
          </p:cNvSpPr>
          <p:nvPr>
            <p:ph idx="1"/>
          </p:nvPr>
        </p:nvSpPr>
        <p:spPr/>
        <p:txBody>
          <a:bodyPr/>
          <a:lstStyle/>
          <a:p>
            <a:r>
              <a:rPr lang="en-US" sz="3200" b="0" dirty="0" smtClean="0">
                <a:solidFill>
                  <a:srgbClr val="000000"/>
                </a:solidFill>
                <a:latin typeface="Arial"/>
                <a:cs typeface="Arial"/>
              </a:rPr>
              <a:t>Testing proposed improvement strategy</a:t>
            </a:r>
          </a:p>
          <a:p>
            <a:r>
              <a:rPr lang="en-US" sz="3200" b="0" dirty="0" smtClean="0">
                <a:solidFill>
                  <a:srgbClr val="000000"/>
                </a:solidFill>
                <a:latin typeface="Arial"/>
                <a:cs typeface="Arial"/>
              </a:rPr>
              <a:t>Initial implementation of new program</a:t>
            </a:r>
          </a:p>
          <a:p>
            <a:r>
              <a:rPr lang="en-US" sz="3200" b="0" dirty="0" smtClean="0">
                <a:solidFill>
                  <a:srgbClr val="000000"/>
                </a:solidFill>
                <a:latin typeface="Arial"/>
                <a:cs typeface="Arial"/>
              </a:rPr>
              <a:t>Initial replication of successful program</a:t>
            </a:r>
          </a:p>
          <a:p>
            <a:r>
              <a:rPr lang="en-US" sz="3200" b="0" dirty="0" smtClean="0">
                <a:solidFill>
                  <a:srgbClr val="000000"/>
                </a:solidFill>
                <a:latin typeface="Arial"/>
                <a:cs typeface="Arial"/>
              </a:rPr>
              <a:t>Scaling up</a:t>
            </a:r>
            <a:endParaRPr lang="en-US" sz="3200" b="0" dirty="0">
              <a:solidFill>
                <a:srgbClr val="000000"/>
              </a:solidFill>
              <a:latin typeface="Arial"/>
              <a:cs typeface="Arial"/>
            </a:endParaRPr>
          </a:p>
        </p:txBody>
      </p:sp>
    </p:spTree>
    <p:extLst>
      <p:ext uri="{BB962C8B-B14F-4D97-AF65-F5344CB8AC3E}">
        <p14:creationId xmlns:p14="http://schemas.microsoft.com/office/powerpoint/2010/main" val="20425871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Usability Testing </a:t>
            </a:r>
            <a:r>
              <a:rPr lang="en-US" sz="1600" dirty="0">
                <a:cs typeface="Arial"/>
              </a:rPr>
              <a:t>(</a:t>
            </a:r>
            <a:r>
              <a:rPr lang="en-US" sz="1600" dirty="0" smtClean="0">
                <a:cs typeface="Arial"/>
              </a:rPr>
              <a:t>continued 4)</a:t>
            </a:r>
            <a:endParaRPr lang="en-US"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a:lstStyle/>
          <a:p>
            <a:r>
              <a:rPr lang="en-US" dirty="0" smtClean="0">
                <a:cs typeface="Arial"/>
              </a:rPr>
              <a:t>Contraindications</a:t>
            </a:r>
            <a:endParaRPr lang="en-US" b="0" dirty="0">
              <a:latin typeface="Arial"/>
              <a:cs typeface="Arial"/>
            </a:endParaRPr>
          </a:p>
        </p:txBody>
      </p:sp>
      <p:sp>
        <p:nvSpPr>
          <p:cNvPr id="3" name="Content Placeholder 2"/>
          <p:cNvSpPr>
            <a:spLocks noGrp="1"/>
          </p:cNvSpPr>
          <p:nvPr>
            <p:ph idx="1"/>
          </p:nvPr>
        </p:nvSpPr>
        <p:spPr/>
        <p:txBody>
          <a:bodyPr/>
          <a:lstStyle/>
          <a:p>
            <a:r>
              <a:rPr lang="en-US" sz="3200" b="0" dirty="0" smtClean="0">
                <a:solidFill>
                  <a:srgbClr val="000000"/>
                </a:solidFill>
                <a:latin typeface="Arial"/>
                <a:cs typeface="Arial"/>
              </a:rPr>
              <a:t>Established programs at significant scale</a:t>
            </a:r>
          </a:p>
          <a:p>
            <a:r>
              <a:rPr lang="en-US" sz="3200" b="0" dirty="0" smtClean="0">
                <a:solidFill>
                  <a:srgbClr val="000000"/>
                </a:solidFill>
                <a:latin typeface="Arial"/>
                <a:cs typeface="Arial"/>
              </a:rPr>
              <a:t>Mandated numbers</a:t>
            </a:r>
          </a:p>
          <a:p>
            <a:r>
              <a:rPr lang="en-US" sz="3200" b="0" dirty="0" smtClean="0">
                <a:solidFill>
                  <a:srgbClr val="000000"/>
                </a:solidFill>
                <a:latin typeface="Arial"/>
                <a:cs typeface="Arial"/>
              </a:rPr>
              <a:t>Mandated/insufficient timelines</a:t>
            </a:r>
            <a:endParaRPr lang="en-US" sz="3200" b="0" dirty="0">
              <a:solidFill>
                <a:srgbClr val="000000"/>
              </a:solidFill>
              <a:latin typeface="Arial"/>
              <a:cs typeface="Arial"/>
            </a:endParaRPr>
          </a:p>
        </p:txBody>
      </p:sp>
    </p:spTree>
    <p:extLst>
      <p:ext uri="{BB962C8B-B14F-4D97-AF65-F5344CB8AC3E}">
        <p14:creationId xmlns:p14="http://schemas.microsoft.com/office/powerpoint/2010/main" val="22352962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Usability Testing </a:t>
            </a:r>
            <a:r>
              <a:rPr lang="en-US" sz="1600" dirty="0">
                <a:cs typeface="Arial"/>
              </a:rPr>
              <a:t>(</a:t>
            </a:r>
            <a:r>
              <a:rPr lang="en-US" sz="1600" dirty="0" smtClean="0">
                <a:cs typeface="Arial"/>
              </a:rPr>
              <a:t>continued 5)</a:t>
            </a:r>
            <a:endParaRPr lang="en-US"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a:lstStyle/>
          <a:p>
            <a:r>
              <a:rPr lang="en-US" dirty="0">
                <a:solidFill>
                  <a:srgbClr val="000000"/>
                </a:solidFill>
                <a:cs typeface="Arial"/>
              </a:rPr>
              <a:t>Examples</a:t>
            </a:r>
            <a:endParaRPr lang="en-US" b="0" dirty="0">
              <a:latin typeface="Arial"/>
              <a:cs typeface="Arial"/>
            </a:endParaRPr>
          </a:p>
        </p:txBody>
      </p:sp>
      <p:sp>
        <p:nvSpPr>
          <p:cNvPr id="3" name="Content Placeholder 2"/>
          <p:cNvSpPr>
            <a:spLocks noGrp="1"/>
          </p:cNvSpPr>
          <p:nvPr>
            <p:ph idx="1"/>
          </p:nvPr>
        </p:nvSpPr>
        <p:spPr/>
        <p:txBody>
          <a:bodyPr/>
          <a:lstStyle/>
          <a:p>
            <a:r>
              <a:rPr lang="en-US" sz="3600" b="0" dirty="0" smtClean="0">
                <a:solidFill>
                  <a:srgbClr val="000000"/>
                </a:solidFill>
                <a:latin typeface="Arial"/>
                <a:cs typeface="Arial"/>
              </a:rPr>
              <a:t>Mandated literacy program</a:t>
            </a:r>
          </a:p>
          <a:p>
            <a:r>
              <a:rPr lang="en-US" sz="3600" b="0" dirty="0" smtClean="0">
                <a:solidFill>
                  <a:srgbClr val="000000"/>
                </a:solidFill>
                <a:latin typeface="Arial"/>
                <a:cs typeface="Arial"/>
              </a:rPr>
              <a:t>K-3 Formative Assessment</a:t>
            </a:r>
          </a:p>
          <a:p>
            <a:r>
              <a:rPr lang="en-US" sz="3600" b="0" dirty="0" smtClean="0">
                <a:solidFill>
                  <a:srgbClr val="000000"/>
                </a:solidFill>
                <a:latin typeface="Arial"/>
                <a:cs typeface="Arial"/>
              </a:rPr>
              <a:t>Michigan example</a:t>
            </a:r>
            <a:endParaRPr lang="en-US" sz="3600" b="0" dirty="0">
              <a:solidFill>
                <a:srgbClr val="000000"/>
              </a:solidFill>
              <a:latin typeface="Arial"/>
              <a:cs typeface="Arial"/>
            </a:endParaRPr>
          </a:p>
        </p:txBody>
      </p:sp>
    </p:spTree>
    <p:extLst>
      <p:ext uri="{BB962C8B-B14F-4D97-AF65-F5344CB8AC3E}">
        <p14:creationId xmlns:p14="http://schemas.microsoft.com/office/powerpoint/2010/main" val="32909627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pPr>
            <a:r>
              <a:rPr lang="en-US" sz="2800" dirty="0">
                <a:cs typeface="Arial"/>
              </a:rPr>
              <a:t>Rapid-Cycle </a:t>
            </a:r>
            <a:r>
              <a:rPr lang="en-US" sz="2800" dirty="0" smtClean="0">
                <a:cs typeface="Arial"/>
              </a:rPr>
              <a:t/>
            </a:r>
            <a:br>
              <a:rPr lang="en-US" sz="2800" dirty="0" smtClean="0">
                <a:cs typeface="Arial"/>
              </a:rPr>
            </a:br>
            <a:r>
              <a:rPr lang="en-US" sz="2800" dirty="0" smtClean="0">
                <a:cs typeface="Arial"/>
              </a:rPr>
              <a:t>Problem Solving</a:t>
            </a:r>
            <a:endParaRPr lang="en-US" sz="28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3600" dirty="0">
                <a:solidFill>
                  <a:srgbClr val="000000"/>
                </a:solidFill>
                <a:cs typeface="Arial"/>
              </a:rPr>
              <a:t>Description</a:t>
            </a:r>
            <a:endParaRPr lang="en-US" sz="3400" b="0" dirty="0">
              <a:latin typeface="Arial"/>
              <a:cs typeface="Arial"/>
            </a:endParaRPr>
          </a:p>
        </p:txBody>
      </p:sp>
      <p:sp>
        <p:nvSpPr>
          <p:cNvPr id="3" name="Content Placeholder 2"/>
          <p:cNvSpPr>
            <a:spLocks noGrp="1"/>
          </p:cNvSpPr>
          <p:nvPr>
            <p:ph idx="1"/>
          </p:nvPr>
        </p:nvSpPr>
        <p:spPr/>
        <p:txBody>
          <a:bodyPr/>
          <a:lstStyle/>
          <a:p>
            <a:pPr marL="0" indent="0">
              <a:spcAft>
                <a:spcPts val="800"/>
              </a:spcAft>
              <a:buNone/>
            </a:pPr>
            <a:r>
              <a:rPr lang="en-US" sz="3600" b="0" dirty="0" smtClean="0">
                <a:solidFill>
                  <a:srgbClr val="000000"/>
                </a:solidFill>
                <a:latin typeface="Arial"/>
                <a:cs typeface="Arial"/>
              </a:rPr>
              <a:t>Rapid-Cycle Problem Solving is a focused, iterative improvement process using Plan-Do-Study-Act to work out problems with initial implementation of a practice or to improve a practice that is in place.</a:t>
            </a:r>
            <a:endParaRPr lang="en-US" sz="3600" b="0" dirty="0">
              <a:solidFill>
                <a:srgbClr val="000000"/>
              </a:solidFill>
            </a:endParaRPr>
          </a:p>
        </p:txBody>
      </p:sp>
    </p:spTree>
    <p:extLst>
      <p:ext uri="{BB962C8B-B14F-4D97-AF65-F5344CB8AC3E}">
        <p14:creationId xmlns:p14="http://schemas.microsoft.com/office/powerpoint/2010/main" val="1814460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a:t>
            </a:r>
            <a:r>
              <a:rPr lang="en-US" sz="2800" dirty="0" smtClean="0">
                <a:cs typeface="Arial"/>
              </a:rPr>
              <a:t>Solving </a:t>
            </a:r>
            <a:r>
              <a:rPr lang="en-US" sz="1600" dirty="0" smtClean="0">
                <a:cs typeface="Arial"/>
              </a:rPr>
              <a:t>(continued)</a:t>
            </a:r>
            <a:endParaRPr lang="en-US" sz="16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3400" b="0" dirty="0" smtClean="0">
                <a:latin typeface="Arial"/>
                <a:cs typeface="Arial"/>
              </a:rPr>
              <a:t>Components</a:t>
            </a:r>
            <a:endParaRPr lang="en-US" sz="3400" b="0" dirty="0">
              <a:latin typeface="Arial"/>
              <a:cs typeface="Arial"/>
            </a:endParaRPr>
          </a:p>
        </p:txBody>
      </p:sp>
      <p:sp>
        <p:nvSpPr>
          <p:cNvPr id="3" name="Content Placeholder 2"/>
          <p:cNvSpPr>
            <a:spLocks noGrp="1"/>
          </p:cNvSpPr>
          <p:nvPr>
            <p:ph idx="1"/>
          </p:nvPr>
        </p:nvSpPr>
        <p:spPr/>
        <p:txBody>
          <a:bodyPr/>
          <a:lstStyle/>
          <a:p>
            <a:r>
              <a:rPr lang="en-US" sz="3000" b="0" dirty="0" smtClean="0">
                <a:solidFill>
                  <a:srgbClr val="000000"/>
                </a:solidFill>
                <a:latin typeface="Arial"/>
                <a:cs typeface="Arial"/>
              </a:rPr>
              <a:t>Assign Rapid-Cycle Problem Solving Leader</a:t>
            </a:r>
          </a:p>
          <a:p>
            <a:r>
              <a:rPr lang="en-US" sz="3000" b="0" dirty="0" smtClean="0">
                <a:solidFill>
                  <a:srgbClr val="000000"/>
                </a:solidFill>
                <a:latin typeface="Arial"/>
                <a:cs typeface="Arial"/>
              </a:rPr>
              <a:t>Create Team (Ad Hoc)</a:t>
            </a:r>
          </a:p>
          <a:p>
            <a:r>
              <a:rPr lang="en-US" sz="3000" b="0" dirty="0" smtClean="0">
                <a:solidFill>
                  <a:srgbClr val="000000"/>
                </a:solidFill>
                <a:latin typeface="Arial"/>
                <a:cs typeface="Arial"/>
              </a:rPr>
              <a:t>Apply a standard problem solving protocol</a:t>
            </a:r>
          </a:p>
          <a:p>
            <a:pPr lvl="1"/>
            <a:r>
              <a:rPr lang="en-US" sz="3000" dirty="0" smtClean="0">
                <a:solidFill>
                  <a:srgbClr val="000000"/>
                </a:solidFill>
                <a:latin typeface="Arial"/>
                <a:cs typeface="Arial"/>
              </a:rPr>
              <a:t>Focused version of Plan-Do-Study-Act cycle applied to rapid cycle problem solving</a:t>
            </a:r>
          </a:p>
          <a:p>
            <a:r>
              <a:rPr lang="en-US" sz="3000" b="0" dirty="0" smtClean="0">
                <a:solidFill>
                  <a:srgbClr val="000000"/>
                </a:solidFill>
                <a:latin typeface="Arial"/>
                <a:cs typeface="Arial"/>
              </a:rPr>
              <a:t>Evaluate</a:t>
            </a:r>
          </a:p>
          <a:p>
            <a:r>
              <a:rPr lang="en-US" sz="3000" b="0" dirty="0" smtClean="0">
                <a:solidFill>
                  <a:srgbClr val="000000"/>
                </a:solidFill>
                <a:latin typeface="Arial"/>
                <a:cs typeface="Arial"/>
              </a:rPr>
              <a:t>Apply learning</a:t>
            </a:r>
            <a:endParaRPr lang="en-US" sz="3000" b="0" dirty="0">
              <a:solidFill>
                <a:srgbClr val="000000"/>
              </a:solidFill>
              <a:latin typeface="Arial"/>
              <a:cs typeface="Arial"/>
            </a:endParaRPr>
          </a:p>
        </p:txBody>
      </p:sp>
    </p:spTree>
    <p:extLst>
      <p:ext uri="{BB962C8B-B14F-4D97-AF65-F5344CB8AC3E}">
        <p14:creationId xmlns:p14="http://schemas.microsoft.com/office/powerpoint/2010/main" val="3185690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 </a:t>
            </a:r>
            <a:r>
              <a:rPr lang="en-US" sz="1600" dirty="0">
                <a:cs typeface="Arial"/>
              </a:rPr>
              <a:t>(</a:t>
            </a:r>
            <a:r>
              <a:rPr lang="en-US" sz="1600" dirty="0" smtClean="0">
                <a:cs typeface="Arial"/>
              </a:rPr>
              <a:t>continued 2)</a:t>
            </a:r>
            <a:endParaRPr lang="en-US" sz="16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2800" dirty="0">
                <a:solidFill>
                  <a:srgbClr val="000000"/>
                </a:solidFill>
                <a:cs typeface="Arial"/>
              </a:rPr>
              <a:t>Problem Solving Protocol</a:t>
            </a:r>
            <a:endParaRPr lang="en-US" sz="2800" b="0" dirty="0">
              <a:latin typeface="Arial"/>
              <a:cs typeface="Arial"/>
            </a:endParaRPr>
          </a:p>
        </p:txBody>
      </p:sp>
      <p:sp>
        <p:nvSpPr>
          <p:cNvPr id="3" name="Content Placeholder 2"/>
          <p:cNvSpPr>
            <a:spLocks noGrp="1"/>
          </p:cNvSpPr>
          <p:nvPr>
            <p:ph idx="1"/>
          </p:nvPr>
        </p:nvSpPr>
        <p:spPr>
          <a:xfrm>
            <a:off x="666750" y="1206500"/>
            <a:ext cx="7810500" cy="4678363"/>
          </a:xfrm>
        </p:spPr>
        <p:txBody>
          <a:bodyPr>
            <a:normAutofit lnSpcReduction="10000"/>
          </a:bodyPr>
          <a:lstStyle/>
          <a:p>
            <a:pPr marL="747713" indent="-747713">
              <a:lnSpc>
                <a:spcPct val="100000"/>
              </a:lnSpc>
              <a:spcBef>
                <a:spcPts val="800"/>
              </a:spcBef>
              <a:spcAft>
                <a:spcPts val="800"/>
              </a:spcAft>
              <a:buSzPct val="100000"/>
              <a:buFont typeface="+mj-lt"/>
              <a:buAutoNum type="arabicPeriod"/>
            </a:pPr>
            <a:r>
              <a:rPr lang="en-US" sz="3000" b="0" dirty="0" smtClean="0">
                <a:solidFill>
                  <a:srgbClr val="000000"/>
                </a:solidFill>
                <a:latin typeface="Arial"/>
                <a:cs typeface="Arial"/>
              </a:rPr>
              <a:t>Clarify </a:t>
            </a:r>
            <a:r>
              <a:rPr lang="en-US" sz="3000" b="0" dirty="0">
                <a:solidFill>
                  <a:srgbClr val="000000"/>
                </a:solidFill>
                <a:latin typeface="Arial"/>
                <a:cs typeface="Arial"/>
              </a:rPr>
              <a:t>and </a:t>
            </a:r>
            <a:r>
              <a:rPr lang="en-US" sz="3000" b="0" dirty="0" smtClean="0">
                <a:solidFill>
                  <a:srgbClr val="000000"/>
                </a:solidFill>
                <a:latin typeface="Arial"/>
                <a:cs typeface="Arial"/>
              </a:rPr>
              <a:t>validate </a:t>
            </a:r>
            <a:r>
              <a:rPr lang="en-US" sz="3000" b="0" dirty="0">
                <a:solidFill>
                  <a:srgbClr val="000000"/>
                </a:solidFill>
                <a:latin typeface="Arial"/>
                <a:cs typeface="Arial"/>
              </a:rPr>
              <a:t>the </a:t>
            </a:r>
            <a:r>
              <a:rPr lang="en-US" sz="3000" b="0" dirty="0" smtClean="0">
                <a:solidFill>
                  <a:srgbClr val="000000"/>
                </a:solidFill>
                <a:latin typeface="Arial"/>
                <a:cs typeface="Arial"/>
              </a:rPr>
              <a:t>problem</a:t>
            </a:r>
          </a:p>
          <a:p>
            <a:pPr marL="747713" indent="-747713">
              <a:lnSpc>
                <a:spcPct val="100000"/>
              </a:lnSpc>
              <a:spcBef>
                <a:spcPts val="800"/>
              </a:spcBef>
              <a:spcAft>
                <a:spcPts val="800"/>
              </a:spcAft>
              <a:buSzPct val="100000"/>
              <a:buFont typeface="+mj-lt"/>
              <a:buAutoNum type="arabicPeriod"/>
            </a:pPr>
            <a:r>
              <a:rPr lang="en-US" sz="3000" b="0" dirty="0" smtClean="0">
                <a:solidFill>
                  <a:srgbClr val="000000"/>
                </a:solidFill>
                <a:latin typeface="Arial"/>
                <a:cs typeface="Arial"/>
              </a:rPr>
              <a:t>Decide what variable(s) to problem solve</a:t>
            </a:r>
          </a:p>
          <a:p>
            <a:pPr marL="747713" indent="-747713">
              <a:lnSpc>
                <a:spcPct val="100000"/>
              </a:lnSpc>
              <a:spcBef>
                <a:spcPts val="800"/>
              </a:spcBef>
              <a:spcAft>
                <a:spcPts val="800"/>
              </a:spcAft>
              <a:buSzPct val="100000"/>
              <a:buFont typeface="+mj-lt"/>
              <a:buAutoNum type="arabicPeriod"/>
            </a:pPr>
            <a:r>
              <a:rPr lang="en-US" sz="3000" b="0" dirty="0" smtClean="0">
                <a:solidFill>
                  <a:srgbClr val="000000"/>
                </a:solidFill>
                <a:latin typeface="Arial"/>
                <a:cs typeface="Arial"/>
              </a:rPr>
              <a:t>Set improvement target</a:t>
            </a:r>
          </a:p>
          <a:p>
            <a:pPr marL="747713" indent="-747713">
              <a:lnSpc>
                <a:spcPct val="100000"/>
              </a:lnSpc>
              <a:spcBef>
                <a:spcPts val="800"/>
              </a:spcBef>
              <a:spcAft>
                <a:spcPts val="800"/>
              </a:spcAft>
              <a:buSzPct val="100000"/>
              <a:buFont typeface="+mj-lt"/>
              <a:buAutoNum type="arabicPeriod"/>
            </a:pPr>
            <a:r>
              <a:rPr lang="en-US" sz="3000" b="0" dirty="0" smtClean="0">
                <a:solidFill>
                  <a:srgbClr val="000000"/>
                </a:solidFill>
                <a:latin typeface="Arial"/>
                <a:cs typeface="Arial"/>
              </a:rPr>
              <a:t>Generate possible solution to improve attribute(s)</a:t>
            </a:r>
          </a:p>
          <a:p>
            <a:pPr marL="747713" indent="-747713">
              <a:lnSpc>
                <a:spcPct val="100000"/>
              </a:lnSpc>
              <a:spcBef>
                <a:spcPts val="800"/>
              </a:spcBef>
              <a:spcAft>
                <a:spcPts val="800"/>
              </a:spcAft>
              <a:buSzPct val="100000"/>
              <a:buFont typeface="+mj-lt"/>
              <a:buAutoNum type="arabicPeriod"/>
            </a:pPr>
            <a:r>
              <a:rPr lang="en-US" sz="3000" b="0" dirty="0" smtClean="0">
                <a:solidFill>
                  <a:srgbClr val="000000"/>
                </a:solidFill>
                <a:latin typeface="Arial"/>
                <a:cs typeface="Arial"/>
              </a:rPr>
              <a:t>Implement a solution</a:t>
            </a:r>
          </a:p>
          <a:p>
            <a:pPr marL="747713" indent="-747713">
              <a:lnSpc>
                <a:spcPct val="100000"/>
              </a:lnSpc>
              <a:spcBef>
                <a:spcPts val="800"/>
              </a:spcBef>
              <a:spcAft>
                <a:spcPts val="800"/>
              </a:spcAft>
              <a:buSzPct val="100000"/>
              <a:buFont typeface="+mj-lt"/>
              <a:buAutoNum type="arabicPeriod"/>
            </a:pPr>
            <a:r>
              <a:rPr lang="en-US" sz="3000" b="0" dirty="0" smtClean="0">
                <a:solidFill>
                  <a:srgbClr val="000000"/>
                </a:solidFill>
                <a:latin typeface="Arial"/>
                <a:cs typeface="Arial"/>
              </a:rPr>
              <a:t>Evaluate if solution worked</a:t>
            </a:r>
          </a:p>
          <a:p>
            <a:pPr marL="747713" indent="-747713">
              <a:lnSpc>
                <a:spcPct val="100000"/>
              </a:lnSpc>
              <a:spcBef>
                <a:spcPts val="800"/>
              </a:spcBef>
              <a:spcAft>
                <a:spcPts val="800"/>
              </a:spcAft>
              <a:buSzPct val="100000"/>
              <a:buFont typeface="+mj-lt"/>
              <a:buAutoNum type="arabicPeriod"/>
            </a:pPr>
            <a:r>
              <a:rPr lang="en-US" sz="3000" b="0" dirty="0" smtClean="0">
                <a:solidFill>
                  <a:srgbClr val="000000"/>
                </a:solidFill>
                <a:latin typeface="Arial"/>
                <a:cs typeface="Arial"/>
              </a:rPr>
              <a:t>Continue or expand process</a:t>
            </a:r>
            <a:endParaRPr lang="en-US" sz="3000" b="0" dirty="0">
              <a:solidFill>
                <a:srgbClr val="000000"/>
              </a:solidFill>
              <a:latin typeface="Arial"/>
              <a:cs typeface="Arial"/>
            </a:endParaRPr>
          </a:p>
        </p:txBody>
      </p:sp>
    </p:spTree>
    <p:extLst>
      <p:ext uri="{BB962C8B-B14F-4D97-AF65-F5344CB8AC3E}">
        <p14:creationId xmlns:p14="http://schemas.microsoft.com/office/powerpoint/2010/main" val="33083797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 </a:t>
            </a:r>
            <a:r>
              <a:rPr lang="en-US" sz="1600" dirty="0">
                <a:cs typeface="Arial"/>
              </a:rPr>
              <a:t>(continued </a:t>
            </a:r>
            <a:r>
              <a:rPr lang="en-US" sz="1600" dirty="0" smtClean="0">
                <a:cs typeface="Arial"/>
              </a:rPr>
              <a:t>3)</a:t>
            </a:r>
            <a:endParaRPr lang="en-US" sz="16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2800" dirty="0">
                <a:solidFill>
                  <a:srgbClr val="000000"/>
                </a:solidFill>
                <a:cs typeface="Arial"/>
              </a:rPr>
              <a:t>Problem Solving Protocol</a:t>
            </a:r>
            <a:endParaRPr lang="en-US" sz="2800" dirty="0">
              <a:cs typeface="Arial"/>
            </a:endParaRPr>
          </a:p>
        </p:txBody>
      </p:sp>
      <p:sp>
        <p:nvSpPr>
          <p:cNvPr id="3" name="Content Placeholder 2"/>
          <p:cNvSpPr>
            <a:spLocks noGrp="1"/>
          </p:cNvSpPr>
          <p:nvPr>
            <p:ph idx="1"/>
          </p:nvPr>
        </p:nvSpPr>
        <p:spPr/>
        <p:txBody>
          <a:bodyPr/>
          <a:lstStyle/>
          <a:p>
            <a:pPr marL="0" indent="0">
              <a:buNone/>
            </a:pPr>
            <a:r>
              <a:rPr lang="en-US" sz="3800" dirty="0" smtClean="0">
                <a:solidFill>
                  <a:srgbClr val="000000"/>
                </a:solidFill>
                <a:latin typeface="Arial"/>
                <a:cs typeface="Arial"/>
              </a:rPr>
              <a:t>PLAN </a:t>
            </a:r>
            <a:r>
              <a:rPr lang="en-US" sz="3800" b="0" dirty="0" smtClean="0">
                <a:solidFill>
                  <a:srgbClr val="000000"/>
                </a:solidFill>
                <a:latin typeface="Arial"/>
                <a:cs typeface="Arial"/>
              </a:rPr>
              <a:t>Do Study Act</a:t>
            </a:r>
          </a:p>
          <a:p>
            <a:pPr marL="454025" indent="-454025">
              <a:lnSpc>
                <a:spcPct val="100000"/>
              </a:lnSpc>
              <a:spcBef>
                <a:spcPts val="900"/>
              </a:spcBef>
              <a:spcAft>
                <a:spcPts val="900"/>
              </a:spcAft>
              <a:buNone/>
            </a:pPr>
            <a:r>
              <a:rPr lang="en-US" sz="3000" b="0" dirty="0" smtClean="0">
                <a:solidFill>
                  <a:srgbClr val="000000"/>
                </a:solidFill>
                <a:latin typeface="Arial"/>
                <a:cs typeface="Arial"/>
              </a:rPr>
              <a:t>1.	Clarify </a:t>
            </a:r>
            <a:r>
              <a:rPr lang="en-US" sz="3000" b="0" dirty="0">
                <a:solidFill>
                  <a:srgbClr val="000000"/>
                </a:solidFill>
                <a:latin typeface="Arial"/>
                <a:cs typeface="Arial"/>
              </a:rPr>
              <a:t>and validate the </a:t>
            </a:r>
            <a:r>
              <a:rPr lang="en-US" sz="3000" b="0" dirty="0" smtClean="0">
                <a:solidFill>
                  <a:srgbClr val="000000"/>
                </a:solidFill>
                <a:latin typeface="Arial"/>
                <a:cs typeface="Arial"/>
              </a:rPr>
              <a:t>problem</a:t>
            </a:r>
          </a:p>
          <a:p>
            <a:pPr lvl="1">
              <a:lnSpc>
                <a:spcPct val="100000"/>
              </a:lnSpc>
              <a:spcBef>
                <a:spcPts val="900"/>
              </a:spcBef>
              <a:spcAft>
                <a:spcPts val="900"/>
              </a:spcAft>
            </a:pPr>
            <a:r>
              <a:rPr lang="en-US" sz="3000" dirty="0" smtClean="0">
                <a:solidFill>
                  <a:srgbClr val="000000"/>
                </a:solidFill>
                <a:latin typeface="Arial"/>
                <a:cs typeface="Arial"/>
              </a:rPr>
              <a:t>Use fidelity and outcome data to better understand the problem</a:t>
            </a:r>
            <a:endParaRPr lang="en-US" sz="3000" b="0" dirty="0" smtClean="0">
              <a:solidFill>
                <a:srgbClr val="000000"/>
              </a:solidFill>
              <a:latin typeface="Arial"/>
              <a:cs typeface="Arial"/>
            </a:endParaRPr>
          </a:p>
          <a:p>
            <a:pPr lvl="1"/>
            <a:r>
              <a:rPr lang="en-US" sz="3000" dirty="0" smtClean="0">
                <a:solidFill>
                  <a:srgbClr val="000000"/>
                </a:solidFill>
                <a:latin typeface="Arial"/>
                <a:cs typeface="Arial"/>
              </a:rPr>
              <a:t>Describe problem statements</a:t>
            </a:r>
          </a:p>
          <a:p>
            <a:pPr lvl="2"/>
            <a:r>
              <a:rPr lang="en-US" sz="3000" dirty="0" smtClean="0">
                <a:solidFill>
                  <a:srgbClr val="000000"/>
                </a:solidFill>
                <a:latin typeface="Arial"/>
                <a:cs typeface="Arial"/>
              </a:rPr>
              <a:t>Primary </a:t>
            </a:r>
            <a:r>
              <a:rPr lang="en-US" sz="3000" dirty="0">
                <a:solidFill>
                  <a:srgbClr val="000000"/>
                </a:solidFill>
                <a:latin typeface="Arial"/>
                <a:cs typeface="Arial"/>
              </a:rPr>
              <a:t>problem statement</a:t>
            </a:r>
          </a:p>
          <a:p>
            <a:pPr lvl="2"/>
            <a:r>
              <a:rPr lang="en-US" sz="3000" dirty="0">
                <a:solidFill>
                  <a:srgbClr val="000000"/>
                </a:solidFill>
                <a:latin typeface="Arial"/>
                <a:cs typeface="Arial"/>
              </a:rPr>
              <a:t>Precision problem statement</a:t>
            </a:r>
          </a:p>
          <a:p>
            <a:pPr marL="635000" lvl="1" indent="0">
              <a:lnSpc>
                <a:spcPct val="100000"/>
              </a:lnSpc>
              <a:spcBef>
                <a:spcPts val="900"/>
              </a:spcBef>
              <a:spcAft>
                <a:spcPts val="900"/>
              </a:spcAft>
              <a:buNone/>
            </a:pPr>
            <a:endParaRPr lang="en-US" sz="2800" dirty="0">
              <a:solidFill>
                <a:srgbClr val="000000"/>
              </a:solidFill>
              <a:latin typeface="Arial"/>
              <a:cs typeface="Arial"/>
            </a:endParaRPr>
          </a:p>
        </p:txBody>
      </p:sp>
    </p:spTree>
    <p:extLst>
      <p:ext uri="{BB962C8B-B14F-4D97-AF65-F5344CB8AC3E}">
        <p14:creationId xmlns:p14="http://schemas.microsoft.com/office/powerpoint/2010/main" val="4529195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he Fishbone diagram is used to identify causes for problem within programs. The categires for the problem identification generally include: Equipment, Process, People, Materials, Environment, and Management." title="Fishbone Diagram"/>
          <p:cNvSpPr/>
          <p:nvPr/>
        </p:nvSpPr>
        <p:spPr>
          <a:xfrm>
            <a:off x="0" y="0"/>
            <a:ext cx="9144000" cy="934569"/>
          </a:xfrm>
          <a:prstGeom prst="rect">
            <a:avLst/>
          </a:prstGeom>
          <a:solidFill>
            <a:srgbClr val="A50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7032"/>
            <a:ext cx="8229600" cy="934569"/>
          </a:xfrm>
        </p:spPr>
        <p:txBody>
          <a:bodyPr/>
          <a:lstStyle/>
          <a:p>
            <a:r>
              <a:rPr lang="en-US" b="0" dirty="0" smtClean="0">
                <a:latin typeface="Arial"/>
                <a:cs typeface="Arial"/>
              </a:rPr>
              <a:t>Fishbone Diagram</a:t>
            </a:r>
            <a:endParaRPr lang="en-US" b="0" dirty="0">
              <a:latin typeface="Arial"/>
              <a:cs typeface="Arial"/>
            </a:endParaRPr>
          </a:p>
        </p:txBody>
      </p:sp>
      <p:pic>
        <p:nvPicPr>
          <p:cNvPr id="13" name="Picture 12" descr="A Fishbne diagram is used identify possible causes that lead to an effect of the  problem being addressed.  Typically, the possible causes are broken down into categories such as Equipment, Process, People, Materials, Environment, and Management." title="Fishbone Diag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9" y="940220"/>
            <a:ext cx="9144000" cy="5916015"/>
          </a:xfrm>
          <a:prstGeom prst="rect">
            <a:avLst/>
          </a:prstGeom>
        </p:spPr>
      </p:pic>
    </p:spTree>
    <p:extLst>
      <p:ext uri="{BB962C8B-B14F-4D97-AF65-F5344CB8AC3E}">
        <p14:creationId xmlns:p14="http://schemas.microsoft.com/office/powerpoint/2010/main" val="5547020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latin typeface="Arial"/>
                <a:cs typeface="Arial"/>
              </a:rPr>
              <a:t>W. Clement Stone</a:t>
            </a:r>
            <a:br>
              <a:rPr lang="en-US" dirty="0">
                <a:latin typeface="Arial"/>
                <a:cs typeface="Arial"/>
              </a:rPr>
            </a:br>
            <a:endParaRPr lang="en-US" dirty="0"/>
          </a:p>
        </p:txBody>
      </p:sp>
      <p:sp>
        <p:nvSpPr>
          <p:cNvPr id="3" name="Content Placeholder 2"/>
          <p:cNvSpPr>
            <a:spLocks noGrp="1"/>
          </p:cNvSpPr>
          <p:nvPr>
            <p:ph idx="4294967295"/>
          </p:nvPr>
        </p:nvSpPr>
        <p:spPr>
          <a:xfrm>
            <a:off x="228600" y="1600200"/>
            <a:ext cx="8686800" cy="4525963"/>
          </a:xfrm>
          <a:prstGeom prst="rect">
            <a:avLst/>
          </a:prstGeom>
        </p:spPr>
        <p:txBody>
          <a:bodyPr/>
          <a:lstStyle/>
          <a:p>
            <a:pPr marL="0" indent="0">
              <a:buNone/>
            </a:pPr>
            <a:r>
              <a:rPr lang="en-US" sz="3800" i="1" dirty="0">
                <a:latin typeface="Arial"/>
                <a:cs typeface="Arial"/>
              </a:rPr>
              <a:t>“To solve a problem or to reach a goal, you don't need to know all the answers in advance. But you must have a clear idea of the problem or the goal you want to reach.”</a:t>
            </a:r>
            <a:endParaRPr lang="en-US" sz="3800" dirty="0">
              <a:latin typeface="Arial"/>
              <a:cs typeface="Arial"/>
            </a:endParaRPr>
          </a:p>
          <a:p>
            <a:pPr marL="0" indent="0" algn="r">
              <a:buNone/>
            </a:pPr>
            <a:r>
              <a:rPr lang="en-US" sz="3800" dirty="0">
                <a:latin typeface="Arial"/>
                <a:cs typeface="Arial"/>
              </a:rPr>
              <a:t>W. Clement Stone</a:t>
            </a:r>
          </a:p>
        </p:txBody>
      </p:sp>
    </p:spTree>
    <p:extLst>
      <p:ext uri="{BB962C8B-B14F-4D97-AF65-F5344CB8AC3E}">
        <p14:creationId xmlns:p14="http://schemas.microsoft.com/office/powerpoint/2010/main" val="272949124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0" dirty="0" smtClean="0">
                <a:latin typeface="Arial"/>
                <a:cs typeface="Arial"/>
              </a:rPr>
              <a:t>Six Causes of Staff Performance Problems</a:t>
            </a:r>
            <a:endParaRPr lang="en-US" sz="3400" b="0" dirty="0">
              <a:latin typeface="Arial"/>
              <a:cs typeface="Arial"/>
            </a:endParaRPr>
          </a:p>
        </p:txBody>
      </p:sp>
      <p:sp>
        <p:nvSpPr>
          <p:cNvPr id="3" name="Content Placeholder 2"/>
          <p:cNvSpPr>
            <a:spLocks noGrp="1"/>
          </p:cNvSpPr>
          <p:nvPr>
            <p:ph idx="1"/>
          </p:nvPr>
        </p:nvSpPr>
        <p:spPr>
          <a:xfrm>
            <a:off x="279400" y="1507078"/>
            <a:ext cx="8610600" cy="4725737"/>
          </a:xfrm>
        </p:spPr>
        <p:txBody>
          <a:bodyPr>
            <a:normAutofit lnSpcReduction="10000"/>
          </a:bodyPr>
          <a:lstStyle/>
          <a:p>
            <a:pPr>
              <a:lnSpc>
                <a:spcPct val="100000"/>
              </a:lnSpc>
              <a:spcBef>
                <a:spcPts val="700"/>
              </a:spcBef>
              <a:spcAft>
                <a:spcPts val="700"/>
              </a:spcAft>
              <a:buSzPct val="100000"/>
              <a:buFont typeface="+mj-lt"/>
              <a:buAutoNum type="arabicPeriod"/>
            </a:pPr>
            <a:r>
              <a:rPr lang="en-US" sz="2600" dirty="0" smtClean="0">
                <a:latin typeface="Arial"/>
                <a:cs typeface="Arial"/>
              </a:rPr>
              <a:t>Lack of clear </a:t>
            </a:r>
            <a:r>
              <a:rPr lang="en-US" sz="2600" dirty="0">
                <a:latin typeface="Arial"/>
                <a:cs typeface="Arial"/>
              </a:rPr>
              <a:t>performance expectations and relevant feedback about the adequacy of your performance.</a:t>
            </a:r>
          </a:p>
          <a:p>
            <a:pPr>
              <a:lnSpc>
                <a:spcPct val="100000"/>
              </a:lnSpc>
              <a:spcBef>
                <a:spcPts val="700"/>
              </a:spcBef>
              <a:spcAft>
                <a:spcPts val="700"/>
              </a:spcAft>
              <a:buSzPct val="100000"/>
              <a:buFont typeface="+mj-lt"/>
              <a:buAutoNum type="arabicPeriod"/>
            </a:pPr>
            <a:r>
              <a:rPr lang="en-US" sz="2600" dirty="0" smtClean="0">
                <a:latin typeface="Arial"/>
                <a:cs typeface="Arial"/>
              </a:rPr>
              <a:t>Lack of tools</a:t>
            </a:r>
            <a:r>
              <a:rPr lang="en-US" sz="2600" dirty="0">
                <a:latin typeface="Arial"/>
                <a:cs typeface="Arial"/>
              </a:rPr>
              <a:t>, resources, and materials to achieve </a:t>
            </a:r>
            <a:r>
              <a:rPr lang="en-US" sz="2600" dirty="0" smtClean="0">
                <a:latin typeface="Arial"/>
                <a:cs typeface="Arial"/>
              </a:rPr>
              <a:t>performance </a:t>
            </a:r>
            <a:r>
              <a:rPr lang="en-US" sz="2600" dirty="0">
                <a:latin typeface="Arial"/>
                <a:cs typeface="Arial"/>
              </a:rPr>
              <a:t>goals</a:t>
            </a:r>
          </a:p>
          <a:p>
            <a:pPr>
              <a:lnSpc>
                <a:spcPct val="100000"/>
              </a:lnSpc>
              <a:spcBef>
                <a:spcPts val="700"/>
              </a:spcBef>
              <a:spcAft>
                <a:spcPts val="700"/>
              </a:spcAft>
              <a:buSzPct val="100000"/>
              <a:buFont typeface="+mj-lt"/>
              <a:buAutoNum type="arabicPeriod"/>
            </a:pPr>
            <a:r>
              <a:rPr lang="en-US" sz="2600" dirty="0" smtClean="0">
                <a:latin typeface="Arial"/>
                <a:cs typeface="Arial"/>
              </a:rPr>
              <a:t>Lack of adequate incentives </a:t>
            </a:r>
            <a:r>
              <a:rPr lang="en-US" sz="2600" dirty="0">
                <a:latin typeface="Arial"/>
                <a:cs typeface="Arial"/>
              </a:rPr>
              <a:t>made contingent on </a:t>
            </a:r>
            <a:r>
              <a:rPr lang="en-US" sz="2600" dirty="0" smtClean="0">
                <a:latin typeface="Arial"/>
                <a:cs typeface="Arial"/>
              </a:rPr>
              <a:t>performance</a:t>
            </a:r>
            <a:r>
              <a:rPr lang="en-US" sz="2600" dirty="0">
                <a:latin typeface="Arial"/>
                <a:cs typeface="Arial"/>
              </a:rPr>
              <a:t>.</a:t>
            </a:r>
          </a:p>
          <a:p>
            <a:pPr>
              <a:lnSpc>
                <a:spcPct val="100000"/>
              </a:lnSpc>
              <a:spcBef>
                <a:spcPts val="700"/>
              </a:spcBef>
              <a:spcAft>
                <a:spcPts val="700"/>
              </a:spcAft>
              <a:buSzPct val="100000"/>
              <a:buFont typeface="+mj-lt"/>
              <a:buAutoNum type="arabicPeriod"/>
            </a:pPr>
            <a:r>
              <a:rPr lang="en-US" sz="2600" dirty="0" smtClean="0">
                <a:latin typeface="Arial"/>
                <a:cs typeface="Arial"/>
              </a:rPr>
              <a:t>Lack of training </a:t>
            </a:r>
            <a:r>
              <a:rPr lang="en-US" sz="2600" dirty="0">
                <a:latin typeface="Arial"/>
                <a:cs typeface="Arial"/>
              </a:rPr>
              <a:t>that matches the requirements of </a:t>
            </a:r>
            <a:r>
              <a:rPr lang="en-US" sz="2600" dirty="0" smtClean="0">
                <a:latin typeface="Arial"/>
                <a:cs typeface="Arial"/>
              </a:rPr>
              <a:t>the job</a:t>
            </a:r>
            <a:r>
              <a:rPr lang="en-US" sz="2600" dirty="0">
                <a:latin typeface="Arial"/>
                <a:cs typeface="Arial"/>
              </a:rPr>
              <a:t>.</a:t>
            </a:r>
          </a:p>
          <a:p>
            <a:pPr>
              <a:lnSpc>
                <a:spcPct val="100000"/>
              </a:lnSpc>
              <a:spcBef>
                <a:spcPts val="700"/>
              </a:spcBef>
              <a:spcAft>
                <a:spcPts val="700"/>
              </a:spcAft>
              <a:buSzPct val="100000"/>
              <a:buFont typeface="+mj-lt"/>
              <a:buAutoNum type="arabicPeriod"/>
            </a:pPr>
            <a:r>
              <a:rPr lang="en-US" sz="2600" dirty="0" smtClean="0">
                <a:latin typeface="Arial"/>
                <a:cs typeface="Arial"/>
              </a:rPr>
              <a:t>Lack of </a:t>
            </a:r>
            <a:r>
              <a:rPr lang="en-US" sz="2600" dirty="0">
                <a:latin typeface="Arial"/>
                <a:cs typeface="Arial"/>
              </a:rPr>
              <a:t>match between </a:t>
            </a:r>
            <a:r>
              <a:rPr lang="en-US" sz="2600" dirty="0" smtClean="0">
                <a:latin typeface="Arial"/>
                <a:cs typeface="Arial"/>
              </a:rPr>
              <a:t>skills </a:t>
            </a:r>
            <a:r>
              <a:rPr lang="en-US" sz="2600" dirty="0">
                <a:latin typeface="Arial"/>
                <a:cs typeface="Arial"/>
              </a:rPr>
              <a:t>and </a:t>
            </a:r>
            <a:r>
              <a:rPr lang="en-US" sz="2600" dirty="0" smtClean="0">
                <a:latin typeface="Arial"/>
                <a:cs typeface="Arial"/>
              </a:rPr>
              <a:t>job requirements.</a:t>
            </a:r>
            <a:endParaRPr lang="en-US" sz="2600" dirty="0">
              <a:latin typeface="Arial"/>
              <a:cs typeface="Arial"/>
            </a:endParaRPr>
          </a:p>
          <a:p>
            <a:pPr>
              <a:lnSpc>
                <a:spcPct val="100000"/>
              </a:lnSpc>
              <a:spcBef>
                <a:spcPts val="700"/>
              </a:spcBef>
              <a:spcAft>
                <a:spcPts val="700"/>
              </a:spcAft>
              <a:buSzPct val="100000"/>
              <a:buFont typeface="+mj-lt"/>
              <a:buAutoNum type="arabicPeriod"/>
            </a:pPr>
            <a:r>
              <a:rPr lang="en-US" sz="2600" dirty="0" smtClean="0">
                <a:latin typeface="Arial"/>
                <a:cs typeface="Arial"/>
              </a:rPr>
              <a:t>Lack of motivation to perform job well.</a:t>
            </a:r>
            <a:endParaRPr lang="en-US" sz="2600" dirty="0">
              <a:latin typeface="Arial"/>
              <a:cs typeface="Arial"/>
            </a:endParaRPr>
          </a:p>
        </p:txBody>
      </p:sp>
    </p:spTree>
    <p:extLst>
      <p:ext uri="{BB962C8B-B14F-4D97-AF65-F5344CB8AC3E}">
        <p14:creationId xmlns:p14="http://schemas.microsoft.com/office/powerpoint/2010/main" val="40120333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 </a:t>
            </a:r>
            <a:r>
              <a:rPr lang="en-US" sz="1600" dirty="0">
                <a:cs typeface="Arial"/>
              </a:rPr>
              <a:t>(continued </a:t>
            </a:r>
            <a:r>
              <a:rPr lang="en-US" sz="1600" dirty="0" smtClean="0">
                <a:cs typeface="Arial"/>
              </a:rPr>
              <a:t>4)</a:t>
            </a:r>
            <a:endParaRPr lang="en-US" sz="16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2800" dirty="0">
                <a:solidFill>
                  <a:srgbClr val="000000"/>
                </a:solidFill>
                <a:cs typeface="Arial"/>
              </a:rPr>
              <a:t>Problem Solving </a:t>
            </a:r>
            <a:r>
              <a:rPr lang="en-US" sz="2800" dirty="0" smtClean="0">
                <a:solidFill>
                  <a:srgbClr val="000000"/>
                </a:solidFill>
                <a:cs typeface="Arial"/>
              </a:rPr>
              <a:t>Protocol</a:t>
            </a:r>
            <a:endParaRPr lang="en-US" sz="2800" dirty="0">
              <a:cs typeface="Arial"/>
            </a:endParaRPr>
          </a:p>
        </p:txBody>
      </p:sp>
      <p:sp>
        <p:nvSpPr>
          <p:cNvPr id="3" name="Content Placeholder 2"/>
          <p:cNvSpPr>
            <a:spLocks noGrp="1"/>
          </p:cNvSpPr>
          <p:nvPr>
            <p:ph idx="1"/>
          </p:nvPr>
        </p:nvSpPr>
        <p:spPr>
          <a:xfrm>
            <a:off x="228600" y="1254918"/>
            <a:ext cx="8686800" cy="4853782"/>
          </a:xfrm>
        </p:spPr>
        <p:txBody>
          <a:bodyPr>
            <a:normAutofit fontScale="92500" lnSpcReduction="10000"/>
          </a:bodyPr>
          <a:lstStyle/>
          <a:p>
            <a:pPr marL="0" indent="0">
              <a:lnSpc>
                <a:spcPct val="100000"/>
              </a:lnSpc>
              <a:spcBef>
                <a:spcPts val="400"/>
              </a:spcBef>
              <a:spcAft>
                <a:spcPts val="400"/>
              </a:spcAft>
              <a:buNone/>
            </a:pPr>
            <a:r>
              <a:rPr lang="en-US" sz="3800" dirty="0" smtClean="0">
                <a:solidFill>
                  <a:srgbClr val="000000"/>
                </a:solidFill>
                <a:latin typeface="Arial"/>
                <a:cs typeface="Arial"/>
              </a:rPr>
              <a:t>PLAN </a:t>
            </a:r>
            <a:r>
              <a:rPr lang="en-US" sz="3800" b="0" dirty="0" smtClean="0">
                <a:solidFill>
                  <a:srgbClr val="000000"/>
                </a:solidFill>
                <a:latin typeface="Arial"/>
                <a:cs typeface="Arial"/>
              </a:rPr>
              <a:t>Do Study Act</a:t>
            </a:r>
          </a:p>
          <a:p>
            <a:pPr marL="454025" indent="-454025">
              <a:lnSpc>
                <a:spcPct val="100000"/>
              </a:lnSpc>
              <a:spcBef>
                <a:spcPts val="400"/>
              </a:spcBef>
              <a:spcAft>
                <a:spcPts val="400"/>
              </a:spcAft>
              <a:buNone/>
            </a:pPr>
            <a:r>
              <a:rPr lang="en-US" b="0" dirty="0" smtClean="0">
                <a:solidFill>
                  <a:srgbClr val="000000"/>
                </a:solidFill>
                <a:latin typeface="Arial"/>
                <a:cs typeface="Arial"/>
              </a:rPr>
              <a:t>2.	Decide what variable(s) to problem solve</a:t>
            </a:r>
          </a:p>
          <a:p>
            <a:pPr lvl="1">
              <a:lnSpc>
                <a:spcPct val="100000"/>
              </a:lnSpc>
              <a:spcBef>
                <a:spcPts val="400"/>
              </a:spcBef>
              <a:spcAft>
                <a:spcPts val="400"/>
              </a:spcAft>
            </a:pPr>
            <a:r>
              <a:rPr lang="en-US" sz="2800" dirty="0">
                <a:solidFill>
                  <a:srgbClr val="000000"/>
                </a:solidFill>
                <a:latin typeface="Arial"/>
                <a:cs typeface="Arial"/>
              </a:rPr>
              <a:t>What change(s) do we want to test?</a:t>
            </a:r>
          </a:p>
          <a:p>
            <a:pPr lvl="2">
              <a:lnSpc>
                <a:spcPct val="100000"/>
              </a:lnSpc>
              <a:spcBef>
                <a:spcPts val="400"/>
              </a:spcBef>
              <a:spcAft>
                <a:spcPts val="400"/>
              </a:spcAft>
            </a:pPr>
            <a:r>
              <a:rPr lang="en-US" sz="2800" dirty="0">
                <a:solidFill>
                  <a:srgbClr val="000000"/>
                </a:solidFill>
                <a:latin typeface="Arial"/>
                <a:cs typeface="Arial"/>
              </a:rPr>
              <a:t>Timeliness</a:t>
            </a:r>
          </a:p>
          <a:p>
            <a:pPr lvl="2">
              <a:lnSpc>
                <a:spcPct val="100000"/>
              </a:lnSpc>
              <a:spcBef>
                <a:spcPts val="400"/>
              </a:spcBef>
              <a:spcAft>
                <a:spcPts val="400"/>
              </a:spcAft>
            </a:pPr>
            <a:r>
              <a:rPr lang="en-US" sz="2800" dirty="0">
                <a:solidFill>
                  <a:srgbClr val="000000"/>
                </a:solidFill>
                <a:latin typeface="Arial"/>
                <a:cs typeface="Arial"/>
              </a:rPr>
              <a:t>Accuracy</a:t>
            </a:r>
          </a:p>
          <a:p>
            <a:pPr lvl="2">
              <a:lnSpc>
                <a:spcPct val="100000"/>
              </a:lnSpc>
              <a:spcBef>
                <a:spcPts val="400"/>
              </a:spcBef>
              <a:spcAft>
                <a:spcPts val="400"/>
              </a:spcAft>
            </a:pPr>
            <a:r>
              <a:rPr lang="en-US" sz="2800" dirty="0">
                <a:solidFill>
                  <a:srgbClr val="000000"/>
                </a:solidFill>
                <a:latin typeface="Arial"/>
                <a:cs typeface="Arial"/>
              </a:rPr>
              <a:t>Quantity</a:t>
            </a:r>
          </a:p>
          <a:p>
            <a:pPr lvl="2">
              <a:lnSpc>
                <a:spcPct val="100000"/>
              </a:lnSpc>
              <a:spcBef>
                <a:spcPts val="400"/>
              </a:spcBef>
              <a:spcAft>
                <a:spcPts val="400"/>
              </a:spcAft>
            </a:pPr>
            <a:r>
              <a:rPr lang="en-US" sz="2800" dirty="0">
                <a:solidFill>
                  <a:srgbClr val="000000"/>
                </a:solidFill>
                <a:latin typeface="Arial"/>
                <a:cs typeface="Arial"/>
              </a:rPr>
              <a:t>Ease of use</a:t>
            </a:r>
          </a:p>
          <a:p>
            <a:pPr lvl="2">
              <a:lnSpc>
                <a:spcPct val="100000"/>
              </a:lnSpc>
              <a:spcBef>
                <a:spcPts val="400"/>
              </a:spcBef>
              <a:spcAft>
                <a:spcPts val="400"/>
              </a:spcAft>
            </a:pPr>
            <a:r>
              <a:rPr lang="en-US" sz="2800" dirty="0" smtClean="0">
                <a:solidFill>
                  <a:srgbClr val="000000"/>
                </a:solidFill>
                <a:latin typeface="Arial"/>
                <a:cs typeface="Arial"/>
              </a:rPr>
              <a:t>Duration</a:t>
            </a:r>
          </a:p>
          <a:p>
            <a:pPr lvl="1">
              <a:lnSpc>
                <a:spcPct val="100000"/>
              </a:lnSpc>
              <a:spcBef>
                <a:spcPts val="400"/>
              </a:spcBef>
              <a:spcAft>
                <a:spcPts val="400"/>
              </a:spcAft>
            </a:pPr>
            <a:r>
              <a:rPr lang="en-US" sz="2800" dirty="0">
                <a:solidFill>
                  <a:srgbClr val="000000"/>
                </a:solidFill>
                <a:latin typeface="Arial"/>
                <a:cs typeface="Arial"/>
              </a:rPr>
              <a:t>Focus on what are the alterable variables within the </a:t>
            </a:r>
            <a:r>
              <a:rPr lang="en-US" sz="2800" dirty="0" smtClean="0">
                <a:solidFill>
                  <a:srgbClr val="000000"/>
                </a:solidFill>
                <a:latin typeface="Arial"/>
                <a:cs typeface="Arial"/>
              </a:rPr>
              <a:t>setting</a:t>
            </a:r>
            <a:endParaRPr lang="en-US" sz="2800" dirty="0">
              <a:solidFill>
                <a:srgbClr val="000000"/>
              </a:solidFill>
              <a:latin typeface="Arial"/>
              <a:cs typeface="Arial"/>
            </a:endParaRPr>
          </a:p>
          <a:p>
            <a:pPr marL="635000" lvl="1" indent="0">
              <a:lnSpc>
                <a:spcPct val="100000"/>
              </a:lnSpc>
              <a:spcBef>
                <a:spcPts val="400"/>
              </a:spcBef>
              <a:spcAft>
                <a:spcPts val="400"/>
              </a:spcAft>
              <a:buNone/>
            </a:pPr>
            <a:endParaRPr lang="en-US" sz="2800" dirty="0">
              <a:solidFill>
                <a:srgbClr val="000000"/>
              </a:solidFill>
              <a:latin typeface="Arial"/>
              <a:cs typeface="Arial"/>
            </a:endParaRPr>
          </a:p>
        </p:txBody>
      </p:sp>
    </p:spTree>
    <p:extLst>
      <p:ext uri="{BB962C8B-B14F-4D97-AF65-F5344CB8AC3E}">
        <p14:creationId xmlns:p14="http://schemas.microsoft.com/office/powerpoint/2010/main" val="7943173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a:t>
            </a:r>
            <a:r>
              <a:rPr lang="en-US" sz="1600" dirty="0">
                <a:cs typeface="Arial"/>
              </a:rPr>
              <a:t> (continued </a:t>
            </a:r>
            <a:r>
              <a:rPr lang="en-US" sz="1600" dirty="0" smtClean="0">
                <a:cs typeface="Arial"/>
              </a:rPr>
              <a:t>5)</a:t>
            </a:r>
            <a:endParaRPr lang="en-US" sz="16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2800" dirty="0" smtClean="0">
                <a:solidFill>
                  <a:srgbClr val="000000"/>
                </a:solidFill>
                <a:cs typeface="Arial"/>
              </a:rPr>
              <a:t>Problem Solving Protocol</a:t>
            </a:r>
            <a:endParaRPr lang="en-US" sz="2800" dirty="0">
              <a:cs typeface="Arial"/>
            </a:endParaRPr>
          </a:p>
        </p:txBody>
      </p:sp>
      <p:sp>
        <p:nvSpPr>
          <p:cNvPr id="3" name="Content Placeholder 2"/>
          <p:cNvSpPr>
            <a:spLocks noGrp="1"/>
          </p:cNvSpPr>
          <p:nvPr>
            <p:ph idx="1"/>
          </p:nvPr>
        </p:nvSpPr>
        <p:spPr/>
        <p:txBody>
          <a:bodyPr/>
          <a:lstStyle/>
          <a:p>
            <a:pPr marL="0" indent="0">
              <a:buNone/>
            </a:pPr>
            <a:r>
              <a:rPr lang="en-US" sz="3800" dirty="0" smtClean="0">
                <a:solidFill>
                  <a:srgbClr val="000000"/>
                </a:solidFill>
                <a:latin typeface="Arial"/>
                <a:cs typeface="Arial"/>
              </a:rPr>
              <a:t>PLAN </a:t>
            </a:r>
            <a:r>
              <a:rPr lang="en-US" sz="3800" b="0" dirty="0" smtClean="0">
                <a:solidFill>
                  <a:srgbClr val="000000"/>
                </a:solidFill>
                <a:latin typeface="Arial"/>
                <a:cs typeface="Arial"/>
              </a:rPr>
              <a:t>Do Study Act</a:t>
            </a:r>
          </a:p>
          <a:p>
            <a:pPr marL="454025" indent="-454025">
              <a:lnSpc>
                <a:spcPct val="100000"/>
              </a:lnSpc>
              <a:spcBef>
                <a:spcPts val="900"/>
              </a:spcBef>
              <a:spcAft>
                <a:spcPts val="900"/>
              </a:spcAft>
              <a:buNone/>
            </a:pPr>
            <a:r>
              <a:rPr lang="en-US" sz="3000" b="0" dirty="0" smtClean="0">
                <a:solidFill>
                  <a:srgbClr val="000000"/>
                </a:solidFill>
                <a:latin typeface="Arial"/>
                <a:cs typeface="Arial"/>
              </a:rPr>
              <a:t>3.	Set improvement target</a:t>
            </a:r>
          </a:p>
          <a:p>
            <a:pPr lvl="1">
              <a:lnSpc>
                <a:spcPct val="100000"/>
              </a:lnSpc>
              <a:spcBef>
                <a:spcPts val="900"/>
              </a:spcBef>
              <a:spcAft>
                <a:spcPts val="900"/>
              </a:spcAft>
            </a:pPr>
            <a:r>
              <a:rPr lang="en-US" sz="3000" dirty="0" smtClean="0">
                <a:solidFill>
                  <a:srgbClr val="000000"/>
                </a:solidFill>
                <a:latin typeface="Arial"/>
                <a:cs typeface="Arial"/>
              </a:rPr>
              <a:t>Base on identified improvement variable(s)</a:t>
            </a:r>
            <a:endParaRPr lang="en-US" sz="3000" dirty="0">
              <a:solidFill>
                <a:srgbClr val="000000"/>
              </a:solidFill>
              <a:latin typeface="Arial"/>
              <a:cs typeface="Arial"/>
            </a:endParaRPr>
          </a:p>
        </p:txBody>
      </p:sp>
    </p:spTree>
    <p:extLst>
      <p:ext uri="{BB962C8B-B14F-4D97-AF65-F5344CB8AC3E}">
        <p14:creationId xmlns:p14="http://schemas.microsoft.com/office/powerpoint/2010/main" val="4198809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a:t>
            </a:r>
            <a:r>
              <a:rPr lang="en-US" sz="1600" dirty="0">
                <a:cs typeface="Arial"/>
              </a:rPr>
              <a:t> (continued </a:t>
            </a:r>
            <a:r>
              <a:rPr lang="en-US" sz="1600" dirty="0" smtClean="0">
                <a:cs typeface="Arial"/>
              </a:rPr>
              <a:t>6)</a:t>
            </a:r>
            <a:endParaRPr lang="en-US" sz="28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2800" dirty="0">
                <a:solidFill>
                  <a:srgbClr val="000000"/>
                </a:solidFill>
                <a:cs typeface="Arial"/>
              </a:rPr>
              <a:t>Problem Solving Protocol</a:t>
            </a:r>
            <a:endParaRPr lang="en-US" sz="2800" dirty="0">
              <a:cs typeface="Arial"/>
            </a:endParaRPr>
          </a:p>
        </p:txBody>
      </p:sp>
      <p:sp>
        <p:nvSpPr>
          <p:cNvPr id="3" name="Content Placeholder 2"/>
          <p:cNvSpPr>
            <a:spLocks noGrp="1"/>
          </p:cNvSpPr>
          <p:nvPr>
            <p:ph idx="1"/>
          </p:nvPr>
        </p:nvSpPr>
        <p:spPr/>
        <p:txBody>
          <a:bodyPr/>
          <a:lstStyle/>
          <a:p>
            <a:pPr marL="0" indent="0">
              <a:buNone/>
            </a:pPr>
            <a:r>
              <a:rPr lang="en-US" sz="3800" dirty="0" smtClean="0">
                <a:solidFill>
                  <a:srgbClr val="000000"/>
                </a:solidFill>
                <a:latin typeface="Arial"/>
                <a:cs typeface="Arial"/>
              </a:rPr>
              <a:t>PLAN </a:t>
            </a:r>
            <a:r>
              <a:rPr lang="en-US" sz="3800" b="0" dirty="0" smtClean="0">
                <a:solidFill>
                  <a:srgbClr val="000000"/>
                </a:solidFill>
                <a:latin typeface="Arial"/>
                <a:cs typeface="Arial"/>
              </a:rPr>
              <a:t>Do Study Act</a:t>
            </a:r>
          </a:p>
          <a:p>
            <a:pPr marL="454025" indent="-454025">
              <a:lnSpc>
                <a:spcPct val="100000"/>
              </a:lnSpc>
              <a:spcBef>
                <a:spcPts val="900"/>
              </a:spcBef>
              <a:spcAft>
                <a:spcPts val="900"/>
              </a:spcAft>
              <a:buNone/>
            </a:pPr>
            <a:r>
              <a:rPr lang="en-US" sz="3000" b="0" dirty="0">
                <a:solidFill>
                  <a:srgbClr val="000000"/>
                </a:solidFill>
                <a:latin typeface="Arial"/>
                <a:cs typeface="Arial"/>
              </a:rPr>
              <a:t>4</a:t>
            </a:r>
            <a:r>
              <a:rPr lang="en-US" sz="3000" b="0" dirty="0" smtClean="0">
                <a:solidFill>
                  <a:srgbClr val="000000"/>
                </a:solidFill>
                <a:latin typeface="Arial"/>
                <a:cs typeface="Arial"/>
              </a:rPr>
              <a:t>.	Generate possible solutions to improve identified variable(s)</a:t>
            </a:r>
          </a:p>
          <a:p>
            <a:pPr lvl="1">
              <a:lnSpc>
                <a:spcPct val="100000"/>
              </a:lnSpc>
              <a:spcBef>
                <a:spcPts val="900"/>
              </a:spcBef>
              <a:spcAft>
                <a:spcPts val="900"/>
              </a:spcAft>
            </a:pPr>
            <a:r>
              <a:rPr lang="en-US" sz="3000" dirty="0" smtClean="0">
                <a:solidFill>
                  <a:srgbClr val="000000"/>
                </a:solidFill>
                <a:latin typeface="Arial"/>
                <a:cs typeface="Arial"/>
              </a:rPr>
              <a:t>Link to data</a:t>
            </a:r>
          </a:p>
          <a:p>
            <a:pPr lvl="1">
              <a:lnSpc>
                <a:spcPct val="100000"/>
              </a:lnSpc>
              <a:spcBef>
                <a:spcPts val="900"/>
              </a:spcBef>
              <a:spcAft>
                <a:spcPts val="900"/>
              </a:spcAft>
            </a:pPr>
            <a:r>
              <a:rPr lang="en-US" sz="3000" dirty="0" smtClean="0">
                <a:solidFill>
                  <a:srgbClr val="000000"/>
                </a:solidFill>
                <a:latin typeface="Arial"/>
                <a:cs typeface="Arial"/>
              </a:rPr>
              <a:t>Prioritize</a:t>
            </a:r>
            <a:endParaRPr lang="en-US" sz="3000" dirty="0">
              <a:solidFill>
                <a:srgbClr val="000000"/>
              </a:solidFill>
              <a:latin typeface="Arial"/>
              <a:cs typeface="Arial"/>
            </a:endParaRPr>
          </a:p>
        </p:txBody>
      </p:sp>
    </p:spTree>
    <p:extLst>
      <p:ext uri="{BB962C8B-B14F-4D97-AF65-F5344CB8AC3E}">
        <p14:creationId xmlns:p14="http://schemas.microsoft.com/office/powerpoint/2010/main" val="1505646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a:t>
            </a:r>
            <a:r>
              <a:rPr lang="en-US" sz="1600" dirty="0">
                <a:cs typeface="Arial"/>
              </a:rPr>
              <a:t> (continued </a:t>
            </a:r>
            <a:r>
              <a:rPr lang="en-US" sz="1600" dirty="0" smtClean="0">
                <a:cs typeface="Arial"/>
              </a:rPr>
              <a:t>7)</a:t>
            </a:r>
            <a:endParaRPr lang="en-US" sz="28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2800" dirty="0">
                <a:solidFill>
                  <a:srgbClr val="000000"/>
                </a:solidFill>
                <a:cs typeface="Arial"/>
              </a:rPr>
              <a:t>Problem Solving Protocol</a:t>
            </a:r>
            <a:endParaRPr lang="en-US" sz="2800" dirty="0">
              <a:cs typeface="Arial"/>
            </a:endParaRPr>
          </a:p>
        </p:txBody>
      </p:sp>
      <p:pic>
        <p:nvPicPr>
          <p:cNvPr id="7" name="Picture 6" descr="We use this matrix to categorize possible solutions into each of the four quadrants.  Arranges by Impact and by Difficulty.  The quadrants represent: High Impact and Low Difficulty, High Impact and High Difficulty, Low Impact and Low Difficulty, and finally Low Impact and High Difficulty." title="Rubric for prioritizing solu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24" y="1305728"/>
            <a:ext cx="8230600" cy="4739472"/>
          </a:xfrm>
          <a:prstGeom prst="rect">
            <a:avLst/>
          </a:prstGeom>
        </p:spPr>
      </p:pic>
    </p:spTree>
    <p:extLst>
      <p:ext uri="{BB962C8B-B14F-4D97-AF65-F5344CB8AC3E}">
        <p14:creationId xmlns:p14="http://schemas.microsoft.com/office/powerpoint/2010/main" val="1640720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a:t>
            </a:r>
            <a:r>
              <a:rPr lang="en-US" sz="1600" dirty="0">
                <a:cs typeface="Arial"/>
              </a:rPr>
              <a:t> (continued </a:t>
            </a:r>
            <a:r>
              <a:rPr lang="en-US" sz="1600" dirty="0" smtClean="0">
                <a:cs typeface="Arial"/>
              </a:rPr>
              <a:t>8)</a:t>
            </a:r>
            <a:endParaRPr lang="en-US" sz="28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2800" dirty="0">
                <a:solidFill>
                  <a:srgbClr val="000000"/>
                </a:solidFill>
                <a:cs typeface="Arial"/>
              </a:rPr>
              <a:t>Problem Solving Protocol</a:t>
            </a:r>
            <a:endParaRPr lang="en-US" sz="2800" dirty="0">
              <a:cs typeface="Arial"/>
            </a:endParaRPr>
          </a:p>
        </p:txBody>
      </p:sp>
      <p:sp>
        <p:nvSpPr>
          <p:cNvPr id="3" name="Content Placeholder 2"/>
          <p:cNvSpPr>
            <a:spLocks noGrp="1"/>
          </p:cNvSpPr>
          <p:nvPr>
            <p:ph idx="1"/>
          </p:nvPr>
        </p:nvSpPr>
        <p:spPr/>
        <p:txBody>
          <a:bodyPr/>
          <a:lstStyle/>
          <a:p>
            <a:pPr marL="0" indent="0">
              <a:buNone/>
            </a:pPr>
            <a:r>
              <a:rPr lang="en-US" sz="3800" b="0" dirty="0" smtClean="0">
                <a:solidFill>
                  <a:srgbClr val="000000"/>
                </a:solidFill>
                <a:latin typeface="Arial"/>
                <a:cs typeface="Arial"/>
              </a:rPr>
              <a:t>Plan</a:t>
            </a:r>
            <a:r>
              <a:rPr lang="en-US" sz="3800" dirty="0" smtClean="0">
                <a:solidFill>
                  <a:srgbClr val="000000"/>
                </a:solidFill>
                <a:latin typeface="Arial"/>
                <a:cs typeface="Arial"/>
              </a:rPr>
              <a:t> </a:t>
            </a:r>
            <a:r>
              <a:rPr lang="en-US" sz="3800" b="0" dirty="0" smtClean="0">
                <a:solidFill>
                  <a:srgbClr val="000000"/>
                </a:solidFill>
                <a:latin typeface="Arial"/>
                <a:cs typeface="Arial"/>
              </a:rPr>
              <a:t>Do </a:t>
            </a:r>
            <a:r>
              <a:rPr lang="en-US" sz="3800" dirty="0" smtClean="0">
                <a:solidFill>
                  <a:srgbClr val="000000"/>
                </a:solidFill>
                <a:latin typeface="Arial"/>
                <a:cs typeface="Arial"/>
              </a:rPr>
              <a:t>STUDY </a:t>
            </a:r>
            <a:r>
              <a:rPr lang="en-US" sz="3800" b="0" dirty="0" smtClean="0">
                <a:solidFill>
                  <a:srgbClr val="000000"/>
                </a:solidFill>
                <a:latin typeface="Arial"/>
                <a:cs typeface="Arial"/>
              </a:rPr>
              <a:t>Act</a:t>
            </a:r>
          </a:p>
          <a:p>
            <a:pPr marL="454025" indent="-454025">
              <a:lnSpc>
                <a:spcPct val="100000"/>
              </a:lnSpc>
              <a:spcBef>
                <a:spcPts val="900"/>
              </a:spcBef>
              <a:spcAft>
                <a:spcPts val="900"/>
              </a:spcAft>
              <a:buNone/>
            </a:pPr>
            <a:r>
              <a:rPr lang="en-US" sz="3000" b="0" dirty="0">
                <a:solidFill>
                  <a:srgbClr val="000000"/>
                </a:solidFill>
                <a:latin typeface="Arial"/>
                <a:cs typeface="Arial"/>
              </a:rPr>
              <a:t>6</a:t>
            </a:r>
            <a:r>
              <a:rPr lang="en-US" sz="3000" b="0" dirty="0" smtClean="0">
                <a:solidFill>
                  <a:srgbClr val="000000"/>
                </a:solidFill>
                <a:latin typeface="Arial"/>
                <a:cs typeface="Arial"/>
              </a:rPr>
              <a:t>.	Evaluate if solution worked</a:t>
            </a:r>
          </a:p>
        </p:txBody>
      </p:sp>
    </p:spTree>
    <p:extLst>
      <p:ext uri="{BB962C8B-B14F-4D97-AF65-F5344CB8AC3E}">
        <p14:creationId xmlns:p14="http://schemas.microsoft.com/office/powerpoint/2010/main" val="33559477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a:t>
            </a:r>
            <a:r>
              <a:rPr lang="en-US" sz="1600" dirty="0">
                <a:cs typeface="Arial"/>
              </a:rPr>
              <a:t> (continued </a:t>
            </a:r>
            <a:r>
              <a:rPr lang="en-US" sz="1600" dirty="0" smtClean="0">
                <a:cs typeface="Arial"/>
              </a:rPr>
              <a:t>9)</a:t>
            </a:r>
            <a:endParaRPr lang="en-US" sz="2800" dirty="0"/>
          </a:p>
        </p:txBody>
      </p:sp>
      <p:sp>
        <p:nvSpPr>
          <p:cNvPr id="5" name="Text Placeholder 4"/>
          <p:cNvSpPr>
            <a:spLocks noGrp="1"/>
          </p:cNvSpPr>
          <p:nvPr>
            <p:ph type="body" sz="quarter" idx="10"/>
          </p:nvPr>
        </p:nvSpPr>
        <p:spPr/>
        <p:txBody>
          <a:bodyPr/>
          <a:lstStyle/>
          <a:p>
            <a:r>
              <a:rPr lang="en-US" sz="2800" dirty="0">
                <a:solidFill>
                  <a:srgbClr val="000000"/>
                </a:solidFill>
                <a:cs typeface="Arial"/>
              </a:rPr>
              <a:t>Problem Solving </a:t>
            </a:r>
            <a:r>
              <a:rPr lang="en-US" sz="2800" dirty="0" smtClean="0">
                <a:solidFill>
                  <a:srgbClr val="000000"/>
                </a:solidFill>
                <a:cs typeface="Arial"/>
              </a:rPr>
              <a:t>Protocol</a:t>
            </a:r>
            <a:endParaRPr lang="en-US" sz="2800" dirty="0">
              <a:cs typeface="Arial"/>
            </a:endParaRPr>
          </a:p>
        </p:txBody>
      </p:sp>
      <p:sp>
        <p:nvSpPr>
          <p:cNvPr id="3" name="Content Placeholder 2"/>
          <p:cNvSpPr>
            <a:spLocks noGrp="1"/>
          </p:cNvSpPr>
          <p:nvPr>
            <p:ph idx="1"/>
          </p:nvPr>
        </p:nvSpPr>
        <p:spPr/>
        <p:txBody>
          <a:bodyPr/>
          <a:lstStyle/>
          <a:p>
            <a:pPr marL="0" indent="0">
              <a:lnSpc>
                <a:spcPct val="100000"/>
              </a:lnSpc>
              <a:spcAft>
                <a:spcPts val="700"/>
              </a:spcAft>
              <a:buNone/>
            </a:pPr>
            <a:r>
              <a:rPr lang="en-US" sz="3800" b="0" dirty="0" smtClean="0">
                <a:solidFill>
                  <a:srgbClr val="000000"/>
                </a:solidFill>
                <a:latin typeface="Arial"/>
                <a:cs typeface="Arial"/>
              </a:rPr>
              <a:t>Plan</a:t>
            </a:r>
            <a:r>
              <a:rPr lang="en-US" sz="3800" dirty="0" smtClean="0">
                <a:solidFill>
                  <a:srgbClr val="000000"/>
                </a:solidFill>
                <a:latin typeface="Arial"/>
                <a:cs typeface="Arial"/>
              </a:rPr>
              <a:t> </a:t>
            </a:r>
            <a:r>
              <a:rPr lang="en-US" sz="3800" b="0" dirty="0" smtClean="0">
                <a:solidFill>
                  <a:srgbClr val="000000"/>
                </a:solidFill>
                <a:latin typeface="Arial"/>
                <a:cs typeface="Arial"/>
              </a:rPr>
              <a:t>Do</a:t>
            </a:r>
            <a:r>
              <a:rPr lang="en-US" sz="3800" dirty="0" smtClean="0">
                <a:solidFill>
                  <a:srgbClr val="000000"/>
                </a:solidFill>
                <a:latin typeface="Arial"/>
                <a:cs typeface="Arial"/>
              </a:rPr>
              <a:t> </a:t>
            </a:r>
            <a:r>
              <a:rPr lang="en-US" sz="3800" b="0" dirty="0" smtClean="0">
                <a:solidFill>
                  <a:srgbClr val="000000"/>
                </a:solidFill>
                <a:latin typeface="Arial"/>
                <a:cs typeface="Arial"/>
              </a:rPr>
              <a:t>Study</a:t>
            </a:r>
            <a:r>
              <a:rPr lang="en-US" sz="3800" dirty="0" smtClean="0">
                <a:solidFill>
                  <a:srgbClr val="000000"/>
                </a:solidFill>
                <a:latin typeface="Arial"/>
                <a:cs typeface="Arial"/>
              </a:rPr>
              <a:t> ACT</a:t>
            </a:r>
          </a:p>
          <a:p>
            <a:pPr marL="454025" indent="-454025">
              <a:lnSpc>
                <a:spcPct val="100000"/>
              </a:lnSpc>
              <a:spcBef>
                <a:spcPts val="900"/>
              </a:spcBef>
              <a:spcAft>
                <a:spcPts val="700"/>
              </a:spcAft>
              <a:buNone/>
            </a:pPr>
            <a:r>
              <a:rPr lang="en-US" sz="3000" b="0" dirty="0">
                <a:solidFill>
                  <a:srgbClr val="000000"/>
                </a:solidFill>
                <a:latin typeface="Arial"/>
                <a:cs typeface="Arial"/>
              </a:rPr>
              <a:t>7</a:t>
            </a:r>
            <a:r>
              <a:rPr lang="en-US" sz="3000" b="0" dirty="0" smtClean="0">
                <a:solidFill>
                  <a:srgbClr val="000000"/>
                </a:solidFill>
                <a:latin typeface="Arial"/>
                <a:cs typeface="Arial"/>
              </a:rPr>
              <a:t>.	Implement a solution</a:t>
            </a:r>
          </a:p>
          <a:p>
            <a:pPr lvl="1">
              <a:lnSpc>
                <a:spcPct val="100000"/>
              </a:lnSpc>
              <a:spcBef>
                <a:spcPts val="900"/>
              </a:spcBef>
              <a:spcAft>
                <a:spcPts val="700"/>
              </a:spcAft>
            </a:pPr>
            <a:r>
              <a:rPr lang="en-US" sz="3000" dirty="0">
                <a:solidFill>
                  <a:srgbClr val="000000"/>
                </a:solidFill>
                <a:latin typeface="Arial"/>
                <a:cs typeface="Arial"/>
              </a:rPr>
              <a:t>Adopt translate learning to larger organization</a:t>
            </a:r>
          </a:p>
          <a:p>
            <a:pPr lvl="1">
              <a:lnSpc>
                <a:spcPct val="100000"/>
              </a:lnSpc>
              <a:spcBef>
                <a:spcPts val="900"/>
              </a:spcBef>
              <a:spcAft>
                <a:spcPts val="700"/>
              </a:spcAft>
            </a:pPr>
            <a:r>
              <a:rPr lang="en-US" sz="3000" dirty="0">
                <a:solidFill>
                  <a:srgbClr val="000000"/>
                </a:solidFill>
                <a:latin typeface="Arial"/>
                <a:cs typeface="Arial"/>
              </a:rPr>
              <a:t>Revise/Modify based on learning </a:t>
            </a:r>
          </a:p>
          <a:p>
            <a:pPr lvl="1">
              <a:lnSpc>
                <a:spcPct val="100000"/>
              </a:lnSpc>
              <a:spcBef>
                <a:spcPts val="900"/>
              </a:spcBef>
              <a:spcAft>
                <a:spcPts val="700"/>
              </a:spcAft>
            </a:pPr>
            <a:r>
              <a:rPr lang="en-US" sz="3000" dirty="0">
                <a:solidFill>
                  <a:srgbClr val="000000"/>
                </a:solidFill>
                <a:latin typeface="Arial"/>
                <a:cs typeface="Arial"/>
              </a:rPr>
              <a:t>Try something different</a:t>
            </a:r>
          </a:p>
        </p:txBody>
      </p:sp>
    </p:spTree>
    <p:extLst>
      <p:ext uri="{BB962C8B-B14F-4D97-AF65-F5344CB8AC3E}">
        <p14:creationId xmlns:p14="http://schemas.microsoft.com/office/powerpoint/2010/main" val="48544395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a:t>
            </a:r>
            <a:r>
              <a:rPr lang="en-US" sz="1600" dirty="0">
                <a:cs typeface="Arial"/>
              </a:rPr>
              <a:t> (continued </a:t>
            </a:r>
            <a:r>
              <a:rPr lang="en-US" sz="1600" dirty="0" smtClean="0">
                <a:cs typeface="Arial"/>
              </a:rPr>
              <a:t>10)</a:t>
            </a:r>
            <a:endParaRPr lang="en-US" sz="28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marL="0">
              <a:lnSpc>
                <a:spcPct val="100000"/>
              </a:lnSpc>
              <a:spcBef>
                <a:spcPts val="0"/>
              </a:spcBef>
            </a:pPr>
            <a:r>
              <a:rPr lang="en-US" dirty="0" smtClean="0">
                <a:solidFill>
                  <a:srgbClr val="000000"/>
                </a:solidFill>
                <a:cs typeface="Arial"/>
              </a:rPr>
              <a:t>Implications</a:t>
            </a:r>
            <a:endParaRPr lang="en-US" b="0" dirty="0">
              <a:latin typeface="Arial"/>
              <a:cs typeface="Arial"/>
            </a:endParaRPr>
          </a:p>
        </p:txBody>
      </p:sp>
      <p:sp>
        <p:nvSpPr>
          <p:cNvPr id="3" name="Content Placeholder 2"/>
          <p:cNvSpPr>
            <a:spLocks noGrp="1"/>
          </p:cNvSpPr>
          <p:nvPr>
            <p:ph idx="1"/>
          </p:nvPr>
        </p:nvSpPr>
        <p:spPr/>
        <p:txBody>
          <a:bodyPr/>
          <a:lstStyle/>
          <a:p>
            <a:r>
              <a:rPr lang="en-US" sz="3000" b="0" dirty="0" smtClean="0">
                <a:solidFill>
                  <a:srgbClr val="000000"/>
                </a:solidFill>
                <a:latin typeface="Arial"/>
                <a:cs typeface="Arial"/>
              </a:rPr>
              <a:t>Sometimes we just need to get started and then work to get better!</a:t>
            </a:r>
          </a:p>
          <a:p>
            <a:r>
              <a:rPr lang="en-US" sz="3000" b="0" dirty="0">
                <a:solidFill>
                  <a:srgbClr val="000000"/>
                </a:solidFill>
                <a:latin typeface="Arial"/>
                <a:cs typeface="Arial"/>
              </a:rPr>
              <a:t>B</a:t>
            </a:r>
            <a:r>
              <a:rPr lang="en-US" sz="3000" b="0" dirty="0" smtClean="0">
                <a:solidFill>
                  <a:srgbClr val="000000"/>
                </a:solidFill>
                <a:latin typeface="Arial"/>
                <a:cs typeface="Arial"/>
              </a:rPr>
              <a:t>eneficial </a:t>
            </a:r>
            <a:r>
              <a:rPr lang="en-US" sz="3000" b="0" dirty="0">
                <a:solidFill>
                  <a:srgbClr val="000000"/>
                </a:solidFill>
                <a:latin typeface="Arial"/>
                <a:cs typeface="Arial"/>
              </a:rPr>
              <a:t>strategy when the practices are already taking place and we need to work out problems before the extending to other settings or </a:t>
            </a:r>
            <a:r>
              <a:rPr lang="en-US" sz="3000" b="0" dirty="0" smtClean="0">
                <a:solidFill>
                  <a:srgbClr val="000000"/>
                </a:solidFill>
                <a:latin typeface="Arial"/>
                <a:cs typeface="Arial"/>
              </a:rPr>
              <a:t>individuals. </a:t>
            </a:r>
          </a:p>
          <a:p>
            <a:r>
              <a:rPr lang="en-US" sz="3000" b="0" dirty="0" smtClean="0">
                <a:solidFill>
                  <a:srgbClr val="000000"/>
                </a:solidFill>
                <a:latin typeface="Arial"/>
                <a:cs typeface="Arial"/>
              </a:rPr>
              <a:t>Helps us to </a:t>
            </a:r>
            <a:r>
              <a:rPr lang="en-US" sz="3000" b="0" dirty="0">
                <a:solidFill>
                  <a:srgbClr val="000000"/>
                </a:solidFill>
                <a:latin typeface="Arial"/>
                <a:cs typeface="Arial"/>
              </a:rPr>
              <a:t>q</a:t>
            </a:r>
            <a:r>
              <a:rPr lang="en-US" sz="3000" b="0" dirty="0" smtClean="0">
                <a:solidFill>
                  <a:srgbClr val="000000"/>
                </a:solidFill>
                <a:latin typeface="Arial"/>
                <a:cs typeface="Arial"/>
              </a:rPr>
              <a:t>uickly detect, define and address new problems associated with the practices.</a:t>
            </a:r>
            <a:endParaRPr lang="en-US" sz="3000" b="0" dirty="0">
              <a:solidFill>
                <a:srgbClr val="000000"/>
              </a:solidFill>
              <a:latin typeface="Arial"/>
              <a:cs typeface="Arial"/>
            </a:endParaRPr>
          </a:p>
          <a:p>
            <a:endParaRPr lang="en-US" sz="3000" b="0" dirty="0" smtClean="0">
              <a:solidFill>
                <a:srgbClr val="000000"/>
              </a:solidFill>
              <a:latin typeface="Arial"/>
              <a:cs typeface="Arial"/>
            </a:endParaRPr>
          </a:p>
          <a:p>
            <a:endParaRPr lang="en-US" sz="3000" b="0" dirty="0">
              <a:solidFill>
                <a:srgbClr val="000000"/>
              </a:solidFill>
              <a:latin typeface="Arial"/>
              <a:cs typeface="Arial"/>
            </a:endParaRPr>
          </a:p>
        </p:txBody>
      </p:sp>
    </p:spTree>
    <p:extLst>
      <p:ext uri="{BB962C8B-B14F-4D97-AF65-F5344CB8AC3E}">
        <p14:creationId xmlns:p14="http://schemas.microsoft.com/office/powerpoint/2010/main" val="126309186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a:t>
            </a:r>
            <a:r>
              <a:rPr lang="en-US" sz="1600" dirty="0">
                <a:cs typeface="Arial"/>
              </a:rPr>
              <a:t> (continued </a:t>
            </a:r>
            <a:r>
              <a:rPr lang="en-US" sz="1600" dirty="0" smtClean="0">
                <a:cs typeface="Arial"/>
              </a:rPr>
              <a:t>11)</a:t>
            </a:r>
            <a:endParaRPr lang="en-US" sz="28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3600" dirty="0">
                <a:solidFill>
                  <a:srgbClr val="000000"/>
                </a:solidFill>
                <a:cs typeface="Arial"/>
              </a:rPr>
              <a:t>Indications</a:t>
            </a:r>
            <a:endParaRPr lang="en-US" sz="3400" b="0" dirty="0">
              <a:latin typeface="Arial"/>
              <a:cs typeface="Arial"/>
            </a:endParaRPr>
          </a:p>
        </p:txBody>
      </p:sp>
      <p:sp>
        <p:nvSpPr>
          <p:cNvPr id="3" name="Content Placeholder 2"/>
          <p:cNvSpPr>
            <a:spLocks noGrp="1"/>
          </p:cNvSpPr>
          <p:nvPr>
            <p:ph idx="1"/>
          </p:nvPr>
        </p:nvSpPr>
        <p:spPr/>
        <p:txBody>
          <a:bodyPr/>
          <a:lstStyle/>
          <a:p>
            <a:r>
              <a:rPr lang="en-US" sz="3000" b="0" dirty="0" smtClean="0">
                <a:solidFill>
                  <a:srgbClr val="000000"/>
                </a:solidFill>
                <a:latin typeface="Arial"/>
                <a:cs typeface="Arial"/>
              </a:rPr>
              <a:t>When just beginning a practice, process, program; to work out the “bugs”</a:t>
            </a:r>
          </a:p>
          <a:p>
            <a:r>
              <a:rPr lang="en-US" sz="3000" b="0" dirty="0" smtClean="0">
                <a:solidFill>
                  <a:srgbClr val="000000"/>
                </a:solidFill>
                <a:latin typeface="Arial"/>
                <a:cs typeface="Arial"/>
              </a:rPr>
              <a:t>When trying to improve a component or small </a:t>
            </a:r>
          </a:p>
          <a:p>
            <a:r>
              <a:rPr lang="en-US" sz="3000" b="0" dirty="0">
                <a:solidFill>
                  <a:srgbClr val="000000"/>
                </a:solidFill>
                <a:latin typeface="Arial"/>
                <a:cs typeface="Arial"/>
              </a:rPr>
              <a:t>Testing or adapting a </a:t>
            </a:r>
            <a:r>
              <a:rPr lang="en-US" sz="3000" b="0" dirty="0" smtClean="0">
                <a:solidFill>
                  <a:srgbClr val="000000"/>
                </a:solidFill>
                <a:latin typeface="Arial"/>
                <a:cs typeface="Arial"/>
              </a:rPr>
              <a:t>change</a:t>
            </a:r>
            <a:endParaRPr lang="en-US" sz="3000" b="0" dirty="0">
              <a:solidFill>
                <a:srgbClr val="000000"/>
              </a:solidFill>
              <a:latin typeface="Arial"/>
              <a:cs typeface="Arial"/>
            </a:endParaRPr>
          </a:p>
          <a:p>
            <a:r>
              <a:rPr lang="en-US" sz="3000" b="0" dirty="0" smtClean="0">
                <a:solidFill>
                  <a:srgbClr val="000000"/>
                </a:solidFill>
                <a:latin typeface="Arial"/>
                <a:cs typeface="Arial"/>
              </a:rPr>
              <a:t>Implementing </a:t>
            </a:r>
            <a:r>
              <a:rPr lang="en-US" sz="3000" b="0" dirty="0">
                <a:solidFill>
                  <a:srgbClr val="000000"/>
                </a:solidFill>
                <a:latin typeface="Arial"/>
                <a:cs typeface="Arial"/>
              </a:rPr>
              <a:t>an </a:t>
            </a:r>
            <a:r>
              <a:rPr lang="en-US" sz="3000" b="0" dirty="0" smtClean="0">
                <a:solidFill>
                  <a:srgbClr val="000000"/>
                </a:solidFill>
                <a:latin typeface="Arial"/>
                <a:cs typeface="Arial"/>
              </a:rPr>
              <a:t>improvement</a:t>
            </a:r>
            <a:endParaRPr lang="en-US" sz="3000" b="0" dirty="0">
              <a:solidFill>
                <a:srgbClr val="000000"/>
              </a:solidFill>
              <a:latin typeface="Arial"/>
              <a:cs typeface="Arial"/>
            </a:endParaRPr>
          </a:p>
          <a:p>
            <a:r>
              <a:rPr lang="en-US" sz="3000" b="0" dirty="0" smtClean="0">
                <a:solidFill>
                  <a:srgbClr val="000000"/>
                </a:solidFill>
                <a:latin typeface="Arial"/>
                <a:cs typeface="Arial"/>
              </a:rPr>
              <a:t>Spreading </a:t>
            </a:r>
            <a:r>
              <a:rPr lang="en-US" sz="3000" b="0" dirty="0">
                <a:solidFill>
                  <a:srgbClr val="000000"/>
                </a:solidFill>
                <a:latin typeface="Arial"/>
                <a:cs typeface="Arial"/>
              </a:rPr>
              <a:t>the improvements to the rest of your organization</a:t>
            </a:r>
          </a:p>
          <a:p>
            <a:endParaRPr lang="en-US" sz="3000" b="0" dirty="0">
              <a:solidFill>
                <a:srgbClr val="000000"/>
              </a:solidFill>
              <a:latin typeface="Arial"/>
              <a:cs typeface="Arial"/>
            </a:endParaRPr>
          </a:p>
        </p:txBody>
      </p:sp>
    </p:spTree>
    <p:extLst>
      <p:ext uri="{BB962C8B-B14F-4D97-AF65-F5344CB8AC3E}">
        <p14:creationId xmlns:p14="http://schemas.microsoft.com/office/powerpoint/2010/main" val="15010712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b="0" dirty="0" smtClean="0">
                <a:solidFill>
                  <a:srgbClr val="000000"/>
                </a:solidFill>
                <a:latin typeface="Arial"/>
                <a:cs typeface="Arial"/>
              </a:rPr>
              <a:t>Applying Rapid-Cycle Problem Solving without leadership support.</a:t>
            </a:r>
          </a:p>
          <a:p>
            <a:r>
              <a:rPr lang="en-US" sz="3200" b="0" dirty="0">
                <a:solidFill>
                  <a:srgbClr val="000000"/>
                </a:solidFill>
                <a:latin typeface="Arial"/>
                <a:cs typeface="Arial"/>
              </a:rPr>
              <a:t>Established programs at significant scale</a:t>
            </a:r>
          </a:p>
          <a:p>
            <a:r>
              <a:rPr lang="en-US" sz="3200" b="0" dirty="0" smtClean="0">
                <a:solidFill>
                  <a:srgbClr val="000000"/>
                </a:solidFill>
                <a:latin typeface="Arial"/>
                <a:cs typeface="Arial"/>
              </a:rPr>
              <a:t>Lack of team</a:t>
            </a:r>
            <a:endParaRPr lang="en-US" sz="3200" b="0" dirty="0">
              <a:solidFill>
                <a:srgbClr val="000000"/>
              </a:solidFill>
              <a:latin typeface="Arial"/>
              <a:cs typeface="Arial"/>
            </a:endParaRPr>
          </a:p>
          <a:p>
            <a:r>
              <a:rPr lang="en-US" sz="3200" b="0" dirty="0" smtClean="0">
                <a:solidFill>
                  <a:srgbClr val="000000"/>
                </a:solidFill>
                <a:latin typeface="Arial"/>
                <a:cs typeface="Arial"/>
              </a:rPr>
              <a:t>Lack of focus through problem-solving protocol</a:t>
            </a:r>
            <a:endParaRPr lang="en-US" sz="3200" b="0" dirty="0">
              <a:solidFill>
                <a:srgbClr val="000000"/>
              </a:solidFill>
              <a:latin typeface="Arial"/>
              <a:cs typeface="Arial"/>
            </a:endParaRPr>
          </a:p>
          <a:p>
            <a:endParaRPr lang="en-US" sz="3200" b="0" dirty="0">
              <a:solidFill>
                <a:srgbClr val="000000"/>
              </a:solidFill>
              <a:latin typeface="Arial"/>
              <a:cs typeface="Arial"/>
            </a:endParaRPr>
          </a:p>
        </p:txBody>
      </p:sp>
      <p:sp>
        <p:nvSpPr>
          <p:cNvPr id="2"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 </a:t>
            </a:r>
            <a:r>
              <a:rPr lang="en-US" sz="1600" dirty="0">
                <a:cs typeface="Arial"/>
              </a:rPr>
              <a:t>(continued </a:t>
            </a:r>
            <a:r>
              <a:rPr lang="en-US" sz="1600" dirty="0" smtClean="0">
                <a:cs typeface="Arial"/>
              </a:rPr>
              <a:t>12)</a:t>
            </a:r>
            <a:endParaRPr lang="en-US" sz="16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3600" dirty="0">
                <a:solidFill>
                  <a:srgbClr val="000000"/>
                </a:solidFill>
                <a:cs typeface="Arial"/>
              </a:rPr>
              <a:t>Contraindications</a:t>
            </a:r>
            <a:endParaRPr lang="en-US" sz="3400" b="0" dirty="0">
              <a:latin typeface="Arial"/>
              <a:cs typeface="Arial"/>
            </a:endParaRPr>
          </a:p>
        </p:txBody>
      </p:sp>
    </p:spTree>
    <p:extLst>
      <p:ext uri="{BB962C8B-B14F-4D97-AF65-F5344CB8AC3E}">
        <p14:creationId xmlns:p14="http://schemas.microsoft.com/office/powerpoint/2010/main" val="14233850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A50024"/>
          </a:solidFill>
        </p:spPr>
        <p:txBody>
          <a:bodyPr/>
          <a:lstStyle/>
          <a:p>
            <a:pPr algn="ctr"/>
            <a:r>
              <a:rPr lang="en-US" sz="4400" b="0" cap="none" dirty="0" smtClean="0">
                <a:latin typeface="Arial"/>
                <a:cs typeface="Arial"/>
              </a:rPr>
              <a:t>IMPROVEMENT CYCLES</a:t>
            </a:r>
          </a:p>
        </p:txBody>
      </p:sp>
      <p:sp>
        <p:nvSpPr>
          <p:cNvPr id="69635" name="Text Placeholder 5"/>
          <p:cNvSpPr>
            <a:spLocks noGrp="1"/>
          </p:cNvSpPr>
          <p:nvPr>
            <p:ph type="body" idx="1"/>
          </p:nvPr>
        </p:nvSpPr>
        <p:spPr>
          <a:xfrm>
            <a:off x="558600" y="2438400"/>
            <a:ext cx="8001000" cy="3962400"/>
          </a:xfrm>
        </p:spPr>
        <p:txBody>
          <a:bodyPr/>
          <a:lstStyle/>
          <a:p>
            <a:r>
              <a:rPr lang="en-US" sz="3200" dirty="0" smtClean="0">
                <a:solidFill>
                  <a:schemeClr val="tx1"/>
                </a:solidFill>
                <a:latin typeface="Arial"/>
                <a:cs typeface="Arial"/>
              </a:rPr>
              <a:t>Changing on purpose to support the new way of work</a:t>
            </a:r>
          </a:p>
        </p:txBody>
      </p:sp>
      <p:pic>
        <p:nvPicPr>
          <p:cNvPr id="1026" name="Picture 2" descr="This shape represents the Plan Do Study Act cycle for continuous improvement&#10;" title="Improvement Cycle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4394200"/>
            <a:ext cx="16827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descr="This logo is for the State IMplementation and Scaling-up of Evidence-Based Practices (SISEP)" title="SISEP Logo"/>
          <p:cNvPicPr>
            <a:picLocks noChangeAspect="1"/>
          </p:cNvPicPr>
          <p:nvPr/>
        </p:nvPicPr>
        <p:blipFill>
          <a:blip r:embed="rId4"/>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18270143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 </a:t>
            </a:r>
            <a:r>
              <a:rPr lang="en-US" sz="1600" dirty="0">
                <a:cs typeface="Arial"/>
              </a:rPr>
              <a:t>(continued </a:t>
            </a:r>
            <a:r>
              <a:rPr lang="en-US" sz="1600" dirty="0" smtClean="0">
                <a:cs typeface="Arial"/>
              </a:rPr>
              <a:t>13)</a:t>
            </a:r>
            <a:endParaRPr lang="en-US" sz="16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3600" dirty="0">
                <a:solidFill>
                  <a:srgbClr val="000000"/>
                </a:solidFill>
                <a:cs typeface="Arial"/>
              </a:rPr>
              <a:t>Examples</a:t>
            </a:r>
            <a:endParaRPr lang="en-US" sz="3400" b="0" dirty="0">
              <a:latin typeface="Arial"/>
              <a:cs typeface="Arial"/>
            </a:endParaRPr>
          </a:p>
        </p:txBody>
      </p:sp>
      <p:sp>
        <p:nvSpPr>
          <p:cNvPr id="3" name="Content Placeholder 2"/>
          <p:cNvSpPr>
            <a:spLocks noGrp="1"/>
          </p:cNvSpPr>
          <p:nvPr>
            <p:ph idx="1"/>
          </p:nvPr>
        </p:nvSpPr>
        <p:spPr/>
        <p:txBody>
          <a:bodyPr/>
          <a:lstStyle/>
          <a:p>
            <a:pPr>
              <a:lnSpc>
                <a:spcPct val="100000"/>
              </a:lnSpc>
              <a:spcBef>
                <a:spcPts val="900"/>
              </a:spcBef>
              <a:spcAft>
                <a:spcPts val="900"/>
              </a:spcAft>
            </a:pPr>
            <a:r>
              <a:rPr lang="en-US" b="0" dirty="0" smtClean="0">
                <a:solidFill>
                  <a:srgbClr val="000000"/>
                </a:solidFill>
                <a:latin typeface="Arial"/>
                <a:cs typeface="Arial"/>
              </a:rPr>
              <a:t>Problem Oriented:</a:t>
            </a:r>
          </a:p>
          <a:p>
            <a:pPr lvl="1">
              <a:lnSpc>
                <a:spcPct val="100000"/>
              </a:lnSpc>
              <a:spcBef>
                <a:spcPts val="900"/>
              </a:spcBef>
              <a:spcAft>
                <a:spcPts val="900"/>
              </a:spcAft>
            </a:pPr>
            <a:r>
              <a:rPr lang="en-US" sz="2800" dirty="0" smtClean="0">
                <a:solidFill>
                  <a:srgbClr val="000000"/>
                </a:solidFill>
                <a:latin typeface="Arial"/>
                <a:cs typeface="Arial"/>
              </a:rPr>
              <a:t>Generating more timely reports for monitoring progress of students who receive new curriculum and instruction</a:t>
            </a:r>
          </a:p>
          <a:p>
            <a:pPr>
              <a:lnSpc>
                <a:spcPct val="100000"/>
              </a:lnSpc>
              <a:spcBef>
                <a:spcPts val="900"/>
              </a:spcBef>
              <a:spcAft>
                <a:spcPts val="900"/>
              </a:spcAft>
            </a:pPr>
            <a:r>
              <a:rPr lang="en-US" b="0" dirty="0" smtClean="0">
                <a:solidFill>
                  <a:srgbClr val="000000"/>
                </a:solidFill>
                <a:latin typeface="Arial"/>
                <a:cs typeface="Arial"/>
              </a:rPr>
              <a:t>Incremental Improvement:</a:t>
            </a:r>
          </a:p>
          <a:p>
            <a:pPr lvl="1">
              <a:lnSpc>
                <a:spcPct val="100000"/>
              </a:lnSpc>
              <a:spcBef>
                <a:spcPts val="900"/>
              </a:spcBef>
              <a:spcAft>
                <a:spcPts val="900"/>
              </a:spcAft>
            </a:pPr>
            <a:r>
              <a:rPr lang="en-US" sz="2800" dirty="0" smtClean="0">
                <a:solidFill>
                  <a:srgbClr val="000000"/>
                </a:solidFill>
                <a:latin typeface="Arial"/>
                <a:cs typeface="Arial"/>
              </a:rPr>
              <a:t>Improving the integration of meaningful parent input into the school-wide anti-bullying program.</a:t>
            </a:r>
            <a:endParaRPr lang="en-US" sz="2800" dirty="0">
              <a:solidFill>
                <a:srgbClr val="000000"/>
              </a:solidFill>
              <a:latin typeface="Arial"/>
              <a:cs typeface="Arial"/>
            </a:endParaRPr>
          </a:p>
        </p:txBody>
      </p:sp>
    </p:spTree>
    <p:extLst>
      <p:ext uri="{BB962C8B-B14F-4D97-AF65-F5344CB8AC3E}">
        <p14:creationId xmlns:p14="http://schemas.microsoft.com/office/powerpoint/2010/main" val="9741012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cs typeface="Arial"/>
              </a:rPr>
              <a:t>Rapid-Cycle </a:t>
            </a:r>
            <a:br>
              <a:rPr lang="en-US" sz="2800" dirty="0">
                <a:cs typeface="Arial"/>
              </a:rPr>
            </a:br>
            <a:r>
              <a:rPr lang="en-US" sz="2800" dirty="0">
                <a:cs typeface="Arial"/>
              </a:rPr>
              <a:t>Problem Solving </a:t>
            </a:r>
            <a:r>
              <a:rPr lang="en-US" sz="1600" dirty="0">
                <a:cs typeface="Arial"/>
              </a:rPr>
              <a:t>(continued </a:t>
            </a:r>
            <a:r>
              <a:rPr lang="en-US" sz="1600" dirty="0" smtClean="0">
                <a:cs typeface="Arial"/>
              </a:rPr>
              <a:t>14)</a:t>
            </a:r>
            <a:endParaRPr lang="en-US" sz="2800" b="0" dirty="0">
              <a:solidFill>
                <a:srgbClr val="000000"/>
              </a:solidFill>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sz="3600" dirty="0">
                <a:solidFill>
                  <a:srgbClr val="000000"/>
                </a:solidFill>
                <a:cs typeface="Arial"/>
              </a:rPr>
              <a:t>Examples</a:t>
            </a:r>
            <a:endParaRPr lang="en-US" sz="3400" b="0" dirty="0">
              <a:latin typeface="Arial"/>
              <a:cs typeface="Arial"/>
            </a:endParaRPr>
          </a:p>
        </p:txBody>
      </p:sp>
      <p:pic>
        <p:nvPicPr>
          <p:cNvPr id="5122" name="Picture 2" descr="Here is an example of imrpoving training through rapid cycle problem solving. Training sessions make up a training sequence and several training sequences make up a training series. Learning at each level contributes to improvement.&#10;" title="Example of Training Series and Rapid Problem Sol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27113"/>
            <a:ext cx="9297988"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7612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22850"/>
            <a:ext cx="8610600" cy="1085850"/>
          </a:xfrm>
        </p:spPr>
        <p:txBody>
          <a:bodyPr/>
          <a:lstStyle/>
          <a:p>
            <a:r>
              <a:rPr lang="en-US" sz="3200" b="0" kern="1200" dirty="0">
                <a:solidFill>
                  <a:schemeClr val="tx1"/>
                </a:solidFill>
                <a:latin typeface="Arial" charset="0"/>
                <a:ea typeface="ＭＳ Ｐゴシック" charset="0"/>
                <a:cs typeface="Arial" charset="0"/>
              </a:rPr>
              <a:t>Through each replication, we become more clear in our implementation efforts</a:t>
            </a:r>
            <a:r>
              <a:rPr lang="en-US" sz="3200" b="0" kern="1200" dirty="0" smtClean="0">
                <a:solidFill>
                  <a:schemeClr val="tx1"/>
                </a:solidFill>
                <a:latin typeface="Arial" charset="0"/>
                <a:ea typeface="ＭＳ Ｐゴシック" charset="0"/>
                <a:cs typeface="Arial" charset="0"/>
              </a:rPr>
              <a:t>.</a:t>
            </a:r>
            <a:endParaRPr lang="en-US" b="0" dirty="0"/>
          </a:p>
        </p:txBody>
      </p:sp>
      <p:pic>
        <p:nvPicPr>
          <p:cNvPr id="4" name="Picture 3" descr="This immage illustrates that our first few iterations (displayed as the furthest ducks in a row) are not clear.  However each additional iteration becomes clearer (as shown by more recent ducks in the photo becoming clearer and clearer)." title="A row of ducks"/>
          <p:cNvPicPr>
            <a:picLocks noChangeAspect="1"/>
          </p:cNvPicPr>
          <p:nvPr/>
        </p:nvPicPr>
        <p:blipFill>
          <a:blip r:embed="rId2"/>
          <a:stretch>
            <a:fillRect/>
          </a:stretch>
        </p:blipFill>
        <p:spPr>
          <a:xfrm>
            <a:off x="1177925" y="451734"/>
            <a:ext cx="6794500" cy="4419600"/>
          </a:xfrm>
          <a:prstGeom prst="rect">
            <a:avLst/>
          </a:prstGeom>
          <a:ln>
            <a:solidFill>
              <a:schemeClr val="tx1"/>
            </a:solidFill>
          </a:ln>
          <a:effectLst/>
        </p:spPr>
      </p:pic>
    </p:spTree>
    <p:extLst>
      <p:ext uri="{BB962C8B-B14F-4D97-AF65-F5344CB8AC3E}">
        <p14:creationId xmlns:p14="http://schemas.microsoft.com/office/powerpoint/2010/main" val="22664233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05" y="162348"/>
            <a:ext cx="8610600" cy="1085850"/>
          </a:xfrm>
        </p:spPr>
        <p:txBody>
          <a:bodyPr/>
          <a:lstStyle/>
          <a:p>
            <a:r>
              <a:rPr lang="en-US" sz="4400" b="0" dirty="0"/>
              <a:t>Improvement Cycles: </a:t>
            </a:r>
            <a:r>
              <a:rPr lang="en-US" sz="4400" b="0" dirty="0" smtClean="0"/>
              <a:t>Comparison</a:t>
            </a:r>
            <a:endParaRPr lang="en-US" sz="4400" b="0" dirty="0"/>
          </a:p>
        </p:txBody>
      </p:sp>
      <p:graphicFrame>
        <p:nvGraphicFramePr>
          <p:cNvPr id="6" name="Table 5" descr="This table compare Usability testing, Rapid-cycle problem solving, and Program-wide improvement." title="Improvement Cycles Comparison Table"/>
          <p:cNvGraphicFramePr>
            <a:graphicFrameLocks noGrp="1"/>
          </p:cNvGraphicFramePr>
          <p:nvPr>
            <p:extLst>
              <p:ext uri="{D42A27DB-BD31-4B8C-83A1-F6EECF244321}">
                <p14:modId xmlns:p14="http://schemas.microsoft.com/office/powerpoint/2010/main" val="3615421382"/>
              </p:ext>
            </p:extLst>
          </p:nvPr>
        </p:nvGraphicFramePr>
        <p:xfrm>
          <a:off x="679450" y="1590815"/>
          <a:ext cx="7785100" cy="4483259"/>
        </p:xfrm>
        <a:graphic>
          <a:graphicData uri="http://schemas.openxmlformats.org/drawingml/2006/table">
            <a:tbl>
              <a:tblPr firstRow="1" bandRow="1">
                <a:tableStyleId>{D7AC3CCA-C797-4891-BE02-D94E43425B78}</a:tableStyleId>
              </a:tblPr>
              <a:tblGrid>
                <a:gridCol w="1646288"/>
                <a:gridCol w="1338979"/>
                <a:gridCol w="1638967"/>
                <a:gridCol w="1638967"/>
                <a:gridCol w="1521899"/>
              </a:tblGrid>
              <a:tr h="812557">
                <a:tc>
                  <a:txBody>
                    <a:bodyPr/>
                    <a:lstStyle/>
                    <a:p>
                      <a:endParaRPr lang="en-US" sz="1600" dirty="0"/>
                    </a:p>
                  </a:txBody>
                  <a:tcPr marL="83052" marR="83052" marT="41526" marB="41526">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Focus</a:t>
                      </a:r>
                      <a:endParaRPr lang="en-US" sz="1600" dirty="0"/>
                    </a:p>
                  </a:txBody>
                  <a:tcPr marL="83052" marR="83052" marT="41526" marB="4152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Primary Point of Application</a:t>
                      </a:r>
                      <a:endParaRPr lang="en-US" sz="1600" dirty="0"/>
                    </a:p>
                  </a:txBody>
                  <a:tcPr marL="83052" marR="83052" marT="41526" marB="4152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1600" dirty="0" smtClean="0"/>
                        <a:t>Cycle Duration</a:t>
                      </a:r>
                      <a:endParaRPr lang="en-US" sz="1600" dirty="0"/>
                    </a:p>
                  </a:txBody>
                  <a:tcPr marL="83052" marR="83052" marT="41526" marB="41526" anchor="ctr">
                    <a:lnL w="12700" cap="flat" cmpd="sng" algn="ctr">
                      <a:solidFill>
                        <a:scrgbClr r="0" g="0" b="0"/>
                      </a:solidFill>
                      <a:prstDash val="solid"/>
                      <a:round/>
                      <a:headEnd type="none" w="med" len="med"/>
                      <a:tailEnd type="none" w="med" len="med"/>
                    </a:lnL>
                  </a:tcPr>
                </a:tc>
                <a:tc>
                  <a:txBody>
                    <a:bodyPr/>
                    <a:lstStyle/>
                    <a:p>
                      <a:pPr algn="ctr"/>
                      <a:r>
                        <a:rPr lang="en-US" sz="1600" dirty="0" smtClean="0"/>
                        <a:t>Utilization Group</a:t>
                      </a:r>
                      <a:endParaRPr lang="en-US" sz="1600" dirty="0"/>
                    </a:p>
                  </a:txBody>
                  <a:tcPr marL="83052" marR="83052" marT="41526" marB="41526" anchor="ctr"/>
                </a:tc>
              </a:tr>
              <a:tr h="1066198">
                <a:tc>
                  <a:txBody>
                    <a:bodyPr/>
                    <a:lstStyle/>
                    <a:p>
                      <a:pPr algn="ctr"/>
                      <a:r>
                        <a:rPr lang="en-US" sz="1600" b="1" dirty="0" smtClean="0"/>
                        <a:t>Usability</a:t>
                      </a:r>
                    </a:p>
                    <a:p>
                      <a:pPr algn="ctr"/>
                      <a:r>
                        <a:rPr lang="en-US" sz="1600" b="1" dirty="0" smtClean="0"/>
                        <a:t>Testing</a:t>
                      </a:r>
                      <a:endParaRPr lang="en-US" sz="1600" b="1" dirty="0"/>
                    </a:p>
                  </a:txBody>
                  <a:tcPr marL="83052" marR="83052" marT="41526" marB="4152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Small scale feasibility</a:t>
                      </a:r>
                      <a:r>
                        <a:rPr lang="en-US" sz="1600" baseline="0" dirty="0" smtClean="0"/>
                        <a:t> and ease of use</a:t>
                      </a:r>
                      <a:endParaRPr lang="en-US" sz="1600" dirty="0" smtClean="0"/>
                    </a:p>
                  </a:txBody>
                  <a:tcPr marL="83052" marR="83052" marT="41526" marB="41526"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Before you get started</a:t>
                      </a:r>
                    </a:p>
                  </a:txBody>
                  <a:tcPr marL="83052" marR="83052" marT="41526" marB="415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Rapid and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short term</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83052" marR="83052" marT="41526" marB="41526" anchor="ctr"/>
                </a:tc>
                <a:tc>
                  <a:txBody>
                    <a:bodyPr/>
                    <a:lstStyle/>
                    <a:p>
                      <a:pPr algn="ctr"/>
                      <a:r>
                        <a:rPr lang="en-US" sz="1600" dirty="0" smtClean="0"/>
                        <a:t>Development team </a:t>
                      </a:r>
                    </a:p>
                    <a:p>
                      <a:pPr algn="ctr"/>
                      <a:r>
                        <a:rPr lang="en-US" sz="1600" dirty="0" smtClean="0"/>
                        <a:t>and/or</a:t>
                      </a:r>
                      <a:r>
                        <a:rPr lang="en-US" sz="1600" baseline="0" dirty="0" smtClean="0"/>
                        <a:t> a</a:t>
                      </a:r>
                      <a:r>
                        <a:rPr lang="en-US" sz="1600" dirty="0" smtClean="0"/>
                        <a:t>d-hoc team</a:t>
                      </a:r>
                      <a:endParaRPr lang="en-US" sz="1600" dirty="0"/>
                    </a:p>
                  </a:txBody>
                  <a:tcPr marL="83052" marR="83052" marT="41526" marB="41526" anchor="ctr"/>
                </a:tc>
              </a:tr>
              <a:tr h="1198915">
                <a:tc>
                  <a:txBody>
                    <a:bodyPr/>
                    <a:lstStyle/>
                    <a:p>
                      <a:pPr algn="ctr"/>
                      <a:r>
                        <a:rPr lang="en-US" sz="1600" b="1" dirty="0" smtClean="0"/>
                        <a:t>Rapid-Cycle</a:t>
                      </a:r>
                      <a:r>
                        <a:rPr lang="en-US" sz="1600" b="1" baseline="0" dirty="0" smtClean="0"/>
                        <a:t> Problem Solving</a:t>
                      </a:r>
                      <a:endParaRPr lang="en-US" sz="1600" b="1" dirty="0"/>
                    </a:p>
                  </a:txBody>
                  <a:tcPr marL="83052" marR="83052" marT="41526" marB="41526"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Small scale remediation of problematic</a:t>
                      </a:r>
                      <a:r>
                        <a:rPr lang="en-US" sz="1600" baseline="0" dirty="0" smtClean="0"/>
                        <a:t> variable(s)</a:t>
                      </a:r>
                      <a:endParaRPr lang="en-US" sz="1600" dirty="0" smtClean="0"/>
                    </a:p>
                  </a:txBody>
                  <a:tcPr marL="83052" marR="83052" marT="41526" marB="415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Initial</a:t>
                      </a:r>
                      <a:r>
                        <a:rPr lang="en-US" sz="1600" baseline="0" dirty="0" smtClean="0"/>
                        <a:t> work</a:t>
                      </a:r>
                      <a:endParaRPr lang="en-US" sz="1600" dirty="0" smtClean="0"/>
                    </a:p>
                  </a:txBody>
                  <a:tcPr marL="83052" marR="83052" marT="41526" marB="415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Rapid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short term</a:t>
                      </a:r>
                    </a:p>
                  </a:txBody>
                  <a:tcPr marL="83052" marR="83052" marT="41526" marB="41526" anchor="ctr"/>
                </a:tc>
                <a:tc>
                  <a:txBody>
                    <a:bodyPr/>
                    <a:lstStyle/>
                    <a:p>
                      <a:pPr algn="ctr"/>
                      <a:r>
                        <a:rPr lang="en-US" sz="1600" dirty="0" smtClean="0"/>
                        <a:t>Ad-hoc team</a:t>
                      </a:r>
                      <a:endParaRPr lang="en-US" sz="1600" dirty="0"/>
                    </a:p>
                  </a:txBody>
                  <a:tcPr marL="83052" marR="83052" marT="41526" marB="41526" anchor="ctr"/>
                </a:tc>
              </a:tr>
              <a:tr h="1198915">
                <a:tc>
                  <a:txBody>
                    <a:bodyPr/>
                    <a:lstStyle/>
                    <a:p>
                      <a:pPr algn="ctr"/>
                      <a:r>
                        <a:rPr lang="en-US" sz="1600" b="1" dirty="0" smtClean="0"/>
                        <a:t>Program-wide Improvement</a:t>
                      </a:r>
                      <a:endParaRPr lang="en-US" sz="1600" b="1" dirty="0"/>
                    </a:p>
                  </a:txBody>
                  <a:tcPr marL="83052" marR="83052" marT="41526" marB="41526" anchor="ctr">
                    <a:lnT w="12700" cap="flat" cmpd="sng" algn="ctr">
                      <a:solidFill>
                        <a:scrgbClr r="0" g="0" b="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Large scale</a:t>
                      </a:r>
                      <a:r>
                        <a:rPr lang="en-US" sz="1600" baseline="0" dirty="0" smtClean="0"/>
                        <a:t> focus or across systems</a:t>
                      </a:r>
                      <a:endParaRPr lang="en-US" sz="1600" dirty="0" smtClean="0"/>
                    </a:p>
                    <a:p>
                      <a:pPr algn="ctr"/>
                      <a:endParaRPr lang="en-US" sz="1600" dirty="0"/>
                    </a:p>
                  </a:txBody>
                  <a:tcPr marL="83052" marR="83052" marT="41526" marB="415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Established work</a:t>
                      </a:r>
                    </a:p>
                  </a:txBody>
                  <a:tcPr marL="83052" marR="83052" marT="41526" marB="415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Slow</a:t>
                      </a:r>
                      <a:r>
                        <a:rPr lang="en-US" sz="1600" baseline="0" dirty="0" smtClean="0"/>
                        <a:t> moving and long term </a:t>
                      </a: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83052" marR="83052" marT="41526" marB="415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On-going improvement team</a:t>
                      </a:r>
                    </a:p>
                    <a:p>
                      <a:pPr algn="ctr"/>
                      <a:endParaRPr lang="en-US" sz="1600" dirty="0"/>
                    </a:p>
                  </a:txBody>
                  <a:tcPr marL="83052" marR="83052" marT="41526" marB="41526" anchor="ctr"/>
                </a:tc>
              </a:tr>
            </a:tbl>
          </a:graphicData>
        </a:graphic>
      </p:graphicFrame>
    </p:spTree>
    <p:extLst>
      <p:ext uri="{BB962C8B-B14F-4D97-AF65-F5344CB8AC3E}">
        <p14:creationId xmlns:p14="http://schemas.microsoft.com/office/powerpoint/2010/main" val="158381143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Usability Testing cycles</a:t>
            </a:r>
          </a:p>
        </p:txBody>
      </p:sp>
      <p:pic>
        <p:nvPicPr>
          <p:cNvPr id="6146" name="Picture 2" descr="Usability testing and Rapid-cycle problem solving are embedded within broader large scale mprovement cycles&#10;" title="Improvement cycle with embedded cy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598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43490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87560"/>
            <a:ext cx="8610600" cy="931640"/>
          </a:xfrm>
        </p:spPr>
        <p:txBody>
          <a:bodyPr/>
          <a:lstStyle/>
          <a:p>
            <a:r>
              <a:rPr lang="en-US" b="0" dirty="0" smtClean="0"/>
              <a:t>Summary</a:t>
            </a:r>
            <a:endParaRPr lang="en-US" b="0" dirty="0"/>
          </a:p>
        </p:txBody>
      </p:sp>
      <p:pic>
        <p:nvPicPr>
          <p:cNvPr id="7170" name="Picture 2" descr="We suggest that Usability testing is most appropriate when we develop the program, Rapid-Cycle Problem Solving is most appropriate when we first begin implementing the program and Program-wide improvement is best when sustaining and scaling the program.&#10;" title="Point of application for Usability testing, Rapic Cycle Problem Solving and Program-wide Impr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603375"/>
            <a:ext cx="9047163"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9492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Summary </a:t>
            </a:r>
            <a:r>
              <a:rPr lang="en-US" sz="1600" dirty="0" smtClean="0">
                <a:latin typeface="Arial"/>
                <a:cs typeface="Arial"/>
              </a:rPr>
              <a:t>(continued)</a:t>
            </a:r>
            <a:endParaRPr lang="en-US" sz="1600" b="0" dirty="0">
              <a:latin typeface="Arial"/>
              <a:cs typeface="Arial"/>
            </a:endParaRPr>
          </a:p>
        </p:txBody>
      </p:sp>
      <p:sp>
        <p:nvSpPr>
          <p:cNvPr id="4" name="Text Placeholder 3"/>
          <p:cNvSpPr>
            <a:spLocks noGrp="1"/>
          </p:cNvSpPr>
          <p:nvPr>
            <p:ph type="body" sz="quarter" idx="10"/>
          </p:nvPr>
        </p:nvSpPr>
        <p:spPr>
          <a:solidFill>
            <a:schemeClr val="bg1"/>
          </a:solidFill>
        </p:spPr>
        <p:txBody>
          <a:bodyPr tIns="0" bIns="137160"/>
          <a:lstStyle/>
          <a:p>
            <a:pPr>
              <a:lnSpc>
                <a:spcPct val="100000"/>
              </a:lnSpc>
              <a:spcBef>
                <a:spcPts val="0"/>
              </a:spcBef>
            </a:pPr>
            <a:r>
              <a:rPr lang="en-US" dirty="0">
                <a:solidFill>
                  <a:srgbClr val="000000"/>
                </a:solidFill>
                <a:cs typeface="Arial"/>
              </a:rPr>
              <a:t>Iterative Improvement</a:t>
            </a:r>
            <a:endParaRPr lang="en-US" b="0" dirty="0">
              <a:latin typeface="Arial"/>
              <a:cs typeface="Arial"/>
            </a:endParaRPr>
          </a:p>
        </p:txBody>
      </p:sp>
      <p:sp>
        <p:nvSpPr>
          <p:cNvPr id="3" name="Content Placeholder 2"/>
          <p:cNvSpPr>
            <a:spLocks noGrp="1"/>
          </p:cNvSpPr>
          <p:nvPr>
            <p:ph idx="1"/>
          </p:nvPr>
        </p:nvSpPr>
        <p:spPr/>
        <p:txBody>
          <a:bodyPr/>
          <a:lstStyle/>
          <a:p>
            <a:pPr marL="63500">
              <a:spcBef>
                <a:spcPts val="1200"/>
              </a:spcBef>
            </a:pPr>
            <a:r>
              <a:rPr lang="en-US" sz="3200" b="0" dirty="0" smtClean="0">
                <a:solidFill>
                  <a:srgbClr val="000000"/>
                </a:solidFill>
                <a:latin typeface="Arial"/>
                <a:ea typeface="Calibri" charset="0"/>
                <a:cs typeface="Arial"/>
              </a:rPr>
              <a:t>Nimble</a:t>
            </a:r>
            <a:endParaRPr lang="en-US" sz="3200" b="0" dirty="0">
              <a:solidFill>
                <a:srgbClr val="000000"/>
              </a:solidFill>
              <a:latin typeface="Arial"/>
              <a:ea typeface="Calibri" charset="0"/>
              <a:cs typeface="Arial"/>
            </a:endParaRPr>
          </a:p>
          <a:p>
            <a:pPr marL="1089025" lvl="1">
              <a:spcBef>
                <a:spcPts val="1200"/>
              </a:spcBef>
            </a:pPr>
            <a:r>
              <a:rPr lang="en-US" sz="3200" dirty="0">
                <a:solidFill>
                  <a:srgbClr val="000000"/>
                </a:solidFill>
                <a:latin typeface="Arial"/>
                <a:ea typeface="Calibri" charset="0"/>
                <a:cs typeface="Arial"/>
              </a:rPr>
              <a:t>Quickly plan and make process </a:t>
            </a:r>
            <a:r>
              <a:rPr lang="en-US" sz="3200" dirty="0" smtClean="0">
                <a:solidFill>
                  <a:srgbClr val="000000"/>
                </a:solidFill>
                <a:latin typeface="Arial"/>
                <a:ea typeface="Calibri" charset="0"/>
                <a:cs typeface="Arial"/>
              </a:rPr>
              <a:t>changes</a:t>
            </a:r>
            <a:endParaRPr lang="en-US" sz="3200" dirty="0">
              <a:solidFill>
                <a:srgbClr val="000000"/>
              </a:solidFill>
              <a:latin typeface="Arial"/>
              <a:ea typeface="Calibri" charset="0"/>
              <a:cs typeface="Arial"/>
            </a:endParaRPr>
          </a:p>
          <a:p>
            <a:pPr marL="63500">
              <a:spcBef>
                <a:spcPts val="1200"/>
              </a:spcBef>
            </a:pPr>
            <a:r>
              <a:rPr lang="en-US" sz="3200" b="0" dirty="0">
                <a:solidFill>
                  <a:srgbClr val="000000"/>
                </a:solidFill>
                <a:latin typeface="Arial"/>
                <a:ea typeface="Calibri" charset="0"/>
                <a:cs typeface="Arial"/>
              </a:rPr>
              <a:t>Iterative</a:t>
            </a:r>
          </a:p>
          <a:p>
            <a:pPr marL="1089025" lvl="1">
              <a:spcBef>
                <a:spcPts val="1200"/>
              </a:spcBef>
            </a:pPr>
            <a:r>
              <a:rPr lang="en-US" sz="3200" dirty="0">
                <a:solidFill>
                  <a:srgbClr val="000000"/>
                </a:solidFill>
                <a:latin typeface="Arial"/>
                <a:ea typeface="Calibri" charset="0"/>
                <a:cs typeface="Arial"/>
              </a:rPr>
              <a:t>Cycle after </a:t>
            </a:r>
            <a:r>
              <a:rPr lang="en-US" sz="3200" dirty="0" smtClean="0">
                <a:solidFill>
                  <a:srgbClr val="000000"/>
                </a:solidFill>
                <a:latin typeface="Arial"/>
                <a:ea typeface="Calibri" charset="0"/>
                <a:cs typeface="Arial"/>
              </a:rPr>
              <a:t>cycle</a:t>
            </a:r>
            <a:endParaRPr lang="en-US" sz="3200" dirty="0">
              <a:solidFill>
                <a:srgbClr val="000000"/>
              </a:solidFill>
              <a:latin typeface="Arial"/>
              <a:ea typeface="Calibri" charset="0"/>
              <a:cs typeface="Arial"/>
            </a:endParaRPr>
          </a:p>
          <a:p>
            <a:pPr marL="63500">
              <a:spcBef>
                <a:spcPts val="1200"/>
              </a:spcBef>
            </a:pPr>
            <a:r>
              <a:rPr lang="en-US" sz="3200" b="0" dirty="0" smtClean="0">
                <a:solidFill>
                  <a:srgbClr val="000000"/>
                </a:solidFill>
                <a:latin typeface="Arial"/>
                <a:ea typeface="Calibri" charset="0"/>
                <a:cs typeface="Arial"/>
              </a:rPr>
              <a:t>Responsive</a:t>
            </a:r>
            <a:endParaRPr lang="en-US" sz="3200" b="0" dirty="0">
              <a:solidFill>
                <a:srgbClr val="000000"/>
              </a:solidFill>
              <a:latin typeface="Arial"/>
              <a:ea typeface="Calibri" charset="0"/>
              <a:cs typeface="Arial"/>
            </a:endParaRPr>
          </a:p>
          <a:p>
            <a:pPr marL="1089025" lvl="1">
              <a:spcBef>
                <a:spcPts val="1200"/>
              </a:spcBef>
            </a:pPr>
            <a:r>
              <a:rPr lang="en-US" sz="3200" dirty="0" smtClean="0">
                <a:solidFill>
                  <a:srgbClr val="000000"/>
                </a:solidFill>
                <a:latin typeface="Arial"/>
                <a:ea typeface="Calibri" charset="0"/>
                <a:cs typeface="Arial"/>
              </a:rPr>
              <a:t>Strategically apply the learning from the proces</a:t>
            </a:r>
            <a:r>
              <a:rPr lang="en-US" sz="3200" dirty="0">
                <a:solidFill>
                  <a:srgbClr val="000000"/>
                </a:solidFill>
                <a:latin typeface="Arial"/>
                <a:ea typeface="Calibri" charset="0"/>
                <a:cs typeface="Arial"/>
              </a:rPr>
              <a:t>s</a:t>
            </a:r>
          </a:p>
          <a:p>
            <a:pPr marL="0" indent="0">
              <a:buNone/>
            </a:pPr>
            <a:endParaRPr lang="en-US" sz="3200" b="0" dirty="0">
              <a:solidFill>
                <a:srgbClr val="000000"/>
              </a:solidFill>
              <a:latin typeface="Arial"/>
              <a:cs typeface="Arial"/>
            </a:endParaRPr>
          </a:p>
        </p:txBody>
      </p:sp>
    </p:spTree>
    <p:extLst>
      <p:ext uri="{BB962C8B-B14F-4D97-AF65-F5344CB8AC3E}">
        <p14:creationId xmlns:p14="http://schemas.microsoft.com/office/powerpoint/2010/main" val="44656599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0" dirty="0">
                <a:latin typeface="Arial" charset="0"/>
                <a:cs typeface="Arial" charset="0"/>
              </a:rPr>
              <a:t>Stages of </a:t>
            </a:r>
            <a:r>
              <a:rPr lang="en-US" b="0" dirty="0" smtClean="0">
                <a:latin typeface="Arial" charset="0"/>
                <a:cs typeface="Arial" charset="0"/>
              </a:rPr>
              <a:t>Implementation</a:t>
            </a:r>
            <a:endParaRPr lang="en-US" dirty="0"/>
          </a:p>
        </p:txBody>
      </p:sp>
      <p:pic>
        <p:nvPicPr>
          <p:cNvPr id="2051" name="Picture 3" descr="This table describes the stages of implementation that include: Exploration/Adoption, Installation, Initial Implementation, Elaboration, and Continuous Improvement/Regeneration" title="Stages of Implementation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9136" y="1600200"/>
            <a:ext cx="660572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4889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383459"/>
            <a:ext cx="8229600" cy="838200"/>
          </a:xfrm>
        </p:spPr>
        <p:txBody>
          <a:bodyPr/>
          <a:lstStyle/>
          <a:p>
            <a:pPr algn="ctr"/>
            <a:r>
              <a:rPr lang="ja-JP" altLang="en-US" sz="4400" b="0" cap="none" dirty="0">
                <a:latin typeface="Arial"/>
                <a:ea typeface="ＭＳ Ｐゴシック" charset="0"/>
                <a:cs typeface="Arial"/>
              </a:rPr>
              <a:t>“</a:t>
            </a:r>
            <a:r>
              <a:rPr lang="en-US" altLang="ja-JP" sz="4400" b="0" cap="none" dirty="0">
                <a:latin typeface="Arial"/>
                <a:ea typeface="ＭＳ Ｐゴシック" charset="0"/>
                <a:cs typeface="Arial"/>
              </a:rPr>
              <a:t>Key Aspects of Improvement</a:t>
            </a:r>
            <a:r>
              <a:rPr lang="ja-JP" altLang="en-US" sz="4400" b="0" cap="none" dirty="0">
                <a:latin typeface="Arial"/>
                <a:ea typeface="ＭＳ Ｐゴシック" charset="0"/>
                <a:cs typeface="Arial"/>
              </a:rPr>
              <a:t>”</a:t>
            </a:r>
            <a:endParaRPr lang="en-US" sz="4400" b="0" cap="none" dirty="0">
              <a:latin typeface="Arial"/>
              <a:ea typeface="ＭＳ Ｐゴシック" charset="0"/>
              <a:cs typeface="Arial"/>
            </a:endParaRPr>
          </a:p>
        </p:txBody>
      </p:sp>
      <p:sp>
        <p:nvSpPr>
          <p:cNvPr id="78851" name="Rectangle 3"/>
          <p:cNvSpPr>
            <a:spLocks noGrp="1" noChangeArrowheads="1"/>
          </p:cNvSpPr>
          <p:nvPr>
            <p:ph type="body" idx="1"/>
          </p:nvPr>
        </p:nvSpPr>
        <p:spPr>
          <a:xfrm>
            <a:off x="533400" y="1752600"/>
            <a:ext cx="8001000" cy="4648200"/>
          </a:xfrm>
        </p:spPr>
        <p:txBody>
          <a:bodyPr anchor="t"/>
          <a:lstStyle/>
          <a:p>
            <a:pPr marL="0" lvl="1"/>
            <a:r>
              <a:rPr lang="ja-JP" altLang="en-US" sz="3000" i="1" dirty="0">
                <a:solidFill>
                  <a:schemeClr val="tx1"/>
                </a:solidFill>
                <a:latin typeface="Arial"/>
                <a:ea typeface="ＭＳ Ｐゴシック" charset="0"/>
                <a:cs typeface="Arial"/>
              </a:rPr>
              <a:t>“</a:t>
            </a:r>
            <a:r>
              <a:rPr lang="en-US" altLang="ja-JP" sz="3000" i="1" dirty="0">
                <a:solidFill>
                  <a:schemeClr val="tx1"/>
                </a:solidFill>
                <a:latin typeface="Arial"/>
                <a:ea typeface="ＭＳ Ｐゴシック" charset="0"/>
                <a:cs typeface="Arial"/>
              </a:rPr>
              <a:t>Many initiatives fail for lack of study and reflection on what is actually being done and what the results are from having done it.  Observing, describing, and documenting are key aspects to a program improvement cycle, and particularly critical during the pilot phase when key functions of interventions are emerging.</a:t>
            </a:r>
            <a:r>
              <a:rPr lang="ja-JP" altLang="en-US" sz="3000" i="1" dirty="0">
                <a:solidFill>
                  <a:schemeClr val="tx1"/>
                </a:solidFill>
                <a:latin typeface="Arial"/>
                <a:ea typeface="ＭＳ Ｐゴシック" charset="0"/>
                <a:cs typeface="Arial"/>
              </a:rPr>
              <a:t>”</a:t>
            </a:r>
            <a:r>
              <a:rPr lang="en-US" altLang="ja-JP" sz="3000" i="1" dirty="0">
                <a:solidFill>
                  <a:schemeClr val="tx1"/>
                </a:solidFill>
                <a:latin typeface="Arial"/>
                <a:ea typeface="ＭＳ Ｐゴシック" charset="0"/>
                <a:cs typeface="Arial"/>
              </a:rPr>
              <a:t> </a:t>
            </a:r>
          </a:p>
          <a:p>
            <a:pPr lvl="1"/>
            <a:r>
              <a:rPr lang="en-US" sz="2000" b="1" dirty="0">
                <a:solidFill>
                  <a:schemeClr val="tx1"/>
                </a:solidFill>
                <a:latin typeface="Arial"/>
                <a:ea typeface="ＭＳ Ｐゴシック" charset="0"/>
                <a:cs typeface="Arial"/>
              </a:rPr>
              <a:t>            The Child Wellbeing Project, Improvement Cycle Tool </a:t>
            </a:r>
          </a:p>
          <a:p>
            <a:pPr lvl="1"/>
            <a:endParaRPr lang="en-US" sz="3600" dirty="0">
              <a:solidFill>
                <a:schemeClr val="tx1"/>
              </a:solidFill>
              <a:latin typeface="Arial"/>
              <a:ea typeface="Calibri" charset="0"/>
              <a:cs typeface="Arial"/>
            </a:endParaRPr>
          </a:p>
        </p:txBody>
      </p:sp>
    </p:spTree>
    <p:extLst>
      <p:ext uri="{BB962C8B-B14F-4D97-AF65-F5344CB8AC3E}">
        <p14:creationId xmlns:p14="http://schemas.microsoft.com/office/powerpoint/2010/main" val="34590162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Arial"/>
                <a:cs typeface="Arial"/>
              </a:rPr>
              <a:t>Improvement </a:t>
            </a:r>
            <a:r>
              <a:rPr lang="en-US" b="0" dirty="0" smtClean="0">
                <a:latin typeface="Arial"/>
                <a:cs typeface="Arial"/>
              </a:rPr>
              <a:t/>
            </a:r>
            <a:br>
              <a:rPr lang="en-US" b="0" dirty="0" smtClean="0">
                <a:latin typeface="Arial"/>
                <a:cs typeface="Arial"/>
              </a:rPr>
            </a:br>
            <a:r>
              <a:rPr lang="en-US" b="0" dirty="0" smtClean="0">
                <a:latin typeface="Arial"/>
                <a:cs typeface="Arial"/>
              </a:rPr>
              <a:t>Cycles (continued)</a:t>
            </a:r>
            <a:endParaRPr lang="en-US" b="0" dirty="0">
              <a:latin typeface="Arial"/>
              <a:cs typeface="Arial"/>
            </a:endParaRPr>
          </a:p>
        </p:txBody>
      </p:sp>
      <p:sp>
        <p:nvSpPr>
          <p:cNvPr id="12" name="Text Placeholder 11"/>
          <p:cNvSpPr>
            <a:spLocks noGrp="1"/>
          </p:cNvSpPr>
          <p:nvPr>
            <p:ph type="body" sz="quarter" idx="10"/>
          </p:nvPr>
        </p:nvSpPr>
        <p:spPr/>
        <p:txBody>
          <a:bodyPr/>
          <a:lstStyle/>
          <a:p>
            <a:r>
              <a:rPr lang="en-US" dirty="0" smtClean="0"/>
              <a:t>Implications</a:t>
            </a:r>
            <a:endParaRPr lang="en-US" dirty="0"/>
          </a:p>
        </p:txBody>
      </p:sp>
      <p:sp>
        <p:nvSpPr>
          <p:cNvPr id="5" name="Content Placeholder 4"/>
          <p:cNvSpPr>
            <a:spLocks noGrp="1"/>
          </p:cNvSpPr>
          <p:nvPr>
            <p:ph idx="1"/>
          </p:nvPr>
        </p:nvSpPr>
        <p:spPr>
          <a:xfrm>
            <a:off x="3670300" y="1143000"/>
            <a:ext cx="5397500" cy="5029200"/>
          </a:xfrm>
        </p:spPr>
        <p:txBody>
          <a:bodyPr/>
          <a:lstStyle/>
          <a:p>
            <a:pPr marL="0" indent="0">
              <a:buNone/>
            </a:pPr>
            <a:endParaRPr lang="en-US" sz="3200" b="0" dirty="0" smtClean="0">
              <a:solidFill>
                <a:srgbClr val="000000"/>
              </a:solidFill>
              <a:latin typeface="Arial"/>
              <a:cs typeface="Arial"/>
            </a:endParaRPr>
          </a:p>
          <a:p>
            <a:r>
              <a:rPr lang="en-US" sz="3200" b="0" dirty="0" smtClean="0">
                <a:solidFill>
                  <a:srgbClr val="000000"/>
                </a:solidFill>
                <a:latin typeface="Arial"/>
                <a:cs typeface="Arial"/>
              </a:rPr>
              <a:t>Teams normalize implementation challenges through intentional use of data and Improvement Cycles</a:t>
            </a:r>
            <a:endParaRPr lang="en-US" sz="3200" b="0" dirty="0">
              <a:solidFill>
                <a:srgbClr val="000000"/>
              </a:solidFill>
              <a:latin typeface="Arial"/>
              <a:cs typeface="Arial"/>
            </a:endParaRPr>
          </a:p>
        </p:txBody>
      </p:sp>
      <p:pic>
        <p:nvPicPr>
          <p:cNvPr id="2050" name="Picture 2" descr="This image displays a representation of a Plan Do Study Act Improvement Cycle&#10;" title="Improvement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700212"/>
            <a:ext cx="3157537"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4683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r>
              <a:rPr lang="en-US" b="0" dirty="0">
                <a:latin typeface="Arial"/>
                <a:cs typeface="Arial"/>
              </a:rPr>
              <a:t>Improvement </a:t>
            </a:r>
            <a:br>
              <a:rPr lang="en-US" b="0" dirty="0">
                <a:latin typeface="Arial"/>
                <a:cs typeface="Arial"/>
              </a:rPr>
            </a:br>
            <a:r>
              <a:rPr lang="en-US" b="0" dirty="0">
                <a:latin typeface="Arial"/>
                <a:cs typeface="Arial"/>
              </a:rPr>
              <a:t>Cycles </a:t>
            </a:r>
            <a:r>
              <a:rPr lang="en-US" b="0" dirty="0" smtClean="0">
                <a:latin typeface="Arial"/>
                <a:cs typeface="Arial"/>
              </a:rPr>
              <a:t>(continued 2)</a:t>
            </a:r>
            <a:endParaRPr lang="en-US" b="0" dirty="0">
              <a:solidFill>
                <a:srgbClr val="000000"/>
              </a:solidFill>
              <a:latin typeface="Arial"/>
              <a:cs typeface="Arial"/>
            </a:endParaRPr>
          </a:p>
        </p:txBody>
      </p:sp>
      <p:sp>
        <p:nvSpPr>
          <p:cNvPr id="4" name="Text Placeholder 3"/>
          <p:cNvSpPr>
            <a:spLocks noGrp="1"/>
          </p:cNvSpPr>
          <p:nvPr>
            <p:ph type="body" sz="quarter" idx="10"/>
          </p:nvPr>
        </p:nvSpPr>
        <p:spPr/>
        <p:txBody>
          <a:bodyPr/>
          <a:lstStyle/>
          <a:p>
            <a:r>
              <a:rPr lang="en-US" dirty="0">
                <a:solidFill>
                  <a:srgbClr val="000000"/>
                </a:solidFill>
                <a:latin typeface="Arial"/>
                <a:cs typeface="Arial"/>
              </a:rPr>
              <a:t>PDSA</a:t>
            </a:r>
            <a:endParaRPr lang="en-US" dirty="0"/>
          </a:p>
        </p:txBody>
      </p:sp>
      <p:pic>
        <p:nvPicPr>
          <p:cNvPr id="3074" name="Picture 2" descr="This image displays a representation of a Plan Do Study Act Improvement Cycle&#10;" title="Improvement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1168400"/>
            <a:ext cx="473075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9" descr="This represents the Plan Do Study Act improvement cycle" title="Improvement Cycle"/>
          <p:cNvPicPr>
            <a:picLocks noChangeAspect="1"/>
          </p:cNvPicPr>
          <p:nvPr/>
        </p:nvPicPr>
        <p:blipFill>
          <a:blip r:embed="rId4"/>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7020770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r>
              <a:rPr lang="en-US" b="0" dirty="0">
                <a:latin typeface="Arial"/>
                <a:cs typeface="Arial"/>
              </a:rPr>
              <a:t>Improvement </a:t>
            </a:r>
            <a:br>
              <a:rPr lang="en-US" b="0" dirty="0">
                <a:latin typeface="Arial"/>
                <a:cs typeface="Arial"/>
              </a:rPr>
            </a:br>
            <a:r>
              <a:rPr lang="en-US" b="0" dirty="0">
                <a:latin typeface="Arial"/>
                <a:cs typeface="Arial"/>
              </a:rPr>
              <a:t>Cycles (continued </a:t>
            </a:r>
            <a:r>
              <a:rPr lang="en-US" b="0" dirty="0" smtClean="0">
                <a:latin typeface="Arial"/>
                <a:cs typeface="Arial"/>
              </a:rPr>
              <a:t>3)</a:t>
            </a:r>
            <a:endParaRPr lang="en-US" b="0" dirty="0">
              <a:solidFill>
                <a:srgbClr val="000000"/>
              </a:solidFill>
              <a:latin typeface="Arial"/>
              <a:cs typeface="Arial"/>
            </a:endParaRPr>
          </a:p>
        </p:txBody>
      </p:sp>
      <p:sp>
        <p:nvSpPr>
          <p:cNvPr id="4" name="Text Placeholder 3"/>
          <p:cNvSpPr>
            <a:spLocks noGrp="1"/>
          </p:cNvSpPr>
          <p:nvPr>
            <p:ph type="body" sz="quarter" idx="10"/>
          </p:nvPr>
        </p:nvSpPr>
        <p:spPr/>
        <p:txBody>
          <a:bodyPr/>
          <a:lstStyle/>
          <a:p>
            <a:r>
              <a:rPr lang="en-US" dirty="0">
                <a:solidFill>
                  <a:srgbClr val="000000"/>
                </a:solidFill>
                <a:latin typeface="Arial"/>
                <a:cs typeface="Arial"/>
              </a:rPr>
              <a:t>Usability Testing</a:t>
            </a:r>
            <a:endParaRPr lang="en-US" dirty="0"/>
          </a:p>
        </p:txBody>
      </p:sp>
      <p:pic>
        <p:nvPicPr>
          <p:cNvPr id="4098" name="Picture 2" descr="This image displays a representation of a serices Plan Do Study Act Improvement Cycles.  The completion of one cycle leads into the begining of the next cycle.&#10;" title="Series of Improvement 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681163"/>
            <a:ext cx="8877300"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9" descr="Several series of Plan Do Study Act cycles combine to create usability testing" title="Improvement Cycle Series"/>
          <p:cNvPicPr>
            <a:picLocks noChangeAspect="1"/>
          </p:cNvPicPr>
          <p:nvPr/>
        </p:nvPicPr>
        <p:blipFill>
          <a:blip r:embed="rId4"/>
          <a:srcRect/>
          <a:stretch>
            <a:fillRect/>
          </a:stretch>
        </p:blipFill>
        <p:spPr bwMode="auto">
          <a:xfrm>
            <a:off x="0" y="6281738"/>
            <a:ext cx="1638300" cy="576262"/>
          </a:xfrm>
          <a:prstGeom prst="rect">
            <a:avLst/>
          </a:prstGeom>
          <a:noFill/>
          <a:ln w="9525">
            <a:noFill/>
            <a:miter lim="800000"/>
            <a:headEnd/>
            <a:tailEnd/>
          </a:ln>
        </p:spPr>
      </p:pic>
    </p:spTree>
    <p:extLst>
      <p:ext uri="{BB962C8B-B14F-4D97-AF65-F5344CB8AC3E}">
        <p14:creationId xmlns:p14="http://schemas.microsoft.com/office/powerpoint/2010/main" val="10692666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Arial"/>
                <a:cs typeface="Arial"/>
              </a:rPr>
              <a:t>Improvement </a:t>
            </a:r>
            <a:br>
              <a:rPr lang="en-US" b="0" dirty="0">
                <a:latin typeface="Arial"/>
                <a:cs typeface="Arial"/>
              </a:rPr>
            </a:br>
            <a:r>
              <a:rPr lang="en-US" b="0" dirty="0">
                <a:latin typeface="Arial"/>
                <a:cs typeface="Arial"/>
              </a:rPr>
              <a:t>Cycles (continued </a:t>
            </a:r>
            <a:r>
              <a:rPr lang="en-US" b="0" dirty="0" smtClean="0">
                <a:latin typeface="Arial"/>
                <a:cs typeface="Arial"/>
              </a:rPr>
              <a:t>4)</a:t>
            </a:r>
            <a:endParaRPr lang="en-US" b="0" dirty="0">
              <a:solidFill>
                <a:srgbClr val="000000"/>
              </a:solidFill>
              <a:latin typeface="Arial"/>
              <a:cs typeface="Arial"/>
            </a:endParaRPr>
          </a:p>
        </p:txBody>
      </p:sp>
      <p:sp>
        <p:nvSpPr>
          <p:cNvPr id="5" name="Text Placeholder 4"/>
          <p:cNvSpPr>
            <a:spLocks noGrp="1"/>
          </p:cNvSpPr>
          <p:nvPr>
            <p:ph type="body" sz="quarter" idx="10"/>
          </p:nvPr>
        </p:nvSpPr>
        <p:spPr/>
        <p:txBody>
          <a:bodyPr/>
          <a:lstStyle/>
          <a:p>
            <a:r>
              <a:rPr lang="en-US" dirty="0">
                <a:solidFill>
                  <a:srgbClr val="000000"/>
                </a:solidFill>
                <a:latin typeface="Arial"/>
                <a:cs typeface="Arial"/>
              </a:rPr>
              <a:t>Usability Testing</a:t>
            </a:r>
            <a:endParaRPr lang="en-US" dirty="0"/>
          </a:p>
        </p:txBody>
      </p:sp>
      <p:sp>
        <p:nvSpPr>
          <p:cNvPr id="3" name="Content Placeholder 2"/>
          <p:cNvSpPr>
            <a:spLocks noGrp="1"/>
          </p:cNvSpPr>
          <p:nvPr>
            <p:ph idx="1"/>
          </p:nvPr>
        </p:nvSpPr>
        <p:spPr>
          <a:xfrm>
            <a:off x="215900" y="1092200"/>
            <a:ext cx="8712200" cy="5029200"/>
          </a:xfrm>
        </p:spPr>
        <p:txBody>
          <a:bodyPr>
            <a:normAutofit lnSpcReduction="10000"/>
          </a:bodyPr>
          <a:lstStyle/>
          <a:p>
            <a:pPr>
              <a:lnSpc>
                <a:spcPct val="100000"/>
              </a:lnSpc>
              <a:spcBef>
                <a:spcPts val="600"/>
              </a:spcBef>
              <a:spcAft>
                <a:spcPts val="600"/>
              </a:spcAft>
            </a:pPr>
            <a:r>
              <a:rPr lang="en-US" sz="3200" b="0" dirty="0" smtClean="0">
                <a:solidFill>
                  <a:srgbClr val="000000"/>
                </a:solidFill>
                <a:latin typeface="Arial"/>
                <a:cs typeface="Arial"/>
              </a:rPr>
              <a:t>Series of iterations with limited number of participants</a:t>
            </a:r>
          </a:p>
          <a:p>
            <a:pPr lvl="1">
              <a:lnSpc>
                <a:spcPct val="100000"/>
              </a:lnSpc>
              <a:spcBef>
                <a:spcPts val="600"/>
              </a:spcBef>
              <a:spcAft>
                <a:spcPts val="600"/>
              </a:spcAft>
            </a:pPr>
            <a:r>
              <a:rPr lang="en-US" sz="3200" dirty="0" smtClean="0">
                <a:solidFill>
                  <a:srgbClr val="000000"/>
                </a:solidFill>
                <a:latin typeface="Arial"/>
                <a:cs typeface="Arial"/>
              </a:rPr>
              <a:t>Program</a:t>
            </a:r>
          </a:p>
          <a:p>
            <a:pPr lvl="1">
              <a:lnSpc>
                <a:spcPct val="100000"/>
              </a:lnSpc>
              <a:spcBef>
                <a:spcPts val="600"/>
              </a:spcBef>
              <a:spcAft>
                <a:spcPts val="600"/>
              </a:spcAft>
            </a:pPr>
            <a:r>
              <a:rPr lang="en-US" sz="3200" dirty="0" smtClean="0">
                <a:solidFill>
                  <a:srgbClr val="000000"/>
                </a:solidFill>
                <a:latin typeface="Arial"/>
                <a:cs typeface="Arial"/>
              </a:rPr>
              <a:t>Program components</a:t>
            </a:r>
          </a:p>
          <a:p>
            <a:pPr lvl="1">
              <a:lnSpc>
                <a:spcPct val="100000"/>
              </a:lnSpc>
              <a:spcBef>
                <a:spcPts val="600"/>
              </a:spcBef>
              <a:spcAft>
                <a:spcPts val="600"/>
              </a:spcAft>
            </a:pPr>
            <a:r>
              <a:rPr lang="en-US" sz="3200" dirty="0" smtClean="0">
                <a:solidFill>
                  <a:srgbClr val="000000"/>
                </a:solidFill>
                <a:latin typeface="Arial"/>
                <a:cs typeface="Arial"/>
              </a:rPr>
              <a:t>Implementation processes</a:t>
            </a:r>
          </a:p>
          <a:p>
            <a:pPr>
              <a:lnSpc>
                <a:spcPct val="100000"/>
              </a:lnSpc>
              <a:spcBef>
                <a:spcPts val="600"/>
              </a:spcBef>
              <a:spcAft>
                <a:spcPts val="600"/>
              </a:spcAft>
            </a:pPr>
            <a:r>
              <a:rPr lang="en-US" sz="3200" b="0" dirty="0" smtClean="0">
                <a:solidFill>
                  <a:srgbClr val="000000"/>
                </a:solidFill>
                <a:latin typeface="Arial"/>
                <a:cs typeface="Arial"/>
              </a:rPr>
              <a:t>Tests feasibility and impact in “real world” settings</a:t>
            </a:r>
          </a:p>
          <a:p>
            <a:pPr>
              <a:lnSpc>
                <a:spcPct val="100000"/>
              </a:lnSpc>
              <a:spcBef>
                <a:spcPts val="600"/>
              </a:spcBef>
              <a:spcAft>
                <a:spcPts val="600"/>
              </a:spcAft>
            </a:pPr>
            <a:r>
              <a:rPr lang="en-US" sz="3200" b="0" dirty="0" smtClean="0">
                <a:solidFill>
                  <a:srgbClr val="000000"/>
                </a:solidFill>
                <a:latin typeface="Arial"/>
                <a:cs typeface="Arial"/>
              </a:rPr>
              <a:t>Allows testing of both the intervention AND the system</a:t>
            </a:r>
          </a:p>
          <a:p>
            <a:pPr marL="0" indent="0">
              <a:lnSpc>
                <a:spcPct val="100000"/>
              </a:lnSpc>
              <a:spcBef>
                <a:spcPts val="600"/>
              </a:spcBef>
              <a:spcAft>
                <a:spcPts val="600"/>
              </a:spcAft>
              <a:buNone/>
            </a:pPr>
            <a:endParaRPr lang="en-US" b="0" dirty="0" smtClean="0">
              <a:solidFill>
                <a:srgbClr val="000000"/>
              </a:solidFill>
              <a:latin typeface="Arial"/>
              <a:cs typeface="Arial"/>
            </a:endParaRPr>
          </a:p>
          <a:p>
            <a:pPr marL="635000" lvl="1" indent="0">
              <a:lnSpc>
                <a:spcPct val="100000"/>
              </a:lnSpc>
              <a:spcBef>
                <a:spcPts val="600"/>
              </a:spcBef>
              <a:spcAft>
                <a:spcPts val="600"/>
              </a:spcAft>
              <a:buNone/>
            </a:pPr>
            <a:endParaRPr lang="en-US" dirty="0">
              <a:solidFill>
                <a:srgbClr val="000000"/>
              </a:solidFill>
              <a:latin typeface="Arial"/>
              <a:cs typeface="Arial"/>
            </a:endParaRPr>
          </a:p>
        </p:txBody>
      </p:sp>
    </p:spTree>
    <p:extLst>
      <p:ext uri="{BB962C8B-B14F-4D97-AF65-F5344CB8AC3E}">
        <p14:creationId xmlns:p14="http://schemas.microsoft.com/office/powerpoint/2010/main" val="14337945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Usability Testing</a:t>
            </a:r>
            <a:endParaRPr lang="en-US" dirty="0"/>
          </a:p>
        </p:txBody>
      </p:sp>
      <p:sp>
        <p:nvSpPr>
          <p:cNvPr id="4" name="Text Placeholder 3"/>
          <p:cNvSpPr>
            <a:spLocks noGrp="1"/>
          </p:cNvSpPr>
          <p:nvPr>
            <p:ph type="body" sz="quarter" idx="10"/>
          </p:nvPr>
        </p:nvSpPr>
        <p:spPr>
          <a:noFill/>
        </p:spPr>
        <p:txBody>
          <a:bodyPr/>
          <a:lstStyle/>
          <a:p>
            <a:r>
              <a:rPr lang="en-US" b="0" dirty="0" smtClean="0">
                <a:latin typeface="Arial"/>
                <a:cs typeface="Arial"/>
              </a:rPr>
              <a:t>Components</a:t>
            </a:r>
            <a:endParaRPr lang="en-US" b="0" dirty="0">
              <a:latin typeface="Arial"/>
              <a:cs typeface="Arial"/>
            </a:endParaRPr>
          </a:p>
        </p:txBody>
      </p:sp>
      <p:sp>
        <p:nvSpPr>
          <p:cNvPr id="3" name="Content Placeholder 2"/>
          <p:cNvSpPr>
            <a:spLocks noGrp="1"/>
          </p:cNvSpPr>
          <p:nvPr>
            <p:ph idx="1"/>
          </p:nvPr>
        </p:nvSpPr>
        <p:spPr/>
        <p:txBody>
          <a:bodyPr>
            <a:normAutofit/>
          </a:bodyPr>
          <a:lstStyle/>
          <a:p>
            <a:r>
              <a:rPr lang="en-US" sz="3000" b="0" dirty="0" smtClean="0">
                <a:solidFill>
                  <a:srgbClr val="000000"/>
                </a:solidFill>
                <a:latin typeface="Arial"/>
                <a:cs typeface="Arial"/>
              </a:rPr>
              <a:t>Clearly defined program</a:t>
            </a:r>
          </a:p>
          <a:p>
            <a:pPr lvl="1"/>
            <a:r>
              <a:rPr lang="en-US" sz="3000" dirty="0" smtClean="0">
                <a:solidFill>
                  <a:srgbClr val="000000"/>
                </a:solidFill>
                <a:latin typeface="Arial"/>
                <a:cs typeface="Arial"/>
              </a:rPr>
              <a:t>Core Components</a:t>
            </a:r>
          </a:p>
          <a:p>
            <a:pPr lvl="1"/>
            <a:r>
              <a:rPr lang="en-US" sz="3000" dirty="0" smtClean="0">
                <a:solidFill>
                  <a:srgbClr val="000000"/>
                </a:solidFill>
                <a:latin typeface="Arial"/>
                <a:cs typeface="Arial"/>
              </a:rPr>
              <a:t>Indicators of Fidelity</a:t>
            </a:r>
          </a:p>
          <a:p>
            <a:r>
              <a:rPr lang="en-US" sz="3000" b="0" dirty="0" smtClean="0">
                <a:solidFill>
                  <a:srgbClr val="000000"/>
                </a:solidFill>
                <a:latin typeface="Arial"/>
                <a:cs typeface="Arial"/>
              </a:rPr>
              <a:t>Selection of initial implementers</a:t>
            </a:r>
          </a:p>
          <a:p>
            <a:pPr lvl="1"/>
            <a:r>
              <a:rPr lang="en-US" sz="3000" dirty="0" smtClean="0">
                <a:solidFill>
                  <a:srgbClr val="000000"/>
                </a:solidFill>
                <a:latin typeface="Arial"/>
                <a:cs typeface="Arial"/>
              </a:rPr>
              <a:t>Selection Criteria</a:t>
            </a:r>
          </a:p>
          <a:p>
            <a:pPr lvl="1"/>
            <a:r>
              <a:rPr lang="en-US" sz="3000" dirty="0" smtClean="0">
                <a:solidFill>
                  <a:srgbClr val="000000"/>
                </a:solidFill>
                <a:latin typeface="Arial"/>
                <a:cs typeface="Arial"/>
              </a:rPr>
              <a:t>Requisite variety</a:t>
            </a:r>
          </a:p>
          <a:p>
            <a:pPr lvl="1"/>
            <a:r>
              <a:rPr lang="en-US" sz="3000" dirty="0" smtClean="0">
                <a:solidFill>
                  <a:srgbClr val="000000"/>
                </a:solidFill>
                <a:latin typeface="Arial"/>
                <a:cs typeface="Arial"/>
              </a:rPr>
              <a:t>System components</a:t>
            </a:r>
          </a:p>
          <a:p>
            <a:endParaRPr lang="en-US" sz="3000" b="0" dirty="0" smtClean="0">
              <a:solidFill>
                <a:srgbClr val="000000"/>
              </a:solidFill>
              <a:latin typeface="Arial"/>
              <a:cs typeface="Arial"/>
            </a:endParaRPr>
          </a:p>
          <a:p>
            <a:pPr lvl="1"/>
            <a:endParaRPr lang="en-US" sz="3000" dirty="0" smtClean="0">
              <a:solidFill>
                <a:srgbClr val="000000"/>
              </a:solidFill>
              <a:latin typeface="Arial"/>
              <a:cs typeface="Arial"/>
            </a:endParaRPr>
          </a:p>
          <a:p>
            <a:pPr lvl="1"/>
            <a:endParaRPr lang="en-US" sz="3000" dirty="0">
              <a:solidFill>
                <a:srgbClr val="000000"/>
              </a:solidFill>
              <a:latin typeface="Arial"/>
              <a:cs typeface="Arial"/>
            </a:endParaRPr>
          </a:p>
        </p:txBody>
      </p:sp>
    </p:spTree>
    <p:extLst>
      <p:ext uri="{BB962C8B-B14F-4D97-AF65-F5344CB8AC3E}">
        <p14:creationId xmlns:p14="http://schemas.microsoft.com/office/powerpoint/2010/main" val="32634326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Usability Testing</a:t>
            </a:r>
            <a:r>
              <a:rPr lang="en-US" b="0" dirty="0" smtClean="0">
                <a:latin typeface="Arial"/>
                <a:cs typeface="Arial"/>
              </a:rPr>
              <a:t> </a:t>
            </a:r>
            <a:r>
              <a:rPr lang="en-US" sz="1600" b="0" dirty="0">
                <a:latin typeface="Arial"/>
                <a:cs typeface="Arial"/>
              </a:rPr>
              <a:t>(continued)</a:t>
            </a:r>
          </a:p>
        </p:txBody>
      </p:sp>
      <p:sp>
        <p:nvSpPr>
          <p:cNvPr id="4" name="Text Placeholder 3"/>
          <p:cNvSpPr>
            <a:spLocks noGrp="1"/>
          </p:cNvSpPr>
          <p:nvPr>
            <p:ph type="body" sz="quarter" idx="10"/>
          </p:nvPr>
        </p:nvSpPr>
        <p:spPr>
          <a:solidFill>
            <a:schemeClr val="bg1"/>
          </a:solidFill>
        </p:spPr>
        <p:txBody>
          <a:bodyPr/>
          <a:lstStyle/>
          <a:p>
            <a:r>
              <a:rPr lang="en-US" dirty="0" smtClean="0">
                <a:cs typeface="Arial"/>
              </a:rPr>
              <a:t>Components</a:t>
            </a:r>
            <a:endParaRPr lang="en-US" b="0" dirty="0">
              <a:latin typeface="Arial"/>
              <a:cs typeface="Arial"/>
            </a:endParaRPr>
          </a:p>
        </p:txBody>
      </p:sp>
      <p:sp>
        <p:nvSpPr>
          <p:cNvPr id="3" name="Content Placeholder 2"/>
          <p:cNvSpPr>
            <a:spLocks noGrp="1"/>
          </p:cNvSpPr>
          <p:nvPr>
            <p:ph idx="1"/>
          </p:nvPr>
        </p:nvSpPr>
        <p:spPr/>
        <p:txBody>
          <a:bodyPr>
            <a:normAutofit fontScale="85000" lnSpcReduction="20000"/>
          </a:bodyPr>
          <a:lstStyle/>
          <a:p>
            <a:r>
              <a:rPr lang="en-US" sz="3600" b="0" dirty="0" smtClean="0">
                <a:solidFill>
                  <a:srgbClr val="000000"/>
                </a:solidFill>
                <a:latin typeface="Arial"/>
                <a:cs typeface="Arial"/>
              </a:rPr>
              <a:t>Training</a:t>
            </a:r>
          </a:p>
          <a:p>
            <a:pPr lvl="1"/>
            <a:r>
              <a:rPr lang="en-US" sz="3600" dirty="0" smtClean="0">
                <a:solidFill>
                  <a:srgbClr val="000000"/>
                </a:solidFill>
                <a:latin typeface="Arial"/>
                <a:cs typeface="Arial"/>
              </a:rPr>
              <a:t>Just in time</a:t>
            </a:r>
          </a:p>
          <a:p>
            <a:pPr lvl="1"/>
            <a:r>
              <a:rPr lang="en-US" sz="3600" dirty="0" smtClean="0">
                <a:solidFill>
                  <a:srgbClr val="000000"/>
                </a:solidFill>
                <a:latin typeface="Arial"/>
                <a:cs typeface="Arial"/>
              </a:rPr>
              <a:t>Just enough</a:t>
            </a:r>
          </a:p>
          <a:p>
            <a:pPr lvl="1"/>
            <a:r>
              <a:rPr lang="en-US" sz="3600" dirty="0" smtClean="0">
                <a:solidFill>
                  <a:srgbClr val="000000"/>
                </a:solidFill>
                <a:latin typeface="Arial"/>
                <a:cs typeface="Arial"/>
              </a:rPr>
              <a:t>New knowledge vs. new skills</a:t>
            </a:r>
            <a:endParaRPr lang="en-US" sz="3600" dirty="0">
              <a:solidFill>
                <a:srgbClr val="000000"/>
              </a:solidFill>
              <a:latin typeface="Arial"/>
              <a:cs typeface="Arial"/>
            </a:endParaRPr>
          </a:p>
          <a:p>
            <a:r>
              <a:rPr lang="en-US" sz="3600" b="0" dirty="0">
                <a:solidFill>
                  <a:srgbClr val="000000"/>
                </a:solidFill>
                <a:latin typeface="Arial"/>
                <a:cs typeface="Arial"/>
              </a:rPr>
              <a:t>Data </a:t>
            </a:r>
            <a:r>
              <a:rPr lang="en-US" sz="3600" b="0" dirty="0" smtClean="0">
                <a:solidFill>
                  <a:srgbClr val="000000"/>
                </a:solidFill>
                <a:latin typeface="Arial"/>
                <a:cs typeface="Arial"/>
              </a:rPr>
              <a:t>Collection</a:t>
            </a:r>
          </a:p>
          <a:p>
            <a:pPr lvl="1"/>
            <a:r>
              <a:rPr lang="en-US" sz="3600" dirty="0" smtClean="0">
                <a:solidFill>
                  <a:srgbClr val="000000"/>
                </a:solidFill>
                <a:latin typeface="Arial"/>
                <a:cs typeface="Arial"/>
              </a:rPr>
              <a:t>What information?</a:t>
            </a:r>
          </a:p>
          <a:p>
            <a:pPr lvl="1"/>
            <a:r>
              <a:rPr lang="en-US" sz="3600" dirty="0" smtClean="0">
                <a:solidFill>
                  <a:srgbClr val="000000"/>
                </a:solidFill>
                <a:latin typeface="Arial"/>
                <a:cs typeface="Arial"/>
              </a:rPr>
              <a:t>Reported to whom?</a:t>
            </a:r>
          </a:p>
          <a:p>
            <a:pPr lvl="1"/>
            <a:r>
              <a:rPr lang="en-US" sz="3600" dirty="0" smtClean="0">
                <a:solidFill>
                  <a:srgbClr val="000000"/>
                </a:solidFill>
                <a:latin typeface="Arial"/>
                <a:cs typeface="Arial"/>
              </a:rPr>
              <a:t>On what schedule?</a:t>
            </a:r>
            <a:endParaRPr lang="en-US" sz="3600" dirty="0">
              <a:solidFill>
                <a:srgbClr val="000000"/>
              </a:solidFill>
              <a:latin typeface="Arial"/>
              <a:cs typeface="Arial"/>
            </a:endParaRPr>
          </a:p>
          <a:p>
            <a:endParaRPr lang="en-US" b="0" dirty="0">
              <a:solidFill>
                <a:srgbClr val="000000"/>
              </a:solidFill>
              <a:latin typeface="Arial"/>
              <a:cs typeface="Arial"/>
            </a:endParaRPr>
          </a:p>
        </p:txBody>
      </p:sp>
    </p:spTree>
    <p:extLst>
      <p:ext uri="{BB962C8B-B14F-4D97-AF65-F5344CB8AC3E}">
        <p14:creationId xmlns:p14="http://schemas.microsoft.com/office/powerpoint/2010/main" val="32634326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SISEP-NIRN Modules">
      <a:dk1>
        <a:srgbClr val="000000"/>
      </a:dk1>
      <a:lt1>
        <a:srgbClr val="FFFFFF"/>
      </a:lt1>
      <a:dk2>
        <a:srgbClr val="C00000"/>
      </a:dk2>
      <a:lt2>
        <a:srgbClr val="FFFFFF"/>
      </a:lt2>
      <a:accent1>
        <a:srgbClr val="7030A0"/>
      </a:accent1>
      <a:accent2>
        <a:srgbClr val="003366"/>
      </a:accent2>
      <a:accent3>
        <a:srgbClr val="004E00"/>
      </a:accent3>
      <a:accent4>
        <a:srgbClr val="E0C266"/>
      </a:accent4>
      <a:accent5>
        <a:srgbClr val="D67704"/>
      </a:accent5>
      <a:accent6>
        <a:srgbClr val="00AEEF"/>
      </a:accent6>
      <a:hlink>
        <a:srgbClr val="00AEEF"/>
      </a:hlink>
      <a:folHlink>
        <a:srgbClr val="00AE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FFFF"/>
        </a:accent1>
        <a:accent2>
          <a:srgbClr val="CCCCFF"/>
        </a:accent2>
        <a:accent3>
          <a:srgbClr val="FFFFFF"/>
        </a:accent3>
        <a:accent4>
          <a:srgbClr val="000000"/>
        </a:accent4>
        <a:accent5>
          <a:srgbClr val="FFFF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A50021"/>
      </a:dk2>
      <a:lt2>
        <a:srgbClr val="FFFFFF"/>
      </a:lt2>
      <a:accent1>
        <a:srgbClr val="D85926"/>
      </a:accent1>
      <a:accent2>
        <a:srgbClr val="003366"/>
      </a:accent2>
      <a:accent3>
        <a:srgbClr val="004E00"/>
      </a:accent3>
      <a:accent4>
        <a:srgbClr val="E0C266"/>
      </a:accent4>
      <a:accent5>
        <a:srgbClr val="D67704"/>
      </a:accent5>
      <a:accent6>
        <a:srgbClr val="5BADFF"/>
      </a:accent6>
      <a:hlink>
        <a:srgbClr val="A50021"/>
      </a:hlink>
      <a:folHlink>
        <a:srgbClr val="A500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FFFF"/>
        </a:accent1>
        <a:accent2>
          <a:srgbClr val="CCCCFF"/>
        </a:accent2>
        <a:accent3>
          <a:srgbClr val="FFFFFF"/>
        </a:accent3>
        <a:accent4>
          <a:srgbClr val="000000"/>
        </a:accent4>
        <a:accent5>
          <a:srgbClr val="FFFF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1525</TotalTime>
  <Words>1133</Words>
  <Application>Microsoft Office PowerPoint</Application>
  <PresentationFormat>On-screen Show (4:3)</PresentationFormat>
  <Paragraphs>252</Paragraphs>
  <Slides>38</Slides>
  <Notes>17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Default Design</vt:lpstr>
      <vt:lpstr>1_Default Design</vt:lpstr>
      <vt:lpstr>Striving for Quality</vt:lpstr>
      <vt:lpstr>W. Clement Stone </vt:lpstr>
      <vt:lpstr>IMPROVEMENT CYCLES</vt:lpstr>
      <vt:lpstr>Improvement  Cycles (continued)</vt:lpstr>
      <vt:lpstr>Improvement  Cycles (continued 2)</vt:lpstr>
      <vt:lpstr>Improvement  Cycles (continued 3)</vt:lpstr>
      <vt:lpstr>Improvement  Cycles (continued 4)</vt:lpstr>
      <vt:lpstr>Usability Testing</vt:lpstr>
      <vt:lpstr>Usability Testing (continued)</vt:lpstr>
      <vt:lpstr>Usability Testing (continued 2)</vt:lpstr>
      <vt:lpstr>Usability vs. Pilot Testing</vt:lpstr>
      <vt:lpstr>Usability Testing (continued 3)</vt:lpstr>
      <vt:lpstr>Usability Testing (continued 4)</vt:lpstr>
      <vt:lpstr>Usability Testing (continued 5)</vt:lpstr>
      <vt:lpstr>Rapid-Cycle  Problem Solving</vt:lpstr>
      <vt:lpstr>Rapid-Cycle  Problem Solving (continued)</vt:lpstr>
      <vt:lpstr>Rapid-Cycle  Problem Solving (continued 2)</vt:lpstr>
      <vt:lpstr>Rapid-Cycle  Problem Solving (continued 3)</vt:lpstr>
      <vt:lpstr>Fishbone Diagram</vt:lpstr>
      <vt:lpstr>Six Causes of Staff Performance Problems</vt:lpstr>
      <vt:lpstr>Rapid-Cycle  Problem Solving (continued 4)</vt:lpstr>
      <vt:lpstr>Rapid-Cycle  Problem Solving (continued 5)</vt:lpstr>
      <vt:lpstr>Rapid-Cycle  Problem Solving (continued 6)</vt:lpstr>
      <vt:lpstr>Rapid-Cycle  Problem Solving (continued 7)</vt:lpstr>
      <vt:lpstr>Rapid-Cycle  Problem Solving (continued 8)</vt:lpstr>
      <vt:lpstr>Rapid-Cycle  Problem Solving (continued 9)</vt:lpstr>
      <vt:lpstr>Rapid-Cycle  Problem Solving (continued 10)</vt:lpstr>
      <vt:lpstr>Rapid-Cycle  Problem Solving (continued 11)</vt:lpstr>
      <vt:lpstr>Rapid-Cycle  Problem Solving (continued 12)</vt:lpstr>
      <vt:lpstr>Rapid-Cycle  Problem Solving (continued 13)</vt:lpstr>
      <vt:lpstr>Rapid-Cycle  Problem Solving (continued 14)</vt:lpstr>
      <vt:lpstr>Through each replication, we become more clear in our implementation efforts.</vt:lpstr>
      <vt:lpstr>Improvement Cycles: Comparison</vt:lpstr>
      <vt:lpstr>Representation of Usability Testing cycles</vt:lpstr>
      <vt:lpstr>Summary</vt:lpstr>
      <vt:lpstr>Summary (continued)</vt:lpstr>
      <vt:lpstr>Stages of Implementation</vt:lpstr>
      <vt:lpstr>“Key Aspects of Improvement”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Striving for Quality</dc:title>
  <dc:subject>Using improvement strategies</dc:subject>
  <dc:creator>Office of Special Education Programs (OSEP) </dc:creator>
  <cp:lastModifiedBy>dmaeyaert</cp:lastModifiedBy>
  <cp:revision>197</cp:revision>
  <cp:lastPrinted>2014-06-30T12:37:20Z</cp:lastPrinted>
  <dcterms:created xsi:type="dcterms:W3CDTF">2014-06-18T13:58:49Z</dcterms:created>
  <dcterms:modified xsi:type="dcterms:W3CDTF">2014-07-15T03:55:28Z</dcterms:modified>
  <cp:category>Pubic Domain</cp:category>
</cp:coreProperties>
</file>