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2" r:id="rId13"/>
    <p:sldId id="267" r:id="rId14"/>
    <p:sldId id="268" r:id="rId15"/>
    <p:sldId id="271" r:id="rId16"/>
    <p:sldId id="269" r:id="rId17"/>
    <p:sldId id="270" r:id="rId18"/>
    <p:sldId id="276"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01" autoAdjust="0"/>
  </p:normalViewPr>
  <p:slideViewPr>
    <p:cSldViewPr>
      <p:cViewPr varScale="1">
        <p:scale>
          <a:sx n="108" d="100"/>
          <a:sy n="108" d="100"/>
        </p:scale>
        <p:origin x="-582" y="-96"/>
      </p:cViewPr>
      <p:guideLst>
        <p:guide orient="horz" pos="2160"/>
        <p:guide pos="2880"/>
      </p:guideLst>
    </p:cSldViewPr>
  </p:slideViewPr>
  <p:outlineViewPr>
    <p:cViewPr>
      <p:scale>
        <a:sx n="33" d="100"/>
        <a:sy n="33" d="100"/>
      </p:scale>
      <p:origin x="0" y="2378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A44E98D2-B708-46EC-9E93-BFE75E78F454}" type="datetimeFigureOut">
              <a:rPr lang="en-US" smtClean="0"/>
              <a:pPr/>
              <a:t>7/11/2014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4D15D1B-ACE5-4F1E-BD5C-2C6CE3BDB515}"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4E98D2-B708-46EC-9E93-BFE75E78F454}" type="datetimeFigureOut">
              <a:rPr lang="en-US" smtClean="0"/>
              <a:pPr/>
              <a:t>7/11/2014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D15D1B-ACE5-4F1E-BD5C-2C6CE3BDB51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4E98D2-B708-46EC-9E93-BFE75E78F454}" type="datetimeFigureOut">
              <a:rPr lang="en-US" smtClean="0"/>
              <a:pPr/>
              <a:t>7/11/2014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D15D1B-ACE5-4F1E-BD5C-2C6CE3BDB51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4E98D2-B708-46EC-9E93-BFE75E78F454}" type="datetimeFigureOut">
              <a:rPr lang="en-US" smtClean="0"/>
              <a:pPr/>
              <a:t>7/11/2014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D15D1B-ACE5-4F1E-BD5C-2C6CE3BDB51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44E98D2-B708-46EC-9E93-BFE75E78F454}" type="datetimeFigureOut">
              <a:rPr lang="en-US" smtClean="0"/>
              <a:pPr/>
              <a:t>7/11/2014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4D15D1B-ACE5-4F1E-BD5C-2C6CE3BDB515}"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4E98D2-B708-46EC-9E93-BFE75E78F454}" type="datetimeFigureOut">
              <a:rPr lang="en-US" smtClean="0"/>
              <a:pPr/>
              <a:t>7/11/2014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4D15D1B-ACE5-4F1E-BD5C-2C6CE3BDB51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44E98D2-B708-46EC-9E93-BFE75E78F454}" type="datetimeFigureOut">
              <a:rPr lang="en-US" smtClean="0"/>
              <a:pPr/>
              <a:t>7/11/2014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4D15D1B-ACE5-4F1E-BD5C-2C6CE3BDB51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44E98D2-B708-46EC-9E93-BFE75E78F454}" type="datetimeFigureOut">
              <a:rPr lang="en-US" smtClean="0"/>
              <a:pPr/>
              <a:t>7/11/2014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4D15D1B-ACE5-4F1E-BD5C-2C6CE3BDB51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A44E98D2-B708-46EC-9E93-BFE75E78F454}" type="datetimeFigureOut">
              <a:rPr lang="en-US" smtClean="0"/>
              <a:pPr/>
              <a:t>7/11/2014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4D15D1B-ACE5-4F1E-BD5C-2C6CE3BDB515}"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4E98D2-B708-46EC-9E93-BFE75E78F454}" type="datetimeFigureOut">
              <a:rPr lang="en-US" smtClean="0"/>
              <a:pPr/>
              <a:t>7/11/2014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4D15D1B-ACE5-4F1E-BD5C-2C6CE3BDB51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A44E98D2-B708-46EC-9E93-BFE75E78F454}" type="datetimeFigureOut">
              <a:rPr lang="en-US" smtClean="0"/>
              <a:pPr/>
              <a:t>7/11/2014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4D15D1B-ACE5-4F1E-BD5C-2C6CE3BDB515}"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dirty="0" smtClean="0"/>
              <a:t>Click to edit Master title style</a:t>
            </a:r>
            <a:endParaRPr kumimoji="0" lang="en-US" dirty="0"/>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44E98D2-B708-46EC-9E93-BFE75E78F454}" type="datetimeFigureOut">
              <a:rPr lang="en-US" smtClean="0"/>
              <a:pPr/>
              <a:t>7/11/2014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4D15D1B-ACE5-4F1E-BD5C-2C6CE3BDB515}"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3962400"/>
          </a:xfrm>
        </p:spPr>
        <p:txBody>
          <a:bodyPr>
            <a:normAutofit/>
          </a:bodyPr>
          <a:lstStyle/>
          <a:p>
            <a:r>
              <a:rPr lang="en-US" dirty="0" smtClean="0">
                <a:effectLst/>
              </a:rPr>
              <a:t>The University of Southern Mississippi Special Education Pre-Service Teacher Preparation Curriculum Revision and Improvement Project</a:t>
            </a:r>
            <a:endParaRPr lang="en-US" dirty="0">
              <a:effectLst/>
            </a:endParaRPr>
          </a:p>
        </p:txBody>
      </p:sp>
      <p:sp>
        <p:nvSpPr>
          <p:cNvPr id="3" name="Subtitle 2"/>
          <p:cNvSpPr>
            <a:spLocks noGrp="1"/>
          </p:cNvSpPr>
          <p:nvPr>
            <p:ph type="subTitle" idx="1"/>
          </p:nvPr>
        </p:nvSpPr>
        <p:spPr>
          <a:xfrm>
            <a:off x="1143000" y="4724400"/>
            <a:ext cx="6629400" cy="914400"/>
          </a:xfrm>
        </p:spPr>
        <p:txBody>
          <a:bodyPr>
            <a:normAutofit/>
          </a:bodyPr>
          <a:lstStyle/>
          <a:p>
            <a:r>
              <a:rPr lang="en-US" dirty="0" smtClean="0"/>
              <a:t>Project Year:</a:t>
            </a:r>
          </a:p>
          <a:p>
            <a:r>
              <a:rPr lang="en-US" dirty="0" smtClean="0"/>
              <a:t>2009-2014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Design</a:t>
            </a:r>
            <a:endParaRPr lang="en-US" dirty="0"/>
          </a:p>
        </p:txBody>
      </p:sp>
      <p:sp>
        <p:nvSpPr>
          <p:cNvPr id="3" name="Content Placeholder 2"/>
          <p:cNvSpPr>
            <a:spLocks noGrp="1"/>
          </p:cNvSpPr>
          <p:nvPr>
            <p:ph idx="1"/>
          </p:nvPr>
        </p:nvSpPr>
        <p:spPr/>
        <p:txBody>
          <a:bodyPr/>
          <a:lstStyle/>
          <a:p>
            <a:pPr>
              <a:buNone/>
            </a:pPr>
            <a:r>
              <a:rPr lang="en-US" dirty="0" smtClean="0"/>
              <a:t>	</a:t>
            </a:r>
            <a:r>
              <a:rPr lang="en-US" sz="3600" dirty="0" smtClean="0"/>
              <a:t>A quasi-experimental design with 28 randomly selected general education majors used as the control group to compare their performance with all 28 dual majors during the 2013-14 academic year. </a:t>
            </a:r>
            <a:endParaRPr lang="en-US"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Results</a:t>
            </a:r>
            <a:endParaRPr lang="en-US" dirty="0"/>
          </a:p>
        </p:txBody>
      </p:sp>
      <p:sp>
        <p:nvSpPr>
          <p:cNvPr id="3" name="Content Placeholder 2"/>
          <p:cNvSpPr>
            <a:spLocks noGrp="1"/>
          </p:cNvSpPr>
          <p:nvPr>
            <p:ph idx="1"/>
          </p:nvPr>
        </p:nvSpPr>
        <p:spPr>
          <a:xfrm>
            <a:off x="381000" y="838200"/>
            <a:ext cx="8305800" cy="5287963"/>
          </a:xfrm>
        </p:spPr>
        <p:txBody>
          <a:bodyPr>
            <a:normAutofit fontScale="25000" lnSpcReduction="20000"/>
          </a:bodyPr>
          <a:lstStyle/>
          <a:p>
            <a:pPr algn="ctr">
              <a:buNone/>
            </a:pPr>
            <a:r>
              <a:rPr lang="en-US" sz="4900" b="1" dirty="0" smtClean="0"/>
              <a:t>TEACHER INTERN ASSESSMENT INSTRUMENT</a:t>
            </a:r>
            <a:endParaRPr lang="en-US" sz="4900" dirty="0" smtClean="0"/>
          </a:p>
          <a:p>
            <a:pPr algn="ctr">
              <a:buNone/>
            </a:pPr>
            <a:r>
              <a:rPr lang="en-US" sz="4900" b="1" dirty="0" smtClean="0"/>
              <a:t>Comparison of Averages</a:t>
            </a:r>
            <a:endParaRPr lang="en-US" sz="4900" dirty="0" smtClean="0"/>
          </a:p>
          <a:p>
            <a:pPr algn="ctr">
              <a:buNone/>
            </a:pPr>
            <a:r>
              <a:rPr lang="en-US" sz="4900" b="1" dirty="0" smtClean="0"/>
              <a:t>2013-14</a:t>
            </a:r>
            <a:endParaRPr lang="en-US" sz="4900" dirty="0" smtClean="0"/>
          </a:p>
          <a:p>
            <a:pPr algn="ctr">
              <a:buNone/>
            </a:pPr>
            <a:r>
              <a:rPr lang="en-US" sz="4900" b="1" dirty="0" smtClean="0"/>
              <a:t>N=28</a:t>
            </a:r>
            <a:endParaRPr lang="en-US" sz="4900" dirty="0" smtClean="0"/>
          </a:p>
          <a:p>
            <a:pPr>
              <a:buNone/>
            </a:pPr>
            <a:r>
              <a:rPr lang="en-US" sz="4900" b="1" dirty="0" smtClean="0"/>
              <a:t>I. PLANNING AND PREPARATION</a:t>
            </a:r>
            <a:endParaRPr lang="en-US" sz="4900" dirty="0" smtClean="0"/>
          </a:p>
          <a:p>
            <a:pPr>
              <a:buNone/>
            </a:pPr>
            <a:r>
              <a:rPr lang="en-US" sz="4900" b="1" dirty="0" smtClean="0"/>
              <a:t>Elementary Ed</a:t>
            </a:r>
            <a:endParaRPr lang="en-US" sz="4900" dirty="0" smtClean="0"/>
          </a:p>
          <a:p>
            <a:pPr>
              <a:buNone/>
            </a:pPr>
            <a:r>
              <a:rPr lang="en-US" sz="4900" b="1" dirty="0" smtClean="0"/>
              <a:t>Elementary / Special Ed Dual</a:t>
            </a:r>
            <a:endParaRPr lang="en-US" sz="4900" dirty="0" smtClean="0"/>
          </a:p>
          <a:p>
            <a:pPr>
              <a:buNone/>
            </a:pPr>
            <a:r>
              <a:rPr lang="en-US" sz="6400" dirty="0" smtClean="0"/>
              <a:t>1. Selects developmentally appropriate, performance-based objectives that connect core content knowledge for lessons based on Mississippi Curriculum Frameworks/Common Core State Standards. (INTASC 4, 7; M-STAR Domain I – 4; NCATE 1a)</a:t>
            </a:r>
          </a:p>
          <a:p>
            <a:pPr>
              <a:buNone/>
            </a:pPr>
            <a:r>
              <a:rPr lang="en-US" sz="6400" dirty="0" smtClean="0"/>
              <a:t>			Elementary Ed majors		3.37</a:t>
            </a:r>
          </a:p>
          <a:p>
            <a:pPr>
              <a:buNone/>
            </a:pPr>
            <a:r>
              <a:rPr lang="en-US" sz="6400" dirty="0" smtClean="0"/>
              <a:t>			Dual majors		3.89</a:t>
            </a:r>
          </a:p>
          <a:p>
            <a:pPr>
              <a:buNone/>
            </a:pPr>
            <a:r>
              <a:rPr lang="en-US" sz="6400" dirty="0" smtClean="0"/>
              <a:t>2. Incorporates diversity, including multicultural perspectives, into lessons. Uses knowledge of student backgrounds, interests, experiences, and prior knowledge (e.g., pretests, interest inventories, surveys, and KWLs) to make instruction relevant and meaningful. (INTASC 1, 2, 3, 4, 7; M-STAR Domains I – 2, III – 10; NCATE 1c, 4a)</a:t>
            </a:r>
          </a:p>
          <a:p>
            <a:pPr>
              <a:buNone/>
            </a:pPr>
            <a:r>
              <a:rPr lang="en-US" sz="6400" dirty="0" smtClean="0"/>
              <a:t>			Elementary Ed majors		3.16</a:t>
            </a:r>
          </a:p>
          <a:p>
            <a:pPr>
              <a:buNone/>
            </a:pPr>
            <a:r>
              <a:rPr lang="en-US" sz="6400" dirty="0" smtClean="0"/>
              <a:t>			Dual majors		3.89</a:t>
            </a:r>
          </a:p>
          <a:p>
            <a:pPr>
              <a:buNone/>
            </a:pPr>
            <a:r>
              <a:rPr lang="en-US" sz="6400" dirty="0" smtClean="0"/>
              <a:t>3. Integrates core content knowledge from other subject areas in lessons. (INTASC 4, 7; M-STAR Domain I – 1; NCATE 1a)</a:t>
            </a:r>
          </a:p>
          <a:p>
            <a:pPr>
              <a:buNone/>
            </a:pPr>
            <a:r>
              <a:rPr lang="en-US" sz="6400" dirty="0" smtClean="0"/>
              <a:t>			Elementary Ed majors		3.22</a:t>
            </a:r>
          </a:p>
          <a:p>
            <a:pPr>
              <a:buNone/>
            </a:pPr>
            <a:r>
              <a:rPr lang="en-US" sz="6400" dirty="0" smtClean="0"/>
              <a:t>			Dual majors		3.84</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dirty="0" smtClean="0"/>
              <a:t>Planning and Preparation (cont.)</a:t>
            </a:r>
            <a:endParaRPr lang="en-US" dirty="0"/>
          </a:p>
        </p:txBody>
      </p:sp>
      <p:sp>
        <p:nvSpPr>
          <p:cNvPr id="3" name="Content Placeholder 2"/>
          <p:cNvSpPr>
            <a:spLocks noGrp="1"/>
          </p:cNvSpPr>
          <p:nvPr>
            <p:ph idx="1"/>
          </p:nvPr>
        </p:nvSpPr>
        <p:spPr>
          <a:xfrm>
            <a:off x="381000" y="1219200"/>
            <a:ext cx="8305800" cy="4906963"/>
          </a:xfrm>
        </p:spPr>
        <p:txBody>
          <a:bodyPr>
            <a:normAutofit fontScale="55000" lnSpcReduction="20000"/>
          </a:bodyPr>
          <a:lstStyle/>
          <a:p>
            <a:pPr>
              <a:buNone/>
            </a:pPr>
            <a:r>
              <a:rPr lang="en-US" dirty="0" smtClean="0"/>
              <a:t>4. Plans appropriate and sequential teaching procedures that include innovative and interesting introductions and closures, and uses a variety of teaching materials and technology. (INTASC 1, 4, 5, 7, 8;  M-STAR Domains I – 1,   I – 4, III – 10; NCATE 1a, 1b)</a:t>
            </a:r>
          </a:p>
          <a:p>
            <a:pPr>
              <a:buNone/>
            </a:pPr>
            <a:r>
              <a:rPr lang="en-US" dirty="0" smtClean="0"/>
              <a:t>			Elementary Ed majors	3.33</a:t>
            </a:r>
          </a:p>
          <a:p>
            <a:pPr>
              <a:buNone/>
            </a:pPr>
            <a:r>
              <a:rPr lang="en-US" dirty="0" smtClean="0"/>
              <a:t>			Dual majors		3.84</a:t>
            </a:r>
          </a:p>
          <a:p>
            <a:pPr>
              <a:buNone/>
            </a:pPr>
            <a:r>
              <a:rPr lang="en-US" dirty="0" smtClean="0"/>
              <a:t>5. Prepares appropriate assessments (ex. pre/post assessments, quizzes, unit tests, rubrics, and/or                                                                 checklists) based on core content knowledge to effectively evaluate learner progress. (INTASC 6, 7; M-STAR Domains II – 5, II – 6, III – 9; NCATE 1a, 1d)</a:t>
            </a:r>
          </a:p>
          <a:p>
            <a:pPr>
              <a:buNone/>
            </a:pPr>
            <a:r>
              <a:rPr lang="en-US" dirty="0" smtClean="0"/>
              <a:t>			Elementary Ed majors	3.27</a:t>
            </a:r>
          </a:p>
          <a:p>
            <a:pPr>
              <a:buNone/>
            </a:pPr>
            <a:r>
              <a:rPr lang="en-US" dirty="0" smtClean="0"/>
              <a:t>			Dual majors		3.89</a:t>
            </a:r>
          </a:p>
          <a:p>
            <a:pPr>
              <a:buNone/>
            </a:pPr>
            <a:r>
              <a:rPr lang="en-US" dirty="0" smtClean="0"/>
              <a:t>6. Plans differentiated learning experiences that accommodate developmental and/or educational needs of learners based on assessment information which is aligned with core content knowledge (ex. – use of pre/post assessments, surveys, inventories,  remediation, and enrichment activities). (INTASC – 1, 2, 7, 8; M-STAR Domains I – 2, II – 5, II – 6; NCATE 1a, 1d, 4a)</a:t>
            </a:r>
          </a:p>
          <a:p>
            <a:pPr>
              <a:buNone/>
            </a:pPr>
            <a:r>
              <a:rPr lang="en-US" dirty="0" smtClean="0"/>
              <a:t>			Elementary Ed majors	3.27</a:t>
            </a:r>
          </a:p>
          <a:p>
            <a:pPr>
              <a:buNone/>
            </a:pPr>
            <a:r>
              <a:rPr lang="en-US" dirty="0" smtClean="0"/>
              <a:t>			Dual majors		3.79</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 Assessment</a:t>
            </a:r>
            <a:endParaRPr lang="en-US" dirty="0"/>
          </a:p>
        </p:txBody>
      </p:sp>
      <p:sp>
        <p:nvSpPr>
          <p:cNvPr id="3" name="Content Placeholder 2"/>
          <p:cNvSpPr>
            <a:spLocks noGrp="1"/>
          </p:cNvSpPr>
          <p:nvPr>
            <p:ph idx="1"/>
          </p:nvPr>
        </p:nvSpPr>
        <p:spPr>
          <a:xfrm>
            <a:off x="457200" y="1143000"/>
            <a:ext cx="8229600" cy="4983163"/>
          </a:xfrm>
        </p:spPr>
        <p:txBody>
          <a:bodyPr>
            <a:normAutofit fontScale="70000" lnSpcReduction="20000"/>
          </a:bodyPr>
          <a:lstStyle/>
          <a:p>
            <a:pPr>
              <a:buNone/>
            </a:pPr>
            <a:r>
              <a:rPr lang="en-US" dirty="0" smtClean="0"/>
              <a:t>7. Communicates assessment criteria and performance standards to the students and provides timely feedback on students' academic performance. (INTASC 6; M-STAR Domains II – 5, II – 6; NCATE 1a, 1d)</a:t>
            </a:r>
          </a:p>
          <a:p>
            <a:pPr>
              <a:buNone/>
            </a:pPr>
            <a:r>
              <a:rPr lang="en-US" dirty="0" smtClean="0"/>
              <a:t>			Elementary Ed majors	3.22</a:t>
            </a:r>
          </a:p>
          <a:p>
            <a:pPr>
              <a:buNone/>
            </a:pPr>
            <a:r>
              <a:rPr lang="en-US" dirty="0" smtClean="0"/>
              <a:t>			Dual majors		3.74</a:t>
            </a:r>
          </a:p>
          <a:p>
            <a:pPr>
              <a:buNone/>
            </a:pPr>
            <a:r>
              <a:rPr lang="en-US" dirty="0" smtClean="0"/>
              <a:t>8. Incorporates a variety of informal and formal assessments (ex. – pre/post assessments, quizzes, unit tests, checklists, rating scales, rubrics, remediation, and enrichment activities) to differentiate learning experiences that accommodate differences in developmental and/or educational needs. (INTASC - 1, 2, 7, 8; M-STAR Domains I – 2, II – 5, II – 6; NCATE 1d)</a:t>
            </a:r>
          </a:p>
          <a:p>
            <a:pPr>
              <a:buNone/>
            </a:pPr>
            <a:r>
              <a:rPr lang="en-US" dirty="0" smtClean="0"/>
              <a:t>			Elementary Ed majors	3.22</a:t>
            </a:r>
          </a:p>
          <a:p>
            <a:pPr>
              <a:buNone/>
            </a:pPr>
            <a:r>
              <a:rPr lang="en-US" dirty="0" smtClean="0"/>
              <a:t>			Dual majors		3.79</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381000"/>
          </a:xfrm>
        </p:spPr>
        <p:txBody>
          <a:bodyPr>
            <a:normAutofit fontScale="90000"/>
          </a:bodyPr>
          <a:lstStyle/>
          <a:p>
            <a:r>
              <a:rPr lang="en-US" dirty="0" smtClean="0"/>
              <a:t>Instruction</a:t>
            </a:r>
            <a:endParaRPr lang="en-US" dirty="0"/>
          </a:p>
        </p:txBody>
      </p:sp>
      <p:sp>
        <p:nvSpPr>
          <p:cNvPr id="3" name="Content Placeholder 2"/>
          <p:cNvSpPr>
            <a:spLocks noGrp="1"/>
          </p:cNvSpPr>
          <p:nvPr>
            <p:ph idx="1"/>
          </p:nvPr>
        </p:nvSpPr>
        <p:spPr>
          <a:xfrm>
            <a:off x="304800" y="609600"/>
            <a:ext cx="8382000" cy="5943600"/>
          </a:xfrm>
        </p:spPr>
        <p:txBody>
          <a:bodyPr>
            <a:normAutofit fontScale="25000" lnSpcReduction="20000"/>
          </a:bodyPr>
          <a:lstStyle/>
          <a:p>
            <a:pPr>
              <a:buNone/>
            </a:pPr>
            <a:r>
              <a:rPr lang="en-US" sz="6400" dirty="0" smtClean="0"/>
              <a:t>9. Uses acceptable written, oral, and nonverbal communication in planning and instruction. (INTASC 5; M-STAR   Domain III – 11)</a:t>
            </a:r>
          </a:p>
          <a:p>
            <a:pPr>
              <a:buNone/>
            </a:pPr>
            <a:r>
              <a:rPr lang="en-US" sz="6400" dirty="0" smtClean="0"/>
              <a:t>			Elementary Ed majors		3.38</a:t>
            </a:r>
          </a:p>
          <a:p>
            <a:pPr>
              <a:buNone/>
            </a:pPr>
            <a:r>
              <a:rPr lang="en-US" sz="6400" dirty="0" smtClean="0"/>
              <a:t>			Dual majors		3.95</a:t>
            </a:r>
          </a:p>
          <a:p>
            <a:pPr>
              <a:buNone/>
            </a:pPr>
            <a:r>
              <a:rPr lang="en-US" sz="6400" dirty="0" smtClean="0"/>
              <a:t>10. Provides clear, complete written and/or oral directions for instructional activities. (INTASC 8; M-STAR Domain  III – 11)</a:t>
            </a:r>
          </a:p>
          <a:p>
            <a:pPr>
              <a:buNone/>
            </a:pPr>
            <a:r>
              <a:rPr lang="en-US" sz="6400" dirty="0" smtClean="0"/>
              <a:t>			Elementary Ed majors		3.64</a:t>
            </a:r>
          </a:p>
          <a:p>
            <a:pPr>
              <a:buNone/>
            </a:pPr>
            <a:r>
              <a:rPr lang="en-US" sz="6400" dirty="0" smtClean="0"/>
              <a:t>			Dual majors		3.74</a:t>
            </a:r>
          </a:p>
          <a:p>
            <a:pPr>
              <a:buNone/>
            </a:pPr>
            <a:r>
              <a:rPr lang="en-US" sz="6400" dirty="0" smtClean="0"/>
              <a:t>11. Communicates high expectations for learning to all students. (INTASC 2;  M-STAR Domains I – 3, IV – 15)</a:t>
            </a:r>
          </a:p>
          <a:p>
            <a:pPr>
              <a:buNone/>
            </a:pPr>
            <a:r>
              <a:rPr lang="en-US" sz="6400" dirty="0" smtClean="0"/>
              <a:t>			Elementary Ed majors		3.33</a:t>
            </a:r>
          </a:p>
          <a:p>
            <a:pPr>
              <a:buNone/>
            </a:pPr>
            <a:r>
              <a:rPr lang="en-US" sz="6400" dirty="0" smtClean="0"/>
              <a:t>			Dual majors		4.00</a:t>
            </a:r>
          </a:p>
          <a:p>
            <a:pPr>
              <a:buNone/>
            </a:pPr>
            <a:r>
              <a:rPr lang="en-US" sz="6400" dirty="0" smtClean="0"/>
              <a:t>12. Conveys enthusiasm for teaching and learning. (INTASC 3, 4; M-STAR Domain IV – 15, IV – 16)</a:t>
            </a:r>
          </a:p>
          <a:p>
            <a:pPr>
              <a:buNone/>
            </a:pPr>
            <a:r>
              <a:rPr lang="en-US" sz="6400" dirty="0" smtClean="0"/>
              <a:t>			Elementary Ed majors		3.59</a:t>
            </a:r>
          </a:p>
          <a:p>
            <a:pPr>
              <a:buNone/>
            </a:pPr>
            <a:r>
              <a:rPr lang="en-US" sz="6400" dirty="0" smtClean="0"/>
              <a:t>			Dual majors		4.00</a:t>
            </a:r>
          </a:p>
          <a:p>
            <a:pPr>
              <a:buNone/>
            </a:pPr>
            <a:r>
              <a:rPr lang="en-US" sz="6400" dirty="0" smtClean="0"/>
              <a:t>13. Provides opportunities for the students to cooperate, communicate, and interact with each other to enhance learning. (INTASC - 1, 3, 5; M-STAR Domains III – 8,  IV –  15; NCATE 1b)</a:t>
            </a:r>
          </a:p>
          <a:p>
            <a:pPr>
              <a:buNone/>
            </a:pPr>
            <a:r>
              <a:rPr lang="en-US" sz="6400" dirty="0" smtClean="0"/>
              <a:t>			Elementary Ed majors		3.27</a:t>
            </a:r>
          </a:p>
          <a:p>
            <a:pPr>
              <a:buNone/>
            </a:pPr>
            <a:r>
              <a:rPr lang="en-US" sz="6400" dirty="0" smtClean="0"/>
              <a:t>			Dual majors		3.84</a:t>
            </a:r>
          </a:p>
          <a:p>
            <a:pPr>
              <a:buNone/>
            </a:pPr>
            <a:r>
              <a:rPr lang="en-US" sz="6400" dirty="0" smtClean="0"/>
              <a:t>14. Demonstrates knowledge of content for the subject(s) taught. (INTASC 4; M-STAR Domain III -7; NCATE 1a, 1b)</a:t>
            </a:r>
          </a:p>
          <a:p>
            <a:pPr>
              <a:buNone/>
            </a:pPr>
            <a:r>
              <a:rPr lang="en-US" sz="6400" dirty="0" smtClean="0"/>
              <a:t>			Elementary Ed majors		3.69</a:t>
            </a:r>
          </a:p>
          <a:p>
            <a:pPr>
              <a:buNone/>
            </a:pPr>
            <a:r>
              <a:rPr lang="en-US" sz="6400" dirty="0" smtClean="0"/>
              <a:t>			Dual majors		3.89</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dirty="0" smtClean="0"/>
              <a:t>Instruction (cont.)</a:t>
            </a:r>
            <a:endParaRPr lang="en-US" dirty="0"/>
          </a:p>
        </p:txBody>
      </p:sp>
      <p:sp>
        <p:nvSpPr>
          <p:cNvPr id="3" name="Content Placeholder 2"/>
          <p:cNvSpPr>
            <a:spLocks noGrp="1"/>
          </p:cNvSpPr>
          <p:nvPr>
            <p:ph idx="1"/>
          </p:nvPr>
        </p:nvSpPr>
        <p:spPr>
          <a:xfrm>
            <a:off x="304800" y="685800"/>
            <a:ext cx="8382000" cy="5943600"/>
          </a:xfrm>
        </p:spPr>
        <p:txBody>
          <a:bodyPr>
            <a:normAutofit fontScale="25000" lnSpcReduction="20000"/>
          </a:bodyPr>
          <a:lstStyle/>
          <a:p>
            <a:pPr>
              <a:buNone/>
            </a:pPr>
            <a:r>
              <a:rPr lang="en-US" sz="6400" dirty="0" smtClean="0"/>
              <a:t>15. Uses a variety of appropriate teaching strategies (e.g., cooperative learning, discovery learning, demonstration, discussion, inquiry, simulation, etc.) to enhance student learning. (INTASC 8; M-STAR Domain III – 8, III – 9; NCATE 1b )</a:t>
            </a:r>
          </a:p>
          <a:p>
            <a:pPr>
              <a:buNone/>
            </a:pPr>
            <a:r>
              <a:rPr lang="en-US" sz="6400" dirty="0" smtClean="0"/>
              <a:t>			Elementary Ed majors		3.64</a:t>
            </a:r>
          </a:p>
          <a:p>
            <a:pPr>
              <a:buNone/>
            </a:pPr>
            <a:r>
              <a:rPr lang="en-US" sz="6400" dirty="0" smtClean="0"/>
              <a:t>			Dual majors		3.79</a:t>
            </a:r>
          </a:p>
          <a:p>
            <a:pPr>
              <a:buNone/>
            </a:pPr>
            <a:r>
              <a:rPr lang="en-US" sz="6400" dirty="0" smtClean="0"/>
              <a:t>16. Provides learning experiences that accommodate differences in developmental and individual needs of diverse learners (i.e., enrichment/remedial needs). (INTASC 1, 2, 8; M-STAR Domain I – 2; NCATE 1c )</a:t>
            </a:r>
          </a:p>
          <a:p>
            <a:pPr>
              <a:buNone/>
            </a:pPr>
            <a:r>
              <a:rPr lang="en-US" sz="6400" dirty="0" smtClean="0"/>
              <a:t>			Elementary Ed majors		3.28</a:t>
            </a:r>
          </a:p>
          <a:p>
            <a:pPr>
              <a:buNone/>
            </a:pPr>
            <a:r>
              <a:rPr lang="en-US" sz="6400" dirty="0" smtClean="0"/>
              <a:t>			Dual majors		3.79</a:t>
            </a:r>
          </a:p>
          <a:p>
            <a:pPr>
              <a:buNone/>
            </a:pPr>
            <a:r>
              <a:rPr lang="en-US" sz="6400" dirty="0" smtClean="0"/>
              <a:t>17. Engages students in analytic, creative, and critical thinking through higher-order questioning and provides opportunities for students to apply concepts in problem solving and critical thinking. (INTASC 4, 5, 8; M-STAR Domains I – 3, II – 6, III – 8, III – 9; NCATE 1b, 1c )</a:t>
            </a:r>
          </a:p>
          <a:p>
            <a:pPr>
              <a:buNone/>
            </a:pPr>
            <a:r>
              <a:rPr lang="en-US" sz="6400" dirty="0" smtClean="0"/>
              <a:t>			Elementary Ed majors		3.12</a:t>
            </a:r>
          </a:p>
          <a:p>
            <a:pPr>
              <a:buNone/>
            </a:pPr>
            <a:r>
              <a:rPr lang="en-US" sz="6400" dirty="0" smtClean="0"/>
              <a:t>			Dual majors		3.84</a:t>
            </a:r>
          </a:p>
          <a:p>
            <a:pPr>
              <a:buNone/>
            </a:pPr>
            <a:r>
              <a:rPr lang="en-US" sz="6400" dirty="0" smtClean="0"/>
              <a:t>18. Elicits input during lessons and allows sufficient wait time for students to expand and support their responses. Makes adjustments to lessons according to student input, cues, and individual/group responses. (INTASC 1, 5, 8; M-STAR Domains II – 5, II – 6, III – 9; NCATE 1c, 1d)</a:t>
            </a:r>
          </a:p>
          <a:p>
            <a:pPr>
              <a:buNone/>
            </a:pPr>
            <a:r>
              <a:rPr lang="en-US" sz="6400" dirty="0" smtClean="0"/>
              <a:t>			Elementary Ed majors		3.58</a:t>
            </a:r>
          </a:p>
          <a:p>
            <a:pPr>
              <a:buNone/>
            </a:pPr>
            <a:r>
              <a:rPr lang="en-US" sz="6400" dirty="0" smtClean="0"/>
              <a:t>			Dual majors		3.84</a:t>
            </a:r>
          </a:p>
          <a:p>
            <a:pPr>
              <a:buNone/>
            </a:pPr>
            <a:r>
              <a:rPr lang="en-US" sz="6400" dirty="0" smtClean="0"/>
              <a:t>19. Uses family and/or community resources (special guests or materials) in lessons to enhance student learning.    (INTASC 10; M-STAR Domain III – 10: NCATE – 1c, 1g)</a:t>
            </a:r>
          </a:p>
          <a:p>
            <a:pPr>
              <a:buNone/>
            </a:pPr>
            <a:r>
              <a:rPr lang="en-US" sz="6400" dirty="0" smtClean="0"/>
              <a:t>			Elementary Ed majors		2.48</a:t>
            </a:r>
          </a:p>
          <a:p>
            <a:pPr>
              <a:buNone/>
            </a:pPr>
            <a:r>
              <a:rPr lang="en-US" sz="6400" dirty="0" smtClean="0"/>
              <a:t>			Dual majors		3.32</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Learning Environment</a:t>
            </a:r>
            <a:endParaRPr lang="en-US" dirty="0"/>
          </a:p>
        </p:txBody>
      </p:sp>
      <p:sp>
        <p:nvSpPr>
          <p:cNvPr id="3" name="Content Placeholder 2"/>
          <p:cNvSpPr>
            <a:spLocks noGrp="1"/>
          </p:cNvSpPr>
          <p:nvPr>
            <p:ph idx="1"/>
          </p:nvPr>
        </p:nvSpPr>
        <p:spPr>
          <a:xfrm>
            <a:off x="228600" y="838200"/>
            <a:ext cx="8458200" cy="5715000"/>
          </a:xfrm>
        </p:spPr>
        <p:txBody>
          <a:bodyPr>
            <a:normAutofit fontScale="40000" lnSpcReduction="20000"/>
          </a:bodyPr>
          <a:lstStyle/>
          <a:p>
            <a:pPr marL="514350" indent="-514350">
              <a:buNone/>
            </a:pPr>
            <a:r>
              <a:rPr lang="en-US" sz="4500" dirty="0" smtClean="0"/>
              <a:t>20. Monitors and adjusts the classroom environment to enhance social relationships, motivation, and learning. (INTASC 3: M-STAR Domain IV – 12, IV – 13, IV – 16; NCATE 1d)</a:t>
            </a:r>
          </a:p>
          <a:p>
            <a:pPr marL="514350" indent="-514350">
              <a:buNone/>
            </a:pPr>
            <a:r>
              <a:rPr lang="en-US" sz="4500" dirty="0" smtClean="0"/>
              <a:t>			Elementary Ed majors	3.38</a:t>
            </a:r>
          </a:p>
          <a:p>
            <a:pPr marL="514350" indent="-514350">
              <a:buNone/>
            </a:pPr>
            <a:r>
              <a:rPr lang="en-US" sz="4500" dirty="0" smtClean="0"/>
              <a:t>			Dual majors		3.84</a:t>
            </a:r>
          </a:p>
          <a:p>
            <a:pPr marL="514350" indent="-514350">
              <a:buNone/>
            </a:pPr>
            <a:r>
              <a:rPr lang="en-US" sz="4500" dirty="0" smtClean="0"/>
              <a:t>21. Attends to or delegates routine tasks. (INTASC 3; M-STAR Domain IV – 12)</a:t>
            </a:r>
          </a:p>
          <a:p>
            <a:pPr marL="514350" indent="-514350">
              <a:buNone/>
            </a:pPr>
            <a:r>
              <a:rPr lang="en-US" sz="4500" dirty="0" smtClean="0"/>
              <a:t>			Elementary Ed majors	3.38</a:t>
            </a:r>
          </a:p>
          <a:p>
            <a:pPr marL="514350" indent="-514350">
              <a:buNone/>
            </a:pPr>
            <a:r>
              <a:rPr lang="en-US" sz="4500" dirty="0" smtClean="0"/>
              <a:t>			Dual majors		3.95</a:t>
            </a:r>
          </a:p>
          <a:p>
            <a:pPr marL="514350" indent="-514350">
              <a:buNone/>
            </a:pPr>
            <a:r>
              <a:rPr lang="en-US" sz="4500" dirty="0" smtClean="0"/>
              <a:t>22. Uses a variety of strategies to foster appropriate student behavior according to individual and situational needs. (INTASC 3; M-STAR Domain IV – 13, IV – 16)</a:t>
            </a:r>
          </a:p>
          <a:p>
            <a:pPr marL="514350" indent="-514350">
              <a:buNone/>
            </a:pPr>
            <a:r>
              <a:rPr lang="en-US" sz="4500" dirty="0" smtClean="0"/>
              <a:t>			Elementary Ed majors	3.33</a:t>
            </a:r>
          </a:p>
          <a:p>
            <a:pPr marL="514350" indent="-514350">
              <a:buNone/>
            </a:pPr>
            <a:r>
              <a:rPr lang="en-US" sz="4500" dirty="0" smtClean="0"/>
              <a:t>			Dual majors		3.79</a:t>
            </a:r>
          </a:p>
          <a:p>
            <a:pPr marL="514350" indent="-514350">
              <a:buNone/>
            </a:pPr>
            <a:r>
              <a:rPr lang="en-US" sz="4500" dirty="0" smtClean="0"/>
              <a:t>23. Creates and maintains a climate of fairness, safety, respect, and support for all students. (INTASC 3; M-STAR Domain IV – 13)</a:t>
            </a:r>
          </a:p>
          <a:p>
            <a:pPr marL="514350" indent="-514350">
              <a:buNone/>
            </a:pPr>
            <a:r>
              <a:rPr lang="en-US" sz="4500" dirty="0" smtClean="0"/>
              <a:t>			Elementary Ed majors	3.44</a:t>
            </a:r>
          </a:p>
          <a:p>
            <a:pPr marL="514350" indent="-514350">
              <a:buNone/>
            </a:pPr>
            <a:r>
              <a:rPr lang="en-US" sz="4500" dirty="0" smtClean="0"/>
              <a:t>			Dual majors		4.00</a:t>
            </a:r>
          </a:p>
          <a:p>
            <a:pPr marL="514350" indent="-514350">
              <a:buNone/>
            </a:pPr>
            <a:r>
              <a:rPr lang="en-US" sz="4500" dirty="0" smtClean="0"/>
              <a:t>24. Maximizes time available for instruction (Uses instructional time effectively). (INTASC 3; M-STAR Domain IV – 14)</a:t>
            </a:r>
          </a:p>
          <a:p>
            <a:pPr marL="514350" indent="-514350">
              <a:buNone/>
            </a:pPr>
            <a:r>
              <a:rPr lang="en-US" sz="4500" dirty="0" smtClean="0"/>
              <a:t>			Elementary Ed majors	3.38</a:t>
            </a:r>
          </a:p>
          <a:p>
            <a:pPr marL="514350" indent="-514350">
              <a:buNone/>
            </a:pPr>
            <a:r>
              <a:rPr lang="en-US" sz="4500" dirty="0" smtClean="0"/>
              <a:t>			Dual majors		3.84</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Professional Responsibilities</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pPr>
              <a:buNone/>
            </a:pPr>
            <a:r>
              <a:rPr lang="en-US" dirty="0" smtClean="0"/>
              <a:t>25. Establishes opportunities for communication with parents and/or guardians and professional colleagues (newsletters, positive notes, extracurricular activities, professional development opportunities, conferences, etc.). (INTASC 10; M-STAR Domain V – 19; NCATE 1g)</a:t>
            </a:r>
          </a:p>
          <a:p>
            <a:pPr>
              <a:buNone/>
            </a:pPr>
            <a:r>
              <a:rPr lang="en-US" dirty="0" smtClean="0"/>
              <a:t>			Elementary Ed majors		3.17</a:t>
            </a:r>
          </a:p>
          <a:p>
            <a:pPr>
              <a:buNone/>
            </a:pPr>
            <a:r>
              <a:rPr lang="en-US" dirty="0" smtClean="0"/>
              <a:t>			Dual majors			3.58</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Findings</a:t>
            </a:r>
            <a:endParaRPr lang="en-US" dirty="0"/>
          </a:p>
        </p:txBody>
      </p:sp>
      <p:sp>
        <p:nvSpPr>
          <p:cNvPr id="4" name="Content Placeholder 3"/>
          <p:cNvSpPr>
            <a:spLocks noGrp="1"/>
          </p:cNvSpPr>
          <p:nvPr>
            <p:ph sz="half" idx="1"/>
          </p:nvPr>
        </p:nvSpPr>
        <p:spPr/>
        <p:txBody>
          <a:bodyPr/>
          <a:lstStyle/>
          <a:p>
            <a:pPr>
              <a:buNone/>
            </a:pPr>
            <a:r>
              <a:rPr lang="en-US" i="1" dirty="0" smtClean="0"/>
              <a:t>Elementary Ed Major</a:t>
            </a:r>
          </a:p>
          <a:p>
            <a:r>
              <a:rPr lang="en-US" dirty="0" smtClean="0"/>
              <a:t>Planning and Preparation	</a:t>
            </a:r>
            <a:r>
              <a:rPr lang="en-US" u="sng" dirty="0" smtClean="0"/>
              <a:t>3.27</a:t>
            </a:r>
          </a:p>
          <a:p>
            <a:r>
              <a:rPr lang="en-US" dirty="0" smtClean="0"/>
              <a:t>Assessment	</a:t>
            </a:r>
            <a:r>
              <a:rPr lang="en-US" u="sng" dirty="0" smtClean="0"/>
              <a:t>3.22</a:t>
            </a:r>
          </a:p>
          <a:p>
            <a:r>
              <a:rPr lang="en-US" dirty="0" smtClean="0"/>
              <a:t>Instruction	</a:t>
            </a:r>
            <a:r>
              <a:rPr lang="en-US" u="sng" dirty="0" smtClean="0"/>
              <a:t>3.36</a:t>
            </a:r>
          </a:p>
          <a:p>
            <a:r>
              <a:rPr lang="en-US" dirty="0" smtClean="0"/>
              <a:t>Learning and Environment	</a:t>
            </a:r>
            <a:r>
              <a:rPr lang="en-US" u="sng" dirty="0" smtClean="0"/>
              <a:t>3.38</a:t>
            </a:r>
          </a:p>
          <a:p>
            <a:r>
              <a:rPr lang="en-US" dirty="0" smtClean="0"/>
              <a:t>Professional Responsibilities	</a:t>
            </a:r>
            <a:r>
              <a:rPr lang="en-US" u="sng" dirty="0" smtClean="0"/>
              <a:t>3.17</a:t>
            </a:r>
            <a:endParaRPr lang="en-US" u="sng" dirty="0"/>
          </a:p>
        </p:txBody>
      </p:sp>
      <p:sp>
        <p:nvSpPr>
          <p:cNvPr id="5" name="Content Placeholder 4"/>
          <p:cNvSpPr>
            <a:spLocks noGrp="1"/>
          </p:cNvSpPr>
          <p:nvPr>
            <p:ph sz="half" idx="2"/>
          </p:nvPr>
        </p:nvSpPr>
        <p:spPr/>
        <p:txBody>
          <a:bodyPr/>
          <a:lstStyle/>
          <a:p>
            <a:pPr>
              <a:buNone/>
            </a:pPr>
            <a:r>
              <a:rPr lang="en-US" i="1" dirty="0" smtClean="0"/>
              <a:t>Dual Majors</a:t>
            </a:r>
          </a:p>
          <a:p>
            <a:r>
              <a:rPr lang="en-US" dirty="0" smtClean="0"/>
              <a:t>Planning and Preparation	</a:t>
            </a:r>
            <a:r>
              <a:rPr lang="en-US" u="sng" dirty="0" smtClean="0"/>
              <a:t>3.86</a:t>
            </a:r>
          </a:p>
          <a:p>
            <a:r>
              <a:rPr lang="en-US" dirty="0" smtClean="0"/>
              <a:t>Assessment	</a:t>
            </a:r>
            <a:r>
              <a:rPr lang="en-US" u="sng" dirty="0" smtClean="0"/>
              <a:t>3.77</a:t>
            </a:r>
          </a:p>
          <a:p>
            <a:r>
              <a:rPr lang="en-US" dirty="0" smtClean="0"/>
              <a:t>Instruction	</a:t>
            </a:r>
            <a:r>
              <a:rPr lang="en-US" u="sng" dirty="0" smtClean="0"/>
              <a:t>3.81</a:t>
            </a:r>
          </a:p>
          <a:p>
            <a:r>
              <a:rPr lang="en-US" dirty="0" smtClean="0"/>
              <a:t>Learning and Environment	</a:t>
            </a:r>
            <a:r>
              <a:rPr lang="en-US" u="sng" dirty="0" smtClean="0"/>
              <a:t>3.88</a:t>
            </a:r>
          </a:p>
          <a:p>
            <a:r>
              <a:rPr lang="en-US" dirty="0" smtClean="0"/>
              <a:t>Professional Responsibilities	</a:t>
            </a:r>
            <a:r>
              <a:rPr lang="en-US" u="sng" dirty="0" smtClean="0"/>
              <a:t>3.58</a:t>
            </a:r>
            <a:endParaRPr lang="en-US" u="sng"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696200" cy="1066800"/>
          </a:xfrm>
        </p:spPr>
        <p:txBody>
          <a:bodyPr>
            <a:normAutofit/>
          </a:bodyPr>
          <a:lstStyle/>
          <a:p>
            <a:r>
              <a:rPr lang="en-US" sz="3200" dirty="0" smtClean="0"/>
              <a:t>How the program offers integrated training and practice opportunities to enhance skills</a:t>
            </a:r>
            <a:endParaRPr lang="en-US" sz="3200" dirty="0"/>
          </a:p>
        </p:txBody>
      </p:sp>
      <p:sp>
        <p:nvSpPr>
          <p:cNvPr id="3" name="Content Placeholder 2"/>
          <p:cNvSpPr>
            <a:spLocks noGrp="1"/>
          </p:cNvSpPr>
          <p:nvPr>
            <p:ph idx="1"/>
          </p:nvPr>
        </p:nvSpPr>
        <p:spPr>
          <a:xfrm>
            <a:off x="381000" y="1447800"/>
            <a:ext cx="8305800" cy="4678363"/>
          </a:xfrm>
        </p:spPr>
        <p:txBody>
          <a:bodyPr/>
          <a:lstStyle/>
          <a:p>
            <a:pPr lvl="1">
              <a:buFont typeface="Arial" pitchFamily="34" charset="0"/>
              <a:buChar char="•"/>
            </a:pPr>
            <a:r>
              <a:rPr lang="en-US" dirty="0" smtClean="0"/>
              <a:t>Course redesign</a:t>
            </a:r>
          </a:p>
          <a:p>
            <a:pPr lvl="1"/>
            <a:r>
              <a:rPr lang="en-US" sz="1800" dirty="0" smtClean="0"/>
              <a:t>Classroom Management (SPE 451) co-taught with Literacy I (CIR 309)</a:t>
            </a:r>
          </a:p>
          <a:p>
            <a:pPr lvl="1">
              <a:buFont typeface="Arial" pitchFamily="34" charset="0"/>
              <a:buChar char="•"/>
            </a:pPr>
            <a:r>
              <a:rPr lang="en-US" dirty="0" smtClean="0"/>
              <a:t>Additional courses designed to enhance skills of teachers responsible for providing effective services to children with high incidence disabilities.</a:t>
            </a:r>
          </a:p>
          <a:p>
            <a:pPr lvl="1"/>
            <a:r>
              <a:rPr lang="en-US" sz="1800" dirty="0" smtClean="0"/>
              <a:t>Mathematics (SPE 410)</a:t>
            </a:r>
          </a:p>
          <a:p>
            <a:pPr lvl="1"/>
            <a:r>
              <a:rPr lang="en-US" sz="1800" dirty="0" smtClean="0"/>
              <a:t>Literacy (SPE 411)</a:t>
            </a:r>
          </a:p>
          <a:p>
            <a:pPr lvl="1">
              <a:buFont typeface="Arial" pitchFamily="34" charset="0"/>
              <a:buChar char="•"/>
            </a:pPr>
            <a:r>
              <a:rPr lang="en-US" dirty="0" smtClean="0"/>
              <a:t>Co-Teaching training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and Concerns in 2009</a:t>
            </a:r>
            <a:endParaRPr lang="en-US" dirty="0"/>
          </a:p>
        </p:txBody>
      </p:sp>
      <p:sp>
        <p:nvSpPr>
          <p:cNvPr id="3" name="Content Placeholder 2"/>
          <p:cNvSpPr>
            <a:spLocks noGrp="1"/>
          </p:cNvSpPr>
          <p:nvPr>
            <p:ph idx="1"/>
          </p:nvPr>
        </p:nvSpPr>
        <p:spPr>
          <a:xfrm>
            <a:off x="381000" y="1295400"/>
            <a:ext cx="8305800" cy="4830763"/>
          </a:xfrm>
        </p:spPr>
        <p:txBody>
          <a:bodyPr>
            <a:normAutofit/>
          </a:bodyPr>
          <a:lstStyle/>
          <a:p>
            <a:r>
              <a:rPr lang="en-US" sz="2400" dirty="0" smtClean="0"/>
              <a:t>Special Education and Elementary Education become one department</a:t>
            </a:r>
          </a:p>
          <a:p>
            <a:r>
              <a:rPr lang="en-US" sz="2400" dirty="0" smtClean="0"/>
              <a:t>Dual campus structure</a:t>
            </a:r>
          </a:p>
          <a:p>
            <a:r>
              <a:rPr lang="en-US" sz="2400" dirty="0" smtClean="0"/>
              <a:t>Institution of Higher Learning (governing body) mandates</a:t>
            </a:r>
          </a:p>
          <a:p>
            <a:r>
              <a:rPr lang="en-US" sz="2400" dirty="0" smtClean="0"/>
              <a:t>Large population of transfer students from community colleges (articulation agreement)</a:t>
            </a:r>
          </a:p>
          <a:p>
            <a:r>
              <a:rPr lang="en-US" sz="2400" dirty="0" smtClean="0"/>
              <a:t>Limited enrollment in Special Education</a:t>
            </a:r>
          </a:p>
          <a:p>
            <a:r>
              <a:rPr lang="en-US" sz="2400" dirty="0" smtClean="0"/>
              <a:t>Territorial issues</a:t>
            </a:r>
          </a:p>
          <a:p>
            <a:r>
              <a:rPr lang="en-US" sz="2400" dirty="0" smtClean="0"/>
              <a:t>Clinical issues</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552688" cy="944562"/>
          </a:xfrm>
        </p:spPr>
        <p:txBody>
          <a:bodyPr>
            <a:normAutofit/>
          </a:bodyPr>
          <a:lstStyle/>
          <a:p>
            <a:r>
              <a:rPr lang="en-US" sz="2400" dirty="0" smtClean="0"/>
              <a:t>How the program includes field-based training opportunities in diverse settings</a:t>
            </a:r>
            <a:endParaRPr lang="en-US" sz="2400" dirty="0"/>
          </a:p>
        </p:txBody>
      </p:sp>
      <p:sp>
        <p:nvSpPr>
          <p:cNvPr id="3" name="Content Placeholder 2"/>
          <p:cNvSpPr>
            <a:spLocks noGrp="1"/>
          </p:cNvSpPr>
          <p:nvPr>
            <p:ph idx="1"/>
          </p:nvPr>
        </p:nvSpPr>
        <p:spPr>
          <a:xfrm>
            <a:off x="304800" y="1219200"/>
            <a:ext cx="8628888" cy="5029200"/>
          </a:xfrm>
        </p:spPr>
        <p:txBody>
          <a:bodyPr>
            <a:normAutofit/>
          </a:bodyPr>
          <a:lstStyle/>
          <a:p>
            <a:r>
              <a:rPr lang="en-US" dirty="0" smtClean="0"/>
              <a:t>Partnering school districts</a:t>
            </a:r>
          </a:p>
          <a:p>
            <a:pPr lvl="1"/>
            <a:r>
              <a:rPr lang="en-US" dirty="0" smtClean="0"/>
              <a:t>Demographically diverse</a:t>
            </a:r>
          </a:p>
          <a:p>
            <a:pPr lvl="1"/>
            <a:r>
              <a:rPr lang="en-US" dirty="0" smtClean="0"/>
              <a:t>Distinctly difference performance levels</a:t>
            </a:r>
          </a:p>
          <a:p>
            <a:pPr lvl="1"/>
            <a:r>
              <a:rPr lang="en-US" dirty="0" smtClean="0"/>
              <a:t>Diverse cultural and language backgrounds</a:t>
            </a:r>
          </a:p>
          <a:p>
            <a:pPr lvl="1"/>
            <a:r>
              <a:rPr lang="en-US" dirty="0" smtClean="0"/>
              <a:t>Field experiences connected to course content, assessing student learning, administering curriculum based measures and assessments, and progress monitoring under the direction of the classroom teacher.</a:t>
            </a:r>
          </a:p>
          <a:p>
            <a:pPr lvl="1"/>
            <a:r>
              <a:rPr lang="en-US" dirty="0" smtClean="0"/>
              <a:t>University professors monitor</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28888" cy="990600"/>
          </a:xfrm>
        </p:spPr>
        <p:txBody>
          <a:bodyPr>
            <a:normAutofit/>
          </a:bodyPr>
          <a:lstStyle/>
          <a:p>
            <a:r>
              <a:rPr lang="en-US" sz="2000" dirty="0" smtClean="0"/>
              <a:t>How the program provides extended clinical learning opportunities, field experiences, and ongoing high quality mentoring in local schools</a:t>
            </a:r>
            <a:endParaRPr lang="en-US" sz="2000" dirty="0"/>
          </a:p>
        </p:txBody>
      </p:sp>
      <p:sp>
        <p:nvSpPr>
          <p:cNvPr id="3" name="Content Placeholder 2"/>
          <p:cNvSpPr>
            <a:spLocks noGrp="1"/>
          </p:cNvSpPr>
          <p:nvPr>
            <p:ph idx="1"/>
          </p:nvPr>
        </p:nvSpPr>
        <p:spPr>
          <a:xfrm>
            <a:off x="609600" y="1219200"/>
            <a:ext cx="8324088" cy="5029200"/>
          </a:xfrm>
        </p:spPr>
        <p:txBody>
          <a:bodyPr/>
          <a:lstStyle/>
          <a:p>
            <a:r>
              <a:rPr lang="en-US" dirty="0" smtClean="0"/>
              <a:t>Clinical and field experiences extended over four (4) semesters under the supervision of high quality mentor classroom teacher and university professor.</a:t>
            </a:r>
          </a:p>
          <a:p>
            <a:r>
              <a:rPr lang="en-US" dirty="0" smtClean="0"/>
              <a:t>Expansion of capstone (student teaching) to consist of year-long experience under the supervision of high quality mentor classroom teacher and university professor.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nSpc>
                <a:spcPts val="3600"/>
              </a:lnSpc>
            </a:pPr>
            <a:r>
              <a:rPr lang="en-US" sz="3600" dirty="0" smtClean="0"/>
              <a:t>Redesign: Pre-Service Teacher Preparation Curriculum Revision and Improvement</a:t>
            </a:r>
            <a:endParaRPr lang="en-US" sz="3600" dirty="0"/>
          </a:p>
        </p:txBody>
      </p:sp>
      <p:sp>
        <p:nvSpPr>
          <p:cNvPr id="3" name="Content Placeholder 2"/>
          <p:cNvSpPr>
            <a:spLocks noGrp="1"/>
          </p:cNvSpPr>
          <p:nvPr>
            <p:ph idx="1"/>
          </p:nvPr>
        </p:nvSpPr>
        <p:spPr/>
        <p:txBody>
          <a:bodyPr/>
          <a:lstStyle/>
          <a:p>
            <a:r>
              <a:rPr lang="en-US" dirty="0" smtClean="0"/>
              <a:t>Departmental meetings conducted to discuss the critical needs in special education.</a:t>
            </a:r>
          </a:p>
          <a:p>
            <a:r>
              <a:rPr lang="en-US" dirty="0" smtClean="0"/>
              <a:t>Departmental discussion about the creation of a dual major program at USM</a:t>
            </a:r>
          </a:p>
          <a:p>
            <a:pPr lvl="1"/>
            <a:r>
              <a:rPr lang="en-US" dirty="0" smtClean="0"/>
              <a:t>Requirements of special education</a:t>
            </a:r>
          </a:p>
          <a:p>
            <a:pPr lvl="1"/>
            <a:r>
              <a:rPr lang="en-US" dirty="0" smtClean="0"/>
              <a:t>Requirements of general education</a:t>
            </a:r>
          </a:p>
          <a:p>
            <a:pPr lvl="1"/>
            <a:r>
              <a:rPr lang="en-US" dirty="0" smtClean="0"/>
              <a:t>Additional criteria and objectives required</a:t>
            </a:r>
          </a:p>
          <a:p>
            <a:pPr lvl="1"/>
            <a:r>
              <a:rPr lang="en-US" dirty="0" smtClean="0"/>
              <a:t>Structure of the plan of study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Revision</a:t>
            </a:r>
            <a:endParaRPr lang="en-US" dirty="0"/>
          </a:p>
        </p:txBody>
      </p:sp>
      <p:sp>
        <p:nvSpPr>
          <p:cNvPr id="3" name="Content Placeholder 2"/>
          <p:cNvSpPr>
            <a:spLocks noGrp="1"/>
          </p:cNvSpPr>
          <p:nvPr>
            <p:ph idx="1"/>
          </p:nvPr>
        </p:nvSpPr>
        <p:spPr/>
        <p:txBody>
          <a:bodyPr/>
          <a:lstStyle/>
          <a:p>
            <a:r>
              <a:rPr lang="en-US" dirty="0" smtClean="0"/>
              <a:t>Evidence-based practices identified</a:t>
            </a:r>
          </a:p>
          <a:p>
            <a:pPr lvl="1"/>
            <a:r>
              <a:rPr lang="en-US" dirty="0" smtClean="0"/>
              <a:t>Council of Exceptional Children</a:t>
            </a:r>
          </a:p>
          <a:p>
            <a:pPr lvl="1"/>
            <a:r>
              <a:rPr lang="en-US" dirty="0" smtClean="0"/>
              <a:t>The Blue Ribbon Commission</a:t>
            </a:r>
          </a:p>
          <a:p>
            <a:pPr lvl="1"/>
            <a:r>
              <a:rPr lang="en-US" dirty="0" smtClean="0"/>
              <a:t>High Quality Teaching</a:t>
            </a:r>
          </a:p>
          <a:p>
            <a:pPr lvl="1"/>
            <a:r>
              <a:rPr lang="en-US" dirty="0" smtClean="0"/>
              <a:t>National Council of Mathematics</a:t>
            </a:r>
          </a:p>
          <a:p>
            <a:pPr lvl="1"/>
            <a:r>
              <a:rPr lang="en-US" dirty="0" smtClean="0"/>
              <a:t>International </a:t>
            </a:r>
            <a:r>
              <a:rPr lang="en-US" smtClean="0"/>
              <a:t>Reading Association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How realigned program meets State licensure and HQT requirements of section 602(10) of IDEA</a:t>
            </a:r>
            <a:endParaRPr lang="en-US" sz="2800" dirty="0"/>
          </a:p>
        </p:txBody>
      </p:sp>
      <p:sp>
        <p:nvSpPr>
          <p:cNvPr id="3" name="Content Placeholder 2"/>
          <p:cNvSpPr>
            <a:spLocks noGrp="1"/>
          </p:cNvSpPr>
          <p:nvPr>
            <p:ph idx="1"/>
          </p:nvPr>
        </p:nvSpPr>
        <p:spPr/>
        <p:txBody>
          <a:bodyPr>
            <a:normAutofit fontScale="70000" lnSpcReduction="20000"/>
          </a:bodyPr>
          <a:lstStyle/>
          <a:p>
            <a:r>
              <a:rPr lang="en-US" dirty="0" smtClean="0"/>
              <a:t>Departmental meetings to examine the differences in licensure requirements for elementary education K-6 program compared to special education K-12.</a:t>
            </a:r>
          </a:p>
          <a:p>
            <a:r>
              <a:rPr lang="en-US" dirty="0" smtClean="0"/>
              <a:t>Program of study was designed to incorporate all required courses in the Special Education program and the Elementary Education (K-6) program of study.</a:t>
            </a:r>
          </a:p>
          <a:p>
            <a:r>
              <a:rPr lang="en-US" dirty="0" smtClean="0"/>
              <a:t>Principle Investigator, department Chair, and select faculty met with Director of Teacher Licensure, State Director of Special Services, and State Superintendent of Education.</a:t>
            </a:r>
          </a:p>
          <a:p>
            <a:r>
              <a:rPr lang="en-US" dirty="0" smtClean="0"/>
              <a:t>Proposed program presented for approval at all appropriate university levels.</a:t>
            </a:r>
          </a:p>
          <a:p>
            <a:r>
              <a:rPr lang="en-US" dirty="0" smtClean="0"/>
              <a:t>Program presented to IHL with request for exception (133 hours).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the Program Equips Graduates with Knowledge and Skills</a:t>
            </a:r>
            <a:endParaRPr lang="en-US" dirty="0"/>
          </a:p>
        </p:txBody>
      </p:sp>
      <p:sp>
        <p:nvSpPr>
          <p:cNvPr id="3" name="Content Placeholder 2"/>
          <p:cNvSpPr>
            <a:spLocks noGrp="1"/>
          </p:cNvSpPr>
          <p:nvPr>
            <p:ph idx="1"/>
          </p:nvPr>
        </p:nvSpPr>
        <p:spPr/>
        <p:txBody>
          <a:bodyPr>
            <a:normAutofit fontScale="92500"/>
          </a:bodyPr>
          <a:lstStyle/>
          <a:p>
            <a:r>
              <a:rPr lang="en-US" sz="2200" dirty="0" smtClean="0"/>
              <a:t>University Curricular Advisory Committee (UCA) comprised of University faculty, K-12 classroom teachers, administrators chose to use:</a:t>
            </a:r>
          </a:p>
          <a:p>
            <a:pPr lvl="1"/>
            <a:r>
              <a:rPr lang="en-US" sz="2200" dirty="0" smtClean="0"/>
              <a:t>High Objective State Standard of Evaluation (HOUSSE) specified in ESEA</a:t>
            </a:r>
          </a:p>
          <a:p>
            <a:pPr lvl="1"/>
            <a:r>
              <a:rPr lang="en-US" sz="2200" dirty="0" smtClean="0"/>
              <a:t>Standards established by the Council of Exceptional Children</a:t>
            </a:r>
          </a:p>
          <a:p>
            <a:pPr lvl="1"/>
            <a:r>
              <a:rPr lang="en-US" sz="2200" dirty="0" smtClean="0"/>
              <a:t>Highly Qualified Special Education Teachers requirements for demonstrating subject-matter competency in a core academic subject.</a:t>
            </a:r>
          </a:p>
          <a:p>
            <a:r>
              <a:rPr lang="en-US" sz="2200" dirty="0" smtClean="0"/>
              <a:t>Field Experience Advisory Committee (FEAC) part of a state-wide team assigned the task of developing an instrument used to evaluate student teachers in determining the acquisition of requisite skills identified for effective teaching</a:t>
            </a:r>
            <a:r>
              <a:rPr lang="en-US" sz="2200" dirty="0" smtClean="0"/>
              <a:t>.</a:t>
            </a:r>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Instrument Used: Teacher Intern Assessment Instrument (TIAI)</a:t>
            </a:r>
            <a:endParaRPr lang="en-US" dirty="0"/>
          </a:p>
        </p:txBody>
      </p:sp>
      <p:sp>
        <p:nvSpPr>
          <p:cNvPr id="3" name="Content Placeholder 2"/>
          <p:cNvSpPr>
            <a:spLocks noGrp="1"/>
          </p:cNvSpPr>
          <p:nvPr>
            <p:ph idx="1"/>
          </p:nvPr>
        </p:nvSpPr>
        <p:spPr/>
        <p:txBody>
          <a:bodyPr>
            <a:normAutofit/>
          </a:bodyPr>
          <a:lstStyle/>
          <a:p>
            <a:r>
              <a:rPr lang="en-US" dirty="0" smtClean="0"/>
              <a:t>Developed with both short-term and long-term views of teacher effectiveness.</a:t>
            </a:r>
          </a:p>
          <a:p>
            <a:r>
              <a:rPr lang="en-US" dirty="0" smtClean="0"/>
              <a:t>Intentionally created to mirror the performance indicators of the Mississippi Statewide Teacher Assessment Rubric (M-STAR).</a:t>
            </a:r>
          </a:p>
          <a:p>
            <a:r>
              <a:rPr lang="en-US" dirty="0" smtClean="0"/>
              <a:t>Grounded in INTASC principles that guide beginning teacher development and assessment.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Indicators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Planning and Preparation</a:t>
            </a:r>
          </a:p>
          <a:p>
            <a:pPr marL="514350" indent="-514350">
              <a:buFont typeface="+mj-lt"/>
              <a:buAutoNum type="arabicPeriod"/>
            </a:pPr>
            <a:r>
              <a:rPr lang="en-US" dirty="0" smtClean="0"/>
              <a:t>Assessment</a:t>
            </a:r>
          </a:p>
          <a:p>
            <a:pPr marL="514350" indent="-514350">
              <a:buFont typeface="+mj-lt"/>
              <a:buAutoNum type="arabicPeriod"/>
            </a:pPr>
            <a:r>
              <a:rPr lang="en-US" dirty="0" smtClean="0"/>
              <a:t>Instruction</a:t>
            </a:r>
          </a:p>
          <a:p>
            <a:pPr marL="514350" indent="-514350">
              <a:buFont typeface="+mj-lt"/>
              <a:buAutoNum type="arabicPeriod"/>
            </a:pPr>
            <a:r>
              <a:rPr lang="en-US" dirty="0" smtClean="0"/>
              <a:t>Learning Environment</a:t>
            </a:r>
          </a:p>
          <a:p>
            <a:pPr marL="514350" indent="-514350">
              <a:buFont typeface="+mj-lt"/>
              <a:buAutoNum type="arabicPeriod"/>
            </a:pPr>
            <a:r>
              <a:rPr lang="en-US" dirty="0" smtClean="0"/>
              <a:t>Professional Responsibilities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305800" cy="4495800"/>
          </a:xfrm>
        </p:spPr>
        <p:txBody>
          <a:bodyPr>
            <a:normAutofit fontScale="90000"/>
          </a:bodyPr>
          <a:lstStyle/>
          <a:p>
            <a:r>
              <a:rPr lang="en-US" dirty="0" smtClean="0"/>
              <a:t>One of the major goals of the project was to develop a program that adequately prepared teacher candidates with the appropriate skills needed to address learning issues with high-incidence students in the general education environment.</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254</TotalTime>
  <Words>986</Words>
  <Application>Microsoft Office PowerPoint</Application>
  <PresentationFormat>On-screen Show (4:3)</PresentationFormat>
  <Paragraphs>169</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Solstice</vt:lpstr>
      <vt:lpstr>The University of Southern Mississippi Special Education Pre-Service Teacher Preparation Curriculum Revision and Improvement Project</vt:lpstr>
      <vt:lpstr>Issues and Concerns in 2009</vt:lpstr>
      <vt:lpstr>Redesign: Pre-Service Teacher Preparation Curriculum Revision and Improvement</vt:lpstr>
      <vt:lpstr>Curriculum Revision</vt:lpstr>
      <vt:lpstr>How realigned program meets State licensure and HQT requirements of section 602(10) of IDEA</vt:lpstr>
      <vt:lpstr>How the Program Equips Graduates with Knowledge and Skills</vt:lpstr>
      <vt:lpstr>Instrument Used: Teacher Intern Assessment Instrument (TIAI)</vt:lpstr>
      <vt:lpstr>Performance Indicators</vt:lpstr>
      <vt:lpstr>One of the major goals of the project was to develop a program that adequately prepared teacher candidates with the appropriate skills needed to address learning issues with high-incidence students in the general education environment.</vt:lpstr>
      <vt:lpstr>Research Design</vt:lpstr>
      <vt:lpstr>Results</vt:lpstr>
      <vt:lpstr>Planning and Preparation (cont.)</vt:lpstr>
      <vt:lpstr> Assessment</vt:lpstr>
      <vt:lpstr>Instruction</vt:lpstr>
      <vt:lpstr>Instruction (cont.)</vt:lpstr>
      <vt:lpstr>Learning Environment</vt:lpstr>
      <vt:lpstr>Professional Responsibilities</vt:lpstr>
      <vt:lpstr>Summary of Findings</vt:lpstr>
      <vt:lpstr>How the program offers integrated training and practice opportunities to enhance skills</vt:lpstr>
      <vt:lpstr>How the program includes field-based training opportunities in diverse settings</vt:lpstr>
      <vt:lpstr>How the program provides extended clinical learning opportunities, field experiences, and ongoing high quality mentoring in local schools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University of Southern Mississippi Special Education Pre-Service Teacher Preparation Curriculum Revision and Improvement Project</dc:title>
  <dc:subject>The University of Southern Mississippi Special Education Pre-Service Teacher Preparation Curriculum Revision and Improvement Project</dc:subject>
  <dc:creator>Office of Special Education Programs (OSEP)</dc:creator>
  <cp:lastModifiedBy>Linda Pady</cp:lastModifiedBy>
  <cp:revision>29</cp:revision>
  <dcterms:created xsi:type="dcterms:W3CDTF">2014-06-10T15:27:48Z</dcterms:created>
  <dcterms:modified xsi:type="dcterms:W3CDTF">2014-07-11T21:28:07Z</dcterms:modified>
  <cp:category>Public Domain</cp:category>
</cp:coreProperties>
</file>