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6" r:id="rId2"/>
    <p:sldId id="405" r:id="rId3"/>
    <p:sldId id="390" r:id="rId4"/>
    <p:sldId id="334" r:id="rId5"/>
    <p:sldId id="368" r:id="rId6"/>
    <p:sldId id="406" r:id="rId7"/>
    <p:sldId id="396" r:id="rId8"/>
    <p:sldId id="397" r:id="rId9"/>
    <p:sldId id="398" r:id="rId10"/>
    <p:sldId id="399" r:id="rId11"/>
    <p:sldId id="400" r:id="rId12"/>
    <p:sldId id="354" r:id="rId13"/>
    <p:sldId id="401" r:id="rId14"/>
    <p:sldId id="402" r:id="rId15"/>
    <p:sldId id="374" r:id="rId16"/>
    <p:sldId id="393" r:id="rId17"/>
    <p:sldId id="394" r:id="rId18"/>
    <p:sldId id="371" r:id="rId19"/>
    <p:sldId id="372" r:id="rId20"/>
    <p:sldId id="404" r:id="rId21"/>
    <p:sldId id="376" r:id="rId22"/>
    <p:sldId id="314" r:id="rId23"/>
    <p:sldId id="329" r:id="rId24"/>
    <p:sldId id="318" r:id="rId25"/>
    <p:sldId id="349" r:id="rId26"/>
    <p:sldId id="319" r:id="rId27"/>
    <p:sldId id="403" r:id="rId28"/>
    <p:sldId id="377" r:id="rId29"/>
    <p:sldId id="378" r:id="rId30"/>
    <p:sldId id="395" r:id="rId31"/>
    <p:sldId id="415" r:id="rId32"/>
    <p:sldId id="409" r:id="rId33"/>
    <p:sldId id="411" r:id="rId34"/>
    <p:sldId id="418" r:id="rId35"/>
    <p:sldId id="419" r:id="rId36"/>
    <p:sldId id="414" r:id="rId37"/>
    <p:sldId id="416" r:id="rId38"/>
    <p:sldId id="417" r:id="rId39"/>
    <p:sldId id="351" r:id="rId40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99CC00"/>
    <a:srgbClr val="000066"/>
    <a:srgbClr val="43B8D1"/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7" autoAdjust="0"/>
    <p:restoredTop sz="86450" autoAdjust="0"/>
  </p:normalViewPr>
  <p:slideViewPr>
    <p:cSldViewPr>
      <p:cViewPr>
        <p:scale>
          <a:sx n="60" d="100"/>
          <a:sy n="60" d="100"/>
        </p:scale>
        <p:origin x="-1404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4" y="0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75B8DF68-CBF0-4EB4-9213-2B12150E895A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4" y="8841738"/>
            <a:ext cx="3057053" cy="4657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82390A9B-C462-40E9-BB0F-785E96F2D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7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614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965" y="4422459"/>
            <a:ext cx="5641333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614" y="8841738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DEC24BE-F808-4757-96FF-13D66401B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3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093E7-3478-4052-B6B0-4CF040C7F9C7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6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53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53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41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5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arrow connector</a:t>
            </a:r>
          </a:p>
          <a:p>
            <a:r>
              <a:rPr lang="en-US" dirty="0" smtClean="0"/>
              <a:t>Arrow connecting Embedded progress Monitoring/Formative to Real time data, predictive analytics and personalization.</a:t>
            </a:r>
          </a:p>
          <a:p>
            <a:r>
              <a:rPr lang="en-US" dirty="0" smtClean="0"/>
              <a:t>Arrow connecting Embedded Interim/Benchmarking to Real time data, predictive analytics and personalization.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59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43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86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B18FA-A329-884C-96D8-DD7BD1DE2E7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4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36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75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5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1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9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31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24BE-F808-4757-96FF-13D66401BA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8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510099-89A3-4D5C-982F-9FD9B937B41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8600" y="2889250"/>
            <a:ext cx="8610600" cy="201613"/>
            <a:chOff x="228600" y="2889250"/>
            <a:chExt cx="8610600" cy="201613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16392" name="Rectangle 8" descr="Gold bar"/>
            <p:cNvSpPr>
              <a:spLocks noChangeArrowheads="1"/>
            </p:cNvSpPr>
            <p:nvPr/>
          </p:nvSpPr>
          <p:spPr bwMode="auto">
            <a:xfrm>
              <a:off x="228600" y="2889250"/>
              <a:ext cx="2870200" cy="201613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Rectangle 9" descr="Orange bar"/>
            <p:cNvSpPr>
              <a:spLocks noChangeArrowheads="1"/>
            </p:cNvSpPr>
            <p:nvPr/>
          </p:nvSpPr>
          <p:spPr bwMode="auto">
            <a:xfrm>
              <a:off x="3098800" y="2889250"/>
              <a:ext cx="2870200" cy="20161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Rectangle 10" descr="Slate bar"/>
            <p:cNvSpPr>
              <a:spLocks noChangeArrowheads="1"/>
            </p:cNvSpPr>
            <p:nvPr/>
          </p:nvSpPr>
          <p:spPr bwMode="auto">
            <a:xfrm>
              <a:off x="5969000" y="2889250"/>
              <a:ext cx="2870200" cy="201613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67D01-A9D7-4EF6-B656-F3707012D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2E459-502A-4269-8942-A63D7EA01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9CFC0D-8499-457D-80AB-F61AD8506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9AED42-E5A2-491C-947B-B0609AA54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4F1AC-5AD8-431C-BD8E-07CAA94666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CAST Logo" title="CAST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7200"/>
            <a:ext cx="1206793" cy="5287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D24C2-30F2-4CD3-A75E-8F66988FDA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2578A-E30F-47E3-9F14-FE380E6F4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84E12-F821-4646-9B5B-4BB64007F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A13FB-5018-4E9D-89FE-8EB4C2CCB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A7B96-A9C1-44DC-8CD5-98F32FC27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7DF2-D711-4DD6-93EE-86C5EA130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21748-9534-4EBF-A921-5E0791989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0DD655A-2A6E-4EE1-A1CD-2E47A654C3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228600" cy="6858000"/>
            <a:chOff x="0" y="0"/>
            <a:chExt cx="228600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367" name="Rectangle 7" descr="Gold bar"/>
            <p:cNvSpPr>
              <a:spLocks noChangeArrowheads="1"/>
            </p:cNvSpPr>
            <p:nvPr/>
          </p:nvSpPr>
          <p:spPr bwMode="auto">
            <a:xfrm>
              <a:off x="0" y="0"/>
              <a:ext cx="228600" cy="22860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69" name="Rectangle 9" descr="Orange bar"/>
            <p:cNvSpPr>
              <a:spLocks noChangeArrowheads="1"/>
            </p:cNvSpPr>
            <p:nvPr/>
          </p:nvSpPr>
          <p:spPr bwMode="auto">
            <a:xfrm>
              <a:off x="0" y="2286000"/>
              <a:ext cx="228600" cy="22860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70" name="Rectangle 10" descr="Slate bar"/>
            <p:cNvSpPr>
              <a:spLocks noChangeArrowheads="1"/>
            </p:cNvSpPr>
            <p:nvPr/>
          </p:nvSpPr>
          <p:spPr bwMode="auto">
            <a:xfrm>
              <a:off x="0" y="4572000"/>
              <a:ext cx="228600" cy="228600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ononlinelearning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babynamewizard.com/voyage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babynamewizard.com/voyage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file:///C:\Macintosh%20Hard%20Drive\Training%20-%20Conferences\MAAPS%202013\Presentation%20Bases\seneye%20store%20video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enterononlinelearning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Teaching &amp; Testing Online</a:t>
            </a:r>
            <a:endParaRPr lang="en-U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1" y="3270250"/>
            <a:ext cx="8598192" cy="2520950"/>
          </a:xfrm>
        </p:spPr>
        <p:txBody>
          <a:bodyPr/>
          <a:lstStyle/>
          <a:p>
            <a:r>
              <a:rPr lang="en-US" dirty="0" smtClean="0"/>
              <a:t>Patterns, Profiles and Personalization</a:t>
            </a:r>
          </a:p>
          <a:p>
            <a:endParaRPr lang="en-US" dirty="0"/>
          </a:p>
          <a:p>
            <a:pPr algn="r"/>
            <a:endParaRPr lang="en-US" sz="2400" dirty="0" smtClean="0"/>
          </a:p>
          <a:p>
            <a:pPr algn="r"/>
            <a:r>
              <a:rPr lang="en-US" sz="2000" dirty="0" smtClean="0"/>
              <a:t>Skip Stahl, Tracey Hall, CAST</a:t>
            </a:r>
          </a:p>
          <a:p>
            <a:pPr algn="r"/>
            <a:r>
              <a:rPr lang="en-US" sz="2000" dirty="0" smtClean="0"/>
              <a:t>Sean Smith, University of Kansas </a:t>
            </a:r>
            <a:endParaRPr lang="en-US" sz="2000" dirty="0"/>
          </a:p>
        </p:txBody>
      </p:sp>
      <p:pic>
        <p:nvPicPr>
          <p:cNvPr id="5" name="Picture 4" descr="high res logo.jpeg" title="Center on Online Learning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3" y="228601"/>
            <a:ext cx="3304435" cy="1447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item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Tests are designed to:</a:t>
            </a:r>
          </a:p>
          <a:p>
            <a:pPr lvl="1"/>
            <a:r>
              <a:rPr lang="en-US" dirty="0"/>
              <a:t>Present information to </a:t>
            </a:r>
            <a:r>
              <a:rPr lang="en-US" b="1" u="sng" dirty="0"/>
              <a:t>stimulate</a:t>
            </a:r>
            <a:r>
              <a:rPr lang="en-US" dirty="0"/>
              <a:t> the construct. </a:t>
            </a:r>
          </a:p>
          <a:p>
            <a:pPr lvl="1"/>
            <a:endParaRPr lang="en-US" dirty="0"/>
          </a:p>
          <a:p>
            <a:pPr lvl="1"/>
            <a:r>
              <a:rPr lang="en-US" b="1" u="sng" dirty="0"/>
              <a:t>Interact</a:t>
            </a:r>
            <a:r>
              <a:rPr lang="en-US" dirty="0"/>
              <a:t> with the information as the construct is operating</a:t>
            </a:r>
          </a:p>
          <a:p>
            <a:pPr lvl="1"/>
            <a:endParaRPr lang="en-US" dirty="0"/>
          </a:p>
          <a:p>
            <a:pPr lvl="1"/>
            <a:r>
              <a:rPr lang="en-US" b="1" u="sng" dirty="0"/>
              <a:t>Produce a response </a:t>
            </a:r>
            <a:r>
              <a:rPr lang="en-US" dirty="0"/>
              <a:t>which becomes a physical product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Items Function</a:t>
            </a:r>
            <a:endParaRPr lang="en-US" dirty="0"/>
          </a:p>
        </p:txBody>
      </p:sp>
      <p:pic>
        <p:nvPicPr>
          <p:cNvPr id="4098" name="Picture 2" descr="Flow chart despicting the presentation, interaction, response and scoring relative to construct inference" title="How test items 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0" y="1981200"/>
            <a:ext cx="7780060" cy="26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a challenge or barrier exists at any of these levels, inference about the construct will fail. </a:t>
            </a:r>
            <a:r>
              <a:rPr lang="en-US" dirty="0" smtClean="0"/>
              <a:t>					</a:t>
            </a:r>
            <a:r>
              <a:rPr lang="en-US" sz="2000" b="1" dirty="0" smtClean="0"/>
              <a:t>Russell, M. 2011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Assessment Impacts Instruction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209800"/>
            <a:ext cx="4999037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9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Monitoring: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r>
              <a:rPr lang="en-US" sz="2800" dirty="0" smtClean="0"/>
              <a:t>K-12 Content/Learning Management Systems (CMS/LMS) can track student learning pathways, time on activity &amp; achievement in real time.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Provides opportunity for                                       course corrections at the                                         point of instruction.</a:t>
            </a:r>
            <a:endParaRPr lang="en-US" sz="2800" dirty="0"/>
          </a:p>
        </p:txBody>
      </p:sp>
      <p:pic>
        <p:nvPicPr>
          <p:cNvPr id="5122" name="Picture 2" descr="Image of Read 180 Student dashboard&#10;" title="Read 180 Student Das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39207"/>
            <a:ext cx="3810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Mastery: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dirty="0" smtClean="0"/>
              <a:t>CMS/LMS affordance &amp; data fueling the precipitous increase in competency-based education.</a:t>
            </a:r>
          </a:p>
          <a:p>
            <a:r>
              <a:rPr lang="en-US" dirty="0" smtClean="0"/>
              <a:t>“Student Centered” progression through levels, not grades.</a:t>
            </a:r>
          </a:p>
          <a:p>
            <a:r>
              <a:rPr lang="en-US" dirty="0" smtClean="0"/>
              <a:t>Customized learning                              pathways for each                             student. </a:t>
            </a:r>
          </a:p>
          <a:p>
            <a:endParaRPr lang="en-US" dirty="0"/>
          </a:p>
        </p:txBody>
      </p:sp>
      <p:pic>
        <p:nvPicPr>
          <p:cNvPr id="6146" name="Picture 2" descr="Picture of person walking a bridge to a goal" title="Mas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12" y="4267200"/>
            <a:ext cx="3683138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Summative: Impact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799"/>
            <a:ext cx="8534400" cy="2410645"/>
          </a:xfrm>
        </p:spPr>
        <p:txBody>
          <a:bodyPr/>
          <a:lstStyle/>
          <a:p>
            <a:r>
              <a:rPr lang="en-US" dirty="0" smtClean="0"/>
              <a:t>Increased attention on technology and digital media</a:t>
            </a:r>
          </a:p>
          <a:p>
            <a:r>
              <a:rPr lang="en-US" dirty="0" smtClean="0"/>
              <a:t>Increased awareness regarding accessibility and accommodations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12" descr="http://t1.gstatic.com/images?q=tbn:ANd9GcR65CaWfbrB_dLR5e_VCIWg2b2V1dluXUiR7iW4XQKvTZtadOUe" title="PARR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80" y="4819649"/>
            <a:ext cx="1979082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SBAC Logo" title="SBA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22675"/>
            <a:ext cx="2438400" cy="9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CCSS Summative Assessment </a:t>
            </a:r>
          </a:p>
        </p:txBody>
      </p:sp>
      <p:pic>
        <p:nvPicPr>
          <p:cNvPr id="8195" name="Picture 3" descr="A US map depicting the states that have signed on to the PARRC &amp; SBAC assessments as of June, 2014  " title="CCSS Sumative Assessment stat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6953"/>
            <a:ext cx="6477000" cy="513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6137275"/>
            <a:ext cx="2286000" cy="644525"/>
          </a:xfrm>
        </p:spPr>
        <p:txBody>
          <a:bodyPr/>
          <a:lstStyle/>
          <a:p>
            <a:pPr marL="0" indent="0" algn="r">
              <a:buNone/>
            </a:pPr>
            <a:r>
              <a:rPr lang="en-US" sz="2400" dirty="0" smtClean="0"/>
              <a:t>June,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48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Aloud Accommodation</a:t>
            </a:r>
            <a:endParaRPr lang="en-US" dirty="0"/>
          </a:p>
        </p:txBody>
      </p:sp>
      <p:pic>
        <p:nvPicPr>
          <p:cNvPr id="9219" name="Picture 3" descr="A US Map detailing the nearly 50/50 split between those states allowing a read aloud acommodation on high stakes testing and those prohibitign it. " title="Read Aloud Accommodatio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7" y="1981200"/>
            <a:ext cx="837828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4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CCSS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r>
              <a:rPr lang="en-US" dirty="0" smtClean="0"/>
              <a:t>Summative</a:t>
            </a:r>
          </a:p>
          <a:p>
            <a:endParaRPr lang="en-US" dirty="0"/>
          </a:p>
          <a:p>
            <a:r>
              <a:rPr lang="en-US" dirty="0" smtClean="0"/>
              <a:t>Summative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C</a:t>
            </a:r>
            <a:r>
              <a:rPr lang="en-US" dirty="0" smtClean="0"/>
              <a:t>omputer Adaptive)</a:t>
            </a:r>
          </a:p>
          <a:p>
            <a:pPr lvl="1"/>
            <a:endParaRPr lang="en-US" dirty="0"/>
          </a:p>
          <a:p>
            <a:r>
              <a:rPr lang="en-US" dirty="0" smtClean="0"/>
              <a:t>Progress Monitoring/                           Formative</a:t>
            </a:r>
            <a:endParaRPr lang="en-US" dirty="0"/>
          </a:p>
        </p:txBody>
      </p:sp>
      <p:pic>
        <p:nvPicPr>
          <p:cNvPr id="2060" name="Picture 12" descr="http://t1.gstatic.com/images?q=tbn:ANd9GcR65CaWfbrB_dLR5e_VCIWg2b2V1dluXUiR7iW4XQKvTZtadOUe" title="PARR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59" y="1676400"/>
            <a:ext cx="1979082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BAC Logo" title="SBA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68" y="2895600"/>
            <a:ext cx="2438400" cy="9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t1.gstatic.com/images?q=tbn:ANd9GcRJU1iopqRWSH0Xxp_9r6McvuLw0XjqPqeAX_1z0mumwtRmisp_Sw" title="DL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90" y="4343400"/>
            <a:ext cx="275572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NCSC National Center and State Collaborative" title="NCS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7" y="5486400"/>
            <a:ext cx="2362200" cy="81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Item level KSA/construct relevance</a:t>
            </a:r>
          </a:p>
          <a:p>
            <a:pPr lvl="1"/>
            <a:r>
              <a:rPr lang="en-US" dirty="0" smtClean="0"/>
              <a:t>Access supports provided to students during instruction should be available during assessment as long as they do not violate the construct(s) being assessed.</a:t>
            </a:r>
          </a:p>
          <a:p>
            <a:r>
              <a:rPr lang="en-US" dirty="0" smtClean="0"/>
              <a:t>Accessibility supports versus scaffolds</a:t>
            </a:r>
          </a:p>
          <a:p>
            <a:pPr lvl="1"/>
            <a:r>
              <a:rPr lang="en-US" dirty="0"/>
              <a:t>Scaffolds (word prediction, spell checking, and browse-aloud </a:t>
            </a:r>
            <a:r>
              <a:rPr lang="en-US" dirty="0" smtClean="0"/>
              <a:t>tools, etc.) are common to digital learning environments – what is their role in summative assessments?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/>
              <a:t>KU Center for Research on Learning, CAST &amp; NASDSE</a:t>
            </a:r>
          </a:p>
          <a:p>
            <a:r>
              <a:rPr lang="en-US" dirty="0"/>
              <a:t>Funded by Office of Special Education Programs</a:t>
            </a:r>
          </a:p>
          <a:p>
            <a:r>
              <a:rPr lang="en-US" dirty="0"/>
              <a:t>The Center’s focus:</a:t>
            </a:r>
            <a:endParaRPr lang="en-US" sz="2400" dirty="0"/>
          </a:p>
          <a:p>
            <a:pPr lvl="1"/>
            <a:r>
              <a:rPr lang="en-US" sz="2400" dirty="0"/>
              <a:t>Trends &amp; Issues</a:t>
            </a:r>
          </a:p>
          <a:p>
            <a:pPr lvl="1"/>
            <a:r>
              <a:rPr lang="en-US" sz="2400" dirty="0"/>
              <a:t>Positive outcomes/negative consequences</a:t>
            </a:r>
          </a:p>
          <a:p>
            <a:pPr lvl="1"/>
            <a:r>
              <a:rPr lang="en-US" sz="2400" dirty="0"/>
              <a:t>Promising approaches </a:t>
            </a:r>
          </a:p>
          <a:p>
            <a:pPr lvl="1"/>
            <a:endParaRPr lang="en-US" sz="2400" dirty="0"/>
          </a:p>
          <a:p>
            <a:pPr marL="457200" lvl="1" indent="0" algn="r">
              <a:buNone/>
            </a:pPr>
            <a:r>
              <a:rPr lang="en-US" sz="2400" dirty="0">
                <a:hlinkClick r:id="rId3" tooltip="Website for Center on Online Learning and Students with Disabilities"/>
              </a:rPr>
              <a:t>http://centerononlinelearning.org/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logo_ideas_that_work.gif" title="IDEA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04364"/>
            <a:ext cx="1838714" cy="12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r>
              <a:rPr lang="en-US" sz="2000" dirty="0" smtClean="0"/>
              <a:t>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Computer-Adapted testing &amp; SWD</a:t>
            </a:r>
          </a:p>
          <a:p>
            <a:pPr lvl="1"/>
            <a:r>
              <a:rPr lang="en-US" i="1" dirty="0" smtClean="0"/>
              <a:t>“…</a:t>
            </a:r>
            <a:r>
              <a:rPr lang="en-US" i="1" dirty="0"/>
              <a:t>idiosyncratic responding in an adaptive setting can be disastrous in terms of arriving at a </a:t>
            </a:r>
            <a:r>
              <a:rPr lang="en-US" i="1" dirty="0" smtClean="0"/>
              <a:t>stable and </a:t>
            </a:r>
            <a:r>
              <a:rPr lang="en-US" i="1" dirty="0"/>
              <a:t>accurate proficiency </a:t>
            </a:r>
            <a:r>
              <a:rPr lang="en-US" i="1" dirty="0" smtClean="0"/>
              <a:t>estimate”.</a:t>
            </a:r>
          </a:p>
          <a:p>
            <a:pPr lvl="3"/>
            <a:r>
              <a:rPr lang="en-US" dirty="0" smtClean="0"/>
              <a:t>Stone &amp; Davey, ETS 2011</a:t>
            </a:r>
          </a:p>
          <a:p>
            <a:r>
              <a:rPr lang="en-US" dirty="0" smtClean="0"/>
              <a:t>Student Profile</a:t>
            </a:r>
          </a:p>
          <a:p>
            <a:pPr lvl="1"/>
            <a:r>
              <a:rPr lang="en-US" dirty="0" smtClean="0"/>
              <a:t>..tells </a:t>
            </a:r>
            <a:r>
              <a:rPr lang="en-US" dirty="0"/>
              <a:t>the delivery system what the needs are for specific </a:t>
            </a:r>
            <a:r>
              <a:rPr lang="en-US" dirty="0" smtClean="0"/>
              <a:t>users</a:t>
            </a:r>
          </a:p>
          <a:p>
            <a:pPr lvl="3"/>
            <a:r>
              <a:rPr lang="en-US" dirty="0" smtClean="0"/>
              <a:t>Accessible Portable Item Profile (APIP), IMS Global, 2014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8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</a:t>
            </a:r>
            <a:endParaRPr lang="en-US" dirty="0"/>
          </a:p>
        </p:txBody>
      </p:sp>
      <p:pic>
        <p:nvPicPr>
          <p:cNvPr id="4102" name="Picture 6" descr="http://static4.depositphotos.com/1030387/400/v/950/depositphotos_4001388-Multimedia-Buttons---Wheel.jpg" title="graphic depicting multim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igitalclaritygroup.com/wordpress/wp-content/uploads/2013/03/single_file_line_pc_1827.png" title="graphic depicting personal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</a:t>
            </a:r>
            <a:r>
              <a:rPr lang="en-US" sz="2000" dirty="0" smtClean="0"/>
              <a:t>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2390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+ Analytics = Personalization</a:t>
            </a:r>
            <a:endParaRPr lang="en-US" dirty="0"/>
          </a:p>
        </p:txBody>
      </p:sp>
      <p:pic>
        <p:nvPicPr>
          <p:cNvPr id="4098" name="Picture 2" descr="Graphic images depicting big data, analytics, and learning contributing to personalization&#10;" title="Flow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" y="2209800"/>
            <a:ext cx="874236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</a:t>
            </a:r>
            <a:r>
              <a:rPr lang="en-US" sz="2000" dirty="0"/>
              <a:t> (</a:t>
            </a:r>
            <a:r>
              <a:rPr lang="en-US" sz="2000" dirty="0" smtClean="0"/>
              <a:t>continued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r>
              <a:rPr lang="en-US" sz="2800" dirty="0" smtClean="0"/>
              <a:t>Data =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logon/logoff; dwell time,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wayfinding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past/current achievement</a:t>
            </a:r>
          </a:p>
          <a:p>
            <a:endParaRPr lang="en-US" sz="2800" dirty="0"/>
          </a:p>
          <a:p>
            <a:r>
              <a:rPr lang="en-US" sz="2800" dirty="0" smtClean="0"/>
              <a:t>Analytics =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collection, analysis &amp; reporting of data for customization, prediction &amp; personalization</a:t>
            </a:r>
          </a:p>
          <a:p>
            <a:endParaRPr lang="en-US" sz="2800" dirty="0" smtClean="0"/>
          </a:p>
          <a:p>
            <a:r>
              <a:rPr lang="en-US" sz="2800" dirty="0" smtClean="0"/>
              <a:t>Student Centered </a:t>
            </a:r>
            <a:r>
              <a:rPr lang="en-US" sz="2800" dirty="0"/>
              <a:t>Learning </a:t>
            </a:r>
            <a:r>
              <a:rPr lang="en-US" sz="2800" dirty="0" smtClean="0"/>
              <a:t>=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situated, progressive, generative, self-paced &amp; competency-based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</a:t>
            </a:r>
            <a:r>
              <a:rPr lang="en-US" sz="2000" dirty="0"/>
              <a:t> (continued </a:t>
            </a:r>
            <a:r>
              <a:rPr lang="en-US" sz="2000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5462"/>
            <a:ext cx="8229600" cy="4800600"/>
          </a:xfrm>
          <a:effectLst/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Big Data </a:t>
            </a:r>
            <a:r>
              <a:rPr lang="en-US" sz="2800" dirty="0" smtClean="0"/>
              <a:t>+ Analytics = Student Centered Learning</a:t>
            </a:r>
          </a:p>
          <a:p>
            <a:pPr marL="0" indent="0">
              <a:buNone/>
            </a:pP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18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1800" dirty="0" smtClean="0"/>
              <a:t>Baby </a:t>
            </a:r>
            <a:r>
              <a:rPr lang="en-US" sz="1800" dirty="0"/>
              <a:t>Name Voyager </a:t>
            </a:r>
            <a:r>
              <a:rPr lang="en-US" sz="1800" dirty="0" smtClean="0"/>
              <a:t>                   </a:t>
            </a:r>
            <a:r>
              <a:rPr lang="en-US" sz="1800" dirty="0" smtClean="0">
                <a:hlinkClick r:id="rId2" tooltip="Website for Baby Names"/>
              </a:rPr>
              <a:t>http</a:t>
            </a:r>
            <a:r>
              <a:rPr lang="en-US" sz="1800" dirty="0">
                <a:hlinkClick r:id="rId2" tooltip="Website for Baby Names"/>
              </a:rPr>
              <a:t>://www.babynamewizard.com/voyager</a:t>
            </a:r>
            <a:r>
              <a:rPr lang="en-US" sz="1800" dirty="0" smtClean="0">
                <a:hlinkClick r:id="rId2" tooltip="Website for Baby Names"/>
              </a:rPr>
              <a:t># </a:t>
            </a:r>
            <a:endParaRPr lang="en-US" sz="1800" dirty="0"/>
          </a:p>
        </p:txBody>
      </p:sp>
      <p:pic>
        <p:nvPicPr>
          <p:cNvPr id="65538" name="Picture 2" descr="graph showing the decline in popularity of the name &quot;William&quot; from 1880s to 2011" title="Baby Name Voyager Displ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096000" cy="3362325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</a:t>
            </a:r>
            <a:r>
              <a:rPr lang="en-US" sz="2000" dirty="0"/>
              <a:t> (continued </a:t>
            </a:r>
            <a:r>
              <a:rPr lang="en-US" sz="2000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Big Data </a:t>
            </a:r>
            <a:r>
              <a:rPr lang="en-US" sz="2800" dirty="0" smtClean="0"/>
              <a:t>+ Analytics = Student Centered Learning</a:t>
            </a:r>
          </a:p>
          <a:p>
            <a:pPr marL="0" indent="0">
              <a:buNone/>
            </a:pP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28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18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1800" dirty="0" smtClean="0"/>
              <a:t>Baby </a:t>
            </a:r>
            <a:r>
              <a:rPr lang="en-US" sz="1800" dirty="0"/>
              <a:t>Name Voyager                    </a:t>
            </a:r>
            <a:r>
              <a:rPr lang="en-US" sz="1800" dirty="0">
                <a:hlinkClick r:id="rId2" tooltip="Website for Baby Names"/>
              </a:rPr>
              <a:t>http://www.babynamewizard.com/voyager#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1" name="Picture 3" descr="Graph showing the popularity of the the name &quot;Skip&quot; peaking 1940-1960" title="Baby Name Voyager Dis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076950" cy="333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</a:t>
            </a:r>
            <a:r>
              <a:rPr lang="en-US" sz="2000" dirty="0"/>
              <a:t> (continued </a:t>
            </a:r>
            <a:r>
              <a:rPr lang="en-US" sz="2000" dirty="0" smtClean="0"/>
              <a:t>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Big Data + </a:t>
            </a:r>
            <a:r>
              <a:rPr lang="en-US" sz="2800" dirty="0" smtClean="0">
                <a:solidFill>
                  <a:srgbClr val="FF0000"/>
                </a:solidFill>
              </a:rPr>
              <a:t>Analytics</a:t>
            </a:r>
            <a:r>
              <a:rPr lang="en-US" sz="2800" dirty="0" smtClean="0"/>
              <a:t> = Student Centered Learning</a:t>
            </a:r>
            <a:endParaRPr lang="en-US" sz="2800" dirty="0"/>
          </a:p>
        </p:txBody>
      </p:sp>
      <p:pic>
        <p:nvPicPr>
          <p:cNvPr id="5" name="Picture 2" descr="graphic to support the statement that Big Data + Analytics = Student Centered Learning" title="cartoon of fish in fishbowl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8" y="2496403"/>
            <a:ext cx="4429125" cy="372945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</a:t>
            </a:r>
            <a:r>
              <a:rPr lang="en-US" sz="2000" dirty="0"/>
              <a:t> (continued </a:t>
            </a:r>
            <a:r>
              <a:rPr lang="en-US" sz="2000" dirty="0" smtClean="0"/>
              <a:t>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2800" dirty="0" smtClean="0"/>
              <a:t>CMS/LMS provide real-time usage &amp; achievement data previously unavailable</a:t>
            </a:r>
          </a:p>
          <a:p>
            <a:r>
              <a:rPr lang="en-US" sz="2800" dirty="0" smtClean="0"/>
              <a:t>Aggregated achievement data correlated to attendance, homework completion, teacher observation, etc. can be helpful in predicting outcome patterns </a:t>
            </a:r>
          </a:p>
          <a:p>
            <a:r>
              <a:rPr lang="en-US" sz="2800" dirty="0" smtClean="0"/>
              <a:t>Student-centered instruction aligns with competency-based models since grade level achievement markers are insufficiently granular</a:t>
            </a:r>
          </a:p>
          <a:p>
            <a:r>
              <a:rPr lang="en-US" sz="2800" dirty="0" smtClean="0"/>
              <a:t>Lessons learned from IEP implementation can benefit student-centered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2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Personalization: Pivot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72" y="1604318"/>
            <a:ext cx="3431628" cy="47964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Grade-based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academic achievement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Time based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Accountability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Achievement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Outcomes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Standards aligned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91200" y="1524000"/>
            <a:ext cx="3111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>
                <a:solidFill>
                  <a:srgbClr val="99CC00"/>
                </a:solidFill>
              </a:rPr>
              <a:t>Competency-based academic achievement</a:t>
            </a:r>
          </a:p>
          <a:p>
            <a:pPr lvl="1"/>
            <a:r>
              <a:rPr lang="en-US" kern="0" dirty="0" smtClean="0">
                <a:solidFill>
                  <a:srgbClr val="99CC00"/>
                </a:solidFill>
              </a:rPr>
              <a:t>Levels</a:t>
            </a:r>
          </a:p>
          <a:p>
            <a:pPr lvl="1"/>
            <a:r>
              <a:rPr lang="en-US" kern="0" dirty="0" smtClean="0">
                <a:solidFill>
                  <a:srgbClr val="99CC00"/>
                </a:solidFill>
              </a:rPr>
              <a:t>Progressions</a:t>
            </a:r>
          </a:p>
          <a:p>
            <a:pPr lvl="1"/>
            <a:r>
              <a:rPr lang="en-US" kern="0" dirty="0" smtClean="0">
                <a:solidFill>
                  <a:srgbClr val="99CC00"/>
                </a:solidFill>
              </a:rPr>
              <a:t>Mastery</a:t>
            </a:r>
          </a:p>
          <a:p>
            <a:pPr lvl="1"/>
            <a:r>
              <a:rPr lang="en-US" kern="0" dirty="0" smtClean="0">
                <a:solidFill>
                  <a:srgbClr val="99CC00"/>
                </a:solidFill>
              </a:rPr>
              <a:t>Proficiency aligned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  <p:pic>
        <p:nvPicPr>
          <p:cNvPr id="6146" name="Picture 2" descr="http://people-equation.com/wp-content/uploads/2012/08/Arrows-diverge.jpg" title="image of two diverging ar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69167" y="3464566"/>
            <a:ext cx="4648200" cy="21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Personalization: Pivot Points</a:t>
            </a:r>
            <a:r>
              <a:rPr lang="en-US" sz="2000" dirty="0" smtClean="0"/>
              <a:t> (continued)</a:t>
            </a:r>
            <a:endParaRPr lang="en-US" sz="4000" dirty="0"/>
          </a:p>
        </p:txBody>
      </p:sp>
      <p:sp>
        <p:nvSpPr>
          <p:cNvPr id="3" name="Content Placeholder 2" descr="arrow connector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ssessment authenticity can be improved in a digital environment by combining: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Embedded</a:t>
            </a:r>
            <a:r>
              <a:rPr lang="en-US" dirty="0" smtClean="0"/>
              <a:t> progress </a:t>
            </a:r>
            <a:r>
              <a:rPr lang="en-US" dirty="0"/>
              <a:t>Monitoring/Formative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Embedded</a:t>
            </a:r>
            <a:r>
              <a:rPr lang="en-US" dirty="0"/>
              <a:t> </a:t>
            </a:r>
            <a:r>
              <a:rPr lang="en-US" dirty="0" smtClean="0"/>
              <a:t>Interim/Benchmarking</a:t>
            </a:r>
            <a:endParaRPr lang="en-US" dirty="0"/>
          </a:p>
          <a:p>
            <a:pPr lvl="1"/>
            <a:r>
              <a:rPr lang="en-US" dirty="0" smtClean="0"/>
              <a:t>High Stakes/Summative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Real time data</a:t>
            </a:r>
          </a:p>
          <a:p>
            <a:pPr lvl="2"/>
            <a:r>
              <a:rPr lang="en-US" dirty="0" smtClean="0"/>
              <a:t>Predictive analytics</a:t>
            </a:r>
          </a:p>
          <a:p>
            <a:pPr lvl="2"/>
            <a:r>
              <a:rPr lang="en-US" dirty="0" smtClean="0"/>
              <a:t>Personalization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123" name="Picture 3" descr="Top arrow connects Embedded progress Montoring to Real time data, predictive analytics, and Personalization.&#10;Bottom arrow connects Embedded interim/Benchmarking to Real time data, predictive analytics, and Personalization." title="Two curved ar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59836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Graphic depicting the overlap of currculum, instruction &amp; assessment&#10;" title="Venn Dia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28090"/>
            <a:ext cx="3200400" cy="255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5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Enrollment</a:t>
            </a:r>
            <a:endParaRPr lang="en-US" dirty="0"/>
          </a:p>
        </p:txBody>
      </p:sp>
      <p:pic>
        <p:nvPicPr>
          <p:cNvPr id="4" name="Picture 2" descr="Table depicting online enrollment of PreK-12 students 2011 - 2016  sowing growth trajectories of over 40% for full and part-time home schooled, public and private online school enrollment." title="PreK-12 Online Enroll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298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 descr="graphic oval highlighting the projected online enrollment to be over 10 million by 2016"/>
          <p:cNvSpPr/>
          <p:nvPr/>
        </p:nvSpPr>
        <p:spPr bwMode="auto">
          <a:xfrm>
            <a:off x="6477000" y="4038600"/>
            <a:ext cx="1219200" cy="7004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48200"/>
            <a:ext cx="8229600" cy="2133600"/>
          </a:xfrm>
        </p:spPr>
        <p:txBody>
          <a:bodyPr/>
          <a:lstStyle/>
          <a:p>
            <a:r>
              <a:rPr lang="en-US" sz="2800" dirty="0" smtClean="0"/>
              <a:t>2016 projections</a:t>
            </a:r>
            <a:r>
              <a:rPr lang="en-US" sz="2000" dirty="0" smtClean="0"/>
              <a:t>:</a:t>
            </a:r>
          </a:p>
          <a:p>
            <a:pPr lvl="1"/>
            <a:r>
              <a:rPr lang="en-US" sz="2400" dirty="0" smtClean="0"/>
              <a:t>6.53 </a:t>
            </a:r>
            <a:r>
              <a:rPr lang="en-US" sz="2400" dirty="0"/>
              <a:t>million </a:t>
            </a:r>
            <a:r>
              <a:rPr lang="en-US" sz="2400" dirty="0" smtClean="0"/>
              <a:t>students in online learning</a:t>
            </a:r>
          </a:p>
          <a:p>
            <a:pPr lvl="1"/>
            <a:r>
              <a:rPr lang="en-US" sz="2400" dirty="0" smtClean="0"/>
              <a:t>4.18 </a:t>
            </a:r>
            <a:r>
              <a:rPr lang="en-US" sz="2400" dirty="0"/>
              <a:t>million </a:t>
            </a:r>
            <a:r>
              <a:rPr lang="en-US" sz="2400" dirty="0" smtClean="0"/>
              <a:t>homeschoolers online</a:t>
            </a:r>
          </a:p>
          <a:p>
            <a:pPr lvl="1"/>
            <a:r>
              <a:rPr lang="en-US" sz="2400" dirty="0" smtClean="0"/>
              <a:t>10.71 </a:t>
            </a:r>
            <a:r>
              <a:rPr lang="en-US" sz="2400" dirty="0"/>
              <a:t>million </a:t>
            </a:r>
            <a:r>
              <a:rPr lang="en-US" sz="2400" dirty="0" smtClean="0"/>
              <a:t>total.,18.0</a:t>
            </a:r>
            <a:r>
              <a:rPr lang="en-US" sz="2400" dirty="0"/>
              <a:t>% of all US </a:t>
            </a:r>
            <a:endParaRPr lang="en-US" sz="2400" dirty="0" smtClean="0"/>
          </a:p>
          <a:p>
            <a:pPr marL="0" indent="0" algn="r">
              <a:buNone/>
            </a:pPr>
            <a:r>
              <a:rPr lang="en-US" sz="1800" i="1" dirty="0" smtClean="0"/>
              <a:t>Ambient Insight, 2013 </a:t>
            </a:r>
            <a:endParaRPr lang="en-US" sz="1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title="Photograph of the ocean and horiz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 smtClean="0"/>
              <a:t>Student Profiles</a:t>
            </a:r>
          </a:p>
          <a:p>
            <a:pPr lvl="1"/>
            <a:r>
              <a:rPr lang="en-US" dirty="0" smtClean="0"/>
              <a:t>Knowledge gained from the PARRC &amp; SBAC assessments re: Accessible Portable Item Profile (APIP)</a:t>
            </a:r>
          </a:p>
          <a:p>
            <a:r>
              <a:rPr lang="en-US" dirty="0" smtClean="0"/>
              <a:t>Competency-based education</a:t>
            </a:r>
          </a:p>
          <a:p>
            <a:pPr lvl="1"/>
            <a:r>
              <a:rPr lang="en-US" dirty="0" smtClean="0"/>
              <a:t>Student-centered; personalization, mastery-based</a:t>
            </a:r>
          </a:p>
          <a:p>
            <a:r>
              <a:rPr lang="en-US" dirty="0" smtClean="0"/>
              <a:t>Growing awareness of need for national accessible learning content guidelines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1054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Developing effective social </a:t>
            </a:r>
            <a:r>
              <a:rPr lang="en-US" sz="2000" dirty="0"/>
              <a:t>skills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Access </a:t>
            </a:r>
            <a:r>
              <a:rPr lang="en-US" sz="2000" dirty="0"/>
              <a:t>and </a:t>
            </a:r>
            <a:r>
              <a:rPr lang="en-US" sz="2000" dirty="0" smtClean="0"/>
              <a:t>                                                                       supports </a:t>
            </a:r>
            <a:r>
              <a:rPr lang="en-US" sz="2000" dirty="0"/>
              <a:t>for reading </a:t>
            </a:r>
            <a:r>
              <a:rPr lang="en-US" sz="2000" dirty="0" smtClean="0"/>
              <a:t>                                                                                  online: ASR</a:t>
            </a:r>
            <a:r>
              <a:rPr lang="en-US" sz="2000" dirty="0"/>
              <a:t>, </a:t>
            </a:r>
            <a:r>
              <a:rPr lang="en-US" sz="2000" dirty="0" smtClean="0"/>
              <a:t>                                                                                      Vocabulary</a:t>
            </a:r>
            <a:r>
              <a:rPr lang="en-US" sz="2000" dirty="0"/>
              <a:t>, </a:t>
            </a:r>
            <a:r>
              <a:rPr lang="en-US" sz="2000" dirty="0" smtClean="0"/>
              <a:t>                                                                                         Graphic                                                                                                displays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Refine, implement, and determine the </a:t>
            </a:r>
            <a:r>
              <a:rPr lang="en-US" sz="2000" dirty="0" smtClean="0"/>
              <a:t>                                              promise of </a:t>
            </a:r>
            <a:r>
              <a:rPr lang="en-US" sz="2000" dirty="0"/>
              <a:t>a personalized blended learning </a:t>
            </a:r>
            <a:r>
              <a:rPr lang="en-US" sz="2000" dirty="0" smtClean="0"/>
              <a:t>                    environment </a:t>
            </a:r>
            <a:r>
              <a:rPr lang="en-US" sz="2000" dirty="0"/>
              <a:t>for SWD </a:t>
            </a:r>
          </a:p>
          <a:p>
            <a:endParaRPr lang="en-US" dirty="0"/>
          </a:p>
        </p:txBody>
      </p:sp>
      <p:pic>
        <p:nvPicPr>
          <p:cNvPr id="4" name="Picture 3" descr="two girsl looking at computer" title="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2600"/>
            <a:ext cx="2590800" cy="1676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eenager wearing headphones while  looking at computer" title="Pho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95600"/>
            <a:ext cx="2467429" cy="2032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students in clasroom sharing computer" title="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45" y="4572000"/>
            <a:ext cx="2356858" cy="19502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2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Social Skills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 descr="Man with covered face spraying aresol can in the air" title="Pho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46482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97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213"/>
            <a:ext cx="8229600" cy="941387"/>
          </a:xfrm>
        </p:spPr>
        <p:txBody>
          <a:bodyPr/>
          <a:lstStyle/>
          <a:p>
            <a:r>
              <a:rPr lang="en-US" dirty="0" smtClean="0"/>
              <a:t>Elements of a </a:t>
            </a:r>
            <a:r>
              <a:rPr lang="en-US" i="1" dirty="0" smtClean="0"/>
              <a:t>Social Story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Goal – Help change or moderate a student’s behavior – school/home/community</a:t>
            </a:r>
          </a:p>
          <a:p>
            <a:r>
              <a:rPr lang="en-US" dirty="0" smtClean="0"/>
              <a:t>Written in first person and in the present tense…Today I am going to the library with my class…</a:t>
            </a:r>
          </a:p>
          <a:p>
            <a:r>
              <a:rPr lang="en-US" dirty="0" smtClean="0"/>
              <a:t>Descriptive sentences addressing the “W” (who, what, when, where, why)</a:t>
            </a:r>
          </a:p>
          <a:p>
            <a:r>
              <a:rPr lang="en-US" dirty="0" smtClean="0"/>
              <a:t>Sense of perspective – what he/she should think or feel.</a:t>
            </a:r>
          </a:p>
          <a:p>
            <a:r>
              <a:rPr lang="en-US" dirty="0" smtClean="0"/>
              <a:t>Action sentence stating desired behavior – I walk quietly to the library…</a:t>
            </a:r>
            <a:endParaRPr lang="en-US" dirty="0"/>
          </a:p>
        </p:txBody>
      </p:sp>
      <p:pic>
        <p:nvPicPr>
          <p:cNvPr id="4" name="Picture 3" descr="image of hand holding pencil" title="graphic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0" y="5715000"/>
            <a:ext cx="1123729" cy="9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Turn Taking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image of a boy &amp; a girl in classrom with girl raising her hand. Embedded text reads &quot;My Turn: girl raises her hand&quot; " title="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4" y="1143000"/>
            <a:ext cx="83439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3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Cardboard box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image of empty cardboard box" title="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85344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35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Social Skills Study Design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Random Assignment to three conditions - 45 Students with Social Skills Goals/Benchmarks</a:t>
            </a:r>
          </a:p>
          <a:p>
            <a:pPr marL="0" indent="0" algn="ctr">
              <a:buNone/>
            </a:pPr>
            <a:r>
              <a:rPr lang="en-US" sz="1400" dirty="0"/>
              <a:t>Pre-Post </a:t>
            </a:r>
            <a:r>
              <a:rPr lang="en-US" sz="1400" dirty="0" smtClean="0"/>
              <a:t>Measures/Observations</a:t>
            </a:r>
            <a:endParaRPr lang="en-US" sz="1400" dirty="0"/>
          </a:p>
        </p:txBody>
      </p:sp>
      <p:pic>
        <p:nvPicPr>
          <p:cNvPr id="1026" name="Picture 2" descr="Flow chart depicting three sceanrios of Social Skils Study design: Business as usual; pre-packaged video modelling &amp; pre-packaged video modelling with coach" title="Complex flow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72251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9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Online Reading Supports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Audio Assisted Reading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Vocabulary supports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Graphic displays </a:t>
            </a:r>
          </a:p>
        </p:txBody>
      </p:sp>
      <p:grpSp>
        <p:nvGrpSpPr>
          <p:cNvPr id="11" name="Group 10" descr="text to speech with highlighting example" title="image"/>
          <p:cNvGrpSpPr/>
          <p:nvPr/>
        </p:nvGrpSpPr>
        <p:grpSpPr>
          <a:xfrm>
            <a:off x="1219200" y="2238375"/>
            <a:ext cx="7011988" cy="904875"/>
            <a:chOff x="1566863" y="2905125"/>
            <a:chExt cx="7011988" cy="904875"/>
          </a:xfrm>
        </p:grpSpPr>
        <p:pic>
          <p:nvPicPr>
            <p:cNvPr id="12" name="Picture 2" descr="text to speech wtih highlighting" title="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3" y="3143250"/>
              <a:ext cx="7011988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test to speech control bar" title="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3" y="2905125"/>
              <a:ext cx="19716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Picture 6" descr="example of an online multimedia glossary" title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92411"/>
            <a:ext cx="3790950" cy="186538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shbone graphic organizer" title="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89193"/>
            <a:ext cx="2628900" cy="184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Personalization/Self-regulation</a:t>
            </a:r>
            <a:endParaRPr lang="en-US" dirty="0"/>
          </a:p>
        </p:txBody>
      </p:sp>
      <p:pic>
        <p:nvPicPr>
          <p:cNvPr id="6146" name="Picture 2" descr="Image of Poster with &quot;We've got Character!&quot; awards posted on a bulletin board with student photos connected by arrows to a collage of diverse student photos&#10;" title="Personalization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690687"/>
            <a:ext cx="7883525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8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reach the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/>
              <a:t>Visit us at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168FBA"/>
                </a:solidFill>
              </a:rPr>
              <a:t> centerononlinelearning.com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Contact us at: </a:t>
            </a:r>
            <a:r>
              <a:rPr lang="en-US" dirty="0">
                <a:solidFill>
                  <a:srgbClr val="168FBA"/>
                </a:solidFill>
                <a:hlinkClick r:id="rId2"/>
              </a:rPr>
              <a:t>info</a:t>
            </a:r>
            <a:r>
              <a:rPr lang="en-US" b="1" dirty="0">
                <a:hlinkClick r:id="rId2"/>
              </a:rPr>
              <a:t>@</a:t>
            </a:r>
            <a:r>
              <a:rPr lang="en-US" dirty="0">
                <a:solidFill>
                  <a:srgbClr val="168FBA"/>
                </a:solidFill>
                <a:hlinkClick r:id="rId2"/>
              </a:rPr>
              <a:t>centerononlinelearning</a:t>
            </a:r>
            <a:r>
              <a:rPr lang="en-US" dirty="0">
                <a:hlinkClick r:id="rId2"/>
              </a:rPr>
              <a:t>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Follow </a:t>
            </a:r>
            <a:r>
              <a:rPr lang="en-US" dirty="0"/>
              <a:t>us on Twitter at: @</a:t>
            </a:r>
            <a:r>
              <a:rPr lang="en-US" dirty="0" smtClean="0"/>
              <a:t>OnlineCenter1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4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Attending?</a:t>
            </a:r>
            <a:endParaRPr lang="en-US" dirty="0"/>
          </a:p>
        </p:txBody>
      </p:sp>
      <p:pic>
        <p:nvPicPr>
          <p:cNvPr id="66562" name="Picture 2" descr="A 2011 chart indicates that only 6.2% of students with disabilities are enrolld online as compared to 13.2 % in brick &amp; mortar schools." title="Chart noting Special Education enrollment in Onlin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40438"/>
            <a:ext cx="7082294" cy="428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 descr="graphic oval highlighting percentage of students with disabilities in online and brick and mortar settings"/>
          <p:cNvSpPr/>
          <p:nvPr/>
        </p:nvSpPr>
        <p:spPr bwMode="auto">
          <a:xfrm>
            <a:off x="2286000" y="3780770"/>
            <a:ext cx="1143000" cy="21403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 descr="Chart from David Glick &amp; Associates &amp; iNACOL , August, 2011 noting that online enrollment of SWD is 6.2% compared to 13.2% of SWD in K-12 settings nationwide &#10;" title="Percentage of K-12 Students with Disabilities in online learning"/>
          <p:cNvSpPr>
            <a:spLocks noGrp="1"/>
          </p:cNvSpPr>
          <p:nvPr>
            <p:ph idx="1"/>
          </p:nvPr>
        </p:nvSpPr>
        <p:spPr>
          <a:xfrm>
            <a:off x="457200" y="6061075"/>
            <a:ext cx="8229600" cy="339725"/>
          </a:xfrm>
        </p:spPr>
        <p:txBody>
          <a:bodyPr/>
          <a:lstStyle/>
          <a:p>
            <a:pPr marL="0" indent="0" algn="r">
              <a:buNone/>
            </a:pPr>
            <a:r>
              <a:rPr lang="en-US" sz="1800" dirty="0" smtClean="0"/>
              <a:t>David Glick &amp; Associates &amp; iNACOL , August, 2011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80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39825"/>
          </a:xfrm>
        </p:spPr>
        <p:txBody>
          <a:bodyPr/>
          <a:lstStyle/>
          <a:p>
            <a:r>
              <a:rPr lang="en-US" dirty="0" smtClean="0"/>
              <a:t>NCES</a:t>
            </a:r>
            <a:r>
              <a:rPr lang="en-US" dirty="0"/>
              <a:t>, </a:t>
            </a:r>
            <a:r>
              <a:rPr lang="en-US" dirty="0" smtClean="0"/>
              <a:t>2011</a:t>
            </a:r>
            <a:br>
              <a:rPr lang="en-US" dirty="0" smtClean="0"/>
            </a:br>
            <a:r>
              <a:rPr lang="en-US" sz="1100" dirty="0" smtClean="0">
                <a:solidFill>
                  <a:schemeClr val="bg1"/>
                </a:solidFill>
              </a:rPr>
              <a:t>Queen</a:t>
            </a:r>
            <a:r>
              <a:rPr lang="en-US" sz="1100" dirty="0">
                <a:solidFill>
                  <a:schemeClr val="bg1"/>
                </a:solidFill>
              </a:rPr>
              <a:t>, B., and Lewis, L. (2011</a:t>
            </a:r>
            <a:r>
              <a:rPr lang="en-US" sz="11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hart depicting how most states monitor student progress via final grades&#10;" title="Vertical Bar Grap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3" y="1600200"/>
            <a:ext cx="822107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63246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Queen, B., and Lewis, L. (2011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91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/>
          <a:lstStyle/>
          <a:p>
            <a:r>
              <a:rPr lang="en-US" dirty="0" smtClean="0"/>
              <a:t>Measuring Student Outcomes</a:t>
            </a:r>
            <a:endParaRPr lang="en-US" dirty="0"/>
          </a:p>
        </p:txBody>
      </p:sp>
      <p:pic>
        <p:nvPicPr>
          <p:cNvPr id="2050" name="Picture 2" descr="Graphic showing overlap of curriculum, instruction &amp; assessment &#10;" title="Venn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2514600"/>
            <a:ext cx="499903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8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23914"/>
          </a:xfrm>
        </p:spPr>
        <p:txBody>
          <a:bodyPr/>
          <a:lstStyle/>
          <a:p>
            <a:r>
              <a:rPr lang="en-US" dirty="0" smtClean="0"/>
              <a:t>Progress Monitoring/Formative</a:t>
            </a:r>
          </a:p>
          <a:p>
            <a:pPr marL="0" indent="0">
              <a:buNone/>
            </a:pPr>
            <a:r>
              <a:rPr lang="en-US" sz="2400" dirty="0" smtClean="0"/>
              <a:t>	(Assessment </a:t>
            </a:r>
            <a:r>
              <a:rPr lang="en-US" sz="2400" u="sng" dirty="0" smtClean="0"/>
              <a:t>for</a:t>
            </a:r>
            <a:r>
              <a:rPr lang="en-US" sz="2400" dirty="0" smtClean="0"/>
              <a:t> learning)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1400" dirty="0" smtClean="0"/>
              <a:t>National </a:t>
            </a:r>
            <a:r>
              <a:rPr lang="en-US" sz="1400" dirty="0"/>
              <a:t>Center on Student Progress Monitoring</a:t>
            </a:r>
          </a:p>
          <a:p>
            <a:endParaRPr lang="en-US" dirty="0"/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2050" name="Picture 2" descr="graph depicting student progress across weeks of instuction against a goal ine." title="lin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24114"/>
            <a:ext cx="6477000" cy="354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Categories</a:t>
            </a:r>
            <a:r>
              <a:rPr lang="en-US" sz="2000" dirty="0" smtClean="0"/>
              <a:t>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399"/>
          </a:xfrm>
        </p:spPr>
        <p:txBody>
          <a:bodyPr/>
          <a:lstStyle/>
          <a:p>
            <a:r>
              <a:rPr lang="en-US" dirty="0" smtClean="0"/>
              <a:t>Mastery</a:t>
            </a:r>
          </a:p>
          <a:p>
            <a:pPr marL="400050" lvl="1" indent="0">
              <a:buNone/>
            </a:pPr>
            <a:r>
              <a:rPr lang="en-US" dirty="0"/>
              <a:t>(Assessment </a:t>
            </a:r>
            <a:r>
              <a:rPr lang="en-US" u="sng" dirty="0" smtClean="0"/>
              <a:t>of</a:t>
            </a:r>
            <a:r>
              <a:rPr lang="en-US" dirty="0" smtClean="0"/>
              <a:t> learning)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sz="1400" dirty="0"/>
              <a:t>r</a:t>
            </a:r>
            <a:r>
              <a:rPr lang="en-US" sz="1400" dirty="0" smtClean="0"/>
              <a:t>ealeducationreform.com </a:t>
            </a:r>
          </a:p>
        </p:txBody>
      </p:sp>
      <p:pic>
        <p:nvPicPr>
          <p:cNvPr id="1026" name="Picture 2" descr="flow chart depicting progression of achievement leading to standards mastery" title="Matery assessment flow ch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86847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</a:t>
            </a:r>
            <a:r>
              <a:rPr lang="en-US" dirty="0" smtClean="0"/>
              <a:t>Categories</a:t>
            </a:r>
            <a:r>
              <a:rPr lang="en-US" sz="2000" dirty="0" smtClean="0"/>
              <a:t> (continued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Summative</a:t>
            </a:r>
          </a:p>
          <a:p>
            <a:pPr marL="0" lvl="1" indent="0">
              <a:buClr>
                <a:schemeClr val="bg2"/>
              </a:buClr>
              <a:buNone/>
            </a:pPr>
            <a:r>
              <a:rPr lang="en-US" dirty="0" smtClean="0"/>
              <a:t>	(</a:t>
            </a:r>
            <a:r>
              <a:rPr lang="en-US" dirty="0"/>
              <a:t>Assessment </a:t>
            </a:r>
            <a:r>
              <a:rPr lang="en-US" u="sng" dirty="0"/>
              <a:t>of</a:t>
            </a:r>
            <a:r>
              <a:rPr lang="en-US" dirty="0"/>
              <a:t> learning</a:t>
            </a:r>
            <a:r>
              <a:rPr lang="en-US" dirty="0" smtClean="0"/>
              <a:t>)</a:t>
            </a:r>
          </a:p>
          <a:p>
            <a:pPr marL="0" lvl="1" indent="0">
              <a:buClr>
                <a:schemeClr val="bg2"/>
              </a:buClr>
              <a:buNone/>
            </a:pPr>
            <a:endParaRPr lang="en-US" dirty="0"/>
          </a:p>
          <a:p>
            <a:pPr marL="0" lvl="1" indent="0">
              <a:buClr>
                <a:schemeClr val="bg2"/>
              </a:buClr>
              <a:buNone/>
            </a:pPr>
            <a:endParaRPr lang="en-US" dirty="0" smtClean="0"/>
          </a:p>
          <a:p>
            <a:pPr marL="0" lvl="1" indent="0">
              <a:buClr>
                <a:schemeClr val="bg2"/>
              </a:buClr>
              <a:buNone/>
            </a:pPr>
            <a:endParaRPr lang="en-US" dirty="0"/>
          </a:p>
          <a:p>
            <a:pPr marL="0" lvl="1" indent="0">
              <a:buClr>
                <a:schemeClr val="bg2"/>
              </a:buClr>
              <a:buNone/>
            </a:pPr>
            <a:endParaRPr lang="en-US" dirty="0" smtClean="0"/>
          </a:p>
          <a:p>
            <a:pPr marL="0" lvl="1" indent="0">
              <a:buClr>
                <a:schemeClr val="bg2"/>
              </a:buClr>
              <a:buNone/>
            </a:pPr>
            <a:endParaRPr lang="en-US" dirty="0"/>
          </a:p>
          <a:p>
            <a:pPr marL="0" lvl="1" indent="0">
              <a:buClr>
                <a:schemeClr val="bg2"/>
              </a:buClr>
              <a:buNone/>
            </a:pPr>
            <a:endParaRPr lang="en-US" dirty="0" smtClean="0"/>
          </a:p>
          <a:p>
            <a:pPr marL="0" lvl="1" indent="0" algn="r">
              <a:buClr>
                <a:schemeClr val="bg2"/>
              </a:buClr>
              <a:buNone/>
            </a:pPr>
            <a:r>
              <a:rPr lang="en-US" sz="1400" dirty="0" smtClean="0"/>
              <a:t>Encyclopedia of Educational Technology</a:t>
            </a:r>
            <a:endParaRPr lang="en-US" sz="1400" dirty="0"/>
          </a:p>
          <a:p>
            <a:endParaRPr lang="en-US" dirty="0"/>
          </a:p>
        </p:txBody>
      </p:sp>
      <p:pic>
        <p:nvPicPr>
          <p:cNvPr id="3074" name="Picture 2" descr="Flo chart depicting progression of achievement towards summative assessment" title="Sumative Assessment flo 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9" y="3200400"/>
            <a:ext cx="730058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m Goals - SIHO 2011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1346</Template>
  <TotalTime>15522</TotalTime>
  <Words>915</Words>
  <Application>Microsoft Office PowerPoint</Application>
  <PresentationFormat>On-screen Show (4:3)</PresentationFormat>
  <Paragraphs>226</Paragraphs>
  <Slides>39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Firm Goals - SIHO 2011</vt:lpstr>
      <vt:lpstr>Teaching &amp; Testing Online</vt:lpstr>
      <vt:lpstr>The Center</vt:lpstr>
      <vt:lpstr>K-12 Enrollment</vt:lpstr>
      <vt:lpstr>Who is Attending?</vt:lpstr>
      <vt:lpstr>NCES, 2011 Queen, B., and Lewis, L. (2011)</vt:lpstr>
      <vt:lpstr>Pivot Points</vt:lpstr>
      <vt:lpstr>Assessment Categories</vt:lpstr>
      <vt:lpstr>Assessment Categories (continued)</vt:lpstr>
      <vt:lpstr>Assessment Categories (continued 2)</vt:lpstr>
      <vt:lpstr>Assessment item components</vt:lpstr>
      <vt:lpstr>How Items Function</vt:lpstr>
      <vt:lpstr>Assessment Impacts Instruction</vt:lpstr>
      <vt:lpstr>Progress Monitoring: Impact</vt:lpstr>
      <vt:lpstr>Mastery: Impact</vt:lpstr>
      <vt:lpstr>Summative: Impact </vt:lpstr>
      <vt:lpstr>CCSS Summative Assessment </vt:lpstr>
      <vt:lpstr>Read Aloud Accommodation</vt:lpstr>
      <vt:lpstr>National CCSS Assessments</vt:lpstr>
      <vt:lpstr>Considerations</vt:lpstr>
      <vt:lpstr>Considerations (continued)</vt:lpstr>
      <vt:lpstr>Personalization</vt:lpstr>
      <vt:lpstr>Personalization (continued)</vt:lpstr>
      <vt:lpstr>Personalization (continued 2)</vt:lpstr>
      <vt:lpstr>Personalization (continued 3)</vt:lpstr>
      <vt:lpstr>Personalization (continued 4)</vt:lpstr>
      <vt:lpstr>Personalization (continued 5)</vt:lpstr>
      <vt:lpstr>Personalization (continued 6)</vt:lpstr>
      <vt:lpstr>Personalization: Pivot Points</vt:lpstr>
      <vt:lpstr>Personalization: Pivot Points (continued)</vt:lpstr>
      <vt:lpstr>On the Horizon</vt:lpstr>
      <vt:lpstr>Current Research Projects</vt:lpstr>
      <vt:lpstr>Social Skills</vt:lpstr>
      <vt:lpstr>Elements of a Social Story</vt:lpstr>
      <vt:lpstr>Turn Taking</vt:lpstr>
      <vt:lpstr>Cardboard box</vt:lpstr>
      <vt:lpstr>Social Skills Study Design</vt:lpstr>
      <vt:lpstr>Online Reading Supports</vt:lpstr>
      <vt:lpstr>Personalization/Self-regulation</vt:lpstr>
      <vt:lpstr>To reach the Center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and Testing Online</dc:title>
  <dc:subject>Patterns, Profiles and Personalization</dc:subject>
  <dc:creator>Office of Special Education Programs (OSEP) </dc:creator>
  <cp:lastModifiedBy>dmaeyaert</cp:lastModifiedBy>
  <cp:revision>226</cp:revision>
  <cp:lastPrinted>2013-05-01T18:24:13Z</cp:lastPrinted>
  <dcterms:created xsi:type="dcterms:W3CDTF">2013-04-23T14:01:22Z</dcterms:created>
  <dcterms:modified xsi:type="dcterms:W3CDTF">2014-07-15T04:44:17Z</dcterms:modified>
  <cp:category>Public Domain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TC060874521033</vt:lpwstr>
  </property>
</Properties>
</file>