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70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701" autoAdjust="0"/>
  </p:normalViewPr>
  <p:slideViewPr>
    <p:cSldViewPr snapToGrid="0">
      <p:cViewPr>
        <p:scale>
          <a:sx n="88" d="100"/>
          <a:sy n="88" d="100"/>
        </p:scale>
        <p:origin x="-372" y="-5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114" y="133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93F1D-4183-481C-9C70-C8EF5AA69FC1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50731-1A33-4FEE-A720-D88A4780A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5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hape 173"/>
          <p:cNvSpPr>
            <a:spLocks noGrp="1" noRot="1" noChangeAspect="1" noTextEdit="1"/>
          </p:cNvSpPr>
          <p:nvPr>
            <p:ph type="sldImg" idx="2"/>
          </p:nvPr>
        </p:nvSpPr>
        <p:spPr>
          <a:noFill/>
        </p:spPr>
      </p:sp>
      <p:sp>
        <p:nvSpPr>
          <p:cNvPr id="56323" name="Shape 17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70648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9440-FF0D-4B53-ABE2-854E812E36CC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3EB4-763D-48C0-AA39-3AC6CB5A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54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9440-FF0D-4B53-ABE2-854E812E36CC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3EB4-763D-48C0-AA39-3AC6CB5A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5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9440-FF0D-4B53-ABE2-854E812E36CC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3EB4-763D-48C0-AA39-3AC6CB5A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5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9440-FF0D-4B53-ABE2-854E812E36CC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3EB4-763D-48C0-AA39-3AC6CB5A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6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9440-FF0D-4B53-ABE2-854E812E36CC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3EB4-763D-48C0-AA39-3AC6CB5A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0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9440-FF0D-4B53-ABE2-854E812E36CC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3EB4-763D-48C0-AA39-3AC6CB5A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31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9440-FF0D-4B53-ABE2-854E812E36CC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3EB4-763D-48C0-AA39-3AC6CB5A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7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9440-FF0D-4B53-ABE2-854E812E36CC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3EB4-763D-48C0-AA39-3AC6CB5A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9440-FF0D-4B53-ABE2-854E812E36CC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3EB4-763D-48C0-AA39-3AC6CB5A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7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9440-FF0D-4B53-ABE2-854E812E36CC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3EB4-763D-48C0-AA39-3AC6CB5A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1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9440-FF0D-4B53-ABE2-854E812E36CC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3EB4-763D-48C0-AA39-3AC6CB5A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3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89440-FF0D-4B53-ABE2-854E812E36CC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23EB4-763D-48C0-AA39-3AC6CB5A9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0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nSU3YpxUa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34534"/>
            <a:ext cx="9144000" cy="23876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atin typeface="+mn-lt"/>
              </a:rPr>
              <a:t>Collaborative and Participatory Approach to Quality Preparation for Interveners: Development, Delivery and Sustainability of Training Modules</a:t>
            </a:r>
            <a:endParaRPr lang="en-US" sz="44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18077"/>
            <a:ext cx="9144000" cy="3402466"/>
          </a:xfrm>
        </p:spPr>
        <p:txBody>
          <a:bodyPr>
            <a:noAutofit/>
          </a:bodyPr>
          <a:lstStyle/>
          <a:p>
            <a:r>
              <a:rPr lang="en-US" sz="2000" dirty="0" smtClean="0"/>
              <a:t>Amy T. Parker, </a:t>
            </a:r>
            <a:r>
              <a:rPr lang="en-US" sz="2000" dirty="0" err="1" smtClean="0"/>
              <a:t>Ed.D</a:t>
            </a:r>
            <a:r>
              <a:rPr lang="en-US" sz="2000" dirty="0" smtClean="0"/>
              <a:t>. &amp; COMS</a:t>
            </a:r>
          </a:p>
          <a:p>
            <a:r>
              <a:rPr lang="en-US" sz="2000" dirty="0" smtClean="0"/>
              <a:t>Coordinator of Professional Development and Products,                                                         National Center on Deaf-Blindness</a:t>
            </a:r>
          </a:p>
          <a:p>
            <a:endParaRPr lang="en-US" sz="2000" dirty="0" smtClean="0"/>
          </a:p>
          <a:p>
            <a:r>
              <a:rPr lang="en-US" sz="2000" dirty="0" smtClean="0"/>
              <a:t>Ritu Chopra, Ph.D.</a:t>
            </a:r>
          </a:p>
          <a:p>
            <a:r>
              <a:rPr lang="en-US" sz="2000" dirty="0" smtClean="0"/>
              <a:t>Executive Director, The PARA Center, University of CO, Denver</a:t>
            </a:r>
          </a:p>
          <a:p>
            <a:endParaRPr lang="en-US" sz="2000" dirty="0" smtClean="0"/>
          </a:p>
          <a:p>
            <a:r>
              <a:rPr lang="en-US" sz="2000" dirty="0" smtClean="0"/>
              <a:t>Beth Kennedy, M.Ed.</a:t>
            </a:r>
          </a:p>
          <a:p>
            <a:r>
              <a:rPr lang="en-US" sz="2000" dirty="0" smtClean="0"/>
              <a:t>Project Director, </a:t>
            </a:r>
            <a:r>
              <a:rPr lang="en-US" sz="2000" dirty="0" err="1" smtClean="0"/>
              <a:t>DeafBlind</a:t>
            </a:r>
            <a:r>
              <a:rPr lang="en-US" sz="2000" dirty="0" smtClean="0"/>
              <a:t> Central: Michigan’s Training &amp; Resource Project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19929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9344" y="365126"/>
            <a:ext cx="10624456" cy="962932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Module Homepage</a:t>
            </a:r>
            <a:endParaRPr lang="en-US" b="1" dirty="0">
              <a:latin typeface="+mn-lt"/>
            </a:endParaRPr>
          </a:p>
        </p:txBody>
      </p:sp>
      <p:sp>
        <p:nvSpPr>
          <p:cNvPr id="4" name="Shape 167" descr="A screen shot from the module home page. The &quot;Open Hands, Open Access: Deaf-Blind Intervener Learning Modules&quot; title appears just above center. Across the top of the screen shot is the text, &quot;This project was made possible by the National Consortium on Deaf-Blindness.&quot; Just below this text is a white text box that reads, &quot;More information credits&quot; and appears to be a link. Towards the bottom of the screen shot, and just off center, a small, black text box with the words, &quot;sign in&quot; appears. In the background, there are seven photos showing students who are deaf-blind, some with interveners. Starting in the upper left corner: a close up of the hands of two people using tactile sign, both signing the letter, &quot;R.&quot; To the right of that, a photo of a boy with rainbow suspenders and a striped shirt is sitting in an adaptive swing in a carpeted room with mats pictured just behind him. His intervener sits to his left, just touching his right hand. They are both smiling. In the right corner is a photo of a young girl wearing a pink outfit and a bib looks at the camera. She is wearing glasses and appears to be laying on a purple mat and a red mat. Photo in the middle on the left side: A young boy sits outdoors in a sandy area, staring off into the distance. Below that, a teenager smiles as he reaches out to pet a large, tan turtle being carried by a female intervener. Middle photo: a young person wearing a hat and glasses gestures toward the camera. S/he is smiling, right eye closed, left eye open. A partly cloudy skyline appears in the background. Right, lower corner: photo of a young boy in a striped shirt, laying on a blanket in a swing made of a net. He looks off camera, but is smiling. His female intervener stands behind him, smiling at the camera." title="Open Hands, Open Access: Deaf-Blind Intervener Learning Modules"/>
          <p:cNvSpPr/>
          <p:nvPr/>
        </p:nvSpPr>
        <p:spPr>
          <a:xfrm>
            <a:off x="1534886" y="1328057"/>
            <a:ext cx="10003972" cy="5529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40885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" sz="4000" b="1" dirty="0" smtClean="0">
                <a:latin typeface="+mn-lt"/>
              </a:rPr>
              <a:t>Module 1: An Overview of Deaf-Blindness and Instructional Strategies</a:t>
            </a:r>
            <a:endParaRPr lang="en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53469"/>
            <a:ext cx="10515600" cy="41195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" b="1" dirty="0" smtClean="0"/>
          </a:p>
          <a:p>
            <a:pPr marL="0" indent="0">
              <a:buNone/>
            </a:pPr>
            <a:r>
              <a:rPr lang="en" b="1" dirty="0" smtClean="0"/>
              <a:t>Summary of Learning Outcomes:</a:t>
            </a:r>
          </a:p>
          <a:p>
            <a:pPr marL="457200" lvl="0" indent="-298450">
              <a:lnSpc>
                <a:spcPct val="115000"/>
              </a:lnSpc>
              <a:buClr>
                <a:srgbClr val="000000"/>
              </a:buClr>
              <a:buSzPct val="130952"/>
              <a:buFont typeface="Arial"/>
              <a:buChar char="•"/>
            </a:pPr>
            <a:r>
              <a:rPr lang="en-US" dirty="0" smtClean="0"/>
              <a:t>Identify important facts that can be learned from the National Child Count</a:t>
            </a:r>
          </a:p>
          <a:p>
            <a:pPr marL="457200" lvl="0" indent="-298450">
              <a:lnSpc>
                <a:spcPct val="115000"/>
              </a:lnSpc>
              <a:buClr>
                <a:srgbClr val="000000"/>
              </a:buClr>
              <a:buSzPct val="130952"/>
              <a:buFont typeface="Arial"/>
              <a:buChar char="•"/>
            </a:pPr>
            <a:r>
              <a:rPr lang="en-US" dirty="0" smtClean="0"/>
              <a:t>Understand the importance of gathering information about a student's etiology</a:t>
            </a:r>
          </a:p>
          <a:p>
            <a:pPr marL="457200" lvl="0" indent="-298450">
              <a:lnSpc>
                <a:spcPct val="115000"/>
              </a:lnSpc>
              <a:buClr>
                <a:srgbClr val="000000"/>
              </a:buClr>
              <a:buSzPct val="130952"/>
              <a:buFont typeface="Arial"/>
              <a:buChar char="•"/>
            </a:pPr>
            <a:r>
              <a:rPr lang="en-US" dirty="0" smtClean="0"/>
              <a:t>Recognize that deaf-blindness is a disability of access to information that results in significant challenges in interactions and learning</a:t>
            </a:r>
          </a:p>
          <a:p>
            <a:pPr marL="457200" lvl="0" indent="-298450">
              <a:lnSpc>
                <a:spcPct val="115000"/>
              </a:lnSpc>
              <a:buClr>
                <a:srgbClr val="000000"/>
              </a:buClr>
              <a:buSzPct val="130952"/>
              <a:buFont typeface="Arial"/>
              <a:buChar char="•"/>
            </a:pPr>
            <a:r>
              <a:rPr lang="en-US" dirty="0" smtClean="0"/>
              <a:t>Describe key instructional principles and strategies that are effective</a:t>
            </a:r>
          </a:p>
          <a:p>
            <a:pPr marL="457200" lvl="0" indent="-298450">
              <a:lnSpc>
                <a:spcPct val="115000"/>
              </a:lnSpc>
              <a:buClr>
                <a:srgbClr val="000000"/>
              </a:buClr>
              <a:buSzPct val="130952"/>
              <a:buFont typeface="Arial"/>
              <a:buChar char="•"/>
            </a:pPr>
            <a:r>
              <a:rPr lang="en-US" dirty="0" smtClean="0"/>
              <a:t>Provide examples of the array of supports and resources on deaf-blindness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hape 189" descr="A woman in a purple and white plaid shirt is sitting, facing just off camera, with lips parted as if speaking" title="Robbie Blaha, Team Leader for Module 1"/>
          <p:cNvSpPr/>
          <p:nvPr/>
        </p:nvSpPr>
        <p:spPr>
          <a:xfrm>
            <a:off x="9035143" y="1136764"/>
            <a:ext cx="2318657" cy="1933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08289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Field Tested 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77270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February-April, 2013</a:t>
            </a:r>
          </a:p>
          <a:p>
            <a:pPr marL="0" indent="0">
              <a:buNone/>
            </a:pPr>
            <a:r>
              <a:rPr lang="en-US" dirty="0" smtClean="0"/>
              <a:t>1. An Overview of Deaf-Blindness and Instructional Strategies</a:t>
            </a:r>
          </a:p>
          <a:p>
            <a:pPr marL="0" indent="0">
              <a:buNone/>
            </a:pPr>
            <a:r>
              <a:rPr lang="en-US" dirty="0" smtClean="0"/>
              <a:t>2. The Sensory System, The Brain, and Learning</a:t>
            </a:r>
          </a:p>
          <a:p>
            <a:pPr marL="0" indent="0">
              <a:buNone/>
            </a:pPr>
            <a:r>
              <a:rPr lang="en-US" dirty="0" smtClean="0"/>
              <a:t>3. The Role of the Intervener in Educational Settings</a:t>
            </a:r>
          </a:p>
          <a:p>
            <a:pPr marL="0" indent="0">
              <a:buNone/>
            </a:pPr>
            <a:r>
              <a:rPr lang="en-US" dirty="0" smtClean="0"/>
              <a:t>4. Building Trusting Relationships and Positive Self Image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November, 2013-March, 2014</a:t>
            </a:r>
          </a:p>
          <a:p>
            <a:r>
              <a:rPr lang="en-US" dirty="0" smtClean="0"/>
              <a:t>5. Availability for Learning</a:t>
            </a:r>
          </a:p>
          <a:p>
            <a:r>
              <a:rPr lang="en-US" dirty="0" smtClean="0"/>
              <a:t>6. Understanding Communication Principles</a:t>
            </a:r>
          </a:p>
          <a:p>
            <a:r>
              <a:rPr lang="en-US" dirty="0" smtClean="0"/>
              <a:t>7. Emergent Communication</a:t>
            </a:r>
          </a:p>
          <a:p>
            <a:r>
              <a:rPr lang="en-US" dirty="0" smtClean="0"/>
              <a:t>8. Progressing from Non-Symbolic to Symbolic  Communication and Complex Language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02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901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latin typeface="+mn-lt"/>
              </a:rPr>
              <a:t>Field Testing</a:t>
            </a:r>
            <a:r>
              <a:rPr lang="en-US" b="1" dirty="0" smtClean="0">
                <a:solidFill>
                  <a:srgbClr val="0000FF"/>
                </a:solidFill>
              </a:rPr>
              <a:t/>
            </a:r>
            <a:br>
              <a:rPr lang="en-US" b="1" dirty="0" smtClean="0">
                <a:solidFill>
                  <a:srgbClr val="0000FF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0086"/>
            <a:ext cx="10515600" cy="494687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September- December, 2014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9. Routines As a Framework for Teaching</a:t>
            </a:r>
          </a:p>
          <a:p>
            <a:pPr marL="0" indent="0">
              <a:buNone/>
            </a:pPr>
            <a:r>
              <a:rPr lang="en-US" dirty="0" smtClean="0"/>
              <a:t>10. Concept Development and Active Learning</a:t>
            </a:r>
          </a:p>
          <a:p>
            <a:pPr marL="0" indent="0">
              <a:buNone/>
            </a:pPr>
            <a:r>
              <a:rPr lang="en-US" dirty="0" smtClean="0"/>
              <a:t>11. Intervener Strategies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January-March, 2015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12. Maximizing Vision and Hearing</a:t>
            </a:r>
          </a:p>
          <a:p>
            <a:pPr marL="0" indent="0">
              <a:buNone/>
            </a:pPr>
            <a:r>
              <a:rPr lang="en-US" dirty="0" smtClean="0"/>
              <a:t>13. Calendars</a:t>
            </a:r>
          </a:p>
          <a:p>
            <a:pPr marL="0" indent="0">
              <a:buNone/>
            </a:pPr>
            <a:r>
              <a:rPr lang="en-US" dirty="0" smtClean="0"/>
              <a:t>14. Orientation and Mobility Part 1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September, 2015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15. Self-Determination</a:t>
            </a:r>
          </a:p>
          <a:p>
            <a:pPr marL="0" indent="0">
              <a:buNone/>
            </a:pPr>
            <a:r>
              <a:rPr lang="en-US" dirty="0" smtClean="0"/>
              <a:t>16. Social Skills and Peer Relationships</a:t>
            </a:r>
          </a:p>
          <a:p>
            <a:pPr marL="0" indent="0">
              <a:buNone/>
            </a:pPr>
            <a:r>
              <a:rPr lang="en-US" dirty="0" smtClean="0"/>
              <a:t>17. Collaborative Teaming and Family Partnerships</a:t>
            </a:r>
          </a:p>
          <a:p>
            <a:pPr marL="0" indent="0">
              <a:buNone/>
            </a:pPr>
            <a:r>
              <a:rPr lang="en-US" dirty="0" smtClean="0"/>
              <a:t>18. Orientation and Mobility Part 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125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latin typeface="+mn-lt"/>
              </a:rPr>
              <a:t>Initial Implementation by State Partners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graphicFrame>
        <p:nvGraphicFramePr>
          <p:cNvPr id="6" name="Content Placeholder 5" descr="Table with three columns: State Adopter, Purpose of Adoption-Use, and Approximate Number of People Served. Six Rows listing the six state deaf-blind projects that have implemented the modules. The chart indicates that Illinois is building statewide awareness and knowledge, with 53 people completing modules; Virginia is using the modules to build awareness as a prerequisite to some technical assistance, with 70 people having finished the modules; California, in collaboration with Montana and Idaho are using the modules to do team training and outreach for possible course credit, with 12 people having finished the modules; In Washington, the modules are used for outreach and providing distance technical assistance, with 27 people having completed the modules; Georgia is using the modules to raise awareness and support program development, with more than 15 people having completed the modules; New York and Vermont are collaborating to provide technical assistance and team training using the modules, with over 22 people having completed the modules" title="Initial Implementation by State Partner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855304"/>
              </p:ext>
            </p:extLst>
          </p:nvPr>
        </p:nvGraphicFramePr>
        <p:xfrm>
          <a:off x="838200" y="1556659"/>
          <a:ext cx="10515600" cy="4604654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3505200"/>
                <a:gridCol w="3505200"/>
                <a:gridCol w="3505200"/>
              </a:tblGrid>
              <a:tr h="501701">
                <a:tc>
                  <a:txBody>
                    <a:bodyPr/>
                    <a:lstStyle/>
                    <a:p>
                      <a:r>
                        <a:rPr lang="en-US" dirty="0" smtClean="0"/>
                        <a:t>State Adopter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Purpose of Adoption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Approximate # of People</a:t>
                      </a:r>
                      <a:r>
                        <a:rPr lang="en-US" baseline="0" dirty="0" smtClean="0"/>
                        <a:t> Served</a:t>
                      </a:r>
                      <a:endParaRPr lang="en-US" dirty="0"/>
                    </a:p>
                  </a:txBody>
                  <a:tcPr/>
                </a:tc>
              </a:tr>
              <a:tr h="501701">
                <a:tc>
                  <a:txBody>
                    <a:bodyPr/>
                    <a:lstStyle/>
                    <a:p>
                      <a:r>
                        <a:rPr lang="en-US" dirty="0" smtClean="0"/>
                        <a:t>Illinois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Build awareness and knowledge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</a:t>
                      </a:r>
                      <a:endParaRPr lang="en-US" dirty="0"/>
                    </a:p>
                  </a:txBody>
                  <a:tcPr/>
                </a:tc>
              </a:tr>
              <a:tr h="865950">
                <a:tc>
                  <a:txBody>
                    <a:bodyPr/>
                    <a:lstStyle/>
                    <a:p>
                      <a:r>
                        <a:rPr lang="en-US" dirty="0" smtClean="0"/>
                        <a:t>Virginia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Build awareness,</a:t>
                      </a:r>
                      <a:r>
                        <a:rPr lang="en-US" baseline="0" dirty="0" smtClean="0"/>
                        <a:t> prerequisite to some technical assistance (TA)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</a:tr>
              <a:tr h="865950">
                <a:tc>
                  <a:txBody>
                    <a:bodyPr/>
                    <a:lstStyle/>
                    <a:p>
                      <a:r>
                        <a:rPr lang="en-US" dirty="0" smtClean="0"/>
                        <a:t>California</a:t>
                      </a:r>
                      <a:r>
                        <a:rPr lang="en-US" baseline="0" dirty="0" smtClean="0"/>
                        <a:t> with Montana and Idaho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</a:t>
                      </a:r>
                      <a:r>
                        <a:rPr lang="en-US" baseline="0" dirty="0" smtClean="0"/>
                        <a:t> teams, providing outreach, Offering course credit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501701">
                <a:tc>
                  <a:txBody>
                    <a:bodyPr/>
                    <a:lstStyle/>
                    <a:p>
                      <a:r>
                        <a:rPr lang="en-US" dirty="0" smtClean="0"/>
                        <a:t>Washington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Providing distance TA</a:t>
                      </a:r>
                      <a:r>
                        <a:rPr lang="en-US" baseline="0" dirty="0" smtClean="0"/>
                        <a:t> and outreach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</a:tr>
              <a:tr h="865950">
                <a:tc>
                  <a:txBody>
                    <a:bodyPr/>
                    <a:lstStyle/>
                    <a:p>
                      <a:r>
                        <a:rPr lang="en-US" dirty="0" smtClean="0"/>
                        <a:t>Georgia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Raising awareness and supporting program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15+</a:t>
                      </a:r>
                      <a:endParaRPr lang="en-US" dirty="0"/>
                    </a:p>
                  </a:txBody>
                  <a:tcPr/>
                </a:tc>
              </a:tr>
              <a:tr h="501701">
                <a:tc>
                  <a:txBody>
                    <a:bodyPr/>
                    <a:lstStyle/>
                    <a:p>
                      <a:r>
                        <a:rPr lang="en-US" dirty="0" smtClean="0"/>
                        <a:t>New York</a:t>
                      </a:r>
                      <a:r>
                        <a:rPr lang="en-US" baseline="0" dirty="0" smtClean="0"/>
                        <a:t> and Vermont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Training teams and providing 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22+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991305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Discussion Questions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Take a moment to review the data from the field test and early adopters (see handout).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Discuss participatory approaches for working with stakeholders as a way to address the need for standards based materials.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Discuss the use of traditional preparation approaches as one form of sustainable partnership with states and the role of professional development models with teams.  How does each support quality?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may we use such collaboratively produced online materials within diverse local systems to create sustainable approaches to preparing interveners?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0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en" sz="4000" b="1" dirty="0" smtClean="0">
                <a:latin typeface="+mn-lt"/>
              </a:rPr>
              <a:t/>
            </a:r>
            <a:br>
              <a:rPr lang="en" sz="4000" b="1" dirty="0" smtClean="0">
                <a:latin typeface="+mn-lt"/>
              </a:rPr>
            </a:br>
            <a:r>
              <a:rPr lang="en" sz="4000" b="1" dirty="0" smtClean="0">
                <a:latin typeface="+mn-lt"/>
              </a:rPr>
              <a:t>Rationale from National Consortium on Deaf-Blindness Recommendations for Improving Intervener Services</a:t>
            </a:r>
            <a:r>
              <a:rPr lang="en" b="1" dirty="0" smtClean="0"/>
              <a:t/>
            </a:r>
            <a:br>
              <a:rPr lang="en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" b="1" dirty="0" smtClean="0"/>
              <a:t>Goal 2- Training &amp; Support</a:t>
            </a:r>
          </a:p>
          <a:p>
            <a:pPr marL="457200" lvl="0" indent="-317500">
              <a:buClr>
                <a:srgbClr val="000000"/>
              </a:buClr>
              <a:buSzPct val="129629"/>
              <a:buFont typeface="Arial"/>
              <a:buChar char="•"/>
            </a:pPr>
            <a:r>
              <a:rPr lang="en-US" dirty="0" smtClean="0"/>
              <a:t>Establish a strong national foundation for intervener training and workplace supports.</a:t>
            </a:r>
          </a:p>
          <a:p>
            <a:pPr marL="457200" lvl="0" indent="-317500">
              <a:buClr>
                <a:srgbClr val="000000"/>
              </a:buClr>
              <a:buSzPct val="129629"/>
              <a:buFont typeface="Arial"/>
              <a:buChar char="•"/>
            </a:pPr>
            <a:r>
              <a:rPr lang="en-US" b="1" dirty="0" smtClean="0"/>
              <a:t>Recommendation 3- </a:t>
            </a:r>
            <a:r>
              <a:rPr lang="en-US" dirty="0" smtClean="0"/>
              <a:t>Develop a national open-access training resource  that aligns with the CEC's Knowledge and Skills Competencies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Shape 37" descr="An intervener kneels close to her young, male student, signing tree and pointing to something not pictured. It is a sunny day with a few clouds in the sky. Trees in the background have begun to change colors. There are wood and metal fences near and around them." title="Intervener and Student Outdoors"/>
          <p:cNvSpPr/>
          <p:nvPr/>
        </p:nvSpPr>
        <p:spPr>
          <a:xfrm>
            <a:off x="6172200" y="2281351"/>
            <a:ext cx="5181600" cy="3439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46286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941161"/>
          </a:xfrm>
        </p:spPr>
        <p:txBody>
          <a:bodyPr>
            <a:normAutofit fontScale="90000"/>
          </a:bodyPr>
          <a:lstStyle/>
          <a:p>
            <a:pPr lvl="0" algn="ctr"/>
            <a:r>
              <a:rPr lang="en" b="1" dirty="0" smtClean="0">
                <a:latin typeface="+mn-lt"/>
              </a:rPr>
              <a:t/>
            </a:r>
            <a:br>
              <a:rPr lang="en" b="1" dirty="0" smtClean="0">
                <a:latin typeface="+mn-lt"/>
              </a:rPr>
            </a:br>
            <a:r>
              <a:rPr lang="en" b="1" dirty="0" smtClean="0">
                <a:latin typeface="+mn-lt"/>
              </a:rPr>
              <a:t>Participatory Approach to Module Development</a:t>
            </a:r>
            <a:br>
              <a:rPr lang="en" b="1" dirty="0" smtClean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5772"/>
            <a:ext cx="10515600" cy="4870677"/>
          </a:xfrm>
        </p:spPr>
        <p:txBody>
          <a:bodyPr>
            <a:normAutofit fontScale="92500" lnSpcReduction="20000"/>
          </a:bodyPr>
          <a:lstStyle/>
          <a:p>
            <a:pPr marL="342900" lvl="0" indent="-342900"/>
            <a:r>
              <a:rPr lang="en-US" dirty="0" smtClean="0"/>
              <a:t>Rooted in respect for the community's knowledge</a:t>
            </a:r>
          </a:p>
          <a:p>
            <a:pPr marL="285750" indent="-285750"/>
            <a:endParaRPr lang="en-US" dirty="0" smtClean="0"/>
          </a:p>
          <a:p>
            <a:pPr marL="342900" lvl="0" indent="-342900"/>
            <a:r>
              <a:rPr lang="en-US" dirty="0" smtClean="0"/>
              <a:t>Modules that "give voice" in creation and evaluation of the resource</a:t>
            </a:r>
          </a:p>
          <a:p>
            <a:pPr marL="285750" indent="-285750"/>
            <a:endParaRPr lang="en-US" dirty="0" smtClean="0"/>
          </a:p>
          <a:p>
            <a:pPr marL="342900" lvl="0" indent="-342900"/>
            <a:r>
              <a:rPr lang="en-US" dirty="0" smtClean="0"/>
              <a:t>A respected method in international curriculum development (Taylor, 2004; Reyes, 2011)</a:t>
            </a:r>
          </a:p>
          <a:p>
            <a:pPr marL="0" lvl="0" indent="0">
              <a:buNone/>
            </a:pPr>
            <a:endParaRPr lang="en-US" dirty="0" smtClean="0"/>
          </a:p>
          <a:p>
            <a:r>
              <a:rPr lang="en-US" dirty="0" smtClean="0"/>
              <a:t>By design, can incorporate the perspectives and knowledge of different experts who have "walked the path"-  families, teachers, interveners, faculty, administrators, consumers &amp; researchers</a:t>
            </a:r>
          </a:p>
          <a:p>
            <a:pPr marL="342900" lvl="0" indent="-342900"/>
            <a:endParaRPr lang="en-US" dirty="0" smtClean="0"/>
          </a:p>
          <a:p>
            <a:pPr marL="342900" lvl="0" indent="-342900"/>
            <a:r>
              <a:rPr lang="en-US" dirty="0" smtClean="0"/>
              <a:t>A synthesis and action based model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8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b="1" dirty="0" smtClean="0">
                <a:latin typeface="+mn-lt"/>
              </a:rPr>
              <a:t>OHOA Participatory Method of Creation</a:t>
            </a:r>
            <a:br>
              <a:rPr lang="en" b="1" dirty="0" smtClean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208314"/>
            <a:ext cx="5181600" cy="5421086"/>
          </a:xfrm>
        </p:spPr>
        <p:txBody>
          <a:bodyPr>
            <a:normAutofit/>
          </a:bodyPr>
          <a:lstStyle/>
          <a:p>
            <a:pPr marL="457200" lvl="0" indent="-317500">
              <a:buClr>
                <a:srgbClr val="000000"/>
              </a:buClr>
              <a:buSzPct val="97222"/>
              <a:buFont typeface="Arial"/>
              <a:buChar char="•"/>
            </a:pPr>
            <a:endParaRPr lang="en-US" i="1" dirty="0" smtClean="0"/>
          </a:p>
          <a:p>
            <a:pPr marL="457200" lvl="0" indent="-317500">
              <a:buClr>
                <a:srgbClr val="000000"/>
              </a:buClr>
              <a:buSzPct val="97222"/>
              <a:buFont typeface="Arial"/>
              <a:buChar char="•"/>
            </a:pPr>
            <a:r>
              <a:rPr lang="en-US" dirty="0" smtClean="0"/>
              <a:t>Advisory Committee</a:t>
            </a:r>
          </a:p>
          <a:p>
            <a:pPr marL="457200" lvl="0" indent="-317500">
              <a:buClr>
                <a:srgbClr val="000000"/>
              </a:buClr>
              <a:buSzPct val="97222"/>
              <a:buFont typeface="Arial"/>
              <a:buChar char="•"/>
            </a:pPr>
            <a:r>
              <a:rPr lang="en-US" dirty="0" smtClean="0"/>
              <a:t>Module Leads</a:t>
            </a:r>
          </a:p>
          <a:p>
            <a:pPr marL="457200" lvl="0" indent="-317500">
              <a:buClr>
                <a:srgbClr val="000000"/>
              </a:buClr>
              <a:buSzPct val="97222"/>
              <a:buFont typeface="Arial"/>
              <a:buChar char="•"/>
            </a:pPr>
            <a:r>
              <a:rPr lang="en-US" dirty="0" smtClean="0"/>
              <a:t>Module Contributors</a:t>
            </a:r>
          </a:p>
          <a:p>
            <a:pPr marL="457200" lvl="0" indent="-317500">
              <a:buClr>
                <a:srgbClr val="000000"/>
              </a:buClr>
              <a:buSzPct val="97222"/>
              <a:buFont typeface="Arial"/>
              <a:buChar char="•"/>
            </a:pPr>
            <a:r>
              <a:rPr lang="en-US" dirty="0" smtClean="0"/>
              <a:t>Field Participants</a:t>
            </a:r>
          </a:p>
          <a:p>
            <a:pPr marL="457200" lvl="0" indent="-317500">
              <a:buClr>
                <a:srgbClr val="000000"/>
              </a:buClr>
              <a:buSzPct val="97222"/>
              <a:buFont typeface="Arial"/>
              <a:buChar char="•"/>
            </a:pPr>
            <a:r>
              <a:rPr lang="en-US" dirty="0" smtClean="0"/>
              <a:t>Field Reviewers</a:t>
            </a:r>
          </a:p>
          <a:p>
            <a:pPr marL="457200" lvl="0" indent="-317500">
              <a:buClr>
                <a:srgbClr val="000000"/>
              </a:buClr>
              <a:buSzPct val="97222"/>
              <a:buFont typeface="Arial"/>
              <a:buChar char="•"/>
            </a:pPr>
            <a:r>
              <a:rPr lang="en-US" dirty="0" smtClean="0"/>
              <a:t>Expert External Advisor/Reviewers</a:t>
            </a:r>
          </a:p>
          <a:p>
            <a:pPr marL="457200" lvl="0" indent="-317500">
              <a:buClr>
                <a:srgbClr val="000000"/>
              </a:buClr>
              <a:buSzPct val="97222"/>
              <a:buFont typeface="Arial"/>
              <a:buChar char="•"/>
            </a:pPr>
            <a:r>
              <a:rPr lang="en-US" dirty="0" smtClean="0"/>
              <a:t>State Adopters- Early Use of  First Modules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hape 44" descr="Four young boys sit around a circular table covered by a red table cloth. The boys are playing a game called Sorry. One boy is wearing glasses and hearing aids." title="Playing a Board Game"/>
          <p:cNvSpPr/>
          <p:nvPr/>
        </p:nvSpPr>
        <p:spPr>
          <a:xfrm>
            <a:off x="838200" y="1921327"/>
            <a:ext cx="5181600" cy="39950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629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" b="1" dirty="0" smtClean="0">
                <a:solidFill>
                  <a:schemeClr val="tx1"/>
                </a:solidFill>
                <a:latin typeface="+mn-lt"/>
              </a:rPr>
              <a:t>External Expert Advisors' Counsel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Advisors</a:t>
            </a:r>
          </a:p>
          <a:p>
            <a:r>
              <a:rPr lang="en-US" dirty="0" smtClean="0"/>
              <a:t>PAR</a:t>
            </a:r>
            <a:r>
              <a:rPr lang="en-US" baseline="30000" dirty="0" smtClean="0"/>
              <a:t>2</a:t>
            </a:r>
            <a:r>
              <a:rPr lang="en-US" dirty="0" smtClean="0"/>
              <a:t>A Center- University of Colorado  Denver</a:t>
            </a:r>
          </a:p>
          <a:p>
            <a:r>
              <a:rPr lang="en-US" dirty="0" smtClean="0"/>
              <a:t>IRIS Center</a:t>
            </a:r>
          </a:p>
          <a:p>
            <a:r>
              <a:rPr lang="en-US" dirty="0" smtClean="0"/>
              <a:t>Vanderbilt University</a:t>
            </a:r>
          </a:p>
          <a:p>
            <a:r>
              <a:rPr lang="en-US" dirty="0" smtClean="0"/>
              <a:t>Perkins School for the Blind</a:t>
            </a:r>
          </a:p>
          <a:p>
            <a:r>
              <a:rPr lang="en-US" dirty="0" smtClean="0"/>
              <a:t>input from other experts- Dr. Charity Rowland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Collective Advice </a:t>
            </a:r>
            <a:endParaRPr lang="en-US" b="1" dirty="0"/>
          </a:p>
          <a:p>
            <a:pPr>
              <a:spcBef>
                <a:spcPts val="1200"/>
              </a:spcBef>
            </a:pPr>
            <a:r>
              <a:rPr lang="en-US" dirty="0" smtClean="0"/>
              <a:t>Design for adult learners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Incorporate case based teaching- practical examples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Sequence the learning path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Offer reflection opportunities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Build for "scalability"- adoption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Build for a portfolio, credits or CEU process for adult learners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00818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68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+mn-lt"/>
                <a:cs typeface="Arial" pitchFamily="34" charset="0"/>
              </a:rPr>
              <a:t/>
            </a:r>
            <a:br>
              <a:rPr lang="en-US" b="1" dirty="0" smtClean="0">
                <a:latin typeface="+mn-lt"/>
                <a:cs typeface="Arial" pitchFamily="34" charset="0"/>
              </a:rPr>
            </a:br>
            <a:r>
              <a:rPr lang="en-US" b="1" dirty="0" smtClean="0">
                <a:latin typeface="+mn-lt"/>
                <a:cs typeface="Arial" pitchFamily="34" charset="0"/>
              </a:rPr>
              <a:t>Further planning and consultation from Chopra &amp; Sobel, PAR</a:t>
            </a:r>
            <a:r>
              <a:rPr lang="en-US" b="1" baseline="30000" dirty="0" smtClean="0">
                <a:latin typeface="+mn-lt"/>
                <a:cs typeface="Arial" pitchFamily="34" charset="0"/>
              </a:rPr>
              <a:t>2</a:t>
            </a:r>
            <a:r>
              <a:rPr lang="en-US" b="1" dirty="0" smtClean="0">
                <a:latin typeface="+mn-lt"/>
                <a:cs typeface="Arial" pitchFamily="34" charset="0"/>
              </a:rPr>
              <a:t>A Center </a:t>
            </a:r>
            <a:br>
              <a:rPr lang="en-US" b="1" dirty="0" smtClean="0">
                <a:latin typeface="+mn-lt"/>
                <a:cs typeface="Arial" pitchFamily="34" charset="0"/>
              </a:rPr>
            </a:br>
            <a:endParaRPr lang="en-US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300" b="1" dirty="0" smtClean="0"/>
              <a:t>ADDIE  [Analysis, Design, Development, Implementation, Evaluation]: </a:t>
            </a:r>
            <a:r>
              <a:rPr lang="en-US" b="1" dirty="0" smtClean="0"/>
              <a:t>		  </a:t>
            </a:r>
          </a:p>
          <a:p>
            <a:pPr marL="0" indent="0">
              <a:buNone/>
            </a:pPr>
            <a:r>
              <a:rPr lang="en-US" b="1" dirty="0" smtClean="0"/>
              <a:t>A model for instructional design</a:t>
            </a:r>
            <a:endParaRPr lang="en-US" b="1" dirty="0"/>
          </a:p>
          <a:p>
            <a:r>
              <a:rPr lang="en-US" b="1" dirty="0" smtClean="0"/>
              <a:t>Analysis Phase: </a:t>
            </a:r>
            <a:r>
              <a:rPr lang="en-US" dirty="0" smtClean="0"/>
              <a:t>Who is  the audience; What are the learning needs; Identification of constraints</a:t>
            </a:r>
          </a:p>
          <a:p>
            <a:r>
              <a:rPr lang="en-US" b="1" dirty="0" smtClean="0"/>
              <a:t>Design/Development Phase: </a:t>
            </a:r>
            <a:r>
              <a:rPr lang="en-US" dirty="0" smtClean="0"/>
              <a:t>Analyze subject matter in depth; Identify objectives and competencies (skills, knowledge, attitudes, etc.) to be achieved: Identify a sequence to meet these objectives: Create learning scenarios for each subject objective; Identify kinds of learning materials and tools needed; Delivery considerations </a:t>
            </a:r>
            <a:r>
              <a:rPr lang="es-ES_tradnl" dirty="0" smtClean="0"/>
              <a:t>(</a:t>
            </a:r>
            <a:r>
              <a:rPr lang="es-ES_tradnl" dirty="0" err="1" smtClean="0"/>
              <a:t>platform</a:t>
            </a:r>
            <a:r>
              <a:rPr lang="es-ES_tradnl" dirty="0" smtClean="0"/>
              <a:t> </a:t>
            </a:r>
            <a:r>
              <a:rPr lang="es-ES_tradnl" dirty="0" err="1" smtClean="0"/>
              <a:t>accessibility</a:t>
            </a:r>
            <a:r>
              <a:rPr lang="es-ES_tradnl" dirty="0" smtClean="0"/>
              <a:t>, </a:t>
            </a:r>
            <a:r>
              <a:rPr lang="es-ES_tradnl" dirty="0" err="1" smtClean="0"/>
              <a:t>logistical</a:t>
            </a:r>
            <a:r>
              <a:rPr lang="es-ES_tradnl" dirty="0" smtClean="0"/>
              <a:t> </a:t>
            </a:r>
            <a:r>
              <a:rPr lang="es-ES_tradnl" dirty="0" err="1" smtClean="0"/>
              <a:t>details</a:t>
            </a:r>
            <a:r>
              <a:rPr lang="es-ES_tradnl" dirty="0" smtClean="0"/>
              <a:t>)</a:t>
            </a:r>
          </a:p>
          <a:p>
            <a:r>
              <a:rPr lang="es-ES_tradnl" b="1" dirty="0" err="1" smtClean="0"/>
              <a:t>Implementation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Phase</a:t>
            </a:r>
            <a:r>
              <a:rPr lang="es-ES_tradnl" b="1" dirty="0" smtClean="0"/>
              <a:t>: </a:t>
            </a:r>
            <a:r>
              <a:rPr lang="es-ES_tradnl" dirty="0" err="1" smtClean="0"/>
              <a:t>Launch</a:t>
            </a:r>
            <a:r>
              <a:rPr lang="es-ES_tradnl" dirty="0" smtClean="0"/>
              <a:t> training to </a:t>
            </a:r>
            <a:r>
              <a:rPr lang="es-ES_tradnl" dirty="0" err="1" smtClean="0"/>
              <a:t>key</a:t>
            </a:r>
            <a:r>
              <a:rPr lang="es-ES_tradnl" dirty="0" smtClean="0"/>
              <a:t> </a:t>
            </a:r>
            <a:r>
              <a:rPr lang="es-ES_tradnl" dirty="0" err="1" smtClean="0"/>
              <a:t>stakeholders</a:t>
            </a:r>
            <a:r>
              <a:rPr lang="es-ES_tradnl" dirty="0" smtClean="0"/>
              <a:t>, use </a:t>
            </a:r>
            <a:r>
              <a:rPr lang="es-ES_tradnl" dirty="0" err="1" smtClean="0"/>
              <a:t>it</a:t>
            </a:r>
            <a:endParaRPr lang="es-ES_tradnl" dirty="0" smtClean="0"/>
          </a:p>
          <a:p>
            <a:r>
              <a:rPr lang="es-ES_tradnl" b="1" dirty="0" err="1" smtClean="0"/>
              <a:t>Evaluation</a:t>
            </a:r>
            <a:r>
              <a:rPr lang="es-ES_tradnl" b="1" dirty="0" smtClean="0"/>
              <a:t> </a:t>
            </a:r>
            <a:r>
              <a:rPr lang="es-ES_tradnl" b="1" dirty="0" err="1" smtClean="0"/>
              <a:t>Phase</a:t>
            </a:r>
            <a:r>
              <a:rPr lang="es-ES_tradnl" b="1" dirty="0" smtClean="0"/>
              <a:t>: </a:t>
            </a:r>
            <a:r>
              <a:rPr lang="es-ES_tradnl" dirty="0" err="1" smtClean="0"/>
              <a:t>Identify</a:t>
            </a:r>
            <a:r>
              <a:rPr lang="es-ES_tradnl" dirty="0" smtClean="0"/>
              <a:t> </a:t>
            </a:r>
            <a:r>
              <a:rPr lang="es-ES_tradnl" dirty="0" err="1" smtClean="0"/>
              <a:t>methodologies</a:t>
            </a:r>
            <a:r>
              <a:rPr lang="es-ES_tradnl" dirty="0" smtClean="0"/>
              <a:t> to </a:t>
            </a:r>
            <a:r>
              <a:rPr lang="es-ES_tradnl" dirty="0" err="1" smtClean="0"/>
              <a:t>evaluate</a:t>
            </a:r>
            <a:r>
              <a:rPr lang="es-ES_tradnl" dirty="0" smtClean="0"/>
              <a:t> </a:t>
            </a:r>
            <a:r>
              <a:rPr lang="es-ES_tradnl" dirty="0" err="1" smtClean="0"/>
              <a:t>project</a:t>
            </a:r>
            <a:r>
              <a:rPr lang="es-ES_tradnl" dirty="0" smtClean="0"/>
              <a:t>, </a:t>
            </a:r>
            <a:r>
              <a:rPr lang="es-ES_tradnl" dirty="0" err="1" smtClean="0"/>
              <a:t>build</a:t>
            </a:r>
            <a:r>
              <a:rPr lang="es-ES_tradnl" dirty="0" smtClean="0"/>
              <a:t> </a:t>
            </a:r>
            <a:r>
              <a:rPr lang="es-ES_tradnl" dirty="0" err="1" smtClean="0"/>
              <a:t>measurement</a:t>
            </a:r>
            <a:r>
              <a:rPr lang="es-ES_tradnl" dirty="0" smtClean="0"/>
              <a:t> </a:t>
            </a:r>
            <a:r>
              <a:rPr lang="es-ES_tradnl" dirty="0" err="1" smtClean="0"/>
              <a:t>tools</a:t>
            </a:r>
            <a:r>
              <a:rPr lang="es-ES_tradnl" dirty="0"/>
              <a:t>,</a:t>
            </a:r>
            <a:r>
              <a:rPr lang="es-ES_tradnl" dirty="0" smtClean="0"/>
              <a:t> monitor </a:t>
            </a:r>
            <a:r>
              <a:rPr lang="es-ES_tradnl" dirty="0" err="1" smtClean="0"/>
              <a:t>implementation</a:t>
            </a:r>
            <a:r>
              <a:rPr lang="es-ES_tradnl" dirty="0"/>
              <a:t>,</a:t>
            </a:r>
            <a:r>
              <a:rPr lang="es-ES_tradnl" dirty="0" smtClean="0"/>
              <a:t> and plan for </a:t>
            </a:r>
            <a:r>
              <a:rPr lang="es-ES_tradnl" dirty="0" err="1" smtClean="0"/>
              <a:t>analysis</a:t>
            </a:r>
            <a:r>
              <a:rPr lang="es-ES_tradnl" dirty="0" smtClean="0"/>
              <a:t> to </a:t>
            </a:r>
            <a:r>
              <a:rPr lang="es-ES_tradnl" dirty="0" err="1" smtClean="0"/>
              <a:t>prioritize</a:t>
            </a:r>
            <a:r>
              <a:rPr lang="es-ES_tradnl" dirty="0" smtClean="0"/>
              <a:t> </a:t>
            </a:r>
            <a:r>
              <a:rPr lang="es-ES_tradnl" dirty="0" err="1" smtClean="0"/>
              <a:t>revisions</a:t>
            </a:r>
            <a:r>
              <a:rPr lang="es-ES_tradnl" dirty="0" smtClean="0"/>
              <a:t>/ </a:t>
            </a:r>
            <a:r>
              <a:rPr lang="es-ES_tradnl" dirty="0" err="1" smtClean="0"/>
              <a:t>Evaluation</a:t>
            </a:r>
            <a:r>
              <a:rPr lang="es-ES_tradnl" dirty="0" smtClean="0"/>
              <a:t> </a:t>
            </a:r>
            <a:r>
              <a:rPr lang="es-ES_tradnl" dirty="0" err="1" smtClean="0"/>
              <a:t>is</a:t>
            </a:r>
            <a:r>
              <a:rPr lang="es-ES_tradnl" dirty="0" smtClean="0"/>
              <a:t> </a:t>
            </a:r>
            <a:r>
              <a:rPr lang="es-ES_tradnl" dirty="0" err="1" smtClean="0"/>
              <a:t>ongoing</a:t>
            </a:r>
            <a:r>
              <a:rPr lang="es-ES_tradnl" dirty="0" smtClean="0"/>
              <a:t> </a:t>
            </a:r>
            <a:r>
              <a:rPr lang="es-ES_tradnl" dirty="0" err="1" smtClean="0"/>
              <a:t>throughout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entire</a:t>
            </a:r>
            <a:r>
              <a:rPr lang="es-ES_tradnl" dirty="0" smtClean="0"/>
              <a:t> </a:t>
            </a:r>
            <a:r>
              <a:rPr lang="es-ES_tradnl" dirty="0" err="1" smtClean="0"/>
              <a:t>process</a:t>
            </a:r>
            <a:endParaRPr lang="es-ES_tradnl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800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913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+mn-lt"/>
              </a:rPr>
              <a:t/>
            </a:r>
            <a:br>
              <a:rPr lang="en-US" b="1" dirty="0" smtClean="0">
                <a:latin typeface="+mn-lt"/>
              </a:rPr>
            </a:br>
            <a:r>
              <a:rPr lang="en-US" b="1" dirty="0" smtClean="0">
                <a:latin typeface="+mn-lt"/>
              </a:rPr>
              <a:t>OHOA Module Learning Path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Introduction- an opener to the main module themes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Inquiry Challenge- a practical problem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Learning Activities- Content and Assignments- sequenced learning path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Self-Assessments- could serve as a rubric for grading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Resources and References </a:t>
            </a:r>
            <a:r>
              <a:rPr lang="en-US" dirty="0" smtClean="0">
                <a:solidFill>
                  <a:schemeClr val="tx2"/>
                </a:solidFill>
              </a:rPr>
              <a:t>				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5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 smtClean="0"/>
              <a:t>Based on expert advice- Chopra &amp; Sobel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hape 159" descr="Two concentric ovals appear. Inner oval/center: an oval-cut photo of close up of the hands of two tactile signers, one light-skinned (left), the other dark-skinned (right), both signing the letter, &quot;R.&quot; The signer with light-skin rests her/his left hand on the hand of the signers with darker skin. Outer oval: &quot;OPEN HANDS, OPEN ACCESS&quot; appears across the top of the black oval, &quot;DEAF-BLIND INTERVENER LEARNIGN MODULES&quot; appears across the bottom of the black oval. Around the concentric ovals are five, turquoise inverted trapezoids with white words on each. From the upper left going clockwise: RESOURCES, INTRODUCTION, INQUIRY CHALLENGE, LEARNING ACTIVITIES, SELF-ASSESSMENT.  " title="The Open Hands, Open Access Logo"/>
          <p:cNvSpPr/>
          <p:nvPr/>
        </p:nvSpPr>
        <p:spPr>
          <a:xfrm>
            <a:off x="8763000" y="3439887"/>
            <a:ext cx="3429000" cy="34181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88552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7" y="772886"/>
            <a:ext cx="4385356" cy="62048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+mn-lt"/>
              </a:rPr>
              <a:t>Accessibility Considerations:</a:t>
            </a:r>
            <a:endParaRPr lang="en-US" sz="2800" b="1" dirty="0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7" y="1632856"/>
            <a:ext cx="4385356" cy="4664415"/>
          </a:xfrm>
        </p:spPr>
        <p:txBody>
          <a:bodyPr>
            <a:no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 of a Moodle 2.23 Management System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Consultation with the Carroll Center for the Blind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Consultation with </a:t>
            </a:r>
            <a:r>
              <a:rPr lang="en-US" sz="2400" dirty="0" err="1" smtClean="0"/>
              <a:t>DiCapta</a:t>
            </a:r>
            <a:r>
              <a:rPr lang="en-US" sz="2400" dirty="0" smtClean="0"/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Consultation with Described Captioned Media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Consultation with JKP Interpreting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49686" y="3538651"/>
            <a:ext cx="6226628" cy="275862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" sz="2800" b="1" dirty="0" smtClean="0"/>
              <a:t>Tech and Access Partnerships resulted in:</a:t>
            </a:r>
          </a:p>
          <a:p>
            <a:pPr marL="285750" lvl="0" indent="-285750"/>
            <a:r>
              <a:rPr lang="en" sz="2400" dirty="0" smtClean="0"/>
              <a:t>A more accessible JW Media player</a:t>
            </a:r>
          </a:p>
          <a:p>
            <a:pPr marL="285750" lvl="0" indent="-285750"/>
            <a:r>
              <a:rPr lang="en" sz="2400" dirty="0" smtClean="0"/>
              <a:t>Captioned and described video clips</a:t>
            </a:r>
          </a:p>
          <a:p>
            <a:pPr marL="285750" lvl="0" indent="-285750"/>
            <a:r>
              <a:rPr lang="en" sz="2400" dirty="0" smtClean="0"/>
              <a:t>Modules beginning to be translated into Spanish</a:t>
            </a:r>
          </a:p>
          <a:p>
            <a:pPr marL="285750" indent="-285750"/>
            <a:r>
              <a:rPr lang="en" sz="2400" dirty="0" smtClean="0"/>
              <a:t>Accessible text for all module materials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hape 78" descr="A young man dressed in a suit and tie sits in an audience with his interpreter, who is wearing a sleeveless, turquoise top. His left hand rests lightly upon her right, as she signs, &quot;hope.&quot; The young man is receiving sign tactually. " title="Young man and his interpreter"/>
          <p:cNvSpPr/>
          <p:nvPr/>
        </p:nvSpPr>
        <p:spPr>
          <a:xfrm>
            <a:off x="6455228" y="337457"/>
            <a:ext cx="4615543" cy="3114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24616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Let the Interveners Explain</a:t>
            </a:r>
            <a:endParaRPr lang="en-US" b="1" dirty="0"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following sheds light on the need for these modules: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Clip of two interveners describing their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643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781</Words>
  <Application>Microsoft Office PowerPoint</Application>
  <PresentationFormat>Custom</PresentationFormat>
  <Paragraphs>137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Collaborative and Participatory Approach to Quality Preparation for Interveners: Development, Delivery and Sustainability of Training Modules</vt:lpstr>
      <vt:lpstr> Rationale from National Consortium on Deaf-Blindness Recommendations for Improving Intervener Services </vt:lpstr>
      <vt:lpstr> Participatory Approach to Module Development </vt:lpstr>
      <vt:lpstr>OHOA Participatory Method of Creation </vt:lpstr>
      <vt:lpstr>External Expert Advisors' Counsel</vt:lpstr>
      <vt:lpstr> Further planning and consultation from Chopra &amp; Sobel, PAR2A Center  </vt:lpstr>
      <vt:lpstr> OHOA Module Learning Path </vt:lpstr>
      <vt:lpstr>Accessibility Considerations:</vt:lpstr>
      <vt:lpstr>Let the Interveners Explain</vt:lpstr>
      <vt:lpstr>Module Homepage</vt:lpstr>
      <vt:lpstr>Module 1: An Overview of Deaf-Blindness and Instructional Strategies</vt:lpstr>
      <vt:lpstr>Field Tested </vt:lpstr>
      <vt:lpstr> Field Testing </vt:lpstr>
      <vt:lpstr> Initial Implementation by State Partners </vt:lpstr>
      <vt:lpstr>Discussion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Collaborative and Participatory Approach to Quality Preparation for Interveners: Development, Delivery and Sustainability of Training Modules</dc:title>
  <dc:subject>Collaborative and Participatory Approach to Quality Preparation for Interveners: Development, Delivery and Sustainability of Training Modules</dc:subject>
  <dc:creator>Office of Special Education Programs (OSEP)</dc:creator>
  <cp:lastModifiedBy>Linda Pady</cp:lastModifiedBy>
  <cp:revision>51</cp:revision>
  <dcterms:created xsi:type="dcterms:W3CDTF">2014-06-19T15:26:10Z</dcterms:created>
  <dcterms:modified xsi:type="dcterms:W3CDTF">2014-07-14T18:21:15Z</dcterms:modified>
  <cp:category>Public Domain</cp:category>
</cp:coreProperties>
</file>