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60" r:id="rId2"/>
    <p:sldMasterId id="2147483684" r:id="rId3"/>
  </p:sldMasterIdLst>
  <p:notesMasterIdLst>
    <p:notesMasterId r:id="rId31"/>
  </p:notesMasterIdLst>
  <p:handoutMasterIdLst>
    <p:handoutMasterId r:id="rId32"/>
  </p:handoutMasterIdLst>
  <p:sldIdLst>
    <p:sldId id="268" r:id="rId4"/>
    <p:sldId id="294" r:id="rId5"/>
    <p:sldId id="273" r:id="rId6"/>
    <p:sldId id="296" r:id="rId7"/>
    <p:sldId id="297" r:id="rId8"/>
    <p:sldId id="282" r:id="rId9"/>
    <p:sldId id="298" r:id="rId10"/>
    <p:sldId id="305" r:id="rId11"/>
    <p:sldId id="278" r:id="rId12"/>
    <p:sldId id="306" r:id="rId13"/>
    <p:sldId id="307" r:id="rId14"/>
    <p:sldId id="308" r:id="rId15"/>
    <p:sldId id="309" r:id="rId16"/>
    <p:sldId id="310" r:id="rId17"/>
    <p:sldId id="311" r:id="rId18"/>
    <p:sldId id="299" r:id="rId19"/>
    <p:sldId id="300" r:id="rId20"/>
    <p:sldId id="266" r:id="rId21"/>
    <p:sldId id="301" r:id="rId22"/>
    <p:sldId id="302" r:id="rId23"/>
    <p:sldId id="303" r:id="rId24"/>
    <p:sldId id="288" r:id="rId25"/>
    <p:sldId id="289" r:id="rId26"/>
    <p:sldId id="274" r:id="rId27"/>
    <p:sldId id="276" r:id="rId28"/>
    <p:sldId id="291" r:id="rId29"/>
    <p:sldId id="295" r:id="rId30"/>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7030A0"/>
    <a:srgbClr val="DDBB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31" autoAdjust="0"/>
    <p:restoredTop sz="86380" autoAdjust="0"/>
  </p:normalViewPr>
  <p:slideViewPr>
    <p:cSldViewPr>
      <p:cViewPr varScale="1">
        <p:scale>
          <a:sx n="106" d="100"/>
          <a:sy n="106" d="100"/>
        </p:scale>
        <p:origin x="-174" y="-90"/>
      </p:cViewPr>
      <p:guideLst>
        <p:guide orient="horz" pos="2160"/>
        <p:guide pos="2880"/>
      </p:guideLst>
    </p:cSldViewPr>
  </p:slideViewPr>
  <p:outlineViewPr>
    <p:cViewPr>
      <p:scale>
        <a:sx n="33" d="100"/>
        <a:sy n="33" d="100"/>
      </p:scale>
      <p:origin x="0" y="2405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30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40176" y="0"/>
            <a:ext cx="3013075" cy="465138"/>
          </a:xfrm>
          <a:prstGeom prst="rect">
            <a:avLst/>
          </a:prstGeom>
        </p:spPr>
        <p:txBody>
          <a:bodyPr vert="horz" lIns="91440" tIns="45720" rIns="91440" bIns="45720" rtlCol="0"/>
          <a:lstStyle>
            <a:lvl1pPr algn="r">
              <a:defRPr sz="1200"/>
            </a:lvl1pPr>
          </a:lstStyle>
          <a:p>
            <a:fld id="{055FD1C0-34F4-4B50-9339-E66133194417}" type="datetimeFigureOut">
              <a:rPr lang="en-US" smtClean="0"/>
              <a:t>7/14/2014</a:t>
            </a:fld>
            <a:endParaRPr lang="en-US" dirty="0"/>
          </a:p>
        </p:txBody>
      </p:sp>
      <p:sp>
        <p:nvSpPr>
          <p:cNvPr id="4" name="Footer Placeholder 3"/>
          <p:cNvSpPr>
            <a:spLocks noGrp="1"/>
          </p:cNvSpPr>
          <p:nvPr>
            <p:ph type="ftr" sz="quarter" idx="2"/>
          </p:nvPr>
        </p:nvSpPr>
        <p:spPr>
          <a:xfrm>
            <a:off x="1" y="8842375"/>
            <a:ext cx="30130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40176" y="8842375"/>
            <a:ext cx="3013075" cy="465138"/>
          </a:xfrm>
          <a:prstGeom prst="rect">
            <a:avLst/>
          </a:prstGeom>
        </p:spPr>
        <p:txBody>
          <a:bodyPr vert="horz" lIns="91440" tIns="45720" rIns="91440" bIns="45720" rtlCol="0" anchor="b"/>
          <a:lstStyle>
            <a:lvl1pPr algn="r">
              <a:defRPr sz="1200"/>
            </a:lvl1pPr>
          </a:lstStyle>
          <a:p>
            <a:fld id="{A89E104E-B5AC-4A17-9157-BC1E7323B136}" type="slidenum">
              <a:rPr lang="en-US" smtClean="0"/>
              <a:t>‹#›</a:t>
            </a:fld>
            <a:endParaRPr lang="en-US" dirty="0"/>
          </a:p>
        </p:txBody>
      </p:sp>
    </p:spTree>
    <p:extLst>
      <p:ext uri="{BB962C8B-B14F-4D97-AF65-F5344CB8AC3E}">
        <p14:creationId xmlns:p14="http://schemas.microsoft.com/office/powerpoint/2010/main" val="41657441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30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40176" y="0"/>
            <a:ext cx="3013075" cy="465138"/>
          </a:xfrm>
          <a:prstGeom prst="rect">
            <a:avLst/>
          </a:prstGeom>
        </p:spPr>
        <p:txBody>
          <a:bodyPr vert="horz" lIns="91440" tIns="45720" rIns="91440" bIns="45720" rtlCol="0"/>
          <a:lstStyle>
            <a:lvl1pPr algn="r">
              <a:defRPr sz="1200"/>
            </a:lvl1pPr>
          </a:lstStyle>
          <a:p>
            <a:fld id="{7A2E8381-B7C3-4F5F-8151-C0ADCCCABC0B}" type="datetimeFigureOut">
              <a:rPr lang="en-US" smtClean="0"/>
              <a:t>7/14/2014</a:t>
            </a:fld>
            <a:endParaRPr lang="en-US" dirty="0"/>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5326" y="4421188"/>
            <a:ext cx="5564187"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375"/>
            <a:ext cx="30130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40176" y="8842375"/>
            <a:ext cx="3013075" cy="465138"/>
          </a:xfrm>
          <a:prstGeom prst="rect">
            <a:avLst/>
          </a:prstGeom>
        </p:spPr>
        <p:txBody>
          <a:bodyPr vert="horz" lIns="91440" tIns="45720" rIns="91440" bIns="45720" rtlCol="0" anchor="b"/>
          <a:lstStyle>
            <a:lvl1pPr algn="r">
              <a:defRPr sz="1200"/>
            </a:lvl1pPr>
          </a:lstStyle>
          <a:p>
            <a:fld id="{CE7B2AEC-639D-4788-81DA-A718FC1AD731}" type="slidenum">
              <a:rPr lang="en-US" smtClean="0"/>
              <a:t>‹#›</a:t>
            </a:fld>
            <a:endParaRPr lang="en-US" dirty="0"/>
          </a:p>
        </p:txBody>
      </p:sp>
    </p:spTree>
    <p:extLst>
      <p:ext uri="{BB962C8B-B14F-4D97-AF65-F5344CB8AC3E}">
        <p14:creationId xmlns:p14="http://schemas.microsoft.com/office/powerpoint/2010/main" val="1978754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7A400B-95DB-41F3-A701-B033258F759A}" type="slidenum">
              <a:rPr lang="en-US"/>
              <a:pPr/>
              <a:t>3</a:t>
            </a:fld>
            <a:endParaRPr lang="en-US" dirty="0"/>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626470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FE3592-40D9-463A-B490-5AF29C896C45}" type="slidenum">
              <a:rPr lang="en-US"/>
              <a:pPr/>
              <a:t>4</a:t>
            </a:fld>
            <a:endParaRPr lang="en-US" dirty="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115957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2CFA35-A100-40E6-9A0B-FD930A89D241}" type="slidenum">
              <a:rPr lang="en-US"/>
              <a:pPr/>
              <a:t>5</a:t>
            </a:fld>
            <a:endParaRPr lang="en-US" dirty="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604073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DAC36E-1A96-4C7C-A5F2-CD722CF7A557}" type="slidenum">
              <a:rPr lang="en-US"/>
              <a:pPr/>
              <a:t>7</a:t>
            </a:fld>
            <a:endParaRPr lang="en-US" dirty="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634796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699AF3B-6DEB-4270-BDE8-339DF4DA3D0A}"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441559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699AF3B-6DEB-4270-BDE8-339DF4DA3D0A}"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761305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7B2AEC-639D-4788-81DA-A718FC1AD731}" type="slidenum">
              <a:rPr lang="en-US" smtClean="0"/>
              <a:t>13</a:t>
            </a:fld>
            <a:endParaRPr lang="en-US" dirty="0"/>
          </a:p>
        </p:txBody>
      </p:sp>
    </p:spTree>
    <p:extLst>
      <p:ext uri="{BB962C8B-B14F-4D97-AF65-F5344CB8AC3E}">
        <p14:creationId xmlns:p14="http://schemas.microsoft.com/office/powerpoint/2010/main" val="1320176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7B2AEC-639D-4788-81DA-A718FC1AD731}" type="slidenum">
              <a:rPr lang="en-US" smtClean="0"/>
              <a:t>14</a:t>
            </a:fld>
            <a:endParaRPr lang="en-US" dirty="0"/>
          </a:p>
        </p:txBody>
      </p:sp>
    </p:spTree>
    <p:extLst>
      <p:ext uri="{BB962C8B-B14F-4D97-AF65-F5344CB8AC3E}">
        <p14:creationId xmlns:p14="http://schemas.microsoft.com/office/powerpoint/2010/main" val="1456221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7B2AEC-639D-4788-81DA-A718FC1AD731}" type="slidenum">
              <a:rPr lang="en-US" smtClean="0"/>
              <a:t>15</a:t>
            </a:fld>
            <a:endParaRPr lang="en-US" dirty="0"/>
          </a:p>
        </p:txBody>
      </p:sp>
    </p:spTree>
    <p:extLst>
      <p:ext uri="{BB962C8B-B14F-4D97-AF65-F5344CB8AC3E}">
        <p14:creationId xmlns:p14="http://schemas.microsoft.com/office/powerpoint/2010/main" val="354745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E3EE15-12BA-4110-BAEF-D44C588DE76B}" type="datetimeFigureOut">
              <a:rPr lang="en-US" smtClean="0">
                <a:solidFill>
                  <a:prstClr val="black">
                    <a:tint val="75000"/>
                  </a:prstClr>
                </a:solidFill>
              </a:rPr>
              <a:pPr/>
              <a:t>7/14/2014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680E350-63DB-4240-B207-D7F47528AA4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28018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E3EE15-12BA-4110-BAEF-D44C588DE76B}" type="datetimeFigureOut">
              <a:rPr lang="en-US" smtClean="0">
                <a:solidFill>
                  <a:prstClr val="black">
                    <a:tint val="75000"/>
                  </a:prstClr>
                </a:solidFill>
              </a:rPr>
              <a:pPr/>
              <a:t>7/14/2014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680E350-63DB-4240-B207-D7F47528AA4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3265192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E3EE15-12BA-4110-BAEF-D44C588DE76B}" type="datetimeFigureOut">
              <a:rPr lang="en-US" smtClean="0">
                <a:solidFill>
                  <a:prstClr val="black">
                    <a:tint val="75000"/>
                  </a:prstClr>
                </a:solidFill>
              </a:rPr>
              <a:pPr/>
              <a:t>7/14/2014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680E350-63DB-4240-B207-D7F47528AA4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5804236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E3EE15-12BA-4110-BAEF-D44C588DE76B}" type="datetimeFigureOut">
              <a:rPr lang="en-US" smtClean="0">
                <a:solidFill>
                  <a:prstClr val="black">
                    <a:tint val="75000"/>
                  </a:prstClr>
                </a:solidFill>
              </a:rPr>
              <a:pPr/>
              <a:t>7/14/2014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680E350-63DB-4240-B207-D7F47528AA4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04920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FE3EE15-12BA-4110-BAEF-D44C588DE76B}" type="datetimeFigureOut">
              <a:rPr lang="en-US" smtClean="0">
                <a:solidFill>
                  <a:prstClr val="black">
                    <a:tint val="75000"/>
                  </a:prstClr>
                </a:solidFill>
              </a:rPr>
              <a:pPr/>
              <a:t>7/14/2014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680E350-63DB-4240-B207-D7F47528AA4E}"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600" y="5966460"/>
            <a:ext cx="1104781" cy="729156"/>
          </a:xfrm>
          <a:prstGeom prst="rect">
            <a:avLst/>
          </a:prstGeom>
        </p:spPr>
      </p:pic>
    </p:spTree>
    <p:extLst>
      <p:ext uri="{BB962C8B-B14F-4D97-AF65-F5344CB8AC3E}">
        <p14:creationId xmlns:p14="http://schemas.microsoft.com/office/powerpoint/2010/main" val="399558961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E3EE15-12BA-4110-BAEF-D44C588DE76B}" type="datetimeFigureOut">
              <a:rPr lang="en-US" smtClean="0">
                <a:solidFill>
                  <a:prstClr val="black">
                    <a:tint val="75000"/>
                  </a:prstClr>
                </a:solidFill>
              </a:rPr>
              <a:pPr/>
              <a:t>7/14/2014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680E350-63DB-4240-B207-D7F47528AA4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1811647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E3EE15-12BA-4110-BAEF-D44C588DE76B}" type="datetimeFigureOut">
              <a:rPr lang="en-US" smtClean="0">
                <a:solidFill>
                  <a:prstClr val="black">
                    <a:tint val="75000"/>
                  </a:prstClr>
                </a:solidFill>
              </a:rPr>
              <a:pPr/>
              <a:t>7/14/2014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680E350-63DB-4240-B207-D7F47528AA4E}" type="slidenum">
              <a:rPr lang="en-US" smtClean="0">
                <a:solidFill>
                  <a:prstClr val="black">
                    <a:tint val="75000"/>
                  </a:prstClr>
                </a:solidFill>
              </a:rPr>
              <a:pPr/>
              <a:t>‹#›</a:t>
            </a:fld>
            <a:endParaRPr lang="en-US" dirty="0">
              <a:solidFill>
                <a:prstClr val="black">
                  <a:tint val="75000"/>
                </a:prstClr>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600" y="5966460"/>
            <a:ext cx="1104781" cy="729156"/>
          </a:xfrm>
          <a:prstGeom prst="rect">
            <a:avLst/>
          </a:prstGeom>
        </p:spPr>
      </p:pic>
    </p:spTree>
    <p:extLst>
      <p:ext uri="{BB962C8B-B14F-4D97-AF65-F5344CB8AC3E}">
        <p14:creationId xmlns:p14="http://schemas.microsoft.com/office/powerpoint/2010/main" val="153515021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E3EE15-12BA-4110-BAEF-D44C588DE76B}" type="datetimeFigureOut">
              <a:rPr lang="en-US" smtClean="0">
                <a:solidFill>
                  <a:prstClr val="black">
                    <a:tint val="75000"/>
                  </a:prstClr>
                </a:solidFill>
              </a:rPr>
              <a:pPr/>
              <a:t>7/14/2014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9680E350-63DB-4240-B207-D7F47528AA4E}" type="slidenum">
              <a:rPr lang="en-US" smtClean="0">
                <a:solidFill>
                  <a:prstClr val="black">
                    <a:tint val="75000"/>
                  </a:prstClr>
                </a:solidFill>
              </a:rPr>
              <a:pPr/>
              <a:t>‹#›</a:t>
            </a:fld>
            <a:endParaRPr lang="en-US" dirty="0">
              <a:solidFill>
                <a:prstClr val="black">
                  <a:tint val="75000"/>
                </a:prstClr>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600" y="5966460"/>
            <a:ext cx="1104781" cy="729156"/>
          </a:xfrm>
          <a:prstGeom prst="rect">
            <a:avLst/>
          </a:prstGeom>
        </p:spPr>
      </p:pic>
    </p:spTree>
    <p:extLst>
      <p:ext uri="{BB962C8B-B14F-4D97-AF65-F5344CB8AC3E}">
        <p14:creationId xmlns:p14="http://schemas.microsoft.com/office/powerpoint/2010/main" val="119068619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5FE3EE15-12BA-4110-BAEF-D44C588DE76B}" type="datetimeFigureOut">
              <a:rPr lang="en-US" smtClean="0">
                <a:solidFill>
                  <a:prstClr val="black">
                    <a:tint val="75000"/>
                  </a:prstClr>
                </a:solidFill>
              </a:rPr>
              <a:pPr/>
              <a:t>7/14/2014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9680E350-63DB-4240-B207-D7F47528AA4E}"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600" y="5966460"/>
            <a:ext cx="1104781" cy="729156"/>
          </a:xfrm>
          <a:prstGeom prst="rect">
            <a:avLst/>
          </a:prstGeom>
        </p:spPr>
      </p:pic>
    </p:spTree>
    <p:extLst>
      <p:ext uri="{BB962C8B-B14F-4D97-AF65-F5344CB8AC3E}">
        <p14:creationId xmlns:p14="http://schemas.microsoft.com/office/powerpoint/2010/main" val="349791681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E3EE15-12BA-4110-BAEF-D44C588DE76B}" type="datetimeFigureOut">
              <a:rPr lang="en-US" smtClean="0">
                <a:solidFill>
                  <a:prstClr val="black">
                    <a:tint val="75000"/>
                  </a:prstClr>
                </a:solidFill>
              </a:rPr>
              <a:pPr/>
              <a:t>7/14/2014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680E350-63DB-4240-B207-D7F47528AA4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2931048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E3EE15-12BA-4110-BAEF-D44C588DE76B}" type="datetimeFigureOut">
              <a:rPr lang="en-US" smtClean="0">
                <a:solidFill>
                  <a:prstClr val="black">
                    <a:tint val="75000"/>
                  </a:prstClr>
                </a:solidFill>
              </a:rPr>
              <a:pPr/>
              <a:t>7/14/2014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680E350-63DB-4240-B207-D7F47528AA4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228351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FE3EE15-12BA-4110-BAEF-D44C588DE76B}" type="datetimeFigureOut">
              <a:rPr lang="en-US" smtClean="0">
                <a:solidFill>
                  <a:prstClr val="black">
                    <a:tint val="75000"/>
                  </a:prstClr>
                </a:solidFill>
              </a:rPr>
              <a:pPr/>
              <a:t>7/14/2014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680E350-63DB-4240-B207-D7F47528AA4E}"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600" y="5966460"/>
            <a:ext cx="1104781" cy="729156"/>
          </a:xfrm>
          <a:prstGeom prst="rect">
            <a:avLst/>
          </a:prstGeom>
        </p:spPr>
      </p:pic>
    </p:spTree>
    <p:extLst>
      <p:ext uri="{BB962C8B-B14F-4D97-AF65-F5344CB8AC3E}">
        <p14:creationId xmlns:p14="http://schemas.microsoft.com/office/powerpoint/2010/main" val="338201404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E3EE15-12BA-4110-BAEF-D44C588DE76B}" type="datetimeFigureOut">
              <a:rPr lang="en-US" smtClean="0">
                <a:solidFill>
                  <a:prstClr val="black">
                    <a:tint val="75000"/>
                  </a:prstClr>
                </a:solidFill>
              </a:rPr>
              <a:pPr/>
              <a:t>7/14/2014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680E350-63DB-4240-B207-D7F47528AA4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890034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E3EE15-12BA-4110-BAEF-D44C588DE76B}" type="datetimeFigureOut">
              <a:rPr lang="en-US" smtClean="0">
                <a:solidFill>
                  <a:prstClr val="black">
                    <a:tint val="75000"/>
                  </a:prstClr>
                </a:solidFill>
              </a:rPr>
              <a:pPr/>
              <a:t>7/14/2014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680E350-63DB-4240-B207-D7F47528AA4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6766233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E3EE15-12BA-4110-BAEF-D44C588DE76B}" type="datetimeFigureOut">
              <a:rPr lang="en-US" smtClean="0">
                <a:solidFill>
                  <a:prstClr val="black">
                    <a:tint val="75000"/>
                  </a:prstClr>
                </a:solidFill>
              </a:rPr>
              <a:pPr/>
              <a:t>7/14/2014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680E350-63DB-4240-B207-D7F47528AA4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3109230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6C31AC-D1E4-4FE9-B502-E159DB6D0F52}" type="datetimeFigureOut">
              <a:rPr lang="en-US" smtClean="0"/>
              <a:t>7/14/2014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E4BD21-6E8F-45BD-8E9D-C96D7B385CE3}"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6C31AC-D1E4-4FE9-B502-E159DB6D0F52}" type="datetimeFigureOut">
              <a:rPr lang="en-US" smtClean="0"/>
              <a:t>7/14/2014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E4BD21-6E8F-45BD-8E9D-C96D7B385CE3}" type="slidenum">
              <a:rPr lang="en-US" smtClean="0"/>
              <a:t>‹#›</a:t>
            </a:fld>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5966460"/>
            <a:ext cx="1104781" cy="729156"/>
          </a:xfrm>
          <a:prstGeom prst="rect">
            <a:avLst/>
          </a:prstGeom>
        </p:spPr>
      </p:pic>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6C31AC-D1E4-4FE9-B502-E159DB6D0F52}" type="datetimeFigureOut">
              <a:rPr lang="en-US" smtClean="0"/>
              <a:t>7/14/2014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E4BD21-6E8F-45BD-8E9D-C96D7B385CE3}"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600" y="5966460"/>
            <a:ext cx="1104781" cy="729156"/>
          </a:xfrm>
          <a:prstGeom prst="rect">
            <a:avLst/>
          </a:prstGeom>
        </p:spPr>
      </p:pic>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6C31AC-D1E4-4FE9-B502-E159DB6D0F52}" type="datetimeFigureOut">
              <a:rPr lang="en-US" smtClean="0"/>
              <a:t>7/14/2014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E4BD21-6E8F-45BD-8E9D-C96D7B385CE3}" type="slidenum">
              <a:rPr lang="en-US" smtClean="0"/>
              <a:t>‹#›</a:t>
            </a:fld>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5966460"/>
            <a:ext cx="1104781" cy="729156"/>
          </a:xfrm>
          <a:prstGeom prst="rect">
            <a:avLst/>
          </a:prstGeom>
        </p:spPr>
      </p:pic>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6C31AC-D1E4-4FE9-B502-E159DB6D0F52}" type="datetimeFigureOut">
              <a:rPr lang="en-US" smtClean="0"/>
              <a:t>7/14/2014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FE4BD21-6E8F-45BD-8E9D-C96D7B385CE3}" type="slidenum">
              <a:rPr lang="en-US" smtClean="0"/>
              <a:t>‹#›</a:t>
            </a:fld>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5966460"/>
            <a:ext cx="1104781" cy="729156"/>
          </a:xfrm>
          <a:prstGeom prst="rect">
            <a:avLst/>
          </a:prstGeom>
        </p:spPr>
      </p:pic>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B6C31AC-D1E4-4FE9-B502-E159DB6D0F52}" type="datetimeFigureOut">
              <a:rPr lang="en-US" smtClean="0"/>
              <a:t>7/14/2014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FE4BD21-6E8F-45BD-8E9D-C96D7B385CE3}" type="slidenum">
              <a:rPr lang="en-US" smtClean="0"/>
              <a:t>‹#›</a:t>
            </a:fld>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5966460"/>
            <a:ext cx="1104781" cy="729156"/>
          </a:xfrm>
          <a:prstGeom prst="rect">
            <a:avLst/>
          </a:prstGeom>
        </p:spPr>
      </p:pic>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6C31AC-D1E4-4FE9-B502-E159DB6D0F52}" type="datetimeFigureOut">
              <a:rPr lang="en-US" smtClean="0"/>
              <a:t>7/14/2014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FE4BD21-6E8F-45BD-8E9D-C96D7B385CE3}"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E3EE15-12BA-4110-BAEF-D44C588DE76B}" type="datetimeFigureOut">
              <a:rPr lang="en-US" smtClean="0">
                <a:solidFill>
                  <a:prstClr val="black">
                    <a:tint val="75000"/>
                  </a:prstClr>
                </a:solidFill>
              </a:rPr>
              <a:pPr/>
              <a:t>7/14/2014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680E350-63DB-4240-B207-D7F47528AA4E}"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600" y="5966460"/>
            <a:ext cx="1104781" cy="729156"/>
          </a:xfrm>
          <a:prstGeom prst="rect">
            <a:avLst/>
          </a:prstGeom>
        </p:spPr>
      </p:pic>
    </p:spTree>
    <p:extLst>
      <p:ext uri="{BB962C8B-B14F-4D97-AF65-F5344CB8AC3E}">
        <p14:creationId xmlns:p14="http://schemas.microsoft.com/office/powerpoint/2010/main" val="1274220204"/>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6C31AC-D1E4-4FE9-B502-E159DB6D0F52}" type="datetimeFigureOut">
              <a:rPr lang="en-US" smtClean="0"/>
              <a:t>7/14/2014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E4BD21-6E8F-45BD-8E9D-C96D7B385CE3}"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6C31AC-D1E4-4FE9-B502-E159DB6D0F52}" type="datetimeFigureOut">
              <a:rPr lang="en-US" smtClean="0"/>
              <a:t>7/14/2014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E4BD21-6E8F-45BD-8E9D-C96D7B385CE3}"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6C31AC-D1E4-4FE9-B502-E159DB6D0F52}" type="datetimeFigureOut">
              <a:rPr lang="en-US" smtClean="0"/>
              <a:t>7/14/2014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E4BD21-6E8F-45BD-8E9D-C96D7B385CE3}"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6C31AC-D1E4-4FE9-B502-E159DB6D0F52}" type="datetimeFigureOut">
              <a:rPr lang="en-US" smtClean="0"/>
              <a:t>7/14/2014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E4BD21-6E8F-45BD-8E9D-C96D7B385CE3}"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E3EE15-12BA-4110-BAEF-D44C588DE76B}" type="datetimeFigureOut">
              <a:rPr lang="en-US" smtClean="0">
                <a:solidFill>
                  <a:prstClr val="black">
                    <a:tint val="75000"/>
                  </a:prstClr>
                </a:solidFill>
              </a:rPr>
              <a:pPr/>
              <a:t>7/14/2014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680E350-63DB-4240-B207-D7F47528AA4E}" type="slidenum">
              <a:rPr lang="en-US" smtClean="0">
                <a:solidFill>
                  <a:prstClr val="black">
                    <a:tint val="75000"/>
                  </a:prstClr>
                </a:solidFill>
              </a:rPr>
              <a:pPr/>
              <a:t>‹#›</a:t>
            </a:fld>
            <a:endParaRPr lang="en-US" dirty="0">
              <a:solidFill>
                <a:prstClr val="black">
                  <a:tint val="75000"/>
                </a:prstClr>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600" y="5966460"/>
            <a:ext cx="1104781" cy="729156"/>
          </a:xfrm>
          <a:prstGeom prst="rect">
            <a:avLst/>
          </a:prstGeom>
        </p:spPr>
      </p:pic>
    </p:spTree>
    <p:extLst>
      <p:ext uri="{BB962C8B-B14F-4D97-AF65-F5344CB8AC3E}">
        <p14:creationId xmlns:p14="http://schemas.microsoft.com/office/powerpoint/2010/main" val="395419922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E3EE15-12BA-4110-BAEF-D44C588DE76B}" type="datetimeFigureOut">
              <a:rPr lang="en-US" smtClean="0">
                <a:solidFill>
                  <a:prstClr val="black">
                    <a:tint val="75000"/>
                  </a:prstClr>
                </a:solidFill>
              </a:rPr>
              <a:pPr/>
              <a:t>7/14/2014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9680E350-63DB-4240-B207-D7F47528AA4E}" type="slidenum">
              <a:rPr lang="en-US" smtClean="0">
                <a:solidFill>
                  <a:prstClr val="black">
                    <a:tint val="75000"/>
                  </a:prstClr>
                </a:solidFill>
              </a:rPr>
              <a:pPr/>
              <a:t>‹#›</a:t>
            </a:fld>
            <a:endParaRPr lang="en-US" dirty="0">
              <a:solidFill>
                <a:prstClr val="black">
                  <a:tint val="75000"/>
                </a:prstClr>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600" y="5966460"/>
            <a:ext cx="1104781" cy="729156"/>
          </a:xfrm>
          <a:prstGeom prst="rect">
            <a:avLst/>
          </a:prstGeom>
        </p:spPr>
      </p:pic>
    </p:spTree>
    <p:extLst>
      <p:ext uri="{BB962C8B-B14F-4D97-AF65-F5344CB8AC3E}">
        <p14:creationId xmlns:p14="http://schemas.microsoft.com/office/powerpoint/2010/main" val="319180837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5FE3EE15-12BA-4110-BAEF-D44C588DE76B}" type="datetimeFigureOut">
              <a:rPr lang="en-US" smtClean="0">
                <a:solidFill>
                  <a:prstClr val="black">
                    <a:tint val="75000"/>
                  </a:prstClr>
                </a:solidFill>
              </a:rPr>
              <a:pPr/>
              <a:t>7/14/2014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9680E350-63DB-4240-B207-D7F47528AA4E}"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600" y="5966460"/>
            <a:ext cx="1104781" cy="729156"/>
          </a:xfrm>
          <a:prstGeom prst="rect">
            <a:avLst/>
          </a:prstGeom>
        </p:spPr>
      </p:pic>
    </p:spTree>
    <p:extLst>
      <p:ext uri="{BB962C8B-B14F-4D97-AF65-F5344CB8AC3E}">
        <p14:creationId xmlns:p14="http://schemas.microsoft.com/office/powerpoint/2010/main" val="15533582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E3EE15-12BA-4110-BAEF-D44C588DE76B}" type="datetimeFigureOut">
              <a:rPr lang="en-US" smtClean="0">
                <a:solidFill>
                  <a:prstClr val="black">
                    <a:tint val="75000"/>
                  </a:prstClr>
                </a:solidFill>
              </a:rPr>
              <a:pPr/>
              <a:t>7/14/2014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680E350-63DB-4240-B207-D7F47528AA4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1646873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E3EE15-12BA-4110-BAEF-D44C588DE76B}" type="datetimeFigureOut">
              <a:rPr lang="en-US" smtClean="0">
                <a:solidFill>
                  <a:prstClr val="black">
                    <a:tint val="75000"/>
                  </a:prstClr>
                </a:solidFill>
              </a:rPr>
              <a:pPr/>
              <a:t>7/14/2014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680E350-63DB-4240-B207-D7F47528AA4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099585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E3EE15-12BA-4110-BAEF-D44C588DE76B}" type="datetimeFigureOut">
              <a:rPr lang="en-US" smtClean="0">
                <a:solidFill>
                  <a:prstClr val="black">
                    <a:tint val="75000"/>
                  </a:prstClr>
                </a:solidFill>
              </a:rPr>
              <a:pPr/>
              <a:t>7/14/2014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680E350-63DB-4240-B207-D7F47528AA4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375835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E3EE15-12BA-4110-BAEF-D44C588DE76B}" type="datetimeFigureOut">
              <a:rPr lang="en-US" smtClean="0">
                <a:solidFill>
                  <a:prstClr val="black">
                    <a:tint val="75000"/>
                  </a:prstClr>
                </a:solidFill>
              </a:rPr>
              <a:pPr/>
              <a:t>7/14/2014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80E350-63DB-4240-B207-D7F47528AA4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234268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E3EE15-12BA-4110-BAEF-D44C588DE76B}" type="datetimeFigureOut">
              <a:rPr lang="en-US" smtClean="0">
                <a:solidFill>
                  <a:prstClr val="black">
                    <a:tint val="75000"/>
                  </a:prstClr>
                </a:solidFill>
              </a:rPr>
              <a:pPr/>
              <a:t>7/14/2014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80E350-63DB-4240-B207-D7F47528AA4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849848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6C31AC-D1E4-4FE9-B502-E159DB6D0F52}" type="datetimeFigureOut">
              <a:rPr lang="en-US" smtClean="0"/>
              <a:t>7/14/2014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E4BD21-6E8F-45BD-8E9D-C96D7B385CE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4.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4.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4.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101975"/>
            <a:ext cx="7772400" cy="1470025"/>
          </a:xfrm>
        </p:spPr>
        <p:txBody>
          <a:bodyPr>
            <a:normAutofit fontScale="90000"/>
          </a:bodyPr>
          <a:lstStyle/>
          <a:p>
            <a:r>
              <a:rPr lang="en-US" dirty="0">
                <a:solidFill>
                  <a:srgbClr val="7030A0"/>
                </a:solidFill>
              </a:rPr>
              <a:t>Closing the Research-to-Practice Gap through Teacher Preparation</a:t>
            </a:r>
            <a:br>
              <a:rPr lang="en-US" dirty="0">
                <a:solidFill>
                  <a:srgbClr val="7030A0"/>
                </a:solidFill>
              </a:rPr>
            </a:br>
            <a:endParaRPr lang="en-US" dirty="0"/>
          </a:p>
        </p:txBody>
      </p:sp>
      <p:pic>
        <p:nvPicPr>
          <p:cNvPr id="4" name="Picture 3" descr="Logo states, &quot;Project RTI:  Improving the Future&quot;" title="Image of 325T grant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0" y="762000"/>
            <a:ext cx="3124200" cy="2061972"/>
          </a:xfrm>
          <a:prstGeom prst="rect">
            <a:avLst/>
          </a:prstGeom>
        </p:spPr>
      </p:pic>
      <p:sp>
        <p:nvSpPr>
          <p:cNvPr id="3" name="Subtitle 2"/>
          <p:cNvSpPr>
            <a:spLocks noGrp="1"/>
          </p:cNvSpPr>
          <p:nvPr>
            <p:ph type="subTitle" idx="1"/>
          </p:nvPr>
        </p:nvSpPr>
        <p:spPr>
          <a:xfrm>
            <a:off x="1409700" y="4343400"/>
            <a:ext cx="6400800" cy="1752600"/>
          </a:xfrm>
        </p:spPr>
        <p:txBody>
          <a:bodyPr>
            <a:normAutofit fontScale="77500" lnSpcReduction="20000"/>
          </a:bodyPr>
          <a:lstStyle/>
          <a:p>
            <a:r>
              <a:rPr lang="en-US" dirty="0" smtClean="0"/>
              <a:t>Marcy Stein, University of Washington Tacoma</a:t>
            </a:r>
          </a:p>
          <a:p>
            <a:r>
              <a:rPr lang="en-US" dirty="0" smtClean="0"/>
              <a:t>Diane Kinder, University of Washington Tacoma</a:t>
            </a:r>
          </a:p>
          <a:p>
            <a:r>
              <a:rPr lang="en-US" dirty="0" smtClean="0"/>
              <a:t>Bill </a:t>
            </a:r>
            <a:r>
              <a:rPr lang="en-US" dirty="0" err="1" smtClean="0"/>
              <a:t>Rasplica</a:t>
            </a:r>
            <a:r>
              <a:rPr lang="en-US" dirty="0" smtClean="0"/>
              <a:t>, Franklin Pierce Schools</a:t>
            </a:r>
          </a:p>
        </p:txBody>
      </p:sp>
    </p:spTree>
    <p:extLst>
      <p:ext uri="{BB962C8B-B14F-4D97-AF65-F5344CB8AC3E}">
        <p14:creationId xmlns:p14="http://schemas.microsoft.com/office/powerpoint/2010/main" val="2703432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Franklin Pierce Schools </a:t>
            </a:r>
            <a:endParaRPr lang="en-US" b="1" dirty="0"/>
          </a:p>
        </p:txBody>
      </p:sp>
      <p:sp>
        <p:nvSpPr>
          <p:cNvPr id="4" name="Content Placeholder 3"/>
          <p:cNvSpPr>
            <a:spLocks noGrp="1"/>
          </p:cNvSpPr>
          <p:nvPr>
            <p:ph idx="1"/>
          </p:nvPr>
        </p:nvSpPr>
        <p:spPr>
          <a:xfrm>
            <a:off x="533400" y="1524000"/>
            <a:ext cx="8463697" cy="4174514"/>
          </a:xfrm>
        </p:spPr>
        <p:txBody>
          <a:bodyPr>
            <a:normAutofit fontScale="85000" lnSpcReduction="20000"/>
          </a:bodyPr>
          <a:lstStyle/>
          <a:p>
            <a:r>
              <a:rPr lang="en-US" sz="3000" dirty="0" smtClean="0"/>
              <a:t>7,600 students</a:t>
            </a:r>
          </a:p>
          <a:p>
            <a:pPr lvl="1"/>
            <a:r>
              <a:rPr lang="en-US" sz="2800" dirty="0" smtClean="0"/>
              <a:t>8 elementary schools</a:t>
            </a:r>
          </a:p>
          <a:p>
            <a:pPr lvl="1"/>
            <a:r>
              <a:rPr lang="en-US" sz="2800" dirty="0" smtClean="0"/>
              <a:t>2 middle schools</a:t>
            </a:r>
          </a:p>
          <a:p>
            <a:pPr lvl="1"/>
            <a:r>
              <a:rPr lang="en-US" sz="2800" dirty="0" smtClean="0"/>
              <a:t>2 high schools</a:t>
            </a:r>
          </a:p>
          <a:p>
            <a:pPr lvl="1"/>
            <a:r>
              <a:rPr lang="en-US" sz="2800" dirty="0" smtClean="0"/>
              <a:t>Alternative programs</a:t>
            </a:r>
            <a:endParaRPr lang="en-US" sz="2800" dirty="0"/>
          </a:p>
          <a:p>
            <a:r>
              <a:rPr lang="en-US" sz="3000" dirty="0"/>
              <a:t>72% Receive Free and Reduced </a:t>
            </a:r>
            <a:r>
              <a:rPr lang="en-US" sz="3000" dirty="0" smtClean="0"/>
              <a:t>Lunch</a:t>
            </a:r>
          </a:p>
          <a:p>
            <a:pPr lvl="1"/>
            <a:r>
              <a:rPr lang="en-US" sz="2400" dirty="0" smtClean="0"/>
              <a:t>2 schools with over 90%</a:t>
            </a:r>
            <a:endParaRPr lang="en-US" sz="2400" dirty="0"/>
          </a:p>
          <a:p>
            <a:r>
              <a:rPr lang="en-US" sz="3000" dirty="0" smtClean="0"/>
              <a:t>30 </a:t>
            </a:r>
            <a:r>
              <a:rPr lang="en-US" sz="3000" dirty="0"/>
              <a:t>Languages</a:t>
            </a:r>
          </a:p>
          <a:p>
            <a:r>
              <a:rPr lang="en-US" sz="3000" dirty="0"/>
              <a:t>30% Mobility Rate</a:t>
            </a:r>
          </a:p>
          <a:p>
            <a:r>
              <a:rPr lang="en-US" sz="3000" dirty="0"/>
              <a:t>12.2% Receive Special Education </a:t>
            </a:r>
            <a:r>
              <a:rPr lang="en-US" sz="3000" dirty="0" smtClean="0"/>
              <a:t>Services</a:t>
            </a:r>
          </a:p>
          <a:p>
            <a:r>
              <a:rPr lang="en-US" sz="3000" b="1" u="sng" dirty="0" smtClean="0"/>
              <a:t>NO</a:t>
            </a:r>
            <a:r>
              <a:rPr lang="en-US" sz="3000" dirty="0" smtClean="0"/>
              <a:t> Priority, Focus or Emerging Schools</a:t>
            </a:r>
            <a:endParaRPr lang="en-US" sz="3000" dirty="0"/>
          </a:p>
          <a:p>
            <a:endParaRPr lang="en-US" dirty="0"/>
          </a:p>
        </p:txBody>
      </p:sp>
      <p:pic>
        <p:nvPicPr>
          <p:cNvPr id="3" name="Picture 2" descr="Logo for Franklin Pierce School District, Tacoma, Washington.FP_logo.jpg" title="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228600"/>
            <a:ext cx="871928" cy="762000"/>
          </a:xfrm>
          <a:prstGeom prst="rect">
            <a:avLst/>
          </a:prstGeom>
        </p:spPr>
      </p:pic>
    </p:spTree>
    <p:extLst>
      <p:ext uri="{BB962C8B-B14F-4D97-AF65-F5344CB8AC3E}">
        <p14:creationId xmlns:p14="http://schemas.microsoft.com/office/powerpoint/2010/main" val="4183314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Franklin Pierce Schools…</a:t>
            </a:r>
            <a:endParaRPr lang="en-US" b="1" dirty="0"/>
          </a:p>
        </p:txBody>
      </p:sp>
      <p:graphicFrame>
        <p:nvGraphicFramePr>
          <p:cNvPr id="3" name="Table 2" descr="This slide lists seven schools in Franklin Pierce School District and their achievement awards." title="Partner School District Achievement"/>
          <p:cNvGraphicFramePr>
            <a:graphicFrameLocks noGrp="1"/>
          </p:cNvGraphicFramePr>
          <p:nvPr>
            <p:extLst>
              <p:ext uri="{D42A27DB-BD31-4B8C-83A1-F6EECF244321}">
                <p14:modId xmlns:p14="http://schemas.microsoft.com/office/powerpoint/2010/main" val="3921641412"/>
              </p:ext>
            </p:extLst>
          </p:nvPr>
        </p:nvGraphicFramePr>
        <p:xfrm>
          <a:off x="914400" y="1676400"/>
          <a:ext cx="6934200" cy="4267198"/>
        </p:xfrm>
        <a:graphic>
          <a:graphicData uri="http://schemas.openxmlformats.org/drawingml/2006/table">
            <a:tbl>
              <a:tblPr firstRow="1" bandRow="1">
                <a:tableStyleId>{21E4AEA4-8DFA-4A89-87EB-49C32662AFE0}</a:tableStyleId>
              </a:tblPr>
              <a:tblGrid>
                <a:gridCol w="3467100"/>
                <a:gridCol w="3467100"/>
              </a:tblGrid>
              <a:tr h="488078">
                <a:tc>
                  <a:txBody>
                    <a:bodyPr/>
                    <a:lstStyle/>
                    <a:p>
                      <a:pPr algn="ctr"/>
                      <a:r>
                        <a:rPr lang="en-US" dirty="0" smtClean="0"/>
                        <a:t>School</a:t>
                      </a:r>
                      <a:endParaRPr lang="en-US" dirty="0"/>
                    </a:p>
                  </a:txBody>
                  <a:tcPr/>
                </a:tc>
                <a:tc>
                  <a:txBody>
                    <a:bodyPr/>
                    <a:lstStyle/>
                    <a:p>
                      <a:pPr algn="ctr"/>
                      <a:r>
                        <a:rPr lang="en-US" dirty="0" smtClean="0"/>
                        <a:t>Achievement</a:t>
                      </a:r>
                      <a:endParaRPr lang="en-US" dirty="0"/>
                    </a:p>
                  </a:txBody>
                  <a:tcPr/>
                </a:tc>
              </a:tr>
              <a:tr h="488078">
                <a:tc>
                  <a:txBody>
                    <a:bodyPr/>
                    <a:lstStyle/>
                    <a:p>
                      <a:r>
                        <a:rPr lang="en-US" dirty="0" err="1" smtClean="0"/>
                        <a:t>Brookdale</a:t>
                      </a:r>
                      <a:r>
                        <a:rPr lang="en-US" dirty="0" smtClean="0"/>
                        <a:t> Elementary</a:t>
                      </a:r>
                      <a:endParaRPr lang="en-US" dirty="0"/>
                    </a:p>
                  </a:txBody>
                  <a:tcPr/>
                </a:tc>
                <a:tc>
                  <a:txBody>
                    <a:bodyPr/>
                    <a:lstStyle/>
                    <a:p>
                      <a:r>
                        <a:rPr lang="en-US" dirty="0" smtClean="0"/>
                        <a:t>High Progress in Math</a:t>
                      </a:r>
                      <a:endParaRPr lang="en-US" dirty="0"/>
                    </a:p>
                  </a:txBody>
                  <a:tcPr/>
                </a:tc>
              </a:tr>
              <a:tr h="669365">
                <a:tc>
                  <a:txBody>
                    <a:bodyPr/>
                    <a:lstStyle/>
                    <a:p>
                      <a:r>
                        <a:rPr lang="en-US" dirty="0" smtClean="0"/>
                        <a:t>Central Ave. Elementary</a:t>
                      </a:r>
                      <a:endParaRPr lang="en-US" dirty="0"/>
                    </a:p>
                  </a:txBody>
                  <a:tcPr/>
                </a:tc>
                <a:tc>
                  <a:txBody>
                    <a:bodyPr/>
                    <a:lstStyle/>
                    <a:p>
                      <a:r>
                        <a:rPr lang="en-US" dirty="0" smtClean="0"/>
                        <a:t>English Language Acquisition</a:t>
                      </a:r>
                    </a:p>
                    <a:p>
                      <a:r>
                        <a:rPr lang="en-US" dirty="0" smtClean="0"/>
                        <a:t>4 Time School of Distinction</a:t>
                      </a:r>
                      <a:endParaRPr lang="en-US" dirty="0"/>
                    </a:p>
                  </a:txBody>
                  <a:tcPr/>
                </a:tc>
              </a:tr>
              <a:tr h="669365">
                <a:tc>
                  <a:txBody>
                    <a:bodyPr/>
                    <a:lstStyle/>
                    <a:p>
                      <a:r>
                        <a:rPr lang="en-US" dirty="0" smtClean="0"/>
                        <a:t>Christensen Elementary</a:t>
                      </a:r>
                      <a:endParaRPr lang="en-US" dirty="0"/>
                    </a:p>
                  </a:txBody>
                  <a:tcPr/>
                </a:tc>
                <a:tc>
                  <a:txBody>
                    <a:bodyPr/>
                    <a:lstStyle/>
                    <a:p>
                      <a:r>
                        <a:rPr lang="en-US" dirty="0" smtClean="0"/>
                        <a:t>Reading and</a:t>
                      </a:r>
                      <a:r>
                        <a:rPr lang="en-US" baseline="0" dirty="0" smtClean="0"/>
                        <a:t> Math Growth</a:t>
                      </a:r>
                    </a:p>
                    <a:p>
                      <a:r>
                        <a:rPr lang="en-US" baseline="0" dirty="0" smtClean="0"/>
                        <a:t>English Language Acquisition</a:t>
                      </a:r>
                      <a:endParaRPr lang="en-US" dirty="0"/>
                    </a:p>
                  </a:txBody>
                  <a:tcPr/>
                </a:tc>
              </a:tr>
              <a:tr h="488078">
                <a:tc>
                  <a:txBody>
                    <a:bodyPr/>
                    <a:lstStyle/>
                    <a:p>
                      <a:r>
                        <a:rPr lang="en-US" dirty="0" smtClean="0"/>
                        <a:t>Elmhurst Elementary</a:t>
                      </a:r>
                      <a:endParaRPr lang="en-US" dirty="0"/>
                    </a:p>
                  </a:txBody>
                  <a:tcPr/>
                </a:tc>
                <a:tc>
                  <a:txBody>
                    <a:bodyPr/>
                    <a:lstStyle/>
                    <a:p>
                      <a:r>
                        <a:rPr lang="en-US" dirty="0" smtClean="0"/>
                        <a:t>English Language Acquisition</a:t>
                      </a:r>
                      <a:endParaRPr lang="en-US" dirty="0"/>
                    </a:p>
                  </a:txBody>
                  <a:tcPr/>
                </a:tc>
              </a:tr>
              <a:tr h="488078">
                <a:tc>
                  <a:txBody>
                    <a:bodyPr/>
                    <a:lstStyle/>
                    <a:p>
                      <a:r>
                        <a:rPr lang="en-US" dirty="0" smtClean="0"/>
                        <a:t>James Sales Elementary</a:t>
                      </a:r>
                      <a:endParaRPr lang="en-US" dirty="0"/>
                    </a:p>
                  </a:txBody>
                  <a:tcPr/>
                </a:tc>
                <a:tc>
                  <a:txBody>
                    <a:bodyPr/>
                    <a:lstStyle/>
                    <a:p>
                      <a:r>
                        <a:rPr lang="en-US" dirty="0" smtClean="0"/>
                        <a:t>School</a:t>
                      </a:r>
                      <a:r>
                        <a:rPr lang="en-US" baseline="0" dirty="0" smtClean="0"/>
                        <a:t> of Distinction</a:t>
                      </a:r>
                      <a:endParaRPr lang="en-US" dirty="0"/>
                    </a:p>
                  </a:txBody>
                  <a:tcPr/>
                </a:tc>
              </a:tr>
              <a:tr h="488078">
                <a:tc>
                  <a:txBody>
                    <a:bodyPr/>
                    <a:lstStyle/>
                    <a:p>
                      <a:r>
                        <a:rPr lang="en-US" dirty="0" smtClean="0"/>
                        <a:t>Harvard Elementary</a:t>
                      </a:r>
                      <a:endParaRPr lang="en-US" dirty="0"/>
                    </a:p>
                  </a:txBody>
                  <a:tcPr/>
                </a:tc>
                <a:tc>
                  <a:txBody>
                    <a:bodyPr/>
                    <a:lstStyle/>
                    <a:p>
                      <a:r>
                        <a:rPr lang="en-US" dirty="0" smtClean="0"/>
                        <a:t>School of Distinction</a:t>
                      </a:r>
                      <a:endParaRPr lang="en-US" dirty="0"/>
                    </a:p>
                  </a:txBody>
                  <a:tcPr/>
                </a:tc>
              </a:tr>
              <a:tr h="488078">
                <a:tc>
                  <a:txBody>
                    <a:bodyPr/>
                    <a:lstStyle/>
                    <a:p>
                      <a:r>
                        <a:rPr lang="en-US" dirty="0" smtClean="0"/>
                        <a:t>Franklin Pierce High School</a:t>
                      </a:r>
                      <a:endParaRPr lang="en-US" dirty="0"/>
                    </a:p>
                  </a:txBody>
                  <a:tcPr/>
                </a:tc>
                <a:tc>
                  <a:txBody>
                    <a:bodyPr/>
                    <a:lstStyle/>
                    <a:p>
                      <a:r>
                        <a:rPr lang="en-US" dirty="0" smtClean="0"/>
                        <a:t>High</a:t>
                      </a:r>
                      <a:r>
                        <a:rPr lang="en-US" baseline="0" dirty="0" smtClean="0"/>
                        <a:t> Progress</a:t>
                      </a:r>
                      <a:endParaRPr lang="en-US" dirty="0"/>
                    </a:p>
                  </a:txBody>
                  <a:tcPr/>
                </a:tc>
              </a:tr>
            </a:tbl>
          </a:graphicData>
        </a:graphic>
      </p:graphicFrame>
      <p:pic>
        <p:nvPicPr>
          <p:cNvPr id="5" name="Picture 4" descr="This slide includes the log of Franklin Pierce School District FP_logo.jpg" title="Logo of Franklin Pierce School Distric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871928" cy="762000"/>
          </a:xfrm>
          <a:prstGeom prst="rect">
            <a:avLst/>
          </a:prstGeom>
        </p:spPr>
      </p:pic>
      <p:sp>
        <p:nvSpPr>
          <p:cNvPr id="4" name="Slide Number Placeholder 3" hidden="1"/>
          <p:cNvSpPr>
            <a:spLocks noGrp="1"/>
          </p:cNvSpPr>
          <p:nvPr>
            <p:ph type="sldNum" sz="quarter" idx="12"/>
          </p:nvPr>
        </p:nvSpPr>
        <p:spPr/>
        <p:txBody>
          <a:bodyPr/>
          <a:lstStyle/>
          <a:p>
            <a:fld id="{4A822907-8A9D-4F6B-98F6-913902AD56B5}" type="slidenum">
              <a:rPr lang="en-US" smtClean="0">
                <a:solidFill>
                  <a:prstClr val="black">
                    <a:lumMod val="65000"/>
                    <a:lumOff val="35000"/>
                  </a:prstClr>
                </a:solidFill>
                <a:latin typeface="Century Gothic"/>
              </a:rPr>
              <a:pPr/>
              <a:t>11</a:t>
            </a:fld>
            <a:endParaRPr lang="en-US">
              <a:solidFill>
                <a:prstClr val="black">
                  <a:lumMod val="65000"/>
                  <a:lumOff val="35000"/>
                </a:prstClr>
              </a:solidFill>
              <a:latin typeface="Century Gothic"/>
            </a:endParaRPr>
          </a:p>
        </p:txBody>
      </p:sp>
    </p:spTree>
    <p:extLst>
      <p:ext uri="{BB962C8B-B14F-4D97-AF65-F5344CB8AC3E}">
        <p14:creationId xmlns:p14="http://schemas.microsoft.com/office/powerpoint/2010/main" val="3820327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4410"/>
          </a:xfrm>
        </p:spPr>
        <p:txBody>
          <a:bodyPr>
            <a:normAutofit/>
          </a:bodyPr>
          <a:lstStyle/>
          <a:p>
            <a:r>
              <a:rPr lang="en-US" b="1" dirty="0" smtClean="0"/>
              <a:t>Moving the Indicators</a:t>
            </a:r>
            <a:endParaRPr lang="en-US" b="1" dirty="0"/>
          </a:p>
        </p:txBody>
      </p:sp>
      <p:pic>
        <p:nvPicPr>
          <p:cNvPr id="1027" name="Picture 3" descr="This flow chart shows to different scenarios for moving the indcatrs. The first is where effective innovations are changed to fit the existing system. The second is where the existing systemis changed to support the effectiveness of the innovation." title="Flow Ch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775" y="1222375"/>
            <a:ext cx="7662863"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3962400" y="6019800"/>
            <a:ext cx="2104360" cy="400110"/>
          </a:xfrm>
          <a:prstGeom prst="rect">
            <a:avLst/>
          </a:prstGeom>
          <a:noFill/>
        </p:spPr>
        <p:txBody>
          <a:bodyPr wrap="square" rtlCol="0">
            <a:spAutoFit/>
          </a:bodyPr>
          <a:lstStyle/>
          <a:p>
            <a:r>
              <a:rPr lang="en-US" sz="2000" dirty="0" err="1" smtClean="0">
                <a:solidFill>
                  <a:prstClr val="black"/>
                </a:solidFill>
                <a:latin typeface="Calibri"/>
              </a:rPr>
              <a:t>Fixsen</a:t>
            </a:r>
            <a:r>
              <a:rPr lang="en-US" sz="2000" dirty="0" smtClean="0">
                <a:solidFill>
                  <a:prstClr val="black"/>
                </a:solidFill>
                <a:latin typeface="Calibri"/>
              </a:rPr>
              <a:t> et al. 2005</a:t>
            </a:r>
            <a:endParaRPr lang="en-US" sz="2000" dirty="0">
              <a:solidFill>
                <a:prstClr val="black"/>
              </a:solidFill>
              <a:latin typeface="Calibri"/>
            </a:endParaRPr>
          </a:p>
        </p:txBody>
      </p:sp>
      <p:pic>
        <p:nvPicPr>
          <p:cNvPr id="11" name="Picture 10" descr="FP_logo.jpg" title="Logo for Franklin Pierce School Distric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871928" cy="762000"/>
          </a:xfrm>
          <a:prstGeom prst="rect">
            <a:avLst/>
          </a:prstGeom>
        </p:spPr>
      </p:pic>
    </p:spTree>
    <p:extLst>
      <p:ext uri="{BB962C8B-B14F-4D97-AF65-F5344CB8AC3E}">
        <p14:creationId xmlns:p14="http://schemas.microsoft.com/office/powerpoint/2010/main" val="1460881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457200"/>
            <a:ext cx="8229600" cy="1143000"/>
          </a:xfrm>
        </p:spPr>
        <p:txBody>
          <a:bodyPr>
            <a:normAutofit fontScale="90000"/>
          </a:bodyPr>
          <a:lstStyle/>
          <a:p>
            <a:r>
              <a:rPr lang="en-US" b="1" dirty="0"/>
              <a:t>Percent of 4</a:t>
            </a:r>
            <a:r>
              <a:rPr lang="en-US" b="1" baseline="30000" dirty="0"/>
              <a:t>th</a:t>
            </a:r>
            <a:r>
              <a:rPr lang="en-US" b="1" dirty="0"/>
              <a:t> Graders in Special Education Meeting Reading Standard – 2009-2013</a:t>
            </a:r>
            <a:r>
              <a:rPr lang="en-US" dirty="0"/>
              <a:t> </a:t>
            </a:r>
            <a:br>
              <a:rPr lang="en-US" dirty="0"/>
            </a:br>
            <a:endParaRPr lang="en-US" dirty="0"/>
          </a:p>
        </p:txBody>
      </p:sp>
      <p:pic>
        <p:nvPicPr>
          <p:cNvPr id="1027" name="Picture 3" descr="This graph shows that the percent of Franklin Pierce District 4th grade students who meet reading standard is higher than the state average. &#10;" title="Graph of 4th Grraders in Special Education Meeting Reading Standar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6025" y="1447800"/>
            <a:ext cx="6784975"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descr="This slide includes the logo for Franklin Pierce School District FP_logo.jpg" title="Franklin Pierce School District Log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867400"/>
            <a:ext cx="871928" cy="762000"/>
          </a:xfrm>
          <a:prstGeom prst="rect">
            <a:avLst/>
          </a:prstGeom>
        </p:spPr>
      </p:pic>
    </p:spTree>
    <p:extLst>
      <p:ext uri="{BB962C8B-B14F-4D97-AF65-F5344CB8AC3E}">
        <p14:creationId xmlns:p14="http://schemas.microsoft.com/office/powerpoint/2010/main" val="3073032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2102" y="533400"/>
            <a:ext cx="8229600" cy="1143000"/>
          </a:xfrm>
        </p:spPr>
        <p:txBody>
          <a:bodyPr>
            <a:normAutofit fontScale="90000"/>
          </a:bodyPr>
          <a:lstStyle/>
          <a:p>
            <a:r>
              <a:rPr lang="en-US" b="1" dirty="0"/>
              <a:t>Percent of 4</a:t>
            </a:r>
            <a:r>
              <a:rPr lang="en-US" b="1" baseline="30000" dirty="0"/>
              <a:t>th</a:t>
            </a:r>
            <a:r>
              <a:rPr lang="en-US" b="1" dirty="0"/>
              <a:t> Graders in Special Education Meeting Math Standard – 2009-2013</a:t>
            </a:r>
            <a:r>
              <a:rPr lang="en-US" dirty="0"/>
              <a:t/>
            </a:r>
            <a:br>
              <a:rPr lang="en-US" dirty="0"/>
            </a:br>
            <a:r>
              <a:rPr lang="en-US" dirty="0"/>
              <a:t/>
            </a:r>
            <a:br>
              <a:rPr lang="en-US" dirty="0"/>
            </a:br>
            <a:endParaRPr lang="en-US" dirty="0"/>
          </a:p>
        </p:txBody>
      </p:sp>
      <p:pic>
        <p:nvPicPr>
          <p:cNvPr id="2050" name="Picture 2" descr="This graph shows the percent of Franklin Pierce 4th grade special education students who met the state standard in math.  The slide shows that Franklin Pierce is close to the state average and in the 2012-13 school year exceeded the state average.&#10;" title="Percent of 4th Graders in Special Education Meeting Math Standar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513" y="1143000"/>
            <a:ext cx="754697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This slide includes the logo for Franklin Pierce School District. FP_logo.jpg" title="Franklin School District Log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867400"/>
            <a:ext cx="871928" cy="762000"/>
          </a:xfrm>
          <a:prstGeom prst="rect">
            <a:avLst/>
          </a:prstGeom>
        </p:spPr>
      </p:pic>
    </p:spTree>
    <p:extLst>
      <p:ext uri="{BB962C8B-B14F-4D97-AF65-F5344CB8AC3E}">
        <p14:creationId xmlns:p14="http://schemas.microsoft.com/office/powerpoint/2010/main" val="243415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Percent of 4</a:t>
            </a:r>
            <a:r>
              <a:rPr lang="en-US" b="1" baseline="30000" dirty="0"/>
              <a:t>th</a:t>
            </a:r>
            <a:r>
              <a:rPr lang="en-US" b="1" dirty="0"/>
              <a:t> Graders in Special Education Meeting Writing Standard – </a:t>
            </a:r>
            <a:r>
              <a:rPr lang="en-US" b="1" dirty="0" smtClean="0"/>
              <a:t>2009-2013</a:t>
            </a:r>
            <a:r>
              <a:rPr lang="en-US" dirty="0"/>
              <a:t/>
            </a:r>
            <a:br>
              <a:rPr lang="en-US" dirty="0"/>
            </a:br>
            <a:endParaRPr lang="en-US" dirty="0"/>
          </a:p>
        </p:txBody>
      </p:sp>
      <p:pic>
        <p:nvPicPr>
          <p:cNvPr id="3074" name="Picture 2" descr="This slide shows that the percent of Franklin Pierce special education students who meet the writing standard is near the state average and above several high income school districts.&#10;" title="Percent of 4th Graders in Special Education Meeting Writing Standar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219200"/>
            <a:ext cx="74676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descr="This slide includes the logo of Franklin Pierce School District. FP_logo.jpg" title="Franklin Pierce School District Log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6019800"/>
            <a:ext cx="784735" cy="685800"/>
          </a:xfrm>
          <a:prstGeom prst="rect">
            <a:avLst/>
          </a:prstGeom>
        </p:spPr>
      </p:pic>
    </p:spTree>
    <p:extLst>
      <p:ext uri="{BB962C8B-B14F-4D97-AF65-F5344CB8AC3E}">
        <p14:creationId xmlns:p14="http://schemas.microsoft.com/office/powerpoint/2010/main" val="3177774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Benefits and Challenges of </a:t>
            </a:r>
            <a:br>
              <a:rPr lang="en-US" dirty="0" smtClean="0"/>
            </a:br>
            <a:r>
              <a:rPr lang="en-US" dirty="0" smtClean="0"/>
              <a:t>University/School Partnerships</a:t>
            </a:r>
            <a:endParaRPr lang="en-US" dirty="0"/>
          </a:p>
        </p:txBody>
      </p:sp>
      <p:sp>
        <p:nvSpPr>
          <p:cNvPr id="3" name="Content Placeholder 2"/>
          <p:cNvSpPr>
            <a:spLocks noGrp="1"/>
          </p:cNvSpPr>
          <p:nvPr>
            <p:ph idx="1"/>
          </p:nvPr>
        </p:nvSpPr>
        <p:spPr>
          <a:xfrm>
            <a:off x="457200" y="1722437"/>
            <a:ext cx="8229600" cy="4525963"/>
          </a:xfrm>
        </p:spPr>
        <p:txBody>
          <a:bodyPr/>
          <a:lstStyle/>
          <a:p>
            <a:r>
              <a:rPr lang="en-US" sz="3600" dirty="0" smtClean="0">
                <a:solidFill>
                  <a:srgbClr val="7030A0"/>
                </a:solidFill>
              </a:rPr>
              <a:t>Benefits to University</a:t>
            </a:r>
          </a:p>
          <a:p>
            <a:pPr marL="0" indent="0">
              <a:buNone/>
            </a:pPr>
            <a:endParaRPr lang="en-US" dirty="0" smtClean="0"/>
          </a:p>
          <a:p>
            <a:pPr lvl="1"/>
            <a:r>
              <a:rPr lang="en-US" i="1" dirty="0" smtClean="0">
                <a:solidFill>
                  <a:srgbClr val="7030A0"/>
                </a:solidFill>
              </a:rPr>
              <a:t>Coherence Coherence Coherence</a:t>
            </a:r>
          </a:p>
          <a:p>
            <a:pPr lvl="1"/>
            <a:r>
              <a:rPr lang="en-US" dirty="0" smtClean="0"/>
              <a:t>Collaboration on coursework changes</a:t>
            </a:r>
          </a:p>
          <a:p>
            <a:pPr lvl="2"/>
            <a:r>
              <a:rPr lang="en-US" sz="2800" dirty="0" smtClean="0"/>
              <a:t>Useful leverage from the community </a:t>
            </a:r>
          </a:p>
          <a:p>
            <a:pPr lvl="1"/>
            <a:r>
              <a:rPr lang="en-US" dirty="0" smtClean="0"/>
              <a:t> Collaboration in hiring </a:t>
            </a:r>
            <a:r>
              <a:rPr lang="en-US" i="1" dirty="0" smtClean="0">
                <a:solidFill>
                  <a:srgbClr val="7030A0"/>
                </a:solidFill>
              </a:rPr>
              <a:t>expert</a:t>
            </a:r>
            <a:r>
              <a:rPr lang="en-US" dirty="0" smtClean="0"/>
              <a:t> university instructional coaches</a:t>
            </a:r>
          </a:p>
          <a:p>
            <a:pPr marL="457200" lvl="1" indent="0">
              <a:buNone/>
            </a:pPr>
            <a:endParaRPr lang="en-US" dirty="0" smtClean="0"/>
          </a:p>
          <a:p>
            <a:pPr marL="971550" lvl="1" indent="-457200"/>
            <a:endParaRPr lang="en-US" dirty="0" smtClean="0"/>
          </a:p>
        </p:txBody>
      </p:sp>
    </p:spTree>
    <p:extLst>
      <p:ext uri="{BB962C8B-B14F-4D97-AF65-F5344CB8AC3E}">
        <p14:creationId xmlns:p14="http://schemas.microsoft.com/office/powerpoint/2010/main" val="1571488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Benefits and Challenges of </a:t>
            </a:r>
            <a:br>
              <a:rPr lang="en-US" dirty="0" smtClean="0"/>
            </a:br>
            <a:r>
              <a:rPr lang="en-US" dirty="0" smtClean="0"/>
              <a:t>University/School Partnerships </a:t>
            </a:r>
            <a:r>
              <a:rPr lang="en-US" sz="2400" dirty="0" smtClean="0"/>
              <a:t>(continued)</a:t>
            </a:r>
            <a:endParaRPr lang="en-US" sz="2400" dirty="0"/>
          </a:p>
        </p:txBody>
      </p:sp>
      <p:sp>
        <p:nvSpPr>
          <p:cNvPr id="3" name="Content Placeholder 2"/>
          <p:cNvSpPr>
            <a:spLocks noGrp="1"/>
          </p:cNvSpPr>
          <p:nvPr>
            <p:ph idx="1"/>
          </p:nvPr>
        </p:nvSpPr>
        <p:spPr>
          <a:xfrm>
            <a:off x="457200" y="1798637"/>
            <a:ext cx="8229600" cy="4525963"/>
          </a:xfrm>
        </p:spPr>
        <p:txBody>
          <a:bodyPr>
            <a:normAutofit lnSpcReduction="10000"/>
          </a:bodyPr>
          <a:lstStyle/>
          <a:p>
            <a:r>
              <a:rPr lang="en-US" sz="3600" dirty="0" smtClean="0">
                <a:solidFill>
                  <a:srgbClr val="7030A0"/>
                </a:solidFill>
              </a:rPr>
              <a:t>Benefits to School District</a:t>
            </a:r>
          </a:p>
          <a:p>
            <a:pPr marL="0" indent="0">
              <a:buNone/>
            </a:pPr>
            <a:endParaRPr lang="en-US" dirty="0" smtClean="0"/>
          </a:p>
          <a:p>
            <a:pPr lvl="1"/>
            <a:r>
              <a:rPr lang="en-US" i="1" dirty="0" smtClean="0">
                <a:solidFill>
                  <a:srgbClr val="7030A0"/>
                </a:solidFill>
              </a:rPr>
              <a:t>Coherence Coherence Coherence</a:t>
            </a:r>
          </a:p>
          <a:p>
            <a:pPr lvl="1"/>
            <a:r>
              <a:rPr lang="en-US" dirty="0" smtClean="0"/>
              <a:t>Support from university professors for implementation of RTI</a:t>
            </a:r>
          </a:p>
          <a:p>
            <a:pPr lvl="2"/>
            <a:r>
              <a:rPr lang="en-US" dirty="0" smtClean="0"/>
              <a:t>Keithley math example </a:t>
            </a:r>
          </a:p>
          <a:p>
            <a:pPr lvl="1"/>
            <a:r>
              <a:rPr lang="en-US" dirty="0"/>
              <a:t> </a:t>
            </a:r>
            <a:r>
              <a:rPr lang="en-US" dirty="0" smtClean="0"/>
              <a:t>Shared professional development opportunities</a:t>
            </a:r>
          </a:p>
          <a:p>
            <a:pPr lvl="2"/>
            <a:r>
              <a:rPr lang="en-US" dirty="0" smtClean="0"/>
              <a:t>Randy Sprick, Mark Shinn, Daniel Willingham</a:t>
            </a:r>
          </a:p>
          <a:p>
            <a:pPr lvl="1"/>
            <a:r>
              <a:rPr lang="en-US" dirty="0"/>
              <a:t> </a:t>
            </a:r>
            <a:r>
              <a:rPr lang="en-US" i="1" dirty="0" smtClean="0">
                <a:solidFill>
                  <a:srgbClr val="7030A0"/>
                </a:solidFill>
              </a:rPr>
              <a:t>Hiring Advantage</a:t>
            </a:r>
          </a:p>
          <a:p>
            <a:pPr marL="457200" lvl="1" indent="0">
              <a:buNone/>
            </a:pPr>
            <a:endParaRPr lang="en-US" dirty="0" smtClean="0"/>
          </a:p>
          <a:p>
            <a:pPr marL="971550" lvl="1" indent="-457200"/>
            <a:endParaRPr lang="en-US" dirty="0" smtClean="0"/>
          </a:p>
        </p:txBody>
      </p:sp>
    </p:spTree>
    <p:extLst>
      <p:ext uri="{BB962C8B-B14F-4D97-AF65-F5344CB8AC3E}">
        <p14:creationId xmlns:p14="http://schemas.microsoft.com/office/powerpoint/2010/main" val="4286749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7030A0"/>
                </a:solidFill>
              </a:rPr>
              <a:t>Hiring Data</a:t>
            </a:r>
            <a:endParaRPr lang="en-US" sz="4000" dirty="0">
              <a:solidFill>
                <a:srgbClr val="7030A0"/>
              </a:solidFill>
            </a:endParaRPr>
          </a:p>
        </p:txBody>
      </p:sp>
      <p:graphicFrame>
        <p:nvGraphicFramePr>
          <p:cNvPr id="4" name="Content Placeholder 3" descr="This slide shows the percent of University of Washington Tacoma graduates who are hired by partner school districts--ranging from 33% to 47%.  The slide also shows that the 32% of the graduates teach in high poverty schools (&gt;76% FRPL) and 47% teach in moderate poverty schools (51-75% FRPM" title="Hiring Data"/>
          <p:cNvGraphicFramePr>
            <a:graphicFrameLocks noGrp="1"/>
          </p:cNvGraphicFramePr>
          <p:nvPr>
            <p:ph idx="1"/>
            <p:extLst>
              <p:ext uri="{D42A27DB-BD31-4B8C-83A1-F6EECF244321}">
                <p14:modId xmlns:p14="http://schemas.microsoft.com/office/powerpoint/2010/main" val="1083060204"/>
              </p:ext>
            </p:extLst>
          </p:nvPr>
        </p:nvGraphicFramePr>
        <p:xfrm>
          <a:off x="457200" y="1325880"/>
          <a:ext cx="8382000" cy="4533390"/>
        </p:xfrm>
        <a:graphic>
          <a:graphicData uri="http://schemas.openxmlformats.org/drawingml/2006/table">
            <a:tbl>
              <a:tblPr firstRow="1" bandRow="1">
                <a:tableStyleId>{5C22544A-7EE6-4342-B048-85BDC9FD1C3A}</a:tableStyleId>
              </a:tblPr>
              <a:tblGrid>
                <a:gridCol w="3124200"/>
                <a:gridCol w="1066800"/>
                <a:gridCol w="914400"/>
                <a:gridCol w="914400"/>
                <a:gridCol w="914400"/>
                <a:gridCol w="1447800"/>
              </a:tblGrid>
              <a:tr h="418590">
                <a:tc>
                  <a:txBody>
                    <a:bodyPr/>
                    <a:lstStyle/>
                    <a:p>
                      <a:endParaRPr lang="en-US" dirty="0"/>
                    </a:p>
                  </a:txBody>
                  <a:tcP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rPr>
                        <a:t>2012 Cohort</a:t>
                      </a:r>
                      <a:endParaRPr lang="en-US" dirty="0"/>
                    </a:p>
                  </a:txBody>
                  <a:tcP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rPr>
                        <a:t>2012 Cohort</a:t>
                      </a:r>
                      <a:endParaRPr lang="en-US" dirty="0" smtClean="0"/>
                    </a:p>
                  </a:txBody>
                  <a:tcP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rPr>
                        <a:t>2013 Cohort</a:t>
                      </a:r>
                      <a:endParaRPr lang="en-US" dirty="0" smtClean="0"/>
                    </a:p>
                  </a:txBody>
                  <a:tcP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rPr>
                        <a:t>2013 Cohort</a:t>
                      </a:r>
                      <a:endParaRPr lang="en-US" dirty="0" smtClean="0"/>
                    </a:p>
                  </a:txBody>
                  <a:tcP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rPr>
                        <a:t>2014 Cohort</a:t>
                      </a:r>
                      <a:endParaRPr lang="en-US" dirty="0" smtClean="0"/>
                    </a:p>
                  </a:txBody>
                  <a:tcPr>
                    <a:solidFill>
                      <a:schemeClr val="accent1"/>
                    </a:solidFill>
                  </a:tcPr>
                </a:tc>
              </a:tr>
              <a:tr h="418590">
                <a:tc>
                  <a:txBody>
                    <a:bodyPr/>
                    <a:lstStyle/>
                    <a:p>
                      <a:endParaRPr lang="en-US" dirty="0"/>
                    </a:p>
                  </a:txBody>
                  <a:tcPr>
                    <a:solidFill>
                      <a:srgbClr val="D0D8E8"/>
                    </a:solidFill>
                  </a:tcPr>
                </a:tc>
                <a:tc>
                  <a:txBody>
                    <a:bodyPr/>
                    <a:lstStyle/>
                    <a:p>
                      <a:pPr algn="ctr"/>
                      <a:r>
                        <a:rPr lang="en-US" dirty="0" smtClean="0"/>
                        <a:t>No.</a:t>
                      </a:r>
                      <a:endParaRPr lang="en-US" dirty="0"/>
                    </a:p>
                  </a:txBody>
                  <a:tcPr>
                    <a:solidFill>
                      <a:srgbClr val="D0D8E8"/>
                    </a:solidFill>
                  </a:tcPr>
                </a:tc>
                <a:tc>
                  <a:txBody>
                    <a:bodyPr/>
                    <a:lstStyle/>
                    <a:p>
                      <a:pPr algn="ctr"/>
                      <a:r>
                        <a:rPr lang="en-US" dirty="0" smtClean="0"/>
                        <a:t>Percent</a:t>
                      </a:r>
                      <a:endParaRPr lang="en-US" dirty="0"/>
                    </a:p>
                  </a:txBody>
                  <a:tcPr>
                    <a:solidFill>
                      <a:srgbClr val="D0D8E8"/>
                    </a:solidFill>
                  </a:tcPr>
                </a:tc>
                <a:tc>
                  <a:txBody>
                    <a:bodyPr/>
                    <a:lstStyle/>
                    <a:p>
                      <a:pPr algn="ctr"/>
                      <a:r>
                        <a:rPr lang="en-US" dirty="0" smtClean="0"/>
                        <a:t>No.</a:t>
                      </a:r>
                      <a:endParaRPr lang="en-US" dirty="0"/>
                    </a:p>
                  </a:txBody>
                  <a:tcPr>
                    <a:solidFill>
                      <a:srgbClr val="D0D8E8"/>
                    </a:solidFill>
                  </a:tcPr>
                </a:tc>
                <a:tc>
                  <a:txBody>
                    <a:bodyPr/>
                    <a:lstStyle/>
                    <a:p>
                      <a:pPr algn="ctr"/>
                      <a:r>
                        <a:rPr lang="en-US" dirty="0" smtClean="0"/>
                        <a:t>Percent</a:t>
                      </a:r>
                      <a:endParaRPr lang="en-US" dirty="0"/>
                    </a:p>
                  </a:txBody>
                  <a:tcPr>
                    <a:solidFill>
                      <a:srgbClr val="D0D8E8"/>
                    </a:solidFill>
                  </a:tcPr>
                </a:tc>
                <a:tc>
                  <a:txBody>
                    <a:bodyPr/>
                    <a:lstStyle/>
                    <a:p>
                      <a:pPr algn="ctr"/>
                      <a:endParaRPr lang="en-US" b="1" baseline="0" dirty="0" smtClean="0">
                        <a:solidFill>
                          <a:srgbClr val="7030A0"/>
                        </a:solidFill>
                      </a:endParaRPr>
                    </a:p>
                  </a:txBody>
                  <a:tcPr>
                    <a:solidFill>
                      <a:srgbClr val="D0D8E8"/>
                    </a:solidFill>
                  </a:tcPr>
                </a:tc>
              </a:tr>
              <a:tr h="892050">
                <a:tc>
                  <a:txBody>
                    <a:bodyPr/>
                    <a:lstStyle/>
                    <a:p>
                      <a:r>
                        <a:rPr lang="en-US" b="1" dirty="0" smtClean="0">
                          <a:solidFill>
                            <a:srgbClr val="7030A0"/>
                          </a:solidFill>
                        </a:rPr>
                        <a:t>In Partner</a:t>
                      </a:r>
                      <a:r>
                        <a:rPr lang="en-US" b="1" baseline="0" dirty="0" smtClean="0">
                          <a:solidFill>
                            <a:srgbClr val="7030A0"/>
                          </a:solidFill>
                        </a:rPr>
                        <a:t> Districts (percent of those teaching in the area)</a:t>
                      </a:r>
                      <a:endParaRPr lang="en-US" b="1" dirty="0">
                        <a:solidFill>
                          <a:srgbClr val="7030A0"/>
                        </a:solidFill>
                      </a:endParaRPr>
                    </a:p>
                  </a:txBody>
                  <a:tcPr/>
                </a:tc>
                <a:tc>
                  <a:txBody>
                    <a:bodyPr/>
                    <a:lstStyle/>
                    <a:p>
                      <a:pPr algn="ctr"/>
                      <a:r>
                        <a:rPr lang="en-US" b="1" dirty="0" smtClean="0">
                          <a:solidFill>
                            <a:srgbClr val="7030A0"/>
                          </a:solidFill>
                        </a:rPr>
                        <a:t>13 of 33</a:t>
                      </a:r>
                      <a:endParaRPr lang="en-US" b="1" dirty="0">
                        <a:solidFill>
                          <a:srgbClr val="7030A0"/>
                        </a:solidFill>
                      </a:endParaRPr>
                    </a:p>
                  </a:txBody>
                  <a:tcPr/>
                </a:tc>
                <a:tc>
                  <a:txBody>
                    <a:bodyPr/>
                    <a:lstStyle/>
                    <a:p>
                      <a:pPr algn="ctr"/>
                      <a:r>
                        <a:rPr lang="en-US" b="1" dirty="0" smtClean="0">
                          <a:solidFill>
                            <a:srgbClr val="7030A0"/>
                          </a:solidFill>
                        </a:rPr>
                        <a:t>39%</a:t>
                      </a:r>
                      <a:endParaRPr lang="en-US" b="1" dirty="0">
                        <a:solidFill>
                          <a:srgbClr val="7030A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rgbClr val="7030A0"/>
                          </a:solidFill>
                        </a:rPr>
                        <a:t>9 of 19</a:t>
                      </a:r>
                      <a:endParaRPr lang="en-US" b="1" dirty="0">
                        <a:solidFill>
                          <a:srgbClr val="7030A0"/>
                        </a:solidFill>
                      </a:endParaRPr>
                    </a:p>
                  </a:txBody>
                  <a:tcPr/>
                </a:tc>
                <a:tc>
                  <a:txBody>
                    <a:bodyPr/>
                    <a:lstStyle/>
                    <a:p>
                      <a:pPr algn="ctr"/>
                      <a:r>
                        <a:rPr lang="en-US" b="1" dirty="0" smtClean="0">
                          <a:solidFill>
                            <a:srgbClr val="7030A0"/>
                          </a:solidFill>
                        </a:rPr>
                        <a:t>47%</a:t>
                      </a:r>
                      <a:endParaRPr lang="en-US" b="1" dirty="0">
                        <a:solidFill>
                          <a:srgbClr val="7030A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baseline="0" dirty="0" smtClean="0">
                          <a:solidFill>
                            <a:srgbClr val="7030A0"/>
                          </a:solidFill>
                        </a:rPr>
                        <a:t>7 of 10 (70%) of currently</a:t>
                      </a:r>
                    </a:p>
                    <a:p>
                      <a:pPr algn="ctr"/>
                      <a:r>
                        <a:rPr lang="en-US" b="1" baseline="0" dirty="0" smtClean="0">
                          <a:solidFill>
                            <a:srgbClr val="7030A0"/>
                          </a:solidFill>
                        </a:rPr>
                        <a:t>hired</a:t>
                      </a:r>
                      <a:endParaRPr lang="en-US" b="1" dirty="0">
                        <a:solidFill>
                          <a:srgbClr val="7030A0"/>
                        </a:solidFill>
                      </a:endParaRPr>
                    </a:p>
                  </a:txBody>
                  <a:tcPr>
                    <a:solidFill>
                      <a:schemeClr val="accent1">
                        <a:lumMod val="20000"/>
                        <a:lumOff val="80000"/>
                      </a:schemeClr>
                    </a:solidFill>
                  </a:tcPr>
                </a:tc>
              </a:tr>
              <a:tr h="418590">
                <a:tc>
                  <a:txBody>
                    <a:bodyPr/>
                    <a:lstStyle/>
                    <a:p>
                      <a:r>
                        <a:rPr lang="en-US" dirty="0" smtClean="0"/>
                        <a:t>High Poverty </a:t>
                      </a:r>
                      <a:r>
                        <a:rPr lang="en-US" baseline="0" dirty="0" smtClean="0"/>
                        <a:t>Schools</a:t>
                      </a:r>
                    </a:p>
                    <a:p>
                      <a:r>
                        <a:rPr lang="en-US" baseline="0" dirty="0" smtClean="0"/>
                        <a:t>(76-100 % FRPL)</a:t>
                      </a:r>
                      <a:endParaRPr lang="en-US" dirty="0"/>
                    </a:p>
                  </a:txBody>
                  <a:tcPr/>
                </a:tc>
                <a:tc>
                  <a:txBody>
                    <a:bodyPr/>
                    <a:lstStyle/>
                    <a:p>
                      <a:pPr algn="ctr"/>
                      <a:r>
                        <a:rPr lang="en-US" dirty="0" smtClean="0"/>
                        <a:t>6 </a:t>
                      </a:r>
                      <a:endParaRPr lang="en-US" dirty="0"/>
                    </a:p>
                  </a:txBody>
                  <a:tcPr/>
                </a:tc>
                <a:tc>
                  <a:txBody>
                    <a:bodyPr/>
                    <a:lstStyle/>
                    <a:p>
                      <a:pPr algn="ctr"/>
                      <a:r>
                        <a:rPr lang="en-US" dirty="0" smtClean="0"/>
                        <a:t>19%</a:t>
                      </a:r>
                      <a:endParaRPr lang="en-US" dirty="0"/>
                    </a:p>
                  </a:txBody>
                  <a:tcPr/>
                </a:tc>
                <a:tc>
                  <a:txBody>
                    <a:bodyPr/>
                    <a:lstStyle/>
                    <a:p>
                      <a:pPr algn="ctr"/>
                      <a:r>
                        <a:rPr lang="en-US" dirty="0" smtClean="0"/>
                        <a:t>6</a:t>
                      </a:r>
                      <a:endParaRPr lang="en-US" dirty="0"/>
                    </a:p>
                  </a:txBody>
                  <a:tcPr/>
                </a:tc>
                <a:tc>
                  <a:txBody>
                    <a:bodyPr/>
                    <a:lstStyle/>
                    <a:p>
                      <a:pPr algn="ctr"/>
                      <a:r>
                        <a:rPr lang="en-US" b="1" dirty="0" smtClean="0">
                          <a:solidFill>
                            <a:srgbClr val="7030A0"/>
                          </a:solidFill>
                        </a:rPr>
                        <a:t>32%</a:t>
                      </a:r>
                      <a:endParaRPr lang="en-US" b="1" dirty="0">
                        <a:solidFill>
                          <a:srgbClr val="7030A0"/>
                        </a:solidFill>
                      </a:endParaRPr>
                    </a:p>
                  </a:txBody>
                  <a:tcPr/>
                </a:tc>
                <a:tc>
                  <a:txBody>
                    <a:bodyPr/>
                    <a:lstStyle/>
                    <a:p>
                      <a:pPr algn="ctr"/>
                      <a:endParaRPr lang="en-US" b="1" dirty="0">
                        <a:solidFill>
                          <a:srgbClr val="7030A0"/>
                        </a:solidFill>
                      </a:endParaRPr>
                    </a:p>
                  </a:txBody>
                  <a:tcPr/>
                </a:tc>
              </a:tr>
              <a:tr h="418590">
                <a:tc>
                  <a:txBody>
                    <a:bodyPr/>
                    <a:lstStyle/>
                    <a:p>
                      <a:r>
                        <a:rPr lang="en-US" dirty="0" smtClean="0"/>
                        <a:t>Moderate</a:t>
                      </a:r>
                      <a:r>
                        <a:rPr lang="en-US" baseline="0" dirty="0" smtClean="0"/>
                        <a:t> Poverty Schools</a:t>
                      </a:r>
                    </a:p>
                    <a:p>
                      <a:r>
                        <a:rPr lang="en-US" baseline="0" dirty="0" smtClean="0"/>
                        <a:t>(51-75 % FRPL)</a:t>
                      </a:r>
                      <a:endParaRPr lang="en-US" dirty="0"/>
                    </a:p>
                  </a:txBody>
                  <a:tcPr/>
                </a:tc>
                <a:tc>
                  <a:txBody>
                    <a:bodyPr/>
                    <a:lstStyle/>
                    <a:p>
                      <a:pPr algn="ctr"/>
                      <a:r>
                        <a:rPr lang="en-US" dirty="0" smtClean="0"/>
                        <a:t>20</a:t>
                      </a:r>
                      <a:endParaRPr lang="en-US" dirty="0"/>
                    </a:p>
                  </a:txBody>
                  <a:tcPr/>
                </a:tc>
                <a:tc>
                  <a:txBody>
                    <a:bodyPr/>
                    <a:lstStyle/>
                    <a:p>
                      <a:pPr algn="ctr"/>
                      <a:r>
                        <a:rPr lang="en-US" dirty="0" smtClean="0"/>
                        <a:t>65%</a:t>
                      </a:r>
                      <a:endParaRPr lang="en-US" dirty="0"/>
                    </a:p>
                  </a:txBody>
                  <a:tcPr/>
                </a:tc>
                <a:tc>
                  <a:txBody>
                    <a:bodyPr/>
                    <a:lstStyle/>
                    <a:p>
                      <a:pPr algn="ctr"/>
                      <a:r>
                        <a:rPr lang="en-US" dirty="0" smtClean="0"/>
                        <a:t>9</a:t>
                      </a:r>
                      <a:endParaRPr lang="en-US" dirty="0"/>
                    </a:p>
                  </a:txBody>
                  <a:tcPr/>
                </a:tc>
                <a:tc>
                  <a:txBody>
                    <a:bodyPr/>
                    <a:lstStyle/>
                    <a:p>
                      <a:pPr algn="ctr"/>
                      <a:r>
                        <a:rPr lang="en-US" b="1" dirty="0" smtClean="0">
                          <a:solidFill>
                            <a:srgbClr val="7030A0"/>
                          </a:solidFill>
                        </a:rPr>
                        <a:t>47%</a:t>
                      </a:r>
                      <a:endParaRPr lang="en-US" b="1" dirty="0">
                        <a:solidFill>
                          <a:srgbClr val="7030A0"/>
                        </a:solidFill>
                      </a:endParaRPr>
                    </a:p>
                  </a:txBody>
                  <a:tcPr/>
                </a:tc>
                <a:tc>
                  <a:txBody>
                    <a:bodyPr/>
                    <a:lstStyle/>
                    <a:p>
                      <a:pPr algn="ctr"/>
                      <a:endParaRPr lang="en-US" b="1" dirty="0">
                        <a:solidFill>
                          <a:srgbClr val="7030A0"/>
                        </a:solidFill>
                      </a:endParaRPr>
                    </a:p>
                  </a:txBody>
                  <a:tcPr/>
                </a:tc>
              </a:tr>
              <a:tr h="418590">
                <a:tc>
                  <a:txBody>
                    <a:bodyPr/>
                    <a:lstStyle/>
                    <a:p>
                      <a:r>
                        <a:rPr lang="en-US" dirty="0" smtClean="0"/>
                        <a:t>Average  Income (40-50% FRPL, WA average = 46%)</a:t>
                      </a:r>
                      <a:endParaRPr lang="en-US" dirty="0"/>
                    </a:p>
                  </a:txBody>
                  <a:tcPr/>
                </a:tc>
                <a:tc>
                  <a:txBody>
                    <a:bodyPr/>
                    <a:lstStyle/>
                    <a:p>
                      <a:pPr algn="ctr"/>
                      <a:r>
                        <a:rPr lang="en-US" dirty="0" smtClean="0"/>
                        <a:t>2</a:t>
                      </a:r>
                      <a:endParaRPr lang="en-US" dirty="0"/>
                    </a:p>
                  </a:txBody>
                  <a:tcPr/>
                </a:tc>
                <a:tc>
                  <a:txBody>
                    <a:bodyPr/>
                    <a:lstStyle/>
                    <a:p>
                      <a:pPr algn="ctr"/>
                      <a:r>
                        <a:rPr lang="en-US" dirty="0" smtClean="0"/>
                        <a:t>6%</a:t>
                      </a:r>
                      <a:endParaRPr lang="en-US" dirty="0"/>
                    </a:p>
                  </a:txBody>
                  <a:tcPr/>
                </a:tc>
                <a:tc>
                  <a:txBody>
                    <a:bodyPr/>
                    <a:lstStyle/>
                    <a:p>
                      <a:pPr algn="ctr"/>
                      <a:r>
                        <a:rPr lang="en-US" dirty="0" smtClean="0"/>
                        <a:t>2</a:t>
                      </a:r>
                      <a:endParaRPr lang="en-US" dirty="0"/>
                    </a:p>
                  </a:txBody>
                  <a:tcPr/>
                </a:tc>
                <a:tc>
                  <a:txBody>
                    <a:bodyPr/>
                    <a:lstStyle/>
                    <a:p>
                      <a:pPr algn="ctr"/>
                      <a:r>
                        <a:rPr lang="en-US" dirty="0" smtClean="0"/>
                        <a:t>10%</a:t>
                      </a:r>
                      <a:endParaRPr lang="en-US" dirty="0"/>
                    </a:p>
                  </a:txBody>
                  <a:tcPr/>
                </a:tc>
                <a:tc>
                  <a:txBody>
                    <a:bodyPr/>
                    <a:lstStyle/>
                    <a:p>
                      <a:pPr algn="ctr"/>
                      <a:endParaRPr lang="en-US" dirty="0"/>
                    </a:p>
                  </a:txBody>
                  <a:tcPr/>
                </a:tc>
              </a:tr>
              <a:tr h="418590">
                <a:tc>
                  <a:txBody>
                    <a:bodyPr/>
                    <a:lstStyle/>
                    <a:p>
                      <a:r>
                        <a:rPr lang="en-US" dirty="0" smtClean="0"/>
                        <a:t>Above</a:t>
                      </a:r>
                      <a:r>
                        <a:rPr lang="en-US" baseline="0" dirty="0" smtClean="0"/>
                        <a:t> Average Income </a:t>
                      </a:r>
                    </a:p>
                    <a:p>
                      <a:r>
                        <a:rPr lang="en-US" dirty="0" smtClean="0"/>
                        <a:t>(less than 40% FRPL)</a:t>
                      </a:r>
                      <a:endParaRPr lang="en-US" dirty="0"/>
                    </a:p>
                  </a:txBody>
                  <a:tcPr/>
                </a:tc>
                <a:tc>
                  <a:txBody>
                    <a:bodyPr/>
                    <a:lstStyle/>
                    <a:p>
                      <a:pPr algn="ctr"/>
                      <a:r>
                        <a:rPr lang="en-US" dirty="0" smtClean="0"/>
                        <a:t>3</a:t>
                      </a:r>
                      <a:endParaRPr lang="en-US" dirty="0"/>
                    </a:p>
                  </a:txBody>
                  <a:tcPr/>
                </a:tc>
                <a:tc>
                  <a:txBody>
                    <a:bodyPr/>
                    <a:lstStyle/>
                    <a:p>
                      <a:pPr algn="ctr"/>
                      <a:r>
                        <a:rPr lang="en-US" dirty="0" smtClean="0"/>
                        <a:t>10%</a:t>
                      </a:r>
                      <a:endParaRPr lang="en-US" dirty="0"/>
                    </a:p>
                  </a:txBody>
                  <a:tcPr/>
                </a:tc>
                <a:tc>
                  <a:txBody>
                    <a:bodyPr/>
                    <a:lstStyle/>
                    <a:p>
                      <a:pPr algn="ctr"/>
                      <a:r>
                        <a:rPr lang="en-US" dirty="0" smtClean="0"/>
                        <a:t>2</a:t>
                      </a:r>
                      <a:endParaRPr lang="en-US" dirty="0"/>
                    </a:p>
                  </a:txBody>
                  <a:tcPr/>
                </a:tc>
                <a:tc>
                  <a:txBody>
                    <a:bodyPr/>
                    <a:lstStyle/>
                    <a:p>
                      <a:pPr algn="ctr"/>
                      <a:r>
                        <a:rPr lang="en-US" dirty="0" smtClean="0"/>
                        <a:t>10%</a:t>
                      </a:r>
                      <a:endParaRPr lang="en-US" dirty="0"/>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28402535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Benefits and Challenges of </a:t>
            </a:r>
            <a:br>
              <a:rPr lang="en-US" sz="4000" dirty="0"/>
            </a:br>
            <a:r>
              <a:rPr lang="en-US" sz="4000" dirty="0"/>
              <a:t>University/School Partnerships </a:t>
            </a:r>
            <a:r>
              <a:rPr lang="en-US" sz="2700" dirty="0"/>
              <a:t>(</a:t>
            </a:r>
            <a:r>
              <a:rPr lang="en-US" sz="2700" dirty="0" smtClean="0"/>
              <a:t>continued 2)</a:t>
            </a:r>
            <a:endParaRPr lang="en-US" sz="2700" dirty="0"/>
          </a:p>
        </p:txBody>
      </p:sp>
      <p:sp>
        <p:nvSpPr>
          <p:cNvPr id="3" name="Content Placeholder 2"/>
          <p:cNvSpPr>
            <a:spLocks noGrp="1"/>
          </p:cNvSpPr>
          <p:nvPr>
            <p:ph idx="1"/>
          </p:nvPr>
        </p:nvSpPr>
        <p:spPr/>
        <p:txBody>
          <a:bodyPr>
            <a:normAutofit/>
          </a:bodyPr>
          <a:lstStyle/>
          <a:p>
            <a:pPr marL="0" indent="0">
              <a:buNone/>
            </a:pPr>
            <a:r>
              <a:rPr lang="en-US" dirty="0" smtClean="0">
                <a:solidFill>
                  <a:srgbClr val="7030A0"/>
                </a:solidFill>
              </a:rPr>
              <a:t>Challenges Inherent in Partnerships</a:t>
            </a:r>
          </a:p>
          <a:p>
            <a:pPr lvl="1"/>
            <a:endParaRPr lang="en-US" dirty="0" smtClean="0"/>
          </a:p>
          <a:p>
            <a:pPr lvl="1"/>
            <a:r>
              <a:rPr lang="en-US" dirty="0" smtClean="0"/>
              <a:t>Communication</a:t>
            </a:r>
          </a:p>
          <a:p>
            <a:pPr lvl="1"/>
            <a:r>
              <a:rPr lang="en-US" dirty="0" smtClean="0"/>
              <a:t>Inappropriate use of teacher candidates (as paras)</a:t>
            </a:r>
          </a:p>
          <a:p>
            <a:pPr lvl="1"/>
            <a:r>
              <a:rPr lang="en-US" dirty="0" smtClean="0"/>
              <a:t>Coordination and balance among:</a:t>
            </a:r>
          </a:p>
          <a:p>
            <a:pPr lvl="2"/>
            <a:r>
              <a:rPr lang="en-US" dirty="0" smtClean="0"/>
              <a:t>General and special education placements</a:t>
            </a:r>
          </a:p>
          <a:p>
            <a:pPr lvl="2"/>
            <a:r>
              <a:rPr lang="en-US" dirty="0" smtClean="0"/>
              <a:t>Full-time student teaching in spring and testing</a:t>
            </a:r>
          </a:p>
          <a:p>
            <a:pPr lvl="3"/>
            <a:r>
              <a:rPr lang="en-US" dirty="0" smtClean="0"/>
              <a:t>Both K-8 spring testing and EdTPA</a:t>
            </a:r>
          </a:p>
          <a:p>
            <a:pPr lvl="1"/>
            <a:r>
              <a:rPr lang="en-US" dirty="0" smtClean="0"/>
              <a:t>Sustainability</a:t>
            </a:r>
          </a:p>
          <a:p>
            <a:pPr marL="914400" lvl="2" indent="0">
              <a:buNone/>
            </a:pPr>
            <a:endParaRPr lang="en-US" dirty="0" smtClean="0"/>
          </a:p>
          <a:p>
            <a:pPr lvl="1"/>
            <a:endParaRPr lang="en-US" dirty="0"/>
          </a:p>
        </p:txBody>
      </p:sp>
    </p:spTree>
    <p:extLst>
      <p:ext uri="{BB962C8B-B14F-4D97-AF65-F5344CB8AC3E}">
        <p14:creationId xmlns:p14="http://schemas.microsoft.com/office/powerpoint/2010/main" val="996626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 Introduction – Project Overview</a:t>
            </a:r>
          </a:p>
          <a:p>
            <a:pPr lvl="1"/>
            <a:r>
              <a:rPr lang="en-US" dirty="0" smtClean="0"/>
              <a:t>Coursework</a:t>
            </a:r>
          </a:p>
          <a:p>
            <a:pPr lvl="1"/>
            <a:r>
              <a:rPr lang="en-US" dirty="0" smtClean="0"/>
              <a:t>Fieldwork in Partner Schools</a:t>
            </a:r>
          </a:p>
          <a:p>
            <a:pPr marL="514350" indent="-457200"/>
            <a:r>
              <a:rPr lang="en-US" dirty="0" smtClean="0">
                <a:solidFill>
                  <a:srgbClr val="7030A0"/>
                </a:solidFill>
              </a:rPr>
              <a:t>Benefits &amp; challenges </a:t>
            </a:r>
            <a:r>
              <a:rPr lang="en-US" dirty="0" smtClean="0"/>
              <a:t>for </a:t>
            </a:r>
            <a:r>
              <a:rPr lang="en-US" dirty="0" smtClean="0">
                <a:solidFill>
                  <a:srgbClr val="7030A0"/>
                </a:solidFill>
              </a:rPr>
              <a:t>university/school partnerships</a:t>
            </a:r>
          </a:p>
          <a:p>
            <a:pPr marL="514350" indent="-457200"/>
            <a:r>
              <a:rPr lang="en-US" dirty="0" smtClean="0">
                <a:solidFill>
                  <a:srgbClr val="7030A0"/>
                </a:solidFill>
              </a:rPr>
              <a:t>Barriers</a:t>
            </a:r>
            <a:r>
              <a:rPr lang="en-US" dirty="0" smtClean="0"/>
              <a:t> </a:t>
            </a:r>
            <a:r>
              <a:rPr lang="en-US" dirty="0" smtClean="0">
                <a:solidFill>
                  <a:srgbClr val="7030A0"/>
                </a:solidFill>
              </a:rPr>
              <a:t>to accurate evaluation </a:t>
            </a:r>
            <a:r>
              <a:rPr lang="en-US" dirty="0" smtClean="0"/>
              <a:t>of teacher preparation programs</a:t>
            </a:r>
          </a:p>
          <a:p>
            <a:pPr marL="457200" lvl="1" indent="0">
              <a:buNone/>
            </a:pPr>
            <a:endParaRPr lang="en-US" dirty="0" smtClean="0"/>
          </a:p>
          <a:p>
            <a:endParaRPr lang="en-US" dirty="0"/>
          </a:p>
        </p:txBody>
      </p:sp>
    </p:spTree>
    <p:extLst>
      <p:ext uri="{BB962C8B-B14F-4D97-AF65-F5344CB8AC3E}">
        <p14:creationId xmlns:p14="http://schemas.microsoft.com/office/powerpoint/2010/main" val="31817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Autofit/>
          </a:bodyPr>
          <a:lstStyle/>
          <a:p>
            <a:r>
              <a:rPr lang="en-US" dirty="0" smtClean="0"/>
              <a:t/>
            </a:r>
            <a:br>
              <a:rPr lang="en-US" dirty="0" smtClean="0"/>
            </a:br>
            <a:r>
              <a:rPr lang="en-US" dirty="0" smtClean="0"/>
              <a:t>Barriers </a:t>
            </a:r>
            <a:r>
              <a:rPr lang="en-US" dirty="0"/>
              <a:t>to </a:t>
            </a:r>
            <a:r>
              <a:rPr lang="en-US" dirty="0" smtClean="0"/>
              <a:t>Accurate Evaluation </a:t>
            </a:r>
            <a:r>
              <a:rPr lang="en-US" dirty="0"/>
              <a:t>of </a:t>
            </a:r>
            <a:r>
              <a:rPr lang="en-US" dirty="0" smtClean="0"/>
              <a:t/>
            </a:r>
            <a:br>
              <a:rPr lang="en-US" dirty="0" smtClean="0"/>
            </a:br>
            <a:r>
              <a:rPr lang="en-US" dirty="0" smtClean="0"/>
              <a:t>Teacher Preparation Programs</a:t>
            </a:r>
            <a:r>
              <a:rPr lang="en-US" dirty="0"/>
              <a:t/>
            </a:r>
            <a:br>
              <a:rPr lang="en-US" dirty="0"/>
            </a:br>
            <a:endParaRPr lang="en-US" dirty="0"/>
          </a:p>
        </p:txBody>
      </p:sp>
      <p:sp>
        <p:nvSpPr>
          <p:cNvPr id="3" name="Content Placeholder 2"/>
          <p:cNvSpPr>
            <a:spLocks noGrp="1"/>
          </p:cNvSpPr>
          <p:nvPr>
            <p:ph idx="1"/>
          </p:nvPr>
        </p:nvSpPr>
        <p:spPr>
          <a:xfrm>
            <a:off x="457200" y="2103437"/>
            <a:ext cx="8229600" cy="4525963"/>
          </a:xfrm>
        </p:spPr>
        <p:txBody>
          <a:bodyPr/>
          <a:lstStyle/>
          <a:p>
            <a:r>
              <a:rPr lang="en-US" dirty="0" smtClean="0"/>
              <a:t>Time constraints</a:t>
            </a:r>
          </a:p>
          <a:p>
            <a:r>
              <a:rPr lang="en-US" dirty="0" smtClean="0"/>
              <a:t>Access to K-8 student data and comparison data</a:t>
            </a:r>
          </a:p>
          <a:p>
            <a:pPr lvl="1"/>
            <a:r>
              <a:rPr lang="en-US" dirty="0" smtClean="0"/>
              <a:t>First grade DIBELS data</a:t>
            </a:r>
          </a:p>
          <a:p>
            <a:r>
              <a:rPr lang="en-US" dirty="0" smtClean="0"/>
              <a:t>Coordination between preparation and the EdTPA</a:t>
            </a:r>
          </a:p>
          <a:p>
            <a:pPr marL="0" indent="0">
              <a:buNone/>
            </a:pPr>
            <a:endParaRPr lang="en-US" dirty="0" smtClean="0"/>
          </a:p>
        </p:txBody>
      </p:sp>
    </p:spTree>
    <p:extLst>
      <p:ext uri="{BB962C8B-B14F-4D97-AF65-F5344CB8AC3E}">
        <p14:creationId xmlns:p14="http://schemas.microsoft.com/office/powerpoint/2010/main" val="2874984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Current Evaluations</a:t>
            </a:r>
            <a:endParaRPr lang="en-US" sz="4000" dirty="0"/>
          </a:p>
        </p:txBody>
      </p:sp>
      <p:sp>
        <p:nvSpPr>
          <p:cNvPr id="3" name="Content Placeholder 2"/>
          <p:cNvSpPr>
            <a:spLocks noGrp="1"/>
          </p:cNvSpPr>
          <p:nvPr>
            <p:ph idx="1"/>
          </p:nvPr>
        </p:nvSpPr>
        <p:spPr/>
        <p:txBody>
          <a:bodyPr/>
          <a:lstStyle/>
          <a:p>
            <a:r>
              <a:rPr lang="en-US" dirty="0" smtClean="0"/>
              <a:t>Principal Satisfaction with Partnership</a:t>
            </a:r>
          </a:p>
          <a:p>
            <a:r>
              <a:rPr lang="en-US" dirty="0" smtClean="0"/>
              <a:t>Employer Satisfaction with Partnership</a:t>
            </a:r>
          </a:p>
          <a:p>
            <a:r>
              <a:rPr lang="en-US" dirty="0" smtClean="0"/>
              <a:t>Teacher Candidates Satisfaction </a:t>
            </a:r>
          </a:p>
          <a:p>
            <a:pPr lvl="1"/>
            <a:r>
              <a:rPr lang="en-US" dirty="0" smtClean="0"/>
              <a:t>Both year 1 and year 2</a:t>
            </a:r>
          </a:p>
          <a:p>
            <a:r>
              <a:rPr lang="en-US" dirty="0" smtClean="0"/>
              <a:t>EdTPA</a:t>
            </a:r>
            <a:endParaRPr lang="en-US" dirty="0"/>
          </a:p>
        </p:txBody>
      </p:sp>
    </p:spTree>
    <p:extLst>
      <p:ext uri="{BB962C8B-B14F-4D97-AF65-F5344CB8AC3E}">
        <p14:creationId xmlns:p14="http://schemas.microsoft.com/office/powerpoint/2010/main" val="6154468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7030A0"/>
                </a:solidFill>
              </a:rPr>
              <a:t>Principals’ </a:t>
            </a:r>
            <a:r>
              <a:rPr lang="en-US" sz="3200" dirty="0">
                <a:solidFill>
                  <a:srgbClr val="7030A0"/>
                </a:solidFill>
              </a:rPr>
              <a:t>E</a:t>
            </a:r>
            <a:r>
              <a:rPr lang="en-US" sz="3200" dirty="0" smtClean="0">
                <a:solidFill>
                  <a:srgbClr val="7030A0"/>
                </a:solidFill>
              </a:rPr>
              <a:t>valuation of </a:t>
            </a:r>
            <a:br>
              <a:rPr lang="en-US" sz="3200" dirty="0" smtClean="0">
                <a:solidFill>
                  <a:srgbClr val="7030A0"/>
                </a:solidFill>
              </a:rPr>
            </a:br>
            <a:r>
              <a:rPr lang="en-US" sz="3200" dirty="0" smtClean="0">
                <a:solidFill>
                  <a:srgbClr val="7030A0"/>
                </a:solidFill>
              </a:rPr>
              <a:t>Partnership Satisfaction</a:t>
            </a:r>
            <a:endParaRPr lang="en-US" sz="3200" dirty="0">
              <a:solidFill>
                <a:srgbClr val="7030A0"/>
              </a:solidFill>
            </a:endParaRPr>
          </a:p>
        </p:txBody>
      </p:sp>
      <p:graphicFrame>
        <p:nvGraphicFramePr>
          <p:cNvPr id="4" name="Content Placeholder 3" descr="This is the first of two tables showing the principals' satisfaction with the partnership on a 5 point scale with 1, did not achieve and 5, completely achieved. Mean evaluations are:  Interns received realistic experience teaching--5.0; Interns had opportunities to experience and apply research to practice--5.0; partnership has become a model program for teacher preparation--4.2, interns had a stronger experience compared to interns of other programs--4.6; partnership has produced well-prepared teachers--4.6" title="Principals' Evaluation of Partnership Satisfaction"/>
          <p:cNvGraphicFramePr>
            <a:graphicFrameLocks noGrp="1"/>
          </p:cNvGraphicFramePr>
          <p:nvPr>
            <p:ph idx="1"/>
            <p:extLst>
              <p:ext uri="{D42A27DB-BD31-4B8C-83A1-F6EECF244321}">
                <p14:modId xmlns:p14="http://schemas.microsoft.com/office/powerpoint/2010/main" val="3635457334"/>
              </p:ext>
            </p:extLst>
          </p:nvPr>
        </p:nvGraphicFramePr>
        <p:xfrm>
          <a:off x="457200" y="1920240"/>
          <a:ext cx="8229600" cy="3032760"/>
        </p:xfrm>
        <a:graphic>
          <a:graphicData uri="http://schemas.openxmlformats.org/drawingml/2006/table">
            <a:tbl>
              <a:tblPr firstRow="1" bandRow="1">
                <a:tableStyleId>{5C22544A-7EE6-4342-B048-85BDC9FD1C3A}</a:tableStyleId>
              </a:tblPr>
              <a:tblGrid>
                <a:gridCol w="6858000"/>
                <a:gridCol w="1371600"/>
              </a:tblGrid>
              <a:tr h="370840">
                <a:tc>
                  <a:txBody>
                    <a:bodyPr/>
                    <a:lstStyle/>
                    <a:p>
                      <a:r>
                        <a:rPr lang="en-US" dirty="0" smtClean="0"/>
                        <a:t>From 1-5: </a:t>
                      </a:r>
                    </a:p>
                    <a:p>
                      <a:r>
                        <a:rPr lang="en-US" dirty="0" smtClean="0"/>
                        <a:t>1=“Did</a:t>
                      </a:r>
                      <a:r>
                        <a:rPr lang="en-US" baseline="0" dirty="0" smtClean="0"/>
                        <a:t> not achieve”; 3=“Satisfactory”; 5=“Completely achieved”</a:t>
                      </a:r>
                      <a:endParaRPr lang="en-US" dirty="0"/>
                    </a:p>
                  </a:txBody>
                  <a:tcPr/>
                </a:tc>
                <a:tc>
                  <a:txBody>
                    <a:bodyPr/>
                    <a:lstStyle/>
                    <a:p>
                      <a:pPr algn="ctr"/>
                      <a:r>
                        <a:rPr lang="en-US" dirty="0" smtClean="0"/>
                        <a:t>Mean</a:t>
                      </a:r>
                      <a:endParaRPr lang="en-US" dirty="0"/>
                    </a:p>
                  </a:txBody>
                  <a:tcPr/>
                </a:tc>
              </a:tr>
              <a:tr h="370840">
                <a:tc>
                  <a:txBody>
                    <a:bodyPr/>
                    <a:lstStyle/>
                    <a:p>
                      <a:r>
                        <a:rPr lang="en-US" sz="1800" b="0" i="0" kern="1200" dirty="0" smtClean="0">
                          <a:solidFill>
                            <a:schemeClr val="dk1"/>
                          </a:solidFill>
                          <a:effectLst/>
                          <a:latin typeface="+mn-lt"/>
                          <a:ea typeface="+mn-ea"/>
                          <a:cs typeface="+mn-cs"/>
                        </a:rPr>
                        <a:t>Interns received a realistic experience of teaching</a:t>
                      </a:r>
                      <a:endParaRPr lang="en-US" dirty="0"/>
                    </a:p>
                  </a:txBody>
                  <a:tcPr/>
                </a:tc>
                <a:tc>
                  <a:txBody>
                    <a:bodyPr/>
                    <a:lstStyle/>
                    <a:p>
                      <a:pPr algn="ctr"/>
                      <a:r>
                        <a:rPr lang="en-US" dirty="0" smtClean="0"/>
                        <a:t>5.0</a:t>
                      </a:r>
                      <a:endParaRPr lang="en-US" dirty="0"/>
                    </a:p>
                  </a:txBody>
                  <a:tcPr/>
                </a:tc>
              </a:tr>
              <a:tr h="370840">
                <a:tc>
                  <a:txBody>
                    <a:bodyPr/>
                    <a:lstStyle/>
                    <a:p>
                      <a:r>
                        <a:rPr lang="en-US" sz="1800" b="0" i="0" kern="1200" dirty="0" smtClean="0">
                          <a:solidFill>
                            <a:schemeClr val="dk1"/>
                          </a:solidFill>
                          <a:effectLst/>
                          <a:latin typeface="+mn-lt"/>
                          <a:ea typeface="+mn-ea"/>
                          <a:cs typeface="+mn-cs"/>
                        </a:rPr>
                        <a:t>Interns had opportunities to experience and to apply research to practice</a:t>
                      </a:r>
                      <a:endParaRPr lang="en-US" dirty="0"/>
                    </a:p>
                  </a:txBody>
                  <a:tcPr/>
                </a:tc>
                <a:tc>
                  <a:txBody>
                    <a:bodyPr/>
                    <a:lstStyle/>
                    <a:p>
                      <a:pPr algn="ctr"/>
                      <a:r>
                        <a:rPr lang="en-US" dirty="0" smtClean="0"/>
                        <a:t>5.0</a:t>
                      </a:r>
                      <a:endParaRPr lang="en-US" dirty="0"/>
                    </a:p>
                  </a:txBody>
                  <a:tcPr/>
                </a:tc>
              </a:tr>
              <a:tr h="370840">
                <a:tc>
                  <a:txBody>
                    <a:bodyPr/>
                    <a:lstStyle/>
                    <a:p>
                      <a:r>
                        <a:rPr lang="en-US" sz="1800" b="0" i="0" kern="1200" dirty="0" smtClean="0">
                          <a:solidFill>
                            <a:schemeClr val="dk1"/>
                          </a:solidFill>
                          <a:effectLst/>
                          <a:latin typeface="+mn-lt"/>
                          <a:ea typeface="+mn-ea"/>
                          <a:cs typeface="+mn-cs"/>
                        </a:rPr>
                        <a:t>Partnership has become a model program for teacher preparation</a:t>
                      </a:r>
                      <a:endParaRPr lang="en-US" dirty="0"/>
                    </a:p>
                  </a:txBody>
                  <a:tcPr/>
                </a:tc>
                <a:tc>
                  <a:txBody>
                    <a:bodyPr/>
                    <a:lstStyle/>
                    <a:p>
                      <a:pPr algn="ctr"/>
                      <a:r>
                        <a:rPr lang="en-US" dirty="0" smtClean="0"/>
                        <a:t>4.2</a:t>
                      </a:r>
                      <a:endParaRPr lang="en-US" dirty="0"/>
                    </a:p>
                  </a:txBody>
                  <a:tcPr/>
                </a:tc>
              </a:tr>
              <a:tr h="370840">
                <a:tc>
                  <a:txBody>
                    <a:bodyPr/>
                    <a:lstStyle/>
                    <a:p>
                      <a:r>
                        <a:rPr lang="en-US" sz="1800" b="0" i="0" kern="1200" dirty="0" smtClean="0">
                          <a:solidFill>
                            <a:schemeClr val="dk1"/>
                          </a:solidFill>
                          <a:effectLst/>
                          <a:latin typeface="+mn-lt"/>
                          <a:ea typeface="+mn-ea"/>
                          <a:cs typeface="+mn-cs"/>
                        </a:rPr>
                        <a:t>Interns had a stronger experience compared to interns of other programs</a:t>
                      </a:r>
                      <a:endParaRPr lang="en-US" dirty="0"/>
                    </a:p>
                  </a:txBody>
                  <a:tcPr/>
                </a:tc>
                <a:tc>
                  <a:txBody>
                    <a:bodyPr/>
                    <a:lstStyle/>
                    <a:p>
                      <a:pPr algn="ctr"/>
                      <a:r>
                        <a:rPr lang="en-US" dirty="0" smtClean="0"/>
                        <a:t>4.6</a:t>
                      </a:r>
                      <a:endParaRPr lang="en-US" dirty="0"/>
                    </a:p>
                  </a:txBody>
                  <a:tcPr/>
                </a:tc>
              </a:tr>
              <a:tr h="370840">
                <a:tc>
                  <a:txBody>
                    <a:bodyPr/>
                    <a:lstStyle/>
                    <a:p>
                      <a:r>
                        <a:rPr lang="en-US" sz="1800" b="0" i="0" kern="1200" dirty="0" smtClean="0">
                          <a:solidFill>
                            <a:schemeClr val="dk1"/>
                          </a:solidFill>
                          <a:effectLst/>
                          <a:latin typeface="+mn-lt"/>
                          <a:ea typeface="+mn-ea"/>
                          <a:cs typeface="+mn-cs"/>
                        </a:rPr>
                        <a:t>Partnership has produced well-prepared teachers</a:t>
                      </a:r>
                      <a:endParaRPr lang="en-US" dirty="0"/>
                    </a:p>
                  </a:txBody>
                  <a:tcPr/>
                </a:tc>
                <a:tc>
                  <a:txBody>
                    <a:bodyPr/>
                    <a:lstStyle/>
                    <a:p>
                      <a:pPr algn="ctr"/>
                      <a:r>
                        <a:rPr lang="en-US" dirty="0" smtClean="0"/>
                        <a:t>4.6</a:t>
                      </a:r>
                      <a:endParaRPr lang="en-US" dirty="0"/>
                    </a:p>
                  </a:txBody>
                  <a:tcPr/>
                </a:tc>
              </a:tr>
            </a:tbl>
          </a:graphicData>
        </a:graphic>
      </p:graphicFrame>
    </p:spTree>
    <p:extLst>
      <p:ext uri="{BB962C8B-B14F-4D97-AF65-F5344CB8AC3E}">
        <p14:creationId xmlns:p14="http://schemas.microsoft.com/office/powerpoint/2010/main" val="3697588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7030A0"/>
                </a:solidFill>
              </a:rPr>
              <a:t>Principals’ </a:t>
            </a:r>
            <a:r>
              <a:rPr lang="en-US" dirty="0">
                <a:solidFill>
                  <a:srgbClr val="7030A0"/>
                </a:solidFill>
              </a:rPr>
              <a:t>E</a:t>
            </a:r>
            <a:r>
              <a:rPr lang="en-US" dirty="0" smtClean="0">
                <a:solidFill>
                  <a:srgbClr val="7030A0"/>
                </a:solidFill>
              </a:rPr>
              <a:t>valuation of </a:t>
            </a:r>
            <a:br>
              <a:rPr lang="en-US" dirty="0" smtClean="0">
                <a:solidFill>
                  <a:srgbClr val="7030A0"/>
                </a:solidFill>
              </a:rPr>
            </a:br>
            <a:r>
              <a:rPr lang="en-US" dirty="0" smtClean="0">
                <a:solidFill>
                  <a:srgbClr val="7030A0"/>
                </a:solidFill>
              </a:rPr>
              <a:t>Partnership Satisfaction </a:t>
            </a:r>
            <a:r>
              <a:rPr lang="en-US" sz="2700" dirty="0" smtClean="0">
                <a:solidFill>
                  <a:srgbClr val="7030A0"/>
                </a:solidFill>
              </a:rPr>
              <a:t>(continued)</a:t>
            </a:r>
            <a:endParaRPr lang="en-US" sz="2700" dirty="0">
              <a:solidFill>
                <a:srgbClr val="7030A0"/>
              </a:solidFill>
            </a:endParaRPr>
          </a:p>
        </p:txBody>
      </p:sp>
      <p:graphicFrame>
        <p:nvGraphicFramePr>
          <p:cNvPr id="4" name="Content Placeholder 3" descr="This slide continues the evaluation from the previous slide.  Communication between our school and UWT was effective--4.8; school refined or developed implementation of RtI--4.4; students were helped by having additional support from UWT interns--5.0; partnership has provided increased professional growth opportunities for our current teachers--4.0; able to access increased pool of well-prepared teacher candidates--4.4.  In addition, principals were asked what percentage of UWT interns they would be enthusiastic about hiring if they had an opening--the range was 25-75% with the mean being 53%." title="Principals' Evaluation of Partnership Satisfaction Continued"/>
          <p:cNvGraphicFramePr>
            <a:graphicFrameLocks noGrp="1"/>
          </p:cNvGraphicFramePr>
          <p:nvPr>
            <p:ph idx="1"/>
            <p:extLst>
              <p:ext uri="{D42A27DB-BD31-4B8C-83A1-F6EECF244321}">
                <p14:modId xmlns:p14="http://schemas.microsoft.com/office/powerpoint/2010/main" val="2217948789"/>
              </p:ext>
            </p:extLst>
          </p:nvPr>
        </p:nvGraphicFramePr>
        <p:xfrm>
          <a:off x="457200" y="1600200"/>
          <a:ext cx="8229600" cy="3403600"/>
        </p:xfrm>
        <a:graphic>
          <a:graphicData uri="http://schemas.openxmlformats.org/drawingml/2006/table">
            <a:tbl>
              <a:tblPr firstRow="1" bandRow="1">
                <a:tableStyleId>{5C22544A-7EE6-4342-B048-85BDC9FD1C3A}</a:tableStyleId>
              </a:tblPr>
              <a:tblGrid>
                <a:gridCol w="6705600"/>
                <a:gridCol w="1524000"/>
              </a:tblGrid>
              <a:tr h="370840">
                <a:tc>
                  <a:txBody>
                    <a:bodyPr/>
                    <a:lstStyle/>
                    <a:p>
                      <a:r>
                        <a:rPr lang="en-US" dirty="0" smtClean="0"/>
                        <a:t>From 1-5: </a:t>
                      </a:r>
                    </a:p>
                    <a:p>
                      <a:r>
                        <a:rPr lang="en-US" dirty="0" smtClean="0"/>
                        <a:t>1=“Did</a:t>
                      </a:r>
                      <a:r>
                        <a:rPr lang="en-US" baseline="0" dirty="0" smtClean="0"/>
                        <a:t> not achieve”; 3=“Satisfactory”; 5=“Completely achieved”</a:t>
                      </a:r>
                      <a:endParaRPr lang="en-US" dirty="0"/>
                    </a:p>
                  </a:txBody>
                  <a:tcPr/>
                </a:tc>
                <a:tc>
                  <a:txBody>
                    <a:bodyPr/>
                    <a:lstStyle/>
                    <a:p>
                      <a:pPr algn="ctr"/>
                      <a:r>
                        <a:rPr lang="en-US" dirty="0" smtClean="0"/>
                        <a:t>Mean</a:t>
                      </a:r>
                      <a:endParaRPr lang="en-US" dirty="0"/>
                    </a:p>
                  </a:txBody>
                  <a:tcPr/>
                </a:tc>
              </a:tr>
              <a:tr h="370840">
                <a:tc>
                  <a:txBody>
                    <a:bodyPr/>
                    <a:lstStyle/>
                    <a:p>
                      <a:r>
                        <a:rPr lang="en-US" sz="1800" b="0" i="0" kern="1200" dirty="0" smtClean="0">
                          <a:solidFill>
                            <a:schemeClr val="dk1"/>
                          </a:solidFill>
                          <a:effectLst/>
                          <a:latin typeface="+mn-lt"/>
                          <a:ea typeface="+mn-ea"/>
                          <a:cs typeface="+mn-cs"/>
                        </a:rPr>
                        <a:t>Communication between our school and UWT was effective</a:t>
                      </a:r>
                      <a:endParaRPr lang="en-US" dirty="0"/>
                    </a:p>
                  </a:txBody>
                  <a:tcPr/>
                </a:tc>
                <a:tc>
                  <a:txBody>
                    <a:bodyPr/>
                    <a:lstStyle/>
                    <a:p>
                      <a:pPr algn="ctr"/>
                      <a:r>
                        <a:rPr lang="en-US" dirty="0" smtClean="0"/>
                        <a:t>4.8</a:t>
                      </a:r>
                      <a:endParaRPr lang="en-US" dirty="0"/>
                    </a:p>
                  </a:txBody>
                  <a:tcPr/>
                </a:tc>
              </a:tr>
              <a:tr h="370840">
                <a:tc>
                  <a:txBody>
                    <a:bodyPr/>
                    <a:lstStyle/>
                    <a:p>
                      <a:r>
                        <a:rPr lang="en-US" sz="1800" b="0" i="0" kern="1200" dirty="0" smtClean="0">
                          <a:solidFill>
                            <a:schemeClr val="dk1"/>
                          </a:solidFill>
                          <a:effectLst/>
                          <a:latin typeface="+mn-lt"/>
                          <a:ea typeface="+mn-ea"/>
                          <a:cs typeface="+mn-cs"/>
                        </a:rPr>
                        <a:t>School refined or developed implementation of RtI</a:t>
                      </a:r>
                      <a:endParaRPr lang="en-US" dirty="0"/>
                    </a:p>
                  </a:txBody>
                  <a:tcPr/>
                </a:tc>
                <a:tc>
                  <a:txBody>
                    <a:bodyPr/>
                    <a:lstStyle/>
                    <a:p>
                      <a:pPr algn="ctr"/>
                      <a:r>
                        <a:rPr lang="en-US" dirty="0" smtClean="0"/>
                        <a:t>4.4</a:t>
                      </a:r>
                      <a:endParaRPr lang="en-US" dirty="0"/>
                    </a:p>
                  </a:txBody>
                  <a:tcPr/>
                </a:tc>
              </a:tr>
              <a:tr h="370840">
                <a:tc>
                  <a:txBody>
                    <a:bodyPr/>
                    <a:lstStyle/>
                    <a:p>
                      <a:r>
                        <a:rPr lang="en-US" sz="1800" b="0" i="0" kern="1200" dirty="0" smtClean="0">
                          <a:solidFill>
                            <a:schemeClr val="dk1"/>
                          </a:solidFill>
                          <a:effectLst/>
                          <a:latin typeface="+mn-lt"/>
                          <a:ea typeface="+mn-ea"/>
                          <a:cs typeface="+mn-cs"/>
                        </a:rPr>
                        <a:t>Students were helped by having additional support from UWT interns</a:t>
                      </a:r>
                      <a:endParaRPr lang="en-US" dirty="0"/>
                    </a:p>
                  </a:txBody>
                  <a:tcPr/>
                </a:tc>
                <a:tc>
                  <a:txBody>
                    <a:bodyPr/>
                    <a:lstStyle/>
                    <a:p>
                      <a:pPr algn="ctr"/>
                      <a:r>
                        <a:rPr lang="en-US" dirty="0" smtClean="0"/>
                        <a:t>5.0</a:t>
                      </a:r>
                      <a:endParaRPr lang="en-US" dirty="0"/>
                    </a:p>
                  </a:txBody>
                  <a:tcPr/>
                </a:tc>
              </a:tr>
              <a:tr h="370840">
                <a:tc>
                  <a:txBody>
                    <a:bodyPr/>
                    <a:lstStyle/>
                    <a:p>
                      <a:r>
                        <a:rPr lang="en-US" sz="1800" b="0" i="0" kern="1200" dirty="0" smtClean="0">
                          <a:solidFill>
                            <a:schemeClr val="dk1"/>
                          </a:solidFill>
                          <a:effectLst/>
                          <a:latin typeface="+mn-lt"/>
                          <a:ea typeface="+mn-ea"/>
                          <a:cs typeface="+mn-cs"/>
                        </a:rPr>
                        <a:t>Partnership has provided increased professional growth opportunities for our current teachers</a:t>
                      </a:r>
                      <a:endParaRPr lang="en-US" dirty="0"/>
                    </a:p>
                  </a:txBody>
                  <a:tcPr/>
                </a:tc>
                <a:tc>
                  <a:txBody>
                    <a:bodyPr/>
                    <a:lstStyle/>
                    <a:p>
                      <a:pPr algn="ctr"/>
                      <a:r>
                        <a:rPr lang="en-US" dirty="0" smtClean="0"/>
                        <a:t>4.0</a:t>
                      </a:r>
                      <a:endParaRPr lang="en-US" dirty="0"/>
                    </a:p>
                  </a:txBody>
                  <a:tcPr/>
                </a:tc>
              </a:tr>
              <a:tr h="370840">
                <a:tc>
                  <a:txBody>
                    <a:bodyPr/>
                    <a:lstStyle/>
                    <a:p>
                      <a:r>
                        <a:rPr lang="en-US" sz="1800" b="0" i="0" kern="1200" dirty="0" smtClean="0">
                          <a:solidFill>
                            <a:schemeClr val="dk1"/>
                          </a:solidFill>
                          <a:effectLst/>
                          <a:latin typeface="+mn-lt"/>
                          <a:ea typeface="+mn-ea"/>
                          <a:cs typeface="+mn-cs"/>
                        </a:rPr>
                        <a:t>Able to access an increased pool of well-prepared teacher candidates</a:t>
                      </a:r>
                      <a:endParaRPr lang="en-US" dirty="0"/>
                    </a:p>
                  </a:txBody>
                  <a:tcPr>
                    <a:lnB w="28575" cap="flat" cmpd="sng" algn="ctr">
                      <a:solidFill>
                        <a:srgbClr val="002060"/>
                      </a:solidFill>
                      <a:prstDash val="solid"/>
                      <a:round/>
                      <a:headEnd type="none" w="med" len="med"/>
                      <a:tailEnd type="none" w="med" len="med"/>
                    </a:lnB>
                  </a:tcPr>
                </a:tc>
                <a:tc>
                  <a:txBody>
                    <a:bodyPr/>
                    <a:lstStyle/>
                    <a:p>
                      <a:pPr algn="ctr"/>
                      <a:r>
                        <a:rPr lang="en-US" dirty="0" smtClean="0"/>
                        <a:t>4.4</a:t>
                      </a:r>
                      <a:endParaRPr lang="en-US" dirty="0"/>
                    </a:p>
                  </a:txBody>
                  <a:tcPr>
                    <a:lnB w="28575" cap="flat" cmpd="sng" algn="ctr">
                      <a:solidFill>
                        <a:srgbClr val="002060"/>
                      </a:solidFill>
                      <a:prstDash val="solid"/>
                      <a:round/>
                      <a:headEnd type="none" w="med" len="med"/>
                      <a:tailEnd type="none" w="med" len="med"/>
                    </a:lnB>
                  </a:tcPr>
                </a:tc>
              </a:tr>
              <a:tr h="370840">
                <a:tc>
                  <a:txBody>
                    <a:bodyPr/>
                    <a:lstStyle/>
                    <a:p>
                      <a:r>
                        <a:rPr lang="en-US" sz="1800" b="0" i="0" kern="1200" dirty="0" smtClean="0">
                          <a:solidFill>
                            <a:schemeClr val="dk1"/>
                          </a:solidFill>
                          <a:effectLst/>
                          <a:latin typeface="+mn-lt"/>
                          <a:ea typeface="+mn-ea"/>
                          <a:cs typeface="+mn-cs"/>
                        </a:rPr>
                        <a:t>What percentage of UWT interns would you be enthusiastic about hiring if you had an opening?</a:t>
                      </a:r>
                      <a:endParaRPr lang="en-US" dirty="0"/>
                    </a:p>
                  </a:txBody>
                  <a:tcPr>
                    <a:lnT w="28575" cap="flat" cmpd="sng" algn="ctr">
                      <a:solidFill>
                        <a:srgbClr val="002060"/>
                      </a:solidFill>
                      <a:prstDash val="solid"/>
                      <a:round/>
                      <a:headEnd type="none" w="med" len="med"/>
                      <a:tailEnd type="none" w="med" len="med"/>
                    </a:lnT>
                  </a:tcPr>
                </a:tc>
                <a:tc>
                  <a:txBody>
                    <a:bodyPr/>
                    <a:lstStyle/>
                    <a:p>
                      <a:pPr algn="ctr"/>
                      <a:r>
                        <a:rPr lang="en-US" dirty="0" smtClean="0"/>
                        <a:t>53%</a:t>
                      </a:r>
                    </a:p>
                    <a:p>
                      <a:pPr algn="ctr"/>
                      <a:r>
                        <a:rPr lang="en-US" dirty="0" smtClean="0"/>
                        <a:t>(range 25-75)</a:t>
                      </a:r>
                      <a:endParaRPr lang="en-US" dirty="0"/>
                    </a:p>
                  </a:txBody>
                  <a:tcPr>
                    <a:lnT w="28575" cap="flat" cmpd="sng" algn="ctr">
                      <a:solidFill>
                        <a:srgbClr val="002060"/>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41925054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pic>
        <p:nvPicPr>
          <p:cNvPr id="1028" name="Picture 4" descr="Image of the cover of this report from the Council of Chief State School Officers." title="Our Responsibility, Our Promise:  Transforming Educator Preparation and Entry into the Profes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0664" y="1078468"/>
            <a:ext cx="6496050" cy="3798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descr="This slide includes the logo of the Council of Chief State School Officers" title="Logo CCSSO"/>
          <p:cNvPicPr>
            <a:picLocks noChangeAspect="1" noChangeArrowheads="1"/>
          </p:cNvPicPr>
          <p:nvPr/>
        </p:nvPicPr>
        <p:blipFill rotWithShape="1">
          <a:blip r:embed="rId3">
            <a:extLst>
              <a:ext uri="{28A0092B-C50C-407E-A947-70E740481C1C}">
                <a14:useLocalDpi xmlns:a14="http://schemas.microsoft.com/office/drawing/2010/main" val="0"/>
              </a:ext>
            </a:extLst>
          </a:blip>
          <a:srcRect t="39803"/>
          <a:stretch/>
        </p:blipFill>
        <p:spPr bwMode="auto">
          <a:xfrm>
            <a:off x="1370189" y="5045529"/>
            <a:ext cx="6486525" cy="8313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341265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Autofit/>
          </a:bodyPr>
          <a:lstStyle/>
          <a:p>
            <a:pPr marL="0" indent="0"/>
            <a:r>
              <a:rPr lang="en-US" sz="2800" i="1" dirty="0">
                <a:solidFill>
                  <a:srgbClr val="7030A0"/>
                </a:solidFill>
              </a:rPr>
              <a:t>From Our Responsibility, Our Promise:</a:t>
            </a:r>
            <a:br>
              <a:rPr lang="en-US" sz="2800" i="1" dirty="0">
                <a:solidFill>
                  <a:srgbClr val="7030A0"/>
                </a:solidFill>
              </a:rPr>
            </a:br>
            <a:r>
              <a:rPr lang="en-US" sz="2400" dirty="0"/>
              <a:t>High quality [teacher] preparation programs have several characteristics that make a difference in the candidates that they produce for the teaching profession. They are designed such that school districts have a significant role . . .</a:t>
            </a:r>
            <a:r>
              <a:rPr lang="en-US" sz="2400" dirty="0">
                <a:solidFill>
                  <a:srgbClr val="7030A0"/>
                </a:solidFill>
              </a:rPr>
              <a:t>These partnerships are critical to the success of preparation programs</a:t>
            </a:r>
            <a:r>
              <a:rPr lang="en-US" sz="2400" dirty="0"/>
              <a:t>, and preparation programs should be held accountable for how well they address the needs of schools and help improve PK-12 student achievement and growth. </a:t>
            </a:r>
            <a:br>
              <a:rPr lang="en-US" sz="2400" dirty="0"/>
            </a:br>
            <a:r>
              <a:rPr lang="en-US" sz="2400" dirty="0"/>
              <a:t/>
            </a:r>
            <a:br>
              <a:rPr lang="en-US" sz="2400" dirty="0"/>
            </a:br>
            <a:r>
              <a:rPr lang="en-US" sz="2400" dirty="0"/>
              <a:t>(2012, Our Responsibility, Our Promise: Transforming Educator Preparation and Entry into the Profession: A Report by the CCSSO, p. 10 [formatting ours])</a:t>
            </a:r>
            <a:br>
              <a:rPr lang="en-US" sz="2400" dirty="0"/>
            </a:br>
            <a:endParaRPr lang="en-US" sz="2400" dirty="0"/>
          </a:p>
        </p:txBody>
      </p:sp>
    </p:spTree>
    <p:extLst>
      <p:ext uri="{BB962C8B-B14F-4D97-AF65-F5344CB8AC3E}">
        <p14:creationId xmlns:p14="http://schemas.microsoft.com/office/powerpoint/2010/main" val="9649782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Among the Recommendations for Educator Preparation Programs</a:t>
            </a:r>
            <a:endParaRPr lang="en-US" dirty="0"/>
          </a:p>
        </p:txBody>
      </p:sp>
      <p:sp>
        <p:nvSpPr>
          <p:cNvPr id="3" name="Content Placeholder 2"/>
          <p:cNvSpPr>
            <a:spLocks noGrp="1"/>
          </p:cNvSpPr>
          <p:nvPr>
            <p:ph idx="1"/>
          </p:nvPr>
        </p:nvSpPr>
        <p:spPr>
          <a:xfrm>
            <a:off x="457200" y="1371600"/>
            <a:ext cx="8229600" cy="5105400"/>
          </a:xfrm>
        </p:spPr>
        <p:txBody>
          <a:bodyPr>
            <a:noAutofit/>
          </a:bodyPr>
          <a:lstStyle/>
          <a:p>
            <a:pPr marL="0" indent="0">
              <a:buNone/>
            </a:pPr>
            <a:r>
              <a:rPr lang="en-US" sz="1600" dirty="0"/>
              <a:t>Clinical practice in all licensure area programs should begin early and </a:t>
            </a:r>
            <a:r>
              <a:rPr lang="en-US" sz="1600" dirty="0" smtClean="0"/>
              <a:t>include</a:t>
            </a:r>
          </a:p>
          <a:p>
            <a:pPr marL="0" indent="0">
              <a:buNone/>
            </a:pPr>
            <a:endParaRPr lang="en-US" sz="1600" dirty="0"/>
          </a:p>
          <a:p>
            <a:pPr marL="0" indent="0">
              <a:buNone/>
            </a:pPr>
            <a:r>
              <a:rPr lang="en-US" sz="1600" dirty="0"/>
              <a:t>	</a:t>
            </a:r>
            <a:r>
              <a:rPr lang="en-US" sz="1600" dirty="0" smtClean="0"/>
              <a:t>i</a:t>
            </a:r>
            <a:r>
              <a:rPr lang="en-US" sz="1600" dirty="0"/>
              <a:t>. </a:t>
            </a:r>
            <a:r>
              <a:rPr lang="en-US" sz="1600" b="1" dirty="0">
                <a:solidFill>
                  <a:srgbClr val="7030A0"/>
                </a:solidFill>
              </a:rPr>
              <a:t>Clear and rigorous clinical training expectations </a:t>
            </a:r>
            <a:r>
              <a:rPr lang="en-US" sz="1600" dirty="0"/>
              <a:t>that build the link </a:t>
            </a:r>
            <a:r>
              <a:rPr lang="en-US" sz="1600" dirty="0" smtClean="0"/>
              <a:t>between</a:t>
            </a:r>
          </a:p>
          <a:p>
            <a:pPr marL="0" indent="0">
              <a:buNone/>
            </a:pPr>
            <a:r>
              <a:rPr lang="en-US" sz="1600" dirty="0" smtClean="0"/>
              <a:t>	theory </a:t>
            </a:r>
            <a:r>
              <a:rPr lang="en-US" sz="1600" dirty="0"/>
              <a:t>and practice. (See Note 2 at the end of this report</a:t>
            </a:r>
            <a:r>
              <a:rPr lang="en-US" sz="1600" dirty="0" smtClean="0"/>
              <a:t>.)</a:t>
            </a:r>
          </a:p>
          <a:p>
            <a:pPr marL="457200" lvl="1" indent="0">
              <a:buNone/>
            </a:pPr>
            <a:endParaRPr lang="en-US" sz="1600" dirty="0"/>
          </a:p>
          <a:p>
            <a:pPr marL="457200" lvl="1" indent="0">
              <a:buNone/>
            </a:pPr>
            <a:r>
              <a:rPr lang="en-US" sz="1600" dirty="0" smtClean="0"/>
              <a:t>	ii</a:t>
            </a:r>
            <a:r>
              <a:rPr lang="en-US" sz="1600" dirty="0"/>
              <a:t>. </a:t>
            </a:r>
            <a:r>
              <a:rPr lang="en-US" sz="1600" b="1" dirty="0">
                <a:solidFill>
                  <a:srgbClr val="7030A0"/>
                </a:solidFill>
              </a:rPr>
              <a:t>More school-based models of preparation</a:t>
            </a:r>
            <a:r>
              <a:rPr lang="en-US" sz="1600" dirty="0"/>
              <a:t>, such as residency models; </a:t>
            </a:r>
            <a:r>
              <a:rPr lang="en-US" sz="1600" dirty="0" smtClean="0"/>
              <a:t>school-	university professional </a:t>
            </a:r>
            <a:r>
              <a:rPr lang="en-US" sz="1600" dirty="0"/>
              <a:t>development school partnerships for </a:t>
            </a:r>
            <a:r>
              <a:rPr lang="en-US" sz="1600" dirty="0" smtClean="0"/>
              <a:t>teachers, especially 	in </a:t>
            </a:r>
            <a:r>
              <a:rPr lang="en-US" sz="1600" b="1" dirty="0">
                <a:solidFill>
                  <a:srgbClr val="7030A0"/>
                </a:solidFill>
              </a:rPr>
              <a:t>high-need communities</a:t>
            </a:r>
            <a:r>
              <a:rPr lang="en-US" sz="1600" dirty="0"/>
              <a:t>; and residency components </a:t>
            </a:r>
            <a:r>
              <a:rPr lang="en-US" sz="1600" dirty="0" smtClean="0"/>
              <a:t>	for </a:t>
            </a:r>
            <a:r>
              <a:rPr lang="en-US" sz="1600" dirty="0"/>
              <a:t>principals</a:t>
            </a:r>
            <a:r>
              <a:rPr lang="en-US" sz="1600" dirty="0" smtClean="0"/>
              <a:t>.</a:t>
            </a:r>
          </a:p>
          <a:p>
            <a:pPr marL="457200" lvl="1" indent="0">
              <a:buNone/>
            </a:pPr>
            <a:endParaRPr lang="en-US" sz="1600" dirty="0"/>
          </a:p>
          <a:p>
            <a:pPr marL="0" indent="0">
              <a:buNone/>
            </a:pPr>
            <a:r>
              <a:rPr lang="en-US" sz="1600" dirty="0" smtClean="0"/>
              <a:t>	iii</a:t>
            </a:r>
            <a:r>
              <a:rPr lang="en-US" sz="1600" dirty="0"/>
              <a:t>. </a:t>
            </a:r>
            <a:r>
              <a:rPr lang="en-US" sz="1600" b="1" dirty="0">
                <a:solidFill>
                  <a:srgbClr val="7030A0"/>
                </a:solidFill>
              </a:rPr>
              <a:t>Collaboration with school-based partners</a:t>
            </a:r>
            <a:r>
              <a:rPr lang="en-US" sz="1600" b="1" dirty="0"/>
              <a:t> </a:t>
            </a:r>
            <a:r>
              <a:rPr lang="en-US" sz="1600" dirty="0"/>
              <a:t>regarding the criteria for </a:t>
            </a:r>
            <a:r>
              <a:rPr lang="en-US" sz="1600" dirty="0" smtClean="0"/>
              <a:t>selection of 	school </a:t>
            </a:r>
            <a:r>
              <a:rPr lang="en-US" sz="1600" dirty="0"/>
              <a:t>sites, effective clinical personnel, and site-based supervising</a:t>
            </a:r>
          </a:p>
          <a:p>
            <a:pPr marL="0" indent="0">
              <a:buNone/>
            </a:pPr>
            <a:r>
              <a:rPr lang="en-US" sz="1600" dirty="0" smtClean="0"/>
              <a:t>	personnel</a:t>
            </a:r>
            <a:r>
              <a:rPr lang="en-US" sz="1600" dirty="0"/>
              <a:t>. These partnerships create stronger programs and learner- </a:t>
            </a:r>
            <a:r>
              <a:rPr lang="en-US" sz="1600" dirty="0" smtClean="0"/>
              <a:t>andschool-	ready </a:t>
            </a:r>
            <a:r>
              <a:rPr lang="en-US" sz="1600" dirty="0"/>
              <a:t>candidates.</a:t>
            </a:r>
          </a:p>
          <a:p>
            <a:pPr marL="0" indent="0">
              <a:buNone/>
            </a:pPr>
            <a:r>
              <a:rPr lang="en-US" sz="1600" dirty="0" smtClean="0"/>
              <a:t>	</a:t>
            </a:r>
          </a:p>
          <a:p>
            <a:pPr marL="0" indent="0">
              <a:buNone/>
            </a:pPr>
            <a:r>
              <a:rPr lang="en-US" sz="1600" dirty="0"/>
              <a:t>	</a:t>
            </a:r>
            <a:r>
              <a:rPr lang="en-US" sz="1600" dirty="0" smtClean="0"/>
              <a:t>iv</a:t>
            </a:r>
            <a:r>
              <a:rPr lang="en-US" sz="1600" dirty="0"/>
              <a:t>. </a:t>
            </a:r>
            <a:r>
              <a:rPr lang="en-US" sz="1600" b="1" dirty="0">
                <a:solidFill>
                  <a:srgbClr val="7030A0"/>
                </a:solidFill>
              </a:rPr>
              <a:t>Selection of trained school-based clinical faculty who are knowledgeable </a:t>
            </a:r>
            <a:r>
              <a:rPr lang="en-US" sz="1600" b="1" dirty="0" smtClean="0">
                <a:solidFill>
                  <a:srgbClr val="7030A0"/>
                </a:solidFill>
              </a:rPr>
              <a:t>and 	supportive </a:t>
            </a:r>
            <a:r>
              <a:rPr lang="en-US" sz="1600" b="1" dirty="0">
                <a:solidFill>
                  <a:srgbClr val="7030A0"/>
                </a:solidFill>
              </a:rPr>
              <a:t>of the academic content standards for students. </a:t>
            </a:r>
            <a:r>
              <a:rPr lang="en-US" sz="1600" dirty="0"/>
              <a:t>School-based</a:t>
            </a:r>
          </a:p>
          <a:p>
            <a:pPr marL="0" indent="0">
              <a:buNone/>
            </a:pPr>
            <a:r>
              <a:rPr lang="en-US" sz="1600" dirty="0" smtClean="0"/>
              <a:t>	clinical </a:t>
            </a:r>
            <a:r>
              <a:rPr lang="en-US" sz="1600" dirty="0"/>
              <a:t>faculty should be trained in supervision, oriented to the supervisory</a:t>
            </a:r>
          </a:p>
          <a:p>
            <a:pPr marL="0" indent="0">
              <a:buNone/>
            </a:pPr>
            <a:r>
              <a:rPr lang="en-US" sz="1600" dirty="0" smtClean="0"/>
              <a:t>	role</a:t>
            </a:r>
            <a:r>
              <a:rPr lang="en-US" sz="1600" dirty="0"/>
              <a:t>, and evaluated and recognized as effective teachers.</a:t>
            </a:r>
          </a:p>
        </p:txBody>
      </p:sp>
    </p:spTree>
    <p:extLst>
      <p:ext uri="{BB962C8B-B14F-4D97-AF65-F5344CB8AC3E}">
        <p14:creationId xmlns:p14="http://schemas.microsoft.com/office/powerpoint/2010/main" val="2141782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a:t>
            </a:r>
            <a:endParaRPr lang="en-US" dirty="0"/>
          </a:p>
        </p:txBody>
      </p:sp>
      <p:sp>
        <p:nvSpPr>
          <p:cNvPr id="3" name="Content Placeholder 2"/>
          <p:cNvSpPr>
            <a:spLocks noGrp="1"/>
          </p:cNvSpPr>
          <p:nvPr>
            <p:ph idx="1"/>
          </p:nvPr>
        </p:nvSpPr>
        <p:spPr/>
        <p:txBody>
          <a:bodyPr>
            <a:normAutofit/>
          </a:bodyPr>
          <a:lstStyle/>
          <a:p>
            <a:r>
              <a:rPr lang="en-US" dirty="0" smtClean="0"/>
              <a:t>At the request of OSEP, the primary discussion question for this session is:</a:t>
            </a:r>
          </a:p>
          <a:p>
            <a:endParaRPr lang="en-US" dirty="0"/>
          </a:p>
          <a:p>
            <a:pPr marL="0" indent="0">
              <a:buNone/>
            </a:pPr>
            <a:r>
              <a:rPr lang="en-US" dirty="0" smtClean="0">
                <a:solidFill>
                  <a:srgbClr val="7030A0"/>
                </a:solidFill>
              </a:rPr>
              <a:t>“…how to do professional development schools with effective university/school partnerships.”</a:t>
            </a:r>
            <a:endParaRPr lang="en-US" dirty="0">
              <a:solidFill>
                <a:srgbClr val="7030A0"/>
              </a:solidFill>
            </a:endParaRPr>
          </a:p>
        </p:txBody>
      </p:sp>
    </p:spTree>
    <p:extLst>
      <p:ext uri="{BB962C8B-B14F-4D97-AF65-F5344CB8AC3E}">
        <p14:creationId xmlns:p14="http://schemas.microsoft.com/office/powerpoint/2010/main" val="2221967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dirty="0" smtClean="0">
                <a:latin typeface="Calibri" pitchFamily="34" charset="0"/>
              </a:rPr>
              <a:t> </a:t>
            </a:r>
            <a:r>
              <a:rPr lang="en-US" sz="4000" dirty="0" smtClean="0">
                <a:solidFill>
                  <a:srgbClr val="7030A0"/>
                </a:solidFill>
                <a:latin typeface="Calibri" pitchFamily="34" charset="0"/>
              </a:rPr>
              <a:t>Project Overview</a:t>
            </a:r>
            <a:endParaRPr lang="en-US" sz="4000" dirty="0">
              <a:solidFill>
                <a:srgbClr val="7030A0"/>
              </a:solidFill>
              <a:latin typeface="Calibri" pitchFamily="34" charset="0"/>
            </a:endParaRPr>
          </a:p>
        </p:txBody>
      </p:sp>
      <p:sp>
        <p:nvSpPr>
          <p:cNvPr id="48131" name="Rectangle 3"/>
          <p:cNvSpPr>
            <a:spLocks noGrp="1" noChangeArrowheads="1"/>
          </p:cNvSpPr>
          <p:nvPr>
            <p:ph idx="1"/>
          </p:nvPr>
        </p:nvSpPr>
        <p:spPr/>
        <p:txBody>
          <a:bodyPr/>
          <a:lstStyle/>
          <a:p>
            <a:pPr>
              <a:lnSpc>
                <a:spcPct val="80000"/>
              </a:lnSpc>
              <a:buFontTx/>
              <a:buNone/>
            </a:pPr>
            <a:r>
              <a:rPr lang="en-US" sz="2800" u="sng" dirty="0">
                <a:solidFill>
                  <a:srgbClr val="7030A0"/>
                </a:solidFill>
                <a:latin typeface="Calibri" pitchFamily="34" charset="0"/>
              </a:rPr>
              <a:t>325T Grant: Project RTI</a:t>
            </a:r>
            <a:endParaRPr lang="en-US" sz="2800" u="sng" dirty="0">
              <a:solidFill>
                <a:srgbClr val="7030A0"/>
              </a:solidFill>
              <a:latin typeface="Calibri" pitchFamily="34" charset="0"/>
              <a:cs typeface="Times New Roman" pitchFamily="18" charset="0"/>
            </a:endParaRPr>
          </a:p>
          <a:p>
            <a:pPr>
              <a:lnSpc>
                <a:spcPct val="80000"/>
              </a:lnSpc>
              <a:buFontTx/>
              <a:buNone/>
            </a:pPr>
            <a:endParaRPr lang="en-US" sz="2800" i="1" u="sng" dirty="0">
              <a:latin typeface="Calibri" pitchFamily="34" charset="0"/>
            </a:endParaRPr>
          </a:p>
          <a:p>
            <a:pPr>
              <a:lnSpc>
                <a:spcPct val="80000"/>
              </a:lnSpc>
              <a:buFontTx/>
              <a:buNone/>
            </a:pPr>
            <a:r>
              <a:rPr lang="en-US" sz="2800" i="1" u="sng" dirty="0">
                <a:solidFill>
                  <a:srgbClr val="7030A0"/>
                </a:solidFill>
                <a:latin typeface="Calibri" pitchFamily="34" charset="0"/>
              </a:rPr>
              <a:t>Purpose: </a:t>
            </a:r>
            <a:endParaRPr lang="en-US" sz="2800" i="1" u="sng" dirty="0" smtClean="0">
              <a:solidFill>
                <a:srgbClr val="7030A0"/>
              </a:solidFill>
              <a:latin typeface="Calibri" pitchFamily="34" charset="0"/>
            </a:endParaRPr>
          </a:p>
          <a:p>
            <a:pPr>
              <a:lnSpc>
                <a:spcPct val="80000"/>
              </a:lnSpc>
              <a:buFontTx/>
              <a:buNone/>
            </a:pPr>
            <a:r>
              <a:rPr lang="en-US" sz="2800" dirty="0" smtClean="0">
                <a:latin typeface="Calibri" pitchFamily="34" charset="0"/>
              </a:rPr>
              <a:t>This </a:t>
            </a:r>
            <a:r>
              <a:rPr lang="en-US" sz="2800" dirty="0">
                <a:latin typeface="Calibri" pitchFamily="34" charset="0"/>
              </a:rPr>
              <a:t>project will </a:t>
            </a:r>
            <a:r>
              <a:rPr lang="en-US" sz="2800" dirty="0">
                <a:solidFill>
                  <a:srgbClr val="7030A0"/>
                </a:solidFill>
                <a:latin typeface="Calibri" pitchFamily="34" charset="0"/>
              </a:rPr>
              <a:t>review and redesign the existing dual-track teacher certification program </a:t>
            </a:r>
            <a:r>
              <a:rPr lang="en-US" sz="2800" dirty="0">
                <a:latin typeface="Calibri" pitchFamily="34" charset="0"/>
              </a:rPr>
              <a:t>at the University of Washington, Tacoma to better prepare, retain, and support highly-qualified special education teachers who will receive dual licensure in general and special education. </a:t>
            </a:r>
            <a:endParaRPr lang="en-US" sz="2800" dirty="0" smtClean="0">
              <a:latin typeface="Calibri" pitchFamily="34" charset="0"/>
            </a:endParaRPr>
          </a:p>
          <a:p>
            <a:pPr>
              <a:lnSpc>
                <a:spcPct val="80000"/>
              </a:lnSpc>
              <a:buFontTx/>
              <a:buNone/>
            </a:pPr>
            <a:endParaRPr lang="en-US" sz="2800" dirty="0">
              <a:latin typeface="Calibri" pitchFamily="34" charset="0"/>
            </a:endParaRPr>
          </a:p>
        </p:txBody>
      </p:sp>
    </p:spTree>
    <p:extLst>
      <p:ext uri="{BB962C8B-B14F-4D97-AF65-F5344CB8AC3E}">
        <p14:creationId xmlns:p14="http://schemas.microsoft.com/office/powerpoint/2010/main" val="317335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dirty="0" smtClean="0">
                <a:latin typeface="Calibri" pitchFamily="34" charset="0"/>
              </a:rPr>
              <a:t>Project RTI </a:t>
            </a:r>
            <a:r>
              <a:rPr lang="en-US" dirty="0">
                <a:latin typeface="Calibri" pitchFamily="34" charset="0"/>
              </a:rPr>
              <a:t>Objectives</a:t>
            </a:r>
          </a:p>
        </p:txBody>
      </p:sp>
      <p:sp>
        <p:nvSpPr>
          <p:cNvPr id="49155" name="Rectangle 3"/>
          <p:cNvSpPr>
            <a:spLocks noGrp="1" noChangeArrowheads="1"/>
          </p:cNvSpPr>
          <p:nvPr>
            <p:ph idx="1"/>
          </p:nvPr>
        </p:nvSpPr>
        <p:spPr/>
        <p:txBody>
          <a:bodyPr/>
          <a:lstStyle/>
          <a:p>
            <a:pPr>
              <a:lnSpc>
                <a:spcPct val="90000"/>
              </a:lnSpc>
            </a:pPr>
            <a:r>
              <a:rPr lang="en-US" sz="2800" dirty="0">
                <a:solidFill>
                  <a:srgbClr val="000000"/>
                </a:solidFill>
                <a:latin typeface="Calibri" pitchFamily="34" charset="0"/>
              </a:rPr>
              <a:t>Objective 1:  </a:t>
            </a:r>
            <a:r>
              <a:rPr lang="en-US" sz="2200" dirty="0">
                <a:solidFill>
                  <a:srgbClr val="000000"/>
                </a:solidFill>
                <a:latin typeface="Calibri" pitchFamily="34" charset="0"/>
              </a:rPr>
              <a:t>Restructure coursework so that all course content is evidence-based and aligns with NCLB, IDEIA, CEC and WA state requirements.</a:t>
            </a:r>
          </a:p>
          <a:p>
            <a:pPr>
              <a:lnSpc>
                <a:spcPct val="90000"/>
              </a:lnSpc>
              <a:buFontTx/>
              <a:buNone/>
            </a:pPr>
            <a:r>
              <a:rPr lang="en-US" sz="2000" dirty="0">
                <a:latin typeface="Calibri" pitchFamily="34" charset="0"/>
              </a:rPr>
              <a:t>  </a:t>
            </a:r>
            <a:endParaRPr lang="en-US" sz="2000" b="1" dirty="0">
              <a:latin typeface="Calibri" pitchFamily="34" charset="0"/>
            </a:endParaRPr>
          </a:p>
          <a:p>
            <a:pPr>
              <a:lnSpc>
                <a:spcPct val="90000"/>
              </a:lnSpc>
            </a:pPr>
            <a:r>
              <a:rPr lang="en-US" sz="2800" dirty="0">
                <a:solidFill>
                  <a:srgbClr val="7030A0"/>
                </a:solidFill>
                <a:latin typeface="Calibri" pitchFamily="34" charset="0"/>
              </a:rPr>
              <a:t>Objective 2: </a:t>
            </a:r>
            <a:r>
              <a:rPr lang="en-US" sz="2200" dirty="0">
                <a:solidFill>
                  <a:srgbClr val="7030A0"/>
                </a:solidFill>
                <a:latin typeface="Calibri" pitchFamily="34" charset="0"/>
              </a:rPr>
              <a:t>Restructure fieldwork to establish a </a:t>
            </a:r>
            <a:r>
              <a:rPr lang="en-US" sz="2200" i="1" dirty="0">
                <a:solidFill>
                  <a:srgbClr val="7030A0"/>
                </a:solidFill>
                <a:latin typeface="Calibri" pitchFamily="34" charset="0"/>
              </a:rPr>
              <a:t>residency</a:t>
            </a:r>
            <a:r>
              <a:rPr lang="en-US" sz="2200" dirty="0">
                <a:solidFill>
                  <a:srgbClr val="7030A0"/>
                </a:solidFill>
                <a:latin typeface="Calibri" pitchFamily="34" charset="0"/>
              </a:rPr>
              <a:t> program with a [side by side] </a:t>
            </a:r>
            <a:r>
              <a:rPr lang="en-US" sz="2200" i="1" dirty="0">
                <a:solidFill>
                  <a:srgbClr val="7030A0"/>
                </a:solidFill>
                <a:latin typeface="Calibri" pitchFamily="34" charset="0"/>
              </a:rPr>
              <a:t>coaching </a:t>
            </a:r>
            <a:r>
              <a:rPr lang="en-US" sz="2200" dirty="0">
                <a:solidFill>
                  <a:srgbClr val="7030A0"/>
                </a:solidFill>
                <a:latin typeface="Calibri" pitchFamily="34" charset="0"/>
              </a:rPr>
              <a:t>component to be implemented during the candidate’s initial year of the dual track program.</a:t>
            </a:r>
          </a:p>
          <a:p>
            <a:pPr>
              <a:lnSpc>
                <a:spcPct val="90000"/>
              </a:lnSpc>
              <a:buFontTx/>
              <a:buNone/>
            </a:pPr>
            <a:endParaRPr lang="en-US" sz="2000" b="1" dirty="0">
              <a:latin typeface="Calibri" pitchFamily="34" charset="0"/>
            </a:endParaRPr>
          </a:p>
          <a:p>
            <a:pPr>
              <a:lnSpc>
                <a:spcPct val="90000"/>
              </a:lnSpc>
            </a:pPr>
            <a:r>
              <a:rPr lang="en-US" sz="2800" dirty="0">
                <a:solidFill>
                  <a:srgbClr val="7030A0"/>
                </a:solidFill>
                <a:latin typeface="Calibri" pitchFamily="34" charset="0"/>
              </a:rPr>
              <a:t>Objective 3:  </a:t>
            </a:r>
            <a:r>
              <a:rPr lang="en-US" sz="2200" dirty="0">
                <a:solidFill>
                  <a:srgbClr val="7030A0"/>
                </a:solidFill>
                <a:latin typeface="Calibri" pitchFamily="34" charset="0"/>
              </a:rPr>
              <a:t>Develop an </a:t>
            </a:r>
            <a:r>
              <a:rPr lang="en-US" sz="2200" i="1" dirty="0">
                <a:solidFill>
                  <a:srgbClr val="7030A0"/>
                </a:solidFill>
                <a:latin typeface="Calibri" pitchFamily="34" charset="0"/>
              </a:rPr>
              <a:t>on-the-job induction</a:t>
            </a:r>
            <a:r>
              <a:rPr lang="en-US" sz="2200" dirty="0">
                <a:solidFill>
                  <a:srgbClr val="7030A0"/>
                </a:solidFill>
                <a:latin typeface="Calibri" pitchFamily="34" charset="0"/>
              </a:rPr>
              <a:t> program with a </a:t>
            </a:r>
            <a:r>
              <a:rPr lang="en-US" sz="2200" i="1" dirty="0">
                <a:solidFill>
                  <a:srgbClr val="7030A0"/>
                </a:solidFill>
                <a:latin typeface="Calibri" pitchFamily="34" charset="0"/>
              </a:rPr>
              <a:t>mentoring</a:t>
            </a:r>
            <a:r>
              <a:rPr lang="en-US" sz="2200" dirty="0">
                <a:solidFill>
                  <a:srgbClr val="7030A0"/>
                </a:solidFill>
                <a:latin typeface="Calibri" pitchFamily="34" charset="0"/>
              </a:rPr>
              <a:t> component to be implemented during the candidate’s initial year of teaching [and second year of graduate school].</a:t>
            </a:r>
            <a:endParaRPr lang="en-US" sz="2200" b="1" dirty="0">
              <a:solidFill>
                <a:srgbClr val="7030A0"/>
              </a:solidFill>
              <a:latin typeface="Calibri" pitchFamily="34" charset="0"/>
            </a:endParaRPr>
          </a:p>
        </p:txBody>
      </p:sp>
    </p:spTree>
    <p:extLst>
      <p:ext uri="{BB962C8B-B14F-4D97-AF65-F5344CB8AC3E}">
        <p14:creationId xmlns:p14="http://schemas.microsoft.com/office/powerpoint/2010/main" val="2211368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smtClean="0"/>
              <a:t>Project RTI </a:t>
            </a:r>
            <a:r>
              <a:rPr lang="en-US" dirty="0"/>
              <a:t>Objectives </a:t>
            </a:r>
          </a:p>
        </p:txBody>
      </p:sp>
      <p:sp>
        <p:nvSpPr>
          <p:cNvPr id="50179" name="Rectangle 3"/>
          <p:cNvSpPr>
            <a:spLocks noGrp="1" noChangeArrowheads="1"/>
          </p:cNvSpPr>
          <p:nvPr>
            <p:ph idx="1"/>
          </p:nvPr>
        </p:nvSpPr>
        <p:spPr/>
        <p:txBody>
          <a:bodyPr/>
          <a:lstStyle/>
          <a:p>
            <a:r>
              <a:rPr lang="en-US" sz="2800" dirty="0">
                <a:solidFill>
                  <a:srgbClr val="7030A0"/>
                </a:solidFill>
                <a:latin typeface="Calibri" pitchFamily="34" charset="0"/>
              </a:rPr>
              <a:t>Objective 4:</a:t>
            </a:r>
            <a:r>
              <a:rPr lang="en-US" sz="2400" dirty="0">
                <a:solidFill>
                  <a:srgbClr val="7030A0"/>
                </a:solidFill>
                <a:latin typeface="Calibri" pitchFamily="34" charset="0"/>
              </a:rPr>
              <a:t>  </a:t>
            </a:r>
            <a:r>
              <a:rPr lang="en-US" sz="2200" dirty="0">
                <a:solidFill>
                  <a:srgbClr val="7030A0"/>
                </a:solidFill>
                <a:latin typeface="Calibri" pitchFamily="34" charset="0"/>
              </a:rPr>
              <a:t>Design and/or improve technically sound formative and summative evaluations of </a:t>
            </a:r>
            <a:r>
              <a:rPr lang="en-US" sz="2200" i="1" dirty="0">
                <a:solidFill>
                  <a:srgbClr val="7030A0"/>
                </a:solidFill>
                <a:latin typeface="Calibri" pitchFamily="34" charset="0"/>
              </a:rPr>
              <a:t>applicants</a:t>
            </a:r>
            <a:r>
              <a:rPr lang="en-US" sz="2200" dirty="0">
                <a:solidFill>
                  <a:srgbClr val="7030A0"/>
                </a:solidFill>
                <a:latin typeface="Calibri" pitchFamily="34" charset="0"/>
              </a:rPr>
              <a:t>, </a:t>
            </a:r>
            <a:r>
              <a:rPr lang="en-US" sz="2200" i="1" dirty="0">
                <a:solidFill>
                  <a:srgbClr val="7030A0"/>
                </a:solidFill>
                <a:latin typeface="Calibri" pitchFamily="34" charset="0"/>
              </a:rPr>
              <a:t>teacher candidates</a:t>
            </a:r>
            <a:r>
              <a:rPr lang="en-US" sz="2200" dirty="0">
                <a:solidFill>
                  <a:srgbClr val="7030A0"/>
                </a:solidFill>
                <a:latin typeface="Calibri" pitchFamily="34" charset="0"/>
              </a:rPr>
              <a:t>, and </a:t>
            </a:r>
            <a:r>
              <a:rPr lang="en-US" sz="2200" i="1" dirty="0">
                <a:solidFill>
                  <a:srgbClr val="7030A0"/>
                </a:solidFill>
                <a:latin typeface="Calibri" pitchFamily="34" charset="0"/>
              </a:rPr>
              <a:t>graduates</a:t>
            </a:r>
            <a:r>
              <a:rPr lang="en-US" sz="2200" dirty="0">
                <a:solidFill>
                  <a:srgbClr val="7030A0"/>
                </a:solidFill>
                <a:latin typeface="Calibri" pitchFamily="34" charset="0"/>
              </a:rPr>
              <a:t>, including candidate’s implementation of technically sound evaluation of K-8 student performance.</a:t>
            </a:r>
          </a:p>
          <a:p>
            <a:pPr>
              <a:buFontTx/>
              <a:buNone/>
            </a:pPr>
            <a:endParaRPr lang="en-US" sz="2000" b="1" dirty="0">
              <a:latin typeface="Calibri" pitchFamily="34" charset="0"/>
            </a:endParaRPr>
          </a:p>
          <a:p>
            <a:r>
              <a:rPr lang="en-US" sz="2800" dirty="0">
                <a:solidFill>
                  <a:srgbClr val="7030A0"/>
                </a:solidFill>
                <a:latin typeface="Calibri" pitchFamily="34" charset="0"/>
              </a:rPr>
              <a:t>Objective 5:</a:t>
            </a:r>
            <a:r>
              <a:rPr lang="en-US" sz="2400" dirty="0">
                <a:solidFill>
                  <a:srgbClr val="7030A0"/>
                </a:solidFill>
                <a:latin typeface="Calibri" pitchFamily="34" charset="0"/>
              </a:rPr>
              <a:t> </a:t>
            </a:r>
            <a:r>
              <a:rPr lang="en-US" sz="2200" dirty="0">
                <a:latin typeface="Calibri" pitchFamily="34" charset="0"/>
              </a:rPr>
              <a:t>Develop collaborative partnerships with The Goodlad Institute for Educational Renewal, other national centers (IRIS), state agencies (OSPI and PSESD), and local school districts including Chief Leschi School.   </a:t>
            </a:r>
            <a:endParaRPr lang="en-US" sz="2200" b="1" dirty="0">
              <a:latin typeface="Calibri" pitchFamily="34" charset="0"/>
            </a:endParaRPr>
          </a:p>
        </p:txBody>
      </p:sp>
    </p:spTree>
    <p:extLst>
      <p:ext uri="{BB962C8B-B14F-4D97-AF65-F5344CB8AC3E}">
        <p14:creationId xmlns:p14="http://schemas.microsoft.com/office/powerpoint/2010/main" val="2878198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charset="0"/>
                <a:ea typeface="Times New Roman" pitchFamily="18" charset="0"/>
                <a:cs typeface="Arial" charset="0"/>
              </a:rPr>
              <a:t>Teacher Preparation for Closing the Research-to-Practice </a:t>
            </a:r>
            <a:r>
              <a:rPr lang="en-US" sz="3200" dirty="0" smtClean="0">
                <a:latin typeface="Arial" charset="0"/>
                <a:ea typeface="Times New Roman" pitchFamily="18" charset="0"/>
                <a:cs typeface="Arial" charset="0"/>
              </a:rPr>
              <a:t>Gap:  </a:t>
            </a:r>
            <a:r>
              <a:rPr lang="en-US" sz="3200" i="1" dirty="0" smtClean="0">
                <a:solidFill>
                  <a:srgbClr val="7030A0"/>
                </a:solidFill>
                <a:latin typeface="Arial" charset="0"/>
                <a:ea typeface="Times New Roman" pitchFamily="18" charset="0"/>
                <a:cs typeface="Arial" charset="0"/>
              </a:rPr>
              <a:t>Coursework</a:t>
            </a:r>
            <a:endParaRPr lang="en-US" sz="3200" i="1" dirty="0">
              <a:solidFill>
                <a:srgbClr val="7030A0"/>
              </a:solidFill>
              <a:ea typeface="Times New Roman" pitchFamily="18" charset="0"/>
              <a:cs typeface="Arial" charset="0"/>
            </a:endParaRPr>
          </a:p>
        </p:txBody>
      </p:sp>
      <p:sp>
        <p:nvSpPr>
          <p:cNvPr id="3" name="Subtitle 2"/>
          <p:cNvSpPr>
            <a:spLocks noGrp="1"/>
          </p:cNvSpPr>
          <p:nvPr>
            <p:ph idx="1"/>
          </p:nvPr>
        </p:nvSpPr>
        <p:spPr>
          <a:xfrm>
            <a:off x="457200" y="1951037"/>
            <a:ext cx="8229600" cy="4525963"/>
          </a:xfrm>
        </p:spPr>
        <p:txBody>
          <a:bodyPr>
            <a:normAutofit/>
          </a:bodyPr>
          <a:lstStyle/>
          <a:p>
            <a:pPr marL="0" indent="0">
              <a:buNone/>
            </a:pPr>
            <a:r>
              <a:rPr lang="en-US" sz="3600" dirty="0" smtClean="0">
                <a:solidFill>
                  <a:srgbClr val="7030A0"/>
                </a:solidFill>
              </a:rPr>
              <a:t>Initial Changes </a:t>
            </a:r>
            <a:r>
              <a:rPr lang="en-US" sz="3600" dirty="0">
                <a:solidFill>
                  <a:srgbClr val="7030A0"/>
                </a:solidFill>
              </a:rPr>
              <a:t>D</a:t>
            </a:r>
            <a:r>
              <a:rPr lang="en-US" sz="3600" dirty="0" smtClean="0">
                <a:solidFill>
                  <a:srgbClr val="7030A0"/>
                </a:solidFill>
              </a:rPr>
              <a:t>uring Planning Year</a:t>
            </a:r>
          </a:p>
          <a:p>
            <a:pPr marL="742950" indent="-742950">
              <a:buAutoNum type="arabicPeriod"/>
            </a:pPr>
            <a:r>
              <a:rPr lang="en-US" dirty="0" smtClean="0"/>
              <a:t>Course sequence</a:t>
            </a:r>
          </a:p>
          <a:p>
            <a:pPr marL="742950" indent="-742950">
              <a:buAutoNum type="arabicPeriod"/>
            </a:pPr>
            <a:r>
              <a:rPr lang="en-US" dirty="0" smtClean="0"/>
              <a:t>Coordination with EdTPA</a:t>
            </a:r>
          </a:p>
          <a:p>
            <a:pPr marL="0" indent="0">
              <a:buNone/>
            </a:pPr>
            <a:endParaRPr lang="en-US" dirty="0" smtClean="0"/>
          </a:p>
          <a:p>
            <a:pPr marL="0" indent="0">
              <a:buNone/>
            </a:pPr>
            <a:endParaRPr lang="en-US" sz="3600" dirty="0" smtClean="0"/>
          </a:p>
          <a:p>
            <a:pPr marL="0" indent="0">
              <a:buNone/>
            </a:pPr>
            <a:endParaRPr lang="en-US" sz="2800" dirty="0"/>
          </a:p>
        </p:txBody>
      </p:sp>
    </p:spTree>
    <p:extLst>
      <p:ext uri="{BB962C8B-B14F-4D97-AF65-F5344CB8AC3E}">
        <p14:creationId xmlns:p14="http://schemas.microsoft.com/office/powerpoint/2010/main" val="3226857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dirty="0">
                <a:solidFill>
                  <a:srgbClr val="000000"/>
                </a:solidFill>
                <a:latin typeface="Arial" charset="0"/>
                <a:ea typeface="Times New Roman" pitchFamily="18" charset="0"/>
                <a:cs typeface="Arial" charset="0"/>
              </a:rPr>
              <a:t>Teacher Preparation for Closing the Research-to-Practice Gap: </a:t>
            </a:r>
            <a:r>
              <a:rPr lang="en-US" i="1" dirty="0">
                <a:solidFill>
                  <a:srgbClr val="7030A0"/>
                </a:solidFill>
                <a:latin typeface="Arial" charset="0"/>
                <a:ea typeface="Times New Roman" pitchFamily="18" charset="0"/>
                <a:cs typeface="Arial" charset="0"/>
              </a:rPr>
              <a:t>Fieldwork</a:t>
            </a:r>
            <a:r>
              <a:rPr lang="en-US" i="1" dirty="0">
                <a:ea typeface="Times New Roman" pitchFamily="18" charset="0"/>
                <a:cs typeface="Arial" charset="0"/>
              </a:rPr>
              <a:t/>
            </a:r>
            <a:br>
              <a:rPr lang="en-US" i="1" dirty="0">
                <a:ea typeface="Times New Roman" pitchFamily="18" charset="0"/>
                <a:cs typeface="Arial" charset="0"/>
              </a:rPr>
            </a:br>
            <a:endParaRPr lang="en-US" dirty="0"/>
          </a:p>
        </p:txBody>
      </p:sp>
      <p:pic>
        <p:nvPicPr>
          <p:cNvPr id="47108" name="Picture 0" descr="Residency is the first year of the program. During the Residency year students are coached by cooperatng teachers in their partner schools.  During the Induction Year students are first-year teachers building a community of practice. figure 1 programs.jpg" title="Graphic of Residency and Induction Year"/>
          <p:cNvPicPr>
            <a:picLocks noChangeAspect="1" noChangeArrowheads="1"/>
          </p:cNvPicPr>
          <p:nvPr/>
        </p:nvPicPr>
        <p:blipFill>
          <a:blip r:embed="rId3" cstate="print"/>
          <a:srcRect/>
          <a:stretch>
            <a:fillRect/>
          </a:stretch>
        </p:blipFill>
        <p:spPr bwMode="auto">
          <a:xfrm>
            <a:off x="1905000" y="2647950"/>
            <a:ext cx="5486400" cy="2609850"/>
          </a:xfrm>
          <a:prstGeom prst="rect">
            <a:avLst/>
          </a:prstGeom>
          <a:noFill/>
        </p:spPr>
      </p:pic>
    </p:spTree>
    <p:extLst>
      <p:ext uri="{BB962C8B-B14F-4D97-AF65-F5344CB8AC3E}">
        <p14:creationId xmlns:p14="http://schemas.microsoft.com/office/powerpoint/2010/main" val="776318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solidFill>
                  <a:srgbClr val="7030A0"/>
                </a:solidFill>
              </a:rPr>
              <a:t>Partner Schools</a:t>
            </a:r>
            <a:endParaRPr lang="en-US" sz="4000" dirty="0">
              <a:solidFill>
                <a:srgbClr val="7030A0"/>
              </a:solidFill>
            </a:endParaRPr>
          </a:p>
        </p:txBody>
      </p:sp>
      <p:sp>
        <p:nvSpPr>
          <p:cNvPr id="7" name="Content Placeholder 6"/>
          <p:cNvSpPr>
            <a:spLocks noGrp="1"/>
          </p:cNvSpPr>
          <p:nvPr>
            <p:ph idx="1"/>
          </p:nvPr>
        </p:nvSpPr>
        <p:spPr/>
        <p:txBody>
          <a:bodyPr>
            <a:normAutofit/>
          </a:bodyPr>
          <a:lstStyle/>
          <a:p>
            <a:r>
              <a:rPr lang="en-US" sz="3600" dirty="0" smtClean="0"/>
              <a:t>Selection procedure </a:t>
            </a:r>
          </a:p>
          <a:p>
            <a:r>
              <a:rPr lang="en-US" sz="3600" dirty="0" smtClean="0"/>
              <a:t>Personnel</a:t>
            </a:r>
          </a:p>
          <a:p>
            <a:r>
              <a:rPr lang="en-US" sz="3600" dirty="0"/>
              <a:t>O</a:t>
            </a:r>
            <a:r>
              <a:rPr lang="en-US" sz="3600" dirty="0" smtClean="0"/>
              <a:t>rganization  </a:t>
            </a:r>
          </a:p>
        </p:txBody>
      </p:sp>
    </p:spTree>
    <p:extLst>
      <p:ext uri="{BB962C8B-B14F-4D97-AF65-F5344CB8AC3E}">
        <p14:creationId xmlns:p14="http://schemas.microsoft.com/office/powerpoint/2010/main" val="282145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sz="4000" dirty="0" smtClean="0">
                <a:solidFill>
                  <a:srgbClr val="000000"/>
                </a:solidFill>
              </a:rPr>
              <a:t>Partner School Demographics</a:t>
            </a:r>
            <a:r>
              <a:rPr lang="en-US" dirty="0">
                <a:solidFill>
                  <a:srgbClr val="000000"/>
                </a:solidFill>
              </a:rPr>
              <a:t/>
            </a:r>
            <a:br>
              <a:rPr lang="en-US" dirty="0">
                <a:solidFill>
                  <a:srgbClr val="000000"/>
                </a:solidFill>
              </a:rPr>
            </a:br>
            <a:r>
              <a:rPr lang="en-US" sz="3600" dirty="0" smtClean="0">
                <a:solidFill>
                  <a:srgbClr val="7030A0"/>
                </a:solidFill>
              </a:rPr>
              <a:t>High Needs </a:t>
            </a:r>
            <a:r>
              <a:rPr lang="en-US" sz="3600" i="1" dirty="0" smtClean="0">
                <a:solidFill>
                  <a:srgbClr val="7030A0"/>
                </a:solidFill>
              </a:rPr>
              <a:t>and</a:t>
            </a:r>
            <a:r>
              <a:rPr lang="en-US" sz="3600" dirty="0" smtClean="0">
                <a:solidFill>
                  <a:srgbClr val="7030A0"/>
                </a:solidFill>
              </a:rPr>
              <a:t> High </a:t>
            </a:r>
            <a:r>
              <a:rPr lang="en-US" dirty="0">
                <a:solidFill>
                  <a:srgbClr val="7030A0"/>
                </a:solidFill>
              </a:rPr>
              <a:t>A</a:t>
            </a:r>
            <a:r>
              <a:rPr lang="en-US" sz="3600" dirty="0" smtClean="0">
                <a:solidFill>
                  <a:srgbClr val="7030A0"/>
                </a:solidFill>
              </a:rPr>
              <a:t>chievement</a:t>
            </a:r>
            <a:endParaRPr lang="en-US" sz="3600" dirty="0">
              <a:solidFill>
                <a:srgbClr val="7030A0"/>
              </a:solidFill>
            </a:endParaRPr>
          </a:p>
        </p:txBody>
      </p:sp>
      <p:graphicFrame>
        <p:nvGraphicFramePr>
          <p:cNvPr id="4" name="Content Placeholder 3" descr="Average FRPM in partner schools range from 65% to 74% compared to the state average of 46%.  Percent of non-white students in partner schools range from 52% to 67% compared to state average of 41%.  Partner schools have been identified as Schools of Distinction and received Washington Achievement Awards&#10;" title="Description of Partner Schools"/>
          <p:cNvGraphicFramePr>
            <a:graphicFrameLocks noGrp="1"/>
          </p:cNvGraphicFramePr>
          <p:nvPr>
            <p:ph idx="1"/>
            <p:extLst>
              <p:ext uri="{D42A27DB-BD31-4B8C-83A1-F6EECF244321}">
                <p14:modId xmlns:p14="http://schemas.microsoft.com/office/powerpoint/2010/main" val="2798822259"/>
              </p:ext>
            </p:extLst>
          </p:nvPr>
        </p:nvGraphicFramePr>
        <p:xfrm>
          <a:off x="533400" y="1676400"/>
          <a:ext cx="8077199" cy="4572000"/>
        </p:xfrm>
        <a:graphic>
          <a:graphicData uri="http://schemas.openxmlformats.org/drawingml/2006/table">
            <a:tbl>
              <a:tblPr firstRow="1" bandRow="1">
                <a:tableStyleId>{5C22544A-7EE6-4342-B048-85BDC9FD1C3A}</a:tableStyleId>
              </a:tblPr>
              <a:tblGrid>
                <a:gridCol w="1903544"/>
                <a:gridCol w="1144456"/>
                <a:gridCol w="1676400"/>
                <a:gridCol w="1981200"/>
                <a:gridCol w="1371599"/>
              </a:tblGrid>
              <a:tr h="370840">
                <a:tc>
                  <a:txBody>
                    <a:bodyPr/>
                    <a:lstStyle/>
                    <a:p>
                      <a:endParaRPr lang="en-US" dirty="0"/>
                    </a:p>
                  </a:txBody>
                  <a:tcPr/>
                </a:tc>
                <a:tc>
                  <a:txBody>
                    <a:bodyPr/>
                    <a:lstStyle/>
                    <a:p>
                      <a:pPr algn="ctr"/>
                      <a:r>
                        <a:rPr lang="en-US" dirty="0" smtClean="0"/>
                        <a:t>2011-12</a:t>
                      </a:r>
                      <a:endParaRPr lang="en-US" dirty="0"/>
                    </a:p>
                  </a:txBody>
                  <a:tcPr/>
                </a:tc>
                <a:tc>
                  <a:txBody>
                    <a:bodyPr/>
                    <a:lstStyle/>
                    <a:p>
                      <a:pPr algn="ctr"/>
                      <a:r>
                        <a:rPr lang="en-US" dirty="0" smtClean="0"/>
                        <a:t>2012-13</a:t>
                      </a:r>
                      <a:endParaRPr lang="en-US" dirty="0"/>
                    </a:p>
                  </a:txBody>
                  <a:tcPr/>
                </a:tc>
                <a:tc>
                  <a:txBody>
                    <a:bodyPr/>
                    <a:lstStyle/>
                    <a:p>
                      <a:pPr algn="ctr"/>
                      <a:r>
                        <a:rPr lang="en-US" dirty="0" smtClean="0"/>
                        <a:t>2013-14</a:t>
                      </a:r>
                      <a:endParaRPr lang="en-US" dirty="0"/>
                    </a:p>
                  </a:txBody>
                  <a:tcPr/>
                </a:tc>
                <a:tc>
                  <a:txBody>
                    <a:bodyPr/>
                    <a:lstStyle/>
                    <a:p>
                      <a:pPr algn="ctr"/>
                      <a:r>
                        <a:rPr lang="en-US" dirty="0" smtClean="0">
                          <a:solidFill>
                            <a:schemeClr val="accent1">
                              <a:lumMod val="40000"/>
                              <a:lumOff val="60000"/>
                            </a:schemeClr>
                          </a:solidFill>
                        </a:rPr>
                        <a:t>WA Average</a:t>
                      </a:r>
                    </a:p>
                    <a:p>
                      <a:pPr algn="ctr"/>
                      <a:r>
                        <a:rPr lang="en-US" dirty="0" smtClean="0">
                          <a:solidFill>
                            <a:schemeClr val="accent1">
                              <a:lumMod val="40000"/>
                              <a:lumOff val="60000"/>
                            </a:schemeClr>
                          </a:solidFill>
                        </a:rPr>
                        <a:t>2013-14</a:t>
                      </a:r>
                      <a:endParaRPr lang="en-US" dirty="0">
                        <a:solidFill>
                          <a:schemeClr val="accent1">
                            <a:lumMod val="40000"/>
                            <a:lumOff val="60000"/>
                          </a:schemeClr>
                        </a:solidFill>
                      </a:endParaRPr>
                    </a:p>
                  </a:txBody>
                  <a:tcPr/>
                </a:tc>
              </a:tr>
              <a:tr h="370840">
                <a:tc>
                  <a:txBody>
                    <a:bodyPr/>
                    <a:lstStyle/>
                    <a:p>
                      <a:r>
                        <a:rPr lang="en-US" dirty="0" smtClean="0">
                          <a:solidFill>
                            <a:schemeClr val="bg1"/>
                          </a:solidFill>
                        </a:rPr>
                        <a:t>Average percent of children receiving FRPM</a:t>
                      </a:r>
                      <a:endParaRPr lang="en-US" dirty="0">
                        <a:solidFill>
                          <a:schemeClr val="bg1"/>
                        </a:solidFill>
                      </a:endParaRPr>
                    </a:p>
                  </a:txBody>
                  <a:tcPr>
                    <a:solidFill>
                      <a:schemeClr val="accent1"/>
                    </a:solidFill>
                  </a:tcPr>
                </a:tc>
                <a:tc>
                  <a:txBody>
                    <a:bodyPr/>
                    <a:lstStyle/>
                    <a:p>
                      <a:pPr algn="ctr"/>
                      <a:r>
                        <a:rPr lang="en-US" dirty="0" smtClean="0"/>
                        <a:t>65 %</a:t>
                      </a:r>
                    </a:p>
                    <a:p>
                      <a:pPr algn="ctr"/>
                      <a:r>
                        <a:rPr lang="en-US" dirty="0" smtClean="0"/>
                        <a:t>(30-91%) </a:t>
                      </a:r>
                      <a:endParaRPr lang="en-US" dirty="0"/>
                    </a:p>
                  </a:txBody>
                  <a:tcPr/>
                </a:tc>
                <a:tc>
                  <a:txBody>
                    <a:bodyPr/>
                    <a:lstStyle/>
                    <a:p>
                      <a:pPr algn="ctr"/>
                      <a:r>
                        <a:rPr lang="en-US" dirty="0" smtClean="0"/>
                        <a:t>79%</a:t>
                      </a:r>
                    </a:p>
                    <a:p>
                      <a:pPr algn="ctr"/>
                      <a:r>
                        <a:rPr lang="en-US" dirty="0" smtClean="0"/>
                        <a:t>(61-91%) </a:t>
                      </a:r>
                      <a:endParaRPr lang="en-US" dirty="0"/>
                    </a:p>
                  </a:txBody>
                  <a:tcPr/>
                </a:tc>
                <a:tc>
                  <a:txBody>
                    <a:bodyPr/>
                    <a:lstStyle/>
                    <a:p>
                      <a:pPr algn="ctr"/>
                      <a:r>
                        <a:rPr lang="en-US" dirty="0" smtClean="0"/>
                        <a:t>74%</a:t>
                      </a:r>
                    </a:p>
                    <a:p>
                      <a:pPr algn="ctr"/>
                      <a:r>
                        <a:rPr lang="en-US" dirty="0" smtClean="0"/>
                        <a:t>(58-88%)</a:t>
                      </a:r>
                      <a:endParaRPr lang="en-US" dirty="0"/>
                    </a:p>
                  </a:txBody>
                  <a:tcPr/>
                </a:tc>
                <a:tc>
                  <a:txBody>
                    <a:bodyPr/>
                    <a:lstStyle/>
                    <a:p>
                      <a:pPr algn="ctr"/>
                      <a:endParaRPr lang="en-US" dirty="0" smtClean="0"/>
                    </a:p>
                    <a:p>
                      <a:pPr algn="ctr"/>
                      <a:r>
                        <a:rPr lang="en-US" dirty="0" smtClean="0">
                          <a:solidFill>
                            <a:schemeClr val="accent1"/>
                          </a:solidFill>
                        </a:rPr>
                        <a:t>46%</a:t>
                      </a:r>
                      <a:endParaRPr lang="en-US" dirty="0">
                        <a:solidFill>
                          <a:schemeClr val="accent1"/>
                        </a:solidFill>
                      </a:endParaRPr>
                    </a:p>
                  </a:txBody>
                  <a:tcPr/>
                </a:tc>
              </a:tr>
              <a:tr h="370840">
                <a:tc>
                  <a:txBody>
                    <a:bodyPr/>
                    <a:lstStyle/>
                    <a:p>
                      <a:r>
                        <a:rPr lang="en-US" dirty="0" smtClean="0">
                          <a:solidFill>
                            <a:schemeClr val="bg1"/>
                          </a:solidFill>
                        </a:rPr>
                        <a:t>Ethnic</a:t>
                      </a:r>
                      <a:r>
                        <a:rPr lang="en-US" baseline="0" dirty="0" smtClean="0">
                          <a:solidFill>
                            <a:schemeClr val="bg1"/>
                          </a:solidFill>
                        </a:rPr>
                        <a:t> diversity: Non-White</a:t>
                      </a:r>
                      <a:endParaRPr lang="en-US" dirty="0">
                        <a:solidFill>
                          <a:schemeClr val="bg1"/>
                        </a:solidFill>
                      </a:endParaRPr>
                    </a:p>
                  </a:txBody>
                  <a:tcPr>
                    <a:solidFill>
                      <a:schemeClr val="accent1"/>
                    </a:solidFill>
                  </a:tcPr>
                </a:tc>
                <a:tc>
                  <a:txBody>
                    <a:bodyPr/>
                    <a:lstStyle/>
                    <a:p>
                      <a:pPr algn="ctr"/>
                      <a:r>
                        <a:rPr lang="en-US" dirty="0" smtClean="0"/>
                        <a:t>52%</a:t>
                      </a:r>
                      <a:endParaRPr lang="en-US" dirty="0"/>
                    </a:p>
                  </a:txBody>
                  <a:tcPr/>
                </a:tc>
                <a:tc>
                  <a:txBody>
                    <a:bodyPr/>
                    <a:lstStyle/>
                    <a:p>
                      <a:pPr algn="ctr"/>
                      <a:r>
                        <a:rPr lang="en-US" dirty="0" smtClean="0"/>
                        <a:t>67%</a:t>
                      </a:r>
                      <a:endParaRPr lang="en-US" dirty="0"/>
                    </a:p>
                  </a:txBody>
                  <a:tcPr/>
                </a:tc>
                <a:tc>
                  <a:txBody>
                    <a:bodyPr/>
                    <a:lstStyle/>
                    <a:p>
                      <a:pPr algn="ctr"/>
                      <a:r>
                        <a:rPr lang="en-US" dirty="0" smtClean="0"/>
                        <a:t>59% </a:t>
                      </a:r>
                      <a:endParaRPr lang="en-US" dirty="0"/>
                    </a:p>
                  </a:txBody>
                  <a:tcPr/>
                </a:tc>
                <a:tc>
                  <a:txBody>
                    <a:bodyPr/>
                    <a:lstStyle/>
                    <a:p>
                      <a:pPr algn="ctr"/>
                      <a:r>
                        <a:rPr lang="en-US" dirty="0" smtClean="0">
                          <a:solidFill>
                            <a:schemeClr val="accent1"/>
                          </a:solidFill>
                        </a:rPr>
                        <a:t>41%</a:t>
                      </a:r>
                      <a:endParaRPr lang="en-US" dirty="0">
                        <a:solidFill>
                          <a:schemeClr val="accent1"/>
                        </a:solidFill>
                      </a:endParaRPr>
                    </a:p>
                  </a:txBody>
                  <a:tcPr/>
                </a:tc>
              </a:tr>
              <a:tr h="370840">
                <a:tc>
                  <a:txBody>
                    <a:bodyPr/>
                    <a:lstStyle/>
                    <a:p>
                      <a:r>
                        <a:rPr lang="en-US" dirty="0" smtClean="0">
                          <a:solidFill>
                            <a:srgbClr val="FFFF00"/>
                          </a:solidFill>
                        </a:rPr>
                        <a:t>Schools of Distinction</a:t>
                      </a:r>
                      <a:endParaRPr lang="en-US" dirty="0">
                        <a:solidFill>
                          <a:srgbClr val="FFFF00"/>
                        </a:solidFill>
                      </a:endParaRPr>
                    </a:p>
                  </a:txBody>
                  <a:tcPr>
                    <a:solidFill>
                      <a:schemeClr val="accent1"/>
                    </a:solidFill>
                  </a:tcPr>
                </a:tc>
                <a:tc>
                  <a:txBody>
                    <a:bodyPr/>
                    <a:lstStyle/>
                    <a:p>
                      <a:pPr algn="ctr"/>
                      <a:r>
                        <a:rPr lang="en-US" dirty="0" smtClean="0">
                          <a:solidFill>
                            <a:srgbClr val="7030A0"/>
                          </a:solidFill>
                        </a:rPr>
                        <a:t>2011</a:t>
                      </a:r>
                    </a:p>
                    <a:p>
                      <a:pPr algn="ctr"/>
                      <a:r>
                        <a:rPr lang="en-US" dirty="0" smtClean="0">
                          <a:solidFill>
                            <a:srgbClr val="7030A0"/>
                          </a:solidFill>
                        </a:rPr>
                        <a:t>Central Avenue</a:t>
                      </a:r>
                      <a:endParaRPr lang="en-US" dirty="0">
                        <a:solidFill>
                          <a:srgbClr val="7030A0"/>
                        </a:solidFill>
                      </a:endParaRPr>
                    </a:p>
                  </a:txBody>
                  <a:tcPr/>
                </a:tc>
                <a:tc>
                  <a:txBody>
                    <a:bodyPr/>
                    <a:lstStyle/>
                    <a:p>
                      <a:pPr algn="ctr"/>
                      <a:r>
                        <a:rPr lang="en-US" dirty="0" smtClean="0">
                          <a:solidFill>
                            <a:srgbClr val="7030A0"/>
                          </a:solidFill>
                        </a:rPr>
                        <a:t>2012</a:t>
                      </a:r>
                    </a:p>
                    <a:p>
                      <a:pPr algn="ctr"/>
                      <a:r>
                        <a:rPr lang="en-US" dirty="0" smtClean="0">
                          <a:solidFill>
                            <a:srgbClr val="7030A0"/>
                          </a:solidFill>
                        </a:rPr>
                        <a:t>Central</a:t>
                      </a:r>
                      <a:r>
                        <a:rPr lang="en-US" baseline="0" dirty="0" smtClean="0">
                          <a:solidFill>
                            <a:srgbClr val="7030A0"/>
                          </a:solidFill>
                        </a:rPr>
                        <a:t> Avenue, </a:t>
                      </a:r>
                    </a:p>
                    <a:p>
                      <a:pPr algn="ctr"/>
                      <a:r>
                        <a:rPr lang="en-US" baseline="0" dirty="0" smtClean="0">
                          <a:solidFill>
                            <a:srgbClr val="7030A0"/>
                          </a:solidFill>
                        </a:rPr>
                        <a:t>Gildo Rey, Pioneer</a:t>
                      </a:r>
                      <a:endParaRPr lang="en-US" dirty="0">
                        <a:solidFill>
                          <a:srgbClr val="7030A0"/>
                        </a:solidFill>
                      </a:endParaRPr>
                    </a:p>
                  </a:txBody>
                  <a:tcPr/>
                </a:tc>
                <a:tc>
                  <a:txBody>
                    <a:bodyPr/>
                    <a:lstStyle/>
                    <a:p>
                      <a:pPr algn="ctr"/>
                      <a:r>
                        <a:rPr lang="en-US" dirty="0" smtClean="0">
                          <a:solidFill>
                            <a:srgbClr val="7030A0"/>
                          </a:solidFill>
                        </a:rPr>
                        <a:t>2013</a:t>
                      </a:r>
                    </a:p>
                    <a:p>
                      <a:pPr algn="ctr"/>
                      <a:r>
                        <a:rPr lang="en-US" dirty="0" smtClean="0">
                          <a:solidFill>
                            <a:srgbClr val="7030A0"/>
                          </a:solidFill>
                        </a:rPr>
                        <a:t>Gildo Rey, Liberty Ridge</a:t>
                      </a:r>
                      <a:endParaRPr lang="en-US" dirty="0">
                        <a:solidFill>
                          <a:srgbClr val="7030A0"/>
                        </a:solidFill>
                      </a:endParaRPr>
                    </a:p>
                  </a:txBody>
                  <a:tcPr/>
                </a:tc>
                <a:tc>
                  <a:txBody>
                    <a:bodyPr/>
                    <a:lstStyle/>
                    <a:p>
                      <a:pPr algn="ctr"/>
                      <a:endParaRPr lang="en-US" dirty="0">
                        <a:solidFill>
                          <a:schemeClr val="accent2"/>
                        </a:solidFill>
                      </a:endParaRPr>
                    </a:p>
                  </a:txBody>
                  <a:tcPr/>
                </a:tc>
              </a:tr>
              <a:tr h="370840">
                <a:tc>
                  <a:txBody>
                    <a:bodyPr/>
                    <a:lstStyle/>
                    <a:p>
                      <a:r>
                        <a:rPr lang="en-US" dirty="0" smtClean="0">
                          <a:solidFill>
                            <a:srgbClr val="FFFF00"/>
                          </a:solidFill>
                        </a:rPr>
                        <a:t>Washington</a:t>
                      </a:r>
                      <a:r>
                        <a:rPr lang="en-US" baseline="0" dirty="0" smtClean="0">
                          <a:solidFill>
                            <a:srgbClr val="FFFF00"/>
                          </a:solidFill>
                        </a:rPr>
                        <a:t> Achievement Awards</a:t>
                      </a:r>
                      <a:endParaRPr lang="en-US" dirty="0">
                        <a:solidFill>
                          <a:srgbClr val="FFFF00"/>
                        </a:solidFill>
                      </a:endParaRPr>
                    </a:p>
                  </a:txBody>
                  <a:tcPr>
                    <a:solidFill>
                      <a:schemeClr val="accent1"/>
                    </a:solidFill>
                  </a:tcPr>
                </a:tc>
                <a:tc>
                  <a:txBody>
                    <a:bodyPr/>
                    <a:lstStyle/>
                    <a:p>
                      <a:pPr algn="ctr"/>
                      <a:endParaRPr lang="en-US" dirty="0">
                        <a:solidFill>
                          <a:srgbClr val="7030A0"/>
                        </a:solidFill>
                      </a:endParaRPr>
                    </a:p>
                  </a:txBody>
                  <a:tcPr/>
                </a:tc>
                <a:tc>
                  <a:txBody>
                    <a:bodyPr/>
                    <a:lstStyle/>
                    <a:p>
                      <a:pPr algn="ctr"/>
                      <a:endParaRPr lang="en-US" dirty="0">
                        <a:solidFill>
                          <a:srgbClr val="7030A0"/>
                        </a:solidFill>
                      </a:endParaRPr>
                    </a:p>
                  </a:txBody>
                  <a:tcPr/>
                </a:tc>
                <a:tc>
                  <a:txBody>
                    <a:bodyPr/>
                    <a:lstStyle/>
                    <a:p>
                      <a:pPr algn="ctr"/>
                      <a:r>
                        <a:rPr lang="en-US" dirty="0" smtClean="0">
                          <a:solidFill>
                            <a:srgbClr val="7030A0"/>
                          </a:solidFill>
                        </a:rPr>
                        <a:t>2014</a:t>
                      </a:r>
                    </a:p>
                    <a:p>
                      <a:pPr algn="ctr"/>
                      <a:r>
                        <a:rPr lang="en-US" dirty="0" smtClean="0">
                          <a:solidFill>
                            <a:srgbClr val="7030A0"/>
                          </a:solidFill>
                        </a:rPr>
                        <a:t>Central</a:t>
                      </a:r>
                      <a:r>
                        <a:rPr lang="en-US" baseline="0" dirty="0" smtClean="0">
                          <a:solidFill>
                            <a:srgbClr val="7030A0"/>
                          </a:solidFill>
                        </a:rPr>
                        <a:t> Avenue, Gildo Rey, Christensen</a:t>
                      </a:r>
                      <a:endParaRPr lang="en-US" dirty="0">
                        <a:solidFill>
                          <a:srgbClr val="7030A0"/>
                        </a:solidFill>
                      </a:endParaRPr>
                    </a:p>
                  </a:txBody>
                  <a:tcPr/>
                </a:tc>
                <a:tc>
                  <a:txBody>
                    <a:bodyPr/>
                    <a:lstStyle/>
                    <a:p>
                      <a:pPr algn="ctr"/>
                      <a:endParaRPr lang="en-US" dirty="0">
                        <a:solidFill>
                          <a:schemeClr val="accent2"/>
                        </a:solidFill>
                      </a:endParaRPr>
                    </a:p>
                  </a:txBody>
                  <a:tcPr/>
                </a:tc>
              </a:tr>
            </a:tbl>
          </a:graphicData>
        </a:graphic>
      </p:graphicFrame>
    </p:spTree>
    <p:extLst>
      <p:ext uri="{BB962C8B-B14F-4D97-AF65-F5344CB8AC3E}">
        <p14:creationId xmlns:p14="http://schemas.microsoft.com/office/powerpoint/2010/main" val="283246417"/>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RTI repor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1363</TotalTime>
  <Words>1015</Words>
  <Application>Microsoft Office PowerPoint</Application>
  <PresentationFormat>On-screen Show (4:3)</PresentationFormat>
  <Paragraphs>239</Paragraphs>
  <Slides>27</Slides>
  <Notes>9</Notes>
  <HiddenSlides>0</HiddenSlides>
  <MMClips>0</MMClips>
  <ScaleCrop>false</ScaleCrop>
  <HeadingPairs>
    <vt:vector size="4" baseType="variant">
      <vt:variant>
        <vt:lpstr>Theme</vt:lpstr>
      </vt:variant>
      <vt:variant>
        <vt:i4>3</vt:i4>
      </vt:variant>
      <vt:variant>
        <vt:lpstr>Slide Titles</vt:lpstr>
      </vt:variant>
      <vt:variant>
        <vt:i4>27</vt:i4>
      </vt:variant>
    </vt:vector>
  </HeadingPairs>
  <TitlesOfParts>
    <vt:vector size="30" baseType="lpstr">
      <vt:lpstr>2_Office Theme</vt:lpstr>
      <vt:lpstr>1_Office Theme</vt:lpstr>
      <vt:lpstr>RTI report template</vt:lpstr>
      <vt:lpstr>Closing the Research-to-Practice Gap through Teacher Preparation </vt:lpstr>
      <vt:lpstr>Overview</vt:lpstr>
      <vt:lpstr> Project Overview</vt:lpstr>
      <vt:lpstr>Project RTI Objectives</vt:lpstr>
      <vt:lpstr>Project RTI Objectives </vt:lpstr>
      <vt:lpstr>Teacher Preparation for Closing the Research-to-Practice Gap:  Coursework</vt:lpstr>
      <vt:lpstr>Teacher Preparation for Closing the Research-to-Practice Gap: Fieldwork </vt:lpstr>
      <vt:lpstr>Partner Schools</vt:lpstr>
      <vt:lpstr>Partner School Demographics High Needs and High Achievement</vt:lpstr>
      <vt:lpstr>Franklin Pierce Schools </vt:lpstr>
      <vt:lpstr>Franklin Pierce Schools…</vt:lpstr>
      <vt:lpstr>Moving the Indicators</vt:lpstr>
      <vt:lpstr>Percent of 4th Graders in Special Education Meeting Reading Standard – 2009-2013  </vt:lpstr>
      <vt:lpstr>Percent of 4th Graders in Special Education Meeting Math Standard – 2009-2013  </vt:lpstr>
      <vt:lpstr>Percent of 4th Graders in Special Education Meeting Writing Standard – 2009-2013 </vt:lpstr>
      <vt:lpstr>Benefits and Challenges of  University/School Partnerships</vt:lpstr>
      <vt:lpstr>Benefits and Challenges of  University/School Partnerships (continued)</vt:lpstr>
      <vt:lpstr>Hiring Data</vt:lpstr>
      <vt:lpstr>Benefits and Challenges of  University/School Partnerships (continued 2)</vt:lpstr>
      <vt:lpstr> Barriers to Accurate Evaluation of  Teacher Preparation Programs </vt:lpstr>
      <vt:lpstr>Current Evaluations</vt:lpstr>
      <vt:lpstr>Principals’ Evaluation of  Partnership Satisfaction</vt:lpstr>
      <vt:lpstr>Principals’ Evaluation of  Partnership Satisfaction (continued)</vt:lpstr>
      <vt:lpstr>PowerPoint Presentation</vt:lpstr>
      <vt:lpstr>From Our Responsibility, Our Promise: High quality [teacher] preparation programs have several characteristics that make a difference in the candidates that they produce for the teaching profession. They are designed such that school districts have a significant role . . .These partnerships are critical to the success of preparation programs, and preparation programs should be held accountable for how well they address the needs of schools and help improve PK-12 student achievement and growth.   (2012, Our Responsibility, Our Promise: Transforming Educator Preparation and Entry into the Profession: A Report by the CCSSO, p. 10 [formatting ours]) </vt:lpstr>
      <vt:lpstr>Among the Recommendations for Educator Preparation Programs</vt:lpstr>
      <vt:lpstr>Discussion Question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RTI</dc:title>
  <dc:subject>Closing the Research-to-Practice Gap through Teacher Preparation</dc:subject>
  <dc:creator>Office of Special Education Programs (OSEP) </dc:creator>
  <cp:lastModifiedBy>dmaeyaert</cp:lastModifiedBy>
  <cp:revision>127</cp:revision>
  <cp:lastPrinted>2014-06-02T08:34:43Z</cp:lastPrinted>
  <dcterms:created xsi:type="dcterms:W3CDTF">2013-10-18T20:12:31Z</dcterms:created>
  <dcterms:modified xsi:type="dcterms:W3CDTF">2014-07-15T03:40:25Z</dcterms:modified>
  <cp:category>Public Domain</cp:category>
</cp:coreProperties>
</file>