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1" r:id="rId3"/>
    <p:sldId id="260" r:id="rId4"/>
    <p:sldId id="258" r:id="rId5"/>
    <p:sldId id="269" r:id="rId6"/>
    <p:sldId id="257" r:id="rId7"/>
    <p:sldId id="278" r:id="rId8"/>
    <p:sldId id="286" r:id="rId9"/>
    <p:sldId id="279" r:id="rId10"/>
    <p:sldId id="277" r:id="rId11"/>
    <p:sldId id="280" r:id="rId12"/>
    <p:sldId id="281" r:id="rId13"/>
    <p:sldId id="283" r:id="rId14"/>
    <p:sldId id="282" r:id="rId15"/>
    <p:sldId id="275" r:id="rId16"/>
    <p:sldId id="263" r:id="rId17"/>
    <p:sldId id="264" r:id="rId18"/>
    <p:sldId id="265" r:id="rId19"/>
    <p:sldId id="268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9932" autoAdjust="0"/>
  </p:normalViewPr>
  <p:slideViewPr>
    <p:cSldViewPr snapToGrid="0" snapToObjects="1">
      <p:cViewPr>
        <p:scale>
          <a:sx n="95" d="100"/>
          <a:sy n="95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9F6BC-D392-BC43-8A42-DE8E7FB2182F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07FAB-0500-2940-91AD-601ADF9C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session will address national issues that challenge undergraduate and graduate personnel preparation programs as well as their graduates in PK-12 adapted physical education. The breakout session discussion will conclude with action steps for individual project directors, SEAS, LEAS, as well as national level professional organizations.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81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41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77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64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66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Bob 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Mention</a:t>
            </a:r>
            <a:r>
              <a:rPr lang="en-US" baseline="0" dirty="0" smtClean="0"/>
              <a:t> positions at </a:t>
            </a:r>
            <a:r>
              <a:rPr lang="en-US" dirty="0" smtClean="0"/>
              <a:t>SEAs, LEA APE Coordinators, Program Directors (e.g., National Ability Center), Disability Sport Program Directors, VA/MWR…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32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33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31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Suz</a:t>
            </a:r>
            <a:endParaRPr lang="en-US" dirty="0" smtClean="0"/>
          </a:p>
          <a:p>
            <a:r>
              <a:rPr lang="en-US" dirty="0" smtClean="0"/>
              <a:t>Benefits of PA</a:t>
            </a:r>
          </a:p>
          <a:p>
            <a:r>
              <a:rPr lang="en-US" dirty="0" smtClean="0"/>
              <a:t>Lots</a:t>
            </a:r>
            <a:r>
              <a:rPr lang="en-US" baseline="0" dirty="0" smtClean="0"/>
              <a:t> of hands on experiences. </a:t>
            </a:r>
          </a:p>
          <a:p>
            <a:r>
              <a:rPr lang="en-US" baseline="0" dirty="0" smtClean="0"/>
              <a:t>Know about the law</a:t>
            </a:r>
          </a:p>
          <a:p>
            <a:r>
              <a:rPr lang="en-US" baseline="0" dirty="0" smtClean="0"/>
              <a:t>Know basic EBP</a:t>
            </a:r>
          </a:p>
          <a:p>
            <a:r>
              <a:rPr lang="en-US" baseline="0" dirty="0" smtClean="0"/>
              <a:t>How to write IEP</a:t>
            </a:r>
          </a:p>
          <a:p>
            <a:r>
              <a:rPr lang="en-US" baseline="0" dirty="0" smtClean="0"/>
              <a:t>How to task analyze a skill</a:t>
            </a:r>
          </a:p>
          <a:p>
            <a:r>
              <a:rPr lang="en-US" baseline="0" dirty="0" smtClean="0"/>
              <a:t>How to write a BIP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70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2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7F38B-A810-4D1D-B496-9ECBB413C2D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3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1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Suz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Action steps will be targeted across the research to practice continuum with attention paid to the recruitment, development and retention of effective PK-12 and higher education adapted physical education personnel.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14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38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93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Bob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session will address national issues that challenge undergraduate and graduate personnel preparation programs as well as their graduates in PK-12 adapted physical education. The breakout session discussion will conclude with action steps for individual project directors, SEAS, LEAS, as well as national level professional organizations.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16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32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32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7FAB-0500-2940-91AD-601ADF9CF6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7/14/2014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7/14/2014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dillon@wayne.e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351" y="1436484"/>
            <a:ext cx="8494264" cy="4184543"/>
          </a:xfrm>
        </p:spPr>
        <p:txBody>
          <a:bodyPr anchor="b">
            <a:normAutofit/>
          </a:bodyPr>
          <a:lstStyle/>
          <a:p>
            <a:pPr algn="ctr"/>
            <a:r>
              <a:rPr lang="en-US" sz="5400" cap="none" dirty="0" smtClean="0"/>
              <a:t>Addressing Internal And External Challenges To Personnel Preparation In Adapted Physical Education</a:t>
            </a:r>
            <a:endParaRPr lang="en-US" sz="5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916" y="6085974"/>
            <a:ext cx="6509494" cy="638440"/>
          </a:xfrm>
        </p:spPr>
        <p:txBody>
          <a:bodyPr anchor="t">
            <a:noAutofit/>
          </a:bodyPr>
          <a:lstStyle/>
          <a:p>
            <a:r>
              <a:rPr lang="en-US" sz="3600" dirty="0"/>
              <a:t>From PK-12 To Ph.D. 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29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Physical Education is a </a:t>
            </a:r>
            <a:br>
              <a:rPr lang="en-US" dirty="0"/>
            </a:br>
            <a:r>
              <a:rPr lang="en-US" dirty="0"/>
              <a:t>Direct Instructional </a:t>
            </a:r>
            <a:r>
              <a:rPr lang="en-US" dirty="0" smtClean="0"/>
              <a:t>Service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36600"/>
          </a:xfrm>
        </p:spPr>
        <p:txBody>
          <a:bodyPr/>
          <a:lstStyle/>
          <a:p>
            <a:r>
              <a:rPr lang="en-US" dirty="0" smtClean="0"/>
              <a:t>These misunderstandings regarding physical education services, including adapted physical education, have a direct impact on the six issues identified.</a:t>
            </a:r>
          </a:p>
          <a:p>
            <a:r>
              <a:rPr lang="en-US" dirty="0" smtClean="0"/>
              <a:t>Impact on: </a:t>
            </a:r>
          </a:p>
          <a:p>
            <a:pPr lvl="1"/>
            <a:r>
              <a:rPr lang="en-US" dirty="0" smtClean="0"/>
              <a:t>Eligibility for services (admission and dismissal)</a:t>
            </a:r>
          </a:p>
          <a:p>
            <a:pPr lvl="1"/>
            <a:r>
              <a:rPr lang="en-US" dirty="0" smtClean="0"/>
              <a:t>Documentation of services (direct versus related)</a:t>
            </a:r>
          </a:p>
          <a:p>
            <a:pPr lvl="1"/>
            <a:r>
              <a:rPr lang="en-US" dirty="0" smtClean="0"/>
              <a:t>Service delivery for all school-aged children, including 3-5 yr. olds and 16-18 yr. olds.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8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Misunderstandings Evident in 31</a:t>
            </a:r>
            <a:r>
              <a:rPr lang="en-US" baseline="30000" dirty="0" smtClean="0"/>
              <a:t>st</a:t>
            </a:r>
            <a:r>
              <a:rPr lang="en-US" dirty="0" smtClean="0"/>
              <a:t> Annual Report to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Personnel category combines physical education teachers (direct service providers) with recreation and therapeutic recreation specialists (CTRS) (related service providers)</a:t>
            </a:r>
          </a:p>
          <a:p>
            <a:r>
              <a:rPr lang="en-US" dirty="0" smtClean="0"/>
              <a:t>Perception that PE and therapeutic recreation are the same with regard to service provision – inaccurate at best.</a:t>
            </a:r>
          </a:p>
        </p:txBody>
      </p:sp>
    </p:spTree>
    <p:extLst>
      <p:ext uri="{BB962C8B-B14F-4D97-AF65-F5344CB8AC3E}">
        <p14:creationId xmlns:p14="http://schemas.microsoft.com/office/powerpoint/2010/main" val="1577611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Issues Evident in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43077"/>
          </a:xfrm>
        </p:spPr>
        <p:txBody>
          <a:bodyPr>
            <a:normAutofit/>
          </a:bodyPr>
          <a:lstStyle/>
          <a:p>
            <a:r>
              <a:rPr lang="en-US" dirty="0"/>
              <a:t>Data from February 2008 </a:t>
            </a:r>
            <a:r>
              <a:rPr lang="en-US" dirty="0" smtClean="0"/>
              <a:t>indicate </a:t>
            </a:r>
            <a:r>
              <a:rPr lang="en-US" dirty="0"/>
              <a:t>there are 13,062 "fully certified" </a:t>
            </a:r>
            <a:r>
              <a:rPr lang="en-US" dirty="0" smtClean="0"/>
              <a:t>PE teachers </a:t>
            </a:r>
            <a:r>
              <a:rPr lang="en-US" dirty="0"/>
              <a:t>and CTRS.</a:t>
            </a:r>
          </a:p>
          <a:p>
            <a:r>
              <a:rPr lang="en-US" dirty="0"/>
              <a:t>If we calculate the </a:t>
            </a:r>
            <a:r>
              <a:rPr lang="en-US" dirty="0" smtClean="0"/>
              <a:t>teacher caseload, we get a caseload of 239 students per (APE) teacher.</a:t>
            </a:r>
          </a:p>
          <a:p>
            <a:pPr lvl="1"/>
            <a:r>
              <a:rPr lang="en-US" dirty="0" smtClean="0"/>
              <a:t>78,166,089 students (3-21 yrs.) x 4% =  3,126,644 </a:t>
            </a:r>
            <a:r>
              <a:rPr lang="en-US" dirty="0"/>
              <a:t>students </a:t>
            </a:r>
            <a:r>
              <a:rPr lang="en-US" dirty="0" smtClean="0"/>
              <a:t>projected to need APE </a:t>
            </a:r>
            <a:r>
              <a:rPr lang="en-US" dirty="0"/>
              <a:t>services.  </a:t>
            </a:r>
            <a:endParaRPr lang="en-US" dirty="0" smtClean="0"/>
          </a:p>
          <a:p>
            <a:pPr lvl="1"/>
            <a:r>
              <a:rPr lang="en-US" dirty="0" smtClean="0"/>
              <a:t>3,126,644 students/13,062 teachers = 239</a:t>
            </a:r>
            <a:r>
              <a:rPr lang="en-US" dirty="0"/>
              <a:t>.  </a:t>
            </a:r>
            <a:endParaRPr lang="en-US" dirty="0" smtClean="0"/>
          </a:p>
          <a:p>
            <a:pPr lvl="1"/>
            <a:r>
              <a:rPr lang="en-US" dirty="0" smtClean="0"/>
              <a:t>This is likely a low caseload number since there are fewer CTRS than APE teachers employed in the schools.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8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Issues Evident in the </a:t>
            </a:r>
            <a:r>
              <a:rPr lang="en-US" dirty="0" smtClean="0"/>
              <a:t>Report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the variation in what constitutes “fully certified” in each state, who are these teachers who are providing APE services to 230+ students?</a:t>
            </a:r>
          </a:p>
          <a:p>
            <a:r>
              <a:rPr lang="en-US" dirty="0" smtClean="0"/>
              <a:t>Are these teachers (not therapists) highly-qualified? Highly effective?</a:t>
            </a:r>
          </a:p>
          <a:p>
            <a:r>
              <a:rPr lang="en-US" dirty="0" smtClean="0"/>
              <a:t>Are school districts actively hiring nationally certified adapted physical educators (CAPEs) for these positions?</a:t>
            </a:r>
          </a:p>
          <a:p>
            <a:r>
              <a:rPr lang="en-US" dirty="0" smtClean="0"/>
              <a:t>Are SEAs and LEAs aware of APENS and CAPE?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88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for Trained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are the </a:t>
            </a:r>
            <a:r>
              <a:rPr lang="en-US" dirty="0" smtClean="0"/>
              <a:t>jobs for the practitioners? </a:t>
            </a:r>
          </a:p>
          <a:p>
            <a:pPr lvl="1"/>
            <a:r>
              <a:rPr lang="en-US" dirty="0" smtClean="0"/>
              <a:t>In states that require APE credential versus states that do not</a:t>
            </a:r>
          </a:p>
          <a:p>
            <a:pPr lvl="1"/>
            <a:r>
              <a:rPr lang="en-US" dirty="0" smtClean="0"/>
              <a:t>Inconsistencies between SEAs and LEAs </a:t>
            </a:r>
          </a:p>
          <a:p>
            <a:r>
              <a:rPr lang="en-US" dirty="0" smtClean="0"/>
              <a:t>Where are the jobs for Leadership Scholars?</a:t>
            </a:r>
          </a:p>
          <a:p>
            <a:pPr lvl="1"/>
            <a:r>
              <a:rPr lang="en-US" dirty="0" smtClean="0"/>
              <a:t>IHE positions</a:t>
            </a:r>
          </a:p>
          <a:p>
            <a:pPr lvl="1"/>
            <a:r>
              <a:rPr lang="en-US" dirty="0" smtClean="0"/>
              <a:t>Positions outside IHEs</a:t>
            </a:r>
          </a:p>
        </p:txBody>
      </p:sp>
    </p:spTree>
    <p:extLst>
      <p:ext uri="{BB962C8B-B14F-4D97-AF65-F5344CB8AC3E}">
        <p14:creationId xmlns:p14="http://schemas.microsoft.com/office/powerpoint/2010/main" val="1308979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Discussion</a:t>
            </a:r>
            <a:endParaRPr lang="en-US" dirty="0"/>
          </a:p>
        </p:txBody>
      </p:sp>
      <p:pic>
        <p:nvPicPr>
          <p:cNvPr id="7" name="Picture 6" descr="Image of individuals sitting around a table engaged in discussion." title="Group Discussio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083" r="9666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5518" y="2701610"/>
            <a:ext cx="3035566" cy="303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06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Questions for Discussion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bg1"/>
                </a:solidFill>
              </a:rPr>
              <a:t>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Given current issues that regularly impact PK-12 adapted physical education (APE) practitioners, what pre-service experiences and evidence-based practices best prepare APE specialists for teaching and leading in the </a:t>
            </a:r>
            <a:r>
              <a:rPr lang="en-US" dirty="0" smtClean="0"/>
              <a:t>PK</a:t>
            </a:r>
            <a:r>
              <a:rPr lang="en-US" dirty="0"/>
              <a:t>-12 setting? </a:t>
            </a:r>
          </a:p>
        </p:txBody>
      </p:sp>
      <p:pic>
        <p:nvPicPr>
          <p:cNvPr id="4" name="Picture 3" descr="A picture of man wearing a shirt that reads - I am the I in IE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672" y="4051616"/>
            <a:ext cx="2375700" cy="237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406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Questions for Discussion</a:t>
            </a:r>
            <a:r>
              <a:rPr lang="en-US" dirty="0" smtClean="0"/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As </a:t>
            </a:r>
            <a:r>
              <a:rPr lang="en-US" dirty="0"/>
              <a:t>a field, how should APE professionals be prepared to move from the master’s level to doctoral level in APE? And from the doctoral level to leadership positions within the field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Picture of Dr. Garth Tymeson, Dr. Terry Rizzo and Brad Weiner. All are leaders in the field of adapted physical education." title="Current leaders in the field of Adapted Physical Educatio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528" y="3832384"/>
            <a:ext cx="2821639" cy="197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97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Questions for Discussion</a:t>
            </a:r>
            <a:r>
              <a:rPr lang="en-US" dirty="0" smtClean="0"/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As </a:t>
            </a:r>
            <a:r>
              <a:rPr lang="en-US" dirty="0"/>
              <a:t>a profession, how do we in APE support undergraduate physical education teacher education programs so there are quality candidates to recruit for the APE specialization?</a:t>
            </a:r>
          </a:p>
          <a:p>
            <a:endParaRPr lang="en-US" dirty="0"/>
          </a:p>
        </p:txBody>
      </p:sp>
      <p:pic>
        <p:nvPicPr>
          <p:cNvPr id="5" name="Picture 4" descr="Image of Adapted Physical Education Program practicum within a Physical Education Teacher Education Program. Key professor in the photo assisting in physical activity with children with disabilities." title="Adapted Physical Education Program within a Physical Education Teacher Education Progra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681" y="3892942"/>
            <a:ext cx="3528292" cy="229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97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39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Action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to Project Directors</a:t>
            </a:r>
          </a:p>
          <a:p>
            <a:pPr lvl="1"/>
            <a:r>
              <a:rPr lang="en-US" dirty="0" smtClean="0"/>
              <a:t>And OSEP Project Officers</a:t>
            </a:r>
          </a:p>
          <a:p>
            <a:r>
              <a:rPr lang="en-US" dirty="0" smtClean="0"/>
              <a:t>Specific to State Education Agencies</a:t>
            </a:r>
          </a:p>
          <a:p>
            <a:r>
              <a:rPr lang="en-US" dirty="0" smtClean="0"/>
              <a:t>Specific to Local Education Agencies</a:t>
            </a:r>
          </a:p>
          <a:p>
            <a:r>
              <a:rPr lang="en-US" dirty="0" smtClean="0"/>
              <a:t>Specific to Parents and Caregivers</a:t>
            </a:r>
          </a:p>
          <a:p>
            <a:r>
              <a:rPr lang="en-US" dirty="0" smtClean="0"/>
              <a:t>Specific to National Professional Organizations</a:t>
            </a:r>
          </a:p>
          <a:p>
            <a:pPr lvl="1"/>
            <a:r>
              <a:rPr lang="en-US" dirty="0" smtClean="0"/>
              <a:t>National Consortium for Physical Education for Individuals with Disabilities (NCPEID)</a:t>
            </a:r>
          </a:p>
          <a:p>
            <a:pPr lvl="1"/>
            <a:r>
              <a:rPr lang="en-US" dirty="0" smtClean="0"/>
              <a:t>SHAPE America</a:t>
            </a:r>
          </a:p>
        </p:txBody>
      </p:sp>
    </p:spTree>
    <p:extLst>
      <p:ext uri="{BB962C8B-B14F-4D97-AF65-F5344CB8AC3E}">
        <p14:creationId xmlns:p14="http://schemas.microsoft.com/office/powerpoint/2010/main" val="19494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Dr. Suzanna Rocco Dillon, Wayne State University</a:t>
            </a:r>
          </a:p>
          <a:p>
            <a:r>
              <a:rPr lang="en-US" dirty="0" smtClean="0"/>
              <a:t>Dr. Robert </a:t>
            </a:r>
            <a:r>
              <a:rPr lang="en-US" dirty="0" err="1" smtClean="0"/>
              <a:t>Arnhold</a:t>
            </a:r>
            <a:r>
              <a:rPr lang="en-US" dirty="0" smtClean="0"/>
              <a:t>, Slippery Rock University</a:t>
            </a:r>
          </a:p>
          <a:p>
            <a:r>
              <a:rPr lang="en-US" dirty="0" smtClean="0"/>
              <a:t>Dr. Garth </a:t>
            </a:r>
            <a:r>
              <a:rPr lang="en-US" dirty="0" err="1" smtClean="0"/>
              <a:t>Tymeson</a:t>
            </a:r>
            <a:r>
              <a:rPr lang="en-US" dirty="0" smtClean="0"/>
              <a:t>, University of Wisconsin at La Crosse</a:t>
            </a:r>
          </a:p>
          <a:p>
            <a:r>
              <a:rPr lang="en-US" dirty="0" smtClean="0"/>
              <a:t>Dr. Manny Felix, </a:t>
            </a:r>
            <a:r>
              <a:rPr lang="en-US" dirty="0"/>
              <a:t>University of Wisconsin at </a:t>
            </a:r>
            <a:r>
              <a:rPr lang="en-US" dirty="0" smtClean="0"/>
              <a:t>La Crosse</a:t>
            </a:r>
            <a:endParaRPr lang="en-US" dirty="0"/>
          </a:p>
          <a:p>
            <a:r>
              <a:rPr lang="en-US" dirty="0" smtClean="0"/>
              <a:t>Dr. Hester Henderson, University of Utah</a:t>
            </a:r>
          </a:p>
          <a:p>
            <a:r>
              <a:rPr lang="en-US" dirty="0" smtClean="0"/>
              <a:t>Mr. </a:t>
            </a:r>
            <a:r>
              <a:rPr lang="en-US" dirty="0"/>
              <a:t>Brad Weiner, Montgomery County Schools, </a:t>
            </a:r>
            <a:r>
              <a:rPr lang="en-US" dirty="0" smtClean="0"/>
              <a:t>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73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Thank you for your attention and input!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3686111" cy="4572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ea typeface="+mn-ea"/>
                <a:cs typeface="+mn-cs"/>
              </a:rPr>
              <a:t>For additional comments or concerns, please do not hesitate to contact Dr. Dillon at </a:t>
            </a:r>
            <a:r>
              <a:rPr lang="en-US" dirty="0" smtClean="0">
                <a:ea typeface="+mn-ea"/>
                <a:cs typeface="+mn-cs"/>
                <a:hlinkClick r:id="rId3"/>
              </a:rPr>
              <a:t>sdillon@wayne.edu</a:t>
            </a:r>
            <a:r>
              <a:rPr lang="en-US" dirty="0" smtClean="0">
                <a:ea typeface="+mn-ea"/>
                <a:cs typeface="+mn-cs"/>
              </a:rPr>
              <a:t> or (313) 577-9847.</a:t>
            </a:r>
          </a:p>
        </p:txBody>
      </p:sp>
      <p:pic>
        <p:nvPicPr>
          <p:cNvPr id="5" name="Picture 4" descr="Thank you!" title="Thank you 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778" y="2144303"/>
            <a:ext cx="4111713" cy="380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59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we’re 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291063" cy="50548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IDEA requires that physical education, “specially-designed if necessary” be made available to students with disabilities. </a:t>
            </a:r>
            <a:endParaRPr lang="en-US" dirty="0" smtClean="0"/>
          </a:p>
          <a:p>
            <a:r>
              <a:rPr lang="en-US" dirty="0" smtClean="0"/>
              <a:t>Effective teachers are needed </a:t>
            </a:r>
            <a:r>
              <a:rPr lang="en-US" dirty="0"/>
              <a:t>to provide </a:t>
            </a:r>
            <a:r>
              <a:rPr lang="en-US" dirty="0" smtClean="0"/>
              <a:t>those adapted </a:t>
            </a:r>
            <a:r>
              <a:rPr lang="en-US" dirty="0"/>
              <a:t>physical </a:t>
            </a:r>
            <a:r>
              <a:rPr lang="en-US" dirty="0" smtClean="0"/>
              <a:t>education services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profession, we have identified several key issues that challenge </a:t>
            </a:r>
            <a:r>
              <a:rPr lang="en-US" dirty="0" smtClean="0"/>
              <a:t>Adapted Physical Education (APE) personnel </a:t>
            </a:r>
            <a:r>
              <a:rPr lang="en-US" dirty="0"/>
              <a:t>preparation programs as well as PK-12 </a:t>
            </a:r>
            <a:r>
              <a:rPr lang="en-US" dirty="0" smtClean="0"/>
              <a:t>APE Specialists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session will address those issues and develop action steps for individual project directors as well as key physical education and </a:t>
            </a:r>
            <a:r>
              <a:rPr lang="en-US" dirty="0" smtClean="0"/>
              <a:t>APE organizations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40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153401" cy="4909088"/>
          </a:xfrm>
        </p:spPr>
        <p:txBody>
          <a:bodyPr>
            <a:normAutofit/>
          </a:bodyPr>
          <a:lstStyle/>
          <a:p>
            <a:r>
              <a:rPr lang="en-US" sz="2600" dirty="0"/>
              <a:t>Despite: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pecificity </a:t>
            </a:r>
            <a:r>
              <a:rPr lang="en-US" dirty="0"/>
              <a:t>of regulations in IDEA (2004) </a:t>
            </a:r>
          </a:p>
          <a:p>
            <a:pPr lvl="1"/>
            <a:r>
              <a:rPr lang="en-US" i="1" dirty="0" smtClean="0"/>
              <a:t>Federal </a:t>
            </a:r>
            <a:r>
              <a:rPr lang="en-US" i="1" dirty="0"/>
              <a:t>Register </a:t>
            </a:r>
            <a:r>
              <a:rPr lang="en-US" dirty="0"/>
              <a:t>Comments specific to IDEA regulations</a:t>
            </a:r>
          </a:p>
          <a:p>
            <a:pPr lvl="1"/>
            <a:r>
              <a:rPr lang="en-US" dirty="0" smtClean="0"/>
              <a:t>Various </a:t>
            </a:r>
            <a:r>
              <a:rPr lang="en-US" dirty="0"/>
              <a:t>Office of Special Education Program letters of clarification such as </a:t>
            </a:r>
            <a:r>
              <a:rPr lang="en-US" dirty="0" err="1"/>
              <a:t>Tymeson</a:t>
            </a:r>
            <a:r>
              <a:rPr lang="en-US" dirty="0"/>
              <a:t> (</a:t>
            </a:r>
            <a:r>
              <a:rPr lang="en-US" dirty="0" smtClean="0"/>
              <a:t>2013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r>
              <a:rPr lang="en-US" dirty="0"/>
              <a:t>There continue to be misinterpretations of the law that prevent children with disabilities from receiving and benefitting from appropriate physical education instruction that improve academic and health outcomes. </a:t>
            </a:r>
          </a:p>
        </p:txBody>
      </p:sp>
    </p:spTree>
    <p:extLst>
      <p:ext uri="{BB962C8B-B14F-4D97-AF65-F5344CB8AC3E}">
        <p14:creationId xmlns:p14="http://schemas.microsoft.com/office/powerpoint/2010/main" val="399275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Issues Identified Throughout </a:t>
            </a:r>
            <a:r>
              <a:rPr lang="en-US" dirty="0"/>
              <a:t>T</a:t>
            </a:r>
            <a:r>
              <a:rPr lang="en-US" dirty="0" smtClean="0"/>
              <a:t>he U.S.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order to determine key issues in </a:t>
            </a:r>
            <a:r>
              <a:rPr lang="en-US" sz="2800" dirty="0" smtClean="0"/>
              <a:t>APE, </a:t>
            </a:r>
            <a:r>
              <a:rPr lang="en-US" sz="2800" dirty="0"/>
              <a:t>a survey was developed by </a:t>
            </a:r>
            <a:r>
              <a:rPr lang="en-US" sz="2800" dirty="0" smtClean="0"/>
              <a:t>the National </a:t>
            </a:r>
            <a:r>
              <a:rPr lang="en-US" sz="2800" dirty="0"/>
              <a:t>Consortium for Physical Education for Individuals with </a:t>
            </a:r>
            <a:r>
              <a:rPr lang="en-US" sz="2800" dirty="0" smtClean="0"/>
              <a:t>Disabilities (NCPEID) </a:t>
            </a:r>
            <a:r>
              <a:rPr lang="en-US" sz="2800" dirty="0"/>
              <a:t>in October 2013</a:t>
            </a:r>
          </a:p>
          <a:p>
            <a:pPr lvl="1"/>
            <a:r>
              <a:rPr lang="en-US" sz="2800" dirty="0"/>
              <a:t>Survey development was guided by key issues regularly reported to APENS Chair, NCPEID </a:t>
            </a:r>
            <a:r>
              <a:rPr lang="en-US" sz="2800" dirty="0" smtClean="0"/>
              <a:t>members and APE faculty by teachers and parents.</a:t>
            </a:r>
            <a:endParaRPr lang="en-US" sz="2800" dirty="0"/>
          </a:p>
          <a:p>
            <a:pPr lvl="1"/>
            <a:r>
              <a:rPr lang="en-US" sz="2800" dirty="0"/>
              <a:t>Administered to APE teachers from across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100659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7019" y="1600200"/>
            <a:ext cx="8501426" cy="48466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Lack of understanding of IDEA regarding physical education (direct service)</a:t>
            </a:r>
          </a:p>
          <a:p>
            <a:r>
              <a:rPr lang="en-US" dirty="0" smtClean="0"/>
              <a:t>Lack of APE services </a:t>
            </a:r>
            <a:r>
              <a:rPr lang="en-US" dirty="0"/>
              <a:t>for 3-5 year </a:t>
            </a:r>
            <a:r>
              <a:rPr lang="en-US" dirty="0" smtClean="0"/>
              <a:t>olds </a:t>
            </a:r>
          </a:p>
          <a:p>
            <a:r>
              <a:rPr lang="en-US" dirty="0"/>
              <a:t>Lack of </a:t>
            </a:r>
            <a:r>
              <a:rPr lang="en-US" dirty="0" smtClean="0"/>
              <a:t>APE services </a:t>
            </a:r>
            <a:r>
              <a:rPr lang="en-US" dirty="0"/>
              <a:t>for 16-21 year olds involved in </a:t>
            </a:r>
            <a:r>
              <a:rPr lang="en-US" dirty="0" smtClean="0"/>
              <a:t>transition</a:t>
            </a:r>
          </a:p>
          <a:p>
            <a:r>
              <a:rPr lang="en-US" dirty="0" smtClean="0"/>
              <a:t>APE services </a:t>
            </a:r>
            <a:r>
              <a:rPr lang="en-US" dirty="0"/>
              <a:t>being arbitrarily dropped from individualized education programs (IEPs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/>
              <a:t>APE services </a:t>
            </a:r>
            <a:r>
              <a:rPr lang="en-US" dirty="0"/>
              <a:t>not being documented within the </a:t>
            </a:r>
            <a:r>
              <a:rPr lang="en-US" dirty="0" smtClean="0"/>
              <a:t>IEP</a:t>
            </a:r>
            <a:endParaRPr lang="en-US" dirty="0"/>
          </a:p>
          <a:p>
            <a:r>
              <a:rPr lang="en-US" dirty="0" smtClean="0"/>
              <a:t>APE services </a:t>
            </a:r>
            <a:r>
              <a:rPr lang="en-US" dirty="0"/>
              <a:t>being confused for a related </a:t>
            </a:r>
            <a:r>
              <a:rPr lang="en-US" dirty="0" smtClean="0"/>
              <a:t>service -  </a:t>
            </a:r>
            <a:r>
              <a:rPr lang="en-US" dirty="0"/>
              <a:t>including situations where occupational therapy or physical therapy have been substituted for physical </a:t>
            </a:r>
            <a:r>
              <a:rPr lang="en-US" dirty="0" smtClean="0"/>
              <a:t>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2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Misunderstandings Related to </a:t>
            </a:r>
            <a:br>
              <a:rPr lang="en-US" dirty="0" smtClean="0"/>
            </a:br>
            <a:r>
              <a:rPr lang="en-US" dirty="0" smtClean="0"/>
              <a:t>Physical Education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89932"/>
            <a:ext cx="8153400" cy="4306068"/>
          </a:xfrm>
        </p:spPr>
        <p:txBody>
          <a:bodyPr>
            <a:noAutofit/>
          </a:bodyPr>
          <a:lstStyle/>
          <a:p>
            <a:r>
              <a:rPr lang="en-US" sz="2800" dirty="0" smtClean="0"/>
              <a:t>Many issues continue to stem from SEAs, LEAs, teachers and parents misunderstanding of physical education services as mandated in IDEA.</a:t>
            </a:r>
          </a:p>
          <a:p>
            <a:endParaRPr lang="en-US" sz="2800" dirty="0" smtClean="0"/>
          </a:p>
          <a:p>
            <a:r>
              <a:rPr lang="en-US" sz="2800" dirty="0" smtClean="0"/>
              <a:t>Physical education, including ADAPTED PHYSICAL EDUCATION, is a DIRECT instructional service – not a related service.</a:t>
            </a:r>
          </a:p>
        </p:txBody>
      </p:sp>
    </p:spTree>
    <p:extLst>
      <p:ext uri="{BB962C8B-B14F-4D97-AF65-F5344CB8AC3E}">
        <p14:creationId xmlns:p14="http://schemas.microsoft.com/office/powerpoint/2010/main" val="416988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Misunderstandings Related to </a:t>
            </a:r>
            <a:br>
              <a:rPr lang="en-US" dirty="0" smtClean="0"/>
            </a:br>
            <a:r>
              <a:rPr lang="en-US" dirty="0" smtClean="0"/>
              <a:t>Physical Education </a:t>
            </a:r>
            <a:r>
              <a:rPr lang="en-US" dirty="0" smtClean="0"/>
              <a:t>Services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93910"/>
            <a:ext cx="8153400" cy="4202089"/>
          </a:xfrm>
        </p:spPr>
        <p:txBody>
          <a:bodyPr>
            <a:noAutofit/>
          </a:bodyPr>
          <a:lstStyle/>
          <a:p>
            <a:r>
              <a:rPr lang="en-US" sz="2800" dirty="0" smtClean="0">
                <a:cs typeface="Century Gothic"/>
              </a:rPr>
              <a:t>Since the 1970s, physical education has been clearly identified as a direct instructional service.</a:t>
            </a:r>
          </a:p>
          <a:p>
            <a:endParaRPr lang="en-US" sz="2800" dirty="0" smtClean="0">
              <a:cs typeface="Century Gothic"/>
            </a:endParaRPr>
          </a:p>
          <a:p>
            <a:r>
              <a:rPr lang="en-US" sz="2800" b="1" dirty="0" smtClean="0">
                <a:cs typeface="Century Gothic"/>
              </a:rPr>
              <a:t>From 34 CFR 300.39 </a:t>
            </a:r>
            <a:r>
              <a:rPr lang="en-US" sz="2800" b="1" dirty="0">
                <a:cs typeface="Century Gothic"/>
              </a:rPr>
              <a:t>Special </a:t>
            </a:r>
            <a:r>
              <a:rPr lang="en-US" sz="2800" b="1" dirty="0" smtClean="0">
                <a:cs typeface="Century Gothic"/>
              </a:rPr>
              <a:t>education. </a:t>
            </a:r>
          </a:p>
          <a:p>
            <a:pPr lvl="1"/>
            <a:r>
              <a:rPr lang="en-US" sz="2800" b="1" dirty="0" smtClean="0">
                <a:cs typeface="Century Gothic"/>
              </a:rPr>
              <a:t>“</a:t>
            </a:r>
            <a:r>
              <a:rPr lang="en-US" sz="2800" dirty="0" smtClean="0">
                <a:cs typeface="Century Gothic"/>
              </a:rPr>
              <a:t>Special </a:t>
            </a:r>
            <a:r>
              <a:rPr lang="en-US" sz="2800" dirty="0">
                <a:cs typeface="Century Gothic"/>
              </a:rPr>
              <a:t>education means specially designed instruction, at no cost to the parents, to meet the unique needs of  child with a disability, </a:t>
            </a:r>
            <a:r>
              <a:rPr lang="en-US" sz="2800" dirty="0" smtClean="0">
                <a:cs typeface="Century Gothic"/>
              </a:rPr>
              <a:t>including…</a:t>
            </a:r>
            <a:r>
              <a:rPr lang="en-US" sz="2800" b="1" dirty="0" smtClean="0">
                <a:cs typeface="Century Gothic"/>
              </a:rPr>
              <a:t> </a:t>
            </a:r>
            <a:r>
              <a:rPr lang="en-US" sz="2800" b="1" dirty="0">
                <a:cs typeface="Century Gothic"/>
              </a:rPr>
              <a:t>instruction in physical education</a:t>
            </a:r>
            <a:r>
              <a:rPr lang="en-US" sz="2800" b="1" dirty="0" smtClean="0">
                <a:cs typeface="Century Gothic"/>
              </a:rPr>
              <a:t>.”</a:t>
            </a:r>
            <a:endParaRPr lang="en-US" sz="2800" b="1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6029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Physical Education is a </a:t>
            </a:r>
            <a:br>
              <a:rPr lang="en-US" dirty="0" smtClean="0"/>
            </a:br>
            <a:r>
              <a:rPr lang="en-US" dirty="0" smtClean="0"/>
              <a:t>Direct Instructional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212834" cy="4960505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cs typeface="Century Gothic"/>
              </a:rPr>
              <a:t>IDEA mandates compliance with 34 CFR 300.108 and the following </a:t>
            </a:r>
            <a:r>
              <a:rPr lang="en-US" sz="2800" b="1" i="1" u="sng" dirty="0" smtClean="0">
                <a:cs typeface="Century Gothic"/>
              </a:rPr>
              <a:t>TWO</a:t>
            </a:r>
            <a:r>
              <a:rPr lang="en-US" sz="2800" i="1" dirty="0" smtClean="0">
                <a:cs typeface="Century Gothic"/>
              </a:rPr>
              <a:t> points:</a:t>
            </a:r>
            <a:endParaRPr lang="en-US" sz="2800" dirty="0" smtClean="0">
              <a:cs typeface="Century Gothic"/>
            </a:endParaRPr>
          </a:p>
          <a:p>
            <a:pPr lvl="1"/>
            <a:r>
              <a:rPr lang="en-US" dirty="0" smtClean="0">
                <a:cs typeface="Century Gothic"/>
              </a:rPr>
              <a:t>“</a:t>
            </a:r>
            <a:r>
              <a:rPr lang="en-US" dirty="0">
                <a:cs typeface="Century Gothic"/>
              </a:rPr>
              <a:t>First, physical education must be made available equally to children with disabilities and children without disabilities…” </a:t>
            </a:r>
          </a:p>
          <a:p>
            <a:pPr lvl="1"/>
            <a:r>
              <a:rPr lang="en-US" b="1" dirty="0">
                <a:cs typeface="Century Gothic"/>
              </a:rPr>
              <a:t>“Second, </a:t>
            </a:r>
            <a:r>
              <a:rPr lang="en-US" dirty="0">
                <a:cs typeface="Century Gothic"/>
              </a:rPr>
              <a:t>if physical education is specially designed to meet the unique needs of a child with a disability and is set out in that child’s IEP, those services must be provided </a:t>
            </a:r>
            <a:r>
              <a:rPr lang="en-US" b="1" dirty="0">
                <a:cs typeface="Century Gothic"/>
              </a:rPr>
              <a:t>whether or not they are provided to other children in the agency.</a:t>
            </a:r>
            <a:r>
              <a:rPr lang="en-US" b="1" dirty="0" smtClean="0">
                <a:cs typeface="Century Gothic"/>
              </a:rPr>
              <a:t>”</a:t>
            </a:r>
          </a:p>
          <a:p>
            <a:pPr marL="365760" lvl="1" indent="0" algn="r">
              <a:buNone/>
            </a:pPr>
            <a:r>
              <a:rPr lang="en-US" i="1" dirty="0" smtClean="0">
                <a:cs typeface="Century Gothic"/>
              </a:rPr>
              <a:t>(Federal Register, 71(156), p. 46583)</a:t>
            </a:r>
            <a:endParaRPr lang="en-US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21830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8132</TotalTime>
  <Words>1279</Words>
  <Application>Microsoft Office PowerPoint</Application>
  <PresentationFormat>On-screen Show (4:3)</PresentationFormat>
  <Paragraphs>140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Addressing Internal And External Challenges To Personnel Preparation In Adapted Physical Education</vt:lpstr>
      <vt:lpstr>Who we are…</vt:lpstr>
      <vt:lpstr>Why we’re here…</vt:lpstr>
      <vt:lpstr>Identifying the Challenges</vt:lpstr>
      <vt:lpstr>Issues Identified Throughout The U.S.</vt:lpstr>
      <vt:lpstr>Identified Issues</vt:lpstr>
      <vt:lpstr>Misunderstandings Related to  Physical Education Services</vt:lpstr>
      <vt:lpstr>Misunderstandings Related to  Physical Education Services Continued</vt:lpstr>
      <vt:lpstr>Physical Education is a  Direct Instructional Service</vt:lpstr>
      <vt:lpstr>Physical Education is a  Direct Instructional Service Continued</vt:lpstr>
      <vt:lpstr>Misunderstandings Evident in 31st Annual Report to Congress</vt:lpstr>
      <vt:lpstr>Additional Issues Evident in the Report</vt:lpstr>
      <vt:lpstr>Additional Issues Evident in the Report Continued</vt:lpstr>
      <vt:lpstr>Market for Trained Personnel</vt:lpstr>
      <vt:lpstr>Guided Discussion</vt:lpstr>
      <vt:lpstr>Critical Questions for Discussion: 1</vt:lpstr>
      <vt:lpstr>Critical Questions for Discussion: 2</vt:lpstr>
      <vt:lpstr>Critical Questions for Discussion: 3</vt:lpstr>
      <vt:lpstr>Action Steps…</vt:lpstr>
      <vt:lpstr>Thank you for your attention and input!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Internal and External Challenges to Personnel Preparation in Adapted Physical Education: From PK-12 to Ph.D.</dc:title>
  <dc:subject>Addressing Internal and External Challenges to Personnel Preparation in Adapted Physical Education: From PK-12 to Ph.D.</dc:subject>
  <dc:creator>Office of Special Education Programs (OSEP)</dc:creator>
  <cp:lastModifiedBy>Linda Pady</cp:lastModifiedBy>
  <cp:revision>44</cp:revision>
  <dcterms:created xsi:type="dcterms:W3CDTF">2014-06-19T16:35:35Z</dcterms:created>
  <dcterms:modified xsi:type="dcterms:W3CDTF">2014-07-14T16:59:08Z</dcterms:modified>
  <cp:category>Public Domain</cp:category>
</cp:coreProperties>
</file>