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2"/>
  </p:notesMasterIdLst>
  <p:sldIdLst>
    <p:sldId id="256" r:id="rId2"/>
    <p:sldId id="257" r:id="rId3"/>
    <p:sldId id="276" r:id="rId4"/>
    <p:sldId id="275" r:id="rId5"/>
    <p:sldId id="258" r:id="rId6"/>
    <p:sldId id="259" r:id="rId7"/>
    <p:sldId id="281" r:id="rId8"/>
    <p:sldId id="282" r:id="rId9"/>
    <p:sldId id="271" r:id="rId10"/>
    <p:sldId id="263" r:id="rId11"/>
    <p:sldId id="264" r:id="rId12"/>
    <p:sldId id="279" r:id="rId13"/>
    <p:sldId id="280" r:id="rId14"/>
    <p:sldId id="270" r:id="rId15"/>
    <p:sldId id="272" r:id="rId16"/>
    <p:sldId id="265" r:id="rId17"/>
    <p:sldId id="278" r:id="rId18"/>
    <p:sldId id="261" r:id="rId19"/>
    <p:sldId id="277" r:id="rId20"/>
    <p:sldId id="283" r:id="rId2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snapVertSplitter="1" vertBarState="minimized" horzBarState="maximized">
    <p:restoredLeft sz="25398" autoAdjust="0"/>
    <p:restoredTop sz="86384" autoAdjust="0"/>
  </p:normalViewPr>
  <p:slideViewPr>
    <p:cSldViewPr snapToGrid="0" snapToObjects="1">
      <p:cViewPr>
        <p:scale>
          <a:sx n="83" d="100"/>
          <a:sy n="83" d="100"/>
        </p:scale>
        <p:origin x="-762" y="-432"/>
      </p:cViewPr>
      <p:guideLst>
        <p:guide orient="horz" pos="2160"/>
        <p:guide pos="2880"/>
      </p:guideLst>
    </p:cSldViewPr>
  </p:slideViewPr>
  <p:outlineViewPr>
    <p:cViewPr>
      <p:scale>
        <a:sx n="33" d="100"/>
        <a:sy n="33" d="100"/>
      </p:scale>
      <p:origin x="0" y="14136"/>
    </p:cViewPr>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5DBB08C-F21A-534D-9D1A-69DC8119B899}" type="doc">
      <dgm:prSet loTypeId="urn:microsoft.com/office/officeart/2009/3/layout/StepUpProcess" loCatId="" qsTypeId="urn:microsoft.com/office/officeart/2005/8/quickstyle/simple4" qsCatId="simple" csTypeId="urn:microsoft.com/office/officeart/2005/8/colors/colorful1" csCatId="colorful" phldr="1"/>
      <dgm:spPr/>
      <dgm:t>
        <a:bodyPr/>
        <a:lstStyle/>
        <a:p>
          <a:endParaRPr lang="en-US"/>
        </a:p>
      </dgm:t>
    </dgm:pt>
    <dgm:pt modelId="{2BACEC64-5AB9-D445-A184-DD21F5E2A4A2}">
      <dgm:prSet phldrT="[Text]"/>
      <dgm:spPr/>
      <dgm:t>
        <a:bodyPr/>
        <a:lstStyle/>
        <a:p>
          <a:r>
            <a:rPr lang="en-US" dirty="0" smtClean="0"/>
            <a:t>Essential Question 1</a:t>
          </a:r>
          <a:endParaRPr lang="en-US" dirty="0"/>
        </a:p>
      </dgm:t>
    </dgm:pt>
    <dgm:pt modelId="{187D896D-1B5D-A545-9BDA-F31C0CAE3C2B}" type="parTrans" cxnId="{E44D99BD-AF40-2C4F-9658-190992070F34}">
      <dgm:prSet/>
      <dgm:spPr/>
      <dgm:t>
        <a:bodyPr/>
        <a:lstStyle/>
        <a:p>
          <a:endParaRPr lang="en-US"/>
        </a:p>
      </dgm:t>
    </dgm:pt>
    <dgm:pt modelId="{60D44562-D2C3-3C4E-B1F1-163AE810190A}" type="sibTrans" cxnId="{E44D99BD-AF40-2C4F-9658-190992070F34}">
      <dgm:prSet/>
      <dgm:spPr/>
      <dgm:t>
        <a:bodyPr/>
        <a:lstStyle/>
        <a:p>
          <a:endParaRPr lang="en-US"/>
        </a:p>
      </dgm:t>
    </dgm:pt>
    <dgm:pt modelId="{7C7130DB-3AC6-3449-8601-E9FC54ADC78F}">
      <dgm:prSet phldrT="[Text]"/>
      <dgm:spPr/>
      <dgm:t>
        <a:bodyPr/>
        <a:lstStyle/>
        <a:p>
          <a:r>
            <a:rPr lang="en-US" dirty="0" smtClean="0"/>
            <a:t>Essential Question 2</a:t>
          </a:r>
          <a:endParaRPr lang="en-US" dirty="0"/>
        </a:p>
      </dgm:t>
    </dgm:pt>
    <dgm:pt modelId="{11CC7387-EB9D-1A46-B863-C0F0614C1120}" type="parTrans" cxnId="{1E7DB4B2-52E0-2C42-A200-B4D90F8C9F6A}">
      <dgm:prSet/>
      <dgm:spPr/>
      <dgm:t>
        <a:bodyPr/>
        <a:lstStyle/>
        <a:p>
          <a:endParaRPr lang="en-US"/>
        </a:p>
      </dgm:t>
    </dgm:pt>
    <dgm:pt modelId="{8CA6A547-7207-5A48-A276-28034FA3DD19}" type="sibTrans" cxnId="{1E7DB4B2-52E0-2C42-A200-B4D90F8C9F6A}">
      <dgm:prSet/>
      <dgm:spPr/>
      <dgm:t>
        <a:bodyPr/>
        <a:lstStyle/>
        <a:p>
          <a:endParaRPr lang="en-US"/>
        </a:p>
      </dgm:t>
    </dgm:pt>
    <dgm:pt modelId="{0B1CBF78-3919-B449-9EB9-4449F518412F}">
      <dgm:prSet phldrT="[Text]"/>
      <dgm:spPr/>
      <dgm:t>
        <a:bodyPr/>
        <a:lstStyle/>
        <a:p>
          <a:r>
            <a:rPr lang="en-US" dirty="0" smtClean="0"/>
            <a:t>Essential Question 3</a:t>
          </a:r>
          <a:endParaRPr lang="en-US" dirty="0"/>
        </a:p>
      </dgm:t>
    </dgm:pt>
    <dgm:pt modelId="{AB2AC147-1D11-0A48-8842-034078A7EEAC}" type="parTrans" cxnId="{4D4FDCB4-535C-E74E-85C8-623401F6B5B5}">
      <dgm:prSet/>
      <dgm:spPr/>
      <dgm:t>
        <a:bodyPr/>
        <a:lstStyle/>
        <a:p>
          <a:endParaRPr lang="en-US"/>
        </a:p>
      </dgm:t>
    </dgm:pt>
    <dgm:pt modelId="{13C323BA-5B10-7342-9CAC-EFE896B7DFC3}" type="sibTrans" cxnId="{4D4FDCB4-535C-E74E-85C8-623401F6B5B5}">
      <dgm:prSet/>
      <dgm:spPr/>
      <dgm:t>
        <a:bodyPr/>
        <a:lstStyle/>
        <a:p>
          <a:endParaRPr lang="en-US"/>
        </a:p>
      </dgm:t>
    </dgm:pt>
    <dgm:pt modelId="{4C700396-E1C2-D243-AF99-20CAF5A6214D}" type="pres">
      <dgm:prSet presAssocID="{25DBB08C-F21A-534D-9D1A-69DC8119B899}" presName="rootnode" presStyleCnt="0">
        <dgm:presLayoutVars>
          <dgm:chMax/>
          <dgm:chPref/>
          <dgm:dir/>
          <dgm:animLvl val="lvl"/>
        </dgm:presLayoutVars>
      </dgm:prSet>
      <dgm:spPr/>
      <dgm:t>
        <a:bodyPr/>
        <a:lstStyle/>
        <a:p>
          <a:endParaRPr lang="en-US"/>
        </a:p>
      </dgm:t>
    </dgm:pt>
    <dgm:pt modelId="{BEFBD20D-8432-DD46-A3B5-00FED32B94A5}" type="pres">
      <dgm:prSet presAssocID="{2BACEC64-5AB9-D445-A184-DD21F5E2A4A2}" presName="composite" presStyleCnt="0"/>
      <dgm:spPr/>
    </dgm:pt>
    <dgm:pt modelId="{E2D0C01F-C847-C346-B298-F10012E1D89E}" type="pres">
      <dgm:prSet presAssocID="{2BACEC64-5AB9-D445-A184-DD21F5E2A4A2}" presName="LShape" presStyleLbl="alignNode1" presStyleIdx="0" presStyleCnt="5"/>
      <dgm:spPr/>
    </dgm:pt>
    <dgm:pt modelId="{544C614C-F7D0-8D41-95E0-F4BE1C2B571B}" type="pres">
      <dgm:prSet presAssocID="{2BACEC64-5AB9-D445-A184-DD21F5E2A4A2}" presName="ParentText" presStyleLbl="revTx" presStyleIdx="0" presStyleCnt="3">
        <dgm:presLayoutVars>
          <dgm:chMax val="0"/>
          <dgm:chPref val="0"/>
          <dgm:bulletEnabled val="1"/>
        </dgm:presLayoutVars>
      </dgm:prSet>
      <dgm:spPr/>
      <dgm:t>
        <a:bodyPr/>
        <a:lstStyle/>
        <a:p>
          <a:endParaRPr lang="en-US"/>
        </a:p>
      </dgm:t>
    </dgm:pt>
    <dgm:pt modelId="{34E6B448-F223-AF4E-B379-DA30D31E4EF4}" type="pres">
      <dgm:prSet presAssocID="{2BACEC64-5AB9-D445-A184-DD21F5E2A4A2}" presName="Triangle" presStyleLbl="alignNode1" presStyleIdx="1" presStyleCnt="5"/>
      <dgm:spPr/>
    </dgm:pt>
    <dgm:pt modelId="{EE824281-0CDA-774C-8128-F74B77ED833A}" type="pres">
      <dgm:prSet presAssocID="{60D44562-D2C3-3C4E-B1F1-163AE810190A}" presName="sibTrans" presStyleCnt="0"/>
      <dgm:spPr/>
    </dgm:pt>
    <dgm:pt modelId="{DB320B56-39B6-1349-8D63-70FFB8068769}" type="pres">
      <dgm:prSet presAssocID="{60D44562-D2C3-3C4E-B1F1-163AE810190A}" presName="space" presStyleCnt="0"/>
      <dgm:spPr/>
    </dgm:pt>
    <dgm:pt modelId="{2C7C9585-371A-6241-9CB2-EC268FD6A94E}" type="pres">
      <dgm:prSet presAssocID="{7C7130DB-3AC6-3449-8601-E9FC54ADC78F}" presName="composite" presStyleCnt="0"/>
      <dgm:spPr/>
    </dgm:pt>
    <dgm:pt modelId="{58F47D98-B871-DD47-88F3-9C66CAF24AA4}" type="pres">
      <dgm:prSet presAssocID="{7C7130DB-3AC6-3449-8601-E9FC54ADC78F}" presName="LShape" presStyleLbl="alignNode1" presStyleIdx="2" presStyleCnt="5"/>
      <dgm:spPr/>
    </dgm:pt>
    <dgm:pt modelId="{39D32261-DFD5-8B46-8FDA-7FD76BF0E835}" type="pres">
      <dgm:prSet presAssocID="{7C7130DB-3AC6-3449-8601-E9FC54ADC78F}" presName="ParentText" presStyleLbl="revTx" presStyleIdx="1" presStyleCnt="3">
        <dgm:presLayoutVars>
          <dgm:chMax val="0"/>
          <dgm:chPref val="0"/>
          <dgm:bulletEnabled val="1"/>
        </dgm:presLayoutVars>
      </dgm:prSet>
      <dgm:spPr/>
      <dgm:t>
        <a:bodyPr/>
        <a:lstStyle/>
        <a:p>
          <a:endParaRPr lang="en-US"/>
        </a:p>
      </dgm:t>
    </dgm:pt>
    <dgm:pt modelId="{02067452-4FD4-E64A-BCD4-FE23B82A0B92}" type="pres">
      <dgm:prSet presAssocID="{7C7130DB-3AC6-3449-8601-E9FC54ADC78F}" presName="Triangle" presStyleLbl="alignNode1" presStyleIdx="3" presStyleCnt="5"/>
      <dgm:spPr/>
    </dgm:pt>
    <dgm:pt modelId="{C8F47721-DC7C-FF43-A8A2-B32923A4A107}" type="pres">
      <dgm:prSet presAssocID="{8CA6A547-7207-5A48-A276-28034FA3DD19}" presName="sibTrans" presStyleCnt="0"/>
      <dgm:spPr/>
    </dgm:pt>
    <dgm:pt modelId="{7098FAFB-A26B-EA42-B7E8-D9B18AFA716C}" type="pres">
      <dgm:prSet presAssocID="{8CA6A547-7207-5A48-A276-28034FA3DD19}" presName="space" presStyleCnt="0"/>
      <dgm:spPr/>
    </dgm:pt>
    <dgm:pt modelId="{31C480DB-DE7D-5242-B3A2-0929B18ECA42}" type="pres">
      <dgm:prSet presAssocID="{0B1CBF78-3919-B449-9EB9-4449F518412F}" presName="composite" presStyleCnt="0"/>
      <dgm:spPr/>
    </dgm:pt>
    <dgm:pt modelId="{F999689F-A6A4-6B4B-A656-3D647189A5D0}" type="pres">
      <dgm:prSet presAssocID="{0B1CBF78-3919-B449-9EB9-4449F518412F}" presName="LShape" presStyleLbl="alignNode1" presStyleIdx="4" presStyleCnt="5"/>
      <dgm:spPr/>
    </dgm:pt>
    <dgm:pt modelId="{04110ACE-CD3D-D34B-91D3-4E261308B680}" type="pres">
      <dgm:prSet presAssocID="{0B1CBF78-3919-B449-9EB9-4449F518412F}" presName="ParentText" presStyleLbl="revTx" presStyleIdx="2" presStyleCnt="3">
        <dgm:presLayoutVars>
          <dgm:chMax val="0"/>
          <dgm:chPref val="0"/>
          <dgm:bulletEnabled val="1"/>
        </dgm:presLayoutVars>
      </dgm:prSet>
      <dgm:spPr/>
      <dgm:t>
        <a:bodyPr/>
        <a:lstStyle/>
        <a:p>
          <a:endParaRPr lang="en-US"/>
        </a:p>
      </dgm:t>
    </dgm:pt>
  </dgm:ptLst>
  <dgm:cxnLst>
    <dgm:cxn modelId="{E44D99BD-AF40-2C4F-9658-190992070F34}" srcId="{25DBB08C-F21A-534D-9D1A-69DC8119B899}" destId="{2BACEC64-5AB9-D445-A184-DD21F5E2A4A2}" srcOrd="0" destOrd="0" parTransId="{187D896D-1B5D-A545-9BDA-F31C0CAE3C2B}" sibTransId="{60D44562-D2C3-3C4E-B1F1-163AE810190A}"/>
    <dgm:cxn modelId="{1B46AD7B-F167-6A40-ACF3-2F54D3B187C5}" type="presOf" srcId="{2BACEC64-5AB9-D445-A184-DD21F5E2A4A2}" destId="{544C614C-F7D0-8D41-95E0-F4BE1C2B571B}" srcOrd="0" destOrd="0" presId="urn:microsoft.com/office/officeart/2009/3/layout/StepUpProcess"/>
    <dgm:cxn modelId="{C4AB5BB0-087A-0F45-96EA-0BCE83CF573F}" type="presOf" srcId="{7C7130DB-3AC6-3449-8601-E9FC54ADC78F}" destId="{39D32261-DFD5-8B46-8FDA-7FD76BF0E835}" srcOrd="0" destOrd="0" presId="urn:microsoft.com/office/officeart/2009/3/layout/StepUpProcess"/>
    <dgm:cxn modelId="{AC434FA4-A23E-B042-92F8-F48E32FBF841}" type="presOf" srcId="{0B1CBF78-3919-B449-9EB9-4449F518412F}" destId="{04110ACE-CD3D-D34B-91D3-4E261308B680}" srcOrd="0" destOrd="0" presId="urn:microsoft.com/office/officeart/2009/3/layout/StepUpProcess"/>
    <dgm:cxn modelId="{5DDF0866-7208-4849-A4CE-9185816D4DA4}" type="presOf" srcId="{25DBB08C-F21A-534D-9D1A-69DC8119B899}" destId="{4C700396-E1C2-D243-AF99-20CAF5A6214D}" srcOrd="0" destOrd="0" presId="urn:microsoft.com/office/officeart/2009/3/layout/StepUpProcess"/>
    <dgm:cxn modelId="{1E7DB4B2-52E0-2C42-A200-B4D90F8C9F6A}" srcId="{25DBB08C-F21A-534D-9D1A-69DC8119B899}" destId="{7C7130DB-3AC6-3449-8601-E9FC54ADC78F}" srcOrd="1" destOrd="0" parTransId="{11CC7387-EB9D-1A46-B863-C0F0614C1120}" sibTransId="{8CA6A547-7207-5A48-A276-28034FA3DD19}"/>
    <dgm:cxn modelId="{4D4FDCB4-535C-E74E-85C8-623401F6B5B5}" srcId="{25DBB08C-F21A-534D-9D1A-69DC8119B899}" destId="{0B1CBF78-3919-B449-9EB9-4449F518412F}" srcOrd="2" destOrd="0" parTransId="{AB2AC147-1D11-0A48-8842-034078A7EEAC}" sibTransId="{13C323BA-5B10-7342-9CAC-EFE896B7DFC3}"/>
    <dgm:cxn modelId="{8ECF4956-3012-9D45-8A4B-60669D84BFFE}" type="presParOf" srcId="{4C700396-E1C2-D243-AF99-20CAF5A6214D}" destId="{BEFBD20D-8432-DD46-A3B5-00FED32B94A5}" srcOrd="0" destOrd="0" presId="urn:microsoft.com/office/officeart/2009/3/layout/StepUpProcess"/>
    <dgm:cxn modelId="{88DA3349-A2A9-9044-B500-2820ACB239F7}" type="presParOf" srcId="{BEFBD20D-8432-DD46-A3B5-00FED32B94A5}" destId="{E2D0C01F-C847-C346-B298-F10012E1D89E}" srcOrd="0" destOrd="0" presId="urn:microsoft.com/office/officeart/2009/3/layout/StepUpProcess"/>
    <dgm:cxn modelId="{FA808E0B-8A12-6C49-92E5-BF2AEBE5F4EB}" type="presParOf" srcId="{BEFBD20D-8432-DD46-A3B5-00FED32B94A5}" destId="{544C614C-F7D0-8D41-95E0-F4BE1C2B571B}" srcOrd="1" destOrd="0" presId="urn:microsoft.com/office/officeart/2009/3/layout/StepUpProcess"/>
    <dgm:cxn modelId="{8EB13720-510F-5249-A96A-6EF5C344F436}" type="presParOf" srcId="{BEFBD20D-8432-DD46-A3B5-00FED32B94A5}" destId="{34E6B448-F223-AF4E-B379-DA30D31E4EF4}" srcOrd="2" destOrd="0" presId="urn:microsoft.com/office/officeart/2009/3/layout/StepUpProcess"/>
    <dgm:cxn modelId="{F98F01EA-0043-6247-B4FE-833616D45FC0}" type="presParOf" srcId="{4C700396-E1C2-D243-AF99-20CAF5A6214D}" destId="{EE824281-0CDA-774C-8128-F74B77ED833A}" srcOrd="1" destOrd="0" presId="urn:microsoft.com/office/officeart/2009/3/layout/StepUpProcess"/>
    <dgm:cxn modelId="{872D8C13-4B09-5D41-BDBB-DAA22FEB15EA}" type="presParOf" srcId="{EE824281-0CDA-774C-8128-F74B77ED833A}" destId="{DB320B56-39B6-1349-8D63-70FFB8068769}" srcOrd="0" destOrd="0" presId="urn:microsoft.com/office/officeart/2009/3/layout/StepUpProcess"/>
    <dgm:cxn modelId="{5EE7C0AB-0E71-B14A-8A90-FDC63DFBA4CB}" type="presParOf" srcId="{4C700396-E1C2-D243-AF99-20CAF5A6214D}" destId="{2C7C9585-371A-6241-9CB2-EC268FD6A94E}" srcOrd="2" destOrd="0" presId="urn:microsoft.com/office/officeart/2009/3/layout/StepUpProcess"/>
    <dgm:cxn modelId="{5FBB5319-B74F-F24A-9DA7-488E592ACAC5}" type="presParOf" srcId="{2C7C9585-371A-6241-9CB2-EC268FD6A94E}" destId="{58F47D98-B871-DD47-88F3-9C66CAF24AA4}" srcOrd="0" destOrd="0" presId="urn:microsoft.com/office/officeart/2009/3/layout/StepUpProcess"/>
    <dgm:cxn modelId="{877CB9DE-FA4E-DB42-8042-2493E63D8324}" type="presParOf" srcId="{2C7C9585-371A-6241-9CB2-EC268FD6A94E}" destId="{39D32261-DFD5-8B46-8FDA-7FD76BF0E835}" srcOrd="1" destOrd="0" presId="urn:microsoft.com/office/officeart/2009/3/layout/StepUpProcess"/>
    <dgm:cxn modelId="{3075E07A-F811-044E-8D69-32B5CBE23D28}" type="presParOf" srcId="{2C7C9585-371A-6241-9CB2-EC268FD6A94E}" destId="{02067452-4FD4-E64A-BCD4-FE23B82A0B92}" srcOrd="2" destOrd="0" presId="urn:microsoft.com/office/officeart/2009/3/layout/StepUpProcess"/>
    <dgm:cxn modelId="{DEEB5BD1-6C05-BA45-8270-849C5E3A6DEF}" type="presParOf" srcId="{4C700396-E1C2-D243-AF99-20CAF5A6214D}" destId="{C8F47721-DC7C-FF43-A8A2-B32923A4A107}" srcOrd="3" destOrd="0" presId="urn:microsoft.com/office/officeart/2009/3/layout/StepUpProcess"/>
    <dgm:cxn modelId="{8C163C5B-3B30-F343-9AB6-C3AEC5D1599F}" type="presParOf" srcId="{C8F47721-DC7C-FF43-A8A2-B32923A4A107}" destId="{7098FAFB-A26B-EA42-B7E8-D9B18AFA716C}" srcOrd="0" destOrd="0" presId="urn:microsoft.com/office/officeart/2009/3/layout/StepUpProcess"/>
    <dgm:cxn modelId="{116A4264-0F99-F649-8680-3739CC139958}" type="presParOf" srcId="{4C700396-E1C2-D243-AF99-20CAF5A6214D}" destId="{31C480DB-DE7D-5242-B3A2-0929B18ECA42}" srcOrd="4" destOrd="0" presId="urn:microsoft.com/office/officeart/2009/3/layout/StepUpProcess"/>
    <dgm:cxn modelId="{861B2A29-0212-9F4B-B8C0-57BA0C14ACEC}" type="presParOf" srcId="{31C480DB-DE7D-5242-B3A2-0929B18ECA42}" destId="{F999689F-A6A4-6B4B-A656-3D647189A5D0}" srcOrd="0" destOrd="0" presId="urn:microsoft.com/office/officeart/2009/3/layout/StepUpProcess"/>
    <dgm:cxn modelId="{6B963DAA-8D90-864F-8CEE-88DE082711BF}" type="presParOf" srcId="{31C480DB-DE7D-5242-B3A2-0929B18ECA42}" destId="{04110ACE-CD3D-D34B-91D3-4E261308B680}" srcOrd="1" destOrd="0" presId="urn:microsoft.com/office/officeart/2009/3/layout/StepUp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2D0C01F-C847-C346-B298-F10012E1D89E}">
      <dsp:nvSpPr>
        <dsp:cNvPr id="0" name=""/>
        <dsp:cNvSpPr/>
      </dsp:nvSpPr>
      <dsp:spPr>
        <a:xfrm rot="5400000">
          <a:off x="513948" y="1312414"/>
          <a:ext cx="1538357" cy="2559791"/>
        </a:xfrm>
        <a:prstGeom prst="corner">
          <a:avLst>
            <a:gd name="adj1" fmla="val 16120"/>
            <a:gd name="adj2" fmla="val 16110"/>
          </a:avLst>
        </a:prstGeom>
        <a:gradFill rotWithShape="0">
          <a:gsLst>
            <a:gs pos="0">
              <a:schemeClr val="accent2">
                <a:hueOff val="0"/>
                <a:satOff val="0"/>
                <a:lumOff val="0"/>
                <a:alphaOff val="0"/>
                <a:tint val="100000"/>
                <a:shade val="100000"/>
                <a:satMod val="130000"/>
              </a:schemeClr>
            </a:gs>
            <a:gs pos="100000">
              <a:schemeClr val="accent2">
                <a:hueOff val="0"/>
                <a:satOff val="0"/>
                <a:lumOff val="0"/>
                <a:alphaOff val="0"/>
                <a:tint val="50000"/>
                <a:shade val="100000"/>
                <a:satMod val="350000"/>
              </a:schemeClr>
            </a:gs>
          </a:gsLst>
          <a:lin ang="16200000" scaled="0"/>
        </a:gradFill>
        <a:ln w="9525" cap="flat" cmpd="sng" algn="ctr">
          <a:solidFill>
            <a:schemeClr val="accent2">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sp>
    <dsp:sp modelId="{544C614C-F7D0-8D41-95E0-F4BE1C2B571B}">
      <dsp:nvSpPr>
        <dsp:cNvPr id="0" name=""/>
        <dsp:cNvSpPr/>
      </dsp:nvSpPr>
      <dsp:spPr>
        <a:xfrm>
          <a:off x="257157" y="2077240"/>
          <a:ext cx="2310994" cy="202572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2400" tIns="152400" rIns="152400" bIns="152400" numCol="1" spcCol="1270" anchor="t" anchorCtr="0">
          <a:noAutofit/>
        </a:bodyPr>
        <a:lstStyle/>
        <a:p>
          <a:pPr lvl="0" algn="l" defTabSz="1778000">
            <a:lnSpc>
              <a:spcPct val="90000"/>
            </a:lnSpc>
            <a:spcBef>
              <a:spcPct val="0"/>
            </a:spcBef>
            <a:spcAft>
              <a:spcPct val="35000"/>
            </a:spcAft>
          </a:pPr>
          <a:r>
            <a:rPr lang="en-US" sz="4000" kern="1200" dirty="0" smtClean="0"/>
            <a:t>Essential Question 1</a:t>
          </a:r>
          <a:endParaRPr lang="en-US" sz="4000" kern="1200" dirty="0"/>
        </a:p>
      </dsp:txBody>
      <dsp:txXfrm>
        <a:off x="257157" y="2077240"/>
        <a:ext cx="2310994" cy="2025722"/>
      </dsp:txXfrm>
    </dsp:sp>
    <dsp:sp modelId="{34E6B448-F223-AF4E-B379-DA30D31E4EF4}">
      <dsp:nvSpPr>
        <dsp:cNvPr id="0" name=""/>
        <dsp:cNvSpPr/>
      </dsp:nvSpPr>
      <dsp:spPr>
        <a:xfrm>
          <a:off x="2132115" y="1123959"/>
          <a:ext cx="436036" cy="436036"/>
        </a:xfrm>
        <a:prstGeom prst="triangle">
          <a:avLst>
            <a:gd name="adj" fmla="val 100000"/>
          </a:avLst>
        </a:prstGeom>
        <a:gradFill rotWithShape="0">
          <a:gsLst>
            <a:gs pos="0">
              <a:schemeClr val="accent3">
                <a:hueOff val="0"/>
                <a:satOff val="0"/>
                <a:lumOff val="0"/>
                <a:alphaOff val="0"/>
                <a:tint val="100000"/>
                <a:shade val="100000"/>
                <a:satMod val="130000"/>
              </a:schemeClr>
            </a:gs>
            <a:gs pos="100000">
              <a:schemeClr val="accent3">
                <a:hueOff val="0"/>
                <a:satOff val="0"/>
                <a:lumOff val="0"/>
                <a:alphaOff val="0"/>
                <a:tint val="50000"/>
                <a:shade val="100000"/>
                <a:satMod val="350000"/>
              </a:schemeClr>
            </a:gs>
          </a:gsLst>
          <a:lin ang="16200000" scaled="0"/>
        </a:gradFill>
        <a:ln w="9525" cap="flat" cmpd="sng" algn="ctr">
          <a:solidFill>
            <a:schemeClr val="accent3">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sp>
    <dsp:sp modelId="{58F47D98-B871-DD47-88F3-9C66CAF24AA4}">
      <dsp:nvSpPr>
        <dsp:cNvPr id="0" name=""/>
        <dsp:cNvSpPr/>
      </dsp:nvSpPr>
      <dsp:spPr>
        <a:xfrm rot="5400000">
          <a:off x="3343056" y="612348"/>
          <a:ext cx="1538357" cy="2559791"/>
        </a:xfrm>
        <a:prstGeom prst="corner">
          <a:avLst>
            <a:gd name="adj1" fmla="val 16120"/>
            <a:gd name="adj2" fmla="val 16110"/>
          </a:avLst>
        </a:prstGeom>
        <a:gradFill rotWithShape="0">
          <a:gsLst>
            <a:gs pos="0">
              <a:schemeClr val="accent4">
                <a:hueOff val="0"/>
                <a:satOff val="0"/>
                <a:lumOff val="0"/>
                <a:alphaOff val="0"/>
                <a:tint val="100000"/>
                <a:shade val="100000"/>
                <a:satMod val="130000"/>
              </a:schemeClr>
            </a:gs>
            <a:gs pos="100000">
              <a:schemeClr val="accent4">
                <a:hueOff val="0"/>
                <a:satOff val="0"/>
                <a:lumOff val="0"/>
                <a:alphaOff val="0"/>
                <a:tint val="50000"/>
                <a:shade val="100000"/>
                <a:satMod val="350000"/>
              </a:schemeClr>
            </a:gs>
          </a:gsLst>
          <a:lin ang="16200000" scaled="0"/>
        </a:gradFill>
        <a:ln w="9525" cap="flat" cmpd="sng" algn="ctr">
          <a:solidFill>
            <a:schemeClr val="accent4">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sp>
    <dsp:sp modelId="{39D32261-DFD5-8B46-8FDA-7FD76BF0E835}">
      <dsp:nvSpPr>
        <dsp:cNvPr id="0" name=""/>
        <dsp:cNvSpPr/>
      </dsp:nvSpPr>
      <dsp:spPr>
        <a:xfrm>
          <a:off x="3086266" y="1377174"/>
          <a:ext cx="2310994" cy="202572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2400" tIns="152400" rIns="152400" bIns="152400" numCol="1" spcCol="1270" anchor="t" anchorCtr="0">
          <a:noAutofit/>
        </a:bodyPr>
        <a:lstStyle/>
        <a:p>
          <a:pPr lvl="0" algn="l" defTabSz="1778000">
            <a:lnSpc>
              <a:spcPct val="90000"/>
            </a:lnSpc>
            <a:spcBef>
              <a:spcPct val="0"/>
            </a:spcBef>
            <a:spcAft>
              <a:spcPct val="35000"/>
            </a:spcAft>
          </a:pPr>
          <a:r>
            <a:rPr lang="en-US" sz="4000" kern="1200" dirty="0" smtClean="0"/>
            <a:t>Essential Question 2</a:t>
          </a:r>
          <a:endParaRPr lang="en-US" sz="4000" kern="1200" dirty="0"/>
        </a:p>
      </dsp:txBody>
      <dsp:txXfrm>
        <a:off x="3086266" y="1377174"/>
        <a:ext cx="2310994" cy="2025722"/>
      </dsp:txXfrm>
    </dsp:sp>
    <dsp:sp modelId="{02067452-4FD4-E64A-BCD4-FE23B82A0B92}">
      <dsp:nvSpPr>
        <dsp:cNvPr id="0" name=""/>
        <dsp:cNvSpPr/>
      </dsp:nvSpPr>
      <dsp:spPr>
        <a:xfrm>
          <a:off x="4961224" y="423894"/>
          <a:ext cx="436036" cy="436036"/>
        </a:xfrm>
        <a:prstGeom prst="triangle">
          <a:avLst>
            <a:gd name="adj" fmla="val 100000"/>
          </a:avLst>
        </a:prstGeom>
        <a:gradFill rotWithShape="0">
          <a:gsLst>
            <a:gs pos="0">
              <a:schemeClr val="accent5">
                <a:hueOff val="0"/>
                <a:satOff val="0"/>
                <a:lumOff val="0"/>
                <a:alphaOff val="0"/>
                <a:tint val="100000"/>
                <a:shade val="100000"/>
                <a:satMod val="130000"/>
              </a:schemeClr>
            </a:gs>
            <a:gs pos="100000">
              <a:schemeClr val="accent5">
                <a:hueOff val="0"/>
                <a:satOff val="0"/>
                <a:lumOff val="0"/>
                <a:alphaOff val="0"/>
                <a:tint val="50000"/>
                <a:shade val="100000"/>
                <a:satMod val="350000"/>
              </a:schemeClr>
            </a:gs>
          </a:gsLst>
          <a:lin ang="16200000" scaled="0"/>
        </a:gradFill>
        <a:ln w="9525" cap="flat" cmpd="sng" algn="ctr">
          <a:solidFill>
            <a:schemeClr val="accent5">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sp>
    <dsp:sp modelId="{F999689F-A6A4-6B4B-A656-3D647189A5D0}">
      <dsp:nvSpPr>
        <dsp:cNvPr id="0" name=""/>
        <dsp:cNvSpPr/>
      </dsp:nvSpPr>
      <dsp:spPr>
        <a:xfrm rot="5400000">
          <a:off x="6172165" y="-87716"/>
          <a:ext cx="1538357" cy="2559791"/>
        </a:xfrm>
        <a:prstGeom prst="corner">
          <a:avLst>
            <a:gd name="adj1" fmla="val 16120"/>
            <a:gd name="adj2" fmla="val 16110"/>
          </a:avLst>
        </a:prstGeom>
        <a:gradFill rotWithShape="0">
          <a:gsLst>
            <a:gs pos="0">
              <a:schemeClr val="accent6">
                <a:hueOff val="0"/>
                <a:satOff val="0"/>
                <a:lumOff val="0"/>
                <a:alphaOff val="0"/>
                <a:tint val="100000"/>
                <a:shade val="100000"/>
                <a:satMod val="130000"/>
              </a:schemeClr>
            </a:gs>
            <a:gs pos="100000">
              <a:schemeClr val="accent6">
                <a:hueOff val="0"/>
                <a:satOff val="0"/>
                <a:lumOff val="0"/>
                <a:alphaOff val="0"/>
                <a:tint val="50000"/>
                <a:shade val="100000"/>
                <a:satMod val="350000"/>
              </a:schemeClr>
            </a:gs>
          </a:gsLst>
          <a:lin ang="16200000" scaled="0"/>
        </a:gradFill>
        <a:ln w="9525" cap="flat" cmpd="sng" algn="ctr">
          <a:solidFill>
            <a:schemeClr val="accent6">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sp>
    <dsp:sp modelId="{04110ACE-CD3D-D34B-91D3-4E261308B680}">
      <dsp:nvSpPr>
        <dsp:cNvPr id="0" name=""/>
        <dsp:cNvSpPr/>
      </dsp:nvSpPr>
      <dsp:spPr>
        <a:xfrm>
          <a:off x="5915374" y="677109"/>
          <a:ext cx="2310994" cy="202572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2400" tIns="152400" rIns="152400" bIns="152400" numCol="1" spcCol="1270" anchor="t" anchorCtr="0">
          <a:noAutofit/>
        </a:bodyPr>
        <a:lstStyle/>
        <a:p>
          <a:pPr lvl="0" algn="l" defTabSz="1778000">
            <a:lnSpc>
              <a:spcPct val="90000"/>
            </a:lnSpc>
            <a:spcBef>
              <a:spcPct val="0"/>
            </a:spcBef>
            <a:spcAft>
              <a:spcPct val="35000"/>
            </a:spcAft>
          </a:pPr>
          <a:r>
            <a:rPr lang="en-US" sz="4000" kern="1200" dirty="0" smtClean="0"/>
            <a:t>Essential Question 3</a:t>
          </a:r>
          <a:endParaRPr lang="en-US" sz="4000" kern="1200" dirty="0"/>
        </a:p>
      </dsp:txBody>
      <dsp:txXfrm>
        <a:off x="5915374" y="677109"/>
        <a:ext cx="2310994" cy="2025722"/>
      </dsp:txXfrm>
    </dsp:sp>
  </dsp:spTree>
</dsp:drawing>
</file>

<file path=ppt/diagrams/layout1.xml><?xml version="1.0" encoding="utf-8"?>
<dgm:layoutDef xmlns:dgm="http://schemas.openxmlformats.org/drawingml/2006/diagram" xmlns:a="http://schemas.openxmlformats.org/drawingml/2006/main" uniqueId="urn:microsoft.com/office/officeart/2009/3/layout/StepUpProcess">
  <dgm:title val=""/>
  <dgm:desc val=""/>
  <dgm:catLst>
    <dgm:cat type="process" pri="1300"/>
  </dgm:catLst>
  <dgm:sampData>
    <dgm:dataModel>
      <dgm:ptLst>
        <dgm:pt modelId="0" type="doc"/>
        <dgm:pt modelId="10">
          <dgm:prSet phldr="1"/>
        </dgm:pt>
        <dgm:pt modelId="20">
          <dgm:prSet phldr="1"/>
        </dgm:pt>
        <dgm:pt modelId="30">
          <dgm:prSet phldr="1"/>
        </dgm:pt>
      </dgm:ptLst>
      <dgm:cxnLst>
        <dgm:cxn modelId="60" srcId="0" destId="10" srcOrd="0" destOrd="0"/>
        <dgm:cxn modelId="70" srcId="0" destId="20" srcOrd="1" destOrd="0"/>
        <dgm:cxn modelId="80" srcId="0" destId="30" srcOrd="2"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bL"/>
          <dgm:param type="flowDir" val="row"/>
          <dgm:param type="off" val="off"/>
          <dgm:param type="bkpt" val="fixed"/>
          <dgm:param type="bkPtFixedVal" val="1"/>
        </dgm:alg>
      </dgm:if>
      <dgm:else name="Name2">
        <dgm:alg type="snake">
          <dgm:param type="grDir" val="bR"/>
          <dgm:param type="flowDir" val="row"/>
          <dgm:param type="off" val="off"/>
          <dgm:param type="bkpt" val="fixed"/>
          <dgm:param type="bkPtFixedVal" val="1"/>
        </dgm:alg>
      </dgm:else>
    </dgm:choose>
    <dgm:shape xmlns:r="http://schemas.openxmlformats.org/officeDocument/2006/relationships" r:blip="">
      <dgm:adjLst/>
    </dgm:shape>
    <dgm:constrLst>
      <dgm:constr type="alignOff" forName="rootnode" val="1"/>
      <dgm:constr type="primFontSz" for="des" ptType="node" op="equ" val="65"/>
      <dgm:constr type="w" for="ch" forName="composite" refType="w"/>
      <dgm:constr type="h" for="ch" forName="composite" refType="h"/>
      <dgm:constr type="sp" refType="h" refFor="ch" refForName="composite" op="equ" fact="-0.765"/>
      <dgm:constr type="w" for="ch" forName="sibTrans" refType="w" fact="0.103"/>
      <dgm:constr type="h" for="ch" forName="sibTrans" refType="h" fact="0.103"/>
    </dgm:constrLst>
    <dgm:forEach name="nodesForEach" axis="ch" ptType="node">
      <dgm:layoutNode name="composite">
        <dgm:alg type="composite">
          <dgm:param type="ar" val="0.861"/>
        </dgm:alg>
        <dgm:shape xmlns:r="http://schemas.openxmlformats.org/officeDocument/2006/relationships" r:blip="">
          <dgm:adjLst/>
        </dgm:shape>
        <dgm:choose name="Name3">
          <dgm:if name="Name4" func="var" arg="dir" op="equ" val="norm">
            <dgm:constrLst>
              <dgm:constr type="l" for="ch" forName="LShape" refType="w" fact="0"/>
              <dgm:constr type="t" for="ch" forName="LShape" refType="h" fact="0.2347"/>
              <dgm:constr type="w" for="ch" forName="LShape" refType="w" fact="0.998"/>
              <dgm:constr type="h" for="ch" forName="LShape" refType="h" fact="0.5164"/>
              <dgm:constr type="r" for="ch" forName="ParentText" refType="w"/>
              <dgm:constr type="t" for="ch" forName="ParentText" refType="h" fact="0.32"/>
              <dgm:constr type="w" for="ch" forName="ParentText" refType="w" fact="0.901"/>
              <dgm:constr type="h" for="ch" forName="ParentText" refType="h" fact="0.68"/>
              <dgm:constr type="l" for="ch" forName="Triangle" refType="w" fact="0.83"/>
              <dgm:constr type="t" for="ch" forName="Triangle" refType="h" fact="0"/>
              <dgm:constr type="w" for="ch" forName="Triangle" refType="w" fact="0.17"/>
              <dgm:constr type="h" for="ch" forName="Triangle" refType="w" refFor="ch" refForName="Triangle"/>
            </dgm:constrLst>
          </dgm:if>
          <dgm:else name="Name5">
            <dgm:constrLst>
              <dgm:constr type="l" for="ch" forName="LShape" refType="w" fact="0.002"/>
              <dgm:constr type="t" for="ch" forName="LShape" refType="h" fact="0.2347"/>
              <dgm:constr type="w" for="ch" forName="LShape" refType="w"/>
              <dgm:constr type="h" for="ch" forName="LShape" refType="h" fact="0.5164"/>
              <dgm:constr type="l" for="ch" forName="ParentText" refType="w" fact="0"/>
              <dgm:constr type="t" for="ch" forName="ParentText" refType="h" fact="0.32"/>
              <dgm:constr type="w" for="ch" forName="ParentText" refType="w" fact="0.902"/>
              <dgm:constr type="h" for="ch" forName="ParentText" refType="h" fact="0.68"/>
              <dgm:constr type="l" for="ch" forName="Triangle" refType="w" fact="0"/>
              <dgm:constr type="t" for="ch" forName="Triangle" refType="h" fact="0"/>
              <dgm:constr type="w" for="ch" forName="Triangle" refType="w" fact="0.17"/>
              <dgm:constr type="h" for="ch" forName="Triangle" refType="w" refFor="ch" refForName="Triangle"/>
            </dgm:constrLst>
          </dgm:else>
        </dgm:choose>
        <dgm:layoutNode name="LShape" styleLbl="alignNode1">
          <dgm:alg type="sp"/>
          <dgm:choose name="Name6">
            <dgm:if name="Name7" func="var" arg="dir" op="equ" val="norm">
              <dgm:shape xmlns:r="http://schemas.openxmlformats.org/officeDocument/2006/relationships" rot="90" type="corner" r:blip="">
                <dgm:adjLst>
                  <dgm:adj idx="1" val="0.1612"/>
                  <dgm:adj idx="2" val="0.1611"/>
                </dgm:adjLst>
              </dgm:shape>
            </dgm:if>
            <dgm:else name="Name8">
              <dgm:shape xmlns:r="http://schemas.openxmlformats.org/officeDocument/2006/relationships" rot="180" type="corner" r:blip="">
                <dgm:adjLst>
                  <dgm:adj idx="1" val="0.1612"/>
                  <dgm:adj idx="2" val="0.1611"/>
                </dgm:adjLst>
              </dgm:shape>
            </dgm:else>
          </dgm:choose>
          <dgm:presOf/>
        </dgm:layoutNode>
        <dgm:layoutNode name="ParentText" styleLbl="revTx">
          <dgm:varLst>
            <dgm:chMax val="0"/>
            <dgm:chPref val="0"/>
            <dgm:bulletEnabled val="1"/>
          </dgm:varLst>
          <dgm:alg type="tx">
            <dgm:param type="parTxLTRAlign" val="l"/>
            <dgm:param type="txAnchorVert" val="t"/>
          </dgm:alg>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9">
          <dgm:if name="Name10" axis="followSib" ptType="node" func="cnt" op="gte" val="1">
            <dgm:layoutNode name="Triangle" styleLbl="alignNode1">
              <dgm:alg type="sp"/>
              <dgm:choose name="Name11">
                <dgm:if name="Name12" func="var" arg="dir" op="equ" val="norm">
                  <dgm:shape xmlns:r="http://schemas.openxmlformats.org/officeDocument/2006/relationships" type="triangle" r:blip="">
                    <dgm:adjLst>
                      <dgm:adj idx="1" val="1"/>
                    </dgm:adjLst>
                  </dgm:shape>
                </dgm:if>
                <dgm:else name="Name13">
                  <dgm:shape xmlns:r="http://schemas.openxmlformats.org/officeDocument/2006/relationships" rot="90" type="triangle" r:blip="">
                    <dgm:adjLst>
                      <dgm:adj idx="1" val="1"/>
                    </dgm:adjLst>
                  </dgm:shape>
                </dgm:else>
              </dgm:choose>
              <dgm:presOf/>
            </dgm:layoutNode>
          </dgm:if>
          <dgm:else name="Name14"/>
        </dgm:choose>
      </dgm:layoutNode>
      <dgm:forEach name="sibTransForEach" axis="followSib" ptType="sibTrans" cnt="1">
        <dgm:layoutNode name="sibTrans">
          <dgm:alg type="composite">
            <dgm:param type="ar" val="0.861"/>
          </dgm:alg>
          <dgm:constrLst>
            <dgm:constr type="w" for="ch" forName="space" refType="w"/>
            <dgm:constr type="h" for="ch" forName="space" refType="w"/>
          </dgm:constrLst>
          <dgm:layoutNode name="space" styleLbl="alignNode1">
            <dgm:alg type="sp"/>
            <dgm:shape xmlns:r="http://schemas.openxmlformats.org/officeDocument/2006/relationships" r:blip="">
              <dgm:adjLst/>
            </dgm:shape>
            <dgm:presOf/>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6068CC7-E96C-43A8-BC05-4E28DAE73EB8}" type="datetimeFigureOut">
              <a:rPr lang="en-US" smtClean="0"/>
              <a:t>7/14/2014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025D9C4-B23D-481A-AE2A-099E7DC40A9F}" type="slidenum">
              <a:rPr lang="en-US" smtClean="0"/>
              <a:t>‹#›</a:t>
            </a:fld>
            <a:endParaRPr lang="en-US"/>
          </a:p>
        </p:txBody>
      </p:sp>
    </p:spTree>
    <p:extLst>
      <p:ext uri="{BB962C8B-B14F-4D97-AF65-F5344CB8AC3E}">
        <p14:creationId xmlns:p14="http://schemas.microsoft.com/office/powerpoint/2010/main" val="226688820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smtClean="0"/>
              <a:t>Heard</a:t>
            </a:r>
            <a:r>
              <a:rPr lang="en-US" baseline="0" dirty="0" smtClean="0"/>
              <a:t> SPDG webinar where Dr. Rock presented her research and kept her in mind, connected to form partnership</a:t>
            </a:r>
          </a:p>
          <a:p>
            <a:pPr marL="0" indent="0">
              <a:buFont typeface="Arial" panose="020B0604020202020204" pitchFamily="34" charset="0"/>
              <a:buNone/>
            </a:pPr>
            <a:endParaRPr lang="en-US" dirty="0" smtClean="0"/>
          </a:p>
          <a:p>
            <a:pPr marL="171450" indent="-171450">
              <a:buFont typeface="Arial" panose="020B0604020202020204" pitchFamily="34" charset="0"/>
              <a:buChar char="•"/>
            </a:pPr>
            <a:r>
              <a:rPr lang="en-US" dirty="0" smtClean="0"/>
              <a:t>Leadership, Organization</a:t>
            </a:r>
            <a:r>
              <a:rPr lang="en-US" baseline="0" dirty="0" smtClean="0"/>
              <a:t> and Competency</a:t>
            </a:r>
          </a:p>
          <a:p>
            <a:pPr marL="0" indent="0">
              <a:buFont typeface="Arial" panose="020B0604020202020204" pitchFamily="34" charset="0"/>
              <a:buNone/>
            </a:pPr>
            <a:endParaRPr lang="en-US" baseline="0" dirty="0" smtClean="0"/>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smtClean="0"/>
              <a:t>Engaged these four in intense</a:t>
            </a:r>
            <a:r>
              <a:rPr lang="en-US" baseline="0" dirty="0" smtClean="0"/>
              <a:t> </a:t>
            </a:r>
            <a:r>
              <a:rPr lang="en-US" dirty="0" smtClean="0"/>
              <a:t>professional development accompanied</a:t>
            </a:r>
            <a:r>
              <a:rPr lang="en-US" baseline="0" dirty="0" smtClean="0"/>
              <a:t> by funding, (</a:t>
            </a:r>
            <a:r>
              <a:rPr lang="en-US" dirty="0" smtClean="0"/>
              <a:t>and all other LEAs in online modules</a:t>
            </a:r>
            <a:r>
              <a:rPr lang="en-US" baseline="0" dirty="0" smtClean="0"/>
              <a:t> </a:t>
            </a:r>
            <a:r>
              <a:rPr lang="en-US" dirty="0" smtClean="0"/>
              <a:t>&amp; network meeting,</a:t>
            </a:r>
            <a:r>
              <a:rPr lang="en-US" baseline="0" dirty="0" smtClean="0"/>
              <a:t> technology </a:t>
            </a:r>
            <a:r>
              <a:rPr lang="en-US" dirty="0" smtClean="0"/>
              <a:t>resource </a:t>
            </a:r>
            <a:r>
              <a:rPr lang="en-US" dirty="0" err="1" smtClean="0"/>
              <a:t>sharin</a:t>
            </a:r>
            <a:r>
              <a:rPr lang="en-US" dirty="0" smtClean="0"/>
              <a:t>)g</a:t>
            </a:r>
            <a:r>
              <a:rPr lang="en-US" baseline="0" dirty="0" smtClean="0"/>
              <a:t> with planned rollout and expansion based on what was learned this from these four this first year</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baseline="0" dirty="0" smtClean="0"/>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aseline="0" dirty="0" smtClean="0"/>
              <a:t>Meeting LEAs “where they are” with their implementation of coaching, providing support and information through the NC SIP website</a:t>
            </a:r>
            <a:endParaRPr lang="en-US" dirty="0" smtClean="0"/>
          </a:p>
          <a:p>
            <a:endParaRPr lang="en-US" dirty="0"/>
          </a:p>
        </p:txBody>
      </p:sp>
      <p:sp>
        <p:nvSpPr>
          <p:cNvPr id="4" name="Slide Number Placeholder 3"/>
          <p:cNvSpPr>
            <a:spLocks noGrp="1"/>
          </p:cNvSpPr>
          <p:nvPr>
            <p:ph type="sldNum" sz="quarter" idx="10"/>
          </p:nvPr>
        </p:nvSpPr>
        <p:spPr/>
        <p:txBody>
          <a:bodyPr/>
          <a:lstStyle/>
          <a:p>
            <a:fld id="{E025D9C4-B23D-481A-AE2A-099E7DC40A9F}" type="slidenum">
              <a:rPr lang="en-US" smtClean="0"/>
              <a:t>6</a:t>
            </a:fld>
            <a:endParaRPr lang="en-US"/>
          </a:p>
        </p:txBody>
      </p:sp>
    </p:spTree>
    <p:extLst>
      <p:ext uri="{BB962C8B-B14F-4D97-AF65-F5344CB8AC3E}">
        <p14:creationId xmlns:p14="http://schemas.microsoft.com/office/powerpoint/2010/main" val="402172479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Collaborative partnerships</a:t>
            </a:r>
            <a:r>
              <a:rPr lang="en-US" baseline="0" dirty="0" smtClean="0"/>
              <a:t> at multiple levels = </a:t>
            </a:r>
            <a:r>
              <a:rPr lang="en-US" baseline="0" dirty="0" err="1" smtClean="0"/>
              <a:t>Fullan’s</a:t>
            </a:r>
            <a:r>
              <a:rPr lang="en-US" baseline="0" dirty="0" smtClean="0"/>
              <a:t> change knowledge (i.e.,  tri level engagement). Tri-level reform or engagement requires thinking beyond changing individual schools or entities.</a:t>
            </a:r>
          </a:p>
          <a:p>
            <a:endParaRPr lang="en-US" baseline="0" dirty="0" smtClean="0"/>
          </a:p>
          <a:p>
            <a:r>
              <a:rPr lang="en-US" baseline="0" dirty="0" smtClean="0"/>
              <a:t>Tri level reform or engagement requires two components:</a:t>
            </a:r>
          </a:p>
          <a:p>
            <a:endParaRPr lang="en-US" baseline="0" dirty="0" smtClean="0"/>
          </a:p>
          <a:p>
            <a:pPr marL="228600" indent="-228600">
              <a:buAutoNum type="arabicPeriod"/>
            </a:pPr>
            <a:r>
              <a:rPr lang="en-US" baseline="0" dirty="0" smtClean="0"/>
              <a:t>Focus on internal development, while simultaneously:</a:t>
            </a:r>
          </a:p>
          <a:p>
            <a:pPr marL="228600" indent="-228600">
              <a:buAutoNum type="arabicPeriod"/>
            </a:pPr>
            <a:r>
              <a:rPr lang="en-US" baseline="0" dirty="0" smtClean="0"/>
              <a:t>Seek connections with other levels</a:t>
            </a:r>
          </a:p>
          <a:p>
            <a:pPr marL="228600" indent="-228600">
              <a:buAutoNum type="arabicPeriod"/>
            </a:pPr>
            <a:endParaRPr lang="en-US" baseline="0" dirty="0" smtClean="0"/>
          </a:p>
          <a:p>
            <a:pPr marL="0" indent="0">
              <a:buNone/>
            </a:pPr>
            <a:r>
              <a:rPr lang="en-US" baseline="0" dirty="0" smtClean="0"/>
              <a:t>We expanded </a:t>
            </a:r>
            <a:r>
              <a:rPr lang="en-US" baseline="0" dirty="0" err="1" smtClean="0"/>
              <a:t>Fullan’s</a:t>
            </a:r>
            <a:r>
              <a:rPr lang="en-US" baseline="0" dirty="0" smtClean="0"/>
              <a:t> tri level notion of reform, which focused on State, District, &amp; School/Community to include IHEs. </a:t>
            </a:r>
          </a:p>
          <a:p>
            <a:pPr marL="0" indent="0">
              <a:buNone/>
            </a:pPr>
            <a:endParaRPr lang="en-US" baseline="0" dirty="0" smtClean="0"/>
          </a:p>
          <a:p>
            <a:pPr marL="0" indent="0">
              <a:buNone/>
            </a:pPr>
            <a:r>
              <a:rPr lang="en-US" baseline="0" dirty="0" smtClean="0"/>
              <a:t>The goal of tri or quad level engagement is to create more than alignment across and between levels, Rather it is to achieve permeable connectivity – i.e., greater interaction, communication, and influence across and between the levels. In terms of change, the drivers are not only top down, but also bottom up. </a:t>
            </a:r>
          </a:p>
          <a:p>
            <a:pPr marL="0" indent="0">
              <a:buNone/>
            </a:pPr>
            <a:endParaRPr lang="en-US" baseline="0" dirty="0" smtClean="0"/>
          </a:p>
          <a:p>
            <a:pPr marL="0" indent="0">
              <a:buNone/>
            </a:pPr>
            <a:r>
              <a:rPr lang="en-US" baseline="0" dirty="0" err="1" smtClean="0"/>
              <a:t>Fullan</a:t>
            </a:r>
            <a:r>
              <a:rPr lang="en-US" baseline="0" dirty="0" smtClean="0"/>
              <a:t> defined capacity as new knowledge, skill, and ability. </a:t>
            </a:r>
          </a:p>
          <a:p>
            <a:pPr marL="0" indent="0">
              <a:buNone/>
            </a:pPr>
            <a:endParaRPr lang="en-US" baseline="0" dirty="0" smtClean="0"/>
          </a:p>
          <a:p>
            <a:pPr marL="0" indent="0">
              <a:buNone/>
            </a:pPr>
            <a:endParaRPr lang="en-US" baseline="0" dirty="0" smtClean="0"/>
          </a:p>
          <a:p>
            <a:pPr marL="228600" indent="-228600">
              <a:buAutoNum type="arabicPeriod"/>
            </a:pPr>
            <a:endParaRPr lang="en-US" baseline="0" dirty="0" smtClean="0"/>
          </a:p>
          <a:p>
            <a:endParaRPr lang="en-US" baseline="0" dirty="0" smtClean="0"/>
          </a:p>
          <a:p>
            <a:endParaRPr lang="en-US" baseline="0" dirty="0" smtClean="0"/>
          </a:p>
          <a:p>
            <a:endParaRPr lang="en-US" baseline="0" dirty="0" smtClean="0"/>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E025D9C4-B23D-481A-AE2A-099E7DC40A9F}" type="slidenum">
              <a:rPr lang="en-US" smtClean="0"/>
              <a:t>9</a:t>
            </a:fld>
            <a:endParaRPr lang="en-US"/>
          </a:p>
        </p:txBody>
      </p:sp>
    </p:spTree>
    <p:extLst>
      <p:ext uri="{BB962C8B-B14F-4D97-AF65-F5344CB8AC3E}">
        <p14:creationId xmlns:p14="http://schemas.microsoft.com/office/powerpoint/2010/main" val="365300061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baseline="0" dirty="0" smtClean="0"/>
              <a:t>NOTE: MAY WANT TO INCLUDE THE SLIDE OF CONCENTRIC CIRCLES THAT DEPICTS THE PROCES WE ENGAGED IN TO DETERMINE SITES WHO PARTICIPATED IN THE COACHING COLLABORATIVE. </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baseline="0" dirty="0" smtClean="0"/>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aseline="0" dirty="0" smtClean="0"/>
              <a:t>As a gateway for participation, w</a:t>
            </a:r>
            <a:r>
              <a:rPr lang="en-US" dirty="0" smtClean="0"/>
              <a:t>e</a:t>
            </a:r>
            <a:r>
              <a:rPr lang="en-US" baseline="0" dirty="0" smtClean="0"/>
              <a:t> were guided by demonstrated strength in the implementation drivers, hospitable environments for the work utilizing the data gathered during the LEAs annual developmental review</a:t>
            </a:r>
          </a:p>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baseline="0" dirty="0" smtClean="0"/>
          </a:p>
          <a:p>
            <a:pPr marL="171450" indent="-171450">
              <a:buFont typeface="Arial" panose="020B0604020202020204" pitchFamily="34" charset="0"/>
              <a:buChar char="•"/>
            </a:pPr>
            <a:r>
              <a:rPr lang="en-US" baseline="0" dirty="0" smtClean="0"/>
              <a:t>Assigned SEA regional consultants to facilitate and engage with LEAs in the process of developing their plans for installing coaching</a:t>
            </a:r>
          </a:p>
          <a:p>
            <a:pPr marL="171450" indent="-171450">
              <a:buFont typeface="Arial" panose="020B0604020202020204" pitchFamily="34" charset="0"/>
              <a:buChar char="•"/>
            </a:pPr>
            <a:endParaRPr lang="en-US" baseline="0" dirty="0" smtClean="0"/>
          </a:p>
          <a:p>
            <a:pPr marL="171450" indent="-171450">
              <a:buFont typeface="Arial" panose="020B0604020202020204" pitchFamily="34" charset="0"/>
              <a:buChar char="•"/>
            </a:pPr>
            <a:r>
              <a:rPr lang="en-US" baseline="0" dirty="0" smtClean="0"/>
              <a:t>LEA teams determined the direction and focus based on a variety of data sources – surveys, teacher needs, etc.</a:t>
            </a:r>
          </a:p>
          <a:p>
            <a:pPr marL="0" indent="0">
              <a:buFont typeface="Arial" panose="020B0604020202020204" pitchFamily="34" charset="0"/>
              <a:buNone/>
            </a:pPr>
            <a:endParaRPr lang="en-US" baseline="0" dirty="0" smtClean="0"/>
          </a:p>
          <a:p>
            <a:pPr marL="0" indent="0">
              <a:buFont typeface="Arial" panose="020B0604020202020204" pitchFamily="34" charset="0"/>
              <a:buNone/>
            </a:pPr>
            <a:endParaRPr lang="en-US" baseline="0" dirty="0" smtClean="0"/>
          </a:p>
          <a:p>
            <a:pPr marL="171450" indent="-171450">
              <a:buFont typeface="Arial" panose="020B0604020202020204" pitchFamily="34" charset="0"/>
              <a:buChar char="•"/>
            </a:pPr>
            <a:endParaRPr lang="en-US" baseline="0" dirty="0" smtClean="0"/>
          </a:p>
          <a:p>
            <a:pPr marL="171450" indent="-171450">
              <a:buFont typeface="Arial" panose="020B0604020202020204" pitchFamily="34" charset="0"/>
              <a:buChar char="•"/>
            </a:pPr>
            <a:endParaRPr lang="en-US" baseline="0" dirty="0" smtClean="0"/>
          </a:p>
          <a:p>
            <a:pPr marL="171450" indent="-171450">
              <a:buFont typeface="Arial" panose="020B0604020202020204" pitchFamily="34" charset="0"/>
              <a:buChar char="•"/>
            </a:pPr>
            <a:endParaRPr lang="en-US" baseline="0" dirty="0" smtClean="0"/>
          </a:p>
          <a:p>
            <a:pPr marL="171450" indent="-171450">
              <a:buFont typeface="Arial" panose="020B0604020202020204" pitchFamily="34" charset="0"/>
              <a:buChar char="•"/>
            </a:pPr>
            <a:endParaRPr lang="en-US" baseline="0" dirty="0" smtClean="0"/>
          </a:p>
          <a:p>
            <a:pPr marL="171450" indent="-171450">
              <a:buFont typeface="Arial" panose="020B0604020202020204" pitchFamily="34" charset="0"/>
              <a:buChar char="•"/>
            </a:pPr>
            <a:endParaRPr lang="en-US" baseline="0" dirty="0" smtClean="0"/>
          </a:p>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E025D9C4-B23D-481A-AE2A-099E7DC40A9F}" type="slidenum">
              <a:rPr lang="en-US" smtClean="0"/>
              <a:t>11</a:t>
            </a:fld>
            <a:endParaRPr lang="en-US"/>
          </a:p>
        </p:txBody>
      </p:sp>
    </p:spTree>
    <p:extLst>
      <p:ext uri="{BB962C8B-B14F-4D97-AF65-F5344CB8AC3E}">
        <p14:creationId xmlns:p14="http://schemas.microsoft.com/office/powerpoint/2010/main" val="95955852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025D9C4-B23D-481A-AE2A-099E7DC40A9F}" type="slidenum">
              <a:rPr lang="en-US" smtClean="0"/>
              <a:t>14</a:t>
            </a:fld>
            <a:endParaRPr lang="en-US"/>
          </a:p>
        </p:txBody>
      </p:sp>
    </p:spTree>
    <p:extLst>
      <p:ext uri="{BB962C8B-B14F-4D97-AF65-F5344CB8AC3E}">
        <p14:creationId xmlns:p14="http://schemas.microsoft.com/office/powerpoint/2010/main" val="414690904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025D9C4-B23D-481A-AE2A-099E7DC40A9F}" type="slidenum">
              <a:rPr lang="en-US" smtClean="0"/>
              <a:t>15</a:t>
            </a:fld>
            <a:endParaRPr lang="en-US"/>
          </a:p>
        </p:txBody>
      </p:sp>
    </p:spTree>
    <p:extLst>
      <p:ext uri="{BB962C8B-B14F-4D97-AF65-F5344CB8AC3E}">
        <p14:creationId xmlns:p14="http://schemas.microsoft.com/office/powerpoint/2010/main" val="358296011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NOTE:</a:t>
            </a:r>
            <a:r>
              <a:rPr lang="en-US" baseline="0" dirty="0" smtClean="0"/>
              <a:t> SHARE LOGIC MODEL FOR BOTH READING AND MATH</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Developed process to ascertain capacity for the work and how to measure the outcomes</a:t>
            </a:r>
          </a:p>
          <a:p>
            <a:endParaRPr lang="en-US" dirty="0"/>
          </a:p>
        </p:txBody>
      </p:sp>
      <p:sp>
        <p:nvSpPr>
          <p:cNvPr id="4" name="Slide Number Placeholder 3"/>
          <p:cNvSpPr>
            <a:spLocks noGrp="1"/>
          </p:cNvSpPr>
          <p:nvPr>
            <p:ph type="sldNum" sz="quarter" idx="10"/>
          </p:nvPr>
        </p:nvSpPr>
        <p:spPr/>
        <p:txBody>
          <a:bodyPr/>
          <a:lstStyle/>
          <a:p>
            <a:fld id="{E025D9C4-B23D-481A-AE2A-099E7DC40A9F}" type="slidenum">
              <a:rPr lang="en-US" smtClean="0"/>
              <a:t>16</a:t>
            </a:fld>
            <a:endParaRPr lang="en-US"/>
          </a:p>
        </p:txBody>
      </p:sp>
    </p:spTree>
    <p:extLst>
      <p:ext uri="{BB962C8B-B14F-4D97-AF65-F5344CB8AC3E}">
        <p14:creationId xmlns:p14="http://schemas.microsoft.com/office/powerpoint/2010/main" val="197488545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025D9C4-B23D-481A-AE2A-099E7DC40A9F}" type="slidenum">
              <a:rPr lang="en-US" smtClean="0"/>
              <a:t>20</a:t>
            </a:fld>
            <a:endParaRPr lang="en-US"/>
          </a:p>
        </p:txBody>
      </p:sp>
    </p:spTree>
    <p:extLst>
      <p:ext uri="{BB962C8B-B14F-4D97-AF65-F5344CB8AC3E}">
        <p14:creationId xmlns:p14="http://schemas.microsoft.com/office/powerpoint/2010/main" val="23243621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216C5678-EE20-4FA5-88E2-6E0BD67A2E26}" type="datetime1">
              <a:rPr lang="en-US" smtClean="0"/>
              <a:t>7/14/2014</a:t>
            </a:fld>
            <a:endParaRPr lang="en-US"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r>
              <a:rPr lang="en-US" smtClean="0"/>
              <a:t>Footer Text</a:t>
            </a:r>
            <a:endParaRPr lang="en-US" dirty="0"/>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BA9B540C-44DA-4F69-89C9-7C84606640D3}" type="slidenum">
              <a:rPr lang="en-US" smtClean="0"/>
              <a:pPr/>
              <a:t>‹#›</a:t>
            </a:fld>
            <a:endParaRPr lang="en-US" dirty="0"/>
          </a:p>
        </p:txBody>
      </p:sp>
    </p:spTree>
    <p:extLst>
      <p:ext uri="{BB962C8B-B14F-4D97-AF65-F5344CB8AC3E}">
        <p14:creationId xmlns:p14="http://schemas.microsoft.com/office/powerpoint/2010/main" val="246665851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A051B39-B140-43FE-96DB-472A2B59CE7C}" type="datetime1">
              <a:rPr lang="en-US" smtClean="0"/>
              <a:t>7/14/2014</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r>
              <a:rPr lang="en-US" smtClean="0"/>
              <a:t>Footer Text</a:t>
            </a:r>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BA9B540C-44DA-4F69-89C9-7C84606640D3}" type="slidenum">
              <a:rPr lang="en-US" smtClean="0"/>
              <a:pPr/>
              <a:t>‹#›</a:t>
            </a:fld>
            <a:endParaRPr lang="en-US"/>
          </a:p>
        </p:txBody>
      </p:sp>
    </p:spTree>
    <p:extLst>
      <p:ext uri="{BB962C8B-B14F-4D97-AF65-F5344CB8AC3E}">
        <p14:creationId xmlns:p14="http://schemas.microsoft.com/office/powerpoint/2010/main" val="363297513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A600BB2-27C5-458B-ABCE-839C88CF47CE}" type="datetime1">
              <a:rPr lang="en-US" smtClean="0"/>
              <a:t>7/14/2014</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r>
              <a:rPr lang="en-US" smtClean="0"/>
              <a:t>Footer Text</a:t>
            </a:r>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BA9B540C-44DA-4F69-89C9-7C84606640D3}" type="slidenum">
              <a:rPr lang="en-US" smtClean="0"/>
              <a:pPr/>
              <a:t>‹#›</a:t>
            </a:fld>
            <a:endParaRPr lang="en-US"/>
          </a:p>
        </p:txBody>
      </p:sp>
    </p:spTree>
    <p:extLst>
      <p:ext uri="{BB962C8B-B14F-4D97-AF65-F5344CB8AC3E}">
        <p14:creationId xmlns:p14="http://schemas.microsoft.com/office/powerpoint/2010/main" val="13100595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11D738E-8962-435F-8C43-147B8DD7E819}" type="datetime1">
              <a:rPr lang="en-US" smtClean="0"/>
              <a:t>7/14/2014</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r>
              <a:rPr lang="en-US" smtClean="0"/>
              <a:t>Footer Text</a:t>
            </a:r>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BA9B540C-44DA-4F69-89C9-7C84606640D3}" type="slidenum">
              <a:rPr lang="en-US" smtClean="0"/>
              <a:pPr/>
              <a:t>‹#›</a:t>
            </a:fld>
            <a:endParaRPr lang="en-US"/>
          </a:p>
        </p:txBody>
      </p:sp>
    </p:spTree>
    <p:extLst>
      <p:ext uri="{BB962C8B-B14F-4D97-AF65-F5344CB8AC3E}">
        <p14:creationId xmlns:p14="http://schemas.microsoft.com/office/powerpoint/2010/main" val="19805012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9CAEA93-55E7-4DA9-90C2-089A26EEFEC4}" type="datetime1">
              <a:rPr lang="en-US" smtClean="0"/>
              <a:t>7/14/2014</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r>
              <a:rPr lang="en-US" smtClean="0"/>
              <a:t>Footer Text</a:t>
            </a:r>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BA9B540C-44DA-4F69-89C9-7C84606640D3}" type="slidenum">
              <a:rPr lang="en-US" smtClean="0"/>
              <a:pPr/>
              <a:t>‹#›</a:t>
            </a:fld>
            <a:endParaRPr lang="en-US"/>
          </a:p>
        </p:txBody>
      </p:sp>
    </p:spTree>
    <p:extLst>
      <p:ext uri="{BB962C8B-B14F-4D97-AF65-F5344CB8AC3E}">
        <p14:creationId xmlns:p14="http://schemas.microsoft.com/office/powerpoint/2010/main" val="83785802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E34CF3C7-6809-4F39-BD67-A75817BDDE0A}" type="datetime1">
              <a:rPr lang="en-US" smtClean="0"/>
              <a:t>7/14/2014</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r>
              <a:rPr lang="en-US" smtClean="0"/>
              <a:t>Footer Text</a:t>
            </a:r>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BA9B540C-44DA-4F69-89C9-7C84606640D3}" type="slidenum">
              <a:rPr lang="en-US" smtClean="0"/>
              <a:pPr/>
              <a:t>‹#›</a:t>
            </a:fld>
            <a:endParaRPr lang="en-US"/>
          </a:p>
        </p:txBody>
      </p:sp>
    </p:spTree>
    <p:extLst>
      <p:ext uri="{BB962C8B-B14F-4D97-AF65-F5344CB8AC3E}">
        <p14:creationId xmlns:p14="http://schemas.microsoft.com/office/powerpoint/2010/main" val="35702847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F7EAEB24-CE78-465C-A726-91D0868FA48F}" type="datetime1">
              <a:rPr lang="en-US" smtClean="0"/>
              <a:t>7/14/2014</a:t>
            </a:fld>
            <a:endParaRPr lang="en-US"/>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p>
            <a:r>
              <a:rPr lang="en-US" smtClean="0"/>
              <a:t>Footer Text</a:t>
            </a:r>
            <a:endParaRPr lang="en-US"/>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p>
            <a:fld id="{BA9B540C-44DA-4F69-89C9-7C84606640D3}" type="slidenum">
              <a:rPr lang="en-US" smtClean="0"/>
              <a:pPr/>
              <a:t>‹#›</a:t>
            </a:fld>
            <a:endParaRPr lang="en-US"/>
          </a:p>
        </p:txBody>
      </p:sp>
    </p:spTree>
    <p:extLst>
      <p:ext uri="{BB962C8B-B14F-4D97-AF65-F5344CB8AC3E}">
        <p14:creationId xmlns:p14="http://schemas.microsoft.com/office/powerpoint/2010/main" val="2138798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0BAADF0-1749-4E8B-9691-B44A5F8C0895}" type="datetime1">
              <a:rPr lang="en-US" smtClean="0"/>
              <a:t>7/14/2014</a:t>
            </a:fld>
            <a:endParaRPr lang="en-US"/>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r>
              <a:rPr lang="en-US" smtClean="0"/>
              <a:t>Footer Text</a:t>
            </a:r>
            <a:endParaRPr lang="en-US"/>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fld id="{BA9B540C-44DA-4F69-89C9-7C84606640D3}" type="slidenum">
              <a:rPr lang="en-US" smtClean="0"/>
              <a:pPr/>
              <a:t>‹#›</a:t>
            </a:fld>
            <a:endParaRPr lang="en-US"/>
          </a:p>
        </p:txBody>
      </p:sp>
    </p:spTree>
    <p:extLst>
      <p:ext uri="{BB962C8B-B14F-4D97-AF65-F5344CB8AC3E}">
        <p14:creationId xmlns:p14="http://schemas.microsoft.com/office/powerpoint/2010/main" val="2267887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8AF628A-A867-4937-BBE5-207DB6F9C51A}" type="datetime1">
              <a:rPr lang="en-US" smtClean="0"/>
              <a:t>7/14/2014</a:t>
            </a:fld>
            <a:endParaRPr lang="en-US"/>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r>
              <a:rPr lang="en-US" smtClean="0"/>
              <a:t>Footer Text</a:t>
            </a:r>
            <a:endParaRPr lang="en-US"/>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fld id="{BA9B540C-44DA-4F69-89C9-7C84606640D3}" type="slidenum">
              <a:rPr lang="en-US" smtClean="0"/>
              <a:pPr/>
              <a:t>‹#›</a:t>
            </a:fld>
            <a:endParaRPr lang="en-US"/>
          </a:p>
        </p:txBody>
      </p:sp>
    </p:spTree>
    <p:extLst>
      <p:ext uri="{BB962C8B-B14F-4D97-AF65-F5344CB8AC3E}">
        <p14:creationId xmlns:p14="http://schemas.microsoft.com/office/powerpoint/2010/main" val="11511293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18BBB94-68E6-4675-A946-F1C5994EDBD7}" type="datetime1">
              <a:rPr lang="en-US" smtClean="0"/>
              <a:t>7/14/2014</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r>
              <a:rPr lang="en-US" smtClean="0"/>
              <a:t>Footer Text</a:t>
            </a:r>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BA9B540C-44DA-4F69-89C9-7C84606640D3}" type="slidenum">
              <a:rPr lang="en-US" smtClean="0"/>
              <a:pPr/>
              <a:t>‹#›</a:t>
            </a:fld>
            <a:endParaRPr lang="en-US"/>
          </a:p>
        </p:txBody>
      </p:sp>
    </p:spTree>
    <p:extLst>
      <p:ext uri="{BB962C8B-B14F-4D97-AF65-F5344CB8AC3E}">
        <p14:creationId xmlns:p14="http://schemas.microsoft.com/office/powerpoint/2010/main" val="42277168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C3B8377-21E3-4835-B75D-4E2847E2750F}" type="datetime1">
              <a:rPr lang="en-US" smtClean="0"/>
              <a:t>7/14/2014</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r>
              <a:rPr lang="en-US" smtClean="0"/>
              <a:t>Footer Text</a:t>
            </a:r>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BA9B540C-44DA-4F69-89C9-7C84606640D3}" type="slidenum">
              <a:rPr lang="en-US" smtClean="0"/>
              <a:pPr/>
              <a:t>‹#›</a:t>
            </a:fld>
            <a:endParaRPr lang="en-US"/>
          </a:p>
        </p:txBody>
      </p:sp>
    </p:spTree>
    <p:extLst>
      <p:ext uri="{BB962C8B-B14F-4D97-AF65-F5344CB8AC3E}">
        <p14:creationId xmlns:p14="http://schemas.microsoft.com/office/powerpoint/2010/main" val="5254704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em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17" Type="http://schemas.openxmlformats.org/officeDocument/2006/relationships/image" Target="../media/image5.png"/><Relationship Id="rId2" Type="http://schemas.openxmlformats.org/officeDocument/2006/relationships/slideLayout" Target="../slideLayouts/slideLayout2.xml"/><Relationship Id="rId16"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dirty="0"/>
          </a:p>
        </p:txBody>
      </p:sp>
      <p:sp>
        <p:nvSpPr>
          <p:cNvPr id="8" name="TextBox 7"/>
          <p:cNvSpPr txBox="1"/>
          <p:nvPr userDrawn="1"/>
        </p:nvSpPr>
        <p:spPr>
          <a:xfrm>
            <a:off x="4090921" y="6558290"/>
            <a:ext cx="361498" cy="489895"/>
          </a:xfrm>
          <a:prstGeom prst="rect">
            <a:avLst/>
          </a:prstGeom>
          <a:noFill/>
        </p:spPr>
        <p:txBody>
          <a:bodyPr wrap="square" rtlCol="0">
            <a:spAutoFit/>
          </a:bodyPr>
          <a:lstStyle/>
          <a:p>
            <a:endParaRPr lang="en-US" dirty="0"/>
          </a:p>
        </p:txBody>
      </p:sp>
      <p:sp>
        <p:nvSpPr>
          <p:cNvPr id="10" name="TextBox 9"/>
          <p:cNvSpPr txBox="1"/>
          <p:nvPr userDrawn="1"/>
        </p:nvSpPr>
        <p:spPr>
          <a:xfrm>
            <a:off x="4395721" y="6863090"/>
            <a:ext cx="361498" cy="489895"/>
          </a:xfrm>
          <a:prstGeom prst="rect">
            <a:avLst/>
          </a:prstGeom>
          <a:noFill/>
        </p:spPr>
        <p:txBody>
          <a:bodyPr wrap="square" rtlCol="0">
            <a:spAutoFit/>
          </a:bodyPr>
          <a:lstStyle/>
          <a:p>
            <a:endParaRPr lang="en-US" dirty="0"/>
          </a:p>
        </p:txBody>
      </p:sp>
      <p:sp>
        <p:nvSpPr>
          <p:cNvPr id="13" name="TextBox 12"/>
          <p:cNvSpPr txBox="1"/>
          <p:nvPr userDrawn="1"/>
        </p:nvSpPr>
        <p:spPr>
          <a:xfrm>
            <a:off x="3713463" y="6494303"/>
            <a:ext cx="184666" cy="369332"/>
          </a:xfrm>
          <a:prstGeom prst="rect">
            <a:avLst/>
          </a:prstGeom>
          <a:noFill/>
        </p:spPr>
        <p:txBody>
          <a:bodyPr wrap="none" rtlCol="0">
            <a:spAutoFit/>
          </a:bodyPr>
          <a:lstStyle/>
          <a:p>
            <a:endParaRPr lang="en-US" dirty="0"/>
          </a:p>
        </p:txBody>
      </p:sp>
      <p:pic>
        <p:nvPicPr>
          <p:cNvPr id="14" name="Picture 13" descr="PennantLeftPMS116C.eps"/>
          <p:cNvPicPr>
            <a:picLocks noChangeAspect="1"/>
          </p:cNvPicPr>
          <p:nvPr userDrawn="1"/>
        </p:nvPicPr>
        <p:blipFill>
          <a:blip r:embed="rId13"/>
          <a:stretch>
            <a:fillRect/>
          </a:stretch>
        </p:blipFill>
        <p:spPr>
          <a:xfrm>
            <a:off x="5949834" y="6312040"/>
            <a:ext cx="2989272" cy="311151"/>
          </a:xfrm>
          <a:prstGeom prst="rect">
            <a:avLst/>
          </a:prstGeom>
        </p:spPr>
      </p:pic>
      <p:sp>
        <p:nvSpPr>
          <p:cNvPr id="15" name="TextBox 14"/>
          <p:cNvSpPr txBox="1"/>
          <p:nvPr userDrawn="1"/>
        </p:nvSpPr>
        <p:spPr>
          <a:xfrm>
            <a:off x="1213708" y="6558603"/>
            <a:ext cx="184666" cy="369332"/>
          </a:xfrm>
          <a:prstGeom prst="rect">
            <a:avLst/>
          </a:prstGeom>
          <a:noFill/>
        </p:spPr>
        <p:txBody>
          <a:bodyPr wrap="none" rtlCol="0">
            <a:spAutoFit/>
          </a:bodyPr>
          <a:lstStyle/>
          <a:p>
            <a:endParaRPr lang="en-US" dirty="0"/>
          </a:p>
        </p:txBody>
      </p:sp>
      <p:pic>
        <p:nvPicPr>
          <p:cNvPr id="16" name="Picture 15"/>
          <p:cNvPicPr>
            <a:picLocks noChangeAspect="1"/>
          </p:cNvPicPr>
          <p:nvPr userDrawn="1"/>
        </p:nvPicPr>
        <p:blipFill>
          <a:blip r:embed="rId14"/>
          <a:stretch>
            <a:fillRect/>
          </a:stretch>
        </p:blipFill>
        <p:spPr>
          <a:xfrm>
            <a:off x="216816" y="6213416"/>
            <a:ext cx="2802891" cy="561774"/>
          </a:xfrm>
          <a:prstGeom prst="rect">
            <a:avLst/>
          </a:prstGeom>
        </p:spPr>
      </p:pic>
      <p:pic>
        <p:nvPicPr>
          <p:cNvPr id="23" name="Picture 22"/>
          <p:cNvPicPr>
            <a:picLocks noChangeAspect="1"/>
          </p:cNvPicPr>
          <p:nvPr userDrawn="1"/>
        </p:nvPicPr>
        <p:blipFill>
          <a:blip r:embed="rId15"/>
          <a:stretch>
            <a:fillRect/>
          </a:stretch>
        </p:blipFill>
        <p:spPr>
          <a:xfrm>
            <a:off x="3124199" y="6205224"/>
            <a:ext cx="966722" cy="625147"/>
          </a:xfrm>
          <a:prstGeom prst="rect">
            <a:avLst/>
          </a:prstGeom>
        </p:spPr>
      </p:pic>
      <p:pic>
        <p:nvPicPr>
          <p:cNvPr id="24" name="Picture 23"/>
          <p:cNvPicPr>
            <a:picLocks noChangeAspect="1"/>
          </p:cNvPicPr>
          <p:nvPr userDrawn="1"/>
        </p:nvPicPr>
        <p:blipFill>
          <a:blip r:embed="rId16"/>
          <a:stretch>
            <a:fillRect/>
          </a:stretch>
        </p:blipFill>
        <p:spPr>
          <a:xfrm>
            <a:off x="4202201" y="6213416"/>
            <a:ext cx="635000" cy="529641"/>
          </a:xfrm>
          <a:prstGeom prst="rect">
            <a:avLst/>
          </a:prstGeom>
        </p:spPr>
      </p:pic>
      <p:pic>
        <p:nvPicPr>
          <p:cNvPr id="28" name="Picture 27"/>
          <p:cNvPicPr>
            <a:picLocks noChangeAspect="1"/>
          </p:cNvPicPr>
          <p:nvPr userDrawn="1"/>
        </p:nvPicPr>
        <p:blipFill>
          <a:blip r:embed="rId17"/>
          <a:stretch>
            <a:fillRect/>
          </a:stretch>
        </p:blipFill>
        <p:spPr>
          <a:xfrm>
            <a:off x="5123240" y="6190336"/>
            <a:ext cx="607929" cy="582598"/>
          </a:xfrm>
          <a:prstGeom prst="rect">
            <a:avLst/>
          </a:prstGeom>
        </p:spPr>
      </p:pic>
    </p:spTree>
    <p:extLst>
      <p:ext uri="{BB962C8B-B14F-4D97-AF65-F5344CB8AC3E}">
        <p14:creationId xmlns:p14="http://schemas.microsoft.com/office/powerpoint/2010/main" val="291019373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sldNum="0"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0.xml.rels><?xml version="1.0" encoding="UTF-8" standalone="yes"?>
<Relationships xmlns="http://schemas.openxmlformats.org/package/2006/relationships"><Relationship Id="rId3" Type="http://schemas.openxmlformats.org/officeDocument/2006/relationships/hyperlink" Target="mailto:mlrock@uncg.edu"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hyperlink" Target="mailto:asjones@clevelandcountyschools.edu"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56627" y="3835411"/>
            <a:ext cx="8454666" cy="1470025"/>
          </a:xfrm>
        </p:spPr>
        <p:txBody>
          <a:bodyPr>
            <a:normAutofit fontScale="90000"/>
          </a:bodyPr>
          <a:lstStyle/>
          <a:p>
            <a:r>
              <a:rPr lang="en-US" b="1" i="1" dirty="0"/>
              <a:t>Quad-level Engagement: Leveraging Partnerships That Support Change in School and Statewide Professional Development Practices </a:t>
            </a:r>
            <a:r>
              <a:rPr lang="en-US" dirty="0"/>
              <a:t/>
            </a:r>
            <a:br>
              <a:rPr lang="en-US" dirty="0"/>
            </a:br>
            <a:endParaRPr lang="en-US" dirty="0"/>
          </a:p>
        </p:txBody>
      </p:sp>
      <p:pic>
        <p:nvPicPr>
          <p:cNvPr id="5" name="Picture 4" descr="Picture of two women looking at laptop" title="Photo"/>
          <p:cNvPicPr>
            <a:picLocks noChangeAspect="1"/>
          </p:cNvPicPr>
          <p:nvPr/>
        </p:nvPicPr>
        <p:blipFill>
          <a:blip r:embed="rId2"/>
          <a:stretch>
            <a:fillRect/>
          </a:stretch>
        </p:blipFill>
        <p:spPr>
          <a:xfrm>
            <a:off x="2913903" y="530633"/>
            <a:ext cx="3140981" cy="2346042"/>
          </a:xfrm>
          <a:prstGeom prst="rect">
            <a:avLst/>
          </a:prstGeom>
          <a:ln w="190500" cap="sq">
            <a:solidFill>
              <a:srgbClr val="C8C6BD"/>
            </a:solidFill>
            <a:prstDash val="solid"/>
            <a:miter lim="800000"/>
          </a:ln>
          <a:effectLst/>
          <a:scene3d>
            <a:camera prst="perspectiveFront" fov="5400000"/>
            <a:lightRig rig="threePt" dir="t">
              <a:rot lat="0" lon="0" rev="2100000"/>
            </a:lightRig>
          </a:scene3d>
          <a:sp3d extrusionH="25400">
            <a:bevelT w="304800" h="152400" prst="hardEdge"/>
            <a:extrusionClr>
              <a:srgbClr val="000000"/>
            </a:extrusionClr>
          </a:sp3d>
        </p:spPr>
      </p:pic>
    </p:spTree>
    <p:extLst>
      <p:ext uri="{BB962C8B-B14F-4D97-AF65-F5344CB8AC3E}">
        <p14:creationId xmlns:p14="http://schemas.microsoft.com/office/powerpoint/2010/main" val="259100923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Essential Question 2</a:t>
            </a:r>
            <a:endParaRPr lang="en-US" dirty="0"/>
          </a:p>
        </p:txBody>
      </p:sp>
      <p:sp>
        <p:nvSpPr>
          <p:cNvPr id="3" name="Content Placeholder 2"/>
          <p:cNvSpPr>
            <a:spLocks noGrp="1"/>
          </p:cNvSpPr>
          <p:nvPr>
            <p:ph idx="1"/>
          </p:nvPr>
        </p:nvSpPr>
        <p:spPr/>
        <p:txBody>
          <a:bodyPr/>
          <a:lstStyle/>
          <a:p>
            <a:pPr lvl="0"/>
            <a:r>
              <a:rPr lang="en-US" dirty="0"/>
              <a:t>How can NC’s Coaching Collaborative model, featuring quad-level engagement, help others implement technology enabled coaching that supports school and statewide professional development efforts in systematic and sustainable ways?</a:t>
            </a:r>
          </a:p>
          <a:p>
            <a:endParaRPr lang="en-US" dirty="0"/>
          </a:p>
        </p:txBody>
      </p:sp>
    </p:spTree>
    <p:extLst>
      <p:ext uri="{BB962C8B-B14F-4D97-AF65-F5344CB8AC3E}">
        <p14:creationId xmlns:p14="http://schemas.microsoft.com/office/powerpoint/2010/main" val="297635844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SEA </a:t>
            </a:r>
            <a:r>
              <a:rPr lang="en-US" dirty="0" smtClean="0"/>
              <a:t>Perspective </a:t>
            </a:r>
            <a:r>
              <a:rPr lang="en-US" sz="2000" dirty="0" smtClean="0"/>
              <a:t>(continued)</a:t>
            </a:r>
            <a:endParaRPr lang="en-US" sz="2000" dirty="0"/>
          </a:p>
        </p:txBody>
      </p:sp>
      <p:sp>
        <p:nvSpPr>
          <p:cNvPr id="3" name="Content Placeholder 2"/>
          <p:cNvSpPr>
            <a:spLocks noGrp="1"/>
          </p:cNvSpPr>
          <p:nvPr>
            <p:ph idx="1"/>
          </p:nvPr>
        </p:nvSpPr>
        <p:spPr>
          <a:xfrm>
            <a:off x="381000" y="1600200"/>
            <a:ext cx="8389620" cy="4525963"/>
          </a:xfrm>
        </p:spPr>
        <p:txBody>
          <a:bodyPr/>
          <a:lstStyle/>
          <a:p>
            <a:r>
              <a:rPr lang="en-US" dirty="0" smtClean="0"/>
              <a:t>Built on foundations of Evidence Based Practices</a:t>
            </a:r>
          </a:p>
          <a:p>
            <a:r>
              <a:rPr lang="en-US" dirty="0" smtClean="0"/>
              <a:t>Met the LEAs ‘where they were’ in their development of coaching installation</a:t>
            </a:r>
          </a:p>
          <a:p>
            <a:r>
              <a:rPr lang="en-US" dirty="0" smtClean="0"/>
              <a:t>Based decisions for plans on data collected</a:t>
            </a:r>
          </a:p>
          <a:p>
            <a:r>
              <a:rPr lang="en-US" dirty="0" smtClean="0"/>
              <a:t>Used ‘lessons learned’ to move forward with additional best practice sites</a:t>
            </a:r>
          </a:p>
          <a:p>
            <a:endParaRPr lang="en-US" dirty="0"/>
          </a:p>
        </p:txBody>
      </p:sp>
    </p:spTree>
    <p:extLst>
      <p:ext uri="{BB962C8B-B14F-4D97-AF65-F5344CB8AC3E}">
        <p14:creationId xmlns:p14="http://schemas.microsoft.com/office/powerpoint/2010/main" val="256329810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LEA Perspective – District </a:t>
            </a:r>
            <a:r>
              <a:rPr lang="en-US" dirty="0"/>
              <a:t>Level</a:t>
            </a:r>
            <a:br>
              <a:rPr lang="en-US" dirty="0"/>
            </a:br>
            <a:r>
              <a:rPr lang="en-US" sz="2200" dirty="0"/>
              <a:t>(continued)</a:t>
            </a:r>
            <a:endParaRPr lang="en-US" sz="2200" dirty="0"/>
          </a:p>
        </p:txBody>
      </p:sp>
      <p:sp>
        <p:nvSpPr>
          <p:cNvPr id="3" name="Content Placeholder 2"/>
          <p:cNvSpPr>
            <a:spLocks noGrp="1"/>
          </p:cNvSpPr>
          <p:nvPr>
            <p:ph idx="1"/>
          </p:nvPr>
        </p:nvSpPr>
        <p:spPr/>
        <p:txBody>
          <a:bodyPr/>
          <a:lstStyle/>
          <a:p>
            <a:r>
              <a:rPr lang="en-US" dirty="0" smtClean="0"/>
              <a:t>Professional Development</a:t>
            </a:r>
          </a:p>
          <a:p>
            <a:pPr lvl="1"/>
            <a:r>
              <a:rPr lang="en-US" dirty="0" smtClean="0"/>
              <a:t>Local</a:t>
            </a:r>
          </a:p>
          <a:p>
            <a:pPr lvl="1"/>
            <a:r>
              <a:rPr lang="en-US" dirty="0" smtClean="0"/>
              <a:t>State</a:t>
            </a:r>
          </a:p>
          <a:p>
            <a:pPr lvl="1"/>
            <a:r>
              <a:rPr lang="en-US" dirty="0" smtClean="0"/>
              <a:t>University</a:t>
            </a:r>
          </a:p>
          <a:p>
            <a:r>
              <a:rPr lang="en-US" dirty="0" smtClean="0"/>
              <a:t>Formalized, Systematic Process</a:t>
            </a:r>
          </a:p>
          <a:p>
            <a:pPr lvl="1"/>
            <a:r>
              <a:rPr lang="en-US" dirty="0" smtClean="0"/>
              <a:t>Supported by DPI and University</a:t>
            </a:r>
          </a:p>
          <a:p>
            <a:r>
              <a:rPr lang="en-US" dirty="0" smtClean="0"/>
              <a:t>LEA Autonomy</a:t>
            </a:r>
          </a:p>
          <a:p>
            <a:pPr lvl="1"/>
            <a:r>
              <a:rPr lang="en-US" dirty="0" smtClean="0"/>
              <a:t>“CCS Coaching Model”</a:t>
            </a:r>
            <a:endParaRPr lang="en-US" dirty="0"/>
          </a:p>
        </p:txBody>
      </p:sp>
    </p:spTree>
    <p:extLst>
      <p:ext uri="{BB962C8B-B14F-4D97-AF65-F5344CB8AC3E}">
        <p14:creationId xmlns:p14="http://schemas.microsoft.com/office/powerpoint/2010/main" val="147182530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LEA Perspective – Building </a:t>
            </a:r>
            <a:r>
              <a:rPr lang="en-US" dirty="0"/>
              <a:t>Level</a:t>
            </a:r>
            <a:br>
              <a:rPr lang="en-US" dirty="0"/>
            </a:br>
            <a:r>
              <a:rPr lang="en-US" sz="2200" dirty="0"/>
              <a:t>(continued)</a:t>
            </a:r>
            <a:endParaRPr lang="en-US" sz="2200" dirty="0"/>
          </a:p>
        </p:txBody>
      </p:sp>
      <p:sp>
        <p:nvSpPr>
          <p:cNvPr id="3" name="Content Placeholder 2"/>
          <p:cNvSpPr>
            <a:spLocks noGrp="1"/>
          </p:cNvSpPr>
          <p:nvPr>
            <p:ph idx="1"/>
          </p:nvPr>
        </p:nvSpPr>
        <p:spPr/>
        <p:txBody>
          <a:bodyPr/>
          <a:lstStyle/>
          <a:p>
            <a:r>
              <a:rPr lang="en-US" dirty="0" smtClean="0"/>
              <a:t>Focused </a:t>
            </a:r>
          </a:p>
          <a:p>
            <a:pPr lvl="1"/>
            <a:r>
              <a:rPr lang="en-US" dirty="0" smtClean="0"/>
              <a:t>Reading Foundations</a:t>
            </a:r>
          </a:p>
          <a:p>
            <a:pPr lvl="1"/>
            <a:r>
              <a:rPr lang="en-US" dirty="0" smtClean="0"/>
              <a:t>Teachers at Multiple Ability Levels</a:t>
            </a:r>
          </a:p>
          <a:p>
            <a:r>
              <a:rPr lang="en-US" dirty="0" smtClean="0"/>
              <a:t>Formalized</a:t>
            </a:r>
          </a:p>
          <a:p>
            <a:pPr lvl="1"/>
            <a:r>
              <a:rPr lang="en-US" dirty="0" smtClean="0"/>
              <a:t>Process</a:t>
            </a:r>
          </a:p>
          <a:p>
            <a:pPr lvl="1"/>
            <a:r>
              <a:rPr lang="en-US" dirty="0" smtClean="0"/>
              <a:t>Paperwork</a:t>
            </a:r>
            <a:endParaRPr lang="en-US" dirty="0"/>
          </a:p>
        </p:txBody>
      </p:sp>
    </p:spTree>
    <p:extLst>
      <p:ext uri="{BB962C8B-B14F-4D97-AF65-F5344CB8AC3E}">
        <p14:creationId xmlns:p14="http://schemas.microsoft.com/office/powerpoint/2010/main" val="328924297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IHE </a:t>
            </a:r>
            <a:r>
              <a:rPr lang="en-US" dirty="0"/>
              <a:t>Perspective </a:t>
            </a:r>
            <a:r>
              <a:rPr lang="en-US" sz="2000" dirty="0"/>
              <a:t>(continued)</a:t>
            </a:r>
            <a:endParaRPr lang="en-US" sz="2000" dirty="0"/>
          </a:p>
        </p:txBody>
      </p:sp>
      <p:sp>
        <p:nvSpPr>
          <p:cNvPr id="3" name="Content Placeholder 2"/>
          <p:cNvSpPr>
            <a:spLocks noGrp="1"/>
          </p:cNvSpPr>
          <p:nvPr>
            <p:ph idx="1"/>
          </p:nvPr>
        </p:nvSpPr>
        <p:spPr/>
        <p:txBody>
          <a:bodyPr>
            <a:normAutofit/>
          </a:bodyPr>
          <a:lstStyle/>
          <a:p>
            <a:r>
              <a:rPr lang="en-US" dirty="0" smtClean="0"/>
              <a:t>Listened and review a decade’s worth of previous change efforts</a:t>
            </a:r>
          </a:p>
          <a:p>
            <a:r>
              <a:rPr lang="en-US" dirty="0" smtClean="0"/>
              <a:t>Relied on NIRN model as a guide</a:t>
            </a:r>
          </a:p>
          <a:p>
            <a:r>
              <a:rPr lang="en-US" dirty="0"/>
              <a:t>Adopted a top down and bottom up strategic </a:t>
            </a:r>
            <a:r>
              <a:rPr lang="en-US" dirty="0" smtClean="0"/>
              <a:t>plan</a:t>
            </a:r>
          </a:p>
          <a:p>
            <a:r>
              <a:rPr lang="en-US" dirty="0" smtClean="0"/>
              <a:t>Generated and co-constructed technology enabled and traditional resources to build coaching capacity </a:t>
            </a:r>
          </a:p>
          <a:p>
            <a:endParaRPr lang="en-US" dirty="0"/>
          </a:p>
        </p:txBody>
      </p:sp>
    </p:spTree>
    <p:extLst>
      <p:ext uri="{BB962C8B-B14F-4D97-AF65-F5344CB8AC3E}">
        <p14:creationId xmlns:p14="http://schemas.microsoft.com/office/powerpoint/2010/main" val="348057267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Essential Question 3</a:t>
            </a:r>
            <a:endParaRPr lang="en-US" dirty="0"/>
          </a:p>
        </p:txBody>
      </p:sp>
      <p:sp>
        <p:nvSpPr>
          <p:cNvPr id="3" name="Content Placeholder 2"/>
          <p:cNvSpPr>
            <a:spLocks noGrp="1"/>
          </p:cNvSpPr>
          <p:nvPr>
            <p:ph idx="1"/>
          </p:nvPr>
        </p:nvSpPr>
        <p:spPr/>
        <p:txBody>
          <a:bodyPr>
            <a:normAutofit/>
          </a:bodyPr>
          <a:lstStyle/>
          <a:p>
            <a:pPr lvl="0"/>
            <a:r>
              <a:rPr lang="en-US" dirty="0"/>
              <a:t>What tools (e.g., National Implementation Research Network [NIRN]) and tactics have you used among partners to ensure systematic and sustainable implementation of technology enabled coaching that supports school and statewide professional development efforts? How have you measured effectiveness? What are ideas for collecting outcome data across partners, projects, and states?</a:t>
            </a:r>
          </a:p>
          <a:p>
            <a:endParaRPr lang="en-US" dirty="0"/>
          </a:p>
        </p:txBody>
      </p:sp>
    </p:spTree>
    <p:extLst>
      <p:ext uri="{BB962C8B-B14F-4D97-AF65-F5344CB8AC3E}">
        <p14:creationId xmlns:p14="http://schemas.microsoft.com/office/powerpoint/2010/main" val="284669707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SEA </a:t>
            </a:r>
            <a:r>
              <a:rPr lang="en-US" dirty="0"/>
              <a:t>Perspective </a:t>
            </a:r>
            <a:r>
              <a:rPr lang="en-US" sz="2000" dirty="0"/>
              <a:t>(</a:t>
            </a:r>
            <a:r>
              <a:rPr lang="en-US" sz="2000" dirty="0" smtClean="0"/>
              <a:t>continued 2)</a:t>
            </a:r>
            <a:endParaRPr lang="en-US" sz="2000" dirty="0"/>
          </a:p>
        </p:txBody>
      </p:sp>
      <p:sp>
        <p:nvSpPr>
          <p:cNvPr id="3" name="Content Placeholder 2"/>
          <p:cNvSpPr>
            <a:spLocks noGrp="1"/>
          </p:cNvSpPr>
          <p:nvPr>
            <p:ph idx="1"/>
          </p:nvPr>
        </p:nvSpPr>
        <p:spPr/>
        <p:txBody>
          <a:bodyPr/>
          <a:lstStyle/>
          <a:p>
            <a:r>
              <a:rPr lang="en-US" dirty="0" smtClean="0"/>
              <a:t>Used the annual developmental review</a:t>
            </a:r>
          </a:p>
          <a:p>
            <a:r>
              <a:rPr lang="en-US" dirty="0" smtClean="0"/>
              <a:t>Assessed strengths demonstrated in the integrated and compensatory implementation drivers (leadership, competency, organization)</a:t>
            </a:r>
          </a:p>
          <a:p>
            <a:r>
              <a:rPr lang="en-US" dirty="0" smtClean="0"/>
              <a:t>Created logic models for both Evidence Based Practice focus areas</a:t>
            </a:r>
          </a:p>
          <a:p>
            <a:endParaRPr lang="en-US" dirty="0" smtClean="0"/>
          </a:p>
          <a:p>
            <a:endParaRPr lang="en-US" dirty="0"/>
          </a:p>
        </p:txBody>
      </p:sp>
    </p:spTree>
    <p:extLst>
      <p:ext uri="{BB962C8B-B14F-4D97-AF65-F5344CB8AC3E}">
        <p14:creationId xmlns:p14="http://schemas.microsoft.com/office/powerpoint/2010/main" val="316067568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LEA Perspective – </a:t>
            </a:r>
            <a:br>
              <a:rPr lang="en-US" dirty="0" smtClean="0"/>
            </a:br>
            <a:r>
              <a:rPr lang="en-US" dirty="0" smtClean="0"/>
              <a:t>District &amp; Building Level</a:t>
            </a:r>
            <a:endParaRPr lang="en-US" dirty="0"/>
          </a:p>
        </p:txBody>
      </p:sp>
      <p:sp>
        <p:nvSpPr>
          <p:cNvPr id="3" name="Content Placeholder 2"/>
          <p:cNvSpPr>
            <a:spLocks noGrp="1"/>
          </p:cNvSpPr>
          <p:nvPr>
            <p:ph idx="1"/>
          </p:nvPr>
        </p:nvSpPr>
        <p:spPr/>
        <p:txBody>
          <a:bodyPr>
            <a:normAutofit/>
          </a:bodyPr>
          <a:lstStyle/>
          <a:p>
            <a:r>
              <a:rPr lang="en-US" dirty="0" smtClean="0"/>
              <a:t>Systematic, Collaborative Approach </a:t>
            </a:r>
          </a:p>
          <a:p>
            <a:pPr lvl="1"/>
            <a:r>
              <a:rPr lang="en-US" dirty="0" smtClean="0"/>
              <a:t>CCS Coaching Program Logic Model (plan &amp; evaluate)</a:t>
            </a:r>
          </a:p>
          <a:p>
            <a:pPr lvl="1"/>
            <a:r>
              <a:rPr lang="en-US" dirty="0" smtClean="0"/>
              <a:t>CCS Coaching Manual (explicit purpose &amp; process)</a:t>
            </a:r>
          </a:p>
          <a:p>
            <a:r>
              <a:rPr lang="en-US" dirty="0" smtClean="0"/>
              <a:t>Getting “real” with technology</a:t>
            </a:r>
          </a:p>
          <a:p>
            <a:pPr lvl="1"/>
            <a:r>
              <a:rPr lang="en-US" dirty="0" err="1" smtClean="0"/>
              <a:t>Swivl</a:t>
            </a:r>
            <a:endParaRPr lang="en-US" dirty="0" smtClean="0"/>
          </a:p>
          <a:p>
            <a:pPr lvl="1"/>
            <a:r>
              <a:rPr lang="en-US" dirty="0" smtClean="0"/>
              <a:t>Bluetooth </a:t>
            </a:r>
          </a:p>
          <a:p>
            <a:pPr lvl="1"/>
            <a:r>
              <a:rPr lang="en-US" dirty="0" smtClean="0"/>
              <a:t>Virtual Communication</a:t>
            </a:r>
          </a:p>
        </p:txBody>
      </p:sp>
    </p:spTree>
    <p:extLst>
      <p:ext uri="{BB962C8B-B14F-4D97-AF65-F5344CB8AC3E}">
        <p14:creationId xmlns:p14="http://schemas.microsoft.com/office/powerpoint/2010/main" val="179853477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IHE </a:t>
            </a:r>
            <a:r>
              <a:rPr lang="en-US" dirty="0"/>
              <a:t>Perspective </a:t>
            </a:r>
            <a:r>
              <a:rPr lang="en-US" sz="2000" dirty="0"/>
              <a:t>(</a:t>
            </a:r>
            <a:r>
              <a:rPr lang="en-US" sz="2000" dirty="0" smtClean="0"/>
              <a:t>continued 2)</a:t>
            </a:r>
            <a:endParaRPr lang="en-US" sz="2000" dirty="0"/>
          </a:p>
        </p:txBody>
      </p:sp>
      <p:sp>
        <p:nvSpPr>
          <p:cNvPr id="3" name="Content Placeholder 2"/>
          <p:cNvSpPr>
            <a:spLocks noGrp="1"/>
          </p:cNvSpPr>
          <p:nvPr>
            <p:ph idx="1"/>
          </p:nvPr>
        </p:nvSpPr>
        <p:spPr/>
        <p:txBody>
          <a:bodyPr/>
          <a:lstStyle/>
          <a:p>
            <a:r>
              <a:rPr lang="en-US" dirty="0" smtClean="0"/>
              <a:t>Aimed for flexibility within structure</a:t>
            </a:r>
          </a:p>
          <a:p>
            <a:r>
              <a:rPr lang="en-US" dirty="0" smtClean="0"/>
              <a:t>Guided by Project LINK-2-LEAD logic model as well as the interface with LEA and SEA logic models (e.g., shared goals, outcomes, evaluation tactics)</a:t>
            </a:r>
          </a:p>
          <a:p>
            <a:r>
              <a:rPr lang="en-US" dirty="0" smtClean="0"/>
              <a:t>Engaging in ongoing discussion and collaboration with partners regarding measurement and evaluating </a:t>
            </a:r>
            <a:r>
              <a:rPr lang="en-US" dirty="0" err="1" smtClean="0"/>
              <a:t>efffectiveness</a:t>
            </a:r>
            <a:endParaRPr lang="en-US" dirty="0" smtClean="0"/>
          </a:p>
          <a:p>
            <a:endParaRPr lang="en-US" dirty="0" smtClean="0"/>
          </a:p>
          <a:p>
            <a:endParaRPr lang="en-US" dirty="0"/>
          </a:p>
        </p:txBody>
      </p:sp>
    </p:spTree>
    <p:extLst>
      <p:ext uri="{BB962C8B-B14F-4D97-AF65-F5344CB8AC3E}">
        <p14:creationId xmlns:p14="http://schemas.microsoft.com/office/powerpoint/2010/main" val="221148443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Concluding Thoughts</a:t>
            </a:r>
            <a:endParaRPr lang="en-US" dirty="0"/>
          </a:p>
        </p:txBody>
      </p:sp>
      <p:sp>
        <p:nvSpPr>
          <p:cNvPr id="3" name="Content Placeholder 2"/>
          <p:cNvSpPr>
            <a:spLocks noGrp="1"/>
          </p:cNvSpPr>
          <p:nvPr>
            <p:ph idx="1"/>
          </p:nvPr>
        </p:nvSpPr>
        <p:spPr/>
        <p:txBody>
          <a:bodyPr/>
          <a:lstStyle/>
          <a:p>
            <a:r>
              <a:rPr lang="en-US" dirty="0" smtClean="0"/>
              <a:t>Streamline and Focus</a:t>
            </a:r>
          </a:p>
          <a:p>
            <a:pPr lvl="1"/>
            <a:r>
              <a:rPr lang="en-US" dirty="0" smtClean="0"/>
              <a:t>Possibility Mindset vs. Barrier Mindset</a:t>
            </a:r>
          </a:p>
          <a:p>
            <a:r>
              <a:rPr lang="en-US" dirty="0"/>
              <a:t>Plan </a:t>
            </a:r>
            <a:r>
              <a:rPr lang="en-US" dirty="0" smtClean="0"/>
              <a:t>Systematically &amp; Put Faith in Change/Research Literature</a:t>
            </a:r>
          </a:p>
          <a:p>
            <a:r>
              <a:rPr lang="en-US" dirty="0" smtClean="0"/>
              <a:t>Synthesize Professional Development </a:t>
            </a:r>
          </a:p>
          <a:p>
            <a:r>
              <a:rPr lang="en-US" dirty="0" smtClean="0"/>
              <a:t>Embrace Autonomy</a:t>
            </a:r>
          </a:p>
          <a:p>
            <a:r>
              <a:rPr lang="en-US" dirty="0" smtClean="0"/>
              <a:t>Make use of existing resources and seek new sources/partnerships to build capacity</a:t>
            </a:r>
            <a:endParaRPr lang="en-US" dirty="0"/>
          </a:p>
        </p:txBody>
      </p:sp>
    </p:spTree>
    <p:extLst>
      <p:ext uri="{BB962C8B-B14F-4D97-AF65-F5344CB8AC3E}">
        <p14:creationId xmlns:p14="http://schemas.microsoft.com/office/powerpoint/2010/main" val="164116961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Advance Organizer</a:t>
            </a:r>
            <a:endParaRPr lang="en-US" dirty="0"/>
          </a:p>
        </p:txBody>
      </p:sp>
      <p:graphicFrame>
        <p:nvGraphicFramePr>
          <p:cNvPr id="4" name="Content Placeholder 3" descr="3 steps in advance organizer - with 3 essential questions" title="Graphic"/>
          <p:cNvGraphicFramePr>
            <a:graphicFrameLocks noGrp="1"/>
          </p:cNvGraphicFramePr>
          <p:nvPr>
            <p:ph idx="1"/>
            <p:extLst>
              <p:ext uri="{D42A27DB-BD31-4B8C-83A1-F6EECF244321}">
                <p14:modId xmlns:p14="http://schemas.microsoft.com/office/powerpoint/2010/main" val="850956475"/>
              </p:ext>
            </p:extLst>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67647960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Contact Information</a:t>
            </a:r>
            <a:endParaRPr lang="en-US" dirty="0"/>
          </a:p>
        </p:txBody>
      </p:sp>
      <p:sp>
        <p:nvSpPr>
          <p:cNvPr id="3" name="Content Placeholder 2"/>
          <p:cNvSpPr>
            <a:spLocks noGrp="1"/>
          </p:cNvSpPr>
          <p:nvPr>
            <p:ph idx="1"/>
          </p:nvPr>
        </p:nvSpPr>
        <p:spPr/>
        <p:txBody>
          <a:bodyPr/>
          <a:lstStyle/>
          <a:p>
            <a:r>
              <a:rPr lang="en-US" dirty="0" smtClean="0"/>
              <a:t>Marcia L. Rock, Ph.D. (</a:t>
            </a:r>
            <a:r>
              <a:rPr lang="en-US" dirty="0" smtClean="0">
                <a:hlinkClick r:id="rId3"/>
              </a:rPr>
              <a:t>mlrock@uncg.edu</a:t>
            </a:r>
            <a:r>
              <a:rPr lang="en-US" dirty="0" smtClean="0"/>
              <a:t>)</a:t>
            </a:r>
          </a:p>
          <a:p>
            <a:r>
              <a:rPr lang="en-US" dirty="0" smtClean="0"/>
              <a:t>Paula Crawford, </a:t>
            </a:r>
            <a:r>
              <a:rPr lang="en-US" dirty="0" err="1" smtClean="0"/>
              <a:t>Ed.D</a:t>
            </a:r>
            <a:r>
              <a:rPr lang="en-US" dirty="0"/>
              <a:t>. (</a:t>
            </a:r>
            <a:r>
              <a:rPr lang="en-US" dirty="0" err="1"/>
              <a:t>Paula.Crawford@</a:t>
            </a:r>
            <a:r>
              <a:rPr lang="en-US" dirty="0" err="1" smtClean="0"/>
              <a:t>dpi.nc.gov</a:t>
            </a:r>
            <a:r>
              <a:rPr lang="en-US" dirty="0" smtClean="0"/>
              <a:t>)</a:t>
            </a:r>
          </a:p>
          <a:p>
            <a:r>
              <a:rPr lang="en-US" dirty="0" smtClean="0"/>
              <a:t>Dr. Amy Jones (</a:t>
            </a:r>
            <a:r>
              <a:rPr lang="en-US" u="sng" dirty="0">
                <a:hlinkClick r:id="rId4"/>
              </a:rPr>
              <a:t>asjones@</a:t>
            </a:r>
            <a:r>
              <a:rPr lang="en-US" u="sng" dirty="0" smtClean="0">
                <a:hlinkClick r:id="rId4"/>
              </a:rPr>
              <a:t>clevelandcountyschools.edu</a:t>
            </a:r>
            <a:r>
              <a:rPr lang="en-US" u="sng" dirty="0" smtClean="0"/>
              <a:t>)</a:t>
            </a:r>
          </a:p>
          <a:p>
            <a:r>
              <a:rPr lang="en-US" u="sng" dirty="0" smtClean="0"/>
              <a:t>Morgan Blanton (</a:t>
            </a:r>
            <a:r>
              <a:rPr lang="en-US" u="sng" dirty="0" err="1" smtClean="0"/>
              <a:t>mblanton</a:t>
            </a:r>
            <a:r>
              <a:rPr lang="en-US" u="sng" dirty="0" err="1"/>
              <a:t>@</a:t>
            </a:r>
            <a:r>
              <a:rPr lang="en-US" u="sng" dirty="0" err="1" smtClean="0"/>
              <a:t>clevelandcountyschools.org</a:t>
            </a:r>
            <a:r>
              <a:rPr lang="en-US" u="sng" dirty="0" smtClean="0"/>
              <a:t>)</a:t>
            </a:r>
            <a:r>
              <a:rPr lang="en-US" dirty="0" smtClean="0"/>
              <a:t> </a:t>
            </a:r>
            <a:endParaRPr lang="en-US" dirty="0"/>
          </a:p>
          <a:p>
            <a:pPr marL="0" indent="0">
              <a:buNone/>
            </a:pPr>
            <a:endParaRPr lang="en-US" dirty="0"/>
          </a:p>
          <a:p>
            <a:endParaRPr lang="en-US" dirty="0" smtClean="0"/>
          </a:p>
        </p:txBody>
      </p:sp>
    </p:spTree>
    <p:extLst>
      <p:ext uri="{BB962C8B-B14F-4D97-AF65-F5344CB8AC3E}">
        <p14:creationId xmlns:p14="http://schemas.microsoft.com/office/powerpoint/2010/main" val="281628907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4123" y="0"/>
            <a:ext cx="8229600" cy="1143000"/>
          </a:xfrm>
        </p:spPr>
        <p:txBody>
          <a:bodyPr/>
          <a:lstStyle/>
          <a:p>
            <a:r>
              <a:rPr lang="en-US" dirty="0" smtClean="0"/>
              <a:t>In this session…</a:t>
            </a:r>
            <a:endParaRPr lang="en-US" dirty="0"/>
          </a:p>
        </p:txBody>
      </p:sp>
      <p:sp>
        <p:nvSpPr>
          <p:cNvPr id="3" name="Content Placeholder 2"/>
          <p:cNvSpPr>
            <a:spLocks noGrp="1"/>
          </p:cNvSpPr>
          <p:nvPr>
            <p:ph idx="1"/>
          </p:nvPr>
        </p:nvSpPr>
        <p:spPr>
          <a:xfrm>
            <a:off x="457200" y="1078664"/>
            <a:ext cx="8229600" cy="5047499"/>
          </a:xfrm>
        </p:spPr>
        <p:txBody>
          <a:bodyPr>
            <a:normAutofit fontScale="92500"/>
          </a:bodyPr>
          <a:lstStyle/>
          <a:p>
            <a:r>
              <a:rPr lang="en-US" dirty="0"/>
              <a:t>Presenters </a:t>
            </a:r>
            <a:r>
              <a:rPr lang="en-US" dirty="0" smtClean="0"/>
              <a:t>describe </a:t>
            </a:r>
            <a:r>
              <a:rPr lang="en-US" dirty="0"/>
              <a:t>the North Carolina State Improvement Project Coaching Collaborative –an innovative partnership between a university discretionary leadership development project, schools, districts, and SEA staff. </a:t>
            </a:r>
            <a:endParaRPr lang="en-US" dirty="0" smtClean="0"/>
          </a:p>
          <a:p>
            <a:pPr marL="0" indent="0">
              <a:buNone/>
            </a:pPr>
            <a:endParaRPr lang="en-US" sz="900" dirty="0" smtClean="0"/>
          </a:p>
          <a:p>
            <a:r>
              <a:rPr lang="en-US" dirty="0" smtClean="0"/>
              <a:t>Representatives </a:t>
            </a:r>
            <a:r>
              <a:rPr lang="en-US" dirty="0"/>
              <a:t>from each system </a:t>
            </a:r>
            <a:r>
              <a:rPr lang="en-US" dirty="0" smtClean="0"/>
              <a:t>tell </a:t>
            </a:r>
            <a:r>
              <a:rPr lang="en-US" dirty="0"/>
              <a:t>about working collaboratively to implement technology enabled coaching initiatives and support school and statewide professional development efforts.</a:t>
            </a:r>
          </a:p>
          <a:p>
            <a:endParaRPr lang="en-US" dirty="0"/>
          </a:p>
        </p:txBody>
      </p:sp>
    </p:spTree>
    <p:extLst>
      <p:ext uri="{BB962C8B-B14F-4D97-AF65-F5344CB8AC3E}">
        <p14:creationId xmlns:p14="http://schemas.microsoft.com/office/powerpoint/2010/main" val="224268207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7615" y="53438"/>
            <a:ext cx="8229600" cy="894743"/>
          </a:xfrm>
        </p:spPr>
        <p:txBody>
          <a:bodyPr/>
          <a:lstStyle/>
          <a:p>
            <a:r>
              <a:rPr lang="en-US" dirty="0" smtClean="0"/>
              <a:t>Rationale</a:t>
            </a:r>
            <a:endParaRPr lang="en-US" dirty="0"/>
          </a:p>
        </p:txBody>
      </p:sp>
      <p:sp>
        <p:nvSpPr>
          <p:cNvPr id="3" name="Content Placeholder 2"/>
          <p:cNvSpPr>
            <a:spLocks noGrp="1"/>
          </p:cNvSpPr>
          <p:nvPr>
            <p:ph idx="1"/>
          </p:nvPr>
        </p:nvSpPr>
        <p:spPr>
          <a:xfrm>
            <a:off x="457200" y="948181"/>
            <a:ext cx="8229600" cy="5184548"/>
          </a:xfrm>
        </p:spPr>
        <p:txBody>
          <a:bodyPr>
            <a:normAutofit fontScale="92500" lnSpcReduction="10000"/>
          </a:bodyPr>
          <a:lstStyle/>
          <a:p>
            <a:r>
              <a:rPr lang="en-US" sz="2600" dirty="0"/>
              <a:t>Cultivating effective teachers requires </a:t>
            </a:r>
            <a:r>
              <a:rPr lang="en-US" sz="2600" b="1" dirty="0"/>
              <a:t>job embedded professional development</a:t>
            </a:r>
            <a:r>
              <a:rPr lang="en-US" sz="2600" dirty="0"/>
              <a:t>  –including coaching. Joyce and Showers (2002) found traditional techniques (e.g., demonstrations) had an effect size (ES) of 0.0 on transfer of </a:t>
            </a:r>
            <a:r>
              <a:rPr lang="en-US" sz="2600" dirty="0" smtClean="0"/>
              <a:t>training. When </a:t>
            </a:r>
            <a:r>
              <a:rPr lang="en-US" sz="2600" dirty="0"/>
              <a:t>coaching was added the </a:t>
            </a:r>
            <a:r>
              <a:rPr lang="en-US" sz="2600" b="1" dirty="0"/>
              <a:t>ES</a:t>
            </a:r>
            <a:r>
              <a:rPr lang="en-US" sz="2600" dirty="0"/>
              <a:t> increased to </a:t>
            </a:r>
            <a:r>
              <a:rPr lang="en-US" sz="2600" b="1" dirty="0"/>
              <a:t>1.42</a:t>
            </a:r>
            <a:r>
              <a:rPr lang="en-US" sz="2600" dirty="0"/>
              <a:t>. </a:t>
            </a:r>
            <a:endParaRPr lang="en-US" sz="2600" dirty="0" smtClean="0"/>
          </a:p>
          <a:p>
            <a:pPr marL="0" indent="0">
              <a:buNone/>
            </a:pPr>
            <a:endParaRPr lang="en-US" sz="900" dirty="0" smtClean="0"/>
          </a:p>
          <a:p>
            <a:r>
              <a:rPr lang="en-US" sz="2600" dirty="0" smtClean="0"/>
              <a:t>More </a:t>
            </a:r>
            <a:r>
              <a:rPr lang="en-US" sz="2600" dirty="0"/>
              <a:t>recently, Rock et al. (2014) reported </a:t>
            </a:r>
            <a:r>
              <a:rPr lang="en-US" sz="2600" b="1" dirty="0"/>
              <a:t>longer-term benefits</a:t>
            </a:r>
            <a:r>
              <a:rPr lang="en-US" sz="2600" dirty="0"/>
              <a:t> of technology enabled coaching, such as teachers’ continued use of evidence-based practices and increased student </a:t>
            </a:r>
            <a:r>
              <a:rPr lang="en-US" sz="2600" dirty="0" smtClean="0"/>
              <a:t>engagement.</a:t>
            </a:r>
          </a:p>
          <a:p>
            <a:pPr marL="0" indent="0">
              <a:buNone/>
            </a:pPr>
            <a:endParaRPr lang="en-US" sz="900" dirty="0" smtClean="0"/>
          </a:p>
          <a:p>
            <a:r>
              <a:rPr lang="en-US" sz="2600" dirty="0" smtClean="0"/>
              <a:t>Drawing </a:t>
            </a:r>
            <a:r>
              <a:rPr lang="en-US" sz="2600" dirty="0"/>
              <a:t>on tenants of </a:t>
            </a:r>
            <a:r>
              <a:rPr lang="en-US" sz="2600" dirty="0" err="1"/>
              <a:t>Fullan’s</a:t>
            </a:r>
            <a:r>
              <a:rPr lang="en-US" sz="2600" dirty="0"/>
              <a:t> (2006) tri-level engagement, our quad-level variation includes alignment on four levels (i.e., schools, districts, states, </a:t>
            </a:r>
            <a:r>
              <a:rPr lang="en-US" sz="2600" i="1" dirty="0"/>
              <a:t>and</a:t>
            </a:r>
            <a:r>
              <a:rPr lang="en-US" sz="2600" dirty="0"/>
              <a:t> universities) to foster </a:t>
            </a:r>
            <a:r>
              <a:rPr lang="en-US" sz="2600" b="1" dirty="0"/>
              <a:t>“permeable connectivity”</a:t>
            </a:r>
            <a:r>
              <a:rPr lang="en-US" sz="2600" dirty="0"/>
              <a:t>, create change in professional development practices, and improve student outcomes.</a:t>
            </a:r>
          </a:p>
          <a:p>
            <a:pPr marL="0" indent="0">
              <a:buNone/>
            </a:pPr>
            <a:endParaRPr lang="en-US" dirty="0"/>
          </a:p>
        </p:txBody>
      </p:sp>
    </p:spTree>
    <p:extLst>
      <p:ext uri="{BB962C8B-B14F-4D97-AF65-F5344CB8AC3E}">
        <p14:creationId xmlns:p14="http://schemas.microsoft.com/office/powerpoint/2010/main" val="101933268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Essential Question 1</a:t>
            </a:r>
            <a:endParaRPr lang="en-US" dirty="0"/>
          </a:p>
        </p:txBody>
      </p:sp>
      <p:sp>
        <p:nvSpPr>
          <p:cNvPr id="3" name="Content Placeholder 2"/>
          <p:cNvSpPr>
            <a:spLocks noGrp="1"/>
          </p:cNvSpPr>
          <p:nvPr>
            <p:ph idx="1"/>
          </p:nvPr>
        </p:nvSpPr>
        <p:spPr/>
        <p:txBody>
          <a:bodyPr/>
          <a:lstStyle/>
          <a:p>
            <a:pPr lvl="0"/>
            <a:r>
              <a:rPr lang="en-US" dirty="0"/>
              <a:t>How are university, local school districts, and State personnel working together in your State to implement technology enabled coaching that supports school and statewide professional development efforts?</a:t>
            </a:r>
          </a:p>
          <a:p>
            <a:pPr marL="0" indent="0">
              <a:buNone/>
            </a:pPr>
            <a:endParaRPr lang="en-US" dirty="0"/>
          </a:p>
        </p:txBody>
      </p:sp>
    </p:spTree>
    <p:extLst>
      <p:ext uri="{BB962C8B-B14F-4D97-AF65-F5344CB8AC3E}">
        <p14:creationId xmlns:p14="http://schemas.microsoft.com/office/powerpoint/2010/main" val="248245984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SEA Perspective</a:t>
            </a:r>
            <a:endParaRPr lang="en-US" dirty="0"/>
          </a:p>
        </p:txBody>
      </p:sp>
      <p:sp>
        <p:nvSpPr>
          <p:cNvPr id="3" name="Content Placeholder 2"/>
          <p:cNvSpPr>
            <a:spLocks noGrp="1"/>
          </p:cNvSpPr>
          <p:nvPr>
            <p:ph idx="1"/>
          </p:nvPr>
        </p:nvSpPr>
        <p:spPr>
          <a:xfrm>
            <a:off x="457200" y="1600200"/>
            <a:ext cx="8290560" cy="4525963"/>
          </a:xfrm>
        </p:spPr>
        <p:txBody>
          <a:bodyPr/>
          <a:lstStyle/>
          <a:p>
            <a:r>
              <a:rPr lang="en-US" dirty="0" smtClean="0"/>
              <a:t>Formed partnership with UNC-G expert in field</a:t>
            </a:r>
          </a:p>
          <a:p>
            <a:r>
              <a:rPr lang="en-US" dirty="0" smtClean="0"/>
              <a:t>Developed process to identify LEAs with strong implementation drivers</a:t>
            </a:r>
          </a:p>
          <a:p>
            <a:r>
              <a:rPr lang="en-US" dirty="0" smtClean="0"/>
              <a:t>Targeted best practice sites for usability testing</a:t>
            </a:r>
          </a:p>
          <a:p>
            <a:r>
              <a:rPr lang="en-US" dirty="0" smtClean="0"/>
              <a:t>Exposed all LEAs to resources, frameworks, technology options, but promoted autonomy</a:t>
            </a:r>
          </a:p>
          <a:p>
            <a:endParaRPr lang="en-US" dirty="0" smtClean="0"/>
          </a:p>
          <a:p>
            <a:endParaRPr lang="en-US" dirty="0"/>
          </a:p>
        </p:txBody>
      </p:sp>
    </p:spTree>
    <p:extLst>
      <p:ext uri="{BB962C8B-B14F-4D97-AF65-F5344CB8AC3E}">
        <p14:creationId xmlns:p14="http://schemas.microsoft.com/office/powerpoint/2010/main" val="7031950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LEA Perspective – District Level</a:t>
            </a:r>
            <a:endParaRPr lang="en-US" dirty="0"/>
          </a:p>
        </p:txBody>
      </p:sp>
      <p:sp>
        <p:nvSpPr>
          <p:cNvPr id="3" name="Content Placeholder 2"/>
          <p:cNvSpPr>
            <a:spLocks noGrp="1"/>
          </p:cNvSpPr>
          <p:nvPr>
            <p:ph idx="1"/>
          </p:nvPr>
        </p:nvSpPr>
        <p:spPr/>
        <p:txBody>
          <a:bodyPr>
            <a:normAutofit lnSpcReduction="10000"/>
          </a:bodyPr>
          <a:lstStyle/>
          <a:p>
            <a:r>
              <a:rPr lang="en-US" dirty="0" smtClean="0"/>
              <a:t>K-12 Initiative</a:t>
            </a:r>
          </a:p>
          <a:p>
            <a:pPr lvl="1"/>
            <a:r>
              <a:rPr lang="en-US" dirty="0" smtClean="0"/>
              <a:t>General Education </a:t>
            </a:r>
          </a:p>
          <a:p>
            <a:pPr lvl="1"/>
            <a:r>
              <a:rPr lang="en-US" dirty="0" smtClean="0"/>
              <a:t>Special Education</a:t>
            </a:r>
          </a:p>
          <a:p>
            <a:pPr lvl="1"/>
            <a:r>
              <a:rPr lang="en-US" dirty="0" smtClean="0"/>
              <a:t>Elementary, Middle, &amp; High Schools</a:t>
            </a:r>
          </a:p>
          <a:p>
            <a:r>
              <a:rPr lang="en-US" dirty="0" smtClean="0"/>
              <a:t>Training all coaches</a:t>
            </a:r>
          </a:p>
          <a:p>
            <a:pPr lvl="1"/>
            <a:r>
              <a:rPr lang="en-US" dirty="0" smtClean="0"/>
              <a:t>Curriculum Technology Coordinators (K-5)</a:t>
            </a:r>
          </a:p>
          <a:p>
            <a:pPr lvl="2"/>
            <a:r>
              <a:rPr lang="en-US" dirty="0" smtClean="0"/>
              <a:t>One per school</a:t>
            </a:r>
          </a:p>
          <a:p>
            <a:pPr lvl="1"/>
            <a:r>
              <a:rPr lang="en-US" dirty="0" smtClean="0"/>
              <a:t>Curriculum Coordinators (6-12)</a:t>
            </a:r>
          </a:p>
          <a:p>
            <a:pPr lvl="2"/>
            <a:r>
              <a:rPr lang="en-US" dirty="0" smtClean="0"/>
              <a:t>One per middle/high zone</a:t>
            </a:r>
            <a:endParaRPr lang="en-US" dirty="0"/>
          </a:p>
        </p:txBody>
      </p:sp>
    </p:spTree>
    <p:extLst>
      <p:ext uri="{BB962C8B-B14F-4D97-AF65-F5344CB8AC3E}">
        <p14:creationId xmlns:p14="http://schemas.microsoft.com/office/powerpoint/2010/main" val="217631106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LEA Perspective – Building Level</a:t>
            </a:r>
            <a:endParaRPr lang="en-US" dirty="0"/>
          </a:p>
        </p:txBody>
      </p:sp>
      <p:sp>
        <p:nvSpPr>
          <p:cNvPr id="3" name="Content Placeholder 2"/>
          <p:cNvSpPr>
            <a:spLocks noGrp="1"/>
          </p:cNvSpPr>
          <p:nvPr>
            <p:ph idx="1"/>
          </p:nvPr>
        </p:nvSpPr>
        <p:spPr/>
        <p:txBody>
          <a:bodyPr/>
          <a:lstStyle/>
          <a:p>
            <a:r>
              <a:rPr lang="en-US" dirty="0" smtClean="0"/>
              <a:t>Operationalizing “Coaching”</a:t>
            </a:r>
          </a:p>
          <a:p>
            <a:pPr lvl="1"/>
            <a:r>
              <a:rPr lang="en-US" dirty="0" smtClean="0"/>
              <a:t>Modeling in CCS</a:t>
            </a:r>
          </a:p>
          <a:p>
            <a:pPr lvl="1"/>
            <a:r>
              <a:rPr lang="en-US" dirty="0" smtClean="0"/>
              <a:t>Shift from former CC/CTC role</a:t>
            </a:r>
          </a:p>
          <a:p>
            <a:pPr lvl="1"/>
            <a:endParaRPr lang="en-US" dirty="0" smtClean="0"/>
          </a:p>
          <a:p>
            <a:r>
              <a:rPr lang="en-US" dirty="0" smtClean="0"/>
              <a:t>CMS School Improvement Plan</a:t>
            </a:r>
          </a:p>
          <a:p>
            <a:pPr lvl="1"/>
            <a:r>
              <a:rPr lang="en-US" dirty="0" smtClean="0"/>
              <a:t>Literacy Interventions</a:t>
            </a:r>
          </a:p>
          <a:p>
            <a:pPr lvl="1"/>
            <a:r>
              <a:rPr lang="en-US" dirty="0" smtClean="0"/>
              <a:t>Classroom Management</a:t>
            </a:r>
            <a:endParaRPr lang="en-US" dirty="0"/>
          </a:p>
        </p:txBody>
      </p:sp>
    </p:spTree>
    <p:extLst>
      <p:ext uri="{BB962C8B-B14F-4D97-AF65-F5344CB8AC3E}">
        <p14:creationId xmlns:p14="http://schemas.microsoft.com/office/powerpoint/2010/main" val="16869866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IHE Perspective</a:t>
            </a:r>
            <a:endParaRPr lang="en-US" dirty="0"/>
          </a:p>
        </p:txBody>
      </p:sp>
      <p:sp>
        <p:nvSpPr>
          <p:cNvPr id="3" name="Content Placeholder 2"/>
          <p:cNvSpPr>
            <a:spLocks noGrp="1"/>
          </p:cNvSpPr>
          <p:nvPr>
            <p:ph idx="1"/>
          </p:nvPr>
        </p:nvSpPr>
        <p:spPr/>
        <p:txBody>
          <a:bodyPr/>
          <a:lstStyle/>
          <a:p>
            <a:r>
              <a:rPr lang="en-US" dirty="0" smtClean="0"/>
              <a:t>Created collaborative partnerships at multiple levels to proactively build capacity in technology enabled coaching to support adoption and ongoing use of evidence-based and best practice</a:t>
            </a:r>
          </a:p>
          <a:p>
            <a:r>
              <a:rPr lang="en-US" dirty="0" smtClean="0"/>
              <a:t>Used federally funded grant goals and resources to establish and maintain partnerships</a:t>
            </a:r>
          </a:p>
          <a:p>
            <a:endParaRPr lang="en-US" dirty="0"/>
          </a:p>
        </p:txBody>
      </p:sp>
    </p:spTree>
    <p:extLst>
      <p:ext uri="{BB962C8B-B14F-4D97-AF65-F5344CB8AC3E}">
        <p14:creationId xmlns:p14="http://schemas.microsoft.com/office/powerpoint/2010/main" val="3372284105"/>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1430</TotalTime>
  <Words>1179</Words>
  <Application>Microsoft Office PowerPoint</Application>
  <PresentationFormat>On-screen Show (4:3)</PresentationFormat>
  <Paragraphs>149</Paragraphs>
  <Slides>20</Slides>
  <Notes>7</Notes>
  <HiddenSlides>0</HiddenSlides>
  <MMClips>0</MMClips>
  <ScaleCrop>false</ScaleCrop>
  <HeadingPairs>
    <vt:vector size="4" baseType="variant">
      <vt:variant>
        <vt:lpstr>Theme</vt:lpstr>
      </vt:variant>
      <vt:variant>
        <vt:i4>1</vt:i4>
      </vt:variant>
      <vt:variant>
        <vt:lpstr>Slide Titles</vt:lpstr>
      </vt:variant>
      <vt:variant>
        <vt:i4>20</vt:i4>
      </vt:variant>
    </vt:vector>
  </HeadingPairs>
  <TitlesOfParts>
    <vt:vector size="21" baseType="lpstr">
      <vt:lpstr>Office Theme</vt:lpstr>
      <vt:lpstr>Quad-level Engagement: Leveraging Partnerships That Support Change in School and Statewide Professional Development Practices  </vt:lpstr>
      <vt:lpstr>Advance Organizer</vt:lpstr>
      <vt:lpstr>In this session…</vt:lpstr>
      <vt:lpstr>Rationale</vt:lpstr>
      <vt:lpstr>Essential Question 1</vt:lpstr>
      <vt:lpstr>SEA Perspective</vt:lpstr>
      <vt:lpstr>LEA Perspective – District Level</vt:lpstr>
      <vt:lpstr>LEA Perspective – Building Level</vt:lpstr>
      <vt:lpstr>IHE Perspective</vt:lpstr>
      <vt:lpstr>Essential Question 2</vt:lpstr>
      <vt:lpstr>SEA Perspective (continued)</vt:lpstr>
      <vt:lpstr>LEA Perspective – District Level (continued)</vt:lpstr>
      <vt:lpstr>LEA Perspective – Building Level (continued)</vt:lpstr>
      <vt:lpstr>IHE Perspective (continued)</vt:lpstr>
      <vt:lpstr>Essential Question 3</vt:lpstr>
      <vt:lpstr>SEA Perspective (continued 2)</vt:lpstr>
      <vt:lpstr>LEA Perspective –  District &amp; Building Level</vt:lpstr>
      <vt:lpstr>IHE Perspective (continued 2)</vt:lpstr>
      <vt:lpstr>Concluding Thoughts</vt:lpstr>
      <vt:lpstr>Contact Information</vt:lpstr>
    </vt:vector>
  </TitlesOfParts>
  <Manager/>
  <Company/>
  <LinksUpToDate>false</LinksUpToDate>
  <SharedDoc>false</SharedDoc>
  <HyperlinkBase/>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Quad-level Engagement:</dc:title>
  <dc:subject>Leveraging Partnerships that Support Change in School and Statewide Professional Development Practices</dc:subject>
  <dc:creator>Office of Special Education Programs (OSEP) </dc:creator>
  <cp:keywords/>
  <dc:description/>
  <cp:lastModifiedBy>dmaeyaert</cp:lastModifiedBy>
  <cp:revision>48</cp:revision>
  <dcterms:created xsi:type="dcterms:W3CDTF">2014-06-06T00:21:58Z</dcterms:created>
  <dcterms:modified xsi:type="dcterms:W3CDTF">2014-07-14T05:18:48Z</dcterms:modified>
  <cp:category>Public Domain</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Language">
    <vt:lpwstr>English</vt:lpwstr>
  </property>
</Properties>
</file>