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71" r:id="rId6"/>
    <p:sldId id="269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0" autoAdjust="0"/>
    <p:restoredTop sz="86380" autoAdjust="0"/>
  </p:normalViewPr>
  <p:slideViewPr>
    <p:cSldViewPr snapToGrid="0">
      <p:cViewPr varScale="1">
        <p:scale>
          <a:sx n="133" d="100"/>
          <a:sy n="133" d="100"/>
        </p:scale>
        <p:origin x="-102" y="-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7/14/2014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7/14/2014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7/14/2014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7/14/2014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7/14/2014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7/14/2014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sdse.org/publications-t577/the-federal-investment-in-personnel-preparation-fo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670048"/>
          </a:xfrm>
        </p:spPr>
        <p:txBody>
          <a:bodyPr>
            <a:normAutofit/>
          </a:bodyPr>
          <a:lstStyle/>
          <a:p>
            <a:r>
              <a:rPr lang="en-US" sz="4800" dirty="0">
                <a:cs typeface="Times New Roman" panose="02020603050405020304" pitchFamily="18" charset="0"/>
              </a:rPr>
              <a:t>The Federal Investment in Personnel Preparation for Special Educators:</a:t>
            </a:r>
            <a:br>
              <a:rPr lang="en-US" sz="4800" dirty="0">
                <a:cs typeface="Times New Roman" panose="02020603050405020304" pitchFamily="18" charset="0"/>
              </a:rPr>
            </a:br>
            <a:r>
              <a:rPr lang="en-US" sz="4800" dirty="0">
                <a:cs typeface="Times New Roman" panose="02020603050405020304" pitchFamily="18" charset="0"/>
              </a:rPr>
              <a:t>Exploring Our Past, Present and </a:t>
            </a:r>
            <a:r>
              <a:rPr lang="en-US" sz="4800" dirty="0" smtClean="0">
                <a:cs typeface="Times New Roman" panose="02020603050405020304" pitchFamily="18" charset="0"/>
              </a:rPr>
              <a:t>Future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Katharine Shepherd, University of Vermont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Jane West, consultant to TED, HECSE, AACTE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Suzanne Robinson, University of Kansas</a:t>
            </a: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68740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Impact… </a:t>
            </a:r>
            <a:r>
              <a:rPr lang="en-US" sz="2400" dirty="0" smtClean="0"/>
              <a:t>(continued 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4.	Improving the lives </a:t>
            </a:r>
            <a:r>
              <a:rPr lang="en-US" sz="4000" dirty="0"/>
              <a:t>of children and youth with disabilities and their families who benefit from services provided by high quality teachers and </a:t>
            </a:r>
            <a:r>
              <a:rPr lang="en-US" sz="4000" dirty="0" smtClean="0"/>
              <a:t>leaders</a:t>
            </a:r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9113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900" dirty="0" smtClean="0"/>
              <a:t>1.</a:t>
            </a:r>
            <a:r>
              <a:rPr lang="en-US" sz="3000" dirty="0" smtClean="0"/>
              <a:t> </a:t>
            </a:r>
            <a:r>
              <a:rPr lang="en-US" sz="4000" dirty="0" smtClean="0"/>
              <a:t>Along with these perceived positive outcomes, there </a:t>
            </a:r>
            <a:r>
              <a:rPr lang="en-US" sz="4000" dirty="0"/>
              <a:t>is a perception that a continuation of the federal government’s investment is still an area of need. </a:t>
            </a:r>
          </a:p>
          <a:p>
            <a:pPr lvl="0"/>
            <a:r>
              <a:rPr lang="en-US" sz="4000" dirty="0" smtClean="0"/>
              <a:t>What </a:t>
            </a:r>
            <a:r>
              <a:rPr lang="en-US" sz="4000" dirty="0"/>
              <a:t>factors may be contributing to </a:t>
            </a:r>
            <a:r>
              <a:rPr lang="en-US" sz="4000" dirty="0" smtClean="0"/>
              <a:t>the need </a:t>
            </a:r>
            <a:r>
              <a:rPr lang="en-US" sz="4000" dirty="0"/>
              <a:t>for </a:t>
            </a:r>
            <a:r>
              <a:rPr lang="en-US" sz="4000" dirty="0" smtClean="0"/>
              <a:t>continuation of the federal investment</a:t>
            </a:r>
            <a:r>
              <a:rPr lang="en-US" sz="4000" dirty="0"/>
              <a:t>?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89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Discussion</a:t>
            </a:r>
            <a:r>
              <a:rPr lang="en-US" sz="2400" dirty="0" smtClean="0"/>
              <a:t> (continued)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4000" dirty="0" smtClean="0"/>
              <a:t>2. How </a:t>
            </a:r>
            <a:r>
              <a:rPr lang="en-US" sz="4000" dirty="0"/>
              <a:t>can the viewpoints of various constituencies (e.g., families, special education teachers and leaders, faculty in higher education institutions, etc.) inform conversations among decision makers </a:t>
            </a:r>
            <a:r>
              <a:rPr lang="en-US" sz="4000" dirty="0" smtClean="0"/>
              <a:t>around </a:t>
            </a:r>
            <a:r>
              <a:rPr lang="en-US" sz="4000" dirty="0"/>
              <a:t>the future of the federal investment in personnel preparation?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8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Discussion </a:t>
            </a:r>
            <a:r>
              <a:rPr lang="en-US" sz="2400" dirty="0"/>
              <a:t>(</a:t>
            </a:r>
            <a:r>
              <a:rPr lang="en-US" sz="2400" dirty="0" smtClean="0"/>
              <a:t>continued 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4000" dirty="0" smtClean="0"/>
              <a:t>3. </a:t>
            </a:r>
            <a:r>
              <a:rPr lang="en-US" sz="4000" dirty="0"/>
              <a:t>The evolution of the federal investment suggests priorities for funding have shifted over time. </a:t>
            </a:r>
            <a:endParaRPr lang="en-US" sz="4000" dirty="0" smtClean="0"/>
          </a:p>
          <a:p>
            <a:pPr lvl="0"/>
            <a:r>
              <a:rPr lang="en-US" sz="4000" dirty="0" smtClean="0"/>
              <a:t>What </a:t>
            </a:r>
            <a:r>
              <a:rPr lang="en-US" sz="4000" dirty="0"/>
              <a:t>key areas should be considered in future federal investments? What are the challenges associated with ensuring adequate funding for Part D of IDEA?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6368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more information, please see the Federal Investment document:</a:t>
            </a:r>
          </a:p>
          <a:p>
            <a:endParaRPr lang="en-US" sz="2400" dirty="0"/>
          </a:p>
          <a:p>
            <a:r>
              <a:rPr lang="en-US" sz="2400" dirty="0"/>
              <a:t>Burke, P.J., </a:t>
            </a:r>
            <a:r>
              <a:rPr lang="en-US" sz="2400" dirty="0" err="1"/>
              <a:t>Kleinhammer-Tramill</a:t>
            </a:r>
            <a:r>
              <a:rPr lang="en-US" sz="2400" dirty="0"/>
              <a:t>, J., Robinson, S., Rock, M., Rude, H., Shepherd, K., Smith, D., Gillespie, P., Muller, E., and </a:t>
            </a:r>
            <a:r>
              <a:rPr lang="en-US" sz="2400" dirty="0" err="1"/>
              <a:t>Reder</a:t>
            </a:r>
            <a:r>
              <a:rPr lang="en-US" sz="2400" dirty="0"/>
              <a:t>, N. (2013). </a:t>
            </a:r>
            <a:r>
              <a:rPr lang="en-US" sz="2400" i="1" dirty="0"/>
              <a:t>The federal investment in personnel preparation for special educators. </a:t>
            </a:r>
            <a:r>
              <a:rPr lang="en-US" sz="2400" dirty="0"/>
              <a:t>Alexandria, VA: NASDSE, Personnel Improvement Center.</a:t>
            </a:r>
          </a:p>
          <a:p>
            <a:r>
              <a:rPr lang="en-US" sz="2400" dirty="0" smtClean="0"/>
              <a:t>To download this document, click here:</a:t>
            </a:r>
          </a:p>
          <a:p>
            <a:r>
              <a:rPr lang="en-US" sz="2400" dirty="0">
                <a:hlinkClick r:id="rId2" tooltip="Link to free document download entitled The Federal Investment in Personnel Preparation for Special Educators"/>
              </a:rPr>
              <a:t>http://</a:t>
            </a:r>
            <a:r>
              <a:rPr lang="en-US" sz="2400" dirty="0" smtClean="0">
                <a:hlinkClick r:id="rId2" tooltip="Link to free document download entitled The Federal Investment in Personnel Preparation for Special Educators"/>
              </a:rPr>
              <a:t>www.nasdse.org/publications-t577/the-federal-investment-in-personnel-preparation-fo.aspx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7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9156"/>
          </a:xfrm>
        </p:spPr>
        <p:txBody>
          <a:bodyPr>
            <a:noAutofit/>
          </a:bodyPr>
          <a:lstStyle/>
          <a:p>
            <a:r>
              <a:rPr lang="en-US" sz="2800" dirty="0" smtClean="0"/>
              <a:t>Participants will:</a:t>
            </a:r>
          </a:p>
          <a:p>
            <a:r>
              <a:rPr lang="en-US" sz="2800" dirty="0" smtClean="0"/>
              <a:t>1. Gain an understanding of the history and impact of the federal </a:t>
            </a:r>
            <a:r>
              <a:rPr lang="en-US" sz="2800" dirty="0"/>
              <a:t>i</a:t>
            </a:r>
            <a:r>
              <a:rPr lang="en-US" sz="2800" dirty="0" smtClean="0"/>
              <a:t>nvestment in personnel preparation for special education teachers and leaders.</a:t>
            </a:r>
          </a:p>
          <a:p>
            <a:r>
              <a:rPr lang="en-US" sz="2800" dirty="0" smtClean="0"/>
              <a:t>2. Discuss key issues related to the past, present and future of the federal investment, including:</a:t>
            </a:r>
          </a:p>
          <a:p>
            <a:pPr lvl="1"/>
            <a:r>
              <a:rPr lang="en-US" sz="2800" dirty="0" smtClean="0"/>
              <a:t>The continued need for the federal investment</a:t>
            </a:r>
          </a:p>
          <a:p>
            <a:pPr lvl="1"/>
            <a:r>
              <a:rPr lang="en-US" sz="2800" dirty="0" smtClean="0"/>
              <a:t>Strategies for communicating information around the need to support funding for personnel preparation </a:t>
            </a:r>
          </a:p>
          <a:p>
            <a:pPr lvl="1"/>
            <a:r>
              <a:rPr lang="en-US" sz="2800" dirty="0" smtClean="0"/>
              <a:t>Key funding areas and strategies for the future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548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 of Federal Investment Document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Collaborative effort by the Personnel Improvement Center of NASDSE, CEC, TED, HECSE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Traces the </a:t>
            </a:r>
            <a:r>
              <a:rPr lang="en-US" sz="2400" dirty="0"/>
              <a:t>history of OSEP’s Discretionary/Competitive Grants Program in Personnel </a:t>
            </a:r>
            <a:r>
              <a:rPr lang="en-US" sz="2400" dirty="0" smtClean="0"/>
              <a:t>Preparation;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Provides </a:t>
            </a:r>
            <a:r>
              <a:rPr lang="en-US" sz="2400" dirty="0"/>
              <a:t>descriptions of model programs and national </a:t>
            </a:r>
            <a:r>
              <a:rPr lang="en-US" sz="2400" dirty="0" smtClean="0"/>
              <a:t>centers;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Outlines </a:t>
            </a:r>
            <a:r>
              <a:rPr lang="en-US" sz="2400" dirty="0"/>
              <a:t>the impact of the personnel preparation programs on school and institutional </a:t>
            </a:r>
            <a:r>
              <a:rPr lang="en-US" sz="2400" dirty="0" smtClean="0"/>
              <a:t>capacity; and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Makes </a:t>
            </a:r>
            <a:r>
              <a:rPr lang="en-US" sz="2400" dirty="0"/>
              <a:t>recommendations for the future of this critical federal investment.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985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Federal Investment: 4 Major Areas of Impact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1</a:t>
            </a:r>
            <a:r>
              <a:rPr lang="en-US" sz="3200" dirty="0" smtClean="0"/>
              <a:t>) Improving the number and quality </a:t>
            </a:r>
            <a:r>
              <a:rPr lang="en-US" sz="3200" dirty="0"/>
              <a:t>of special education teachers and leaders prepared through the personnel preparation programs; </a:t>
            </a:r>
            <a:endParaRPr lang="en-US" sz="3200" dirty="0" smtClean="0"/>
          </a:p>
          <a:p>
            <a:r>
              <a:rPr lang="en-US" sz="3200" dirty="0" smtClean="0"/>
              <a:t>2</a:t>
            </a:r>
            <a:r>
              <a:rPr lang="en-US" sz="3200" dirty="0"/>
              <a:t>) </a:t>
            </a:r>
            <a:r>
              <a:rPr lang="en-US" sz="3200" dirty="0" smtClean="0"/>
              <a:t>Enhancing the </a:t>
            </a:r>
            <a:r>
              <a:rPr lang="en-US" sz="3200" dirty="0"/>
              <a:t>organizational capacity of schools and institutions of higher education throughout the country; </a:t>
            </a:r>
            <a:endParaRPr lang="en-US" sz="3200" dirty="0" smtClean="0"/>
          </a:p>
          <a:p>
            <a:r>
              <a:rPr lang="en-US" sz="3200" dirty="0" smtClean="0"/>
              <a:t>3</a:t>
            </a:r>
            <a:r>
              <a:rPr lang="en-US" sz="3200" dirty="0"/>
              <a:t>) </a:t>
            </a:r>
            <a:r>
              <a:rPr lang="en-US" sz="3200" dirty="0" smtClean="0"/>
              <a:t>Ensuring high quality </a:t>
            </a:r>
            <a:r>
              <a:rPr lang="en-US" sz="3200" dirty="0"/>
              <a:t>of the research being conducted and disseminated by faculty and graduates of these programs; and </a:t>
            </a:r>
            <a:endParaRPr lang="en-US" sz="3200" dirty="0" smtClean="0"/>
          </a:p>
          <a:p>
            <a:r>
              <a:rPr lang="en-US" sz="3200" dirty="0" smtClean="0"/>
              <a:t>4</a:t>
            </a:r>
            <a:r>
              <a:rPr lang="en-US" sz="3200" dirty="0"/>
              <a:t>) </a:t>
            </a:r>
            <a:r>
              <a:rPr lang="en-US" sz="3200" dirty="0" smtClean="0"/>
              <a:t>Improving the </a:t>
            </a:r>
            <a:r>
              <a:rPr lang="en-US" sz="3200" dirty="0"/>
              <a:t>lives of children and youth with disabilities and their </a:t>
            </a:r>
            <a:r>
              <a:rPr lang="en-US" sz="3200" dirty="0" smtClean="0"/>
              <a:t>families.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702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5153"/>
            <a:ext cx="10058400" cy="554055"/>
          </a:xfrm>
        </p:spPr>
        <p:txBody>
          <a:bodyPr anchor="t">
            <a:normAutofit fontScale="90000"/>
          </a:bodyPr>
          <a:lstStyle/>
          <a:p>
            <a:r>
              <a:rPr lang="en-US" sz="3100" dirty="0"/>
              <a:t>IDEA Personnel Preparation Program: Recent Investments 2008-2012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US Map showing levels of investment by state" title="US Map chart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3" b="4313"/>
          <a:stretch/>
        </p:blipFill>
        <p:spPr>
          <a:xfrm>
            <a:off x="1035843" y="815375"/>
            <a:ext cx="10279857" cy="5451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331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8229600" cy="83251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Distribution of Federal Investment by </a:t>
            </a:r>
            <a:r>
              <a:rPr lang="en-US" sz="3200" dirty="0" smtClean="0"/>
              <a:t>State (2008-2012)</a:t>
            </a:r>
            <a:endParaRPr lang="en-US" sz="3200" dirty="0"/>
          </a:p>
        </p:txBody>
      </p:sp>
      <p:graphicFrame>
        <p:nvGraphicFramePr>
          <p:cNvPr id="4" name="Content Placeholder 3" descr="This table lists federal funding by state for personnel preparation in special education." title="Distribution of Federal Investment by State 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618950"/>
              </p:ext>
            </p:extLst>
          </p:nvPr>
        </p:nvGraphicFramePr>
        <p:xfrm>
          <a:off x="1027488" y="984619"/>
          <a:ext cx="10070822" cy="52120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58394"/>
                <a:gridCol w="2510118"/>
                <a:gridCol w="2402545"/>
                <a:gridCol w="2599765"/>
              </a:tblGrid>
              <a:tr h="248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effectLst/>
                        </a:rPr>
                        <a:t>No Funding 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effectLst/>
                        </a:rPr>
                        <a:t>$1-$5 million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effectLst/>
                        </a:rPr>
                        <a:t>$5-$10 million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effectLst/>
                        </a:rPr>
                        <a:t>$10-$15 million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Alaska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Arkansas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Alabama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Arizona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Delaware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Hawaii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Colorado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Illinois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South Dakota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Indiana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District of Columbia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Kansas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Wyoming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Iowa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Georgia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Ohio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Kentucky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Maryland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Tennessee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Louisiana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Massachusetts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  <a:tr h="24865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u="sng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$1 million</a:t>
                      </a:r>
                    </a:p>
                  </a:txBody>
                  <a:tcPr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Maine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Michigan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u="sng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$15-$20 million</a:t>
                      </a:r>
                    </a:p>
                  </a:txBody>
                  <a:tcPr marR="0" marT="0" marB="0" anchor="ctr">
                    <a:solidFill>
                      <a:schemeClr val="accent1"/>
                    </a:solidFill>
                  </a:tcPr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Connecticut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Minnesota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South Carolina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North Carolina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Guam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Mississippi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Utah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Oregon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Idaho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Missouri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Virginia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Pennsylvania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Montana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Nebraska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Washington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New Jersey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Nevada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Wisconsin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sng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$20-$25 million</a:t>
                      </a:r>
                    </a:p>
                  </a:txBody>
                  <a:tcPr marR="0" marT="0" marB="0" anchor="ctr">
                    <a:solidFill>
                      <a:schemeClr val="accent1"/>
                    </a:solidFill>
                  </a:tcPr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Rhode Island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New Hampshire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New York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New Mexico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Texas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North Dakota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sng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$35-$40 million</a:t>
                      </a:r>
                      <a:endParaRPr lang="en-US" sz="1800" b="1" u="sng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>
                    <a:solidFill>
                      <a:schemeClr val="accent1"/>
                    </a:solidFill>
                  </a:tcPr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Oklahoma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Florida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Vermont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sng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$40-$45 million</a:t>
                      </a:r>
                    </a:p>
                  </a:txBody>
                  <a:tcPr marR="0" marT="0" marB="0" anchor="ctr">
                    <a:solidFill>
                      <a:schemeClr val="accent1"/>
                    </a:solidFill>
                  </a:tcPr>
                </a:tc>
              </a:tr>
              <a:tr h="24865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West Virginia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California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74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Impact of the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Improving the number and quality </a:t>
            </a:r>
            <a:r>
              <a:rPr lang="en-US" sz="4000" dirty="0"/>
              <a:t>of special education teachers and leaders prepared through the personnel preparation </a:t>
            </a:r>
            <a:r>
              <a:rPr lang="en-US" sz="4000" dirty="0" smtClean="0"/>
              <a:t>programs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51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58613"/>
            <a:ext cx="10058400" cy="4023360"/>
          </a:xfrm>
        </p:spPr>
        <p:txBody>
          <a:bodyPr>
            <a:norm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/>
              <a:t>Enhancing the </a:t>
            </a:r>
            <a:r>
              <a:rPr lang="en-US" sz="4000" dirty="0"/>
              <a:t>organizational capacity of schools and institutions of higher education throughout the </a:t>
            </a:r>
            <a:r>
              <a:rPr lang="en-US" sz="4000" dirty="0" smtClean="0"/>
              <a:t>country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313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Impact… </a:t>
            </a:r>
            <a:r>
              <a:rPr lang="en-US" sz="2400" dirty="0" smtClean="0"/>
              <a:t>(continued)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3.  </a:t>
            </a:r>
            <a:r>
              <a:rPr lang="en-US" sz="4000" dirty="0" smtClean="0"/>
              <a:t>Ensuring that high quality research is being </a:t>
            </a:r>
            <a:r>
              <a:rPr lang="en-US" sz="4000" dirty="0"/>
              <a:t>conducted and disseminated by faculty and graduates of these </a:t>
            </a:r>
            <a:r>
              <a:rPr lang="en-US" sz="4000" dirty="0" smtClean="0"/>
              <a:t>programs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25083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1341</TotalTime>
  <Words>679</Words>
  <Application>Microsoft Office PowerPoint</Application>
  <PresentationFormat>Custom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Retrospect</vt:lpstr>
      <vt:lpstr>The Federal Investment in Personnel Preparation for Special Educators: Exploring Our Past, Present and Future</vt:lpstr>
      <vt:lpstr>Objectives </vt:lpstr>
      <vt:lpstr>Overview of Federal Investment Document </vt:lpstr>
      <vt:lpstr>The Federal Investment: 4 Major Areas of Impact </vt:lpstr>
      <vt:lpstr>IDEA Personnel Preparation Program: Recent Investments 2008-2012 </vt:lpstr>
      <vt:lpstr>Distribution of Federal Investment by State (2008-2012)</vt:lpstr>
      <vt:lpstr>Impact of the Investment</vt:lpstr>
      <vt:lpstr>Impact…</vt:lpstr>
      <vt:lpstr>Impact… (continued)</vt:lpstr>
      <vt:lpstr>Impact… (continued 2)</vt:lpstr>
      <vt:lpstr>Discussion </vt:lpstr>
      <vt:lpstr>Discussion (continued)</vt:lpstr>
      <vt:lpstr>Discussion (continued 2)</vt:lpstr>
      <vt:lpstr>Thank You!</vt:lpstr>
    </vt:vector>
  </TitlesOfParts>
  <Company>University of Vermont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Federal Investment in Personnel Preparation for Special Educators: Exploring Our Past, Present and Future</dc:title>
  <dc:subject>Exploring Our Past, Present and Future</dc:subject>
  <dc:creator>Office of Special Education Programs (OSEP) </dc:creator>
  <cp:lastModifiedBy>Ledford, Dara</cp:lastModifiedBy>
  <cp:revision>39</cp:revision>
  <dcterms:created xsi:type="dcterms:W3CDTF">2014-06-16T19:36:23Z</dcterms:created>
  <dcterms:modified xsi:type="dcterms:W3CDTF">2014-07-14T21:09:24Z</dcterms:modified>
  <cp:category>Public Domain</cp:category>
</cp:coreProperties>
</file>