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0" r:id="rId4"/>
    <p:sldId id="265" r:id="rId5"/>
    <p:sldId id="258" r:id="rId6"/>
    <p:sldId id="262" r:id="rId7"/>
    <p:sldId id="261" r:id="rId8"/>
    <p:sldId id="259"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75" autoAdjust="0"/>
    <p:restoredTop sz="86404" autoAdjust="0"/>
  </p:normalViewPr>
  <p:slideViewPr>
    <p:cSldViewPr>
      <p:cViewPr varScale="1">
        <p:scale>
          <a:sx n="163" d="100"/>
          <a:sy n="163" d="100"/>
        </p:scale>
        <p:origin x="-780" y="-108"/>
      </p:cViewPr>
      <p:guideLst>
        <p:guide orient="horz" pos="2160"/>
        <p:guide pos="2880"/>
      </p:guideLst>
    </p:cSldViewPr>
  </p:slideViewPr>
  <p:outlineViewPr>
    <p:cViewPr>
      <p:scale>
        <a:sx n="33" d="100"/>
        <a:sy n="33" d="100"/>
      </p:scale>
      <p:origin x="0" y="326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AFC493-4F1D-4A96-A5F9-ED8250150645}" type="datetimeFigureOut">
              <a:rPr lang="en-US" smtClean="0"/>
              <a:pPr/>
              <a:t>7/14/2014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B7AC7B-6A97-4F20-9293-438D2BEF4DD2}" type="slidenum">
              <a:rPr lang="en-US" smtClean="0"/>
              <a:pPr/>
              <a:t>‹#›</a:t>
            </a:fld>
            <a:endParaRPr lang="en-US"/>
          </a:p>
        </p:txBody>
      </p:sp>
    </p:spTree>
    <p:extLst>
      <p:ext uri="{BB962C8B-B14F-4D97-AF65-F5344CB8AC3E}">
        <p14:creationId xmlns:p14="http://schemas.microsoft.com/office/powerpoint/2010/main" val="2487613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7F15476-225C-41D9-BFA7-D86C927FC7A3}" type="slidenum">
              <a:rPr lang="en-US" smtClean="0"/>
              <a:pPr/>
              <a:t>6</a:t>
            </a:fld>
            <a:endParaRPr lang="en-US" smtClean="0"/>
          </a:p>
        </p:txBody>
      </p:sp>
      <p:sp>
        <p:nvSpPr>
          <p:cNvPr id="38915" name="Rectangle 2"/>
          <p:cNvSpPr>
            <a:spLocks noGrp="1" noRot="1" noChangeAspect="1" noChangeArrowheads="1" noTextEdit="1"/>
          </p:cNvSpPr>
          <p:nvPr>
            <p:ph type="sldImg"/>
          </p:nvPr>
        </p:nvSpPr>
        <p:spPr>
          <a:xfrm>
            <a:off x="1143000" y="685800"/>
            <a:ext cx="4572000" cy="3429000"/>
          </a:xfrm>
          <a:ln/>
        </p:spPr>
      </p:sp>
      <p:sp>
        <p:nvSpPr>
          <p:cNvPr id="38916" name="Rectangle 3"/>
          <p:cNvSpPr>
            <a:spLocks noGrp="1" noChangeArrowheads="1"/>
          </p:cNvSpPr>
          <p:nvPr>
            <p:ph type="body" idx="1"/>
          </p:nvPr>
        </p:nvSpPr>
        <p:spPr>
          <a:xfrm>
            <a:off x="685800" y="4344025"/>
            <a:ext cx="5486400" cy="4114488"/>
          </a:xfrm>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FD5B7A-6764-4953-A47B-6BA7AE799E2B}" type="datetimeFigureOut">
              <a:rPr lang="en-US" smtClean="0"/>
              <a:pPr/>
              <a:t>7/14/2014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A51F2-19E8-4602-B008-C63A5064C20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FD5B7A-6764-4953-A47B-6BA7AE799E2B}" type="datetimeFigureOut">
              <a:rPr lang="en-US" smtClean="0"/>
              <a:pPr/>
              <a:t>7/14/2014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A51F2-19E8-4602-B008-C63A5064C2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FD5B7A-6764-4953-A47B-6BA7AE799E2B}" type="datetimeFigureOut">
              <a:rPr lang="en-US" smtClean="0"/>
              <a:pPr/>
              <a:t>7/14/2014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A51F2-19E8-4602-B008-C63A5064C20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FD5B7A-6764-4953-A47B-6BA7AE799E2B}" type="datetimeFigureOut">
              <a:rPr lang="en-US" smtClean="0"/>
              <a:pPr/>
              <a:t>7/14/2014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A51F2-19E8-4602-B008-C63A5064C20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FD5B7A-6764-4953-A47B-6BA7AE799E2B}" type="datetimeFigureOut">
              <a:rPr lang="en-US" smtClean="0"/>
              <a:pPr/>
              <a:t>7/14/2014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A51F2-19E8-4602-B008-C63A5064C20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FD5B7A-6764-4953-A47B-6BA7AE799E2B}" type="datetimeFigureOut">
              <a:rPr lang="en-US" smtClean="0"/>
              <a:pPr/>
              <a:t>7/14/2014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A51F2-19E8-4602-B008-C63A5064C20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FD5B7A-6764-4953-A47B-6BA7AE799E2B}" type="datetimeFigureOut">
              <a:rPr lang="en-US" smtClean="0"/>
              <a:pPr/>
              <a:t>7/14/2014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AA51F2-19E8-4602-B008-C63A5064C20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FD5B7A-6764-4953-A47B-6BA7AE799E2B}" type="datetimeFigureOut">
              <a:rPr lang="en-US" smtClean="0"/>
              <a:pPr/>
              <a:t>7/14/2014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AA51F2-19E8-4602-B008-C63A5064C2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FD5B7A-6764-4953-A47B-6BA7AE799E2B}" type="datetimeFigureOut">
              <a:rPr lang="en-US" smtClean="0"/>
              <a:pPr/>
              <a:t>7/14/2014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AA51F2-19E8-4602-B008-C63A5064C2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FD5B7A-6764-4953-A47B-6BA7AE799E2B}" type="datetimeFigureOut">
              <a:rPr lang="en-US" smtClean="0"/>
              <a:pPr/>
              <a:t>7/14/2014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A51F2-19E8-4602-B008-C63A5064C20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FD5B7A-6764-4953-A47B-6BA7AE799E2B}" type="datetimeFigureOut">
              <a:rPr lang="en-US" smtClean="0"/>
              <a:pPr/>
              <a:t>7/14/2014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A51F2-19E8-4602-B008-C63A5064C20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FD5B7A-6764-4953-A47B-6BA7AE799E2B}" type="datetimeFigureOut">
              <a:rPr lang="en-US" smtClean="0"/>
              <a:pPr/>
              <a:t>7/14/2014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A51F2-19E8-4602-B008-C63A5064C2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hoto of young man outside relaxing by ballfield fence." title="Photo"/>
          <p:cNvPicPr>
            <a:picLocks noChangeAspect="1" noChangeArrowheads="1"/>
          </p:cNvPicPr>
          <p:nvPr/>
        </p:nvPicPr>
        <p:blipFill>
          <a:blip r:embed="rId2" cstate="print"/>
          <a:srcRect/>
          <a:stretch>
            <a:fillRect/>
          </a:stretch>
        </p:blipFill>
        <p:spPr bwMode="auto">
          <a:xfrm>
            <a:off x="0" y="0"/>
            <a:ext cx="10305733" cy="6858000"/>
          </a:xfrm>
          <a:prstGeom prst="rect">
            <a:avLst/>
          </a:prstGeom>
          <a:noFill/>
        </p:spPr>
      </p:pic>
      <p:sp>
        <p:nvSpPr>
          <p:cNvPr id="2" name="Title 1"/>
          <p:cNvSpPr>
            <a:spLocks noGrp="1"/>
          </p:cNvSpPr>
          <p:nvPr>
            <p:ph type="ctrTitle"/>
          </p:nvPr>
        </p:nvSpPr>
        <p:spPr>
          <a:xfrm>
            <a:off x="0" y="2590800"/>
            <a:ext cx="5562600" cy="3276599"/>
          </a:xfrm>
        </p:spPr>
        <p:txBody>
          <a:bodyPr>
            <a:normAutofit fontScale="90000"/>
          </a:bodyPr>
          <a:lstStyle/>
          <a:p>
            <a:r>
              <a:rPr lang="en-US" sz="4900" b="1" dirty="0" smtClean="0"/>
              <a:t>Young Offender Perspectives:</a:t>
            </a:r>
            <a:br>
              <a:rPr lang="en-US" sz="4900" b="1" dirty="0" smtClean="0"/>
            </a:br>
            <a:r>
              <a:rPr lang="en-US" sz="4900" b="1" dirty="0" smtClean="0"/>
              <a:t>What’s on their minds about a Successful </a:t>
            </a:r>
            <a:br>
              <a:rPr lang="en-US" sz="4900" b="1" dirty="0" smtClean="0"/>
            </a:br>
            <a:r>
              <a:rPr lang="en-US" sz="4900" b="1" dirty="0" smtClean="0"/>
              <a:t>Re-Entry</a:t>
            </a:r>
            <a:r>
              <a:rPr lang="en-US" b="1" dirty="0" smtClean="0"/>
              <a:t/>
            </a:r>
            <a:br>
              <a:rPr lang="en-US" b="1" dirty="0" smtClean="0"/>
            </a:br>
            <a:r>
              <a:rPr lang="en-US" b="1" dirty="0" smtClean="0"/>
              <a:t/>
            </a:r>
            <a:br>
              <a:rPr lang="en-US" b="1" dirty="0" smtClean="0"/>
            </a:br>
            <a:r>
              <a:rPr lang="en-US" dirty="0" smtClean="0"/>
              <a:t/>
            </a:r>
            <a:br>
              <a:rPr lang="en-US" dirty="0" smtClean="0"/>
            </a:br>
            <a:endParaRPr lang="en-US" dirty="0"/>
          </a:p>
        </p:txBody>
      </p:sp>
    </p:spTree>
  </p:cSld>
  <p:clrMapOvr>
    <a:masterClrMapping/>
  </p:clrMapOvr>
  <p:transition advTm="30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008313" cy="1022350"/>
          </a:xfrm>
        </p:spPr>
        <p:txBody>
          <a:bodyPr>
            <a:normAutofit/>
          </a:bodyPr>
          <a:lstStyle/>
          <a:p>
            <a:pPr algn="ctr"/>
            <a:r>
              <a:rPr lang="en-US" sz="2800" dirty="0" smtClean="0">
                <a:solidFill>
                  <a:schemeClr val="tx2"/>
                </a:solidFill>
                <a:latin typeface="Calibri" pitchFamily="34" charset="0"/>
              </a:rPr>
              <a:t>Taking Responsibility</a:t>
            </a:r>
            <a:endParaRPr lang="en-US" sz="2800" dirty="0">
              <a:solidFill>
                <a:schemeClr val="tx2"/>
              </a:solidFill>
              <a:latin typeface="Calibri" pitchFamily="34" charset="0"/>
            </a:endParaRPr>
          </a:p>
        </p:txBody>
      </p:sp>
      <p:sp>
        <p:nvSpPr>
          <p:cNvPr id="4" name="Text Placeholder 3"/>
          <p:cNvSpPr>
            <a:spLocks noGrp="1"/>
          </p:cNvSpPr>
          <p:nvPr>
            <p:ph type="body" idx="2"/>
          </p:nvPr>
        </p:nvSpPr>
        <p:spPr>
          <a:xfrm>
            <a:off x="0" y="1295400"/>
            <a:ext cx="3810000" cy="5562600"/>
          </a:xfrm>
        </p:spPr>
        <p:txBody>
          <a:bodyPr>
            <a:noAutofit/>
          </a:bodyPr>
          <a:lstStyle/>
          <a:p>
            <a:pPr algn="l"/>
            <a:r>
              <a:rPr lang="en-US" sz="2800" dirty="0" smtClean="0">
                <a:latin typeface="Calibri" pitchFamily="34" charset="0"/>
              </a:rPr>
              <a:t>“To keep me out of trouble? It’s not really their responsibility, it’s mine…Myself. Just doing what I </a:t>
            </a:r>
            <a:r>
              <a:rPr lang="en-US" sz="2800" dirty="0" err="1" smtClean="0">
                <a:latin typeface="Calibri" pitchFamily="34" charset="0"/>
              </a:rPr>
              <a:t>gotta</a:t>
            </a:r>
            <a:r>
              <a:rPr lang="en-US" sz="2800" dirty="0" smtClean="0">
                <a:latin typeface="Calibri" pitchFamily="34" charset="0"/>
              </a:rPr>
              <a:t> do like follow through with my goals, not get side-tracked with all the stuff that can bring me down. I know it’s going to be really hard.”</a:t>
            </a:r>
          </a:p>
          <a:p>
            <a:pPr lvl="0" algn="l">
              <a:buClr>
                <a:srgbClr val="72A376"/>
              </a:buClr>
            </a:pPr>
            <a:endParaRPr lang="en-US" sz="1100" dirty="0" smtClean="0">
              <a:solidFill>
                <a:prstClr val="black"/>
              </a:solidFill>
            </a:endParaRPr>
          </a:p>
          <a:p>
            <a:pPr lvl="0" algn="l">
              <a:buClr>
                <a:srgbClr val="72A376"/>
              </a:buClr>
            </a:pPr>
            <a:r>
              <a:rPr lang="en-US" sz="1100" dirty="0" smtClean="0">
                <a:solidFill>
                  <a:prstClr val="black"/>
                </a:solidFill>
                <a:latin typeface="Calibri" pitchFamily="34" charset="0"/>
              </a:rPr>
              <a:t>Unruh, et. al., 2009</a:t>
            </a:r>
          </a:p>
          <a:p>
            <a:pPr algn="l"/>
            <a:endParaRPr lang="en-US" sz="2800" dirty="0"/>
          </a:p>
        </p:txBody>
      </p:sp>
      <p:pic>
        <p:nvPicPr>
          <p:cNvPr id="5" name="Picture 2" descr="Photo of young man standing against brick wall inside a building." title="Photo"/>
          <p:cNvPicPr>
            <a:picLocks noGrp="1" noChangeAspect="1" noChangeArrowheads="1"/>
          </p:cNvPicPr>
          <p:nvPr>
            <p:ph sz="quarter" idx="1"/>
          </p:nvPr>
        </p:nvPicPr>
        <p:blipFill>
          <a:blip r:embed="rId2" cstate="print"/>
          <a:srcRect/>
          <a:stretch>
            <a:fillRect/>
          </a:stretch>
        </p:blipFill>
        <p:spPr bwMode="auto">
          <a:xfrm>
            <a:off x="4038600" y="0"/>
            <a:ext cx="5527343" cy="6858000"/>
          </a:xfrm>
          <a:prstGeom prst="rect">
            <a:avLst/>
          </a:prstGeom>
          <a:noFill/>
          <a:ln w="9525">
            <a:noFill/>
            <a:miter lim="800000"/>
            <a:headEnd/>
            <a:tailEnd/>
          </a:ln>
        </p:spPr>
      </p:pic>
    </p:spTree>
  </p:cSld>
  <p:clrMapOvr>
    <a:masterClrMapping/>
  </p:clrMapOvr>
  <p:transition advTm="3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80" y="0"/>
            <a:ext cx="3931920" cy="533400"/>
          </a:xfrm>
          <a:ln>
            <a:noFill/>
          </a:ln>
        </p:spPr>
        <p:txBody>
          <a:bodyPr>
            <a:normAutofit fontScale="90000"/>
          </a:bodyPr>
          <a:lstStyle/>
          <a:p>
            <a:pPr algn="ctr"/>
            <a:r>
              <a:rPr lang="en-US" sz="3200" dirty="0" smtClean="0">
                <a:solidFill>
                  <a:schemeClr val="tx2"/>
                </a:solidFill>
                <a:latin typeface="Calibri" pitchFamily="34" charset="0"/>
              </a:rPr>
              <a:t>Employment</a:t>
            </a:r>
            <a:endParaRPr lang="en-US" sz="3200" dirty="0">
              <a:solidFill>
                <a:schemeClr val="tx2"/>
              </a:solidFill>
              <a:latin typeface="Calibri" pitchFamily="34" charset="0"/>
            </a:endParaRPr>
          </a:p>
        </p:txBody>
      </p:sp>
      <p:sp>
        <p:nvSpPr>
          <p:cNvPr id="4" name="Text Placeholder 3"/>
          <p:cNvSpPr>
            <a:spLocks noGrp="1"/>
          </p:cNvSpPr>
          <p:nvPr>
            <p:ph type="body" idx="2"/>
          </p:nvPr>
        </p:nvSpPr>
        <p:spPr>
          <a:xfrm>
            <a:off x="5602287" y="1143000"/>
            <a:ext cx="3541713" cy="4953000"/>
          </a:xfrm>
        </p:spPr>
        <p:txBody>
          <a:bodyPr>
            <a:noAutofit/>
          </a:bodyPr>
          <a:lstStyle/>
          <a:p>
            <a:pPr algn="l"/>
            <a:r>
              <a:rPr lang="en-US" sz="2800" dirty="0" smtClean="0">
                <a:latin typeface="Calibri" pitchFamily="34" charset="0"/>
              </a:rPr>
              <a:t>“I </a:t>
            </a:r>
            <a:r>
              <a:rPr lang="en-US" sz="2800" i="1" dirty="0">
                <a:latin typeface="Calibri" pitchFamily="34" charset="0"/>
              </a:rPr>
              <a:t>know I need a job and I struggle to find one but I </a:t>
            </a:r>
            <a:r>
              <a:rPr lang="en-US" sz="2800" i="1" dirty="0" smtClean="0">
                <a:latin typeface="Calibri" pitchFamily="34" charset="0"/>
              </a:rPr>
              <a:t>can’t </a:t>
            </a:r>
            <a:r>
              <a:rPr lang="en-US" sz="2800" i="1" dirty="0">
                <a:latin typeface="Calibri" pitchFamily="34" charset="0"/>
              </a:rPr>
              <a:t>keep it. It's hard; so there </a:t>
            </a:r>
            <a:r>
              <a:rPr lang="en-US" sz="2800" i="1" dirty="0" err="1">
                <a:latin typeface="Calibri" pitchFamily="34" charset="0"/>
              </a:rPr>
              <a:t>ain't</a:t>
            </a:r>
            <a:r>
              <a:rPr lang="en-US" sz="2800" i="1" dirty="0">
                <a:latin typeface="Calibri" pitchFamily="34" charset="0"/>
              </a:rPr>
              <a:t> no motivation </a:t>
            </a:r>
            <a:r>
              <a:rPr lang="en-US" sz="2800" i="1" dirty="0" smtClean="0">
                <a:latin typeface="Calibri" pitchFamily="34" charset="0"/>
              </a:rPr>
              <a:t>there.”</a:t>
            </a:r>
          </a:p>
          <a:p>
            <a:pPr algn="l"/>
            <a:endParaRPr lang="en-US" sz="2800" i="1" dirty="0" smtClean="0"/>
          </a:p>
          <a:p>
            <a:pPr lvl="0" algn="l">
              <a:buClr>
                <a:srgbClr val="72A376"/>
              </a:buClr>
            </a:pPr>
            <a:endParaRPr lang="en-US" sz="1100" dirty="0" smtClean="0">
              <a:solidFill>
                <a:prstClr val="black"/>
              </a:solidFill>
            </a:endParaRPr>
          </a:p>
          <a:p>
            <a:pPr lvl="0" algn="l">
              <a:buClr>
                <a:srgbClr val="72A376"/>
              </a:buClr>
            </a:pPr>
            <a:endParaRPr lang="en-US" sz="1100" dirty="0" smtClean="0">
              <a:solidFill>
                <a:prstClr val="black"/>
              </a:solidFill>
            </a:endParaRPr>
          </a:p>
          <a:p>
            <a:pPr lvl="0" algn="l">
              <a:buClr>
                <a:srgbClr val="72A376"/>
              </a:buClr>
            </a:pPr>
            <a:r>
              <a:rPr lang="en-US" sz="1100" dirty="0" smtClean="0">
                <a:solidFill>
                  <a:prstClr val="black"/>
                </a:solidFill>
                <a:latin typeface="Calibri" pitchFamily="34" charset="0"/>
              </a:rPr>
              <a:t>Unruh, et. al., 2009</a:t>
            </a:r>
          </a:p>
          <a:p>
            <a:pPr algn="l"/>
            <a:endParaRPr lang="en-US" sz="2800" dirty="0"/>
          </a:p>
          <a:p>
            <a:endParaRPr lang="en-US" sz="2800" dirty="0"/>
          </a:p>
        </p:txBody>
      </p:sp>
      <p:pic>
        <p:nvPicPr>
          <p:cNvPr id="5" name="Content Placeholder 4" descr="Photo of young man with a winter cap and hooded sweatshirt, smiling." title="Photo"/>
          <p:cNvPicPr>
            <a:picLocks noGrp="1"/>
          </p:cNvPicPr>
          <p:nvPr>
            <p:ph sz="quarter" idx="1"/>
          </p:nvPr>
        </p:nvPicPr>
        <p:blipFill>
          <a:blip r:embed="rId2" cstate="print"/>
          <a:stretch>
            <a:fillRect/>
          </a:stretch>
        </p:blipFill>
        <p:spPr bwMode="auto">
          <a:xfrm>
            <a:off x="-609600" y="0"/>
            <a:ext cx="5486400" cy="6858000"/>
          </a:xfrm>
          <a:prstGeom prst="rect">
            <a:avLst/>
          </a:prstGeom>
          <a:noFill/>
          <a:ln w="9525">
            <a:noFill/>
            <a:miter lim="800000"/>
            <a:headEnd/>
            <a:tailEnd/>
          </a:ln>
        </p:spPr>
      </p:pic>
    </p:spTree>
  </p:cSld>
  <p:clrMapOvr>
    <a:masterClrMapping/>
  </p:clrMapOvr>
  <p:transition advTm="3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txBox="1">
            <a:spLocks noGrp="1"/>
          </p:cNvSpPr>
          <p:nvPr>
            <p:ph type="title"/>
          </p:nvPr>
        </p:nvSpPr>
        <p:spPr>
          <a:xfrm>
            <a:off x="457200" y="76200"/>
            <a:ext cx="8229600" cy="1143000"/>
          </a:xfrm>
          <a:prstGeom prst="rect">
            <a:avLst/>
          </a:prstGeom>
          <a:noFill/>
        </p:spPr>
        <p:txBody>
          <a:bodyPr wrap="none" rtlCol="0">
            <a:spAutoFit/>
          </a:bodyPr>
          <a:lstStyle/>
          <a:p>
            <a:r>
              <a:rPr lang="en-US" sz="3600" b="1" dirty="0" smtClean="0"/>
              <a:t>Pro-Social Activities</a:t>
            </a:r>
            <a:endParaRPr lang="en-US" sz="3600" b="1" dirty="0"/>
          </a:p>
        </p:txBody>
      </p:sp>
      <p:pic>
        <p:nvPicPr>
          <p:cNvPr id="25602" name="Picture 2" descr="Photo of young man leaning forward tying his shoes." title="Photo"/>
          <p:cNvPicPr>
            <a:picLocks noChangeAspect="1" noChangeArrowheads="1"/>
          </p:cNvPicPr>
          <p:nvPr/>
        </p:nvPicPr>
        <p:blipFill>
          <a:blip r:embed="rId2" cstate="print"/>
          <a:srcRect/>
          <a:stretch>
            <a:fillRect/>
          </a:stretch>
        </p:blipFill>
        <p:spPr bwMode="auto">
          <a:xfrm>
            <a:off x="-1061357" y="1143000"/>
            <a:ext cx="10205357" cy="5715000"/>
          </a:xfrm>
          <a:prstGeom prst="rect">
            <a:avLst/>
          </a:prstGeom>
          <a:noFill/>
        </p:spPr>
      </p:pic>
      <p:sp>
        <p:nvSpPr>
          <p:cNvPr id="2" name="Content Placeholder 1"/>
          <p:cNvSpPr>
            <a:spLocks noGrp="1"/>
          </p:cNvSpPr>
          <p:nvPr>
            <p:ph idx="1"/>
          </p:nvPr>
        </p:nvSpPr>
        <p:spPr>
          <a:xfrm>
            <a:off x="5638800" y="1524000"/>
            <a:ext cx="3048000" cy="5105400"/>
          </a:xfrm>
        </p:spPr>
        <p:txBody>
          <a:bodyPr>
            <a:normAutofit fontScale="85000" lnSpcReduction="10000"/>
          </a:bodyPr>
          <a:lstStyle/>
          <a:p>
            <a:pPr lvl="0">
              <a:buNone/>
              <a:defRPr/>
            </a:pPr>
            <a:r>
              <a:rPr lang="en-US" sz="2800" dirty="0"/>
              <a:t>“[My] job keeps me </a:t>
            </a:r>
          </a:p>
          <a:p>
            <a:pPr lvl="0">
              <a:buNone/>
              <a:defRPr/>
            </a:pPr>
            <a:r>
              <a:rPr lang="en-US" sz="2800" dirty="0"/>
              <a:t>busy. A lot of us if we</a:t>
            </a:r>
          </a:p>
          <a:p>
            <a:pPr lvl="0">
              <a:buNone/>
              <a:defRPr/>
            </a:pPr>
            <a:r>
              <a:rPr lang="en-US" sz="2800" dirty="0"/>
              <a:t> really get bored, we </a:t>
            </a:r>
          </a:p>
          <a:p>
            <a:pPr lvl="0">
              <a:buNone/>
              <a:defRPr/>
            </a:pPr>
            <a:r>
              <a:rPr lang="en-US" sz="2800" dirty="0"/>
              <a:t>just don’t have  nothing</a:t>
            </a:r>
          </a:p>
          <a:p>
            <a:pPr lvl="0">
              <a:buNone/>
              <a:defRPr/>
            </a:pPr>
            <a:r>
              <a:rPr lang="en-US" sz="2800" dirty="0"/>
              <a:t> to do, we look for </a:t>
            </a:r>
          </a:p>
          <a:p>
            <a:pPr lvl="0">
              <a:buNone/>
              <a:defRPr/>
            </a:pPr>
            <a:r>
              <a:rPr lang="en-US" sz="2800" dirty="0"/>
              <a:t>negative things to do. So anything, work,</a:t>
            </a:r>
          </a:p>
          <a:p>
            <a:pPr lvl="0">
              <a:buNone/>
              <a:defRPr/>
            </a:pPr>
            <a:r>
              <a:rPr lang="en-US" sz="2800" dirty="0"/>
              <a:t>extracurricular –going to the gym, lifting</a:t>
            </a:r>
          </a:p>
          <a:p>
            <a:pPr lvl="0">
              <a:buNone/>
              <a:defRPr/>
            </a:pPr>
            <a:r>
              <a:rPr lang="en-US" sz="2800" dirty="0"/>
              <a:t>weights, to keep our minds on positive stuff.”</a:t>
            </a:r>
          </a:p>
          <a:p>
            <a:pPr lvl="0">
              <a:defRPr/>
            </a:pPr>
            <a:endParaRPr lang="en-US" sz="2800" dirty="0"/>
          </a:p>
          <a:p>
            <a:pPr marL="0" indent="0">
              <a:buNone/>
            </a:pPr>
            <a:endParaRPr lang="en-US" sz="3000" dirty="0"/>
          </a:p>
        </p:txBody>
      </p:sp>
    </p:spTree>
  </p:cSld>
  <p:clrMapOvr>
    <a:masterClrMapping/>
  </p:clrMapOvr>
  <p:transition advTm="3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3550920" cy="762000"/>
          </a:xfrm>
        </p:spPr>
        <p:txBody>
          <a:bodyPr>
            <a:normAutofit/>
          </a:bodyPr>
          <a:lstStyle/>
          <a:p>
            <a:pPr algn="l"/>
            <a:r>
              <a:rPr lang="en-US" sz="3200" dirty="0" smtClean="0">
                <a:solidFill>
                  <a:schemeClr val="tx2"/>
                </a:solidFill>
                <a:latin typeface="Calibri" pitchFamily="34" charset="0"/>
              </a:rPr>
              <a:t>Family</a:t>
            </a:r>
            <a:endParaRPr lang="en-US" sz="3200" dirty="0">
              <a:solidFill>
                <a:schemeClr val="tx2"/>
              </a:solidFill>
              <a:latin typeface="Calibri" pitchFamily="34" charset="0"/>
            </a:endParaRPr>
          </a:p>
        </p:txBody>
      </p:sp>
      <p:sp>
        <p:nvSpPr>
          <p:cNvPr id="4" name="Text Placeholder 3"/>
          <p:cNvSpPr>
            <a:spLocks noGrp="1"/>
          </p:cNvSpPr>
          <p:nvPr>
            <p:ph type="body" idx="2"/>
          </p:nvPr>
        </p:nvSpPr>
        <p:spPr>
          <a:xfrm>
            <a:off x="609600" y="990600"/>
            <a:ext cx="3931920" cy="5486400"/>
          </a:xfrm>
        </p:spPr>
        <p:txBody>
          <a:bodyPr>
            <a:normAutofit lnSpcReduction="10000"/>
          </a:bodyPr>
          <a:lstStyle/>
          <a:p>
            <a:pPr algn="l"/>
            <a:r>
              <a:rPr lang="en-US" sz="2800" i="1" dirty="0" smtClean="0">
                <a:latin typeface="Calibri" pitchFamily="34" charset="0"/>
              </a:rPr>
              <a:t>“ </a:t>
            </a:r>
            <a:r>
              <a:rPr lang="en-US" sz="2800" dirty="0" smtClean="0">
                <a:latin typeface="Calibri" pitchFamily="34" charset="0"/>
              </a:rPr>
              <a:t>[You need family] t</a:t>
            </a:r>
            <a:r>
              <a:rPr lang="en-US" sz="2800" i="1" dirty="0" smtClean="0">
                <a:latin typeface="Calibri" pitchFamily="34" charset="0"/>
              </a:rPr>
              <a:t>o give you the love and the attention that you need along with opportunities and the security, </a:t>
            </a:r>
            <a:r>
              <a:rPr lang="en-US" sz="2800" i="1" dirty="0" err="1" smtClean="0">
                <a:latin typeface="Calibri" pitchFamily="34" charset="0"/>
              </a:rPr>
              <a:t>ya</a:t>
            </a:r>
            <a:r>
              <a:rPr lang="en-US" sz="2800" i="1" dirty="0" smtClean="0">
                <a:latin typeface="Calibri" pitchFamily="34" charset="0"/>
              </a:rPr>
              <a:t> know? I think if I would have had that, then I would have changed a long time ago and I wouldn't have had to go through all that."</a:t>
            </a:r>
          </a:p>
          <a:p>
            <a:endParaRPr lang="en-US" sz="2800" dirty="0" smtClean="0">
              <a:latin typeface="Calibri" pitchFamily="34" charset="0"/>
            </a:endParaRPr>
          </a:p>
          <a:p>
            <a:pPr lvl="0" algn="l">
              <a:buClr>
                <a:srgbClr val="72A376"/>
              </a:buClr>
            </a:pPr>
            <a:r>
              <a:rPr lang="en-US" sz="1100" dirty="0" smtClean="0">
                <a:solidFill>
                  <a:prstClr val="black"/>
                </a:solidFill>
                <a:latin typeface="Calibri" pitchFamily="34" charset="0"/>
              </a:rPr>
              <a:t>Unruh, et. al., 2009</a:t>
            </a:r>
          </a:p>
          <a:p>
            <a:pPr algn="l"/>
            <a:endParaRPr lang="en-US" sz="2800" dirty="0"/>
          </a:p>
        </p:txBody>
      </p:sp>
      <p:pic>
        <p:nvPicPr>
          <p:cNvPr id="5" name="Content Placeholder 4" descr="Photo of young woman with her hand on her neck and looking upward." title="Photo"/>
          <p:cNvPicPr>
            <a:picLocks noGrp="1"/>
          </p:cNvPicPr>
          <p:nvPr>
            <p:ph sz="quarter" idx="1"/>
          </p:nvPr>
        </p:nvPicPr>
        <p:blipFill>
          <a:blip r:embed="rId2" cstate="print"/>
          <a:stretch>
            <a:fillRect/>
          </a:stretch>
        </p:blipFill>
        <p:spPr bwMode="auto">
          <a:xfrm>
            <a:off x="4419600" y="0"/>
            <a:ext cx="4724400" cy="6858000"/>
          </a:xfrm>
          <a:prstGeom prst="rect">
            <a:avLst/>
          </a:prstGeom>
          <a:noFill/>
          <a:ln w="9525">
            <a:noFill/>
            <a:miter lim="800000"/>
            <a:headEnd/>
            <a:tailEnd/>
          </a:ln>
        </p:spPr>
      </p:pic>
    </p:spTree>
  </p:cSld>
  <p:clrMapOvr>
    <a:masterClrMapping/>
  </p:clrMapOvr>
  <p:transition advTm="30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7417"/>
            <a:ext cx="4343400" cy="1020762"/>
          </a:xfrm>
        </p:spPr>
        <p:txBody>
          <a:bodyPr>
            <a:normAutofit fontScale="90000"/>
          </a:bodyPr>
          <a:lstStyle/>
          <a:p>
            <a:r>
              <a:rPr lang="en-US" dirty="0" smtClean="0"/>
              <a:t>Independent Living</a:t>
            </a:r>
            <a:endParaRPr lang="en-US" dirty="0"/>
          </a:p>
        </p:txBody>
      </p:sp>
      <p:sp>
        <p:nvSpPr>
          <p:cNvPr id="4098" name="Rectangle 3"/>
          <p:cNvSpPr>
            <a:spLocks noGrp="1" noChangeArrowheads="1"/>
          </p:cNvSpPr>
          <p:nvPr>
            <p:ph type="body" idx="1"/>
          </p:nvPr>
        </p:nvSpPr>
        <p:spPr>
          <a:xfrm>
            <a:off x="304800" y="1295400"/>
            <a:ext cx="4267200" cy="4876800"/>
          </a:xfrm>
        </p:spPr>
        <p:txBody>
          <a:bodyPr>
            <a:normAutofit fontScale="92500"/>
          </a:bodyPr>
          <a:lstStyle/>
          <a:p>
            <a:pPr marL="0" indent="0">
              <a:buNone/>
            </a:pPr>
            <a:r>
              <a:rPr lang="en-US" dirty="0" smtClean="0"/>
              <a:t>“[I will need help] making my own food and like just going outside, being in public, job applications . . . just simple things.  They’re going to be hard . . . like even doing my own clothes, it’s going to be hard ‘cause I haven’t done it in a long time.”</a:t>
            </a:r>
          </a:p>
          <a:p>
            <a:pPr marL="0" indent="0">
              <a:buNone/>
            </a:pPr>
            <a:endParaRPr lang="en-US" dirty="0" smtClean="0"/>
          </a:p>
        </p:txBody>
      </p:sp>
      <p:pic>
        <p:nvPicPr>
          <p:cNvPr id="1028" name="Picture 4" descr="Photo of group of young men and women leaning against railing outside of a brick building." title="Photo"/>
          <p:cNvPicPr>
            <a:picLocks noChangeAspect="1" noChangeArrowheads="1"/>
          </p:cNvPicPr>
          <p:nvPr/>
        </p:nvPicPr>
        <p:blipFill>
          <a:blip r:embed="rId3" cstate="print"/>
          <a:srcRect/>
          <a:stretch>
            <a:fillRect/>
          </a:stretch>
        </p:blipFill>
        <p:spPr bwMode="auto">
          <a:xfrm>
            <a:off x="4876800" y="0"/>
            <a:ext cx="5164323" cy="6858000"/>
          </a:xfrm>
          <a:prstGeom prst="rect">
            <a:avLst/>
          </a:prstGeom>
          <a:noFill/>
          <a:ln w="9525">
            <a:noFill/>
            <a:miter lim="800000"/>
            <a:headEnd/>
            <a:tailEnd/>
          </a:ln>
        </p:spPr>
      </p:pic>
    </p:spTree>
  </p:cSld>
  <p:clrMapOvr>
    <a:masterClrMapping/>
  </p:clrMapOvr>
  <p:transition advTm="30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304800"/>
            <a:ext cx="3657600" cy="762000"/>
          </a:xfrm>
        </p:spPr>
        <p:txBody>
          <a:bodyPr>
            <a:normAutofit fontScale="90000"/>
          </a:bodyPr>
          <a:lstStyle/>
          <a:p>
            <a:r>
              <a:rPr lang="en-US" sz="3200" dirty="0">
                <a:solidFill>
                  <a:schemeClr val="tx2"/>
                </a:solidFill>
                <a:latin typeface="Calibri" pitchFamily="34" charset="0"/>
              </a:rPr>
              <a:t>Independent </a:t>
            </a:r>
            <a:r>
              <a:rPr lang="en-US" sz="3200" dirty="0" smtClean="0">
                <a:solidFill>
                  <a:schemeClr val="tx2"/>
                </a:solidFill>
                <a:latin typeface="Calibri" pitchFamily="34" charset="0"/>
              </a:rPr>
              <a:t>Living </a:t>
            </a:r>
            <a:r>
              <a:rPr lang="en-US" sz="1800" dirty="0" smtClean="0">
                <a:solidFill>
                  <a:schemeClr val="tx2"/>
                </a:solidFill>
                <a:latin typeface="Calibri" pitchFamily="34" charset="0"/>
              </a:rPr>
              <a:t>(continued)</a:t>
            </a:r>
            <a:endParaRPr lang="en-US" sz="1800" dirty="0">
              <a:solidFill>
                <a:schemeClr val="tx2"/>
              </a:solidFill>
              <a:latin typeface="Calibri" pitchFamily="34" charset="0"/>
            </a:endParaRPr>
          </a:p>
        </p:txBody>
      </p:sp>
      <p:sp>
        <p:nvSpPr>
          <p:cNvPr id="4" name="Text Placeholder 3"/>
          <p:cNvSpPr>
            <a:spLocks noGrp="1"/>
          </p:cNvSpPr>
          <p:nvPr>
            <p:ph type="body" idx="2"/>
          </p:nvPr>
        </p:nvSpPr>
        <p:spPr>
          <a:xfrm>
            <a:off x="4963136" y="1371600"/>
            <a:ext cx="3931920" cy="4953000"/>
          </a:xfrm>
        </p:spPr>
        <p:txBody>
          <a:bodyPr>
            <a:normAutofit/>
          </a:bodyPr>
          <a:lstStyle/>
          <a:p>
            <a:pPr lvl="0" algn="l"/>
            <a:r>
              <a:rPr lang="en-US" sz="3200" i="1" dirty="0">
                <a:solidFill>
                  <a:prstClr val="black"/>
                </a:solidFill>
                <a:latin typeface="Calibri" pitchFamily="34" charset="0"/>
              </a:rPr>
              <a:t>"Yeah I want to go somewhere where I can learn how to live man. I'm not going to learn how to live here, I'm going to learn how to be  institutionalized</a:t>
            </a:r>
            <a:r>
              <a:rPr lang="en-US" sz="3200" i="1" dirty="0" smtClean="0">
                <a:solidFill>
                  <a:prstClr val="black"/>
                </a:solidFill>
                <a:latin typeface="Calibri" pitchFamily="34" charset="0"/>
              </a:rPr>
              <a:t>.”</a:t>
            </a:r>
          </a:p>
          <a:p>
            <a:pPr lvl="0" algn="l"/>
            <a:endParaRPr lang="en-US" sz="3200" i="1" dirty="0" smtClean="0">
              <a:solidFill>
                <a:prstClr val="black"/>
              </a:solidFill>
              <a:latin typeface="Calibri" pitchFamily="34" charset="0"/>
            </a:endParaRPr>
          </a:p>
          <a:p>
            <a:pPr lvl="0" algn="l">
              <a:buClr>
                <a:srgbClr val="72A376"/>
              </a:buClr>
            </a:pPr>
            <a:r>
              <a:rPr lang="en-US" sz="1200" dirty="0" smtClean="0">
                <a:solidFill>
                  <a:prstClr val="black"/>
                </a:solidFill>
                <a:latin typeface="Calibri" pitchFamily="34" charset="0"/>
              </a:rPr>
              <a:t>Unruh, et. al., 2009</a:t>
            </a:r>
          </a:p>
          <a:p>
            <a:pPr lvl="0" algn="l"/>
            <a:endParaRPr lang="en-US" sz="3200" dirty="0">
              <a:solidFill>
                <a:prstClr val="black"/>
              </a:solidFill>
            </a:endParaRPr>
          </a:p>
          <a:p>
            <a:pPr lvl="0"/>
            <a:endParaRPr lang="en-US" sz="3200" dirty="0">
              <a:solidFill>
                <a:prstClr val="black"/>
              </a:solidFill>
            </a:endParaRPr>
          </a:p>
          <a:p>
            <a:endParaRPr lang="en-US" dirty="0"/>
          </a:p>
        </p:txBody>
      </p:sp>
      <p:pic>
        <p:nvPicPr>
          <p:cNvPr id="5" name="Content Placeholder 9" descr="Photo of young man sitting on park bench, resting his chin on his clasped hands and with an intense look on his face." title="Photo"/>
          <p:cNvPicPr>
            <a:picLocks noGrp="1"/>
          </p:cNvPicPr>
          <p:nvPr>
            <p:ph sz="quarter" idx="1"/>
          </p:nvPr>
        </p:nvPicPr>
        <p:blipFill>
          <a:blip r:embed="rId2" cstate="print"/>
          <a:srcRect/>
          <a:stretch>
            <a:fillRect/>
          </a:stretch>
        </p:blipFill>
        <p:spPr bwMode="auto">
          <a:xfrm>
            <a:off x="-914400" y="0"/>
            <a:ext cx="5638800" cy="6858000"/>
          </a:xfrm>
          <a:prstGeom prst="rect">
            <a:avLst/>
          </a:prstGeom>
          <a:noFill/>
          <a:ln w="9525">
            <a:noFill/>
            <a:miter lim="800000"/>
            <a:headEnd/>
            <a:tailEnd/>
          </a:ln>
        </p:spPr>
      </p:pic>
    </p:spTree>
  </p:cSld>
  <p:clrMapOvr>
    <a:masterClrMapping/>
  </p:clrMapOvr>
  <p:transition advTm="30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hoto of young woman looking upset and in a crouched position." title="Photo"/>
          <p:cNvPicPr>
            <a:picLocks noGrp="1"/>
          </p:cNvPicPr>
          <p:nvPr>
            <p:ph sz="quarter" idx="1"/>
          </p:nvPr>
        </p:nvPicPr>
        <p:blipFill>
          <a:blip r:embed="rId2" cstate="print"/>
          <a:stretch>
            <a:fillRect/>
          </a:stretch>
        </p:blipFill>
        <p:spPr bwMode="auto">
          <a:xfrm>
            <a:off x="4572000" y="0"/>
            <a:ext cx="4572000" cy="6858000"/>
          </a:xfrm>
          <a:prstGeom prst="rect">
            <a:avLst/>
          </a:prstGeom>
          <a:noFill/>
          <a:ln w="9525">
            <a:noFill/>
            <a:miter lim="800000"/>
            <a:headEnd/>
            <a:tailEnd/>
          </a:ln>
        </p:spPr>
      </p:pic>
      <p:sp>
        <p:nvSpPr>
          <p:cNvPr id="4" name="Text Placeholder 3"/>
          <p:cNvSpPr>
            <a:spLocks noGrp="1"/>
          </p:cNvSpPr>
          <p:nvPr>
            <p:ph type="body" idx="2"/>
          </p:nvPr>
        </p:nvSpPr>
        <p:spPr>
          <a:xfrm>
            <a:off x="457200" y="762000"/>
            <a:ext cx="3810000" cy="5867400"/>
          </a:xfrm>
        </p:spPr>
        <p:txBody>
          <a:bodyPr>
            <a:noAutofit/>
          </a:bodyPr>
          <a:lstStyle/>
          <a:p>
            <a:pPr algn="l"/>
            <a:r>
              <a:rPr lang="en-US" sz="2200" i="1" dirty="0" smtClean="0">
                <a:latin typeface="Calibri" pitchFamily="34" charset="0"/>
              </a:rPr>
              <a:t>"If you put me personally right back into the same community that I was in, I probably wouldn't stay there. I'd leave probably because people…involved in gangs and drugs and things, they're going to have fear going right back into that community 'cause they're going to have fear of running into problems especially if they want to get help. And when I move </a:t>
            </a:r>
            <a:r>
              <a:rPr lang="en-US" sz="2200" dirty="0" smtClean="0">
                <a:latin typeface="Calibri" pitchFamily="34" charset="0"/>
              </a:rPr>
              <a:t>[back],</a:t>
            </a:r>
            <a:r>
              <a:rPr lang="en-US" sz="2200" i="1" dirty="0" smtClean="0">
                <a:latin typeface="Calibri" pitchFamily="34" charset="0"/>
              </a:rPr>
              <a:t> what if somebody see me and try to shoot me or something.’”</a:t>
            </a:r>
            <a:endParaRPr lang="en-US" sz="2200" dirty="0" smtClean="0">
              <a:latin typeface="Calibri" pitchFamily="34" charset="0"/>
            </a:endParaRPr>
          </a:p>
          <a:p>
            <a:pPr algn="l"/>
            <a:endParaRPr lang="en-US" sz="2000" dirty="0" smtClean="0">
              <a:latin typeface="Calibri" pitchFamily="34" charset="0"/>
            </a:endParaRPr>
          </a:p>
          <a:p>
            <a:pPr lvl="0" algn="l">
              <a:buClr>
                <a:srgbClr val="72A376"/>
              </a:buClr>
            </a:pPr>
            <a:r>
              <a:rPr lang="en-US" sz="1100" dirty="0" smtClean="0">
                <a:solidFill>
                  <a:prstClr val="black"/>
                </a:solidFill>
                <a:latin typeface="Calibri" pitchFamily="34" charset="0"/>
              </a:rPr>
              <a:t>Unruh, et. al., 2009</a:t>
            </a:r>
          </a:p>
          <a:p>
            <a:pPr algn="l"/>
            <a:endParaRPr lang="en-US" sz="2000" dirty="0">
              <a:latin typeface="Calibri" pitchFamily="34" charset="0"/>
            </a:endParaRPr>
          </a:p>
        </p:txBody>
      </p:sp>
      <p:sp>
        <p:nvSpPr>
          <p:cNvPr id="2" name="Title 1"/>
          <p:cNvSpPr>
            <a:spLocks noGrp="1"/>
          </p:cNvSpPr>
          <p:nvPr>
            <p:ph type="title"/>
          </p:nvPr>
        </p:nvSpPr>
        <p:spPr>
          <a:xfrm>
            <a:off x="457200" y="273050"/>
            <a:ext cx="3008313" cy="488950"/>
          </a:xfrm>
        </p:spPr>
        <p:txBody>
          <a:bodyPr>
            <a:normAutofit fontScale="90000"/>
          </a:bodyPr>
          <a:lstStyle/>
          <a:p>
            <a:pPr algn="l"/>
            <a:r>
              <a:rPr lang="en-US" sz="3200" dirty="0" smtClean="0">
                <a:latin typeface="Calibri" pitchFamily="34" charset="0"/>
              </a:rPr>
              <a:t>Community</a:t>
            </a:r>
            <a:endParaRPr lang="en-US" sz="3200" dirty="0">
              <a:latin typeface="Calibri" pitchFamily="34" charset="0"/>
            </a:endParaRPr>
          </a:p>
        </p:txBody>
      </p:sp>
    </p:spTree>
  </p:cSld>
  <p:clrMapOvr>
    <a:masterClrMapping/>
  </p:clrMapOvr>
  <p:transition advTm="3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274638"/>
            <a:ext cx="4419600" cy="792162"/>
          </a:xfrm>
        </p:spPr>
        <p:txBody>
          <a:bodyPr>
            <a:normAutofit/>
          </a:bodyPr>
          <a:lstStyle/>
          <a:p>
            <a:r>
              <a:rPr lang="en-US" b="1" dirty="0" smtClean="0"/>
              <a:t>Family</a:t>
            </a:r>
            <a:r>
              <a:rPr lang="en-US" b="1" dirty="0" smtClean="0">
                <a:solidFill>
                  <a:schemeClr val="bg1"/>
                </a:solidFill>
              </a:rPr>
              <a:t> (2)</a:t>
            </a:r>
            <a:endParaRPr lang="en-US" dirty="0">
              <a:solidFill>
                <a:schemeClr val="bg1"/>
              </a:solidFill>
            </a:endParaRPr>
          </a:p>
        </p:txBody>
      </p:sp>
      <p:sp>
        <p:nvSpPr>
          <p:cNvPr id="3" name="Content Placeholder 2"/>
          <p:cNvSpPr>
            <a:spLocks noGrp="1"/>
          </p:cNvSpPr>
          <p:nvPr>
            <p:ph idx="1"/>
          </p:nvPr>
        </p:nvSpPr>
        <p:spPr>
          <a:xfrm>
            <a:off x="4953000" y="1219200"/>
            <a:ext cx="4038600" cy="5791200"/>
          </a:xfrm>
        </p:spPr>
        <p:txBody>
          <a:bodyPr>
            <a:normAutofit/>
          </a:bodyPr>
          <a:lstStyle/>
          <a:p>
            <a:pPr marL="0" indent="0">
              <a:buNone/>
            </a:pPr>
            <a:r>
              <a:rPr lang="en-US" sz="2400" dirty="0">
                <a:latin typeface="Verdana" pitchFamily="34" charset="0"/>
              </a:rPr>
              <a:t>I’ll need support from  my family [when I get out]– for them to be stable enough so I don’t have to worry about other things like taking care of where I’m going to sleep, where I’m going to eat that night; just so I know that things are set and I won’t have to worry about those things. </a:t>
            </a:r>
            <a:endParaRPr lang="en-US" sz="2400" dirty="0"/>
          </a:p>
        </p:txBody>
      </p:sp>
      <p:pic>
        <p:nvPicPr>
          <p:cNvPr id="5" name="Picture 3" descr="Photo of young woman looking over her shoulder." title="Photo"/>
          <p:cNvPicPr>
            <a:picLocks noChangeAspect="1" noChangeArrowheads="1"/>
          </p:cNvPicPr>
          <p:nvPr/>
        </p:nvPicPr>
        <p:blipFill>
          <a:blip r:embed="rId2" cstate="print"/>
          <a:srcRect/>
          <a:stretch>
            <a:fillRect/>
          </a:stretch>
        </p:blipFill>
        <p:spPr bwMode="auto">
          <a:xfrm>
            <a:off x="0" y="0"/>
            <a:ext cx="4724400" cy="7086600"/>
          </a:xfrm>
          <a:prstGeom prst="rect">
            <a:avLst/>
          </a:prstGeom>
          <a:noFill/>
        </p:spPr>
      </p:pic>
    </p:spTree>
  </p:cSld>
  <p:clrMapOvr>
    <a:masterClrMapping/>
  </p:clrMapOvr>
  <p:transition advTm="30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496</Words>
  <Application>Microsoft Office PowerPoint</Application>
  <PresentationFormat>On-screen Show (4:3)</PresentationFormat>
  <Paragraphs>38</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Young Offender Perspectives: What’s on their minds about a Successful  Re-Entry   </vt:lpstr>
      <vt:lpstr>Taking Responsibility</vt:lpstr>
      <vt:lpstr>Employment</vt:lpstr>
      <vt:lpstr>Pro-Social Activities</vt:lpstr>
      <vt:lpstr>Family</vt:lpstr>
      <vt:lpstr>Independent Living</vt:lpstr>
      <vt:lpstr>Independent Living (continued)</vt:lpstr>
      <vt:lpstr>Community</vt:lpstr>
      <vt:lpstr>Family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Quotes</dc:title>
  <dc:subject>What youth have told us</dc:subject>
  <dc:creator>Office of Special Education Programs (OSEP) </dc:creator>
  <cp:lastModifiedBy>Ledford, Dara</cp:lastModifiedBy>
  <cp:revision>21</cp:revision>
  <dcterms:created xsi:type="dcterms:W3CDTF">2013-09-26T21:28:07Z</dcterms:created>
  <dcterms:modified xsi:type="dcterms:W3CDTF">2014-07-14T21:00:47Z</dcterms:modified>
  <cp:category>Public Domain</cp:category>
</cp:coreProperties>
</file>