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96" r:id="rId3"/>
  </p:sldMasterIdLst>
  <p:notesMasterIdLst>
    <p:notesMasterId r:id="rId36"/>
  </p:notesMasterIdLst>
  <p:sldIdLst>
    <p:sldId id="258" r:id="rId4"/>
    <p:sldId id="298" r:id="rId5"/>
    <p:sldId id="259" r:id="rId6"/>
    <p:sldId id="260" r:id="rId7"/>
    <p:sldId id="261" r:id="rId8"/>
    <p:sldId id="262" r:id="rId9"/>
    <p:sldId id="263" r:id="rId10"/>
    <p:sldId id="257" r:id="rId11"/>
    <p:sldId id="264" r:id="rId12"/>
    <p:sldId id="287" r:id="rId13"/>
    <p:sldId id="288" r:id="rId14"/>
    <p:sldId id="289" r:id="rId15"/>
    <p:sldId id="290" r:id="rId16"/>
    <p:sldId id="291" r:id="rId17"/>
    <p:sldId id="292" r:id="rId18"/>
    <p:sldId id="293" r:id="rId19"/>
    <p:sldId id="294" r:id="rId20"/>
    <p:sldId id="295" r:id="rId21"/>
    <p:sldId id="296" r:id="rId22"/>
    <p:sldId id="265" r:id="rId23"/>
    <p:sldId id="266" r:id="rId24"/>
    <p:sldId id="267" r:id="rId25"/>
    <p:sldId id="268" r:id="rId26"/>
    <p:sldId id="297" r:id="rId27"/>
    <p:sldId id="269" r:id="rId28"/>
    <p:sldId id="270" r:id="rId29"/>
    <p:sldId id="271" r:id="rId30"/>
    <p:sldId id="272" r:id="rId31"/>
    <p:sldId id="273" r:id="rId32"/>
    <p:sldId id="274" r:id="rId33"/>
    <p:sldId id="299" r:id="rId34"/>
    <p:sldId id="276"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2" autoAdjust="0"/>
    <p:restoredTop sz="94701" autoAdjust="0"/>
  </p:normalViewPr>
  <p:slideViewPr>
    <p:cSldViewPr>
      <p:cViewPr varScale="1">
        <p:scale>
          <a:sx n="108" d="100"/>
          <a:sy n="108" d="100"/>
        </p:scale>
        <p:origin x="-150" y="-96"/>
      </p:cViewPr>
      <p:guideLst>
        <p:guide orient="horz" pos="2160"/>
        <p:guide pos="2880"/>
      </p:guideLst>
    </p:cSldViewPr>
  </p:slideViewPr>
  <p:outlineViewPr>
    <p:cViewPr>
      <p:scale>
        <a:sx n="33" d="100"/>
        <a:sy n="33" d="100"/>
      </p:scale>
      <p:origin x="0" y="3918"/>
    </p:cViewPr>
  </p:outlineViewPr>
  <p:notesTextViewPr>
    <p:cViewPr>
      <p:scale>
        <a:sx n="100" d="100"/>
        <a:sy n="100" d="100"/>
      </p:scale>
      <p:origin x="0" y="0"/>
    </p:cViewPr>
  </p:notesTextViewPr>
  <p:sorterViewPr>
    <p:cViewPr>
      <p:scale>
        <a:sx n="100" d="100"/>
        <a:sy n="100" d="100"/>
      </p:scale>
      <p:origin x="0" y="12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2698FF-376C-D04C-95A7-761DC64A09A1}" type="datetimeFigureOut">
              <a:rPr lang="en-US" smtClean="0"/>
              <a:t>7/14/2014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1DDAF-864B-B842-96E0-CCE31E18D944}" type="slidenum">
              <a:rPr lang="en-US" smtClean="0"/>
              <a:t>‹#›</a:t>
            </a:fld>
            <a:endParaRPr lang="en-US"/>
          </a:p>
        </p:txBody>
      </p:sp>
    </p:spTree>
    <p:extLst>
      <p:ext uri="{BB962C8B-B14F-4D97-AF65-F5344CB8AC3E}">
        <p14:creationId xmlns:p14="http://schemas.microsoft.com/office/powerpoint/2010/main" val="42129462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A61FA-7F2B-40F1-A554-2B2F84924588}" type="slidenum">
              <a:rPr lang="en-US">
                <a:solidFill>
                  <a:prstClr val="black"/>
                </a:solidFill>
                <a:latin typeface="Calibri"/>
              </a:rPr>
              <a:pPr/>
              <a:t>12</a:t>
            </a:fld>
            <a:endParaRPr lang="en-US">
              <a:solidFill>
                <a:prstClr val="black"/>
              </a:solidFill>
              <a:latin typeface="Calibri"/>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pPr>
              <a:defRPr/>
            </a:pPr>
            <a:r>
              <a:rPr lang="en-US" smtClean="0">
                <a:solidFill>
                  <a:prstClr val="black"/>
                </a:solidFill>
                <a:latin typeface="Calibri"/>
              </a:rPr>
              <a:t>Deanne Unruh, University of Oregon, dkunruh@uoregon.edu</a:t>
            </a:r>
            <a:endParaRPr lang="en-US">
              <a:solidFill>
                <a:prstClr val="black"/>
              </a:solidFill>
              <a:latin typeface="Calibri"/>
            </a:endParaRPr>
          </a:p>
        </p:txBody>
      </p:sp>
      <p:sp>
        <p:nvSpPr>
          <p:cNvPr id="6" name="Header Placeholder 5"/>
          <p:cNvSpPr>
            <a:spLocks noGrp="1"/>
          </p:cNvSpPr>
          <p:nvPr>
            <p:ph type="hdr" sz="quarter" idx="11"/>
          </p:nvPr>
        </p:nvSpPr>
        <p:spPr/>
        <p:txBody>
          <a:bodyPr/>
          <a:lstStyle/>
          <a:p>
            <a:pPr>
              <a:defRPr/>
            </a:pPr>
            <a:r>
              <a:rPr lang="en-US" smtClean="0">
                <a:solidFill>
                  <a:prstClr val="black"/>
                </a:solidFill>
                <a:latin typeface="Calibri"/>
              </a:rPr>
              <a:t>CCBD 2009</a:t>
            </a:r>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14217">
              <a:defRPr/>
            </a:pPr>
            <a:r>
              <a:rPr lang="en-US" b="1" dirty="0" smtClean="0"/>
              <a:t>Goal setting: </a:t>
            </a:r>
            <a:r>
              <a:rPr lang="en-US" dirty="0" smtClean="0"/>
              <a:t>self determination</a:t>
            </a:r>
          </a:p>
          <a:p>
            <a:pPr marL="0" lvl="1" defTabSz="914217">
              <a:defRPr/>
            </a:pPr>
            <a:endParaRPr lang="en-US" dirty="0" smtClean="0"/>
          </a:p>
          <a:p>
            <a:pPr marL="0" lvl="1" defTabSz="914217">
              <a:defRPr/>
            </a:pPr>
            <a:r>
              <a:rPr lang="en-US" b="1" dirty="0" smtClean="0"/>
              <a:t>Service delivery</a:t>
            </a:r>
            <a:r>
              <a:rPr lang="en-US" dirty="0" smtClean="0"/>
              <a:t>:</a:t>
            </a:r>
            <a:r>
              <a:rPr lang="en-US" baseline="0" dirty="0" smtClean="0"/>
              <a:t> </a:t>
            </a:r>
            <a:r>
              <a:rPr lang="en-US" dirty="0" smtClean="0"/>
              <a:t>Individualized education &amp; employment placement, Support youth in obtaining and maintaining their own jobs</a:t>
            </a:r>
          </a:p>
          <a:p>
            <a:pPr marL="0" lvl="1" defTabSz="914217">
              <a:defRPr/>
            </a:pPr>
            <a:endParaRPr lang="en-US" dirty="0" smtClean="0"/>
          </a:p>
          <a:p>
            <a:pPr marL="0" lvl="1" defTabSz="914217">
              <a:defRPr/>
            </a:pPr>
            <a:r>
              <a:rPr lang="en-US" b="1" dirty="0" smtClean="0"/>
              <a:t>Ongoing support</a:t>
            </a:r>
            <a:r>
              <a:rPr lang="en-US" dirty="0" smtClean="0"/>
              <a:t>: maintaining</a:t>
            </a:r>
            <a:r>
              <a:rPr lang="en-US" baseline="0" dirty="0" smtClean="0"/>
              <a:t> education and/or employment placement, additional support services needed (mental health, alcohol &amp; drug services, family counseling, independent skill development, appropriate use of leisure time)</a:t>
            </a:r>
          </a:p>
          <a:p>
            <a:pPr marL="0" lvl="1" defTabSz="914217">
              <a:defRPr/>
            </a:pPr>
            <a:endParaRPr lang="en-US" baseline="0" dirty="0" smtClean="0"/>
          </a:p>
          <a:p>
            <a:pPr marL="0" lvl="1" defTabSz="914217">
              <a:defRPr/>
            </a:pPr>
            <a:r>
              <a:rPr lang="en-US" b="1" baseline="0" dirty="0" smtClean="0"/>
              <a:t>Collaboration with agencies!</a:t>
            </a:r>
          </a:p>
          <a:p>
            <a:pPr marL="0" lvl="1" defTabSz="914217">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A0520E-2765-4D8E-8D5D-2ABBB468C570}" type="slidenum">
              <a:rPr lang="en-US" smtClean="0">
                <a:solidFill>
                  <a:prstClr val="black"/>
                </a:solidFill>
                <a:latin typeface="Calibri"/>
              </a:rPr>
              <a:pPr/>
              <a:t>15</a:t>
            </a:fld>
            <a:endParaRPr lang="en-US" smtClean="0">
              <a:solidFill>
                <a:prstClr val="black"/>
              </a:solidFill>
              <a:latin typeface="Calibri"/>
            </a:endParaRPr>
          </a:p>
        </p:txBody>
      </p:sp>
      <p:sp>
        <p:nvSpPr>
          <p:cNvPr id="45059" name="Rectangle 2"/>
          <p:cNvSpPr>
            <a:spLocks noGrp="1" noRot="1" noChangeAspect="1" noChangeArrowheads="1" noTextEdit="1"/>
          </p:cNvSpPr>
          <p:nvPr>
            <p:ph type="sldImg"/>
          </p:nvPr>
        </p:nvSpPr>
        <p:spPr>
          <a:xfrm>
            <a:off x="1143000" y="685800"/>
            <a:ext cx="4572000" cy="3429000"/>
          </a:xfrm>
          <a:ln/>
        </p:spPr>
      </p:sp>
      <p:sp>
        <p:nvSpPr>
          <p:cNvPr id="45060" name="Rectangle 3"/>
          <p:cNvSpPr>
            <a:spLocks noGrp="1" noChangeArrowheads="1"/>
          </p:cNvSpPr>
          <p:nvPr>
            <p:ph type="body" idx="1"/>
          </p:nvPr>
        </p:nvSpPr>
        <p:spPr>
          <a:xfrm>
            <a:off x="685800" y="4344025"/>
            <a:ext cx="5486400" cy="4114488"/>
          </a:xfrm>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6313-EAF9-4D68-8BE2-02DCD0C4BB00}"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578780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University of Minnesota" title="U of M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175"/>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ctrTitle"/>
          </p:nvPr>
        </p:nvSpPr>
        <p:spPr>
          <a:xfrm>
            <a:off x="685800" y="1828800"/>
            <a:ext cx="7772400" cy="1143000"/>
          </a:xfrm>
        </p:spPr>
        <p:txBody>
          <a:bodyPr/>
          <a:lstStyle>
            <a:lvl1pPr algn="ctr">
              <a:defRPr/>
            </a:lvl1pPr>
          </a:lstStyle>
          <a:p>
            <a:pPr lvl="0"/>
            <a:r>
              <a:rPr lang="en-US" noProof="0" smtClean="0"/>
              <a:t>Click to edit Master title style</a:t>
            </a:r>
          </a:p>
        </p:txBody>
      </p:sp>
      <p:sp>
        <p:nvSpPr>
          <p:cNvPr id="9220" name="Rectangle 4"/>
          <p:cNvSpPr>
            <a:spLocks noGrp="1" noChangeArrowheads="1"/>
          </p:cNvSpPr>
          <p:nvPr>
            <p:ph type="subTitle" idx="1"/>
          </p:nvPr>
        </p:nvSpPr>
        <p:spPr>
          <a:xfrm>
            <a:off x="1371600" y="3429000"/>
            <a:ext cx="6400800" cy="8382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33113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60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3627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7598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6DE2ADA-F8D9-4DEC-AC5D-3551B2EF9A14}" type="datetimeFigureOut">
              <a:rPr lang="en-US" smtClean="0">
                <a:latin typeface="Georgia"/>
              </a:rPr>
              <a:pPr/>
              <a:t>7/14/2014</a:t>
            </a:fld>
            <a:endParaRPr lang="en-US" dirty="0">
              <a:latin typeface="Georgia"/>
            </a:endParaRPr>
          </a:p>
        </p:txBody>
      </p:sp>
      <p:sp>
        <p:nvSpPr>
          <p:cNvPr id="17" name="Footer Placeholder 16"/>
          <p:cNvSpPr>
            <a:spLocks noGrp="1"/>
          </p:cNvSpPr>
          <p:nvPr>
            <p:ph type="ftr" sz="quarter" idx="11"/>
          </p:nvPr>
        </p:nvSpPr>
        <p:spPr/>
        <p:txBody>
          <a:bodyPr/>
          <a:lstStyle/>
          <a:p>
            <a:endParaRPr lang="en-US" dirty="0">
              <a:latin typeface="Georgia"/>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0286F55-BEC0-4E80-92A4-B26A3D82D92B}" type="slidenum">
              <a:rPr lang="en-US" smtClean="0">
                <a:solidFill>
                  <a:srgbClr val="871B32">
                    <a:shade val="75000"/>
                  </a:srgbClr>
                </a:solidFill>
                <a:latin typeface="Georgia"/>
              </a:rPr>
              <a:pPr/>
              <a:t>‹#›</a:t>
            </a:fld>
            <a:endParaRPr lang="en-US" dirty="0">
              <a:solidFill>
                <a:srgbClr val="871B32">
                  <a:shade val="75000"/>
                </a:srgbClr>
              </a:solidFill>
              <a:latin typeface="Georgia"/>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4199200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6DE2ADA-F8D9-4DEC-AC5D-3551B2EF9A14}" type="datetimeFigureOut">
              <a:rPr lang="en-US" smtClean="0">
                <a:latin typeface="Georgia"/>
              </a:rPr>
              <a:pPr/>
              <a:t>7/14/2014</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6" name="Slide Number Placeholder 5"/>
          <p:cNvSpPr>
            <a:spLocks noGrp="1"/>
          </p:cNvSpPr>
          <p:nvPr>
            <p:ph type="sldNum" sz="quarter" idx="12"/>
          </p:nvPr>
        </p:nvSpPr>
        <p:spPr>
          <a:xfrm>
            <a:off x="4361688" y="1026372"/>
            <a:ext cx="457200" cy="441325"/>
          </a:xfrm>
        </p:spPr>
        <p:txBody>
          <a:bodyPr/>
          <a:lstStyle/>
          <a:p>
            <a:fld id="{00286F55-BEC0-4E80-92A4-B26A3D82D92B}" type="slidenum">
              <a:rPr lang="en-US" smtClean="0">
                <a:solidFill>
                  <a:srgbClr val="871B32">
                    <a:shade val="75000"/>
                  </a:srgbClr>
                </a:solidFill>
                <a:latin typeface="Georgia"/>
              </a:rPr>
              <a:pPr/>
              <a:t>‹#›</a:t>
            </a:fld>
            <a:endParaRPr lang="en-US" dirty="0">
              <a:solidFill>
                <a:srgbClr val="871B32">
                  <a:shade val="75000"/>
                </a:srgbClr>
              </a:solidFill>
              <a:latin typeface="Georgia"/>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2" descr="Mary Lou Fulton Teachers College, Arizona State University" title="ASU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788" y="179015"/>
            <a:ext cx="1676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38240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4" name="Date Placeholder 3"/>
          <p:cNvSpPr>
            <a:spLocks noGrp="1"/>
          </p:cNvSpPr>
          <p:nvPr>
            <p:ph type="dt" sz="half" idx="10"/>
          </p:nvPr>
        </p:nvSpPr>
        <p:spPr/>
        <p:txBody>
          <a:bodyPr/>
          <a:lstStyle/>
          <a:p>
            <a:fld id="{A6DE2ADA-F8D9-4DEC-AC5D-3551B2EF9A14}" type="datetimeFigureOut">
              <a:rPr lang="en-US" smtClean="0">
                <a:latin typeface="Georgia"/>
              </a:rPr>
              <a:pPr/>
              <a:t>7/14/2014</a:t>
            </a:fld>
            <a:endParaRPr lang="en-US" dirty="0">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0286F55-BEC0-4E80-92A4-B26A3D82D92B}" type="slidenum">
              <a:rPr lang="en-US" smtClean="0">
                <a:solidFill>
                  <a:srgbClr val="871B32">
                    <a:shade val="75000"/>
                  </a:srgbClr>
                </a:solidFill>
                <a:latin typeface="Georgia"/>
              </a:rPr>
              <a:pPr/>
              <a:t>‹#›</a:t>
            </a:fld>
            <a:endParaRPr lang="en-US" dirty="0">
              <a:solidFill>
                <a:srgbClr val="871B32">
                  <a:shade val="75000"/>
                </a:srgbClr>
              </a:solidFill>
              <a:latin typeface="Georgia"/>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0049637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6DE2ADA-F8D9-4DEC-AC5D-3551B2EF9A14}" type="datetimeFigureOut">
              <a:rPr lang="en-US" smtClean="0">
                <a:latin typeface="Georgia"/>
              </a:rPr>
              <a:pPr/>
              <a:t>7/14/2014</a:t>
            </a:fld>
            <a:endParaRPr lang="en-US" dirty="0">
              <a:latin typeface="Georgia"/>
            </a:endParaRPr>
          </a:p>
        </p:txBody>
      </p:sp>
      <p:sp>
        <p:nvSpPr>
          <p:cNvPr id="6" name="Footer Placeholder 5"/>
          <p:cNvSpPr>
            <a:spLocks noGrp="1"/>
          </p:cNvSpPr>
          <p:nvPr>
            <p:ph type="ftr" sz="quarter" idx="11"/>
          </p:nvPr>
        </p:nvSpPr>
        <p:spPr/>
        <p:txBody>
          <a:bodyPr/>
          <a:lstStyle/>
          <a:p>
            <a:endParaRPr lang="en-US" dirty="0">
              <a:latin typeface="Georgia"/>
            </a:endParaRPr>
          </a:p>
        </p:txBody>
      </p:sp>
      <p:sp>
        <p:nvSpPr>
          <p:cNvPr id="7" name="Slide Number Placeholder 6"/>
          <p:cNvSpPr>
            <a:spLocks noGrp="1"/>
          </p:cNvSpPr>
          <p:nvPr>
            <p:ph type="sldNum" sz="quarter" idx="12"/>
          </p:nvPr>
        </p:nvSpPr>
        <p:spPr/>
        <p:txBody>
          <a:bodyPr/>
          <a:lstStyle/>
          <a:p>
            <a:fld id="{00286F55-BEC0-4E80-92A4-B26A3D82D92B}" type="slidenum">
              <a:rPr lang="en-US" smtClean="0">
                <a:solidFill>
                  <a:srgbClr val="871B32">
                    <a:shade val="75000"/>
                  </a:srgbClr>
                </a:solidFill>
                <a:latin typeface="Georgia"/>
              </a:rPr>
              <a:pPr/>
              <a:t>‹#›</a:t>
            </a:fld>
            <a:endParaRPr lang="en-US" dirty="0">
              <a:solidFill>
                <a:srgbClr val="871B32">
                  <a:shade val="75000"/>
                </a:srgbClr>
              </a:solidFill>
              <a:latin typeface="Georgia"/>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0229422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6DE2ADA-F8D9-4DEC-AC5D-3551B2EF9A14}" type="datetimeFigureOut">
              <a:rPr lang="en-US" smtClean="0">
                <a:latin typeface="Georgia"/>
              </a:rPr>
              <a:pPr/>
              <a:t>7/14/2014</a:t>
            </a:fld>
            <a:endParaRPr lang="en-US" dirty="0">
              <a:latin typeface="Georgia"/>
            </a:endParaRPr>
          </a:p>
        </p:txBody>
      </p:sp>
      <p:sp>
        <p:nvSpPr>
          <p:cNvPr id="8" name="Footer Placeholder 7"/>
          <p:cNvSpPr>
            <a:spLocks noGrp="1"/>
          </p:cNvSpPr>
          <p:nvPr>
            <p:ph type="ftr" sz="quarter" idx="11"/>
          </p:nvPr>
        </p:nvSpPr>
        <p:spPr>
          <a:xfrm>
            <a:off x="304800" y="6409944"/>
            <a:ext cx="3581400" cy="365760"/>
          </a:xfrm>
        </p:spPr>
        <p:txBody>
          <a:bodyPr/>
          <a:lstStyle/>
          <a:p>
            <a:endParaRPr lang="en-US" dirty="0">
              <a:latin typeface="Georgia"/>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0286F55-BEC0-4E80-92A4-B26A3D82D92B}" type="slidenum">
              <a:rPr lang="en-US" smtClean="0">
                <a:solidFill>
                  <a:srgbClr val="871B32">
                    <a:shade val="75000"/>
                  </a:srgbClr>
                </a:solidFill>
                <a:latin typeface="Georgia"/>
              </a:rPr>
              <a:pPr/>
              <a:t>‹#›</a:t>
            </a:fld>
            <a:endParaRPr lang="en-US" dirty="0">
              <a:solidFill>
                <a:srgbClr val="871B32">
                  <a:shade val="75000"/>
                </a:srgbClr>
              </a:solidFill>
              <a:latin typeface="Georgia"/>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75268025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DE2ADA-F8D9-4DEC-AC5D-3551B2EF9A14}" type="datetimeFigureOut">
              <a:rPr lang="en-US" smtClean="0">
                <a:latin typeface="Georgia"/>
              </a:rPr>
              <a:pPr/>
              <a:t>7/14/2014</a:t>
            </a:fld>
            <a:endParaRPr lang="en-US" dirty="0">
              <a:latin typeface="Georgia"/>
            </a:endParaRPr>
          </a:p>
        </p:txBody>
      </p:sp>
      <p:sp>
        <p:nvSpPr>
          <p:cNvPr id="4" name="Footer Placeholder 3"/>
          <p:cNvSpPr>
            <a:spLocks noGrp="1"/>
          </p:cNvSpPr>
          <p:nvPr>
            <p:ph type="ftr" sz="quarter" idx="11"/>
          </p:nvPr>
        </p:nvSpPr>
        <p:spPr/>
        <p:txBody>
          <a:bodyPr/>
          <a:lstStyle/>
          <a:p>
            <a:endParaRPr lang="en-US" dirty="0">
              <a:latin typeface="Georgia"/>
            </a:endParaRPr>
          </a:p>
        </p:txBody>
      </p:sp>
      <p:sp>
        <p:nvSpPr>
          <p:cNvPr id="5" name="Slide Number Placeholder 4"/>
          <p:cNvSpPr>
            <a:spLocks noGrp="1"/>
          </p:cNvSpPr>
          <p:nvPr>
            <p:ph type="sldNum" sz="quarter" idx="12"/>
          </p:nvPr>
        </p:nvSpPr>
        <p:spPr>
          <a:xfrm>
            <a:off x="4343400" y="1036020"/>
            <a:ext cx="457200" cy="441325"/>
          </a:xfrm>
        </p:spPr>
        <p:txBody>
          <a:bodyPr/>
          <a:lstStyle/>
          <a:p>
            <a:fld id="{00286F55-BEC0-4E80-92A4-B26A3D82D92B}" type="slidenum">
              <a:rPr lang="en-US" smtClean="0">
                <a:solidFill>
                  <a:srgbClr val="871B32">
                    <a:shade val="75000"/>
                  </a:srgbClr>
                </a:solidFill>
                <a:latin typeface="Georgia"/>
              </a:rPr>
              <a:pPr/>
              <a:t>‹#›</a:t>
            </a:fld>
            <a:endParaRPr lang="en-US" dirty="0">
              <a:solidFill>
                <a:srgbClr val="871B32">
                  <a:shade val="75000"/>
                </a:srgbClr>
              </a:solidFill>
              <a:latin typeface="Georgia"/>
            </a:endParaRPr>
          </a:p>
        </p:txBody>
      </p:sp>
    </p:spTree>
    <p:extLst>
      <p:ext uri="{BB962C8B-B14F-4D97-AF65-F5344CB8AC3E}">
        <p14:creationId xmlns:p14="http://schemas.microsoft.com/office/powerpoint/2010/main" val="790054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2" name="Date Placeholder 1"/>
          <p:cNvSpPr>
            <a:spLocks noGrp="1"/>
          </p:cNvSpPr>
          <p:nvPr>
            <p:ph type="dt" sz="half" idx="10"/>
          </p:nvPr>
        </p:nvSpPr>
        <p:spPr/>
        <p:txBody>
          <a:bodyPr/>
          <a:lstStyle/>
          <a:p>
            <a:fld id="{A6DE2ADA-F8D9-4DEC-AC5D-3551B2EF9A14}" type="datetimeFigureOut">
              <a:rPr lang="en-US" smtClean="0">
                <a:latin typeface="Georgia"/>
              </a:rPr>
              <a:pPr/>
              <a:t>7/14/2014</a:t>
            </a:fld>
            <a:endParaRPr lang="en-US" dirty="0">
              <a:latin typeface="Georgia"/>
            </a:endParaRPr>
          </a:p>
        </p:txBody>
      </p:sp>
      <p:sp>
        <p:nvSpPr>
          <p:cNvPr id="3" name="Footer Placeholder 2"/>
          <p:cNvSpPr>
            <a:spLocks noGrp="1"/>
          </p:cNvSpPr>
          <p:nvPr>
            <p:ph type="ftr" sz="quarter" idx="11"/>
          </p:nvPr>
        </p:nvSpPr>
        <p:spPr/>
        <p:txBody>
          <a:bodyPr/>
          <a:lstStyle/>
          <a:p>
            <a:endParaRPr lang="en-US" dirty="0">
              <a:latin typeface="Georgia"/>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0286F55-BEC0-4E80-92A4-B26A3D82D92B}" type="slidenum">
              <a:rPr lang="en-US" smtClean="0">
                <a:latin typeface="Georgia"/>
              </a:rPr>
              <a:pPr/>
              <a:t>‹#›</a:t>
            </a:fld>
            <a:endParaRPr lang="en-US" dirty="0">
              <a:latin typeface="Georgia"/>
            </a:endParaRPr>
          </a:p>
        </p:txBody>
      </p:sp>
    </p:spTree>
    <p:extLst>
      <p:ext uri="{BB962C8B-B14F-4D97-AF65-F5344CB8AC3E}">
        <p14:creationId xmlns:p14="http://schemas.microsoft.com/office/powerpoint/2010/main" val="3754423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0286F55-BEC0-4E80-92A4-B26A3D82D92B}" type="slidenum">
              <a:rPr lang="en-US" smtClean="0">
                <a:solidFill>
                  <a:srgbClr val="871B32">
                    <a:shade val="75000"/>
                  </a:srgbClr>
                </a:solidFill>
                <a:latin typeface="Georgia"/>
              </a:rPr>
              <a:pPr/>
              <a:t>‹#›</a:t>
            </a:fld>
            <a:endParaRPr lang="en-US" dirty="0">
              <a:solidFill>
                <a:srgbClr val="871B32">
                  <a:shade val="75000"/>
                </a:srgbClr>
              </a:solidFill>
              <a:latin typeface="Georgia"/>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5" name="Date Placeholder 4"/>
          <p:cNvSpPr>
            <a:spLocks noGrp="1"/>
          </p:cNvSpPr>
          <p:nvPr>
            <p:ph type="dt" sz="half" idx="10"/>
          </p:nvPr>
        </p:nvSpPr>
        <p:spPr/>
        <p:txBody>
          <a:bodyPr/>
          <a:lstStyle/>
          <a:p>
            <a:fld id="{A6DE2ADA-F8D9-4DEC-AC5D-3551B2EF9A14}" type="datetimeFigureOut">
              <a:rPr lang="en-US" smtClean="0">
                <a:latin typeface="Georgia"/>
              </a:rPr>
              <a:pPr/>
              <a:t>7/14/2014</a:t>
            </a:fld>
            <a:endParaRPr lang="en-US" dirty="0">
              <a:latin typeface="Georgia"/>
            </a:endParaRPr>
          </a:p>
        </p:txBody>
      </p:sp>
      <p:sp>
        <p:nvSpPr>
          <p:cNvPr id="6" name="Footer Placeholder 5"/>
          <p:cNvSpPr>
            <a:spLocks noGrp="1"/>
          </p:cNvSpPr>
          <p:nvPr>
            <p:ph type="ftr" sz="quarter" idx="11"/>
          </p:nvPr>
        </p:nvSpPr>
        <p:spPr>
          <a:xfrm>
            <a:off x="301752" y="6410848"/>
            <a:ext cx="3383280" cy="365760"/>
          </a:xfrm>
        </p:spPr>
        <p:txBody>
          <a:bodyPr/>
          <a:lstStyle/>
          <a:p>
            <a:endParaRPr lang="en-US" dirty="0">
              <a:latin typeface="Georgia"/>
            </a:endParaRPr>
          </a:p>
        </p:txBody>
      </p:sp>
    </p:spTree>
    <p:extLst>
      <p:ext uri="{BB962C8B-B14F-4D97-AF65-F5344CB8AC3E}">
        <p14:creationId xmlns:p14="http://schemas.microsoft.com/office/powerpoint/2010/main" val="5356530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651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p>
            <a:fld id="{00286F55-BEC0-4E80-92A4-B26A3D82D92B}" type="slidenum">
              <a:rPr lang="en-US" smtClean="0">
                <a:solidFill>
                  <a:srgbClr val="871B32">
                    <a:shade val="75000"/>
                  </a:srgbClr>
                </a:solidFill>
                <a:latin typeface="Georgia"/>
              </a:rPr>
              <a:pPr/>
              <a:t>‹#›</a:t>
            </a:fld>
            <a:endParaRPr lang="en-US" dirty="0">
              <a:solidFill>
                <a:srgbClr val="871B32">
                  <a:shade val="75000"/>
                </a:srgbClr>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fld id="{A6DE2ADA-F8D9-4DEC-AC5D-3551B2EF9A14}" type="datetimeFigureOut">
              <a:rPr lang="en-US" smtClean="0">
                <a:latin typeface="Georgia"/>
              </a:rPr>
              <a:pPr/>
              <a:t>7/14/2014</a:t>
            </a:fld>
            <a:endParaRPr lang="en-US" dirty="0">
              <a:latin typeface="Georgia"/>
            </a:endParaRPr>
          </a:p>
        </p:txBody>
      </p:sp>
      <p:sp>
        <p:nvSpPr>
          <p:cNvPr id="6" name="Footer Placeholder 5"/>
          <p:cNvSpPr>
            <a:spLocks noGrp="1"/>
          </p:cNvSpPr>
          <p:nvPr>
            <p:ph type="ftr" sz="quarter" idx="11"/>
          </p:nvPr>
        </p:nvSpPr>
        <p:spPr>
          <a:xfrm>
            <a:off x="301752" y="6410848"/>
            <a:ext cx="3584448" cy="365760"/>
          </a:xfrm>
        </p:spPr>
        <p:txBody>
          <a:bodyPr/>
          <a:lstStyle/>
          <a:p>
            <a:endParaRPr lang="en-US" dirty="0">
              <a:latin typeface="Georgia"/>
            </a:endParaRPr>
          </a:p>
        </p:txBody>
      </p:sp>
    </p:spTree>
    <p:extLst>
      <p:ext uri="{BB962C8B-B14F-4D97-AF65-F5344CB8AC3E}">
        <p14:creationId xmlns:p14="http://schemas.microsoft.com/office/powerpoint/2010/main" val="3721126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DE2ADA-F8D9-4DEC-AC5D-3551B2EF9A14}" type="datetimeFigureOut">
              <a:rPr lang="en-US" smtClean="0">
                <a:latin typeface="Georgia"/>
              </a:rPr>
              <a:pPr/>
              <a:t>7/14/2014</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6" name="Slide Number Placeholder 5"/>
          <p:cNvSpPr>
            <a:spLocks noGrp="1"/>
          </p:cNvSpPr>
          <p:nvPr>
            <p:ph type="sldNum" sz="quarter" idx="12"/>
          </p:nvPr>
        </p:nvSpPr>
        <p:spPr/>
        <p:txBody>
          <a:bodyPr/>
          <a:lstStyle/>
          <a:p>
            <a:fld id="{00286F55-BEC0-4E80-92A4-B26A3D82D92B}" type="slidenum">
              <a:rPr lang="en-US" smtClean="0">
                <a:solidFill>
                  <a:srgbClr val="871B32">
                    <a:shade val="75000"/>
                  </a:srgbClr>
                </a:solidFill>
                <a:latin typeface="Georgia"/>
              </a:rPr>
              <a:pPr/>
              <a:t>‹#›</a:t>
            </a:fld>
            <a:endParaRPr lang="en-US" dirty="0">
              <a:solidFill>
                <a:srgbClr val="871B32">
                  <a:shade val="75000"/>
                </a:srgbClr>
              </a:solidFill>
              <a:latin typeface="Georgia"/>
            </a:endParaRPr>
          </a:p>
        </p:txBody>
      </p:sp>
    </p:spTree>
    <p:extLst>
      <p:ext uri="{BB962C8B-B14F-4D97-AF65-F5344CB8AC3E}">
        <p14:creationId xmlns:p14="http://schemas.microsoft.com/office/powerpoint/2010/main" val="111511105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6" name="Slide Number Placeholder 5"/>
          <p:cNvSpPr>
            <a:spLocks noGrp="1"/>
          </p:cNvSpPr>
          <p:nvPr>
            <p:ph type="sldNum" sz="quarter" idx="12"/>
          </p:nvPr>
        </p:nvSpPr>
        <p:spPr>
          <a:xfrm>
            <a:off x="6915912" y="3009901"/>
            <a:ext cx="457200" cy="441325"/>
          </a:xfrm>
        </p:spPr>
        <p:txBody>
          <a:bodyPr/>
          <a:lstStyle/>
          <a:p>
            <a:fld id="{00286F55-BEC0-4E80-92A4-B26A3D82D92B}" type="slidenum">
              <a:rPr lang="en-US" smtClean="0">
                <a:solidFill>
                  <a:srgbClr val="871B32">
                    <a:shade val="75000"/>
                  </a:srgbClr>
                </a:solidFill>
                <a:latin typeface="Georgia"/>
              </a:rPr>
              <a:pPr/>
              <a:t>‹#›</a:t>
            </a:fld>
            <a:endParaRPr lang="en-US" dirty="0">
              <a:solidFill>
                <a:srgbClr val="871B32">
                  <a:shade val="75000"/>
                </a:srgbClr>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DE2ADA-F8D9-4DEC-AC5D-3551B2EF9A14}" type="datetimeFigureOut">
              <a:rPr lang="en-US" smtClean="0">
                <a:latin typeface="Georgia"/>
              </a:rPr>
              <a:pPr/>
              <a:t>7/14/2014</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17889846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latin typeface="Cambria"/>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latin typeface="Cambria"/>
              </a:endParaRPr>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D3DF283-E559-40DE-8778-C92A47BE3385}" type="datetimeFigureOut">
              <a:rPr lang="en-US" smtClean="0">
                <a:solidFill>
                  <a:srgbClr val="A63212"/>
                </a:solidFill>
              </a:rPr>
              <a:pPr/>
              <a:t>7/14/2014</a:t>
            </a:fld>
            <a:endParaRPr lang="en-US">
              <a:solidFill>
                <a:srgbClr val="A63212"/>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solidFill>
                <a:srgbClr val="4E66B2">
                  <a:lumMod val="50000"/>
                </a:srgbClr>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5C5F6AF3-8940-4C7D-9770-D8CFCF7D66CC}" type="slidenum">
              <a:rPr lang="en-US" smtClean="0">
                <a:solidFill>
                  <a:srgbClr val="A63212">
                    <a:lumMod val="75000"/>
                  </a:srgbClr>
                </a:solidFill>
              </a:rPr>
              <a:pPr/>
              <a:t>‹#›</a:t>
            </a:fld>
            <a:endParaRPr lang="en-US">
              <a:solidFill>
                <a:srgbClr val="A63212">
                  <a:lumMod val="75000"/>
                </a:srgbClr>
              </a:solidFill>
            </a:endParaRP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4058425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DF283-E559-40DE-8778-C92A47BE3385}" type="datetimeFigureOut">
              <a:rPr lang="en-US" smtClean="0">
                <a:solidFill>
                  <a:prstClr val="black">
                    <a:lumMod val="50000"/>
                    <a:lumOff val="50000"/>
                  </a:prstClr>
                </a:solidFill>
              </a:rPr>
              <a:pPr/>
              <a:t>7/14/2014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C5F6AF3-8940-4C7D-9770-D8CFCF7D66CC}"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753054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3DF283-E559-40DE-8778-C92A47BE3385}" type="datetimeFigureOut">
              <a:rPr lang="en-US" smtClean="0">
                <a:solidFill>
                  <a:prstClr val="black">
                    <a:lumMod val="50000"/>
                    <a:lumOff val="50000"/>
                  </a:prstClr>
                </a:solidFill>
              </a:rPr>
              <a:pPr/>
              <a:t>7/14/2014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C5F6AF3-8940-4C7D-9770-D8CFCF7D66CC}"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9034304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D3DF283-E559-40DE-8778-C92A47BE3385}" type="datetimeFigureOut">
              <a:rPr lang="en-US" smtClean="0">
                <a:solidFill>
                  <a:prstClr val="black">
                    <a:lumMod val="50000"/>
                    <a:lumOff val="50000"/>
                  </a:prstClr>
                </a:solidFill>
              </a:rPr>
              <a:pPr/>
              <a:t>7/14/2014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C5F6AF3-8940-4C7D-9770-D8CFCF7D66CC}"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19062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D3DF283-E559-40DE-8778-C92A47BE3385}" type="datetimeFigureOut">
              <a:rPr lang="en-US" smtClean="0">
                <a:solidFill>
                  <a:prstClr val="black">
                    <a:lumMod val="50000"/>
                    <a:lumOff val="50000"/>
                  </a:prstClr>
                </a:solidFill>
              </a:rPr>
              <a:pPr/>
              <a:t>7/14/2014</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5C5F6AF3-8940-4C7D-9770-D8CFCF7D66CC}"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sz="1800">
              <a:solidFill>
                <a:prstClr val="black"/>
              </a:solidFill>
              <a:latin typeface="Cambria"/>
              <a:ea typeface="+mn-ea"/>
              <a:cs typeface="+mn-cs"/>
            </a:endParaRPr>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sz="1800">
              <a:solidFill>
                <a:prstClr val="black"/>
              </a:solidFill>
              <a:latin typeface="Cambria"/>
              <a:ea typeface="+mn-ea"/>
              <a:cs typeface="+mn-cs"/>
            </a:endParaRP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1485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3DF283-E559-40DE-8778-C92A47BE3385}" type="datetimeFigureOut">
              <a:rPr lang="en-US" smtClean="0">
                <a:solidFill>
                  <a:prstClr val="black">
                    <a:lumMod val="50000"/>
                    <a:lumOff val="50000"/>
                  </a:prstClr>
                </a:solidFill>
              </a:rPr>
              <a:pPr/>
              <a:t>7/14/2014</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5C5F6AF3-8940-4C7D-9770-D8CFCF7D66CC}"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470254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DF283-E559-40DE-8778-C92A47BE3385}" type="datetimeFigureOut">
              <a:rPr lang="en-US" smtClean="0">
                <a:solidFill>
                  <a:prstClr val="black">
                    <a:lumMod val="50000"/>
                    <a:lumOff val="50000"/>
                  </a:prstClr>
                </a:solidFill>
              </a:rPr>
              <a:pPr/>
              <a:t>7/14/2014</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5C5F6AF3-8940-4C7D-9770-D8CFCF7D66CC}"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594150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13461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DF283-E559-40DE-8778-C92A47BE3385}" type="datetimeFigureOut">
              <a:rPr lang="en-US" smtClean="0">
                <a:solidFill>
                  <a:prstClr val="black">
                    <a:lumMod val="50000"/>
                    <a:lumOff val="50000"/>
                  </a:prstClr>
                </a:solidFill>
              </a:rPr>
              <a:pPr/>
              <a:t>7/14/2014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C5F6AF3-8940-4C7D-9770-D8CFCF7D66CC}"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0924767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DF283-E559-40DE-8778-C92A47BE3385}" type="datetimeFigureOut">
              <a:rPr lang="en-US" smtClean="0">
                <a:solidFill>
                  <a:prstClr val="black">
                    <a:lumMod val="50000"/>
                    <a:lumOff val="50000"/>
                  </a:prstClr>
                </a:solidFill>
              </a:rPr>
              <a:pPr/>
              <a:t>7/14/2014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5C5F6AF3-8940-4C7D-9770-D8CFCF7D66CC}"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8311168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DF283-E559-40DE-8778-C92A47BE3385}" type="datetimeFigureOut">
              <a:rPr lang="en-US" smtClean="0">
                <a:solidFill>
                  <a:prstClr val="black">
                    <a:lumMod val="50000"/>
                    <a:lumOff val="50000"/>
                  </a:prstClr>
                </a:solidFill>
              </a:rPr>
              <a:pPr/>
              <a:t>7/14/2014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C5F6AF3-8940-4C7D-9770-D8CFCF7D66CC}"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2672411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DF283-E559-40DE-8778-C92A47BE3385}" type="datetimeFigureOut">
              <a:rPr lang="en-US" smtClean="0">
                <a:solidFill>
                  <a:prstClr val="black">
                    <a:lumMod val="50000"/>
                    <a:lumOff val="50000"/>
                  </a:prstClr>
                </a:solidFill>
              </a:rPr>
              <a:pPr/>
              <a:t>7/14/2014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5C5F6AF3-8940-4C7D-9770-D8CFCF7D66CC}"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03302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47800"/>
            <a:ext cx="4267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267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50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619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8049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54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3115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553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University of Minnesota" title="U of M lo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3175"/>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68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228600" y="1447800"/>
            <a:ext cx="86868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4400">
          <a:solidFill>
            <a:srgbClr val="8C1919"/>
          </a:solidFill>
          <a:latin typeface="+mj-lt"/>
          <a:ea typeface="+mj-ea"/>
          <a:cs typeface="+mj-cs"/>
        </a:defRPr>
      </a:lvl1pPr>
      <a:lvl2pPr algn="l" rtl="0" eaLnBrk="1" fontAlgn="base" hangingPunct="1">
        <a:spcBef>
          <a:spcPct val="0"/>
        </a:spcBef>
        <a:spcAft>
          <a:spcPct val="0"/>
        </a:spcAft>
        <a:defRPr sz="4400">
          <a:solidFill>
            <a:srgbClr val="8C1919"/>
          </a:solidFill>
          <a:latin typeface="Arial" charset="0"/>
          <a:ea typeface="ＭＳ Ｐゴシック" charset="0"/>
          <a:cs typeface="ＭＳ Ｐゴシック" charset="0"/>
        </a:defRPr>
      </a:lvl2pPr>
      <a:lvl3pPr algn="l" rtl="0" eaLnBrk="1" fontAlgn="base" hangingPunct="1">
        <a:spcBef>
          <a:spcPct val="0"/>
        </a:spcBef>
        <a:spcAft>
          <a:spcPct val="0"/>
        </a:spcAft>
        <a:defRPr sz="4400">
          <a:solidFill>
            <a:srgbClr val="8C1919"/>
          </a:solidFill>
          <a:latin typeface="Arial" charset="0"/>
          <a:ea typeface="ＭＳ Ｐゴシック" charset="0"/>
          <a:cs typeface="ＭＳ Ｐゴシック" charset="0"/>
        </a:defRPr>
      </a:lvl3pPr>
      <a:lvl4pPr algn="l" rtl="0" eaLnBrk="1" fontAlgn="base" hangingPunct="1">
        <a:spcBef>
          <a:spcPct val="0"/>
        </a:spcBef>
        <a:spcAft>
          <a:spcPct val="0"/>
        </a:spcAft>
        <a:defRPr sz="4400">
          <a:solidFill>
            <a:srgbClr val="8C1919"/>
          </a:solidFill>
          <a:latin typeface="Arial" charset="0"/>
          <a:ea typeface="ＭＳ Ｐゴシック" charset="0"/>
          <a:cs typeface="ＭＳ Ｐゴシック" charset="0"/>
        </a:defRPr>
      </a:lvl4pPr>
      <a:lvl5pPr algn="l" rtl="0" eaLnBrk="1" fontAlgn="base" hangingPunct="1">
        <a:spcBef>
          <a:spcPct val="0"/>
        </a:spcBef>
        <a:spcAft>
          <a:spcPct val="0"/>
        </a:spcAft>
        <a:defRPr sz="4400">
          <a:solidFill>
            <a:srgbClr val="8C1919"/>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400">
          <a:solidFill>
            <a:srgbClr val="8C1919"/>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400">
          <a:solidFill>
            <a:srgbClr val="8C1919"/>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400">
          <a:solidFill>
            <a:srgbClr val="8C1919"/>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400">
          <a:solidFill>
            <a:srgbClr val="8C1919"/>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rgbClr val="8C1919"/>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8C1919"/>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8C1919"/>
        </a:buClr>
        <a:buChar char="•"/>
        <a:defRPr sz="2400">
          <a:solidFill>
            <a:schemeClr val="tx1"/>
          </a:solidFill>
          <a:latin typeface="+mn-lt"/>
          <a:ea typeface="+mn-ea"/>
        </a:defRPr>
      </a:lvl3pPr>
      <a:lvl4pPr marL="1600200" indent="-228600" algn="l" rtl="0" eaLnBrk="1" fontAlgn="base" hangingPunct="1">
        <a:spcBef>
          <a:spcPct val="20000"/>
        </a:spcBef>
        <a:spcAft>
          <a:spcPct val="0"/>
        </a:spcAft>
        <a:buClr>
          <a:srgbClr val="8C1919"/>
        </a:buClr>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8C1919"/>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8C1919"/>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8C1919"/>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8C1919"/>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8C1919"/>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auto">
              <a:spcBef>
                <a:spcPts val="0"/>
              </a:spcBef>
              <a:spcAft>
                <a:spcPts val="0"/>
              </a:spcAft>
            </a:pPr>
            <a:fld id="{A6DE2ADA-F8D9-4DEC-AC5D-3551B2EF9A14}" type="datetimeFigureOut">
              <a:rPr lang="en-US" smtClean="0">
                <a:latin typeface="Georgia"/>
                <a:ea typeface="+mn-ea"/>
                <a:cs typeface="+mn-cs"/>
              </a:rPr>
              <a:pPr fontAlgn="auto">
                <a:spcBef>
                  <a:spcPts val="0"/>
                </a:spcBef>
                <a:spcAft>
                  <a:spcPts val="0"/>
                </a:spcAft>
              </a:pPr>
              <a:t>7/14/2014</a:t>
            </a:fld>
            <a:endParaRPr lang="en-US" dirty="0">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auto">
              <a:spcBef>
                <a:spcPts val="0"/>
              </a:spcBef>
              <a:spcAft>
                <a:spcPts val="0"/>
              </a:spcAft>
            </a:pPr>
            <a:endParaRPr lang="en-US" dirty="0">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eaLnBrk="1" fontAlgn="auto" hangingPunct="1">
              <a:spcBef>
                <a:spcPts val="0"/>
              </a:spcBef>
              <a:spcAft>
                <a:spcPts val="0"/>
              </a:spcAft>
            </a:pPr>
            <a:endParaRPr lang="en-US" sz="1800" dirty="0">
              <a:solidFill>
                <a:prstClr val="black"/>
              </a:solidFill>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dirty="0">
              <a:solidFill>
                <a:prstClr val="white"/>
              </a:solidFill>
              <a:latin typeface="Georgia"/>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auto">
              <a:spcBef>
                <a:spcPts val="0"/>
              </a:spcBef>
              <a:spcAft>
                <a:spcPts val="0"/>
              </a:spcAft>
            </a:pPr>
            <a:fld id="{00286F55-BEC0-4E80-92A4-B26A3D82D92B}" type="slidenum">
              <a:rPr lang="en-US" smtClean="0">
                <a:solidFill>
                  <a:srgbClr val="871B32">
                    <a:shade val="75000"/>
                  </a:srgbClr>
                </a:solidFill>
                <a:latin typeface="Georgia"/>
                <a:ea typeface="+mn-ea"/>
                <a:cs typeface="+mn-cs"/>
              </a:rPr>
              <a:pPr fontAlgn="auto">
                <a:spcBef>
                  <a:spcPts val="0"/>
                </a:spcBef>
                <a:spcAft>
                  <a:spcPts val="0"/>
                </a:spcAft>
              </a:pPr>
              <a:t>‹#›</a:t>
            </a:fld>
            <a:endParaRPr lang="en-US" dirty="0">
              <a:solidFill>
                <a:srgbClr val="871B32">
                  <a:shade val="75000"/>
                </a:srgbClr>
              </a:solidFill>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856082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pPr eaLnBrk="1" fontAlgn="auto" hangingPunct="1">
              <a:spcBef>
                <a:spcPts val="0"/>
              </a:spcBef>
              <a:spcAft>
                <a:spcPts val="0"/>
              </a:spcAft>
            </a:pPr>
            <a:fld id="{8D3DF283-E559-40DE-8778-C92A47BE3385}" type="datetimeFigureOut">
              <a:rPr lang="en-US" smtClean="0">
                <a:solidFill>
                  <a:prstClr val="black">
                    <a:lumMod val="50000"/>
                    <a:lumOff val="50000"/>
                  </a:prstClr>
                </a:solidFill>
                <a:ea typeface="+mn-ea"/>
              </a:rPr>
              <a:pPr eaLnBrk="1" fontAlgn="auto" hangingPunct="1">
                <a:spcBef>
                  <a:spcPts val="0"/>
                </a:spcBef>
                <a:spcAft>
                  <a:spcPts val="0"/>
                </a:spcAft>
              </a:pPr>
              <a:t>7/14/2014</a:t>
            </a:fld>
            <a:endParaRPr lang="en-US">
              <a:solidFill>
                <a:prstClr val="black">
                  <a:lumMod val="50000"/>
                  <a:lumOff val="50000"/>
                </a:prstClr>
              </a:solidFill>
              <a:ea typeface="+mn-ea"/>
            </a:endParaRP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pPr eaLnBrk="1" fontAlgn="auto" hangingPunct="1">
              <a:spcBef>
                <a:spcPts val="0"/>
              </a:spcBef>
              <a:spcAft>
                <a:spcPts val="0"/>
              </a:spcAft>
            </a:pPr>
            <a:endParaRPr lang="en-US">
              <a:solidFill>
                <a:prstClr val="black">
                  <a:lumMod val="50000"/>
                  <a:lumOff val="50000"/>
                </a:prstClr>
              </a:solidFill>
              <a:ea typeface="+mn-ea"/>
            </a:endParaRP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pPr eaLnBrk="1" fontAlgn="auto" hangingPunct="1">
              <a:spcBef>
                <a:spcPts val="0"/>
              </a:spcBef>
              <a:spcAft>
                <a:spcPts val="0"/>
              </a:spcAft>
            </a:pPr>
            <a:fld id="{5C5F6AF3-8940-4C7D-9770-D8CFCF7D66CC}" type="slidenum">
              <a:rPr lang="en-US" smtClean="0">
                <a:solidFill>
                  <a:prstClr val="black">
                    <a:lumMod val="50000"/>
                    <a:lumOff val="50000"/>
                  </a:prstClr>
                </a:solidFill>
                <a:ea typeface="+mn-ea"/>
              </a:rPr>
              <a:pPr eaLnBrk="1" fontAlgn="auto" hangingPunct="1">
                <a:spcBef>
                  <a:spcPts val="0"/>
                </a:spcBef>
                <a:spcAft>
                  <a:spcPts val="0"/>
                </a:spcAft>
              </a:pPr>
              <a:t>‹#›</a:t>
            </a:fld>
            <a:endParaRPr lang="en-US">
              <a:solidFill>
                <a:prstClr val="black">
                  <a:lumMod val="50000"/>
                  <a:lumOff val="50000"/>
                </a:prstClr>
              </a:solidFill>
              <a:ea typeface="+mn-ea"/>
            </a:endParaRPr>
          </a:p>
        </p:txBody>
      </p:sp>
    </p:spTree>
    <p:extLst>
      <p:ext uri="{BB962C8B-B14F-4D97-AF65-F5344CB8AC3E}">
        <p14:creationId xmlns:p14="http://schemas.microsoft.com/office/powerpoint/2010/main" val="23625021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a:t>Making A Map: Finding My Way Back</a:t>
            </a:r>
            <a:r>
              <a:rPr lang="en-US" b="1" dirty="0"/>
              <a:t> (MAP) </a:t>
            </a:r>
          </a:p>
        </p:txBody>
      </p:sp>
      <p:sp>
        <p:nvSpPr>
          <p:cNvPr id="3" name="Subtitle 2"/>
          <p:cNvSpPr>
            <a:spLocks noGrp="1"/>
          </p:cNvSpPr>
          <p:nvPr>
            <p:ph type="subTitle" idx="1"/>
          </p:nvPr>
        </p:nvSpPr>
        <p:spPr>
          <a:xfrm>
            <a:off x="304800" y="3352800"/>
            <a:ext cx="8610600" cy="1752600"/>
          </a:xfrm>
        </p:spPr>
        <p:txBody>
          <a:bodyPr/>
          <a:lstStyle/>
          <a:p>
            <a:r>
              <a:rPr lang="en-US" sz="2400" dirty="0" smtClean="0"/>
              <a:t>Partners with the </a:t>
            </a:r>
            <a:r>
              <a:rPr lang="en-US" sz="2400" b="1" dirty="0" smtClean="0"/>
              <a:t>University of Minnesota </a:t>
            </a:r>
            <a:r>
              <a:rPr lang="en-US" sz="2400" dirty="0" smtClean="0"/>
              <a:t>are:</a:t>
            </a:r>
          </a:p>
          <a:p>
            <a:r>
              <a:rPr lang="en-US" sz="2000" dirty="0" smtClean="0"/>
              <a:t> Ramsey </a:t>
            </a:r>
            <a:r>
              <a:rPr lang="en-US" sz="2000" dirty="0"/>
              <a:t>County Community Corrections, Volunteers of America; </a:t>
            </a:r>
            <a:r>
              <a:rPr lang="en-US" sz="2000" dirty="0" smtClean="0"/>
              <a:t>St</a:t>
            </a:r>
            <a:r>
              <a:rPr lang="en-US" sz="2000" dirty="0"/>
              <a:t>. Paul Public Schools, Twin </a:t>
            </a:r>
            <a:r>
              <a:rPr lang="en-US" sz="2000" dirty="0" smtClean="0"/>
              <a:t>Cities metropolitan </a:t>
            </a:r>
            <a:r>
              <a:rPr lang="en-US" sz="2000" dirty="0"/>
              <a:t>area postsecondary programs, and the Minnesota Department of Employment </a:t>
            </a:r>
            <a:r>
              <a:rPr lang="en-US" sz="2000" dirty="0" smtClean="0"/>
              <a:t>and Economic </a:t>
            </a:r>
            <a:r>
              <a:rPr lang="en-US" sz="2000" dirty="0"/>
              <a:t>Development (DEED</a:t>
            </a:r>
            <a:r>
              <a:rPr lang="en-US" sz="2000" dirty="0" smtClean="0"/>
              <a:t>) </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73173">
            <a:off x="2901773" y="3578447"/>
            <a:ext cx="5671654" cy="1828800"/>
          </a:xfrm>
        </p:spPr>
        <p:txBody>
          <a:bodyPr>
            <a:normAutofit fontScale="90000"/>
          </a:bodyPr>
          <a:lstStyle/>
          <a:p>
            <a:pPr algn="ctr"/>
            <a:r>
              <a:rPr lang="en-US" sz="2700" b="1" dirty="0" smtClean="0"/>
              <a:t>Strategies Teaching Adolescent Young Offenders to Use Transition Skills:</a:t>
            </a:r>
            <a:br>
              <a:rPr lang="en-US" sz="2700" b="1" dirty="0" smtClean="0"/>
            </a:br>
            <a:r>
              <a:rPr lang="en-US" sz="2700" b="1" dirty="0" smtClean="0"/>
              <a:t>Project STAY OUT</a:t>
            </a:r>
            <a:r>
              <a:rPr lang="en-US" b="1" dirty="0" smtClean="0"/>
              <a:t/>
            </a:r>
            <a:br>
              <a:rPr lang="en-US" b="1" dirty="0" smtClean="0"/>
            </a:br>
            <a:endParaRPr lang="en-US" b="1" dirty="0"/>
          </a:p>
        </p:txBody>
      </p:sp>
      <p:sp>
        <p:nvSpPr>
          <p:cNvPr id="3" name="Subtitle 2"/>
          <p:cNvSpPr>
            <a:spLocks noGrp="1"/>
          </p:cNvSpPr>
          <p:nvPr>
            <p:ph type="subTitle" idx="1"/>
          </p:nvPr>
        </p:nvSpPr>
        <p:spPr>
          <a:xfrm rot="20574748">
            <a:off x="502485" y="3986738"/>
            <a:ext cx="2419139" cy="1190330"/>
          </a:xfrm>
        </p:spPr>
        <p:txBody>
          <a:bodyPr>
            <a:normAutofit lnSpcReduction="10000"/>
          </a:bodyPr>
          <a:lstStyle/>
          <a:p>
            <a:r>
              <a:rPr lang="en-US" dirty="0" smtClean="0"/>
              <a:t>Deanne Unruh, Ph.D.</a:t>
            </a:r>
          </a:p>
          <a:p>
            <a:r>
              <a:rPr lang="en-US" dirty="0" smtClean="0"/>
              <a:t>Miriam </a:t>
            </a:r>
            <a:r>
              <a:rPr lang="en-US" dirty="0" err="1" smtClean="0"/>
              <a:t>Waintrup</a:t>
            </a:r>
            <a:r>
              <a:rPr lang="en-US" dirty="0" smtClean="0"/>
              <a:t>, M.Ed.</a:t>
            </a:r>
          </a:p>
          <a:p>
            <a:r>
              <a:rPr lang="en-US" dirty="0" smtClean="0"/>
              <a:t>University of Oregon</a:t>
            </a:r>
          </a:p>
        </p:txBody>
      </p:sp>
    </p:spTree>
    <p:extLst>
      <p:ext uri="{BB962C8B-B14F-4D97-AF65-F5344CB8AC3E}">
        <p14:creationId xmlns:p14="http://schemas.microsoft.com/office/powerpoint/2010/main" val="2976962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41440" cy="1442674"/>
          </a:xfrm>
        </p:spPr>
        <p:txBody>
          <a:bodyPr>
            <a:normAutofit fontScale="90000"/>
          </a:bodyPr>
          <a:lstStyle/>
          <a:p>
            <a:r>
              <a:rPr lang="en-US" b="1" dirty="0"/>
              <a:t>Project Purpose</a:t>
            </a:r>
            <a:br>
              <a:rPr lang="en-US" b="1" dirty="0"/>
            </a:br>
            <a:endParaRPr lang="en-US" dirty="0"/>
          </a:p>
        </p:txBody>
      </p:sp>
      <p:sp>
        <p:nvSpPr>
          <p:cNvPr id="3" name="Content Placeholder 2"/>
          <p:cNvSpPr>
            <a:spLocks noGrp="1"/>
          </p:cNvSpPr>
          <p:nvPr>
            <p:ph idx="1"/>
          </p:nvPr>
        </p:nvSpPr>
        <p:spPr>
          <a:xfrm>
            <a:off x="685800" y="1295400"/>
            <a:ext cx="7619999" cy="5029199"/>
          </a:xfrm>
        </p:spPr>
        <p:txBody>
          <a:bodyPr>
            <a:noAutofit/>
          </a:bodyPr>
          <a:lstStyle/>
          <a:p>
            <a:pPr>
              <a:buFont typeface="Wingdings" charset="2"/>
              <a:buChar char="§"/>
            </a:pPr>
            <a:r>
              <a:rPr lang="en-US" sz="2300" dirty="0"/>
              <a:t>Build community capacity to serve young offenders with disabilities by providing training and professional development to 3 school districts and communities - Woodburn, </a:t>
            </a:r>
            <a:r>
              <a:rPr lang="en-US" sz="2300" dirty="0" err="1"/>
              <a:t>Helensview</a:t>
            </a:r>
            <a:r>
              <a:rPr lang="en-US" sz="2300" dirty="0"/>
              <a:t> (Portland), and Eugene</a:t>
            </a:r>
          </a:p>
          <a:p>
            <a:pPr>
              <a:buFont typeface="Wingdings" charset="2"/>
              <a:buChar char="§"/>
            </a:pPr>
            <a:endParaRPr lang="en-US" sz="2300" dirty="0"/>
          </a:p>
          <a:p>
            <a:pPr>
              <a:buFont typeface="Wingdings" charset="2"/>
              <a:buChar char="§"/>
            </a:pPr>
            <a:r>
              <a:rPr lang="en-US" sz="2300" dirty="0"/>
              <a:t>Develop curriculum and training materials to support transition-related special educators in a young offender’s reentry into their home schools, employment, and community living. </a:t>
            </a:r>
          </a:p>
          <a:p>
            <a:pPr>
              <a:buFont typeface="Wingdings" charset="2"/>
              <a:buChar char="§"/>
            </a:pPr>
            <a:endParaRPr lang="en-US" sz="2300" dirty="0"/>
          </a:p>
          <a:p>
            <a:pPr>
              <a:buFont typeface="Wingdings" charset="2"/>
              <a:buChar char="§"/>
            </a:pPr>
            <a:r>
              <a:rPr lang="en-US" sz="2300" dirty="0"/>
              <a:t>Embed evidenced based practices-Motivational Interviewing and Cognitive Behavioral Therapy-into the young offender community reentry training structure</a:t>
            </a:r>
          </a:p>
          <a:p>
            <a:pPr marL="0" indent="0">
              <a:buNone/>
            </a:pPr>
            <a:endParaRPr lang="en-US" sz="2300" dirty="0"/>
          </a:p>
        </p:txBody>
      </p:sp>
    </p:spTree>
    <p:extLst>
      <p:ext uri="{BB962C8B-B14F-4D97-AF65-F5344CB8AC3E}">
        <p14:creationId xmlns:p14="http://schemas.microsoft.com/office/powerpoint/2010/main" val="234738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228600"/>
            <a:ext cx="8153400" cy="1219200"/>
          </a:xfrm>
          <a:ln>
            <a:noFill/>
          </a:ln>
        </p:spPr>
        <p:txBody>
          <a:bodyPr>
            <a:normAutofit fontScale="90000"/>
          </a:bodyPr>
          <a:lstStyle/>
          <a:p>
            <a:pPr algn="ctr"/>
            <a:r>
              <a:rPr lang="en-US" sz="3200" b="1" dirty="0" smtClean="0">
                <a:solidFill>
                  <a:schemeClr val="tx2"/>
                </a:solidFill>
                <a:latin typeface="Calibri" pitchFamily="34" charset="0"/>
              </a:rPr>
              <a:t/>
            </a:r>
            <a:br>
              <a:rPr lang="en-US" sz="3200" b="1" dirty="0" smtClean="0">
                <a:solidFill>
                  <a:schemeClr val="tx2"/>
                </a:solidFill>
                <a:latin typeface="Calibri" pitchFamily="34" charset="0"/>
              </a:rPr>
            </a:br>
            <a:r>
              <a:rPr lang="en-US" sz="3600" b="1" i="1" u="sng" dirty="0" smtClean="0">
                <a:solidFill>
                  <a:schemeClr val="tx2"/>
                </a:solidFill>
                <a:latin typeface="Calibri" pitchFamily="34" charset="0"/>
              </a:rPr>
              <a:t>S</a:t>
            </a:r>
            <a:r>
              <a:rPr lang="en-US" sz="3600" b="1" dirty="0" smtClean="0">
                <a:solidFill>
                  <a:schemeClr val="tx2"/>
                </a:solidFill>
                <a:latin typeface="Calibri" pitchFamily="34" charset="0"/>
              </a:rPr>
              <a:t>trategies </a:t>
            </a:r>
            <a:r>
              <a:rPr lang="en-US" sz="3600" b="1" i="1" u="sng" dirty="0" smtClean="0">
                <a:solidFill>
                  <a:schemeClr val="tx2"/>
                </a:solidFill>
                <a:latin typeface="Calibri" pitchFamily="34" charset="0"/>
              </a:rPr>
              <a:t>T</a:t>
            </a:r>
            <a:r>
              <a:rPr lang="en-US" sz="3600" b="1" dirty="0" smtClean="0">
                <a:solidFill>
                  <a:schemeClr val="tx2"/>
                </a:solidFill>
                <a:latin typeface="Calibri" pitchFamily="34" charset="0"/>
              </a:rPr>
              <a:t>eaching </a:t>
            </a:r>
            <a:r>
              <a:rPr lang="en-US" sz="3600" b="1" i="1" u="sng" dirty="0" smtClean="0">
                <a:solidFill>
                  <a:schemeClr val="tx2"/>
                </a:solidFill>
                <a:latin typeface="Calibri" pitchFamily="34" charset="0"/>
              </a:rPr>
              <a:t>A</a:t>
            </a:r>
            <a:r>
              <a:rPr lang="en-US" sz="3600" b="1" dirty="0" smtClean="0">
                <a:solidFill>
                  <a:schemeClr val="tx2"/>
                </a:solidFill>
                <a:latin typeface="Calibri" pitchFamily="34" charset="0"/>
              </a:rPr>
              <a:t>dolescent </a:t>
            </a:r>
            <a:r>
              <a:rPr lang="en-US" sz="3600" b="1" i="1" u="sng" dirty="0" smtClean="0">
                <a:solidFill>
                  <a:schemeClr val="tx2"/>
                </a:solidFill>
                <a:latin typeface="Calibri" pitchFamily="34" charset="0"/>
              </a:rPr>
              <a:t>Y</a:t>
            </a:r>
            <a:r>
              <a:rPr lang="en-US" sz="3600" b="1" dirty="0" smtClean="0">
                <a:solidFill>
                  <a:schemeClr val="tx2"/>
                </a:solidFill>
                <a:latin typeface="Calibri" pitchFamily="34" charset="0"/>
              </a:rPr>
              <a:t>oung </a:t>
            </a:r>
            <a:r>
              <a:rPr lang="en-US" sz="3600" b="1" i="1" u="sng" dirty="0" smtClean="0">
                <a:solidFill>
                  <a:schemeClr val="tx2"/>
                </a:solidFill>
                <a:latin typeface="Calibri" pitchFamily="34" charset="0"/>
              </a:rPr>
              <a:t>O</a:t>
            </a:r>
            <a:r>
              <a:rPr lang="en-US" sz="3600" b="1" dirty="0" smtClean="0">
                <a:solidFill>
                  <a:schemeClr val="tx2"/>
                </a:solidFill>
                <a:latin typeface="Calibri" pitchFamily="34" charset="0"/>
              </a:rPr>
              <a:t>ffenders to </a:t>
            </a:r>
            <a:r>
              <a:rPr lang="en-US" sz="3600" b="1" i="1" u="sng" dirty="0" smtClean="0">
                <a:solidFill>
                  <a:schemeClr val="tx2"/>
                </a:solidFill>
                <a:latin typeface="Calibri" pitchFamily="34" charset="0"/>
              </a:rPr>
              <a:t>U</a:t>
            </a:r>
            <a:r>
              <a:rPr lang="en-US" sz="3600" b="1" dirty="0" smtClean="0">
                <a:solidFill>
                  <a:schemeClr val="tx2"/>
                </a:solidFill>
                <a:latin typeface="Calibri" pitchFamily="34" charset="0"/>
              </a:rPr>
              <a:t>se </a:t>
            </a:r>
            <a:r>
              <a:rPr lang="en-US" sz="3600" b="1" i="1" u="sng" dirty="0" smtClean="0">
                <a:solidFill>
                  <a:schemeClr val="tx2"/>
                </a:solidFill>
                <a:latin typeface="Calibri" pitchFamily="34" charset="0"/>
              </a:rPr>
              <a:t>T</a:t>
            </a:r>
            <a:r>
              <a:rPr lang="en-US" sz="3600" b="1" dirty="0" smtClean="0">
                <a:solidFill>
                  <a:schemeClr val="tx2"/>
                </a:solidFill>
                <a:latin typeface="Calibri" pitchFamily="34" charset="0"/>
              </a:rPr>
              <a:t>ransition Skills</a:t>
            </a:r>
            <a:endParaRPr lang="en-US" sz="3600" b="1" dirty="0">
              <a:solidFill>
                <a:schemeClr val="tx2"/>
              </a:solidFill>
              <a:latin typeface="Calibri" pitchFamily="34" charset="0"/>
            </a:endParaRPr>
          </a:p>
        </p:txBody>
      </p:sp>
      <p:sp>
        <p:nvSpPr>
          <p:cNvPr id="38915" name="Rectangle 3"/>
          <p:cNvSpPr>
            <a:spLocks noGrp="1" noChangeArrowheads="1"/>
          </p:cNvSpPr>
          <p:nvPr>
            <p:ph idx="1"/>
          </p:nvPr>
        </p:nvSpPr>
        <p:spPr>
          <a:xfrm>
            <a:off x="457200" y="1752600"/>
            <a:ext cx="8229600" cy="4800600"/>
          </a:xfrm>
        </p:spPr>
        <p:txBody>
          <a:bodyPr>
            <a:normAutofit fontScale="92500" lnSpcReduction="10000"/>
          </a:bodyPr>
          <a:lstStyle/>
          <a:p>
            <a:pPr marL="457200" indent="-457200">
              <a:lnSpc>
                <a:spcPct val="80000"/>
              </a:lnSpc>
              <a:buClr>
                <a:srgbClr val="C00000"/>
              </a:buClr>
              <a:buSzTx/>
              <a:buFont typeface="Wingdings" pitchFamily="2" charset="2"/>
              <a:buChar char="n"/>
            </a:pPr>
            <a:r>
              <a:rPr lang="en-US" sz="2400" dirty="0" smtClean="0">
                <a:latin typeface="Calibri" pitchFamily="34" charset="0"/>
              </a:rPr>
              <a:t>Multi  </a:t>
            </a:r>
            <a:r>
              <a:rPr lang="en-US" sz="2400" dirty="0">
                <a:latin typeface="Calibri" pitchFamily="34" charset="0"/>
              </a:rPr>
              <a:t>Agency Collaboration </a:t>
            </a:r>
            <a:r>
              <a:rPr lang="en-US" sz="2400" dirty="0" smtClean="0">
                <a:latin typeface="Calibri" pitchFamily="34" charset="0"/>
              </a:rPr>
              <a:t>within each community:</a:t>
            </a:r>
            <a:endParaRPr lang="en-US" sz="2400" dirty="0">
              <a:latin typeface="Calibri" pitchFamily="34" charset="0"/>
            </a:endParaRPr>
          </a:p>
          <a:p>
            <a:pPr marL="990600" lvl="1" indent="-533400">
              <a:lnSpc>
                <a:spcPct val="80000"/>
              </a:lnSpc>
              <a:buClr>
                <a:schemeClr val="accent1"/>
              </a:buClr>
              <a:buSzTx/>
              <a:buFont typeface="Wingdings" pitchFamily="2" charset="2"/>
              <a:buChar char="§"/>
            </a:pPr>
            <a:r>
              <a:rPr lang="en-US" sz="2400" dirty="0" smtClean="0">
                <a:latin typeface="Calibri" pitchFamily="34" charset="0"/>
              </a:rPr>
              <a:t>School District</a:t>
            </a:r>
          </a:p>
          <a:p>
            <a:pPr marL="990600" lvl="1" indent="-533400">
              <a:lnSpc>
                <a:spcPct val="80000"/>
              </a:lnSpc>
              <a:buClr>
                <a:schemeClr val="accent1"/>
              </a:buClr>
              <a:buSzTx/>
              <a:buFont typeface="Wingdings" pitchFamily="2" charset="2"/>
              <a:buChar char="§"/>
            </a:pPr>
            <a:r>
              <a:rPr lang="en-US" sz="2400" dirty="0" smtClean="0">
                <a:latin typeface="Calibri" pitchFamily="34" charset="0"/>
              </a:rPr>
              <a:t>Oregon </a:t>
            </a:r>
            <a:r>
              <a:rPr lang="en-US" sz="2400" dirty="0">
                <a:latin typeface="Calibri" pitchFamily="34" charset="0"/>
              </a:rPr>
              <a:t>Youth </a:t>
            </a:r>
            <a:r>
              <a:rPr lang="en-US" sz="2400" dirty="0" smtClean="0">
                <a:latin typeface="Calibri" pitchFamily="34" charset="0"/>
              </a:rPr>
              <a:t>Authority/County Detention Services</a:t>
            </a:r>
            <a:endParaRPr lang="en-US" sz="2400" dirty="0">
              <a:latin typeface="Calibri" pitchFamily="34" charset="0"/>
            </a:endParaRPr>
          </a:p>
          <a:p>
            <a:pPr marL="990600" lvl="1" indent="-533400">
              <a:lnSpc>
                <a:spcPct val="80000"/>
              </a:lnSpc>
              <a:buClr>
                <a:schemeClr val="accent1"/>
              </a:buClr>
              <a:buSzTx/>
              <a:buFont typeface="Wingdings" pitchFamily="2" charset="2"/>
              <a:buChar char="§"/>
            </a:pPr>
            <a:r>
              <a:rPr lang="en-US" sz="2400" dirty="0">
                <a:latin typeface="Calibri" pitchFamily="34" charset="0"/>
              </a:rPr>
              <a:t>Oregon Vocational Rehabilitation </a:t>
            </a:r>
            <a:r>
              <a:rPr lang="en-US" sz="2400" dirty="0" smtClean="0">
                <a:latin typeface="Calibri" pitchFamily="34" charset="0"/>
              </a:rPr>
              <a:t>Services (OVRS)</a:t>
            </a:r>
            <a:endParaRPr lang="en-US" sz="2400" dirty="0">
              <a:latin typeface="Calibri" pitchFamily="34" charset="0"/>
            </a:endParaRPr>
          </a:p>
          <a:p>
            <a:pPr marL="971550" lvl="1" indent="-457200">
              <a:lnSpc>
                <a:spcPct val="80000"/>
              </a:lnSpc>
              <a:buClr>
                <a:schemeClr val="bg2"/>
              </a:buClr>
              <a:buFont typeface="Wingdings" pitchFamily="2" charset="2"/>
              <a:buChar char="§"/>
            </a:pPr>
            <a:r>
              <a:rPr lang="en-US" sz="2400" dirty="0" smtClean="0">
                <a:latin typeface="Calibri" pitchFamily="34" charset="0"/>
              </a:rPr>
              <a:t>Workforce </a:t>
            </a:r>
            <a:r>
              <a:rPr lang="en-US" sz="2400" dirty="0">
                <a:latin typeface="Calibri" pitchFamily="34" charset="0"/>
              </a:rPr>
              <a:t>Investment Board </a:t>
            </a:r>
          </a:p>
          <a:p>
            <a:pPr marL="971550" lvl="1" indent="-457200">
              <a:lnSpc>
                <a:spcPct val="80000"/>
              </a:lnSpc>
              <a:buClr>
                <a:schemeClr val="bg2"/>
              </a:buClr>
              <a:buFont typeface="Wingdings" pitchFamily="2" charset="2"/>
              <a:buChar char="§"/>
            </a:pPr>
            <a:r>
              <a:rPr lang="en-US" sz="2400" dirty="0">
                <a:latin typeface="Calibri" pitchFamily="34" charset="0"/>
              </a:rPr>
              <a:t>Addiction &amp; Mental Health Services (DHS division)</a:t>
            </a:r>
            <a:endParaRPr lang="en-US" dirty="0">
              <a:latin typeface="Calibri" pitchFamily="34" charset="0"/>
            </a:endParaRPr>
          </a:p>
          <a:p>
            <a:pPr marL="990600" lvl="1" indent="-533400">
              <a:lnSpc>
                <a:spcPct val="80000"/>
              </a:lnSpc>
              <a:buClr>
                <a:schemeClr val="bg2"/>
              </a:buClr>
              <a:buSzTx/>
              <a:buFont typeface="Wingdings" pitchFamily="2" charset="2"/>
              <a:buNone/>
            </a:pPr>
            <a:endParaRPr lang="en-US" sz="2000" dirty="0">
              <a:latin typeface="Calibri" pitchFamily="34" charset="0"/>
            </a:endParaRPr>
          </a:p>
          <a:p>
            <a:pPr marL="457200" indent="-457200">
              <a:lnSpc>
                <a:spcPct val="80000"/>
              </a:lnSpc>
              <a:buClr>
                <a:srgbClr val="C00000"/>
              </a:buClr>
              <a:buFont typeface="Wingdings" pitchFamily="2" charset="2"/>
              <a:buChar char="n"/>
            </a:pPr>
            <a:r>
              <a:rPr lang="en-US" sz="2400" dirty="0">
                <a:latin typeface="Calibri" pitchFamily="34" charset="0"/>
              </a:rPr>
              <a:t>Provision of facility-to-community transition services for incarcerated youth with disabilities (SPED or mental health disorder)</a:t>
            </a:r>
          </a:p>
          <a:p>
            <a:pPr marL="609600" indent="-609600">
              <a:lnSpc>
                <a:spcPct val="80000"/>
              </a:lnSpc>
              <a:buClr>
                <a:schemeClr val="accent1"/>
              </a:buClr>
              <a:buFont typeface="Wingdings" pitchFamily="2" charset="2"/>
              <a:buChar char="n"/>
            </a:pPr>
            <a:endParaRPr lang="en-US" sz="2400" dirty="0">
              <a:latin typeface="Calibri" pitchFamily="34" charset="0"/>
            </a:endParaRPr>
          </a:p>
          <a:p>
            <a:pPr marL="457200" indent="-457200">
              <a:lnSpc>
                <a:spcPct val="80000"/>
              </a:lnSpc>
              <a:buClr>
                <a:srgbClr val="C00000"/>
              </a:buClr>
              <a:buFont typeface="Wingdings" pitchFamily="2" charset="2"/>
              <a:buChar char="n"/>
            </a:pPr>
            <a:r>
              <a:rPr lang="en-US" sz="2400" dirty="0">
                <a:latin typeface="Calibri" pitchFamily="34" charset="0"/>
              </a:rPr>
              <a:t>Key staff person: Transition </a:t>
            </a:r>
            <a:r>
              <a:rPr lang="en-US" sz="2400" dirty="0" smtClean="0">
                <a:latin typeface="Calibri" pitchFamily="34" charset="0"/>
              </a:rPr>
              <a:t>Specialist or special education case worker</a:t>
            </a:r>
            <a:endParaRPr lang="en-US" sz="2400" dirty="0">
              <a:latin typeface="Calibri" pitchFamily="34" charset="0"/>
            </a:endParaRPr>
          </a:p>
          <a:p>
            <a:pPr marL="609600" indent="-609600">
              <a:lnSpc>
                <a:spcPct val="80000"/>
              </a:lnSpc>
              <a:buClr>
                <a:schemeClr val="accent1"/>
              </a:buClr>
              <a:buFont typeface="Wingdings" pitchFamily="2" charset="2"/>
              <a:buChar char="n"/>
            </a:pPr>
            <a:endParaRPr lang="en-US" sz="2400" dirty="0">
              <a:latin typeface="Calibri" pitchFamily="34" charset="0"/>
            </a:endParaRPr>
          </a:p>
          <a:p>
            <a:pPr marL="457200" indent="-457200">
              <a:lnSpc>
                <a:spcPct val="80000"/>
              </a:lnSpc>
              <a:buClr>
                <a:srgbClr val="C00000"/>
              </a:buClr>
              <a:buFont typeface="Wingdings" pitchFamily="2" charset="2"/>
              <a:buChar char="n"/>
            </a:pPr>
            <a:r>
              <a:rPr lang="en-US" sz="2400" dirty="0">
                <a:latin typeface="Calibri" pitchFamily="34" charset="0"/>
              </a:rPr>
              <a:t>Works closely with POs, OVRS counselors, and other community agencies</a:t>
            </a:r>
          </a:p>
          <a:p>
            <a:pPr marL="990600" lvl="1" indent="-533400">
              <a:lnSpc>
                <a:spcPct val="80000"/>
              </a:lnSpc>
              <a:buClr>
                <a:schemeClr val="bg2"/>
              </a:buClr>
              <a:buSzTx/>
              <a:buFont typeface="Wingdings" pitchFamily="2" charset="2"/>
              <a:buChar char="§"/>
            </a:pPr>
            <a:endParaRPr lang="en-US" sz="2400" dirty="0">
              <a:latin typeface="Arial" charset="0"/>
            </a:endParaRPr>
          </a:p>
          <a:p>
            <a:pPr marL="609600" indent="-609600">
              <a:lnSpc>
                <a:spcPct val="80000"/>
              </a:lnSpc>
              <a:buSzTx/>
              <a:buFont typeface="Wingdings" pitchFamily="2" charset="2"/>
              <a:buChar char="§"/>
            </a:pPr>
            <a:endParaRPr lang="en-US" sz="2000" dirty="0"/>
          </a:p>
        </p:txBody>
      </p:sp>
    </p:spTree>
    <p:extLst>
      <p:ext uri="{BB962C8B-B14F-4D97-AF65-F5344CB8AC3E}">
        <p14:creationId xmlns:p14="http://schemas.microsoft.com/office/powerpoint/2010/main" val="19526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9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STAY OUT Logic Model</a:t>
            </a:r>
            <a:endParaRPr lang="en-US" b="1" dirty="0"/>
          </a:p>
        </p:txBody>
      </p:sp>
      <p:pic>
        <p:nvPicPr>
          <p:cNvPr id="3074" name="Picture 2" descr="This slide shows that the intervention is the basic STAY OUT model plus motivational interviewing strategies and cognitive behavioral therapy strategies will ultimately improve outcomes for young offenders." title="STAY OUT Logic Mdo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7" y="1295400"/>
            <a:ext cx="7900987"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221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346664"/>
          </a:xfrm>
        </p:spPr>
        <p:txBody>
          <a:bodyPr>
            <a:noAutofit/>
          </a:bodyPr>
          <a:lstStyle/>
          <a:p>
            <a:pPr algn="ctr"/>
            <a:r>
              <a:rPr lang="en-US" sz="3600" b="1" dirty="0" smtClean="0">
                <a:solidFill>
                  <a:schemeClr val="tx2"/>
                </a:solidFill>
                <a:latin typeface="Calibri" pitchFamily="34" charset="0"/>
              </a:rPr>
              <a:t>The Role of the Transition Specialist</a:t>
            </a:r>
            <a:endParaRPr lang="en-US" sz="3600" b="1" dirty="0">
              <a:solidFill>
                <a:schemeClr val="tx2"/>
              </a:solidFill>
              <a:latin typeface="Calibri" pitchFamily="34" charset="0"/>
            </a:endParaRPr>
          </a:p>
        </p:txBody>
      </p:sp>
      <p:sp>
        <p:nvSpPr>
          <p:cNvPr id="3" name="Content Placeholder 2"/>
          <p:cNvSpPr>
            <a:spLocks noGrp="1"/>
          </p:cNvSpPr>
          <p:nvPr>
            <p:ph idx="1"/>
          </p:nvPr>
        </p:nvSpPr>
        <p:spPr>
          <a:xfrm>
            <a:off x="914400" y="1752600"/>
            <a:ext cx="7772400" cy="4267200"/>
          </a:xfrm>
        </p:spPr>
        <p:txBody>
          <a:bodyPr/>
          <a:lstStyle/>
          <a:p>
            <a:pPr>
              <a:lnSpc>
                <a:spcPct val="200000"/>
              </a:lnSpc>
              <a:buClr>
                <a:srgbClr val="C00000"/>
              </a:buClr>
              <a:buFont typeface="Wingdings" charset="2"/>
              <a:buChar char="§"/>
            </a:pPr>
            <a:r>
              <a:rPr lang="en-US" dirty="0" smtClean="0">
                <a:latin typeface="Calibri" pitchFamily="34" charset="0"/>
              </a:rPr>
              <a:t>Goal setting (through MI strategies)</a:t>
            </a:r>
          </a:p>
          <a:p>
            <a:pPr>
              <a:lnSpc>
                <a:spcPct val="200000"/>
              </a:lnSpc>
              <a:buClr>
                <a:srgbClr val="C00000"/>
              </a:buClr>
              <a:buFont typeface="Wingdings" charset="2"/>
              <a:buChar char="§"/>
            </a:pPr>
            <a:r>
              <a:rPr lang="en-US" dirty="0">
                <a:latin typeface="Calibri" pitchFamily="34" charset="0"/>
              </a:rPr>
              <a:t>S</a:t>
            </a:r>
            <a:r>
              <a:rPr lang="en-US" dirty="0" smtClean="0">
                <a:latin typeface="Calibri" pitchFamily="34" charset="0"/>
              </a:rPr>
              <a:t>ervice delivery </a:t>
            </a:r>
          </a:p>
          <a:p>
            <a:pPr>
              <a:lnSpc>
                <a:spcPct val="200000"/>
              </a:lnSpc>
              <a:buClr>
                <a:srgbClr val="C00000"/>
              </a:buClr>
              <a:buFont typeface="Wingdings" charset="2"/>
              <a:buChar char="§"/>
            </a:pPr>
            <a:r>
              <a:rPr lang="en-US" dirty="0" smtClean="0">
                <a:latin typeface="Calibri" pitchFamily="34" charset="0"/>
              </a:rPr>
              <a:t>Ongoing support</a:t>
            </a:r>
          </a:p>
          <a:p>
            <a:pPr>
              <a:lnSpc>
                <a:spcPct val="200000"/>
              </a:lnSpc>
              <a:buClr>
                <a:srgbClr val="C00000"/>
              </a:buClr>
              <a:buFont typeface="Wingdings" charset="2"/>
              <a:buChar char="§"/>
            </a:pPr>
            <a:r>
              <a:rPr lang="en-US" dirty="0" smtClean="0">
                <a:latin typeface="Calibri" pitchFamily="34" charset="0"/>
              </a:rPr>
              <a:t>Resource Broker</a:t>
            </a:r>
          </a:p>
          <a:p>
            <a:pPr lvl="1">
              <a:buNone/>
            </a:pPr>
            <a:endParaRPr lang="en-US" dirty="0" smtClean="0">
              <a:latin typeface="Calibri" pitchFamily="34" charset="0"/>
            </a:endParaRPr>
          </a:p>
          <a:p>
            <a:pPr lvl="1">
              <a:buNone/>
            </a:pPr>
            <a:endParaRPr lang="en-US" dirty="0" smtClean="0">
              <a:latin typeface="Calibri" pitchFamily="34" charset="0"/>
            </a:endParaRPr>
          </a:p>
          <a:p>
            <a:endParaRPr lang="en-US" dirty="0">
              <a:latin typeface="Calibri" pitchFamily="34" charset="0"/>
            </a:endParaRPr>
          </a:p>
        </p:txBody>
      </p:sp>
    </p:spTree>
    <p:extLst>
      <p:ext uri="{BB962C8B-B14F-4D97-AF65-F5344CB8AC3E}">
        <p14:creationId xmlns:p14="http://schemas.microsoft.com/office/powerpoint/2010/main" val="1143458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8610600" cy="1219200"/>
          </a:xfrm>
        </p:spPr>
        <p:txBody>
          <a:bodyPr>
            <a:noAutofit/>
          </a:bodyPr>
          <a:lstStyle/>
          <a:p>
            <a:pPr algn="ctr"/>
            <a:r>
              <a:rPr lang="en-US" sz="3200" b="1" dirty="0" smtClean="0">
                <a:latin typeface="Calibri" pitchFamily="34" charset="0"/>
              </a:rPr>
              <a:t>Ecology of Transition Needs for Juvenile Offenders with Disabilities</a:t>
            </a:r>
          </a:p>
        </p:txBody>
      </p:sp>
      <p:sp>
        <p:nvSpPr>
          <p:cNvPr id="10244" name="Rectangle 8"/>
          <p:cNvSpPr>
            <a:spLocks noGrp="1" noChangeArrowheads="1"/>
          </p:cNvSpPr>
          <p:nvPr>
            <p:ph sz="quarter" idx="14"/>
          </p:nvPr>
        </p:nvSpPr>
        <p:spPr>
          <a:xfrm>
            <a:off x="5273675" y="1981200"/>
            <a:ext cx="3794125" cy="3778250"/>
          </a:xfrm>
        </p:spPr>
        <p:txBody>
          <a:bodyPr>
            <a:normAutofit/>
          </a:bodyPr>
          <a:lstStyle/>
          <a:p>
            <a:pPr>
              <a:buClr>
                <a:schemeClr val="bg1"/>
              </a:buClr>
              <a:buFontTx/>
              <a:buNone/>
            </a:pPr>
            <a:endParaRPr lang="en-US" dirty="0" smtClean="0">
              <a:sym typeface="Symbol" pitchFamily="18" charset="2"/>
            </a:endParaRPr>
          </a:p>
          <a:p>
            <a:pPr>
              <a:buClr>
                <a:schemeClr val="bg1"/>
              </a:buClr>
            </a:pPr>
            <a:r>
              <a:rPr lang="en-US" dirty="0" smtClean="0">
                <a:sym typeface="Symbol" pitchFamily="18" charset="2"/>
              </a:rPr>
              <a:t>Interaction dynamics between the </a:t>
            </a:r>
            <a:r>
              <a:rPr lang="en-US" b="1" dirty="0" smtClean="0">
                <a:solidFill>
                  <a:schemeClr val="tx1"/>
                </a:solidFill>
                <a:sym typeface="Symbol" pitchFamily="18" charset="2"/>
              </a:rPr>
              <a:t>individual</a:t>
            </a:r>
            <a:r>
              <a:rPr lang="en-US" dirty="0" smtClean="0">
                <a:sym typeface="Symbol" pitchFamily="18" charset="2"/>
              </a:rPr>
              <a:t> and </a:t>
            </a:r>
            <a:r>
              <a:rPr lang="en-US" b="1" dirty="0" smtClean="0">
                <a:solidFill>
                  <a:schemeClr val="tx1"/>
                </a:solidFill>
                <a:sym typeface="Symbol" pitchFamily="18" charset="2"/>
              </a:rPr>
              <a:t>various</a:t>
            </a:r>
            <a:r>
              <a:rPr lang="en-US" b="1" dirty="0" smtClean="0">
                <a:solidFill>
                  <a:schemeClr val="accent1">
                    <a:lumMod val="75000"/>
                  </a:schemeClr>
                </a:solidFill>
                <a:sym typeface="Symbol" pitchFamily="18" charset="2"/>
              </a:rPr>
              <a:t> </a:t>
            </a:r>
            <a:r>
              <a:rPr lang="en-US" b="1" dirty="0" smtClean="0">
                <a:solidFill>
                  <a:schemeClr val="tx1"/>
                </a:solidFill>
                <a:sym typeface="Symbol" pitchFamily="18" charset="2"/>
              </a:rPr>
              <a:t>relationships</a:t>
            </a:r>
            <a:r>
              <a:rPr lang="en-US" b="1" dirty="0" smtClean="0">
                <a:solidFill>
                  <a:schemeClr val="accent1">
                    <a:lumMod val="75000"/>
                  </a:schemeClr>
                </a:solidFill>
                <a:sym typeface="Symbol" pitchFamily="18" charset="2"/>
              </a:rPr>
              <a:t> </a:t>
            </a:r>
            <a:r>
              <a:rPr lang="en-US" dirty="0" smtClean="0">
                <a:sym typeface="Symbol" pitchFamily="18" charset="2"/>
              </a:rPr>
              <a:t>across behavioral settings </a:t>
            </a:r>
            <a:endParaRPr lang="en-US" b="1" dirty="0" smtClean="0">
              <a:solidFill>
                <a:schemeClr val="accent1">
                  <a:lumMod val="75000"/>
                </a:schemeClr>
              </a:solidFill>
              <a:sym typeface="Symbol" pitchFamily="18" charset="2"/>
            </a:endParaRPr>
          </a:p>
        </p:txBody>
      </p:sp>
      <p:sp>
        <p:nvSpPr>
          <p:cNvPr id="10247" name="AutoShape 10" title="Arrow pointing to ecological model"/>
          <p:cNvSpPr>
            <a:spLocks noChangeArrowheads="1"/>
          </p:cNvSpPr>
          <p:nvPr/>
        </p:nvSpPr>
        <p:spPr bwMode="auto">
          <a:xfrm>
            <a:off x="4205287" y="3428999"/>
            <a:ext cx="1128713" cy="866775"/>
          </a:xfrm>
          <a:prstGeom prst="leftArrow">
            <a:avLst>
              <a:gd name="adj1" fmla="val 50000"/>
              <a:gd name="adj2" fmla="val 32555"/>
            </a:avLst>
          </a:prstGeom>
          <a:solidFill>
            <a:schemeClr val="tx1"/>
          </a:solidFill>
          <a:ln w="9525">
            <a:solidFill>
              <a:schemeClr val="tx1"/>
            </a:solidFill>
            <a:miter lim="800000"/>
            <a:headEnd/>
            <a:tailEnd/>
          </a:ln>
        </p:spPr>
        <p:txBody>
          <a:bodyPr wrap="none" anchor="ctr"/>
          <a:lstStyle/>
          <a:p>
            <a:pPr eaLnBrk="1" fontAlgn="auto" hangingPunct="1">
              <a:spcBef>
                <a:spcPts val="0"/>
              </a:spcBef>
              <a:spcAft>
                <a:spcPts val="0"/>
              </a:spcAft>
            </a:pPr>
            <a:endParaRPr lang="en-US" sz="1800" dirty="0">
              <a:solidFill>
                <a:prstClr val="black"/>
              </a:solidFill>
              <a:latin typeface="Cambria"/>
              <a:ea typeface="+mn-ea"/>
              <a:cs typeface="+mn-cs"/>
            </a:endParaRPr>
          </a:p>
        </p:txBody>
      </p:sp>
      <p:pic>
        <p:nvPicPr>
          <p:cNvPr id="1026" name="Picture 2" descr="This picture shows the connection in an ecological model between the youth, relationship dynamics of who they interact, within the appropriate behavioral setting. For example, in the behavioral setting of the workplace, the youth needs to know the appropriate relational behaviors to interact with an employer or co-workers." title="Ecology of Transition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74" y="1828800"/>
            <a:ext cx="388937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37844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Essential Features of STAY OUT</a:t>
            </a:r>
            <a:endParaRPr lang="en-US" b="1" dirty="0"/>
          </a:p>
        </p:txBody>
      </p:sp>
      <p:sp>
        <p:nvSpPr>
          <p:cNvPr id="3" name="Content Placeholder 2"/>
          <p:cNvSpPr>
            <a:spLocks noGrp="1"/>
          </p:cNvSpPr>
          <p:nvPr>
            <p:ph idx="1"/>
          </p:nvPr>
        </p:nvSpPr>
        <p:spPr/>
        <p:txBody>
          <a:bodyPr/>
          <a:lstStyle/>
          <a:p>
            <a:pPr>
              <a:buFont typeface="Wingdings" charset="2"/>
              <a:buChar char="§"/>
            </a:pPr>
            <a:r>
              <a:rPr lang="en-US" dirty="0" smtClean="0"/>
              <a:t>Individualized to unique needs of youth</a:t>
            </a:r>
          </a:p>
          <a:p>
            <a:pPr>
              <a:buFont typeface="Wingdings" charset="2"/>
              <a:buChar char="§"/>
            </a:pPr>
            <a:r>
              <a:rPr lang="en-US" dirty="0" smtClean="0"/>
              <a:t>Competitive Employment</a:t>
            </a:r>
          </a:p>
          <a:p>
            <a:pPr>
              <a:buFont typeface="Wingdings" charset="2"/>
              <a:buChar char="§"/>
            </a:pPr>
            <a:r>
              <a:rPr lang="en-US" dirty="0" smtClean="0"/>
              <a:t>Flexible Education Opportunities</a:t>
            </a:r>
          </a:p>
          <a:p>
            <a:pPr>
              <a:buFont typeface="Wingdings" charset="2"/>
              <a:buChar char="§"/>
            </a:pPr>
            <a:r>
              <a:rPr lang="en-US" dirty="0" smtClean="0"/>
              <a:t>Targeted Social Skill Training</a:t>
            </a:r>
          </a:p>
          <a:p>
            <a:pPr>
              <a:buFont typeface="Wingdings" charset="2"/>
              <a:buChar char="§"/>
            </a:pPr>
            <a:r>
              <a:rPr lang="en-US" dirty="0" smtClean="0"/>
              <a:t>IMMEDIATE access to age appropriate and culturally appropriate services (e.g., behavioral health, VR, WIA, etc.)</a:t>
            </a:r>
          </a:p>
          <a:p>
            <a:pPr algn="r">
              <a:buNone/>
            </a:pPr>
            <a:r>
              <a:rPr lang="en-US" sz="2200" i="1" dirty="0" smtClean="0"/>
              <a:t>Adapted from </a:t>
            </a:r>
            <a:r>
              <a:rPr lang="en-US" sz="2200" i="1" dirty="0" err="1" smtClean="0"/>
              <a:t>Bullis</a:t>
            </a:r>
            <a:r>
              <a:rPr lang="en-US" sz="2200" i="1" dirty="0" smtClean="0"/>
              <a:t> &amp; Cheney, 1999</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16425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New Features</a:t>
            </a:r>
            <a:endParaRPr lang="en-US" b="1" dirty="0"/>
          </a:p>
        </p:txBody>
      </p:sp>
      <p:sp>
        <p:nvSpPr>
          <p:cNvPr id="3" name="Content Placeholder 2"/>
          <p:cNvSpPr>
            <a:spLocks noGrp="1"/>
          </p:cNvSpPr>
          <p:nvPr>
            <p:ph idx="1"/>
          </p:nvPr>
        </p:nvSpPr>
        <p:spPr>
          <a:xfrm>
            <a:off x="457200" y="1371600"/>
            <a:ext cx="8229600" cy="5181600"/>
          </a:xfrm>
        </p:spPr>
        <p:txBody>
          <a:bodyPr>
            <a:normAutofit/>
          </a:bodyPr>
          <a:lstStyle/>
          <a:p>
            <a:pPr>
              <a:buFont typeface="Wingdings" charset="2"/>
              <a:buChar char="§"/>
            </a:pPr>
            <a:r>
              <a:rPr lang="en-US" dirty="0" smtClean="0"/>
              <a:t>To utilize existing special education staffing (either transition specialist or SPED case manager)</a:t>
            </a:r>
          </a:p>
          <a:p>
            <a:pPr>
              <a:buFont typeface="Wingdings" charset="2"/>
              <a:buChar char="§"/>
            </a:pPr>
            <a:r>
              <a:rPr lang="en-US" dirty="0" smtClean="0"/>
              <a:t>Increase expertise of these staff for strategies to include needed community agencies targeting youth involved in JJ system</a:t>
            </a:r>
          </a:p>
          <a:p>
            <a:pPr>
              <a:buFont typeface="Wingdings" charset="2"/>
              <a:buChar char="§"/>
            </a:pPr>
            <a:r>
              <a:rPr lang="en-US" dirty="0" smtClean="0"/>
              <a:t>Train identified SPED staff in Motivational Interviewing &amp; Cognitive Behavioral Therapy strategies</a:t>
            </a:r>
          </a:p>
          <a:p>
            <a:pPr>
              <a:buFont typeface="Wingdings" charset="2"/>
              <a:buChar char="§"/>
            </a:pPr>
            <a:r>
              <a:rPr lang="en-US" dirty="0" smtClean="0"/>
              <a:t>Inclusion of new planning and progress measures: TAGG (Martin, et al.,) &amp; SSIS (Gresham &amp; Elliott)</a:t>
            </a:r>
          </a:p>
        </p:txBody>
      </p:sp>
    </p:spTree>
    <p:extLst>
      <p:ext uri="{BB962C8B-B14F-4D97-AF65-F5344CB8AC3E}">
        <p14:creationId xmlns:p14="http://schemas.microsoft.com/office/powerpoint/2010/main" val="3912115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Motivational Interviewing?</a:t>
            </a:r>
            <a:endParaRPr lang="en-US" b="1" dirty="0"/>
          </a:p>
        </p:txBody>
      </p:sp>
      <p:sp>
        <p:nvSpPr>
          <p:cNvPr id="3" name="Content Placeholder 2"/>
          <p:cNvSpPr>
            <a:spLocks noGrp="1"/>
          </p:cNvSpPr>
          <p:nvPr>
            <p:ph idx="1"/>
          </p:nvPr>
        </p:nvSpPr>
        <p:spPr/>
        <p:txBody>
          <a:bodyPr>
            <a:normAutofit/>
          </a:bodyPr>
          <a:lstStyle/>
          <a:p>
            <a:pPr>
              <a:buFont typeface="Wingdings" charset="2"/>
              <a:buChar char="§"/>
            </a:pPr>
            <a:r>
              <a:rPr lang="en-US" dirty="0" smtClean="0"/>
              <a:t>Evidence-based practice for treatment of young offenders</a:t>
            </a:r>
          </a:p>
          <a:p>
            <a:pPr>
              <a:buFont typeface="Wingdings" charset="2"/>
              <a:buChar char="§"/>
            </a:pPr>
            <a:r>
              <a:rPr lang="en-US" dirty="0" smtClean="0"/>
              <a:t>Effectively used with young offenders</a:t>
            </a:r>
          </a:p>
          <a:p>
            <a:pPr>
              <a:buFont typeface="Wingdings" charset="2"/>
              <a:buChar char="§"/>
            </a:pPr>
            <a:r>
              <a:rPr lang="en-US" dirty="0" smtClean="0"/>
              <a:t>Focuses on Change Behavior</a:t>
            </a:r>
          </a:p>
          <a:p>
            <a:pPr>
              <a:buFont typeface="Wingdings" charset="2"/>
              <a:buChar char="§"/>
            </a:pPr>
            <a:r>
              <a:rPr lang="en-US" dirty="0" smtClean="0"/>
              <a:t>Youth-Centered to support Self-Determination skill development</a:t>
            </a:r>
          </a:p>
          <a:p>
            <a:pPr>
              <a:buFont typeface="Wingdings" charset="2"/>
              <a:buChar char="§"/>
            </a:pPr>
            <a:r>
              <a:rPr lang="en-US" dirty="0" smtClean="0"/>
              <a:t>Focuses SPED transition planning around strengths, needs, interests of youth</a:t>
            </a:r>
          </a:p>
        </p:txBody>
      </p:sp>
    </p:spTree>
    <p:extLst>
      <p:ext uri="{BB962C8B-B14F-4D97-AF65-F5344CB8AC3E}">
        <p14:creationId xmlns:p14="http://schemas.microsoft.com/office/powerpoint/2010/main" val="2365970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Focused Implementation Needs</a:t>
            </a:r>
            <a:endParaRPr lang="en-US" b="1" dirty="0"/>
          </a:p>
        </p:txBody>
      </p:sp>
      <p:sp>
        <p:nvSpPr>
          <p:cNvPr id="3" name="Content Placeholder 2"/>
          <p:cNvSpPr>
            <a:spLocks noGrp="1"/>
          </p:cNvSpPr>
          <p:nvPr>
            <p:ph idx="1"/>
          </p:nvPr>
        </p:nvSpPr>
        <p:spPr/>
        <p:txBody>
          <a:bodyPr/>
          <a:lstStyle/>
          <a:p>
            <a:pPr>
              <a:buFont typeface="Wingdings" charset="2"/>
              <a:buChar char="§"/>
            </a:pPr>
            <a:r>
              <a:rPr lang="en-US" dirty="0" smtClean="0"/>
              <a:t>Defining eligibility and referral process of youth</a:t>
            </a:r>
          </a:p>
          <a:p>
            <a:pPr>
              <a:buFont typeface="Wingdings" charset="2"/>
              <a:buChar char="§"/>
            </a:pPr>
            <a:r>
              <a:rPr lang="en-US" dirty="0" smtClean="0"/>
              <a:t>Educating all community partners</a:t>
            </a:r>
          </a:p>
          <a:p>
            <a:pPr lvl="1">
              <a:buFont typeface="Arial"/>
              <a:buChar char="•"/>
            </a:pPr>
            <a:r>
              <a:rPr lang="en-US" dirty="0" smtClean="0"/>
              <a:t>JJ 101/SPED 101/VR 101/Family 101</a:t>
            </a:r>
          </a:p>
          <a:p>
            <a:pPr>
              <a:buFont typeface="Wingdings" charset="2"/>
              <a:buChar char="§"/>
            </a:pPr>
            <a:r>
              <a:rPr lang="en-US" dirty="0" smtClean="0"/>
              <a:t>Continued training/development of MI for transition planning</a:t>
            </a:r>
          </a:p>
          <a:p>
            <a:pPr>
              <a:buFont typeface="Wingdings" charset="2"/>
              <a:buChar char="§"/>
            </a:pPr>
            <a:r>
              <a:rPr lang="en-US" dirty="0" smtClean="0"/>
              <a:t>Building capacity differently for each community based on need</a:t>
            </a:r>
          </a:p>
        </p:txBody>
      </p:sp>
    </p:spTree>
    <p:extLst>
      <p:ext uri="{BB962C8B-B14F-4D97-AF65-F5344CB8AC3E}">
        <p14:creationId xmlns:p14="http://schemas.microsoft.com/office/powerpoint/2010/main" val="289961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2590800"/>
          </a:xfrm>
        </p:spPr>
        <p:txBody>
          <a:bodyPr/>
          <a:lstStyle/>
          <a:p>
            <a:r>
              <a:rPr lang="en-US" dirty="0"/>
              <a:t>A Three State Collaboration on Community Re-entry of Juvenile Offenders with Disabilities</a:t>
            </a:r>
          </a:p>
        </p:txBody>
      </p:sp>
      <p:sp>
        <p:nvSpPr>
          <p:cNvPr id="3" name="Content Placeholder 2"/>
          <p:cNvSpPr>
            <a:spLocks noGrp="1"/>
          </p:cNvSpPr>
          <p:nvPr>
            <p:ph idx="1"/>
          </p:nvPr>
        </p:nvSpPr>
        <p:spPr>
          <a:xfrm>
            <a:off x="381000" y="2819400"/>
            <a:ext cx="8534400" cy="3276600"/>
          </a:xfrm>
        </p:spPr>
        <p:txBody>
          <a:bodyPr/>
          <a:lstStyle/>
          <a:p>
            <a:r>
              <a:rPr lang="en-US" dirty="0" smtClean="0"/>
              <a:t>University of Minnesota, David Johnson</a:t>
            </a:r>
          </a:p>
          <a:p>
            <a:r>
              <a:rPr lang="en-US" dirty="0" smtClean="0"/>
              <a:t>Arizona State University: </a:t>
            </a:r>
            <a:r>
              <a:rPr lang="en-US" dirty="0" err="1" smtClean="0"/>
              <a:t>Sarup</a:t>
            </a:r>
            <a:r>
              <a:rPr lang="en-US" dirty="0" smtClean="0"/>
              <a:t> </a:t>
            </a:r>
            <a:r>
              <a:rPr lang="en-US" dirty="0" err="1" smtClean="0"/>
              <a:t>Mathur</a:t>
            </a:r>
            <a:endParaRPr lang="en-US" dirty="0" smtClean="0"/>
          </a:p>
          <a:p>
            <a:r>
              <a:rPr lang="en-US" dirty="0" smtClean="0"/>
              <a:t>University of Oregon: </a:t>
            </a:r>
            <a:r>
              <a:rPr lang="en-US" dirty="0" err="1" smtClean="0"/>
              <a:t>Deann</a:t>
            </a:r>
            <a:r>
              <a:rPr lang="en-US" dirty="0" smtClean="0"/>
              <a:t> </a:t>
            </a:r>
            <a:r>
              <a:rPr lang="en-US" dirty="0" err="1" smtClean="0"/>
              <a:t>Unruth</a:t>
            </a:r>
            <a:endParaRPr lang="en-US" dirty="0"/>
          </a:p>
        </p:txBody>
      </p:sp>
    </p:spTree>
    <p:extLst>
      <p:ext uri="{BB962C8B-B14F-4D97-AF65-F5344CB8AC3E}">
        <p14:creationId xmlns:p14="http://schemas.microsoft.com/office/powerpoint/2010/main" val="211666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ctrTitle"/>
          </p:nvPr>
        </p:nvSpPr>
        <p:spPr>
          <a:xfrm>
            <a:off x="678863" y="3200400"/>
            <a:ext cx="7772400" cy="2286000"/>
          </a:xfrm>
        </p:spPr>
        <p:txBody>
          <a:bodyPr>
            <a:normAutofit/>
          </a:bodyPr>
          <a:lstStyle/>
          <a:p>
            <a:pPr lvl="0">
              <a:spcBef>
                <a:spcPct val="20000"/>
              </a:spcBef>
            </a:pPr>
            <a:r>
              <a:rPr lang="en-US" sz="4000" b="1" cap="all" spc="250" dirty="0">
                <a:ln w="1905"/>
                <a:solidFill>
                  <a:srgbClr val="871B32"/>
                </a:solidFill>
                <a:effectLst>
                  <a:innerShdw blurRad="69850" dist="43180" dir="5400000">
                    <a:srgbClr val="000000">
                      <a:alpha val="65000"/>
                    </a:srgbClr>
                  </a:innerShdw>
                </a:effectLst>
                <a:cs typeface="Times New Roman" panose="02020603050405020304" pitchFamily="18" charset="0"/>
              </a:rPr>
              <a:t>Project </a:t>
            </a:r>
            <a:r>
              <a:rPr lang="en-US" sz="4000" b="1" i="1" cap="all" spc="250" dirty="0">
                <a:ln w="1905"/>
                <a:solidFill>
                  <a:srgbClr val="871B32"/>
                </a:solidFill>
                <a:effectLst>
                  <a:innerShdw blurRad="69850" dist="43180" dir="5400000">
                    <a:srgbClr val="000000">
                      <a:alpha val="65000"/>
                    </a:srgbClr>
                  </a:innerShdw>
                </a:effectLst>
                <a:cs typeface="Times New Roman" panose="02020603050405020304" pitchFamily="18" charset="0"/>
              </a:rPr>
              <a:t>RISE</a:t>
            </a:r>
            <a:br>
              <a:rPr lang="en-US" sz="4000" b="1" i="1" cap="all" spc="250" dirty="0">
                <a:ln w="1905"/>
                <a:solidFill>
                  <a:srgbClr val="871B32"/>
                </a:solidFill>
                <a:effectLst>
                  <a:innerShdw blurRad="69850" dist="43180" dir="5400000">
                    <a:srgbClr val="000000">
                      <a:alpha val="65000"/>
                    </a:srgbClr>
                  </a:innerShdw>
                </a:effectLst>
                <a:cs typeface="Times New Roman" panose="02020603050405020304" pitchFamily="18" charset="0"/>
              </a:rPr>
            </a:br>
            <a:r>
              <a:rPr lang="en-US" sz="1800" b="1" i="1" cap="all" spc="250" dirty="0">
                <a:ln w="1905"/>
                <a:solidFill>
                  <a:srgbClr val="C00000"/>
                </a:solidFill>
                <a:effectLst>
                  <a:innerShdw blurRad="69850" dist="43180" dir="5400000">
                    <a:srgbClr val="000000">
                      <a:alpha val="65000"/>
                    </a:srgbClr>
                  </a:innerShdw>
                </a:effectLst>
                <a:cs typeface="Times New Roman" panose="02020603050405020304" pitchFamily="18" charset="0"/>
              </a:rPr>
              <a:t/>
            </a:r>
            <a:br>
              <a:rPr lang="en-US" sz="1800" b="1" i="1" cap="all" spc="250" dirty="0">
                <a:ln w="1905"/>
                <a:solidFill>
                  <a:srgbClr val="C00000"/>
                </a:solidFill>
                <a:effectLst>
                  <a:innerShdw blurRad="69850" dist="43180" dir="5400000">
                    <a:srgbClr val="000000">
                      <a:alpha val="65000"/>
                    </a:srgbClr>
                  </a:innerShdw>
                </a:effectLst>
                <a:cs typeface="Times New Roman" panose="02020603050405020304" pitchFamily="18" charset="0"/>
              </a:rPr>
            </a:br>
            <a:r>
              <a:rPr lang="en-US" sz="1400" b="1" cap="all" spc="250" dirty="0">
                <a:solidFill>
                  <a:srgbClr val="871B32"/>
                </a:solidFill>
                <a:cs typeface="Times New Roman" panose="02020603050405020304" pitchFamily="18" charset="0"/>
              </a:rPr>
              <a:t>R</a:t>
            </a:r>
            <a:r>
              <a:rPr lang="en-US" sz="1400" b="1" cap="all" spc="250" dirty="0">
                <a:solidFill>
                  <a:prstClr val="black"/>
                </a:solidFill>
                <a:cs typeface="Times New Roman" panose="02020603050405020304" pitchFamily="18" charset="0"/>
              </a:rPr>
              <a:t>e-entry, </a:t>
            </a:r>
            <a:r>
              <a:rPr lang="en-US" sz="1400" b="1" cap="all" spc="250" dirty="0">
                <a:solidFill>
                  <a:srgbClr val="871B32"/>
                </a:solidFill>
                <a:cs typeface="Times New Roman" panose="02020603050405020304" pitchFamily="18" charset="0"/>
              </a:rPr>
              <a:t>I</a:t>
            </a:r>
            <a:r>
              <a:rPr lang="en-US" sz="1400" b="1" cap="all" spc="250" dirty="0">
                <a:solidFill>
                  <a:prstClr val="black"/>
                </a:solidFill>
                <a:cs typeface="Times New Roman" panose="02020603050405020304" pitchFamily="18" charset="0"/>
              </a:rPr>
              <a:t>ntervention &amp; </a:t>
            </a:r>
            <a:r>
              <a:rPr lang="en-US" sz="1400" b="1" cap="all" spc="250" dirty="0">
                <a:solidFill>
                  <a:srgbClr val="871B32"/>
                </a:solidFill>
                <a:cs typeface="Times New Roman" panose="02020603050405020304" pitchFamily="18" charset="0"/>
              </a:rPr>
              <a:t>S</a:t>
            </a:r>
            <a:r>
              <a:rPr lang="en-US" sz="1400" b="1" cap="all" spc="250" dirty="0">
                <a:solidFill>
                  <a:prstClr val="black"/>
                </a:solidFill>
                <a:cs typeface="Times New Roman" panose="02020603050405020304" pitchFamily="18" charset="0"/>
              </a:rPr>
              <a:t>upport for </a:t>
            </a:r>
            <a:r>
              <a:rPr lang="en-US" sz="1400" b="1" cap="all" spc="250" dirty="0">
                <a:solidFill>
                  <a:srgbClr val="871B32"/>
                </a:solidFill>
                <a:cs typeface="Times New Roman" panose="02020603050405020304" pitchFamily="18" charset="0"/>
              </a:rPr>
              <a:t>E</a:t>
            </a:r>
            <a:r>
              <a:rPr lang="en-US" sz="1400" b="1" cap="all" spc="250" dirty="0">
                <a:solidFill>
                  <a:prstClr val="black"/>
                </a:solidFill>
                <a:cs typeface="Times New Roman" panose="02020603050405020304" pitchFamily="18" charset="0"/>
              </a:rPr>
              <a:t>ngagement</a:t>
            </a:r>
            <a:br>
              <a:rPr lang="en-US" sz="1400" b="1" cap="all" spc="250" dirty="0">
                <a:solidFill>
                  <a:prstClr val="black"/>
                </a:solidFill>
                <a:cs typeface="Times New Roman" panose="02020603050405020304" pitchFamily="18" charset="0"/>
              </a:rPr>
            </a:br>
            <a:r>
              <a:rPr lang="en-US" sz="1400" b="1" cap="all" spc="250" dirty="0">
                <a:solidFill>
                  <a:prstClr val="black"/>
                </a:solidFill>
                <a:cs typeface="Times New Roman" panose="02020603050405020304" pitchFamily="18" charset="0"/>
              </a:rPr>
              <a:t/>
            </a:r>
            <a:br>
              <a:rPr lang="en-US" sz="1400" b="1" cap="all" spc="250" dirty="0">
                <a:solidFill>
                  <a:prstClr val="black"/>
                </a:solidFill>
                <a:cs typeface="Times New Roman" panose="02020603050405020304" pitchFamily="18" charset="0"/>
              </a:rPr>
            </a:br>
            <a:r>
              <a:rPr lang="en-US" sz="2600" b="1" cap="all" spc="250" dirty="0">
                <a:solidFill>
                  <a:srgbClr val="801231"/>
                </a:solidFill>
                <a:cs typeface="Times New Roman" panose="02020603050405020304" pitchFamily="18" charset="0"/>
              </a:rPr>
              <a:t>Bridging the Gap Through Community Engagement</a:t>
            </a:r>
            <a:r>
              <a:rPr lang="en-US" sz="2600" b="1" cap="all" spc="250" dirty="0">
                <a:solidFill>
                  <a:srgbClr val="801231"/>
                </a:solidFill>
              </a:rPr>
              <a:t> </a:t>
            </a:r>
            <a:endParaRPr lang="en-US" dirty="0"/>
          </a:p>
        </p:txBody>
      </p:sp>
      <p:pic>
        <p:nvPicPr>
          <p:cNvPr id="2050" name="Picture 2" descr="Arizona Department of Juvenile Corrections" title="ADJ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066800"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1" descr="Mary Lou Fulton Teachers College, Arizona State University" titl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
            <a:ext cx="300607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United States Office of Special Education Programs" title="OSEP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1353927"/>
            <a:ext cx="1173747" cy="98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480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b="1" dirty="0" smtClean="0">
                <a:solidFill>
                  <a:schemeClr val="accent1"/>
                </a:solidFill>
                <a:latin typeface="+mn-lt"/>
                <a:cs typeface="Times New Roman" panose="02020603050405020304" pitchFamily="18" charset="0"/>
              </a:rPr>
              <a:t>Project </a:t>
            </a:r>
            <a:r>
              <a:rPr lang="en-US" sz="3200" b="1" i="1" dirty="0" smtClean="0">
                <a:solidFill>
                  <a:schemeClr val="accent1"/>
                </a:solidFill>
                <a:latin typeface="+mn-lt"/>
                <a:cs typeface="Times New Roman" panose="02020603050405020304" pitchFamily="18" charset="0"/>
              </a:rPr>
              <a:t>RISE</a:t>
            </a:r>
            <a:r>
              <a:rPr lang="en-US" sz="3200" b="1" dirty="0" smtClean="0">
                <a:solidFill>
                  <a:schemeClr val="accent1"/>
                </a:solidFill>
                <a:latin typeface="+mn-lt"/>
                <a:cs typeface="Times New Roman" panose="02020603050405020304" pitchFamily="18" charset="0"/>
              </a:rPr>
              <a:t> </a:t>
            </a:r>
            <a:r>
              <a:rPr lang="en-US" sz="3200" b="1" dirty="0" smtClean="0">
                <a:solidFill>
                  <a:schemeClr val="bg1"/>
                </a:solidFill>
                <a:latin typeface="+mn-lt"/>
                <a:cs typeface="Times New Roman" panose="02020603050405020304" pitchFamily="18" charset="0"/>
              </a:rPr>
              <a:t>1</a:t>
            </a:r>
            <a:endParaRPr lang="en-US" sz="3200" b="1" dirty="0">
              <a:solidFill>
                <a:schemeClr val="bg1"/>
              </a:solidFill>
              <a:latin typeface="+mn-lt"/>
              <a:cs typeface="Times New Roman" panose="02020603050405020304" pitchFamily="18" charset="0"/>
            </a:endParaRPr>
          </a:p>
        </p:txBody>
      </p:sp>
      <p:sp>
        <p:nvSpPr>
          <p:cNvPr id="2" name="Content Placeholder 1"/>
          <p:cNvSpPr>
            <a:spLocks noGrp="1"/>
          </p:cNvSpPr>
          <p:nvPr>
            <p:ph sz="quarter" idx="1"/>
          </p:nvPr>
        </p:nvSpPr>
        <p:spPr/>
        <p:txBody>
          <a:bodyPr>
            <a:normAutofit fontScale="25000" lnSpcReduction="20000"/>
          </a:bodyPr>
          <a:lstStyle/>
          <a:p>
            <a:pPr marL="0" lvl="0" indent="0">
              <a:buNone/>
            </a:pPr>
            <a:r>
              <a:rPr lang="en-US" sz="2600" b="1" dirty="0" smtClean="0">
                <a:solidFill>
                  <a:schemeClr val="accent1"/>
                </a:solidFill>
                <a:cs typeface="Times New Roman" panose="02020603050405020304" pitchFamily="18" charset="0"/>
              </a:rPr>
              <a:t> </a:t>
            </a:r>
            <a:r>
              <a:rPr lang="en-US" sz="8000" b="1" u="sng" dirty="0" smtClean="0">
                <a:solidFill>
                  <a:schemeClr val="accent1"/>
                </a:solidFill>
                <a:cs typeface="Times New Roman" panose="02020603050405020304" pitchFamily="18" charset="0"/>
              </a:rPr>
              <a:t>What it </a:t>
            </a:r>
            <a:r>
              <a:rPr lang="en-US" sz="8000" b="1" u="sng" dirty="0">
                <a:solidFill>
                  <a:schemeClr val="accent1"/>
                </a:solidFill>
                <a:cs typeface="Times New Roman" panose="02020603050405020304" pitchFamily="18" charset="0"/>
              </a:rPr>
              <a:t>does: </a:t>
            </a:r>
            <a:endParaRPr lang="en-US" sz="8000" b="1" u="sng" dirty="0" smtClean="0">
              <a:solidFill>
                <a:schemeClr val="accent1"/>
              </a:solidFill>
              <a:cs typeface="Times New Roman" panose="02020603050405020304" pitchFamily="18" charset="0"/>
            </a:endParaRPr>
          </a:p>
          <a:p>
            <a:pPr marL="0" lvl="0" indent="0">
              <a:buNone/>
            </a:pPr>
            <a:endParaRPr lang="en-US" sz="4800" b="1" u="sng" dirty="0" smtClean="0">
              <a:solidFill>
                <a:schemeClr val="accent1"/>
              </a:solidFill>
              <a:cs typeface="Times New Roman" panose="02020603050405020304" pitchFamily="18" charset="0"/>
            </a:endParaRPr>
          </a:p>
          <a:p>
            <a:pPr marL="109728" lvl="0" indent="0">
              <a:buNone/>
            </a:pPr>
            <a:endParaRPr lang="en-US" sz="1200" b="1" dirty="0">
              <a:solidFill>
                <a:schemeClr val="accent1"/>
              </a:solidFill>
              <a:cs typeface="Times New Roman" panose="02020603050405020304" pitchFamily="18" charset="0"/>
            </a:endParaRPr>
          </a:p>
          <a:p>
            <a:pPr lvl="1">
              <a:buFont typeface="Wingdings" panose="05000000000000000000" pitchFamily="2" charset="2"/>
              <a:buChar char="Ø"/>
            </a:pPr>
            <a:r>
              <a:rPr lang="en-US" sz="8000" b="1" dirty="0">
                <a:solidFill>
                  <a:schemeClr val="accent1"/>
                </a:solidFill>
                <a:cs typeface="Times New Roman" panose="02020603050405020304" pitchFamily="18" charset="0"/>
              </a:rPr>
              <a:t>Project</a:t>
            </a:r>
            <a:r>
              <a:rPr lang="en-US" sz="8000" b="1" i="1" dirty="0">
                <a:solidFill>
                  <a:schemeClr val="accent1"/>
                </a:solidFill>
                <a:cs typeface="Times New Roman" panose="02020603050405020304" pitchFamily="18" charset="0"/>
              </a:rPr>
              <a:t> RISE</a:t>
            </a:r>
            <a:r>
              <a:rPr lang="en-US" sz="8000" b="1" dirty="0">
                <a:solidFill>
                  <a:schemeClr val="accent1"/>
                </a:solidFill>
                <a:cs typeface="Times New Roman" panose="02020603050405020304" pitchFamily="18" charset="0"/>
              </a:rPr>
              <a:t> </a:t>
            </a:r>
            <a:r>
              <a:rPr lang="en-US" sz="8000" dirty="0">
                <a:solidFill>
                  <a:schemeClr val="accent1"/>
                </a:solidFill>
                <a:cs typeface="Times New Roman" panose="02020603050405020304" pitchFamily="18" charset="0"/>
              </a:rPr>
              <a:t>focuses on developing a model for </a:t>
            </a:r>
            <a:r>
              <a:rPr lang="en-US" sz="8000" dirty="0" smtClean="0">
                <a:solidFill>
                  <a:schemeClr val="accent1"/>
                </a:solidFill>
                <a:cs typeface="Times New Roman" panose="02020603050405020304" pitchFamily="18" charset="0"/>
              </a:rPr>
              <a:t>successful </a:t>
            </a:r>
            <a:r>
              <a:rPr lang="en-US" sz="8000" dirty="0">
                <a:solidFill>
                  <a:schemeClr val="accent1"/>
                </a:solidFill>
                <a:cs typeface="Times New Roman" panose="02020603050405020304" pitchFamily="18" charset="0"/>
              </a:rPr>
              <a:t>reentry of youth with disabilities from </a:t>
            </a:r>
            <a:r>
              <a:rPr lang="en-US" sz="8000" dirty="0" smtClean="0">
                <a:solidFill>
                  <a:schemeClr val="accent1"/>
                </a:solidFill>
                <a:cs typeface="Times New Roman" panose="02020603050405020304" pitchFamily="18" charset="0"/>
              </a:rPr>
              <a:t>the Arizona Department of Juvenile Corrections </a:t>
            </a:r>
            <a:r>
              <a:rPr lang="en-US" sz="8000" dirty="0">
                <a:solidFill>
                  <a:schemeClr val="accent1"/>
                </a:solidFill>
                <a:cs typeface="Times New Roman" panose="02020603050405020304" pitchFamily="18" charset="0"/>
              </a:rPr>
              <a:t>back into schools, employment, and community programs.  </a:t>
            </a:r>
          </a:p>
          <a:p>
            <a:pPr marL="274320" lvl="1" indent="0">
              <a:buNone/>
            </a:pPr>
            <a:endParaRPr lang="en-US" sz="8000" dirty="0" smtClean="0">
              <a:solidFill>
                <a:schemeClr val="accent1"/>
              </a:solidFill>
              <a:cs typeface="Times New Roman" panose="02020603050405020304" pitchFamily="18" charset="0"/>
            </a:endParaRPr>
          </a:p>
          <a:p>
            <a:pPr lvl="2">
              <a:buFont typeface="Arial" panose="020B0604020202020204" pitchFamily="34" charset="0"/>
              <a:buChar char="•"/>
            </a:pPr>
            <a:r>
              <a:rPr lang="en-US" sz="8000" dirty="0" smtClean="0">
                <a:solidFill>
                  <a:schemeClr val="accent1"/>
                </a:solidFill>
                <a:cs typeface="Times New Roman" panose="02020603050405020304" pitchFamily="18" charset="0"/>
              </a:rPr>
              <a:t>Personalized transition plans</a:t>
            </a:r>
          </a:p>
          <a:p>
            <a:pPr marL="594360" lvl="2" indent="0">
              <a:buNone/>
            </a:pPr>
            <a:endParaRPr lang="en-US" sz="8000" dirty="0" smtClean="0">
              <a:solidFill>
                <a:schemeClr val="accent1"/>
              </a:solidFill>
              <a:cs typeface="Times New Roman" panose="02020603050405020304" pitchFamily="18" charset="0"/>
            </a:endParaRPr>
          </a:p>
          <a:p>
            <a:pPr lvl="2">
              <a:buFont typeface="Arial" panose="020B0604020202020204" pitchFamily="34" charset="0"/>
              <a:buChar char="•"/>
            </a:pPr>
            <a:r>
              <a:rPr lang="en-US" sz="8000" dirty="0" smtClean="0">
                <a:solidFill>
                  <a:schemeClr val="accent1"/>
                </a:solidFill>
                <a:cs typeface="Times New Roman" panose="02020603050405020304" pitchFamily="18" charset="0"/>
              </a:rPr>
              <a:t>IEP review</a:t>
            </a:r>
          </a:p>
          <a:p>
            <a:pPr marL="594360" lvl="2" indent="0">
              <a:buNone/>
            </a:pPr>
            <a:endParaRPr lang="en-US" sz="8000" dirty="0" smtClean="0">
              <a:solidFill>
                <a:schemeClr val="accent1"/>
              </a:solidFill>
              <a:cs typeface="Times New Roman" panose="02020603050405020304" pitchFamily="18" charset="0"/>
            </a:endParaRPr>
          </a:p>
          <a:p>
            <a:pPr lvl="2">
              <a:buFont typeface="Arial" panose="020B0604020202020204" pitchFamily="34" charset="0"/>
              <a:buChar char="•"/>
            </a:pPr>
            <a:r>
              <a:rPr lang="en-US" sz="8000" dirty="0" smtClean="0">
                <a:solidFill>
                  <a:schemeClr val="accent1"/>
                </a:solidFill>
                <a:cs typeface="Times New Roman" panose="02020603050405020304" pitchFamily="18" charset="0"/>
              </a:rPr>
              <a:t>Extensive community collaboration</a:t>
            </a:r>
          </a:p>
          <a:p>
            <a:pPr marL="594360" lvl="2" indent="0">
              <a:buNone/>
            </a:pPr>
            <a:endParaRPr lang="en-US" sz="8000" dirty="0" smtClean="0">
              <a:solidFill>
                <a:schemeClr val="accent1"/>
              </a:solidFill>
              <a:cs typeface="Times New Roman" panose="02020603050405020304" pitchFamily="18" charset="0"/>
            </a:endParaRPr>
          </a:p>
          <a:p>
            <a:pPr lvl="2">
              <a:buFont typeface="Arial" panose="020B0604020202020204" pitchFamily="34" charset="0"/>
              <a:buChar char="•"/>
            </a:pPr>
            <a:r>
              <a:rPr lang="en-US" sz="8000" dirty="0" smtClean="0">
                <a:solidFill>
                  <a:schemeClr val="accent1"/>
                </a:solidFill>
                <a:cs typeface="Times New Roman" panose="02020603050405020304" pitchFamily="18" charset="0"/>
              </a:rPr>
              <a:t>Individualized case </a:t>
            </a:r>
            <a:r>
              <a:rPr lang="en-US" sz="8000" dirty="0">
                <a:solidFill>
                  <a:schemeClr val="accent1"/>
                </a:solidFill>
                <a:cs typeface="Times New Roman" panose="02020603050405020304" pitchFamily="18" charset="0"/>
              </a:rPr>
              <a:t>m</a:t>
            </a:r>
            <a:r>
              <a:rPr lang="en-US" sz="8000" dirty="0" smtClean="0">
                <a:solidFill>
                  <a:schemeClr val="accent1"/>
                </a:solidFill>
                <a:cs typeface="Times New Roman" panose="02020603050405020304" pitchFamily="18" charset="0"/>
              </a:rPr>
              <a:t>anagement </a:t>
            </a:r>
            <a:r>
              <a:rPr lang="en-US" sz="8000" dirty="0">
                <a:solidFill>
                  <a:schemeClr val="accent1"/>
                </a:solidFill>
                <a:cs typeface="Times New Roman" panose="02020603050405020304" pitchFamily="18" charset="0"/>
              </a:rPr>
              <a:t>t</a:t>
            </a:r>
            <a:r>
              <a:rPr lang="en-US" sz="8000" dirty="0" smtClean="0">
                <a:solidFill>
                  <a:schemeClr val="accent1"/>
                </a:solidFill>
                <a:cs typeface="Times New Roman" panose="02020603050405020304" pitchFamily="18" charset="0"/>
              </a:rPr>
              <a:t>hroughout </a:t>
            </a:r>
            <a:r>
              <a:rPr lang="en-US" sz="8000" dirty="0">
                <a:solidFill>
                  <a:schemeClr val="accent1"/>
                </a:solidFill>
                <a:cs typeface="Times New Roman" panose="02020603050405020304" pitchFamily="18" charset="0"/>
              </a:rPr>
              <a:t>t</a:t>
            </a:r>
            <a:r>
              <a:rPr lang="en-US" sz="8000" dirty="0" smtClean="0">
                <a:solidFill>
                  <a:schemeClr val="accent1"/>
                </a:solidFill>
                <a:cs typeface="Times New Roman" panose="02020603050405020304" pitchFamily="18" charset="0"/>
              </a:rPr>
              <a:t>he </a:t>
            </a:r>
            <a:r>
              <a:rPr lang="en-US" sz="8000" dirty="0">
                <a:solidFill>
                  <a:schemeClr val="accent1"/>
                </a:solidFill>
                <a:cs typeface="Times New Roman" panose="02020603050405020304" pitchFamily="18" charset="0"/>
              </a:rPr>
              <a:t>c</a:t>
            </a:r>
            <a:r>
              <a:rPr lang="en-US" sz="8000" dirty="0" smtClean="0">
                <a:solidFill>
                  <a:schemeClr val="accent1"/>
                </a:solidFill>
                <a:cs typeface="Times New Roman" panose="02020603050405020304" pitchFamily="18" charset="0"/>
              </a:rPr>
              <a:t>lients </a:t>
            </a:r>
            <a:r>
              <a:rPr lang="en-US" sz="8000" dirty="0">
                <a:solidFill>
                  <a:schemeClr val="accent1"/>
                </a:solidFill>
                <a:cs typeface="Times New Roman" panose="02020603050405020304" pitchFamily="18" charset="0"/>
              </a:rPr>
              <a:t>t</a:t>
            </a:r>
            <a:r>
              <a:rPr lang="en-US" sz="8000" dirty="0" smtClean="0">
                <a:solidFill>
                  <a:schemeClr val="accent1"/>
                </a:solidFill>
                <a:cs typeface="Times New Roman" panose="02020603050405020304" pitchFamily="18" charset="0"/>
              </a:rPr>
              <a:t>ime in </a:t>
            </a:r>
            <a:r>
              <a:rPr lang="en-US" sz="8000" dirty="0">
                <a:solidFill>
                  <a:schemeClr val="accent1"/>
                </a:solidFill>
                <a:cs typeface="Times New Roman" panose="02020603050405020304" pitchFamily="18" charset="0"/>
              </a:rPr>
              <a:t>s</a:t>
            </a:r>
            <a:r>
              <a:rPr lang="en-US" sz="8000" dirty="0" smtClean="0">
                <a:solidFill>
                  <a:schemeClr val="accent1"/>
                </a:solidFill>
                <a:cs typeface="Times New Roman" panose="02020603050405020304" pitchFamily="18" charset="0"/>
              </a:rPr>
              <a:t>ecure </a:t>
            </a:r>
            <a:r>
              <a:rPr lang="en-US" sz="8000" dirty="0">
                <a:solidFill>
                  <a:schemeClr val="accent1"/>
                </a:solidFill>
                <a:cs typeface="Times New Roman" panose="02020603050405020304" pitchFamily="18" charset="0"/>
              </a:rPr>
              <a:t>c</a:t>
            </a:r>
            <a:r>
              <a:rPr lang="en-US" sz="8000" dirty="0" smtClean="0">
                <a:solidFill>
                  <a:schemeClr val="accent1"/>
                </a:solidFill>
                <a:cs typeface="Times New Roman" panose="02020603050405020304" pitchFamily="18" charset="0"/>
              </a:rPr>
              <a:t>are as well as during transition to the community</a:t>
            </a:r>
            <a:endParaRPr lang="en-US" sz="8000" dirty="0">
              <a:solidFill>
                <a:schemeClr val="accent1"/>
              </a:solidFill>
              <a:cs typeface="Times New Roman" panose="02020603050405020304" pitchFamily="18" charset="0"/>
            </a:endParaRPr>
          </a:p>
          <a:p>
            <a:pPr marL="109728" indent="0">
              <a:buNone/>
            </a:pPr>
            <a:r>
              <a:rPr lang="en-US" sz="8000" dirty="0">
                <a:solidFill>
                  <a:schemeClr val="accent1"/>
                </a:solidFill>
                <a:cs typeface="Times New Roman" panose="02020603050405020304" pitchFamily="18" charset="0"/>
              </a:rPr>
              <a:t> </a:t>
            </a:r>
          </a:p>
          <a:p>
            <a:endParaRPr lang="en-US" dirty="0">
              <a:solidFill>
                <a:schemeClr val="accent1"/>
              </a:solidFill>
            </a:endParaRPr>
          </a:p>
        </p:txBody>
      </p:sp>
    </p:spTree>
    <p:extLst>
      <p:ext uri="{BB962C8B-B14F-4D97-AF65-F5344CB8AC3E}">
        <p14:creationId xmlns:p14="http://schemas.microsoft.com/office/powerpoint/2010/main" val="3229637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b="1" dirty="0" smtClean="0">
                <a:solidFill>
                  <a:schemeClr val="accent1"/>
                </a:solidFill>
                <a:latin typeface="+mn-lt"/>
                <a:cs typeface="Times New Roman" panose="02020603050405020304" pitchFamily="18" charset="0"/>
              </a:rPr>
              <a:t>Project </a:t>
            </a:r>
            <a:r>
              <a:rPr lang="en-US" sz="3200" b="1" i="1" dirty="0" smtClean="0">
                <a:solidFill>
                  <a:schemeClr val="accent1"/>
                </a:solidFill>
                <a:latin typeface="+mn-lt"/>
                <a:cs typeface="Times New Roman" panose="02020603050405020304" pitchFamily="18" charset="0"/>
              </a:rPr>
              <a:t>RISE </a:t>
            </a:r>
            <a:r>
              <a:rPr lang="en-US" sz="3200" b="1" i="1" dirty="0" smtClean="0">
                <a:solidFill>
                  <a:schemeClr val="bg1"/>
                </a:solidFill>
                <a:latin typeface="+mn-lt"/>
                <a:cs typeface="Times New Roman" panose="02020603050405020304" pitchFamily="18" charset="0"/>
              </a:rPr>
              <a:t>2</a:t>
            </a:r>
            <a:r>
              <a:rPr lang="en-US" sz="3200" b="1" dirty="0" smtClean="0">
                <a:solidFill>
                  <a:schemeClr val="accent1"/>
                </a:solidFill>
                <a:latin typeface="+mn-lt"/>
                <a:cs typeface="Times New Roman" panose="02020603050405020304" pitchFamily="18" charset="0"/>
              </a:rPr>
              <a:t> </a:t>
            </a:r>
            <a:endParaRPr lang="en-US" sz="3200" b="1" dirty="0">
              <a:solidFill>
                <a:schemeClr val="accent1"/>
              </a:solidFill>
              <a:latin typeface="+mn-lt"/>
              <a:cs typeface="Times New Roman" panose="02020603050405020304" pitchFamily="18" charset="0"/>
            </a:endParaRPr>
          </a:p>
        </p:txBody>
      </p:sp>
      <p:sp>
        <p:nvSpPr>
          <p:cNvPr id="2" name="Content Placeholder 1"/>
          <p:cNvSpPr>
            <a:spLocks noGrp="1"/>
          </p:cNvSpPr>
          <p:nvPr>
            <p:ph sz="quarter" idx="1"/>
          </p:nvPr>
        </p:nvSpPr>
        <p:spPr>
          <a:xfrm>
            <a:off x="304800" y="1524000"/>
            <a:ext cx="8500872" cy="4575048"/>
          </a:xfrm>
        </p:spPr>
        <p:txBody>
          <a:bodyPr>
            <a:normAutofit lnSpcReduction="10000"/>
          </a:bodyPr>
          <a:lstStyle/>
          <a:p>
            <a:pPr marL="0" lvl="0" indent="0">
              <a:buNone/>
            </a:pPr>
            <a:r>
              <a:rPr lang="en-US" sz="2600" b="1" dirty="0">
                <a:solidFill>
                  <a:srgbClr val="C00000"/>
                </a:solidFill>
                <a:latin typeface="Times New Roman" panose="02020603050405020304" pitchFamily="18" charset="0"/>
                <a:cs typeface="Times New Roman" panose="02020603050405020304" pitchFamily="18" charset="0"/>
              </a:rPr>
              <a:t> </a:t>
            </a:r>
            <a:r>
              <a:rPr lang="en-US" sz="2000" b="1" u="sng" dirty="0" smtClean="0">
                <a:solidFill>
                  <a:schemeClr val="accent1"/>
                </a:solidFill>
                <a:cs typeface="Times New Roman" panose="02020603050405020304" pitchFamily="18" charset="0"/>
              </a:rPr>
              <a:t>Who it </a:t>
            </a:r>
            <a:r>
              <a:rPr lang="en-US" sz="2000" b="1" u="sng" dirty="0">
                <a:solidFill>
                  <a:schemeClr val="accent1"/>
                </a:solidFill>
                <a:cs typeface="Times New Roman" panose="02020603050405020304" pitchFamily="18" charset="0"/>
              </a:rPr>
              <a:t>serves</a:t>
            </a:r>
            <a:r>
              <a:rPr lang="en-US" sz="2000" b="1" u="sng" dirty="0" smtClean="0">
                <a:solidFill>
                  <a:schemeClr val="accent1"/>
                </a:solidFill>
                <a:cs typeface="Times New Roman" panose="02020603050405020304" pitchFamily="18" charset="0"/>
              </a:rPr>
              <a:t>:</a:t>
            </a:r>
          </a:p>
          <a:p>
            <a:pPr marL="109728" lvl="0" indent="0">
              <a:buNone/>
            </a:pPr>
            <a:endParaRPr lang="en-US" sz="1200" dirty="0">
              <a:solidFill>
                <a:schemeClr val="accent1"/>
              </a:solidFill>
              <a:cs typeface="Times New Roman" panose="02020603050405020304" pitchFamily="18" charset="0"/>
            </a:endParaRPr>
          </a:p>
          <a:p>
            <a:pPr lvl="1">
              <a:buFont typeface="Wingdings" panose="05000000000000000000" pitchFamily="2" charset="2"/>
              <a:buChar char="Ø"/>
            </a:pPr>
            <a:r>
              <a:rPr lang="en-US" sz="2000" b="1" dirty="0">
                <a:solidFill>
                  <a:schemeClr val="accent1"/>
                </a:solidFill>
                <a:cs typeface="Times New Roman" panose="02020603050405020304" pitchFamily="18" charset="0"/>
              </a:rPr>
              <a:t>Project</a:t>
            </a:r>
            <a:r>
              <a:rPr lang="en-US" sz="2000" b="1" i="1" dirty="0">
                <a:solidFill>
                  <a:schemeClr val="accent1"/>
                </a:solidFill>
                <a:cs typeface="Times New Roman" panose="02020603050405020304" pitchFamily="18" charset="0"/>
              </a:rPr>
              <a:t> RISE</a:t>
            </a:r>
            <a:r>
              <a:rPr lang="en-US" sz="2000" b="1" dirty="0">
                <a:solidFill>
                  <a:schemeClr val="accent1"/>
                </a:solidFill>
                <a:cs typeface="Times New Roman" panose="02020603050405020304" pitchFamily="18" charset="0"/>
              </a:rPr>
              <a:t> </a:t>
            </a:r>
            <a:r>
              <a:rPr lang="en-US" sz="2000" dirty="0">
                <a:solidFill>
                  <a:schemeClr val="accent1"/>
                </a:solidFill>
                <a:cs typeface="Times New Roman" panose="02020603050405020304" pitchFamily="18" charset="0"/>
              </a:rPr>
              <a:t>is committed to providing comprehensive transition services and continued support to identified </a:t>
            </a:r>
            <a:r>
              <a:rPr lang="en-US" sz="2000" dirty="0" smtClean="0">
                <a:solidFill>
                  <a:schemeClr val="accent1"/>
                </a:solidFill>
                <a:cs typeface="Times New Roman" panose="02020603050405020304" pitchFamily="18" charset="0"/>
              </a:rPr>
              <a:t>youth that meet the following criteria:</a:t>
            </a:r>
          </a:p>
          <a:p>
            <a:pPr marL="274320" lvl="1" indent="0">
              <a:buNone/>
            </a:pPr>
            <a:endParaRPr lang="en-US" sz="2000" dirty="0" smtClean="0">
              <a:solidFill>
                <a:schemeClr val="accent1"/>
              </a:solidFill>
              <a:cs typeface="Times New Roman" panose="02020603050405020304" pitchFamily="18" charset="0"/>
            </a:endParaRPr>
          </a:p>
          <a:p>
            <a:pPr lvl="2">
              <a:buFont typeface="Arial" panose="020B0604020202020204" pitchFamily="34" charset="0"/>
              <a:buChar char="•"/>
            </a:pPr>
            <a:r>
              <a:rPr lang="en-US" dirty="0">
                <a:solidFill>
                  <a:schemeClr val="accent1"/>
                </a:solidFill>
                <a:cs typeface="Times New Roman" panose="02020603050405020304" pitchFamily="18" charset="0"/>
              </a:rPr>
              <a:t>Youth </a:t>
            </a:r>
            <a:r>
              <a:rPr lang="en-US" dirty="0" smtClean="0">
                <a:solidFill>
                  <a:schemeClr val="accent1"/>
                </a:solidFill>
                <a:cs typeface="Times New Roman" panose="02020603050405020304" pitchFamily="18" charset="0"/>
              </a:rPr>
              <a:t>currently in secure care at the Arizona Department of Juvenile Corrections</a:t>
            </a:r>
          </a:p>
          <a:p>
            <a:pPr marL="594360" lvl="2" indent="0">
              <a:buNone/>
            </a:pPr>
            <a:endParaRPr lang="en-US" dirty="0">
              <a:solidFill>
                <a:schemeClr val="accent1"/>
              </a:solidFill>
              <a:cs typeface="Times New Roman" panose="02020603050405020304" pitchFamily="18" charset="0"/>
            </a:endParaRPr>
          </a:p>
          <a:p>
            <a:pPr lvl="2">
              <a:buFont typeface="Arial" panose="020B0604020202020204" pitchFamily="34" charset="0"/>
              <a:buChar char="•"/>
            </a:pPr>
            <a:r>
              <a:rPr lang="en-US" dirty="0">
                <a:solidFill>
                  <a:schemeClr val="accent1"/>
                </a:solidFill>
                <a:cs typeface="Times New Roman" panose="02020603050405020304" pitchFamily="18" charset="0"/>
              </a:rPr>
              <a:t>Youth with an active </a:t>
            </a:r>
            <a:r>
              <a:rPr lang="en-US" dirty="0" smtClean="0">
                <a:solidFill>
                  <a:schemeClr val="accent1"/>
                </a:solidFill>
                <a:cs typeface="Times New Roman" panose="02020603050405020304" pitchFamily="18" charset="0"/>
              </a:rPr>
              <a:t>IEP (Individual Education Plan)</a:t>
            </a:r>
          </a:p>
          <a:p>
            <a:pPr marL="594360" lvl="2" indent="0">
              <a:buNone/>
            </a:pPr>
            <a:endParaRPr lang="en-US" dirty="0">
              <a:solidFill>
                <a:schemeClr val="accent1"/>
              </a:solidFill>
              <a:cs typeface="Times New Roman" panose="02020603050405020304" pitchFamily="18" charset="0"/>
            </a:endParaRPr>
          </a:p>
          <a:p>
            <a:pPr lvl="2">
              <a:buFont typeface="Arial" panose="020B0604020202020204" pitchFamily="34" charset="0"/>
              <a:buChar char="•"/>
            </a:pPr>
            <a:r>
              <a:rPr lang="en-US" dirty="0">
                <a:solidFill>
                  <a:schemeClr val="accent1"/>
                </a:solidFill>
                <a:cs typeface="Times New Roman" panose="02020603050405020304" pitchFamily="18" charset="0"/>
              </a:rPr>
              <a:t>Youth ages </a:t>
            </a:r>
            <a:r>
              <a:rPr lang="en-US" dirty="0" smtClean="0">
                <a:solidFill>
                  <a:schemeClr val="accent1"/>
                </a:solidFill>
                <a:cs typeface="Times New Roman" panose="02020603050405020304" pitchFamily="18" charset="0"/>
              </a:rPr>
              <a:t>8-18 </a:t>
            </a:r>
          </a:p>
          <a:p>
            <a:pPr marL="594360" lvl="2" indent="0">
              <a:buNone/>
            </a:pPr>
            <a:endParaRPr lang="en-US" dirty="0">
              <a:solidFill>
                <a:schemeClr val="accent1"/>
              </a:solidFill>
              <a:cs typeface="Times New Roman" panose="02020603050405020304" pitchFamily="18" charset="0"/>
            </a:endParaRPr>
          </a:p>
          <a:p>
            <a:pPr lvl="2">
              <a:buFont typeface="Arial" panose="020B0604020202020204" pitchFamily="34" charset="0"/>
              <a:buChar char="•"/>
            </a:pPr>
            <a:r>
              <a:rPr lang="en-US" dirty="0">
                <a:solidFill>
                  <a:schemeClr val="accent1"/>
                </a:solidFill>
                <a:cs typeface="Times New Roman" panose="02020603050405020304" pitchFamily="18" charset="0"/>
              </a:rPr>
              <a:t>Youth returning to Maricopa County</a:t>
            </a:r>
          </a:p>
          <a:p>
            <a:endParaRPr lang="en-US" u="sng" dirty="0">
              <a:solidFill>
                <a:srgbClr val="C00000"/>
              </a:solidFill>
              <a:latin typeface="Times New Roman" panose="02020603050405020304" pitchFamily="18" charset="0"/>
              <a:cs typeface="Times New Roman" panose="02020603050405020304" pitchFamily="18" charset="0"/>
            </a:endParaRPr>
          </a:p>
          <a:p>
            <a:pPr lvl="1"/>
            <a:endParaRPr lang="en-US" sz="2600" dirty="0" smtClean="0">
              <a:solidFill>
                <a:srgbClr val="C00000"/>
              </a:solidFill>
              <a:latin typeface="Times New Roman" panose="02020603050405020304" pitchFamily="18" charset="0"/>
              <a:cs typeface="Times New Roman" panose="02020603050405020304" pitchFamily="18" charset="0"/>
            </a:endParaRPr>
          </a:p>
          <a:p>
            <a:pPr lvl="1"/>
            <a:endParaRPr lang="en-US" sz="2600" dirty="0" smtClean="0">
              <a:solidFill>
                <a:srgbClr val="C00000"/>
              </a:solidFill>
              <a:latin typeface="Times New Roman" panose="02020603050405020304" pitchFamily="18" charset="0"/>
              <a:cs typeface="Times New Roman" panose="02020603050405020304" pitchFamily="18" charset="0"/>
            </a:endParaRPr>
          </a:p>
          <a:p>
            <a:pPr lvl="1"/>
            <a:endParaRPr lang="en-US" sz="2600" dirty="0">
              <a:solidFill>
                <a:srgbClr val="C00000"/>
              </a:solidFill>
              <a:latin typeface="Times New Roman" panose="02020603050405020304" pitchFamily="18" charset="0"/>
              <a:cs typeface="Times New Roman" panose="02020603050405020304" pitchFamily="18" charset="0"/>
            </a:endParaRPr>
          </a:p>
          <a:p>
            <a:pPr marL="109728" indent="0">
              <a:buNone/>
            </a:pPr>
            <a:endParaRPr lang="en-US" sz="2600" dirty="0">
              <a:solidFill>
                <a:srgbClr val="C0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19282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a:t>
            </a:r>
            <a:r>
              <a:rPr lang="en-US" b="1" i="1" dirty="0" smtClean="0"/>
              <a:t>RISE </a:t>
            </a:r>
            <a:r>
              <a:rPr lang="en-US" b="1" i="1" dirty="0" smtClean="0">
                <a:solidFill>
                  <a:schemeClr val="bg1"/>
                </a:solidFill>
              </a:rPr>
              <a:t>3</a:t>
            </a:r>
            <a:endParaRPr lang="en-US" b="1" i="1" dirty="0">
              <a:solidFill>
                <a:schemeClr val="bg1"/>
              </a:solidFill>
            </a:endParaRPr>
          </a:p>
        </p:txBody>
      </p:sp>
      <p:sp>
        <p:nvSpPr>
          <p:cNvPr id="3" name="Content Placeholder 2"/>
          <p:cNvSpPr>
            <a:spLocks noGrp="1"/>
          </p:cNvSpPr>
          <p:nvPr>
            <p:ph sz="quarter" idx="1"/>
          </p:nvPr>
        </p:nvSpPr>
        <p:spPr/>
        <p:txBody>
          <a:bodyPr>
            <a:normAutofit/>
          </a:bodyPr>
          <a:lstStyle/>
          <a:p>
            <a:pPr marL="0" indent="0">
              <a:buNone/>
            </a:pPr>
            <a:r>
              <a:rPr lang="en-US" sz="2000" b="1" u="sng" dirty="0" smtClean="0">
                <a:solidFill>
                  <a:srgbClr val="801231"/>
                </a:solidFill>
              </a:rPr>
              <a:t>Client Data:</a:t>
            </a:r>
          </a:p>
          <a:p>
            <a:pPr marL="0" indent="0">
              <a:buNone/>
            </a:pPr>
            <a:endParaRPr lang="en-US" sz="2000" b="1" u="sng" dirty="0">
              <a:solidFill>
                <a:srgbClr val="801231"/>
              </a:solidFill>
            </a:endParaRPr>
          </a:p>
        </p:txBody>
      </p:sp>
      <p:graphicFrame>
        <p:nvGraphicFramePr>
          <p:cNvPr id="4" name="Table 3" descr="Client data provides information on the youth's current status when they enter the project, such as high school diploma, GED, attending a community college, working, awaiting a court date, waiting for approval from guardian parent to work with youth, or discharged successfully."/>
          <p:cNvGraphicFramePr>
            <a:graphicFrameLocks noGrp="1"/>
          </p:cNvGraphicFramePr>
          <p:nvPr>
            <p:extLst>
              <p:ext uri="{D42A27DB-BD31-4B8C-83A1-F6EECF244321}">
                <p14:modId xmlns:p14="http://schemas.microsoft.com/office/powerpoint/2010/main" val="305689842"/>
              </p:ext>
            </p:extLst>
          </p:nvPr>
        </p:nvGraphicFramePr>
        <p:xfrm>
          <a:off x="297853" y="2133600"/>
          <a:ext cx="8534399" cy="4108704"/>
        </p:xfrm>
        <a:graphic>
          <a:graphicData uri="http://schemas.openxmlformats.org/drawingml/2006/table">
            <a:tbl>
              <a:tblPr firstRow="1" bandRow="1"/>
              <a:tblGrid>
                <a:gridCol w="437662"/>
                <a:gridCol w="407485"/>
                <a:gridCol w="766729"/>
                <a:gridCol w="528671"/>
                <a:gridCol w="838200"/>
                <a:gridCol w="609600"/>
                <a:gridCol w="762000"/>
                <a:gridCol w="685800"/>
                <a:gridCol w="838200"/>
                <a:gridCol w="838200"/>
                <a:gridCol w="838200"/>
                <a:gridCol w="983652"/>
              </a:tblGrid>
              <a:tr h="533400">
                <a:tc>
                  <a:txBody>
                    <a:bodyPr/>
                    <a:lstStyle/>
                    <a:p>
                      <a:pPr marL="0" marR="0">
                        <a:lnSpc>
                          <a:spcPct val="115000"/>
                        </a:lnSpc>
                        <a:spcBef>
                          <a:spcPts val="0"/>
                        </a:spcBef>
                        <a:spcAft>
                          <a:spcPts val="1000"/>
                        </a:spcAft>
                      </a:pPr>
                      <a:r>
                        <a:rPr lang="en-US" sz="1000" dirty="0">
                          <a:effectLst/>
                          <a:latin typeface="Calibri"/>
                          <a:ea typeface="Calibri"/>
                          <a:cs typeface="Times New Roman"/>
                        </a:rPr>
                        <a:t>Client</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AMS</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 HS Diploma</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 GED</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 Attending Community High School </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Working</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Pending Adult Court</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Pending Guardian Approval</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Discharged Successfully</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 ICE detainer</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Moved out of county</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Return to care</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1</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2</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73308">
                <a:tc>
                  <a:txBody>
                    <a:bodyPr/>
                    <a:lstStyle/>
                    <a:p>
                      <a:pPr marL="0" marR="0">
                        <a:lnSpc>
                          <a:spcPct val="115000"/>
                        </a:lnSpc>
                        <a:spcBef>
                          <a:spcPts val="0"/>
                        </a:spcBef>
                        <a:spcAft>
                          <a:spcPts val="1000"/>
                        </a:spcAft>
                      </a:pPr>
                      <a:r>
                        <a:rPr lang="en-US" sz="1000" dirty="0">
                          <a:effectLst/>
                          <a:latin typeface="Calibri"/>
                          <a:ea typeface="Calibri"/>
                          <a:cs typeface="Times New Roman"/>
                        </a:rPr>
                        <a:t>3</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4</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a:effectLst/>
                          <a:latin typeface="Calibri"/>
                          <a:ea typeface="Calibri"/>
                          <a:cs typeface="Times New Roman"/>
                        </a:rPr>
                        <a:t>5</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6</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a:effectLst/>
                          <a:latin typeface="Calibri"/>
                          <a:ea typeface="Calibri"/>
                          <a:cs typeface="Times New Roman"/>
                        </a:rPr>
                        <a:t>7</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7478">
                <a:tc>
                  <a:txBody>
                    <a:bodyPr/>
                    <a:lstStyle/>
                    <a:p>
                      <a:pPr marL="0" marR="0">
                        <a:lnSpc>
                          <a:spcPct val="115000"/>
                        </a:lnSpc>
                        <a:spcBef>
                          <a:spcPts val="0"/>
                        </a:spcBef>
                        <a:spcAft>
                          <a:spcPts val="1000"/>
                        </a:spcAft>
                      </a:pPr>
                      <a:r>
                        <a:rPr lang="en-US" sz="1000" dirty="0">
                          <a:effectLst/>
                          <a:latin typeface="Calibri"/>
                          <a:ea typeface="Calibri"/>
                          <a:cs typeface="Times New Roman"/>
                        </a:rPr>
                        <a:t>8</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9</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10</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11</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a:effectLst/>
                          <a:latin typeface="Calibri"/>
                          <a:ea typeface="Calibri"/>
                          <a:cs typeface="Times New Roman"/>
                        </a:rPr>
                        <a:t>12</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13</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a:effectLst/>
                          <a:latin typeface="Calibri"/>
                          <a:ea typeface="Calibri"/>
                          <a:cs typeface="Times New Roman"/>
                        </a:rPr>
                        <a:t>14</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15</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16</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17</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93762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a:t>
            </a:r>
            <a:r>
              <a:rPr lang="en-US" b="1" i="1" dirty="0" smtClean="0"/>
              <a:t>RISE </a:t>
            </a:r>
            <a:r>
              <a:rPr lang="en-US" b="1" i="1" dirty="0" smtClean="0">
                <a:solidFill>
                  <a:schemeClr val="bg1"/>
                </a:solidFill>
              </a:rPr>
              <a:t>4</a:t>
            </a:r>
            <a:endParaRPr lang="en-US" b="1" i="1" dirty="0">
              <a:solidFill>
                <a:schemeClr val="bg1"/>
              </a:solidFill>
            </a:endParaRPr>
          </a:p>
        </p:txBody>
      </p:sp>
      <p:sp>
        <p:nvSpPr>
          <p:cNvPr id="3" name="Content Placeholder 2"/>
          <p:cNvSpPr>
            <a:spLocks noGrp="1"/>
          </p:cNvSpPr>
          <p:nvPr>
            <p:ph sz="quarter" idx="1"/>
          </p:nvPr>
        </p:nvSpPr>
        <p:spPr/>
        <p:txBody>
          <a:bodyPr>
            <a:normAutofit/>
          </a:bodyPr>
          <a:lstStyle/>
          <a:p>
            <a:pPr marL="0" indent="0">
              <a:buNone/>
            </a:pPr>
            <a:r>
              <a:rPr lang="en-US" sz="2000" b="1" u="sng" dirty="0" smtClean="0">
                <a:solidFill>
                  <a:srgbClr val="801231"/>
                </a:solidFill>
              </a:rPr>
              <a:t>Client Data:</a:t>
            </a:r>
          </a:p>
          <a:p>
            <a:pPr marL="0" indent="0">
              <a:buNone/>
            </a:pPr>
            <a:endParaRPr lang="en-US" sz="2000" b="1" u="sng" dirty="0">
              <a:solidFill>
                <a:srgbClr val="801231"/>
              </a:solidFill>
            </a:endParaRPr>
          </a:p>
        </p:txBody>
      </p:sp>
      <p:graphicFrame>
        <p:nvGraphicFramePr>
          <p:cNvPr id="4" name="Table 3" descr="Client data provides information on the youth's current status when they enter the project, such as high school diploma, GED, attending a community college, working, awaiting a court date, waiting for approval from guardian parent to work with youth, or discharged successfully."/>
          <p:cNvGraphicFramePr>
            <a:graphicFrameLocks noGrp="1"/>
          </p:cNvGraphicFramePr>
          <p:nvPr>
            <p:extLst>
              <p:ext uri="{D42A27DB-BD31-4B8C-83A1-F6EECF244321}">
                <p14:modId xmlns:p14="http://schemas.microsoft.com/office/powerpoint/2010/main" val="2396084122"/>
              </p:ext>
            </p:extLst>
          </p:nvPr>
        </p:nvGraphicFramePr>
        <p:xfrm>
          <a:off x="297853" y="2133600"/>
          <a:ext cx="8534399" cy="4108704"/>
        </p:xfrm>
        <a:graphic>
          <a:graphicData uri="http://schemas.openxmlformats.org/drawingml/2006/table">
            <a:tbl>
              <a:tblPr firstRow="1" bandRow="1"/>
              <a:tblGrid>
                <a:gridCol w="437662"/>
                <a:gridCol w="407485"/>
                <a:gridCol w="766729"/>
                <a:gridCol w="528671"/>
                <a:gridCol w="838200"/>
                <a:gridCol w="609600"/>
                <a:gridCol w="762000"/>
                <a:gridCol w="685800"/>
                <a:gridCol w="838200"/>
                <a:gridCol w="838200"/>
                <a:gridCol w="838200"/>
                <a:gridCol w="983652"/>
              </a:tblGrid>
              <a:tr h="533400">
                <a:tc>
                  <a:txBody>
                    <a:bodyPr/>
                    <a:lstStyle/>
                    <a:p>
                      <a:pPr marL="0" marR="0">
                        <a:lnSpc>
                          <a:spcPct val="115000"/>
                        </a:lnSpc>
                        <a:spcBef>
                          <a:spcPts val="0"/>
                        </a:spcBef>
                        <a:spcAft>
                          <a:spcPts val="1000"/>
                        </a:spcAft>
                      </a:pPr>
                      <a:r>
                        <a:rPr lang="en-US" sz="1000" dirty="0">
                          <a:effectLst/>
                          <a:latin typeface="Calibri"/>
                          <a:ea typeface="Calibri"/>
                          <a:cs typeface="Times New Roman"/>
                        </a:rPr>
                        <a:t>Client</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AMS</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 HS Diploma</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 GED</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 Attending Community High School </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Working</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Pending Adult Court</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Pending Guardian Approval</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Discharged Successfully</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 ICE detainer</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Moved out of county</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000" u="sng" dirty="0">
                          <a:effectLst/>
                          <a:latin typeface="Calibri"/>
                          <a:ea typeface="Calibri"/>
                          <a:cs typeface="Times New Roman"/>
                        </a:rPr>
                        <a:t>Return to care</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1</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2</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73308">
                <a:tc>
                  <a:txBody>
                    <a:bodyPr/>
                    <a:lstStyle/>
                    <a:p>
                      <a:pPr marL="0" marR="0">
                        <a:lnSpc>
                          <a:spcPct val="115000"/>
                        </a:lnSpc>
                        <a:spcBef>
                          <a:spcPts val="0"/>
                        </a:spcBef>
                        <a:spcAft>
                          <a:spcPts val="1000"/>
                        </a:spcAft>
                      </a:pPr>
                      <a:r>
                        <a:rPr lang="en-US" sz="1000" dirty="0">
                          <a:effectLst/>
                          <a:latin typeface="Calibri"/>
                          <a:ea typeface="Calibri"/>
                          <a:cs typeface="Times New Roman"/>
                        </a:rPr>
                        <a:t>3</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4</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a:effectLst/>
                          <a:latin typeface="Calibri"/>
                          <a:ea typeface="Calibri"/>
                          <a:cs typeface="Times New Roman"/>
                        </a:rPr>
                        <a:t>5</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6</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a:effectLst/>
                          <a:latin typeface="Calibri"/>
                          <a:ea typeface="Calibri"/>
                          <a:cs typeface="Times New Roman"/>
                        </a:rPr>
                        <a:t>7</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7478">
                <a:tc>
                  <a:txBody>
                    <a:bodyPr/>
                    <a:lstStyle/>
                    <a:p>
                      <a:pPr marL="0" marR="0">
                        <a:lnSpc>
                          <a:spcPct val="115000"/>
                        </a:lnSpc>
                        <a:spcBef>
                          <a:spcPts val="0"/>
                        </a:spcBef>
                        <a:spcAft>
                          <a:spcPts val="1000"/>
                        </a:spcAft>
                      </a:pPr>
                      <a:r>
                        <a:rPr lang="en-US" sz="1000" dirty="0">
                          <a:effectLst/>
                          <a:latin typeface="Calibri"/>
                          <a:ea typeface="Calibri"/>
                          <a:cs typeface="Times New Roman"/>
                        </a:rPr>
                        <a:t>8</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9</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10</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11</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a:effectLst/>
                          <a:latin typeface="Calibri"/>
                          <a:ea typeface="Calibri"/>
                          <a:cs typeface="Times New Roman"/>
                        </a:rPr>
                        <a:t>12</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13</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a:effectLst/>
                          <a:latin typeface="Calibri"/>
                          <a:ea typeface="Calibri"/>
                          <a:cs typeface="Times New Roman"/>
                        </a:rPr>
                        <a:t>14</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15</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16</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80046">
                <a:tc>
                  <a:txBody>
                    <a:bodyPr/>
                    <a:lstStyle/>
                    <a:p>
                      <a:pPr marL="0" marR="0">
                        <a:lnSpc>
                          <a:spcPct val="115000"/>
                        </a:lnSpc>
                        <a:spcBef>
                          <a:spcPts val="0"/>
                        </a:spcBef>
                        <a:spcAft>
                          <a:spcPts val="1000"/>
                        </a:spcAft>
                      </a:pPr>
                      <a:r>
                        <a:rPr lang="en-US" sz="1000" dirty="0">
                          <a:effectLst/>
                          <a:latin typeface="Calibri"/>
                          <a:ea typeface="Calibri"/>
                          <a:cs typeface="Times New Roman"/>
                        </a:rPr>
                        <a:t>17</a:t>
                      </a: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200" dirty="0" smtClean="0">
                          <a:solidFill>
                            <a:srgbClr val="FF0000"/>
                          </a:solidFill>
                          <a:effectLst/>
                          <a:latin typeface="Calibri"/>
                          <a:ea typeface="Calibri"/>
                          <a:cs typeface="Times New Roman"/>
                        </a:rPr>
                        <a:t>X</a:t>
                      </a:r>
                      <a:endParaRPr lang="en-US" sz="1200" dirty="0">
                        <a:solidFill>
                          <a:srgbClr val="FF0000"/>
                        </a:solidFill>
                        <a:effectLst/>
                        <a:latin typeface="Calibri"/>
                        <a:ea typeface="Calibri"/>
                        <a:cs typeface="Times New Roman"/>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200" dirty="0">
                        <a:solidFill>
                          <a:srgbClr val="FF0000"/>
                        </a:solidFill>
                        <a:effectLst/>
                        <a:latin typeface="Calibri"/>
                      </a:endParaRPr>
                    </a:p>
                  </a:txBody>
                  <a:tcPr marL="64048" marR="640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716076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mn-lt"/>
              </a:rPr>
              <a:t>Project </a:t>
            </a:r>
            <a:r>
              <a:rPr lang="en-US" sz="3200" b="1" i="1" dirty="0" smtClean="0">
                <a:latin typeface="+mn-lt"/>
              </a:rPr>
              <a:t>RISE</a:t>
            </a:r>
            <a:r>
              <a:rPr lang="en-US" sz="3200" b="1" dirty="0" smtClean="0">
                <a:latin typeface="+mn-lt"/>
              </a:rPr>
              <a:t> </a:t>
            </a:r>
            <a:r>
              <a:rPr lang="en-US" sz="3200" b="1" dirty="0">
                <a:solidFill>
                  <a:schemeClr val="bg1"/>
                </a:solidFill>
                <a:latin typeface="+mn-lt"/>
              </a:rPr>
              <a:t>5</a:t>
            </a:r>
            <a:endParaRPr lang="en-US" sz="3200" b="1" dirty="0">
              <a:solidFill>
                <a:schemeClr val="bg1"/>
              </a:solidFill>
              <a:latin typeface="+mn-lt"/>
            </a:endParaRPr>
          </a:p>
        </p:txBody>
      </p:sp>
      <p:sp>
        <p:nvSpPr>
          <p:cNvPr id="5" name="Rectangle 4"/>
          <p:cNvSpPr/>
          <p:nvPr/>
        </p:nvSpPr>
        <p:spPr>
          <a:xfrm>
            <a:off x="228598" y="1524000"/>
            <a:ext cx="8686802" cy="5386090"/>
          </a:xfrm>
          <a:prstGeom prst="rect">
            <a:avLst/>
          </a:prstGeom>
        </p:spPr>
        <p:txBody>
          <a:bodyPr wrap="square">
            <a:spAutoFit/>
          </a:bodyPr>
          <a:lstStyle/>
          <a:p>
            <a:pPr eaLnBrk="1" fontAlgn="auto" hangingPunct="1">
              <a:spcBef>
                <a:spcPts val="0"/>
              </a:spcBef>
              <a:spcAft>
                <a:spcPts val="0"/>
              </a:spcAft>
            </a:pPr>
            <a:r>
              <a:rPr lang="en-US" sz="2000" b="1" u="sng" dirty="0">
                <a:solidFill>
                  <a:srgbClr val="801231"/>
                </a:solidFill>
                <a:latin typeface="Georgia"/>
                <a:ea typeface="+mn-ea"/>
                <a:cs typeface="+mn-cs"/>
              </a:rPr>
              <a:t>Preparing The Youth for Community Engagement</a:t>
            </a:r>
            <a:r>
              <a:rPr lang="en-US" sz="2000" b="1" u="sng" dirty="0" smtClean="0">
                <a:solidFill>
                  <a:srgbClr val="801231"/>
                </a:solidFill>
                <a:latin typeface="Georgia"/>
                <a:ea typeface="+mn-ea"/>
                <a:cs typeface="+mn-cs"/>
              </a:rPr>
              <a:t>:</a:t>
            </a:r>
          </a:p>
          <a:p>
            <a:pPr eaLnBrk="1" fontAlgn="auto" hangingPunct="1">
              <a:spcBef>
                <a:spcPts val="0"/>
              </a:spcBef>
              <a:spcAft>
                <a:spcPts val="0"/>
              </a:spcAft>
            </a:pPr>
            <a:endParaRPr lang="en-US" sz="1200" b="1" u="sng" dirty="0" smtClean="0">
              <a:solidFill>
                <a:srgbClr val="801231"/>
              </a:solidFill>
              <a:latin typeface="Georgia"/>
              <a:ea typeface="+mn-ea"/>
              <a:cs typeface="+mn-cs"/>
            </a:endParaRPr>
          </a:p>
          <a:p>
            <a:pPr eaLnBrk="1" fontAlgn="auto" hangingPunct="1">
              <a:spcBef>
                <a:spcPts val="0"/>
              </a:spcBef>
              <a:spcAft>
                <a:spcPts val="0"/>
              </a:spcAft>
            </a:pPr>
            <a:endParaRPr lang="en-US" sz="1000" b="1" u="sng" dirty="0">
              <a:solidFill>
                <a:srgbClr val="801231"/>
              </a:solidFill>
              <a:latin typeface="Georgia"/>
              <a:ea typeface="+mn-ea"/>
              <a:cs typeface="+mn-cs"/>
            </a:endParaRPr>
          </a:p>
          <a:p>
            <a:pPr marL="742950" lvl="1" indent="-285750" eaLnBrk="1" fontAlgn="auto" hangingPunct="1">
              <a:spcBef>
                <a:spcPts val="0"/>
              </a:spcBef>
              <a:spcAft>
                <a:spcPts val="0"/>
              </a:spcAft>
              <a:buFont typeface="Wingdings" panose="05000000000000000000" pitchFamily="2" charset="2"/>
              <a:buChar char="Ø"/>
            </a:pPr>
            <a:r>
              <a:rPr lang="en-US" sz="1800" dirty="0" smtClean="0">
                <a:solidFill>
                  <a:srgbClr val="801231"/>
                </a:solidFill>
                <a:latin typeface="Georgia"/>
                <a:ea typeface="+mn-ea"/>
                <a:cs typeface="+mn-cs"/>
              </a:rPr>
              <a:t>Assist the youth with </a:t>
            </a:r>
            <a:r>
              <a:rPr lang="en-US" sz="1800" dirty="0">
                <a:solidFill>
                  <a:srgbClr val="801231"/>
                </a:solidFill>
                <a:latin typeface="Georgia"/>
                <a:ea typeface="+mn-ea"/>
                <a:cs typeface="+mn-cs"/>
              </a:rPr>
              <a:t>vocational assessments and classes while in secure </a:t>
            </a:r>
            <a:r>
              <a:rPr lang="en-US" sz="1800" dirty="0" smtClean="0">
                <a:solidFill>
                  <a:srgbClr val="801231"/>
                </a:solidFill>
                <a:latin typeface="Georgia"/>
                <a:ea typeface="+mn-ea"/>
                <a:cs typeface="+mn-cs"/>
              </a:rPr>
              <a:t>care</a:t>
            </a:r>
          </a:p>
          <a:p>
            <a:pPr marL="1200150" lvl="2" indent="-285750" eaLnBrk="1" fontAlgn="auto" hangingPunct="1">
              <a:spcBef>
                <a:spcPts val="0"/>
              </a:spcBef>
              <a:spcAft>
                <a:spcPts val="0"/>
              </a:spcAft>
              <a:buFont typeface="Arial" panose="020B0604020202020204" pitchFamily="34" charset="0"/>
              <a:buChar char="•"/>
            </a:pPr>
            <a:r>
              <a:rPr lang="en-US" sz="1600" dirty="0" smtClean="0">
                <a:solidFill>
                  <a:srgbClr val="801231"/>
                </a:solidFill>
                <a:latin typeface="Georgia"/>
                <a:ea typeface="+mn-ea"/>
                <a:cs typeface="+mn-cs"/>
              </a:rPr>
              <a:t>Assist the youth with the preparation of a resume and interview skills</a:t>
            </a:r>
          </a:p>
          <a:p>
            <a:pPr marL="1200150" lvl="2" indent="-285750" eaLnBrk="1" fontAlgn="auto" hangingPunct="1">
              <a:spcBef>
                <a:spcPts val="0"/>
              </a:spcBef>
              <a:spcAft>
                <a:spcPts val="0"/>
              </a:spcAft>
              <a:buFont typeface="Arial" panose="020B0604020202020204" pitchFamily="34" charset="0"/>
              <a:buChar char="•"/>
            </a:pPr>
            <a:r>
              <a:rPr lang="en-US" sz="1600" dirty="0" smtClean="0">
                <a:solidFill>
                  <a:srgbClr val="801231"/>
                </a:solidFill>
                <a:latin typeface="Georgia"/>
                <a:ea typeface="+mn-ea"/>
                <a:cs typeface="+mn-cs"/>
              </a:rPr>
              <a:t>Discuss and research vocational/educational opportunities</a:t>
            </a:r>
          </a:p>
          <a:p>
            <a:pPr marL="1200150" lvl="2" indent="-285750" eaLnBrk="1" fontAlgn="auto" hangingPunct="1">
              <a:spcBef>
                <a:spcPts val="0"/>
              </a:spcBef>
              <a:spcAft>
                <a:spcPts val="0"/>
              </a:spcAft>
              <a:buFont typeface="Arial" panose="020B0604020202020204" pitchFamily="34" charset="0"/>
              <a:buChar char="•"/>
            </a:pPr>
            <a:r>
              <a:rPr lang="en-US" sz="1600" dirty="0" smtClean="0">
                <a:solidFill>
                  <a:srgbClr val="801231"/>
                </a:solidFill>
                <a:latin typeface="Georgia"/>
                <a:ea typeface="+mn-ea"/>
                <a:cs typeface="+mn-cs"/>
              </a:rPr>
              <a:t>Assist the youth with the </a:t>
            </a:r>
            <a:r>
              <a:rPr lang="en-US" sz="1600" b="1" dirty="0" smtClean="0">
                <a:solidFill>
                  <a:srgbClr val="801231"/>
                </a:solidFill>
                <a:latin typeface="Georgia"/>
                <a:ea typeface="+mn-ea"/>
                <a:cs typeface="+mn-cs"/>
              </a:rPr>
              <a:t>Merging Two Worlds (M2W)</a:t>
            </a:r>
            <a:r>
              <a:rPr lang="en-US" sz="1600" dirty="0" smtClean="0">
                <a:solidFill>
                  <a:srgbClr val="801231"/>
                </a:solidFill>
                <a:latin typeface="Georgia"/>
                <a:ea typeface="+mn-ea"/>
                <a:cs typeface="+mn-cs"/>
              </a:rPr>
              <a:t>,</a:t>
            </a:r>
            <a:r>
              <a:rPr lang="en-US" sz="1600" b="1" dirty="0" smtClean="0">
                <a:solidFill>
                  <a:srgbClr val="801231"/>
                </a:solidFill>
                <a:latin typeface="Georgia"/>
                <a:ea typeface="+mn-ea"/>
                <a:cs typeface="+mn-cs"/>
              </a:rPr>
              <a:t> </a:t>
            </a:r>
            <a:r>
              <a:rPr lang="en-US" sz="1600" dirty="0" smtClean="0">
                <a:solidFill>
                  <a:srgbClr val="801231"/>
                </a:solidFill>
                <a:latin typeface="Georgia"/>
                <a:ea typeface="+mn-ea"/>
                <a:cs typeface="+mn-cs"/>
              </a:rPr>
              <a:t>life skill/transition based curriculum</a:t>
            </a:r>
          </a:p>
          <a:p>
            <a:pPr lvl="1" eaLnBrk="1" fontAlgn="auto" hangingPunct="1">
              <a:spcBef>
                <a:spcPts val="0"/>
              </a:spcBef>
              <a:spcAft>
                <a:spcPts val="0"/>
              </a:spcAft>
            </a:pPr>
            <a:endParaRPr lang="en-US" sz="1800" dirty="0">
              <a:solidFill>
                <a:srgbClr val="801231"/>
              </a:solidFill>
              <a:latin typeface="Georgia"/>
              <a:ea typeface="+mn-ea"/>
              <a:cs typeface="+mn-cs"/>
            </a:endParaRPr>
          </a:p>
          <a:p>
            <a:pPr marL="742950" lvl="1" indent="-285750" eaLnBrk="1" fontAlgn="auto" hangingPunct="1">
              <a:spcBef>
                <a:spcPts val="0"/>
              </a:spcBef>
              <a:spcAft>
                <a:spcPts val="0"/>
              </a:spcAft>
              <a:buFont typeface="Wingdings" panose="05000000000000000000" pitchFamily="2" charset="2"/>
              <a:buChar char="Ø"/>
            </a:pPr>
            <a:r>
              <a:rPr lang="en-US" sz="1800" dirty="0" smtClean="0">
                <a:solidFill>
                  <a:srgbClr val="801231"/>
                </a:solidFill>
                <a:latin typeface="Georgia"/>
                <a:ea typeface="+mn-ea"/>
                <a:cs typeface="+mn-cs"/>
              </a:rPr>
              <a:t>Attend </a:t>
            </a:r>
            <a:r>
              <a:rPr lang="en-US" sz="1800" dirty="0">
                <a:solidFill>
                  <a:srgbClr val="801231"/>
                </a:solidFill>
                <a:latin typeface="Georgia"/>
                <a:ea typeface="+mn-ea"/>
                <a:cs typeface="+mn-cs"/>
              </a:rPr>
              <a:t>all </a:t>
            </a:r>
            <a:r>
              <a:rPr lang="en-US" sz="1800" dirty="0" smtClean="0">
                <a:solidFill>
                  <a:srgbClr val="801231"/>
                </a:solidFill>
                <a:latin typeface="Georgia"/>
                <a:ea typeface="+mn-ea"/>
                <a:cs typeface="+mn-cs"/>
              </a:rPr>
              <a:t>Individual Education Plan, Multi-Disciplinary Team </a:t>
            </a:r>
            <a:r>
              <a:rPr lang="en-US" sz="1800" dirty="0">
                <a:solidFill>
                  <a:srgbClr val="801231"/>
                </a:solidFill>
                <a:latin typeface="Georgia"/>
                <a:ea typeface="+mn-ea"/>
                <a:cs typeface="+mn-cs"/>
              </a:rPr>
              <a:t>and </a:t>
            </a:r>
            <a:r>
              <a:rPr lang="en-US" sz="1800" dirty="0" smtClean="0">
                <a:solidFill>
                  <a:srgbClr val="801231"/>
                </a:solidFill>
                <a:latin typeface="Georgia"/>
                <a:ea typeface="+mn-ea"/>
                <a:cs typeface="+mn-cs"/>
              </a:rPr>
              <a:t>Child and Family Team meetings</a:t>
            </a:r>
          </a:p>
          <a:p>
            <a:pPr marL="1200150" lvl="2" indent="-285750" eaLnBrk="1" fontAlgn="auto" hangingPunct="1">
              <a:spcBef>
                <a:spcPts val="0"/>
              </a:spcBef>
              <a:spcAft>
                <a:spcPts val="0"/>
              </a:spcAft>
              <a:buFont typeface="Arial" panose="020B0604020202020204" pitchFamily="34" charset="0"/>
              <a:buChar char="•"/>
            </a:pPr>
            <a:r>
              <a:rPr lang="en-US" sz="1600" dirty="0" smtClean="0">
                <a:solidFill>
                  <a:srgbClr val="801231"/>
                </a:solidFill>
                <a:latin typeface="Georgia"/>
                <a:ea typeface="+mn-ea"/>
                <a:cs typeface="+mn-cs"/>
              </a:rPr>
              <a:t>Ensure that the client is aware of their accommodations and that all IEP’s are current and appropriate</a:t>
            </a:r>
          </a:p>
          <a:p>
            <a:pPr marL="1200150" lvl="2" indent="-285750" eaLnBrk="1" fontAlgn="auto" hangingPunct="1">
              <a:spcBef>
                <a:spcPts val="0"/>
              </a:spcBef>
              <a:spcAft>
                <a:spcPts val="0"/>
              </a:spcAft>
              <a:buFont typeface="Arial" panose="020B0604020202020204" pitchFamily="34" charset="0"/>
              <a:buChar char="•"/>
            </a:pPr>
            <a:r>
              <a:rPr lang="en-US" sz="1600" dirty="0" smtClean="0">
                <a:solidFill>
                  <a:srgbClr val="801231"/>
                </a:solidFill>
                <a:latin typeface="Georgia"/>
                <a:ea typeface="+mn-ea"/>
                <a:cs typeface="+mn-cs"/>
              </a:rPr>
              <a:t>Ensure that all other stakeholders are aware of the clients transition plan and are prepared to support that transition</a:t>
            </a:r>
            <a:endParaRPr lang="en-US" sz="1600" dirty="0">
              <a:solidFill>
                <a:srgbClr val="801231"/>
              </a:solidFill>
              <a:latin typeface="Georgia"/>
              <a:ea typeface="+mn-ea"/>
              <a:cs typeface="+mn-cs"/>
            </a:endParaRPr>
          </a:p>
          <a:p>
            <a:pPr marL="285750" indent="-285750" eaLnBrk="1" fontAlgn="auto" hangingPunct="1">
              <a:spcBef>
                <a:spcPts val="0"/>
              </a:spcBef>
              <a:spcAft>
                <a:spcPts val="0"/>
              </a:spcAft>
              <a:buFont typeface="Arial" panose="020B0604020202020204" pitchFamily="34" charset="0"/>
              <a:buChar char="•"/>
            </a:pPr>
            <a:endParaRPr lang="en-US" sz="1600" dirty="0">
              <a:solidFill>
                <a:srgbClr val="801231"/>
              </a:solidFill>
              <a:latin typeface="Georgia"/>
              <a:ea typeface="+mn-ea"/>
              <a:cs typeface="+mn-cs"/>
            </a:endParaRPr>
          </a:p>
          <a:p>
            <a:pPr marL="742950" lvl="1" indent="-285750" eaLnBrk="1" fontAlgn="auto" hangingPunct="1">
              <a:spcBef>
                <a:spcPts val="0"/>
              </a:spcBef>
              <a:spcAft>
                <a:spcPts val="0"/>
              </a:spcAft>
              <a:buFont typeface="Wingdings" panose="05000000000000000000" pitchFamily="2" charset="2"/>
              <a:buChar char="Ø"/>
            </a:pPr>
            <a:r>
              <a:rPr lang="en-US" sz="1800" dirty="0" smtClean="0">
                <a:solidFill>
                  <a:srgbClr val="801231"/>
                </a:solidFill>
                <a:latin typeface="Georgia"/>
                <a:ea typeface="+mn-ea"/>
                <a:cs typeface="+mn-cs"/>
              </a:rPr>
              <a:t>Create </a:t>
            </a:r>
            <a:r>
              <a:rPr lang="en-US" sz="1800" dirty="0">
                <a:solidFill>
                  <a:srgbClr val="801231"/>
                </a:solidFill>
                <a:latin typeface="Georgia"/>
                <a:ea typeface="+mn-ea"/>
                <a:cs typeface="+mn-cs"/>
              </a:rPr>
              <a:t>a comprehensive, client driven individualized transition </a:t>
            </a:r>
            <a:r>
              <a:rPr lang="en-US" sz="1800" dirty="0" smtClean="0">
                <a:solidFill>
                  <a:srgbClr val="801231"/>
                </a:solidFill>
                <a:latin typeface="Georgia"/>
                <a:ea typeface="+mn-ea"/>
                <a:cs typeface="+mn-cs"/>
              </a:rPr>
              <a:t>plan</a:t>
            </a:r>
          </a:p>
          <a:p>
            <a:pPr marL="1200150" lvl="2" indent="-285750" eaLnBrk="1" fontAlgn="auto" hangingPunct="1">
              <a:spcBef>
                <a:spcPts val="0"/>
              </a:spcBef>
              <a:spcAft>
                <a:spcPts val="0"/>
              </a:spcAft>
              <a:buFont typeface="Arial" panose="020B0604020202020204" pitchFamily="34" charset="0"/>
              <a:buChar char="•"/>
            </a:pPr>
            <a:r>
              <a:rPr lang="en-US" sz="1600" dirty="0" smtClean="0">
                <a:solidFill>
                  <a:srgbClr val="801231"/>
                </a:solidFill>
                <a:latin typeface="Georgia"/>
                <a:ea typeface="+mn-ea"/>
                <a:cs typeface="+mn-cs"/>
              </a:rPr>
              <a:t>Assist the client in creating a transition plan that includes realistic objectives and takes into consideration any barriers that may exist</a:t>
            </a:r>
            <a:endParaRPr lang="en-US" sz="1600" dirty="0">
              <a:solidFill>
                <a:srgbClr val="801231"/>
              </a:solidFill>
              <a:latin typeface="Georgia"/>
              <a:ea typeface="+mn-ea"/>
              <a:cs typeface="+mn-cs"/>
            </a:endParaRPr>
          </a:p>
          <a:p>
            <a:pPr eaLnBrk="1" fontAlgn="auto" hangingPunct="1">
              <a:spcBef>
                <a:spcPts val="0"/>
              </a:spcBef>
              <a:spcAft>
                <a:spcPts val="0"/>
              </a:spcAft>
            </a:pPr>
            <a:endParaRPr lang="en-US" sz="1800" b="1" u="sng" dirty="0">
              <a:solidFill>
                <a:srgbClr val="801231"/>
              </a:solidFill>
              <a:latin typeface="Georgia"/>
              <a:ea typeface="+mn-ea"/>
              <a:cs typeface="+mn-cs"/>
            </a:endParaRPr>
          </a:p>
          <a:p>
            <a:pPr eaLnBrk="1" fontAlgn="auto" hangingPunct="1">
              <a:spcBef>
                <a:spcPts val="0"/>
              </a:spcBef>
              <a:spcAft>
                <a:spcPts val="0"/>
              </a:spcAft>
            </a:pPr>
            <a:endParaRPr lang="en-US" sz="1800" b="1" u="sng" dirty="0">
              <a:solidFill>
                <a:srgbClr val="801231"/>
              </a:solidFill>
              <a:latin typeface="Georgia"/>
              <a:ea typeface="+mn-ea"/>
              <a:cs typeface="+mn-cs"/>
            </a:endParaRPr>
          </a:p>
        </p:txBody>
      </p:sp>
    </p:spTree>
    <p:extLst>
      <p:ext uri="{BB962C8B-B14F-4D97-AF65-F5344CB8AC3E}">
        <p14:creationId xmlns:p14="http://schemas.microsoft.com/office/powerpoint/2010/main" val="551838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a:t>
            </a:r>
            <a:r>
              <a:rPr lang="en-US" b="1" i="1" dirty="0" smtClean="0"/>
              <a:t>RISE </a:t>
            </a:r>
            <a:r>
              <a:rPr lang="en-US" b="1" i="1" dirty="0" smtClean="0">
                <a:solidFill>
                  <a:schemeClr val="bg1"/>
                </a:solidFill>
              </a:rPr>
              <a:t>6</a:t>
            </a:r>
            <a:endParaRPr lang="en-US" b="1" i="1" dirty="0">
              <a:solidFill>
                <a:schemeClr val="bg1"/>
              </a:solidFill>
            </a:endParaRPr>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pPr marL="0" lvl="0" indent="0">
              <a:spcBef>
                <a:spcPts val="0"/>
              </a:spcBef>
              <a:buClrTx/>
              <a:buSzTx/>
              <a:buNone/>
            </a:pPr>
            <a:r>
              <a:rPr lang="en-US" sz="2000" b="1" u="sng" dirty="0">
                <a:solidFill>
                  <a:srgbClr val="801231"/>
                </a:solidFill>
              </a:rPr>
              <a:t>Preparing The Youth for Community Engagement:</a:t>
            </a:r>
          </a:p>
          <a:p>
            <a:pPr marL="285750" indent="-285750">
              <a:buFont typeface="Arial" panose="020B0604020202020204" pitchFamily="34" charset="0"/>
              <a:buChar char="•"/>
            </a:pPr>
            <a:endParaRPr lang="en-US" sz="1000" dirty="0">
              <a:solidFill>
                <a:srgbClr val="801231"/>
              </a:solidFill>
            </a:endParaRPr>
          </a:p>
          <a:p>
            <a:pPr marL="742950" lvl="1" indent="-285750">
              <a:buFont typeface="Wingdings" panose="05000000000000000000" pitchFamily="2" charset="2"/>
              <a:buChar char="Ø"/>
            </a:pPr>
            <a:r>
              <a:rPr lang="en-US" sz="1800" dirty="0">
                <a:solidFill>
                  <a:srgbClr val="801231"/>
                </a:solidFill>
              </a:rPr>
              <a:t>Collection and preparation of all educational and transition </a:t>
            </a:r>
            <a:r>
              <a:rPr lang="en-US" sz="1800" dirty="0" smtClean="0">
                <a:solidFill>
                  <a:srgbClr val="801231"/>
                </a:solidFill>
              </a:rPr>
              <a:t>documents</a:t>
            </a:r>
          </a:p>
          <a:p>
            <a:pPr marL="1017270" lvl="2" indent="-285750">
              <a:buFont typeface="Arial" panose="020B0604020202020204" pitchFamily="34" charset="0"/>
              <a:buChar char="•"/>
            </a:pPr>
            <a:r>
              <a:rPr lang="en-US" sz="1600" dirty="0" smtClean="0">
                <a:solidFill>
                  <a:srgbClr val="801231"/>
                </a:solidFill>
              </a:rPr>
              <a:t>Ensure that the clients school transcripts and any other necessary documents are immediately available or received in a timely manner.</a:t>
            </a:r>
            <a:endParaRPr lang="en-US" sz="1000" dirty="0">
              <a:solidFill>
                <a:srgbClr val="801231"/>
              </a:solidFill>
            </a:endParaRPr>
          </a:p>
          <a:p>
            <a:pPr marL="731520" lvl="2" indent="0">
              <a:buNone/>
            </a:pPr>
            <a:endParaRPr lang="en-US" sz="800" dirty="0">
              <a:solidFill>
                <a:srgbClr val="801231"/>
              </a:solidFill>
            </a:endParaRPr>
          </a:p>
          <a:p>
            <a:pPr marL="742950" lvl="1" indent="-285750">
              <a:buFont typeface="Wingdings" panose="05000000000000000000" pitchFamily="2" charset="2"/>
              <a:buChar char="Ø"/>
            </a:pPr>
            <a:r>
              <a:rPr lang="en-US" sz="1800" dirty="0">
                <a:solidFill>
                  <a:srgbClr val="801231"/>
                </a:solidFill>
              </a:rPr>
              <a:t>Upon release, assist with school enrolment, job placement and life skill </a:t>
            </a:r>
            <a:r>
              <a:rPr lang="en-US" sz="1800" dirty="0" smtClean="0">
                <a:solidFill>
                  <a:srgbClr val="801231"/>
                </a:solidFill>
              </a:rPr>
              <a:t>trainings</a:t>
            </a:r>
          </a:p>
          <a:p>
            <a:pPr marL="1017270" lvl="2" indent="-285750">
              <a:buFont typeface="Arial" panose="020B0604020202020204" pitchFamily="34" charset="0"/>
              <a:buChar char="•"/>
            </a:pPr>
            <a:r>
              <a:rPr lang="en-US" sz="1600" dirty="0" smtClean="0">
                <a:solidFill>
                  <a:srgbClr val="801231"/>
                </a:solidFill>
              </a:rPr>
              <a:t>Accompany the youth to enroll in school</a:t>
            </a:r>
          </a:p>
          <a:p>
            <a:pPr marL="1017270" lvl="2" indent="-285750">
              <a:buFont typeface="Arial" panose="020B0604020202020204" pitchFamily="34" charset="0"/>
              <a:buChar char="•"/>
            </a:pPr>
            <a:r>
              <a:rPr lang="en-US" sz="1600" dirty="0" smtClean="0">
                <a:solidFill>
                  <a:srgbClr val="801231"/>
                </a:solidFill>
              </a:rPr>
              <a:t>Assist the youth with job applications and interviews</a:t>
            </a:r>
          </a:p>
          <a:p>
            <a:pPr marL="1017270" lvl="2" indent="-285750">
              <a:buFont typeface="Arial" panose="020B0604020202020204" pitchFamily="34" charset="0"/>
              <a:buChar char="•"/>
            </a:pPr>
            <a:r>
              <a:rPr lang="en-US" sz="1600" dirty="0" smtClean="0">
                <a:solidFill>
                  <a:srgbClr val="801231"/>
                </a:solidFill>
              </a:rPr>
              <a:t>Identify and make available any life skill trainings that might be beneficial to the youth</a:t>
            </a:r>
          </a:p>
          <a:p>
            <a:pPr marL="731520" lvl="2" indent="0">
              <a:buNone/>
            </a:pPr>
            <a:endParaRPr lang="en-US" sz="800" dirty="0">
              <a:solidFill>
                <a:srgbClr val="801231"/>
              </a:solidFill>
            </a:endParaRPr>
          </a:p>
          <a:p>
            <a:pPr marL="742950" lvl="1" indent="-285750">
              <a:buFont typeface="Wingdings" panose="05000000000000000000" pitchFamily="2" charset="2"/>
              <a:buChar char="Ø"/>
            </a:pPr>
            <a:r>
              <a:rPr lang="en-US" sz="1800" dirty="0">
                <a:solidFill>
                  <a:srgbClr val="801231"/>
                </a:solidFill>
              </a:rPr>
              <a:t>Continue to consistently support the client in the community until they turn </a:t>
            </a:r>
            <a:r>
              <a:rPr lang="en-US" sz="1800" dirty="0" smtClean="0">
                <a:solidFill>
                  <a:srgbClr val="801231"/>
                </a:solidFill>
              </a:rPr>
              <a:t>18.5</a:t>
            </a:r>
          </a:p>
          <a:p>
            <a:pPr marL="1017270" lvl="2" indent="-285750">
              <a:buFont typeface="Arial" panose="020B0604020202020204" pitchFamily="34" charset="0"/>
              <a:buChar char="•"/>
            </a:pPr>
            <a:r>
              <a:rPr lang="en-US" sz="1600" dirty="0" smtClean="0">
                <a:solidFill>
                  <a:srgbClr val="801231"/>
                </a:solidFill>
              </a:rPr>
              <a:t>Provide consistent, reliable support for the client during the transition process</a:t>
            </a:r>
          </a:p>
          <a:p>
            <a:pPr marL="1017270" lvl="2" indent="-285750">
              <a:buFont typeface="Arial" panose="020B0604020202020204" pitchFamily="34" charset="0"/>
              <a:buChar char="•"/>
            </a:pPr>
            <a:r>
              <a:rPr lang="en-US" sz="1600" dirty="0" smtClean="0">
                <a:solidFill>
                  <a:srgbClr val="801231"/>
                </a:solidFill>
              </a:rPr>
              <a:t>Assist the youth in navigating any barriers that may arise during the transition process</a:t>
            </a:r>
          </a:p>
          <a:p>
            <a:pPr marL="742950" lvl="1" indent="-285750">
              <a:buFont typeface="Wingdings" panose="05000000000000000000" pitchFamily="2" charset="2"/>
              <a:buChar char="Ø"/>
            </a:pPr>
            <a:endParaRPr lang="en-US" sz="1800" dirty="0">
              <a:solidFill>
                <a:srgbClr val="801231"/>
              </a:solidFill>
            </a:endParaRPr>
          </a:p>
          <a:p>
            <a:endParaRPr lang="en-US" dirty="0"/>
          </a:p>
        </p:txBody>
      </p:sp>
    </p:spTree>
    <p:extLst>
      <p:ext uri="{BB962C8B-B14F-4D97-AF65-F5344CB8AC3E}">
        <p14:creationId xmlns:p14="http://schemas.microsoft.com/office/powerpoint/2010/main" val="2088662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a:t>
            </a:r>
            <a:r>
              <a:rPr lang="en-US" b="1" i="1" dirty="0" smtClean="0"/>
              <a:t>RISE</a:t>
            </a:r>
            <a:r>
              <a:rPr lang="en-US" b="1" dirty="0" smtClean="0"/>
              <a:t> </a:t>
            </a:r>
            <a:r>
              <a:rPr lang="en-US" b="1" dirty="0" smtClean="0"/>
              <a:t> </a:t>
            </a:r>
            <a:r>
              <a:rPr lang="en-US" b="1" dirty="0" smtClean="0">
                <a:solidFill>
                  <a:schemeClr val="bg1"/>
                </a:solidFill>
              </a:rPr>
              <a:t>7</a:t>
            </a:r>
            <a:endParaRPr lang="en-US" b="1" dirty="0">
              <a:solidFill>
                <a:schemeClr val="bg1"/>
              </a:solidFill>
            </a:endParaRPr>
          </a:p>
        </p:txBody>
      </p:sp>
      <p:sp>
        <p:nvSpPr>
          <p:cNvPr id="3" name="Content Placeholder 2"/>
          <p:cNvSpPr>
            <a:spLocks noGrp="1"/>
          </p:cNvSpPr>
          <p:nvPr>
            <p:ph sz="quarter" idx="1"/>
          </p:nvPr>
        </p:nvSpPr>
        <p:spPr>
          <a:xfrm>
            <a:off x="304800" y="1600200"/>
            <a:ext cx="8503920" cy="4800600"/>
          </a:xfrm>
        </p:spPr>
        <p:txBody>
          <a:bodyPr>
            <a:normAutofit/>
          </a:bodyPr>
          <a:lstStyle/>
          <a:p>
            <a:pPr marL="0" indent="0">
              <a:buNone/>
            </a:pPr>
            <a:r>
              <a:rPr lang="en-US" sz="2000" b="1" u="sng" dirty="0" smtClean="0">
                <a:solidFill>
                  <a:srgbClr val="801231"/>
                </a:solidFill>
              </a:rPr>
              <a:t>Preparing The Community To Engage Our Youth:</a:t>
            </a:r>
          </a:p>
          <a:p>
            <a:pPr marL="0" indent="0">
              <a:buNone/>
            </a:pPr>
            <a:endParaRPr lang="en-US" sz="1000" b="1" u="sng" dirty="0">
              <a:solidFill>
                <a:srgbClr val="801231"/>
              </a:solidFill>
            </a:endParaRPr>
          </a:p>
          <a:p>
            <a:pPr lvl="1">
              <a:buFont typeface="Wingdings" panose="05000000000000000000" pitchFamily="2" charset="2"/>
              <a:buChar char="Ø"/>
            </a:pPr>
            <a:r>
              <a:rPr lang="en-US" sz="2000" b="1" dirty="0" smtClean="0">
                <a:solidFill>
                  <a:srgbClr val="801231"/>
                </a:solidFill>
              </a:rPr>
              <a:t>Creating Community Partnership and Support</a:t>
            </a:r>
          </a:p>
          <a:p>
            <a:pPr marL="274320" lvl="1" indent="0">
              <a:buNone/>
            </a:pPr>
            <a:endParaRPr lang="en-US" sz="1000" b="1" dirty="0" smtClean="0">
              <a:solidFill>
                <a:srgbClr val="801231"/>
              </a:solidFill>
            </a:endParaRPr>
          </a:p>
          <a:p>
            <a:pPr lvl="2">
              <a:buFont typeface="Arial" panose="020B0604020202020204" pitchFamily="34" charset="0"/>
              <a:buChar char="•"/>
            </a:pPr>
            <a:r>
              <a:rPr lang="en-US" sz="1800" dirty="0" smtClean="0">
                <a:solidFill>
                  <a:srgbClr val="801231"/>
                </a:solidFill>
              </a:rPr>
              <a:t>Allows us to educate the community organizations and stakeholders in the overall concept of transitioning youth with disabilities</a:t>
            </a:r>
          </a:p>
          <a:p>
            <a:pPr marL="594360" lvl="2" indent="0">
              <a:buNone/>
            </a:pPr>
            <a:endParaRPr lang="en-US" sz="1000" dirty="0" smtClean="0">
              <a:solidFill>
                <a:srgbClr val="801231"/>
              </a:solidFill>
            </a:endParaRPr>
          </a:p>
          <a:p>
            <a:pPr lvl="2">
              <a:buFont typeface="Arial" panose="020B0604020202020204" pitchFamily="34" charset="0"/>
              <a:buChar char="•"/>
            </a:pPr>
            <a:r>
              <a:rPr lang="en-US" sz="1800" dirty="0" smtClean="0">
                <a:solidFill>
                  <a:srgbClr val="801231"/>
                </a:solidFill>
              </a:rPr>
              <a:t>Allows the stakeholders to become more aware of the needs of the youth that they will be receiving </a:t>
            </a:r>
          </a:p>
          <a:p>
            <a:pPr marL="594360" lvl="2" indent="0">
              <a:buNone/>
            </a:pPr>
            <a:endParaRPr lang="en-US" sz="1000" dirty="0" smtClean="0">
              <a:solidFill>
                <a:srgbClr val="801231"/>
              </a:solidFill>
            </a:endParaRPr>
          </a:p>
          <a:p>
            <a:pPr lvl="2">
              <a:buFont typeface="Arial" panose="020B0604020202020204" pitchFamily="34" charset="0"/>
              <a:buChar char="•"/>
            </a:pPr>
            <a:r>
              <a:rPr lang="en-US" sz="1800" dirty="0" smtClean="0">
                <a:solidFill>
                  <a:srgbClr val="801231"/>
                </a:solidFill>
              </a:rPr>
              <a:t>Allows the stakeholders to identify any barriers to services that might exist and adjust their organizations practices to meet the needs of our youth</a:t>
            </a:r>
          </a:p>
          <a:p>
            <a:pPr marL="594360" lvl="2" indent="0">
              <a:buNone/>
            </a:pPr>
            <a:endParaRPr lang="en-US" sz="1000" dirty="0" smtClean="0">
              <a:solidFill>
                <a:srgbClr val="801231"/>
              </a:solidFill>
            </a:endParaRPr>
          </a:p>
          <a:p>
            <a:pPr lvl="2">
              <a:buFont typeface="Arial" panose="020B0604020202020204" pitchFamily="34" charset="0"/>
              <a:buChar char="•"/>
            </a:pPr>
            <a:r>
              <a:rPr lang="en-US" sz="1800" dirty="0" smtClean="0">
                <a:solidFill>
                  <a:srgbClr val="801231"/>
                </a:solidFill>
              </a:rPr>
              <a:t>Allows all parties involved to be on the same page and gives all of us the ability to speak the same language</a:t>
            </a:r>
          </a:p>
          <a:p>
            <a:pPr lvl="2">
              <a:buFont typeface="Wingdings" panose="05000000000000000000" pitchFamily="2" charset="2"/>
              <a:buChar char="Ø"/>
            </a:pPr>
            <a:endParaRPr lang="en-US" sz="1800" dirty="0" smtClean="0">
              <a:solidFill>
                <a:srgbClr val="801231"/>
              </a:solidFill>
            </a:endParaRPr>
          </a:p>
        </p:txBody>
      </p:sp>
    </p:spTree>
    <p:extLst>
      <p:ext uri="{BB962C8B-B14F-4D97-AF65-F5344CB8AC3E}">
        <p14:creationId xmlns:p14="http://schemas.microsoft.com/office/powerpoint/2010/main" val="1768320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Project </a:t>
            </a:r>
            <a:r>
              <a:rPr lang="en-US" b="1" i="1" dirty="0" smtClean="0"/>
              <a:t>RISE </a:t>
            </a:r>
            <a:r>
              <a:rPr lang="en-US" b="1" i="1" dirty="0" smtClean="0">
                <a:solidFill>
                  <a:schemeClr val="bg1"/>
                </a:solidFill>
              </a:rPr>
              <a:t>8</a:t>
            </a:r>
            <a:endParaRPr lang="en-US" b="1" i="1" dirty="0">
              <a:solidFill>
                <a:schemeClr val="bg1"/>
              </a:solidFill>
            </a:endParaRPr>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pPr>
              <a:buClr>
                <a:srgbClr val="871B32"/>
              </a:buClr>
              <a:buFont typeface="Wingdings" panose="05000000000000000000" pitchFamily="2" charset="2"/>
              <a:buChar char="Ø"/>
            </a:pPr>
            <a:r>
              <a:rPr lang="en-US" sz="2000" b="1" u="sng" dirty="0">
                <a:solidFill>
                  <a:srgbClr val="801231"/>
                </a:solidFill>
              </a:rPr>
              <a:t>Preparing The Community To Engage Our Youth</a:t>
            </a:r>
            <a:r>
              <a:rPr lang="en-US" sz="2000" b="1" u="sng" dirty="0" smtClean="0">
                <a:solidFill>
                  <a:srgbClr val="801231"/>
                </a:solidFill>
              </a:rPr>
              <a:t>:</a:t>
            </a:r>
          </a:p>
          <a:p>
            <a:pPr>
              <a:buClr>
                <a:srgbClr val="871B32"/>
              </a:buClr>
              <a:buFont typeface="Wingdings" panose="05000000000000000000" pitchFamily="2" charset="2"/>
              <a:buChar char="Ø"/>
            </a:pPr>
            <a:endParaRPr lang="en-US" sz="1100" b="1" u="sng" dirty="0" smtClean="0">
              <a:solidFill>
                <a:srgbClr val="801231"/>
              </a:solidFill>
            </a:endParaRPr>
          </a:p>
          <a:p>
            <a:pPr lvl="1">
              <a:buClr>
                <a:srgbClr val="871B32"/>
              </a:buClr>
              <a:buFont typeface="Wingdings" panose="05000000000000000000" pitchFamily="2" charset="2"/>
              <a:buChar char="Ø"/>
            </a:pPr>
            <a:r>
              <a:rPr lang="en-US" sz="1600" b="1" u="sng" dirty="0" smtClean="0">
                <a:solidFill>
                  <a:srgbClr val="801231"/>
                </a:solidFill>
              </a:rPr>
              <a:t>Project </a:t>
            </a:r>
            <a:r>
              <a:rPr lang="en-US" sz="1600" b="1" u="sng" dirty="0">
                <a:solidFill>
                  <a:srgbClr val="801231"/>
                </a:solidFill>
              </a:rPr>
              <a:t>RISE </a:t>
            </a:r>
            <a:r>
              <a:rPr lang="en-US" sz="1600" b="1" u="sng" dirty="0" smtClean="0">
                <a:solidFill>
                  <a:srgbClr val="801231"/>
                </a:solidFill>
              </a:rPr>
              <a:t>Community Partners:</a:t>
            </a:r>
          </a:p>
          <a:p>
            <a:pPr marL="0" lvl="0" indent="0">
              <a:buClr>
                <a:srgbClr val="871B32"/>
              </a:buClr>
              <a:buNone/>
            </a:pPr>
            <a:endParaRPr lang="en-US" sz="1000" b="1" u="sng" dirty="0">
              <a:solidFill>
                <a:srgbClr val="801231"/>
              </a:solidFill>
            </a:endParaRPr>
          </a:p>
          <a:p>
            <a:pPr lvl="2">
              <a:buClr>
                <a:srgbClr val="871B32"/>
              </a:buClr>
              <a:buFont typeface="Arial" panose="020B0604020202020204" pitchFamily="34" charset="0"/>
              <a:buChar char="•"/>
            </a:pPr>
            <a:r>
              <a:rPr lang="en-US" sz="1400" dirty="0" err="1">
                <a:solidFill>
                  <a:srgbClr val="801231"/>
                </a:solidFill>
              </a:rPr>
              <a:t>Tolleson</a:t>
            </a:r>
            <a:r>
              <a:rPr lang="en-US" sz="1400" dirty="0">
                <a:solidFill>
                  <a:srgbClr val="801231"/>
                </a:solidFill>
              </a:rPr>
              <a:t> Union High School District (SPED) </a:t>
            </a:r>
          </a:p>
          <a:p>
            <a:pPr lvl="2">
              <a:buClr>
                <a:srgbClr val="871B32"/>
              </a:buClr>
              <a:buFont typeface="Arial" panose="020B0604020202020204" pitchFamily="34" charset="0"/>
              <a:buChar char="•"/>
            </a:pPr>
            <a:r>
              <a:rPr lang="en-US" sz="1400" dirty="0">
                <a:solidFill>
                  <a:srgbClr val="801231"/>
                </a:solidFill>
              </a:rPr>
              <a:t>Phoenix Union High School District (SPED)</a:t>
            </a:r>
          </a:p>
          <a:p>
            <a:pPr lvl="2">
              <a:buClr>
                <a:srgbClr val="871B32"/>
              </a:buClr>
              <a:buFont typeface="Arial" panose="020B0604020202020204" pitchFamily="34" charset="0"/>
              <a:buChar char="•"/>
            </a:pPr>
            <a:r>
              <a:rPr lang="en-US" sz="1400" dirty="0">
                <a:solidFill>
                  <a:srgbClr val="801231"/>
                </a:solidFill>
              </a:rPr>
              <a:t>Mesa Public Schools (SPED)</a:t>
            </a:r>
          </a:p>
          <a:p>
            <a:pPr lvl="2">
              <a:buClr>
                <a:srgbClr val="871B32"/>
              </a:buClr>
              <a:buFont typeface="Arial" panose="020B0604020202020204" pitchFamily="34" charset="0"/>
              <a:buChar char="•"/>
            </a:pPr>
            <a:r>
              <a:rPr lang="en-US" sz="1400" dirty="0">
                <a:solidFill>
                  <a:srgbClr val="801231"/>
                </a:solidFill>
              </a:rPr>
              <a:t>Austin Center for Exceptional Students (ACES)(SPED)</a:t>
            </a:r>
          </a:p>
          <a:p>
            <a:pPr lvl="2">
              <a:buClr>
                <a:srgbClr val="871B32"/>
              </a:buClr>
              <a:buFont typeface="Arial" panose="020B0604020202020204" pitchFamily="34" charset="0"/>
              <a:buChar char="•"/>
            </a:pPr>
            <a:r>
              <a:rPr lang="en-US" sz="1400" dirty="0">
                <a:solidFill>
                  <a:srgbClr val="801231"/>
                </a:solidFill>
              </a:rPr>
              <a:t>Goodwill of Central AZ (Career Centers)</a:t>
            </a:r>
          </a:p>
          <a:p>
            <a:pPr lvl="2">
              <a:buClr>
                <a:srgbClr val="871B32"/>
              </a:buClr>
              <a:buFont typeface="Arial" panose="020B0604020202020204" pitchFamily="34" charset="0"/>
              <a:buChar char="•"/>
            </a:pPr>
            <a:r>
              <a:rPr lang="en-US" sz="1400" dirty="0">
                <a:solidFill>
                  <a:srgbClr val="801231"/>
                </a:solidFill>
              </a:rPr>
              <a:t>Phoenix Job Corps (Transitional living/Career)</a:t>
            </a:r>
          </a:p>
          <a:p>
            <a:pPr lvl="2">
              <a:buClr>
                <a:srgbClr val="871B32"/>
              </a:buClr>
              <a:buFont typeface="Arial" panose="020B0604020202020204" pitchFamily="34" charset="0"/>
              <a:buChar char="•"/>
            </a:pPr>
            <a:r>
              <a:rPr lang="en-US" sz="1400" dirty="0">
                <a:solidFill>
                  <a:srgbClr val="801231"/>
                </a:solidFill>
              </a:rPr>
              <a:t>AZ Department of Economic Security/ Child Protective Services</a:t>
            </a:r>
          </a:p>
          <a:p>
            <a:pPr lvl="2">
              <a:buClr>
                <a:srgbClr val="871B32"/>
              </a:buClr>
              <a:buFont typeface="Arial" panose="020B0604020202020204" pitchFamily="34" charset="0"/>
              <a:buChar char="•"/>
            </a:pPr>
            <a:r>
              <a:rPr lang="en-US" sz="1400" dirty="0">
                <a:solidFill>
                  <a:srgbClr val="801231"/>
                </a:solidFill>
              </a:rPr>
              <a:t>Salt River Accelerated Learning Academy (SPED)</a:t>
            </a:r>
          </a:p>
          <a:p>
            <a:pPr lvl="2">
              <a:buClr>
                <a:srgbClr val="871B32"/>
              </a:buClr>
              <a:buFont typeface="Arial" panose="020B0604020202020204" pitchFamily="34" charset="0"/>
              <a:buChar char="•"/>
            </a:pPr>
            <a:r>
              <a:rPr lang="en-US" sz="1400" dirty="0">
                <a:solidFill>
                  <a:srgbClr val="801231"/>
                </a:solidFill>
              </a:rPr>
              <a:t>Boys &amp; Girls Clubs of the East Valley (Youth Development/Life Skills)</a:t>
            </a:r>
          </a:p>
          <a:p>
            <a:pPr lvl="2">
              <a:buClr>
                <a:srgbClr val="871B32"/>
              </a:buClr>
              <a:buFont typeface="Arial" panose="020B0604020202020204" pitchFamily="34" charset="0"/>
              <a:buChar char="•"/>
            </a:pPr>
            <a:r>
              <a:rPr lang="en-US" sz="1400" dirty="0">
                <a:solidFill>
                  <a:srgbClr val="801231"/>
                </a:solidFill>
              </a:rPr>
              <a:t>Boys &amp; Girls Clubs of Greater Scottsdale (Youth Development/Life Skills)</a:t>
            </a:r>
          </a:p>
          <a:p>
            <a:pPr lvl="2">
              <a:buClr>
                <a:srgbClr val="871B32"/>
              </a:buClr>
              <a:buFont typeface="Arial" panose="020B0604020202020204" pitchFamily="34" charset="0"/>
              <a:buChar char="•"/>
            </a:pPr>
            <a:r>
              <a:rPr lang="en-US" sz="1400" dirty="0">
                <a:solidFill>
                  <a:srgbClr val="801231"/>
                </a:solidFill>
              </a:rPr>
              <a:t>Mission Academy/ROP (SPED)</a:t>
            </a:r>
          </a:p>
          <a:p>
            <a:pPr lvl="2">
              <a:buClr>
                <a:srgbClr val="871B32"/>
              </a:buClr>
              <a:buFont typeface="Arial" panose="020B0604020202020204" pitchFamily="34" charset="0"/>
              <a:buChar char="•"/>
            </a:pPr>
            <a:r>
              <a:rPr lang="en-US" sz="1400" dirty="0">
                <a:solidFill>
                  <a:srgbClr val="801231"/>
                </a:solidFill>
              </a:rPr>
              <a:t>Maricopa County Human Services Department/Workforce Connections (Career/Life Skills)</a:t>
            </a:r>
          </a:p>
          <a:p>
            <a:pPr lvl="2">
              <a:buClr>
                <a:srgbClr val="871B32"/>
              </a:buClr>
              <a:buFont typeface="Arial" panose="020B0604020202020204" pitchFamily="34" charset="0"/>
              <a:buChar char="•"/>
            </a:pPr>
            <a:r>
              <a:rPr lang="en-US" sz="1400" dirty="0">
                <a:solidFill>
                  <a:srgbClr val="801231"/>
                </a:solidFill>
              </a:rPr>
              <a:t>Mesa Community College (Career/Postsecondary Ed.)</a:t>
            </a:r>
          </a:p>
          <a:p>
            <a:pPr lvl="2">
              <a:buClr>
                <a:srgbClr val="871B32"/>
              </a:buClr>
              <a:buFont typeface="Arial" panose="020B0604020202020204" pitchFamily="34" charset="0"/>
              <a:buChar char="•"/>
            </a:pPr>
            <a:r>
              <a:rPr lang="en-US" sz="1400" dirty="0">
                <a:solidFill>
                  <a:srgbClr val="801231"/>
                </a:solidFill>
              </a:rPr>
              <a:t>Estrella Community College (Career/Postsecondary Ed.)</a:t>
            </a:r>
          </a:p>
          <a:p>
            <a:pPr lvl="2">
              <a:buClr>
                <a:srgbClr val="871B32"/>
              </a:buClr>
              <a:buFont typeface="Arial" panose="020B0604020202020204" pitchFamily="34" charset="0"/>
              <a:buChar char="•"/>
            </a:pPr>
            <a:r>
              <a:rPr lang="en-US" sz="1400" dirty="0">
                <a:solidFill>
                  <a:srgbClr val="801231"/>
                </a:solidFill>
              </a:rPr>
              <a:t>East Valley Technical Institute (EVIT) (Career/ Technical)</a:t>
            </a:r>
          </a:p>
          <a:p>
            <a:pPr lvl="1">
              <a:buClr>
                <a:srgbClr val="871B32"/>
              </a:buClr>
              <a:buFont typeface="Arial" panose="020B0604020202020204" pitchFamily="34" charset="0"/>
              <a:buChar char="•"/>
            </a:pPr>
            <a:endParaRPr lang="en-US" sz="1400" b="1" u="sng" dirty="0">
              <a:solidFill>
                <a:srgbClr val="801231"/>
              </a:solidFill>
            </a:endParaRPr>
          </a:p>
          <a:p>
            <a:endParaRPr lang="en-US" dirty="0"/>
          </a:p>
        </p:txBody>
      </p:sp>
    </p:spTree>
    <p:extLst>
      <p:ext uri="{BB962C8B-B14F-4D97-AF65-F5344CB8AC3E}">
        <p14:creationId xmlns:p14="http://schemas.microsoft.com/office/powerpoint/2010/main" val="1103902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Project </a:t>
            </a:r>
            <a:r>
              <a:rPr lang="en-US" b="1" i="1" dirty="0" smtClean="0">
                <a:latin typeface="+mn-lt"/>
              </a:rPr>
              <a:t>RISE </a:t>
            </a:r>
            <a:r>
              <a:rPr lang="en-US" b="1" i="1" dirty="0" smtClean="0">
                <a:solidFill>
                  <a:schemeClr val="bg1"/>
                </a:solidFill>
                <a:latin typeface="+mn-lt"/>
              </a:rPr>
              <a:t>9</a:t>
            </a:r>
            <a:endParaRPr lang="en-US" b="1" i="1" dirty="0">
              <a:solidFill>
                <a:schemeClr val="bg1"/>
              </a:solidFill>
              <a:latin typeface="+mn-lt"/>
            </a:endParaRPr>
          </a:p>
        </p:txBody>
      </p:sp>
      <p:sp>
        <p:nvSpPr>
          <p:cNvPr id="3" name="Content Placeholder 2"/>
          <p:cNvSpPr>
            <a:spLocks noGrp="1"/>
          </p:cNvSpPr>
          <p:nvPr>
            <p:ph sz="quarter" idx="1"/>
          </p:nvPr>
        </p:nvSpPr>
        <p:spPr/>
        <p:txBody>
          <a:bodyPr>
            <a:normAutofit/>
          </a:bodyPr>
          <a:lstStyle/>
          <a:p>
            <a:pPr marL="0" indent="0">
              <a:buNone/>
            </a:pPr>
            <a:r>
              <a:rPr lang="en-US" sz="2000" b="1" u="sng" dirty="0">
                <a:solidFill>
                  <a:srgbClr val="801231"/>
                </a:solidFill>
              </a:rPr>
              <a:t>Preparing The Community To Engage Our Youth</a:t>
            </a:r>
            <a:r>
              <a:rPr lang="en-US" sz="2000" b="1" u="sng" dirty="0" smtClean="0">
                <a:solidFill>
                  <a:srgbClr val="801231"/>
                </a:solidFill>
              </a:rPr>
              <a:t>:</a:t>
            </a:r>
          </a:p>
          <a:p>
            <a:pPr marL="0" indent="0">
              <a:buNone/>
            </a:pPr>
            <a:endParaRPr lang="en-US" sz="1000" b="1" u="sng" dirty="0" smtClean="0">
              <a:solidFill>
                <a:srgbClr val="801231"/>
              </a:solidFill>
            </a:endParaRPr>
          </a:p>
          <a:p>
            <a:pPr lvl="1">
              <a:buFont typeface="Wingdings" panose="05000000000000000000" pitchFamily="2" charset="2"/>
              <a:buChar char="Ø"/>
            </a:pPr>
            <a:r>
              <a:rPr lang="en-US" sz="2000" b="1" dirty="0" smtClean="0">
                <a:solidFill>
                  <a:srgbClr val="801231"/>
                </a:solidFill>
              </a:rPr>
              <a:t>Expert Community Panel/Advisory Board</a:t>
            </a:r>
          </a:p>
          <a:p>
            <a:pPr marL="274320" lvl="1" indent="0">
              <a:buNone/>
            </a:pPr>
            <a:endParaRPr lang="en-US" sz="1400" b="1" dirty="0" smtClean="0">
              <a:solidFill>
                <a:srgbClr val="801231"/>
              </a:solidFill>
            </a:endParaRPr>
          </a:p>
          <a:p>
            <a:pPr lvl="2">
              <a:buFont typeface="Arial" panose="020B0604020202020204" pitchFamily="34" charset="0"/>
              <a:buChar char="•"/>
            </a:pPr>
            <a:r>
              <a:rPr lang="en-US" sz="1900" dirty="0" smtClean="0">
                <a:solidFill>
                  <a:srgbClr val="801231"/>
                </a:solidFill>
              </a:rPr>
              <a:t>Allows us to gather feedback and guidance from professionals who are considered experts in their respective fields</a:t>
            </a:r>
          </a:p>
          <a:p>
            <a:pPr marL="594360" lvl="2" indent="0">
              <a:buNone/>
            </a:pPr>
            <a:endParaRPr lang="en-US" sz="1900" dirty="0" smtClean="0">
              <a:solidFill>
                <a:srgbClr val="801231"/>
              </a:solidFill>
            </a:endParaRPr>
          </a:p>
          <a:p>
            <a:pPr lvl="2">
              <a:buFont typeface="Arial" panose="020B0604020202020204" pitchFamily="34" charset="0"/>
              <a:buChar char="•"/>
            </a:pPr>
            <a:r>
              <a:rPr lang="en-US" sz="1900" dirty="0" smtClean="0">
                <a:solidFill>
                  <a:srgbClr val="801231"/>
                </a:solidFill>
              </a:rPr>
              <a:t>Gives us the opportunity to hear the opinions and perspectives from a wide range of community organizations and stakeholders. </a:t>
            </a:r>
          </a:p>
          <a:p>
            <a:pPr marL="594360" lvl="2" indent="0">
              <a:buNone/>
            </a:pPr>
            <a:endParaRPr lang="en-US" sz="1900" dirty="0" smtClean="0">
              <a:solidFill>
                <a:srgbClr val="801231"/>
              </a:solidFill>
            </a:endParaRPr>
          </a:p>
          <a:p>
            <a:pPr lvl="2">
              <a:buFont typeface="Arial" panose="020B0604020202020204" pitchFamily="34" charset="0"/>
              <a:buChar char="•"/>
            </a:pPr>
            <a:r>
              <a:rPr lang="en-US" sz="1900" dirty="0" smtClean="0">
                <a:solidFill>
                  <a:srgbClr val="801231"/>
                </a:solidFill>
              </a:rPr>
              <a:t>Allows us to interact with representatives from </a:t>
            </a:r>
            <a:r>
              <a:rPr lang="en-US" sz="1900" dirty="0">
                <a:solidFill>
                  <a:srgbClr val="801231"/>
                </a:solidFill>
              </a:rPr>
              <a:t>key areas of the transition </a:t>
            </a:r>
            <a:r>
              <a:rPr lang="en-US" sz="1900" dirty="0" smtClean="0">
                <a:solidFill>
                  <a:srgbClr val="801231"/>
                </a:solidFill>
              </a:rPr>
              <a:t>process who have the ability to influence change within their organizations</a:t>
            </a:r>
          </a:p>
          <a:p>
            <a:pPr marL="0" indent="0">
              <a:buNone/>
            </a:pPr>
            <a:endParaRPr lang="en-US" sz="1900" dirty="0">
              <a:solidFill>
                <a:srgbClr val="801231"/>
              </a:solidFill>
            </a:endParaRPr>
          </a:p>
        </p:txBody>
      </p:sp>
    </p:spTree>
    <p:extLst>
      <p:ext uri="{BB962C8B-B14F-4D97-AF65-F5344CB8AC3E}">
        <p14:creationId xmlns:p14="http://schemas.microsoft.com/office/powerpoint/2010/main" val="1260216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Major Objectives</a:t>
            </a:r>
            <a:endParaRPr lang="en-US" b="1" dirty="0"/>
          </a:p>
        </p:txBody>
      </p:sp>
      <p:sp>
        <p:nvSpPr>
          <p:cNvPr id="3" name="Content Placeholder 2"/>
          <p:cNvSpPr>
            <a:spLocks noGrp="1"/>
          </p:cNvSpPr>
          <p:nvPr>
            <p:ph idx="1"/>
          </p:nvPr>
        </p:nvSpPr>
        <p:spPr>
          <a:xfrm>
            <a:off x="762000" y="1524000"/>
            <a:ext cx="8153400" cy="4572000"/>
          </a:xfrm>
        </p:spPr>
        <p:txBody>
          <a:bodyPr/>
          <a:lstStyle/>
          <a:p>
            <a:r>
              <a:rPr lang="en-US" dirty="0" smtClean="0"/>
              <a:t>Develop </a:t>
            </a:r>
            <a:r>
              <a:rPr lang="en-US" dirty="0"/>
              <a:t>reintegration planning </a:t>
            </a:r>
            <a:endParaRPr lang="en-US" dirty="0" smtClean="0"/>
          </a:p>
          <a:p>
            <a:r>
              <a:rPr lang="en-US" dirty="0" smtClean="0"/>
              <a:t>Implement </a:t>
            </a:r>
            <a:r>
              <a:rPr lang="en-US" dirty="0"/>
              <a:t>Check </a:t>
            </a:r>
            <a:r>
              <a:rPr lang="en-US" dirty="0" smtClean="0"/>
              <a:t>&amp; Connect; </a:t>
            </a:r>
          </a:p>
          <a:p>
            <a:r>
              <a:rPr lang="en-US" dirty="0" smtClean="0"/>
              <a:t>Implement </a:t>
            </a:r>
            <a:r>
              <a:rPr lang="en-US" dirty="0"/>
              <a:t>a personalized approach and strategies to support youth’s development of specific </a:t>
            </a:r>
            <a:r>
              <a:rPr lang="en-US" dirty="0" smtClean="0"/>
              <a:t>goals; </a:t>
            </a:r>
          </a:p>
          <a:p>
            <a:r>
              <a:rPr lang="en-US" dirty="0" smtClean="0"/>
              <a:t>Conduct </a:t>
            </a:r>
            <a:r>
              <a:rPr lang="en-US" dirty="0"/>
              <a:t>a </a:t>
            </a:r>
            <a:r>
              <a:rPr lang="en-US" dirty="0" smtClean="0"/>
              <a:t>comprehensive; and</a:t>
            </a:r>
          </a:p>
          <a:p>
            <a:r>
              <a:rPr lang="en-US" dirty="0" smtClean="0"/>
              <a:t>Create </a:t>
            </a:r>
            <a:r>
              <a:rPr lang="en-US" dirty="0"/>
              <a:t>a sustainable model through extensive interagency </a:t>
            </a:r>
            <a:r>
              <a:rPr lang="en-US" dirty="0" smtClean="0"/>
              <a:t>collaboration</a:t>
            </a:r>
            <a:endParaRPr lang="en-US" dirty="0"/>
          </a:p>
        </p:txBody>
      </p:sp>
    </p:spTree>
    <p:extLst>
      <p:ext uri="{BB962C8B-B14F-4D97-AF65-F5344CB8AC3E}">
        <p14:creationId xmlns:p14="http://schemas.microsoft.com/office/powerpoint/2010/main" val="1947288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a:t>
            </a:r>
            <a:r>
              <a:rPr lang="en-US" b="1" i="1" dirty="0" smtClean="0"/>
              <a:t>RISE </a:t>
            </a:r>
            <a:r>
              <a:rPr lang="en-US" b="1" i="1" dirty="0" smtClean="0">
                <a:solidFill>
                  <a:schemeClr val="bg1"/>
                </a:solidFill>
              </a:rPr>
              <a:t>10</a:t>
            </a:r>
            <a:endParaRPr lang="en-US" b="1" i="1" dirty="0">
              <a:solidFill>
                <a:schemeClr val="bg1"/>
              </a:solidFill>
            </a:endParaRPr>
          </a:p>
        </p:txBody>
      </p:sp>
      <p:sp>
        <p:nvSpPr>
          <p:cNvPr id="3" name="Content Placeholder 2"/>
          <p:cNvSpPr>
            <a:spLocks noGrp="1"/>
          </p:cNvSpPr>
          <p:nvPr>
            <p:ph sz="quarter" idx="1"/>
          </p:nvPr>
        </p:nvSpPr>
        <p:spPr/>
        <p:txBody>
          <a:bodyPr>
            <a:normAutofit/>
          </a:bodyPr>
          <a:lstStyle/>
          <a:p>
            <a:pPr marL="0" indent="0">
              <a:buNone/>
            </a:pPr>
            <a:r>
              <a:rPr lang="en-US" sz="2000" b="1" u="sng" dirty="0">
                <a:solidFill>
                  <a:srgbClr val="801231"/>
                </a:solidFill>
              </a:rPr>
              <a:t>Preparing The Community To Engage Our Youth</a:t>
            </a:r>
            <a:r>
              <a:rPr lang="en-US" sz="2000" b="1" u="sng" dirty="0" smtClean="0">
                <a:solidFill>
                  <a:srgbClr val="801231"/>
                </a:solidFill>
              </a:rPr>
              <a:t>:</a:t>
            </a:r>
          </a:p>
          <a:p>
            <a:pPr marL="0" indent="0">
              <a:buNone/>
            </a:pPr>
            <a:endParaRPr lang="en-US" sz="1000" b="1" u="sng" dirty="0">
              <a:solidFill>
                <a:srgbClr val="801231"/>
              </a:solidFill>
            </a:endParaRPr>
          </a:p>
          <a:p>
            <a:pPr marL="617220" lvl="2" indent="-342900">
              <a:buClr>
                <a:schemeClr val="accent1"/>
              </a:buClr>
              <a:buSzPct val="85000"/>
              <a:buFont typeface="Wingdings" panose="05000000000000000000" pitchFamily="2" charset="2"/>
              <a:buChar char="Ø"/>
            </a:pPr>
            <a:r>
              <a:rPr lang="en-US" b="1" dirty="0" smtClean="0">
                <a:solidFill>
                  <a:srgbClr val="801231"/>
                </a:solidFill>
              </a:rPr>
              <a:t>Surveys and Focus Groups</a:t>
            </a:r>
          </a:p>
          <a:p>
            <a:pPr marL="274320" lvl="2" indent="0">
              <a:buClr>
                <a:schemeClr val="accent1"/>
              </a:buClr>
              <a:buSzPct val="85000"/>
              <a:buNone/>
            </a:pPr>
            <a:endParaRPr lang="en-US" sz="1200" b="1" dirty="0" smtClean="0">
              <a:solidFill>
                <a:srgbClr val="801231"/>
              </a:solidFill>
            </a:endParaRPr>
          </a:p>
          <a:p>
            <a:pPr marL="891540" lvl="3" indent="-342900">
              <a:buClr>
                <a:schemeClr val="accent1"/>
              </a:buClr>
              <a:buSzPct val="85000"/>
              <a:buFont typeface="Arial" panose="020B0604020202020204" pitchFamily="34" charset="0"/>
              <a:buChar char="•"/>
            </a:pPr>
            <a:r>
              <a:rPr lang="en-US" sz="1800" dirty="0" smtClean="0">
                <a:solidFill>
                  <a:srgbClr val="801231"/>
                </a:solidFill>
              </a:rPr>
              <a:t>Gives us input and feedback from a wide range of stakeholders</a:t>
            </a:r>
          </a:p>
          <a:p>
            <a:pPr marL="548640" lvl="3" indent="0">
              <a:buClr>
                <a:schemeClr val="accent1"/>
              </a:buClr>
              <a:buSzPct val="85000"/>
              <a:buNone/>
            </a:pPr>
            <a:endParaRPr lang="en-US" sz="1800" dirty="0" smtClean="0">
              <a:solidFill>
                <a:srgbClr val="801231"/>
              </a:solidFill>
            </a:endParaRPr>
          </a:p>
          <a:p>
            <a:pPr marL="891540" lvl="3" indent="-342900">
              <a:buClr>
                <a:schemeClr val="accent1"/>
              </a:buClr>
              <a:buSzPct val="85000"/>
              <a:buFont typeface="Arial" panose="020B0604020202020204" pitchFamily="34" charset="0"/>
              <a:buChar char="•"/>
            </a:pPr>
            <a:r>
              <a:rPr lang="en-US" sz="1800" dirty="0" smtClean="0">
                <a:solidFill>
                  <a:srgbClr val="801231"/>
                </a:solidFill>
              </a:rPr>
              <a:t>Allows us to identify discrepancies between policy and reality</a:t>
            </a:r>
          </a:p>
          <a:p>
            <a:pPr marL="548640" lvl="3" indent="0">
              <a:buClr>
                <a:schemeClr val="accent1"/>
              </a:buClr>
              <a:buSzPct val="85000"/>
              <a:buNone/>
            </a:pPr>
            <a:endParaRPr lang="en-US" sz="1800" dirty="0" smtClean="0">
              <a:solidFill>
                <a:srgbClr val="801231"/>
              </a:solidFill>
            </a:endParaRPr>
          </a:p>
          <a:p>
            <a:pPr marL="891540" lvl="3" indent="-342900">
              <a:buClr>
                <a:schemeClr val="accent1"/>
              </a:buClr>
              <a:buSzPct val="85000"/>
              <a:buFont typeface="Arial" panose="020B0604020202020204" pitchFamily="34" charset="0"/>
              <a:buChar char="•"/>
            </a:pPr>
            <a:r>
              <a:rPr lang="en-US" sz="1800" dirty="0" smtClean="0">
                <a:solidFill>
                  <a:srgbClr val="801231"/>
                </a:solidFill>
              </a:rPr>
              <a:t>Gives stakeholders an opportunity to give honest opinions in a safe environment</a:t>
            </a:r>
          </a:p>
          <a:p>
            <a:pPr marL="548640" lvl="3" indent="0">
              <a:buClr>
                <a:schemeClr val="accent1"/>
              </a:buClr>
              <a:buSzPct val="85000"/>
              <a:buNone/>
            </a:pPr>
            <a:endParaRPr lang="en-US" sz="1800" dirty="0" smtClean="0">
              <a:solidFill>
                <a:srgbClr val="801231"/>
              </a:solidFill>
            </a:endParaRPr>
          </a:p>
          <a:p>
            <a:pPr marL="891540" lvl="3" indent="-342900">
              <a:buClr>
                <a:srgbClr val="871B32"/>
              </a:buClr>
              <a:buSzPct val="85000"/>
              <a:buFont typeface="Arial" panose="020B0604020202020204" pitchFamily="34" charset="0"/>
              <a:buChar char="•"/>
            </a:pPr>
            <a:r>
              <a:rPr lang="en-US" sz="1800" dirty="0">
                <a:solidFill>
                  <a:srgbClr val="801231"/>
                </a:solidFill>
              </a:rPr>
              <a:t>Allows us to identify common areas of concern that we can </a:t>
            </a:r>
            <a:r>
              <a:rPr lang="en-US" sz="1800" dirty="0" smtClean="0">
                <a:solidFill>
                  <a:srgbClr val="801231"/>
                </a:solidFill>
              </a:rPr>
              <a:t>target for change</a:t>
            </a:r>
            <a:endParaRPr lang="en-US" sz="1800" dirty="0">
              <a:solidFill>
                <a:srgbClr val="801231"/>
              </a:solidFill>
            </a:endParaRPr>
          </a:p>
          <a:p>
            <a:pPr marL="891540" lvl="3" indent="-342900">
              <a:buClr>
                <a:schemeClr val="accent1"/>
              </a:buClr>
              <a:buSzPct val="85000"/>
              <a:buFont typeface="Arial" panose="020B0604020202020204" pitchFamily="34" charset="0"/>
              <a:buChar char="•"/>
            </a:pPr>
            <a:endParaRPr lang="en-US" sz="1800" dirty="0" smtClean="0">
              <a:solidFill>
                <a:srgbClr val="801231"/>
              </a:solidFill>
            </a:endParaRPr>
          </a:p>
          <a:p>
            <a:pPr marL="891540" lvl="3" indent="-342900">
              <a:buClr>
                <a:schemeClr val="accent1"/>
              </a:buClr>
              <a:buSzPct val="85000"/>
              <a:buFont typeface="Arial" panose="020B0604020202020204" pitchFamily="34" charset="0"/>
              <a:buChar char="•"/>
            </a:pPr>
            <a:endParaRPr lang="en-US" sz="1800" dirty="0">
              <a:solidFill>
                <a:srgbClr val="801231"/>
              </a:solidFill>
            </a:endParaRPr>
          </a:p>
          <a:p>
            <a:pPr>
              <a:buFont typeface="Arial" panose="020B0604020202020204" pitchFamily="34" charset="0"/>
              <a:buChar char="•"/>
            </a:pPr>
            <a:endParaRPr lang="en-US" sz="1800" u="sng" dirty="0">
              <a:solidFill>
                <a:srgbClr val="801231"/>
              </a:solidFill>
            </a:endParaRPr>
          </a:p>
        </p:txBody>
      </p:sp>
    </p:spTree>
    <p:extLst>
      <p:ext uri="{BB962C8B-B14F-4D97-AF65-F5344CB8AC3E}">
        <p14:creationId xmlns:p14="http://schemas.microsoft.com/office/powerpoint/2010/main" val="336996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a:t>
            </a:r>
            <a:r>
              <a:rPr lang="en-US" b="1" i="1" dirty="0" smtClean="0"/>
              <a:t>RISE </a:t>
            </a:r>
            <a:r>
              <a:rPr lang="en-US" b="1" i="1" dirty="0" smtClean="0">
                <a:solidFill>
                  <a:schemeClr val="bg1"/>
                </a:solidFill>
              </a:rPr>
              <a:t>11</a:t>
            </a:r>
            <a:endParaRPr lang="en-US" b="1" i="1" dirty="0">
              <a:solidFill>
                <a:schemeClr val="bg1"/>
              </a:solidFill>
            </a:endParaRPr>
          </a:p>
        </p:txBody>
      </p:sp>
      <p:pic>
        <p:nvPicPr>
          <p:cNvPr id="1028" name="Picture 4" descr="Reintegration Framework Self-Assessment Tool, Arizona State University Project RI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3" y="1524000"/>
            <a:ext cx="8791575" cy="38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1753844"/>
            <a:ext cx="2312595" cy="707886"/>
          </a:xfrm>
          <a:prstGeom prst="rect">
            <a:avLst/>
          </a:prstGeom>
          <a:noFill/>
        </p:spPr>
        <p:txBody>
          <a:bodyPr wrap="square" rtlCol="0">
            <a:spAutoFit/>
          </a:bodyPr>
          <a:lstStyle/>
          <a:p>
            <a:pPr eaLnBrk="1" fontAlgn="auto" hangingPunct="1">
              <a:spcBef>
                <a:spcPts val="0"/>
              </a:spcBef>
              <a:spcAft>
                <a:spcPts val="0"/>
              </a:spcAft>
            </a:pPr>
            <a:r>
              <a:rPr lang="en-US" sz="1000" b="1" dirty="0" smtClean="0">
                <a:solidFill>
                  <a:prstClr val="black"/>
                </a:solidFill>
                <a:latin typeface="Georgia"/>
                <a:ea typeface="+mn-ea"/>
                <a:cs typeface="+mn-cs"/>
              </a:rPr>
              <a:t>Green = Community Partners</a:t>
            </a:r>
          </a:p>
          <a:p>
            <a:pPr eaLnBrk="1" fontAlgn="auto" hangingPunct="1">
              <a:spcBef>
                <a:spcPts val="0"/>
              </a:spcBef>
              <a:spcAft>
                <a:spcPts val="0"/>
              </a:spcAft>
            </a:pPr>
            <a:r>
              <a:rPr lang="en-US" sz="1000" b="1" dirty="0" smtClean="0">
                <a:solidFill>
                  <a:prstClr val="black"/>
                </a:solidFill>
                <a:latin typeface="Georgia"/>
                <a:ea typeface="+mn-ea"/>
                <a:cs typeface="+mn-cs"/>
              </a:rPr>
              <a:t>Yellow = CPS/HSD</a:t>
            </a:r>
          </a:p>
          <a:p>
            <a:pPr eaLnBrk="1" fontAlgn="auto" hangingPunct="1">
              <a:spcBef>
                <a:spcPts val="0"/>
              </a:spcBef>
              <a:spcAft>
                <a:spcPts val="0"/>
              </a:spcAft>
            </a:pPr>
            <a:r>
              <a:rPr lang="en-US" sz="1000" b="1" dirty="0" smtClean="0">
                <a:solidFill>
                  <a:prstClr val="black"/>
                </a:solidFill>
                <a:latin typeface="Georgia"/>
                <a:ea typeface="+mn-ea"/>
                <a:cs typeface="+mn-cs"/>
              </a:rPr>
              <a:t>Red = ADJC ED/Admin</a:t>
            </a:r>
          </a:p>
          <a:p>
            <a:pPr eaLnBrk="1" fontAlgn="auto" hangingPunct="1">
              <a:spcBef>
                <a:spcPts val="0"/>
              </a:spcBef>
              <a:spcAft>
                <a:spcPts val="0"/>
              </a:spcAft>
            </a:pPr>
            <a:r>
              <a:rPr lang="en-US" sz="1000" b="1" dirty="0" smtClean="0">
                <a:solidFill>
                  <a:prstClr val="black"/>
                </a:solidFill>
                <a:latin typeface="Georgia"/>
                <a:ea typeface="+mn-ea"/>
                <a:cs typeface="+mn-cs"/>
              </a:rPr>
              <a:t>Blue = ADJC Parole/Transition</a:t>
            </a:r>
            <a:endParaRPr lang="en-US" sz="1000" b="1" dirty="0">
              <a:solidFill>
                <a:prstClr val="black"/>
              </a:solidFill>
              <a:latin typeface="Georgia"/>
              <a:ea typeface="+mn-ea"/>
              <a:cs typeface="+mn-cs"/>
            </a:endParaRPr>
          </a:p>
        </p:txBody>
      </p:sp>
      <p:graphicFrame>
        <p:nvGraphicFramePr>
          <p:cNvPr id="8" name="Content Placeholder 4" descr="The results of the data collected from the Reintegration Framework Toolkit about the current status of services to youth in the project from the schools and agencies."/>
          <p:cNvGraphicFramePr>
            <a:graphicFrameLocks/>
          </p:cNvGraphicFramePr>
          <p:nvPr>
            <p:extLst>
              <p:ext uri="{D42A27DB-BD31-4B8C-83A1-F6EECF244321}">
                <p14:modId xmlns:p14="http://schemas.microsoft.com/office/powerpoint/2010/main" val="3193545708"/>
              </p:ext>
            </p:extLst>
          </p:nvPr>
        </p:nvGraphicFramePr>
        <p:xfrm>
          <a:off x="419100" y="2499830"/>
          <a:ext cx="8305800" cy="3543635"/>
        </p:xfrm>
        <a:graphic>
          <a:graphicData uri="http://schemas.openxmlformats.org/drawingml/2006/table">
            <a:tbl>
              <a:tblPr firstRow="1"/>
              <a:tblGrid>
                <a:gridCol w="3048000"/>
                <a:gridCol w="1143000"/>
                <a:gridCol w="1143000"/>
                <a:gridCol w="1066800"/>
                <a:gridCol w="914400"/>
                <a:gridCol w="990600"/>
              </a:tblGrid>
              <a:tr h="76200">
                <a:tc>
                  <a:txBody>
                    <a:bodyPr/>
                    <a:lstStyle/>
                    <a:p>
                      <a:pPr marL="0" marR="0">
                        <a:lnSpc>
                          <a:spcPct val="115000"/>
                        </a:lnSpc>
                        <a:spcBef>
                          <a:spcPts val="0"/>
                        </a:spcBef>
                        <a:spcAft>
                          <a:spcPts val="0"/>
                        </a:spcAft>
                      </a:pPr>
                      <a:r>
                        <a:rPr lang="en-US" sz="1000" b="1" kern="1200">
                          <a:solidFill>
                            <a:srgbClr val="000000"/>
                          </a:solidFill>
                          <a:effectLst/>
                          <a:latin typeface="Arial Narrow"/>
                          <a:ea typeface="Times New Roman"/>
                          <a:cs typeface="Arial"/>
                        </a:rPr>
                        <a:t>1. Interagency Collaboration</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b="1" kern="1200" cap="small">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b="1" kern="1200" cap="small">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nchor="ctr">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b="1" kern="1200" cap="small">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nchor="ctr">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b="1" kern="1200" cap="small">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nchor="ctr">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900" b="1" kern="1200" cap="small">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nchor="ctr">
                    <a:lnB w="12700" cap="flat" cmpd="sng" algn="ctr">
                      <a:solidFill>
                        <a:srgbClr val="000000"/>
                      </a:solidFill>
                      <a:prstDash val="solid"/>
                      <a:round/>
                      <a:headEnd type="none" w="med" len="med"/>
                      <a:tailEnd type="none" w="med" len="med"/>
                    </a:lnB>
                    <a:solidFill>
                      <a:schemeClr val="tx1"/>
                    </a:solidFill>
                  </a:tcPr>
                </a:tc>
              </a:tr>
              <a:tr h="225760">
                <a:tc>
                  <a:txBody>
                    <a:bodyPr/>
                    <a:lstStyle/>
                    <a:p>
                      <a:pPr marL="0" marR="0">
                        <a:lnSpc>
                          <a:spcPct val="115000"/>
                        </a:lnSpc>
                        <a:spcBef>
                          <a:spcPts val="0"/>
                        </a:spcBef>
                        <a:spcAft>
                          <a:spcPts val="0"/>
                        </a:spcAft>
                      </a:pPr>
                      <a:r>
                        <a:rPr lang="en-US" sz="900" b="1" kern="1200" cap="small">
                          <a:solidFill>
                            <a:srgbClr val="000000"/>
                          </a:solidFill>
                          <a:effectLst/>
                          <a:latin typeface="Arial Narrow"/>
                          <a:ea typeface="Times New Roman"/>
                          <a:cs typeface="Times New Roman"/>
                        </a:rPr>
                        <a:t>Indicator</a:t>
                      </a:r>
                      <a:endParaRPr lang="en-US" sz="11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b="1" kern="1200" cap="small">
                          <a:solidFill>
                            <a:srgbClr val="000000"/>
                          </a:solidFill>
                          <a:effectLst/>
                          <a:latin typeface="Arial Narrow"/>
                          <a:ea typeface="Times New Roman"/>
                          <a:cs typeface="Arial"/>
                        </a:rPr>
                        <a:t>Always Evident = 3</a:t>
                      </a:r>
                      <a:endParaRPr lang="en-US" sz="11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b="1" kern="1200" cap="small">
                          <a:solidFill>
                            <a:srgbClr val="000000"/>
                          </a:solidFill>
                          <a:effectLst/>
                          <a:latin typeface="Arial Narrow"/>
                          <a:ea typeface="Times New Roman"/>
                          <a:cs typeface="Arial"/>
                        </a:rPr>
                        <a:t>Usually Evident  =  2</a:t>
                      </a:r>
                      <a:endParaRPr lang="en-US" sz="11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b="1" kern="1200" cap="small" dirty="0">
                          <a:solidFill>
                            <a:srgbClr val="000000"/>
                          </a:solidFill>
                          <a:effectLst/>
                          <a:latin typeface="Arial Narrow"/>
                          <a:ea typeface="Times New Roman"/>
                          <a:cs typeface="Arial"/>
                        </a:rPr>
                        <a:t>Seldom Evident = 1</a:t>
                      </a:r>
                      <a:endParaRPr lang="en-US" sz="11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b="1" kern="1200" cap="small" dirty="0">
                          <a:solidFill>
                            <a:srgbClr val="000000"/>
                          </a:solidFill>
                          <a:effectLst/>
                          <a:latin typeface="Arial Narrow"/>
                          <a:ea typeface="Times New Roman"/>
                          <a:cs typeface="Arial"/>
                        </a:rPr>
                        <a:t>Not Evident = 0</a:t>
                      </a:r>
                      <a:endParaRPr lang="en-US" sz="1100" dirty="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b="1" kern="1200" cap="small">
                          <a:solidFill>
                            <a:srgbClr val="000000"/>
                          </a:solidFill>
                          <a:effectLst/>
                          <a:latin typeface="Arial Narrow"/>
                          <a:ea typeface="Times New Roman"/>
                          <a:cs typeface="Arial"/>
                        </a:rPr>
                        <a:t>Didn’t Know</a:t>
                      </a:r>
                      <a:endParaRPr lang="en-US" sz="1100">
                        <a:effectLst/>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7796">
                <a:tc>
                  <a:txBody>
                    <a:bodyPr/>
                    <a:lstStyle/>
                    <a:p>
                      <a:pPr marL="0" marR="0">
                        <a:lnSpc>
                          <a:spcPct val="115000"/>
                        </a:lnSpc>
                        <a:spcBef>
                          <a:spcPts val="0"/>
                        </a:spcBef>
                        <a:spcAft>
                          <a:spcPts val="0"/>
                        </a:spcAft>
                      </a:pPr>
                      <a:r>
                        <a:rPr lang="en-US" sz="700" kern="1200" dirty="0">
                          <a:solidFill>
                            <a:srgbClr val="000000"/>
                          </a:solidFill>
                          <a:effectLst/>
                          <a:latin typeface="Arial Narrow"/>
                          <a:ea typeface="Times New Roman"/>
                          <a:cs typeface="Times New Roman"/>
                        </a:rPr>
                        <a:t>1.1 Procedures and interagency agreements are established with appropriate agencies.</a:t>
                      </a:r>
                      <a:endParaRPr lang="en-US"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ADJC ED/Admin</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ADJC Parole/Transition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7796">
                <a:tc>
                  <a:txBody>
                    <a:bodyPr/>
                    <a:lstStyle/>
                    <a:p>
                      <a:pPr marL="0" marR="0" algn="ctr">
                        <a:lnSpc>
                          <a:spcPct val="115000"/>
                        </a:lnSpc>
                        <a:spcBef>
                          <a:spcPts val="0"/>
                        </a:spcBef>
                        <a:spcAft>
                          <a:spcPts val="0"/>
                        </a:spcAft>
                      </a:pPr>
                      <a:r>
                        <a:rPr lang="en-US" sz="700" kern="1200" dirty="0" smtClean="0">
                          <a:solidFill>
                            <a:srgbClr val="000000"/>
                          </a:solidFill>
                          <a:effectLst/>
                          <a:latin typeface="Arial Narrow"/>
                          <a:ea typeface="Times New Roman"/>
                          <a:cs typeface="Arial"/>
                        </a:rPr>
                        <a:t> </a:t>
                      </a:r>
                      <a:endParaRPr lang="en-US"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CPS/HSD</a:t>
                      </a:r>
                      <a:r>
                        <a:rPr lang="en-US" sz="700" kern="1200">
                          <a:solidFill>
                            <a:srgbClr val="FFFFFF"/>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7796">
                <a:tc>
                  <a:txBody>
                    <a:bodyPr/>
                    <a:lstStyle/>
                    <a:p>
                      <a:pPr marL="0" marR="0" algn="ctr">
                        <a:lnSpc>
                          <a:spcPct val="115000"/>
                        </a:lnSpc>
                        <a:spcBef>
                          <a:spcPts val="0"/>
                        </a:spcBef>
                        <a:spcAft>
                          <a:spcPts val="0"/>
                        </a:spcAft>
                      </a:pPr>
                      <a:r>
                        <a:rPr lang="en-US" sz="700" kern="1200" smtClean="0">
                          <a:solidFill>
                            <a:srgbClr val="000000"/>
                          </a:solidFill>
                          <a:effectLst/>
                          <a:latin typeface="Arial Narrow"/>
                          <a:ea typeface="Times New Roman"/>
                          <a:cs typeface="Arial"/>
                        </a:rPr>
                        <a:t> </a:t>
                      </a:r>
                      <a:endParaRPr lang="en-US"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ADJC Parole/Transition</a:t>
                      </a:r>
                      <a:r>
                        <a:rPr lang="en-US" sz="700" kern="1200">
                          <a:solidFill>
                            <a:srgbClr val="FFFFFF"/>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CPS/HSD</a:t>
                      </a:r>
                      <a:r>
                        <a:rPr lang="en-US" sz="700" kern="1200">
                          <a:solidFill>
                            <a:srgbClr val="FFFFFF"/>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7796">
                <a:tc>
                  <a:txBody>
                    <a:bodyPr/>
                    <a:lstStyle/>
                    <a:p>
                      <a:pPr marL="0" marR="0" algn="ctr">
                        <a:lnSpc>
                          <a:spcPct val="115000"/>
                        </a:lnSpc>
                        <a:spcBef>
                          <a:spcPts val="0"/>
                        </a:spcBef>
                        <a:spcAft>
                          <a:spcPts val="0"/>
                        </a:spcAft>
                      </a:pPr>
                      <a:r>
                        <a:rPr lang="en-US" sz="700" kern="1200" dirty="0" smtClean="0">
                          <a:solidFill>
                            <a:srgbClr val="000000"/>
                          </a:solidFill>
                          <a:effectLst/>
                          <a:latin typeface="Arial Narrow"/>
                          <a:ea typeface="Times New Roman"/>
                          <a:cs typeface="Arial"/>
                        </a:rPr>
                        <a:t> </a:t>
                      </a:r>
                      <a:endParaRPr lang="en-US"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700" kern="1200">
                          <a:solidFill>
                            <a:srgbClr val="FFFFFF"/>
                          </a:solidFill>
                          <a:effectLst/>
                          <a:latin typeface="Arial Narrow"/>
                          <a:ea typeface="Times New Roman"/>
                          <a:cs typeface="Arial"/>
                        </a:rPr>
                        <a:t> </a:t>
                      </a:r>
                      <a:r>
                        <a:rPr lang="en-US" sz="700" kern="1200">
                          <a:solidFill>
                            <a:srgbClr val="000000"/>
                          </a:solidFill>
                          <a:effectLst/>
                          <a:latin typeface="Arial Narrow"/>
                          <a:ea typeface="Times New Roman"/>
                          <a:cs typeface="Arial"/>
                        </a:rPr>
                        <a:t>ADJC ED/Admin</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700" kern="1200">
                          <a:solidFill>
                            <a:srgbClr val="FFFFFF"/>
                          </a:solidFill>
                          <a:effectLst/>
                          <a:latin typeface="Arial Narrow"/>
                          <a:ea typeface="Times New Roman"/>
                          <a:cs typeface="Arial"/>
                        </a:rPr>
                        <a:t> </a:t>
                      </a:r>
                      <a:r>
                        <a:rPr lang="en-US" sz="700" kern="1200">
                          <a:solidFill>
                            <a:srgbClr val="000000"/>
                          </a:solidFill>
                          <a:effectLst/>
                          <a:latin typeface="Arial Narrow"/>
                          <a:ea typeface="Times New Roman"/>
                          <a:cs typeface="Arial"/>
                        </a:rPr>
                        <a:t>CPS/HSD</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7796">
                <a:tc>
                  <a:txBody>
                    <a:bodyPr/>
                    <a:lstStyle/>
                    <a:p>
                      <a:pPr marL="0" marR="0">
                        <a:lnSpc>
                          <a:spcPct val="115000"/>
                        </a:lnSpc>
                        <a:spcBef>
                          <a:spcPts val="0"/>
                        </a:spcBef>
                        <a:spcAft>
                          <a:spcPts val="0"/>
                        </a:spcAft>
                      </a:pPr>
                      <a:r>
                        <a:rPr lang="en-US" sz="700" kern="1200" dirty="0">
                          <a:solidFill>
                            <a:srgbClr val="000000"/>
                          </a:solidFill>
                          <a:effectLst/>
                          <a:latin typeface="Arial Narrow"/>
                          <a:ea typeface="Times New Roman"/>
                          <a:cs typeface="Times New Roman"/>
                        </a:rPr>
                        <a:t>1.2 Timely transfer of all appropriate youth records occurs between releasing and receiving programs.</a:t>
                      </a:r>
                      <a:endParaRPr lang="en-US"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ADJC ED/Admin</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ADJC Parole/Transition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7796">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7796">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CPS/HSD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7796">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CPS/HSD</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CPS/HSD</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7796">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ADJC ED/Admin</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ADJC Parole/Transition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100338">
                <a:tc>
                  <a:txBody>
                    <a:bodyPr/>
                    <a:lstStyle/>
                    <a:p>
                      <a:pPr marL="0" marR="0">
                        <a:lnSpc>
                          <a:spcPts val="790"/>
                        </a:lnSpc>
                        <a:spcBef>
                          <a:spcPts val="0"/>
                        </a:spcBef>
                        <a:spcAft>
                          <a:spcPts val="0"/>
                        </a:spcAft>
                      </a:pPr>
                      <a:r>
                        <a:rPr lang="en-US" sz="700" kern="1200" dirty="0">
                          <a:solidFill>
                            <a:srgbClr val="000000"/>
                          </a:solidFill>
                          <a:effectLst/>
                          <a:latin typeface="Arial Narrow"/>
                          <a:ea typeface="Times New Roman"/>
                          <a:cs typeface="Times New Roman"/>
                        </a:rPr>
                        <a:t>1.3 All involved agencies are aware of the youth’s needs and of the services that each agency is providing to meet those needs.</a:t>
                      </a:r>
                      <a:endParaRPr lang="en-US"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ts val="79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ts val="79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00338">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CPS/HSD</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CPS/HSD</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00338">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CPS/HSD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ADJC Parole/Transition</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0338">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ADJC ED/Admin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0338">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ADJC ED/Admin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0338">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ADJC Parole/Transition</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0338">
                <a:tc>
                  <a:txBody>
                    <a:bodyPr/>
                    <a:lstStyle/>
                    <a:p>
                      <a:pPr marL="0" marR="0">
                        <a:lnSpc>
                          <a:spcPts val="790"/>
                        </a:lnSpc>
                        <a:spcBef>
                          <a:spcPts val="0"/>
                        </a:spcBef>
                        <a:spcAft>
                          <a:spcPts val="0"/>
                        </a:spcAft>
                      </a:pPr>
                      <a:r>
                        <a:rPr lang="en-US" sz="700" kern="1200" dirty="0">
                          <a:solidFill>
                            <a:srgbClr val="000000"/>
                          </a:solidFill>
                          <a:effectLst/>
                          <a:latin typeface="Arial Narrow"/>
                          <a:ea typeface="Times New Roman"/>
                          <a:cs typeface="Times New Roman"/>
                        </a:rPr>
                        <a:t>1.4 Communication occurs regularly between agencies.</a:t>
                      </a:r>
                      <a:endParaRPr lang="en-US"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ts val="79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CPS/HSD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CPS/HSD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0338">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CPS/HSD</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79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ADJC Parole/Transition</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0338">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0338">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highlight>
                            <a:srgbClr val="FFFF00"/>
                          </a:highlight>
                          <a:latin typeface="Arial Narrow"/>
                          <a:ea typeface="Times New Roman"/>
                          <a:cs typeface="Arial"/>
                        </a:rPr>
                        <a:t> Community Partners</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0338">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ADJC ED/Admin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0338">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ADJC ED/Admin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7640">
                <a:tc>
                  <a:txBody>
                    <a:bodyPr/>
                    <a:lstStyle/>
                    <a:p>
                      <a:pPr marL="0" marR="0" algn="ctr">
                        <a:lnSpc>
                          <a:spcPct val="11500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320"/>
                        </a:lnSpc>
                        <a:spcBef>
                          <a:spcPts val="0"/>
                        </a:spcBef>
                        <a:spcAft>
                          <a:spcPts val="0"/>
                        </a:spcAft>
                      </a:pPr>
                      <a:r>
                        <a:rPr lang="en-US" sz="700" kern="1200">
                          <a:solidFill>
                            <a:srgbClr val="000000"/>
                          </a:solidFill>
                          <a:effectLst/>
                          <a:latin typeface="Arial Narrow"/>
                          <a:ea typeface="Times New Roman"/>
                          <a:cs typeface="Arial"/>
                        </a:rPr>
                        <a:t> ADJC Parole/Transition</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a:solidFill>
                            <a:srgbClr val="000000"/>
                          </a:solidFill>
                          <a:effectLst/>
                          <a:latin typeface="Arial Narrow"/>
                          <a:ea typeface="Times New Roman"/>
                          <a:cs typeface="Arial"/>
                        </a:rPr>
                        <a:t> </a:t>
                      </a:r>
                      <a:endParaRPr lang="en-US" sz="11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790"/>
                        </a:lnSpc>
                        <a:spcBef>
                          <a:spcPts val="0"/>
                        </a:spcBef>
                        <a:spcAft>
                          <a:spcPts val="0"/>
                        </a:spcAft>
                      </a:pPr>
                      <a:r>
                        <a:rPr lang="en-US" sz="700" kern="1200" dirty="0">
                          <a:solidFill>
                            <a:srgbClr val="000000"/>
                          </a:solidFill>
                          <a:effectLst/>
                          <a:latin typeface="Arial Narrow"/>
                          <a:ea typeface="Times New Roman"/>
                          <a:cs typeface="Arial"/>
                        </a:rPr>
                        <a:t> </a:t>
                      </a:r>
                      <a:endParaRPr lang="en-US" sz="11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58132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a:t>
            </a:r>
            <a:r>
              <a:rPr lang="en-US" b="1" i="1" dirty="0" smtClean="0"/>
              <a:t> </a:t>
            </a:r>
            <a:r>
              <a:rPr lang="en-US" b="1" i="1" dirty="0" smtClean="0"/>
              <a:t>RISE </a:t>
            </a:r>
            <a:r>
              <a:rPr lang="en-US" b="1" i="1" dirty="0" smtClean="0">
                <a:solidFill>
                  <a:schemeClr val="bg1"/>
                </a:solidFill>
              </a:rPr>
              <a:t>12</a:t>
            </a:r>
            <a:endParaRPr lang="en-US" b="1" i="1" dirty="0">
              <a:solidFill>
                <a:schemeClr val="bg1"/>
              </a:solidFill>
            </a:endParaRPr>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2000" b="1" u="sng" dirty="0" smtClean="0">
                <a:solidFill>
                  <a:srgbClr val="801231"/>
                </a:solidFill>
              </a:rPr>
              <a:t>Advisory Board Focus Groups:</a:t>
            </a:r>
          </a:p>
          <a:p>
            <a:pPr marL="0" indent="0">
              <a:buNone/>
            </a:pPr>
            <a:endParaRPr lang="en-US" sz="1100" b="1" u="sng" dirty="0" smtClean="0">
              <a:solidFill>
                <a:srgbClr val="801231"/>
              </a:solidFill>
            </a:endParaRPr>
          </a:p>
          <a:p>
            <a:pPr lvl="2">
              <a:buFont typeface="Wingdings" panose="05000000000000000000" pitchFamily="2" charset="2"/>
              <a:buChar char="Ø"/>
            </a:pPr>
            <a:r>
              <a:rPr lang="en-US" sz="1800" b="1" dirty="0" smtClean="0">
                <a:solidFill>
                  <a:srgbClr val="801231"/>
                </a:solidFill>
              </a:rPr>
              <a:t>Sample Focus </a:t>
            </a:r>
            <a:r>
              <a:rPr lang="en-US" sz="1800" b="1" dirty="0">
                <a:solidFill>
                  <a:srgbClr val="801231"/>
                </a:solidFill>
              </a:rPr>
              <a:t>Group </a:t>
            </a:r>
            <a:r>
              <a:rPr lang="en-US" sz="1800" b="1" dirty="0" smtClean="0">
                <a:solidFill>
                  <a:srgbClr val="801231"/>
                </a:solidFill>
              </a:rPr>
              <a:t>Questions</a:t>
            </a:r>
          </a:p>
          <a:p>
            <a:pPr marL="594360" lvl="2" indent="0">
              <a:buNone/>
            </a:pPr>
            <a:endParaRPr lang="en-US" sz="1100" b="1" dirty="0">
              <a:solidFill>
                <a:srgbClr val="801231"/>
              </a:solidFill>
            </a:endParaRPr>
          </a:p>
          <a:p>
            <a:pPr marL="0" indent="0">
              <a:buNone/>
            </a:pPr>
            <a:r>
              <a:rPr lang="en-US" sz="1900" dirty="0" smtClean="0">
                <a:solidFill>
                  <a:srgbClr val="801231"/>
                </a:solidFill>
              </a:rPr>
              <a:t>	1) Identify </a:t>
            </a:r>
            <a:r>
              <a:rPr lang="en-US" sz="1900" dirty="0">
                <a:solidFill>
                  <a:srgbClr val="801231"/>
                </a:solidFill>
              </a:rPr>
              <a:t>the departmental processes that you consider to be ‘”high </a:t>
            </a:r>
            <a:r>
              <a:rPr lang="en-US" sz="1900" dirty="0" smtClean="0">
                <a:solidFill>
                  <a:srgbClr val="801231"/>
                </a:solidFill>
              </a:rPr>
              <a:t>		    quality</a:t>
            </a:r>
            <a:r>
              <a:rPr lang="en-US" sz="1900" dirty="0">
                <a:solidFill>
                  <a:srgbClr val="801231"/>
                </a:solidFill>
              </a:rPr>
              <a:t>” in regards to transitioning youth</a:t>
            </a:r>
            <a:r>
              <a:rPr lang="en-US" sz="1900" dirty="0" smtClean="0">
                <a:solidFill>
                  <a:srgbClr val="801231"/>
                </a:solidFill>
              </a:rPr>
              <a:t>.</a:t>
            </a:r>
          </a:p>
          <a:p>
            <a:pPr marL="0" indent="0">
              <a:buNone/>
            </a:pPr>
            <a:endParaRPr lang="en-US" sz="1000" dirty="0">
              <a:solidFill>
                <a:srgbClr val="801231"/>
              </a:solidFill>
            </a:endParaRPr>
          </a:p>
          <a:p>
            <a:pPr marL="0" indent="0">
              <a:buNone/>
            </a:pPr>
            <a:r>
              <a:rPr lang="en-US" sz="1900" dirty="0" smtClean="0">
                <a:solidFill>
                  <a:srgbClr val="801231"/>
                </a:solidFill>
              </a:rPr>
              <a:t>	2) What </a:t>
            </a:r>
            <a:r>
              <a:rPr lang="en-US" sz="1900" dirty="0">
                <a:solidFill>
                  <a:srgbClr val="801231"/>
                </a:solidFill>
              </a:rPr>
              <a:t>are the barriers that currently hinder the transition process</a:t>
            </a:r>
            <a:r>
              <a:rPr lang="en-US" sz="1900" dirty="0" smtClean="0">
                <a:solidFill>
                  <a:srgbClr val="801231"/>
                </a:solidFill>
              </a:rPr>
              <a:t>?</a:t>
            </a:r>
          </a:p>
          <a:p>
            <a:pPr marL="0" indent="0">
              <a:buNone/>
            </a:pPr>
            <a:endParaRPr lang="en-US" sz="1000" dirty="0">
              <a:solidFill>
                <a:srgbClr val="801231"/>
              </a:solidFill>
            </a:endParaRPr>
          </a:p>
          <a:p>
            <a:pPr marL="0" indent="0">
              <a:buNone/>
            </a:pPr>
            <a:r>
              <a:rPr lang="en-US" sz="1900" dirty="0" smtClean="0">
                <a:solidFill>
                  <a:srgbClr val="801231"/>
                </a:solidFill>
              </a:rPr>
              <a:t>	3) Describe </a:t>
            </a:r>
            <a:r>
              <a:rPr lang="en-US" sz="1900" dirty="0">
                <a:solidFill>
                  <a:srgbClr val="801231"/>
                </a:solidFill>
              </a:rPr>
              <a:t>your understanding of how IEP’s are identified, updated </a:t>
            </a:r>
            <a:r>
              <a:rPr lang="en-US" sz="1900" dirty="0" smtClean="0">
                <a:solidFill>
                  <a:srgbClr val="801231"/>
                </a:solidFill>
              </a:rPr>
              <a:t>	  	     and complied </a:t>
            </a:r>
            <a:r>
              <a:rPr lang="en-US" sz="1900" dirty="0">
                <a:solidFill>
                  <a:srgbClr val="801231"/>
                </a:solidFill>
              </a:rPr>
              <a:t>with</a:t>
            </a:r>
            <a:r>
              <a:rPr lang="en-US" sz="1900" dirty="0" smtClean="0">
                <a:solidFill>
                  <a:srgbClr val="801231"/>
                </a:solidFill>
              </a:rPr>
              <a:t>.</a:t>
            </a:r>
          </a:p>
          <a:p>
            <a:pPr marL="0" indent="0">
              <a:buNone/>
            </a:pPr>
            <a:endParaRPr lang="en-US" sz="1000" dirty="0">
              <a:solidFill>
                <a:srgbClr val="801231"/>
              </a:solidFill>
            </a:endParaRPr>
          </a:p>
          <a:p>
            <a:pPr marL="0" indent="0">
              <a:buNone/>
            </a:pPr>
            <a:r>
              <a:rPr lang="en-US" sz="1900" dirty="0" smtClean="0">
                <a:solidFill>
                  <a:srgbClr val="801231"/>
                </a:solidFill>
              </a:rPr>
              <a:t>	4) What </a:t>
            </a:r>
            <a:r>
              <a:rPr lang="en-US" sz="1900" dirty="0">
                <a:solidFill>
                  <a:srgbClr val="801231"/>
                </a:solidFill>
              </a:rPr>
              <a:t>is the single biggest challenge in regards to successfully </a:t>
            </a:r>
            <a:r>
              <a:rPr lang="en-US" sz="1900" dirty="0" smtClean="0">
                <a:solidFill>
                  <a:srgbClr val="801231"/>
                </a:solidFill>
              </a:rPr>
              <a:t>		     transitioning </a:t>
            </a:r>
            <a:r>
              <a:rPr lang="en-US" sz="1900" dirty="0">
                <a:solidFill>
                  <a:srgbClr val="801231"/>
                </a:solidFill>
              </a:rPr>
              <a:t>youth from </a:t>
            </a:r>
            <a:r>
              <a:rPr lang="en-US" sz="1900" dirty="0" smtClean="0">
                <a:solidFill>
                  <a:srgbClr val="801231"/>
                </a:solidFill>
              </a:rPr>
              <a:t>your agency?</a:t>
            </a:r>
          </a:p>
          <a:p>
            <a:pPr marL="0" indent="0">
              <a:buNone/>
            </a:pPr>
            <a:endParaRPr lang="en-US" sz="1100" dirty="0">
              <a:solidFill>
                <a:srgbClr val="801231"/>
              </a:solidFill>
            </a:endParaRPr>
          </a:p>
          <a:p>
            <a:pPr marL="0" indent="0">
              <a:buNone/>
            </a:pPr>
            <a:r>
              <a:rPr lang="en-US" sz="1900" dirty="0" smtClean="0">
                <a:solidFill>
                  <a:srgbClr val="801231"/>
                </a:solidFill>
              </a:rPr>
              <a:t>	5) What </a:t>
            </a:r>
            <a:r>
              <a:rPr lang="en-US" sz="1900" dirty="0">
                <a:solidFill>
                  <a:srgbClr val="801231"/>
                </a:solidFill>
              </a:rPr>
              <a:t>is your definition of </a:t>
            </a:r>
            <a:r>
              <a:rPr lang="en-US" sz="1900">
                <a:solidFill>
                  <a:srgbClr val="801231"/>
                </a:solidFill>
              </a:rPr>
              <a:t>“</a:t>
            </a:r>
            <a:r>
              <a:rPr lang="en-US" sz="1900" smtClean="0">
                <a:solidFill>
                  <a:srgbClr val="801231"/>
                </a:solidFill>
              </a:rPr>
              <a:t>community engagement</a:t>
            </a:r>
            <a:r>
              <a:rPr lang="en-US" sz="1900" dirty="0" smtClean="0">
                <a:solidFill>
                  <a:srgbClr val="801231"/>
                </a:solidFill>
              </a:rPr>
              <a:t>” </a:t>
            </a:r>
            <a:r>
              <a:rPr lang="en-US" sz="1900" dirty="0">
                <a:solidFill>
                  <a:srgbClr val="801231"/>
                </a:solidFill>
              </a:rPr>
              <a:t>in regards to </a:t>
            </a:r>
            <a:r>
              <a:rPr lang="en-US" sz="1900" dirty="0" smtClean="0">
                <a:solidFill>
                  <a:srgbClr val="801231"/>
                </a:solidFill>
              </a:rPr>
              <a:t>	     	     the juvenile </a:t>
            </a:r>
            <a:r>
              <a:rPr lang="en-US" sz="1900" dirty="0">
                <a:solidFill>
                  <a:srgbClr val="801231"/>
                </a:solidFill>
              </a:rPr>
              <a:t>transition process?</a:t>
            </a:r>
          </a:p>
          <a:p>
            <a:pPr marL="0" indent="0">
              <a:buNone/>
            </a:pPr>
            <a:r>
              <a:rPr lang="en-US" sz="1900" dirty="0" smtClean="0">
                <a:solidFill>
                  <a:srgbClr val="801231"/>
                </a:solidFill>
              </a:rPr>
              <a:t>	</a:t>
            </a:r>
            <a:endParaRPr lang="en-US" sz="2000" b="1" u="sng" dirty="0">
              <a:solidFill>
                <a:srgbClr val="801231"/>
              </a:solidFill>
            </a:endParaRPr>
          </a:p>
        </p:txBody>
      </p:sp>
    </p:spTree>
    <p:extLst>
      <p:ext uri="{BB962C8B-B14F-4D97-AF65-F5344CB8AC3E}">
        <p14:creationId xmlns:p14="http://schemas.microsoft.com/office/powerpoint/2010/main" val="2247899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600200"/>
          </a:xfrm>
        </p:spPr>
        <p:txBody>
          <a:bodyPr/>
          <a:lstStyle/>
          <a:p>
            <a:pPr algn="ctr"/>
            <a:r>
              <a:rPr lang="en-US" sz="3600" b="1" dirty="0" smtClean="0"/>
              <a:t>The </a:t>
            </a:r>
            <a:r>
              <a:rPr lang="en-US" sz="3600" b="1" i="0" u="none" strike="noStrike" baseline="0" dirty="0" smtClean="0"/>
              <a:t>Reintegration Strategic Planning Toolkit </a:t>
            </a:r>
            <a:endParaRPr lang="en-US" sz="3600" dirty="0"/>
          </a:p>
        </p:txBody>
      </p:sp>
      <p:sp>
        <p:nvSpPr>
          <p:cNvPr id="5" name="Content Placeholder 4"/>
          <p:cNvSpPr>
            <a:spLocks noGrp="1"/>
          </p:cNvSpPr>
          <p:nvPr>
            <p:ph idx="1"/>
          </p:nvPr>
        </p:nvSpPr>
        <p:spPr>
          <a:xfrm>
            <a:off x="914400" y="1905000"/>
            <a:ext cx="8001000" cy="4191000"/>
          </a:xfrm>
        </p:spPr>
        <p:txBody>
          <a:bodyPr/>
          <a:lstStyle/>
          <a:p>
            <a:r>
              <a:rPr lang="en-US" dirty="0"/>
              <a:t>D</a:t>
            </a:r>
            <a:r>
              <a:rPr lang="en-US" b="0" i="0" u="none" strike="noStrike" baseline="0" dirty="0" smtClean="0"/>
              <a:t>eveloped by ICI and the Minnesota</a:t>
            </a:r>
            <a:r>
              <a:rPr lang="en-US" b="0" i="0" u="none" strike="noStrike" dirty="0" smtClean="0"/>
              <a:t> </a:t>
            </a:r>
            <a:r>
              <a:rPr lang="en-US" b="0" i="0" u="none" strike="noStrike" baseline="0" dirty="0" smtClean="0"/>
              <a:t>Department of Education (MDE) in 2006</a:t>
            </a:r>
          </a:p>
          <a:p>
            <a:r>
              <a:rPr lang="en-US" dirty="0" smtClean="0"/>
              <a:t>S</a:t>
            </a:r>
            <a:r>
              <a:rPr lang="en-US" b="0" i="0" u="none" strike="noStrike" baseline="0" dirty="0" smtClean="0"/>
              <a:t>tructure was based a prototype developed by ICI</a:t>
            </a:r>
            <a:r>
              <a:rPr lang="en-US" b="0" i="0" u="none" strike="noStrike" dirty="0" smtClean="0"/>
              <a:t> </a:t>
            </a:r>
            <a:r>
              <a:rPr lang="en-US" b="0" i="0" u="none" strike="noStrike" baseline="0" dirty="0" smtClean="0"/>
              <a:t>&amp; the National Alliance for Secondary Education and Transition (NASET)</a:t>
            </a:r>
          </a:p>
          <a:p>
            <a:r>
              <a:rPr lang="en-US" b="0" i="1" u="none" strike="noStrike" baseline="0" dirty="0" smtClean="0"/>
              <a:t>NASET</a:t>
            </a:r>
            <a:r>
              <a:rPr lang="en-US" i="1" dirty="0"/>
              <a:t> </a:t>
            </a:r>
            <a:r>
              <a:rPr lang="en-US" b="0" i="1" u="none" strike="noStrike" baseline="0" dirty="0" smtClean="0"/>
              <a:t>Transition Toolkit for Systems Improvement</a:t>
            </a:r>
            <a:r>
              <a:rPr lang="en-US" b="0" i="0" u="none" strike="noStrike" baseline="0" dirty="0" smtClean="0"/>
              <a:t>. </a:t>
            </a:r>
            <a:endParaRPr lang="en-US" dirty="0"/>
          </a:p>
        </p:txBody>
      </p:sp>
    </p:spTree>
    <p:extLst>
      <p:ext uri="{BB962C8B-B14F-4D97-AF65-F5344CB8AC3E}">
        <p14:creationId xmlns:p14="http://schemas.microsoft.com/office/powerpoint/2010/main" val="280731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371600"/>
          </a:xfrm>
        </p:spPr>
        <p:txBody>
          <a:bodyPr/>
          <a:lstStyle/>
          <a:p>
            <a:pPr algn="ctr"/>
            <a:r>
              <a:rPr lang="en-US" sz="4000" b="1" u="none" strike="noStrike" baseline="0" dirty="0" smtClean="0"/>
              <a:t>Reintegration Toolkit </a:t>
            </a:r>
            <a:r>
              <a:rPr lang="en-US" sz="4000" b="0" u="none" strike="noStrike" baseline="0" dirty="0" smtClean="0"/>
              <a:t>provides</a:t>
            </a:r>
            <a:r>
              <a:rPr lang="en-US" sz="2400" b="0" u="none" strike="noStrike" baseline="0" dirty="0" smtClean="0"/>
              <a:t>: </a:t>
            </a:r>
            <a:br>
              <a:rPr lang="en-US" sz="2400" b="0" u="none" strike="noStrike" baseline="0" dirty="0" smtClean="0"/>
            </a:br>
            <a:r>
              <a:rPr lang="en-US" sz="2400" b="0" u="none" strike="noStrike" baseline="0" dirty="0" smtClean="0"/>
              <a:t>a technically-sound process with specific tools that support: </a:t>
            </a:r>
            <a:br>
              <a:rPr lang="en-US" sz="2400" b="0" u="none" strike="noStrike" baseline="0" dirty="0" smtClean="0"/>
            </a:br>
            <a:endParaRPr lang="en-US" sz="2400" dirty="0"/>
          </a:p>
        </p:txBody>
      </p:sp>
      <p:sp>
        <p:nvSpPr>
          <p:cNvPr id="3" name="Content Placeholder 2"/>
          <p:cNvSpPr>
            <a:spLocks noGrp="1"/>
          </p:cNvSpPr>
          <p:nvPr>
            <p:ph idx="1"/>
          </p:nvPr>
        </p:nvSpPr>
        <p:spPr>
          <a:xfrm>
            <a:off x="228600" y="1828800"/>
            <a:ext cx="8686800" cy="4267200"/>
          </a:xfrm>
        </p:spPr>
        <p:txBody>
          <a:bodyPr/>
          <a:lstStyle/>
          <a:p>
            <a:r>
              <a:rPr lang="en-US" sz="2800" b="0" i="0" u="none" strike="noStrike" baseline="0" dirty="0" smtClean="0"/>
              <a:t>interagency team development; </a:t>
            </a:r>
          </a:p>
          <a:p>
            <a:r>
              <a:rPr lang="en-US" sz="2800" b="0" i="0" u="none" strike="noStrike" baseline="0" dirty="0" smtClean="0"/>
              <a:t>individual and team needs assessment; </a:t>
            </a:r>
          </a:p>
          <a:p>
            <a:r>
              <a:rPr lang="en-US" sz="2800" b="0" i="0" u="none" strike="noStrike" baseline="0" dirty="0" smtClean="0"/>
              <a:t>consensus-building</a:t>
            </a:r>
            <a:r>
              <a:rPr lang="en-US" sz="2800" b="0" i="0" u="none" strike="noStrike" dirty="0" smtClean="0"/>
              <a:t> </a:t>
            </a:r>
            <a:r>
              <a:rPr lang="en-US" sz="2800" b="0" i="0" u="none" strike="noStrike" baseline="0" dirty="0" smtClean="0"/>
              <a:t>and priority-setting; </a:t>
            </a:r>
          </a:p>
          <a:p>
            <a:r>
              <a:rPr lang="en-US" sz="2800" b="0" i="0" u="none" strike="noStrike" baseline="0" dirty="0" smtClean="0"/>
              <a:t>data and resource mapping; </a:t>
            </a:r>
          </a:p>
          <a:p>
            <a:r>
              <a:rPr lang="en-US" sz="2800" b="0" i="0" u="none" strike="noStrike" baseline="0" dirty="0" smtClean="0"/>
              <a:t>development of action plans focused on</a:t>
            </a:r>
            <a:r>
              <a:rPr lang="en-US" sz="2800" b="0" i="0" u="none" strike="noStrike" dirty="0" smtClean="0"/>
              <a:t> </a:t>
            </a:r>
            <a:r>
              <a:rPr lang="en-US" sz="2800" b="0" i="0" u="none" strike="noStrike" baseline="0" dirty="0" smtClean="0"/>
              <a:t>4</a:t>
            </a:r>
            <a:r>
              <a:rPr lang="en-US" sz="2800" b="0" i="0" u="none" strike="noStrike" dirty="0" smtClean="0"/>
              <a:t> </a:t>
            </a:r>
            <a:r>
              <a:rPr lang="en-US" sz="2800" b="0" i="0" u="none" strike="noStrike" baseline="0" dirty="0" smtClean="0"/>
              <a:t>needed improvements in system and youth outcomes; and </a:t>
            </a:r>
          </a:p>
          <a:p>
            <a:r>
              <a:rPr lang="en-US" sz="2800" b="0" i="0" u="none" strike="noStrike" baseline="0" dirty="0" smtClean="0"/>
              <a:t>6) a continuous, outcome-oriented</a:t>
            </a:r>
            <a:r>
              <a:rPr lang="en-US" sz="2800" b="0" i="0" u="none" strike="noStrike" dirty="0" smtClean="0"/>
              <a:t> </a:t>
            </a:r>
            <a:r>
              <a:rPr lang="en-US" sz="2800" b="0" i="0" u="none" strike="noStrike" baseline="0" dirty="0" smtClean="0"/>
              <a:t>evaluation to monitor progress toward results and to guide decision-making.</a:t>
            </a:r>
            <a:endParaRPr lang="en-US" sz="2800" dirty="0" smtClean="0"/>
          </a:p>
          <a:p>
            <a:endParaRPr lang="en-US" dirty="0"/>
          </a:p>
        </p:txBody>
      </p:sp>
    </p:spTree>
    <p:extLst>
      <p:ext uri="{BB962C8B-B14F-4D97-AF65-F5344CB8AC3E}">
        <p14:creationId xmlns:p14="http://schemas.microsoft.com/office/powerpoint/2010/main" val="3813500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Check &amp; Connect</a:t>
            </a:r>
            <a:endParaRPr lang="en-US" b="1" dirty="0"/>
          </a:p>
        </p:txBody>
      </p:sp>
      <p:sp>
        <p:nvSpPr>
          <p:cNvPr id="3" name="Content Placeholder 2"/>
          <p:cNvSpPr>
            <a:spLocks noGrp="1"/>
          </p:cNvSpPr>
          <p:nvPr>
            <p:ph idx="1"/>
          </p:nvPr>
        </p:nvSpPr>
        <p:spPr/>
        <p:txBody>
          <a:bodyPr/>
          <a:lstStyle/>
          <a:p>
            <a:pPr marL="0" indent="0">
              <a:buNone/>
            </a:pPr>
            <a:r>
              <a:rPr lang="en-US" b="1" i="0" u="none" strike="noStrike" baseline="0" dirty="0" smtClean="0"/>
              <a:t>C&amp;C consists of 4 key</a:t>
            </a:r>
            <a:r>
              <a:rPr lang="en-US" b="1" i="0" u="none" strike="noStrike" dirty="0" smtClean="0"/>
              <a:t> </a:t>
            </a:r>
            <a:r>
              <a:rPr lang="en-US" b="1" i="0" u="none" strike="noStrike" baseline="0" dirty="0" smtClean="0"/>
              <a:t>components: </a:t>
            </a:r>
          </a:p>
          <a:p>
            <a:r>
              <a:rPr lang="en-US" sz="2800" dirty="0"/>
              <a:t>A</a:t>
            </a:r>
            <a:r>
              <a:rPr lang="en-US" sz="2800" b="0" i="0" u="none" strike="noStrike" baseline="0" dirty="0" smtClean="0"/>
              <a:t> mentor who works with students &amp; families for a minimum of 2 years;</a:t>
            </a:r>
          </a:p>
          <a:p>
            <a:r>
              <a:rPr lang="en-US" sz="2800" dirty="0"/>
              <a:t>R</a:t>
            </a:r>
            <a:r>
              <a:rPr lang="en-US" sz="2800" dirty="0" smtClean="0"/>
              <a:t>egular </a:t>
            </a:r>
            <a:r>
              <a:rPr lang="en-US" sz="2800" dirty="0"/>
              <a:t>checks, utilizing data schools already collect on students’ school adjustment, behavior</a:t>
            </a:r>
            <a:r>
              <a:rPr lang="en-US" sz="2800" dirty="0" smtClean="0"/>
              <a:t>, </a:t>
            </a:r>
            <a:r>
              <a:rPr lang="en-US" sz="2800" b="0" i="0" u="none" strike="noStrike" baseline="0" dirty="0" smtClean="0"/>
              <a:t>&amp; educational progress;</a:t>
            </a:r>
          </a:p>
          <a:p>
            <a:r>
              <a:rPr lang="en-US" sz="2800" dirty="0"/>
              <a:t>T</a:t>
            </a:r>
            <a:r>
              <a:rPr lang="en-US" sz="2800" b="0" i="0" u="none" strike="noStrike" baseline="0" dirty="0" smtClean="0"/>
              <a:t>imely interventions, driven by data, to reestablish &amp; maintain the</a:t>
            </a:r>
            <a:r>
              <a:rPr lang="en-US" sz="2800" b="0" i="0" u="none" strike="noStrike" dirty="0" smtClean="0"/>
              <a:t> </a:t>
            </a:r>
            <a:r>
              <a:rPr lang="en-US" sz="2800" dirty="0" smtClean="0"/>
              <a:t>student’s </a:t>
            </a:r>
            <a:r>
              <a:rPr lang="en-US" sz="2800" dirty="0"/>
              <a:t>connection to school </a:t>
            </a:r>
            <a:r>
              <a:rPr lang="en-US" sz="2800" dirty="0" smtClean="0"/>
              <a:t>&amp; learning </a:t>
            </a:r>
            <a:r>
              <a:rPr lang="en-US" sz="2800" dirty="0"/>
              <a:t>and to enhance the student’s social </a:t>
            </a:r>
            <a:r>
              <a:rPr lang="en-US" sz="2800" dirty="0" smtClean="0"/>
              <a:t>&amp; academic</a:t>
            </a:r>
            <a:r>
              <a:rPr lang="en-US" sz="2800" dirty="0"/>
              <a:t> </a:t>
            </a:r>
            <a:r>
              <a:rPr lang="en-US" sz="2800" b="0" i="0" u="none" strike="noStrike" baseline="0" dirty="0" smtClean="0"/>
              <a:t>competencies; and</a:t>
            </a:r>
          </a:p>
          <a:p>
            <a:r>
              <a:rPr lang="en-US" sz="2800" dirty="0"/>
              <a:t>E</a:t>
            </a:r>
            <a:r>
              <a:rPr lang="en-US" sz="2800" b="0" i="0" u="none" strike="noStrike" baseline="0" dirty="0" smtClean="0"/>
              <a:t>ngagement with families.</a:t>
            </a:r>
            <a:endParaRPr lang="en-US" sz="2800" dirty="0"/>
          </a:p>
        </p:txBody>
      </p:sp>
    </p:spTree>
    <p:extLst>
      <p:ext uri="{BB962C8B-B14F-4D97-AF65-F5344CB8AC3E}">
        <p14:creationId xmlns:p14="http://schemas.microsoft.com/office/powerpoint/2010/main" val="1333079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Transition Skill Development</a:t>
            </a:r>
            <a:endParaRPr lang="en-US" sz="4000" b="1" dirty="0"/>
          </a:p>
        </p:txBody>
      </p:sp>
      <p:sp>
        <p:nvSpPr>
          <p:cNvPr id="3" name="Content Placeholder 2"/>
          <p:cNvSpPr>
            <a:spLocks noGrp="1"/>
          </p:cNvSpPr>
          <p:nvPr>
            <p:ph idx="1"/>
          </p:nvPr>
        </p:nvSpPr>
        <p:spPr>
          <a:xfrm>
            <a:off x="228600" y="1219200"/>
            <a:ext cx="8686800" cy="4876800"/>
          </a:xfrm>
        </p:spPr>
        <p:txBody>
          <a:bodyPr/>
          <a:lstStyle/>
          <a:p>
            <a:pPr marL="0" indent="0">
              <a:buNone/>
            </a:pPr>
            <a:endParaRPr lang="en-US" sz="2800" dirty="0" smtClean="0"/>
          </a:p>
          <a:p>
            <a:pPr marL="0" indent="0">
              <a:buNone/>
            </a:pPr>
            <a:r>
              <a:rPr lang="en-US" sz="2800" dirty="0" smtClean="0"/>
              <a:t>Using the </a:t>
            </a:r>
            <a:r>
              <a:rPr lang="en-US" sz="2800" b="1" i="1" dirty="0" smtClean="0"/>
              <a:t>Expanding the Circle </a:t>
            </a:r>
            <a:r>
              <a:rPr lang="en-US" sz="2800" dirty="0" smtClean="0"/>
              <a:t>curriculum with </a:t>
            </a:r>
            <a:r>
              <a:rPr lang="en-US" sz="2800" b="0" i="0" u="none" strike="noStrike" baseline="0" dirty="0" smtClean="0"/>
              <a:t>four structured</a:t>
            </a:r>
            <a:r>
              <a:rPr lang="en-US" sz="2800" b="0" i="0" u="none" strike="noStrike" dirty="0" smtClean="0"/>
              <a:t> </a:t>
            </a:r>
            <a:r>
              <a:rPr lang="en-US" sz="2800" b="0" i="0" u="none" strike="noStrike" baseline="0" dirty="0" smtClean="0"/>
              <a:t>components: </a:t>
            </a:r>
          </a:p>
          <a:p>
            <a:r>
              <a:rPr lang="en-US" sz="2800" i="1" dirty="0"/>
              <a:t>E</a:t>
            </a:r>
            <a:r>
              <a:rPr lang="en-US" sz="2800" b="0" i="1" u="none" strike="noStrike" baseline="0" dirty="0" smtClean="0"/>
              <a:t>xploration of “self” </a:t>
            </a:r>
            <a:r>
              <a:rPr lang="en-US" sz="2800" b="0" i="0" u="none" strike="noStrike" baseline="0" dirty="0" smtClean="0"/>
              <a:t>interests, aptitudes, and</a:t>
            </a:r>
            <a:r>
              <a:rPr lang="en-US" sz="2800" b="0" i="0" u="none" strike="noStrike" dirty="0" smtClean="0"/>
              <a:t> </a:t>
            </a:r>
            <a:r>
              <a:rPr lang="en-US" sz="2800" b="0" i="0" u="none" strike="noStrike" baseline="0" dirty="0" smtClean="0"/>
              <a:t>values; </a:t>
            </a:r>
          </a:p>
          <a:p>
            <a:r>
              <a:rPr lang="en-US" sz="2800" dirty="0" smtClean="0"/>
              <a:t>Development of non-academic skills</a:t>
            </a:r>
            <a:r>
              <a:rPr lang="en-US" sz="2000" dirty="0" smtClean="0"/>
              <a:t>(e.g.:</a:t>
            </a:r>
            <a:r>
              <a:rPr lang="en-US" sz="2000" b="0" i="0" u="none" strike="noStrike" baseline="0" dirty="0" smtClean="0"/>
              <a:t> decision-making, self-advocacy, problem-solving, diversity awareness, goal setting,</a:t>
            </a:r>
            <a:r>
              <a:rPr lang="en-US" sz="2000" b="0" i="0" u="none" strike="noStrike" dirty="0" smtClean="0"/>
              <a:t> </a:t>
            </a:r>
            <a:r>
              <a:rPr lang="en-US" sz="2000" b="0" i="0" u="none" strike="noStrike" baseline="0" dirty="0" smtClean="0"/>
              <a:t>organization, and communication</a:t>
            </a:r>
            <a:r>
              <a:rPr lang="en-US" sz="2000" dirty="0" smtClean="0"/>
              <a:t>);</a:t>
            </a:r>
            <a:endParaRPr lang="en-US" sz="2000" b="0" i="0" u="none" strike="noStrike" baseline="0" dirty="0" smtClean="0"/>
          </a:p>
          <a:p>
            <a:r>
              <a:rPr lang="en-US" sz="2800" dirty="0" smtClean="0"/>
              <a:t>E</a:t>
            </a:r>
            <a:r>
              <a:rPr lang="en-US" sz="2800" b="0" i="0" u="none" strike="noStrike" baseline="0" dirty="0" smtClean="0"/>
              <a:t>xploration</a:t>
            </a:r>
            <a:r>
              <a:rPr lang="en-US" sz="2800" b="0" i="0" u="none" strike="noStrike" dirty="0" smtClean="0"/>
              <a:t> of</a:t>
            </a:r>
            <a:r>
              <a:rPr lang="en-US" sz="2800" b="0" i="0" u="none" strike="noStrike" baseline="0" dirty="0" smtClean="0"/>
              <a:t> postsecondary and career</a:t>
            </a:r>
          </a:p>
          <a:p>
            <a:r>
              <a:rPr lang="en-US" sz="2800" b="0" i="0" u="none" strike="noStrike" baseline="0" dirty="0" smtClean="0"/>
              <a:t>Options;</a:t>
            </a:r>
          </a:p>
          <a:p>
            <a:r>
              <a:rPr lang="en-US" sz="2800" b="0" u="none" strike="noStrike" baseline="0" dirty="0" smtClean="0"/>
              <a:t>Development of a </a:t>
            </a:r>
            <a:r>
              <a:rPr lang="en-US" sz="2800" b="0" i="0" u="none" strike="noStrike" baseline="0" dirty="0" smtClean="0"/>
              <a:t>personal profile for the</a:t>
            </a:r>
            <a:r>
              <a:rPr lang="en-US" sz="2800" b="0" i="0" u="none" strike="noStrike" dirty="0" smtClean="0"/>
              <a:t> future</a:t>
            </a:r>
            <a:r>
              <a:rPr lang="en-US" sz="2800" b="0" i="0" u="none" strike="noStrike" baseline="0" dirty="0" smtClean="0"/>
              <a:t>.</a:t>
            </a:r>
            <a:endParaRPr lang="en-US" sz="2800" dirty="0"/>
          </a:p>
        </p:txBody>
      </p:sp>
    </p:spTree>
    <p:extLst>
      <p:ext uri="{BB962C8B-B14F-4D97-AF65-F5344CB8AC3E}">
        <p14:creationId xmlns:p14="http://schemas.microsoft.com/office/powerpoint/2010/main" val="235160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686800" cy="533400"/>
          </a:xfrm>
        </p:spPr>
        <p:txBody>
          <a:bodyPr/>
          <a:lstStyle/>
          <a:p>
            <a:pPr algn="ctr"/>
            <a:r>
              <a:rPr lang="en-US" sz="2200" b="1" dirty="0" smtClean="0"/>
              <a:t>Logic Model for the MAP Project</a:t>
            </a:r>
            <a:endParaRPr lang="en-US" sz="2200" b="1" dirty="0"/>
          </a:p>
        </p:txBody>
      </p:sp>
      <p:pic>
        <p:nvPicPr>
          <p:cNvPr id="2" name="Picture 1" descr="Support from C&amp;C mentors provided connecting services to juvenile offenders so they make a positive transition back to school and community and are successful there." title="Flow Chart Illustration"/>
          <p:cNvPicPr>
            <a:picLocks noChangeAspect="1"/>
          </p:cNvPicPr>
          <p:nvPr/>
        </p:nvPicPr>
        <p:blipFill rotWithShape="1">
          <a:blip r:embed="rId2"/>
          <a:srcRect t="882"/>
          <a:stretch/>
        </p:blipFill>
        <p:spPr>
          <a:xfrm>
            <a:off x="381000" y="609599"/>
            <a:ext cx="8305800" cy="555859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8686800" cy="3429000"/>
          </a:xfrm>
        </p:spPr>
        <p:txBody>
          <a:bodyPr/>
          <a:lstStyle/>
          <a:p>
            <a:pPr algn="ctr"/>
            <a:r>
              <a:rPr lang="en-US" dirty="0" smtClean="0"/>
              <a:t>So, How Are We Doing So Far?</a:t>
            </a:r>
            <a:endParaRPr lang="en-US" dirty="0"/>
          </a:p>
        </p:txBody>
      </p:sp>
    </p:spTree>
    <p:extLst>
      <p:ext uri="{BB962C8B-B14F-4D97-AF65-F5344CB8AC3E}">
        <p14:creationId xmlns:p14="http://schemas.microsoft.com/office/powerpoint/2010/main" val="346158504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UofM-5 (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c">
  <a:themeElements>
    <a:clrScheme name="Custom 17">
      <a:dk1>
        <a:sysClr val="windowText" lastClr="000000"/>
      </a:dk1>
      <a:lt1>
        <a:sysClr val="window" lastClr="FFFFFF"/>
      </a:lt1>
      <a:dk2>
        <a:srgbClr val="646B86"/>
      </a:dk2>
      <a:lt2>
        <a:srgbClr val="FFC000"/>
      </a:lt2>
      <a:accent1>
        <a:srgbClr val="871B32"/>
      </a:accent1>
      <a:accent2>
        <a:srgbClr val="871B32"/>
      </a:accent2>
      <a:accent3>
        <a:srgbClr val="871B32"/>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UofM-5 (1).pot</Template>
  <TotalTime>464</TotalTime>
  <Words>1949</Words>
  <Application>Microsoft Office PowerPoint</Application>
  <PresentationFormat>On-screen Show (4:3)</PresentationFormat>
  <Paragraphs>540</Paragraphs>
  <Slides>32</Slides>
  <Notes>4</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UofM-5 (1)</vt:lpstr>
      <vt:lpstr>Civic</vt:lpstr>
      <vt:lpstr>Sketchbook</vt:lpstr>
      <vt:lpstr>Making A Map: Finding My Way Back (MAP) </vt:lpstr>
      <vt:lpstr>A Three State Collaboration on Community Re-entry of Juvenile Offenders with Disabilities</vt:lpstr>
      <vt:lpstr>Major Objectives</vt:lpstr>
      <vt:lpstr>The Reintegration Strategic Planning Toolkit </vt:lpstr>
      <vt:lpstr>Reintegration Toolkit provides:  a technically-sound process with specific tools that support:  </vt:lpstr>
      <vt:lpstr>Check &amp; Connect</vt:lpstr>
      <vt:lpstr>Transition Skill Development</vt:lpstr>
      <vt:lpstr>Logic Model for the MAP Project</vt:lpstr>
      <vt:lpstr>So, How Are We Doing So Far?</vt:lpstr>
      <vt:lpstr>Strategies Teaching Adolescent Young Offenders to Use Transition Skills: Project STAY OUT </vt:lpstr>
      <vt:lpstr>Project Purpose </vt:lpstr>
      <vt:lpstr> Strategies Teaching Adolescent Young Offenders to Use Transition Skills</vt:lpstr>
      <vt:lpstr>STAY OUT Logic Model</vt:lpstr>
      <vt:lpstr>The Role of the Transition Specialist</vt:lpstr>
      <vt:lpstr>Ecology of Transition Needs for Juvenile Offenders with Disabilities</vt:lpstr>
      <vt:lpstr>Essential Features of STAY OUT</vt:lpstr>
      <vt:lpstr>New Features</vt:lpstr>
      <vt:lpstr>Why Motivational Interviewing?</vt:lpstr>
      <vt:lpstr>Focused Implementation Needs</vt:lpstr>
      <vt:lpstr>Project RISE  Re-entry, Intervention &amp; Support for Engagement  Bridging the Gap Through Community Engagement </vt:lpstr>
      <vt:lpstr>Project RISE 1</vt:lpstr>
      <vt:lpstr>Project RISE 2 </vt:lpstr>
      <vt:lpstr>Project RISE 3</vt:lpstr>
      <vt:lpstr>Project RISE 4</vt:lpstr>
      <vt:lpstr>Project RISE 5</vt:lpstr>
      <vt:lpstr>Project RISE 6</vt:lpstr>
      <vt:lpstr>Project RISE  7</vt:lpstr>
      <vt:lpstr>Project RISE 8</vt:lpstr>
      <vt:lpstr>Project RISE 9</vt:lpstr>
      <vt:lpstr>Project RISE 10</vt:lpstr>
      <vt:lpstr>Project RISE 11</vt:lpstr>
      <vt:lpstr>Project RISE 12</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Map: Finding My Way Back (MAP)</dc:title>
  <dc:subject>Making A Map: Finding My Way Back (MAP)</dc:subject>
  <dc:creator>Office of Special Education Programs (OSEP)</dc:creator>
  <cp:lastModifiedBy>Linda Pady</cp:lastModifiedBy>
  <cp:revision>34</cp:revision>
  <dcterms:modified xsi:type="dcterms:W3CDTF">2014-07-14T22:14:31Z</dcterms:modified>
  <cp:category>Public Domain</cp:category>
</cp:coreProperties>
</file>