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80" r:id="rId18"/>
    <p:sldId id="275" r:id="rId19"/>
    <p:sldId id="276" r:id="rId20"/>
    <p:sldId id="278" r:id="rId21"/>
    <p:sldId id="279"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EA5"/>
    <a:srgbClr val="6093B1"/>
    <a:srgbClr val="699EAB"/>
    <a:srgbClr val="84A572"/>
    <a:srgbClr val="B9A641"/>
    <a:srgbClr val="92A94A"/>
    <a:srgbClr val="D3A339"/>
    <a:srgbClr val="EB9E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snapToGrid="0" snapToObjects="1">
      <p:cViewPr>
        <p:scale>
          <a:sx n="110" d="100"/>
          <a:sy n="110" d="100"/>
        </p:scale>
        <p:origin x="564" y="16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57C79-30C3-7D40-BC9F-84953DEBE62F}" type="datetimeFigureOut">
              <a:rPr lang="en-US" smtClean="0"/>
              <a:t>8/3/2014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6D31A-716E-E249-9E69-C9873F394A81}" type="slidenum">
              <a:rPr lang="en-US" smtClean="0"/>
              <a:t>‹#›</a:t>
            </a:fld>
            <a:endParaRPr lang="en-US"/>
          </a:p>
        </p:txBody>
      </p:sp>
    </p:spTree>
    <p:extLst>
      <p:ext uri="{BB962C8B-B14F-4D97-AF65-F5344CB8AC3E}">
        <p14:creationId xmlns:p14="http://schemas.microsoft.com/office/powerpoint/2010/main" val="3715559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735BA1-3456-4B40-9063-C05C247B901F}" type="slidenum">
              <a:rPr lang="en-US" smtClean="0"/>
              <a:pPr/>
              <a:t>1</a:t>
            </a:fld>
            <a:endParaRPr lang="en-US"/>
          </a:p>
        </p:txBody>
      </p:sp>
    </p:spTree>
    <p:extLst>
      <p:ext uri="{BB962C8B-B14F-4D97-AF65-F5344CB8AC3E}">
        <p14:creationId xmlns:p14="http://schemas.microsoft.com/office/powerpoint/2010/main" val="2934722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useo Slab 300"/>
                <a:cs typeface="Museo Slab 300"/>
              </a:rPr>
              <a:t>Bronwyn will start the All Means All video </a:t>
            </a:r>
            <a:r>
              <a:rPr lang="en-US" sz="1200" dirty="0" smtClean="0">
                <a:latin typeface="Museo Slab 300"/>
                <a:cs typeface="Museo Slab 300"/>
                <a:sym typeface="Wingdings" panose="05000000000000000000" pitchFamily="2" charset="2"/>
              </a:rPr>
              <a:t></a:t>
            </a:r>
            <a:endParaRPr lang="en-US" sz="1200" dirty="0" smtClean="0">
              <a:latin typeface="Museo Slab 300"/>
              <a:cs typeface="Museo Slab 300"/>
            </a:endParaRPr>
          </a:p>
          <a:p>
            <a:endParaRPr lang="en-US" dirty="0"/>
          </a:p>
        </p:txBody>
      </p:sp>
      <p:sp>
        <p:nvSpPr>
          <p:cNvPr id="4" name="Slide Number Placeholder 3"/>
          <p:cNvSpPr>
            <a:spLocks noGrp="1"/>
          </p:cNvSpPr>
          <p:nvPr>
            <p:ph type="sldNum" sz="quarter" idx="10"/>
          </p:nvPr>
        </p:nvSpPr>
        <p:spPr/>
        <p:txBody>
          <a:bodyPr/>
          <a:lstStyle/>
          <a:p>
            <a:fld id="{AC46D31A-716E-E249-9E69-C9873F394A81}" type="slidenum">
              <a:rPr lang="en-US" smtClean="0"/>
              <a:t>4</a:t>
            </a:fld>
            <a:endParaRPr lang="en-US"/>
          </a:p>
        </p:txBody>
      </p:sp>
    </p:spTree>
    <p:extLst>
      <p:ext uri="{BB962C8B-B14F-4D97-AF65-F5344CB8AC3E}">
        <p14:creationId xmlns:p14="http://schemas.microsoft.com/office/powerpoint/2010/main" val="389573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735BA1-3456-4B40-9063-C05C247B901F}" type="slidenum">
              <a:rPr lang="en-US" smtClean="0"/>
              <a:pPr/>
              <a:t>7</a:t>
            </a:fld>
            <a:endParaRPr lang="en-US"/>
          </a:p>
        </p:txBody>
      </p:sp>
    </p:spTree>
    <p:extLst>
      <p:ext uri="{BB962C8B-B14F-4D97-AF65-F5344CB8AC3E}">
        <p14:creationId xmlns:p14="http://schemas.microsoft.com/office/powerpoint/2010/main" val="125587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3F83F8F-9E65-7045-9DEF-FB41C951887A}" type="slidenum">
              <a:rPr lang="en-US" smtClean="0"/>
              <a:pPr/>
              <a:t>14</a:t>
            </a:fld>
            <a:endParaRPr lang="en-US"/>
          </a:p>
        </p:txBody>
      </p:sp>
    </p:spTree>
    <p:extLst>
      <p:ext uri="{BB962C8B-B14F-4D97-AF65-F5344CB8AC3E}">
        <p14:creationId xmlns:p14="http://schemas.microsoft.com/office/powerpoint/2010/main" val="69215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46D31A-716E-E249-9E69-C9873F394A81}" type="slidenum">
              <a:rPr lang="en-US" smtClean="0"/>
              <a:t>19</a:t>
            </a:fld>
            <a:endParaRPr lang="en-US"/>
          </a:p>
        </p:txBody>
      </p:sp>
    </p:spTree>
    <p:extLst>
      <p:ext uri="{BB962C8B-B14F-4D97-AF65-F5344CB8AC3E}">
        <p14:creationId xmlns:p14="http://schemas.microsoft.com/office/powerpoint/2010/main" val="297326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444B41A-6590-9446-B9F3-4AEEF0C14E49}" type="datetimeFigureOut">
              <a:rPr lang="en-US"/>
              <a:pPr>
                <a:defRPr/>
              </a:pPr>
              <a:t>8/3/2014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AEDE31-9366-014E-9FB1-1D0D54E446AC}" type="slidenum">
              <a:rPr lang="en-US"/>
              <a:pPr>
                <a:defRPr/>
              </a:pPr>
              <a:t>‹#›</a:t>
            </a:fld>
            <a:endParaRPr lang="en-US"/>
          </a:p>
        </p:txBody>
      </p:sp>
    </p:spTree>
    <p:extLst>
      <p:ext uri="{BB962C8B-B14F-4D97-AF65-F5344CB8AC3E}">
        <p14:creationId xmlns:p14="http://schemas.microsoft.com/office/powerpoint/2010/main" val="265476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300E5A9-9665-124D-994C-BA8DDB032D4E}" type="datetimeFigureOut">
              <a:rPr lang="en-US"/>
              <a:pPr>
                <a:defRPr/>
              </a:pPr>
              <a:t>8/3/2014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EE6B93-8D7F-6F42-8086-93CF35394C25}" type="slidenum">
              <a:rPr lang="en-US"/>
              <a:pPr>
                <a:defRPr/>
              </a:pPr>
              <a:t>‹#›</a:t>
            </a:fld>
            <a:endParaRPr lang="en-US"/>
          </a:p>
        </p:txBody>
      </p:sp>
    </p:spTree>
    <p:extLst>
      <p:ext uri="{BB962C8B-B14F-4D97-AF65-F5344CB8AC3E}">
        <p14:creationId xmlns:p14="http://schemas.microsoft.com/office/powerpoint/2010/main" val="4186126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6B6BD4-C69C-BE43-BA5C-074E4CD77848}" type="datetimeFigureOut">
              <a:rPr lang="en-US"/>
              <a:pPr>
                <a:defRPr/>
              </a:pPr>
              <a:t>8/3/2014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96DFF6-14EA-AD4A-B54F-A814606CB91D}" type="slidenum">
              <a:rPr lang="en-US"/>
              <a:pPr>
                <a:defRPr/>
              </a:pPr>
              <a:t>‹#›</a:t>
            </a:fld>
            <a:endParaRPr lang="en-US"/>
          </a:p>
        </p:txBody>
      </p:sp>
    </p:spTree>
    <p:extLst>
      <p:ext uri="{BB962C8B-B14F-4D97-AF65-F5344CB8AC3E}">
        <p14:creationId xmlns:p14="http://schemas.microsoft.com/office/powerpoint/2010/main" val="2226134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1F21A0-8F62-6341-B784-083D7E1D0EB8}" type="datetimeFigureOut">
              <a:rPr lang="en-US"/>
              <a:pPr>
                <a:defRPr/>
              </a:pPr>
              <a:t>8/3/2014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6E6BBF-B0AC-614F-82A7-48BAE26E2A02}" type="slidenum">
              <a:rPr lang="en-US"/>
              <a:pPr>
                <a:defRPr/>
              </a:pPr>
              <a:t>‹#›</a:t>
            </a:fld>
            <a:endParaRPr lang="en-US"/>
          </a:p>
        </p:txBody>
      </p:sp>
    </p:spTree>
    <p:extLst>
      <p:ext uri="{BB962C8B-B14F-4D97-AF65-F5344CB8AC3E}">
        <p14:creationId xmlns:p14="http://schemas.microsoft.com/office/powerpoint/2010/main" val="105505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1207A8-6DEC-D945-9A61-968CFFB61EBD}" type="datetimeFigureOut">
              <a:rPr lang="en-US"/>
              <a:pPr>
                <a:defRPr/>
              </a:pPr>
              <a:t>8/3/2014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0BDD02-CDBD-AE49-8A24-F77D1615E8C2}" type="slidenum">
              <a:rPr lang="en-US"/>
              <a:pPr>
                <a:defRPr/>
              </a:pPr>
              <a:t>‹#›</a:t>
            </a:fld>
            <a:endParaRPr lang="en-US"/>
          </a:p>
        </p:txBody>
      </p:sp>
    </p:spTree>
    <p:extLst>
      <p:ext uri="{BB962C8B-B14F-4D97-AF65-F5344CB8AC3E}">
        <p14:creationId xmlns:p14="http://schemas.microsoft.com/office/powerpoint/2010/main" val="243248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F3F62D-995A-F941-8492-ED94732EFD82}" type="datetimeFigureOut">
              <a:rPr lang="en-US"/>
              <a:pPr>
                <a:defRPr/>
              </a:pPr>
              <a:t>8/3/2014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3C88A9-6245-794B-88C3-F83F303F05D4}" type="slidenum">
              <a:rPr lang="en-US"/>
              <a:pPr>
                <a:defRPr/>
              </a:pPr>
              <a:t>‹#›</a:t>
            </a:fld>
            <a:endParaRPr lang="en-US"/>
          </a:p>
        </p:txBody>
      </p:sp>
    </p:spTree>
    <p:extLst>
      <p:ext uri="{BB962C8B-B14F-4D97-AF65-F5344CB8AC3E}">
        <p14:creationId xmlns:p14="http://schemas.microsoft.com/office/powerpoint/2010/main" val="167541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7A1FAD-6FA7-9844-90D9-17CD7E7B6363}" type="datetimeFigureOut">
              <a:rPr lang="en-US"/>
              <a:pPr>
                <a:defRPr/>
              </a:pPr>
              <a:t>8/3/2014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CD09B69-3727-2940-9B6C-02D0E37205D3}" type="slidenum">
              <a:rPr lang="en-US"/>
              <a:pPr>
                <a:defRPr/>
              </a:pPr>
              <a:t>‹#›</a:t>
            </a:fld>
            <a:endParaRPr lang="en-US"/>
          </a:p>
        </p:txBody>
      </p:sp>
    </p:spTree>
    <p:extLst>
      <p:ext uri="{BB962C8B-B14F-4D97-AF65-F5344CB8AC3E}">
        <p14:creationId xmlns:p14="http://schemas.microsoft.com/office/powerpoint/2010/main" val="351984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954D08-54FA-DA4A-84E4-2486ECAA61AA}" type="datetimeFigureOut">
              <a:rPr lang="en-US"/>
              <a:pPr>
                <a:defRPr/>
              </a:pPr>
              <a:t>8/3/2014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DFDBA9-5941-9245-9A0B-5CE181665895}" type="slidenum">
              <a:rPr lang="en-US"/>
              <a:pPr>
                <a:defRPr/>
              </a:pPr>
              <a:t>‹#›</a:t>
            </a:fld>
            <a:endParaRPr lang="en-US"/>
          </a:p>
        </p:txBody>
      </p:sp>
    </p:spTree>
    <p:extLst>
      <p:ext uri="{BB962C8B-B14F-4D97-AF65-F5344CB8AC3E}">
        <p14:creationId xmlns:p14="http://schemas.microsoft.com/office/powerpoint/2010/main" val="85864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837E69-9507-9643-9E0E-753CF501C992}" type="datetimeFigureOut">
              <a:rPr lang="en-US"/>
              <a:pPr>
                <a:defRPr/>
              </a:pPr>
              <a:t>8/3/2014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4D7E49-F623-4549-B0C9-397FDB212C2F}" type="slidenum">
              <a:rPr lang="en-US"/>
              <a:pPr>
                <a:defRPr/>
              </a:pPr>
              <a:t>‹#›</a:t>
            </a:fld>
            <a:endParaRPr lang="en-US"/>
          </a:p>
        </p:txBody>
      </p:sp>
    </p:spTree>
    <p:extLst>
      <p:ext uri="{BB962C8B-B14F-4D97-AF65-F5344CB8AC3E}">
        <p14:creationId xmlns:p14="http://schemas.microsoft.com/office/powerpoint/2010/main" val="2811876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D77726-EEB2-7245-B24F-FC7C6BB4578A}" type="datetimeFigureOut">
              <a:rPr lang="en-US"/>
              <a:pPr>
                <a:defRPr/>
              </a:pPr>
              <a:t>8/3/2014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5FDAFA-265C-C54D-B314-6538D34ECB75}" type="slidenum">
              <a:rPr lang="en-US"/>
              <a:pPr>
                <a:defRPr/>
              </a:pPr>
              <a:t>‹#›</a:t>
            </a:fld>
            <a:endParaRPr lang="en-US"/>
          </a:p>
        </p:txBody>
      </p:sp>
    </p:spTree>
    <p:extLst>
      <p:ext uri="{BB962C8B-B14F-4D97-AF65-F5344CB8AC3E}">
        <p14:creationId xmlns:p14="http://schemas.microsoft.com/office/powerpoint/2010/main" val="410869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321D63-10F3-8149-A745-344694F747B7}" type="datetimeFigureOut">
              <a:rPr lang="en-US"/>
              <a:pPr>
                <a:defRPr/>
              </a:pPr>
              <a:t>8/3/2014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E96784-F123-6542-8B49-B69B4DC909DE}" type="slidenum">
              <a:rPr lang="en-US"/>
              <a:pPr>
                <a:defRPr/>
              </a:pPr>
              <a:t>‹#›</a:t>
            </a:fld>
            <a:endParaRPr lang="en-US"/>
          </a:p>
        </p:txBody>
      </p:sp>
    </p:spTree>
    <p:extLst>
      <p:ext uri="{BB962C8B-B14F-4D97-AF65-F5344CB8AC3E}">
        <p14:creationId xmlns:p14="http://schemas.microsoft.com/office/powerpoint/2010/main" val="400783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F09040D-3994-C34E-A8DA-4B8F285D4B3D}" type="datetimeFigureOut">
              <a:rPr lang="en-US"/>
              <a:pPr>
                <a:defRPr/>
              </a:pPr>
              <a:t>8/3/2014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BD0ED9C-DC09-7541-9163-2FF3471ADB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swift@ku.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057400"/>
            <a:ext cx="7772400" cy="1470025"/>
          </a:xfrm>
        </p:spPr>
        <p:txBody>
          <a:bodyPr/>
          <a:lstStyle/>
          <a:p>
            <a:r>
              <a:rPr lang="en-US" sz="6000" dirty="0" smtClean="0">
                <a:solidFill>
                  <a:srgbClr val="F79646"/>
                </a:solidFill>
                <a:latin typeface="Museo Slab 700"/>
                <a:cs typeface="Museo Slab 700"/>
              </a:rPr>
              <a:t>SWIFT Center</a:t>
            </a:r>
            <a:endParaRPr lang="en-US" sz="6000" dirty="0">
              <a:solidFill>
                <a:srgbClr val="F79646"/>
              </a:solidFill>
              <a:latin typeface="Museo Slab 700"/>
              <a:cs typeface="Museo Slab 700"/>
            </a:endParaRPr>
          </a:p>
        </p:txBody>
      </p:sp>
      <p:sp>
        <p:nvSpPr>
          <p:cNvPr id="3" name="Subtitle 2"/>
          <p:cNvSpPr>
            <a:spLocks noGrp="1"/>
          </p:cNvSpPr>
          <p:nvPr>
            <p:ph type="subTitle" idx="1"/>
          </p:nvPr>
        </p:nvSpPr>
        <p:spPr>
          <a:xfrm>
            <a:off x="228600" y="4038600"/>
            <a:ext cx="8763000" cy="1752600"/>
          </a:xfrm>
        </p:spPr>
        <p:txBody>
          <a:bodyPr>
            <a:noAutofit/>
          </a:bodyPr>
          <a:lstStyle/>
          <a:p>
            <a:r>
              <a:rPr lang="en-US" sz="3600" dirty="0" smtClean="0"/>
              <a:t>SCHOOLWIDE INTEGRATED </a:t>
            </a:r>
            <a:br>
              <a:rPr lang="en-US" sz="3600" dirty="0" smtClean="0"/>
            </a:br>
            <a:r>
              <a:rPr lang="en-US" sz="3600" dirty="0" smtClean="0"/>
              <a:t>FRAMEWORK FOR TRANSFORMATION</a:t>
            </a:r>
          </a:p>
        </p:txBody>
      </p:sp>
    </p:spTree>
    <p:extLst>
      <p:ext uri="{BB962C8B-B14F-4D97-AF65-F5344CB8AC3E}">
        <p14:creationId xmlns:p14="http://schemas.microsoft.com/office/powerpoint/2010/main" val="27187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in 60</a:t>
            </a:r>
            <a:br>
              <a:rPr lang="en-US" dirty="0" smtClean="0">
                <a:solidFill>
                  <a:srgbClr val="F79646"/>
                </a:solidFill>
                <a:latin typeface="Museo Slab 700"/>
                <a:cs typeface="Museo Slab 700"/>
              </a:rPr>
            </a:br>
            <a:r>
              <a:rPr lang="en-US" sz="2400" dirty="0" smtClean="0">
                <a:solidFill>
                  <a:srgbClr val="F79646"/>
                </a:solidFill>
                <a:latin typeface="Museo Slab 700"/>
                <a:cs typeface="Museo Slab 700"/>
              </a:rPr>
              <a:t>Strong and Positive School Culture</a:t>
            </a:r>
            <a:endParaRPr lang="en-US" sz="2400" dirty="0">
              <a:solidFill>
                <a:srgbClr val="F79646"/>
              </a:solidFill>
              <a:latin typeface="Museo Slab 700"/>
              <a:cs typeface="Museo Slab 700"/>
            </a:endParaRPr>
          </a:p>
        </p:txBody>
      </p:sp>
    </p:spTree>
    <p:extLst>
      <p:ext uri="{BB962C8B-B14F-4D97-AF65-F5344CB8AC3E}">
        <p14:creationId xmlns:p14="http://schemas.microsoft.com/office/powerpoint/2010/main" val="4109991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905"/>
            <a:ext cx="8229600" cy="1143000"/>
          </a:xfrm>
        </p:spPr>
        <p:txBody>
          <a:bodyPr/>
          <a:lstStyle/>
          <a:p>
            <a:r>
              <a:rPr lang="en-US" sz="1600" dirty="0" smtClean="0"/>
              <a:t>SWIFT Domains and Features</a:t>
            </a:r>
            <a:endParaRPr lang="en-US" sz="1600" dirty="0"/>
          </a:p>
        </p:txBody>
      </p:sp>
      <p:pic>
        <p:nvPicPr>
          <p:cNvPr id="4" name="Picture 3" descr="The Domains and Features of SWIFT are illustrated. These include Adminstrative Leadership, MTSS, Integrated Education Framework, Family and Community Engagement, and Inclusive Policy Structure and Practice." title="SWIFT Domains and Features"/>
          <p:cNvPicPr>
            <a:picLocks noChangeAspect="1"/>
          </p:cNvPicPr>
          <p:nvPr/>
        </p:nvPicPr>
        <p:blipFill>
          <a:blip r:embed="rId2"/>
          <a:stretch>
            <a:fillRect/>
          </a:stretch>
        </p:blipFill>
        <p:spPr>
          <a:xfrm>
            <a:off x="345057" y="836762"/>
            <a:ext cx="8686799" cy="5881731"/>
          </a:xfrm>
          <a:prstGeom prst="rect">
            <a:avLst/>
          </a:prstGeom>
        </p:spPr>
      </p:pic>
    </p:spTree>
    <p:extLst>
      <p:ext uri="{BB962C8B-B14F-4D97-AF65-F5344CB8AC3E}">
        <p14:creationId xmlns:p14="http://schemas.microsoft.com/office/powerpoint/2010/main" val="3215941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lstStyle/>
          <a:p>
            <a:r>
              <a:rPr lang="en-US" dirty="0" smtClean="0"/>
              <a:t/>
            </a:r>
            <a:br>
              <a:rPr lang="en-US" dirty="0" smtClean="0"/>
            </a:br>
            <a:r>
              <a:rPr lang="en-US" dirty="0" smtClean="0"/>
              <a:t/>
            </a:r>
            <a:br>
              <a:rPr lang="en-US" dirty="0" smtClean="0"/>
            </a:br>
            <a:r>
              <a:rPr lang="en-US" dirty="0" smtClean="0">
                <a:solidFill>
                  <a:srgbClr val="F79646"/>
                </a:solidFill>
                <a:latin typeface="Museo Slab 700"/>
                <a:cs typeface="Museo Slab 700"/>
              </a:rPr>
              <a:t>SWIFT in 60</a:t>
            </a:r>
            <a:br>
              <a:rPr lang="en-US" dirty="0" smtClean="0">
                <a:solidFill>
                  <a:srgbClr val="F79646"/>
                </a:solidFill>
                <a:latin typeface="Museo Slab 700"/>
                <a:cs typeface="Museo Slab 700"/>
              </a:rPr>
            </a:br>
            <a:r>
              <a:rPr lang="en-US" sz="2400" dirty="0" smtClean="0">
                <a:solidFill>
                  <a:srgbClr val="F79646"/>
                </a:solidFill>
                <a:latin typeface="Museo Slab 700"/>
                <a:cs typeface="Museo Slab 700"/>
              </a:rPr>
              <a:t>Trusting Community Partnerships</a:t>
            </a:r>
            <a:r>
              <a:rPr lang="en-US" dirty="0" smtClean="0">
                <a:solidFill>
                  <a:srgbClr val="F79646"/>
                </a:solidFill>
                <a:latin typeface="Museo Slab 700"/>
                <a:cs typeface="Museo Slab 700"/>
              </a:rPr>
              <a:t/>
            </a:r>
            <a:br>
              <a:rPr lang="en-US" dirty="0" smtClean="0">
                <a:solidFill>
                  <a:srgbClr val="F79646"/>
                </a:solidFill>
                <a:latin typeface="Museo Slab 700"/>
                <a:cs typeface="Museo Slab 700"/>
              </a:rPr>
            </a:br>
            <a:r>
              <a:rPr lang="en-US" u="sng" dirty="0">
                <a:solidFill>
                  <a:srgbClr val="F79646"/>
                </a:solidFill>
              </a:rPr>
              <a:t/>
            </a:r>
            <a:br>
              <a:rPr lang="en-US" u="sng" dirty="0">
                <a:solidFill>
                  <a:srgbClr val="F79646"/>
                </a:solidFill>
              </a:rPr>
            </a:br>
            <a:endParaRPr lang="en-US" dirty="0">
              <a:solidFill>
                <a:srgbClr val="F79646"/>
              </a:solidFill>
            </a:endParaRPr>
          </a:p>
        </p:txBody>
      </p:sp>
    </p:spTree>
    <p:extLst>
      <p:ext uri="{BB962C8B-B14F-4D97-AF65-F5344CB8AC3E}">
        <p14:creationId xmlns:p14="http://schemas.microsoft.com/office/powerpoint/2010/main" val="790161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400" dirty="0" smtClean="0"/>
              <a:t>SWIFT and MTSS</a:t>
            </a:r>
            <a:endParaRPr lang="en-US" sz="1400" dirty="0"/>
          </a:p>
        </p:txBody>
      </p:sp>
      <p:pic>
        <p:nvPicPr>
          <p:cNvPr id="2" name="Picture 1" descr="This slide depects the three tiers found within a multi tierd system of support framework for academic and behavioral support.  The words all , some, and few are used to describe primary, secondary, and tertiary interventions with a graphic of many children, some children, and a few children and the interventions they may recieve under the picture." title="MTSS"/>
          <p:cNvPicPr>
            <a:picLocks noChangeAspect="1"/>
          </p:cNvPicPr>
          <p:nvPr/>
        </p:nvPicPr>
        <p:blipFill>
          <a:blip r:embed="rId2"/>
          <a:stretch>
            <a:fillRect/>
          </a:stretch>
        </p:blipFill>
        <p:spPr>
          <a:xfrm>
            <a:off x="0" y="1009291"/>
            <a:ext cx="8875059" cy="5779697"/>
          </a:xfrm>
          <a:prstGeom prst="rect">
            <a:avLst/>
          </a:prstGeom>
        </p:spPr>
      </p:pic>
    </p:spTree>
    <p:extLst>
      <p:ext uri="{BB962C8B-B14F-4D97-AF65-F5344CB8AC3E}">
        <p14:creationId xmlns:p14="http://schemas.microsoft.com/office/powerpoint/2010/main" val="1031799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4406900"/>
            <a:ext cx="7351714" cy="1362075"/>
          </a:xfrm>
        </p:spPr>
        <p:txBody>
          <a:bodyPr>
            <a:normAutofit/>
          </a:bodyPr>
          <a:lstStyle/>
          <a:p>
            <a:r>
              <a:rPr lang="en-US" sz="5400" b="0" dirty="0" smtClean="0">
                <a:solidFill>
                  <a:srgbClr val="F79646"/>
                </a:solidFill>
                <a:latin typeface="Museo Slab 700"/>
                <a:cs typeface="Museo Slab 700"/>
              </a:rPr>
              <a:t>SWIFT Products</a:t>
            </a:r>
            <a:endParaRPr lang="en-US" sz="5400" b="0" dirty="0">
              <a:solidFill>
                <a:srgbClr val="F79646"/>
              </a:solidFill>
              <a:latin typeface="Museo Slab 700"/>
              <a:cs typeface="Museo Slab 700"/>
            </a:endParaRPr>
          </a:p>
        </p:txBody>
      </p:sp>
      <p:sp>
        <p:nvSpPr>
          <p:cNvPr id="3" name="Text Placeholder 2"/>
          <p:cNvSpPr>
            <a:spLocks noGrp="1"/>
          </p:cNvSpPr>
          <p:nvPr>
            <p:ph type="body" idx="1"/>
          </p:nvPr>
        </p:nvSpPr>
        <p:spPr>
          <a:xfrm>
            <a:off x="1142999" y="2906713"/>
            <a:ext cx="7351713" cy="1500187"/>
          </a:xfrm>
        </p:spPr>
        <p:txBody>
          <a:bodyPr>
            <a:normAutofit/>
          </a:bodyPr>
          <a:lstStyle/>
          <a:p>
            <a:r>
              <a:rPr lang="en-US" sz="2800" dirty="0" smtClean="0">
                <a:latin typeface="Museo Slab 700"/>
                <a:cs typeface="Museo Slab 700"/>
              </a:rPr>
              <a:t>SWIFT Progress on Products</a:t>
            </a:r>
          </a:p>
        </p:txBody>
      </p:sp>
    </p:spTree>
    <p:extLst>
      <p:ext uri="{BB962C8B-B14F-4D97-AF65-F5344CB8AC3E}">
        <p14:creationId xmlns:p14="http://schemas.microsoft.com/office/powerpoint/2010/main" val="2479220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Swiftschools.org</a:t>
            </a:r>
            <a:endParaRPr lang="en-US" sz="1600" dirty="0"/>
          </a:p>
        </p:txBody>
      </p:sp>
      <p:pic>
        <p:nvPicPr>
          <p:cNvPr id="4" name="Picture 3" descr="This is the landing page of the SWIFT website with the menu at the top and the words TRANSFORMING EDUCATION.  we will quickly go through the content of this website and the words will be read out loud on this slide." title="SWIFT website"/>
          <p:cNvPicPr>
            <a:picLocks noChangeAspect="1"/>
          </p:cNvPicPr>
          <p:nvPr/>
        </p:nvPicPr>
        <p:blipFill>
          <a:blip r:embed="rId2"/>
          <a:stretch>
            <a:fillRect/>
          </a:stretch>
        </p:blipFill>
        <p:spPr>
          <a:xfrm>
            <a:off x="-388190" y="345057"/>
            <a:ext cx="11514274" cy="5900467"/>
          </a:xfrm>
          <a:prstGeom prst="rect">
            <a:avLst/>
          </a:prstGeom>
        </p:spPr>
      </p:pic>
    </p:spTree>
    <p:extLst>
      <p:ext uri="{BB962C8B-B14F-4D97-AF65-F5344CB8AC3E}">
        <p14:creationId xmlns:p14="http://schemas.microsoft.com/office/powerpoint/2010/main" val="966812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Field Guide</a:t>
            </a:r>
            <a:endParaRPr lang="en-US" dirty="0">
              <a:solidFill>
                <a:srgbClr val="F79646"/>
              </a:solidFill>
              <a:latin typeface="Museo Slab 700"/>
              <a:cs typeface="Museo Slab 700"/>
            </a:endParaRPr>
          </a:p>
        </p:txBody>
      </p:sp>
      <p:sp>
        <p:nvSpPr>
          <p:cNvPr id="3" name="Content Placeholder 2"/>
          <p:cNvSpPr>
            <a:spLocks noGrp="1"/>
          </p:cNvSpPr>
          <p:nvPr>
            <p:ph idx="1"/>
          </p:nvPr>
        </p:nvSpPr>
        <p:spPr>
          <a:xfrm>
            <a:off x="819726" y="1600200"/>
            <a:ext cx="7867073" cy="4103255"/>
          </a:xfrm>
        </p:spPr>
        <p:txBody>
          <a:bodyPr>
            <a:normAutofit fontScale="85000" lnSpcReduction="20000"/>
          </a:bodyPr>
          <a:lstStyle/>
          <a:p>
            <a:r>
              <a:rPr lang="en-US" dirty="0" smtClean="0">
                <a:latin typeface="Museo Sans 300"/>
                <a:cs typeface="Museo Sans 300"/>
              </a:rPr>
              <a:t>Offers </a:t>
            </a:r>
            <a:r>
              <a:rPr lang="en-US" dirty="0">
                <a:latin typeface="Museo Sans 300"/>
                <a:cs typeface="Museo Sans 300"/>
              </a:rPr>
              <a:t>administrators, educators, families, and community members </a:t>
            </a:r>
            <a:r>
              <a:rPr lang="en-US" dirty="0" smtClean="0">
                <a:latin typeface="Museo Sans 300"/>
                <a:cs typeface="Museo Sans 300"/>
              </a:rPr>
              <a:t>tools to </a:t>
            </a:r>
            <a:r>
              <a:rPr lang="en-US" dirty="0">
                <a:latin typeface="Museo Sans 300"/>
                <a:cs typeface="Museo Sans 300"/>
              </a:rPr>
              <a:t>transform </a:t>
            </a:r>
            <a:r>
              <a:rPr lang="en-US" dirty="0" smtClean="0">
                <a:latin typeface="Museo Sans 300"/>
                <a:cs typeface="Museo Sans 300"/>
              </a:rPr>
              <a:t>schools</a:t>
            </a:r>
          </a:p>
          <a:p>
            <a:pPr marL="0" indent="0">
              <a:buNone/>
            </a:pPr>
            <a:endParaRPr lang="en-US" dirty="0">
              <a:latin typeface="Museo Sans 300"/>
              <a:cs typeface="Museo Sans 300"/>
            </a:endParaRPr>
          </a:p>
          <a:p>
            <a:r>
              <a:rPr lang="en-US" dirty="0" smtClean="0">
                <a:latin typeface="Museo Sans 300"/>
                <a:cs typeface="Museo Sans 300"/>
              </a:rPr>
              <a:t>Provides </a:t>
            </a:r>
            <a:r>
              <a:rPr lang="en-US" dirty="0">
                <a:latin typeface="Museo Sans 300"/>
                <a:cs typeface="Museo Sans 300"/>
              </a:rPr>
              <a:t>guidance for teams to address </a:t>
            </a:r>
            <a:r>
              <a:rPr lang="en-US" dirty="0" smtClean="0">
                <a:latin typeface="Museo Sans 300"/>
                <a:cs typeface="Museo Sans 300"/>
              </a:rPr>
              <a:t>leadership and </a:t>
            </a:r>
            <a:r>
              <a:rPr lang="en-US" dirty="0">
                <a:latin typeface="Museo Sans 300"/>
                <a:cs typeface="Museo Sans 300"/>
              </a:rPr>
              <a:t>teacher support systems, evidenced-based instruction, organizational structures, and family and community </a:t>
            </a:r>
            <a:r>
              <a:rPr lang="en-US" dirty="0" smtClean="0">
                <a:latin typeface="Museo Sans 300"/>
                <a:cs typeface="Museo Sans 300"/>
              </a:rPr>
              <a:t>engagement </a:t>
            </a:r>
          </a:p>
          <a:p>
            <a:pPr marL="0" indent="0">
              <a:buNone/>
            </a:pPr>
            <a:endParaRPr lang="en-US" dirty="0" smtClean="0">
              <a:latin typeface="Museo Sans 300"/>
              <a:cs typeface="Museo Sans 300"/>
            </a:endParaRPr>
          </a:p>
          <a:p>
            <a:r>
              <a:rPr lang="en-US" dirty="0">
                <a:latin typeface="Museo Sans 300"/>
                <a:cs typeface="Museo Sans 300"/>
              </a:rPr>
              <a:t>Is </a:t>
            </a:r>
            <a:r>
              <a:rPr lang="en-US" dirty="0" smtClean="0">
                <a:latin typeface="Museo Sans 300"/>
                <a:cs typeface="Museo Sans 300"/>
              </a:rPr>
              <a:t>easily accessible and portable </a:t>
            </a:r>
            <a:endParaRPr lang="en-US" dirty="0">
              <a:latin typeface="Museo Sans 300"/>
              <a:cs typeface="Museo Sans 300"/>
            </a:endParaRPr>
          </a:p>
        </p:txBody>
      </p:sp>
      <p:pic>
        <p:nvPicPr>
          <p:cNvPr id="4" name="Picture 2" descr="This is a graphic design of an app on a touchscreen with a finger touching the screen." title="SWIFT Filed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450" y="304800"/>
            <a:ext cx="1123950" cy="11239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23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Fidelity of Implementation Tool (FIT)</a:t>
            </a:r>
            <a:endParaRPr lang="en-US" dirty="0">
              <a:solidFill>
                <a:srgbClr val="F79646"/>
              </a:solidFill>
              <a:latin typeface="Museo Slab 700"/>
              <a:cs typeface="Museo Slab 700"/>
            </a:endParaRPr>
          </a:p>
        </p:txBody>
      </p:sp>
      <p:sp>
        <p:nvSpPr>
          <p:cNvPr id="3" name="Content Placeholder 2"/>
          <p:cNvSpPr>
            <a:spLocks noGrp="1"/>
          </p:cNvSpPr>
          <p:nvPr>
            <p:ph idx="1"/>
          </p:nvPr>
        </p:nvSpPr>
        <p:spPr>
          <a:xfrm>
            <a:off x="914400" y="1600200"/>
            <a:ext cx="8229600" cy="4525963"/>
          </a:xfrm>
        </p:spPr>
        <p:txBody>
          <a:bodyPr>
            <a:normAutofit/>
          </a:bodyPr>
          <a:lstStyle/>
          <a:p>
            <a:pPr>
              <a:buFont typeface="Arial"/>
              <a:buChar char="•"/>
            </a:pPr>
            <a:r>
              <a:rPr lang="en-US" sz="2800" dirty="0" smtClean="0">
                <a:latin typeface="Museo Sans 300"/>
                <a:cs typeface="Museo Sans 300"/>
              </a:rPr>
              <a:t>A tool used to examine progress on the implementation of the critical features of SWIFT</a:t>
            </a:r>
          </a:p>
          <a:p>
            <a:pPr>
              <a:buFont typeface="Arial"/>
              <a:buChar char="•"/>
            </a:pPr>
            <a:r>
              <a:rPr lang="en-US" sz="2800" dirty="0" smtClean="0">
                <a:latin typeface="Museo Sans 300"/>
                <a:cs typeface="Museo Sans 300"/>
              </a:rPr>
              <a:t>Contains categories of essential SWIFT practices and specific indicators leading </a:t>
            </a:r>
            <a:r>
              <a:rPr lang="en-US" sz="2800" dirty="0">
                <a:latin typeface="Museo Sans 300"/>
                <a:cs typeface="Museo Sans 300"/>
              </a:rPr>
              <a:t>to </a:t>
            </a:r>
            <a:r>
              <a:rPr lang="en-US" sz="2800" dirty="0" err="1">
                <a:latin typeface="Museo Sans 300"/>
                <a:cs typeface="Museo Sans 300"/>
              </a:rPr>
              <a:t>schoolwide</a:t>
            </a:r>
            <a:r>
              <a:rPr lang="en-US" sz="2800" dirty="0">
                <a:latin typeface="Museo Sans 300"/>
                <a:cs typeface="Museo Sans 300"/>
              </a:rPr>
              <a:t> inclusive </a:t>
            </a:r>
            <a:r>
              <a:rPr lang="en-US" sz="2800" dirty="0" smtClean="0">
                <a:latin typeface="Museo Sans 300"/>
                <a:cs typeface="Museo Sans 300"/>
              </a:rPr>
              <a:t>transformation</a:t>
            </a:r>
          </a:p>
          <a:p>
            <a:pPr>
              <a:buFont typeface="Arial"/>
              <a:buChar char="•"/>
            </a:pPr>
            <a:r>
              <a:rPr lang="en-US" sz="2800" dirty="0" smtClean="0">
                <a:latin typeface="Museo Sans 300"/>
                <a:cs typeface="Museo Sans 300"/>
              </a:rPr>
              <a:t>Informs the SWIFT Technical Assistance Team to best focus supports</a:t>
            </a:r>
          </a:p>
          <a:p>
            <a:pPr marL="0" indent="0">
              <a:buNone/>
            </a:pPr>
            <a:endParaRPr lang="en-US" dirty="0"/>
          </a:p>
          <a:p>
            <a:endParaRPr lang="en-US" dirty="0"/>
          </a:p>
        </p:txBody>
      </p:sp>
    </p:spTree>
    <p:extLst>
      <p:ext uri="{BB962C8B-B14F-4D97-AF65-F5344CB8AC3E}">
        <p14:creationId xmlns:p14="http://schemas.microsoft.com/office/powerpoint/2010/main" val="4258130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Fidelity Integrity Assessment (FIA)</a:t>
            </a:r>
            <a:endParaRPr lang="en-US" dirty="0">
              <a:solidFill>
                <a:srgbClr val="F79646"/>
              </a:solidFill>
              <a:latin typeface="Museo Slab 700"/>
              <a:cs typeface="Museo Slab 700"/>
            </a:endParaRPr>
          </a:p>
        </p:txBody>
      </p:sp>
      <p:sp>
        <p:nvSpPr>
          <p:cNvPr id="3" name="Content Placeholder 2"/>
          <p:cNvSpPr>
            <a:spLocks noGrp="1"/>
          </p:cNvSpPr>
          <p:nvPr>
            <p:ph idx="1"/>
          </p:nvPr>
        </p:nvSpPr>
        <p:spPr>
          <a:xfrm>
            <a:off x="914400" y="1600200"/>
            <a:ext cx="8229600" cy="4091709"/>
          </a:xfrm>
        </p:spPr>
        <p:txBody>
          <a:bodyPr>
            <a:normAutofit fontScale="92500" lnSpcReduction="10000"/>
          </a:bodyPr>
          <a:lstStyle/>
          <a:p>
            <a:pPr>
              <a:buSzPct val="82000"/>
              <a:buFont typeface="Arial"/>
              <a:buChar char="•"/>
            </a:pPr>
            <a:r>
              <a:rPr lang="en-US" sz="3000" dirty="0">
                <a:latin typeface="Museo Sans 300"/>
                <a:cs typeface="Museo Sans 300"/>
              </a:rPr>
              <a:t>Same conceptual structure as SWIFT-FIT </a:t>
            </a:r>
          </a:p>
          <a:p>
            <a:pPr>
              <a:buSzPct val="82000"/>
              <a:buFont typeface="Arial"/>
              <a:buChar char="•"/>
            </a:pPr>
            <a:r>
              <a:rPr lang="en-US" sz="3000" dirty="0" smtClean="0">
                <a:latin typeface="Museo Sans 300"/>
                <a:cs typeface="Museo Sans 300"/>
              </a:rPr>
              <a:t>Progress</a:t>
            </a:r>
            <a:r>
              <a:rPr lang="en-US" sz="3000" dirty="0">
                <a:latin typeface="Museo Sans 300"/>
                <a:cs typeface="Museo Sans 300"/>
              </a:rPr>
              <a:t>-monitoring measure </a:t>
            </a:r>
            <a:r>
              <a:rPr lang="en-US" sz="3000" dirty="0" smtClean="0">
                <a:latin typeface="Museo Sans 300"/>
                <a:cs typeface="Museo Sans 300"/>
              </a:rPr>
              <a:t>to </a:t>
            </a:r>
            <a:r>
              <a:rPr lang="en-US" sz="3000" dirty="0">
                <a:latin typeface="Museo Sans 300"/>
                <a:cs typeface="Museo Sans 300"/>
              </a:rPr>
              <a:t>assess progress and plan short-term </a:t>
            </a:r>
            <a:r>
              <a:rPr lang="en-US" sz="3000" dirty="0" smtClean="0">
                <a:latin typeface="Museo Sans 300"/>
                <a:cs typeface="Museo Sans 300"/>
              </a:rPr>
              <a:t>action steps </a:t>
            </a:r>
            <a:r>
              <a:rPr lang="en-US" sz="3000" dirty="0">
                <a:latin typeface="Museo Sans 300"/>
                <a:cs typeface="Museo Sans 300"/>
              </a:rPr>
              <a:t>related to SWIFT implementation</a:t>
            </a:r>
            <a:endParaRPr lang="en-US" sz="3000" dirty="0" smtClean="0">
              <a:latin typeface="Museo Sans 300"/>
              <a:cs typeface="Museo Sans 300"/>
            </a:endParaRPr>
          </a:p>
          <a:p>
            <a:pPr>
              <a:buSzPct val="82000"/>
              <a:buFont typeface="Arial"/>
              <a:buChar char="•"/>
            </a:pPr>
            <a:r>
              <a:rPr lang="en-US" sz="3000" dirty="0" smtClean="0">
                <a:latin typeface="Museo Sans 300"/>
                <a:cs typeface="Museo Sans 300"/>
              </a:rPr>
              <a:t>Used </a:t>
            </a:r>
            <a:r>
              <a:rPr lang="en-US" sz="3000" dirty="0">
                <a:latin typeface="Museo Sans 300"/>
                <a:cs typeface="Museo Sans 300"/>
              </a:rPr>
              <a:t>by a trained school leadership teams every </a:t>
            </a:r>
            <a:r>
              <a:rPr lang="en-US" sz="3000" dirty="0" smtClean="0">
                <a:latin typeface="Museo Sans 300"/>
                <a:cs typeface="Museo Sans 300"/>
              </a:rPr>
              <a:t>6 to </a:t>
            </a:r>
            <a:r>
              <a:rPr lang="en-US" sz="3000" dirty="0">
                <a:latin typeface="Museo Sans 300"/>
                <a:cs typeface="Museo Sans 300"/>
              </a:rPr>
              <a:t>8 </a:t>
            </a:r>
            <a:r>
              <a:rPr lang="en-US" sz="3000" dirty="0" smtClean="0">
                <a:latin typeface="Museo Sans 300"/>
                <a:cs typeface="Museo Sans 300"/>
              </a:rPr>
              <a:t>weeks; 15 </a:t>
            </a:r>
            <a:r>
              <a:rPr lang="en-US" sz="3000" dirty="0">
                <a:latin typeface="Museo Sans 300"/>
                <a:cs typeface="Museo Sans 300"/>
              </a:rPr>
              <a:t>to 20 minutes to </a:t>
            </a:r>
            <a:r>
              <a:rPr lang="en-US" sz="3000" dirty="0" smtClean="0">
                <a:latin typeface="Museo Sans 300"/>
                <a:cs typeface="Museo Sans 300"/>
              </a:rPr>
              <a:t>complete</a:t>
            </a:r>
            <a:endParaRPr lang="en-US" sz="3000" dirty="0">
              <a:latin typeface="Museo Sans 300"/>
              <a:cs typeface="Museo Sans 300"/>
            </a:endParaRPr>
          </a:p>
          <a:p>
            <a:pPr>
              <a:buSzPct val="82000"/>
              <a:buFont typeface="Arial"/>
              <a:buChar char="•"/>
            </a:pPr>
            <a:r>
              <a:rPr lang="en-US" sz="3000" dirty="0" smtClean="0">
                <a:latin typeface="Museo Sans 300"/>
                <a:cs typeface="Museo Sans 300"/>
              </a:rPr>
              <a:t>Results guide </a:t>
            </a:r>
            <a:r>
              <a:rPr lang="en-US" sz="3000" dirty="0">
                <a:latin typeface="Museo Sans 300"/>
                <a:cs typeface="Museo Sans 300"/>
              </a:rPr>
              <a:t>immediate next steps for promoting SWIFT </a:t>
            </a:r>
            <a:r>
              <a:rPr lang="en-US" sz="3000" dirty="0" smtClean="0">
                <a:latin typeface="Museo Sans 300"/>
                <a:cs typeface="Museo Sans 300"/>
              </a:rPr>
              <a:t>implementation</a:t>
            </a:r>
            <a:endParaRPr lang="en-US" sz="3000" dirty="0">
              <a:latin typeface="Museo Sans 300"/>
              <a:cs typeface="Museo Sans 300"/>
            </a:endParaRPr>
          </a:p>
          <a:p>
            <a:endParaRPr lang="en-US" sz="3000" dirty="0"/>
          </a:p>
          <a:p>
            <a:endParaRPr lang="en-US" dirty="0"/>
          </a:p>
        </p:txBody>
      </p:sp>
    </p:spTree>
    <p:extLst>
      <p:ext uri="{BB962C8B-B14F-4D97-AF65-F5344CB8AC3E}">
        <p14:creationId xmlns:p14="http://schemas.microsoft.com/office/powerpoint/2010/main" val="778262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re are seven children sitting in a half circle around a teacher reading chapter books. There are three girls and four boys. Two of the children have brown skin and one boy has Down Syndrome.  In the background children are using computers.  It is an elementary aged classroom." title="Children in a Reading Group"/>
          <p:cNvSpPr>
            <a:spLocks noGrp="1"/>
          </p:cNvSpPr>
          <p:nvPr>
            <p:ph type="title"/>
          </p:nvPr>
        </p:nvSpPr>
        <p:spPr>
          <a:xfrm>
            <a:off x="930563" y="301916"/>
            <a:ext cx="8213437" cy="1143000"/>
          </a:xfrm>
        </p:spPr>
        <p:txBody>
          <a:bodyPr/>
          <a:lstStyle/>
          <a:p>
            <a:pPr lvl="0"/>
            <a:r>
              <a:rPr lang="en-US" sz="3200" dirty="0" smtClean="0"/>
              <a:t/>
            </a:r>
            <a:br>
              <a:rPr lang="en-US" sz="3200" dirty="0" smtClean="0"/>
            </a:br>
            <a:r>
              <a:rPr lang="en-US" sz="3000" dirty="0" smtClean="0">
                <a:solidFill>
                  <a:srgbClr val="F79646"/>
                </a:solidFill>
                <a:latin typeface="Museo Slab 700"/>
                <a:cs typeface="Museo Slab 700"/>
              </a:rPr>
              <a:t>How </a:t>
            </a:r>
            <a:r>
              <a:rPr lang="en-US" sz="3000" dirty="0">
                <a:solidFill>
                  <a:srgbClr val="F79646"/>
                </a:solidFill>
                <a:latin typeface="Museo Slab 700"/>
                <a:cs typeface="Museo Slab 700"/>
              </a:rPr>
              <a:t>can schools eliminate silos </a:t>
            </a:r>
            <a:r>
              <a:rPr lang="en-US" sz="3000" dirty="0" smtClean="0">
                <a:solidFill>
                  <a:srgbClr val="F79646"/>
                </a:solidFill>
                <a:latin typeface="Museo Slab 700"/>
                <a:cs typeface="Museo Slab 700"/>
              </a:rPr>
              <a:t/>
            </a:r>
            <a:br>
              <a:rPr lang="en-US" sz="3000" dirty="0" smtClean="0">
                <a:solidFill>
                  <a:srgbClr val="F79646"/>
                </a:solidFill>
                <a:latin typeface="Museo Slab 700"/>
                <a:cs typeface="Museo Slab 700"/>
              </a:rPr>
            </a:br>
            <a:r>
              <a:rPr lang="en-US" sz="3000" dirty="0" smtClean="0">
                <a:solidFill>
                  <a:srgbClr val="F79646"/>
                </a:solidFill>
                <a:latin typeface="Museo Slab 700"/>
                <a:cs typeface="Museo Slab 700"/>
              </a:rPr>
              <a:t>and unify </a:t>
            </a:r>
            <a:r>
              <a:rPr lang="en-US" sz="3000" dirty="0">
                <a:solidFill>
                  <a:srgbClr val="F79646"/>
                </a:solidFill>
                <a:latin typeface="Museo Slab 700"/>
                <a:cs typeface="Museo Slab 700"/>
              </a:rPr>
              <a:t>efforts to meet the needs of </a:t>
            </a:r>
            <a:r>
              <a:rPr lang="en-US" sz="3000" dirty="0" smtClean="0">
                <a:solidFill>
                  <a:srgbClr val="F79646"/>
                </a:solidFill>
                <a:latin typeface="Museo Slab 700"/>
                <a:cs typeface="Museo Slab 700"/>
              </a:rPr>
              <a:t/>
            </a:r>
            <a:br>
              <a:rPr lang="en-US" sz="3000" dirty="0" smtClean="0">
                <a:solidFill>
                  <a:srgbClr val="F79646"/>
                </a:solidFill>
                <a:latin typeface="Museo Slab 700"/>
                <a:cs typeface="Museo Slab 700"/>
              </a:rPr>
            </a:br>
            <a:r>
              <a:rPr lang="en-US" sz="3000" dirty="0" smtClean="0">
                <a:solidFill>
                  <a:srgbClr val="F79646"/>
                </a:solidFill>
                <a:latin typeface="Museo Slab 700"/>
                <a:cs typeface="Museo Slab 700"/>
              </a:rPr>
              <a:t>all </a:t>
            </a:r>
            <a:r>
              <a:rPr lang="en-US" sz="3000" dirty="0">
                <a:solidFill>
                  <a:srgbClr val="F79646"/>
                </a:solidFill>
                <a:latin typeface="Museo Slab 700"/>
                <a:cs typeface="Museo Slab 700"/>
              </a:rPr>
              <a:t>students?</a:t>
            </a:r>
            <a:br>
              <a:rPr lang="en-US" sz="3000" dirty="0">
                <a:solidFill>
                  <a:srgbClr val="F79646"/>
                </a:solidFill>
                <a:latin typeface="Museo Slab 700"/>
                <a:cs typeface="Museo Slab 700"/>
              </a:rPr>
            </a:br>
            <a:endParaRPr lang="en-US" sz="3000" dirty="0">
              <a:solidFill>
                <a:srgbClr val="F79646"/>
              </a:solidFill>
              <a:latin typeface="Museo Slab 700"/>
              <a:cs typeface="Museo Slab 700"/>
            </a:endParaRPr>
          </a:p>
        </p:txBody>
      </p:sp>
      <p:pic>
        <p:nvPicPr>
          <p:cNvPr id="6" name="Content Placeholder 5" title="Children in a Reading Group"/>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570273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a:t/>
            </a:r>
            <a:br>
              <a:rPr lang="en-US" dirty="0"/>
            </a:br>
            <a:r>
              <a:rPr lang="en-US" dirty="0" smtClean="0">
                <a:solidFill>
                  <a:srgbClr val="F79646"/>
                </a:solidFill>
                <a:latin typeface="Museo Slab 700"/>
                <a:cs typeface="Museo Slab 700"/>
              </a:rPr>
              <a:t>Welcome OSEP Conference Participants</a:t>
            </a:r>
            <a:endParaRPr lang="en-US" dirty="0">
              <a:solidFill>
                <a:srgbClr val="F79646"/>
              </a:solidFill>
              <a:latin typeface="Museo Slab 700"/>
              <a:cs typeface="Museo Slab 700"/>
            </a:endParaRPr>
          </a:p>
        </p:txBody>
      </p:sp>
      <p:pic>
        <p:nvPicPr>
          <p:cNvPr id="8" name="Content Placeholder 7" descr="There are nine multi race boys and girls in this photo laughing and smiling outside of a building with windows." title="Nine Children Laughing and Smilin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43200"/>
            <a:ext cx="4038600" cy="3006276"/>
          </a:xfrm>
        </p:spPr>
      </p:pic>
      <p:pic>
        <p:nvPicPr>
          <p:cNvPr id="10" name="Content Placeholder 9" descr="There are eight children sitting in a class and one is using a wheelchair and an IPAD for communication.  They all have silly expressions on their faces." title="Eight children Sitting in a Clas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43200"/>
            <a:ext cx="4038600" cy="2987675"/>
          </a:xfrm>
        </p:spPr>
      </p:pic>
    </p:spTree>
    <p:extLst>
      <p:ext uri="{BB962C8B-B14F-4D97-AF65-F5344CB8AC3E}">
        <p14:creationId xmlns:p14="http://schemas.microsoft.com/office/powerpoint/2010/main" val="4066588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91" y="274638"/>
            <a:ext cx="8686800" cy="1143000"/>
          </a:xfrm>
        </p:spPr>
        <p:txBody>
          <a:bodyPr/>
          <a:lstStyle/>
          <a:p>
            <a:r>
              <a:rPr lang="en-US" dirty="0" smtClean="0">
                <a:solidFill>
                  <a:srgbClr val="F79646"/>
                </a:solidFill>
                <a:latin typeface="Museo Slab 700"/>
                <a:cs typeface="Museo Slab 700"/>
              </a:rPr>
              <a:t>For Additional Information Contact</a:t>
            </a:r>
            <a:endParaRPr lang="en-US" dirty="0">
              <a:solidFill>
                <a:srgbClr val="F79646"/>
              </a:solidFill>
              <a:latin typeface="Museo Slab 700"/>
              <a:cs typeface="Museo Slab 700"/>
            </a:endParaRPr>
          </a:p>
        </p:txBody>
      </p:sp>
      <p:sp>
        <p:nvSpPr>
          <p:cNvPr id="5" name="Content Placeholder 4"/>
          <p:cNvSpPr>
            <a:spLocks noGrp="1"/>
          </p:cNvSpPr>
          <p:nvPr>
            <p:ph idx="1"/>
          </p:nvPr>
        </p:nvSpPr>
        <p:spPr>
          <a:xfrm>
            <a:off x="1064491" y="1600200"/>
            <a:ext cx="8229600" cy="4525963"/>
          </a:xfrm>
        </p:spPr>
        <p:txBody>
          <a:bodyPr>
            <a:normAutofit fontScale="92500" lnSpcReduction="20000"/>
          </a:bodyPr>
          <a:lstStyle/>
          <a:p>
            <a:pPr marL="0" indent="0">
              <a:buNone/>
            </a:pPr>
            <a:r>
              <a:rPr lang="en-US" u="sng" dirty="0" smtClean="0">
                <a:solidFill>
                  <a:srgbClr val="000000"/>
                </a:solidFill>
                <a:latin typeface="Museo Sans 300"/>
                <a:cs typeface="Museo Sans 300"/>
              </a:rPr>
              <a:t>Robin </a:t>
            </a:r>
            <a:r>
              <a:rPr lang="en-US" u="sng" dirty="0" err="1">
                <a:solidFill>
                  <a:srgbClr val="000000"/>
                </a:solidFill>
                <a:latin typeface="Museo Sans 300"/>
                <a:cs typeface="Museo Sans 300"/>
              </a:rPr>
              <a:t>Gingerich</a:t>
            </a:r>
            <a:endParaRPr lang="en-US" u="sng" dirty="0">
              <a:solidFill>
                <a:srgbClr val="000000"/>
              </a:solidFill>
              <a:latin typeface="Museo Sans 300"/>
              <a:cs typeface="Museo Sans 300"/>
            </a:endParaRPr>
          </a:p>
          <a:p>
            <a:pPr marL="0" indent="0">
              <a:buNone/>
            </a:pPr>
            <a:r>
              <a:rPr lang="en-US" dirty="0">
                <a:solidFill>
                  <a:srgbClr val="000000"/>
                </a:solidFill>
                <a:latin typeface="Museo Sans 300"/>
                <a:cs typeface="Museo Sans 300"/>
              </a:rPr>
              <a:t>Project Coordinator</a:t>
            </a:r>
          </a:p>
          <a:p>
            <a:pPr marL="0" indent="0">
              <a:buNone/>
            </a:pPr>
            <a:r>
              <a:rPr lang="en-US" dirty="0">
                <a:solidFill>
                  <a:srgbClr val="000000"/>
                </a:solidFill>
                <a:latin typeface="Museo Sans 300"/>
                <a:cs typeface="Museo Sans 300"/>
              </a:rPr>
              <a:t>National Center on School-Wide Integrated Framework for Transformation:  The SWIFT </a:t>
            </a:r>
            <a:r>
              <a:rPr lang="en-US" dirty="0" smtClean="0">
                <a:solidFill>
                  <a:srgbClr val="000000"/>
                </a:solidFill>
                <a:latin typeface="Museo Sans 300"/>
                <a:cs typeface="Museo Sans 300"/>
              </a:rPr>
              <a:t>Center</a:t>
            </a:r>
            <a:endParaRPr lang="en-US" dirty="0">
              <a:solidFill>
                <a:srgbClr val="000000"/>
              </a:solidFill>
              <a:latin typeface="Museo Sans 300"/>
              <a:cs typeface="Museo Sans 300"/>
            </a:endParaRPr>
          </a:p>
          <a:p>
            <a:pPr marL="0" indent="0">
              <a:buNone/>
            </a:pPr>
            <a:r>
              <a:rPr lang="en-US" dirty="0">
                <a:solidFill>
                  <a:schemeClr val="tx1"/>
                </a:solidFill>
                <a:latin typeface="Museo Sans 300"/>
                <a:cs typeface="Museo Sans 300"/>
              </a:rPr>
              <a:t>University of Kansas |</a:t>
            </a:r>
          </a:p>
          <a:p>
            <a:pPr marL="0" indent="0">
              <a:buNone/>
            </a:pPr>
            <a:r>
              <a:rPr lang="en-US" dirty="0" smtClean="0">
                <a:solidFill>
                  <a:schemeClr val="tx1"/>
                </a:solidFill>
                <a:latin typeface="Museo Sans 300"/>
                <a:cs typeface="Museo Sans 300"/>
              </a:rPr>
              <a:t>Wakarusa </a:t>
            </a:r>
            <a:r>
              <a:rPr lang="en-US" dirty="0">
                <a:solidFill>
                  <a:schemeClr val="tx1"/>
                </a:solidFill>
                <a:latin typeface="Museo Sans 300"/>
                <a:cs typeface="Museo Sans 300"/>
              </a:rPr>
              <a:t>Research Facility</a:t>
            </a:r>
          </a:p>
          <a:p>
            <a:pPr marL="0" indent="0">
              <a:buNone/>
            </a:pPr>
            <a:r>
              <a:rPr lang="pl-PL" dirty="0">
                <a:solidFill>
                  <a:schemeClr val="tx1"/>
                </a:solidFill>
                <a:latin typeface="Museo Sans 300"/>
                <a:cs typeface="Museo Sans 300"/>
              </a:rPr>
              <a:t>1315 </a:t>
            </a:r>
            <a:r>
              <a:rPr lang="pl-PL" dirty="0" err="1">
                <a:solidFill>
                  <a:schemeClr val="tx1"/>
                </a:solidFill>
                <a:latin typeface="Museo Sans 300"/>
                <a:cs typeface="Museo Sans 300"/>
              </a:rPr>
              <a:t>Wakarusa</a:t>
            </a:r>
            <a:r>
              <a:rPr lang="pl-PL" dirty="0">
                <a:solidFill>
                  <a:schemeClr val="tx1"/>
                </a:solidFill>
                <a:latin typeface="Museo Sans 300"/>
                <a:cs typeface="Museo Sans 300"/>
              </a:rPr>
              <a:t> ,Lawrence, KS 66049-3830  </a:t>
            </a:r>
          </a:p>
          <a:p>
            <a:pPr marL="0" indent="0">
              <a:buNone/>
            </a:pPr>
            <a:r>
              <a:rPr lang="pl-PL" dirty="0">
                <a:solidFill>
                  <a:schemeClr val="tx1"/>
                </a:solidFill>
                <a:latin typeface="Museo Sans 300"/>
                <a:cs typeface="Museo Sans 300"/>
              </a:rPr>
              <a:t>℗ 785.864-6844| (f) 785.331-2380	</a:t>
            </a:r>
            <a:endParaRPr lang="pl-PL" dirty="0" smtClean="0">
              <a:solidFill>
                <a:schemeClr val="tx1"/>
              </a:solidFill>
              <a:latin typeface="Museo Sans 300"/>
              <a:cs typeface="Museo Sans 300"/>
            </a:endParaRPr>
          </a:p>
          <a:p>
            <a:pPr marL="0" indent="0">
              <a:buNone/>
            </a:pPr>
            <a:r>
              <a:rPr lang="pl-PL" dirty="0" err="1" smtClean="0">
                <a:solidFill>
                  <a:schemeClr val="tx1"/>
                </a:solidFill>
                <a:latin typeface="Museo Sans 300"/>
                <a:cs typeface="Museo Sans 300"/>
                <a:hlinkClick r:id="rId2"/>
              </a:rPr>
              <a:t>swift@ku.edu</a:t>
            </a:r>
            <a:endParaRPr lang="pl-PL" dirty="0">
              <a:solidFill>
                <a:schemeClr val="tx1"/>
              </a:solidFill>
              <a:latin typeface="Museo Sans 300"/>
              <a:cs typeface="Museo Sans 300"/>
            </a:endParaRPr>
          </a:p>
          <a:p>
            <a:pPr marL="0" indent="0">
              <a:buNone/>
            </a:pPr>
            <a:endParaRPr lang="en-US" dirty="0">
              <a:solidFill>
                <a:srgbClr val="000000"/>
              </a:solidFill>
            </a:endParaRPr>
          </a:p>
        </p:txBody>
      </p:sp>
    </p:spTree>
    <p:extLst>
      <p:ext uri="{BB962C8B-B14F-4D97-AF65-F5344CB8AC3E}">
        <p14:creationId xmlns:p14="http://schemas.microsoft.com/office/powerpoint/2010/main" val="3934308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solidFill>
                  <a:srgbClr val="F79646"/>
                </a:solidFill>
                <a:latin typeface="Museo Slab 700"/>
                <a:cs typeface="Museo Slab 700"/>
              </a:rPr>
              <a:t>Thank </a:t>
            </a:r>
            <a:r>
              <a:rPr lang="en-US" dirty="0">
                <a:solidFill>
                  <a:srgbClr val="F79646"/>
                </a:solidFill>
                <a:latin typeface="Museo Slab 700"/>
                <a:cs typeface="Museo Slab 700"/>
              </a:rPr>
              <a:t>y</a:t>
            </a:r>
            <a:r>
              <a:rPr lang="en-US" dirty="0" smtClean="0">
                <a:solidFill>
                  <a:srgbClr val="F79646"/>
                </a:solidFill>
                <a:latin typeface="Museo Slab 700"/>
                <a:cs typeface="Museo Slab 700"/>
              </a:rPr>
              <a:t>ou for </a:t>
            </a:r>
            <a:r>
              <a:rPr lang="en-US" dirty="0">
                <a:solidFill>
                  <a:srgbClr val="F79646"/>
                </a:solidFill>
                <a:latin typeface="Museo Slab 700"/>
                <a:cs typeface="Museo Slab 700"/>
              </a:rPr>
              <a:t>y</a:t>
            </a:r>
            <a:r>
              <a:rPr lang="en-US" dirty="0" smtClean="0">
                <a:solidFill>
                  <a:srgbClr val="F79646"/>
                </a:solidFill>
                <a:latin typeface="Museo Slab 700"/>
                <a:cs typeface="Museo Slab 700"/>
              </a:rPr>
              <a:t>our time</a:t>
            </a:r>
            <a:endParaRPr lang="en-US" dirty="0">
              <a:solidFill>
                <a:srgbClr val="F79646"/>
              </a:solidFill>
              <a:latin typeface="Museo Slab 700"/>
              <a:cs typeface="Museo Slab 700"/>
            </a:endParaRPr>
          </a:p>
        </p:txBody>
      </p:sp>
      <p:pic>
        <p:nvPicPr>
          <p:cNvPr id="7" name="Content Placeholder 6" descr="This is a poster done by schoolchildren with a picture of two hands with the finger tips touching and a heart is above the touching fingertips." title="Inclusion is When Everyone Belong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06764" y="2058310"/>
            <a:ext cx="4038600" cy="3122380"/>
          </a:xfrm>
          <a:noFill/>
        </p:spPr>
        <p:style>
          <a:lnRef idx="0">
            <a:scrgbClr r="0" g="0" b="0"/>
          </a:lnRef>
          <a:fillRef idx="1003">
            <a:schemeClr val="lt1"/>
          </a:fillRef>
          <a:effectRef idx="0">
            <a:scrgbClr r="0" g="0" b="0"/>
          </a:effectRef>
          <a:fontRef idx="major"/>
        </p:style>
      </p:pic>
      <p:sp>
        <p:nvSpPr>
          <p:cNvPr id="4" name="Content Placeholder 3" descr="This is a picture of a poster found in a school .  Its a painting of hands touching with a heart above their fingertips. " title="Inclusion is Where Everyone Belongs!"/>
          <p:cNvSpPr>
            <a:spLocks noGrp="1"/>
          </p:cNvSpPr>
          <p:nvPr>
            <p:ph sz="half" idx="2"/>
          </p:nvPr>
        </p:nvSpPr>
        <p:spPr>
          <a:xfrm>
            <a:off x="5045363" y="1676401"/>
            <a:ext cx="3902363" cy="3809999"/>
          </a:xfrm>
          <a:noFill/>
        </p:spPr>
        <p:style>
          <a:lnRef idx="0">
            <a:scrgbClr r="0" g="0" b="0"/>
          </a:lnRef>
          <a:fillRef idx="1003">
            <a:schemeClr val="lt1"/>
          </a:fillRef>
          <a:effectRef idx="0">
            <a:scrgbClr r="0" g="0" b="0"/>
          </a:effectRef>
          <a:fontRef idx="major"/>
        </p:style>
        <p:txBody>
          <a:bodyPr>
            <a:normAutofit/>
          </a:bodyPr>
          <a:lstStyle/>
          <a:p>
            <a:pPr marL="0" indent="0">
              <a:lnSpc>
                <a:spcPct val="120000"/>
              </a:lnSpc>
              <a:spcBef>
                <a:spcPts val="0"/>
              </a:spcBef>
              <a:buNone/>
            </a:pPr>
            <a:endParaRPr lang="en-US" dirty="0" smtClean="0">
              <a:latin typeface="+mn-lt"/>
            </a:endParaRPr>
          </a:p>
          <a:p>
            <a:pPr marL="0" indent="0">
              <a:lnSpc>
                <a:spcPct val="120000"/>
              </a:lnSpc>
              <a:spcBef>
                <a:spcPts val="0"/>
              </a:spcBef>
              <a:buNone/>
            </a:pPr>
            <a:endParaRPr lang="en-US" dirty="0">
              <a:latin typeface="+mn-lt"/>
            </a:endParaRPr>
          </a:p>
          <a:p>
            <a:pPr marL="0" indent="0">
              <a:lnSpc>
                <a:spcPct val="120000"/>
              </a:lnSpc>
              <a:spcBef>
                <a:spcPts val="0"/>
              </a:spcBef>
              <a:buNone/>
            </a:pPr>
            <a:r>
              <a:rPr lang="en-US" dirty="0" smtClean="0">
                <a:latin typeface="Museo Sans 300"/>
                <a:cs typeface="Museo Sans 300"/>
              </a:rPr>
              <a:t>Mary C. Schuh, Ph.D.</a:t>
            </a:r>
          </a:p>
          <a:p>
            <a:pPr marL="0" indent="0">
              <a:lnSpc>
                <a:spcPct val="120000"/>
              </a:lnSpc>
              <a:spcBef>
                <a:spcPts val="0"/>
              </a:spcBef>
              <a:buNone/>
            </a:pPr>
            <a:r>
              <a:rPr lang="en-US" dirty="0" smtClean="0">
                <a:latin typeface="Museo Sans 300"/>
                <a:cs typeface="Museo Sans 300"/>
              </a:rPr>
              <a:t>Mary.schuh@unh.edu</a:t>
            </a:r>
          </a:p>
          <a:p>
            <a:pPr marL="0" indent="0">
              <a:buNone/>
            </a:pPr>
            <a:endParaRPr lang="en-US" dirty="0">
              <a:latin typeface="+mn-lt"/>
            </a:endParaRPr>
          </a:p>
        </p:txBody>
      </p:sp>
      <p:sp>
        <p:nvSpPr>
          <p:cNvPr id="5" name="TextBox 4"/>
          <p:cNvSpPr txBox="1"/>
          <p:nvPr/>
        </p:nvSpPr>
        <p:spPr>
          <a:xfrm>
            <a:off x="1006764" y="5403272"/>
            <a:ext cx="5181600" cy="1061829"/>
          </a:xfrm>
          <a:prstGeom prst="rect">
            <a:avLst/>
          </a:prstGeom>
          <a:noFill/>
        </p:spPr>
        <p:txBody>
          <a:bodyPr wrap="square" rtlCol="0">
            <a:spAutoFit/>
          </a:bodyPr>
          <a:lstStyle/>
          <a:p>
            <a:r>
              <a:rPr lang="en-US" sz="900" dirty="0"/>
              <a:t>The National Center on </a:t>
            </a:r>
            <a:r>
              <a:rPr lang="en-US" sz="900" dirty="0" err="1"/>
              <a:t>Schoolwide</a:t>
            </a:r>
            <a:r>
              <a:rPr lang="en-US" sz="900" dirty="0"/>
              <a:t> Inclusive School Reform (The SWIFT Center) produced the data for this presentation under U.S. Department of Education, Office of Special Education Programs Grant No. H325Y120005. OSEP Project Officers Grace Zamora </a:t>
            </a:r>
            <a:r>
              <a:rPr lang="en-US" sz="900" dirty="0" err="1"/>
              <a:t>Durán</a:t>
            </a:r>
            <a:r>
              <a:rPr lang="en-US" sz="900" dirty="0"/>
              <a:t> and Tina Diamond served as the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a:t>
            </a:r>
          </a:p>
        </p:txBody>
      </p:sp>
      <p:pic>
        <p:nvPicPr>
          <p:cNvPr id="6" name="Picture 5" descr="U.S. Office of Special Education Programs IDEAs that Work logo" title="OSEP logo"/>
          <p:cNvPicPr/>
          <p:nvPr/>
        </p:nvPicPr>
        <p:blipFill>
          <a:blip r:embed="rId3">
            <a:extLst>
              <a:ext uri="{28A0092B-C50C-407E-A947-70E740481C1C}">
                <a14:useLocalDpi xmlns:a14="http://schemas.microsoft.com/office/drawing/2010/main" val="0"/>
              </a:ext>
            </a:extLst>
          </a:blip>
          <a:stretch>
            <a:fillRect/>
          </a:stretch>
        </p:blipFill>
        <p:spPr>
          <a:xfrm>
            <a:off x="7543800" y="5793105"/>
            <a:ext cx="1003300" cy="836295"/>
          </a:xfrm>
          <a:prstGeom prst="rect">
            <a:avLst/>
          </a:prstGeom>
        </p:spPr>
      </p:pic>
    </p:spTree>
    <p:extLst>
      <p:ext uri="{BB962C8B-B14F-4D97-AF65-F5344CB8AC3E}">
        <p14:creationId xmlns:p14="http://schemas.microsoft.com/office/powerpoint/2010/main" val="143810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Essential Presentation Questions</a:t>
            </a:r>
            <a:endParaRPr lang="en-US" dirty="0">
              <a:solidFill>
                <a:srgbClr val="F79646"/>
              </a:solidFill>
              <a:latin typeface="Museo Slab 700"/>
              <a:cs typeface="Museo Slab 700"/>
            </a:endParaRPr>
          </a:p>
        </p:txBody>
      </p:sp>
      <p:sp>
        <p:nvSpPr>
          <p:cNvPr id="3" name="Content Placeholder 2"/>
          <p:cNvSpPr>
            <a:spLocks noGrp="1"/>
          </p:cNvSpPr>
          <p:nvPr>
            <p:ph idx="1"/>
          </p:nvPr>
        </p:nvSpPr>
        <p:spPr>
          <a:xfrm>
            <a:off x="914400" y="1600200"/>
            <a:ext cx="8229600" cy="4525963"/>
          </a:xfrm>
        </p:spPr>
        <p:txBody>
          <a:bodyPr/>
          <a:lstStyle/>
          <a:p>
            <a:pPr lvl="0"/>
            <a:r>
              <a:rPr lang="en-US" sz="2800" dirty="0">
                <a:latin typeface="Museo Slab 300"/>
                <a:cs typeface="Museo Slab 300"/>
              </a:rPr>
              <a:t>Why is it imperative that students with disabilities be included in whole school </a:t>
            </a:r>
            <a:r>
              <a:rPr lang="en-US" sz="2800" dirty="0" smtClean="0">
                <a:latin typeface="Museo Slab 300"/>
                <a:cs typeface="Museo Slab 300"/>
              </a:rPr>
              <a:t>reform efforts?</a:t>
            </a:r>
            <a:br>
              <a:rPr lang="en-US" sz="2800" dirty="0" smtClean="0">
                <a:latin typeface="Museo Slab 300"/>
                <a:cs typeface="Museo Slab 300"/>
              </a:rPr>
            </a:br>
            <a:endParaRPr lang="en-US" sz="2800" dirty="0">
              <a:latin typeface="Museo Slab 300"/>
              <a:cs typeface="Museo Slab 300"/>
            </a:endParaRPr>
          </a:p>
          <a:p>
            <a:pPr lvl="0"/>
            <a:r>
              <a:rPr lang="en-US" sz="2800" dirty="0">
                <a:latin typeface="Museo Slab 300"/>
                <a:cs typeface="Museo Slab 300"/>
              </a:rPr>
              <a:t>What are the key </a:t>
            </a:r>
            <a:r>
              <a:rPr lang="en-US" sz="2800" dirty="0" smtClean="0">
                <a:latin typeface="Museo Slab 300"/>
                <a:cs typeface="Museo Slab 300"/>
              </a:rPr>
              <a:t>research-based </a:t>
            </a:r>
            <a:r>
              <a:rPr lang="en-US" sz="2800" dirty="0">
                <a:latin typeface="Museo Slab 300"/>
                <a:cs typeface="Museo Slab 300"/>
              </a:rPr>
              <a:t>domains and features of a fully inclusive school</a:t>
            </a:r>
            <a:r>
              <a:rPr lang="en-US" sz="2800" dirty="0" smtClean="0">
                <a:latin typeface="Museo Slab 300"/>
                <a:cs typeface="Museo Slab 300"/>
              </a:rPr>
              <a:t>?</a:t>
            </a:r>
            <a:br>
              <a:rPr lang="en-US" sz="2800" dirty="0" smtClean="0">
                <a:latin typeface="Museo Slab 300"/>
                <a:cs typeface="Museo Slab 300"/>
              </a:rPr>
            </a:br>
            <a:endParaRPr lang="en-US" sz="2800" dirty="0">
              <a:latin typeface="Museo Slab 300"/>
              <a:cs typeface="Museo Slab 300"/>
            </a:endParaRPr>
          </a:p>
          <a:p>
            <a:pPr lvl="0"/>
            <a:r>
              <a:rPr lang="en-US" sz="2800" dirty="0">
                <a:latin typeface="Museo Slab 300"/>
                <a:cs typeface="Museo Slab 300"/>
              </a:rPr>
              <a:t>How can schools eliminate silos </a:t>
            </a:r>
            <a:r>
              <a:rPr lang="en-US" sz="2800" dirty="0" smtClean="0">
                <a:latin typeface="Museo Slab 300"/>
                <a:cs typeface="Museo Slab 300"/>
              </a:rPr>
              <a:t>and unify </a:t>
            </a:r>
            <a:r>
              <a:rPr lang="en-US" sz="2800" dirty="0">
                <a:latin typeface="Museo Slab 300"/>
                <a:cs typeface="Museo Slab 300"/>
              </a:rPr>
              <a:t>efforts to meet the needs of all students?</a:t>
            </a:r>
          </a:p>
          <a:p>
            <a:endParaRPr lang="en-US" dirty="0">
              <a:latin typeface="Museo Slab 300"/>
              <a:cs typeface="Museo Slab 300"/>
            </a:endParaRPr>
          </a:p>
        </p:txBody>
      </p:sp>
    </p:spTree>
    <p:extLst>
      <p:ext uri="{BB962C8B-B14F-4D97-AF65-F5344CB8AC3E}">
        <p14:creationId xmlns:p14="http://schemas.microsoft.com/office/powerpoint/2010/main" val="278660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is</a:t>
            </a:r>
            <a:endParaRPr lang="en-US" dirty="0">
              <a:solidFill>
                <a:srgbClr val="F79646"/>
              </a:solidFill>
              <a:latin typeface="Museo Slab 700"/>
              <a:cs typeface="Museo Slab 700"/>
            </a:endParaRPr>
          </a:p>
        </p:txBody>
      </p:sp>
      <p:sp>
        <p:nvSpPr>
          <p:cNvPr id="3" name="Content Placeholder 2"/>
          <p:cNvSpPr>
            <a:spLocks noGrp="1"/>
          </p:cNvSpPr>
          <p:nvPr>
            <p:ph sz="half" idx="2"/>
          </p:nvPr>
        </p:nvSpPr>
        <p:spPr>
          <a:xfrm>
            <a:off x="1057563" y="1600200"/>
            <a:ext cx="3590637" cy="4525963"/>
          </a:xfrm>
        </p:spPr>
        <p:txBody>
          <a:bodyPr>
            <a:normAutofit fontScale="77500" lnSpcReduction="20000"/>
          </a:bodyPr>
          <a:lstStyle/>
          <a:p>
            <a:r>
              <a:rPr lang="en-US" dirty="0" smtClean="0">
                <a:latin typeface="Museo Slab 300"/>
                <a:cs typeface="Museo Slab 300"/>
              </a:rPr>
              <a:t>A national K-8 center </a:t>
            </a:r>
            <a:r>
              <a:rPr lang="en-US" dirty="0">
                <a:latin typeface="Museo Slab 300"/>
                <a:cs typeface="Museo Slab 300"/>
              </a:rPr>
              <a:t>focused on providing academic and behavioral support for all </a:t>
            </a:r>
            <a:r>
              <a:rPr lang="en-US" dirty="0" smtClean="0">
                <a:latin typeface="Museo Slab 300"/>
                <a:cs typeface="Museo Slab 300"/>
              </a:rPr>
              <a:t>students</a:t>
            </a:r>
            <a:r>
              <a:rPr lang="en-US" dirty="0">
                <a:latin typeface="Museo Slab 300"/>
                <a:cs typeface="Museo Slab 300"/>
              </a:rPr>
              <a:t>, including </a:t>
            </a:r>
            <a:r>
              <a:rPr lang="en-US" dirty="0" smtClean="0">
                <a:latin typeface="Museo Slab 300"/>
                <a:cs typeface="Museo Slab 300"/>
              </a:rPr>
              <a:t>students with disabilities and those </a:t>
            </a:r>
            <a:r>
              <a:rPr lang="en-US" dirty="0">
                <a:latin typeface="Museo Slab 300"/>
                <a:cs typeface="Museo Slab 300"/>
              </a:rPr>
              <a:t>with the most extensive </a:t>
            </a:r>
            <a:r>
              <a:rPr lang="en-US" dirty="0" smtClean="0">
                <a:latin typeface="Museo Slab 300"/>
                <a:cs typeface="Museo Slab 300"/>
              </a:rPr>
              <a:t>needs</a:t>
            </a:r>
          </a:p>
          <a:p>
            <a:pPr marL="0" indent="0">
              <a:buNone/>
            </a:pPr>
            <a:endParaRPr lang="en-US" dirty="0" smtClean="0">
              <a:latin typeface="Museo Slab 300"/>
              <a:cs typeface="Museo Slab 300"/>
            </a:endParaRPr>
          </a:p>
          <a:p>
            <a:pPr lvl="0"/>
            <a:r>
              <a:rPr lang="en-US" dirty="0" smtClean="0">
                <a:latin typeface="Museo Slab 300"/>
                <a:cs typeface="Museo Slab 300"/>
              </a:rPr>
              <a:t>A partner with </a:t>
            </a:r>
            <a:r>
              <a:rPr lang="en-US" dirty="0">
                <a:latin typeface="Museo Slab 300"/>
                <a:cs typeface="Museo Slab 300"/>
              </a:rPr>
              <a:t>the whole school community in </a:t>
            </a:r>
            <a:r>
              <a:rPr lang="en-US" dirty="0" smtClean="0">
                <a:latin typeface="Museo Slab 300"/>
                <a:cs typeface="Museo Slab 300"/>
              </a:rPr>
              <a:t>positively transforming </a:t>
            </a:r>
            <a:r>
              <a:rPr lang="en-US" dirty="0">
                <a:latin typeface="Museo Slab 300"/>
                <a:cs typeface="Museo Slab 300"/>
              </a:rPr>
              <a:t>the learning outcomes for all </a:t>
            </a:r>
            <a:r>
              <a:rPr lang="en-US" dirty="0" smtClean="0">
                <a:latin typeface="Museo Slab 300"/>
                <a:cs typeface="Museo Slab 300"/>
              </a:rPr>
              <a:t>students</a:t>
            </a:r>
          </a:p>
          <a:p>
            <a:pPr marL="0" lvl="0" indent="0">
              <a:buNone/>
            </a:pPr>
            <a:endParaRPr lang="en-US" dirty="0" smtClean="0">
              <a:latin typeface="Museo Slab 300"/>
              <a:cs typeface="Museo Slab 300"/>
            </a:endParaRPr>
          </a:p>
          <a:p>
            <a:pPr lvl="0"/>
            <a:r>
              <a:rPr lang="en-US" dirty="0" smtClean="0">
                <a:latin typeface="Museo Slab 300"/>
                <a:cs typeface="Museo Slab 300"/>
              </a:rPr>
              <a:t>The largest grant ever to promote educational systems change for ALL students</a:t>
            </a:r>
          </a:p>
          <a:p>
            <a:pPr lvl="0"/>
            <a:endParaRPr lang="en-US" dirty="0" smtClean="0">
              <a:latin typeface="Museo Slab 300"/>
              <a:cs typeface="Museo Slab 300"/>
            </a:endParaRPr>
          </a:p>
          <a:p>
            <a:endParaRPr lang="en-US" dirty="0"/>
          </a:p>
          <a:p>
            <a:endParaRPr lang="en-US" dirty="0"/>
          </a:p>
        </p:txBody>
      </p:sp>
      <p:pic>
        <p:nvPicPr>
          <p:cNvPr id="7" name="Content Placeholder 6" descr="A school principla is hugging two little children while other children are playing wearing their public school uniforms.  A mural is painted on the wall in the background." title="School Principal on Playground with Children"/>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8200" y="1981200"/>
            <a:ext cx="4041775" cy="3505200"/>
          </a:xfrm>
        </p:spPr>
      </p:pic>
    </p:spTree>
    <p:extLst>
      <p:ext uri="{BB962C8B-B14F-4D97-AF65-F5344CB8AC3E}">
        <p14:creationId xmlns:p14="http://schemas.microsoft.com/office/powerpoint/2010/main" val="1227149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4" y="274638"/>
            <a:ext cx="7578436" cy="1143000"/>
          </a:xfrm>
        </p:spPr>
        <p:txBody>
          <a:bodyPr/>
          <a:lstStyle/>
          <a:p>
            <a:pPr lvl="0"/>
            <a:r>
              <a:rPr lang="en-US" sz="3200" dirty="0" smtClean="0">
                <a:solidFill>
                  <a:srgbClr val="F79646"/>
                </a:solidFill>
                <a:latin typeface="Museo Slab 700"/>
                <a:cs typeface="Museo Slab 700"/>
              </a:rPr>
              <a:t>Why </a:t>
            </a:r>
            <a:r>
              <a:rPr lang="en-US" sz="3200" dirty="0">
                <a:solidFill>
                  <a:srgbClr val="F79646"/>
                </a:solidFill>
                <a:latin typeface="Museo Slab 700"/>
                <a:cs typeface="Museo Slab 700"/>
              </a:rPr>
              <a:t>is it imperative that students with disabilities be included in whole school reform efforts?</a:t>
            </a:r>
          </a:p>
        </p:txBody>
      </p:sp>
      <p:pic>
        <p:nvPicPr>
          <p:cNvPr id="6" name="Content Placeholder 5" descr="A brown skinned girl and asian appearing boy are sitting on the fllor with boxes of books.  The girl is looking up smiling and the boy is lookign intently at his book." title="Little Children with Books"/>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362200"/>
            <a:ext cx="4038600" cy="2686995"/>
          </a:xfrm>
        </p:spPr>
      </p:pic>
      <p:sp>
        <p:nvSpPr>
          <p:cNvPr id="5" name="Content Placeholder 4"/>
          <p:cNvSpPr>
            <a:spLocks noGrp="1"/>
          </p:cNvSpPr>
          <p:nvPr>
            <p:ph sz="half" idx="2"/>
          </p:nvPr>
        </p:nvSpPr>
        <p:spPr>
          <a:xfrm>
            <a:off x="4495800" y="1600200"/>
            <a:ext cx="4486564" cy="4525963"/>
          </a:xfrm>
        </p:spPr>
        <p:txBody>
          <a:bodyPr>
            <a:normAutofit/>
          </a:bodyPr>
          <a:lstStyle/>
          <a:p>
            <a:pPr>
              <a:buFont typeface="Wingdings" panose="05000000000000000000" pitchFamily="2" charset="2"/>
              <a:buChar char="§"/>
            </a:pPr>
            <a:r>
              <a:rPr lang="en-US" dirty="0" smtClean="0">
                <a:latin typeface="Museo Sans 300"/>
                <a:cs typeface="Museo Sans 300"/>
              </a:rPr>
              <a:t>30 years of research tells us that students with and without disabilities do better when they learn together and are well supported.</a:t>
            </a:r>
          </a:p>
          <a:p>
            <a:pPr>
              <a:buFont typeface="Wingdings" panose="05000000000000000000" pitchFamily="2" charset="2"/>
              <a:buChar char="§"/>
            </a:pPr>
            <a:r>
              <a:rPr lang="en-US" dirty="0" smtClean="0">
                <a:latin typeface="Museo Sans 300"/>
                <a:cs typeface="Museo Sans 300"/>
              </a:rPr>
              <a:t>The time is NOW to realize these positive outcomes for ALL students.</a:t>
            </a:r>
            <a:endParaRPr lang="en-US" dirty="0">
              <a:latin typeface="Museo Sans 300"/>
              <a:cs typeface="Museo Sans 300"/>
            </a:endParaRPr>
          </a:p>
          <a:p>
            <a:pPr marL="0" indent="0">
              <a:buNone/>
            </a:pPr>
            <a:endParaRPr lang="en-US" dirty="0">
              <a:latin typeface="Museo Sans 300"/>
              <a:cs typeface="Museo Sans 300"/>
            </a:endParaRPr>
          </a:p>
        </p:txBody>
      </p:sp>
    </p:spTree>
    <p:extLst>
      <p:ext uri="{BB962C8B-B14F-4D97-AF65-F5344CB8AC3E}">
        <p14:creationId xmlns:p14="http://schemas.microsoft.com/office/powerpoint/2010/main" val="156431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Mission</a:t>
            </a:r>
            <a:endParaRPr lang="en-US" dirty="0">
              <a:solidFill>
                <a:srgbClr val="F79646"/>
              </a:solidFill>
              <a:latin typeface="Museo Slab 700"/>
              <a:cs typeface="Museo Slab 700"/>
            </a:endParaRPr>
          </a:p>
        </p:txBody>
      </p:sp>
      <p:sp>
        <p:nvSpPr>
          <p:cNvPr id="3" name="Content Placeholder 2"/>
          <p:cNvSpPr>
            <a:spLocks noGrp="1"/>
          </p:cNvSpPr>
          <p:nvPr>
            <p:ph idx="1"/>
          </p:nvPr>
        </p:nvSpPr>
        <p:spPr>
          <a:xfrm>
            <a:off x="842818" y="1341437"/>
            <a:ext cx="8128000" cy="3992563"/>
          </a:xfrm>
        </p:spPr>
        <p:txBody>
          <a:bodyPr>
            <a:normAutofit lnSpcReduction="10000"/>
          </a:bodyPr>
          <a:lstStyle/>
          <a:p>
            <a:r>
              <a:rPr lang="en-US" sz="2200" dirty="0" smtClean="0">
                <a:latin typeface="Museo Sans 300"/>
                <a:cs typeface="Museo Sans 300"/>
              </a:rPr>
              <a:t>To </a:t>
            </a:r>
            <a:r>
              <a:rPr lang="en-US" sz="2200" dirty="0">
                <a:latin typeface="Museo Sans 300"/>
                <a:cs typeface="Museo Sans 300"/>
              </a:rPr>
              <a:t>assist </a:t>
            </a:r>
            <a:r>
              <a:rPr lang="en-US" sz="2200" dirty="0" smtClean="0">
                <a:latin typeface="Museo Sans 300"/>
                <a:cs typeface="Museo Sans 300"/>
              </a:rPr>
              <a:t>districts, schools, families, and communities engagement </a:t>
            </a:r>
            <a:r>
              <a:rPr lang="en-US" sz="2200" dirty="0">
                <a:latin typeface="Museo Sans 300"/>
                <a:cs typeface="Museo Sans 300"/>
              </a:rPr>
              <a:t>in a transformational process </a:t>
            </a:r>
            <a:r>
              <a:rPr lang="en-US" sz="2200" dirty="0" smtClean="0">
                <a:latin typeface="Museo Sans 300"/>
                <a:cs typeface="Museo Sans 300"/>
              </a:rPr>
              <a:t>to </a:t>
            </a:r>
            <a:r>
              <a:rPr lang="en-US" sz="2200" dirty="0">
                <a:latin typeface="Museo Sans 300"/>
                <a:cs typeface="Museo Sans 300"/>
              </a:rPr>
              <a:t>achieve equity and excellence for all students.  </a:t>
            </a:r>
          </a:p>
          <a:p>
            <a:pPr lvl="1"/>
            <a:r>
              <a:rPr lang="en-US" sz="2200" dirty="0">
                <a:latin typeface="Museo Sans 300"/>
                <a:cs typeface="Museo Sans 300"/>
              </a:rPr>
              <a:t>E</a:t>
            </a:r>
            <a:r>
              <a:rPr lang="en-US" sz="2200" dirty="0" smtClean="0">
                <a:latin typeface="Museo Sans 300"/>
                <a:cs typeface="Museo Sans 300"/>
              </a:rPr>
              <a:t>xcellence </a:t>
            </a:r>
            <a:r>
              <a:rPr lang="en-US" sz="2200" dirty="0">
                <a:latin typeface="Museo Sans 300"/>
                <a:cs typeface="Museo Sans 300"/>
              </a:rPr>
              <a:t>as determined by measurable student social and academic </a:t>
            </a:r>
            <a:r>
              <a:rPr lang="en-US" sz="2200" dirty="0" smtClean="0">
                <a:latin typeface="Museo Sans 300"/>
                <a:cs typeface="Museo Sans 300"/>
              </a:rPr>
              <a:t>gains </a:t>
            </a:r>
            <a:endParaRPr lang="en-US" sz="2200" dirty="0">
              <a:latin typeface="Museo Sans 300"/>
              <a:cs typeface="Museo Sans 300"/>
            </a:endParaRPr>
          </a:p>
          <a:p>
            <a:pPr lvl="1"/>
            <a:r>
              <a:rPr lang="en-US" sz="2200" dirty="0" smtClean="0">
                <a:latin typeface="Museo Sans 300"/>
                <a:cs typeface="Museo Sans 300"/>
              </a:rPr>
              <a:t>Equity </a:t>
            </a:r>
            <a:r>
              <a:rPr lang="en-US" sz="2200" dirty="0">
                <a:latin typeface="Museo Sans 300"/>
                <a:cs typeface="Museo Sans 300"/>
              </a:rPr>
              <a:t>as defined by the measurable capacity of each school to deliver the </a:t>
            </a:r>
            <a:r>
              <a:rPr lang="en-US" sz="2200" dirty="0" smtClean="0">
                <a:latin typeface="Museo Sans 300"/>
                <a:cs typeface="Museo Sans 300"/>
              </a:rPr>
              <a:t>intensity </a:t>
            </a:r>
            <a:r>
              <a:rPr lang="en-US" sz="2200" dirty="0">
                <a:latin typeface="Museo Sans 300"/>
                <a:cs typeface="Museo Sans 300"/>
              </a:rPr>
              <a:t>and range of supports to meet the needs of each student and </a:t>
            </a:r>
            <a:r>
              <a:rPr lang="en-US" sz="2200" dirty="0" smtClean="0">
                <a:latin typeface="Museo Sans 300"/>
                <a:cs typeface="Museo Sans 300"/>
              </a:rPr>
              <a:t>extending </a:t>
            </a:r>
            <a:r>
              <a:rPr lang="en-US" sz="2200" dirty="0">
                <a:latin typeface="Museo Sans 300"/>
                <a:cs typeface="Museo Sans 300"/>
              </a:rPr>
              <a:t>to their family and </a:t>
            </a:r>
            <a:r>
              <a:rPr lang="en-US" sz="2200" dirty="0" smtClean="0">
                <a:latin typeface="Museo Sans 300"/>
                <a:cs typeface="Museo Sans 300"/>
              </a:rPr>
              <a:t>community</a:t>
            </a:r>
            <a:endParaRPr lang="en-US" sz="2200" dirty="0">
              <a:latin typeface="Museo Sans 300"/>
              <a:cs typeface="Museo Sans 300"/>
            </a:endParaRPr>
          </a:p>
          <a:p>
            <a:pPr lvl="1"/>
            <a:r>
              <a:rPr lang="en-US" sz="2200" dirty="0" smtClean="0">
                <a:latin typeface="Museo Sans 300"/>
                <a:cs typeface="Museo Sans 300"/>
              </a:rPr>
              <a:t>All </a:t>
            </a:r>
            <a:r>
              <a:rPr lang="en-US" sz="2200" dirty="0">
                <a:latin typeface="Museo Sans 300"/>
                <a:cs typeface="Museo Sans 300"/>
              </a:rPr>
              <a:t>is defined as the measurable integrated active engagement of all students </a:t>
            </a:r>
            <a:r>
              <a:rPr lang="en-US" sz="2200" dirty="0" smtClean="0">
                <a:latin typeface="Museo Sans 300"/>
                <a:cs typeface="Museo Sans 300"/>
              </a:rPr>
              <a:t>and </a:t>
            </a:r>
            <a:r>
              <a:rPr lang="en-US" sz="2200" dirty="0">
                <a:latin typeface="Museo Sans 300"/>
                <a:cs typeface="Museo Sans 300"/>
              </a:rPr>
              <a:t>their families in the learning process.  </a:t>
            </a:r>
          </a:p>
          <a:p>
            <a:endParaRPr lang="en-US" dirty="0">
              <a:latin typeface="Museo Sans 300"/>
              <a:cs typeface="Museo Sans 300"/>
            </a:endParaRPr>
          </a:p>
        </p:txBody>
      </p:sp>
    </p:spTree>
    <p:extLst>
      <p:ext uri="{BB962C8B-B14F-4D97-AF65-F5344CB8AC3E}">
        <p14:creationId xmlns:p14="http://schemas.microsoft.com/office/powerpoint/2010/main" val="3538418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solidFill>
                  <a:srgbClr val="F79646"/>
                </a:solidFill>
                <a:latin typeface="Museo Slab 700"/>
                <a:cs typeface="Museo Slab 700"/>
              </a:rPr>
              <a:t/>
            </a:r>
            <a:br>
              <a:rPr lang="en-US" dirty="0" smtClean="0">
                <a:solidFill>
                  <a:srgbClr val="F79646"/>
                </a:solidFill>
                <a:latin typeface="Museo Slab 700"/>
                <a:cs typeface="Museo Slab 700"/>
              </a:rPr>
            </a:br>
            <a:r>
              <a:rPr lang="en-US" dirty="0" smtClean="0">
                <a:solidFill>
                  <a:srgbClr val="F79646"/>
                </a:solidFill>
                <a:latin typeface="Museo Slab 700"/>
                <a:cs typeface="Museo Slab 700"/>
              </a:rPr>
              <a:t>From Silos to SWIFT</a:t>
            </a:r>
            <a:r>
              <a:rPr lang="en-US" dirty="0">
                <a:solidFill>
                  <a:srgbClr val="F79646"/>
                </a:solidFill>
                <a:latin typeface="Museo Slab 700"/>
                <a:cs typeface="Museo Slab 700"/>
              </a:rPr>
              <a:t/>
            </a:r>
            <a:br>
              <a:rPr lang="en-US" dirty="0">
                <a:solidFill>
                  <a:srgbClr val="F79646"/>
                </a:solidFill>
                <a:latin typeface="Museo Slab 700"/>
                <a:cs typeface="Museo Slab 700"/>
              </a:rPr>
            </a:br>
            <a:r>
              <a:rPr lang="en-US" sz="1800" dirty="0" smtClean="0">
                <a:solidFill>
                  <a:srgbClr val="F79646"/>
                </a:solidFill>
                <a:latin typeface="Museo Slab 700"/>
                <a:cs typeface="Museo Slab 700"/>
              </a:rPr>
              <a:t>SWIFT </a:t>
            </a:r>
            <a:r>
              <a:rPr lang="en-US" sz="1800" dirty="0">
                <a:solidFill>
                  <a:srgbClr val="F79646"/>
                </a:solidFill>
                <a:latin typeface="Museo Slab 700"/>
                <a:cs typeface="Museo Slab 700"/>
              </a:rPr>
              <a:t>unifies the strengths of general and special educators by supporting them in working in concert with one another teaching grade level curriculum</a:t>
            </a:r>
          </a:p>
        </p:txBody>
      </p:sp>
      <p:pic>
        <p:nvPicPr>
          <p:cNvPr id="37" name="Picture 36" descr="This is a screen shot of adiagram of how SWIFT works showing the elimination  of silos and fragmentation to MTSS to building powerful  learning communities with families and community members." title="Bubbles to Arrow to SWIF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66109"/>
            <a:ext cx="9144000" cy="2312142"/>
          </a:xfrm>
          <a:prstGeom prst="rect">
            <a:avLst/>
          </a:prstGeom>
        </p:spPr>
      </p:pic>
    </p:spTree>
    <p:extLst>
      <p:ext uri="{BB962C8B-B14F-4D97-AF65-F5344CB8AC3E}">
        <p14:creationId xmlns:p14="http://schemas.microsoft.com/office/powerpoint/2010/main" val="54034556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79646"/>
                </a:solidFill>
                <a:latin typeface="Museo Slab 700"/>
                <a:cs typeface="Museo Slab 700"/>
              </a:rPr>
              <a:t>SWIFT Goals</a:t>
            </a:r>
            <a:endParaRPr lang="en-US" dirty="0">
              <a:solidFill>
                <a:srgbClr val="F79646"/>
              </a:solidFill>
              <a:latin typeface="Museo Slab 700"/>
              <a:cs typeface="Museo Slab 700"/>
            </a:endParaRPr>
          </a:p>
        </p:txBody>
      </p:sp>
      <p:sp>
        <p:nvSpPr>
          <p:cNvPr id="3" name="Content Placeholder 2"/>
          <p:cNvSpPr>
            <a:spLocks noGrp="1"/>
          </p:cNvSpPr>
          <p:nvPr>
            <p:ph idx="1"/>
          </p:nvPr>
        </p:nvSpPr>
        <p:spPr>
          <a:xfrm>
            <a:off x="1099127" y="1265381"/>
            <a:ext cx="7964055" cy="4525963"/>
          </a:xfrm>
        </p:spPr>
        <p:txBody>
          <a:bodyPr>
            <a:normAutofit fontScale="55000" lnSpcReduction="20000"/>
          </a:bodyPr>
          <a:lstStyle/>
          <a:p>
            <a:pPr>
              <a:buFont typeface="Wingdings" panose="05000000000000000000" pitchFamily="2" charset="2"/>
              <a:buChar char="ü"/>
            </a:pPr>
            <a:r>
              <a:rPr lang="en-US" dirty="0">
                <a:latin typeface="Museo Sans 300"/>
                <a:cs typeface="Museo Sans 300"/>
              </a:rPr>
              <a:t>Goal 1: Identify and examine six Knowledge Development Schools using rigorous evaluation measures and field assessments to determine the unique features of effective inclusive schoolwide reform. </a:t>
            </a:r>
            <a:endParaRPr lang="en-US" dirty="0" smtClean="0">
              <a:latin typeface="Museo Sans 300"/>
              <a:cs typeface="Museo Sans 300"/>
            </a:endParaRPr>
          </a:p>
          <a:p>
            <a:pPr>
              <a:buFont typeface="Wingdings" panose="05000000000000000000" pitchFamily="2" charset="2"/>
              <a:buChar char="ü"/>
            </a:pPr>
            <a:endParaRPr lang="en-US" dirty="0" smtClean="0">
              <a:latin typeface="Museo Sans 300"/>
              <a:cs typeface="Museo Sans 300"/>
            </a:endParaRPr>
          </a:p>
          <a:p>
            <a:pPr>
              <a:buFont typeface="Wingdings" panose="05000000000000000000" pitchFamily="2" charset="2"/>
              <a:buChar char="ü"/>
            </a:pPr>
            <a:r>
              <a:rPr lang="en-US" dirty="0" smtClean="0">
                <a:latin typeface="Museo Sans 300"/>
                <a:cs typeface="Museo Sans 300"/>
              </a:rPr>
              <a:t>Goal </a:t>
            </a:r>
            <a:r>
              <a:rPr lang="en-US" dirty="0">
                <a:latin typeface="Museo Sans 300"/>
                <a:cs typeface="Museo Sans 300"/>
              </a:rPr>
              <a:t>2:  Recruit, select and </a:t>
            </a:r>
            <a:r>
              <a:rPr lang="en-US" dirty="0" smtClean="0">
                <a:latin typeface="Museo Sans 300"/>
                <a:cs typeface="Museo Sans 300"/>
              </a:rPr>
              <a:t>provide </a:t>
            </a:r>
            <a:r>
              <a:rPr lang="en-US" dirty="0">
                <a:latin typeface="Museo Sans 300"/>
                <a:cs typeface="Museo Sans 300"/>
              </a:rPr>
              <a:t>intensive technical assistance to four states, with four districts per state, to build capacity to install SWIFT in 64 schools. </a:t>
            </a:r>
            <a:endParaRPr lang="en-US" dirty="0" smtClean="0">
              <a:latin typeface="Museo Sans 300"/>
              <a:cs typeface="Museo Sans 300"/>
            </a:endParaRPr>
          </a:p>
          <a:p>
            <a:pPr marL="0" indent="0">
              <a:buNone/>
            </a:pPr>
            <a:endParaRPr lang="en-US" dirty="0" smtClean="0">
              <a:latin typeface="Museo Sans 300"/>
              <a:cs typeface="Museo Sans 300"/>
            </a:endParaRPr>
          </a:p>
          <a:p>
            <a:r>
              <a:rPr lang="en-US" dirty="0" smtClean="0">
                <a:latin typeface="Museo Sans 300"/>
                <a:cs typeface="Museo Sans 300"/>
              </a:rPr>
              <a:t>Goal </a:t>
            </a:r>
            <a:r>
              <a:rPr lang="en-US" dirty="0">
                <a:latin typeface="Museo Sans 300"/>
                <a:cs typeface="Museo Sans 300"/>
              </a:rPr>
              <a:t>3:  Build capacity to sustain SWIFT schools and extend SWIFT practices to additional schools within implementing districts. </a:t>
            </a:r>
            <a:endParaRPr lang="en-US" dirty="0" smtClean="0">
              <a:latin typeface="Museo Sans 300"/>
              <a:cs typeface="Museo Sans 300"/>
            </a:endParaRPr>
          </a:p>
          <a:p>
            <a:endParaRPr lang="en-US" dirty="0">
              <a:latin typeface="Museo Sans 300"/>
              <a:cs typeface="Museo Sans 300"/>
            </a:endParaRPr>
          </a:p>
          <a:p>
            <a:r>
              <a:rPr lang="en-US" dirty="0">
                <a:latin typeface="Museo Sans 300"/>
                <a:cs typeface="Museo Sans 300"/>
              </a:rPr>
              <a:t>Goal 4:  Implement a system to support multi-level state leadership and coordination to scale up SWIFT. </a:t>
            </a:r>
            <a:endParaRPr lang="en-US" dirty="0" smtClean="0">
              <a:latin typeface="Museo Sans 300"/>
              <a:cs typeface="Museo Sans 300"/>
            </a:endParaRPr>
          </a:p>
          <a:p>
            <a:pPr marL="0" indent="0">
              <a:buNone/>
            </a:pPr>
            <a:endParaRPr lang="en-US" dirty="0">
              <a:latin typeface="Museo Sans 300"/>
              <a:cs typeface="Museo Sans 300"/>
            </a:endParaRPr>
          </a:p>
          <a:p>
            <a:r>
              <a:rPr lang="en-US" dirty="0">
                <a:latin typeface="Museo Sans 300"/>
                <a:cs typeface="Museo Sans 300"/>
              </a:rPr>
              <a:t>Goal 5:  Establish and disseminate a national Knowledge Bank on schoolwide inclusive reform. </a:t>
            </a:r>
          </a:p>
          <a:p>
            <a:endParaRPr lang="en-US" dirty="0"/>
          </a:p>
        </p:txBody>
      </p:sp>
    </p:spTree>
    <p:extLst>
      <p:ext uri="{BB962C8B-B14F-4D97-AF65-F5344CB8AC3E}">
        <p14:creationId xmlns:p14="http://schemas.microsoft.com/office/powerpoint/2010/main" val="3801367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08" y="274638"/>
            <a:ext cx="7820891" cy="1143000"/>
          </a:xfrm>
        </p:spPr>
        <p:txBody>
          <a:bodyPr/>
          <a:lstStyle/>
          <a:p>
            <a:pPr lvl="0"/>
            <a:r>
              <a:rPr lang="en-US" sz="2800" dirty="0" smtClean="0">
                <a:solidFill>
                  <a:srgbClr val="F79646"/>
                </a:solidFill>
                <a:latin typeface="Museo Slab 700"/>
                <a:cs typeface="Museo Slab 700"/>
              </a:rPr>
              <a:t>What are the key research based domains and features of a fully inclusive school?</a:t>
            </a:r>
            <a:br>
              <a:rPr lang="en-US" sz="2800" dirty="0" smtClean="0">
                <a:solidFill>
                  <a:srgbClr val="F79646"/>
                </a:solidFill>
                <a:latin typeface="Museo Slab 700"/>
                <a:cs typeface="Museo Slab 700"/>
              </a:rPr>
            </a:br>
            <a:endParaRPr lang="en-US" sz="2800" dirty="0">
              <a:solidFill>
                <a:srgbClr val="F79646"/>
              </a:solidFill>
              <a:latin typeface="Museo Slab 700"/>
              <a:cs typeface="Museo Slab 700"/>
            </a:endParaRPr>
          </a:p>
        </p:txBody>
      </p:sp>
      <p:sp>
        <p:nvSpPr>
          <p:cNvPr id="3" name="Content Placeholder 2"/>
          <p:cNvSpPr>
            <a:spLocks noGrp="1"/>
          </p:cNvSpPr>
          <p:nvPr>
            <p:ph idx="1"/>
          </p:nvPr>
        </p:nvSpPr>
        <p:spPr>
          <a:xfrm>
            <a:off x="1189182" y="1600200"/>
            <a:ext cx="7497618" cy="4525963"/>
          </a:xfrm>
        </p:spPr>
        <p:txBody>
          <a:bodyPr/>
          <a:lstStyle/>
          <a:p>
            <a:pPr marL="0" indent="0">
              <a:buNone/>
            </a:pPr>
            <a:endParaRPr lang="en-US" dirty="0" smtClean="0"/>
          </a:p>
          <a:p>
            <a:pPr marL="0" indent="0">
              <a:buNone/>
            </a:pPr>
            <a:endParaRPr lang="en-US" dirty="0"/>
          </a:p>
          <a:p>
            <a:pPr marL="0" indent="0">
              <a:buNone/>
            </a:pPr>
            <a:r>
              <a:rPr lang="en-US" dirty="0" smtClean="0">
                <a:latin typeface="Museo Sans 300"/>
                <a:cs typeface="Museo Sans 300"/>
              </a:rPr>
              <a:t>Think, pair, share with your neighbor and identify the most essential features of a fully inclusive school.</a:t>
            </a:r>
            <a:endParaRPr lang="en-US" dirty="0">
              <a:latin typeface="Museo Sans 300"/>
              <a:cs typeface="Museo Sans 300"/>
            </a:endParaRPr>
          </a:p>
        </p:txBody>
      </p:sp>
    </p:spTree>
    <p:extLst>
      <p:ext uri="{BB962C8B-B14F-4D97-AF65-F5344CB8AC3E}">
        <p14:creationId xmlns:p14="http://schemas.microsoft.com/office/powerpoint/2010/main" val="269678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SWIF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SWIFT Presentation Template.pptx</Template>
  <TotalTime>126</TotalTime>
  <Words>626</Words>
  <Application>Microsoft Office PowerPoint</Application>
  <PresentationFormat>On-screen Show (4:3)</PresentationFormat>
  <Paragraphs>81</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SWIFT Presentation Template</vt:lpstr>
      <vt:lpstr>SWIFT Center</vt:lpstr>
      <vt:lpstr>  Welcome OSEP Conference Participants</vt:lpstr>
      <vt:lpstr>Essential Presentation Questions</vt:lpstr>
      <vt:lpstr>SWIFT is</vt:lpstr>
      <vt:lpstr>Why is it imperative that students with disabilities be included in whole school reform efforts?</vt:lpstr>
      <vt:lpstr>SWIFT Mission</vt:lpstr>
      <vt:lpstr> From Silos to SWIFT SWIFT unifies the strengths of general and special educators by supporting them in working in concert with one another teaching grade level curriculum</vt:lpstr>
      <vt:lpstr>SWIFT Goals</vt:lpstr>
      <vt:lpstr>What are the key research based domains and features of a fully inclusive school? </vt:lpstr>
      <vt:lpstr>SWIFT in 60 Strong and Positive School Culture</vt:lpstr>
      <vt:lpstr>SWIFT Domains and Features</vt:lpstr>
      <vt:lpstr>  SWIFT in 60 Trusting Community Partnerships  </vt:lpstr>
      <vt:lpstr>SWIFT and MTSS</vt:lpstr>
      <vt:lpstr>SWIFT Products</vt:lpstr>
      <vt:lpstr>Swiftschools.org</vt:lpstr>
      <vt:lpstr>SWIFT Field Guide</vt:lpstr>
      <vt:lpstr>SWIFT Fidelity of Implementation Tool (FIT)</vt:lpstr>
      <vt:lpstr>SWIFT Fidelity Integrity Assessment (FIA)</vt:lpstr>
      <vt:lpstr> How can schools eliminate silos  and unify efforts to meet the needs of  all students? </vt:lpstr>
      <vt:lpstr>For Additional Information Contact</vt:lpstr>
      <vt:lpstr>Thank you for your time</vt:lpstr>
    </vt:vector>
  </TitlesOfParts>
  <Company>SWIFT Schoolwide Integrated Framework for Transformation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SWIFT Schools</dc:creator>
  <cp:lastModifiedBy>Stillman, Lauren</cp:lastModifiedBy>
  <cp:revision>22</cp:revision>
  <cp:lastPrinted>2014-06-30T17:58:16Z</cp:lastPrinted>
  <dcterms:created xsi:type="dcterms:W3CDTF">2013-10-28T15:42:10Z</dcterms:created>
  <dcterms:modified xsi:type="dcterms:W3CDTF">2014-08-04T01:29:03Z</dcterms:modified>
</cp:coreProperties>
</file>