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2"/>
  </p:notesMasterIdLst>
  <p:handoutMasterIdLst>
    <p:handoutMasterId r:id="rId33"/>
  </p:handoutMasterIdLst>
  <p:sldIdLst>
    <p:sldId id="256" r:id="rId3"/>
    <p:sldId id="356" r:id="rId4"/>
    <p:sldId id="357" r:id="rId5"/>
    <p:sldId id="403" r:id="rId6"/>
    <p:sldId id="404" r:id="rId7"/>
    <p:sldId id="405" r:id="rId8"/>
    <p:sldId id="401" r:id="rId9"/>
    <p:sldId id="402" r:id="rId10"/>
    <p:sldId id="406" r:id="rId11"/>
    <p:sldId id="398" r:id="rId12"/>
    <p:sldId id="358" r:id="rId13"/>
    <p:sldId id="388" r:id="rId14"/>
    <p:sldId id="391" r:id="rId15"/>
    <p:sldId id="392" r:id="rId16"/>
    <p:sldId id="393" r:id="rId17"/>
    <p:sldId id="394" r:id="rId18"/>
    <p:sldId id="422" r:id="rId19"/>
    <p:sldId id="376" r:id="rId20"/>
    <p:sldId id="396" r:id="rId21"/>
    <p:sldId id="381" r:id="rId22"/>
    <p:sldId id="407" r:id="rId23"/>
    <p:sldId id="423" r:id="rId24"/>
    <p:sldId id="418" r:id="rId25"/>
    <p:sldId id="416" r:id="rId26"/>
    <p:sldId id="419" r:id="rId27"/>
    <p:sldId id="420" r:id="rId28"/>
    <p:sldId id="408" r:id="rId29"/>
    <p:sldId id="399" r:id="rId30"/>
    <p:sldId id="260" r:id="rId3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85569" autoAdjust="0"/>
  </p:normalViewPr>
  <p:slideViewPr>
    <p:cSldViewPr snapToGrid="0" snapToObjects="1">
      <p:cViewPr varScale="1">
        <p:scale>
          <a:sx n="97" d="100"/>
          <a:sy n="97" d="100"/>
        </p:scale>
        <p:origin x="-894" y="-96"/>
      </p:cViewPr>
      <p:guideLst>
        <p:guide orient="horz" pos="2160"/>
        <p:guide pos="2880"/>
      </p:guideLst>
    </p:cSldViewPr>
  </p:slideViewPr>
  <p:outlineViewPr>
    <p:cViewPr>
      <p:scale>
        <a:sx n="33" d="100"/>
        <a:sy n="33" d="100"/>
      </p:scale>
      <p:origin x="0" y="5448"/>
    </p:cViewPr>
  </p:outlineViewPr>
  <p:notesTextViewPr>
    <p:cViewPr>
      <p:scale>
        <a:sx n="100" d="100"/>
        <a:sy n="100" d="100"/>
      </p:scale>
      <p:origin x="0" y="0"/>
    </p:cViewPr>
  </p:notesTextViewPr>
  <p:sorterViewPr>
    <p:cViewPr>
      <p:scale>
        <a:sx n="120" d="100"/>
        <a:sy n="120" d="100"/>
      </p:scale>
      <p:origin x="0" y="768"/>
    </p:cViewPr>
  </p:sorterViewPr>
  <p:notesViewPr>
    <p:cSldViewPr snapToGrid="0" snapToObjects="1">
      <p:cViewPr varScale="1">
        <p:scale>
          <a:sx n="91" d="100"/>
          <a:sy n="91" d="100"/>
        </p:scale>
        <p:origin x="-375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D3A42BC4-D5A3-4ABD-A4B1-ACF16B6004EE}" type="datetimeFigureOut">
              <a:rPr lang="en-US" smtClean="0"/>
              <a:pPr/>
              <a:t>7/14/2014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D6E8C89-42F1-4EDE-B8A2-29C7ABF70C55}" type="slidenum">
              <a:rPr lang="en-US" smtClean="0"/>
              <a:pPr/>
              <a:t>‹#›</a:t>
            </a:fld>
            <a:endParaRPr lang="en-US"/>
          </a:p>
        </p:txBody>
      </p:sp>
    </p:spTree>
    <p:extLst>
      <p:ext uri="{BB962C8B-B14F-4D97-AF65-F5344CB8AC3E}">
        <p14:creationId xmlns:p14="http://schemas.microsoft.com/office/powerpoint/2010/main" val="1885654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24" tIns="46662" rIns="93324" bIns="46662" rtlCol="0"/>
          <a:lstStyle>
            <a:lvl1pPr algn="r">
              <a:defRPr sz="1200"/>
            </a:lvl1pPr>
          </a:lstStyle>
          <a:p>
            <a:fld id="{C1752205-F21D-427D-B35C-01173C890ED9}" type="datetimeFigureOut">
              <a:rPr lang="en-US" smtClean="0"/>
              <a:pPr/>
              <a:t>7/14/2014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0714B247-3EF4-4B92-B384-051E3FA20BBF}" type="slidenum">
              <a:rPr lang="en-US" smtClean="0"/>
              <a:pPr/>
              <a:t>‹#›</a:t>
            </a:fld>
            <a:endParaRPr lang="en-US"/>
          </a:p>
        </p:txBody>
      </p:sp>
    </p:spTree>
    <p:extLst>
      <p:ext uri="{BB962C8B-B14F-4D97-AF65-F5344CB8AC3E}">
        <p14:creationId xmlns:p14="http://schemas.microsoft.com/office/powerpoint/2010/main" val="3721549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3</a:t>
            </a:fld>
            <a:endParaRPr lang="en-US"/>
          </a:p>
        </p:txBody>
      </p:sp>
    </p:spTree>
    <p:extLst>
      <p:ext uri="{BB962C8B-B14F-4D97-AF65-F5344CB8AC3E}">
        <p14:creationId xmlns:p14="http://schemas.microsoft.com/office/powerpoint/2010/main" val="352042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6</a:t>
            </a:fld>
            <a:endParaRPr lang="en-US"/>
          </a:p>
        </p:txBody>
      </p:sp>
      <p:sp>
        <p:nvSpPr>
          <p:cNvPr id="5" name="Date Placeholder 4"/>
          <p:cNvSpPr>
            <a:spLocks noGrp="1"/>
          </p:cNvSpPr>
          <p:nvPr>
            <p:ph type="dt" idx="11"/>
          </p:nvPr>
        </p:nvSpPr>
        <p:spPr/>
        <p:txBody>
          <a:bodyPr/>
          <a:lstStyle/>
          <a:p>
            <a:r>
              <a:rPr lang="en-US" smtClean="0"/>
              <a:t>4/17/13</a:t>
            </a:r>
            <a:endParaRPr lang="en-US"/>
          </a:p>
        </p:txBody>
      </p:sp>
      <p:sp>
        <p:nvSpPr>
          <p:cNvPr id="6" name="Footer Placeholder 5"/>
          <p:cNvSpPr>
            <a:spLocks noGrp="1"/>
          </p:cNvSpPr>
          <p:nvPr>
            <p:ph type="ftr" sz="quarter" idx="12"/>
          </p:nvPr>
        </p:nvSpPr>
        <p:spPr/>
        <p:txBody>
          <a:bodyPr/>
          <a:lstStyle/>
          <a:p>
            <a:r>
              <a:rPr lang="en-US" smtClean="0"/>
              <a:t>© 2012 University of Kansas, Center for Educational Testing and Evaluation</a:t>
            </a:r>
            <a:endParaRPr lang="en-US"/>
          </a:p>
        </p:txBody>
      </p:sp>
    </p:spTree>
    <p:extLst>
      <p:ext uri="{BB962C8B-B14F-4D97-AF65-F5344CB8AC3E}">
        <p14:creationId xmlns:p14="http://schemas.microsoft.com/office/powerpoint/2010/main" val="415085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6138" cy="3490913"/>
          </a:xfrm>
        </p:spPr>
      </p:sp>
      <p:sp>
        <p:nvSpPr>
          <p:cNvPr id="3" name="Notes Placeholder 2"/>
          <p:cNvSpPr>
            <a:spLocks noGrp="1"/>
          </p:cNvSpPr>
          <p:nvPr>
            <p:ph type="body" idx="1"/>
          </p:nvPr>
        </p:nvSpPr>
        <p:spPr/>
        <p:txBody>
          <a:bodyPr/>
          <a:lstStyle/>
          <a:p>
            <a:endParaRPr lang="en-US" sz="1000" b="1"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6/9/2014</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2012 University of Kansas, Center for Educational Testing and Evaluation</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t>DLM Keynote Session</a:t>
            </a:r>
            <a:endParaRPr lang="en-US" dirty="0"/>
          </a:p>
        </p:txBody>
      </p:sp>
    </p:spTree>
    <p:extLst>
      <p:ext uri="{BB962C8B-B14F-4D97-AF65-F5344CB8AC3E}">
        <p14:creationId xmlns:p14="http://schemas.microsoft.com/office/powerpoint/2010/main" val="300291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17</a:t>
            </a:fld>
            <a:endParaRPr lang="en-US"/>
          </a:p>
        </p:txBody>
      </p:sp>
    </p:spTree>
    <p:extLst>
      <p:ext uri="{BB962C8B-B14F-4D97-AF65-F5344CB8AC3E}">
        <p14:creationId xmlns:p14="http://schemas.microsoft.com/office/powerpoint/2010/main" val="28040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0714B247-3EF4-4B92-B384-051E3FA20BBF}"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bwMode="auto">
          <a:noFill/>
        </p:spPr>
        <p:txBody>
          <a:bodyPr/>
          <a:lstStyle/>
          <a:p>
            <a:pPr defTabSz="459873">
              <a:spcBef>
                <a:spcPct val="0"/>
              </a:spcBef>
            </a:pPr>
            <a:r>
              <a:rPr lang="en-US" dirty="0" smtClean="0">
                <a:ea typeface="MS PGothic" pitchFamily="34" charset="-128"/>
                <a:cs typeface="MS PGothic" pitchFamily="34" charset="-128"/>
              </a:rPr>
              <a:t>Defining Desired Outcomes</a:t>
            </a:r>
            <a:endParaRPr lang="en-US" dirty="0">
              <a:ea typeface="MS PGothic" pitchFamily="34" charset="-128"/>
              <a:cs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7BB7B-1C92-42DD-B0DA-36C040077725}"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1608"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02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546807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98748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0898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1608"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9002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597879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89424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108" y="217486"/>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451295" y="1600200"/>
            <a:ext cx="75333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403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789549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1472" y="274638"/>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42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4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9847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082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567" y="15099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67" y="219165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77726" y="15099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0216" y="220004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9404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1699" y="26035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693602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0804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8896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8827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0" y="0"/>
            <a:ext cx="9140829" cy="6926580"/>
          </a:xfrm>
          <a:prstGeom prst="rect">
            <a:avLst/>
          </a:prstGeom>
        </p:spPr>
      </p:pic>
      <p:sp>
        <p:nvSpPr>
          <p:cNvPr id="2" name="Title Placeholder 1"/>
          <p:cNvSpPr>
            <a:spLocks noGrp="1"/>
          </p:cNvSpPr>
          <p:nvPr>
            <p:ph type="title"/>
          </p:nvPr>
        </p:nvSpPr>
        <p:spPr>
          <a:xfrm>
            <a:off x="913497"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43469" y="1632185"/>
            <a:ext cx="731948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8067" y="6004022"/>
            <a:ext cx="2223640" cy="812141"/>
          </a:xfrm>
          <a:prstGeom prst="rect">
            <a:avLst/>
          </a:prstGeom>
          <a:effectLst/>
        </p:spPr>
      </p:pic>
      <p:pic>
        <p:nvPicPr>
          <p:cNvPr id="9" name="Picture 1" descr="C:\Users\a752s317\Downloads\oseplogosolid.jpg"/>
          <p:cNvPicPr>
            <a:picLocks noChangeAspect="1" noChangeArrowheads="1"/>
          </p:cNvPicPr>
          <p:nvPr/>
        </p:nvPicPr>
        <p:blipFill>
          <a:blip r:embed="rId15"/>
          <a:srcRect/>
          <a:stretch>
            <a:fillRect/>
          </a:stretch>
        </p:blipFill>
        <p:spPr bwMode="auto">
          <a:xfrm>
            <a:off x="1404820" y="6140657"/>
            <a:ext cx="644525" cy="538873"/>
          </a:xfrm>
          <a:prstGeom prst="rect">
            <a:avLst/>
          </a:prstGeom>
          <a:noFill/>
        </p:spPr>
      </p:pic>
      <p:sp>
        <p:nvSpPr>
          <p:cNvPr id="7" name="TextBox 6"/>
          <p:cNvSpPr txBox="1"/>
          <p:nvPr userDrawn="1"/>
        </p:nvSpPr>
        <p:spPr>
          <a:xfrm>
            <a:off x="3695700" y="6347341"/>
            <a:ext cx="2171700" cy="307777"/>
          </a:xfrm>
          <a:prstGeom prst="rect">
            <a:avLst/>
          </a:prstGeom>
          <a:noFill/>
        </p:spPr>
        <p:txBody>
          <a:bodyPr wrap="square" rtlCol="0">
            <a:spAutoFit/>
          </a:bodyPr>
          <a:lstStyle/>
          <a:p>
            <a:pPr algn="ctr"/>
            <a:fld id="{23958EC7-BE00-48FE-824E-48880B720931}" type="slidenum">
              <a:rPr lang="en-US" sz="1400" smtClean="0">
                <a:solidFill>
                  <a:schemeClr val="bg1">
                    <a:lumMod val="65000"/>
                  </a:schemeClr>
                </a:solidFill>
              </a:rPr>
              <a:pPr algn="ctr"/>
              <a:t>‹#›</a:t>
            </a:fld>
            <a:r>
              <a:rPr lang="en-US" sz="1400" dirty="0" smtClean="0">
                <a:solidFill>
                  <a:schemeClr val="bg1">
                    <a:lumMod val="65000"/>
                  </a:schemeClr>
                </a:solidFill>
              </a:rPr>
              <a:t> </a:t>
            </a:r>
            <a:endParaRPr lang="en-US" sz="1400" dirty="0">
              <a:solidFill>
                <a:schemeClr val="bg1">
                  <a:lumMod val="65000"/>
                </a:schemeClr>
              </a:solidFill>
            </a:endParaRPr>
          </a:p>
        </p:txBody>
      </p:sp>
    </p:spTree>
    <p:extLst>
      <p:ext uri="{BB962C8B-B14F-4D97-AF65-F5344CB8AC3E}">
        <p14:creationId xmlns:p14="http://schemas.microsoft.com/office/powerpoint/2010/main" val="414999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0" y="0"/>
            <a:ext cx="9140829" cy="6926580"/>
          </a:xfrm>
          <a:prstGeom prst="rect">
            <a:avLst/>
          </a:prstGeom>
        </p:spPr>
      </p:pic>
      <p:sp>
        <p:nvSpPr>
          <p:cNvPr id="2" name="Title Placeholder 1"/>
          <p:cNvSpPr>
            <a:spLocks noGrp="1"/>
          </p:cNvSpPr>
          <p:nvPr>
            <p:ph type="title"/>
          </p:nvPr>
        </p:nvSpPr>
        <p:spPr>
          <a:xfrm>
            <a:off x="913497"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43469" y="1632185"/>
            <a:ext cx="731948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8067" y="6004022"/>
            <a:ext cx="2223640" cy="812141"/>
          </a:xfrm>
          <a:prstGeom prst="rect">
            <a:avLst/>
          </a:prstGeom>
          <a:effectLst/>
        </p:spPr>
      </p:pic>
      <p:pic>
        <p:nvPicPr>
          <p:cNvPr id="9" name="Picture 1" descr="C:\Users\a752s317\Downloads\oseplogosolid.jpg"/>
          <p:cNvPicPr>
            <a:picLocks noChangeAspect="1" noChangeArrowheads="1"/>
          </p:cNvPicPr>
          <p:nvPr/>
        </p:nvPicPr>
        <p:blipFill>
          <a:blip r:embed="rId6"/>
          <a:srcRect/>
          <a:stretch>
            <a:fillRect/>
          </a:stretch>
        </p:blipFill>
        <p:spPr bwMode="auto">
          <a:xfrm>
            <a:off x="1404820" y="6140657"/>
            <a:ext cx="644525" cy="538873"/>
          </a:xfrm>
          <a:prstGeom prst="rect">
            <a:avLst/>
          </a:prstGeom>
          <a:noFill/>
        </p:spPr>
      </p:pic>
    </p:spTree>
    <p:extLst>
      <p:ext uri="{BB962C8B-B14F-4D97-AF65-F5344CB8AC3E}">
        <p14:creationId xmlns:p14="http://schemas.microsoft.com/office/powerpoint/2010/main" val="381998191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dynamiclearningmaps.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Alternate Assessment Data in Support of Local Decision Making</a:t>
            </a:r>
            <a:endParaRPr lang="en-US" sz="3600" dirty="0"/>
          </a:p>
        </p:txBody>
      </p:sp>
      <p:sp>
        <p:nvSpPr>
          <p:cNvPr id="3" name="Subtitle 2"/>
          <p:cNvSpPr>
            <a:spLocks noGrp="1"/>
          </p:cNvSpPr>
          <p:nvPr>
            <p:ph type="subTitle" idx="1"/>
          </p:nvPr>
        </p:nvSpPr>
        <p:spPr>
          <a:xfrm>
            <a:off x="1426464" y="3886200"/>
            <a:ext cx="7059168" cy="1892808"/>
          </a:xfrm>
        </p:spPr>
        <p:txBody>
          <a:bodyPr>
            <a:normAutofit fontScale="77500" lnSpcReduction="20000"/>
          </a:bodyPr>
          <a:lstStyle/>
          <a:p>
            <a:r>
              <a:rPr lang="en-US" dirty="0" smtClean="0"/>
              <a:t>Neal Kingston and Meagan Karvonen </a:t>
            </a:r>
          </a:p>
          <a:p>
            <a:r>
              <a:rPr lang="en-US" dirty="0" smtClean="0"/>
              <a:t>Center for Educational Testing And Evaluation</a:t>
            </a:r>
          </a:p>
          <a:p>
            <a:r>
              <a:rPr lang="en-US" dirty="0" smtClean="0"/>
              <a:t>Emily Thatcher </a:t>
            </a:r>
          </a:p>
          <a:p>
            <a:r>
              <a:rPr lang="en-US" dirty="0" smtClean="0"/>
              <a:t>Iowa Department of Education</a:t>
            </a:r>
          </a:p>
        </p:txBody>
      </p:sp>
      <p:sp>
        <p:nvSpPr>
          <p:cNvPr id="4" name="Rectangle 3"/>
          <p:cNvSpPr/>
          <p:nvPr/>
        </p:nvSpPr>
        <p:spPr>
          <a:xfrm>
            <a:off x="2063193" y="6032715"/>
            <a:ext cx="5417430" cy="707886"/>
          </a:xfrm>
          <a:prstGeom prst="rect">
            <a:avLst/>
          </a:prstGeom>
        </p:spPr>
        <p:txBody>
          <a:bodyPr wrap="square">
            <a:spAutoFit/>
          </a:bodyPr>
          <a:lstStyle/>
          <a:p>
            <a:r>
              <a:rPr lang="en-US" sz="1000" dirty="0" smtClean="0">
                <a:latin typeface="Trebuchet MS" pitchFamily="34" charset="0"/>
              </a:rPr>
              <a:t>The present publication was developed under grant 84.373X100001 from the </a:t>
            </a:r>
          </a:p>
          <a:p>
            <a:r>
              <a:rPr lang="en-US" sz="1000" dirty="0" smtClean="0">
                <a:latin typeface="Trebuchet MS" pitchFamily="34" charset="0"/>
              </a:rPr>
              <a:t>U.S. Department of Education, Office of Special Education Programs. The views </a:t>
            </a:r>
          </a:p>
          <a:p>
            <a:r>
              <a:rPr lang="en-US" sz="1000" dirty="0" smtClean="0">
                <a:latin typeface="Trebuchet MS" pitchFamily="34" charset="0"/>
              </a:rPr>
              <a:t>expressed herein are solely those of the author(s), and no official endorsement </a:t>
            </a:r>
          </a:p>
          <a:p>
            <a:r>
              <a:rPr lang="en-US" sz="1000" dirty="0" smtClean="0">
                <a:latin typeface="Trebuchet MS" pitchFamily="34" charset="0"/>
              </a:rPr>
              <a:t>by the U.S. Department should be inferred.</a:t>
            </a:r>
            <a:endParaRPr lang="en-US" sz="1000" dirty="0">
              <a:latin typeface="Trebuchet MS" pitchFamily="34" charset="0"/>
            </a:endParaRPr>
          </a:p>
        </p:txBody>
      </p:sp>
    </p:spTree>
    <p:extLst>
      <p:ext uri="{BB962C8B-B14F-4D97-AF65-F5344CB8AC3E}">
        <p14:creationId xmlns:p14="http://schemas.microsoft.com/office/powerpoint/2010/main" val="1634255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Available in DLM</a:t>
            </a:r>
            <a:endParaRPr lang="en-US" dirty="0"/>
          </a:p>
        </p:txBody>
      </p:sp>
    </p:spTree>
    <p:extLst>
      <p:ext uri="{BB962C8B-B14F-4D97-AF65-F5344CB8AC3E}">
        <p14:creationId xmlns:p14="http://schemas.microsoft.com/office/powerpoint/2010/main" val="4114571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DLM Goals for Score Reports</a:t>
            </a:r>
            <a:endParaRPr lang="en-US" dirty="0"/>
          </a:p>
        </p:txBody>
      </p:sp>
      <p:sp>
        <p:nvSpPr>
          <p:cNvPr id="3" name="Content Placeholder 2"/>
          <p:cNvSpPr>
            <a:spLocks noGrp="1"/>
          </p:cNvSpPr>
          <p:nvPr>
            <p:ph idx="1"/>
          </p:nvPr>
        </p:nvSpPr>
        <p:spPr/>
        <p:txBody>
          <a:bodyPr/>
          <a:lstStyle/>
          <a:p>
            <a:r>
              <a:rPr lang="en-US" dirty="0" smtClean="0"/>
              <a:t>Scores should convey real meaning to parents</a:t>
            </a:r>
          </a:p>
          <a:p>
            <a:r>
              <a:rPr lang="en-US" dirty="0" smtClean="0"/>
              <a:t>Information should be actionable by educators and parents</a:t>
            </a:r>
          </a:p>
          <a:p>
            <a:r>
              <a:rPr lang="en-US" dirty="0" smtClean="0"/>
              <a:t>(And we still need to meet score requirements for accountability)</a:t>
            </a:r>
            <a:endParaRPr lang="en-US" dirty="0"/>
          </a:p>
        </p:txBody>
      </p:sp>
    </p:spTree>
    <p:extLst>
      <p:ext uri="{BB962C8B-B14F-4D97-AF65-F5344CB8AC3E}">
        <p14:creationId xmlns:p14="http://schemas.microsoft.com/office/powerpoint/2010/main" val="2972821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Profile</a:t>
            </a:r>
            <a:br>
              <a:rPr lang="en-US" dirty="0" smtClean="0"/>
            </a:br>
            <a:r>
              <a:rPr lang="en-US" dirty="0" smtClean="0"/>
              <a:t>Part 1: Overall Results</a:t>
            </a:r>
            <a:endParaRPr lang="en-US" dirty="0"/>
          </a:p>
        </p:txBody>
      </p:sp>
      <p:pic>
        <p:nvPicPr>
          <p:cNvPr id="1026" name="Picture 2" descr="Screen shot of individual score report portion that shows overall proficiency." title="individual score rep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8740" y="1360486"/>
            <a:ext cx="7057580" cy="466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678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Profile</a:t>
            </a:r>
            <a:br>
              <a:rPr lang="en-US" dirty="0" smtClean="0"/>
            </a:br>
            <a:r>
              <a:rPr lang="en-US" dirty="0" smtClean="0"/>
              <a:t>Part 2: Conceptual Areas</a:t>
            </a:r>
            <a:endParaRPr lang="en-US" dirty="0"/>
          </a:p>
        </p:txBody>
      </p:sp>
      <p:pic>
        <p:nvPicPr>
          <p:cNvPr id="2050" name="Picture 2" descr="Screen shot of individual score report portion that shows bar graphs with mastery of skills" title="score repor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661"/>
          <a:stretch/>
        </p:blipFill>
        <p:spPr bwMode="auto">
          <a:xfrm>
            <a:off x="1862644" y="1360486"/>
            <a:ext cx="6245036" cy="401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031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Profile</a:t>
            </a:r>
            <a:br>
              <a:rPr lang="en-US" dirty="0" smtClean="0"/>
            </a:br>
            <a:r>
              <a:rPr lang="en-US" dirty="0" smtClean="0"/>
              <a:t>Part 3: Narrative</a:t>
            </a:r>
            <a:endParaRPr lang="en-US" dirty="0"/>
          </a:p>
        </p:txBody>
      </p:sp>
      <p:pic>
        <p:nvPicPr>
          <p:cNvPr id="4098" name="Picture 2" descr="Screen shot of individual score report portion that shows narrative description of student performance." title="score report nar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9055" y="1493188"/>
            <a:ext cx="7534275" cy="193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972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Profile</a:t>
            </a:r>
            <a:br>
              <a:rPr lang="en-US" dirty="0" smtClean="0"/>
            </a:br>
            <a:r>
              <a:rPr lang="en-US" dirty="0" smtClean="0"/>
              <a:t>Part 1: Overall Results</a:t>
            </a:r>
            <a:endParaRPr lang="en-US" dirty="0"/>
          </a:p>
        </p:txBody>
      </p:sp>
      <p:pic>
        <p:nvPicPr>
          <p:cNvPr id="3074" name="Picture 2" descr="Screen shot of individual score report portion that shows overall growth." title="score rep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2312" y="1360486"/>
            <a:ext cx="686091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92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Profile</a:t>
            </a:r>
            <a:br>
              <a:rPr lang="en-US" dirty="0" smtClean="0"/>
            </a:br>
            <a:r>
              <a:rPr lang="en-US" dirty="0" smtClean="0"/>
              <a:t>Part 2: Conceptual Areas</a:t>
            </a:r>
            <a:endParaRPr lang="en-US" dirty="0"/>
          </a:p>
        </p:txBody>
      </p:sp>
      <p:pic>
        <p:nvPicPr>
          <p:cNvPr id="4098" name="Picture 2" descr="Screen shot of individual score report portion that shows table summarizing growth by conceptual area." title="score rep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5903" y="1585507"/>
            <a:ext cx="7875877" cy="2901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49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Profile</a:t>
            </a:r>
            <a:endParaRPr lang="en-US" dirty="0"/>
          </a:p>
        </p:txBody>
      </p:sp>
      <p:pic>
        <p:nvPicPr>
          <p:cNvPr id="1027" name="Picture 3" descr="Screen shot of learning profile report. It is a table with one row per essential element and color coding and text to show mastery of linkage levels for each EE." title="learning profi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94263" y="1368869"/>
            <a:ext cx="6967130" cy="375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21550" y="1917700"/>
            <a:ext cx="1574800" cy="3416320"/>
          </a:xfrm>
          <a:prstGeom prst="rect">
            <a:avLst/>
          </a:prstGeom>
          <a:noFill/>
        </p:spPr>
        <p:txBody>
          <a:bodyPr wrap="square" rtlCol="0">
            <a:spAutoFit/>
          </a:bodyPr>
          <a:lstStyle/>
          <a:p>
            <a:r>
              <a:rPr lang="en-US" sz="2400" dirty="0"/>
              <a:t>Shows the levels mastered within each Essential </a:t>
            </a:r>
            <a:r>
              <a:rPr lang="en-US" sz="2400" dirty="0" smtClean="0"/>
              <a:t>Element and the Target</a:t>
            </a:r>
            <a:endParaRPr lang="en-US" sz="2400" dirty="0"/>
          </a:p>
        </p:txBody>
      </p:sp>
      <p:sp>
        <p:nvSpPr>
          <p:cNvPr id="6" name="TextBox 5"/>
          <p:cNvSpPr txBox="1"/>
          <p:nvPr/>
        </p:nvSpPr>
        <p:spPr>
          <a:xfrm>
            <a:off x="2400300" y="5302272"/>
            <a:ext cx="4152900" cy="830997"/>
          </a:xfrm>
          <a:prstGeom prst="rect">
            <a:avLst/>
          </a:prstGeom>
          <a:noFill/>
        </p:spPr>
        <p:txBody>
          <a:bodyPr wrap="square" rtlCol="0">
            <a:spAutoFit/>
          </a:bodyPr>
          <a:lstStyle/>
          <a:p>
            <a:r>
              <a:rPr lang="en-US" sz="2400" dirty="0"/>
              <a:t>Shows every Essential Element assessed that </a:t>
            </a:r>
            <a:r>
              <a:rPr lang="en-US" sz="2400" dirty="0" smtClean="0"/>
              <a:t>year</a:t>
            </a:r>
            <a:endParaRPr lang="en-US" sz="2400" dirty="0"/>
          </a:p>
        </p:txBody>
      </p:sp>
    </p:spTree>
    <p:extLst>
      <p:ext uri="{BB962C8B-B14F-4D97-AF65-F5344CB8AC3E}">
        <p14:creationId xmlns:p14="http://schemas.microsoft.com/office/powerpoint/2010/main" val="131214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Report</a:t>
            </a:r>
            <a:endParaRPr lang="en-US" dirty="0"/>
          </a:p>
        </p:txBody>
      </p:sp>
      <p:sp>
        <p:nvSpPr>
          <p:cNvPr id="3" name="Content Placeholder 2"/>
          <p:cNvSpPr>
            <a:spLocks noGrp="1"/>
          </p:cNvSpPr>
          <p:nvPr>
            <p:ph idx="1"/>
          </p:nvPr>
        </p:nvSpPr>
        <p:spPr/>
        <p:txBody>
          <a:bodyPr>
            <a:normAutofit/>
          </a:bodyPr>
          <a:lstStyle/>
          <a:p>
            <a:r>
              <a:rPr lang="en-US" dirty="0" smtClean="0"/>
              <a:t>Available when the teacher assesses throughout the year</a:t>
            </a:r>
          </a:p>
          <a:p>
            <a:r>
              <a:rPr lang="en-US" dirty="0" smtClean="0"/>
              <a:t>Can be produced at any time – not just at the end of a marking period</a:t>
            </a:r>
          </a:p>
          <a:p>
            <a:r>
              <a:rPr lang="en-US" dirty="0" smtClean="0"/>
              <a:t>Similar to year-end mastery report</a:t>
            </a:r>
          </a:p>
        </p:txBody>
      </p:sp>
    </p:spTree>
    <p:extLst>
      <p:ext uri="{BB962C8B-B14F-4D97-AF65-F5344CB8AC3E}">
        <p14:creationId xmlns:p14="http://schemas.microsoft.com/office/powerpoint/2010/main" val="3684921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Progress Report</a:t>
            </a:r>
            <a:endParaRPr lang="en-US" dirty="0"/>
          </a:p>
        </p:txBody>
      </p:sp>
      <p:pic>
        <p:nvPicPr>
          <p:cNvPr id="5122" name="Picture 2" descr="screen shot of progress report. it shows one EE per row and descriptions of the skills at each linkage level. Color shading indicates mastered levels and levels that are of current instructional focus." title="progress repor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692" r="2773"/>
          <a:stretch/>
        </p:blipFill>
        <p:spPr bwMode="auto">
          <a:xfrm>
            <a:off x="609767" y="1255776"/>
            <a:ext cx="8141801" cy="404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26464" y="5559552"/>
            <a:ext cx="2877312" cy="646331"/>
          </a:xfrm>
          <a:prstGeom prst="rect">
            <a:avLst/>
          </a:prstGeom>
          <a:noFill/>
        </p:spPr>
        <p:txBody>
          <a:bodyPr wrap="square" rtlCol="0">
            <a:spAutoFit/>
          </a:bodyPr>
          <a:lstStyle/>
          <a:p>
            <a:r>
              <a:rPr lang="en-US" dirty="0" smtClean="0"/>
              <a:t>Yellow = current instructional focus</a:t>
            </a:r>
            <a:endParaRPr lang="en-US" dirty="0"/>
          </a:p>
        </p:txBody>
      </p:sp>
      <p:sp>
        <p:nvSpPr>
          <p:cNvPr id="17" name="TextBox 16"/>
          <p:cNvSpPr txBox="1"/>
          <p:nvPr/>
        </p:nvSpPr>
        <p:spPr>
          <a:xfrm>
            <a:off x="5632705" y="5571744"/>
            <a:ext cx="2733908" cy="369332"/>
          </a:xfrm>
          <a:prstGeom prst="rect">
            <a:avLst/>
          </a:prstGeom>
          <a:noFill/>
        </p:spPr>
        <p:txBody>
          <a:bodyPr wrap="square" rtlCol="0">
            <a:spAutoFit/>
          </a:bodyPr>
          <a:lstStyle/>
          <a:p>
            <a:r>
              <a:rPr lang="en-US" dirty="0" smtClean="0"/>
              <a:t>Green = mastered skills</a:t>
            </a:r>
            <a:endParaRPr lang="en-US" dirty="0"/>
          </a:p>
        </p:txBody>
      </p:sp>
    </p:spTree>
    <p:extLst>
      <p:ext uri="{BB962C8B-B14F-4D97-AF65-F5344CB8AC3E}">
        <p14:creationId xmlns:p14="http://schemas.microsoft.com/office/powerpoint/2010/main" val="3402336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Past and Future</a:t>
            </a:r>
            <a:endParaRPr lang="en-US" dirty="0"/>
          </a:p>
        </p:txBody>
      </p:sp>
      <p:sp>
        <p:nvSpPr>
          <p:cNvPr id="5" name="Content Placeholder 4"/>
          <p:cNvSpPr>
            <a:spLocks noGrp="1"/>
          </p:cNvSpPr>
          <p:nvPr>
            <p:ph idx="1"/>
          </p:nvPr>
        </p:nvSpPr>
        <p:spPr/>
        <p:txBody>
          <a:bodyPr/>
          <a:lstStyle/>
          <a:p>
            <a:r>
              <a:rPr lang="en-US" dirty="0" smtClean="0"/>
              <a:t>History of scores available for alternate assessments</a:t>
            </a:r>
          </a:p>
          <a:p>
            <a:r>
              <a:rPr lang="en-US" dirty="0" smtClean="0"/>
              <a:t>Previous focus groups on operational AA-AAS score reports</a:t>
            </a:r>
          </a:p>
          <a:p>
            <a:r>
              <a:rPr lang="en-US" dirty="0" smtClean="0"/>
              <a:t>Cooperative agreement requires us to…</a:t>
            </a:r>
            <a:endParaRPr lang="en-US" dirty="0"/>
          </a:p>
        </p:txBody>
      </p:sp>
    </p:spTree>
    <p:extLst>
      <p:ext uri="{BB962C8B-B14F-4D97-AF65-F5344CB8AC3E}">
        <p14:creationId xmlns:p14="http://schemas.microsoft.com/office/powerpoint/2010/main" val="3377541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Data Available for Program Improvement &amp; Monitoring</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All accessibility tools and supports chosen by the teacher</a:t>
            </a:r>
          </a:p>
          <a:p>
            <a:pPr marL="914400" lvl="1" indent="-514350"/>
            <a:r>
              <a:rPr lang="en-US" dirty="0" smtClean="0"/>
              <a:t>Enabled by PNP</a:t>
            </a:r>
          </a:p>
          <a:p>
            <a:pPr marL="914400" lvl="1" indent="-514350"/>
            <a:r>
              <a:rPr lang="en-US" dirty="0" smtClean="0"/>
              <a:t>Delivered outside the system</a:t>
            </a:r>
            <a:endParaRPr lang="en-US" dirty="0"/>
          </a:p>
          <a:p>
            <a:pPr marL="514350" indent="-514350">
              <a:buFont typeface="+mj-lt"/>
              <a:buAutoNum type="arabicPeriod"/>
            </a:pPr>
            <a:r>
              <a:rPr lang="en-US" dirty="0" smtClean="0"/>
              <a:t>First Contact</a:t>
            </a:r>
          </a:p>
          <a:p>
            <a:pPr marL="914400" lvl="1" indent="-514350"/>
            <a:r>
              <a:rPr lang="en-US" dirty="0" smtClean="0"/>
              <a:t>Communication</a:t>
            </a:r>
          </a:p>
          <a:p>
            <a:pPr marL="914400" lvl="1" indent="-514350"/>
            <a:r>
              <a:rPr lang="en-US" dirty="0" smtClean="0"/>
              <a:t>Prior academic performance</a:t>
            </a:r>
          </a:p>
          <a:p>
            <a:pPr marL="914400" lvl="1" indent="-514350"/>
            <a:r>
              <a:rPr lang="en-US" dirty="0" smtClean="0"/>
              <a:t>AAC device use</a:t>
            </a:r>
          </a:p>
          <a:p>
            <a:pPr marL="914400" lvl="1" indent="-514350"/>
            <a:r>
              <a:rPr lang="en-US" dirty="0" err="1" smtClean="0"/>
              <a:t>Etc</a:t>
            </a:r>
            <a:endParaRPr lang="en-US" dirty="0"/>
          </a:p>
          <a:p>
            <a:pPr marL="0" indent="0">
              <a:buNone/>
            </a:pPr>
            <a:endParaRPr lang="en-US" dirty="0"/>
          </a:p>
        </p:txBody>
      </p:sp>
    </p:spTree>
    <p:extLst>
      <p:ext uri="{BB962C8B-B14F-4D97-AF65-F5344CB8AC3E}">
        <p14:creationId xmlns:p14="http://schemas.microsoft.com/office/powerpoint/2010/main" val="3629681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Supporting Teachers’ Use of Data in Iowa</a:t>
            </a:r>
            <a:endParaRPr lang="en-US" sz="3400" dirty="0"/>
          </a:p>
        </p:txBody>
      </p:sp>
    </p:spTree>
    <p:extLst>
      <p:ext uri="{BB962C8B-B14F-4D97-AF65-F5344CB8AC3E}">
        <p14:creationId xmlns:p14="http://schemas.microsoft.com/office/powerpoint/2010/main" val="1569178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217486"/>
            <a:ext cx="9134708" cy="1428434"/>
          </a:xfrm>
        </p:spPr>
        <p:txBody>
          <a:bodyPr>
            <a:normAutofit fontScale="90000"/>
          </a:bodyPr>
          <a:lstStyle/>
          <a:p>
            <a:r>
              <a:rPr lang="en-US" sz="4000" dirty="0" smtClean="0"/>
              <a:t/>
            </a:r>
            <a:br>
              <a:rPr lang="en-US" sz="4000" dirty="0" smtClean="0"/>
            </a:br>
            <a:r>
              <a:rPr lang="en-US" sz="4000" dirty="0" smtClean="0"/>
              <a:t>Statewide System of Integrated Support</a:t>
            </a:r>
            <a:r>
              <a:rPr lang="en-US" dirty="0" smtClean="0"/>
              <a:t/>
            </a:r>
            <a:br>
              <a:rPr lang="en-US" dirty="0" smtClean="0"/>
            </a:br>
            <a:r>
              <a:rPr lang="en-US" sz="3600" dirty="0" smtClean="0"/>
              <a:t>Significant Disabilities State leadership Team</a:t>
            </a:r>
            <a:br>
              <a:rPr lang="en-US" sz="3600" dirty="0" smtClean="0"/>
            </a:br>
            <a:endParaRPr lang="en-US" sz="4000" dirty="0"/>
          </a:p>
        </p:txBody>
      </p:sp>
      <p:pic>
        <p:nvPicPr>
          <p:cNvPr id="3" name="Content Placeholder 2" descr="diagram showing horizontal relationship between Iowa Department of Education, institutions of higher education, area education agencies, and districts." title="statewide system of integrated suppo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148" y="1597152"/>
            <a:ext cx="8053172" cy="4844892"/>
          </a:xfrm>
        </p:spPr>
      </p:pic>
    </p:spTree>
    <p:extLst>
      <p:ext uri="{BB962C8B-B14F-4D97-AF65-F5344CB8AC3E}">
        <p14:creationId xmlns:p14="http://schemas.microsoft.com/office/powerpoint/2010/main" val="207999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Implementation Components </a:t>
            </a:r>
            <a:endParaRPr lang="en-US" dirty="0"/>
          </a:p>
        </p:txBody>
      </p:sp>
      <p:pic>
        <p:nvPicPr>
          <p:cNvPr id="3074" name="Picture 2" descr="state significant disabilities leadership team, cascading structures of support, and a data team process are part of the core implementation components. They combine to support the use of data to improve student outcomes. Those outcomes include proficiency in academics, communication, and postsecondary education and employment." title="diagram - core implementation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7" y="-7938"/>
            <a:ext cx="8815387"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Cascading Structures of Support</a:t>
            </a:r>
            <a:br>
              <a:rPr lang="en-US" dirty="0" smtClean="0"/>
            </a:br>
            <a:r>
              <a:rPr lang="en-US" dirty="0" smtClean="0"/>
              <a:t>Use of Data</a:t>
            </a:r>
            <a:endParaRPr lang="en-US" dirty="0"/>
          </a:p>
        </p:txBody>
      </p:sp>
      <p:sp>
        <p:nvSpPr>
          <p:cNvPr id="5" name="TextBox 4"/>
          <p:cNvSpPr txBox="1"/>
          <p:nvPr/>
        </p:nvSpPr>
        <p:spPr>
          <a:xfrm>
            <a:off x="1935480" y="1371600"/>
            <a:ext cx="5715000" cy="400110"/>
          </a:xfrm>
          <a:prstGeom prst="rect">
            <a:avLst/>
          </a:prstGeom>
          <a:noFill/>
        </p:spPr>
        <p:txBody>
          <a:bodyPr wrap="square" rtlCol="0">
            <a:spAutoFit/>
          </a:bodyPr>
          <a:lstStyle/>
          <a:p>
            <a:pPr algn="ctr"/>
            <a:r>
              <a:rPr lang="en-US" sz="1000" dirty="0" smtClean="0"/>
              <a:t>Developed &amp; Compiled by members of the MI SISEP Team (Steve Goodman &amp; Beth A Steenwyk)</a:t>
            </a:r>
          </a:p>
          <a:p>
            <a:pPr algn="ctr"/>
            <a:r>
              <a:rPr lang="en-US" sz="1000" dirty="0" smtClean="0"/>
              <a:t>OSEP Directors Conf 7/20‐22/2009</a:t>
            </a:r>
            <a:endParaRPr lang="en-US" sz="1000" dirty="0"/>
          </a:p>
        </p:txBody>
      </p:sp>
      <p:pic>
        <p:nvPicPr>
          <p:cNvPr id="173058" name="Picture 2" descr="diagram showing six organizational layers (from state department of education down to students). Each shows how support is provided to the layer below." title="cascading structures of support"/>
          <p:cNvPicPr>
            <a:picLocks noGrp="1" noChangeAspect="1" noChangeArrowheads="1"/>
          </p:cNvPicPr>
          <p:nvPr>
            <p:ph idx="1"/>
          </p:nvPr>
        </p:nvPicPr>
        <p:blipFill>
          <a:blip r:embed="rId3" cstate="print"/>
          <a:srcRect/>
          <a:stretch>
            <a:fillRect/>
          </a:stretch>
        </p:blipFill>
        <p:spPr bwMode="auto">
          <a:xfrm>
            <a:off x="0" y="158496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Profile</a:t>
            </a:r>
            <a:br>
              <a:rPr lang="en-US" dirty="0" smtClean="0"/>
            </a:br>
            <a:r>
              <a:rPr lang="en-US" dirty="0" smtClean="0"/>
              <a:t>New Learning</a:t>
            </a:r>
            <a:endParaRPr lang="en-US" dirty="0"/>
          </a:p>
        </p:txBody>
      </p:sp>
      <p:sp>
        <p:nvSpPr>
          <p:cNvPr id="3" name="Content Placeholder 2"/>
          <p:cNvSpPr>
            <a:spLocks noGrp="1"/>
          </p:cNvSpPr>
          <p:nvPr>
            <p:ph idx="1"/>
          </p:nvPr>
        </p:nvSpPr>
        <p:spPr>
          <a:xfrm>
            <a:off x="1207455" y="1584960"/>
            <a:ext cx="7533313" cy="4525963"/>
          </a:xfrm>
        </p:spPr>
        <p:txBody>
          <a:bodyPr>
            <a:normAutofit lnSpcReduction="10000"/>
          </a:bodyPr>
          <a:lstStyle/>
          <a:p>
            <a:pPr>
              <a:buFont typeface="Arial" pitchFamily="34" charset="0"/>
              <a:buChar char="•"/>
            </a:pPr>
            <a:r>
              <a:rPr lang="en-US" dirty="0" smtClean="0"/>
              <a:t>Part I: Overall Results</a:t>
            </a:r>
          </a:p>
          <a:p>
            <a:pPr lvl="1"/>
            <a:r>
              <a:rPr lang="en-US" dirty="0" smtClean="0"/>
              <a:t>Moving Beyond Status to Growth</a:t>
            </a:r>
          </a:p>
          <a:p>
            <a:pPr lvl="1"/>
            <a:r>
              <a:rPr lang="en-US" dirty="0" smtClean="0"/>
              <a:t>Comparison</a:t>
            </a:r>
          </a:p>
          <a:p>
            <a:r>
              <a:rPr lang="en-US" dirty="0" smtClean="0"/>
              <a:t>Part II: Conceptual Areas</a:t>
            </a:r>
          </a:p>
          <a:p>
            <a:pPr lvl="1"/>
            <a:r>
              <a:rPr lang="en-US" dirty="0" smtClean="0"/>
              <a:t>Understanding the relationship between the Learning Maps &amp; Essential Elements</a:t>
            </a:r>
          </a:p>
          <a:p>
            <a:r>
              <a:rPr lang="en-US" dirty="0" smtClean="0"/>
              <a:t>Part III: Narrative</a:t>
            </a:r>
          </a:p>
          <a:p>
            <a:pPr lvl="1"/>
            <a:r>
              <a:rPr lang="en-US" dirty="0" smtClean="0"/>
              <a:t>Using this information to support the development of </a:t>
            </a:r>
            <a:r>
              <a:rPr lang="en-US" smtClean="0"/>
              <a:t>IEP goals</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Team Process</a:t>
            </a:r>
            <a:endParaRPr lang="en-US" dirty="0"/>
          </a:p>
        </p:txBody>
      </p:sp>
      <p:sp>
        <p:nvSpPr>
          <p:cNvPr id="3" name="Content Placeholder 2"/>
          <p:cNvSpPr>
            <a:spLocks noGrp="1"/>
          </p:cNvSpPr>
          <p:nvPr>
            <p:ph sz="half" idx="1"/>
          </p:nvPr>
        </p:nvSpPr>
        <p:spPr/>
        <p:txBody>
          <a:bodyPr>
            <a:normAutofit lnSpcReduction="10000"/>
          </a:bodyPr>
          <a:lstStyle/>
          <a:p>
            <a:pPr>
              <a:buFont typeface="Arial" pitchFamily="34" charset="0"/>
              <a:buChar char="•"/>
            </a:pPr>
            <a:r>
              <a:rPr lang="en-US" dirty="0" smtClean="0"/>
              <a:t>Learning Goal </a:t>
            </a:r>
          </a:p>
          <a:p>
            <a:pPr lvl="1">
              <a:buFont typeface="Arial" pitchFamily="34" charset="0"/>
              <a:buChar char="•"/>
            </a:pPr>
            <a:r>
              <a:rPr lang="en-US" dirty="0" smtClean="0"/>
              <a:t>Understand how to use data to improve </a:t>
            </a:r>
            <a:r>
              <a:rPr lang="en-US" smtClean="0"/>
              <a:t>my instruction </a:t>
            </a:r>
            <a:endParaRPr lang="en-US" dirty="0" smtClean="0"/>
          </a:p>
          <a:p>
            <a:r>
              <a:rPr lang="en-US" dirty="0" smtClean="0"/>
              <a:t>Success Criteria -“I Can”…</a:t>
            </a:r>
          </a:p>
          <a:p>
            <a:pPr lvl="1"/>
            <a:r>
              <a:rPr lang="en-US" dirty="0" smtClean="0"/>
              <a:t>Use the Data Team Process </a:t>
            </a:r>
          </a:p>
          <a:p>
            <a:pPr lvl="1"/>
            <a:r>
              <a:rPr lang="en-US" dirty="0" smtClean="0"/>
              <a:t>Change practice to improve student outcomes </a:t>
            </a:r>
          </a:p>
          <a:p>
            <a:endParaRPr lang="en-US" dirty="0"/>
          </a:p>
        </p:txBody>
      </p:sp>
      <p:pic>
        <p:nvPicPr>
          <p:cNvPr id="1026" name="Picture 2" descr="Diagram with four quadrants that have a cycle between assess, analyze, plan, and implement. " title="planning for data driven instruction"/>
          <p:cNvPicPr>
            <a:picLocks noGrp="1" noChangeAspect="1" noChangeArrowheads="1"/>
          </p:cNvPicPr>
          <p:nvPr>
            <p:ph sz="half" idx="2"/>
          </p:nvPr>
        </p:nvPicPr>
        <p:blipFill>
          <a:blip r:embed="rId2"/>
          <a:srcRect/>
          <a:stretch>
            <a:fillRect/>
          </a:stretch>
        </p:blipFill>
        <p:spPr bwMode="auto">
          <a:xfrm>
            <a:off x="4845685" y="1905000"/>
            <a:ext cx="4038600" cy="373379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with Audience</a:t>
            </a:r>
            <a:endParaRPr lang="en-US" dirty="0"/>
          </a:p>
        </p:txBody>
      </p:sp>
    </p:spTree>
    <p:extLst>
      <p:ext uri="{BB962C8B-B14F-4D97-AF65-F5344CB8AC3E}">
        <p14:creationId xmlns:p14="http://schemas.microsoft.com/office/powerpoint/2010/main" val="2793626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a:t>
            </a:r>
            <a:endParaRPr lang="en-US" dirty="0"/>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a:t>What local practices and systems must be in place to support the effective use of alternate assessment data for instructional and program improvement?</a:t>
            </a:r>
          </a:p>
          <a:p>
            <a:pPr marL="514350" lvl="0" indent="-514350">
              <a:buFont typeface="+mj-lt"/>
              <a:buAutoNum type="arabicPeriod"/>
            </a:pPr>
            <a:r>
              <a:rPr lang="en-US" dirty="0"/>
              <a:t>What are some potential barriers to teachers’ use of DLM assessment data, and how might those be overcome?</a:t>
            </a:r>
          </a:p>
          <a:p>
            <a:pPr marL="514350" indent="-514350">
              <a:buFont typeface="+mj-lt"/>
              <a:buAutoNum type="arabicPeriod"/>
            </a:pPr>
            <a:r>
              <a:rPr lang="en-US" dirty="0"/>
              <a:t>Are there other potential uses of the data we have described? </a:t>
            </a:r>
          </a:p>
        </p:txBody>
      </p:sp>
    </p:spTree>
    <p:extLst>
      <p:ext uri="{BB962C8B-B14F-4D97-AF65-F5344CB8AC3E}">
        <p14:creationId xmlns:p14="http://schemas.microsoft.com/office/powerpoint/2010/main" val="2579872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32460" y="1245843"/>
            <a:ext cx="7772400" cy="1470025"/>
          </a:xfrm>
        </p:spPr>
        <p:txBody>
          <a:bodyPr>
            <a:normAutofit/>
          </a:bodyPr>
          <a:lstStyle/>
          <a:p>
            <a:pPr marL="342900" lvl="0" indent="-342900">
              <a:spcBef>
                <a:spcPct val="20000"/>
              </a:spcBef>
              <a:defRPr/>
            </a:pPr>
            <a:r>
              <a:rPr lang="en-US" sz="8000" dirty="0"/>
              <a:t>THANK YOU</a:t>
            </a:r>
            <a:r>
              <a:rPr lang="en-US" sz="8000" dirty="0" smtClean="0"/>
              <a:t>!</a:t>
            </a:r>
            <a:endParaRPr lang="en-US" dirty="0"/>
          </a:p>
        </p:txBody>
      </p:sp>
      <p:sp>
        <p:nvSpPr>
          <p:cNvPr id="5" name="Subtitle 4"/>
          <p:cNvSpPr>
            <a:spLocks noGrp="1"/>
          </p:cNvSpPr>
          <p:nvPr>
            <p:ph type="subTitle" idx="1"/>
          </p:nvPr>
        </p:nvSpPr>
        <p:spPr/>
        <p:txBody>
          <a:bodyPr>
            <a:normAutofit/>
          </a:bodyPr>
          <a:lstStyle/>
          <a:p>
            <a:pPr marL="342900" lvl="0" indent="-342900">
              <a:defRPr/>
            </a:pPr>
            <a:r>
              <a:rPr lang="en-US" dirty="0" smtClean="0">
                <a:solidFill>
                  <a:schemeClr val="tx1"/>
                </a:solidFill>
              </a:rPr>
              <a:t>For </a:t>
            </a:r>
            <a:r>
              <a:rPr lang="en-US" dirty="0">
                <a:solidFill>
                  <a:schemeClr val="tx1"/>
                </a:solidFill>
              </a:rPr>
              <a:t>more information, go to: </a:t>
            </a:r>
            <a:r>
              <a:rPr lang="en-US" dirty="0">
                <a:solidFill>
                  <a:schemeClr val="tx1"/>
                </a:solidFill>
                <a:hlinkClick r:id="rId2"/>
              </a:rPr>
              <a:t>www.dynamiclearningmaps.org</a:t>
            </a:r>
            <a:endParaRPr lang="en-US" dirty="0">
              <a:solidFill>
                <a:schemeClr val="tx1"/>
              </a:solidFill>
            </a:endParaRPr>
          </a:p>
          <a:p>
            <a:pPr marL="342900" lvl="0" indent="-342900">
              <a:defRPr/>
            </a:pPr>
            <a:endParaRPr lang="en-US" dirty="0"/>
          </a:p>
          <a:p>
            <a:pPr marL="342900" lvl="0" indent="-342900">
              <a:defRPr/>
            </a:pPr>
            <a:endParaRPr lang="en-US" dirty="0">
              <a:solidFill>
                <a:schemeClr val="tx1"/>
              </a:solidFill>
            </a:endParaRPr>
          </a:p>
          <a:p>
            <a:pPr marL="342900" lvl="0" indent="-342900" algn="l">
              <a:defRPr/>
            </a:pPr>
            <a:endParaRPr lang="en-US" sz="4000" dirty="0">
              <a:solidFill>
                <a:schemeClr val="tx1"/>
              </a:solidFill>
            </a:endParaRPr>
          </a:p>
          <a:p>
            <a:endParaRPr lang="en-US" dirty="0"/>
          </a:p>
        </p:txBody>
      </p:sp>
      <p:sp>
        <p:nvSpPr>
          <p:cNvPr id="3" name="Rectangle 2"/>
          <p:cNvSpPr/>
          <p:nvPr/>
        </p:nvSpPr>
        <p:spPr>
          <a:xfrm>
            <a:off x="1992855" y="6047945"/>
            <a:ext cx="5417430" cy="707886"/>
          </a:xfrm>
          <a:prstGeom prst="rect">
            <a:avLst/>
          </a:prstGeom>
        </p:spPr>
        <p:txBody>
          <a:bodyPr wrap="square">
            <a:spAutoFit/>
          </a:bodyPr>
          <a:lstStyle/>
          <a:p>
            <a:r>
              <a:rPr lang="en-US" sz="1000" dirty="0" smtClean="0">
                <a:latin typeface="Trebuchet MS" pitchFamily="34" charset="0"/>
              </a:rPr>
              <a:t>The present publication was developed under grant 84.373X100001 from the </a:t>
            </a:r>
          </a:p>
          <a:p>
            <a:r>
              <a:rPr lang="en-US" sz="1000" dirty="0" smtClean="0">
                <a:latin typeface="Trebuchet MS" pitchFamily="34" charset="0"/>
              </a:rPr>
              <a:t>U.S. Department of Education, Office of Special Education Programs. The views </a:t>
            </a:r>
          </a:p>
          <a:p>
            <a:r>
              <a:rPr lang="en-US" sz="1000" dirty="0" smtClean="0">
                <a:latin typeface="Trebuchet MS" pitchFamily="34" charset="0"/>
              </a:rPr>
              <a:t>expressed herein are solely those of the author(s), and no official endorsement </a:t>
            </a:r>
          </a:p>
          <a:p>
            <a:r>
              <a:rPr lang="en-US" sz="1000" dirty="0" smtClean="0">
                <a:latin typeface="Trebuchet MS" pitchFamily="34" charset="0"/>
              </a:rPr>
              <a:t>by the U.S. Department should be inferred.</a:t>
            </a:r>
            <a:endParaRPr lang="en-US" sz="1000" dirty="0">
              <a:latin typeface="Trebuchet MS" pitchFamily="34" charset="0"/>
            </a:endParaRPr>
          </a:p>
        </p:txBody>
      </p:sp>
    </p:spTree>
    <p:extLst>
      <p:ext uri="{BB962C8B-B14F-4D97-AF65-F5344CB8AC3E}">
        <p14:creationId xmlns:p14="http://schemas.microsoft.com/office/powerpoint/2010/main" val="292757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Session</a:t>
            </a:r>
            <a:endParaRPr lang="en-US" dirty="0"/>
          </a:p>
        </p:txBody>
      </p:sp>
      <p:sp>
        <p:nvSpPr>
          <p:cNvPr id="3" name="Content Placeholder 2"/>
          <p:cNvSpPr>
            <a:spLocks noGrp="1"/>
          </p:cNvSpPr>
          <p:nvPr>
            <p:ph idx="1"/>
          </p:nvPr>
        </p:nvSpPr>
        <p:spPr/>
        <p:txBody>
          <a:bodyPr/>
          <a:lstStyle/>
          <a:p>
            <a:r>
              <a:rPr lang="en-US" dirty="0" smtClean="0"/>
              <a:t>Provide brief DLM overview</a:t>
            </a:r>
          </a:p>
          <a:p>
            <a:r>
              <a:rPr lang="en-US" dirty="0" smtClean="0"/>
              <a:t>Describe DLM scores and other data sources</a:t>
            </a:r>
          </a:p>
          <a:p>
            <a:r>
              <a:rPr lang="en-US" dirty="0" smtClean="0"/>
              <a:t>Describe one state’s plans for helping teachers use data</a:t>
            </a:r>
          </a:p>
          <a:p>
            <a:r>
              <a:rPr lang="en-US" dirty="0" smtClean="0"/>
              <a:t>Seek input on uses of data, facilitators and barriers to data use</a:t>
            </a:r>
            <a:endParaRPr lang="en-US" dirty="0"/>
          </a:p>
        </p:txBody>
      </p:sp>
    </p:spTree>
    <p:extLst>
      <p:ext uri="{BB962C8B-B14F-4D97-AF65-F5344CB8AC3E}">
        <p14:creationId xmlns:p14="http://schemas.microsoft.com/office/powerpoint/2010/main" val="39895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on DLM</a:t>
            </a:r>
            <a:endParaRPr lang="en-US" dirty="0"/>
          </a:p>
        </p:txBody>
      </p:sp>
    </p:spTree>
    <p:extLst>
      <p:ext uri="{BB962C8B-B14F-4D97-AF65-F5344CB8AC3E}">
        <p14:creationId xmlns:p14="http://schemas.microsoft.com/office/powerpoint/2010/main" val="161927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Learning Maps</a:t>
            </a:r>
            <a:endParaRPr lang="en-US" dirty="0"/>
          </a:p>
        </p:txBody>
      </p:sp>
      <p:pic>
        <p:nvPicPr>
          <p:cNvPr id="1026" name="Picture 2" descr="Nested circles that show the learning map as the largest unit of content. Increasingly smaller circles are claims, conceptual areas, and essential elements." title="layers of content in D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17486"/>
            <a:ext cx="779145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531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for English Language Arts</a:t>
            </a:r>
            <a:endParaRPr lang="en-US" dirty="0">
              <a:ea typeface="+mj-ea"/>
              <a:cs typeface="+mj-cs"/>
            </a:endParaRPr>
          </a:p>
        </p:txBody>
      </p:sp>
      <p:sp>
        <p:nvSpPr>
          <p:cNvPr id="11267" name="Text Placeholder 2"/>
          <p:cNvSpPr txBox="1">
            <a:spLocks/>
          </p:cNvSpPr>
          <p:nvPr/>
        </p:nvSpPr>
        <p:spPr bwMode="auto">
          <a:xfrm>
            <a:off x="1193802" y="1509713"/>
            <a:ext cx="3660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r>
              <a:rPr lang="en-US" sz="2000" b="1" dirty="0" smtClean="0">
                <a:latin typeface="Trebuchet MS" pitchFamily="34" charset="0"/>
              </a:rPr>
              <a:t>Common Core State Standard</a:t>
            </a:r>
            <a:endParaRPr lang="en-US" sz="2000" b="1" dirty="0">
              <a:latin typeface="Trebuchet MS" pitchFamily="34" charset="0"/>
            </a:endParaRPr>
          </a:p>
        </p:txBody>
      </p:sp>
      <p:sp>
        <p:nvSpPr>
          <p:cNvPr id="11269" name="Content Placeholder 3"/>
          <p:cNvSpPr>
            <a:spLocks noGrp="1"/>
          </p:cNvSpPr>
          <p:nvPr>
            <p:ph idx="1"/>
          </p:nvPr>
        </p:nvSpPr>
        <p:spPr>
          <a:xfrm>
            <a:off x="839790" y="2192338"/>
            <a:ext cx="4040187" cy="3951287"/>
          </a:xfrm>
        </p:spPr>
        <p:txBody>
          <a:bodyPr/>
          <a:lstStyle/>
          <a:p>
            <a:pPr eaLnBrk="1" hangingPunct="1"/>
            <a:r>
              <a:rPr lang="en-US" sz="2400" dirty="0" smtClean="0"/>
              <a:t>RL.6.2 </a:t>
            </a:r>
            <a:r>
              <a:rPr lang="en-US" sz="2400" dirty="0" smtClean="0">
                <a:solidFill>
                  <a:srgbClr val="008000"/>
                </a:solidFill>
              </a:rPr>
              <a:t>Determine a theme or central idea </a:t>
            </a:r>
            <a:r>
              <a:rPr lang="en-US" sz="2400" dirty="0" smtClean="0"/>
              <a:t>of a text and how it is conveyed through particular </a:t>
            </a:r>
            <a:r>
              <a:rPr lang="en-US" sz="2400" dirty="0" smtClean="0">
                <a:solidFill>
                  <a:srgbClr val="008000"/>
                </a:solidFill>
              </a:rPr>
              <a:t>details</a:t>
            </a:r>
            <a:r>
              <a:rPr lang="en-US" sz="2400" dirty="0" smtClean="0"/>
              <a:t>; provide a summary of the text distinct from personal opinions or judgments.</a:t>
            </a:r>
          </a:p>
        </p:txBody>
      </p:sp>
      <p:sp>
        <p:nvSpPr>
          <p:cNvPr id="11268" name="Text Placeholder 4"/>
          <p:cNvSpPr txBox="1">
            <a:spLocks/>
          </p:cNvSpPr>
          <p:nvPr/>
        </p:nvSpPr>
        <p:spPr bwMode="auto">
          <a:xfrm>
            <a:off x="5408615" y="1509713"/>
            <a:ext cx="33416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r>
              <a:rPr lang="en-US" sz="2000" b="1" dirty="0">
                <a:latin typeface="Trebuchet MS" pitchFamily="34" charset="0"/>
              </a:rPr>
              <a:t>Essential </a:t>
            </a:r>
            <a:r>
              <a:rPr lang="en-US" sz="2000" b="1" dirty="0" smtClean="0">
                <a:latin typeface="Trebuchet MS" pitchFamily="34" charset="0"/>
              </a:rPr>
              <a:t>Element</a:t>
            </a:r>
            <a:endParaRPr lang="en-US" sz="2000" b="1" dirty="0">
              <a:latin typeface="Trebuchet MS" pitchFamily="34" charset="0"/>
            </a:endParaRPr>
          </a:p>
        </p:txBody>
      </p:sp>
      <p:sp>
        <p:nvSpPr>
          <p:cNvPr id="11270" name="Content Placeholder 5"/>
          <p:cNvSpPr>
            <a:spLocks noGrp="1"/>
          </p:cNvSpPr>
          <p:nvPr>
            <p:ph sz="quarter" idx="4294967295"/>
          </p:nvPr>
        </p:nvSpPr>
        <p:spPr>
          <a:xfrm>
            <a:off x="5102225" y="2200275"/>
            <a:ext cx="4041775" cy="3951288"/>
          </a:xfrm>
        </p:spPr>
        <p:txBody>
          <a:bodyPr/>
          <a:lstStyle/>
          <a:p>
            <a:pPr eaLnBrk="1" hangingPunct="1"/>
            <a:r>
              <a:rPr lang="en-US" sz="2400" dirty="0" smtClean="0"/>
              <a:t>EE.RL.6.2 </a:t>
            </a:r>
            <a:r>
              <a:rPr lang="en-US" sz="2400" dirty="0" smtClean="0">
                <a:solidFill>
                  <a:srgbClr val="008000"/>
                </a:solidFill>
              </a:rPr>
              <a:t>Determine the theme or central idea </a:t>
            </a:r>
            <a:r>
              <a:rPr lang="en-US" sz="2400" dirty="0" smtClean="0"/>
              <a:t>of a familiar story and identify </a:t>
            </a:r>
            <a:r>
              <a:rPr lang="en-US" sz="2400" dirty="0" smtClean="0">
                <a:solidFill>
                  <a:srgbClr val="008000"/>
                </a:solidFill>
              </a:rPr>
              <a:t>details</a:t>
            </a:r>
            <a:r>
              <a:rPr lang="en-US" sz="2400" dirty="0" smtClean="0"/>
              <a:t> that relate to it. </a:t>
            </a:r>
          </a:p>
        </p:txBody>
      </p:sp>
    </p:spTree>
    <p:extLst>
      <p:ext uri="{BB962C8B-B14F-4D97-AF65-F5344CB8AC3E}">
        <p14:creationId xmlns:p14="http://schemas.microsoft.com/office/powerpoint/2010/main" val="1406015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Identify </a:t>
            </a:r>
            <a:r>
              <a:rPr lang="en-US" sz="3600" dirty="0"/>
              <a:t>two related points the author makes in an informational </a:t>
            </a:r>
            <a:r>
              <a:rPr lang="en-US" sz="3600" dirty="0" smtClean="0"/>
              <a:t>text</a:t>
            </a:r>
            <a:endParaRPr lang="en-US" sz="3600" dirty="0"/>
          </a:p>
        </p:txBody>
      </p:sp>
      <p:pic>
        <p:nvPicPr>
          <p:cNvPr id="1027" name="Picture 3" descr="Map that shows a high-level view of the structure of the learning map. At the top are the foundational nodes. More advanced academic knowledge, skills, and understandings are closer to the bottom of the map. A rectangle overlays part of the map. It shows the location of a subset of nodes related to an ELA essential element." title="Large ELA learning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412"/>
            <a:ext cx="4947286" cy="528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view of the ELA learning map, zoomed in to show a closer view of the specific nodes related to one essential element." title="closer view of learning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69" y="1268412"/>
            <a:ext cx="4629130" cy="528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04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674" y="215900"/>
            <a:ext cx="8229600" cy="1104900"/>
          </a:xfrm>
        </p:spPr>
        <p:txBody>
          <a:bodyPr>
            <a:noAutofit/>
          </a:bodyPr>
          <a:lstStyle/>
          <a:p>
            <a:r>
              <a:rPr lang="en-US" sz="4000" dirty="0" smtClean="0"/>
              <a:t>Testlets in Linkage Levels</a:t>
            </a:r>
            <a:endParaRPr lang="en-US" sz="4000" dirty="0"/>
          </a:p>
        </p:txBody>
      </p:sp>
      <p:pic>
        <p:nvPicPr>
          <p:cNvPr id="2050" name="Picture 2" descr="On the left is a simplified version of one section of the learning map. It shows multiple pathways from top to bottom. Groups of nodes have boxes around them. These boxes indicate which nodes are at which linkage level. Each linkage level then has a testlet developed to assess the knowledge and skills in those nodes." title="relationship between nodes and test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3037"/>
            <a:ext cx="85344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013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DLM Approach to Scoring</a:t>
            </a:r>
            <a:endParaRPr lang="en-US" dirty="0"/>
          </a:p>
        </p:txBody>
      </p:sp>
      <p:pic>
        <p:nvPicPr>
          <p:cNvPr id="6146" name="Picture 2" descr="Diagram showing an example of a series of nodes in a linear path. Some are at tested linkage levels and others are not. For each node there is a value showing a hypothetical mastery probability." title="node master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5602" y="1137222"/>
            <a:ext cx="3406814" cy="484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p:txBody>
          <a:bodyPr>
            <a:normAutofit lnSpcReduction="10000"/>
          </a:bodyPr>
          <a:lstStyle/>
          <a:p>
            <a:r>
              <a:rPr lang="en-US" dirty="0" smtClean="0"/>
              <a:t>Probability of mastery for each node</a:t>
            </a:r>
          </a:p>
          <a:p>
            <a:r>
              <a:rPr lang="en-US" dirty="0" smtClean="0"/>
              <a:t>Combined into judgments about mastery of linkage level, EE, and overall subject</a:t>
            </a:r>
          </a:p>
          <a:p>
            <a:r>
              <a:rPr lang="en-US" dirty="0" smtClean="0"/>
              <a:t>Growth during the year</a:t>
            </a:r>
            <a:endParaRPr lang="en-US" dirty="0"/>
          </a:p>
        </p:txBody>
      </p:sp>
    </p:spTree>
    <p:extLst>
      <p:ext uri="{BB962C8B-B14F-4D97-AF65-F5344CB8AC3E}">
        <p14:creationId xmlns:p14="http://schemas.microsoft.com/office/powerpoint/2010/main" val="3486478278"/>
      </p:ext>
    </p:extLst>
  </p:cSld>
  <p:clrMapOvr>
    <a:masterClrMapping/>
  </p:clrMapOvr>
</p:sld>
</file>

<file path=ppt/theme/theme1.xml><?xml version="1.0" encoding="utf-8"?>
<a:theme xmlns:a="http://schemas.openxmlformats.org/drawingml/2006/main" name="TEMPLATE_DLM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_DLM_PPT_no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TEMPLATE_DLM_PPT_20130819</Template>
  <TotalTime>4376</TotalTime>
  <Words>653</Words>
  <Application>Microsoft Office PowerPoint</Application>
  <PresentationFormat>On-screen Show (4:3)</PresentationFormat>
  <Paragraphs>107</Paragraphs>
  <Slides>29</Slides>
  <Notes>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TEMPLATE_DLM_PPT</vt:lpstr>
      <vt:lpstr>TEMPLATE_DLM_PPT_no page #</vt:lpstr>
      <vt:lpstr>Alternate Assessment Data in Support of Local Decision Making</vt:lpstr>
      <vt:lpstr>Past and Future</vt:lpstr>
      <vt:lpstr>Today’s Session</vt:lpstr>
      <vt:lpstr>Background on DLM</vt:lpstr>
      <vt:lpstr>Learning Maps</vt:lpstr>
      <vt:lpstr>Example for English Language Arts</vt:lpstr>
      <vt:lpstr>Identify two related points the author makes in an informational text</vt:lpstr>
      <vt:lpstr>Testlets in Linkage Levels</vt:lpstr>
      <vt:lpstr>DLM Approach to Scoring</vt:lpstr>
      <vt:lpstr>Data Available in DLM</vt:lpstr>
      <vt:lpstr>DLM Goals for Score Reports</vt:lpstr>
      <vt:lpstr>Performance Profile Part 1: Overall Results</vt:lpstr>
      <vt:lpstr>Performance Profile Part 2: Conceptual Areas</vt:lpstr>
      <vt:lpstr>Performance Profile Part 3: Narrative</vt:lpstr>
      <vt:lpstr>Growth Profile Part 1: Overall Results</vt:lpstr>
      <vt:lpstr>Growth Profile Part 2: Conceptual Areas</vt:lpstr>
      <vt:lpstr>Learning Profile</vt:lpstr>
      <vt:lpstr>Progress Report</vt:lpstr>
      <vt:lpstr>Sample Progress Report</vt:lpstr>
      <vt:lpstr>Other Data Available for Program Improvement &amp; Monitoring</vt:lpstr>
      <vt:lpstr>Supporting Teachers’ Use of Data in Iowa</vt:lpstr>
      <vt:lpstr> Statewide System of Integrated Support Significant Disabilities State leadership Team </vt:lpstr>
      <vt:lpstr>Implementation Components </vt:lpstr>
      <vt:lpstr>Cascading Structures of Support Use of Data</vt:lpstr>
      <vt:lpstr>Performance Profile New Learning</vt:lpstr>
      <vt:lpstr>Data Team Process</vt:lpstr>
      <vt:lpstr>Discussion with Audience</vt:lpstr>
      <vt:lpstr>Questions for Discussion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Learning Map Consortium Member States Monthly Conference Call</dc:title>
  <dc:creator>Lisa Weeks</dc:creator>
  <cp:lastModifiedBy>Linda Pady</cp:lastModifiedBy>
  <cp:revision>62</cp:revision>
  <cp:lastPrinted>2013-05-21T12:48:49Z</cp:lastPrinted>
  <dcterms:created xsi:type="dcterms:W3CDTF">2013-09-19T15:31:37Z</dcterms:created>
  <dcterms:modified xsi:type="dcterms:W3CDTF">2014-07-14T20:56:56Z</dcterms:modified>
</cp:coreProperties>
</file>