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9060" r:id="rId2"/>
    <p:sldMasterId id="2147489112" r:id="rId3"/>
    <p:sldMasterId id="2147489133" r:id="rId4"/>
    <p:sldMasterId id="2147489159" r:id="rId5"/>
  </p:sldMasterIdLst>
  <p:notesMasterIdLst>
    <p:notesMasterId r:id="rId46"/>
  </p:notesMasterIdLst>
  <p:handoutMasterIdLst>
    <p:handoutMasterId r:id="rId47"/>
  </p:handoutMasterIdLst>
  <p:sldIdLst>
    <p:sldId id="470" r:id="rId6"/>
    <p:sldId id="1786" r:id="rId7"/>
    <p:sldId id="1787" r:id="rId8"/>
    <p:sldId id="1788" r:id="rId9"/>
    <p:sldId id="1789" r:id="rId10"/>
    <p:sldId id="1790" r:id="rId11"/>
    <p:sldId id="1747" r:id="rId12"/>
    <p:sldId id="1791" r:id="rId13"/>
    <p:sldId id="1792" r:id="rId14"/>
    <p:sldId id="1793" r:id="rId15"/>
    <p:sldId id="1794" r:id="rId16"/>
    <p:sldId id="1796" r:id="rId17"/>
    <p:sldId id="1819" r:id="rId18"/>
    <p:sldId id="1795" r:id="rId19"/>
    <p:sldId id="1798" r:id="rId20"/>
    <p:sldId id="1799" r:id="rId21"/>
    <p:sldId id="1800" r:id="rId22"/>
    <p:sldId id="1801" r:id="rId23"/>
    <p:sldId id="1802" r:id="rId24"/>
    <p:sldId id="1803" r:id="rId25"/>
    <p:sldId id="1804" r:id="rId26"/>
    <p:sldId id="1805" r:id="rId27"/>
    <p:sldId id="1806" r:id="rId28"/>
    <p:sldId id="1807" r:id="rId29"/>
    <p:sldId id="1808" r:id="rId30"/>
    <p:sldId id="1809" r:id="rId31"/>
    <p:sldId id="1810" r:id="rId32"/>
    <p:sldId id="1811" r:id="rId33"/>
    <p:sldId id="1812" r:id="rId34"/>
    <p:sldId id="1813" r:id="rId35"/>
    <p:sldId id="1814" r:id="rId36"/>
    <p:sldId id="1815" r:id="rId37"/>
    <p:sldId id="1816" r:id="rId38"/>
    <p:sldId id="1821" r:id="rId39"/>
    <p:sldId id="1797" r:id="rId40"/>
    <p:sldId id="1820" r:id="rId41"/>
    <p:sldId id="998" r:id="rId42"/>
    <p:sldId id="1330" r:id="rId43"/>
    <p:sldId id="1818" r:id="rId44"/>
    <p:sldId id="1564" r:id="rId45"/>
  </p:sldIdLst>
  <p:sldSz cx="9144000" cy="6858000" type="screen4x3"/>
  <p:notesSz cx="6881813" cy="92964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PG IT Servic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74"/>
    <a:srgbClr val="7030A0"/>
    <a:srgbClr val="FCB35A"/>
    <a:srgbClr val="FFBFBF"/>
    <a:srgbClr val="DCE6F2"/>
    <a:srgbClr val="BFBFBF"/>
    <a:srgbClr val="D57604"/>
    <a:srgbClr val="990017"/>
    <a:srgbClr val="CACACA"/>
    <a:srgbClr val="C00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3" autoAdjust="0"/>
    <p:restoredTop sz="86450" autoAdjust="0"/>
  </p:normalViewPr>
  <p:slideViewPr>
    <p:cSldViewPr>
      <p:cViewPr>
        <p:scale>
          <a:sx n="70" d="100"/>
          <a:sy n="70" d="100"/>
        </p:scale>
        <p:origin x="-570" y="-876"/>
      </p:cViewPr>
      <p:guideLst>
        <p:guide orient="horz" pos="2160"/>
        <p:guide pos="2880"/>
      </p:guideLst>
    </p:cSldViewPr>
  </p:slideViewPr>
  <p:outlineViewPr>
    <p:cViewPr>
      <p:scale>
        <a:sx n="33" d="100"/>
        <a:sy n="33" d="100"/>
      </p:scale>
      <p:origin x="0" y="124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048"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16T23:01:37.549" idx="1">
    <p:pos x="2667" y="1835"/>
    <p:text>Use this slide as a summary at end of measures or before measures as overview of big pic right after cascading model or both or neither?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2"/>
          </p:nvPr>
        </p:nvSpPr>
        <p:spPr>
          <a:xfrm>
            <a:off x="0" y="8829675"/>
            <a:ext cx="3441700"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r>
              <a:rPr lang="en-US" dirty="0"/>
              <a:t>© </a:t>
            </a:r>
            <a:r>
              <a:rPr lang="en-US" dirty="0" smtClean="0"/>
              <a:t>2013 </a:t>
            </a:r>
            <a:r>
              <a:rPr lang="en-US" dirty="0"/>
              <a:t>Karen A. Blase and Dean L. Fixsen</a:t>
            </a:r>
          </a:p>
        </p:txBody>
      </p:sp>
      <p:sp>
        <p:nvSpPr>
          <p:cNvPr id="7" name="Slide Number Placeholder 6"/>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0B5A52-4D9D-6042-A4F5-FA578306A6BB}" type="slidenum">
              <a:rPr lang="en-US"/>
              <a:pPr>
                <a:defRPr/>
              </a:pPr>
              <a:t>‹#›</a:t>
            </a:fld>
            <a:endParaRPr lang="en-US"/>
          </a:p>
        </p:txBody>
      </p:sp>
    </p:spTree>
    <p:extLst>
      <p:ext uri="{BB962C8B-B14F-4D97-AF65-F5344CB8AC3E}">
        <p14:creationId xmlns:p14="http://schemas.microsoft.com/office/powerpoint/2010/main" val="36095492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5126" name="Rectangle 6"/>
          <p:cNvSpPr>
            <a:spLocks noGrp="1" noChangeArrowheads="1"/>
          </p:cNvSpPr>
          <p:nvPr>
            <p:ph type="ftr" sz="quarter" idx="4"/>
          </p:nvPr>
        </p:nvSpPr>
        <p:spPr bwMode="auto">
          <a:xfrm>
            <a:off x="0" y="8829675"/>
            <a:ext cx="34417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dirty="0" smtClean="0"/>
              <a:t>© 2013 Karen A. Blase and Dean L. Fixsen</a:t>
            </a:r>
            <a:endParaRPr lang="en-US" dirty="0"/>
          </a:p>
        </p:txBody>
      </p:sp>
      <p:sp>
        <p:nvSpPr>
          <p:cNvPr id="5127"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7976F28-0739-884B-9A14-F58C63D77EC9}" type="slidenum">
              <a:rPr lang="en-US"/>
              <a:pPr>
                <a:defRPr/>
              </a:pPr>
              <a:t>‹#›</a:t>
            </a:fld>
            <a:endParaRPr lang="en-US"/>
          </a:p>
        </p:txBody>
      </p:sp>
      <p:sp>
        <p:nvSpPr>
          <p:cNvPr id="8" name="Notes Placeholder 7"/>
          <p:cNvSpPr>
            <a:spLocks noGrp="1"/>
          </p:cNvSpPr>
          <p:nvPr>
            <p:ph type="body" sz="quarter" idx="3"/>
          </p:nvPr>
        </p:nvSpPr>
        <p:spPr>
          <a:xfrm>
            <a:off x="688975" y="4416425"/>
            <a:ext cx="5503863" cy="4183063"/>
          </a:xfrm>
          <a:prstGeom prst="rect">
            <a:avLst/>
          </a:prstGeom>
        </p:spPr>
        <p:txBody>
          <a:bodyPr vert="horz" wrap="square" lIns="91440" tIns="45720" rIns="91440" bIns="45720" numCol="1" anchor="t" anchorCtr="0" compatLnSpc="1">
            <a:prstTxWarp prst="textNoShape">
              <a:avLst/>
            </a:prstTxWarp>
            <a:normAutofit/>
          </a:bodyPr>
          <a:lstStyle/>
          <a:p>
            <a:pPr lvl="0"/>
            <a:endParaRPr lang="en-US" noProof="0"/>
          </a:p>
        </p:txBody>
      </p:sp>
    </p:spTree>
    <p:extLst>
      <p:ext uri="{BB962C8B-B14F-4D97-AF65-F5344CB8AC3E}">
        <p14:creationId xmlns:p14="http://schemas.microsoft.com/office/powerpoint/2010/main" val="176614554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p:spPr>
        <p:txBody>
          <a:bodyPr/>
          <a:lstStyle/>
          <a:p>
            <a:r>
              <a:rPr lang="en-US" dirty="0">
                <a:ea typeface="Arial" charset="0"/>
                <a:cs typeface="Arial" charset="0"/>
              </a:rPr>
              <a:t>© 2012 Karen A. Blase and Dean L. Fixsen</a:t>
            </a:r>
            <a:endParaRPr lang="en-US" dirty="0"/>
          </a:p>
        </p:txBody>
      </p:sp>
      <p:sp>
        <p:nvSpPr>
          <p:cNvPr id="20483" name="Rectangle 7"/>
          <p:cNvSpPr>
            <a:spLocks noGrp="1" noChangeArrowheads="1"/>
          </p:cNvSpPr>
          <p:nvPr>
            <p:ph type="sldNum" sz="quarter" idx="5"/>
          </p:nvPr>
        </p:nvSpPr>
        <p:spPr>
          <a:noFill/>
        </p:spPr>
        <p:txBody>
          <a:bodyPr/>
          <a:lstStyle/>
          <a:p>
            <a:fld id="{5562B995-C43B-8146-8CAE-47ADD6DDDF34}" type="slidenum">
              <a:rPr lang="en-US"/>
              <a:pPr/>
              <a:t>1</a:t>
            </a:fld>
            <a:endParaRPr lang="en-US" dirty="0"/>
          </a:p>
        </p:txBody>
      </p:sp>
      <p:sp>
        <p:nvSpPr>
          <p:cNvPr id="20484" name="Rectangle 2"/>
          <p:cNvSpPr>
            <a:spLocks noGrp="1" noRot="1" noChangeAspect="1" noChangeArrowheads="1" noTextEdit="1"/>
          </p:cNvSpPr>
          <p:nvPr>
            <p:ph type="sldImg"/>
          </p:nvPr>
        </p:nvSpPr>
        <p:spPr>
          <a:xfrm>
            <a:off x="1119188" y="698500"/>
            <a:ext cx="4645025" cy="3484563"/>
          </a:xfrm>
          <a:ln/>
        </p:spPr>
      </p:sp>
      <p:sp>
        <p:nvSpPr>
          <p:cNvPr id="20485" name="Rectangle 3"/>
          <p:cNvSpPr>
            <a:spLocks noGrp="1" noChangeArrowheads="1"/>
          </p:cNvSpPr>
          <p:nvPr>
            <p:ph type="body" idx="1"/>
          </p:nvPr>
        </p:nvSpPr>
        <p:spPr bwMode="auto">
          <a:xfrm>
            <a:off x="917575" y="4414838"/>
            <a:ext cx="5046663" cy="4183062"/>
          </a:xfrm>
          <a:noFill/>
        </p:spPr>
        <p:txBody>
          <a:bodyPr/>
          <a:lstStyle/>
          <a:p>
            <a:pPr eaLnBrk="1" hangingPunct="1"/>
            <a:endParaRPr lang="en-US" dirty="0"/>
          </a:p>
        </p:txBody>
      </p:sp>
    </p:spTree>
    <p:extLst>
      <p:ext uri="{BB962C8B-B14F-4D97-AF65-F5344CB8AC3E}">
        <p14:creationId xmlns:p14="http://schemas.microsoft.com/office/powerpoint/2010/main" val="69952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purposes</a:t>
            </a:r>
            <a:r>
              <a:rPr lang="en-US" baseline="0" dirty="0" smtClean="0"/>
              <a:t> to note (took off because of too much text): </a:t>
            </a:r>
            <a:endParaRPr lang="en-US" dirty="0" smtClean="0"/>
          </a:p>
          <a:p>
            <a:pPr lvl="0"/>
            <a:r>
              <a:rPr lang="en-US" sz="1200" dirty="0" smtClean="0"/>
              <a:t>Provides other State Education Agency (SEA) teams with information to monitor progress towards state capacity building goals </a:t>
            </a:r>
          </a:p>
          <a:p>
            <a:pPr lvl="0"/>
            <a:r>
              <a:rPr lang="en-US" sz="1200" dirty="0" smtClean="0"/>
              <a:t>Supports a common infrastructure for implementation of effective education for students</a:t>
            </a:r>
          </a:p>
          <a:p>
            <a:pPr lvl="0"/>
            <a:endParaRPr lang="en-US" sz="1200" dirty="0" smtClean="0"/>
          </a:p>
          <a:p>
            <a:pPr lvl="0"/>
            <a:r>
              <a:rPr lang="en-US" sz="1200" dirty="0" smtClean="0"/>
              <a:t>Other notes on administration:</a:t>
            </a:r>
          </a:p>
          <a:p>
            <a:pPr marL="171450" lvl="0" indent="-171450">
              <a:buFontTx/>
              <a:buChar char="-"/>
            </a:pPr>
            <a:r>
              <a:rPr lang="en-US" sz="1200" dirty="0" smtClean="0"/>
              <a:t>SISEP</a:t>
            </a:r>
            <a:r>
              <a:rPr lang="en-US" sz="1200" baseline="0" dirty="0" smtClean="0"/>
              <a:t> administrator (onsite or virtual)</a:t>
            </a:r>
          </a:p>
          <a:p>
            <a:pPr marL="171450" lvl="0" indent="-171450">
              <a:buFontTx/>
              <a:buChar char="-"/>
            </a:pPr>
            <a:r>
              <a:rPr lang="en-US" sz="1200" baseline="0" dirty="0" smtClean="0"/>
              <a:t>SISEP Onsite facilitator</a:t>
            </a:r>
          </a:p>
          <a:p>
            <a:pPr marL="171450" lvl="0" indent="-171450">
              <a:buFontTx/>
              <a:buChar char="-"/>
            </a:pPr>
            <a:r>
              <a:rPr lang="en-US" sz="1200" baseline="0" dirty="0" smtClean="0"/>
              <a:t>Simultaneously voting </a:t>
            </a: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2012 Karen A. Blase and Dean L. Fixsen</a:t>
            </a:r>
            <a:endParaRPr lang="en-US"/>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15</a:t>
            </a:fld>
            <a:endParaRPr lang="en-US"/>
          </a:p>
        </p:txBody>
      </p:sp>
    </p:spTree>
    <p:extLst>
      <p:ext uri="{BB962C8B-B14F-4D97-AF65-F5344CB8AC3E}">
        <p14:creationId xmlns:p14="http://schemas.microsoft.com/office/powerpoint/2010/main" val="243041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Karen A. Blase and Dean L. Fixsen</a:t>
            </a:r>
            <a:endParaRPr lang="en-US" dirty="0"/>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19</a:t>
            </a:fld>
            <a:endParaRPr lang="en-US"/>
          </a:p>
        </p:txBody>
      </p:sp>
    </p:spTree>
    <p:extLst>
      <p:ext uri="{BB962C8B-B14F-4D97-AF65-F5344CB8AC3E}">
        <p14:creationId xmlns:p14="http://schemas.microsoft.com/office/powerpoint/2010/main" val="239475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on administration:</a:t>
            </a:r>
          </a:p>
          <a:p>
            <a:endParaRPr lang="en-US" dirty="0" smtClean="0"/>
          </a:p>
          <a:p>
            <a:r>
              <a:rPr lang="en-US" dirty="0" smtClean="0"/>
              <a:t>Utilizes</a:t>
            </a:r>
            <a:r>
              <a:rPr lang="en-US" baseline="0" dirty="0" smtClean="0"/>
              <a:t> simultaneous voting </a:t>
            </a:r>
            <a:endParaRPr lang="en-US" dirty="0" smtClean="0"/>
          </a:p>
          <a:p>
            <a:r>
              <a:rPr lang="en-US" dirty="0" smtClean="0"/>
              <a:t>Takes</a:t>
            </a:r>
            <a:r>
              <a:rPr lang="en-US" baseline="0" dirty="0" smtClean="0"/>
              <a:t> on average about 1.5 – 2 hours to administer</a:t>
            </a:r>
          </a:p>
          <a:p>
            <a:endParaRPr lang="en-US" dirty="0"/>
          </a:p>
        </p:txBody>
      </p:sp>
      <p:sp>
        <p:nvSpPr>
          <p:cNvPr id="4" name="Footer Placeholder 3"/>
          <p:cNvSpPr>
            <a:spLocks noGrp="1"/>
          </p:cNvSpPr>
          <p:nvPr>
            <p:ph type="ftr" sz="quarter" idx="10"/>
          </p:nvPr>
        </p:nvSpPr>
        <p:spPr/>
        <p:txBody>
          <a:bodyPr/>
          <a:lstStyle/>
          <a:p>
            <a:pPr>
              <a:defRPr/>
            </a:pPr>
            <a:r>
              <a:rPr lang="en-US" smtClean="0"/>
              <a:t>© 2012 Karen A. Blase and Dean L. Fixsen</a:t>
            </a:r>
            <a:endParaRPr lang="en-US"/>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24</a:t>
            </a:fld>
            <a:endParaRPr lang="en-US"/>
          </a:p>
        </p:txBody>
      </p:sp>
    </p:spTree>
    <p:extLst>
      <p:ext uri="{BB962C8B-B14F-4D97-AF65-F5344CB8AC3E}">
        <p14:creationId xmlns:p14="http://schemas.microsoft.com/office/powerpoint/2010/main" val="92951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2012 Karen A. Blase and Dean L. Fixsen</a:t>
            </a:r>
            <a:endParaRPr lang="en-US"/>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28</a:t>
            </a:fld>
            <a:endParaRPr lang="en-US"/>
          </a:p>
        </p:txBody>
      </p:sp>
    </p:spTree>
    <p:extLst>
      <p:ext uri="{BB962C8B-B14F-4D97-AF65-F5344CB8AC3E}">
        <p14:creationId xmlns:p14="http://schemas.microsoft.com/office/powerpoint/2010/main" val="166181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nchor="b"/>
          <a:lstStyle>
            <a:lvl1pPr defTabSz="930275">
              <a:defRPr sz="1400">
                <a:solidFill>
                  <a:schemeClr val="tx1"/>
                </a:solidFill>
                <a:latin typeface="Arial" charset="0"/>
                <a:ea typeface="MS PGothic" charset="0"/>
                <a:cs typeface="MS PGothic" charset="0"/>
              </a:defRPr>
            </a:lvl1pPr>
            <a:lvl2pPr marL="37931725" indent="-37474525"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2225C158-5F5F-A34A-B1A9-6250F6E33F7E}" type="slidenum">
              <a:rPr lang="en-US" sz="1200">
                <a:solidFill>
                  <a:srgbClr val="000000"/>
                </a:solidFill>
              </a:rPr>
              <a:pPr algn="r" eaLnBrk="1" hangingPunct="1"/>
              <a:t>30</a:t>
            </a:fld>
            <a:endParaRPr lang="en-US" sz="1200">
              <a:solidFill>
                <a:srgbClr val="000000"/>
              </a:solidFill>
            </a:endParaRPr>
          </a:p>
        </p:txBody>
      </p:sp>
      <p:sp>
        <p:nvSpPr>
          <p:cNvPr id="186371" name="Rectangle 2"/>
          <p:cNvSpPr>
            <a:spLocks noGrp="1" noRot="1" noChangeAspect="1" noChangeArrowheads="1" noTextEdit="1"/>
          </p:cNvSpPr>
          <p:nvPr>
            <p:ph type="sldImg"/>
          </p:nvPr>
        </p:nvSpPr>
        <p:spPr>
          <a:xfrm>
            <a:off x="1119188" y="698500"/>
            <a:ext cx="4645025" cy="3484563"/>
          </a:xfrm>
          <a:ln/>
        </p:spPr>
      </p:sp>
      <p:sp>
        <p:nvSpPr>
          <p:cNvPr id="186372" name="Rectangle 3"/>
          <p:cNvSpPr>
            <a:spLocks noGrp="1" noChangeArrowheads="1"/>
          </p:cNvSpPr>
          <p:nvPr>
            <p:ph type="body" idx="1"/>
          </p:nvPr>
        </p:nvSpPr>
        <p:spPr>
          <a:xfrm>
            <a:off x="917887" y="4414838"/>
            <a:ext cx="504604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cs typeface="MS PGothic" charset="0"/>
              </a:rPr>
              <a:t>Deming, W. E. (1986). </a:t>
            </a:r>
            <a:r>
              <a:rPr lang="en-US" i="1" dirty="0">
                <a:ea typeface="MS PGothic" charset="0"/>
                <a:cs typeface="MS PGothic" charset="0"/>
              </a:rPr>
              <a:t>Out of the crisis. Cambridge, MA: MIT Press.</a:t>
            </a:r>
          </a:p>
          <a:p>
            <a:r>
              <a:rPr lang="en-US" dirty="0" err="1">
                <a:ea typeface="MS PGothic" charset="0"/>
                <a:cs typeface="MS PGothic" charset="0"/>
              </a:rPr>
              <a:t>Shewhart</a:t>
            </a:r>
            <a:r>
              <a:rPr lang="en-US" dirty="0">
                <a:ea typeface="MS PGothic" charset="0"/>
                <a:cs typeface="MS PGothic" charset="0"/>
              </a:rPr>
              <a:t>, W. A. (1931). </a:t>
            </a:r>
            <a:r>
              <a:rPr lang="en-US" i="1" dirty="0">
                <a:ea typeface="MS PGothic" charset="0"/>
                <a:cs typeface="MS PGothic" charset="0"/>
              </a:rPr>
              <a:t>Economic control of quality of manufactured product. New York: D. Van </a:t>
            </a:r>
            <a:r>
              <a:rPr lang="en-US" i="1" dirty="0" err="1">
                <a:ea typeface="MS PGothic" charset="0"/>
                <a:cs typeface="MS PGothic" charset="0"/>
              </a:rPr>
              <a:t>Nostrand</a:t>
            </a:r>
            <a:r>
              <a:rPr lang="en-US" i="1" dirty="0">
                <a:ea typeface="MS PGothic" charset="0"/>
                <a:cs typeface="MS PGothic" charset="0"/>
              </a:rPr>
              <a:t> Co.</a:t>
            </a:r>
          </a:p>
          <a:p>
            <a:r>
              <a:rPr lang="en-US" dirty="0" err="1">
                <a:ea typeface="MS PGothic" charset="0"/>
                <a:cs typeface="MS PGothic" charset="0"/>
              </a:rPr>
              <a:t>Shewhart</a:t>
            </a:r>
            <a:r>
              <a:rPr lang="en-US" dirty="0">
                <a:ea typeface="MS PGothic" charset="0"/>
                <a:cs typeface="MS PGothic" charset="0"/>
              </a:rPr>
              <a:t>, W. A. (1939). </a:t>
            </a:r>
            <a:r>
              <a:rPr lang="en-US" i="1" dirty="0">
                <a:ea typeface="MS PGothic" charset="0"/>
                <a:cs typeface="MS PGothic" charset="0"/>
              </a:rPr>
              <a:t>Statistical method from the viewpoint of quality control: Dover Publications.</a:t>
            </a:r>
          </a:p>
          <a:p>
            <a:r>
              <a:rPr lang="en-US" dirty="0">
                <a:ea typeface="MS PGothic" charset="0"/>
                <a:cs typeface="MS PGothic" charset="0"/>
              </a:rPr>
              <a:t>Nielsen, J. (2000). Why you only need to test with 5 users.  Retrieved April 22, 2007, from http://www.useit.com/alertbox/20000319.html.</a:t>
            </a:r>
          </a:p>
          <a:p>
            <a:r>
              <a:rPr lang="en-US" dirty="0">
                <a:ea typeface="MS PGothic" charset="0"/>
                <a:cs typeface="MS PGothic" charset="0"/>
              </a:rPr>
              <a:t>Rubin, J. (1994). </a:t>
            </a:r>
            <a:r>
              <a:rPr lang="en-US" i="1" dirty="0">
                <a:ea typeface="MS PGothic" charset="0"/>
                <a:cs typeface="MS PGothic" charset="0"/>
              </a:rPr>
              <a:t>Handbook of usability testing: How to plan, design, and conduct effective tests. New York: John Wiley &amp; Sons.</a:t>
            </a:r>
          </a:p>
          <a:p>
            <a:r>
              <a:rPr lang="en-US" dirty="0" err="1">
                <a:ea typeface="MS PGothic" charset="0"/>
                <a:cs typeface="MS PGothic" charset="0"/>
              </a:rPr>
              <a:t>Fixsen</a:t>
            </a:r>
            <a:r>
              <a:rPr lang="en-US" dirty="0">
                <a:ea typeface="MS PGothic" charset="0"/>
                <a:cs typeface="MS PGothic" charset="0"/>
              </a:rPr>
              <a:t>, D., </a:t>
            </a:r>
            <a:r>
              <a:rPr lang="en-US" dirty="0" err="1">
                <a:ea typeface="MS PGothic" charset="0"/>
                <a:cs typeface="MS PGothic" charset="0"/>
              </a:rPr>
              <a:t>Blase</a:t>
            </a:r>
            <a:r>
              <a:rPr lang="en-US" dirty="0">
                <a:ea typeface="MS PGothic" charset="0"/>
                <a:cs typeface="MS PGothic" charset="0"/>
              </a:rPr>
              <a:t>, K., Metz, A., &amp; Van Dyke, M. (2013). Statewide implementation of evidence-based programs. </a:t>
            </a:r>
            <a:r>
              <a:rPr lang="en-US" i="1" dirty="0">
                <a:ea typeface="MS PGothic" charset="0"/>
                <a:cs typeface="MS PGothic" charset="0"/>
              </a:rPr>
              <a:t>Exceptional Children (Special Issue), 79(2), 213-230. </a:t>
            </a:r>
            <a:endParaRPr lang="en-US" i="1" dirty="0" smtClean="0">
              <a:ea typeface="MS PGothic" charset="0"/>
              <a:cs typeface="MS PGothic" charset="0"/>
            </a:endParaRPr>
          </a:p>
          <a:p>
            <a:endParaRPr lang="en-US" sz="1000" dirty="0">
              <a:ea typeface="MS PGothic" charset="0"/>
              <a:cs typeface="MS PGothic" charset="0"/>
            </a:endParaRPr>
          </a:p>
        </p:txBody>
      </p:sp>
    </p:spTree>
    <p:extLst>
      <p:ext uri="{BB962C8B-B14F-4D97-AF65-F5344CB8AC3E}">
        <p14:creationId xmlns:p14="http://schemas.microsoft.com/office/powerpoint/2010/main" val="359620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nchor="b"/>
          <a:lstStyle>
            <a:lvl1pPr defTabSz="930275">
              <a:defRPr sz="1400">
                <a:solidFill>
                  <a:schemeClr val="tx1"/>
                </a:solidFill>
                <a:latin typeface="Arial" charset="0"/>
                <a:ea typeface="MS PGothic" charset="0"/>
                <a:cs typeface="MS PGothic" charset="0"/>
              </a:defRPr>
            </a:lvl1pPr>
            <a:lvl2pPr marL="37931725" indent="-37474525"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622EF4B8-A9DA-C745-9B31-8698C43B1992}" type="slidenum">
              <a:rPr lang="en-US" sz="1200">
                <a:solidFill>
                  <a:srgbClr val="000000"/>
                </a:solidFill>
              </a:rPr>
              <a:pPr algn="r" eaLnBrk="1" hangingPunct="1"/>
              <a:t>31</a:t>
            </a:fld>
            <a:endParaRPr lang="en-US" sz="1200">
              <a:solidFill>
                <a:srgbClr val="000000"/>
              </a:solidFill>
            </a:endParaRPr>
          </a:p>
        </p:txBody>
      </p:sp>
      <p:sp>
        <p:nvSpPr>
          <p:cNvPr id="188419" name="Rectangle 2"/>
          <p:cNvSpPr>
            <a:spLocks noGrp="1" noRot="1" noChangeAspect="1" noChangeArrowheads="1" noTextEdit="1"/>
          </p:cNvSpPr>
          <p:nvPr>
            <p:ph type="sldImg"/>
          </p:nvPr>
        </p:nvSpPr>
        <p:spPr>
          <a:xfrm>
            <a:off x="1119188" y="698500"/>
            <a:ext cx="4645025" cy="3484563"/>
          </a:xfrm>
          <a:ln/>
        </p:spPr>
      </p:sp>
      <p:sp>
        <p:nvSpPr>
          <p:cNvPr id="188420" name="Rectangle 3"/>
          <p:cNvSpPr>
            <a:spLocks noGrp="1" noChangeArrowheads="1"/>
          </p:cNvSpPr>
          <p:nvPr>
            <p:ph type="body" idx="1"/>
          </p:nvPr>
        </p:nvSpPr>
        <p:spPr>
          <a:xfrm>
            <a:off x="917887" y="4414838"/>
            <a:ext cx="504604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cs typeface="MS PGothic" charset="0"/>
              </a:rPr>
              <a:t>Deming, W. E. (1986). </a:t>
            </a:r>
            <a:r>
              <a:rPr lang="en-US" i="1" dirty="0">
                <a:ea typeface="MS PGothic" charset="0"/>
                <a:cs typeface="MS PGothic" charset="0"/>
              </a:rPr>
              <a:t>Out of the crisis. Cambridge, MA: MIT Press.</a:t>
            </a:r>
          </a:p>
          <a:p>
            <a:r>
              <a:rPr lang="en-US" dirty="0" err="1">
                <a:ea typeface="MS PGothic" charset="0"/>
                <a:cs typeface="MS PGothic" charset="0"/>
              </a:rPr>
              <a:t>Shewhart</a:t>
            </a:r>
            <a:r>
              <a:rPr lang="en-US" dirty="0">
                <a:ea typeface="MS PGothic" charset="0"/>
                <a:cs typeface="MS PGothic" charset="0"/>
              </a:rPr>
              <a:t>, W. A. (1931). </a:t>
            </a:r>
            <a:r>
              <a:rPr lang="en-US" i="1" dirty="0">
                <a:ea typeface="MS PGothic" charset="0"/>
                <a:cs typeface="MS PGothic" charset="0"/>
              </a:rPr>
              <a:t>Economic control of quality of manufactured product. New York: D. Van </a:t>
            </a:r>
            <a:r>
              <a:rPr lang="en-US" i="1" dirty="0" err="1">
                <a:ea typeface="MS PGothic" charset="0"/>
                <a:cs typeface="MS PGothic" charset="0"/>
              </a:rPr>
              <a:t>Nostrand</a:t>
            </a:r>
            <a:r>
              <a:rPr lang="en-US" i="1" dirty="0">
                <a:ea typeface="MS PGothic" charset="0"/>
                <a:cs typeface="MS PGothic" charset="0"/>
              </a:rPr>
              <a:t> Co.</a:t>
            </a:r>
          </a:p>
          <a:p>
            <a:r>
              <a:rPr lang="en-US" dirty="0" err="1">
                <a:ea typeface="MS PGothic" charset="0"/>
                <a:cs typeface="MS PGothic" charset="0"/>
              </a:rPr>
              <a:t>Shewhart</a:t>
            </a:r>
            <a:r>
              <a:rPr lang="en-US" dirty="0">
                <a:ea typeface="MS PGothic" charset="0"/>
                <a:cs typeface="MS PGothic" charset="0"/>
              </a:rPr>
              <a:t>, W. A. (1939). </a:t>
            </a:r>
            <a:r>
              <a:rPr lang="en-US" i="1" dirty="0">
                <a:ea typeface="MS PGothic" charset="0"/>
                <a:cs typeface="MS PGothic" charset="0"/>
              </a:rPr>
              <a:t>Statistical method from the viewpoint of quality control: Dover Publications.</a:t>
            </a:r>
          </a:p>
          <a:p>
            <a:r>
              <a:rPr lang="en-US" dirty="0">
                <a:ea typeface="MS PGothic" charset="0"/>
                <a:cs typeface="MS PGothic" charset="0"/>
              </a:rPr>
              <a:t>Nielsen, J. (2000). Why you only need to test with 5 users.  Retrieved April 22, 2007, from http://www.useit.com/alertbox/20000319.html.</a:t>
            </a:r>
          </a:p>
          <a:p>
            <a:r>
              <a:rPr lang="en-US" dirty="0">
                <a:ea typeface="MS PGothic" charset="0"/>
                <a:cs typeface="MS PGothic" charset="0"/>
              </a:rPr>
              <a:t>Rubin, J. (1994). </a:t>
            </a:r>
            <a:r>
              <a:rPr lang="en-US" i="1" dirty="0">
                <a:ea typeface="MS PGothic" charset="0"/>
                <a:cs typeface="MS PGothic" charset="0"/>
              </a:rPr>
              <a:t>Handbook of usability testing: How to plan, design, and conduct effective tests. New York: John Wiley &amp; Sons.</a:t>
            </a:r>
          </a:p>
          <a:p>
            <a:r>
              <a:rPr lang="en-US" dirty="0" err="1">
                <a:ea typeface="MS PGothic" charset="0"/>
                <a:cs typeface="MS PGothic" charset="0"/>
              </a:rPr>
              <a:t>Fixsen</a:t>
            </a:r>
            <a:r>
              <a:rPr lang="en-US" dirty="0">
                <a:ea typeface="MS PGothic" charset="0"/>
                <a:cs typeface="MS PGothic" charset="0"/>
              </a:rPr>
              <a:t>, D., </a:t>
            </a:r>
            <a:r>
              <a:rPr lang="en-US" dirty="0" err="1">
                <a:ea typeface="MS PGothic" charset="0"/>
                <a:cs typeface="MS PGothic" charset="0"/>
              </a:rPr>
              <a:t>Blase</a:t>
            </a:r>
            <a:r>
              <a:rPr lang="en-US" dirty="0">
                <a:ea typeface="MS PGothic" charset="0"/>
                <a:cs typeface="MS PGothic" charset="0"/>
              </a:rPr>
              <a:t>, K., Metz, A., &amp; Van Dyke, M. (2013). Statewide implementation of evidence-based programs. </a:t>
            </a:r>
            <a:r>
              <a:rPr lang="en-US" i="1" dirty="0">
                <a:ea typeface="MS PGothic" charset="0"/>
                <a:cs typeface="MS PGothic" charset="0"/>
              </a:rPr>
              <a:t>Exceptional Children (Special Issue), 79(2), 213-230. </a:t>
            </a:r>
            <a:endParaRPr lang="en-US" i="1" dirty="0" smtClean="0">
              <a:ea typeface="MS PGothic" charset="0"/>
              <a:cs typeface="MS PGothic" charset="0"/>
            </a:endParaRPr>
          </a:p>
          <a:p>
            <a:endParaRPr lang="en-US" sz="1000" dirty="0">
              <a:ea typeface="MS PGothic" charset="0"/>
              <a:cs typeface="MS PGothic" charset="0"/>
            </a:endParaRPr>
          </a:p>
        </p:txBody>
      </p:sp>
    </p:spTree>
    <p:extLst>
      <p:ext uri="{BB962C8B-B14F-4D97-AF65-F5344CB8AC3E}">
        <p14:creationId xmlns:p14="http://schemas.microsoft.com/office/powerpoint/2010/main" val="3682610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nchor="b"/>
          <a:lstStyle>
            <a:lvl1pPr defTabSz="930275">
              <a:defRPr sz="1400">
                <a:solidFill>
                  <a:schemeClr val="tx1"/>
                </a:solidFill>
                <a:latin typeface="Arial" charset="0"/>
                <a:ea typeface="MS PGothic" charset="0"/>
                <a:cs typeface="MS PGothic" charset="0"/>
              </a:defRPr>
            </a:lvl1pPr>
            <a:lvl2pPr marL="37931725" indent="-37474525"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9D2B180E-4566-FD43-911B-14B0BFBF2776}" type="slidenum">
              <a:rPr lang="en-US" sz="1200">
                <a:solidFill>
                  <a:srgbClr val="000000"/>
                </a:solidFill>
              </a:rPr>
              <a:pPr algn="r" eaLnBrk="1" hangingPunct="1"/>
              <a:t>32</a:t>
            </a:fld>
            <a:endParaRPr lang="en-US" sz="1200">
              <a:solidFill>
                <a:srgbClr val="000000"/>
              </a:solidFill>
            </a:endParaRPr>
          </a:p>
        </p:txBody>
      </p:sp>
      <p:sp>
        <p:nvSpPr>
          <p:cNvPr id="190467" name="Rectangle 2"/>
          <p:cNvSpPr>
            <a:spLocks noGrp="1" noRot="1" noChangeAspect="1" noChangeArrowheads="1" noTextEdit="1"/>
          </p:cNvSpPr>
          <p:nvPr>
            <p:ph type="sldImg"/>
          </p:nvPr>
        </p:nvSpPr>
        <p:spPr>
          <a:xfrm>
            <a:off x="1119188" y="698500"/>
            <a:ext cx="4645025" cy="3484563"/>
          </a:xfrm>
          <a:ln/>
        </p:spPr>
      </p:sp>
      <p:sp>
        <p:nvSpPr>
          <p:cNvPr id="190468" name="Rectangle 3"/>
          <p:cNvSpPr>
            <a:spLocks noGrp="1" noChangeArrowheads="1"/>
          </p:cNvSpPr>
          <p:nvPr>
            <p:ph type="body" idx="1"/>
          </p:nvPr>
        </p:nvSpPr>
        <p:spPr>
          <a:xfrm>
            <a:off x="917887" y="4414838"/>
            <a:ext cx="504604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ea typeface="MS PGothic" charset="0"/>
              <a:cs typeface="MS PGothic" charset="0"/>
            </a:endParaRPr>
          </a:p>
        </p:txBody>
      </p:sp>
    </p:spTree>
    <p:extLst>
      <p:ext uri="{BB962C8B-B14F-4D97-AF65-F5344CB8AC3E}">
        <p14:creationId xmlns:p14="http://schemas.microsoft.com/office/powerpoint/2010/main" val="1539770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8" tIns="46580" rIns="93158" bIns="46580" anchor="b"/>
          <a:lstStyle>
            <a:lvl1pPr defTabSz="930275">
              <a:defRPr sz="1400">
                <a:solidFill>
                  <a:schemeClr val="tx1"/>
                </a:solidFill>
                <a:latin typeface="Arial" charset="0"/>
                <a:ea typeface="MS PGothic" charset="0"/>
                <a:cs typeface="MS PGothic" charset="0"/>
              </a:defRPr>
            </a:lvl1pPr>
            <a:lvl2pPr marL="37931725" indent="-37474525" defTabSz="930275">
              <a:defRPr sz="1400">
                <a:solidFill>
                  <a:schemeClr val="tx1"/>
                </a:solidFill>
                <a:latin typeface="Arial" charset="0"/>
                <a:ea typeface="MS PGothic" charset="0"/>
                <a:cs typeface="MS PGothic" charset="0"/>
              </a:defRPr>
            </a:lvl2pPr>
            <a:lvl3pPr marL="1143000" indent="-228600" defTabSz="930275">
              <a:defRPr sz="1400">
                <a:solidFill>
                  <a:schemeClr val="tx1"/>
                </a:solidFill>
                <a:latin typeface="Arial" charset="0"/>
                <a:ea typeface="MS PGothic" charset="0"/>
                <a:cs typeface="MS PGothic" charset="0"/>
              </a:defRPr>
            </a:lvl3pPr>
            <a:lvl4pPr marL="1600200" indent="-228600" defTabSz="930275">
              <a:defRPr sz="1400">
                <a:solidFill>
                  <a:schemeClr val="tx1"/>
                </a:solidFill>
                <a:latin typeface="Arial" charset="0"/>
                <a:ea typeface="MS PGothic" charset="0"/>
                <a:cs typeface="MS PGothic" charset="0"/>
              </a:defRPr>
            </a:lvl4pPr>
            <a:lvl5pPr marL="2057400" indent="-228600" defTabSz="930275">
              <a:defRPr sz="1400">
                <a:solidFill>
                  <a:schemeClr val="tx1"/>
                </a:solidFill>
                <a:latin typeface="Arial" charset="0"/>
                <a:ea typeface="MS PGothic" charset="0"/>
                <a:cs typeface="MS PGothic" charset="0"/>
              </a:defRPr>
            </a:lvl5pPr>
            <a:lvl6pPr marL="25146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6pPr>
            <a:lvl7pPr marL="29718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7pPr>
            <a:lvl8pPr marL="34290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8pPr>
            <a:lvl9pPr marL="3886200" indent="-228600" defTabSz="930275" eaLnBrk="0" fontAlgn="base" hangingPunct="0">
              <a:spcBef>
                <a:spcPct val="30000"/>
              </a:spcBef>
              <a:spcAft>
                <a:spcPct val="0"/>
              </a:spcAft>
              <a:defRPr sz="1400">
                <a:solidFill>
                  <a:schemeClr val="tx1"/>
                </a:solidFill>
                <a:latin typeface="Arial" charset="0"/>
                <a:ea typeface="MS PGothic" charset="0"/>
                <a:cs typeface="MS PGothic" charset="0"/>
              </a:defRPr>
            </a:lvl9pPr>
          </a:lstStyle>
          <a:p>
            <a:pPr algn="r" eaLnBrk="1" hangingPunct="1"/>
            <a:fld id="{1BDD7ED8-C6FB-314E-A3A1-9603D19DD205}" type="slidenum">
              <a:rPr lang="en-US" sz="1200">
                <a:solidFill>
                  <a:srgbClr val="000000"/>
                </a:solidFill>
              </a:rPr>
              <a:pPr algn="r" eaLnBrk="1" hangingPunct="1"/>
              <a:t>33</a:t>
            </a:fld>
            <a:endParaRPr lang="en-US" sz="1200">
              <a:solidFill>
                <a:srgbClr val="000000"/>
              </a:solidFill>
            </a:endParaRPr>
          </a:p>
        </p:txBody>
      </p:sp>
      <p:sp>
        <p:nvSpPr>
          <p:cNvPr id="192515" name="Rectangle 2"/>
          <p:cNvSpPr>
            <a:spLocks noGrp="1" noRot="1" noChangeAspect="1" noChangeArrowheads="1" noTextEdit="1"/>
          </p:cNvSpPr>
          <p:nvPr>
            <p:ph type="sldImg"/>
          </p:nvPr>
        </p:nvSpPr>
        <p:spPr>
          <a:xfrm>
            <a:off x="1119188" y="698500"/>
            <a:ext cx="4645025" cy="3484563"/>
          </a:xfrm>
          <a:ln/>
        </p:spPr>
      </p:sp>
      <p:sp>
        <p:nvSpPr>
          <p:cNvPr id="192516" name="Rectangle 3"/>
          <p:cNvSpPr>
            <a:spLocks noGrp="1" noChangeArrowheads="1"/>
          </p:cNvSpPr>
          <p:nvPr>
            <p:ph type="body" idx="1"/>
          </p:nvPr>
        </p:nvSpPr>
        <p:spPr>
          <a:xfrm>
            <a:off x="917887" y="4414838"/>
            <a:ext cx="504604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dirty="0">
              <a:ea typeface="MS PGothic" charset="0"/>
              <a:cs typeface="MS PGothic" charset="0"/>
            </a:endParaRPr>
          </a:p>
        </p:txBody>
      </p:sp>
    </p:spTree>
    <p:extLst>
      <p:ext uri="{BB962C8B-B14F-4D97-AF65-F5344CB8AC3E}">
        <p14:creationId xmlns:p14="http://schemas.microsoft.com/office/powerpoint/2010/main" val="364331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3172" tIns="46587" rIns="93172" bIns="46587" anchor="b">
            <a:prstTxWarp prst="textNoShape">
              <a:avLst/>
            </a:prstTxWarp>
          </a:bodyPr>
          <a:lstStyle/>
          <a:p>
            <a:pPr algn="r" defTabSz="930275"/>
            <a:fld id="{CDECF659-77D3-3E41-BEF6-C5B46572AE18}" type="slidenum">
              <a:rPr lang="en-US" sz="1200">
                <a:solidFill>
                  <a:srgbClr val="000000"/>
                </a:solidFill>
              </a:rPr>
              <a:pPr algn="r" defTabSz="930275"/>
              <a:t>34</a:t>
            </a:fld>
            <a:endParaRPr lang="en-US" sz="1200">
              <a:solidFill>
                <a:srgbClr val="000000"/>
              </a:solidFill>
            </a:endParaRPr>
          </a:p>
        </p:txBody>
      </p:sp>
      <p:sp>
        <p:nvSpPr>
          <p:cNvPr id="83971" name="Rectangle 2"/>
          <p:cNvSpPr>
            <a:spLocks noGrp="1" noRot="1" noChangeAspect="1" noChangeArrowheads="1" noTextEdit="1"/>
          </p:cNvSpPr>
          <p:nvPr>
            <p:ph type="sldImg"/>
          </p:nvPr>
        </p:nvSpPr>
        <p:spPr>
          <a:xfrm>
            <a:off x="1119188" y="698500"/>
            <a:ext cx="4645025" cy="3484563"/>
          </a:xfrm>
          <a:ln/>
        </p:spPr>
      </p:sp>
      <p:sp>
        <p:nvSpPr>
          <p:cNvPr id="83972" name="Rectangle 3"/>
          <p:cNvSpPr>
            <a:spLocks noGrp="1" noChangeArrowheads="1"/>
          </p:cNvSpPr>
          <p:nvPr>
            <p:ph type="body" idx="1"/>
          </p:nvPr>
        </p:nvSpPr>
        <p:spPr bwMode="auto">
          <a:xfrm>
            <a:off x="917575" y="4414838"/>
            <a:ext cx="5046663" cy="4183062"/>
          </a:xfrm>
          <a:noFill/>
        </p:spPr>
        <p:txBody>
          <a:bodyPr/>
          <a:lstStyle/>
          <a:p>
            <a:endParaRPr lang="en-US" sz="1000"/>
          </a:p>
        </p:txBody>
      </p:sp>
    </p:spTree>
    <p:extLst>
      <p:ext uri="{BB962C8B-B14F-4D97-AF65-F5344CB8AC3E}">
        <p14:creationId xmlns:p14="http://schemas.microsoft.com/office/powerpoint/2010/main" val="297818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dirty="0">
              <a:latin typeface="Arial" pitchFamily="-109" charset="0"/>
            </a:endParaRPr>
          </a:p>
        </p:txBody>
      </p:sp>
      <p:sp>
        <p:nvSpPr>
          <p:cNvPr id="236548" name="Footer Placeholder 3"/>
          <p:cNvSpPr>
            <a:spLocks noGrp="1"/>
          </p:cNvSpPr>
          <p:nvPr>
            <p:ph type="ftr" sz="quarter" idx="4"/>
          </p:nvPr>
        </p:nvSpPr>
        <p:spPr>
          <a:noFill/>
        </p:spPr>
        <p:txBody>
          <a:bodyPr/>
          <a:lstStyle/>
          <a:p>
            <a:pPr defTabSz="930275"/>
            <a:r>
              <a:rPr lang="en-US">
                <a:solidFill>
                  <a:srgbClr val="000000"/>
                </a:solidFill>
                <a:latin typeface="Arial" pitchFamily="-109" charset="0"/>
                <a:ea typeface="MS PGothic" pitchFamily="34" charset="-128"/>
                <a:cs typeface="MS PGothic" pitchFamily="34" charset="-128"/>
              </a:rPr>
              <a:t>(c) Dean Fixsen and Karen Blase, 2012</a:t>
            </a:r>
          </a:p>
        </p:txBody>
      </p:sp>
      <p:sp>
        <p:nvSpPr>
          <p:cNvPr id="236549" name="Slide Number Placeholder 4"/>
          <p:cNvSpPr>
            <a:spLocks noGrp="1"/>
          </p:cNvSpPr>
          <p:nvPr>
            <p:ph type="sldNum" sz="quarter" idx="5"/>
          </p:nvPr>
        </p:nvSpPr>
        <p:spPr>
          <a:noFill/>
        </p:spPr>
        <p:txBody>
          <a:bodyPr/>
          <a:lstStyle/>
          <a:p>
            <a:fld id="{E685A7F2-990E-DD4B-A059-F871159BBFFA}" type="slidenum">
              <a:rPr lang="en-US">
                <a:solidFill>
                  <a:srgbClr val="000000"/>
                </a:solidFill>
                <a:latin typeface="Arial" pitchFamily="-109" charset="0"/>
              </a:rPr>
              <a:pPr/>
              <a:t>35</a:t>
            </a:fld>
            <a:endParaRPr lang="en-US">
              <a:solidFill>
                <a:srgbClr val="000000"/>
              </a:solidFill>
              <a:latin typeface="Arial" pitchFamily="-109" charset="0"/>
            </a:endParaRPr>
          </a:p>
        </p:txBody>
      </p:sp>
    </p:spTree>
    <p:extLst>
      <p:ext uri="{BB962C8B-B14F-4D97-AF65-F5344CB8AC3E}">
        <p14:creationId xmlns:p14="http://schemas.microsoft.com/office/powerpoint/2010/main" val="37056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Karen A. Blase and Dean L. Fixsen</a:t>
            </a:r>
            <a:endParaRPr lang="en-US" dirty="0"/>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2</a:t>
            </a:fld>
            <a:endParaRPr lang="en-US"/>
          </a:p>
        </p:txBody>
      </p:sp>
    </p:spTree>
    <p:extLst>
      <p:ext uri="{BB962C8B-B14F-4D97-AF65-F5344CB8AC3E}">
        <p14:creationId xmlns:p14="http://schemas.microsoft.com/office/powerpoint/2010/main" val="418233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3177" tIns="46589" rIns="93177" bIns="46589" anchor="b">
            <a:prstTxWarp prst="textNoShape">
              <a:avLst/>
            </a:prstTxWarp>
          </a:bodyPr>
          <a:lstStyle/>
          <a:p>
            <a:pPr algn="r" defTabSz="931863"/>
            <a:fld id="{3783B606-978B-B144-AF86-1D1F60E08CDA}" type="slidenum">
              <a:rPr lang="en-US" sz="1200"/>
              <a:pPr algn="r" defTabSz="931863"/>
              <a:t>37</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bwMode="auto">
          <a:noFill/>
        </p:spPr>
        <p:txBody>
          <a:bodyPr/>
          <a:lstStyle/>
          <a:p>
            <a:pPr eaLnBrk="1" hangingPunct="1"/>
            <a:endParaRPr lang="en-US"/>
          </a:p>
        </p:txBody>
      </p:sp>
    </p:spTree>
    <p:extLst>
      <p:ext uri="{BB962C8B-B14F-4D97-AF65-F5344CB8AC3E}">
        <p14:creationId xmlns:p14="http://schemas.microsoft.com/office/powerpoint/2010/main" val="137579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97513" y="8829675"/>
            <a:ext cx="298274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pitchFamily="34" charset="0"/>
                <a:ea typeface="MS PGothic" pitchFamily="34" charset="-128"/>
              </a:defRPr>
            </a:lvl1pPr>
            <a:lvl2pPr marL="742950" indent="-285750" defTabSz="931863" eaLnBrk="0" hangingPunct="0">
              <a:defRPr>
                <a:solidFill>
                  <a:schemeClr val="tx1"/>
                </a:solidFill>
                <a:latin typeface="Arial" pitchFamily="34" charset="0"/>
                <a:ea typeface="MS PGothic" pitchFamily="34" charset="-128"/>
              </a:defRPr>
            </a:lvl2pPr>
            <a:lvl3pPr marL="1143000" indent="-228600" defTabSz="931863" eaLnBrk="0" hangingPunct="0">
              <a:defRPr>
                <a:solidFill>
                  <a:schemeClr val="tx1"/>
                </a:solidFill>
                <a:latin typeface="Arial" pitchFamily="34" charset="0"/>
                <a:ea typeface="MS PGothic" pitchFamily="34" charset="-128"/>
              </a:defRPr>
            </a:lvl3pPr>
            <a:lvl4pPr marL="1600200" indent="-228600" defTabSz="931863" eaLnBrk="0" hangingPunct="0">
              <a:defRPr>
                <a:solidFill>
                  <a:schemeClr val="tx1"/>
                </a:solidFill>
                <a:latin typeface="Arial" pitchFamily="34" charset="0"/>
                <a:ea typeface="MS PGothic" pitchFamily="34" charset="-128"/>
              </a:defRPr>
            </a:lvl4pPr>
            <a:lvl5pPr marL="2057400" indent="-228600" defTabSz="931863" eaLnBrk="0" hangingPunct="0">
              <a:defRPr>
                <a:solidFill>
                  <a:schemeClr val="tx1"/>
                </a:solidFill>
                <a:latin typeface="Arial" pitchFamily="34" charset="0"/>
                <a:ea typeface="MS PGothic"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2E918F40-8C33-4F86-B316-897583389182}" type="slidenum">
              <a:rPr lang="en-US" sz="1200"/>
              <a:pPr algn="r" eaLnBrk="1" hangingPunct="1"/>
              <a:t>38</a:t>
            </a:fld>
            <a:endParaRPr 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0356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xfrm>
            <a:off x="673548" y="4343854"/>
            <a:ext cx="5503359" cy="4182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 2012 Dean </a:t>
            </a:r>
            <a:r>
              <a:rPr lang="en-US" dirty="0" err="1" smtClean="0">
                <a:latin typeface="Arial" pitchFamily="34" charset="0"/>
              </a:rPr>
              <a:t>Fixsen</a:t>
            </a:r>
            <a:r>
              <a:rPr lang="en-US" dirty="0" smtClean="0">
                <a:latin typeface="Arial" pitchFamily="34" charset="0"/>
              </a:rPr>
              <a:t> and Karen </a:t>
            </a:r>
            <a:r>
              <a:rPr lang="en-US" dirty="0" err="1" smtClean="0">
                <a:latin typeface="Arial" pitchFamily="34" charset="0"/>
              </a:rPr>
              <a:t>Blase</a:t>
            </a:r>
            <a:r>
              <a:rPr lang="en-US" dirty="0" smtClean="0">
                <a:latin typeface="Arial" pitchFamily="34" charset="0"/>
              </a:rPr>
              <a:t>, National Implementation Research Network </a:t>
            </a:r>
            <a:endParaRPr lang="en-US" dirty="0" smtClean="0">
              <a:latin typeface="Arial" pitchFamily="34" charset="0"/>
            </a:endParaRPr>
          </a:p>
          <a:p>
            <a:endParaRPr lang="en-US" dirty="0" smtClean="0">
              <a:latin typeface="Arial" pitchFamily="34" charset="0"/>
            </a:endParaRPr>
          </a:p>
        </p:txBody>
      </p:sp>
    </p:spTree>
    <p:extLst>
      <p:ext uri="{BB962C8B-B14F-4D97-AF65-F5344CB8AC3E}">
        <p14:creationId xmlns:p14="http://schemas.microsoft.com/office/powerpoint/2010/main" val="341968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673221" y="4343401"/>
            <a:ext cx="5504204"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 </a:t>
            </a:r>
            <a:r>
              <a:rPr lang="en-US" dirty="0" smtClean="0">
                <a:latin typeface="Arial" pitchFamily="34" charset="0"/>
              </a:rPr>
              <a:t>2012 </a:t>
            </a:r>
            <a:r>
              <a:rPr lang="en-US" dirty="0" smtClean="0">
                <a:latin typeface="Arial" pitchFamily="34" charset="0"/>
              </a:rPr>
              <a:t>Dean </a:t>
            </a:r>
            <a:r>
              <a:rPr lang="en-US" dirty="0" err="1" smtClean="0">
                <a:latin typeface="Arial" pitchFamily="34" charset="0"/>
              </a:rPr>
              <a:t>Fixsen</a:t>
            </a:r>
            <a:r>
              <a:rPr lang="en-US" dirty="0" smtClean="0">
                <a:latin typeface="Arial" pitchFamily="34" charset="0"/>
              </a:rPr>
              <a:t> and Karen </a:t>
            </a:r>
            <a:r>
              <a:rPr lang="en-US" dirty="0" err="1" smtClean="0">
                <a:latin typeface="Arial" pitchFamily="34" charset="0"/>
              </a:rPr>
              <a:t>Blase</a:t>
            </a:r>
            <a:r>
              <a:rPr lang="en-US" dirty="0" smtClean="0">
                <a:latin typeface="Arial" pitchFamily="34" charset="0"/>
              </a:rPr>
              <a:t>, National Implementation Research Network </a:t>
            </a:r>
            <a:endParaRPr lang="en-US" dirty="0" smtClean="0">
              <a:latin typeface="Arial" pitchFamily="34" charset="0"/>
            </a:endParaRPr>
          </a:p>
          <a:p>
            <a:endParaRPr lang="en-US" dirty="0" smtClean="0">
              <a:latin typeface="Arial" pitchFamily="34" charset="0"/>
            </a:endParaRPr>
          </a:p>
        </p:txBody>
      </p:sp>
    </p:spTree>
    <p:extLst>
      <p:ext uri="{BB962C8B-B14F-4D97-AF65-F5344CB8AC3E}">
        <p14:creationId xmlns:p14="http://schemas.microsoft.com/office/powerpoint/2010/main" val="147868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Karen A. Blase and Dean L. Fixsen</a:t>
            </a:r>
            <a:endParaRPr lang="en-US" dirty="0"/>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5</a:t>
            </a:fld>
            <a:endParaRPr lang="en-US"/>
          </a:p>
        </p:txBody>
      </p:sp>
    </p:spTree>
    <p:extLst>
      <p:ext uri="{BB962C8B-B14F-4D97-AF65-F5344CB8AC3E}">
        <p14:creationId xmlns:p14="http://schemas.microsoft.com/office/powerpoint/2010/main" val="278687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4F104-2B3A-CE49-944F-645D8E47B30B}" type="slidenum">
              <a:rPr lang="en-US">
                <a:solidFill>
                  <a:prstClr val="black"/>
                </a:solidFill>
                <a:latin typeface="Calibri"/>
              </a:rPr>
              <a:pPr/>
              <a:t>6</a:t>
            </a:fld>
            <a:endParaRPr lang="en-US">
              <a:solidFill>
                <a:prstClr val="black"/>
              </a:solidFill>
              <a:latin typeface="Calibri"/>
            </a:endParaRPr>
          </a:p>
        </p:txBody>
      </p:sp>
      <p:sp>
        <p:nvSpPr>
          <p:cNvPr id="133122" name="Rectangle 2"/>
          <p:cNvSpPr>
            <a:spLocks noGrp="1" noRot="1" noChangeAspect="1" noChangeArrowheads="1" noTextEdit="1"/>
          </p:cNvSpPr>
          <p:nvPr>
            <p:ph type="sldImg"/>
          </p:nvPr>
        </p:nvSpPr>
        <p:spPr>
          <a:xfrm>
            <a:off x="1117600" y="696913"/>
            <a:ext cx="4648200" cy="3486150"/>
          </a:xfrm>
          <a:ln/>
        </p:spPr>
      </p:sp>
      <p:sp>
        <p:nvSpPr>
          <p:cNvPr id="133123" name="Rectangle 3"/>
          <p:cNvSpPr>
            <a:spLocks noGrp="1" noChangeArrowheads="1"/>
          </p:cNvSpPr>
          <p:nvPr>
            <p:ph type="body" idx="1"/>
          </p:nvPr>
        </p:nvSpPr>
        <p:spPr/>
        <p:txBody>
          <a:bodyPr lIns="92437" tIns="46219" rIns="92437" bIns="46219"/>
          <a:lstStyle/>
          <a:p>
            <a:pPr defTabSz="462211"/>
            <a:endParaRPr lang="en-US" dirty="0"/>
          </a:p>
        </p:txBody>
      </p:sp>
    </p:spTree>
    <p:extLst>
      <p:ext uri="{BB962C8B-B14F-4D97-AF65-F5344CB8AC3E}">
        <p14:creationId xmlns:p14="http://schemas.microsoft.com/office/powerpoint/2010/main" val="311000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dirty="0">
              <a:latin typeface="Arial" pitchFamily="-109" charset="0"/>
            </a:endParaRPr>
          </a:p>
        </p:txBody>
      </p:sp>
      <p:sp>
        <p:nvSpPr>
          <p:cNvPr id="236548" name="Footer Placeholder 3"/>
          <p:cNvSpPr>
            <a:spLocks noGrp="1"/>
          </p:cNvSpPr>
          <p:nvPr>
            <p:ph type="ftr" sz="quarter" idx="4"/>
          </p:nvPr>
        </p:nvSpPr>
        <p:spPr>
          <a:noFill/>
        </p:spPr>
        <p:txBody>
          <a:bodyPr/>
          <a:lstStyle/>
          <a:p>
            <a:pPr defTabSz="930275"/>
            <a:r>
              <a:rPr lang="en-US">
                <a:solidFill>
                  <a:srgbClr val="000000"/>
                </a:solidFill>
                <a:latin typeface="Arial" pitchFamily="-109" charset="0"/>
                <a:ea typeface="MS PGothic" pitchFamily="34" charset="-128"/>
                <a:cs typeface="MS PGothic" pitchFamily="34" charset="-128"/>
              </a:rPr>
              <a:t>(c) Dean Fixsen and Karen Blase, 2012</a:t>
            </a:r>
          </a:p>
        </p:txBody>
      </p:sp>
      <p:sp>
        <p:nvSpPr>
          <p:cNvPr id="236549" name="Slide Number Placeholder 4"/>
          <p:cNvSpPr>
            <a:spLocks noGrp="1"/>
          </p:cNvSpPr>
          <p:nvPr>
            <p:ph type="sldNum" sz="quarter" idx="5"/>
          </p:nvPr>
        </p:nvSpPr>
        <p:spPr>
          <a:noFill/>
        </p:spPr>
        <p:txBody>
          <a:bodyPr/>
          <a:lstStyle/>
          <a:p>
            <a:fld id="{E685A7F2-990E-DD4B-A059-F871159BBFFA}" type="slidenum">
              <a:rPr lang="en-US">
                <a:solidFill>
                  <a:srgbClr val="000000"/>
                </a:solidFill>
                <a:latin typeface="Arial" pitchFamily="-109" charset="0"/>
              </a:rPr>
              <a:pPr/>
              <a:t>7</a:t>
            </a:fld>
            <a:endParaRPr lang="en-US">
              <a:solidFill>
                <a:srgbClr val="000000"/>
              </a:solidFill>
              <a:latin typeface="Arial" pitchFamily="-109" charset="0"/>
            </a:endParaRPr>
          </a:p>
        </p:txBody>
      </p:sp>
    </p:spTree>
    <p:extLst>
      <p:ext uri="{BB962C8B-B14F-4D97-AF65-F5344CB8AC3E}">
        <p14:creationId xmlns:p14="http://schemas.microsoft.com/office/powerpoint/2010/main" val="122316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3172" tIns="46587" rIns="93172" bIns="46587" anchor="b">
            <a:prstTxWarp prst="textNoShape">
              <a:avLst/>
            </a:prstTxWarp>
          </a:bodyPr>
          <a:lstStyle/>
          <a:p>
            <a:pPr algn="r" defTabSz="930275"/>
            <a:fld id="{CDECF659-77D3-3E41-BEF6-C5B46572AE18}" type="slidenum">
              <a:rPr lang="en-US" sz="1200">
                <a:solidFill>
                  <a:srgbClr val="000000"/>
                </a:solidFill>
              </a:rPr>
              <a:pPr algn="r" defTabSz="930275"/>
              <a:t>13</a:t>
            </a:fld>
            <a:endParaRPr lang="en-US" sz="1200">
              <a:solidFill>
                <a:srgbClr val="000000"/>
              </a:solidFill>
            </a:endParaRPr>
          </a:p>
        </p:txBody>
      </p:sp>
      <p:sp>
        <p:nvSpPr>
          <p:cNvPr id="83971" name="Rectangle 2"/>
          <p:cNvSpPr>
            <a:spLocks noGrp="1" noRot="1" noChangeAspect="1" noChangeArrowheads="1" noTextEdit="1"/>
          </p:cNvSpPr>
          <p:nvPr>
            <p:ph type="sldImg"/>
          </p:nvPr>
        </p:nvSpPr>
        <p:spPr>
          <a:xfrm>
            <a:off x="1119188" y="698500"/>
            <a:ext cx="4645025" cy="3484563"/>
          </a:xfrm>
          <a:ln/>
        </p:spPr>
      </p:sp>
      <p:sp>
        <p:nvSpPr>
          <p:cNvPr id="83972" name="Rectangle 3"/>
          <p:cNvSpPr>
            <a:spLocks noGrp="1" noChangeArrowheads="1"/>
          </p:cNvSpPr>
          <p:nvPr>
            <p:ph type="body" idx="1"/>
          </p:nvPr>
        </p:nvSpPr>
        <p:spPr bwMode="auto">
          <a:xfrm>
            <a:off x="917575" y="4414838"/>
            <a:ext cx="5046663" cy="4183062"/>
          </a:xfrm>
          <a:noFill/>
        </p:spPr>
        <p:txBody>
          <a:bodyPr/>
          <a:lstStyle/>
          <a:p>
            <a:endParaRPr lang="en-US" sz="1000"/>
          </a:p>
        </p:txBody>
      </p:sp>
    </p:spTree>
    <p:extLst>
      <p:ext uri="{BB962C8B-B14F-4D97-AF65-F5344CB8AC3E}">
        <p14:creationId xmlns:p14="http://schemas.microsoft.com/office/powerpoint/2010/main" val="297818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2013 Karen A. Blase and Dean L. Fixsen</a:t>
            </a:r>
            <a:endParaRPr lang="en-US" dirty="0"/>
          </a:p>
        </p:txBody>
      </p:sp>
      <p:sp>
        <p:nvSpPr>
          <p:cNvPr id="5" name="Slide Number Placeholder 4"/>
          <p:cNvSpPr>
            <a:spLocks noGrp="1"/>
          </p:cNvSpPr>
          <p:nvPr>
            <p:ph type="sldNum" sz="quarter" idx="11"/>
          </p:nvPr>
        </p:nvSpPr>
        <p:spPr/>
        <p:txBody>
          <a:bodyPr/>
          <a:lstStyle/>
          <a:p>
            <a:pPr>
              <a:defRPr/>
            </a:pPr>
            <a:fld id="{97976F28-0739-884B-9A14-F58C63D77EC9}" type="slidenum">
              <a:rPr lang="en-US" smtClean="0"/>
              <a:pPr>
                <a:defRPr/>
              </a:pPr>
              <a:t>14</a:t>
            </a:fld>
            <a:endParaRPr lang="en-US"/>
          </a:p>
        </p:txBody>
      </p:sp>
    </p:spTree>
    <p:extLst>
      <p:ext uri="{BB962C8B-B14F-4D97-AF65-F5344CB8AC3E}">
        <p14:creationId xmlns:p14="http://schemas.microsoft.com/office/powerpoint/2010/main" val="146380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srcRect/>
          <a:stretch>
            <a:fillRect/>
          </a:stretch>
        </p:blipFill>
        <p:spPr bwMode="auto">
          <a:xfrm>
            <a:off x="20638" y="2817813"/>
            <a:ext cx="7669212" cy="2297112"/>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cstate="print"/>
          <a:srcRect/>
          <a:stretch>
            <a:fillRect/>
          </a:stretch>
        </p:blipFill>
        <p:spPr bwMode="auto">
          <a:xfrm>
            <a:off x="7696200" y="0"/>
            <a:ext cx="1371600" cy="2825750"/>
          </a:xfrm>
          <a:prstGeom prst="rect">
            <a:avLst/>
          </a:prstGeom>
          <a:noFill/>
          <a:ln w="9525">
            <a:noFill/>
            <a:miter lim="800000"/>
            <a:headEnd/>
            <a:tailEnd/>
          </a:ln>
        </p:spPr>
      </p:pic>
      <p:sp>
        <p:nvSpPr>
          <p:cNvPr id="7" name="Rectangle 6"/>
          <p:cNvSpPr/>
          <p:nvPr userDrawn="1"/>
        </p:nvSpPr>
        <p:spPr>
          <a:xfrm>
            <a:off x="7680325" y="2819400"/>
            <a:ext cx="1371600" cy="22860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3" name="Subtitle 2"/>
          <p:cNvSpPr>
            <a:spLocks noGrp="1"/>
          </p:cNvSpPr>
          <p:nvPr>
            <p:ph type="subTitle" idx="1"/>
          </p:nvPr>
        </p:nvSpPr>
        <p:spPr>
          <a:xfrm>
            <a:off x="228600" y="3048000"/>
            <a:ext cx="6400800" cy="1752600"/>
          </a:xfrm>
        </p:spPr>
        <p:txBody>
          <a:bodyPr/>
          <a:lstStyle>
            <a:lvl1pPr marL="0" indent="0" algn="l">
              <a:buNone/>
              <a:defRPr sz="3200">
                <a:solidFill>
                  <a:schemeClr val="bg1"/>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44108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cstate="print"/>
          <a:srcRect/>
          <a:stretch>
            <a:fillRect/>
          </a:stretch>
        </p:blipFill>
        <p:spPr bwMode="auto">
          <a:xfrm>
            <a:off x="0" y="6281738"/>
            <a:ext cx="1638300" cy="576262"/>
          </a:xfrm>
          <a:prstGeom prst="rect">
            <a:avLst/>
          </a:prstGeom>
          <a:noFill/>
          <a:ln w="9525">
            <a:noFill/>
            <a:miter lim="800000"/>
            <a:headEnd/>
            <a:tailEnd/>
          </a:ln>
        </p:spPr>
      </p:pic>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chor="b"/>
          <a:lstStyle>
            <a:lvl1pPr algn="l">
              <a:defRPr sz="24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2800">
                <a:solidFill>
                  <a:schemeClr val="tx1"/>
                </a:solidFill>
                <a:latin typeface="Calibri" pitchFamily="34" charset="0"/>
                <a:cs typeface="Calibri" pitchFamily="34" charset="0"/>
              </a:defRPr>
            </a:lvl1pPr>
            <a:lvl2pPr>
              <a:defRPr sz="2800">
                <a:latin typeface="Calibri" pitchFamily="34" charset="0"/>
                <a:cs typeface="Calibri" pitchFamily="34" charset="0"/>
              </a:defRPr>
            </a:lvl2pPr>
            <a:lvl3pPr>
              <a:defRPr sz="2400">
                <a:latin typeface="Calibri" pitchFamily="34" charset="0"/>
                <a:cs typeface="Calibri" pitchFamily="34" charset="0"/>
              </a:defRPr>
            </a:lvl3pPr>
            <a:lvl4pPr>
              <a:defRPr sz="2000">
                <a:latin typeface="Calibri" pitchFamily="34" charset="0"/>
                <a:cs typeface="Calibri" pitchFamily="34" charset="0"/>
              </a:defRPr>
            </a:lvl4pPr>
            <a:lvl5pPr>
              <a:defRPr sz="2000">
                <a:latin typeface="Calibri" pitchFamily="34" charset="0"/>
                <a:cs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16764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2800">
                <a:solidFill>
                  <a:schemeClr val="bg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print"/>
          <a:srcRect/>
          <a:stretch>
            <a:fillRect/>
          </a:stretch>
        </p:blipFill>
        <p:spPr bwMode="auto">
          <a:xfrm>
            <a:off x="2382" y="2895600"/>
            <a:ext cx="7669212" cy="2297112"/>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cstate="print"/>
          <a:srcRect/>
          <a:stretch>
            <a:fillRect/>
          </a:stretch>
        </p:blipFill>
        <p:spPr bwMode="auto">
          <a:xfrm>
            <a:off x="7696200" y="0"/>
            <a:ext cx="1371600" cy="2825750"/>
          </a:xfrm>
          <a:prstGeom prst="rect">
            <a:avLst/>
          </a:prstGeom>
          <a:noFill/>
          <a:ln w="9525">
            <a:noFill/>
            <a:miter lim="800000"/>
            <a:headEnd/>
            <a:tailEnd/>
          </a:ln>
        </p:spPr>
      </p:pic>
      <p:sp>
        <p:nvSpPr>
          <p:cNvPr id="7" name="Rectangle 6"/>
          <p:cNvSpPr/>
          <p:nvPr userDrawn="1"/>
        </p:nvSpPr>
        <p:spPr>
          <a:xfrm>
            <a:off x="7680325" y="2819400"/>
            <a:ext cx="1371600" cy="2286000"/>
          </a:xfrm>
          <a:prstGeom prst="rect">
            <a:avLst/>
          </a:prstGeom>
          <a:solidFill>
            <a:schemeClr val="accent6">
              <a:lumMod val="75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3" name="Subtitle 2"/>
          <p:cNvSpPr>
            <a:spLocks noGrp="1"/>
          </p:cNvSpPr>
          <p:nvPr>
            <p:ph type="subTitle" idx="1"/>
          </p:nvPr>
        </p:nvSpPr>
        <p:spPr>
          <a:xfrm>
            <a:off x="228600" y="4191000"/>
            <a:ext cx="6400800" cy="762000"/>
          </a:xfrm>
        </p:spPr>
        <p:txBody>
          <a:bodyPr/>
          <a:lstStyle>
            <a:lvl1pPr marL="0" indent="0" algn="l">
              <a:buNone/>
              <a:defRPr sz="3200">
                <a:solidFill>
                  <a:schemeClr val="bg1"/>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title"/>
          </p:nvPr>
        </p:nvSpPr>
        <p:spPr>
          <a:xfrm>
            <a:off x="199768" y="2952750"/>
            <a:ext cx="8610600" cy="1085850"/>
          </a:xfrm>
        </p:spPr>
        <p:txBody>
          <a:bodyPr/>
          <a:lstStyle/>
          <a:p>
            <a:r>
              <a:rPr lang="en-US" smtClean="0"/>
              <a:t>Click to edit Master title style</a:t>
            </a:r>
            <a:endParaRPr lang="en-US"/>
          </a:p>
        </p:txBody>
      </p:sp>
    </p:spTree>
    <p:extLst>
      <p:ext uri="{BB962C8B-B14F-4D97-AF65-F5344CB8AC3E}">
        <p14:creationId xmlns:p14="http://schemas.microsoft.com/office/powerpoint/2010/main" val="2545890311"/>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1850412"/>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6938317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7" name="Picture 3"/>
          <p:cNvPicPr>
            <a:picLocks noChangeArrowheads="1"/>
          </p:cNvPicPr>
          <p:nvPr userDrawn="1"/>
        </p:nvPicPr>
        <p:blipFill>
          <a:blip r:embed="rId2" cstate="print"/>
          <a:srcRect/>
          <a:stretch>
            <a:fillRect/>
          </a:stretch>
        </p:blipFill>
        <p:spPr bwMode="auto">
          <a:xfrm>
            <a:off x="76200" y="76200"/>
            <a:ext cx="4114800" cy="4114800"/>
          </a:xfrm>
          <a:prstGeom prst="rect">
            <a:avLst/>
          </a:prstGeom>
          <a:noFill/>
          <a:ln w="9525">
            <a:noFill/>
            <a:miter lim="800000"/>
            <a:headEnd/>
            <a:tailEnd/>
          </a:ln>
        </p:spPr>
      </p:pic>
      <p:sp>
        <p:nvSpPr>
          <p:cNvPr id="6" name="Content Placeholder 5"/>
          <p:cNvSpPr>
            <a:spLocks noGrp="1"/>
          </p:cNvSpPr>
          <p:nvPr>
            <p:ph sz="quarter" idx="4"/>
          </p:nvPr>
        </p:nvSpPr>
        <p:spPr>
          <a:xfrm>
            <a:off x="4191000" y="76200"/>
            <a:ext cx="4846320" cy="4114800"/>
          </a:xfrm>
          <a:solidFill>
            <a:schemeClr val="accent6">
              <a:lumMod val="75000"/>
            </a:schemeClr>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4572000"/>
            <a:ext cx="8229600" cy="1143000"/>
          </a:xfrm>
        </p:spPr>
        <p:txBody>
          <a:bodyPr/>
          <a:lstStyle>
            <a:lvl1pPr>
              <a:defRPr>
                <a:solidFill>
                  <a:schemeClr val="tx1">
                    <a:lumMod val="65000"/>
                    <a:lumOff val="3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2" name="Rectangle 1"/>
          <p:cNvSpPr/>
          <p:nvPr userDrawn="1"/>
        </p:nvSpPr>
        <p:spPr>
          <a:xfrm>
            <a:off x="76200" y="4191000"/>
            <a:ext cx="8961120" cy="25908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58461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Quote2">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998171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_Header">
    <p:spTree>
      <p:nvGrpSpPr>
        <p:cNvPr id="1" name=""/>
        <p:cNvGrpSpPr/>
        <p:nvPr/>
      </p:nvGrpSpPr>
      <p:grpSpPr>
        <a:xfrm>
          <a:off x="0" y="0"/>
          <a:ext cx="0" cy="0"/>
          <a:chOff x="0" y="0"/>
          <a:chExt cx="0" cy="0"/>
        </a:xfrm>
      </p:grpSpPr>
      <p:pic>
        <p:nvPicPr>
          <p:cNvPr id="4" name="Picture 9"/>
          <p:cNvPicPr>
            <a:picLocks/>
          </p:cNvPicPr>
          <p:nvPr userDrawn="1"/>
        </p:nvPicPr>
        <p:blipFill>
          <a:blip r:embed="rId2" cstate="print"/>
          <a:srcRect/>
          <a:stretch>
            <a:fillRect/>
          </a:stretch>
        </p:blipFill>
        <p:spPr bwMode="auto">
          <a:xfrm>
            <a:off x="20639" y="2286000"/>
            <a:ext cx="7632113" cy="2743200"/>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cstate="print"/>
          <a:srcRect/>
          <a:stretch>
            <a:fillRect/>
          </a:stretch>
        </p:blipFill>
        <p:spPr bwMode="auto">
          <a:xfrm>
            <a:off x="7696200" y="0"/>
            <a:ext cx="1371600" cy="2286000"/>
          </a:xfrm>
          <a:prstGeom prst="rect">
            <a:avLst/>
          </a:prstGeom>
          <a:noFill/>
          <a:ln w="9525">
            <a:noFill/>
            <a:miter lim="800000"/>
            <a:headEnd/>
            <a:tailEnd/>
          </a:ln>
        </p:spPr>
      </p:pic>
      <p:sp>
        <p:nvSpPr>
          <p:cNvPr id="7" name="Rectangle 6"/>
          <p:cNvSpPr/>
          <p:nvPr userDrawn="1"/>
        </p:nvSpPr>
        <p:spPr>
          <a:xfrm>
            <a:off x="7680325" y="2286000"/>
            <a:ext cx="1371600" cy="2743200"/>
          </a:xfrm>
          <a:prstGeom prst="rect">
            <a:avLst/>
          </a:prstGeom>
          <a:solidFill>
            <a:schemeClr val="accent6">
              <a:lumMod val="75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3" name="Subtitle 2"/>
          <p:cNvSpPr>
            <a:spLocks noGrp="1"/>
          </p:cNvSpPr>
          <p:nvPr>
            <p:ph type="subTitle" idx="1"/>
          </p:nvPr>
        </p:nvSpPr>
        <p:spPr>
          <a:xfrm>
            <a:off x="76200" y="5182394"/>
            <a:ext cx="7315200" cy="609600"/>
          </a:xfrm>
        </p:spPr>
        <p:txBody>
          <a:bodyPr/>
          <a:lstStyle>
            <a:lvl1pPr marL="0" indent="0" algn="l">
              <a:buNone/>
              <a:defRPr sz="4000" b="1">
                <a:solidFill>
                  <a:schemeClr val="tx1">
                    <a:lumMod val="65000"/>
                    <a:lumOff val="35000"/>
                  </a:schemeClr>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title"/>
          </p:nvPr>
        </p:nvSpPr>
        <p:spPr>
          <a:xfrm>
            <a:off x="187333" y="3114675"/>
            <a:ext cx="8610600" cy="1085850"/>
          </a:xfrm>
        </p:spPr>
        <p:txBody>
          <a:bodyPr/>
          <a:lstStyle/>
          <a:p>
            <a:r>
              <a:rPr lang="en-US" smtClean="0"/>
              <a:t>Click to edit Master title style</a:t>
            </a:r>
            <a:endParaRPr lang="en-US"/>
          </a:p>
        </p:txBody>
      </p:sp>
    </p:spTree>
    <p:extLst>
      <p:ext uri="{BB962C8B-B14F-4D97-AF65-F5344CB8AC3E}">
        <p14:creationId xmlns:p14="http://schemas.microsoft.com/office/powerpoint/2010/main" val="2076428629"/>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cxnSp>
        <p:nvCxnSpPr>
          <p:cNvPr id="6" name="Straight Connector 5"/>
          <p:cNvCxnSpPr/>
          <p:nvPr userDrawn="1"/>
        </p:nvCxnSpPr>
        <p:spPr>
          <a:xfrm>
            <a:off x="4419600" y="990600"/>
            <a:ext cx="47244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990600"/>
          </a:xfrm>
        </p:spPr>
        <p:txBody>
          <a:bodyPr/>
          <a:lstStyle>
            <a:lvl1pPr>
              <a:defRPr sz="3200">
                <a:solidFill>
                  <a:schemeClr val="tx1">
                    <a:lumMod val="65000"/>
                    <a:lumOff val="3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678363"/>
          </a:xfrm>
        </p:spPr>
        <p:txBody>
          <a:bodyPr/>
          <a:lstStyle>
            <a:lvl1pPr>
              <a:defRPr b="1">
                <a:solidFill>
                  <a:srgbClr val="002060"/>
                </a:solidFill>
                <a:latin typeface="Calibri" pitchFamily="34" charset="0"/>
                <a:cs typeface="Calibri" pitchFamily="34" charset="0"/>
              </a:defRPr>
            </a:lvl1pPr>
            <a:lvl2pPr>
              <a:defRPr>
                <a:solidFill>
                  <a:srgbClr val="002060"/>
                </a:solidFill>
                <a:latin typeface="Calibri" pitchFamily="34" charset="0"/>
                <a:cs typeface="Calibri" pitchFamily="34" charset="0"/>
              </a:defRPr>
            </a:lvl2pPr>
            <a:lvl3pPr>
              <a:defRPr>
                <a:solidFill>
                  <a:srgbClr val="002060"/>
                </a:solidFill>
                <a:latin typeface="Calibri" pitchFamily="34" charset="0"/>
                <a:cs typeface="Calibri" pitchFamily="34" charset="0"/>
              </a:defRPr>
            </a:lvl3pPr>
            <a:lvl4pPr>
              <a:defRPr>
                <a:solidFill>
                  <a:srgbClr val="002060"/>
                </a:solidFill>
                <a:latin typeface="Calibri" pitchFamily="34" charset="0"/>
                <a:cs typeface="Calibri" pitchFamily="34" charset="0"/>
              </a:defRPr>
            </a:lvl4pPr>
            <a:lvl5pPr>
              <a:defRPr>
                <a:solidFill>
                  <a:srgbClr val="002060"/>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990600"/>
          </a:xfrm>
          <a:solidFill>
            <a:schemeClr val="accent6">
              <a:lumMod val="75000"/>
            </a:schemeClr>
          </a:solidFill>
          <a:ln>
            <a:solidFill>
              <a:schemeClr val="accent6">
                <a:lumMod val="75000"/>
              </a:schemeClr>
            </a:solidFill>
          </a:ln>
        </p:spPr>
        <p:txBody>
          <a:bodyPr anchor="ctr"/>
          <a:lstStyle>
            <a:lvl1pPr marL="91440" indent="0">
              <a:buNone/>
              <a:defRPr sz="36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8" name="Picture 9" descr="C:\Documents and Settings\reid\Desktop\UNCFPGwhite.png"/>
          <p:cNvPicPr>
            <a:picLocks noChangeAspect="1" noChangeArrowheads="1"/>
          </p:cNvPicPr>
          <p:nvPr userDrawn="1"/>
        </p:nvPicPr>
        <p:blipFill>
          <a:blip r:embed="rId2" cstate="print"/>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2306626524"/>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ubSection">
    <p:spTree>
      <p:nvGrpSpPr>
        <p:cNvPr id="1" name=""/>
        <p:cNvGrpSpPr/>
        <p:nvPr/>
      </p:nvGrpSpPr>
      <p:grpSpPr>
        <a:xfrm>
          <a:off x="0" y="0"/>
          <a:ext cx="0" cy="0"/>
          <a:chOff x="0" y="0"/>
          <a:chExt cx="0" cy="0"/>
        </a:xfrm>
      </p:grpSpPr>
      <p:cxnSp>
        <p:nvCxnSpPr>
          <p:cNvPr id="6" name="Straight Connector 5"/>
          <p:cNvCxnSpPr/>
          <p:nvPr userDrawn="1"/>
        </p:nvCxnSpPr>
        <p:spPr>
          <a:xfrm>
            <a:off x="3200400" y="914400"/>
            <a:ext cx="59436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0"/>
            <a:ext cx="5791200" cy="914400"/>
          </a:xfrm>
        </p:spPr>
        <p:txBody>
          <a:bodyPr/>
          <a:lstStyle>
            <a:lvl1pPr>
              <a:defRPr sz="32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0400" y="1143000"/>
            <a:ext cx="5867400" cy="5029200"/>
          </a:xfrm>
        </p:spPr>
        <p:txBody>
          <a:bodyPr/>
          <a:lstStyle>
            <a:lvl1pPr>
              <a:defRPr b="1">
                <a:solidFill>
                  <a:schemeClr val="tx1">
                    <a:lumMod val="65000"/>
                    <a:lumOff val="35000"/>
                  </a:schemeClr>
                </a:solidFill>
                <a:latin typeface="Calibri" pitchFamily="34" charset="0"/>
                <a:cs typeface="Calibri" pitchFamily="34" charset="0"/>
              </a:defRPr>
            </a:lvl1pPr>
            <a:lvl2pPr>
              <a:defRPr>
                <a:solidFill>
                  <a:schemeClr val="tx1">
                    <a:lumMod val="65000"/>
                    <a:lumOff val="35000"/>
                  </a:schemeClr>
                </a:solidFill>
                <a:latin typeface="Calibri" pitchFamily="34" charset="0"/>
                <a:cs typeface="Calibri" pitchFamily="34" charset="0"/>
              </a:defRPr>
            </a:lvl2pPr>
            <a:lvl3pPr>
              <a:defRPr>
                <a:solidFill>
                  <a:schemeClr val="tx1">
                    <a:lumMod val="65000"/>
                    <a:lumOff val="35000"/>
                  </a:schemeClr>
                </a:solidFill>
                <a:latin typeface="Calibri" pitchFamily="34" charset="0"/>
                <a:cs typeface="Calibri" pitchFamily="34" charset="0"/>
              </a:defRPr>
            </a:lvl3pPr>
            <a:lvl4pPr>
              <a:defRPr>
                <a:solidFill>
                  <a:schemeClr val="tx1">
                    <a:lumMod val="65000"/>
                    <a:lumOff val="35000"/>
                  </a:schemeClr>
                </a:solidFill>
                <a:latin typeface="Calibri" pitchFamily="34" charset="0"/>
                <a:cs typeface="Calibri" pitchFamily="34" charset="0"/>
              </a:defRPr>
            </a:lvl4pPr>
            <a:lvl5pPr>
              <a:defRPr>
                <a:solidFill>
                  <a:schemeClr val="tx1">
                    <a:lumMod val="65000"/>
                    <a:lumOff val="35000"/>
                  </a:schemeClr>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3200400" cy="914400"/>
          </a:xfrm>
          <a:solidFill>
            <a:schemeClr val="accent6">
              <a:lumMod val="75000"/>
            </a:schemeClr>
          </a:solidFill>
          <a:ln>
            <a:solidFill>
              <a:schemeClr val="accent6">
                <a:lumMod val="75000"/>
              </a:schemeClr>
            </a:solidFill>
          </a:ln>
        </p:spPr>
        <p:txBody>
          <a:bodyPr anchor="ctr"/>
          <a:lstStyle>
            <a:lvl1pPr marL="91440" indent="0">
              <a:buNone/>
              <a:defRPr sz="24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8" name="Picture 9" descr="C:\Documents and Settings\reid\Desktop\UNCFPGwhite.png"/>
          <p:cNvPicPr>
            <a:picLocks noChangeAspect="1" noChangeArrowheads="1"/>
          </p:cNvPicPr>
          <p:nvPr userDrawn="1"/>
        </p:nvPicPr>
        <p:blipFill>
          <a:blip r:embed="rId2" cstate="print"/>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6281738"/>
            <a:ext cx="1638300" cy="576262"/>
          </a:xfrm>
          <a:prstGeom prst="rect">
            <a:avLst/>
          </a:prstGeom>
          <a:noFill/>
          <a:ln w="9525">
            <a:noFill/>
            <a:miter lim="800000"/>
            <a:headEnd/>
            <a:tailEnd/>
          </a:ln>
        </p:spPr>
      </p:pic>
      <p:sp>
        <p:nvSpPr>
          <p:cNvPr id="11" name="Text Placeholder 3"/>
          <p:cNvSpPr>
            <a:spLocks noGrp="1"/>
          </p:cNvSpPr>
          <p:nvPr>
            <p:ph type="body" sz="half" idx="2"/>
          </p:nvPr>
        </p:nvSpPr>
        <p:spPr>
          <a:xfrm>
            <a:off x="115887" y="1143000"/>
            <a:ext cx="3008313" cy="5029200"/>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53976008"/>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70490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7849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01412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8834836"/>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6281738"/>
            <a:ext cx="1638300" cy="576262"/>
          </a:xfrm>
          <a:prstGeom prst="rect">
            <a:avLst/>
          </a:prstGeom>
          <a:noFill/>
          <a:ln w="9525">
            <a:noFill/>
            <a:miter lim="800000"/>
            <a:headEnd/>
            <a:tailEnd/>
          </a:ln>
        </p:spPr>
      </p:pic>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0483053"/>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chor="b"/>
          <a:lstStyle>
            <a:lvl1pPr algn="l">
              <a:defRPr sz="24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2800">
                <a:solidFill>
                  <a:schemeClr val="tx1"/>
                </a:solidFill>
                <a:latin typeface="Calibri" pitchFamily="34" charset="0"/>
                <a:cs typeface="Calibri" pitchFamily="34" charset="0"/>
              </a:defRPr>
            </a:lvl1pPr>
            <a:lvl2pPr>
              <a:defRPr sz="2800">
                <a:latin typeface="Calibri" pitchFamily="34" charset="0"/>
                <a:cs typeface="Calibri" pitchFamily="34" charset="0"/>
              </a:defRPr>
            </a:lvl2pPr>
            <a:lvl3pPr>
              <a:defRPr sz="2400">
                <a:latin typeface="Calibri" pitchFamily="34" charset="0"/>
                <a:cs typeface="Calibri" pitchFamily="34" charset="0"/>
              </a:defRPr>
            </a:lvl3pPr>
            <a:lvl4pPr>
              <a:defRPr sz="2000">
                <a:latin typeface="Calibri" pitchFamily="34" charset="0"/>
                <a:cs typeface="Calibri" pitchFamily="34" charset="0"/>
              </a:defRPr>
            </a:lvl4pPr>
            <a:lvl5pPr>
              <a:defRPr sz="2000">
                <a:latin typeface="Calibri" pitchFamily="34" charset="0"/>
                <a:cs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13913180"/>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15734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1752600"/>
          </a:xfrm>
          <a:prstGeom prst="roundRect">
            <a:avLst>
              <a:gd name="adj" fmla="val 285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2800">
                <a:solidFill>
                  <a:schemeClr val="bg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6933890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572000" cy="762000"/>
          </a:xfrm>
          <a:solidFill>
            <a:srgbClr val="C00000"/>
          </a:solidFill>
          <a:ln>
            <a:solidFill>
              <a:srgbClr val="C00000"/>
            </a:solidFill>
          </a:ln>
        </p:spPr>
        <p:txBody>
          <a:bodyPr anchor="ctr"/>
          <a:lstStyle>
            <a:lvl1pPr marL="91440" indent="0">
              <a:buNone/>
              <a:defRPr sz="2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5375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798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795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3548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tx1">
                    <a:lumMod val="65000"/>
                    <a:lumOff val="35000"/>
                  </a:schemeClr>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4396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99516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Break-1">
    <p:spTree>
      <p:nvGrpSpPr>
        <p:cNvPr id="1" name=""/>
        <p:cNvGrpSpPr/>
        <p:nvPr/>
      </p:nvGrpSpPr>
      <p:grpSpPr>
        <a:xfrm>
          <a:off x="0" y="0"/>
          <a:ext cx="0" cy="0"/>
          <a:chOff x="0" y="0"/>
          <a:chExt cx="0" cy="0"/>
        </a:xfrm>
      </p:grpSpPr>
      <p:sp>
        <p:nvSpPr>
          <p:cNvPr id="3" name="Rectangle 2"/>
          <p:cNvSpPr/>
          <p:nvPr userDrawn="1"/>
        </p:nvSpPr>
        <p:spPr>
          <a:xfrm>
            <a:off x="76200" y="76200"/>
            <a:ext cx="8961438" cy="667543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3674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653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6164"/>
          <a:stretch>
            <a:fillRect/>
          </a:stretch>
        </p:blipFill>
        <p:spPr bwMode="auto">
          <a:xfrm>
            <a:off x="3581400" y="2762250"/>
            <a:ext cx="5562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52400" y="152400"/>
            <a:ext cx="3352800" cy="6634718"/>
          </a:xfrm>
          <a:solidFill>
            <a:srgbClr val="E0C266"/>
          </a:solidFill>
        </p:spPr>
        <p:txBody>
          <a:bodyPr anchor="ctr"/>
          <a:lstStyle>
            <a:lvl1pPr marL="0" indent="0">
              <a:buNone/>
              <a:defRPr sz="3600" b="1">
                <a:solidFill>
                  <a:schemeClr val="tx1">
                    <a:lumMod val="75000"/>
                    <a:lumOff val="25000"/>
                  </a:schemeClr>
                </a:solidFill>
                <a:latin typeface="Myriad Web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81400" y="152400"/>
            <a:ext cx="5486400" cy="25146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2" name="Title 1"/>
          <p:cNvSpPr>
            <a:spLocks noGrp="1"/>
          </p:cNvSpPr>
          <p:nvPr>
            <p:ph type="title"/>
          </p:nvPr>
        </p:nvSpPr>
        <p:spPr>
          <a:xfrm>
            <a:off x="152400" y="289719"/>
            <a:ext cx="2743200" cy="2239962"/>
          </a:xfrm>
        </p:spPr>
        <p:txBody>
          <a:bodyPr/>
          <a:lstStyle>
            <a:lvl1pPr algn="l">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4771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Quote2">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8429548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1067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5958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1388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0115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0413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99652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8794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8260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81738"/>
            <a:ext cx="1638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484388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600200"/>
            <a:ext cx="7010400" cy="4525963"/>
          </a:xfrm>
        </p:spPr>
        <p:txBody>
          <a:bodyPr>
            <a:normAutofit/>
          </a:bodyPr>
          <a:lstStyle/>
          <a:p>
            <a:pPr lvl="0"/>
            <a:endParaRPr lang="en-US" noProof="0"/>
          </a:p>
        </p:txBody>
      </p:sp>
    </p:spTree>
    <p:extLst>
      <p:ext uri="{BB962C8B-B14F-4D97-AF65-F5344CB8AC3E}">
        <p14:creationId xmlns:p14="http://schemas.microsoft.com/office/powerpoint/2010/main" val="114514444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_Header">
    <p:spTree>
      <p:nvGrpSpPr>
        <p:cNvPr id="1" name=""/>
        <p:cNvGrpSpPr/>
        <p:nvPr/>
      </p:nvGrpSpPr>
      <p:grpSpPr>
        <a:xfrm>
          <a:off x="0" y="0"/>
          <a:ext cx="0" cy="0"/>
          <a:chOff x="0" y="0"/>
          <a:chExt cx="0" cy="0"/>
        </a:xfrm>
      </p:grpSpPr>
      <p:pic>
        <p:nvPicPr>
          <p:cNvPr id="4" name="Picture 9"/>
          <p:cNvPicPr>
            <a:picLocks/>
          </p:cNvPicPr>
          <p:nvPr userDrawn="1"/>
        </p:nvPicPr>
        <p:blipFill>
          <a:blip r:embed="rId2" cstate="print"/>
          <a:srcRect/>
          <a:stretch>
            <a:fillRect/>
          </a:stretch>
        </p:blipFill>
        <p:spPr bwMode="auto">
          <a:xfrm>
            <a:off x="20639" y="2286000"/>
            <a:ext cx="7632113" cy="2743200"/>
          </a:xfrm>
          <a:prstGeom prst="rect">
            <a:avLst/>
          </a:prstGeom>
          <a:noFill/>
          <a:ln w="9525">
            <a:noFill/>
            <a:miter lim="800000"/>
            <a:headEnd/>
            <a:tailEnd/>
          </a:ln>
        </p:spPr>
      </p:pic>
      <p:pic>
        <p:nvPicPr>
          <p:cNvPr id="5" name="Picture 10"/>
          <p:cNvPicPr>
            <a:picLocks noChangeAspect="1"/>
          </p:cNvPicPr>
          <p:nvPr userDrawn="1"/>
        </p:nvPicPr>
        <p:blipFill>
          <a:blip r:embed="rId3" cstate="print"/>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cstate="print"/>
          <a:srcRect/>
          <a:stretch>
            <a:fillRect/>
          </a:stretch>
        </p:blipFill>
        <p:spPr bwMode="auto">
          <a:xfrm>
            <a:off x="7696200" y="0"/>
            <a:ext cx="1371600" cy="2286000"/>
          </a:xfrm>
          <a:prstGeom prst="rect">
            <a:avLst/>
          </a:prstGeom>
          <a:noFill/>
          <a:ln w="9525">
            <a:noFill/>
            <a:miter lim="800000"/>
            <a:headEnd/>
            <a:tailEnd/>
          </a:ln>
        </p:spPr>
      </p:pic>
      <p:sp>
        <p:nvSpPr>
          <p:cNvPr id="7" name="Rectangle 6"/>
          <p:cNvSpPr/>
          <p:nvPr userDrawn="1"/>
        </p:nvSpPr>
        <p:spPr>
          <a:xfrm>
            <a:off x="7680325" y="2286000"/>
            <a:ext cx="1371600" cy="27432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3" name="Subtitle 2"/>
          <p:cNvSpPr>
            <a:spLocks noGrp="1"/>
          </p:cNvSpPr>
          <p:nvPr>
            <p:ph type="subTitle" idx="1"/>
          </p:nvPr>
        </p:nvSpPr>
        <p:spPr>
          <a:xfrm>
            <a:off x="179095" y="2514600"/>
            <a:ext cx="7212305" cy="2286000"/>
          </a:xfrm>
        </p:spPr>
        <p:txBody>
          <a:bodyPr/>
          <a:lstStyle>
            <a:lvl1pPr marL="0" indent="0" algn="r">
              <a:buNone/>
              <a:defRPr sz="1800" b="1">
                <a:solidFill>
                  <a:schemeClr val="bg1"/>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title"/>
          </p:nvPr>
        </p:nvSpPr>
        <p:spPr>
          <a:xfrm>
            <a:off x="2209800" y="133350"/>
            <a:ext cx="5334000" cy="2152650"/>
          </a:xfrm>
        </p:spPr>
        <p:txBody>
          <a:bodyPr/>
          <a:lstStyle>
            <a:lvl1pPr>
              <a:defRPr sz="2800">
                <a:solidFill>
                  <a:schemeClr val="tx1"/>
                </a:solidFill>
              </a:defRPr>
            </a:lvl1pPr>
          </a:lstStyle>
          <a:p>
            <a:r>
              <a:rPr lang="en-US" dirty="0" smtClean="0"/>
              <a:t>Click to edit Master title style</a:t>
            </a:r>
            <a:endParaRPr lang="en-US" dirty="0"/>
          </a:p>
        </p:txBody>
      </p:sp>
      <p:sp>
        <p:nvSpPr>
          <p:cNvPr id="8" name="Rectangle 15" title="A horizontal line"/>
          <p:cNvSpPr>
            <a:spLocks noChangeArrowheads="1"/>
          </p:cNvSpPr>
          <p:nvPr userDrawn="1"/>
        </p:nvSpPr>
        <p:spPr bwMode="auto">
          <a:xfrm>
            <a:off x="76200" y="5029200"/>
            <a:ext cx="8915400" cy="91440"/>
          </a:xfrm>
          <a:prstGeom prst="rect">
            <a:avLst/>
          </a:prstGeom>
          <a:solidFill>
            <a:schemeClr val="tx2"/>
          </a:solidFill>
          <a:ln w="9525">
            <a:noFill/>
            <a:miter lim="800000"/>
            <a:headEnd/>
            <a:tailEnd/>
          </a:ln>
        </p:spPr>
        <p:txBody>
          <a:bodyPr wrap="none" anchor="ctr">
            <a:prstTxWarp prst="textNoShape">
              <a:avLst/>
            </a:prstTxWarp>
          </a:bodyPr>
          <a:lstStyle/>
          <a:p>
            <a:endParaRPr lang="en-US" dirty="0"/>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latin typeface="Arial" charset="0"/>
                <a:ea typeface="ＭＳ Ｐゴシック" charset="0"/>
                <a:cs typeface="ＭＳ Ｐゴシック" charset="0"/>
              </a:defRPr>
            </a:lvl1pPr>
          </a:lstStyle>
          <a:p>
            <a:pPr>
              <a:defRPr/>
            </a:pPr>
            <a:r>
              <a:rPr lang="en-US"/>
              <a:t>SISEP 2012</a:t>
            </a:r>
          </a:p>
        </p:txBody>
      </p:sp>
      <p:sp>
        <p:nvSpPr>
          <p:cNvPr id="8"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defRPr>
            </a:lvl1pPr>
          </a:lstStyle>
          <a:p>
            <a:pPr>
              <a:defRPr/>
            </a:pPr>
            <a:fld id="{6E5993B3-409E-4F28-A18B-E16A9ED720B2}" type="slidenum">
              <a:rPr lang="en-US">
                <a:latin typeface="Arial" pitchFamily="34" charset="0"/>
                <a:ea typeface="MS PGothic" pitchFamily="34" charset="-128"/>
              </a:rPr>
              <a:pPr>
                <a:defRPr/>
              </a:pPr>
              <a:t>‹#›</a:t>
            </a:fld>
            <a:endParaRPr lang="en-US">
              <a:latin typeface="Arial" pitchFamily="34" charset="0"/>
              <a:ea typeface="MS PGothic" pitchFamily="34" charset="-128"/>
            </a:endParaRPr>
          </a:p>
        </p:txBody>
      </p:sp>
    </p:spTree>
    <p:extLst>
      <p:ext uri="{BB962C8B-B14F-4D97-AF65-F5344CB8AC3E}">
        <p14:creationId xmlns:p14="http://schemas.microsoft.com/office/powerpoint/2010/main" val="4734081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572000" cy="762000"/>
          </a:xfrm>
          <a:solidFill>
            <a:srgbClr val="C00000"/>
          </a:solidFill>
          <a:ln>
            <a:solidFill>
              <a:srgbClr val="C00000"/>
            </a:solidFill>
          </a:ln>
        </p:spPr>
        <p:txBody>
          <a:bodyPr anchor="ctr"/>
          <a:lstStyle>
            <a:lvl1pPr marL="91440" indent="0">
              <a:buNone/>
              <a:defRPr sz="2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255060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3066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4622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9075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tx1">
                    <a:lumMod val="65000"/>
                    <a:lumOff val="35000"/>
                  </a:schemeClr>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117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95867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Break-1">
    <p:spTree>
      <p:nvGrpSpPr>
        <p:cNvPr id="1" name=""/>
        <p:cNvGrpSpPr/>
        <p:nvPr/>
      </p:nvGrpSpPr>
      <p:grpSpPr>
        <a:xfrm>
          <a:off x="0" y="0"/>
          <a:ext cx="0" cy="0"/>
          <a:chOff x="0" y="0"/>
          <a:chExt cx="0" cy="0"/>
        </a:xfrm>
      </p:grpSpPr>
      <p:sp>
        <p:nvSpPr>
          <p:cNvPr id="3" name="Rectangle 2"/>
          <p:cNvSpPr/>
          <p:nvPr userDrawn="1"/>
        </p:nvSpPr>
        <p:spPr>
          <a:xfrm>
            <a:off x="76200" y="76200"/>
            <a:ext cx="8961438" cy="667543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4593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276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b="16164"/>
          <a:stretch>
            <a:fillRect/>
          </a:stretch>
        </p:blipFill>
        <p:spPr bwMode="auto">
          <a:xfrm>
            <a:off x="3581400" y="2762250"/>
            <a:ext cx="5562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52400" y="152400"/>
            <a:ext cx="3352800" cy="6634718"/>
          </a:xfrm>
          <a:solidFill>
            <a:srgbClr val="E0C266"/>
          </a:solidFill>
        </p:spPr>
        <p:txBody>
          <a:bodyPr anchor="ctr"/>
          <a:lstStyle>
            <a:lvl1pPr marL="0" indent="0">
              <a:buNone/>
              <a:defRPr sz="3600" b="1">
                <a:solidFill>
                  <a:schemeClr val="tx1">
                    <a:lumMod val="75000"/>
                    <a:lumOff val="25000"/>
                  </a:schemeClr>
                </a:solidFill>
                <a:latin typeface="Myriad Web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81400" y="152400"/>
            <a:ext cx="5486400" cy="25146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2" name="Title 1"/>
          <p:cNvSpPr>
            <a:spLocks noGrp="1"/>
          </p:cNvSpPr>
          <p:nvPr>
            <p:ph type="title"/>
          </p:nvPr>
        </p:nvSpPr>
        <p:spPr>
          <a:xfrm>
            <a:off x="228600" y="228600"/>
            <a:ext cx="2286000" cy="2316162"/>
          </a:xfrm>
        </p:spPr>
        <p:txBody>
          <a:bodyPr/>
          <a:lstStyle>
            <a:lvl1pPr algn="l">
              <a:defRPr sz="3600"/>
            </a:lvl1pPr>
          </a:lstStyle>
          <a:p>
            <a:r>
              <a:rPr lang="en-US" smtClean="0"/>
              <a:t>Click to edit Master title style</a:t>
            </a:r>
            <a:endParaRPr lang="en-US"/>
          </a:p>
        </p:txBody>
      </p:sp>
    </p:spTree>
    <p:extLst>
      <p:ext uri="{BB962C8B-B14F-4D97-AF65-F5344CB8AC3E}">
        <p14:creationId xmlns:p14="http://schemas.microsoft.com/office/powerpoint/2010/main" val="2355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cxnSp>
        <p:nvCxnSpPr>
          <p:cNvPr id="6" name="Straight Connector 5"/>
          <p:cNvCxnSpPr/>
          <p:nvPr userDrawn="1"/>
        </p:nvCxnSpPr>
        <p:spPr>
          <a:xfrm>
            <a:off x="4419600" y="990600"/>
            <a:ext cx="4724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990600"/>
          </a:xfrm>
        </p:spPr>
        <p:txBody>
          <a:bodyPr/>
          <a:lstStyle>
            <a:lvl1pPr>
              <a:defRPr sz="3200">
                <a:solidFill>
                  <a:schemeClr val="tx1">
                    <a:lumMod val="65000"/>
                    <a:lumOff val="3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678363"/>
          </a:xfrm>
        </p:spPr>
        <p:txBody>
          <a:bodyPr/>
          <a:lstStyle>
            <a:lvl1pPr>
              <a:defRPr b="1">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990600"/>
          </a:xfrm>
          <a:solidFill>
            <a:schemeClr val="tx2"/>
          </a:solidFill>
          <a:ln>
            <a:solidFill>
              <a:srgbClr val="C00000"/>
            </a:solidFill>
          </a:ln>
        </p:spPr>
        <p:txBody>
          <a:bodyPr anchor="ctr"/>
          <a:lstStyle>
            <a:lvl1pPr marL="91440" indent="0">
              <a:buNone/>
              <a:defRPr sz="36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8" name="Picture 9" descr="C:\Documents and Settings\reid\Desktop\UNCFPGwhite.png"/>
          <p:cNvPicPr>
            <a:picLocks noChangeAspect="1" noChangeArrowheads="1"/>
          </p:cNvPicPr>
          <p:nvPr userDrawn="1"/>
        </p:nvPicPr>
        <p:blipFill>
          <a:blip r:embed="rId2" cstate="print"/>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cstate="print"/>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3171726297"/>
      </p:ext>
    </p:extLst>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54132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7489"/>
          <a:stretch>
            <a:fillRect/>
          </a:stretch>
        </p:blipFill>
        <p:spPr bwMode="auto">
          <a:xfrm>
            <a:off x="76200" y="2849563"/>
            <a:ext cx="42703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914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4092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9473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310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924628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6426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7842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81738"/>
            <a:ext cx="1638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479741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600200"/>
            <a:ext cx="7010400" cy="4525963"/>
          </a:xfrm>
        </p:spPr>
        <p:txBody>
          <a:bodyPr>
            <a:normAutofit/>
          </a:bodyPr>
          <a:lstStyle/>
          <a:p>
            <a:pPr lvl="0"/>
            <a:endParaRPr lang="en-US" noProof="0"/>
          </a:p>
        </p:txBody>
      </p:sp>
    </p:spTree>
    <p:extLst>
      <p:ext uri="{BB962C8B-B14F-4D97-AF65-F5344CB8AC3E}">
        <p14:creationId xmlns:p14="http://schemas.microsoft.com/office/powerpoint/2010/main" val="2292450033"/>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latin typeface="Arial" charset="0"/>
                <a:ea typeface="ＭＳ Ｐゴシック" charset="0"/>
                <a:cs typeface="ＭＳ Ｐゴシック" charset="0"/>
              </a:defRPr>
            </a:lvl1pPr>
          </a:lstStyle>
          <a:p>
            <a:pPr>
              <a:defRPr/>
            </a:pPr>
            <a:r>
              <a:rPr lang="en-US"/>
              <a:t>SISEP 2012</a:t>
            </a:r>
          </a:p>
        </p:txBody>
      </p:sp>
      <p:sp>
        <p:nvSpPr>
          <p:cNvPr id="8"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defRPr>
            </a:lvl1pPr>
          </a:lstStyle>
          <a:p>
            <a:pPr>
              <a:defRPr/>
            </a:pPr>
            <a:fld id="{6847E982-B56E-474E-AA7C-19446D264952}" type="slidenum">
              <a:rPr lang="en-US">
                <a:latin typeface="Arial" pitchFamily="34" charset="0"/>
                <a:ea typeface="MS PGothic" pitchFamily="34" charset="-128"/>
              </a:rPr>
              <a:pPr>
                <a:defRPr/>
              </a:pPr>
              <a:t>‹#›</a:t>
            </a:fld>
            <a:endParaRPr lang="en-US">
              <a:latin typeface="Arial" pitchFamily="34" charset="0"/>
              <a:ea typeface="MS PGothic" pitchFamily="34" charset="-128"/>
            </a:endParaRPr>
          </a:p>
        </p:txBody>
      </p:sp>
    </p:spTree>
    <p:extLst>
      <p:ext uri="{BB962C8B-B14F-4D97-AF65-F5344CB8AC3E}">
        <p14:creationId xmlns:p14="http://schemas.microsoft.com/office/powerpoint/2010/main" val="372814607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76400" y="1600200"/>
            <a:ext cx="3429000" cy="4525963"/>
          </a:xfrm>
        </p:spPr>
        <p:txBody>
          <a:bodyPr/>
          <a:lstStyle/>
          <a:p>
            <a:pPr lvl="0"/>
            <a:endParaRPr lang="en-US" noProof="0"/>
          </a:p>
        </p:txBody>
      </p:sp>
      <p:sp>
        <p:nvSpPr>
          <p:cNvPr id="4" name="Text Placeholder 3"/>
          <p:cNvSpPr>
            <a:spLocks noGrp="1"/>
          </p:cNvSpPr>
          <p:nvPr>
            <p:ph type="body" sz="half" idx="2"/>
          </p:nvPr>
        </p:nvSpPr>
        <p:spPr>
          <a:xfrm>
            <a:off x="5257800" y="1600200"/>
            <a:ext cx="3429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446675"/>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1676400"/>
            <a:ext cx="70104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a:xfrm>
            <a:off x="457200" y="274639"/>
            <a:ext cx="8229600" cy="1173162"/>
          </a:xfrm>
        </p:spPr>
        <p:txBody>
          <a:bodyPr/>
          <a:lstStyle/>
          <a:p>
            <a:r>
              <a:rPr lang="en-US" smtClean="0"/>
              <a:t>Click to edit Master title style</a:t>
            </a:r>
            <a:endParaRPr lang="en-US"/>
          </a:p>
        </p:txBody>
      </p:sp>
    </p:spTree>
    <p:extLst>
      <p:ext uri="{BB962C8B-B14F-4D97-AF65-F5344CB8AC3E}">
        <p14:creationId xmlns:p14="http://schemas.microsoft.com/office/powerpoint/2010/main" val="2973422795"/>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latin typeface="Arial" pitchFamily="34" charset="0"/>
              <a:ea typeface="MS PGothic" pitchFamily="34" charset="-128"/>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r>
              <a:rPr lang="en-US">
                <a:solidFill>
                  <a:srgbClr val="000000"/>
                </a:solidFill>
                <a:latin typeface="Arial" pitchFamily="34" charset="0"/>
                <a:ea typeface="MS PGothic" pitchFamily="34" charset="-128"/>
              </a:rPr>
              <a:t>Dean L. Fixsen &amp; Karen A. Blase, 2003</a:t>
            </a: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09764F0-E5C7-4303-9309-5357E8B7D317}" type="slidenum">
              <a:rPr lang="en-US">
                <a:solidFill>
                  <a:srgbClr val="000000"/>
                </a:solidFill>
                <a:latin typeface="Arial" pitchFamily="34" charset="0"/>
                <a:ea typeface="MS PGothic" pitchFamily="34" charset="-128"/>
              </a:rPr>
              <a:pPr>
                <a:defRPr/>
              </a:pPr>
              <a:t>‹#›</a:t>
            </a:fld>
            <a:endParaRPr lang="en-US">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529026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676400" y="1600200"/>
            <a:ext cx="7010400" cy="4525963"/>
          </a:xfrm>
        </p:spPr>
        <p:txBody>
          <a:bodyPr/>
          <a:lstStyle/>
          <a:p>
            <a:pPr lvl="0"/>
            <a:endParaRPr lang="en-US" noProof="0"/>
          </a:p>
        </p:txBody>
      </p:sp>
    </p:spTree>
    <p:extLst>
      <p:ext uri="{BB962C8B-B14F-4D97-AF65-F5344CB8AC3E}">
        <p14:creationId xmlns:p14="http://schemas.microsoft.com/office/powerpoint/2010/main" val="2749646242"/>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a:t>Click to edit Master title style</a:t>
            </a:r>
          </a:p>
        </p:txBody>
      </p:sp>
      <p:sp>
        <p:nvSpPr>
          <p:cNvPr id="3" name="Text Placeholder 2"/>
          <p:cNvSpPr>
            <a:spLocks noGrp="1"/>
          </p:cNvSpPr>
          <p:nvPr>
            <p:ph type="body" sz="half" idx="1"/>
          </p:nvPr>
        </p:nvSpPr>
        <p:spPr>
          <a:xfrm>
            <a:off x="1676400" y="1600200"/>
            <a:ext cx="3429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429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363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srcRect/>
          <a:stretch>
            <a:fillRect/>
          </a:stretch>
        </p:blipFill>
        <p:spPr bwMode="auto">
          <a:xfrm>
            <a:off x="20638" y="2817813"/>
            <a:ext cx="7669212" cy="2297112"/>
          </a:xfrm>
          <a:prstGeom prst="rect">
            <a:avLst/>
          </a:prstGeom>
          <a:noFill/>
          <a:ln w="9525">
            <a:noFill/>
            <a:miter lim="800000"/>
            <a:headEnd/>
            <a:tailEnd/>
          </a:ln>
        </p:spPr>
      </p:pic>
      <p:pic>
        <p:nvPicPr>
          <p:cNvPr id="5" name="Picture 10"/>
          <p:cNvPicPr>
            <a:picLocks noChangeAspect="1"/>
          </p:cNvPicPr>
          <p:nvPr userDrawn="1"/>
        </p:nvPicPr>
        <p:blipFill>
          <a:blip r:embed="rId3"/>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a:srcRect/>
          <a:stretch>
            <a:fillRect/>
          </a:stretch>
        </p:blipFill>
        <p:spPr bwMode="auto">
          <a:xfrm>
            <a:off x="7696200" y="0"/>
            <a:ext cx="1371600" cy="2825750"/>
          </a:xfrm>
          <a:prstGeom prst="rect">
            <a:avLst/>
          </a:prstGeom>
          <a:noFill/>
          <a:ln w="9525">
            <a:noFill/>
            <a:miter lim="800000"/>
            <a:headEnd/>
            <a:tailEnd/>
          </a:ln>
        </p:spPr>
      </p:pic>
      <p:sp>
        <p:nvSpPr>
          <p:cNvPr id="7" name="Rectangle 6"/>
          <p:cNvSpPr/>
          <p:nvPr userDrawn="1"/>
        </p:nvSpPr>
        <p:spPr>
          <a:xfrm>
            <a:off x="7680325" y="2819400"/>
            <a:ext cx="1371600" cy="22860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3" name="Subtitle 2"/>
          <p:cNvSpPr>
            <a:spLocks noGrp="1"/>
          </p:cNvSpPr>
          <p:nvPr>
            <p:ph type="subTitle" idx="1"/>
          </p:nvPr>
        </p:nvSpPr>
        <p:spPr>
          <a:xfrm>
            <a:off x="168693" y="4238625"/>
            <a:ext cx="6400800" cy="1752600"/>
          </a:xfrm>
        </p:spPr>
        <p:txBody>
          <a:bodyPr/>
          <a:lstStyle>
            <a:lvl1pPr marL="0" indent="0" algn="l">
              <a:buNone/>
              <a:defRPr sz="3200">
                <a:solidFill>
                  <a:schemeClr val="bg1"/>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title"/>
          </p:nvPr>
        </p:nvSpPr>
        <p:spPr>
          <a:xfrm>
            <a:off x="172620" y="3048000"/>
            <a:ext cx="8610600" cy="1085850"/>
          </a:xfrm>
        </p:spPr>
        <p:txBody>
          <a:bodyPr/>
          <a:lstStyle/>
          <a:p>
            <a:r>
              <a:rPr lang="en-US" smtClean="0"/>
              <a:t>Click to edit Master title style</a:t>
            </a:r>
            <a:endParaRPr lang="en-US"/>
          </a:p>
        </p:txBody>
      </p:sp>
    </p:spTree>
    <p:extLst>
      <p:ext uri="{BB962C8B-B14F-4D97-AF65-F5344CB8AC3E}">
        <p14:creationId xmlns:p14="http://schemas.microsoft.com/office/powerpoint/2010/main" val="89652430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23467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129620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Quote2">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2959729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_Header">
    <p:spTree>
      <p:nvGrpSpPr>
        <p:cNvPr id="1" name=""/>
        <p:cNvGrpSpPr/>
        <p:nvPr/>
      </p:nvGrpSpPr>
      <p:grpSpPr>
        <a:xfrm>
          <a:off x="0" y="0"/>
          <a:ext cx="0" cy="0"/>
          <a:chOff x="0" y="0"/>
          <a:chExt cx="0" cy="0"/>
        </a:xfrm>
      </p:grpSpPr>
      <p:pic>
        <p:nvPicPr>
          <p:cNvPr id="4" name="Picture 9"/>
          <p:cNvPicPr>
            <a:picLocks/>
          </p:cNvPicPr>
          <p:nvPr userDrawn="1"/>
        </p:nvPicPr>
        <p:blipFill>
          <a:blip r:embed="rId2"/>
          <a:srcRect/>
          <a:stretch>
            <a:fillRect/>
          </a:stretch>
        </p:blipFill>
        <p:spPr bwMode="auto">
          <a:xfrm>
            <a:off x="20639" y="2286000"/>
            <a:ext cx="7632113" cy="2743200"/>
          </a:xfrm>
          <a:prstGeom prst="rect">
            <a:avLst/>
          </a:prstGeom>
          <a:noFill/>
          <a:ln w="9525">
            <a:noFill/>
            <a:miter lim="800000"/>
            <a:headEnd/>
            <a:tailEnd/>
          </a:ln>
        </p:spPr>
      </p:pic>
      <p:pic>
        <p:nvPicPr>
          <p:cNvPr id="5" name="Picture 10"/>
          <p:cNvPicPr>
            <a:picLocks noChangeAspect="1"/>
          </p:cNvPicPr>
          <p:nvPr userDrawn="1"/>
        </p:nvPicPr>
        <p:blipFill>
          <a:blip r:embed="rId3"/>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a:srcRect/>
          <a:stretch>
            <a:fillRect/>
          </a:stretch>
        </p:blipFill>
        <p:spPr bwMode="auto">
          <a:xfrm>
            <a:off x="7696200" y="0"/>
            <a:ext cx="1371600" cy="2286000"/>
          </a:xfrm>
          <a:prstGeom prst="rect">
            <a:avLst/>
          </a:prstGeom>
          <a:noFill/>
          <a:ln w="9525">
            <a:noFill/>
            <a:miter lim="800000"/>
            <a:headEnd/>
            <a:tailEnd/>
          </a:ln>
        </p:spPr>
      </p:pic>
      <p:sp>
        <p:nvSpPr>
          <p:cNvPr id="7" name="Rectangle 6"/>
          <p:cNvSpPr/>
          <p:nvPr userDrawn="1"/>
        </p:nvSpPr>
        <p:spPr>
          <a:xfrm>
            <a:off x="7680325" y="2286000"/>
            <a:ext cx="1371600" cy="27432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3" name="Subtitle 2"/>
          <p:cNvSpPr>
            <a:spLocks noGrp="1"/>
          </p:cNvSpPr>
          <p:nvPr>
            <p:ph type="subTitle" idx="1"/>
          </p:nvPr>
        </p:nvSpPr>
        <p:spPr>
          <a:xfrm>
            <a:off x="179095" y="5105400"/>
            <a:ext cx="7315200" cy="609600"/>
          </a:xfrm>
        </p:spPr>
        <p:txBody>
          <a:bodyPr/>
          <a:lstStyle>
            <a:lvl1pPr marL="0" indent="0" algn="l">
              <a:buNone/>
              <a:defRPr sz="4000" b="1">
                <a:solidFill>
                  <a:schemeClr val="tx1">
                    <a:lumMod val="65000"/>
                    <a:lumOff val="35000"/>
                  </a:schemeClr>
                </a:solidFill>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2" name="Title 1"/>
          <p:cNvSpPr>
            <a:spLocks noGrp="1"/>
          </p:cNvSpPr>
          <p:nvPr>
            <p:ph type="title"/>
          </p:nvPr>
        </p:nvSpPr>
        <p:spPr>
          <a:xfrm>
            <a:off x="152400" y="3048000"/>
            <a:ext cx="8610600" cy="1085850"/>
          </a:xfrm>
        </p:spPr>
        <p:txBody>
          <a:bodyPr/>
          <a:lstStyle/>
          <a:p>
            <a:r>
              <a:rPr lang="en-US" smtClean="0"/>
              <a:t>Click to edit Master title style</a:t>
            </a:r>
            <a:endParaRPr lang="en-US"/>
          </a:p>
        </p:txBody>
      </p:sp>
    </p:spTree>
    <p:extLst>
      <p:ext uri="{BB962C8B-B14F-4D97-AF65-F5344CB8AC3E}">
        <p14:creationId xmlns:p14="http://schemas.microsoft.com/office/powerpoint/2010/main" val="2151133624"/>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cxnSp>
        <p:nvCxnSpPr>
          <p:cNvPr id="6" name="Straight Connector 5"/>
          <p:cNvCxnSpPr/>
          <p:nvPr userDrawn="1"/>
        </p:nvCxnSpPr>
        <p:spPr>
          <a:xfrm>
            <a:off x="4419600" y="990600"/>
            <a:ext cx="4724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990600"/>
          </a:xfrm>
        </p:spPr>
        <p:txBody>
          <a:bodyPr/>
          <a:lstStyle>
            <a:lvl1pPr>
              <a:defRPr sz="3200">
                <a:solidFill>
                  <a:schemeClr val="tx1">
                    <a:lumMod val="65000"/>
                    <a:lumOff val="3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678363"/>
          </a:xfrm>
        </p:spPr>
        <p:txBody>
          <a:bodyPr/>
          <a:lstStyle>
            <a:lvl1pPr>
              <a:defRPr b="1">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990600"/>
          </a:xfrm>
          <a:solidFill>
            <a:schemeClr val="tx2"/>
          </a:solidFill>
          <a:ln>
            <a:solidFill>
              <a:srgbClr val="C00000"/>
            </a:solidFill>
          </a:ln>
        </p:spPr>
        <p:txBody>
          <a:bodyPr anchor="ctr"/>
          <a:lstStyle>
            <a:lvl1pPr marL="91440" indent="0">
              <a:buNone/>
              <a:defRPr sz="36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387274601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55582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3651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169802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18354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a:srcRect/>
          <a:stretch>
            <a:fillRect/>
          </a:stretch>
        </p:blipFill>
        <p:spPr bwMode="auto">
          <a:xfrm>
            <a:off x="0" y="6281738"/>
            <a:ext cx="1638300" cy="576262"/>
          </a:xfrm>
          <a:prstGeom prst="rect">
            <a:avLst/>
          </a:prstGeom>
          <a:noFill/>
          <a:ln w="9525">
            <a:noFill/>
            <a:miter lim="800000"/>
            <a:headEnd/>
            <a:tailEnd/>
          </a:ln>
        </p:spPr>
      </p:pic>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533243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chor="b"/>
          <a:lstStyle>
            <a:lvl1pPr algn="l">
              <a:defRPr sz="24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2800">
                <a:solidFill>
                  <a:schemeClr val="tx1"/>
                </a:solidFill>
                <a:latin typeface="Calibri" pitchFamily="34" charset="0"/>
                <a:cs typeface="Calibri" pitchFamily="34" charset="0"/>
              </a:defRPr>
            </a:lvl1pPr>
            <a:lvl2pPr>
              <a:defRPr sz="2800">
                <a:latin typeface="Calibri" pitchFamily="34" charset="0"/>
                <a:cs typeface="Calibri" pitchFamily="34" charset="0"/>
              </a:defRPr>
            </a:lvl2pPr>
            <a:lvl3pPr>
              <a:defRPr sz="2400">
                <a:latin typeface="Calibri" pitchFamily="34" charset="0"/>
                <a:cs typeface="Calibri" pitchFamily="34" charset="0"/>
              </a:defRPr>
            </a:lvl3pPr>
            <a:lvl4pPr>
              <a:defRPr sz="2000">
                <a:latin typeface="Calibri" pitchFamily="34" charset="0"/>
                <a:cs typeface="Calibri" pitchFamily="34" charset="0"/>
              </a:defRPr>
            </a:lvl4pPr>
            <a:lvl5pPr>
              <a:defRPr sz="2000">
                <a:latin typeface="Calibri" pitchFamily="34" charset="0"/>
                <a:cs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33195743"/>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184711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16764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2800">
                <a:solidFill>
                  <a:schemeClr val="bg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7610840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SubSection">
    <p:spTree>
      <p:nvGrpSpPr>
        <p:cNvPr id="1" name=""/>
        <p:cNvGrpSpPr/>
        <p:nvPr/>
      </p:nvGrpSpPr>
      <p:grpSpPr>
        <a:xfrm>
          <a:off x="0" y="0"/>
          <a:ext cx="0" cy="0"/>
          <a:chOff x="0" y="0"/>
          <a:chExt cx="0" cy="0"/>
        </a:xfrm>
      </p:grpSpPr>
      <p:cxnSp>
        <p:nvCxnSpPr>
          <p:cNvPr id="6" name="Straight Connector 5"/>
          <p:cNvCxnSpPr/>
          <p:nvPr userDrawn="1"/>
        </p:nvCxnSpPr>
        <p:spPr>
          <a:xfrm>
            <a:off x="3200400" y="914400"/>
            <a:ext cx="59436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352800" y="0"/>
            <a:ext cx="5791200" cy="914400"/>
          </a:xfrm>
        </p:spPr>
        <p:txBody>
          <a:bodyPr/>
          <a:lstStyle>
            <a:lvl1pPr>
              <a:defRPr sz="32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0400" y="1143000"/>
            <a:ext cx="5867400" cy="5029200"/>
          </a:xfrm>
        </p:spPr>
        <p:txBody>
          <a:bodyPr/>
          <a:lstStyle>
            <a:lvl1pPr>
              <a:defRPr b="1">
                <a:solidFill>
                  <a:schemeClr val="tx1">
                    <a:lumMod val="65000"/>
                    <a:lumOff val="35000"/>
                  </a:schemeClr>
                </a:solidFill>
                <a:latin typeface="Calibri" pitchFamily="34" charset="0"/>
                <a:cs typeface="Calibri" pitchFamily="34" charset="0"/>
              </a:defRPr>
            </a:lvl1pPr>
            <a:lvl2pPr>
              <a:defRPr>
                <a:solidFill>
                  <a:schemeClr val="tx1">
                    <a:lumMod val="65000"/>
                    <a:lumOff val="35000"/>
                  </a:schemeClr>
                </a:solidFill>
                <a:latin typeface="Calibri" pitchFamily="34" charset="0"/>
                <a:cs typeface="Calibri" pitchFamily="34" charset="0"/>
              </a:defRPr>
            </a:lvl2pPr>
            <a:lvl3pPr>
              <a:defRPr>
                <a:solidFill>
                  <a:schemeClr val="tx1">
                    <a:lumMod val="65000"/>
                    <a:lumOff val="35000"/>
                  </a:schemeClr>
                </a:solidFill>
                <a:latin typeface="Calibri" pitchFamily="34" charset="0"/>
                <a:cs typeface="Calibri" pitchFamily="34" charset="0"/>
              </a:defRPr>
            </a:lvl3pPr>
            <a:lvl4pPr>
              <a:defRPr>
                <a:solidFill>
                  <a:schemeClr val="tx1">
                    <a:lumMod val="65000"/>
                    <a:lumOff val="35000"/>
                  </a:schemeClr>
                </a:solidFill>
                <a:latin typeface="Calibri" pitchFamily="34" charset="0"/>
                <a:cs typeface="Calibri" pitchFamily="34" charset="0"/>
              </a:defRPr>
            </a:lvl4pPr>
            <a:lvl5pPr>
              <a:defRPr>
                <a:solidFill>
                  <a:schemeClr val="tx1">
                    <a:lumMod val="65000"/>
                    <a:lumOff val="35000"/>
                  </a:schemeClr>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3200400" cy="914400"/>
          </a:xfrm>
          <a:solidFill>
            <a:srgbClr val="C00000"/>
          </a:solidFill>
          <a:ln>
            <a:solidFill>
              <a:schemeClr val="accent6">
                <a:lumMod val="75000"/>
              </a:schemeClr>
            </a:solidFill>
          </a:ln>
        </p:spPr>
        <p:txBody>
          <a:bodyPr anchor="ctr"/>
          <a:lstStyle>
            <a:lvl1pPr marL="91440" indent="0">
              <a:buNone/>
              <a:defRPr sz="24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6281738"/>
            <a:ext cx="1638300" cy="576262"/>
          </a:xfrm>
          <a:prstGeom prst="rect">
            <a:avLst/>
          </a:prstGeom>
          <a:noFill/>
          <a:ln w="9525">
            <a:noFill/>
            <a:miter lim="800000"/>
            <a:headEnd/>
            <a:tailEnd/>
          </a:ln>
        </p:spPr>
      </p:pic>
      <p:sp>
        <p:nvSpPr>
          <p:cNvPr id="11" name="Text Placeholder 3"/>
          <p:cNvSpPr>
            <a:spLocks noGrp="1"/>
          </p:cNvSpPr>
          <p:nvPr>
            <p:ph type="body" sz="half" idx="2"/>
          </p:nvPr>
        </p:nvSpPr>
        <p:spPr>
          <a:xfrm>
            <a:off x="115887" y="1143000"/>
            <a:ext cx="3008313" cy="5029200"/>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7620124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microsoft.com/office/2007/relationships/hdphoto" Target="../media/hdphoto1.wdp"/><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10.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9.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4.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10.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9.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3.jpeg"/><Relationship Id="rId2" Type="http://schemas.openxmlformats.org/officeDocument/2006/relationships/slideLayout" Target="../slideLayouts/slideLayout77.xml"/><Relationship Id="rId16"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2.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30480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13" name="Rectangle 12"/>
          <p:cNvSpPr/>
          <p:nvPr/>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b="0" i="0" u="none">
              <a:solidFill>
                <a:srgbClr val="FFFFFF"/>
              </a:solidFill>
            </a:endParaRPr>
          </a:p>
        </p:txBody>
      </p:sp>
      <p:sp>
        <p:nvSpPr>
          <p:cNvPr id="1029" name="Rectangle 2"/>
          <p:cNvSpPr>
            <a:spLocks noGrp="1" noChangeArrowheads="1"/>
          </p:cNvSpPr>
          <p:nvPr>
            <p:ph type="title"/>
          </p:nvPr>
        </p:nvSpPr>
        <p:spPr bwMode="auto">
          <a:xfrm>
            <a:off x="304800" y="133350"/>
            <a:ext cx="86106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228600" y="1600200"/>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9" descr="C:\Documents and Settings\reid\Desktop\UNCFPGwhite.png"/>
          <p:cNvPicPr>
            <a:picLocks noChangeAspect="1" noChangeArrowheads="1"/>
          </p:cNvPicPr>
          <p:nvPr/>
        </p:nvPicPr>
        <p:blipFill>
          <a:blip r:embed="rId16" cstate="print"/>
          <a:srcRect/>
          <a:stretch>
            <a:fillRect/>
          </a:stretch>
        </p:blipFill>
        <p:spPr bwMode="auto">
          <a:xfrm>
            <a:off x="6127750" y="6324600"/>
            <a:ext cx="2940050" cy="457200"/>
          </a:xfrm>
          <a:prstGeom prst="rect">
            <a:avLst/>
          </a:prstGeom>
          <a:noFill/>
          <a:ln w="9525">
            <a:noFill/>
            <a:miter lim="800000"/>
            <a:headEnd/>
            <a:tailEnd/>
          </a:ln>
        </p:spPr>
      </p:pic>
      <p:cxnSp>
        <p:nvCxnSpPr>
          <p:cNvPr id="16" name="Straight Connector 15"/>
          <p:cNvCxnSpPr/>
          <p:nvPr/>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3" name="Picture 17" descr="logo-sisep.png"/>
          <p:cNvPicPr>
            <a:picLocks noChangeAspect="1"/>
          </p:cNvPicPr>
          <p:nvPr/>
        </p:nvPicPr>
        <p:blipFill>
          <a:blip r:embed="rId17" cstate="print"/>
          <a:srcRect/>
          <a:stretch>
            <a:fillRect/>
          </a:stretch>
        </p:blipFill>
        <p:spPr bwMode="auto">
          <a:xfrm>
            <a:off x="0" y="6281738"/>
            <a:ext cx="1638300"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9058" r:id="rId1"/>
    <p:sldLayoutId id="2147489035" r:id="rId2"/>
    <p:sldLayoutId id="2147489036" r:id="rId3"/>
    <p:sldLayoutId id="2147489057" r:id="rId4"/>
    <p:sldLayoutId id="2147489034" r:id="rId5"/>
    <p:sldLayoutId id="2147489059" r:id="rId6"/>
    <p:sldLayoutId id="2147489037" r:id="rId7"/>
    <p:sldLayoutId id="2147489038" r:id="rId8"/>
    <p:sldLayoutId id="2147489039" r:id="rId9"/>
    <p:sldLayoutId id="2147489040" r:id="rId10"/>
    <p:sldLayoutId id="2147489041" r:id="rId11"/>
    <p:sldLayoutId id="2147489042" r:id="rId12"/>
    <p:sldLayoutId id="2147489043" r:id="rId13"/>
    <p:sldLayoutId id="2147489047" r:id="rId14"/>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800" b="1" i="0" u="none">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p:titleStyle>
    <p:bodyStyle>
      <a:lvl1pPr marL="520700" indent="-520700" algn="l" rtl="0" eaLnBrk="0" fontAlgn="base" hangingPunct="0">
        <a:lnSpc>
          <a:spcPct val="95000"/>
        </a:lnSpc>
        <a:spcBef>
          <a:spcPct val="50000"/>
        </a:spcBef>
        <a:spcAft>
          <a:spcPct val="0"/>
        </a:spcAft>
        <a:buClr>
          <a:srgbClr val="9A1607"/>
        </a:buClr>
        <a:buSzPct val="140000"/>
        <a:buFont typeface="Wingdings" charset="2"/>
        <a:buChar char="§"/>
        <a:defRPr sz="2800">
          <a:solidFill>
            <a:schemeClr val="tx1"/>
          </a:solidFill>
          <a:latin typeface="Calibri" pitchFamily="34" charset="0"/>
          <a:ea typeface="ＭＳ Ｐゴシック" charset="-128"/>
          <a:cs typeface="Calibri" pitchFamily="34" charset="0"/>
        </a:defRPr>
      </a:lvl1pPr>
      <a:lvl2pPr marL="1092200" indent="-457200" algn="l" rtl="0" eaLnBrk="0" fontAlgn="base" hangingPunct="0">
        <a:lnSpc>
          <a:spcPct val="95000"/>
        </a:lnSpc>
        <a:spcBef>
          <a:spcPct val="50000"/>
        </a:spcBef>
        <a:spcAft>
          <a:spcPct val="0"/>
        </a:spcAft>
        <a:buFont typeface="Wingdings" charset="2"/>
        <a:buChar char="§"/>
        <a:defRPr sz="2400">
          <a:solidFill>
            <a:schemeClr val="tx1"/>
          </a:solidFill>
          <a:latin typeface="Calibri" pitchFamily="34" charset="0"/>
          <a:ea typeface="ＭＳ Ｐゴシック" charset="-128"/>
          <a:cs typeface="Calibri" pitchFamily="34" charset="0"/>
        </a:defRPr>
      </a:lvl2pPr>
      <a:lvl3pPr marL="1714500" indent="-508000" algn="l" rtl="0" eaLnBrk="0" fontAlgn="base" hangingPunct="0">
        <a:lnSpc>
          <a:spcPct val="95000"/>
        </a:lnSpc>
        <a:spcBef>
          <a:spcPct val="50000"/>
        </a:spcBef>
        <a:spcAft>
          <a:spcPct val="0"/>
        </a:spcAft>
        <a:buClr>
          <a:srgbClr val="990017"/>
        </a:buClr>
        <a:buChar char="»"/>
        <a:defRPr sz="2000">
          <a:solidFill>
            <a:schemeClr val="tx1"/>
          </a:solidFill>
          <a:latin typeface="Calibri" pitchFamily="34" charset="0"/>
          <a:ea typeface="ＭＳ Ｐゴシック" charset="-128"/>
          <a:cs typeface="Calibri" pitchFamily="34" charset="0"/>
        </a:defRPr>
      </a:lvl3pPr>
      <a:lvl4pPr marL="20574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4pPr>
      <a:lvl5pPr marL="24003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04800" y="152400"/>
            <a:ext cx="8775700" cy="12192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2100" y="304800"/>
            <a:ext cx="93726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13" name="Rectangle 12"/>
          <p:cNvSpPr/>
          <p:nvPr/>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1029" name="Rectangle 2"/>
          <p:cNvSpPr>
            <a:spLocks noGrp="1" noChangeArrowheads="1"/>
          </p:cNvSpPr>
          <p:nvPr>
            <p:ph type="title"/>
          </p:nvPr>
        </p:nvSpPr>
        <p:spPr bwMode="auto">
          <a:xfrm>
            <a:off x="304800" y="133350"/>
            <a:ext cx="86106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228600" y="1600200"/>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9" descr="C:\Documents and Settings\reid\Desktop\UNCFPGwhite.png"/>
          <p:cNvPicPr>
            <a:picLocks noChangeAspect="1" noChangeArrowheads="1"/>
          </p:cNvPicPr>
          <p:nvPr/>
        </p:nvPicPr>
        <p:blipFill>
          <a:blip r:embed="rId18" cstate="print"/>
          <a:srcRect/>
          <a:stretch>
            <a:fillRect/>
          </a:stretch>
        </p:blipFill>
        <p:spPr bwMode="auto">
          <a:xfrm>
            <a:off x="6127750" y="6324600"/>
            <a:ext cx="2940050" cy="457200"/>
          </a:xfrm>
          <a:prstGeom prst="rect">
            <a:avLst/>
          </a:prstGeom>
          <a:noFill/>
          <a:ln w="9525">
            <a:noFill/>
            <a:miter lim="800000"/>
            <a:headEnd/>
            <a:tailEnd/>
          </a:ln>
        </p:spPr>
      </p:pic>
      <p:cxnSp>
        <p:nvCxnSpPr>
          <p:cNvPr id="16" name="Straight Connector 15"/>
          <p:cNvCxnSpPr/>
          <p:nvPr/>
        </p:nvCxnSpPr>
        <p:spPr>
          <a:xfrm>
            <a:off x="0" y="6248400"/>
            <a:ext cx="9144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3" name="Picture 17" descr="logo-sisep.png"/>
          <p:cNvPicPr>
            <a:picLocks noChangeAspect="1"/>
          </p:cNvPicPr>
          <p:nvPr/>
        </p:nvPicPr>
        <p:blipFill>
          <a:blip r:embed="rId19" cstate="print">
            <a:extLst>
              <a:ext uri="{BEBA8EAE-BF5A-486C-A8C5-ECC9F3942E4B}">
                <a14:imgProps xmlns:a14="http://schemas.microsoft.com/office/drawing/2010/main">
                  <a14:imgLayer r:embed="rId20">
                    <a14:imgEffect>
                      <a14:saturation sat="0"/>
                    </a14:imgEffect>
                  </a14:imgLayer>
                </a14:imgProps>
              </a:ext>
            </a:extLst>
          </a:blip>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3015647617"/>
      </p:ext>
    </p:extLst>
  </p:cSld>
  <p:clrMap bg1="lt1" tx1="dk1" bg2="lt2" tx2="dk2" accent1="accent1" accent2="accent2" accent3="accent3" accent4="accent4" accent5="accent5" accent6="accent6" hlink="hlink" folHlink="folHlink"/>
  <p:sldLayoutIdLst>
    <p:sldLayoutId id="2147489061" r:id="rId1"/>
    <p:sldLayoutId id="2147489062" r:id="rId2"/>
    <p:sldLayoutId id="2147489063" r:id="rId3"/>
    <p:sldLayoutId id="2147489064" r:id="rId4"/>
    <p:sldLayoutId id="2147489065" r:id="rId5"/>
    <p:sldLayoutId id="2147489066" r:id="rId6"/>
    <p:sldLayoutId id="2147489067" r:id="rId7"/>
    <p:sldLayoutId id="2147489076" r:id="rId8"/>
    <p:sldLayoutId id="2147489068" r:id="rId9"/>
    <p:sldLayoutId id="2147489069" r:id="rId10"/>
    <p:sldLayoutId id="2147489070" r:id="rId11"/>
    <p:sldLayoutId id="2147489071" r:id="rId12"/>
    <p:sldLayoutId id="2147489072" r:id="rId13"/>
    <p:sldLayoutId id="2147489073" r:id="rId14"/>
    <p:sldLayoutId id="2147489074" r:id="rId15"/>
    <p:sldLayoutId id="2147489075" r:id="rId16"/>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p:titleStyle>
    <p:bodyStyle>
      <a:lvl1pPr marL="520700" indent="-520700" algn="l" rtl="0" eaLnBrk="0" fontAlgn="base" hangingPunct="0">
        <a:lnSpc>
          <a:spcPct val="95000"/>
        </a:lnSpc>
        <a:spcBef>
          <a:spcPct val="50000"/>
        </a:spcBef>
        <a:spcAft>
          <a:spcPct val="0"/>
        </a:spcAft>
        <a:buClr>
          <a:schemeClr val="accent6">
            <a:lumMod val="75000"/>
          </a:schemeClr>
        </a:buClr>
        <a:buSzPct val="140000"/>
        <a:buFont typeface="Arial" pitchFamily="34" charset="0"/>
        <a:buChar char="•"/>
        <a:defRPr sz="2800">
          <a:solidFill>
            <a:schemeClr val="tx1"/>
          </a:solidFill>
          <a:latin typeface="Calibri" pitchFamily="34" charset="0"/>
          <a:ea typeface="ＭＳ Ｐゴシック" charset="-128"/>
          <a:cs typeface="Calibri" pitchFamily="34" charset="0"/>
        </a:defRPr>
      </a:lvl1pPr>
      <a:lvl2pPr marL="1092200" indent="-457200" algn="l" rtl="0" eaLnBrk="0" fontAlgn="base" hangingPunct="0">
        <a:lnSpc>
          <a:spcPct val="95000"/>
        </a:lnSpc>
        <a:spcBef>
          <a:spcPct val="50000"/>
        </a:spcBef>
        <a:spcAft>
          <a:spcPct val="0"/>
        </a:spcAft>
        <a:buFont typeface="Wingdings" charset="2"/>
        <a:buChar char="§"/>
        <a:defRPr sz="2400">
          <a:solidFill>
            <a:schemeClr val="tx1"/>
          </a:solidFill>
          <a:latin typeface="Calibri" pitchFamily="34" charset="0"/>
          <a:ea typeface="ＭＳ Ｐゴシック" charset="-128"/>
          <a:cs typeface="Calibri" pitchFamily="34" charset="0"/>
        </a:defRPr>
      </a:lvl2pPr>
      <a:lvl3pPr marL="1714500" indent="-508000" algn="l" rtl="0" eaLnBrk="0" fontAlgn="base" hangingPunct="0">
        <a:lnSpc>
          <a:spcPct val="95000"/>
        </a:lnSpc>
        <a:spcBef>
          <a:spcPct val="50000"/>
        </a:spcBef>
        <a:spcAft>
          <a:spcPct val="0"/>
        </a:spcAft>
        <a:buClr>
          <a:schemeClr val="accent6">
            <a:lumMod val="75000"/>
          </a:schemeClr>
        </a:buClr>
        <a:buChar char="»"/>
        <a:defRPr sz="2000">
          <a:solidFill>
            <a:schemeClr val="tx1"/>
          </a:solidFill>
          <a:latin typeface="Calibri" pitchFamily="34" charset="0"/>
          <a:ea typeface="ＭＳ Ｐゴシック" charset="-128"/>
          <a:cs typeface="Calibri" pitchFamily="34" charset="0"/>
        </a:defRPr>
      </a:lvl3pPr>
      <a:lvl4pPr marL="20574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4pPr>
      <a:lvl5pPr marL="24003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7" descr="blueside"/>
          <p:cNvPicPr>
            <a:picLocks noChangeAspect="1" noChangeArrowheads="1"/>
          </p:cNvPicPr>
          <p:nvPr/>
        </p:nvPicPr>
        <p:blipFill>
          <a:blip r:embed="rId22" cstate="print">
            <a:extLst>
              <a:ext uri="{28A0092B-C50C-407E-A947-70E740481C1C}">
                <a14:useLocalDpi xmlns:a14="http://schemas.microsoft.com/office/drawing/2010/main" val="0"/>
              </a:ext>
            </a:extLst>
          </a:blip>
          <a:srcRect b="16933"/>
          <a:stretch>
            <a:fillRect/>
          </a:stretch>
        </p:blipFill>
        <p:spPr bwMode="auto">
          <a:xfrm>
            <a:off x="0" y="62484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4"/>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62738" y="6367463"/>
            <a:ext cx="2328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8" descr="NEW nirn logo reverse"/>
          <p:cNvPicPr>
            <a:picLocks noChangeAspect="1" noChangeArrowheads="1"/>
          </p:cNvPicPr>
          <p:nvPr/>
        </p:nvPicPr>
        <p:blipFill>
          <a:blip r:embed="rId24" cstate="print">
            <a:extLst>
              <a:ext uri="{28A0092B-C50C-407E-A947-70E740481C1C}">
                <a14:useLocalDpi xmlns:a14="http://schemas.microsoft.com/office/drawing/2010/main" val="0"/>
              </a:ext>
            </a:extLst>
          </a:blip>
          <a:srcRect r="37018"/>
          <a:stretch>
            <a:fillRect/>
          </a:stretch>
        </p:blipFill>
        <p:spPr bwMode="auto">
          <a:xfrm>
            <a:off x="128588" y="6324600"/>
            <a:ext cx="10144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ChangeArrowheads="1"/>
          </p:cNvSpPr>
          <p:nvPr/>
        </p:nvSpPr>
        <p:spPr bwMode="auto">
          <a:xfrm>
            <a:off x="0" y="6172200"/>
            <a:ext cx="9144000" cy="76200"/>
          </a:xfrm>
          <a:prstGeom prst="rect">
            <a:avLst/>
          </a:prstGeom>
          <a:solidFill>
            <a:srgbClr val="990017"/>
          </a:solidFill>
          <a:ln w="9525">
            <a:solidFill>
              <a:srgbClr val="990017"/>
            </a:solidFill>
            <a:miter lim="800000"/>
            <a:headEnd/>
            <a:tailEnd/>
          </a:ln>
        </p:spPr>
        <p:txBody>
          <a:bodyPr wrap="none" anchor="ctr"/>
          <a:lstStyle/>
          <a:p>
            <a:endParaRPr lang="en-US" smtClean="0">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2403877502"/>
      </p:ext>
    </p:extLst>
  </p:cSld>
  <p:clrMap bg1="lt1" tx1="dk1" bg2="lt2" tx2="dk2" accent1="accent1" accent2="accent2" accent3="accent3" accent4="accent4" accent5="accent5" accent6="accent6" hlink="hlink" folHlink="folHlink"/>
  <p:sldLayoutIdLst>
    <p:sldLayoutId id="2147489113" r:id="rId1"/>
    <p:sldLayoutId id="2147489114" r:id="rId2"/>
    <p:sldLayoutId id="2147489115" r:id="rId3"/>
    <p:sldLayoutId id="2147489116" r:id="rId4"/>
    <p:sldLayoutId id="2147489117" r:id="rId5"/>
    <p:sldLayoutId id="2147489118" r:id="rId6"/>
    <p:sldLayoutId id="2147489119" r:id="rId7"/>
    <p:sldLayoutId id="2147489120" r:id="rId8"/>
    <p:sldLayoutId id="2147489121" r:id="rId9"/>
    <p:sldLayoutId id="2147489122" r:id="rId10"/>
    <p:sldLayoutId id="2147489123" r:id="rId11"/>
    <p:sldLayoutId id="2147489124" r:id="rId12"/>
    <p:sldLayoutId id="2147489125" r:id="rId13"/>
    <p:sldLayoutId id="2147489126" r:id="rId14"/>
    <p:sldLayoutId id="2147489127" r:id="rId15"/>
    <p:sldLayoutId id="2147489128" r:id="rId16"/>
    <p:sldLayoutId id="2147489129" r:id="rId17"/>
    <p:sldLayoutId id="2147489130" r:id="rId18"/>
    <p:sldLayoutId id="2147489131" r:id="rId19"/>
    <p:sldLayoutId id="2147489132" r:id="rId20"/>
  </p:sldLayoutIdLst>
  <p:timing>
    <p:tnLst>
      <p:par>
        <p:cTn id="1" dur="indefinite" restart="never" nodeType="tmRoot"/>
      </p:par>
    </p:tnLst>
  </p:timing>
  <p:txStyles>
    <p:titleStyle>
      <a:lvl1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yriad Pro"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7" descr="blueside"/>
          <p:cNvPicPr>
            <a:picLocks noChangeAspect="1" noChangeArrowheads="1"/>
          </p:cNvPicPr>
          <p:nvPr/>
        </p:nvPicPr>
        <p:blipFill>
          <a:blip r:embed="rId27" cstate="print">
            <a:extLst>
              <a:ext uri="{28A0092B-C50C-407E-A947-70E740481C1C}">
                <a14:useLocalDpi xmlns:a14="http://schemas.microsoft.com/office/drawing/2010/main" val="0"/>
              </a:ext>
            </a:extLst>
          </a:blip>
          <a:srcRect b="16933"/>
          <a:stretch>
            <a:fillRect/>
          </a:stretch>
        </p:blipFill>
        <p:spPr bwMode="auto">
          <a:xfrm>
            <a:off x="0" y="62484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4"/>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62738" y="6367463"/>
            <a:ext cx="2328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8" descr="NEW nirn logo reverse"/>
          <p:cNvPicPr>
            <a:picLocks noChangeAspect="1" noChangeArrowheads="1"/>
          </p:cNvPicPr>
          <p:nvPr/>
        </p:nvPicPr>
        <p:blipFill>
          <a:blip r:embed="rId29" cstate="print">
            <a:extLst>
              <a:ext uri="{28A0092B-C50C-407E-A947-70E740481C1C}">
                <a14:useLocalDpi xmlns:a14="http://schemas.microsoft.com/office/drawing/2010/main" val="0"/>
              </a:ext>
            </a:extLst>
          </a:blip>
          <a:srcRect r="37018"/>
          <a:stretch>
            <a:fillRect/>
          </a:stretch>
        </p:blipFill>
        <p:spPr bwMode="auto">
          <a:xfrm>
            <a:off x="128588" y="6324600"/>
            <a:ext cx="10144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0" y="6172200"/>
            <a:ext cx="9144000" cy="76200"/>
          </a:xfrm>
          <a:prstGeom prst="rect">
            <a:avLst/>
          </a:prstGeom>
          <a:solidFill>
            <a:srgbClr val="990017"/>
          </a:solidFill>
          <a:ln w="9525">
            <a:solidFill>
              <a:srgbClr val="990017"/>
            </a:solidFill>
            <a:miter lim="800000"/>
            <a:headEnd/>
            <a:tailEnd/>
          </a:ln>
        </p:spPr>
        <p:txBody>
          <a:bodyPr wrap="none" anchor="ctr"/>
          <a:lstStyle/>
          <a:p>
            <a:endParaRPr lang="en-US" smtClean="0">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208653317"/>
      </p:ext>
    </p:extLst>
  </p:cSld>
  <p:clrMap bg1="lt1" tx1="dk1" bg2="lt2" tx2="dk2" accent1="accent1" accent2="accent2" accent3="accent3" accent4="accent4" accent5="accent5" accent6="accent6" hlink="hlink" folHlink="folHlink"/>
  <p:sldLayoutIdLst>
    <p:sldLayoutId id="2147489134" r:id="rId1"/>
    <p:sldLayoutId id="2147489135" r:id="rId2"/>
    <p:sldLayoutId id="2147489136" r:id="rId3"/>
    <p:sldLayoutId id="2147489137" r:id="rId4"/>
    <p:sldLayoutId id="2147489138" r:id="rId5"/>
    <p:sldLayoutId id="2147489139" r:id="rId6"/>
    <p:sldLayoutId id="2147489140" r:id="rId7"/>
    <p:sldLayoutId id="2147489141" r:id="rId8"/>
    <p:sldLayoutId id="2147489142" r:id="rId9"/>
    <p:sldLayoutId id="2147489143" r:id="rId10"/>
    <p:sldLayoutId id="2147489144" r:id="rId11"/>
    <p:sldLayoutId id="2147489145" r:id="rId12"/>
    <p:sldLayoutId id="2147489146" r:id="rId13"/>
    <p:sldLayoutId id="2147489147" r:id="rId14"/>
    <p:sldLayoutId id="2147489148" r:id="rId15"/>
    <p:sldLayoutId id="2147489149" r:id="rId16"/>
    <p:sldLayoutId id="2147489150" r:id="rId17"/>
    <p:sldLayoutId id="2147489151" r:id="rId18"/>
    <p:sldLayoutId id="2147489152" r:id="rId19"/>
    <p:sldLayoutId id="2147489153" r:id="rId20"/>
    <p:sldLayoutId id="2147489154" r:id="rId21"/>
    <p:sldLayoutId id="2147489155" r:id="rId22"/>
    <p:sldLayoutId id="2147489156" r:id="rId23"/>
    <p:sldLayoutId id="2147489157" r:id="rId24"/>
    <p:sldLayoutId id="2147489158" r:id="rId25"/>
  </p:sldLayoutIdLst>
  <p:timing>
    <p:tnLst>
      <p:par>
        <p:cTn id="1" dur="indefinite" restart="never" nodeType="tmRoot"/>
      </p:par>
    </p:tnLst>
  </p:timing>
  <p:txStyles>
    <p:titleStyle>
      <a:lvl1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yriad Pro"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p:cNvPicPr>
          <p:nvPr userDrawn="1"/>
        </p:nvPicPr>
        <p:blipFill>
          <a:blip r:embed="rId17"/>
          <a:srcRect/>
          <a:stretch>
            <a:fillRect/>
          </a:stretch>
        </p:blipFill>
        <p:spPr bwMode="auto">
          <a:xfrm>
            <a:off x="228600" y="0"/>
            <a:ext cx="8915400" cy="1447800"/>
          </a:xfrm>
          <a:prstGeom prst="rect">
            <a:avLst/>
          </a:prstGeom>
          <a:noFill/>
          <a:ln w="9525">
            <a:noFill/>
            <a:miter lim="800000"/>
            <a:headEnd/>
            <a:tailEnd/>
          </a:ln>
        </p:spPr>
      </p:pic>
      <p:sp>
        <p:nvSpPr>
          <p:cNvPr id="21" name="Rectangle 20"/>
          <p:cNvSpPr/>
          <p:nvPr userDrawn="1"/>
        </p:nvSpPr>
        <p:spPr>
          <a:xfrm>
            <a:off x="-292100" y="304800"/>
            <a:ext cx="93726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13" name="Rectangle 12"/>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a:solidFill>
                <a:srgbClr val="FFFFFF"/>
              </a:solidFill>
              <a:latin typeface="Arial"/>
            </a:endParaRPr>
          </a:p>
        </p:txBody>
      </p:sp>
      <p:sp>
        <p:nvSpPr>
          <p:cNvPr id="1029" name="Rectangle 2"/>
          <p:cNvSpPr>
            <a:spLocks noGrp="1" noChangeArrowheads="1"/>
          </p:cNvSpPr>
          <p:nvPr>
            <p:ph type="title"/>
          </p:nvPr>
        </p:nvSpPr>
        <p:spPr bwMode="auto">
          <a:xfrm>
            <a:off x="304800" y="133350"/>
            <a:ext cx="86106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228600" y="1600200"/>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9" descr="C:\Documents and Settings\reid\Desktop\UNCFPGwhite.png"/>
          <p:cNvPicPr>
            <a:picLocks noChangeAspect="1" noChangeArrowheads="1"/>
          </p:cNvPicPr>
          <p:nvPr userDrawn="1"/>
        </p:nvPicPr>
        <p:blipFill>
          <a:blip r:embed="rId18"/>
          <a:srcRect/>
          <a:stretch>
            <a:fillRect/>
          </a:stretch>
        </p:blipFill>
        <p:spPr bwMode="auto">
          <a:xfrm>
            <a:off x="6127750" y="6324600"/>
            <a:ext cx="2940050" cy="457200"/>
          </a:xfrm>
          <a:prstGeom prst="rect">
            <a:avLst/>
          </a:prstGeom>
          <a:noFill/>
          <a:ln w="9525">
            <a:noFill/>
            <a:miter lim="800000"/>
            <a:headEnd/>
            <a:tailEnd/>
          </a:ln>
        </p:spPr>
      </p:pic>
      <p:cxnSp>
        <p:nvCxnSpPr>
          <p:cNvPr id="16" name="Straight Connector 15"/>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3" name="Picture 17" descr="logo-sisep.png"/>
          <p:cNvPicPr>
            <a:picLocks noChangeAspect="1"/>
          </p:cNvPicPr>
          <p:nvPr userDrawn="1"/>
        </p:nvPicPr>
        <p:blipFill>
          <a:blip r:embed="rId19"/>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828365584"/>
      </p:ext>
    </p:extLst>
  </p:cSld>
  <p:clrMap bg1="lt1" tx1="dk1" bg2="lt2" tx2="dk2" accent1="accent1" accent2="accent2" accent3="accent3" accent4="accent4" accent5="accent5" accent6="accent6" hlink="hlink" folHlink="folHlink"/>
  <p:sldLayoutIdLst>
    <p:sldLayoutId id="2147489160" r:id="rId1"/>
    <p:sldLayoutId id="2147489161" r:id="rId2"/>
    <p:sldLayoutId id="2147489162" r:id="rId3"/>
    <p:sldLayoutId id="2147489163" r:id="rId4"/>
    <p:sldLayoutId id="2147489164" r:id="rId5"/>
    <p:sldLayoutId id="2147489165" r:id="rId6"/>
    <p:sldLayoutId id="2147489166" r:id="rId7"/>
    <p:sldLayoutId id="2147489167" r:id="rId8"/>
    <p:sldLayoutId id="2147489168" r:id="rId9"/>
    <p:sldLayoutId id="2147489169" r:id="rId10"/>
    <p:sldLayoutId id="2147489170" r:id="rId11"/>
    <p:sldLayoutId id="2147489171" r:id="rId12"/>
    <p:sldLayoutId id="2147489172" r:id="rId13"/>
    <p:sldLayoutId id="2147489173" r:id="rId14"/>
    <p:sldLayoutId id="2147489174" r:id="rId15"/>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p:titleStyle>
    <p:bodyStyle>
      <a:lvl1pPr marL="520700" indent="-520700" algn="l" rtl="0" eaLnBrk="0" fontAlgn="base" hangingPunct="0">
        <a:lnSpc>
          <a:spcPct val="95000"/>
        </a:lnSpc>
        <a:spcBef>
          <a:spcPct val="50000"/>
        </a:spcBef>
        <a:spcAft>
          <a:spcPct val="0"/>
        </a:spcAft>
        <a:buClr>
          <a:srgbClr val="9A1607"/>
        </a:buClr>
        <a:buSzPct val="140000"/>
        <a:buFont typeface="Wingdings" charset="2"/>
        <a:buChar char="§"/>
        <a:defRPr sz="2800">
          <a:solidFill>
            <a:schemeClr val="tx1"/>
          </a:solidFill>
          <a:latin typeface="Calibri" pitchFamily="34" charset="0"/>
          <a:ea typeface="ＭＳ Ｐゴシック" charset="-128"/>
          <a:cs typeface="Calibri" pitchFamily="34" charset="0"/>
        </a:defRPr>
      </a:lvl1pPr>
      <a:lvl2pPr marL="1092200" indent="-457200" algn="l" rtl="0" eaLnBrk="0" fontAlgn="base" hangingPunct="0">
        <a:lnSpc>
          <a:spcPct val="95000"/>
        </a:lnSpc>
        <a:spcBef>
          <a:spcPct val="50000"/>
        </a:spcBef>
        <a:spcAft>
          <a:spcPct val="0"/>
        </a:spcAft>
        <a:buFont typeface="Wingdings" charset="2"/>
        <a:buChar char="§"/>
        <a:defRPr sz="2400">
          <a:solidFill>
            <a:schemeClr val="tx1"/>
          </a:solidFill>
          <a:latin typeface="Calibri" pitchFamily="34" charset="0"/>
          <a:ea typeface="ＭＳ Ｐゴシック" charset="-128"/>
          <a:cs typeface="Calibri" pitchFamily="34" charset="0"/>
        </a:defRPr>
      </a:lvl2pPr>
      <a:lvl3pPr marL="1714500" indent="-508000" algn="l" rtl="0" eaLnBrk="0" fontAlgn="base" hangingPunct="0">
        <a:lnSpc>
          <a:spcPct val="95000"/>
        </a:lnSpc>
        <a:spcBef>
          <a:spcPct val="50000"/>
        </a:spcBef>
        <a:spcAft>
          <a:spcPct val="0"/>
        </a:spcAft>
        <a:buClr>
          <a:srgbClr val="990017"/>
        </a:buClr>
        <a:buChar char="»"/>
        <a:defRPr sz="2000">
          <a:solidFill>
            <a:schemeClr val="tx1"/>
          </a:solidFill>
          <a:latin typeface="Calibri" pitchFamily="34" charset="0"/>
          <a:ea typeface="ＭＳ Ｐゴシック" charset="-128"/>
          <a:cs typeface="Calibri" pitchFamily="34" charset="0"/>
        </a:defRPr>
      </a:lvl3pPr>
      <a:lvl4pPr marL="20574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4pPr>
      <a:lvl5pPr marL="24003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wmf"/><Relationship Id="rId5" Type="http://schemas.openxmlformats.org/officeDocument/2006/relationships/image" Target="../media/image9.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www.globalimplementation.org/" TargetMode="External"/><Relationship Id="rId5" Type="http://schemas.openxmlformats.org/officeDocument/2006/relationships/hyperlink" Target="http://nirn.fpg.unc.edu/" TargetMode="External"/><Relationship Id="rId4" Type="http://schemas.openxmlformats.org/officeDocument/2006/relationships/hyperlink" Target="http://www.scalingup.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caryn.ward@unc.edu" TargetMode="External"/><Relationship Id="rId7" Type="http://schemas.openxmlformats.org/officeDocument/2006/relationships/hyperlink" Target="http://implementation.fpg.unc.edu/"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www.scalingup.org/" TargetMode="External"/><Relationship Id="rId5" Type="http://schemas.openxmlformats.org/officeDocument/2006/relationships/hyperlink" Target="http://nirn.fpg.unc.edu/" TargetMode="External"/><Relationship Id="rId4" Type="http://schemas.openxmlformats.org/officeDocument/2006/relationships/hyperlink" Target="mailto:Barbara.sims@unc.edu"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creativecommons.org/licenses/by-nc-nd/3.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schemeClr val="tx1"/>
                </a:solidFill>
              </a:rPr>
              <a:t>Planning for Success: </a:t>
            </a:r>
            <a:r>
              <a:rPr lang="en-US" sz="2800" dirty="0" smtClean="0">
                <a:solidFill>
                  <a:schemeClr val="tx1"/>
                </a:solidFill>
              </a:rPr>
              <a:t/>
            </a:r>
            <a:br>
              <a:rPr lang="en-US" sz="2800" dirty="0" smtClean="0">
                <a:solidFill>
                  <a:schemeClr val="tx1"/>
                </a:solidFill>
              </a:rPr>
            </a:br>
            <a:r>
              <a:rPr lang="en-US" sz="2800" dirty="0" smtClean="0">
                <a:solidFill>
                  <a:schemeClr val="tx1"/>
                </a:solidFill>
              </a:rPr>
              <a:t>Using </a:t>
            </a:r>
            <a:r>
              <a:rPr lang="en-US" sz="2800" dirty="0">
                <a:solidFill>
                  <a:schemeClr val="tx1"/>
                </a:solidFill>
              </a:rPr>
              <a:t>Implementation Data to Action Plan for Full and Sustained </a:t>
            </a:r>
            <a:r>
              <a:rPr lang="en-US" sz="2800" dirty="0" smtClean="0">
                <a:solidFill>
                  <a:schemeClr val="tx1"/>
                </a:solidFill>
              </a:rPr>
              <a:t>Implementation</a:t>
            </a:r>
            <a:endParaRPr lang="en-US" sz="2800" dirty="0">
              <a:solidFill>
                <a:schemeClr val="tx1"/>
              </a:solidFill>
            </a:endParaRPr>
          </a:p>
        </p:txBody>
      </p:sp>
      <p:sp>
        <p:nvSpPr>
          <p:cNvPr id="2" name="Subtitle 1"/>
          <p:cNvSpPr>
            <a:spLocks noGrp="1"/>
          </p:cNvSpPr>
          <p:nvPr>
            <p:ph type="subTitle" idx="1"/>
          </p:nvPr>
        </p:nvSpPr>
        <p:spPr/>
        <p:txBody>
          <a:bodyPr/>
          <a:lstStyle/>
          <a:p>
            <a:r>
              <a:rPr lang="en-US" dirty="0"/>
              <a:t>Barbara Sims</a:t>
            </a:r>
          </a:p>
          <a:p>
            <a:r>
              <a:rPr lang="en-US" dirty="0"/>
              <a:t>Caryn Ward</a:t>
            </a:r>
          </a:p>
          <a:p>
            <a:r>
              <a:rPr lang="en-US" b="0" dirty="0"/>
              <a:t>National SISEP Center</a:t>
            </a:r>
          </a:p>
          <a:p>
            <a:r>
              <a:rPr lang="en-US" b="0" dirty="0"/>
              <a:t>National Implementation Research Network </a:t>
            </a:r>
          </a:p>
          <a:p>
            <a:r>
              <a:rPr lang="en-US" b="0" dirty="0"/>
              <a:t>Frank Porter Graham Child Development Institute </a:t>
            </a:r>
          </a:p>
          <a:p>
            <a:r>
              <a:rPr lang="en-US" b="0" dirty="0"/>
              <a:t>University of North Carolina at Chapel Hill</a:t>
            </a:r>
          </a:p>
          <a:p>
            <a:endParaRPr lang="en-US" sz="1600" dirty="0"/>
          </a:p>
          <a:p>
            <a:endParaRPr lang="en-US" sz="1600" dirty="0"/>
          </a:p>
          <a:p>
            <a:endParaRPr lang="en-US" sz="1600" dirty="0"/>
          </a:p>
          <a:p>
            <a:endParaRPr lang="en-US" dirty="0"/>
          </a:p>
        </p:txBody>
      </p:sp>
      <p:pic>
        <p:nvPicPr>
          <p:cNvPr id="19465" name="Picture 23" descr="sisep logoFINAL" title="The logo for the  State Implementation &amp; Scaling-up of Evidence-based Practices Center"/>
          <p:cNvPicPr>
            <a:picLocks noChangeAspect="1" noChangeArrowheads="1"/>
          </p:cNvPicPr>
          <p:nvPr/>
        </p:nvPicPr>
        <p:blipFill>
          <a:blip r:embed="rId3" cstate="print"/>
          <a:srcRect r="79901"/>
          <a:stretch>
            <a:fillRect/>
          </a:stretch>
        </p:blipFill>
        <p:spPr bwMode="auto">
          <a:xfrm>
            <a:off x="381000" y="304800"/>
            <a:ext cx="1658938" cy="1752600"/>
          </a:xfrm>
          <a:prstGeom prst="rect">
            <a:avLst/>
          </a:prstGeom>
          <a:noFill/>
          <a:ln w="9525">
            <a:noFill/>
            <a:miter lim="800000"/>
            <a:headEnd/>
            <a:tailEnd/>
          </a:ln>
        </p:spPr>
      </p:pic>
      <p:pic>
        <p:nvPicPr>
          <p:cNvPr id="19463" name="Picture 12" descr="The logo for the Office of Special Education Programs Ideas that Work program" title="The logo for the Office of Special Education Programs Ideas that Work program"/>
          <p:cNvPicPr>
            <a:picLocks noChangeAspect="1" noChangeArrowheads="1"/>
          </p:cNvPicPr>
          <p:nvPr/>
        </p:nvPicPr>
        <p:blipFill>
          <a:blip r:embed="rId4" cstate="print"/>
          <a:srcRect/>
          <a:stretch>
            <a:fillRect/>
          </a:stretch>
        </p:blipFill>
        <p:spPr bwMode="auto">
          <a:xfrm>
            <a:off x="265112" y="5712312"/>
            <a:ext cx="822960" cy="688488"/>
          </a:xfrm>
          <a:prstGeom prst="rect">
            <a:avLst/>
          </a:prstGeom>
          <a:noFill/>
          <a:ln w="9525">
            <a:noFill/>
            <a:miter lim="800000"/>
            <a:headEnd/>
            <a:tailEnd/>
          </a:ln>
        </p:spPr>
      </p:pic>
      <p:pic>
        <p:nvPicPr>
          <p:cNvPr id="19462" name="Picture 4" descr="UNC Chapel Hill Logo" title="UNC Chapel Hill Logo"/>
          <p:cNvPicPr>
            <a:picLocks noChangeAspect="1"/>
          </p:cNvPicPr>
          <p:nvPr/>
        </p:nvPicPr>
        <p:blipFill>
          <a:blip r:embed="rId5" cstate="print"/>
          <a:srcRect/>
          <a:stretch>
            <a:fillRect/>
          </a:stretch>
        </p:blipFill>
        <p:spPr bwMode="auto">
          <a:xfrm>
            <a:off x="1560512" y="5864712"/>
            <a:ext cx="2743200" cy="430126"/>
          </a:xfrm>
          <a:prstGeom prst="rect">
            <a:avLst/>
          </a:prstGeom>
          <a:noFill/>
          <a:ln w="9525">
            <a:noFill/>
            <a:miter lim="800000"/>
            <a:headEnd/>
            <a:tailEnd/>
          </a:ln>
        </p:spPr>
      </p:pic>
      <p:pic>
        <p:nvPicPr>
          <p:cNvPr id="19461" name="Picture 24" descr="sisep logoFINAL" title="Logo for the  State Implementation &amp; Scaling-up of Evidence-based Practices Center"/>
          <p:cNvPicPr>
            <a:picLocks noChangeAspect="1" noChangeArrowheads="1"/>
          </p:cNvPicPr>
          <p:nvPr/>
        </p:nvPicPr>
        <p:blipFill>
          <a:blip r:embed="rId6" cstate="print"/>
          <a:srcRect/>
          <a:stretch>
            <a:fillRect/>
          </a:stretch>
        </p:blipFill>
        <p:spPr bwMode="auto">
          <a:xfrm>
            <a:off x="4608512" y="5483712"/>
            <a:ext cx="430688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90600"/>
          </a:xfrm>
        </p:spPr>
        <p:txBody>
          <a:bodyPr/>
          <a:lstStyle/>
          <a:p>
            <a:r>
              <a:rPr lang="en-US" dirty="0" smtClean="0"/>
              <a:t>Cascading Logic Model</a:t>
            </a:r>
            <a:endParaRPr lang="en-US" dirty="0"/>
          </a:p>
        </p:txBody>
      </p:sp>
      <p:graphicFrame>
        <p:nvGraphicFramePr>
          <p:cNvPr id="9" name="Content Placeholder 8" descr="Population: Schools and Districts&#10;Intervention Strategies (WHAT): Systemic professional development leadership and planning to ensure high quality, consistent training and coaching through the use of fidelity and outcome data, and the development of facilitative administrative practices and policies to support implementation &#10;Intervention Outcomes: Provision of skillful, timely training, coaching, and performance assessments in supportive administrative environments organized by building and district leadership &#10;" title="A Logic Model for Schools and Districts"/>
          <p:cNvGraphicFramePr>
            <a:graphicFrameLocks noGrp="1"/>
          </p:cNvGraphicFramePr>
          <p:nvPr>
            <p:ph idx="4294967295"/>
            <p:extLst>
              <p:ext uri="{D42A27DB-BD31-4B8C-83A1-F6EECF244321}">
                <p14:modId xmlns:p14="http://schemas.microsoft.com/office/powerpoint/2010/main" val="3778516784"/>
              </p:ext>
            </p:extLst>
          </p:nvPr>
        </p:nvGraphicFramePr>
        <p:xfrm>
          <a:off x="0" y="0"/>
          <a:ext cx="9144000" cy="6875418"/>
        </p:xfrm>
        <a:graphic>
          <a:graphicData uri="http://schemas.openxmlformats.org/drawingml/2006/table">
            <a:tbl>
              <a:tblPr firstRow="1" bandRow="1" bandCol="1">
                <a:tableStyleId>{E8B1032C-EA38-4F05-BA0D-38AFFFC7BED3}</a:tableStyleId>
              </a:tblPr>
              <a:tblGrid>
                <a:gridCol w="1549831"/>
                <a:gridCol w="4029559"/>
                <a:gridCol w="3564610"/>
              </a:tblGrid>
              <a:tr h="609600">
                <a:tc>
                  <a:txBody>
                    <a:bodyPr/>
                    <a:lstStyle/>
                    <a:p>
                      <a:pPr algn="ctr"/>
                      <a:r>
                        <a:rPr lang="en-US" dirty="0" smtClean="0"/>
                        <a:t>Population</a:t>
                      </a:r>
                      <a:endParaRPr lang="en-US" dirty="0"/>
                    </a:p>
                  </a:txBody>
                  <a:tcPr/>
                </a:tc>
                <a:tc>
                  <a:txBody>
                    <a:bodyPr/>
                    <a:lstStyle/>
                    <a:p>
                      <a:pPr algn="ctr"/>
                      <a:r>
                        <a:rPr lang="en-US" dirty="0" smtClean="0"/>
                        <a:t>Intervention Strategies</a:t>
                      </a:r>
                    </a:p>
                    <a:p>
                      <a:pPr algn="ctr"/>
                      <a:r>
                        <a:rPr lang="en-US" dirty="0" smtClean="0"/>
                        <a:t>(WHAT)</a:t>
                      </a:r>
                      <a:endParaRPr lang="en-US" dirty="0"/>
                    </a:p>
                  </a:txBody>
                  <a:tcPr/>
                </a:tc>
                <a:tc>
                  <a:txBody>
                    <a:bodyPr/>
                    <a:lstStyle/>
                    <a:p>
                      <a:pPr algn="ctr"/>
                      <a:r>
                        <a:rPr lang="en-US" dirty="0" smtClean="0"/>
                        <a:t>Intervention Outcomes</a:t>
                      </a:r>
                    </a:p>
                    <a:p>
                      <a:pPr algn="ctr"/>
                      <a:endParaRPr lang="en-US" dirty="0"/>
                    </a:p>
                  </a:txBody>
                  <a:tcPr/>
                </a:tc>
              </a:tr>
              <a:tr h="1393372">
                <a:tc>
                  <a:txBody>
                    <a:bodyPr/>
                    <a:lstStyle/>
                    <a:p>
                      <a:r>
                        <a:rPr lang="en-US" dirty="0" smtClean="0"/>
                        <a:t>Students</a:t>
                      </a:r>
                      <a:endParaRPr lang="en-US" dirty="0"/>
                    </a:p>
                  </a:txBody>
                  <a:tcPr/>
                </a:tc>
                <a:tc>
                  <a:txBody>
                    <a:bodyPr/>
                    <a:lstStyle/>
                    <a:p>
                      <a:r>
                        <a:rPr lang="en-US" sz="1800" kern="1200" dirty="0" smtClean="0">
                          <a:effectLst/>
                        </a:rPr>
                        <a:t>Educators skillfully implement evidence-based intervention strategies.</a:t>
                      </a:r>
                      <a:r>
                        <a:rPr lang="en-US" dirty="0" smtClean="0">
                          <a:effectLst/>
                        </a:rPr>
                        <a:t> </a:t>
                      </a:r>
                      <a:endParaRPr lang="en-US" dirty="0"/>
                    </a:p>
                  </a:txBody>
                  <a:tcPr/>
                </a:tc>
                <a:tc>
                  <a:txBody>
                    <a:bodyPr/>
                    <a:lstStyle/>
                    <a:p>
                      <a:r>
                        <a:rPr lang="en-US" sz="1800" kern="1200" dirty="0" smtClean="0">
                          <a:effectLst/>
                        </a:rPr>
                        <a:t>Socially significant improvements in academic, social, emotional or behavioral outcomes for students.</a:t>
                      </a:r>
                      <a:r>
                        <a:rPr lang="en-US" dirty="0" smtClean="0">
                          <a:effectLst/>
                        </a:rPr>
                        <a:t> </a:t>
                      </a:r>
                      <a:endParaRPr lang="en-US" dirty="0"/>
                    </a:p>
                  </a:txBody>
                  <a:tcPr/>
                </a:tc>
              </a:tr>
              <a:tr h="609600">
                <a:tc>
                  <a:txBody>
                    <a:bodyPr/>
                    <a:lstStyle/>
                    <a:p>
                      <a:pPr algn="ctr"/>
                      <a:r>
                        <a:rPr lang="en-US" dirty="0" smtClean="0"/>
                        <a:t>Population</a:t>
                      </a:r>
                      <a:endParaRPr lang="en-US" dirty="0">
                        <a:solidFill>
                          <a:schemeClr val="bg1"/>
                        </a:solidFill>
                      </a:endParaRPr>
                    </a:p>
                  </a:txBody>
                  <a:tcPr>
                    <a:solidFill>
                      <a:srgbClr val="FFFFFF"/>
                    </a:solidFill>
                  </a:tcPr>
                </a:tc>
                <a:tc>
                  <a:txBody>
                    <a:bodyPr/>
                    <a:lstStyle/>
                    <a:p>
                      <a:pPr algn="ctr"/>
                      <a:r>
                        <a:rPr lang="en-US" dirty="0" smtClean="0"/>
                        <a:t>Implementation</a:t>
                      </a:r>
                      <a:r>
                        <a:rPr lang="en-US" baseline="0" dirty="0" smtClean="0"/>
                        <a:t> Strategies</a:t>
                      </a:r>
                    </a:p>
                    <a:p>
                      <a:pPr algn="ctr"/>
                      <a:r>
                        <a:rPr lang="en-US" baseline="0" dirty="0" smtClean="0"/>
                        <a:t>(HOW)</a:t>
                      </a:r>
                      <a:endParaRPr lang="en-US" dirty="0">
                        <a:solidFill>
                          <a:schemeClr val="bg1"/>
                        </a:solidFill>
                      </a:endParaRPr>
                    </a:p>
                  </a:txBody>
                  <a:tcPr>
                    <a:solidFill>
                      <a:srgbClr val="FFFFFF"/>
                    </a:solidFill>
                  </a:tcPr>
                </a:tc>
                <a:tc>
                  <a:txBody>
                    <a:bodyPr/>
                    <a:lstStyle/>
                    <a:p>
                      <a:pPr algn="ctr"/>
                      <a:r>
                        <a:rPr lang="en-US" dirty="0" smtClean="0"/>
                        <a:t>Implementation Outcomes</a:t>
                      </a:r>
                      <a:endParaRPr lang="en-US" dirty="0">
                        <a:solidFill>
                          <a:schemeClr val="bg1"/>
                        </a:solidFill>
                      </a:endParaRPr>
                    </a:p>
                  </a:txBody>
                  <a:tcPr>
                    <a:solidFill>
                      <a:srgbClr val="FFFFFF"/>
                    </a:solidFill>
                  </a:tcPr>
                </a:tc>
              </a:tr>
              <a:tr h="1915886">
                <a:tc>
                  <a:txBody>
                    <a:bodyPr/>
                    <a:lstStyle/>
                    <a:p>
                      <a:r>
                        <a:rPr lang="en-US" dirty="0" smtClean="0"/>
                        <a:t>Educators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Provision of skillful, timely training, coaching, and performance assessments in supportive administrative environments organized by building and district leadership</a:t>
                      </a:r>
                      <a:endParaRPr lang="en-US" sz="1800" kern="1200" dirty="0" smtClean="0">
                        <a:solidFill>
                          <a:schemeClr val="tx1"/>
                        </a:solidFill>
                        <a:effectLst/>
                        <a:latin typeface="+mn-lt"/>
                        <a:ea typeface="+mn-ea"/>
                        <a:cs typeface="+mn-cs"/>
                      </a:endParaRPr>
                    </a:p>
                  </a:txBody>
                  <a:tcPr/>
                </a:tc>
                <a:tc>
                  <a:txBody>
                    <a:bodyPr/>
                    <a:lstStyle/>
                    <a:p>
                      <a:r>
                        <a:rPr lang="en-US" sz="1800" kern="1200" dirty="0" smtClean="0">
                          <a:effectLst/>
                        </a:rPr>
                        <a:t>Educators skillfully implement evidence-based intervention strategies.</a:t>
                      </a:r>
                      <a:r>
                        <a:rPr lang="en-US" dirty="0" smtClean="0">
                          <a:effectLst/>
                        </a:rPr>
                        <a:t> </a:t>
                      </a:r>
                      <a:endParaRPr lang="en-US" dirty="0"/>
                    </a:p>
                  </a:txBody>
                  <a:tcPr/>
                </a:tc>
              </a:tr>
              <a:tr h="2177143">
                <a:tc>
                  <a:txBody>
                    <a:bodyPr/>
                    <a:lstStyle/>
                    <a:p>
                      <a:r>
                        <a:rPr lang="en-US" dirty="0" smtClean="0"/>
                        <a:t>Schools and Districts</a:t>
                      </a:r>
                      <a:endParaRPr lang="en-US" dirty="0"/>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Systemic professional development leadership and planning to ensure high quality, consistent training and coaching through the use of fidelity and outcome data, and the development of facilitative administrative practices and policies to support implementation </a:t>
                      </a:r>
                      <a:endParaRPr lang="en-US" dirty="0"/>
                    </a:p>
                  </a:txBody>
                  <a:tcPr>
                    <a:solidFill>
                      <a:srgbClr val="FFFFFF"/>
                    </a:solidFill>
                  </a:tcPr>
                </a:tc>
                <a:tc>
                  <a:txBody>
                    <a:bodyPr/>
                    <a:lstStyle/>
                    <a:p>
                      <a:r>
                        <a:rPr lang="en-US" sz="1800" kern="1200" dirty="0" smtClean="0">
                          <a:effectLst/>
                        </a:rPr>
                        <a:t>Provision of skillful, timely training, coaching, and performance assessments in supportive administrative environments organized by building and district leadership</a:t>
                      </a:r>
                      <a:r>
                        <a:rPr lang="en-US" dirty="0" smtClean="0">
                          <a:effectLst/>
                        </a:rPr>
                        <a:t> </a:t>
                      </a:r>
                      <a:endParaRPr lang="en-US" dirty="0"/>
                    </a:p>
                  </a:txBody>
                  <a:tcPr>
                    <a:solidFill>
                      <a:srgbClr val="FFFFFF"/>
                    </a:solidFill>
                  </a:tcPr>
                </a:tc>
              </a:tr>
            </a:tbl>
          </a:graphicData>
        </a:graphic>
      </p:graphicFrame>
      <p:cxnSp>
        <p:nvCxnSpPr>
          <p:cNvPr id="5" name="Straight Arrow Connector 4" descr="An arrow emphasizing Educator Intervention Outcomes." title="An arrow"/>
          <p:cNvCxnSpPr/>
          <p:nvPr/>
        </p:nvCxnSpPr>
        <p:spPr>
          <a:xfrm>
            <a:off x="5334000" y="1524000"/>
            <a:ext cx="609600" cy="1295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descr="An arrow emphasizing School and District Intervention Outcomes." title="An Arrow"/>
          <p:cNvCxnSpPr/>
          <p:nvPr/>
        </p:nvCxnSpPr>
        <p:spPr>
          <a:xfrm>
            <a:off x="5181600" y="3657600"/>
            <a:ext cx="533400" cy="11430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367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267200" y="533400"/>
            <a:ext cx="4572000" cy="990600"/>
          </a:xfrm>
        </p:spPr>
        <p:txBody>
          <a:bodyPr/>
          <a:lstStyle/>
          <a:p>
            <a:r>
              <a:rPr lang="en-US" dirty="0" smtClean="0"/>
              <a:t>Schools, Districts, Regions and States Cascading Logic Models</a:t>
            </a:r>
            <a:endParaRPr lang="en-US" dirty="0"/>
          </a:p>
        </p:txBody>
      </p:sp>
      <p:graphicFrame>
        <p:nvGraphicFramePr>
          <p:cNvPr id="9" name="Content Placeholder 8" descr="Population: Regions and States&#10;Implementation Strategies (HOW): Common mission for professional development &#10;Formal structures created to build policy–practice feedback loops Review of funding streams to support new functions and relationships Collaborative partnerships to build professional development system infrastructure&#10;Fidelity and outcome data systems developed and maintained. &#10;Implementation Outcomes: Systemic professional development leadership and planning to ensure high quality, consistent training and coaching through the use of fidelity and outcome data, and the development of facilitative administrative practices and policies to support implementation &#10;" title="A Regions and States Logic Model"/>
          <p:cNvGraphicFramePr>
            <a:graphicFrameLocks noGrp="1"/>
          </p:cNvGraphicFramePr>
          <p:nvPr>
            <p:ph idx="4294967295"/>
            <p:extLst>
              <p:ext uri="{D42A27DB-BD31-4B8C-83A1-F6EECF244321}">
                <p14:modId xmlns:p14="http://schemas.microsoft.com/office/powerpoint/2010/main" val="2196993744"/>
              </p:ext>
            </p:extLst>
          </p:nvPr>
        </p:nvGraphicFramePr>
        <p:xfrm>
          <a:off x="0" y="0"/>
          <a:ext cx="9144000" cy="6705600"/>
        </p:xfrm>
        <a:graphic>
          <a:graphicData uri="http://schemas.openxmlformats.org/drawingml/2006/table">
            <a:tbl>
              <a:tblPr firstRow="1" bandRow="1" bandCol="1">
                <a:tableStyleId>{E8B1032C-EA38-4F05-BA0D-38AFFFC7BED3}</a:tableStyleId>
              </a:tblPr>
              <a:tblGrid>
                <a:gridCol w="1549831"/>
                <a:gridCol w="4029559"/>
                <a:gridCol w="3564610"/>
              </a:tblGrid>
              <a:tr h="745067">
                <a:tc>
                  <a:txBody>
                    <a:bodyPr/>
                    <a:lstStyle/>
                    <a:p>
                      <a:pPr algn="ctr"/>
                      <a:r>
                        <a:rPr lang="en-US" dirty="0" smtClean="0"/>
                        <a:t>Population</a:t>
                      </a:r>
                      <a:endParaRPr lang="en-US" dirty="0">
                        <a:solidFill>
                          <a:schemeClr val="bg1"/>
                        </a:solidFill>
                      </a:endParaRPr>
                    </a:p>
                  </a:txBody>
                  <a:tcPr/>
                </a:tc>
                <a:tc>
                  <a:txBody>
                    <a:bodyPr/>
                    <a:lstStyle/>
                    <a:p>
                      <a:pPr algn="ctr"/>
                      <a:r>
                        <a:rPr lang="en-US" dirty="0" smtClean="0"/>
                        <a:t>Implementation</a:t>
                      </a:r>
                      <a:r>
                        <a:rPr lang="en-US" baseline="0" dirty="0" smtClean="0"/>
                        <a:t> Strategies</a:t>
                      </a:r>
                    </a:p>
                    <a:p>
                      <a:pPr algn="ctr"/>
                      <a:r>
                        <a:rPr lang="en-US" baseline="0" dirty="0" smtClean="0"/>
                        <a:t>(HOW)</a:t>
                      </a:r>
                      <a:endParaRPr lang="en-US" dirty="0">
                        <a:solidFill>
                          <a:schemeClr val="bg1"/>
                        </a:solidFill>
                      </a:endParaRPr>
                    </a:p>
                  </a:txBody>
                  <a:tcPr/>
                </a:tc>
                <a:tc>
                  <a:txBody>
                    <a:bodyPr/>
                    <a:lstStyle/>
                    <a:p>
                      <a:pPr algn="ctr"/>
                      <a:r>
                        <a:rPr lang="en-US" dirty="0" smtClean="0"/>
                        <a:t>Implementation Outcomes</a:t>
                      </a:r>
                      <a:endParaRPr lang="en-US" dirty="0">
                        <a:solidFill>
                          <a:schemeClr val="bg1"/>
                        </a:solidFill>
                      </a:endParaRPr>
                    </a:p>
                  </a:txBody>
                  <a:tcPr/>
                </a:tc>
              </a:tr>
              <a:tr h="2660952">
                <a:tc>
                  <a:txBody>
                    <a:bodyPr/>
                    <a:lstStyle/>
                    <a:p>
                      <a:r>
                        <a:rPr lang="en-US" dirty="0" smtClean="0"/>
                        <a:t>Schools and Districts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Systemic professional development leadership and planning to </a:t>
                      </a:r>
                      <a:r>
                        <a:rPr lang="en-US" sz="1800" dirty="0" err="1" smtClean="0">
                          <a:effectLst/>
                        </a:rPr>
                        <a:t>ensurSce</a:t>
                      </a:r>
                      <a:r>
                        <a:rPr lang="en-US" sz="1800" dirty="0" smtClean="0">
                          <a:effectLst/>
                        </a:rPr>
                        <a:t> high quality, consistent training and coaching through the use of fidelity and outcome data, and the development of facilitative administrative practices and policies to support implementation </a:t>
                      </a:r>
                      <a:endParaRPr lang="en-US" dirty="0"/>
                    </a:p>
                  </a:txBody>
                  <a:tcPr/>
                </a:tc>
                <a:tc>
                  <a:txBody>
                    <a:bodyPr/>
                    <a:lstStyle/>
                    <a:p>
                      <a:r>
                        <a:rPr lang="en-US" sz="1800" kern="1200" dirty="0" smtClean="0">
                          <a:effectLst/>
                        </a:rPr>
                        <a:t>Provision of skillful, timely training, coaching, and performance assessments in supportive administrative environments organized by building and district leadership</a:t>
                      </a:r>
                      <a:r>
                        <a:rPr lang="en-US" dirty="0" smtClean="0">
                          <a:effectLst/>
                        </a:rPr>
                        <a:t> </a:t>
                      </a:r>
                      <a:endParaRPr lang="en-US" dirty="0"/>
                    </a:p>
                  </a:txBody>
                  <a:tcPr/>
                </a:tc>
              </a:tr>
              <a:tr h="3299581">
                <a:tc>
                  <a:txBody>
                    <a:bodyPr/>
                    <a:lstStyle/>
                    <a:p>
                      <a:r>
                        <a:rPr lang="en-US" dirty="0" smtClean="0"/>
                        <a:t>Regions and States</a:t>
                      </a:r>
                      <a:endParaRPr lang="en-US" dirty="0"/>
                    </a:p>
                  </a:txBody>
                  <a:tcPr>
                    <a:solidFill>
                      <a:srgbClr val="FFFFFF"/>
                    </a:solidFill>
                  </a:tcPr>
                </a:tc>
                <a:tc>
                  <a:txBody>
                    <a:bodyPr/>
                    <a:lstStyle/>
                    <a:p>
                      <a:r>
                        <a:rPr lang="en-US" sz="1800" kern="1200" dirty="0" smtClean="0">
                          <a:effectLst/>
                        </a:rPr>
                        <a:t>Common mission for professional development </a:t>
                      </a:r>
                    </a:p>
                    <a:p>
                      <a:r>
                        <a:rPr lang="en-US" sz="1800" kern="1200" dirty="0" smtClean="0">
                          <a:effectLst/>
                        </a:rPr>
                        <a:t>Formal structures created to build policy–practice feedback loops</a:t>
                      </a:r>
                      <a:r>
                        <a:rPr lang="en-US" sz="1800" kern="1200" baseline="0" dirty="0" smtClean="0">
                          <a:effectLst/>
                        </a:rPr>
                        <a:t> </a:t>
                      </a:r>
                      <a:r>
                        <a:rPr lang="en-US" sz="1800" kern="1200" dirty="0" smtClean="0">
                          <a:effectLst/>
                        </a:rPr>
                        <a:t>Review of funding streams to support new functions and relationships</a:t>
                      </a:r>
                      <a:r>
                        <a:rPr lang="en-US" sz="1800" kern="1200" baseline="0" dirty="0" smtClean="0">
                          <a:effectLst/>
                        </a:rPr>
                        <a:t> </a:t>
                      </a:r>
                      <a:r>
                        <a:rPr lang="en-US" sz="1800" kern="1200" dirty="0" smtClean="0">
                          <a:effectLst/>
                        </a:rPr>
                        <a:t>Collaborative partnerships to build professional development system infrastructure</a:t>
                      </a:r>
                    </a:p>
                    <a:p>
                      <a:r>
                        <a:rPr lang="en-US" sz="1800" kern="1200" dirty="0" smtClean="0">
                          <a:effectLst/>
                        </a:rPr>
                        <a:t>Fidelity and outcome data systems developed and maintained</a:t>
                      </a:r>
                      <a:r>
                        <a:rPr lang="en-US" dirty="0" smtClean="0">
                          <a:effectLst/>
                        </a:rPr>
                        <a:t> </a:t>
                      </a:r>
                      <a:endParaRPr lang="en-US" dirty="0"/>
                    </a:p>
                  </a:txBody>
                  <a:tcPr>
                    <a:solidFill>
                      <a:srgbClr val="FFFFFF"/>
                    </a:solidFill>
                  </a:tcPr>
                </a:tc>
                <a:tc>
                  <a:txBody>
                    <a:bodyPr/>
                    <a:lstStyle/>
                    <a:p>
                      <a:r>
                        <a:rPr lang="en-US" sz="1800" kern="1200" dirty="0" smtClean="0">
                          <a:effectLst/>
                        </a:rPr>
                        <a:t>Systemic professional development leadership and planning to ensure high quality, consistent training and coaching through the use of fidelity and outcome data, and the development of facilitative administrative practices and policies to support implementation</a:t>
                      </a:r>
                      <a:r>
                        <a:rPr lang="en-US" dirty="0" smtClean="0">
                          <a:effectLst/>
                        </a:rPr>
                        <a:t> </a:t>
                      </a:r>
                      <a:endParaRPr lang="en-US" dirty="0"/>
                    </a:p>
                  </a:txBody>
                  <a:tcPr>
                    <a:solidFill>
                      <a:srgbClr val="FFFFFF"/>
                    </a:solidFill>
                  </a:tcPr>
                </a:tc>
              </a:tr>
            </a:tbl>
          </a:graphicData>
        </a:graphic>
      </p:graphicFrame>
      <p:cxnSp>
        <p:nvCxnSpPr>
          <p:cNvPr id="5" name="Straight Arrow Connector 4" descr="An arrow emphasizing Region and States Implementation Outcomes" title="An Arrow"/>
          <p:cNvCxnSpPr/>
          <p:nvPr/>
        </p:nvCxnSpPr>
        <p:spPr>
          <a:xfrm>
            <a:off x="5257800" y="2743200"/>
            <a:ext cx="457200" cy="914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029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8610600" cy="1085850"/>
          </a:xfrm>
        </p:spPr>
        <p:txBody>
          <a:bodyPr/>
          <a:lstStyle/>
          <a:p>
            <a:r>
              <a:rPr lang="en-US" dirty="0" smtClean="0"/>
              <a:t>SISEP Center Logic Model</a:t>
            </a:r>
            <a:endParaRPr lang="en-US" dirty="0"/>
          </a:p>
        </p:txBody>
      </p:sp>
      <p:graphicFrame>
        <p:nvGraphicFramePr>
          <p:cNvPr id="2" name="Content Placeholder 8" descr="Population: SISEP&#10;Implementation Strategies (HOW): Increase knowledge of evidence-based implementation supports for evidence-based practices in SEAs, LEAs and TA Centers&#10;Provide resources and TA to establish implementation infrastructures in SEAs and LEAs &#10;Provide resources and assessment tools to measure fidelity and implementation outcomes&#10;Implementation Outcomes: Common mission for professional development &#10;Formal structures created to build policy–practice feedback loops Review of funding streams to support new functions and relationships Collaborative partnerships to build professional development system infrastructure&#10;Fidelity and outcome data systems developed and maintained " title="A Logic Model for the SISEP Center"/>
          <p:cNvGraphicFramePr>
            <a:graphicFrameLocks/>
          </p:cNvGraphicFramePr>
          <p:nvPr>
            <p:extLst>
              <p:ext uri="{D42A27DB-BD31-4B8C-83A1-F6EECF244321}">
                <p14:modId xmlns:p14="http://schemas.microsoft.com/office/powerpoint/2010/main" val="3135819494"/>
              </p:ext>
            </p:extLst>
          </p:nvPr>
        </p:nvGraphicFramePr>
        <p:xfrm>
          <a:off x="0" y="0"/>
          <a:ext cx="9144000" cy="7680960"/>
        </p:xfrm>
        <a:graphic>
          <a:graphicData uri="http://schemas.openxmlformats.org/drawingml/2006/table">
            <a:tbl>
              <a:tblPr firstRow="1" bandRow="1" bandCol="1">
                <a:tableStyleId>{E8B1032C-EA38-4F05-BA0D-38AFFFC7BED3}</a:tableStyleId>
              </a:tblPr>
              <a:tblGrid>
                <a:gridCol w="1549831"/>
                <a:gridCol w="4029559"/>
                <a:gridCol w="3564610"/>
              </a:tblGrid>
              <a:tr h="609600">
                <a:tc>
                  <a:txBody>
                    <a:bodyPr/>
                    <a:lstStyle/>
                    <a:p>
                      <a:pPr algn="ctr"/>
                      <a:r>
                        <a:rPr lang="en-US" dirty="0" smtClean="0"/>
                        <a:t>Population</a:t>
                      </a:r>
                      <a:endParaRPr lang="en-US" dirty="0">
                        <a:solidFill>
                          <a:schemeClr val="bg1"/>
                        </a:solidFill>
                      </a:endParaRPr>
                    </a:p>
                  </a:txBody>
                  <a:tcPr/>
                </a:tc>
                <a:tc>
                  <a:txBody>
                    <a:bodyPr/>
                    <a:lstStyle/>
                    <a:p>
                      <a:pPr algn="ctr"/>
                      <a:r>
                        <a:rPr lang="en-US" dirty="0" smtClean="0"/>
                        <a:t>Implementation</a:t>
                      </a:r>
                      <a:r>
                        <a:rPr lang="en-US" baseline="0" dirty="0" smtClean="0"/>
                        <a:t> Strategies</a:t>
                      </a:r>
                    </a:p>
                    <a:p>
                      <a:pPr algn="ctr"/>
                      <a:r>
                        <a:rPr lang="en-US" baseline="0" dirty="0" smtClean="0"/>
                        <a:t>(HOW)</a:t>
                      </a:r>
                      <a:endParaRPr lang="en-US" dirty="0">
                        <a:solidFill>
                          <a:schemeClr val="bg1"/>
                        </a:solidFill>
                      </a:endParaRPr>
                    </a:p>
                  </a:txBody>
                  <a:tcPr/>
                </a:tc>
                <a:tc>
                  <a:txBody>
                    <a:bodyPr/>
                    <a:lstStyle/>
                    <a:p>
                      <a:pPr algn="ctr"/>
                      <a:r>
                        <a:rPr lang="en-US" dirty="0" smtClean="0"/>
                        <a:t>Implementation Outcomes</a:t>
                      </a:r>
                      <a:endParaRPr lang="en-US" dirty="0">
                        <a:solidFill>
                          <a:schemeClr val="bg1"/>
                        </a:solidFill>
                      </a:endParaRPr>
                    </a:p>
                  </a:txBody>
                  <a:tcPr/>
                </a:tc>
              </a:tr>
              <a:tr h="3093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Regions and States</a:t>
                      </a:r>
                    </a:p>
                    <a:p>
                      <a:endParaRPr lang="en-US" dirty="0"/>
                    </a:p>
                  </a:txBody>
                  <a:tcPr/>
                </a:tc>
                <a:tc>
                  <a:txBody>
                    <a:bodyPr/>
                    <a:lstStyle/>
                    <a:p>
                      <a:r>
                        <a:rPr lang="en-US" sz="1800" kern="1200" dirty="0" smtClean="0">
                          <a:effectLst/>
                        </a:rPr>
                        <a:t>Common mission for professional development </a:t>
                      </a:r>
                    </a:p>
                    <a:p>
                      <a:r>
                        <a:rPr lang="en-US" sz="1800" kern="1200" dirty="0" smtClean="0">
                          <a:effectLst/>
                        </a:rPr>
                        <a:t>Formal structures created to build policy–practice feedback loops</a:t>
                      </a:r>
                      <a:r>
                        <a:rPr lang="en-US" sz="1800" kern="1200" baseline="0" dirty="0" smtClean="0">
                          <a:effectLst/>
                        </a:rPr>
                        <a:t> </a:t>
                      </a:r>
                      <a:r>
                        <a:rPr lang="en-US" sz="1800" kern="1200" dirty="0" smtClean="0">
                          <a:effectLst/>
                        </a:rPr>
                        <a:t>Review of funding streams to support new functions and relationships</a:t>
                      </a:r>
                      <a:r>
                        <a:rPr lang="en-US" sz="1800" kern="1200" baseline="0" dirty="0" smtClean="0">
                          <a:effectLst/>
                        </a:rPr>
                        <a:t> </a:t>
                      </a:r>
                      <a:r>
                        <a:rPr lang="en-US" sz="1800" kern="1200" dirty="0" smtClean="0">
                          <a:effectLst/>
                        </a:rPr>
                        <a:t>Collaborative partnerships to build professional development system infrastructure</a:t>
                      </a:r>
                    </a:p>
                    <a:p>
                      <a:r>
                        <a:rPr lang="en-US" sz="1800" kern="1200" dirty="0" smtClean="0">
                          <a:effectLst/>
                        </a:rPr>
                        <a:t>Fidelity and outcome data systems developed and maintained</a:t>
                      </a:r>
                      <a:r>
                        <a:rPr lang="en-US" dirty="0" smtClean="0">
                          <a:effectLst/>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Systemic professional development leadership and planning to ensure high quality, consistent training and coaching through the use of fidelity and outcome data, and the development of facilitative administrative practices and policies to support implementation</a:t>
                      </a:r>
                      <a:r>
                        <a:rPr lang="en-US" dirty="0" smtClean="0">
                          <a:effectLst/>
                        </a:rPr>
                        <a:t> </a:t>
                      </a:r>
                      <a:endParaRPr lang="en-US" dirty="0" smtClean="0"/>
                    </a:p>
                    <a:p>
                      <a:endParaRPr lang="en-US" dirty="0"/>
                    </a:p>
                  </a:txBody>
                  <a:tcPr/>
                </a:tc>
              </a:tr>
              <a:tr h="3299581">
                <a:tc>
                  <a:txBody>
                    <a:bodyPr/>
                    <a:lstStyle/>
                    <a:p>
                      <a:r>
                        <a:rPr lang="en-US" dirty="0" smtClean="0"/>
                        <a:t>SISEP Center</a:t>
                      </a:r>
                      <a:endParaRPr lang="en-US" dirty="0"/>
                    </a:p>
                  </a:txBody>
                  <a:tcPr>
                    <a:solidFill>
                      <a:srgbClr val="FFFFFF"/>
                    </a:solidFill>
                  </a:tcPr>
                </a:tc>
                <a:tc>
                  <a:txBody>
                    <a:bodyPr/>
                    <a:lstStyle/>
                    <a:p>
                      <a:r>
                        <a:rPr lang="en-US" sz="1800" kern="1200" dirty="0" smtClean="0">
                          <a:solidFill>
                            <a:schemeClr val="tx1"/>
                          </a:solidFill>
                          <a:effectLst/>
                          <a:latin typeface="+mn-lt"/>
                          <a:ea typeface="+mn-ea"/>
                          <a:cs typeface="+mn-cs"/>
                        </a:rPr>
                        <a:t>Increase knowledge of evidence-based implementation supports for evidence-based practices in SEAs, LEAs and TA Centers</a:t>
                      </a:r>
                    </a:p>
                    <a:p>
                      <a:r>
                        <a:rPr lang="en-US" sz="1800" kern="1200" dirty="0" smtClean="0">
                          <a:solidFill>
                            <a:schemeClr val="tx1"/>
                          </a:solidFill>
                          <a:effectLst/>
                          <a:latin typeface="+mn-lt"/>
                          <a:ea typeface="+mn-ea"/>
                          <a:cs typeface="+mn-cs"/>
                        </a:rPr>
                        <a:t>Provide resources and TA to establish implementation infrastructures in SEAs and LEAs </a:t>
                      </a:r>
                    </a:p>
                    <a:p>
                      <a:r>
                        <a:rPr lang="en-US" sz="1800" kern="1200" dirty="0" smtClean="0">
                          <a:solidFill>
                            <a:schemeClr val="tx1"/>
                          </a:solidFill>
                          <a:effectLst/>
                          <a:latin typeface="+mn-lt"/>
                          <a:ea typeface="+mn-ea"/>
                          <a:cs typeface="+mn-cs"/>
                        </a:rPr>
                        <a:t>Provide resources and assessment tools to measure fidelity and implementation outcomes</a:t>
                      </a:r>
                      <a:r>
                        <a:rPr lang="en-US" dirty="0" smtClean="0">
                          <a:effectLst/>
                        </a:rPr>
                        <a:t> </a:t>
                      </a:r>
                      <a:endParaRPr lang="en-US" dirty="0"/>
                    </a:p>
                  </a:txBody>
                  <a:tcPr>
                    <a:solidFill>
                      <a:srgbClr val="FFFFFF"/>
                    </a:solidFill>
                  </a:tcPr>
                </a:tc>
                <a:tc>
                  <a:txBody>
                    <a:bodyPr/>
                    <a:lstStyle/>
                    <a:p>
                      <a:r>
                        <a:rPr lang="en-US" sz="1800" kern="1200" dirty="0" smtClean="0">
                          <a:effectLst/>
                        </a:rPr>
                        <a:t>Common mission for professional development </a:t>
                      </a:r>
                    </a:p>
                    <a:p>
                      <a:r>
                        <a:rPr lang="en-US" sz="1800" kern="1200" dirty="0" smtClean="0">
                          <a:effectLst/>
                        </a:rPr>
                        <a:t>Formal structures created to build policy–practice feedback loops</a:t>
                      </a:r>
                      <a:r>
                        <a:rPr lang="en-US" sz="1800" kern="1200" baseline="0" dirty="0" smtClean="0">
                          <a:effectLst/>
                        </a:rPr>
                        <a:t> </a:t>
                      </a:r>
                      <a:r>
                        <a:rPr lang="en-US" sz="1800" kern="1200" dirty="0" smtClean="0">
                          <a:effectLst/>
                        </a:rPr>
                        <a:t>Review of funding streams to support new functions and relationships</a:t>
                      </a:r>
                      <a:r>
                        <a:rPr lang="en-US" sz="1800" kern="1200" baseline="0" dirty="0" smtClean="0">
                          <a:effectLst/>
                        </a:rPr>
                        <a:t> </a:t>
                      </a:r>
                      <a:r>
                        <a:rPr lang="en-US" sz="1800" kern="1200" dirty="0" smtClean="0">
                          <a:effectLst/>
                        </a:rPr>
                        <a:t>Collaborative partnerships to build professional development system infrastructure</a:t>
                      </a:r>
                    </a:p>
                    <a:p>
                      <a:r>
                        <a:rPr lang="en-US" sz="1800" kern="1200" dirty="0" smtClean="0">
                          <a:effectLst/>
                        </a:rPr>
                        <a:t>Fidelity and outcome data systems developed and maintained</a:t>
                      </a:r>
                      <a:r>
                        <a:rPr lang="en-US" dirty="0" smtClean="0">
                          <a:effectLst/>
                        </a:rPr>
                        <a:t> </a:t>
                      </a:r>
                      <a:endParaRPr lang="en-US" dirty="0" smtClean="0"/>
                    </a:p>
                    <a:p>
                      <a:endParaRPr lang="en-US" dirty="0"/>
                    </a:p>
                  </a:txBody>
                  <a:tcPr>
                    <a:solidFill>
                      <a:srgbClr val="FFFFFF"/>
                    </a:solidFill>
                  </a:tcPr>
                </a:tc>
              </a:tr>
            </a:tbl>
          </a:graphicData>
        </a:graphic>
      </p:graphicFrame>
      <p:cxnSp>
        <p:nvCxnSpPr>
          <p:cNvPr id="3" name="Straight Arrow Connector 2" descr="An arrow emphasizing SISEP Center Implementation Outcomes" title="An arrow"/>
          <p:cNvCxnSpPr/>
          <p:nvPr/>
        </p:nvCxnSpPr>
        <p:spPr>
          <a:xfrm>
            <a:off x="5257800" y="3048000"/>
            <a:ext cx="457200" cy="914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022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0"/>
          <p:cNvSpPr>
            <a:spLocks noGrp="1"/>
          </p:cNvSpPr>
          <p:nvPr>
            <p:ph type="title"/>
          </p:nvPr>
        </p:nvSpPr>
        <p:spPr>
          <a:xfrm>
            <a:off x="457200" y="533400"/>
            <a:ext cx="3008313" cy="457200"/>
          </a:xfrm>
        </p:spPr>
        <p:txBody>
          <a:bodyPr/>
          <a:lstStyle/>
          <a:p>
            <a:r>
              <a:rPr lang="en-US" sz="3600" dirty="0" smtClean="0"/>
              <a:t>Try It Now!</a:t>
            </a:r>
            <a:endParaRPr lang="en-US" sz="3600" dirty="0"/>
          </a:p>
        </p:txBody>
      </p:sp>
      <p:sp>
        <p:nvSpPr>
          <p:cNvPr id="82948" name="Text Placeholder 8"/>
          <p:cNvSpPr>
            <a:spLocks noGrp="1"/>
          </p:cNvSpPr>
          <p:nvPr>
            <p:ph type="body" sz="half" idx="2"/>
          </p:nvPr>
        </p:nvSpPr>
        <p:spPr>
          <a:xfrm>
            <a:off x="304800" y="1524000"/>
            <a:ext cx="3008313" cy="1460500"/>
          </a:xfrm>
        </p:spPr>
        <p:txBody>
          <a:bodyPr/>
          <a:lstStyle/>
          <a:p>
            <a:pPr algn="ctr">
              <a:spcBef>
                <a:spcPts val="600"/>
              </a:spcBef>
            </a:pPr>
            <a:r>
              <a:rPr lang="en-US" sz="2400" b="1" dirty="0" smtClean="0">
                <a:solidFill>
                  <a:srgbClr val="7F7F7F"/>
                </a:solidFill>
              </a:rPr>
              <a:t>Monitoring Implementation Progress</a:t>
            </a:r>
            <a:endParaRPr lang="en-US" sz="2400" b="1" dirty="0">
              <a:solidFill>
                <a:srgbClr val="7F7F7F"/>
              </a:solidFill>
            </a:endParaRPr>
          </a:p>
        </p:txBody>
      </p:sp>
      <p:sp>
        <p:nvSpPr>
          <p:cNvPr id="8" name="Content Placeholder 7"/>
          <p:cNvSpPr>
            <a:spLocks noGrp="1"/>
          </p:cNvSpPr>
          <p:nvPr>
            <p:ph idx="1"/>
          </p:nvPr>
        </p:nvSpPr>
        <p:spPr>
          <a:xfrm>
            <a:off x="3575050" y="533400"/>
            <a:ext cx="5111750" cy="5592763"/>
          </a:xfrm>
          <a:solidFill>
            <a:schemeClr val="bg1"/>
          </a:solidFill>
          <a:ln>
            <a:solidFill>
              <a:schemeClr val="bg1">
                <a:lumMod val="50000"/>
              </a:schemeClr>
            </a:solidFill>
          </a:ln>
        </p:spPr>
        <p:txBody>
          <a:bodyPr>
            <a:normAutofit/>
          </a:bodyPr>
          <a:lstStyle/>
          <a:p>
            <a:pPr algn="ctr" eaLnBrk="1" hangingPunct="1">
              <a:lnSpc>
                <a:spcPct val="100000"/>
              </a:lnSpc>
              <a:spcBef>
                <a:spcPct val="0"/>
              </a:spcBef>
              <a:buFont typeface="Wingdings" charset="2"/>
              <a:buNone/>
              <a:defRPr/>
            </a:pPr>
            <a:r>
              <a:rPr lang="en-US" b="1" dirty="0" smtClean="0">
                <a:solidFill>
                  <a:srgbClr val="990017"/>
                </a:solidFill>
                <a:ea typeface="+mn-ea"/>
                <a:cs typeface="+mn-cs"/>
              </a:rPr>
              <a:t>Assessing Implementation</a:t>
            </a:r>
            <a:endParaRPr lang="en-US" sz="2800" b="1" dirty="0" smtClean="0">
              <a:solidFill>
                <a:srgbClr val="990017"/>
              </a:solidFill>
              <a:ea typeface="+mn-ea"/>
              <a:cs typeface="+mn-cs"/>
            </a:endParaRPr>
          </a:p>
          <a:p>
            <a:pPr algn="ctr" eaLnBrk="1" hangingPunct="1">
              <a:spcBef>
                <a:spcPct val="0"/>
              </a:spcBef>
              <a:buFont typeface="Wingdings" charset="2"/>
              <a:buNone/>
              <a:defRPr/>
            </a:pPr>
            <a:endParaRPr lang="en-US" sz="2800" b="1" dirty="0" smtClean="0">
              <a:solidFill>
                <a:srgbClr val="990017"/>
              </a:solidFill>
              <a:ea typeface="+mn-ea"/>
              <a:cs typeface="+mn-cs"/>
            </a:endParaRPr>
          </a:p>
          <a:p>
            <a:pPr algn="ctr" eaLnBrk="1" hangingPunct="1">
              <a:spcBef>
                <a:spcPct val="0"/>
              </a:spcBef>
              <a:buFont typeface="Wingdings" charset="2"/>
              <a:buNone/>
              <a:defRPr/>
            </a:pPr>
            <a:endParaRPr lang="en-US" sz="2800" b="1" dirty="0" smtClean="0">
              <a:solidFill>
                <a:srgbClr val="990017"/>
              </a:solidFill>
              <a:ea typeface="+mn-ea"/>
              <a:cs typeface="+mn-cs"/>
            </a:endParaRPr>
          </a:p>
          <a:p>
            <a:pPr marL="0" indent="0" algn="ctr" eaLnBrk="1" hangingPunct="1">
              <a:lnSpc>
                <a:spcPct val="100000"/>
              </a:lnSpc>
              <a:spcBef>
                <a:spcPct val="0"/>
              </a:spcBef>
              <a:buNone/>
            </a:pPr>
            <a:r>
              <a:rPr lang="en-US" b="1" dirty="0" smtClean="0">
                <a:solidFill>
                  <a:srgbClr val="002060"/>
                </a:solidFill>
              </a:rPr>
              <a:t>Identify 2-3 indicators to help monitor the work of these teams</a:t>
            </a:r>
          </a:p>
        </p:txBody>
      </p:sp>
      <p:pic>
        <p:nvPicPr>
          <p:cNvPr id="123910" name="Picture 6" descr="Several persons sitting around a table having a work-related meeting." title="A team meeting"/>
          <p:cNvPicPr>
            <a:picLocks noChangeAspect="1" noChangeArrowheads="1"/>
          </p:cNvPicPr>
          <p:nvPr/>
        </p:nvPicPr>
        <p:blipFill>
          <a:blip r:embed="rId3" cstate="print"/>
          <a:srcRect/>
          <a:stretch>
            <a:fillRect/>
          </a:stretch>
        </p:blipFill>
        <p:spPr bwMode="auto">
          <a:xfrm>
            <a:off x="381000" y="3276600"/>
            <a:ext cx="2960507" cy="20859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967314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Assessments</a:t>
            </a:r>
            <a:endParaRPr lang="en-US" dirty="0"/>
          </a:p>
        </p:txBody>
      </p:sp>
      <p:pic>
        <p:nvPicPr>
          <p:cNvPr id="5122" name="Picture 2" descr="Image of a tools assessment table with three information boxes overlapping the table  in the center.&#10;Top box says: Observational Tool for Instructional Support and Systems.&#10;Middle box says: District Capacity Assessment&#10;Bottom box says: State Capacity Assesment&#10;" title="Tools and Assessments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646113"/>
            <a:ext cx="10553700" cy="815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139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State Capacity Assessment (SCA)</a:t>
            </a:r>
            <a:endParaRPr lang="en-US" sz="3600" dirty="0"/>
          </a:p>
        </p:txBody>
      </p:sp>
      <p:sp>
        <p:nvSpPr>
          <p:cNvPr id="3" name="Content Placeholder 2"/>
          <p:cNvSpPr>
            <a:spLocks noGrp="1"/>
          </p:cNvSpPr>
          <p:nvPr>
            <p:ph idx="1"/>
          </p:nvPr>
        </p:nvSpPr>
        <p:spPr>
          <a:xfrm>
            <a:off x="152400" y="1295400"/>
            <a:ext cx="8839200" cy="4800600"/>
          </a:xfrm>
        </p:spPr>
        <p:txBody>
          <a:bodyPr>
            <a:normAutofit lnSpcReduction="10000"/>
          </a:bodyPr>
          <a:lstStyle/>
          <a:p>
            <a:r>
              <a:rPr lang="en-US" sz="2800" dirty="0" smtClean="0"/>
              <a:t>Purpose:</a:t>
            </a:r>
          </a:p>
          <a:p>
            <a:pPr lvl="1"/>
            <a:r>
              <a:rPr lang="en-US" sz="2600" dirty="0"/>
              <a:t>Measure of </a:t>
            </a:r>
            <a:r>
              <a:rPr lang="en-US" sz="2600" dirty="0" smtClean="0"/>
              <a:t>state and regional </a:t>
            </a:r>
            <a:r>
              <a:rPr lang="en-US" sz="2600" dirty="0"/>
              <a:t>capacity for implementation of evidence-based practices and other effective innovations</a:t>
            </a:r>
          </a:p>
          <a:p>
            <a:pPr lvl="1"/>
            <a:r>
              <a:rPr lang="en-US" sz="2600" dirty="0"/>
              <a:t>Provides a structured process for the development of a State </a:t>
            </a:r>
            <a:r>
              <a:rPr lang="en-US" sz="2600" dirty="0" smtClean="0"/>
              <a:t>Capacity </a:t>
            </a:r>
            <a:r>
              <a:rPr lang="en-US" sz="2600" dirty="0"/>
              <a:t>Action </a:t>
            </a:r>
            <a:r>
              <a:rPr lang="en-US" sz="2600" dirty="0" smtClean="0"/>
              <a:t>Plan</a:t>
            </a:r>
          </a:p>
          <a:p>
            <a:r>
              <a:rPr lang="en-US" sz="2800" dirty="0" smtClean="0"/>
              <a:t>Administration:</a:t>
            </a:r>
          </a:p>
          <a:p>
            <a:pPr lvl="1"/>
            <a:r>
              <a:rPr lang="en-US" sz="2600" dirty="0" smtClean="0"/>
              <a:t>Completed by State Management Team/Implementation Team </a:t>
            </a:r>
          </a:p>
          <a:p>
            <a:pPr lvl="1"/>
            <a:r>
              <a:rPr lang="en-US" sz="2600" dirty="0" smtClean="0"/>
              <a:t>2x a year </a:t>
            </a:r>
            <a:endParaRPr lang="en-US" sz="2600" dirty="0"/>
          </a:p>
          <a:p>
            <a:endParaRPr lang="en-US" sz="2800" dirty="0"/>
          </a:p>
          <a:p>
            <a:pPr marL="0" indent="0">
              <a:buNone/>
            </a:pPr>
            <a:endParaRPr lang="en-US" dirty="0"/>
          </a:p>
        </p:txBody>
      </p:sp>
    </p:spTree>
    <p:extLst>
      <p:ext uri="{BB962C8B-B14F-4D97-AF65-F5344CB8AC3E}">
        <p14:creationId xmlns:p14="http://schemas.microsoft.com/office/powerpoint/2010/main" val="23598587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SCA Scoring key </a:t>
            </a:r>
            <a:endParaRPr lang="en-US" dirty="0">
              <a:ea typeface="+mj-ea"/>
              <a:cs typeface="+mj-cs"/>
            </a:endParaRPr>
          </a:p>
        </p:txBody>
      </p:sp>
      <p:sp>
        <p:nvSpPr>
          <p:cNvPr id="152578" name="Content Placeholder 2"/>
          <p:cNvSpPr>
            <a:spLocks noGrp="1"/>
          </p:cNvSpPr>
          <p:nvPr>
            <p:ph idx="1"/>
          </p:nvPr>
        </p:nvSpPr>
        <p:spPr/>
        <p:txBody>
          <a:bodyPr/>
          <a:lstStyle/>
          <a:p>
            <a:pPr eaLnBrk="1" hangingPunct="1"/>
            <a:r>
              <a:rPr lang="en-US" sz="2000">
                <a:latin typeface="Franklin Gothic Book" charset="0"/>
              </a:rPr>
              <a:t>All  Scaling  Capacity Items scored using the following format.</a:t>
            </a:r>
          </a:p>
          <a:p>
            <a:pPr eaLnBrk="1" hangingPunct="1"/>
            <a:endParaRPr lang="en-US">
              <a:latin typeface="Franklin Gothic Book" charset="0"/>
            </a:endParaRPr>
          </a:p>
        </p:txBody>
      </p:sp>
      <p:graphicFrame>
        <p:nvGraphicFramePr>
          <p:cNvPr id="5" name="Table 4" descr="A 3 column and 3 row table reading as follows: &#10;Row 1: Fully in Place, 2 points, All dimensions of element adhered to and evidence available to support this rating&#10;Row 2: Partically in Place, 1 point " title="A information table"/>
          <p:cNvGraphicFramePr>
            <a:graphicFrameLocks noGrp="1"/>
          </p:cNvGraphicFramePr>
          <p:nvPr>
            <p:extLst>
              <p:ext uri="{D42A27DB-BD31-4B8C-83A1-F6EECF244321}">
                <p14:modId xmlns:p14="http://schemas.microsoft.com/office/powerpoint/2010/main" val="4294730884"/>
              </p:ext>
            </p:extLst>
          </p:nvPr>
        </p:nvGraphicFramePr>
        <p:xfrm>
          <a:off x="304800" y="2240462"/>
          <a:ext cx="8153400" cy="3518812"/>
        </p:xfrm>
        <a:graphic>
          <a:graphicData uri="http://schemas.openxmlformats.org/drawingml/2006/table">
            <a:tbl>
              <a:tblPr firstRow="1" bandRow="1">
                <a:tableStyleId>{ED083AE6-46FA-4A59-8FB0-9F97EB10719F}</a:tableStyleId>
              </a:tblPr>
              <a:tblGrid>
                <a:gridCol w="2085753"/>
                <a:gridCol w="1706526"/>
                <a:gridCol w="4361121"/>
              </a:tblGrid>
              <a:tr h="982165">
                <a:tc>
                  <a:txBody>
                    <a:bodyPr/>
                    <a:lstStyle/>
                    <a:p>
                      <a:r>
                        <a:rPr lang="en-US" sz="1800" dirty="0" smtClean="0"/>
                        <a:t>Fully</a:t>
                      </a:r>
                      <a:r>
                        <a:rPr lang="en-US" sz="1800" baseline="0" dirty="0" smtClean="0"/>
                        <a:t> In Place</a:t>
                      </a:r>
                      <a:endParaRPr lang="en-US" sz="1800" dirty="0"/>
                    </a:p>
                  </a:txBody>
                  <a:tcPr marT="45721" marB="45721"/>
                </a:tc>
                <a:tc>
                  <a:txBody>
                    <a:bodyPr/>
                    <a:lstStyle/>
                    <a:p>
                      <a:r>
                        <a:rPr lang="en-US" sz="1800" dirty="0" smtClean="0"/>
                        <a:t> 2 points</a:t>
                      </a:r>
                      <a:endParaRPr lang="en-US" sz="1800" dirty="0"/>
                    </a:p>
                  </a:txBody>
                  <a:tcPr marT="45721" marB="45721"/>
                </a:tc>
                <a:tc>
                  <a:txBody>
                    <a:bodyPr/>
                    <a:lstStyle/>
                    <a:p>
                      <a:r>
                        <a:rPr lang="en-US" sz="1600" dirty="0" smtClean="0"/>
                        <a:t>-  All dimensions of element</a:t>
                      </a:r>
                      <a:r>
                        <a:rPr lang="en-US" sz="1600" baseline="0" dirty="0" smtClean="0"/>
                        <a:t> adhered to and  evidence available to support this rating</a:t>
                      </a:r>
                      <a:endParaRPr lang="en-US" sz="1600" dirty="0"/>
                    </a:p>
                  </a:txBody>
                  <a:tcPr marT="45721" marB="45721"/>
                </a:tc>
              </a:tr>
              <a:tr h="982165">
                <a:tc>
                  <a:txBody>
                    <a:bodyPr/>
                    <a:lstStyle/>
                    <a:p>
                      <a:r>
                        <a:rPr lang="en-US" sz="1800" dirty="0" smtClean="0"/>
                        <a:t>Partially In Place</a:t>
                      </a:r>
                      <a:endParaRPr lang="en-US" sz="1800" b="1" dirty="0"/>
                    </a:p>
                  </a:txBody>
                  <a:tcPr marT="45721" marB="45721"/>
                </a:tc>
                <a:tc>
                  <a:txBody>
                    <a:bodyPr/>
                    <a:lstStyle/>
                    <a:p>
                      <a:r>
                        <a:rPr lang="en-US" sz="1800" dirty="0" smtClean="0"/>
                        <a:t>1 point</a:t>
                      </a:r>
                      <a:endParaRPr lang="en-US" sz="1800" b="1" dirty="0"/>
                    </a:p>
                  </a:txBody>
                  <a:tcPr marT="45721" marB="45721"/>
                </a:tc>
                <a:tc>
                  <a:txBody>
                    <a:bodyPr/>
                    <a:lstStyle/>
                    <a:p>
                      <a:r>
                        <a:rPr lang="en-US" sz="1600" dirty="0" smtClean="0"/>
                        <a:t>-  Some dimensions of element adhered to and/or some</a:t>
                      </a:r>
                      <a:r>
                        <a:rPr lang="en-US" sz="1600" baseline="0" dirty="0" smtClean="0"/>
                        <a:t> dimensions  attended to</a:t>
                      </a:r>
                    </a:p>
                    <a:p>
                      <a:r>
                        <a:rPr lang="en-US" sz="1600" baseline="0" dirty="0" smtClean="0"/>
                        <a:t>-  Action Planning occurs with these elements</a:t>
                      </a:r>
                      <a:endParaRPr lang="en-US" sz="1600" b="1" dirty="0"/>
                    </a:p>
                  </a:txBody>
                  <a:tcPr marT="45721" marB="45721"/>
                </a:tc>
              </a:tr>
              <a:tr h="1310683">
                <a:tc>
                  <a:txBody>
                    <a:bodyPr/>
                    <a:lstStyle/>
                    <a:p>
                      <a:r>
                        <a:rPr lang="en-US" sz="1800" dirty="0" smtClean="0"/>
                        <a:t>Not in Place</a:t>
                      </a:r>
                      <a:endParaRPr lang="en-US" sz="1800" b="1" dirty="0"/>
                    </a:p>
                  </a:txBody>
                  <a:tcPr marT="45721" marB="45721"/>
                </a:tc>
                <a:tc>
                  <a:txBody>
                    <a:bodyPr/>
                    <a:lstStyle/>
                    <a:p>
                      <a:r>
                        <a:rPr lang="en-US" sz="1800" dirty="0" smtClean="0"/>
                        <a:t>0 points</a:t>
                      </a:r>
                      <a:endParaRPr lang="en-US" sz="1800" b="1" dirty="0"/>
                    </a:p>
                  </a:txBody>
                  <a:tcPr marT="45721" marB="45721"/>
                </a:tc>
                <a:tc>
                  <a:txBody>
                    <a:bodyPr/>
                    <a:lstStyle/>
                    <a:p>
                      <a:pPr marL="285750" indent="-285750">
                        <a:buFontTx/>
                        <a:buChar char="-"/>
                      </a:pPr>
                      <a:r>
                        <a:rPr lang="en-US" sz="1600" dirty="0" smtClean="0"/>
                        <a:t>Element not adhered to </a:t>
                      </a:r>
                    </a:p>
                    <a:p>
                      <a:pPr marL="285750" indent="-285750">
                        <a:buFontTx/>
                        <a:buChar char="-"/>
                      </a:pPr>
                      <a:r>
                        <a:rPr lang="en-US" sz="1600" baseline="0" dirty="0" smtClean="0"/>
                        <a:t>Action Planning occurs with these elements or teams may not be developmentally ready to implement this component</a:t>
                      </a:r>
                      <a:endParaRPr lang="en-US" sz="1600" dirty="0" smtClean="0"/>
                    </a:p>
                    <a:p>
                      <a:endParaRPr lang="en-US" sz="1600" dirty="0"/>
                    </a:p>
                  </a:txBody>
                  <a:tcPr marT="45721" marB="45721"/>
                </a:tc>
              </a:tr>
            </a:tbl>
          </a:graphicData>
        </a:graphic>
      </p:graphicFrame>
    </p:spTree>
    <p:extLst>
      <p:ext uri="{BB962C8B-B14F-4D97-AF65-F5344CB8AC3E}">
        <p14:creationId xmlns:p14="http://schemas.microsoft.com/office/powerpoint/2010/main" val="7333197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Capacity Assessment: SMT Section</a:t>
            </a:r>
            <a:endParaRPr lang="en-US" dirty="0"/>
          </a:p>
        </p:txBody>
      </p:sp>
      <p:pic>
        <p:nvPicPr>
          <p:cNvPr id="2" name="Picture 1" descr="SMT section" title="Screen Shot of the State Capacity Assessment"/>
          <p:cNvPicPr>
            <a:picLocks noChangeAspect="1"/>
          </p:cNvPicPr>
          <p:nvPr/>
        </p:nvPicPr>
        <p:blipFill>
          <a:blip r:embed="rId2"/>
          <a:stretch>
            <a:fillRect/>
          </a:stretch>
        </p:blipFill>
        <p:spPr>
          <a:xfrm>
            <a:off x="-70224" y="0"/>
            <a:ext cx="9072283" cy="7010400"/>
          </a:xfrm>
          <a:prstGeom prst="rect">
            <a:avLst/>
          </a:prstGeom>
        </p:spPr>
      </p:pic>
    </p:spTree>
    <p:extLst>
      <p:ext uri="{BB962C8B-B14F-4D97-AF65-F5344CB8AC3E}">
        <p14:creationId xmlns:p14="http://schemas.microsoft.com/office/powerpoint/2010/main" val="37488854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SISEP.Org</a:t>
            </a:r>
            <a:r>
              <a:rPr lang="en-US" dirty="0" smtClean="0"/>
              <a:t> </a:t>
            </a:r>
            <a:endParaRPr lang="en-US" dirty="0"/>
          </a:p>
        </p:txBody>
      </p:sp>
      <p:pic>
        <p:nvPicPr>
          <p:cNvPr id="4" name="Picture 3" descr="A login is on the left and FAQs are on the right." title="Screen shot of the SISEP.org web site"/>
          <p:cNvPicPr>
            <a:picLocks noChangeAspect="1"/>
          </p:cNvPicPr>
          <p:nvPr/>
        </p:nvPicPr>
        <p:blipFill>
          <a:blip r:embed="rId2"/>
          <a:stretch>
            <a:fillRect/>
          </a:stretch>
        </p:blipFill>
        <p:spPr>
          <a:xfrm>
            <a:off x="152400" y="1600200"/>
            <a:ext cx="8832936" cy="4509134"/>
          </a:xfrm>
          <a:prstGeom prst="rect">
            <a:avLst/>
          </a:prstGeom>
        </p:spPr>
      </p:pic>
    </p:spTree>
    <p:extLst>
      <p:ext uri="{BB962C8B-B14F-4D97-AF65-F5344CB8AC3E}">
        <p14:creationId xmlns:p14="http://schemas.microsoft.com/office/powerpoint/2010/main" val="26420950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 Results: Total Score</a:t>
            </a:r>
            <a:endParaRPr lang="en-US" dirty="0"/>
          </a:p>
        </p:txBody>
      </p:sp>
      <p:pic>
        <p:nvPicPr>
          <p:cNvPr id="6146" name="Picture 2" descr="A bar chart displaying SCA results from 2011 to 2014.  The annual data reads: 43%, 50%, 53%, 57%, 73%, 58%&#10;" title="Ba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84313"/>
            <a:ext cx="8534400"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301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2971800"/>
            <a:ext cx="8610600" cy="1085850"/>
          </a:xfrm>
        </p:spPr>
        <p:txBody>
          <a:bodyPr/>
          <a:lstStyle/>
          <a:p>
            <a:r>
              <a:rPr lang="en-US" dirty="0" smtClean="0"/>
              <a:t>Implementation Quick Start</a:t>
            </a:r>
            <a:endParaRPr lang="en-US" dirty="0"/>
          </a:p>
        </p:txBody>
      </p:sp>
      <p:pic>
        <p:nvPicPr>
          <p:cNvPr id="5" name="Picture 4" descr="A screen shot of an AI lesson showing content on the left and a table of contents on the right." title="Screen shot of an AI lesson"/>
          <p:cNvPicPr>
            <a:picLocks noChangeAspect="1"/>
          </p:cNvPicPr>
          <p:nvPr/>
        </p:nvPicPr>
        <p:blipFill>
          <a:blip r:embed="rId3"/>
          <a:stretch>
            <a:fillRect/>
          </a:stretch>
        </p:blipFill>
        <p:spPr>
          <a:xfrm>
            <a:off x="0" y="736600"/>
            <a:ext cx="9144000" cy="5365002"/>
          </a:xfrm>
          <a:prstGeom prst="rect">
            <a:avLst/>
          </a:prstGeom>
        </p:spPr>
      </p:pic>
    </p:spTree>
    <p:extLst>
      <p:ext uri="{BB962C8B-B14F-4D97-AF65-F5344CB8AC3E}">
        <p14:creationId xmlns:p14="http://schemas.microsoft.com/office/powerpoint/2010/main" val="30169464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 Results: </a:t>
            </a:r>
            <a:r>
              <a:rPr lang="en-US" dirty="0" err="1" smtClean="0"/>
              <a:t>SubScale</a:t>
            </a:r>
            <a:endParaRPr lang="en-US" dirty="0"/>
          </a:p>
        </p:txBody>
      </p:sp>
      <p:pic>
        <p:nvPicPr>
          <p:cNvPr id="4" name="Picture 3" descr="Vertical bar graph comparing SMT Investment to SMT System Alignment to RIT Functioning to DLIT Functioning from 9/1/2011 to 3/19/2014. The graph shows a steady increase over time." title="A bar chart"/>
          <p:cNvPicPr>
            <a:picLocks noChangeAspect="1"/>
          </p:cNvPicPr>
          <p:nvPr/>
        </p:nvPicPr>
        <p:blipFill>
          <a:blip r:embed="rId2"/>
          <a:stretch>
            <a:fillRect/>
          </a:stretch>
        </p:blipFill>
        <p:spPr>
          <a:xfrm>
            <a:off x="228600" y="1447800"/>
            <a:ext cx="8686800" cy="4724400"/>
          </a:xfrm>
          <a:prstGeom prst="rect">
            <a:avLst/>
          </a:prstGeom>
        </p:spPr>
      </p:pic>
    </p:spTree>
    <p:extLst>
      <p:ext uri="{BB962C8B-B14F-4D97-AF65-F5344CB8AC3E}">
        <p14:creationId xmlns:p14="http://schemas.microsoft.com/office/powerpoint/2010/main" val="17241668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 Results: Sub-Subscale</a:t>
            </a:r>
            <a:endParaRPr lang="en-US" dirty="0"/>
          </a:p>
        </p:txBody>
      </p:sp>
      <p:pic>
        <p:nvPicPr>
          <p:cNvPr id="4" name="Picture 3" descr="A bar chart showing SCA results from 2012-2014.  The data is rated 0-100% and clumped into categories around SCA sections." title="A bar chart"/>
          <p:cNvPicPr>
            <a:picLocks noChangeAspect="1"/>
          </p:cNvPicPr>
          <p:nvPr/>
        </p:nvPicPr>
        <p:blipFill>
          <a:blip r:embed="rId2"/>
          <a:stretch>
            <a:fillRect/>
          </a:stretch>
        </p:blipFill>
        <p:spPr>
          <a:xfrm>
            <a:off x="152400" y="1600200"/>
            <a:ext cx="8728688" cy="4495800"/>
          </a:xfrm>
          <a:prstGeom prst="rect">
            <a:avLst/>
          </a:prstGeom>
        </p:spPr>
      </p:pic>
      <p:sp>
        <p:nvSpPr>
          <p:cNvPr id="5" name="Rectangle 4" title="A box for layout purposes only."/>
          <p:cNvSpPr/>
          <p:nvPr/>
        </p:nvSpPr>
        <p:spPr>
          <a:xfrm>
            <a:off x="8423888" y="4800600"/>
            <a:ext cx="4572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45131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 Action Planning	</a:t>
            </a:r>
            <a:endParaRPr lang="en-US" dirty="0"/>
          </a:p>
        </p:txBody>
      </p:sp>
      <p:sp>
        <p:nvSpPr>
          <p:cNvPr id="3" name="Content Placeholder 2"/>
          <p:cNvSpPr>
            <a:spLocks noGrp="1"/>
          </p:cNvSpPr>
          <p:nvPr>
            <p:ph idx="1"/>
          </p:nvPr>
        </p:nvSpPr>
        <p:spPr>
          <a:xfrm>
            <a:off x="228600" y="1371600"/>
            <a:ext cx="8686800" cy="4724400"/>
          </a:xfrm>
        </p:spPr>
        <p:txBody>
          <a:bodyPr/>
          <a:lstStyle/>
          <a:p>
            <a:r>
              <a:rPr lang="en-US" sz="2800" dirty="0" smtClean="0"/>
              <a:t>Review Items with scores of 0 and 1</a:t>
            </a:r>
          </a:p>
          <a:p>
            <a:r>
              <a:rPr lang="en-US" sz="2800" dirty="0" smtClean="0"/>
              <a:t>Identify several items for action planning that may be completed within the next 3 months</a:t>
            </a:r>
          </a:p>
          <a:p>
            <a:pPr lvl="1"/>
            <a:r>
              <a:rPr lang="en-US" sz="2400" dirty="0" smtClean="0"/>
              <a:t>Look for Quick wins</a:t>
            </a:r>
          </a:p>
          <a:p>
            <a:pPr lvl="1"/>
            <a:r>
              <a:rPr lang="en-US" sz="2400" dirty="0" smtClean="0"/>
              <a:t>Define the Action</a:t>
            </a:r>
          </a:p>
          <a:p>
            <a:pPr lvl="1"/>
            <a:r>
              <a:rPr lang="en-US" sz="2400" dirty="0" smtClean="0"/>
              <a:t>Determine: </a:t>
            </a:r>
          </a:p>
          <a:p>
            <a:pPr lvl="2"/>
            <a:r>
              <a:rPr lang="en-US" sz="2400" dirty="0" smtClean="0"/>
              <a:t>Who is responsible</a:t>
            </a:r>
          </a:p>
          <a:p>
            <a:pPr lvl="2"/>
            <a:r>
              <a:rPr lang="en-US" sz="2400" dirty="0" smtClean="0"/>
              <a:t>When it will be accomplished</a:t>
            </a:r>
          </a:p>
          <a:p>
            <a:pPr lvl="2"/>
            <a:r>
              <a:rPr lang="en-US" sz="2400" dirty="0" smtClean="0"/>
              <a:t>Progress monitoring schedule for problem solving </a:t>
            </a:r>
          </a:p>
          <a:p>
            <a:pPr lvl="1"/>
            <a:endParaRPr lang="en-US" dirty="0"/>
          </a:p>
        </p:txBody>
      </p:sp>
    </p:spTree>
    <p:extLst>
      <p:ext uri="{BB962C8B-B14F-4D97-AF65-F5344CB8AC3E}">
        <p14:creationId xmlns:p14="http://schemas.microsoft.com/office/powerpoint/2010/main" val="41198706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Action Plan</a:t>
            </a:r>
            <a:endParaRPr lang="en-US" dirty="0"/>
          </a:p>
        </p:txBody>
      </p:sp>
      <p:pic>
        <p:nvPicPr>
          <p:cNvPr id="7" name="Picture 6" descr="Screen shot of a sample SCA" title="Screen shot of a sample SCA"/>
          <p:cNvPicPr>
            <a:picLocks noChangeAspect="1"/>
          </p:cNvPicPr>
          <p:nvPr/>
        </p:nvPicPr>
        <p:blipFill>
          <a:blip r:embed="rId2"/>
          <a:stretch>
            <a:fillRect/>
          </a:stretch>
        </p:blipFill>
        <p:spPr>
          <a:xfrm>
            <a:off x="152400" y="189039"/>
            <a:ext cx="8839200" cy="6440361"/>
          </a:xfrm>
          <a:prstGeom prst="rect">
            <a:avLst/>
          </a:prstGeom>
        </p:spPr>
      </p:pic>
    </p:spTree>
    <p:extLst>
      <p:ext uri="{BB962C8B-B14F-4D97-AF65-F5344CB8AC3E}">
        <p14:creationId xmlns:p14="http://schemas.microsoft.com/office/powerpoint/2010/main" val="1441111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District Capacity Assessment (DCA)</a:t>
            </a:r>
            <a:endParaRPr lang="en-US" sz="3600" dirty="0"/>
          </a:p>
        </p:txBody>
      </p:sp>
      <p:sp>
        <p:nvSpPr>
          <p:cNvPr id="3" name="Content Placeholder 2"/>
          <p:cNvSpPr>
            <a:spLocks noGrp="1"/>
          </p:cNvSpPr>
          <p:nvPr>
            <p:ph idx="1"/>
          </p:nvPr>
        </p:nvSpPr>
        <p:spPr>
          <a:xfrm>
            <a:off x="152400" y="1371600"/>
            <a:ext cx="8686800" cy="4525963"/>
          </a:xfrm>
        </p:spPr>
        <p:txBody>
          <a:bodyPr/>
          <a:lstStyle/>
          <a:p>
            <a:r>
              <a:rPr lang="en-US" dirty="0" smtClean="0"/>
              <a:t>Purpose:</a:t>
            </a:r>
          </a:p>
          <a:p>
            <a:pPr lvl="1"/>
            <a:r>
              <a:rPr lang="en-US" dirty="0" smtClean="0"/>
              <a:t>Measure of the capacity </a:t>
            </a:r>
            <a:r>
              <a:rPr lang="en-US" dirty="0"/>
              <a:t>for implementation of effective innovations in schools, districts, and regions in the state</a:t>
            </a:r>
          </a:p>
          <a:p>
            <a:pPr lvl="1"/>
            <a:r>
              <a:rPr lang="en-US" dirty="0"/>
              <a:t>Provide a structured process for the development of a District Capacity Action Plan </a:t>
            </a:r>
            <a:endParaRPr lang="en-US" dirty="0" smtClean="0"/>
          </a:p>
          <a:p>
            <a:r>
              <a:rPr lang="en-US" sz="2800" dirty="0"/>
              <a:t>Administration:</a:t>
            </a:r>
          </a:p>
          <a:p>
            <a:pPr lvl="1"/>
            <a:r>
              <a:rPr lang="en-US" sz="2600" dirty="0"/>
              <a:t>Completed </a:t>
            </a:r>
            <a:r>
              <a:rPr lang="en-US" sz="2600" dirty="0" smtClean="0"/>
              <a:t>by District Implementation Team</a:t>
            </a:r>
          </a:p>
          <a:p>
            <a:pPr lvl="1"/>
            <a:r>
              <a:rPr lang="en-US" sz="2600" dirty="0" smtClean="0"/>
              <a:t>2x </a:t>
            </a:r>
            <a:r>
              <a:rPr lang="en-US" sz="2600" dirty="0"/>
              <a:t>a year </a:t>
            </a:r>
          </a:p>
          <a:p>
            <a:pPr lvl="1"/>
            <a:endParaRPr lang="en-US" dirty="0"/>
          </a:p>
        </p:txBody>
      </p:sp>
    </p:spTree>
    <p:extLst>
      <p:ext uri="{BB962C8B-B14F-4D97-AF65-F5344CB8AC3E}">
        <p14:creationId xmlns:p14="http://schemas.microsoft.com/office/powerpoint/2010/main" val="37802551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DCA Screenshot</a:t>
            </a:r>
            <a:endParaRPr lang="en-US" dirty="0"/>
          </a:p>
        </p:txBody>
      </p:sp>
      <p:pic>
        <p:nvPicPr>
          <p:cNvPr id="2" name="Picture 1" descr="A screen shot of a sample DCA" title="A screen shot of a sample DCA"/>
          <p:cNvPicPr>
            <a:picLocks noChangeAspect="1"/>
          </p:cNvPicPr>
          <p:nvPr/>
        </p:nvPicPr>
        <p:blipFill>
          <a:blip r:embed="rId2"/>
          <a:stretch>
            <a:fillRect/>
          </a:stretch>
        </p:blipFill>
        <p:spPr>
          <a:xfrm>
            <a:off x="685800" y="228600"/>
            <a:ext cx="7543800" cy="7971117"/>
          </a:xfrm>
          <a:prstGeom prst="rect">
            <a:avLst/>
          </a:prstGeom>
        </p:spPr>
      </p:pic>
    </p:spTree>
    <p:extLst>
      <p:ext uri="{BB962C8B-B14F-4D97-AF65-F5344CB8AC3E}">
        <p14:creationId xmlns:p14="http://schemas.microsoft.com/office/powerpoint/2010/main" val="13601326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Results</a:t>
            </a:r>
            <a:endParaRPr lang="en-US" dirty="0"/>
          </a:p>
        </p:txBody>
      </p:sp>
      <p:pic>
        <p:nvPicPr>
          <p:cNvPr id="4" name="Picture 6" descr="A bar chart showing DCA results from 2013-2014.  The data is rated on a 0-100% scale and includes categories from the DCA." title="A bar chart"/>
          <p:cNvPicPr>
            <a:picLocks noGrp="1" noChangeAspect="1"/>
          </p:cNvPicPr>
          <p:nvPr>
            <p:ph idx="1"/>
          </p:nvPr>
        </p:nvPicPr>
        <p:blipFill>
          <a:blip r:embed="rId2">
            <a:extLst>
              <a:ext uri="{28A0092B-C50C-407E-A947-70E740481C1C}">
                <a14:useLocalDpi xmlns:a14="http://schemas.microsoft.com/office/drawing/2010/main" val="0"/>
              </a:ext>
            </a:extLst>
          </a:blip>
          <a:srcRect l="5674" r="567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A box or layout purposes only."/>
          <p:cNvSpPr/>
          <p:nvPr/>
        </p:nvSpPr>
        <p:spPr>
          <a:xfrm>
            <a:off x="1600200" y="1625600"/>
            <a:ext cx="55626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84842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8610600" cy="1085850"/>
          </a:xfrm>
        </p:spPr>
        <p:txBody>
          <a:bodyPr/>
          <a:lstStyle/>
          <a:p>
            <a:r>
              <a:rPr lang="en-US" sz="2800" dirty="0" smtClean="0"/>
              <a:t>Observation Tool for Instructional Supports and Systems (OTISS)</a:t>
            </a:r>
            <a:endParaRPr lang="en-US" sz="2800" dirty="0"/>
          </a:p>
        </p:txBody>
      </p:sp>
      <p:sp>
        <p:nvSpPr>
          <p:cNvPr id="4" name="TextBox 3" title="Color box for emphasis"/>
          <p:cNvSpPr txBox="1"/>
          <p:nvPr/>
        </p:nvSpPr>
        <p:spPr>
          <a:xfrm>
            <a:off x="838200" y="5029200"/>
            <a:ext cx="7467600" cy="640080"/>
          </a:xfrm>
          <a:prstGeom prst="rect">
            <a:avLst/>
          </a:prstGeom>
          <a:solidFill>
            <a:schemeClr val="accent2">
              <a:lumMod val="75000"/>
            </a:schemeClr>
          </a:solidFill>
        </p:spPr>
        <p:txBody>
          <a:bodyPr wrap="square" rtlCol="0">
            <a:spAutoFit/>
          </a:bodyPr>
          <a:lstStyle/>
          <a:p>
            <a:pPr algn="ctr"/>
            <a:endParaRPr lang="en-US" dirty="0">
              <a:solidFill>
                <a:srgbClr val="FFFFFF"/>
              </a:solidFill>
            </a:endParaRPr>
          </a:p>
        </p:txBody>
      </p:sp>
      <p:sp>
        <p:nvSpPr>
          <p:cNvPr id="3" name="Content Placeholder 2"/>
          <p:cNvSpPr>
            <a:spLocks noGrp="1"/>
          </p:cNvSpPr>
          <p:nvPr>
            <p:ph idx="1"/>
          </p:nvPr>
        </p:nvSpPr>
        <p:spPr>
          <a:xfrm>
            <a:off x="228600" y="1600201"/>
            <a:ext cx="8686800" cy="3962400"/>
          </a:xfrm>
        </p:spPr>
        <p:txBody>
          <a:bodyPr/>
          <a:lstStyle/>
          <a:p>
            <a:r>
              <a:rPr lang="en-US" sz="3600" dirty="0" smtClean="0"/>
              <a:t>Purpose:</a:t>
            </a:r>
          </a:p>
          <a:p>
            <a:pPr lvl="1"/>
            <a:r>
              <a:rPr lang="en-US" sz="3200" dirty="0" smtClean="0"/>
              <a:t>Measure of </a:t>
            </a:r>
            <a:r>
              <a:rPr lang="en-US" sz="3200" dirty="0"/>
              <a:t>the quality of </a:t>
            </a:r>
            <a:r>
              <a:rPr lang="en-US" sz="3200" b="1" dirty="0"/>
              <a:t>systems and supports </a:t>
            </a:r>
            <a:r>
              <a:rPr lang="en-US" sz="3200" dirty="0"/>
              <a:t>available to help teachers use best practices for instruction </a:t>
            </a:r>
            <a:endParaRPr lang="en-US" sz="3200" dirty="0" smtClean="0"/>
          </a:p>
          <a:p>
            <a:pPr lvl="1" eaLnBrk="1" hangingPunct="1">
              <a:lnSpc>
                <a:spcPct val="85000"/>
              </a:lnSpc>
            </a:pPr>
            <a:r>
              <a:rPr lang="en-US" sz="3200" dirty="0">
                <a:latin typeface="Calibri"/>
                <a:cs typeface="Calibri"/>
              </a:rPr>
              <a:t>Implementation Team </a:t>
            </a:r>
            <a:r>
              <a:rPr lang="en-US" sz="3200" dirty="0" smtClean="0">
                <a:latin typeface="Calibri"/>
                <a:cs typeface="Calibri"/>
              </a:rPr>
              <a:t>accountability</a:t>
            </a:r>
          </a:p>
          <a:p>
            <a:pPr marL="6350" lvl="1" indent="0" algn="ctr" eaLnBrk="1" hangingPunct="1">
              <a:lnSpc>
                <a:spcPct val="85000"/>
              </a:lnSpc>
              <a:spcBef>
                <a:spcPts val="4800"/>
              </a:spcBef>
              <a:buNone/>
            </a:pPr>
            <a:r>
              <a:rPr lang="en-US" sz="4000" b="1" dirty="0">
                <a:solidFill>
                  <a:schemeClr val="bg1">
                    <a:lumMod val="95000"/>
                  </a:schemeClr>
                </a:solidFill>
                <a:latin typeface="Calibri"/>
                <a:ea typeface="MS PGothic" charset="0"/>
                <a:cs typeface="Calibri"/>
              </a:rPr>
              <a:t>NOT teacher accountability</a:t>
            </a:r>
          </a:p>
          <a:p>
            <a:pPr marL="635000" lvl="1" indent="0">
              <a:buNone/>
            </a:pPr>
            <a:endParaRPr lang="en-US" dirty="0"/>
          </a:p>
          <a:p>
            <a:endParaRPr lang="en-US" dirty="0"/>
          </a:p>
        </p:txBody>
      </p:sp>
    </p:spTree>
    <p:extLst>
      <p:ext uri="{BB962C8B-B14F-4D97-AF65-F5344CB8AC3E}">
        <p14:creationId xmlns:p14="http://schemas.microsoft.com/office/powerpoint/2010/main" val="21233552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OTISS: Development </a:t>
            </a:r>
            <a:endParaRPr lang="en-US" dirty="0"/>
          </a:p>
        </p:txBody>
      </p:sp>
      <p:sp>
        <p:nvSpPr>
          <p:cNvPr id="3" name="Content Placeholder 2"/>
          <p:cNvSpPr>
            <a:spLocks noGrp="1"/>
          </p:cNvSpPr>
          <p:nvPr>
            <p:ph idx="1"/>
          </p:nvPr>
        </p:nvSpPr>
        <p:spPr>
          <a:xfrm>
            <a:off x="228600" y="1295400"/>
            <a:ext cx="8686800" cy="4830763"/>
          </a:xfrm>
        </p:spPr>
        <p:txBody>
          <a:bodyPr/>
          <a:lstStyle/>
          <a:p>
            <a:pPr eaLnBrk="1" hangingPunct="1">
              <a:lnSpc>
                <a:spcPct val="85000"/>
              </a:lnSpc>
            </a:pPr>
            <a:r>
              <a:rPr lang="en-US" sz="3600" dirty="0" smtClean="0">
                <a:latin typeface="Calibri"/>
                <a:cs typeface="Calibri"/>
              </a:rPr>
              <a:t>Hattie </a:t>
            </a:r>
            <a:r>
              <a:rPr lang="en-US" sz="3600" dirty="0">
                <a:latin typeface="Calibri"/>
                <a:cs typeface="Calibri"/>
              </a:rPr>
              <a:t>(2009) meta-meta-analysis</a:t>
            </a:r>
          </a:p>
          <a:p>
            <a:pPr eaLnBrk="1" hangingPunct="1">
              <a:lnSpc>
                <a:spcPct val="85000"/>
              </a:lnSpc>
            </a:pPr>
            <a:r>
              <a:rPr lang="en-US" sz="3600" dirty="0">
                <a:latin typeface="Calibri"/>
                <a:cs typeface="Calibri"/>
              </a:rPr>
              <a:t>Select instruction practices</a:t>
            </a:r>
          </a:p>
          <a:p>
            <a:pPr lvl="1" eaLnBrk="1" hangingPunct="1">
              <a:lnSpc>
                <a:spcPct val="85000"/>
              </a:lnSpc>
            </a:pPr>
            <a:r>
              <a:rPr lang="en-US" dirty="0">
                <a:latin typeface="Calibri"/>
                <a:ea typeface="MS PGothic" charset="0"/>
                <a:cs typeface="Calibri"/>
              </a:rPr>
              <a:t>Evidence-based (demonstrated to improve student outcomes)</a:t>
            </a:r>
          </a:p>
          <a:p>
            <a:pPr lvl="1" eaLnBrk="1" hangingPunct="1">
              <a:lnSpc>
                <a:spcPct val="85000"/>
              </a:lnSpc>
            </a:pPr>
            <a:r>
              <a:rPr lang="en-US" dirty="0">
                <a:latin typeface="Calibri"/>
                <a:ea typeface="MS PGothic" charset="0"/>
                <a:cs typeface="Calibri"/>
              </a:rPr>
              <a:t>Observable in a 10-minute segment of instruction</a:t>
            </a:r>
          </a:p>
          <a:p>
            <a:pPr lvl="1" eaLnBrk="1" hangingPunct="1">
              <a:lnSpc>
                <a:spcPct val="85000"/>
              </a:lnSpc>
            </a:pPr>
            <a:r>
              <a:rPr lang="en-US" dirty="0">
                <a:latin typeface="Calibri"/>
                <a:ea typeface="MS PGothic" charset="0"/>
                <a:cs typeface="Calibri"/>
              </a:rPr>
              <a:t>Not event/time related (any 10-minute segment</a:t>
            </a:r>
            <a:r>
              <a:rPr lang="en-US" dirty="0" smtClean="0">
                <a:latin typeface="Calibri"/>
                <a:ea typeface="MS PGothic" charset="0"/>
                <a:cs typeface="Calibri"/>
              </a:rPr>
              <a:t>)</a:t>
            </a:r>
          </a:p>
          <a:p>
            <a:pPr lvl="1" eaLnBrk="1" hangingPunct="1">
              <a:lnSpc>
                <a:spcPct val="85000"/>
              </a:lnSpc>
            </a:pPr>
            <a:r>
              <a:rPr lang="en-US" dirty="0" smtClean="0">
                <a:latin typeface="Calibri"/>
                <a:ea typeface="MS PGothic" charset="0"/>
                <a:cs typeface="Calibri"/>
              </a:rPr>
              <a:t>Content Free</a:t>
            </a:r>
          </a:p>
          <a:p>
            <a:pPr lvl="1" eaLnBrk="1" hangingPunct="1">
              <a:lnSpc>
                <a:spcPct val="85000"/>
              </a:lnSpc>
            </a:pPr>
            <a:r>
              <a:rPr lang="en-US" dirty="0" smtClean="0">
                <a:latin typeface="Calibri"/>
                <a:ea typeface="MS PGothic" charset="0"/>
                <a:cs typeface="Calibri"/>
              </a:rPr>
              <a:t>Applicable to any grade level </a:t>
            </a:r>
            <a:endParaRPr lang="en-US" dirty="0">
              <a:latin typeface="Calibri"/>
              <a:ea typeface="MS PGothic" charset="0"/>
              <a:cs typeface="Calibri"/>
            </a:endParaRPr>
          </a:p>
          <a:p>
            <a:endParaRPr lang="en-US" dirty="0"/>
          </a:p>
        </p:txBody>
      </p:sp>
    </p:spTree>
    <p:extLst>
      <p:ext uri="{BB962C8B-B14F-4D97-AF65-F5344CB8AC3E}">
        <p14:creationId xmlns:p14="http://schemas.microsoft.com/office/powerpoint/2010/main" val="40760273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OTISS Screenshot</a:t>
            </a:r>
            <a:endParaRPr lang="en-US" dirty="0"/>
          </a:p>
        </p:txBody>
      </p:sp>
      <p:pic>
        <p:nvPicPr>
          <p:cNvPr id="2" name="Picture 1" descr="A screen shot of the OTISS tool in development" title="A screen shot of the OTISS tool in development"/>
          <p:cNvPicPr>
            <a:picLocks noChangeAspect="1"/>
          </p:cNvPicPr>
          <p:nvPr/>
        </p:nvPicPr>
        <p:blipFill>
          <a:blip r:embed="rId2"/>
          <a:stretch>
            <a:fillRect/>
          </a:stretch>
        </p:blipFill>
        <p:spPr>
          <a:xfrm>
            <a:off x="127000" y="0"/>
            <a:ext cx="8875059" cy="6858000"/>
          </a:xfrm>
          <a:prstGeom prst="rect">
            <a:avLst/>
          </a:prstGeom>
        </p:spPr>
      </p:pic>
      <p:sp>
        <p:nvSpPr>
          <p:cNvPr id="5" name="Rectangle 4" title="A box for layout purposes only."/>
          <p:cNvSpPr/>
          <p:nvPr/>
        </p:nvSpPr>
        <p:spPr>
          <a:xfrm>
            <a:off x="7848600" y="381000"/>
            <a:ext cx="914400" cy="556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Tree>
    <p:extLst>
      <p:ext uri="{BB962C8B-B14F-4D97-AF65-F5344CB8AC3E}">
        <p14:creationId xmlns:p14="http://schemas.microsoft.com/office/powerpoint/2010/main" val="2543444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98778" y="200025"/>
            <a:ext cx="8610600" cy="1085850"/>
          </a:xfrm>
        </p:spPr>
        <p:txBody>
          <a:bodyPr/>
          <a:lstStyle/>
          <a:p>
            <a:pPr algn="ctr"/>
            <a:r>
              <a:rPr lang="en-US" dirty="0">
                <a:solidFill>
                  <a:srgbClr val="FFFFFF"/>
                </a:solidFill>
                <a:latin typeface="Myriad Web Pro" charset="0"/>
              </a:rPr>
              <a:t>Formula for Success</a:t>
            </a:r>
          </a:p>
        </p:txBody>
      </p:sp>
      <p:pic>
        <p:nvPicPr>
          <p:cNvPr id="1026" name="Picture 2" descr="Graphic showing four boxes with text set up as a multiplication equation:&#10; &#10;WHAT: Effective Innovations times WHO &amp; HOW: Effective Implementation times WHERE: Enabling Contexts equals WHY: Educationally Significant Outcomes&#10;" title="Graphic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501775"/>
            <a:ext cx="90170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2368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title="A box for layout purposes only."/>
          <p:cNvSpPr txBox="1">
            <a:spLocks noChangeArrowheads="1"/>
          </p:cNvSpPr>
          <p:nvPr/>
        </p:nvSpPr>
        <p:spPr bwMode="auto">
          <a:xfrm>
            <a:off x="0" y="35507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04040"/>
                </a:solidFill>
                <a:latin typeface="Myriad Pro" charset="0"/>
                <a:ea typeface="MS PGothic" charset="0"/>
                <a:cs typeface="Calibri" charset="0"/>
              </a:defRPr>
            </a:lvl1pPr>
            <a:lvl2pPr marL="37931725" indent="-37474525">
              <a:defRPr sz="2800">
                <a:solidFill>
                  <a:srgbClr val="404040"/>
                </a:solidFill>
                <a:latin typeface="Myriad Pro" charset="0"/>
                <a:ea typeface="Calibri" charset="0"/>
                <a:cs typeface="Calibri" charset="0"/>
              </a:defRPr>
            </a:lvl2pPr>
            <a:lvl3pPr>
              <a:defRPr sz="2400">
                <a:solidFill>
                  <a:srgbClr val="404040"/>
                </a:solidFill>
                <a:latin typeface="Myriad Pro" charset="0"/>
                <a:ea typeface="Calibri" charset="0"/>
                <a:cs typeface="Calibri" charset="0"/>
              </a:defRPr>
            </a:lvl3pPr>
            <a:lvl4pPr>
              <a:defRPr sz="2000">
                <a:solidFill>
                  <a:srgbClr val="404040"/>
                </a:solidFill>
                <a:latin typeface="Myriad Pro" charset="0"/>
                <a:ea typeface="Calibri" charset="0"/>
                <a:cs typeface="Calibri" charset="0"/>
              </a:defRPr>
            </a:lvl4pPr>
            <a:lvl5pPr>
              <a:defRPr sz="2000">
                <a:solidFill>
                  <a:srgbClr val="404040"/>
                </a:solidFill>
                <a:latin typeface="Myriad Pro" charset="0"/>
                <a:ea typeface="Calibri" charset="0"/>
                <a:cs typeface="Calibri" charset="0"/>
              </a:defRPr>
            </a:lvl5pPr>
            <a:lvl6pPr eaLnBrk="0" hangingPunct="0">
              <a:defRPr sz="2000">
                <a:solidFill>
                  <a:srgbClr val="404040"/>
                </a:solidFill>
                <a:latin typeface="Myriad Pro" charset="0"/>
                <a:ea typeface="Calibri" charset="0"/>
                <a:cs typeface="Calibri" charset="0"/>
              </a:defRPr>
            </a:lvl6pPr>
            <a:lvl7pPr eaLnBrk="0" hangingPunct="0">
              <a:defRPr sz="2000">
                <a:solidFill>
                  <a:srgbClr val="404040"/>
                </a:solidFill>
                <a:latin typeface="Myriad Pro" charset="0"/>
                <a:ea typeface="Calibri" charset="0"/>
                <a:cs typeface="Calibri" charset="0"/>
              </a:defRPr>
            </a:lvl7pPr>
            <a:lvl8pPr eaLnBrk="0" hangingPunct="0">
              <a:defRPr sz="2000">
                <a:solidFill>
                  <a:srgbClr val="404040"/>
                </a:solidFill>
                <a:latin typeface="Myriad Pro" charset="0"/>
                <a:ea typeface="Calibri" charset="0"/>
                <a:cs typeface="Calibri" charset="0"/>
              </a:defRPr>
            </a:lvl8pPr>
            <a:lvl9pPr eaLnBrk="0" hangingPunct="0">
              <a:defRPr sz="2000">
                <a:solidFill>
                  <a:srgbClr val="404040"/>
                </a:solidFill>
                <a:latin typeface="Myriad Pro" charset="0"/>
                <a:ea typeface="Calibri" charset="0"/>
                <a:cs typeface="Calibri" charset="0"/>
              </a:defRPr>
            </a:lvl9pPr>
          </a:lstStyle>
          <a:p>
            <a:pPr algn="ctr" eaLnBrk="1" hangingPunct="1"/>
            <a:endParaRPr lang="en-US" sz="4400" b="1" dirty="0">
              <a:solidFill>
                <a:srgbClr val="FFFFFF"/>
              </a:solidFill>
              <a:latin typeface="Myriad Web Pro" charset="0"/>
            </a:endParaRPr>
          </a:p>
        </p:txBody>
      </p:sp>
      <p:sp>
        <p:nvSpPr>
          <p:cNvPr id="2" name="Title 1"/>
          <p:cNvSpPr>
            <a:spLocks noGrp="1"/>
          </p:cNvSpPr>
          <p:nvPr>
            <p:ph type="title"/>
          </p:nvPr>
        </p:nvSpPr>
        <p:spPr>
          <a:xfrm>
            <a:off x="266700" y="304800"/>
            <a:ext cx="8610600" cy="1085850"/>
          </a:xfrm>
        </p:spPr>
        <p:txBody>
          <a:bodyPr/>
          <a:lstStyle/>
          <a:p>
            <a:pPr algn="ctr" eaLnBrk="1" hangingPunct="1"/>
            <a:r>
              <a:rPr lang="en-US" sz="4000" dirty="0">
                <a:solidFill>
                  <a:srgbClr val="FFFFFF"/>
                </a:solidFill>
                <a:latin typeface="Myriad Web Pro" charset="0"/>
              </a:rPr>
              <a:t>OTISS Usability Testing </a:t>
            </a:r>
            <a:r>
              <a:rPr lang="en-US" sz="4000" dirty="0" smtClean="0">
                <a:solidFill>
                  <a:srgbClr val="FFFFFF"/>
                </a:solidFill>
                <a:latin typeface="Myriad Web Pro" charset="0"/>
              </a:rPr>
              <a:t>Data</a:t>
            </a:r>
            <a:br>
              <a:rPr lang="en-US" sz="4000" dirty="0" smtClean="0">
                <a:solidFill>
                  <a:srgbClr val="FFFFFF"/>
                </a:solidFill>
                <a:latin typeface="Myriad Web Pro" charset="0"/>
              </a:rPr>
            </a:br>
            <a:r>
              <a:rPr lang="en-US" sz="2400" dirty="0" smtClean="0">
                <a:solidFill>
                  <a:srgbClr val="FFFFFF"/>
                </a:solidFill>
                <a:latin typeface="Myriad Web Pro" charset="0"/>
              </a:rPr>
              <a:t>(all schools)</a:t>
            </a:r>
            <a:endParaRPr lang="en-US" sz="4000" dirty="0">
              <a:solidFill>
                <a:srgbClr val="FFFFFF"/>
              </a:solidFill>
              <a:latin typeface="Myriad Web Pro" charset="0"/>
            </a:endParaRPr>
          </a:p>
        </p:txBody>
      </p:sp>
      <p:pic>
        <p:nvPicPr>
          <p:cNvPr id="7170" name="Picture 2" descr="Graph plots Usability Testing Data in Five elementary schools in NY&#10;" title="Vertical Bar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82750"/>
            <a:ext cx="8382000"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55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title="A box for layout purposes only."/>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04040"/>
                </a:solidFill>
                <a:latin typeface="Myriad Pro" charset="0"/>
                <a:ea typeface="MS PGothic" charset="0"/>
                <a:cs typeface="Calibri" charset="0"/>
              </a:defRPr>
            </a:lvl1pPr>
            <a:lvl2pPr marL="37931725" indent="-37474525">
              <a:defRPr sz="2800">
                <a:solidFill>
                  <a:srgbClr val="404040"/>
                </a:solidFill>
                <a:latin typeface="Myriad Pro" charset="0"/>
                <a:ea typeface="Calibri" charset="0"/>
                <a:cs typeface="Calibri" charset="0"/>
              </a:defRPr>
            </a:lvl2pPr>
            <a:lvl3pPr>
              <a:defRPr sz="2400">
                <a:solidFill>
                  <a:srgbClr val="404040"/>
                </a:solidFill>
                <a:latin typeface="Myriad Pro" charset="0"/>
                <a:ea typeface="Calibri" charset="0"/>
                <a:cs typeface="Calibri" charset="0"/>
              </a:defRPr>
            </a:lvl3pPr>
            <a:lvl4pPr>
              <a:defRPr sz="2000">
                <a:solidFill>
                  <a:srgbClr val="404040"/>
                </a:solidFill>
                <a:latin typeface="Myriad Pro" charset="0"/>
                <a:ea typeface="Calibri" charset="0"/>
                <a:cs typeface="Calibri" charset="0"/>
              </a:defRPr>
            </a:lvl4pPr>
            <a:lvl5pPr>
              <a:defRPr sz="2000">
                <a:solidFill>
                  <a:srgbClr val="404040"/>
                </a:solidFill>
                <a:latin typeface="Myriad Pro" charset="0"/>
                <a:ea typeface="Calibri" charset="0"/>
                <a:cs typeface="Calibri" charset="0"/>
              </a:defRPr>
            </a:lvl5pPr>
            <a:lvl6pPr eaLnBrk="0" hangingPunct="0">
              <a:defRPr sz="2000">
                <a:solidFill>
                  <a:srgbClr val="404040"/>
                </a:solidFill>
                <a:latin typeface="Myriad Pro" charset="0"/>
                <a:ea typeface="Calibri" charset="0"/>
                <a:cs typeface="Calibri" charset="0"/>
              </a:defRPr>
            </a:lvl6pPr>
            <a:lvl7pPr eaLnBrk="0" hangingPunct="0">
              <a:defRPr sz="2000">
                <a:solidFill>
                  <a:srgbClr val="404040"/>
                </a:solidFill>
                <a:latin typeface="Myriad Pro" charset="0"/>
                <a:ea typeface="Calibri" charset="0"/>
                <a:cs typeface="Calibri" charset="0"/>
              </a:defRPr>
            </a:lvl7pPr>
            <a:lvl8pPr eaLnBrk="0" hangingPunct="0">
              <a:defRPr sz="2000">
                <a:solidFill>
                  <a:srgbClr val="404040"/>
                </a:solidFill>
                <a:latin typeface="Myriad Pro" charset="0"/>
                <a:ea typeface="Calibri" charset="0"/>
                <a:cs typeface="Calibri" charset="0"/>
              </a:defRPr>
            </a:lvl8pPr>
            <a:lvl9pPr eaLnBrk="0" hangingPunct="0">
              <a:defRPr sz="2000">
                <a:solidFill>
                  <a:srgbClr val="404040"/>
                </a:solidFill>
                <a:latin typeface="Myriad Pro" charset="0"/>
                <a:ea typeface="Calibri" charset="0"/>
                <a:cs typeface="Calibri" charset="0"/>
              </a:defRPr>
            </a:lvl9pPr>
          </a:lstStyle>
          <a:p>
            <a:pPr algn="ctr" eaLnBrk="1" hangingPunct="1"/>
            <a:endParaRPr lang="en-US" sz="4400" b="1" dirty="0">
              <a:solidFill>
                <a:srgbClr val="FFFFFF"/>
              </a:solidFill>
              <a:latin typeface="Myriad Web Pro" charset="0"/>
            </a:endParaRPr>
          </a:p>
        </p:txBody>
      </p:sp>
      <p:sp>
        <p:nvSpPr>
          <p:cNvPr id="6" name="Title 1"/>
          <p:cNvSpPr>
            <a:spLocks noGrp="1"/>
          </p:cNvSpPr>
          <p:nvPr>
            <p:ph type="title"/>
          </p:nvPr>
        </p:nvSpPr>
        <p:spPr>
          <a:xfrm>
            <a:off x="266700" y="228600"/>
            <a:ext cx="8610600" cy="1085850"/>
          </a:xfrm>
        </p:spPr>
        <p:txBody>
          <a:bodyPr/>
          <a:lstStyle/>
          <a:p>
            <a:pPr algn="ctr" eaLnBrk="1" hangingPunct="1"/>
            <a:r>
              <a:rPr lang="en-US" sz="3600" dirty="0">
                <a:solidFill>
                  <a:srgbClr val="FFFFFF"/>
                </a:solidFill>
                <a:latin typeface="Myriad Web Pro" charset="0"/>
              </a:rPr>
              <a:t>OTISS Usability Testing </a:t>
            </a:r>
            <a:r>
              <a:rPr lang="en-US" sz="3600" dirty="0" smtClean="0">
                <a:solidFill>
                  <a:srgbClr val="FFFFFF"/>
                </a:solidFill>
                <a:latin typeface="Myriad Web Pro" charset="0"/>
              </a:rPr>
              <a:t>Data</a:t>
            </a:r>
            <a:br>
              <a:rPr lang="en-US" sz="3600" dirty="0" smtClean="0">
                <a:solidFill>
                  <a:srgbClr val="FFFFFF"/>
                </a:solidFill>
                <a:latin typeface="Myriad Web Pro" charset="0"/>
              </a:rPr>
            </a:br>
            <a:r>
              <a:rPr lang="en-US" sz="2000" dirty="0" smtClean="0">
                <a:solidFill>
                  <a:srgbClr val="FFFFFF"/>
                </a:solidFill>
                <a:latin typeface="Myriad Web Pro" charset="0"/>
              </a:rPr>
              <a:t>(by school)</a:t>
            </a:r>
            <a:endParaRPr lang="en-US" sz="2000" dirty="0">
              <a:solidFill>
                <a:srgbClr val="FFFFFF"/>
              </a:solidFill>
              <a:latin typeface="Myriad Web Pro" charset="0"/>
            </a:endParaRPr>
          </a:p>
        </p:txBody>
      </p:sp>
      <p:pic>
        <p:nvPicPr>
          <p:cNvPr id="8194" name="Picture 2" descr="A bar chart showing school level data for 5 schools gathered using the OTISS tool.  The data is ranked on a scale from 0-2 and around 7 categories in the tool. &#10;" title="Vertical Ba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5737"/>
            <a:ext cx="91440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7212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title="A box for layout purposes only."/>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404040"/>
                </a:solidFill>
                <a:latin typeface="Myriad Pro" charset="0"/>
                <a:ea typeface="MS PGothic" charset="0"/>
                <a:cs typeface="Calibri" charset="0"/>
              </a:defRPr>
            </a:lvl1pPr>
            <a:lvl2pPr marL="37931725" indent="-37474525">
              <a:defRPr sz="2800">
                <a:solidFill>
                  <a:srgbClr val="404040"/>
                </a:solidFill>
                <a:latin typeface="Myriad Pro" charset="0"/>
                <a:ea typeface="Calibri" charset="0"/>
                <a:cs typeface="Calibri" charset="0"/>
              </a:defRPr>
            </a:lvl2pPr>
            <a:lvl3pPr>
              <a:defRPr sz="2400">
                <a:solidFill>
                  <a:srgbClr val="404040"/>
                </a:solidFill>
                <a:latin typeface="Myriad Pro" charset="0"/>
                <a:ea typeface="Calibri" charset="0"/>
                <a:cs typeface="Calibri" charset="0"/>
              </a:defRPr>
            </a:lvl3pPr>
            <a:lvl4pPr>
              <a:defRPr sz="2000">
                <a:solidFill>
                  <a:srgbClr val="404040"/>
                </a:solidFill>
                <a:latin typeface="Myriad Pro" charset="0"/>
                <a:ea typeface="Calibri" charset="0"/>
                <a:cs typeface="Calibri" charset="0"/>
              </a:defRPr>
            </a:lvl4pPr>
            <a:lvl5pPr>
              <a:defRPr sz="2000">
                <a:solidFill>
                  <a:srgbClr val="404040"/>
                </a:solidFill>
                <a:latin typeface="Myriad Pro" charset="0"/>
                <a:ea typeface="Calibri" charset="0"/>
                <a:cs typeface="Calibri" charset="0"/>
              </a:defRPr>
            </a:lvl5pPr>
            <a:lvl6pPr eaLnBrk="0" hangingPunct="0">
              <a:defRPr sz="2000">
                <a:solidFill>
                  <a:srgbClr val="404040"/>
                </a:solidFill>
                <a:latin typeface="Myriad Pro" charset="0"/>
                <a:ea typeface="Calibri" charset="0"/>
                <a:cs typeface="Calibri" charset="0"/>
              </a:defRPr>
            </a:lvl6pPr>
            <a:lvl7pPr eaLnBrk="0" hangingPunct="0">
              <a:defRPr sz="2000">
                <a:solidFill>
                  <a:srgbClr val="404040"/>
                </a:solidFill>
                <a:latin typeface="Myriad Pro" charset="0"/>
                <a:ea typeface="Calibri" charset="0"/>
                <a:cs typeface="Calibri" charset="0"/>
              </a:defRPr>
            </a:lvl7pPr>
            <a:lvl8pPr eaLnBrk="0" hangingPunct="0">
              <a:defRPr sz="2000">
                <a:solidFill>
                  <a:srgbClr val="404040"/>
                </a:solidFill>
                <a:latin typeface="Myriad Pro" charset="0"/>
                <a:ea typeface="Calibri" charset="0"/>
                <a:cs typeface="Calibri" charset="0"/>
              </a:defRPr>
            </a:lvl8pPr>
            <a:lvl9pPr eaLnBrk="0" hangingPunct="0">
              <a:defRPr sz="2000">
                <a:solidFill>
                  <a:srgbClr val="404040"/>
                </a:solidFill>
                <a:latin typeface="Myriad Pro" charset="0"/>
                <a:ea typeface="Calibri" charset="0"/>
                <a:cs typeface="Calibri" charset="0"/>
              </a:defRPr>
            </a:lvl9pPr>
          </a:lstStyle>
          <a:p>
            <a:pPr algn="ctr" eaLnBrk="1" hangingPunct="1"/>
            <a:endParaRPr lang="en-US" sz="4400" b="1" dirty="0">
              <a:solidFill>
                <a:srgbClr val="FFFFFF"/>
              </a:solidFill>
              <a:latin typeface="Myriad Web Pro" charset="0"/>
            </a:endParaRPr>
          </a:p>
        </p:txBody>
      </p:sp>
      <p:sp>
        <p:nvSpPr>
          <p:cNvPr id="5" name="Title 1"/>
          <p:cNvSpPr>
            <a:spLocks noGrp="1"/>
          </p:cNvSpPr>
          <p:nvPr>
            <p:ph type="title"/>
          </p:nvPr>
        </p:nvSpPr>
        <p:spPr>
          <a:xfrm>
            <a:off x="266700" y="152400"/>
            <a:ext cx="8610600" cy="1085850"/>
          </a:xfrm>
        </p:spPr>
        <p:txBody>
          <a:bodyPr/>
          <a:lstStyle/>
          <a:p>
            <a:pPr algn="ctr" eaLnBrk="1" hangingPunct="1"/>
            <a:r>
              <a:rPr lang="en-US" sz="4000" dirty="0">
                <a:solidFill>
                  <a:srgbClr val="FFFFFF"/>
                </a:solidFill>
                <a:latin typeface="Myriad Web Pro" charset="0"/>
              </a:rPr>
              <a:t>OTISS Usability Testing </a:t>
            </a:r>
            <a:r>
              <a:rPr lang="en-US" sz="4000" dirty="0" smtClean="0">
                <a:solidFill>
                  <a:srgbClr val="FFFFFF"/>
                </a:solidFill>
                <a:latin typeface="Myriad Web Pro" charset="0"/>
              </a:rPr>
              <a:t>Data </a:t>
            </a:r>
            <a:br>
              <a:rPr lang="en-US" sz="4000" dirty="0" smtClean="0">
                <a:solidFill>
                  <a:srgbClr val="FFFFFF"/>
                </a:solidFill>
                <a:latin typeface="Myriad Web Pro" charset="0"/>
              </a:rPr>
            </a:br>
            <a:r>
              <a:rPr lang="en-US" sz="2400" dirty="0" smtClean="0">
                <a:solidFill>
                  <a:srgbClr val="FFFFFF"/>
                </a:solidFill>
                <a:latin typeface="Myriad Web Pro" charset="0"/>
              </a:rPr>
              <a:t>(by intervention)</a:t>
            </a:r>
            <a:endParaRPr lang="en-US" sz="2400" dirty="0">
              <a:solidFill>
                <a:srgbClr val="FFFFFF"/>
              </a:solidFill>
              <a:latin typeface="Myriad Web Pro" charset="0"/>
            </a:endParaRPr>
          </a:p>
        </p:txBody>
      </p:sp>
      <p:pic>
        <p:nvPicPr>
          <p:cNvPr id="9218" name="Picture 2" descr=" A bar chart showing math and reading data gathered using the OTISS tool.  The data is ranked on a scale from 0-2 and around 7 categories in the tool. &#10;" title="Vertical Ba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676400"/>
            <a:ext cx="8761413"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2042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Cascading Model &amp; </a:t>
            </a:r>
            <a:r>
              <a:rPr lang="en-US" sz="4400" dirty="0" smtClean="0"/>
              <a:t>Measures</a:t>
            </a:r>
            <a:endParaRPr lang="en-US" sz="4400" dirty="0"/>
          </a:p>
        </p:txBody>
      </p:sp>
      <p:sp>
        <p:nvSpPr>
          <p:cNvPr id="2" name="Content Placeholder 1"/>
          <p:cNvSpPr>
            <a:spLocks noGrp="1"/>
          </p:cNvSpPr>
          <p:nvPr>
            <p:ph idx="1"/>
          </p:nvPr>
        </p:nvSpPr>
        <p:spPr>
          <a:xfrm>
            <a:off x="228600" y="1524000"/>
            <a:ext cx="8686800" cy="4525963"/>
          </a:xfrm>
        </p:spPr>
        <p:txBody>
          <a:bodyPr/>
          <a:lstStyle/>
          <a:p>
            <a:r>
              <a:rPr lang="en-US" sz="3200" dirty="0" smtClean="0">
                <a:solidFill>
                  <a:srgbClr val="000000"/>
                </a:solidFill>
                <a:latin typeface="Calibri"/>
                <a:cs typeface="Calibri"/>
              </a:rPr>
              <a:t>Student </a:t>
            </a:r>
            <a:r>
              <a:rPr lang="en-US" sz="3200" dirty="0">
                <a:solidFill>
                  <a:srgbClr val="000000"/>
                </a:solidFill>
                <a:latin typeface="Calibri"/>
                <a:cs typeface="Calibri"/>
              </a:rPr>
              <a:t>outcomes (monthly </a:t>
            </a:r>
            <a:r>
              <a:rPr lang="en-US" sz="3200" dirty="0" smtClean="0">
                <a:solidFill>
                  <a:srgbClr val="000000"/>
                </a:solidFill>
                <a:latin typeface="Calibri"/>
                <a:cs typeface="Calibri"/>
              </a:rPr>
              <a:t>data)</a:t>
            </a:r>
          </a:p>
          <a:p>
            <a:r>
              <a:rPr lang="en-US" sz="3200" dirty="0" smtClean="0">
                <a:solidFill>
                  <a:srgbClr val="000000"/>
                </a:solidFill>
                <a:latin typeface="Calibri"/>
                <a:cs typeface="Calibri"/>
              </a:rPr>
              <a:t>OTISS </a:t>
            </a:r>
            <a:r>
              <a:rPr lang="en-US" sz="3200" dirty="0">
                <a:solidFill>
                  <a:srgbClr val="000000"/>
                </a:solidFill>
                <a:latin typeface="Calibri"/>
                <a:cs typeface="Calibri"/>
              </a:rPr>
              <a:t>(every teacher, 3x </a:t>
            </a:r>
            <a:r>
              <a:rPr lang="en-US" sz="3200" dirty="0" smtClean="0">
                <a:solidFill>
                  <a:srgbClr val="000000"/>
                </a:solidFill>
                <a:latin typeface="Calibri"/>
                <a:cs typeface="Calibri"/>
              </a:rPr>
              <a:t>semester)</a:t>
            </a:r>
          </a:p>
          <a:p>
            <a:r>
              <a:rPr lang="en-US" sz="3200" dirty="0" smtClean="0">
                <a:solidFill>
                  <a:srgbClr val="000000"/>
                </a:solidFill>
                <a:latin typeface="Calibri"/>
                <a:cs typeface="Calibri"/>
              </a:rPr>
              <a:t>DCA </a:t>
            </a:r>
            <a:r>
              <a:rPr lang="en-US" sz="3200" dirty="0">
                <a:solidFill>
                  <a:srgbClr val="000000"/>
                </a:solidFill>
                <a:latin typeface="Calibri"/>
                <a:cs typeface="Calibri"/>
              </a:rPr>
              <a:t>(2-3X a </a:t>
            </a:r>
            <a:r>
              <a:rPr lang="en-US" sz="3200" dirty="0" smtClean="0">
                <a:solidFill>
                  <a:srgbClr val="000000"/>
                </a:solidFill>
                <a:latin typeface="Calibri"/>
                <a:cs typeface="Calibri"/>
              </a:rPr>
              <a:t>year)</a:t>
            </a:r>
          </a:p>
          <a:p>
            <a:r>
              <a:rPr lang="en-US" sz="3200" dirty="0" smtClean="0">
                <a:solidFill>
                  <a:srgbClr val="000000"/>
                </a:solidFill>
                <a:latin typeface="Calibri"/>
                <a:cs typeface="Calibri"/>
              </a:rPr>
              <a:t>RIT </a:t>
            </a:r>
            <a:r>
              <a:rPr lang="en-US" sz="3200" dirty="0">
                <a:solidFill>
                  <a:srgbClr val="000000"/>
                </a:solidFill>
                <a:latin typeface="Calibri"/>
                <a:cs typeface="Calibri"/>
              </a:rPr>
              <a:t>(SCA: 2X a </a:t>
            </a:r>
            <a:r>
              <a:rPr lang="en-US" sz="3200" dirty="0" smtClean="0">
                <a:solidFill>
                  <a:srgbClr val="000000"/>
                </a:solidFill>
                <a:latin typeface="Calibri"/>
                <a:cs typeface="Calibri"/>
              </a:rPr>
              <a:t>year)</a:t>
            </a:r>
          </a:p>
          <a:p>
            <a:r>
              <a:rPr lang="en-US" sz="3200" dirty="0" smtClean="0">
                <a:solidFill>
                  <a:srgbClr val="000000"/>
                </a:solidFill>
                <a:latin typeface="Calibri"/>
                <a:cs typeface="Calibri"/>
              </a:rPr>
              <a:t>SMT/STS </a:t>
            </a:r>
            <a:r>
              <a:rPr lang="en-US" sz="3200" dirty="0">
                <a:solidFill>
                  <a:srgbClr val="000000"/>
                </a:solidFill>
                <a:latin typeface="Calibri"/>
                <a:cs typeface="Calibri"/>
              </a:rPr>
              <a:t>(SCA: 2X a year)</a:t>
            </a:r>
            <a:endParaRPr lang="en-US" sz="2000" dirty="0">
              <a:solidFill>
                <a:srgbClr val="000000"/>
              </a:solidFill>
              <a:latin typeface="Calibri"/>
              <a:cs typeface="Calibri"/>
            </a:endParaRPr>
          </a:p>
          <a:p>
            <a:pPr eaLnBrk="1" hangingPunct="1">
              <a:lnSpc>
                <a:spcPct val="85000"/>
              </a:lnSpc>
            </a:pPr>
            <a:endParaRPr lang="en-US" sz="2800" b="1" dirty="0">
              <a:solidFill>
                <a:srgbClr val="001574"/>
              </a:solidFill>
              <a:latin typeface="Arial" charset="0"/>
            </a:endParaRPr>
          </a:p>
          <a:p>
            <a:endParaRPr lang="en-US" dirty="0" smtClean="0"/>
          </a:p>
          <a:p>
            <a:endParaRPr lang="en-US" dirty="0"/>
          </a:p>
        </p:txBody>
      </p:sp>
    </p:spTree>
    <p:extLst>
      <p:ext uri="{BB962C8B-B14F-4D97-AF65-F5344CB8AC3E}">
        <p14:creationId xmlns:p14="http://schemas.microsoft.com/office/powerpoint/2010/main" val="3935675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0"/>
          <p:cNvSpPr>
            <a:spLocks noGrp="1"/>
          </p:cNvSpPr>
          <p:nvPr>
            <p:ph type="title"/>
          </p:nvPr>
        </p:nvSpPr>
        <p:spPr>
          <a:xfrm>
            <a:off x="457200" y="457200"/>
            <a:ext cx="3048000" cy="1143000"/>
          </a:xfrm>
        </p:spPr>
        <p:txBody>
          <a:bodyPr anchor="t" anchorCtr="0"/>
          <a:lstStyle/>
          <a:p>
            <a:r>
              <a:rPr lang="en-US" sz="3600" dirty="0" smtClean="0"/>
              <a:t>Try It Now!</a:t>
            </a:r>
            <a:br>
              <a:rPr lang="en-US" sz="3600" dirty="0" smtClean="0"/>
            </a:br>
            <a:r>
              <a:rPr lang="en-US" sz="3600" dirty="0" smtClean="0"/>
              <a:t/>
            </a:r>
            <a:br>
              <a:rPr lang="en-US" sz="3600" dirty="0" smtClean="0"/>
            </a:br>
            <a:r>
              <a:rPr lang="en-US" sz="1400" dirty="0" smtClean="0"/>
              <a:t>(continued)</a:t>
            </a:r>
            <a:endParaRPr lang="en-US" sz="1400" dirty="0"/>
          </a:p>
        </p:txBody>
      </p:sp>
      <p:sp>
        <p:nvSpPr>
          <p:cNvPr id="82948" name="Text Placeholder 8"/>
          <p:cNvSpPr>
            <a:spLocks noGrp="1"/>
          </p:cNvSpPr>
          <p:nvPr>
            <p:ph type="body" sz="half" idx="2"/>
          </p:nvPr>
        </p:nvSpPr>
        <p:spPr>
          <a:xfrm>
            <a:off x="304800" y="1524000"/>
            <a:ext cx="3008313" cy="1460500"/>
          </a:xfrm>
        </p:spPr>
        <p:txBody>
          <a:bodyPr/>
          <a:lstStyle/>
          <a:p>
            <a:pPr algn="ctr">
              <a:spcBef>
                <a:spcPts val="600"/>
              </a:spcBef>
            </a:pPr>
            <a:r>
              <a:rPr lang="en-US" sz="2800" b="1" dirty="0">
                <a:solidFill>
                  <a:srgbClr val="7F7F7F"/>
                </a:solidFill>
              </a:rPr>
              <a:t>Using Data for Action Planning</a:t>
            </a:r>
          </a:p>
        </p:txBody>
      </p:sp>
      <p:sp>
        <p:nvSpPr>
          <p:cNvPr id="8" name="Content Placeholder 7"/>
          <p:cNvSpPr>
            <a:spLocks noGrp="1"/>
          </p:cNvSpPr>
          <p:nvPr>
            <p:ph idx="1"/>
          </p:nvPr>
        </p:nvSpPr>
        <p:spPr>
          <a:xfrm>
            <a:off x="3575050" y="533400"/>
            <a:ext cx="5111750" cy="5592763"/>
          </a:xfrm>
          <a:solidFill>
            <a:schemeClr val="bg1"/>
          </a:solidFill>
          <a:ln>
            <a:solidFill>
              <a:schemeClr val="bg1">
                <a:lumMod val="50000"/>
              </a:schemeClr>
            </a:solidFill>
          </a:ln>
        </p:spPr>
        <p:txBody>
          <a:bodyPr>
            <a:normAutofit/>
          </a:bodyPr>
          <a:lstStyle/>
          <a:p>
            <a:pPr algn="ctr" eaLnBrk="1" hangingPunct="1">
              <a:lnSpc>
                <a:spcPct val="100000"/>
              </a:lnSpc>
              <a:spcBef>
                <a:spcPct val="0"/>
              </a:spcBef>
              <a:buNone/>
              <a:defRPr/>
            </a:pPr>
            <a:endParaRPr lang="en-US" b="1" dirty="0" smtClean="0">
              <a:solidFill>
                <a:schemeClr val="tx2"/>
              </a:solidFill>
            </a:endParaRPr>
          </a:p>
          <a:p>
            <a:pPr marL="0" indent="0" algn="ctr" eaLnBrk="1" hangingPunct="1">
              <a:lnSpc>
                <a:spcPct val="100000"/>
              </a:lnSpc>
              <a:spcBef>
                <a:spcPct val="0"/>
              </a:spcBef>
              <a:buNone/>
              <a:defRPr/>
            </a:pPr>
            <a:r>
              <a:rPr lang="en-US" sz="3200" b="1" dirty="0" smtClean="0">
                <a:solidFill>
                  <a:schemeClr val="tx2"/>
                </a:solidFill>
              </a:rPr>
              <a:t>Action </a:t>
            </a:r>
            <a:r>
              <a:rPr lang="en-US" sz="3200" b="1" dirty="0">
                <a:solidFill>
                  <a:schemeClr val="tx2"/>
                </a:solidFill>
              </a:rPr>
              <a:t>Planning</a:t>
            </a:r>
            <a:br>
              <a:rPr lang="en-US" sz="3200" b="1" dirty="0">
                <a:solidFill>
                  <a:schemeClr val="tx2"/>
                </a:solidFill>
              </a:rPr>
            </a:br>
            <a:r>
              <a:rPr lang="en-US" sz="3200" b="1" dirty="0">
                <a:solidFill>
                  <a:schemeClr val="tx2"/>
                </a:solidFill>
              </a:rPr>
              <a:t> &amp; </a:t>
            </a:r>
            <a:br>
              <a:rPr lang="en-US" sz="3200" b="1" dirty="0">
                <a:solidFill>
                  <a:schemeClr val="tx2"/>
                </a:solidFill>
              </a:rPr>
            </a:br>
            <a:r>
              <a:rPr lang="en-US" sz="3200" b="1" dirty="0">
                <a:solidFill>
                  <a:schemeClr val="tx2"/>
                </a:solidFill>
              </a:rPr>
              <a:t>State Capacity Assessment </a:t>
            </a:r>
            <a:endParaRPr lang="en-US" sz="3200" b="1" dirty="0" smtClean="0">
              <a:solidFill>
                <a:srgbClr val="990017"/>
              </a:solidFill>
              <a:ea typeface="+mn-ea"/>
              <a:cs typeface="+mn-cs"/>
            </a:endParaRPr>
          </a:p>
          <a:p>
            <a:pPr marL="0" indent="0" algn="ctr" eaLnBrk="1" hangingPunct="1">
              <a:spcBef>
                <a:spcPct val="0"/>
              </a:spcBef>
              <a:buFont typeface="Wingdings" charset="2"/>
              <a:buNone/>
              <a:defRPr/>
            </a:pPr>
            <a:endParaRPr lang="en-US" sz="2800" b="1" dirty="0" smtClean="0">
              <a:solidFill>
                <a:srgbClr val="990017"/>
              </a:solidFill>
              <a:ea typeface="+mn-ea"/>
              <a:cs typeface="+mn-cs"/>
            </a:endParaRPr>
          </a:p>
          <a:p>
            <a:pPr marL="0" indent="0" algn="ctr" eaLnBrk="1" hangingPunct="1">
              <a:spcBef>
                <a:spcPct val="0"/>
              </a:spcBef>
              <a:buFont typeface="Wingdings" charset="2"/>
              <a:buNone/>
              <a:defRPr/>
            </a:pPr>
            <a:endParaRPr lang="en-US" b="1" dirty="0">
              <a:solidFill>
                <a:srgbClr val="990017"/>
              </a:solidFill>
              <a:ea typeface="+mn-ea"/>
              <a:cs typeface="+mn-cs"/>
            </a:endParaRPr>
          </a:p>
          <a:p>
            <a:pPr marL="0" indent="0" algn="ctr" eaLnBrk="1" hangingPunct="1">
              <a:spcBef>
                <a:spcPct val="0"/>
              </a:spcBef>
              <a:buFont typeface="Wingdings" charset="2"/>
              <a:buNone/>
              <a:defRPr/>
            </a:pPr>
            <a:endParaRPr lang="en-US" sz="2800" b="1" dirty="0" smtClean="0">
              <a:solidFill>
                <a:srgbClr val="990017"/>
              </a:solidFill>
              <a:ea typeface="+mn-ea"/>
              <a:cs typeface="+mn-cs"/>
            </a:endParaRPr>
          </a:p>
          <a:p>
            <a:pPr marL="0" indent="0" algn="ctr" eaLnBrk="1" hangingPunct="1">
              <a:spcBef>
                <a:spcPct val="0"/>
              </a:spcBef>
              <a:buFont typeface="Wingdings" charset="2"/>
              <a:buNone/>
              <a:defRPr/>
            </a:pPr>
            <a:endParaRPr lang="en-US" sz="2800" b="1" dirty="0" smtClean="0">
              <a:solidFill>
                <a:srgbClr val="990017"/>
              </a:solidFill>
              <a:ea typeface="+mn-ea"/>
              <a:cs typeface="+mn-cs"/>
            </a:endParaRPr>
          </a:p>
          <a:p>
            <a:pPr marL="0" indent="0" algn="ctr" eaLnBrk="1" hangingPunct="1">
              <a:lnSpc>
                <a:spcPct val="100000"/>
              </a:lnSpc>
              <a:spcBef>
                <a:spcPct val="0"/>
              </a:spcBef>
              <a:buNone/>
              <a:defRPr/>
            </a:pPr>
            <a:r>
              <a:rPr lang="en-US" b="1" dirty="0"/>
              <a:t>Utilizing the provided sample results of the SCA, identify at least 2-3 next steps.</a:t>
            </a:r>
            <a:endParaRPr lang="en-US" b="1" dirty="0">
              <a:solidFill>
                <a:srgbClr val="002060"/>
              </a:solidFill>
            </a:endParaRPr>
          </a:p>
        </p:txBody>
      </p:sp>
      <p:pic>
        <p:nvPicPr>
          <p:cNvPr id="123910" name="Picture 6" descr="Several persons sitting around a table having a work-related meeting." title="A team meeting"/>
          <p:cNvPicPr>
            <a:picLocks noChangeAspect="1" noChangeArrowheads="1"/>
          </p:cNvPicPr>
          <p:nvPr/>
        </p:nvPicPr>
        <p:blipFill>
          <a:blip r:embed="rId3" cstate="print"/>
          <a:srcRect/>
          <a:stretch>
            <a:fillRect/>
          </a:stretch>
        </p:blipFill>
        <p:spPr bwMode="auto">
          <a:xfrm>
            <a:off x="381000" y="3276600"/>
            <a:ext cx="2960507" cy="20859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9523277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09550"/>
            <a:ext cx="8610600" cy="1085850"/>
          </a:xfrm>
        </p:spPr>
        <p:txBody>
          <a:bodyPr/>
          <a:lstStyle/>
          <a:p>
            <a:r>
              <a:rPr lang="en-US" sz="2800" dirty="0" smtClean="0"/>
              <a:t>Cascading Logic Model: </a:t>
            </a:r>
            <a:br>
              <a:rPr lang="en-US" sz="2800" dirty="0" smtClean="0"/>
            </a:br>
            <a:r>
              <a:rPr lang="en-US" sz="2800" dirty="0" smtClean="0"/>
              <a:t>Putting it all together</a:t>
            </a:r>
            <a:endParaRPr lang="en-US" sz="2800" dirty="0"/>
          </a:p>
        </p:txBody>
      </p:sp>
      <p:pic>
        <p:nvPicPr>
          <p:cNvPr id="10242" name="Picture 2" descr="A model displaying a cascade of logic outputs.  The model reads left to right: Enabling State Context, Enabling District Context, School Leadership, Implementation Team Supports, Quality Instruction, Student Outcomes.&#10;There are three boxes over laying the Model. From left to right and bottom to top they read: State Capacity Assessment (SCA); District Capacity Assessment (DCA); and Observation Tool for Instructional Support and Systems (OTISS)" title="Cascading Logic Mod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7519" y="1447800"/>
            <a:ext cx="81489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44374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 Hub home page" title="AI Hub Screenshot"/>
          <p:cNvPicPr>
            <a:picLocks noChangeAspect="1"/>
          </p:cNvPicPr>
          <p:nvPr/>
        </p:nvPicPr>
        <p:blipFill>
          <a:blip r:embed="rId2"/>
          <a:stretch>
            <a:fillRect/>
          </a:stretch>
        </p:blipFill>
        <p:spPr>
          <a:xfrm>
            <a:off x="0" y="711200"/>
            <a:ext cx="9144000" cy="5423600"/>
          </a:xfrm>
          <a:prstGeom prst="rect">
            <a:avLst/>
          </a:prstGeom>
        </p:spPr>
      </p:pic>
      <p:sp>
        <p:nvSpPr>
          <p:cNvPr id="3" name="Title 2" hidden="1"/>
          <p:cNvSpPr>
            <a:spLocks noGrp="1"/>
          </p:cNvSpPr>
          <p:nvPr>
            <p:ph type="title"/>
          </p:nvPr>
        </p:nvSpPr>
        <p:spPr>
          <a:xfrm>
            <a:off x="990600" y="0"/>
            <a:ext cx="8610600" cy="1085850"/>
          </a:xfrm>
        </p:spPr>
        <p:txBody>
          <a:bodyPr/>
          <a:lstStyle/>
          <a:p>
            <a:r>
              <a:rPr lang="en-US" dirty="0" smtClean="0"/>
              <a:t>The AI Hub</a:t>
            </a:r>
            <a:endParaRPr lang="en-US" dirty="0"/>
          </a:p>
        </p:txBody>
      </p:sp>
    </p:spTree>
    <p:extLst>
      <p:ext uri="{BB962C8B-B14F-4D97-AF65-F5344CB8AC3E}">
        <p14:creationId xmlns:p14="http://schemas.microsoft.com/office/powerpoint/2010/main" val="30229183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4" name="Picture 1" descr="Communications clip art; a mobile phone, envelope and @ symbol" title="Communications clip art; a mobile phone, envelope and @ symbol"/>
          <p:cNvPicPr>
            <a:picLocks noChangeAspect="1"/>
          </p:cNvPicPr>
          <p:nvPr/>
        </p:nvPicPr>
        <p:blipFill>
          <a:blip r:embed="rId3" cstate="print"/>
          <a:srcRect/>
          <a:stretch>
            <a:fillRect/>
          </a:stretch>
        </p:blipFill>
        <p:spPr bwMode="auto">
          <a:xfrm>
            <a:off x="150813" y="52388"/>
            <a:ext cx="2209800" cy="2405062"/>
          </a:xfrm>
          <a:prstGeom prst="rect">
            <a:avLst/>
          </a:prstGeom>
          <a:noFill/>
          <a:ln w="9525">
            <a:noFill/>
            <a:miter lim="800000"/>
            <a:headEnd/>
            <a:tailEnd/>
          </a:ln>
        </p:spPr>
      </p:pic>
      <p:sp>
        <p:nvSpPr>
          <p:cNvPr id="87043" name="Rectangle 2"/>
          <p:cNvSpPr>
            <a:spLocks noGrp="1" noChangeArrowheads="1"/>
          </p:cNvSpPr>
          <p:nvPr>
            <p:ph type="title"/>
          </p:nvPr>
        </p:nvSpPr>
        <p:spPr>
          <a:xfrm>
            <a:off x="571502" y="573881"/>
            <a:ext cx="8001000" cy="1362075"/>
          </a:xfrm>
        </p:spPr>
        <p:txBody>
          <a:bodyPr/>
          <a:lstStyle/>
          <a:p>
            <a:pPr algn="r" eaLnBrk="1" hangingPunct="1"/>
            <a:r>
              <a:rPr lang="en-US" sz="6600" dirty="0" smtClean="0">
                <a:solidFill>
                  <a:srgbClr val="C00000"/>
                </a:solidFill>
              </a:rPr>
              <a:t>Get Connected</a:t>
            </a:r>
            <a:r>
              <a:rPr lang="en-US" sz="6600" dirty="0">
                <a:solidFill>
                  <a:srgbClr val="C00000"/>
                </a:solidFill>
              </a:rPr>
              <a:t>!</a:t>
            </a:r>
          </a:p>
        </p:txBody>
      </p:sp>
      <p:sp>
        <p:nvSpPr>
          <p:cNvPr id="4" name="Text Placeholder 3"/>
          <p:cNvSpPr>
            <a:spLocks noGrp="1"/>
          </p:cNvSpPr>
          <p:nvPr>
            <p:ph type="body" idx="1"/>
          </p:nvPr>
        </p:nvSpPr>
        <p:spPr>
          <a:xfrm>
            <a:off x="685800" y="2286000"/>
            <a:ext cx="7772400" cy="4267201"/>
          </a:xfrm>
        </p:spPr>
        <p:txBody>
          <a:bodyPr/>
          <a:lstStyle/>
          <a:p>
            <a:pPr algn="ctr"/>
            <a:r>
              <a:rPr lang="en-US" sz="3600" b="1" dirty="0" smtClean="0">
                <a:solidFill>
                  <a:srgbClr val="003366"/>
                </a:solidFill>
                <a:hlinkClick r:id="rId4" tooltip="Link to Frank Porter Graham Child Development Institute at the University of North Carolina at Chapel Hill"/>
              </a:rPr>
              <a:t>http://www.scalingup.org</a:t>
            </a:r>
            <a:endParaRPr lang="en-US" sz="3600" b="1" dirty="0" smtClean="0">
              <a:solidFill>
                <a:srgbClr val="003366"/>
              </a:solidFill>
            </a:endParaRPr>
          </a:p>
          <a:p>
            <a:pPr algn="ctr"/>
            <a:endParaRPr lang="en-US" b="1" dirty="0">
              <a:solidFill>
                <a:srgbClr val="003366"/>
              </a:solidFill>
            </a:endParaRPr>
          </a:p>
          <a:p>
            <a:pPr algn="ctr"/>
            <a:endParaRPr lang="en-US" b="1" dirty="0" smtClean="0">
              <a:solidFill>
                <a:srgbClr val="003366"/>
              </a:solidFill>
            </a:endParaRPr>
          </a:p>
          <a:p>
            <a:pPr algn="ctr"/>
            <a:endParaRPr lang="en-US" b="1" dirty="0">
              <a:solidFill>
                <a:srgbClr val="003366"/>
              </a:solidFill>
            </a:endParaRPr>
          </a:p>
          <a:p>
            <a:pPr algn="ctr"/>
            <a:endParaRPr lang="en-US" b="1" dirty="0" smtClean="0">
              <a:solidFill>
                <a:srgbClr val="003366"/>
              </a:solidFill>
            </a:endParaRPr>
          </a:p>
          <a:p>
            <a:pPr algn="ctr"/>
            <a:r>
              <a:rPr lang="en-US" sz="2000" b="1" dirty="0">
                <a:solidFill>
                  <a:srgbClr val="003366"/>
                </a:solidFill>
              </a:rPr>
              <a:t>For more on Implementation </a:t>
            </a:r>
            <a:r>
              <a:rPr lang="en-US" sz="2000" b="1" dirty="0" smtClean="0">
                <a:solidFill>
                  <a:srgbClr val="003366"/>
                </a:solidFill>
              </a:rPr>
              <a:t>Science</a:t>
            </a:r>
          </a:p>
          <a:p>
            <a:pPr algn="ctr">
              <a:spcBef>
                <a:spcPts val="0"/>
              </a:spcBef>
            </a:pPr>
            <a:r>
              <a:rPr lang="en-US" sz="1800" b="1" dirty="0">
                <a:solidFill>
                  <a:srgbClr val="003366"/>
                </a:solidFill>
                <a:hlinkClick r:id="rId5" tooltip="The NIRN website"/>
              </a:rPr>
              <a:t>http://</a:t>
            </a:r>
            <a:r>
              <a:rPr lang="en-US" sz="1800" b="1" dirty="0" smtClean="0">
                <a:solidFill>
                  <a:srgbClr val="003366"/>
                </a:solidFill>
                <a:hlinkClick r:id="rId5" tooltip="The NIRN website"/>
              </a:rPr>
              <a:t>nirn.fpg.unc.edu</a:t>
            </a:r>
            <a:endParaRPr lang="en-US" sz="1800" b="1" dirty="0" smtClean="0">
              <a:solidFill>
                <a:srgbClr val="003366"/>
              </a:solidFill>
            </a:endParaRPr>
          </a:p>
          <a:p>
            <a:pPr algn="ctr">
              <a:spcBef>
                <a:spcPts val="0"/>
              </a:spcBef>
            </a:pPr>
            <a:r>
              <a:rPr lang="en-US" sz="1800" b="1" dirty="0">
                <a:solidFill>
                  <a:srgbClr val="003366"/>
                </a:solidFill>
                <a:hlinkClick r:id="rId6" tooltip="The BII website"/>
              </a:rPr>
              <a:t>http://www.globalimplementation.org</a:t>
            </a:r>
            <a:endParaRPr lang="en-US" sz="1800" b="1" dirty="0">
              <a:solidFill>
                <a:srgbClr val="003366"/>
              </a:solidFill>
            </a:endParaRPr>
          </a:p>
          <a:p>
            <a:pPr algn="ctr">
              <a:spcBef>
                <a:spcPts val="0"/>
              </a:spcBef>
            </a:pPr>
            <a:endParaRPr lang="en-US" sz="2000" b="1" dirty="0">
              <a:solidFill>
                <a:srgbClr val="003366"/>
              </a:solidFill>
            </a:endParaRPr>
          </a:p>
          <a:p>
            <a:pPr algn="ctr"/>
            <a:endParaRPr lang="en-US" b="1" dirty="0">
              <a:solidFill>
                <a:srgbClr val="003366"/>
              </a:solidFill>
            </a:endParaRPr>
          </a:p>
        </p:txBody>
      </p:sp>
      <p:pic>
        <p:nvPicPr>
          <p:cNvPr id="87042" name="Picture 8" descr="Social Media Icons for SISEP" title="Social Media Icons"/>
          <p:cNvPicPr>
            <a:picLocks noChangeAspect="1"/>
          </p:cNvPicPr>
          <p:nvPr/>
        </p:nvPicPr>
        <p:blipFill>
          <a:blip r:embed="rId7" cstate="print"/>
          <a:srcRect/>
          <a:stretch>
            <a:fillRect/>
          </a:stretch>
        </p:blipFill>
        <p:spPr bwMode="auto">
          <a:xfrm>
            <a:off x="152400" y="3733800"/>
            <a:ext cx="8285163" cy="920750"/>
          </a:xfrm>
          <a:prstGeom prst="rect">
            <a:avLst/>
          </a:prstGeom>
          <a:noFill/>
          <a:ln w="9525">
            <a:noFill/>
            <a:miter lim="800000"/>
            <a:headEnd/>
            <a:tailEnd/>
          </a:ln>
        </p:spPr>
      </p:pic>
      <p:sp>
        <p:nvSpPr>
          <p:cNvPr id="87047" name="TextBox 5"/>
          <p:cNvSpPr txBox="1">
            <a:spLocks noChangeArrowheads="1"/>
          </p:cNvSpPr>
          <p:nvPr/>
        </p:nvSpPr>
        <p:spPr bwMode="auto">
          <a:xfrm>
            <a:off x="381000" y="4419600"/>
            <a:ext cx="863600" cy="369888"/>
          </a:xfrm>
          <a:prstGeom prst="rect">
            <a:avLst/>
          </a:prstGeom>
          <a:noFill/>
          <a:ln w="9525">
            <a:noFill/>
            <a:miter lim="800000"/>
            <a:headEnd/>
            <a:tailEnd/>
          </a:ln>
        </p:spPr>
        <p:txBody>
          <a:bodyPr wrap="none">
            <a:prstTxWarp prst="textNoShape">
              <a:avLst/>
            </a:prstTxWarp>
            <a:spAutoFit/>
          </a:bodyPr>
          <a:lstStyle/>
          <a:p>
            <a:r>
              <a:rPr lang="en-US"/>
              <a:t>SISEP</a:t>
            </a:r>
          </a:p>
        </p:txBody>
      </p:sp>
      <p:sp>
        <p:nvSpPr>
          <p:cNvPr id="87048" name="TextBox 16"/>
          <p:cNvSpPr txBox="1">
            <a:spLocks noChangeArrowheads="1"/>
          </p:cNvSpPr>
          <p:nvPr/>
        </p:nvSpPr>
        <p:spPr bwMode="auto">
          <a:xfrm>
            <a:off x="7327900" y="4343400"/>
            <a:ext cx="1739900" cy="369888"/>
          </a:xfrm>
          <a:prstGeom prst="rect">
            <a:avLst/>
          </a:prstGeom>
          <a:noFill/>
          <a:ln w="9525">
            <a:noFill/>
            <a:miter lim="800000"/>
            <a:headEnd/>
            <a:tailEnd/>
          </a:ln>
        </p:spPr>
        <p:txBody>
          <a:bodyPr wrap="none">
            <a:prstTxWarp prst="textNoShape">
              <a:avLst/>
            </a:prstTxWarp>
            <a:spAutoFit/>
          </a:bodyPr>
          <a:lstStyle/>
          <a:p>
            <a:r>
              <a:rPr lang="en-US"/>
              <a:t>@SISEPcenter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sz="half" idx="4294967295"/>
          </p:nvPr>
        </p:nvSpPr>
        <p:spPr>
          <a:xfrm>
            <a:off x="5029200" y="1371600"/>
            <a:ext cx="3733800" cy="4191000"/>
          </a:xfrm>
        </p:spPr>
        <p:txBody>
          <a:bodyPr/>
          <a:lstStyle/>
          <a:p>
            <a:pPr marL="0" indent="0" algn="ctr" eaLnBrk="1" hangingPunct="1">
              <a:buFontTx/>
              <a:buNone/>
            </a:pPr>
            <a:r>
              <a:rPr lang="en-US" sz="2400" b="1" dirty="0" smtClean="0">
                <a:solidFill>
                  <a:srgbClr val="001574"/>
                </a:solidFill>
              </a:rPr>
              <a:t>Caryn Ward, Ph.D.</a:t>
            </a:r>
            <a:endParaRPr lang="en-US" sz="2400" dirty="0" smtClean="0">
              <a:solidFill>
                <a:srgbClr val="001574"/>
              </a:solidFill>
            </a:endParaRPr>
          </a:p>
          <a:p>
            <a:pPr marL="114300" lvl="1" indent="0" algn="ctr" eaLnBrk="1" hangingPunct="1">
              <a:buNone/>
            </a:pPr>
            <a:r>
              <a:rPr lang="en-US" sz="2000" b="1" dirty="0" smtClean="0">
                <a:solidFill>
                  <a:srgbClr val="001574"/>
                </a:solidFill>
                <a:ea typeface="Calibri" pitchFamily="34" charset="0"/>
              </a:rPr>
              <a:t>919-843-5787</a:t>
            </a:r>
          </a:p>
          <a:p>
            <a:pPr marL="571500" lvl="1" algn="ctr" eaLnBrk="1" hangingPunct="1">
              <a:buFontTx/>
              <a:buNone/>
            </a:pPr>
            <a:r>
              <a:rPr lang="en-US" sz="2000" dirty="0" smtClean="0">
                <a:solidFill>
                  <a:srgbClr val="001574"/>
                </a:solidFill>
                <a:ea typeface="Calibri" pitchFamily="34" charset="0"/>
                <a:hlinkClick r:id="rId3"/>
              </a:rPr>
              <a:t>caryn.ward@unc.edu</a:t>
            </a:r>
            <a:endParaRPr lang="en-US" sz="2000" dirty="0" smtClean="0">
              <a:solidFill>
                <a:srgbClr val="001574"/>
              </a:solidFill>
              <a:ea typeface="Calibri" pitchFamily="34" charset="0"/>
            </a:endParaRPr>
          </a:p>
          <a:p>
            <a:pPr marL="0" indent="0" algn="ctr">
              <a:buNone/>
            </a:pPr>
            <a:r>
              <a:rPr lang="en-US" sz="1400" b="1" dirty="0">
                <a:solidFill>
                  <a:schemeClr val="bg1"/>
                </a:solidFill>
              </a:rPr>
              <a:t>Frank Porter Graham Child Development Institute</a:t>
            </a:r>
          </a:p>
          <a:p>
            <a:pPr marL="0" indent="0" algn="ctr">
              <a:buNone/>
            </a:pPr>
            <a:r>
              <a:rPr lang="en-US" sz="1400" b="1" dirty="0">
                <a:solidFill>
                  <a:schemeClr val="bg1"/>
                </a:solidFill>
              </a:rPr>
              <a:t>University of North Carolina</a:t>
            </a:r>
          </a:p>
          <a:p>
            <a:pPr marL="0" indent="0" algn="ctr">
              <a:buNone/>
            </a:pPr>
            <a:r>
              <a:rPr lang="en-US" sz="1400" b="1" dirty="0">
                <a:solidFill>
                  <a:schemeClr val="bg1"/>
                </a:solidFill>
              </a:rPr>
              <a:t>Chapel Hill, NC</a:t>
            </a:r>
          </a:p>
          <a:p>
            <a:pPr marL="0" indent="0" algn="ctr">
              <a:buNone/>
            </a:pPr>
            <a:endParaRPr lang="en-US" sz="1400" dirty="0">
              <a:solidFill>
                <a:schemeClr val="bg1"/>
              </a:solidFill>
            </a:endParaRPr>
          </a:p>
          <a:p>
            <a:pPr marL="0" indent="0" algn="ctr">
              <a:buNone/>
            </a:pPr>
            <a:r>
              <a:rPr lang="en-US" sz="1400" b="1" dirty="0">
                <a:solidFill>
                  <a:schemeClr val="bg1"/>
                </a:solidFill>
              </a:rPr>
              <a:t>http://nirn.fpg.unc.edu/ </a:t>
            </a:r>
          </a:p>
          <a:p>
            <a:pPr marL="0" indent="0" algn="ctr">
              <a:buNone/>
            </a:pPr>
            <a:r>
              <a:rPr lang="en-US" sz="1400" b="1" dirty="0">
                <a:solidFill>
                  <a:schemeClr val="bg1"/>
                </a:solidFill>
              </a:rPr>
              <a:t>http://www.scalingup.org </a:t>
            </a:r>
          </a:p>
          <a:p>
            <a:pPr marL="0" indent="0" algn="ctr">
              <a:buNone/>
            </a:pPr>
            <a:r>
              <a:rPr lang="en-US" sz="1400" b="1" dirty="0">
                <a:solidFill>
                  <a:schemeClr val="bg1"/>
                </a:solidFill>
              </a:rPr>
              <a:t>http://implementation.fpg.unc.edu </a:t>
            </a:r>
            <a:endParaRPr lang="en-US" sz="2000" dirty="0" smtClean="0">
              <a:solidFill>
                <a:schemeClr val="bg1"/>
              </a:solidFill>
              <a:ea typeface="Calibri" pitchFamily="34" charset="0"/>
            </a:endParaRPr>
          </a:p>
          <a:p>
            <a:pPr marL="114300" lvl="1" indent="0" algn="ctr" eaLnBrk="1" hangingPunct="1">
              <a:buNone/>
            </a:pPr>
            <a:endParaRPr lang="en-US" sz="2000" dirty="0" smtClean="0">
              <a:solidFill>
                <a:srgbClr val="001574"/>
              </a:solidFill>
              <a:ea typeface="Calibri" pitchFamily="34" charset="0"/>
            </a:endParaRPr>
          </a:p>
        </p:txBody>
      </p:sp>
      <p:sp>
        <p:nvSpPr>
          <p:cNvPr id="129027" name="Rectangle 4"/>
          <p:cNvSpPr>
            <a:spLocks noGrp="1" noChangeArrowheads="1"/>
          </p:cNvSpPr>
          <p:nvPr>
            <p:ph type="body" sz="half" idx="4294967295"/>
          </p:nvPr>
        </p:nvSpPr>
        <p:spPr>
          <a:xfrm>
            <a:off x="76200" y="1371600"/>
            <a:ext cx="3733800" cy="1828800"/>
          </a:xfrm>
        </p:spPr>
        <p:txBody>
          <a:bodyPr/>
          <a:lstStyle/>
          <a:p>
            <a:pPr marL="0" indent="0" algn="ctr" eaLnBrk="1" hangingPunct="1">
              <a:buFontTx/>
              <a:buNone/>
            </a:pPr>
            <a:r>
              <a:rPr lang="en-US" sz="2400" b="1" dirty="0" smtClean="0">
                <a:solidFill>
                  <a:srgbClr val="001574"/>
                </a:solidFill>
              </a:rPr>
              <a:t>Barbara Sims</a:t>
            </a:r>
            <a:endParaRPr lang="en-US" sz="2400" dirty="0" smtClean="0">
              <a:solidFill>
                <a:srgbClr val="001574"/>
              </a:solidFill>
            </a:endParaRPr>
          </a:p>
          <a:p>
            <a:pPr marL="114300" lvl="1" indent="0" algn="ctr" eaLnBrk="1" hangingPunct="1">
              <a:buNone/>
            </a:pPr>
            <a:r>
              <a:rPr lang="en-US" sz="2000" b="1" dirty="0" smtClean="0">
                <a:solidFill>
                  <a:srgbClr val="001574"/>
                </a:solidFill>
                <a:ea typeface="Calibri" pitchFamily="34" charset="0"/>
              </a:rPr>
              <a:t>919-843-8751</a:t>
            </a:r>
          </a:p>
          <a:p>
            <a:pPr marL="571500" lvl="1" algn="ctr" eaLnBrk="1" hangingPunct="1">
              <a:buFontTx/>
              <a:buNone/>
            </a:pPr>
            <a:r>
              <a:rPr lang="en-US" sz="2000" dirty="0" smtClean="0">
                <a:ea typeface="Calibri" pitchFamily="34" charset="0"/>
                <a:hlinkClick r:id="rId4"/>
              </a:rPr>
              <a:t>barbara.sims@unc.edu</a:t>
            </a:r>
            <a:endParaRPr lang="en-US" sz="2000" dirty="0" smtClean="0">
              <a:ea typeface="Calibri" pitchFamily="34" charset="0"/>
            </a:endParaRPr>
          </a:p>
          <a:p>
            <a:pPr marL="571500" lvl="1" algn="ctr" eaLnBrk="1" hangingPunct="1">
              <a:buFontTx/>
              <a:buNone/>
            </a:pPr>
            <a:endParaRPr lang="en-US" sz="2000" dirty="0" smtClean="0">
              <a:ea typeface="Calibri" pitchFamily="34" charset="0"/>
            </a:endParaRPr>
          </a:p>
        </p:txBody>
      </p:sp>
      <p:sp>
        <p:nvSpPr>
          <p:cNvPr id="129028" name="Rectangle 5"/>
          <p:cNvSpPr>
            <a:spLocks noChangeArrowheads="1"/>
          </p:cNvSpPr>
          <p:nvPr/>
        </p:nvSpPr>
        <p:spPr bwMode="auto">
          <a:xfrm>
            <a:off x="1143000" y="4191000"/>
            <a:ext cx="701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5000"/>
              </a:lnSpc>
              <a:spcBef>
                <a:spcPct val="50000"/>
              </a:spcBef>
            </a:pPr>
            <a:r>
              <a:rPr lang="en-US" sz="1400" b="1" dirty="0">
                <a:solidFill>
                  <a:srgbClr val="002060"/>
                </a:solidFill>
              </a:rPr>
              <a:t>Frank Porter Graham Child Development Institute</a:t>
            </a:r>
          </a:p>
          <a:p>
            <a:pPr algn="ctr">
              <a:lnSpc>
                <a:spcPct val="95000"/>
              </a:lnSpc>
              <a:spcBef>
                <a:spcPct val="50000"/>
              </a:spcBef>
            </a:pPr>
            <a:r>
              <a:rPr lang="en-US" sz="1400" b="1" dirty="0">
                <a:solidFill>
                  <a:srgbClr val="002060"/>
                </a:solidFill>
              </a:rPr>
              <a:t>University of North Carolina</a:t>
            </a:r>
          </a:p>
          <a:p>
            <a:pPr algn="ctr">
              <a:lnSpc>
                <a:spcPct val="95000"/>
              </a:lnSpc>
              <a:spcBef>
                <a:spcPct val="50000"/>
              </a:spcBef>
            </a:pPr>
            <a:r>
              <a:rPr lang="en-US" sz="1400" b="1" dirty="0">
                <a:solidFill>
                  <a:srgbClr val="002060"/>
                </a:solidFill>
              </a:rPr>
              <a:t>Chapel Hill, NC</a:t>
            </a:r>
          </a:p>
          <a:p>
            <a:pPr algn="ctr"/>
            <a:endParaRPr lang="en-US" sz="1400" dirty="0"/>
          </a:p>
          <a:p>
            <a:pPr algn="ctr"/>
            <a:r>
              <a:rPr lang="en-US" sz="1400" b="1" dirty="0">
                <a:hlinkClick r:id="rId5" tooltip="The NIRN website"/>
              </a:rPr>
              <a:t>http://nirn.fpg.unc.edu/ </a:t>
            </a:r>
            <a:endParaRPr lang="en-US" sz="1400" b="1" dirty="0"/>
          </a:p>
          <a:p>
            <a:pPr algn="ctr"/>
            <a:r>
              <a:rPr lang="en-US" sz="1400" b="1" dirty="0" smtClean="0">
                <a:hlinkClick r:id="rId6" tooltip="The SISEP website"/>
              </a:rPr>
              <a:t>http://www.scalingup.org </a:t>
            </a:r>
            <a:endParaRPr lang="en-US" sz="1400" b="1" dirty="0"/>
          </a:p>
          <a:p>
            <a:pPr algn="ctr"/>
            <a:r>
              <a:rPr lang="en-US" sz="1400" b="1" dirty="0" smtClean="0">
                <a:hlinkClick r:id="rId7" tooltip="The AI Hub website"/>
              </a:rPr>
              <a:t>http</a:t>
            </a:r>
            <a:r>
              <a:rPr lang="en-US" sz="1400" b="1" dirty="0">
                <a:hlinkClick r:id="rId7" tooltip="The AI Hub website"/>
              </a:rPr>
              <a:t>://</a:t>
            </a:r>
            <a:r>
              <a:rPr lang="en-US" sz="1400" b="1" dirty="0" smtClean="0">
                <a:hlinkClick r:id="rId7" tooltip="The AI Hub website"/>
              </a:rPr>
              <a:t>implementation.fpg.unc.edu </a:t>
            </a:r>
            <a:endParaRPr lang="en-US" sz="1400" b="1" dirty="0"/>
          </a:p>
          <a:p>
            <a:pPr lvl="1">
              <a:lnSpc>
                <a:spcPct val="95000"/>
              </a:lnSpc>
              <a:spcBef>
                <a:spcPct val="50000"/>
              </a:spcBef>
            </a:pPr>
            <a:endParaRPr lang="en-US" sz="2400" dirty="0"/>
          </a:p>
        </p:txBody>
      </p:sp>
      <p:pic>
        <p:nvPicPr>
          <p:cNvPr id="129029" name="Picture 7" descr="NEW nirn logo" title="NEW nir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3124200"/>
            <a:ext cx="3200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title="A box for layout purposes only."/>
          <p:cNvSpPr txBox="1">
            <a:spLocks/>
          </p:cNvSpPr>
          <p:nvPr/>
        </p:nvSpPr>
        <p:spPr>
          <a:xfrm>
            <a:off x="0" y="189705"/>
            <a:ext cx="9144000" cy="1020763"/>
          </a:xfrm>
          <a:prstGeom prst="rect">
            <a:avLst/>
          </a:prstGeom>
          <a:solidFill>
            <a:srgbClr val="C00000"/>
          </a:solidFill>
        </p:spPr>
        <p:txBody>
          <a:bodyPr>
            <a:normAutofit/>
          </a:bodyPr>
          <a:lstStyle>
            <a:lvl1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endParaRPr lang="en-US" dirty="0" smtClean="0">
              <a:solidFill>
                <a:srgbClr val="FFFFFF"/>
              </a:solidFill>
              <a:effectLst>
                <a:outerShdw blurRad="38100" dist="38100" dir="2700000" algn="tl">
                  <a:srgbClr val="000000"/>
                </a:outerShdw>
              </a:effectLst>
            </a:endParaRPr>
          </a:p>
        </p:txBody>
      </p:sp>
      <p:sp>
        <p:nvSpPr>
          <p:cNvPr id="2" name="Title 1"/>
          <p:cNvSpPr>
            <a:spLocks noGrp="1"/>
          </p:cNvSpPr>
          <p:nvPr>
            <p:ph type="title"/>
          </p:nvPr>
        </p:nvSpPr>
        <p:spPr>
          <a:xfrm>
            <a:off x="1371600" y="383646"/>
            <a:ext cx="6400800" cy="542925"/>
          </a:xfrm>
        </p:spPr>
        <p:txBody>
          <a:bodyPr/>
          <a:lstStyle/>
          <a:p>
            <a:r>
              <a:rPr lang="en-US" dirty="0" smtClean="0"/>
              <a:t>For More Information</a:t>
            </a:r>
            <a:endParaRPr lang="en-US" dirty="0"/>
          </a:p>
        </p:txBody>
      </p:sp>
    </p:spTree>
    <p:extLst>
      <p:ext uri="{BB962C8B-B14F-4D97-AF65-F5344CB8AC3E}">
        <p14:creationId xmlns:p14="http://schemas.microsoft.com/office/powerpoint/2010/main" val="32090203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lobal Implementation Conference logo and background" title="GIC#2.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title="A box for layout purposes only."/>
          <p:cNvSpPr txBox="1">
            <a:spLocks/>
          </p:cNvSpPr>
          <p:nvPr/>
        </p:nvSpPr>
        <p:spPr>
          <a:xfrm>
            <a:off x="1066800" y="2819400"/>
            <a:ext cx="7010400" cy="2057400"/>
          </a:xfrm>
          <a:prstGeom prst="rect">
            <a:avLst/>
          </a:prstGeom>
          <a:solidFill>
            <a:schemeClr val="accent3">
              <a:lumMod val="95000"/>
            </a:schemeClr>
          </a:solidFill>
          <a:ln>
            <a:solidFill>
              <a:schemeClr val="accent3">
                <a:lumMod val="50000"/>
              </a:schemeClr>
            </a:solidFill>
          </a:ln>
          <a:extLst/>
        </p:spPr>
        <p:txBody>
          <a:bodyPr/>
          <a:lstStyle>
            <a:lvl1pPr algn="l" rtl="0" eaLnBrk="0" fontAlgn="base" hangingPunct="0">
              <a:spcBef>
                <a:spcPct val="0"/>
              </a:spcBef>
              <a:spcAft>
                <a:spcPct val="0"/>
              </a:spcAft>
              <a:defRPr sz="4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a:lstStyle>
          <a:p>
            <a:pPr algn="ctr"/>
            <a:endParaRPr lang="en-US" sz="3600" dirty="0">
              <a:solidFill>
                <a:srgbClr val="000090"/>
              </a:solidFill>
              <a:latin typeface="Myriad Web Pro" charset="0"/>
              <a:ea typeface="MS PGothic" charset="0"/>
            </a:endParaRPr>
          </a:p>
        </p:txBody>
      </p:sp>
      <p:sp>
        <p:nvSpPr>
          <p:cNvPr id="4" name="Title 3"/>
          <p:cNvSpPr>
            <a:spLocks noGrp="1"/>
          </p:cNvSpPr>
          <p:nvPr>
            <p:ph type="title"/>
          </p:nvPr>
        </p:nvSpPr>
        <p:spPr>
          <a:xfrm>
            <a:off x="1600200" y="3200400"/>
            <a:ext cx="5791200" cy="1085850"/>
          </a:xfrm>
        </p:spPr>
        <p:txBody>
          <a:bodyPr/>
          <a:lstStyle/>
          <a:p>
            <a:pPr algn="ctr"/>
            <a:r>
              <a:rPr lang="en-US" dirty="0" smtClean="0"/>
              <a:t>GIC 2015</a:t>
            </a:r>
            <a:br>
              <a:rPr lang="en-US" dirty="0" smtClean="0"/>
            </a:br>
            <a:r>
              <a:rPr lang="en-US" dirty="0" smtClean="0"/>
              <a:t>Dublin, Ireland</a:t>
            </a:r>
            <a:endParaRPr lang="en-US" dirty="0"/>
          </a:p>
        </p:txBody>
      </p:sp>
    </p:spTree>
    <p:extLst>
      <p:ext uri="{BB962C8B-B14F-4D97-AF65-F5344CB8AC3E}">
        <p14:creationId xmlns:p14="http://schemas.microsoft.com/office/powerpoint/2010/main" val="41906898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66700" y="228600"/>
            <a:ext cx="8610600" cy="1085850"/>
          </a:xfrm>
        </p:spPr>
        <p:txBody>
          <a:bodyPr/>
          <a:lstStyle/>
          <a:p>
            <a:pPr algn="ctr"/>
            <a:r>
              <a:rPr lang="en-US" dirty="0">
                <a:solidFill>
                  <a:srgbClr val="FFFFFF"/>
                </a:solidFill>
                <a:latin typeface="Myriad Web Pro" charset="0"/>
              </a:rPr>
              <a:t>Formula for </a:t>
            </a:r>
            <a:r>
              <a:rPr lang="en-US" dirty="0" smtClean="0">
                <a:solidFill>
                  <a:srgbClr val="FFFFFF"/>
                </a:solidFill>
                <a:latin typeface="Myriad Web Pro" charset="0"/>
              </a:rPr>
              <a:t>Success </a:t>
            </a:r>
            <a:r>
              <a:rPr lang="en-US" sz="3200" dirty="0" smtClean="0">
                <a:solidFill>
                  <a:srgbClr val="FFFFFF"/>
                </a:solidFill>
                <a:latin typeface="Myriad Web Pro" charset="0"/>
              </a:rPr>
              <a:t>(continued)</a:t>
            </a:r>
            <a:endParaRPr lang="en-US" sz="3200" dirty="0">
              <a:solidFill>
                <a:srgbClr val="FFFFFF"/>
              </a:solidFill>
              <a:latin typeface="Myriad Web Pro" charset="0"/>
            </a:endParaRPr>
          </a:p>
        </p:txBody>
      </p:sp>
      <p:pic>
        <p:nvPicPr>
          <p:cNvPr id="2050" name="Picture 2" descr="A multiplication formula consisting of 4 boxes with text inside: &#10;What: Effective Innovations times Students cannot benefit from instruction they do not experience times Where: Enabling Contexts does not equal Why: Educationally Signficant Outcomes.&#10;" title="Graphic Forum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490663"/>
            <a:ext cx="901700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9251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57200" y="228600"/>
            <a:ext cx="8229600" cy="1143000"/>
          </a:xfrm>
        </p:spPr>
        <p:txBody>
          <a:bodyPr/>
          <a:lstStyle/>
          <a:p>
            <a:r>
              <a:rPr lang="en-US" sz="3200" dirty="0" smtClean="0">
                <a:latin typeface="Myriad Web Pro"/>
              </a:rPr>
              <a:t>©Copyright Dean Fixsen and Karen Blase</a:t>
            </a:r>
          </a:p>
        </p:txBody>
      </p:sp>
      <p:sp>
        <p:nvSpPr>
          <p:cNvPr id="114691" name="Content Placeholder 2"/>
          <p:cNvSpPr>
            <a:spLocks noGrp="1"/>
          </p:cNvSpPr>
          <p:nvPr>
            <p:ph idx="1"/>
          </p:nvPr>
        </p:nvSpPr>
        <p:spPr>
          <a:xfrm>
            <a:off x="533400" y="1447800"/>
            <a:ext cx="8229600" cy="4525963"/>
          </a:xfrm>
        </p:spPr>
        <p:txBody>
          <a:bodyPr/>
          <a:lstStyle/>
          <a:p>
            <a:pPr marL="0" indent="0">
              <a:buFontTx/>
              <a:buNone/>
            </a:pPr>
            <a:r>
              <a:rPr lang="en-US" sz="2000" b="1" dirty="0" smtClean="0">
                <a:solidFill>
                  <a:srgbClr val="002060"/>
                </a:solidFill>
              </a:rPr>
              <a:t>This content is licensed under Creative Commons license CC BY-NC-ND, Attribution-</a:t>
            </a:r>
            <a:r>
              <a:rPr lang="en-US" sz="2000" b="1" dirty="0" err="1" smtClean="0">
                <a:solidFill>
                  <a:srgbClr val="002060"/>
                </a:solidFill>
              </a:rPr>
              <a:t>NonCommercial</a:t>
            </a:r>
            <a:r>
              <a:rPr lang="en-US" sz="2000" b="1" dirty="0" smtClean="0">
                <a:solidFill>
                  <a:srgbClr val="002060"/>
                </a:solidFill>
              </a:rPr>
              <a:t>-</a:t>
            </a:r>
            <a:r>
              <a:rPr lang="en-US" sz="2000" b="1" dirty="0" err="1" smtClean="0">
                <a:solidFill>
                  <a:srgbClr val="002060"/>
                </a:solidFill>
              </a:rPr>
              <a:t>NoDerivs</a:t>
            </a:r>
            <a:r>
              <a:rPr lang="en-US" sz="2000" b="1" dirty="0" smtClean="0">
                <a:solidFill>
                  <a:srgbClr val="002060"/>
                </a:solidFill>
              </a:rPr>
              <a:t>.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or transform this work.  Any of the above conditions can be waived if you get permission from the copyright holder.</a:t>
            </a:r>
          </a:p>
          <a:p>
            <a:pPr marL="0" indent="0">
              <a:buFontTx/>
              <a:buNone/>
            </a:pPr>
            <a:endParaRPr lang="en-US" sz="2000" b="1" dirty="0" smtClean="0">
              <a:solidFill>
                <a:srgbClr val="002060"/>
              </a:solidFill>
            </a:endParaRPr>
          </a:p>
          <a:p>
            <a:pPr marL="0" indent="0">
              <a:buFontTx/>
              <a:buNone/>
            </a:pPr>
            <a:endParaRPr lang="en-US" sz="2000" b="1" dirty="0" smtClean="0">
              <a:solidFill>
                <a:srgbClr val="002060"/>
              </a:solidFill>
            </a:endParaRPr>
          </a:p>
          <a:p>
            <a:pPr marL="0" indent="0" algn="ctr">
              <a:buFontTx/>
              <a:buNone/>
            </a:pPr>
            <a:r>
              <a:rPr lang="en-US" sz="2000" b="1" dirty="0" smtClean="0">
                <a:solidFill>
                  <a:srgbClr val="002060"/>
                </a:solidFill>
                <a:hlinkClick r:id="rId2" tooltip="A link to a description of the Creative Commons License for this document and SISEP work."/>
              </a:rPr>
              <a:t>http://creativecommons.org/licenses/by-nc-nd/3.0 </a:t>
            </a:r>
            <a:endParaRPr lang="en-US" sz="2000" b="1" dirty="0" smtClean="0">
              <a:solidFill>
                <a:srgbClr val="002060"/>
              </a:solidFill>
            </a:endParaRPr>
          </a:p>
        </p:txBody>
      </p:sp>
      <p:pic>
        <p:nvPicPr>
          <p:cNvPr id="114692" name="Picture 2" descr="A Creative Commons symbol" title="A Creative Commons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138" y="4800600"/>
            <a:ext cx="847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704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cap="none" dirty="0" smtClean="0"/>
              <a:t>IMPLEMENTATION TEAMS</a:t>
            </a:r>
          </a:p>
        </p:txBody>
      </p:sp>
      <p:sp>
        <p:nvSpPr>
          <p:cNvPr id="36867" name="Text Placeholder 4"/>
          <p:cNvSpPr>
            <a:spLocks noGrp="1"/>
          </p:cNvSpPr>
          <p:nvPr>
            <p:ph type="body" idx="1"/>
          </p:nvPr>
        </p:nvSpPr>
        <p:spPr/>
        <p:txBody>
          <a:bodyPr/>
          <a:lstStyle/>
          <a:p>
            <a:r>
              <a:rPr lang="en-US" b="1" dirty="0" smtClean="0">
                <a:solidFill>
                  <a:schemeClr val="tx1">
                    <a:lumMod val="75000"/>
                    <a:lumOff val="25000"/>
                  </a:schemeClr>
                </a:solidFill>
                <a:latin typeface="Calibri" pitchFamily="34" charset="0"/>
                <a:cs typeface="Calibri" pitchFamily="34" charset="0"/>
              </a:rPr>
              <a:t>Organized, expert assistance to develop and sustain an accountable and effective structure</a:t>
            </a:r>
          </a:p>
        </p:txBody>
      </p:sp>
      <p:pic>
        <p:nvPicPr>
          <p:cNvPr id="3074" name="Picture 2" descr="A stages diagram showing four boxes connected by arrows connecting the four boxes in each direction.&#10;" title="A stage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0"/>
            <a:ext cx="266382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descr="SISEP logo" title="SISEP logo"/>
          <p:cNvPicPr>
            <a:picLocks noChangeAspect="1"/>
          </p:cNvPicPr>
          <p:nvPr/>
        </p:nvPicPr>
        <p:blipFill>
          <a:blip r:embed="rId4"/>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7102463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solidFill>
                  <a:srgbClr val="000000"/>
                </a:solidFill>
              </a:rPr>
              <a:t>Linked Team Structures</a:t>
            </a:r>
            <a:endParaRPr lang="en-US" dirty="0">
              <a:solidFill>
                <a:srgbClr val="000000"/>
              </a:solidFill>
            </a:endParaRPr>
          </a:p>
        </p:txBody>
      </p:sp>
      <p:sp>
        <p:nvSpPr>
          <p:cNvPr id="5" name="Text Placeholder 4"/>
          <p:cNvSpPr>
            <a:spLocks noGrp="1"/>
          </p:cNvSpPr>
          <p:nvPr>
            <p:ph type="body" sz="quarter" idx="10"/>
          </p:nvPr>
        </p:nvSpPr>
        <p:spPr/>
        <p:txBody>
          <a:bodyPr/>
          <a:lstStyle/>
          <a:p>
            <a:r>
              <a:rPr lang="en-US" dirty="0" smtClean="0"/>
              <a:t>Implementation Teams</a:t>
            </a:r>
            <a:endParaRPr lang="en-US" dirty="0"/>
          </a:p>
        </p:txBody>
      </p:sp>
      <p:pic>
        <p:nvPicPr>
          <p:cNvPr id="4098" name="Picture 2" descr="A diagram explaining a policy-enabled practice and practice informed policy process where implementation teams are &quot;linked&quot;.&#10;" title="A PEP-PIP Cy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150937"/>
            <a:ext cx="73406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8840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3"/>
          <p:cNvSpPr>
            <a:spLocks noGrp="1"/>
          </p:cNvSpPr>
          <p:nvPr>
            <p:ph type="title"/>
          </p:nvPr>
        </p:nvSpPr>
        <p:spPr>
          <a:xfrm>
            <a:off x="266700" y="228600"/>
            <a:ext cx="8610600" cy="1085850"/>
          </a:xfrm>
        </p:spPr>
        <p:txBody>
          <a:bodyPr/>
          <a:lstStyle/>
          <a:p>
            <a:pPr algn="ctr"/>
            <a:r>
              <a:rPr lang="en-US" dirty="0">
                <a:solidFill>
                  <a:srgbClr val="FFFFFF"/>
                </a:solidFill>
                <a:latin typeface="Myriad Web Pro" charset="0"/>
                <a:ea typeface="Calibri" pitchFamily="-109" charset="0"/>
                <a:cs typeface="Calibri" pitchFamily="-109" charset="0"/>
              </a:rPr>
              <a:t>Cascading Model</a:t>
            </a:r>
          </a:p>
        </p:txBody>
      </p:sp>
      <p:graphicFrame>
        <p:nvGraphicFramePr>
          <p:cNvPr id="6" name="Content Placeholder 5" descr="A model displaying a cascade of logic outputs.  The model reads left to right: Enabling State Context, Enabling District Context, School Leadership, Implementation Team Supprots, Quality Instruction, Student Outcomes." title="Cascading Logic Model"/>
          <p:cNvGraphicFramePr>
            <a:graphicFrameLocks noGrp="1"/>
          </p:cNvGraphicFramePr>
          <p:nvPr>
            <p:ph idx="1"/>
            <p:extLst>
              <p:ext uri="{D42A27DB-BD31-4B8C-83A1-F6EECF244321}">
                <p14:modId xmlns:p14="http://schemas.microsoft.com/office/powerpoint/2010/main" val="1460116669"/>
              </p:ext>
            </p:extLst>
          </p:nvPr>
        </p:nvGraphicFramePr>
        <p:xfrm>
          <a:off x="152401" y="1295398"/>
          <a:ext cx="8762999" cy="4800603"/>
        </p:xfrm>
        <a:graphic>
          <a:graphicData uri="http://schemas.openxmlformats.org/drawingml/2006/table">
            <a:tbl>
              <a:tblPr firstRow="1" bandRow="1">
                <a:tableStyleId>{68D230F3-CF80-4859-8CE7-A43EE81993B5}</a:tableStyleId>
              </a:tblPr>
              <a:tblGrid>
                <a:gridCol w="1295399"/>
                <a:gridCol w="1371600"/>
                <a:gridCol w="1371600"/>
                <a:gridCol w="1803400"/>
                <a:gridCol w="1460500"/>
                <a:gridCol w="1460500"/>
              </a:tblGrid>
              <a:tr h="883311">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endParaRPr lang="en-US" b="1"/>
                    </a:p>
                  </a:txBody>
                  <a:tcPr/>
                </a:tc>
                <a:tc>
                  <a:txBody>
                    <a:bodyPr/>
                    <a:lstStyle/>
                    <a:p>
                      <a:r>
                        <a:rPr lang="en-US" sz="1800" dirty="0" smtClean="0"/>
                        <a:t>Quality</a:t>
                      </a:r>
                    </a:p>
                    <a:p>
                      <a:r>
                        <a:rPr lang="en-US" sz="1800" dirty="0" smtClean="0"/>
                        <a:t>Instruction</a:t>
                      </a:r>
                      <a:endParaRPr lang="en-US" sz="1800" b="1" dirty="0"/>
                    </a:p>
                  </a:txBody>
                  <a:tcPr/>
                </a:tc>
                <a:tc>
                  <a:txBody>
                    <a:bodyPr/>
                    <a:lstStyle/>
                    <a:p>
                      <a:r>
                        <a:rPr lang="en-US" sz="2000" dirty="0" smtClean="0">
                          <a:solidFill>
                            <a:srgbClr val="FF0000"/>
                          </a:solidFill>
                        </a:rPr>
                        <a:t>Student Outcomes</a:t>
                      </a:r>
                      <a:endParaRPr lang="en-US" sz="2000" b="1" dirty="0">
                        <a:solidFill>
                          <a:srgbClr val="FF0000"/>
                        </a:solidFill>
                      </a:endParaRPr>
                    </a:p>
                  </a:txBody>
                  <a:tcPr/>
                </a:tc>
              </a:tr>
              <a:tr h="806501">
                <a:tc>
                  <a:txBody>
                    <a:bodyPr/>
                    <a:lstStyle/>
                    <a:p>
                      <a:endParaRPr lang="en-US" b="1" dirty="0"/>
                    </a:p>
                  </a:txBody>
                  <a:tcPr/>
                </a:tc>
                <a:tc>
                  <a:txBody>
                    <a:bodyPr/>
                    <a:lstStyle/>
                    <a:p>
                      <a:endParaRPr lang="en-US" b="1"/>
                    </a:p>
                  </a:txBody>
                  <a:tcPr/>
                </a:tc>
                <a:tc>
                  <a:txBody>
                    <a:bodyPr/>
                    <a:lstStyle/>
                    <a:p>
                      <a:endParaRPr lang="en-US" b="1"/>
                    </a:p>
                  </a:txBody>
                  <a:tcPr/>
                </a:tc>
                <a:tc>
                  <a:txBody>
                    <a:bodyPr/>
                    <a:lstStyle/>
                    <a:p>
                      <a:r>
                        <a:rPr lang="en-US" dirty="0" smtClean="0"/>
                        <a:t>Implementation Team Supports</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t>
                      </a:r>
                      <a:endParaRPr lang="en-US" b="1" dirty="0" smtClean="0"/>
                    </a:p>
                  </a:txBody>
                  <a:tcPr/>
                </a:tc>
                <a:tc>
                  <a:txBody>
                    <a:bodyPr/>
                    <a:lstStyle/>
                    <a:p>
                      <a:endParaRPr lang="en-US" b="1"/>
                    </a:p>
                  </a:txBody>
                  <a:tcPr/>
                </a:tc>
              </a:tr>
              <a:tr h="806501">
                <a:tc>
                  <a:txBody>
                    <a:bodyPr/>
                    <a:lstStyle/>
                    <a:p>
                      <a:endParaRPr lang="en-US" b="1" dirty="0"/>
                    </a:p>
                  </a:txBody>
                  <a:tcPr/>
                </a:tc>
                <a:tc>
                  <a:txBody>
                    <a:bodyPr/>
                    <a:lstStyle/>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Leadership</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Implementation Team Supports</a:t>
                      </a:r>
                      <a:endParaRPr lang="en-US" b="1" dirty="0" smtClean="0"/>
                    </a:p>
                  </a:txBody>
                  <a:tcPr/>
                </a:tc>
                <a:tc>
                  <a:txBody>
                    <a:bodyPr/>
                    <a:lstStyle/>
                    <a:p>
                      <a:endParaRPr lang="en-US" b="1"/>
                    </a:p>
                  </a:txBody>
                  <a:tcPr/>
                </a:tc>
                <a:tc>
                  <a:txBody>
                    <a:bodyPr/>
                    <a:lstStyle/>
                    <a:p>
                      <a:endParaRPr lang="en-US" b="1"/>
                    </a:p>
                  </a:txBody>
                  <a:tcPr/>
                </a:tc>
              </a:tr>
              <a:tr h="1152145">
                <a:tc>
                  <a:txBody>
                    <a:bodyPr/>
                    <a:lstStyle/>
                    <a:p>
                      <a:endParaRPr lang="en-US" b="1"/>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Enabling</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District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Context</a:t>
                      </a:r>
                      <a:endParaRPr lang="en-US" b="1" dirty="0" smtClean="0"/>
                    </a:p>
                  </a:txBody>
                  <a:tcPr/>
                </a:tc>
                <a:tc>
                  <a:txBody>
                    <a:bodyPr/>
                    <a:lstStyle/>
                    <a:p>
                      <a:r>
                        <a:rPr lang="en-US" dirty="0" smtClean="0"/>
                        <a:t>School Leadership</a:t>
                      </a:r>
                      <a:endParaRPr lang="en-US" b="1" dirty="0"/>
                    </a:p>
                  </a:txBody>
                  <a:tcPr/>
                </a:tc>
                <a:tc>
                  <a:txBody>
                    <a:bodyPr/>
                    <a:lstStyle/>
                    <a:p>
                      <a:endParaRPr lang="en-US" b="1"/>
                    </a:p>
                  </a:txBody>
                  <a:tcPr/>
                </a:tc>
                <a:tc>
                  <a:txBody>
                    <a:bodyPr/>
                    <a:lstStyle/>
                    <a:p>
                      <a:endParaRPr lang="en-US" b="1"/>
                    </a:p>
                  </a:txBody>
                  <a:tcPr/>
                </a:tc>
                <a:tc>
                  <a:txBody>
                    <a:bodyPr/>
                    <a:lstStyle/>
                    <a:p>
                      <a:endParaRPr lang="en-US" b="1"/>
                    </a:p>
                  </a:txBody>
                  <a:tcPr/>
                </a:tc>
              </a:tr>
              <a:tr h="1152145">
                <a:tc>
                  <a:txBody>
                    <a:bodyPr/>
                    <a:lstStyle/>
                    <a:p>
                      <a:pPr algn="ctr"/>
                      <a:r>
                        <a:rPr lang="en-US" dirty="0" smtClean="0"/>
                        <a:t>Enabling State Context</a:t>
                      </a:r>
                      <a:endParaRPr lang="en-US" b="1" dirty="0"/>
                    </a:p>
                  </a:txBody>
                  <a:tcPr/>
                </a:tc>
                <a:tc>
                  <a:txBody>
                    <a:bodyPr/>
                    <a:lstStyle/>
                    <a:p>
                      <a:pPr algn="ctr"/>
                      <a:r>
                        <a:rPr lang="en-US" dirty="0" smtClean="0"/>
                        <a:t>Enabling District Context</a:t>
                      </a:r>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a:p>
                  </a:txBody>
                  <a:tcPr/>
                </a:tc>
                <a:tc>
                  <a:txBody>
                    <a:bodyPr/>
                    <a:lstStyle/>
                    <a:p>
                      <a:endParaRPr lang="en-US" b="1" dirty="0"/>
                    </a:p>
                  </a:txBody>
                  <a:tcPr/>
                </a:tc>
              </a:tr>
            </a:tbl>
          </a:graphicData>
        </a:graphic>
      </p:graphicFrame>
    </p:spTree>
    <p:extLst>
      <p:ext uri="{BB962C8B-B14F-4D97-AF65-F5344CB8AC3E}">
        <p14:creationId xmlns:p14="http://schemas.microsoft.com/office/powerpoint/2010/main" val="32897034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a:t>
            </a:r>
            <a:br>
              <a:rPr lang="en-US" dirty="0" smtClean="0"/>
            </a:br>
            <a:r>
              <a:rPr lang="en-US" dirty="0" smtClean="0"/>
              <a:t>Cascading Logic Model</a:t>
            </a:r>
            <a:endParaRPr lang="en-US" dirty="0"/>
          </a:p>
        </p:txBody>
      </p:sp>
      <p:sp>
        <p:nvSpPr>
          <p:cNvPr id="4" name="Text Placeholder 3"/>
          <p:cNvSpPr>
            <a:spLocks noGrp="1"/>
          </p:cNvSpPr>
          <p:nvPr>
            <p:ph type="body" sz="quarter" idx="10"/>
          </p:nvPr>
        </p:nvSpPr>
        <p:spPr/>
        <p:txBody>
          <a:bodyPr/>
          <a:lstStyle/>
          <a:p>
            <a:r>
              <a:rPr lang="en-US" dirty="0" smtClean="0"/>
              <a:t>SISEP Assessments</a:t>
            </a:r>
            <a:endParaRPr lang="en-US" dirty="0"/>
          </a:p>
        </p:txBody>
      </p:sp>
      <p:graphicFrame>
        <p:nvGraphicFramePr>
          <p:cNvPr id="9" name="Content Placeholder 8" descr="Population: Students&#10;Intervention Strategies (WHAT): Educators skillfully implement evidence-based intervention strategies.&#10;Intervetion Outcomes: Socially significant improvements in academic, social, emotional or behavioral outcomes for students." title="A Logic Model for Students"/>
          <p:cNvGraphicFramePr>
            <a:graphicFrameLocks noGrp="1"/>
          </p:cNvGraphicFramePr>
          <p:nvPr>
            <p:ph idx="1"/>
            <p:extLst>
              <p:ext uri="{D42A27DB-BD31-4B8C-83A1-F6EECF244321}">
                <p14:modId xmlns:p14="http://schemas.microsoft.com/office/powerpoint/2010/main" val="211069773"/>
              </p:ext>
            </p:extLst>
          </p:nvPr>
        </p:nvGraphicFramePr>
        <p:xfrm>
          <a:off x="228600" y="1371600"/>
          <a:ext cx="8686800" cy="2103120"/>
        </p:xfrm>
        <a:graphic>
          <a:graphicData uri="http://schemas.openxmlformats.org/drawingml/2006/table">
            <a:tbl>
              <a:tblPr firstRow="1" bandRow="1">
                <a:tableStyleId>{E8B1032C-EA38-4F05-BA0D-38AFFFC7BED3}</a:tableStyleId>
              </a:tblPr>
              <a:tblGrid>
                <a:gridCol w="2895600"/>
                <a:gridCol w="2895600"/>
                <a:gridCol w="2895600"/>
              </a:tblGrid>
              <a:tr h="370840">
                <a:tc>
                  <a:txBody>
                    <a:bodyPr/>
                    <a:lstStyle/>
                    <a:p>
                      <a:r>
                        <a:rPr lang="en-US" dirty="0" smtClean="0"/>
                        <a:t>Population</a:t>
                      </a:r>
                      <a:endParaRPr lang="en-US" dirty="0"/>
                    </a:p>
                  </a:txBody>
                  <a:tcPr/>
                </a:tc>
                <a:tc>
                  <a:txBody>
                    <a:bodyPr/>
                    <a:lstStyle/>
                    <a:p>
                      <a:r>
                        <a:rPr lang="en-US" dirty="0" smtClean="0"/>
                        <a:t>Intervention Strategies</a:t>
                      </a:r>
                    </a:p>
                    <a:p>
                      <a:pPr algn="ctr"/>
                      <a:r>
                        <a:rPr lang="en-US" dirty="0" smtClean="0"/>
                        <a:t>(WHAT)</a:t>
                      </a:r>
                      <a:endParaRPr lang="en-US" dirty="0"/>
                    </a:p>
                  </a:txBody>
                  <a:tcPr/>
                </a:tc>
                <a:tc>
                  <a:txBody>
                    <a:bodyPr/>
                    <a:lstStyle/>
                    <a:p>
                      <a:r>
                        <a:rPr lang="en-US" dirty="0" smtClean="0"/>
                        <a:t>Intervention Outcomes</a:t>
                      </a:r>
                    </a:p>
                    <a:p>
                      <a:endParaRPr lang="en-US" dirty="0"/>
                    </a:p>
                  </a:txBody>
                  <a:tcPr/>
                </a:tc>
              </a:tr>
              <a:tr h="370840">
                <a:tc>
                  <a:txBody>
                    <a:bodyPr/>
                    <a:lstStyle/>
                    <a:p>
                      <a:r>
                        <a:rPr lang="en-US" dirty="0" smtClean="0"/>
                        <a:t>Students</a:t>
                      </a:r>
                      <a:endParaRPr lang="en-US" dirty="0"/>
                    </a:p>
                  </a:txBody>
                  <a:tcPr/>
                </a:tc>
                <a:tc>
                  <a:txBody>
                    <a:bodyPr/>
                    <a:lstStyle/>
                    <a:p>
                      <a:r>
                        <a:rPr lang="en-US" sz="1800" kern="1200" dirty="0" smtClean="0">
                          <a:effectLst/>
                        </a:rPr>
                        <a:t>Educators skillfully implement evidence-based intervention strategies.</a:t>
                      </a:r>
                      <a:r>
                        <a:rPr lang="en-US" dirty="0" smtClean="0">
                          <a:effectLst/>
                        </a:rPr>
                        <a:t> </a:t>
                      </a:r>
                      <a:endParaRPr lang="en-US" dirty="0"/>
                    </a:p>
                  </a:txBody>
                  <a:tcPr/>
                </a:tc>
                <a:tc>
                  <a:txBody>
                    <a:bodyPr/>
                    <a:lstStyle/>
                    <a:p>
                      <a:r>
                        <a:rPr lang="en-US" sz="1800" kern="1200" dirty="0" smtClean="0">
                          <a:effectLst/>
                        </a:rPr>
                        <a:t>Socially significant improvements in academic, social, emotional or behavioral outcomes for students.</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36746923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Educators</a:t>
            </a:r>
            <a:br>
              <a:rPr lang="en-US" dirty="0" smtClean="0"/>
            </a:br>
            <a:r>
              <a:rPr lang="en-US" dirty="0" smtClean="0"/>
              <a:t>Cascading Logic Model</a:t>
            </a:r>
            <a:endParaRPr lang="en-US" dirty="0"/>
          </a:p>
        </p:txBody>
      </p:sp>
      <p:sp>
        <p:nvSpPr>
          <p:cNvPr id="4" name="Text Placeholder 3"/>
          <p:cNvSpPr>
            <a:spLocks noGrp="1"/>
          </p:cNvSpPr>
          <p:nvPr>
            <p:ph type="body" sz="quarter" idx="10"/>
          </p:nvPr>
        </p:nvSpPr>
        <p:spPr/>
        <p:txBody>
          <a:bodyPr/>
          <a:lstStyle/>
          <a:p>
            <a:r>
              <a:rPr lang="en-US" dirty="0" smtClean="0"/>
              <a:t>SISEP Assessments</a:t>
            </a:r>
            <a:endParaRPr lang="en-US" dirty="0"/>
          </a:p>
        </p:txBody>
      </p:sp>
      <p:graphicFrame>
        <p:nvGraphicFramePr>
          <p:cNvPr id="9" name="Content Placeholder 8" descr="Population: Educators&#10;Intervention Strategies (WHAT): Provision of skillful, timely training, coaching, and performance assessments in supportive administrative environments organized by building and district leadership.&#10;Intervention Outcomes: Educators skillfully implement evidence-based intervention strategies.&#10;&#10;" title="A Logic Model for Educators"/>
          <p:cNvGraphicFramePr>
            <a:graphicFrameLocks noGrp="1"/>
          </p:cNvGraphicFramePr>
          <p:nvPr>
            <p:ph idx="1"/>
            <p:extLst>
              <p:ext uri="{D42A27DB-BD31-4B8C-83A1-F6EECF244321}">
                <p14:modId xmlns:p14="http://schemas.microsoft.com/office/powerpoint/2010/main" val="3947033093"/>
              </p:ext>
            </p:extLst>
          </p:nvPr>
        </p:nvGraphicFramePr>
        <p:xfrm>
          <a:off x="228600" y="1493520"/>
          <a:ext cx="8686800" cy="4754880"/>
        </p:xfrm>
        <a:graphic>
          <a:graphicData uri="http://schemas.openxmlformats.org/drawingml/2006/table">
            <a:tbl>
              <a:tblPr firstRow="1" bandRow="1" bandCol="1">
                <a:tableStyleId>{E8B1032C-EA38-4F05-BA0D-38AFFFC7BED3}</a:tableStyleId>
              </a:tblPr>
              <a:tblGrid>
                <a:gridCol w="1752600"/>
                <a:gridCol w="3810000"/>
                <a:gridCol w="3124200"/>
              </a:tblGrid>
              <a:tr h="370840">
                <a:tc>
                  <a:txBody>
                    <a:bodyPr/>
                    <a:lstStyle/>
                    <a:p>
                      <a:r>
                        <a:rPr lang="en-US" dirty="0" smtClean="0"/>
                        <a:t>Population</a:t>
                      </a:r>
                      <a:endParaRPr lang="en-US" dirty="0"/>
                    </a:p>
                  </a:txBody>
                  <a:tcPr/>
                </a:tc>
                <a:tc>
                  <a:txBody>
                    <a:bodyPr/>
                    <a:lstStyle/>
                    <a:p>
                      <a:r>
                        <a:rPr lang="en-US" dirty="0" smtClean="0"/>
                        <a:t>Intervention Strategies</a:t>
                      </a:r>
                    </a:p>
                    <a:p>
                      <a:pPr algn="ctr"/>
                      <a:r>
                        <a:rPr lang="en-US" dirty="0" smtClean="0"/>
                        <a:t>(WHAT)</a:t>
                      </a:r>
                      <a:endParaRPr lang="en-US" dirty="0"/>
                    </a:p>
                  </a:txBody>
                  <a:tcPr/>
                </a:tc>
                <a:tc>
                  <a:txBody>
                    <a:bodyPr/>
                    <a:lstStyle/>
                    <a:p>
                      <a:r>
                        <a:rPr lang="en-US" dirty="0" smtClean="0"/>
                        <a:t>Intervention Outcomes</a:t>
                      </a:r>
                    </a:p>
                    <a:p>
                      <a:endParaRPr lang="en-US" dirty="0"/>
                    </a:p>
                  </a:txBody>
                  <a:tcPr/>
                </a:tc>
              </a:tr>
              <a:tr h="370840">
                <a:tc>
                  <a:txBody>
                    <a:bodyPr/>
                    <a:lstStyle/>
                    <a:p>
                      <a:r>
                        <a:rPr lang="en-US" dirty="0" smtClean="0"/>
                        <a:t>Students</a:t>
                      </a:r>
                      <a:endParaRPr lang="en-US" dirty="0"/>
                    </a:p>
                  </a:txBody>
                  <a:tcPr/>
                </a:tc>
                <a:tc>
                  <a:txBody>
                    <a:bodyPr/>
                    <a:lstStyle/>
                    <a:p>
                      <a:r>
                        <a:rPr lang="en-US" sz="1800" kern="1200" dirty="0" smtClean="0">
                          <a:effectLst/>
                        </a:rPr>
                        <a:t>Educators skillfully implement evidence-based intervention strategies.</a:t>
                      </a:r>
                      <a:r>
                        <a:rPr lang="en-US" dirty="0" smtClean="0">
                          <a:effectLst/>
                        </a:rPr>
                        <a:t> </a:t>
                      </a:r>
                      <a:endParaRPr lang="en-US" dirty="0"/>
                    </a:p>
                  </a:txBody>
                  <a:tcPr/>
                </a:tc>
                <a:tc>
                  <a:txBody>
                    <a:bodyPr/>
                    <a:lstStyle/>
                    <a:p>
                      <a:r>
                        <a:rPr lang="en-US" sz="1800" kern="1200" dirty="0" smtClean="0">
                          <a:effectLst/>
                        </a:rPr>
                        <a:t>Socially significant improvements in academic, social, emotional or behavioral outcomes for students.</a:t>
                      </a:r>
                      <a:r>
                        <a:rPr lang="en-US" dirty="0" smtClean="0">
                          <a:effectLst/>
                        </a:rPr>
                        <a:t> </a:t>
                      </a:r>
                      <a:endParaRPr lang="en-US" dirty="0"/>
                    </a:p>
                  </a:txBody>
                  <a:tcPr/>
                </a:tc>
              </a:tr>
              <a:tr h="370840">
                <a:tc>
                  <a:txBody>
                    <a:bodyPr/>
                    <a:lstStyle/>
                    <a:p>
                      <a:r>
                        <a:rPr lang="en-US" dirty="0" smtClean="0"/>
                        <a:t>Population</a:t>
                      </a:r>
                      <a:endParaRPr lang="en-US" dirty="0">
                        <a:solidFill>
                          <a:schemeClr val="bg1"/>
                        </a:solidFill>
                      </a:endParaRPr>
                    </a:p>
                  </a:txBody>
                  <a:tcPr>
                    <a:solidFill>
                      <a:schemeClr val="bg1"/>
                    </a:solidFill>
                  </a:tcPr>
                </a:tc>
                <a:tc>
                  <a:txBody>
                    <a:bodyPr/>
                    <a:lstStyle/>
                    <a:p>
                      <a:r>
                        <a:rPr lang="en-US" dirty="0" smtClean="0"/>
                        <a:t>Implementation</a:t>
                      </a:r>
                      <a:r>
                        <a:rPr lang="en-US" baseline="0" dirty="0" smtClean="0"/>
                        <a:t> Strategies</a:t>
                      </a:r>
                    </a:p>
                    <a:p>
                      <a:pPr algn="ctr"/>
                      <a:r>
                        <a:rPr lang="en-US" baseline="0" dirty="0" smtClean="0"/>
                        <a:t>(HOW)</a:t>
                      </a:r>
                      <a:endParaRPr lang="en-US" dirty="0">
                        <a:solidFill>
                          <a:schemeClr val="bg1"/>
                        </a:solidFill>
                      </a:endParaRPr>
                    </a:p>
                  </a:txBody>
                  <a:tcPr>
                    <a:solidFill>
                      <a:schemeClr val="bg1"/>
                    </a:solidFill>
                  </a:tcPr>
                </a:tc>
                <a:tc>
                  <a:txBody>
                    <a:bodyPr/>
                    <a:lstStyle/>
                    <a:p>
                      <a:r>
                        <a:rPr lang="en-US" dirty="0" smtClean="0"/>
                        <a:t>Implementation Outcomes</a:t>
                      </a:r>
                      <a:endParaRPr lang="en-US" dirty="0">
                        <a:solidFill>
                          <a:schemeClr val="bg1"/>
                        </a:solidFill>
                      </a:endParaRPr>
                    </a:p>
                  </a:txBody>
                  <a:tcPr>
                    <a:solidFill>
                      <a:schemeClr val="bg1"/>
                    </a:solidFill>
                  </a:tcPr>
                </a:tc>
              </a:tr>
              <a:tr h="370840">
                <a:tc>
                  <a:txBody>
                    <a:bodyPr/>
                    <a:lstStyle/>
                    <a:p>
                      <a:r>
                        <a:rPr lang="en-US" dirty="0" smtClean="0"/>
                        <a:t>Educators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Provision of skillful, timely training, coaching, and performance assessments in supportive administrative environments organized by building and district leadership</a:t>
                      </a:r>
                    </a:p>
                    <a:p>
                      <a:pPr algn="l"/>
                      <a:endParaRPr lang="en-US" dirty="0"/>
                    </a:p>
                  </a:txBody>
                  <a:tcPr/>
                </a:tc>
                <a:tc>
                  <a:txBody>
                    <a:bodyPr/>
                    <a:lstStyle/>
                    <a:p>
                      <a:r>
                        <a:rPr lang="en-US" sz="1800" kern="1200" dirty="0" smtClean="0">
                          <a:effectLst/>
                        </a:rPr>
                        <a:t>Educators skillfully implement evidence-based intervention strategies.</a:t>
                      </a:r>
                      <a:r>
                        <a:rPr lang="en-US" dirty="0" smtClean="0">
                          <a:effectLst/>
                        </a:rPr>
                        <a:t> </a:t>
                      </a:r>
                      <a:endParaRPr lang="en-US" dirty="0"/>
                    </a:p>
                  </a:txBody>
                  <a:tcPr/>
                </a:tc>
              </a:tr>
            </a:tbl>
          </a:graphicData>
        </a:graphic>
      </p:graphicFrame>
      <p:cxnSp>
        <p:nvCxnSpPr>
          <p:cNvPr id="5" name="Straight Arrow Connector 4" descr="An arrow emphasizing Educator Intervention Outcomes." title="An arrow"/>
          <p:cNvCxnSpPr/>
          <p:nvPr/>
        </p:nvCxnSpPr>
        <p:spPr>
          <a:xfrm>
            <a:off x="5486400" y="3169920"/>
            <a:ext cx="533400" cy="1143000"/>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0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lanning for Success:  Using Implementation Data to Action Plan for Full and Sustained Implementation &amp;quot;&quot;/&gt;&lt;property id=&quot;20307&quot; value=&quot;470&quot;/&gt;&lt;/object&gt;&lt;object type=&quot;3&quot; unique_id=&quot;10061&quot;&gt;&lt;property id=&quot;20148&quot; value=&quot;5&quot;/&gt;&lt;property id=&quot;20300&quot; value=&quot;Slide 37 - &amp;quot;Get Connected!&amp;quot;&quot;/&gt;&lt;property id=&quot;20307&quot; value=&quot;998&quot;/&gt;&lt;/object&gt;&lt;object type=&quot;3&quot; unique_id=&quot;35399&quot;&gt;&lt;property id=&quot;20148&quot; value=&quot;5&quot;/&gt;&lt;property id=&quot;20300&quot; value=&quot;Slide 2 - &amp;quot;Implementation Quick Start&amp;quot;&quot;/&gt;&lt;property id=&quot;20307&quot; value=&quot;1786&quot;/&gt;&lt;/object&gt;&lt;object type=&quot;3&quot; unique_id=&quot;35400&quot;&gt;&lt;property id=&quot;20148&quot; value=&quot;5&quot;/&gt;&lt;property id=&quot;20300&quot; value=&quot;Slide 3 - &amp;quot;Formula for Success&amp;quot;&quot;/&gt;&lt;property id=&quot;20307&quot; value=&quot;1787&quot;/&gt;&lt;/object&gt;&lt;object type=&quot;3&quot; unique_id=&quot;35401&quot;&gt;&lt;property id=&quot;20148&quot; value=&quot;5&quot;/&gt;&lt;property id=&quot;20300&quot; value=&quot;Slide 4 - &amp;quot;Formula for Success (continued)&amp;quot;&quot;/&gt;&lt;property id=&quot;20307&quot; value=&quot;1788&quot;/&gt;&lt;/object&gt;&lt;object type=&quot;3&quot; unique_id=&quot;35402&quot;&gt;&lt;property id=&quot;20148&quot; value=&quot;5&quot;/&gt;&lt;property id=&quot;20300&quot; value=&quot;Slide 5 - &amp;quot;IMPLEMENTATION TEAMS&amp;quot;&quot;/&gt;&lt;property id=&quot;20307&quot; value=&quot;1789&quot;/&gt;&lt;/object&gt;&lt;object type=&quot;3&quot; unique_id=&quot;35403&quot;&gt;&lt;property id=&quot;20148&quot; value=&quot;5&quot;/&gt;&lt;property id=&quot;20300&quot; value=&quot;Slide 6 - &amp;quot;Linked Team Structures&amp;quot;&quot;/&gt;&lt;property id=&quot;20307&quot; value=&quot;1790&quot;/&gt;&lt;/object&gt;&lt;object type=&quot;3&quot; unique_id=&quot;35404&quot;&gt;&lt;property id=&quot;20148&quot; value=&quot;5&quot;/&gt;&lt;property id=&quot;20300&quot; value=&quot;Slide 7 - &amp;quot;Making It Happen&amp;quot;&quot;/&gt;&lt;property id=&quot;20307&quot; value=&quot;1747&quot;/&gt;&lt;/object&gt;&lt;object type=&quot;3&quot; unique_id=&quot;35405&quot;&gt;&lt;property id=&quot;20148&quot; value=&quot;5&quot;/&gt;&lt;property id=&quot;20300&quot; value=&quot;Slide 8 - &amp;quot;Students Cascading Logic Model&amp;quot;&quot;/&gt;&lt;property id=&quot;20307&quot; value=&quot;1791&quot;/&gt;&lt;/object&gt;&lt;object type=&quot;3&quot; unique_id=&quot;35406&quot;&gt;&lt;property id=&quot;20148&quot; value=&quot;5&quot;/&gt;&lt;property id=&quot;20300&quot; value=&quot;Slide 9 - &amp;quot;Educators Cascading Logic Model&amp;quot;&quot;/&gt;&lt;property id=&quot;20307&quot; value=&quot;1792&quot;/&gt;&lt;/object&gt;&lt;object type=&quot;3&quot; unique_id=&quot;35407&quot;&gt;&lt;property id=&quot;20148&quot; value=&quot;5&quot;/&gt;&lt;property id=&quot;20300&quot; value=&quot;Slide 10 - &amp;quot;Cascading Logic Model&amp;quot;&quot;/&gt;&lt;property id=&quot;20307&quot; value=&quot;1793&quot;/&gt;&lt;/object&gt;&lt;object type=&quot;3&quot; unique_id=&quot;35408&quot;&gt;&lt;property id=&quot;20148&quot; value=&quot;5&quot;/&gt;&lt;property id=&quot;20300&quot; value=&quot;Slide 11 - &amp;quot;Schools, Districts, Regions and States Cascading Logic Models&amp;quot;&quot;/&gt;&lt;property id=&quot;20307&quot; value=&quot;1794&quot;/&gt;&lt;/object&gt;&lt;object type=&quot;3&quot; unique_id=&quot;35409&quot;&gt;&lt;property id=&quot;20148&quot; value=&quot;5&quot;/&gt;&lt;property id=&quot;20300&quot; value=&quot;Slide 12 - &amp;quot;SISEP Center Logic Model&amp;quot;&quot;/&gt;&lt;property id=&quot;20307&quot; value=&quot;1796&quot;/&gt;&lt;/object&gt;&lt;object type=&quot;3&quot; unique_id=&quot;35410&quot;&gt;&lt;property id=&quot;20148&quot; value=&quot;5&quot;/&gt;&lt;property id=&quot;20300&quot; value=&quot;Slide 13 - &amp;quot;Try It Now!&amp;quot;&quot;/&gt;&lt;property id=&quot;20307&quot; value=&quot;1819&quot;/&gt;&lt;/object&gt;&lt;object type=&quot;3&quot; unique_id=&quot;35411&quot;&gt;&lt;property id=&quot;20148&quot; value=&quot;5&quot;/&gt;&lt;property id=&quot;20300&quot; value=&quot;Slide 14 - &amp;quot;Tools and Assessments&amp;quot;&quot;/&gt;&lt;property id=&quot;20307&quot; value=&quot;1795&quot;/&gt;&lt;/object&gt;&lt;object type=&quot;3&quot; unique_id=&quot;35412&quot;&gt;&lt;property id=&quot;20148&quot; value=&quot;5&quot;/&gt;&lt;property id=&quot;20300&quot; value=&quot;Slide 15 - &amp;quot;State Capacity Assessment (SCA)&amp;quot;&quot;/&gt;&lt;property id=&quot;20307&quot; value=&quot;1798&quot;/&gt;&lt;/object&gt;&lt;object type=&quot;3&quot; unique_id=&quot;35413&quot;&gt;&lt;property id=&quot;20148&quot; value=&quot;5&quot;/&gt;&lt;property id=&quot;20300&quot; value=&quot;Slide 16 - &amp;quot;SCA Scoring key &amp;quot;&quot;/&gt;&lt;property id=&quot;20307&quot; value=&quot;1799&quot;/&gt;&lt;/object&gt;&lt;object type=&quot;3&quot; unique_id=&quot;35414&quot;&gt;&lt;property id=&quot;20148&quot; value=&quot;5&quot;/&gt;&lt;property id=&quot;20300&quot; value=&quot;Slide 17 - &amp;quot;State Capacity Assessment: SMT Section&amp;quot;&quot;/&gt;&lt;property id=&quot;20307&quot; value=&quot;1800&quot;/&gt;&lt;/object&gt;&lt;object type=&quot;3&quot; unique_id=&quot;35415&quot;&gt;&lt;property id=&quot;20148&quot; value=&quot;5&quot;/&gt;&lt;property id=&quot;20300&quot; value=&quot;Slide 18 - &amp;quot;SISEP.Org &amp;quot;&quot;/&gt;&lt;property id=&quot;20307&quot; value=&quot;1801&quot;/&gt;&lt;/object&gt;&lt;object type=&quot;3&quot; unique_id=&quot;35416&quot;&gt;&lt;property id=&quot;20148&quot; value=&quot;5&quot;/&gt;&lt;property id=&quot;20300&quot; value=&quot;Slide 19 - &amp;quot;SCA Results: Total Score&amp;quot;&quot;/&gt;&lt;property id=&quot;20307&quot; value=&quot;1802&quot;/&gt;&lt;/object&gt;&lt;object type=&quot;3&quot; unique_id=&quot;35417&quot;&gt;&lt;property id=&quot;20148&quot; value=&quot;5&quot;/&gt;&lt;property id=&quot;20300&quot; value=&quot;Slide 20 - &amp;quot;SCA Results: SubScale&amp;quot;&quot;/&gt;&lt;property id=&quot;20307&quot; value=&quot;1803&quot;/&gt;&lt;/object&gt;&lt;object type=&quot;3&quot; unique_id=&quot;35418&quot;&gt;&lt;property id=&quot;20148&quot; value=&quot;5&quot;/&gt;&lt;property id=&quot;20300&quot; value=&quot;Slide 21 - &amp;quot;SCA Results: Sub-Subscale&amp;quot;&quot;/&gt;&lt;property id=&quot;20307&quot; value=&quot;1804&quot;/&gt;&lt;/object&gt;&lt;object type=&quot;3&quot; unique_id=&quot;35419&quot;&gt;&lt;property id=&quot;20148&quot; value=&quot;5&quot;/&gt;&lt;property id=&quot;20300&quot; value=&quot;Slide 22 - &amp;quot;Next Step – Action Planning&amp;amp;#x09;&amp;quot;&quot;/&gt;&lt;property id=&quot;20307&quot; value=&quot;1805&quot;/&gt;&lt;/object&gt;&lt;object type=&quot;3&quot; unique_id=&quot;35420&quot;&gt;&lt;property id=&quot;20148&quot; value=&quot;5&quot;/&gt;&lt;property id=&quot;20300&quot; value=&quot;Slide 23 - &amp;quot;Sample Action Plan&amp;quot;&quot;/&gt;&lt;property id=&quot;20307&quot; value=&quot;1806&quot;/&gt;&lt;/object&gt;&lt;object type=&quot;3&quot; unique_id=&quot;35421&quot;&gt;&lt;property id=&quot;20148&quot; value=&quot;5&quot;/&gt;&lt;property id=&quot;20300&quot; value=&quot;Slide 24 - &amp;quot;District Capacity Assessment (DCA)&amp;quot;&quot;/&gt;&lt;property id=&quot;20307&quot; value=&quot;1807&quot;/&gt;&lt;/object&gt;&lt;object type=&quot;3&quot; unique_id=&quot;35422&quot;&gt;&lt;property id=&quot;20148&quot; value=&quot;5&quot;/&gt;&lt;property id=&quot;20300&quot; value=&quot;Slide 25 - &amp;quot;DCA Screenshot&amp;quot;&quot;/&gt;&lt;property id=&quot;20307&quot; value=&quot;1808&quot;/&gt;&lt;/object&gt;&lt;object type=&quot;3&quot; unique_id=&quot;35423&quot;&gt;&lt;property id=&quot;20148&quot; value=&quot;5&quot;/&gt;&lt;property id=&quot;20300&quot; value=&quot;Slide 26 - &amp;quot;DCA Results&amp;quot;&quot;/&gt;&lt;property id=&quot;20307&quot; value=&quot;1809&quot;/&gt;&lt;/object&gt;&lt;object type=&quot;3&quot; unique_id=&quot;35424&quot;&gt;&lt;property id=&quot;20148&quot; value=&quot;5&quot;/&gt;&lt;property id=&quot;20300&quot; value=&quot;Slide 27 - &amp;quot;Observation Tool for Instructional Supports and Systems (OTISS)&amp;quot;&quot;/&gt;&lt;property id=&quot;20307&quot; value=&quot;1810&quot;/&gt;&lt;/object&gt;&lt;object type=&quot;3&quot; unique_id=&quot;35425&quot;&gt;&lt;property id=&quot;20148&quot; value=&quot;5&quot;/&gt;&lt;property id=&quot;20300&quot; value=&quot;Slide 28 - &amp;quot;OTISS: Development &amp;quot;&quot;/&gt;&lt;property id=&quot;20307&quot; value=&quot;1811&quot;/&gt;&lt;/object&gt;&lt;object type=&quot;3&quot; unique_id=&quot;35426&quot;&gt;&lt;property id=&quot;20148&quot; value=&quot;5&quot;/&gt;&lt;property id=&quot;20300&quot; value=&quot;Slide 29 - &amp;quot;OTISS Screenshot&amp;quot;&quot;/&gt;&lt;property id=&quot;20307&quot; value=&quot;1812&quot;/&gt;&lt;/object&gt;&lt;object type=&quot;3&quot; unique_id=&quot;35427&quot;&gt;&lt;property id=&quot;20148&quot; value=&quot;5&quot;/&gt;&lt;property id=&quot;20300&quot; value=&quot;Slide 30 - &amp;quot;OTISS Usability Testing Data (all schools)&amp;quot;&quot;/&gt;&lt;property id=&quot;20307&quot; value=&quot;1813&quot;/&gt;&lt;/object&gt;&lt;object type=&quot;3&quot; unique_id=&quot;35428&quot;&gt;&lt;property id=&quot;20148&quot; value=&quot;5&quot;/&gt;&lt;property id=&quot;20300&quot; value=&quot;Slide 31 - &amp;quot;OTISS Usability Testing Data (by school)&amp;quot;&quot;/&gt;&lt;property id=&quot;20307&quot; value=&quot;1814&quot;/&gt;&lt;/object&gt;&lt;object type=&quot;3&quot; unique_id=&quot;35429&quot;&gt;&lt;property id=&quot;20148&quot; value=&quot;5&quot;/&gt;&lt;property id=&quot;20300&quot; value=&quot;Slide 32 - &amp;quot;OTISS Usability Testing Data  (by intervention)&amp;quot;&quot;/&gt;&lt;property id=&quot;20307&quot; value=&quot;1815&quot;/&gt;&lt;/object&gt;&lt;object type=&quot;3&quot; unique_id=&quot;35430&quot;&gt;&lt;property id=&quot;20148&quot; value=&quot;5&quot;/&gt;&lt;property id=&quot;20300&quot; value=&quot;Slide 33 - &amp;quot;Cascading Model &amp;amp; Measures&amp;quot;&quot;/&gt;&lt;property id=&quot;20307&quot; value=&quot;1816&quot;/&gt;&lt;/object&gt;&lt;object type=&quot;3&quot; unique_id=&quot;35431&quot;&gt;&lt;property id=&quot;20148&quot; value=&quot;5&quot;/&gt;&lt;property id=&quot;20300&quot; value=&quot;Slide 34 - &amp;quot;Action Planning  &amp;amp;  State Capacity Assessment &amp;quot;&quot;/&gt;&lt;property id=&quot;20307&quot; value=&quot;1817&quot;/&gt;&lt;/object&gt;&lt;object type=&quot;3&quot; unique_id=&quot;35432&quot;&gt;&lt;property id=&quot;20148&quot; value=&quot;5&quot;/&gt;&lt;property id=&quot;20300&quot; value=&quot;Slide 35 - &amp;quot;Cascading Logic Model:  Putting it all together&amp;quot;&quot;/&gt;&lt;property id=&quot;20307&quot; value=&quot;1797&quot;/&gt;&lt;/object&gt;&lt;object type=&quot;3&quot; unique_id=&quot;35433&quot;&gt;&lt;property id=&quot;20148&quot; value=&quot;5&quot;/&gt;&lt;property id=&quot;20300&quot; value=&quot;Slide 36 - &amp;quot;The AI Hub&amp;quot;&quot;/&gt;&lt;property id=&quot;20307&quot; value=&quot;1820&quot;/&gt;&lt;/object&gt;&lt;object type=&quot;3&quot; unique_id=&quot;35434&quot;&gt;&lt;property id=&quot;20148&quot; value=&quot;5&quot;/&gt;&lt;property id=&quot;20300&quot; value=&quot;Slide 38 - &amp;quot;For More Information&amp;quot;&quot;/&gt;&lt;property id=&quot;20307&quot; value=&quot;1330&quot;/&gt;&lt;/object&gt;&lt;object type=&quot;3&quot; unique_id=&quot;35435&quot;&gt;&lt;property id=&quot;20148&quot; value=&quot;5&quot;/&gt;&lt;property id=&quot;20300&quot; value=&quot;Slide 39 - &amp;quot;GIC 2015 Dublin, Ireland&amp;quot;&quot;/&gt;&lt;property id=&quot;20307&quot; value=&quot;1818&quot;/&gt;&lt;/object&gt;&lt;object type=&quot;3&quot; unique_id=&quot;35436&quot;&gt;&lt;property id=&quot;20148&quot; value=&quot;5&quot;/&gt;&lt;property id=&quot;20300&quot; value=&quot;Slide 40 - &amp;quot;©Copyright Dean Fixsen and Karen Blase&amp;quot;&quot;/&gt;&lt;property id=&quot;20307&quot; value=&quot;1564&quot;/&gt;&lt;/object&gt;&lt;/object&gt;&lt;/object&gt;&lt;/database&gt;"/>
  <p:tag name="SECTOMILLISECCONVERTED" val="1"/>
</p:tagLst>
</file>

<file path=ppt/theme/theme1.xml><?xml version="1.0" encoding="utf-8"?>
<a:theme xmlns:a="http://schemas.openxmlformats.org/drawingml/2006/main" name="Default Design">
  <a:themeElements>
    <a:clrScheme name="SISEP-NIRN Modules">
      <a:dk1>
        <a:srgbClr val="000000"/>
      </a:dk1>
      <a:lt1>
        <a:srgbClr val="FFFFFF"/>
      </a:lt1>
      <a:dk2>
        <a:srgbClr val="C00000"/>
      </a:dk2>
      <a:lt2>
        <a:srgbClr val="FFFFFF"/>
      </a:lt2>
      <a:accent1>
        <a:srgbClr val="7030A0"/>
      </a:accent1>
      <a:accent2>
        <a:srgbClr val="003366"/>
      </a:accent2>
      <a:accent3>
        <a:srgbClr val="004E00"/>
      </a:accent3>
      <a:accent4>
        <a:srgbClr val="E0C266"/>
      </a:accent4>
      <a:accent5>
        <a:srgbClr val="D67704"/>
      </a:accent5>
      <a:accent6>
        <a:srgbClr val="00AEEF"/>
      </a:accent6>
      <a:hlink>
        <a:srgbClr val="00AEEF"/>
      </a:hlink>
      <a:folHlink>
        <a:srgbClr val="00AE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SISEP-NIRN Modules">
      <a:dk1>
        <a:srgbClr val="000000"/>
      </a:dk1>
      <a:lt1>
        <a:srgbClr val="FFFFFF"/>
      </a:lt1>
      <a:dk2>
        <a:srgbClr val="C00000"/>
      </a:dk2>
      <a:lt2>
        <a:srgbClr val="FFFFFF"/>
      </a:lt2>
      <a:accent1>
        <a:srgbClr val="7030A0"/>
      </a:accent1>
      <a:accent2>
        <a:srgbClr val="003366"/>
      </a:accent2>
      <a:accent3>
        <a:srgbClr val="004E00"/>
      </a:accent3>
      <a:accent4>
        <a:srgbClr val="E0C266"/>
      </a:accent4>
      <a:accent5>
        <a:srgbClr val="D67704"/>
      </a:accent5>
      <a:accent6>
        <a:srgbClr val="00AEEF"/>
      </a:accent6>
      <a:hlink>
        <a:srgbClr val="00AEEF"/>
      </a:hlink>
      <a:folHlink>
        <a:srgbClr val="00AE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NIRN-2012">
      <a:dk1>
        <a:srgbClr val="000000"/>
      </a:dk1>
      <a:lt1>
        <a:srgbClr val="FFFFFF"/>
      </a:lt1>
      <a:dk2>
        <a:srgbClr val="A50021"/>
      </a:dk2>
      <a:lt2>
        <a:srgbClr val="FFFFFF"/>
      </a:lt2>
      <a:accent1>
        <a:srgbClr val="A50021"/>
      </a:accent1>
      <a:accent2>
        <a:srgbClr val="003366"/>
      </a:accent2>
      <a:accent3>
        <a:srgbClr val="004E00"/>
      </a:accent3>
      <a:accent4>
        <a:srgbClr val="E0C266"/>
      </a:accent4>
      <a:accent5>
        <a:srgbClr val="D67704"/>
      </a:accent5>
      <a:accent6>
        <a:srgbClr val="2D2D8A"/>
      </a:accent6>
      <a:hlink>
        <a:srgbClr val="A50021"/>
      </a:hlink>
      <a:folHlink>
        <a:srgbClr val="A5002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NIRN-2012">
      <a:dk1>
        <a:srgbClr val="000000"/>
      </a:dk1>
      <a:lt1>
        <a:srgbClr val="FFFFFF"/>
      </a:lt1>
      <a:dk2>
        <a:srgbClr val="A50021"/>
      </a:dk2>
      <a:lt2>
        <a:srgbClr val="FFFFFF"/>
      </a:lt2>
      <a:accent1>
        <a:srgbClr val="A50021"/>
      </a:accent1>
      <a:accent2>
        <a:srgbClr val="003366"/>
      </a:accent2>
      <a:accent3>
        <a:srgbClr val="004E00"/>
      </a:accent3>
      <a:accent4>
        <a:srgbClr val="E0C266"/>
      </a:accent4>
      <a:accent5>
        <a:srgbClr val="D67704"/>
      </a:accent5>
      <a:accent6>
        <a:srgbClr val="2D2D8A"/>
      </a:accent6>
      <a:hlink>
        <a:srgbClr val="A50021"/>
      </a:hlink>
      <a:folHlink>
        <a:srgbClr val="A5002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SISEP-NIRN Modules">
      <a:dk1>
        <a:srgbClr val="000000"/>
      </a:dk1>
      <a:lt1>
        <a:srgbClr val="FFFFFF"/>
      </a:lt1>
      <a:dk2>
        <a:srgbClr val="C00000"/>
      </a:dk2>
      <a:lt2>
        <a:srgbClr val="FFFFFF"/>
      </a:lt2>
      <a:accent1>
        <a:srgbClr val="7030A0"/>
      </a:accent1>
      <a:accent2>
        <a:srgbClr val="003366"/>
      </a:accent2>
      <a:accent3>
        <a:srgbClr val="004E00"/>
      </a:accent3>
      <a:accent4>
        <a:srgbClr val="E0C266"/>
      </a:accent4>
      <a:accent5>
        <a:srgbClr val="D67704"/>
      </a:accent5>
      <a:accent6>
        <a:srgbClr val="00AEEF"/>
      </a:accent6>
      <a:hlink>
        <a:srgbClr val="00AEEF"/>
      </a:hlink>
      <a:folHlink>
        <a:srgbClr val="00AE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19859</TotalTime>
  <Words>1820</Words>
  <Application>Microsoft Office PowerPoint</Application>
  <PresentationFormat>On-screen Show (4:3)</PresentationFormat>
  <Paragraphs>283</Paragraphs>
  <Slides>40</Slides>
  <Notes>21</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Default Design</vt:lpstr>
      <vt:lpstr>1_Default Design</vt:lpstr>
      <vt:lpstr>2_Custom Design</vt:lpstr>
      <vt:lpstr>3_Custom Design</vt:lpstr>
      <vt:lpstr>2_Default Design</vt:lpstr>
      <vt:lpstr>Planning for Success:  Using Implementation Data to Action Plan for Full and Sustained Implementation</vt:lpstr>
      <vt:lpstr>Implementation Quick Start</vt:lpstr>
      <vt:lpstr>Formula for Success</vt:lpstr>
      <vt:lpstr>Formula for Success (continued)</vt:lpstr>
      <vt:lpstr>IMPLEMENTATION TEAMS</vt:lpstr>
      <vt:lpstr>Linked Team Structures</vt:lpstr>
      <vt:lpstr>Cascading Model</vt:lpstr>
      <vt:lpstr>Students Cascading Logic Model</vt:lpstr>
      <vt:lpstr>Educators Cascading Logic Model</vt:lpstr>
      <vt:lpstr>Cascading Logic Model</vt:lpstr>
      <vt:lpstr>Schools, Districts, Regions and States Cascading Logic Models</vt:lpstr>
      <vt:lpstr>SISEP Center Logic Model</vt:lpstr>
      <vt:lpstr>Try It Now!</vt:lpstr>
      <vt:lpstr>Tools and Assessments</vt:lpstr>
      <vt:lpstr>State Capacity Assessment (SCA)</vt:lpstr>
      <vt:lpstr>SCA Scoring key </vt:lpstr>
      <vt:lpstr>State Capacity Assessment: SMT Section</vt:lpstr>
      <vt:lpstr>SISEP.Org </vt:lpstr>
      <vt:lpstr>SCA Results: Total Score</vt:lpstr>
      <vt:lpstr>SCA Results: SubScale</vt:lpstr>
      <vt:lpstr>SCA Results: Sub-Subscale</vt:lpstr>
      <vt:lpstr>Next Step – Action Planning </vt:lpstr>
      <vt:lpstr>Sample Action Plan</vt:lpstr>
      <vt:lpstr>District Capacity Assessment (DCA)</vt:lpstr>
      <vt:lpstr>DCA Screenshot</vt:lpstr>
      <vt:lpstr>DCA Results</vt:lpstr>
      <vt:lpstr>Observation Tool for Instructional Supports and Systems (OTISS)</vt:lpstr>
      <vt:lpstr>OTISS: Development </vt:lpstr>
      <vt:lpstr>OTISS Screenshot</vt:lpstr>
      <vt:lpstr>OTISS Usability Testing Data (all schools)</vt:lpstr>
      <vt:lpstr>OTISS Usability Testing Data (by school)</vt:lpstr>
      <vt:lpstr>OTISS Usability Testing Data  (by intervention)</vt:lpstr>
      <vt:lpstr>Cascading Model &amp; Measures</vt:lpstr>
      <vt:lpstr>Try It Now!  (continued)</vt:lpstr>
      <vt:lpstr>Cascading Logic Model:  Putting it all together</vt:lpstr>
      <vt:lpstr>The AI Hub</vt:lpstr>
      <vt:lpstr>Get Connected!</vt:lpstr>
      <vt:lpstr>For More Information</vt:lpstr>
      <vt:lpstr>GIC 2015 Dublin, Ireland</vt:lpstr>
      <vt:lpstr>©Copyright Dean Fixsen and Karen Blase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Success</dc:title>
  <dc:subject>Using Implementation Data to Action Plan for Full and Sustained Implementation</dc:subject>
  <dc:creator>Office of Special Education Programs (OSEP) </dc:creator>
  <cp:lastModifiedBy>dmaeyaert</cp:lastModifiedBy>
  <cp:revision>1282</cp:revision>
  <cp:lastPrinted>2013-10-20T13:39:23Z</cp:lastPrinted>
  <dcterms:created xsi:type="dcterms:W3CDTF">2014-06-02T13:04:57Z</dcterms:created>
  <dcterms:modified xsi:type="dcterms:W3CDTF">2014-07-15T05:04:57Z</dcterms:modified>
  <cp:category>Public Domain</cp:category>
</cp:coreProperties>
</file>