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7.xml" ContentType="application/vnd.openxmlformats-officedocument.theme+xml"/>
  <Override PartName="/ppt/slideLayouts/slideLayout11.xml" ContentType="application/vnd.openxmlformats-officedocument.presentationml.slideLayout+xml"/>
  <Override PartName="/ppt/theme/theme8.xml" ContentType="application/vnd.openxmlformats-officedocument.theme+xml"/>
  <Override PartName="/ppt/slideLayouts/slideLayout12.xml" ContentType="application/vnd.openxmlformats-officedocument.presentationml.slideLayout+xml"/>
  <Override PartName="/ppt/theme/theme9.xml" ContentType="application/vnd.openxmlformats-officedocument.theme+xml"/>
  <Override PartName="/ppt/slideLayouts/slideLayout13.xml" ContentType="application/vnd.openxmlformats-officedocument.presentationml.slideLayout+xml"/>
  <Override PartName="/ppt/theme/theme10.xml" ContentType="application/vnd.openxmlformats-officedocument.theme+xml"/>
  <Override PartName="/ppt/slideLayouts/slideLayout14.xml" ContentType="application/vnd.openxmlformats-officedocument.presentationml.slideLayout+xml"/>
  <Override PartName="/ppt/theme/theme11.xml" ContentType="application/vnd.openxmlformats-officedocument.theme+xml"/>
  <Override PartName="/ppt/slideLayouts/slideLayout15.xml" ContentType="application/vnd.openxmlformats-officedocument.presentationml.slideLayout+xml"/>
  <Override PartName="/ppt/theme/theme12.xml" ContentType="application/vnd.openxmlformats-officedocument.theme+xml"/>
  <Override PartName="/ppt/slideLayouts/slideLayout16.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70" r:id="rId3"/>
    <p:sldMasterId id="2147483674" r:id="rId4"/>
    <p:sldMasterId id="2147483676" r:id="rId5"/>
    <p:sldMasterId id="2147483678" r:id="rId6"/>
    <p:sldMasterId id="2147483686" r:id="rId7"/>
    <p:sldMasterId id="2147483716" r:id="rId8"/>
    <p:sldMasterId id="2147483720" r:id="rId9"/>
    <p:sldMasterId id="2147483722" r:id="rId10"/>
    <p:sldMasterId id="2147483728" r:id="rId11"/>
    <p:sldMasterId id="2147483730" r:id="rId12"/>
    <p:sldMasterId id="2147483732" r:id="rId13"/>
  </p:sldMasterIdLst>
  <p:notesMasterIdLst>
    <p:notesMasterId r:id="rId53"/>
  </p:notesMasterIdLst>
  <p:sldIdLst>
    <p:sldId id="293" r:id="rId14"/>
    <p:sldId id="328" r:id="rId15"/>
    <p:sldId id="296" r:id="rId16"/>
    <p:sldId id="297" r:id="rId17"/>
    <p:sldId id="298" r:id="rId18"/>
    <p:sldId id="264" r:id="rId19"/>
    <p:sldId id="263" r:id="rId20"/>
    <p:sldId id="267" r:id="rId21"/>
    <p:sldId id="268" r:id="rId22"/>
    <p:sldId id="269" r:id="rId23"/>
    <p:sldId id="270" r:id="rId24"/>
    <p:sldId id="271" r:id="rId25"/>
    <p:sldId id="274" r:id="rId26"/>
    <p:sldId id="275" r:id="rId27"/>
    <p:sldId id="307" r:id="rId28"/>
    <p:sldId id="308" r:id="rId29"/>
    <p:sldId id="329" r:id="rId30"/>
    <p:sldId id="309" r:id="rId31"/>
    <p:sldId id="310" r:id="rId32"/>
    <p:sldId id="315" r:id="rId33"/>
    <p:sldId id="311" r:id="rId34"/>
    <p:sldId id="313" r:id="rId35"/>
    <p:sldId id="314" r:id="rId36"/>
    <p:sldId id="316" r:id="rId37"/>
    <p:sldId id="317" r:id="rId38"/>
    <p:sldId id="318" r:id="rId39"/>
    <p:sldId id="319" r:id="rId40"/>
    <p:sldId id="320" r:id="rId41"/>
    <p:sldId id="290" r:id="rId42"/>
    <p:sldId id="326" r:id="rId43"/>
    <p:sldId id="325" r:id="rId44"/>
    <p:sldId id="305" r:id="rId45"/>
    <p:sldId id="323" r:id="rId46"/>
    <p:sldId id="327" r:id="rId47"/>
    <p:sldId id="299" r:id="rId48"/>
    <p:sldId id="292" r:id="rId49"/>
    <p:sldId id="300" r:id="rId50"/>
    <p:sldId id="306" r:id="rId51"/>
    <p:sldId id="322"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0" autoAdjust="0"/>
    <p:restoredTop sz="86359" autoAdjust="0"/>
  </p:normalViewPr>
  <p:slideViewPr>
    <p:cSldViewPr>
      <p:cViewPr>
        <p:scale>
          <a:sx n="72" d="100"/>
          <a:sy n="72" d="100"/>
        </p:scale>
        <p:origin x="-768" y="-6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17" d="100"/>
        <a:sy n="117" d="100"/>
      </p:scale>
      <p:origin x="0" y="55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47" Type="http://schemas.openxmlformats.org/officeDocument/2006/relationships/slide" Target="slides/slide34.xml"/><Relationship Id="rId50" Type="http://schemas.openxmlformats.org/officeDocument/2006/relationships/slide" Target="slides/slide37.xml"/><Relationship Id="rId55"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slide" Target="slides/slide28.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3"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slide" Target="slides/slide36.xml"/><Relationship Id="rId57"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slide" Target="slides/slide3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slide" Target="slides/slide35.xml"/><Relationship Id="rId56"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38.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BCC03A-1595-4146-AA3E-D1ADB0CC5D39}" type="doc">
      <dgm:prSet loTypeId="urn:microsoft.com/office/officeart/2005/8/layout/chevron2" loCatId="" qsTypeId="urn:microsoft.com/office/officeart/2005/8/quickstyle/simple4" qsCatId="simple" csTypeId="urn:microsoft.com/office/officeart/2005/8/colors/accent1_2" csCatId="accent1" phldr="1"/>
      <dgm:spPr/>
      <dgm:t>
        <a:bodyPr/>
        <a:lstStyle/>
        <a:p>
          <a:endParaRPr lang="en-US"/>
        </a:p>
      </dgm:t>
    </dgm:pt>
    <dgm:pt modelId="{6B5A261E-178B-4E4E-862C-D8F4464C9F13}">
      <dgm:prSet phldrT="[Text]" custT="1"/>
      <dgm:spPr/>
      <dgm:t>
        <a:bodyPr/>
        <a:lstStyle/>
        <a:p>
          <a:r>
            <a:rPr lang="en-US" sz="1600" dirty="0" smtClean="0">
              <a:solidFill>
                <a:schemeClr val="tx1"/>
              </a:solidFill>
            </a:rPr>
            <a:t>2011</a:t>
          </a:r>
        </a:p>
      </dgm:t>
    </dgm:pt>
    <dgm:pt modelId="{16E0EFF3-CB0E-C746-A746-69E6450C56C2}" type="parTrans" cxnId="{DB2D52DD-3624-FE4F-9ED2-A420DBA8FCCD}">
      <dgm:prSet/>
      <dgm:spPr/>
      <dgm:t>
        <a:bodyPr/>
        <a:lstStyle/>
        <a:p>
          <a:endParaRPr lang="en-US"/>
        </a:p>
      </dgm:t>
    </dgm:pt>
    <dgm:pt modelId="{F322160A-2C4F-CC4C-A033-0B2DE59BC02F}" type="sibTrans" cxnId="{DB2D52DD-3624-FE4F-9ED2-A420DBA8FCCD}">
      <dgm:prSet/>
      <dgm:spPr/>
      <dgm:t>
        <a:bodyPr/>
        <a:lstStyle/>
        <a:p>
          <a:endParaRPr lang="en-US"/>
        </a:p>
      </dgm:t>
    </dgm:pt>
    <dgm:pt modelId="{3B6460AC-8DC9-A04A-8952-717E65C77098}">
      <dgm:prSet phldrT="[Text]" custT="1"/>
      <dgm:spPr/>
      <dgm:t>
        <a:bodyPr/>
        <a:lstStyle/>
        <a:p>
          <a:r>
            <a:rPr lang="en-US" sz="2000" dirty="0" smtClean="0"/>
            <a:t>DEC Board appoints workgroup to advise about whether and how to update RPs</a:t>
          </a:r>
          <a:endParaRPr lang="en-US" sz="2000" dirty="0"/>
        </a:p>
      </dgm:t>
    </dgm:pt>
    <dgm:pt modelId="{7683A5F9-904F-7142-9F2F-6DE0C6B22F68}" type="parTrans" cxnId="{EDA8AA56-E7AA-D240-AE5E-C7E8E0560B81}">
      <dgm:prSet/>
      <dgm:spPr/>
      <dgm:t>
        <a:bodyPr/>
        <a:lstStyle/>
        <a:p>
          <a:endParaRPr lang="en-US"/>
        </a:p>
      </dgm:t>
    </dgm:pt>
    <dgm:pt modelId="{D407FF5F-C5FB-AE4F-9DF6-DAAB90C6E2C7}" type="sibTrans" cxnId="{EDA8AA56-E7AA-D240-AE5E-C7E8E0560B81}">
      <dgm:prSet/>
      <dgm:spPr/>
      <dgm:t>
        <a:bodyPr/>
        <a:lstStyle/>
        <a:p>
          <a:endParaRPr lang="en-US"/>
        </a:p>
      </dgm:t>
    </dgm:pt>
    <dgm:pt modelId="{8BD34416-54E3-554D-BFBA-6ADC92B82FE4}">
      <dgm:prSet phldrT="[Text]" custT="1"/>
      <dgm:spPr/>
      <dgm:t>
        <a:bodyPr/>
        <a:lstStyle/>
        <a:p>
          <a:r>
            <a:rPr lang="en-US" sz="2000" dirty="0" smtClean="0"/>
            <a:t>Workgroup (Carta, Hebbeler, Snyder) provides written recommendations to DEC Board about updating RPs</a:t>
          </a:r>
          <a:endParaRPr lang="en-US" sz="2000" dirty="0"/>
        </a:p>
      </dgm:t>
    </dgm:pt>
    <dgm:pt modelId="{436E2AF0-FA09-4D40-9F60-B1E425DFE059}" type="parTrans" cxnId="{0F5DB7D8-4506-F248-83C9-D10CCF054C6C}">
      <dgm:prSet/>
      <dgm:spPr/>
      <dgm:t>
        <a:bodyPr/>
        <a:lstStyle/>
        <a:p>
          <a:endParaRPr lang="en-US"/>
        </a:p>
      </dgm:t>
    </dgm:pt>
    <dgm:pt modelId="{2896804A-53DE-154C-8107-DAEBE0459C65}" type="sibTrans" cxnId="{0F5DB7D8-4506-F248-83C9-D10CCF054C6C}">
      <dgm:prSet/>
      <dgm:spPr/>
      <dgm:t>
        <a:bodyPr/>
        <a:lstStyle/>
        <a:p>
          <a:endParaRPr lang="en-US"/>
        </a:p>
      </dgm:t>
    </dgm:pt>
    <dgm:pt modelId="{3270391A-8A91-E448-8394-C5F3F1DC4A03}">
      <dgm:prSet custT="1"/>
      <dgm:spPr/>
      <dgm:t>
        <a:bodyPr/>
        <a:lstStyle/>
        <a:p>
          <a:endParaRPr lang="en-US" sz="1600" dirty="0" smtClean="0">
            <a:solidFill>
              <a:srgbClr val="000000"/>
            </a:solidFill>
          </a:endParaRPr>
        </a:p>
        <a:p>
          <a:r>
            <a:rPr lang="en-US" sz="1600" dirty="0" smtClean="0">
              <a:solidFill>
                <a:srgbClr val="000000"/>
              </a:solidFill>
            </a:rPr>
            <a:t>2012</a:t>
          </a:r>
          <a:endParaRPr lang="en-US" sz="1600" dirty="0">
            <a:solidFill>
              <a:srgbClr val="000000"/>
            </a:solidFill>
          </a:endParaRPr>
        </a:p>
      </dgm:t>
    </dgm:pt>
    <dgm:pt modelId="{5BC1B871-68F4-BD46-8207-1014FFBEA8AC}" type="parTrans" cxnId="{77A018AB-41F8-7E47-9629-E29BFD0589F7}">
      <dgm:prSet/>
      <dgm:spPr/>
      <dgm:t>
        <a:bodyPr/>
        <a:lstStyle/>
        <a:p>
          <a:endParaRPr lang="en-US"/>
        </a:p>
      </dgm:t>
    </dgm:pt>
    <dgm:pt modelId="{533E1E96-BEB3-0847-993F-BDA827E9A02B}" type="sibTrans" cxnId="{77A018AB-41F8-7E47-9629-E29BFD0589F7}">
      <dgm:prSet/>
      <dgm:spPr/>
      <dgm:t>
        <a:bodyPr/>
        <a:lstStyle/>
        <a:p>
          <a:endParaRPr lang="en-US"/>
        </a:p>
      </dgm:t>
    </dgm:pt>
    <dgm:pt modelId="{B7B8E081-32FC-484D-B9B5-3EE075309DC1}">
      <dgm:prSet custT="1"/>
      <dgm:spPr/>
      <dgm:t>
        <a:bodyPr/>
        <a:lstStyle/>
        <a:p>
          <a:r>
            <a:rPr lang="en-US" sz="2400" dirty="0" smtClean="0"/>
            <a:t>DEC conducts survey to gather input from field and holds series of forums about updating RPs</a:t>
          </a:r>
          <a:endParaRPr lang="en-US" sz="2400" dirty="0"/>
        </a:p>
      </dgm:t>
    </dgm:pt>
    <dgm:pt modelId="{17C476BA-6707-584B-B62E-24AAE9362844}" type="parTrans" cxnId="{471E3EAF-781A-B842-8027-16491CD3B237}">
      <dgm:prSet/>
      <dgm:spPr/>
      <dgm:t>
        <a:bodyPr/>
        <a:lstStyle/>
        <a:p>
          <a:endParaRPr lang="en-US"/>
        </a:p>
      </dgm:t>
    </dgm:pt>
    <dgm:pt modelId="{2F887B82-E54A-5542-ACD6-C0E3EE719E66}" type="sibTrans" cxnId="{471E3EAF-781A-B842-8027-16491CD3B237}">
      <dgm:prSet/>
      <dgm:spPr/>
      <dgm:t>
        <a:bodyPr/>
        <a:lstStyle/>
        <a:p>
          <a:endParaRPr lang="en-US"/>
        </a:p>
      </dgm:t>
    </dgm:pt>
    <dgm:pt modelId="{AD2BE144-05A1-DD46-A930-0D52BAE5C5FB}">
      <dgm:prSet custT="1"/>
      <dgm:spPr/>
      <dgm:t>
        <a:bodyPr/>
        <a:lstStyle/>
        <a:p>
          <a:r>
            <a:rPr lang="en-US" sz="2400" dirty="0" smtClean="0"/>
            <a:t>DEC shares results of survey about updating RPs</a:t>
          </a:r>
          <a:endParaRPr lang="en-US" sz="2400" dirty="0"/>
        </a:p>
      </dgm:t>
    </dgm:pt>
    <dgm:pt modelId="{0132858A-6E17-BD4D-8D32-D80B6518FDB9}" type="parTrans" cxnId="{9087D3EC-D4FF-494B-9050-D7A7C0E6656E}">
      <dgm:prSet/>
      <dgm:spPr/>
      <dgm:t>
        <a:bodyPr/>
        <a:lstStyle/>
        <a:p>
          <a:endParaRPr lang="en-US"/>
        </a:p>
      </dgm:t>
    </dgm:pt>
    <dgm:pt modelId="{7796B4D9-D483-5D46-8DAF-5AF639E5F4C0}" type="sibTrans" cxnId="{9087D3EC-D4FF-494B-9050-D7A7C0E6656E}">
      <dgm:prSet/>
      <dgm:spPr/>
      <dgm:t>
        <a:bodyPr/>
        <a:lstStyle/>
        <a:p>
          <a:endParaRPr lang="en-US"/>
        </a:p>
      </dgm:t>
    </dgm:pt>
    <dgm:pt modelId="{EB3D21BA-9E6E-7844-B757-29486859C56B}">
      <dgm:prSet custT="1"/>
      <dgm:spPr/>
      <dgm:t>
        <a:bodyPr/>
        <a:lstStyle/>
        <a:p>
          <a:r>
            <a:rPr lang="en-US" sz="2400" dirty="0" smtClean="0"/>
            <a:t>ECTA/DEC collaborate with support from OSEP to update RPs</a:t>
          </a:r>
          <a:endParaRPr lang="en-US" sz="2400" dirty="0"/>
        </a:p>
      </dgm:t>
    </dgm:pt>
    <dgm:pt modelId="{B0E5F2DA-C1A5-5844-8B9F-730F650510B1}" type="parTrans" cxnId="{AE40E8EE-DE46-054D-BF73-FA38A68AB0C1}">
      <dgm:prSet/>
      <dgm:spPr/>
      <dgm:t>
        <a:bodyPr/>
        <a:lstStyle/>
        <a:p>
          <a:endParaRPr lang="en-US"/>
        </a:p>
      </dgm:t>
    </dgm:pt>
    <dgm:pt modelId="{64031623-FBE6-4848-A54B-6D6D06A829A5}" type="sibTrans" cxnId="{AE40E8EE-DE46-054D-BF73-FA38A68AB0C1}">
      <dgm:prSet/>
      <dgm:spPr/>
      <dgm:t>
        <a:bodyPr/>
        <a:lstStyle/>
        <a:p>
          <a:endParaRPr lang="en-US"/>
        </a:p>
      </dgm:t>
    </dgm:pt>
    <dgm:pt modelId="{4221388D-4CBA-A640-BAEB-101F6B037AE9}">
      <dgm:prSet phldrT="[Text]" custT="1"/>
      <dgm:spPr/>
      <dgm:t>
        <a:bodyPr/>
        <a:lstStyle/>
        <a:p>
          <a:r>
            <a:rPr lang="en-US" sz="2000" dirty="0" smtClean="0"/>
            <a:t>DEC gathers input from wide range of stakeholders about utility of RP and implementation issues</a:t>
          </a:r>
          <a:endParaRPr lang="en-US" sz="2000" dirty="0"/>
        </a:p>
      </dgm:t>
    </dgm:pt>
    <dgm:pt modelId="{C68E681D-CDD4-0C48-96B4-1E9E1E5B00FD}" type="parTrans" cxnId="{01F2878F-3AB9-F046-BF94-6BA7065DCE73}">
      <dgm:prSet/>
      <dgm:spPr/>
      <dgm:t>
        <a:bodyPr/>
        <a:lstStyle/>
        <a:p>
          <a:endParaRPr lang="en-US"/>
        </a:p>
      </dgm:t>
    </dgm:pt>
    <dgm:pt modelId="{5EF3EED1-8360-3745-93DD-136898B86039}" type="sibTrans" cxnId="{01F2878F-3AB9-F046-BF94-6BA7065DCE73}">
      <dgm:prSet/>
      <dgm:spPr/>
      <dgm:t>
        <a:bodyPr/>
        <a:lstStyle/>
        <a:p>
          <a:endParaRPr lang="en-US"/>
        </a:p>
      </dgm:t>
    </dgm:pt>
    <dgm:pt modelId="{BC1B136D-9B2D-2041-95D9-6421EEDD5935}" type="pres">
      <dgm:prSet presAssocID="{21BCC03A-1595-4146-AA3E-D1ADB0CC5D39}" presName="linearFlow" presStyleCnt="0">
        <dgm:presLayoutVars>
          <dgm:dir/>
          <dgm:animLvl val="lvl"/>
          <dgm:resizeHandles val="exact"/>
        </dgm:presLayoutVars>
      </dgm:prSet>
      <dgm:spPr/>
      <dgm:t>
        <a:bodyPr/>
        <a:lstStyle/>
        <a:p>
          <a:endParaRPr lang="en-US"/>
        </a:p>
      </dgm:t>
    </dgm:pt>
    <dgm:pt modelId="{D450EC58-97B3-8B4B-9B03-A2EA764D0A2C}" type="pres">
      <dgm:prSet presAssocID="{6B5A261E-178B-4E4E-862C-D8F4464C9F13}" presName="composite" presStyleCnt="0"/>
      <dgm:spPr/>
    </dgm:pt>
    <dgm:pt modelId="{31933684-3AF4-5545-AED2-81FDE120E2AB}" type="pres">
      <dgm:prSet presAssocID="{6B5A261E-178B-4E4E-862C-D8F4464C9F13}" presName="parentText" presStyleLbl="alignNode1" presStyleIdx="0" presStyleCnt="2" custLinFactNeighborX="0" custLinFactNeighborY="-234">
        <dgm:presLayoutVars>
          <dgm:chMax val="1"/>
          <dgm:bulletEnabled val="1"/>
        </dgm:presLayoutVars>
      </dgm:prSet>
      <dgm:spPr/>
      <dgm:t>
        <a:bodyPr/>
        <a:lstStyle/>
        <a:p>
          <a:endParaRPr lang="en-US"/>
        </a:p>
      </dgm:t>
    </dgm:pt>
    <dgm:pt modelId="{6C1CD27E-7FF6-6447-94FA-D1B1FB06AF25}" type="pres">
      <dgm:prSet presAssocID="{6B5A261E-178B-4E4E-862C-D8F4464C9F13}" presName="descendantText" presStyleLbl="alignAcc1" presStyleIdx="0" presStyleCnt="2">
        <dgm:presLayoutVars>
          <dgm:bulletEnabled val="1"/>
        </dgm:presLayoutVars>
      </dgm:prSet>
      <dgm:spPr/>
      <dgm:t>
        <a:bodyPr/>
        <a:lstStyle/>
        <a:p>
          <a:endParaRPr lang="en-US"/>
        </a:p>
      </dgm:t>
    </dgm:pt>
    <dgm:pt modelId="{AF55B8CB-7BC1-7F4C-A970-7D411D796F25}" type="pres">
      <dgm:prSet presAssocID="{F322160A-2C4F-CC4C-A033-0B2DE59BC02F}" presName="sp" presStyleCnt="0"/>
      <dgm:spPr/>
    </dgm:pt>
    <dgm:pt modelId="{F0A462FE-185A-4541-842E-C92BFFF83A2C}" type="pres">
      <dgm:prSet presAssocID="{3270391A-8A91-E448-8394-C5F3F1DC4A03}" presName="composite" presStyleCnt="0"/>
      <dgm:spPr/>
    </dgm:pt>
    <dgm:pt modelId="{FC068C5C-97C4-4D48-91E3-1B7ADB68C733}" type="pres">
      <dgm:prSet presAssocID="{3270391A-8A91-E448-8394-C5F3F1DC4A03}" presName="parentText" presStyleLbl="alignNode1" presStyleIdx="1" presStyleCnt="2">
        <dgm:presLayoutVars>
          <dgm:chMax val="1"/>
          <dgm:bulletEnabled val="1"/>
        </dgm:presLayoutVars>
      </dgm:prSet>
      <dgm:spPr/>
      <dgm:t>
        <a:bodyPr/>
        <a:lstStyle/>
        <a:p>
          <a:endParaRPr lang="en-US"/>
        </a:p>
      </dgm:t>
    </dgm:pt>
    <dgm:pt modelId="{82ACDF42-6E83-C541-BFF9-DDD8A78AF515}" type="pres">
      <dgm:prSet presAssocID="{3270391A-8A91-E448-8394-C5F3F1DC4A03}" presName="descendantText" presStyleLbl="alignAcc1" presStyleIdx="1" presStyleCnt="2" custScaleY="97321">
        <dgm:presLayoutVars>
          <dgm:bulletEnabled val="1"/>
        </dgm:presLayoutVars>
      </dgm:prSet>
      <dgm:spPr/>
      <dgm:t>
        <a:bodyPr/>
        <a:lstStyle/>
        <a:p>
          <a:endParaRPr lang="en-US"/>
        </a:p>
      </dgm:t>
    </dgm:pt>
  </dgm:ptLst>
  <dgm:cxnLst>
    <dgm:cxn modelId="{0DE06D51-81EA-43D8-BA6B-2A0A0F30E66C}" type="presOf" srcId="{AD2BE144-05A1-DD46-A930-0D52BAE5C5FB}" destId="{82ACDF42-6E83-C541-BFF9-DDD8A78AF515}" srcOrd="0" destOrd="1" presId="urn:microsoft.com/office/officeart/2005/8/layout/chevron2"/>
    <dgm:cxn modelId="{AE40E8EE-DE46-054D-BF73-FA38A68AB0C1}" srcId="{3270391A-8A91-E448-8394-C5F3F1DC4A03}" destId="{EB3D21BA-9E6E-7844-B757-29486859C56B}" srcOrd="2" destOrd="0" parTransId="{B0E5F2DA-C1A5-5844-8B9F-730F650510B1}" sibTransId="{64031623-FBE6-4848-A54B-6D6D06A829A5}"/>
    <dgm:cxn modelId="{8F185BD5-7036-449C-8521-CDE2C20ACDD6}" type="presOf" srcId="{6B5A261E-178B-4E4E-862C-D8F4464C9F13}" destId="{31933684-3AF4-5545-AED2-81FDE120E2AB}" srcOrd="0" destOrd="0" presId="urn:microsoft.com/office/officeart/2005/8/layout/chevron2"/>
    <dgm:cxn modelId="{0F5DB7D8-4506-F248-83C9-D10CCF054C6C}" srcId="{6B5A261E-178B-4E4E-862C-D8F4464C9F13}" destId="{8BD34416-54E3-554D-BFBA-6ADC92B82FE4}" srcOrd="1" destOrd="0" parTransId="{436E2AF0-FA09-4D40-9F60-B1E425DFE059}" sibTransId="{2896804A-53DE-154C-8107-DAEBE0459C65}"/>
    <dgm:cxn modelId="{01F2878F-3AB9-F046-BF94-6BA7065DCE73}" srcId="{6B5A261E-178B-4E4E-862C-D8F4464C9F13}" destId="{4221388D-4CBA-A640-BAEB-101F6B037AE9}" srcOrd="2" destOrd="0" parTransId="{C68E681D-CDD4-0C48-96B4-1E9E1E5B00FD}" sibTransId="{5EF3EED1-8360-3745-93DD-136898B86039}"/>
    <dgm:cxn modelId="{9087D3EC-D4FF-494B-9050-D7A7C0E6656E}" srcId="{3270391A-8A91-E448-8394-C5F3F1DC4A03}" destId="{AD2BE144-05A1-DD46-A930-0D52BAE5C5FB}" srcOrd="1" destOrd="0" parTransId="{0132858A-6E17-BD4D-8D32-D80B6518FDB9}" sibTransId="{7796B4D9-D483-5D46-8DAF-5AF639E5F4C0}"/>
    <dgm:cxn modelId="{4992C69F-3FB7-4721-84FA-66FD3E3B4AAB}" type="presOf" srcId="{B7B8E081-32FC-484D-B9B5-3EE075309DC1}" destId="{82ACDF42-6E83-C541-BFF9-DDD8A78AF515}" srcOrd="0" destOrd="0" presId="urn:microsoft.com/office/officeart/2005/8/layout/chevron2"/>
    <dgm:cxn modelId="{F540EF35-A5B3-4C4D-A6FA-5179B367BFAD}" type="presOf" srcId="{3270391A-8A91-E448-8394-C5F3F1DC4A03}" destId="{FC068C5C-97C4-4D48-91E3-1B7ADB68C733}" srcOrd="0" destOrd="0" presId="urn:microsoft.com/office/officeart/2005/8/layout/chevron2"/>
    <dgm:cxn modelId="{77A018AB-41F8-7E47-9629-E29BFD0589F7}" srcId="{21BCC03A-1595-4146-AA3E-D1ADB0CC5D39}" destId="{3270391A-8A91-E448-8394-C5F3F1DC4A03}" srcOrd="1" destOrd="0" parTransId="{5BC1B871-68F4-BD46-8207-1014FFBEA8AC}" sibTransId="{533E1E96-BEB3-0847-993F-BDA827E9A02B}"/>
    <dgm:cxn modelId="{EDA8AA56-E7AA-D240-AE5E-C7E8E0560B81}" srcId="{6B5A261E-178B-4E4E-862C-D8F4464C9F13}" destId="{3B6460AC-8DC9-A04A-8952-717E65C77098}" srcOrd="0" destOrd="0" parTransId="{7683A5F9-904F-7142-9F2F-6DE0C6B22F68}" sibTransId="{D407FF5F-C5FB-AE4F-9DF6-DAAB90C6E2C7}"/>
    <dgm:cxn modelId="{06D0436E-6D59-4CF4-B1A5-1397EB12CB24}" type="presOf" srcId="{21BCC03A-1595-4146-AA3E-D1ADB0CC5D39}" destId="{BC1B136D-9B2D-2041-95D9-6421EEDD5935}" srcOrd="0" destOrd="0" presId="urn:microsoft.com/office/officeart/2005/8/layout/chevron2"/>
    <dgm:cxn modelId="{B6145BAB-BE31-4889-8AF2-78F44C96C4B7}" type="presOf" srcId="{8BD34416-54E3-554D-BFBA-6ADC92B82FE4}" destId="{6C1CD27E-7FF6-6447-94FA-D1B1FB06AF25}" srcOrd="0" destOrd="1" presId="urn:microsoft.com/office/officeart/2005/8/layout/chevron2"/>
    <dgm:cxn modelId="{471E3EAF-781A-B842-8027-16491CD3B237}" srcId="{3270391A-8A91-E448-8394-C5F3F1DC4A03}" destId="{B7B8E081-32FC-484D-B9B5-3EE075309DC1}" srcOrd="0" destOrd="0" parTransId="{17C476BA-6707-584B-B62E-24AAE9362844}" sibTransId="{2F887B82-E54A-5542-ACD6-C0E3EE719E66}"/>
    <dgm:cxn modelId="{DB2D52DD-3624-FE4F-9ED2-A420DBA8FCCD}" srcId="{21BCC03A-1595-4146-AA3E-D1ADB0CC5D39}" destId="{6B5A261E-178B-4E4E-862C-D8F4464C9F13}" srcOrd="0" destOrd="0" parTransId="{16E0EFF3-CB0E-C746-A746-69E6450C56C2}" sibTransId="{F322160A-2C4F-CC4C-A033-0B2DE59BC02F}"/>
    <dgm:cxn modelId="{71EC50F2-383A-4795-A575-824B2D9E909C}" type="presOf" srcId="{3B6460AC-8DC9-A04A-8952-717E65C77098}" destId="{6C1CD27E-7FF6-6447-94FA-D1B1FB06AF25}" srcOrd="0" destOrd="0" presId="urn:microsoft.com/office/officeart/2005/8/layout/chevron2"/>
    <dgm:cxn modelId="{84064023-92C5-4AD1-B370-181E828F5999}" type="presOf" srcId="{4221388D-4CBA-A640-BAEB-101F6B037AE9}" destId="{6C1CD27E-7FF6-6447-94FA-D1B1FB06AF25}" srcOrd="0" destOrd="2" presId="urn:microsoft.com/office/officeart/2005/8/layout/chevron2"/>
    <dgm:cxn modelId="{A7A85F4C-239A-409F-9D5E-BFC4FB7796D6}" type="presOf" srcId="{EB3D21BA-9E6E-7844-B757-29486859C56B}" destId="{82ACDF42-6E83-C541-BFF9-DDD8A78AF515}" srcOrd="0" destOrd="2" presId="urn:microsoft.com/office/officeart/2005/8/layout/chevron2"/>
    <dgm:cxn modelId="{F624BE8C-8D35-49B7-A7A1-06B76A366215}" type="presParOf" srcId="{BC1B136D-9B2D-2041-95D9-6421EEDD5935}" destId="{D450EC58-97B3-8B4B-9B03-A2EA764D0A2C}" srcOrd="0" destOrd="0" presId="urn:microsoft.com/office/officeart/2005/8/layout/chevron2"/>
    <dgm:cxn modelId="{0C1AC2CB-8CBD-482B-A11E-9FEEA167C7E2}" type="presParOf" srcId="{D450EC58-97B3-8B4B-9B03-A2EA764D0A2C}" destId="{31933684-3AF4-5545-AED2-81FDE120E2AB}" srcOrd="0" destOrd="0" presId="urn:microsoft.com/office/officeart/2005/8/layout/chevron2"/>
    <dgm:cxn modelId="{A91F7BF8-1620-49E2-82C6-6BFDB2998E7A}" type="presParOf" srcId="{D450EC58-97B3-8B4B-9B03-A2EA764D0A2C}" destId="{6C1CD27E-7FF6-6447-94FA-D1B1FB06AF25}" srcOrd="1" destOrd="0" presId="urn:microsoft.com/office/officeart/2005/8/layout/chevron2"/>
    <dgm:cxn modelId="{E61B891C-26BC-4FDC-867C-BCEFCFECA11F}" type="presParOf" srcId="{BC1B136D-9B2D-2041-95D9-6421EEDD5935}" destId="{AF55B8CB-7BC1-7F4C-A970-7D411D796F25}" srcOrd="1" destOrd="0" presId="urn:microsoft.com/office/officeart/2005/8/layout/chevron2"/>
    <dgm:cxn modelId="{76B3441F-FA45-48D8-A63E-FBB761D57D1C}" type="presParOf" srcId="{BC1B136D-9B2D-2041-95D9-6421EEDD5935}" destId="{F0A462FE-185A-4541-842E-C92BFFF83A2C}" srcOrd="2" destOrd="0" presId="urn:microsoft.com/office/officeart/2005/8/layout/chevron2"/>
    <dgm:cxn modelId="{D73B3ADA-75E1-4DE6-B100-475523684E67}" type="presParOf" srcId="{F0A462FE-185A-4541-842E-C92BFFF83A2C}" destId="{FC068C5C-97C4-4D48-91E3-1B7ADB68C733}" srcOrd="0" destOrd="0" presId="urn:microsoft.com/office/officeart/2005/8/layout/chevron2"/>
    <dgm:cxn modelId="{2A3F51B5-42CB-46E5-AB2D-813381850B3D}" type="presParOf" srcId="{F0A462FE-185A-4541-842E-C92BFFF83A2C}" destId="{82ACDF42-6E83-C541-BFF9-DDD8A78AF51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BCC03A-1595-4146-AA3E-D1ADB0CC5D39}" type="doc">
      <dgm:prSet loTypeId="urn:microsoft.com/office/officeart/2005/8/layout/chevron2" loCatId="" qsTypeId="urn:microsoft.com/office/officeart/2005/8/quickstyle/simple4" qsCatId="simple" csTypeId="urn:microsoft.com/office/officeart/2005/8/colors/accent1_2" csCatId="accent1" phldr="1"/>
      <dgm:spPr/>
      <dgm:t>
        <a:bodyPr/>
        <a:lstStyle/>
        <a:p>
          <a:endParaRPr lang="en-US"/>
        </a:p>
      </dgm:t>
    </dgm:pt>
    <dgm:pt modelId="{6B5A261E-178B-4E4E-862C-D8F4464C9F13}">
      <dgm:prSet phldrT="[Text]" custT="1"/>
      <dgm:spPr/>
      <dgm:t>
        <a:bodyPr/>
        <a:lstStyle/>
        <a:p>
          <a:r>
            <a:rPr lang="en-US" sz="1600" dirty="0" smtClean="0">
              <a:solidFill>
                <a:srgbClr val="000000"/>
              </a:solidFill>
            </a:rPr>
            <a:t>Early 2013</a:t>
          </a:r>
          <a:endParaRPr lang="en-US" sz="1600" dirty="0" smtClean="0">
            <a:solidFill>
              <a:schemeClr val="tx1"/>
            </a:solidFill>
          </a:endParaRPr>
        </a:p>
      </dgm:t>
    </dgm:pt>
    <dgm:pt modelId="{16E0EFF3-CB0E-C746-A746-69E6450C56C2}" type="parTrans" cxnId="{DB2D52DD-3624-FE4F-9ED2-A420DBA8FCCD}">
      <dgm:prSet/>
      <dgm:spPr/>
      <dgm:t>
        <a:bodyPr/>
        <a:lstStyle/>
        <a:p>
          <a:endParaRPr lang="en-US"/>
        </a:p>
      </dgm:t>
    </dgm:pt>
    <dgm:pt modelId="{F322160A-2C4F-CC4C-A033-0B2DE59BC02F}" type="sibTrans" cxnId="{DB2D52DD-3624-FE4F-9ED2-A420DBA8FCCD}">
      <dgm:prSet/>
      <dgm:spPr/>
      <dgm:t>
        <a:bodyPr/>
        <a:lstStyle/>
        <a:p>
          <a:endParaRPr lang="en-US"/>
        </a:p>
      </dgm:t>
    </dgm:pt>
    <dgm:pt modelId="{3B6460AC-8DC9-A04A-8952-717E65C77098}">
      <dgm:prSet phldrT="[Text]" custT="1"/>
      <dgm:spPr/>
      <dgm:t>
        <a:bodyPr/>
        <a:lstStyle/>
        <a:p>
          <a:r>
            <a:rPr lang="en-US" sz="2000" dirty="0" smtClean="0">
              <a:solidFill>
                <a:prstClr val="black">
                  <a:hueOff val="0"/>
                  <a:satOff val="0"/>
                  <a:lumOff val="0"/>
                  <a:alphaOff val="0"/>
                </a:prstClr>
              </a:solidFill>
            </a:rPr>
            <a:t>DEC Recommended Practices Commission appointed (13 members)</a:t>
          </a:r>
          <a:endParaRPr lang="en-US" sz="2000" dirty="0"/>
        </a:p>
      </dgm:t>
    </dgm:pt>
    <dgm:pt modelId="{7683A5F9-904F-7142-9F2F-6DE0C6B22F68}" type="parTrans" cxnId="{EDA8AA56-E7AA-D240-AE5E-C7E8E0560B81}">
      <dgm:prSet/>
      <dgm:spPr/>
      <dgm:t>
        <a:bodyPr/>
        <a:lstStyle/>
        <a:p>
          <a:endParaRPr lang="en-US"/>
        </a:p>
      </dgm:t>
    </dgm:pt>
    <dgm:pt modelId="{D407FF5F-C5FB-AE4F-9DF6-DAAB90C6E2C7}" type="sibTrans" cxnId="{EDA8AA56-E7AA-D240-AE5E-C7E8E0560B81}">
      <dgm:prSet/>
      <dgm:spPr/>
      <dgm:t>
        <a:bodyPr/>
        <a:lstStyle/>
        <a:p>
          <a:endParaRPr lang="en-US"/>
        </a:p>
      </dgm:t>
    </dgm:pt>
    <dgm:pt modelId="{3270391A-8A91-E448-8394-C5F3F1DC4A03}">
      <dgm:prSet custT="1"/>
      <dgm:spPr/>
      <dgm:t>
        <a:bodyPr/>
        <a:lstStyle/>
        <a:p>
          <a:r>
            <a:rPr lang="en-US" sz="1600" dirty="0" smtClean="0">
              <a:solidFill>
                <a:srgbClr val="000000"/>
              </a:solidFill>
            </a:rPr>
            <a:t>Mid 2013  2014 and </a:t>
          </a:r>
        </a:p>
        <a:p>
          <a:r>
            <a:rPr lang="en-US" sz="1600" dirty="0" smtClean="0">
              <a:solidFill>
                <a:srgbClr val="000000"/>
              </a:solidFill>
            </a:rPr>
            <a:t>Ongoing</a:t>
          </a:r>
          <a:endParaRPr lang="en-US" sz="1600" dirty="0">
            <a:solidFill>
              <a:srgbClr val="000000"/>
            </a:solidFill>
          </a:endParaRPr>
        </a:p>
      </dgm:t>
    </dgm:pt>
    <dgm:pt modelId="{5BC1B871-68F4-BD46-8207-1014FFBEA8AC}" type="parTrans" cxnId="{77A018AB-41F8-7E47-9629-E29BFD0589F7}">
      <dgm:prSet/>
      <dgm:spPr/>
      <dgm:t>
        <a:bodyPr/>
        <a:lstStyle/>
        <a:p>
          <a:endParaRPr lang="en-US"/>
        </a:p>
      </dgm:t>
    </dgm:pt>
    <dgm:pt modelId="{533E1E96-BEB3-0847-993F-BDA827E9A02B}" type="sibTrans" cxnId="{77A018AB-41F8-7E47-9629-E29BFD0589F7}">
      <dgm:prSet/>
      <dgm:spPr/>
      <dgm:t>
        <a:bodyPr/>
        <a:lstStyle/>
        <a:p>
          <a:endParaRPr lang="en-US"/>
        </a:p>
      </dgm:t>
    </dgm:pt>
    <dgm:pt modelId="{B7B8E081-32FC-484D-B9B5-3EE075309DC1}">
      <dgm:prSet custT="1"/>
      <dgm:spPr/>
      <dgm:t>
        <a:bodyPr/>
        <a:lstStyle/>
        <a:p>
          <a:r>
            <a:rPr lang="en-US" sz="1800" dirty="0" smtClean="0">
              <a:solidFill>
                <a:prstClr val="black">
                  <a:hueOff val="0"/>
                  <a:satOff val="0"/>
                  <a:lumOff val="0"/>
                  <a:alphaOff val="0"/>
                </a:prstClr>
              </a:solidFill>
            </a:rPr>
            <a:t>Iterative processes used to produce revised set of RPs </a:t>
          </a:r>
          <a:endParaRPr lang="en-US" sz="1800" dirty="0"/>
        </a:p>
      </dgm:t>
    </dgm:pt>
    <dgm:pt modelId="{17C476BA-6707-584B-B62E-24AAE9362844}" type="parTrans" cxnId="{471E3EAF-781A-B842-8027-16491CD3B237}">
      <dgm:prSet/>
      <dgm:spPr/>
      <dgm:t>
        <a:bodyPr/>
        <a:lstStyle/>
        <a:p>
          <a:endParaRPr lang="en-US"/>
        </a:p>
      </dgm:t>
    </dgm:pt>
    <dgm:pt modelId="{2F887B82-E54A-5542-ACD6-C0E3EE719E66}" type="sibTrans" cxnId="{471E3EAF-781A-B842-8027-16491CD3B237}">
      <dgm:prSet/>
      <dgm:spPr/>
      <dgm:t>
        <a:bodyPr/>
        <a:lstStyle/>
        <a:p>
          <a:endParaRPr lang="en-US"/>
        </a:p>
      </dgm:t>
    </dgm:pt>
    <dgm:pt modelId="{0A035D14-08A9-40DC-9A8C-3B2410ED6E56}">
      <dgm:prSet custT="1"/>
      <dgm:spPr/>
      <dgm:t>
        <a:bodyPr/>
        <a:lstStyle/>
        <a:p>
          <a:r>
            <a:rPr lang="en-US" sz="2000" dirty="0" smtClean="0">
              <a:solidFill>
                <a:prstClr val="black">
                  <a:hueOff val="0"/>
                  <a:satOff val="0"/>
                  <a:lumOff val="0"/>
                  <a:alphaOff val="0"/>
                </a:prstClr>
              </a:solidFill>
            </a:rPr>
            <a:t>Action plan and timeline to guide Commission activities</a:t>
          </a:r>
          <a:endParaRPr lang="en-US" sz="2000" dirty="0">
            <a:solidFill>
              <a:prstClr val="black">
                <a:hueOff val="0"/>
                <a:satOff val="0"/>
                <a:lumOff val="0"/>
                <a:alphaOff val="0"/>
              </a:prstClr>
            </a:solidFill>
          </a:endParaRPr>
        </a:p>
      </dgm:t>
    </dgm:pt>
    <dgm:pt modelId="{6AA38B0A-AB3E-4D32-B3C4-0A0A5F12FD46}" type="parTrans" cxnId="{E7854999-970D-4C30-9BDA-8A086C06CBD8}">
      <dgm:prSet/>
      <dgm:spPr/>
      <dgm:t>
        <a:bodyPr/>
        <a:lstStyle/>
        <a:p>
          <a:endParaRPr lang="en-US"/>
        </a:p>
      </dgm:t>
    </dgm:pt>
    <dgm:pt modelId="{93F49937-CC70-4661-B906-FA189857A204}" type="sibTrans" cxnId="{E7854999-970D-4C30-9BDA-8A086C06CBD8}">
      <dgm:prSet/>
      <dgm:spPr/>
      <dgm:t>
        <a:bodyPr/>
        <a:lstStyle/>
        <a:p>
          <a:endParaRPr lang="en-US"/>
        </a:p>
      </dgm:t>
    </dgm:pt>
    <dgm:pt modelId="{534BF166-169B-43F6-9636-BCEFDB16260E}">
      <dgm:prSet custT="1"/>
      <dgm:spPr/>
      <dgm:t>
        <a:bodyPr/>
        <a:lstStyle/>
        <a:p>
          <a:r>
            <a:rPr lang="en-US" sz="2000" dirty="0" smtClean="0">
              <a:solidFill>
                <a:prstClr val="black">
                  <a:hueOff val="0"/>
                  <a:satOff val="0"/>
                  <a:lumOff val="0"/>
                  <a:alphaOff val="0"/>
                </a:prstClr>
              </a:solidFill>
            </a:rPr>
            <a:t>Commission confirms parameters to inform RP revisions</a:t>
          </a:r>
          <a:endParaRPr lang="en-US" sz="2000" dirty="0">
            <a:solidFill>
              <a:prstClr val="black">
                <a:hueOff val="0"/>
                <a:satOff val="0"/>
                <a:lumOff val="0"/>
                <a:alphaOff val="0"/>
              </a:prstClr>
            </a:solidFill>
          </a:endParaRPr>
        </a:p>
      </dgm:t>
    </dgm:pt>
    <dgm:pt modelId="{BF2F73A3-DEB8-4311-9B95-C9235632CD86}" type="parTrans" cxnId="{7C2994D1-1724-4BA0-AB6C-95F8B91A79EF}">
      <dgm:prSet/>
      <dgm:spPr/>
      <dgm:t>
        <a:bodyPr/>
        <a:lstStyle/>
        <a:p>
          <a:endParaRPr lang="en-US"/>
        </a:p>
      </dgm:t>
    </dgm:pt>
    <dgm:pt modelId="{479D6D13-CEC8-4CAA-A9DF-7308EAD58074}" type="sibTrans" cxnId="{7C2994D1-1724-4BA0-AB6C-95F8B91A79EF}">
      <dgm:prSet/>
      <dgm:spPr/>
      <dgm:t>
        <a:bodyPr/>
        <a:lstStyle/>
        <a:p>
          <a:endParaRPr lang="en-US"/>
        </a:p>
      </dgm:t>
    </dgm:pt>
    <dgm:pt modelId="{218F7F09-9895-47A2-9397-1A0C0E12077D}">
      <dgm:prSet custT="1"/>
      <dgm:spPr/>
      <dgm:t>
        <a:bodyPr/>
        <a:lstStyle/>
        <a:p>
          <a:r>
            <a:rPr lang="en-US" sz="2000" dirty="0" smtClean="0">
              <a:solidFill>
                <a:prstClr val="black">
                  <a:hueOff val="0"/>
                  <a:satOff val="0"/>
                  <a:lumOff val="0"/>
                  <a:alphaOff val="0"/>
                </a:prstClr>
              </a:solidFill>
            </a:rPr>
            <a:t>RP topic leads/workgroups established and given parameters – liaisons to topic leads/workgroups from Commission</a:t>
          </a:r>
          <a:endParaRPr lang="en-US" sz="2000" dirty="0">
            <a:solidFill>
              <a:prstClr val="black">
                <a:hueOff val="0"/>
                <a:satOff val="0"/>
                <a:lumOff val="0"/>
                <a:alphaOff val="0"/>
              </a:prstClr>
            </a:solidFill>
          </a:endParaRPr>
        </a:p>
      </dgm:t>
    </dgm:pt>
    <dgm:pt modelId="{0EB63250-3EDC-4655-BB8D-2CC091E810E8}" type="parTrans" cxnId="{A7192200-34FF-4979-BF41-765CD01A4319}">
      <dgm:prSet/>
      <dgm:spPr/>
      <dgm:t>
        <a:bodyPr/>
        <a:lstStyle/>
        <a:p>
          <a:endParaRPr lang="en-US"/>
        </a:p>
      </dgm:t>
    </dgm:pt>
    <dgm:pt modelId="{238015F5-2F93-4BEF-88BB-3529C91CAF22}" type="sibTrans" cxnId="{A7192200-34FF-4979-BF41-765CD01A4319}">
      <dgm:prSet/>
      <dgm:spPr/>
      <dgm:t>
        <a:bodyPr/>
        <a:lstStyle/>
        <a:p>
          <a:endParaRPr lang="en-US"/>
        </a:p>
      </dgm:t>
    </dgm:pt>
    <dgm:pt modelId="{1D7CE711-338C-4F86-9A24-45E5D599A614}">
      <dgm:prSet custT="1"/>
      <dgm:spPr/>
      <dgm:t>
        <a:bodyPr/>
        <a:lstStyle/>
        <a:p>
          <a:r>
            <a:rPr lang="en-US" sz="1800" dirty="0" smtClean="0">
              <a:solidFill>
                <a:prstClr val="black">
                  <a:hueOff val="0"/>
                  <a:satOff val="0"/>
                  <a:lumOff val="0"/>
                  <a:alphaOff val="0"/>
                </a:prstClr>
              </a:solidFill>
            </a:rPr>
            <a:t>Validation of evidence “nominated” in support of revised set of RPs</a:t>
          </a:r>
          <a:endParaRPr lang="en-US" sz="1800" dirty="0">
            <a:solidFill>
              <a:prstClr val="black">
                <a:hueOff val="0"/>
                <a:satOff val="0"/>
                <a:lumOff val="0"/>
                <a:alphaOff val="0"/>
              </a:prstClr>
            </a:solidFill>
          </a:endParaRPr>
        </a:p>
      </dgm:t>
    </dgm:pt>
    <dgm:pt modelId="{40BE77BE-617E-4798-B184-3CB18FA07487}" type="parTrans" cxnId="{F085980E-2164-4060-B6B9-9074B690DE5D}">
      <dgm:prSet/>
      <dgm:spPr/>
      <dgm:t>
        <a:bodyPr/>
        <a:lstStyle/>
        <a:p>
          <a:endParaRPr lang="en-US"/>
        </a:p>
      </dgm:t>
    </dgm:pt>
    <dgm:pt modelId="{D417479A-E35C-4B59-B28C-63069A1BF94B}" type="sibTrans" cxnId="{F085980E-2164-4060-B6B9-9074B690DE5D}">
      <dgm:prSet/>
      <dgm:spPr/>
      <dgm:t>
        <a:bodyPr/>
        <a:lstStyle/>
        <a:p>
          <a:endParaRPr lang="en-US"/>
        </a:p>
      </dgm:t>
    </dgm:pt>
    <dgm:pt modelId="{9821E448-DAAF-4519-93D2-B1810F85B0DE}">
      <dgm:prSet custT="1"/>
      <dgm:spPr/>
      <dgm:t>
        <a:bodyPr/>
        <a:lstStyle/>
        <a:p>
          <a:r>
            <a:rPr lang="en-US" sz="1800" dirty="0" smtClean="0">
              <a:solidFill>
                <a:prstClr val="black">
                  <a:hueOff val="0"/>
                  <a:satOff val="0"/>
                  <a:lumOff val="0"/>
                  <a:alphaOff val="0"/>
                </a:prstClr>
              </a:solidFill>
            </a:rPr>
            <a:t>Field input survey – late 2013/early 2014</a:t>
          </a:r>
          <a:endParaRPr lang="en-US" sz="1800" dirty="0">
            <a:solidFill>
              <a:prstClr val="black">
                <a:hueOff val="0"/>
                <a:satOff val="0"/>
                <a:lumOff val="0"/>
                <a:alphaOff val="0"/>
              </a:prstClr>
            </a:solidFill>
          </a:endParaRPr>
        </a:p>
      </dgm:t>
    </dgm:pt>
    <dgm:pt modelId="{BCACDFEE-E6B1-467B-839A-B32839B5371E}" type="parTrans" cxnId="{9B1B09DC-CB98-413F-8F56-D415899C725D}">
      <dgm:prSet/>
      <dgm:spPr/>
      <dgm:t>
        <a:bodyPr/>
        <a:lstStyle/>
        <a:p>
          <a:endParaRPr lang="en-US"/>
        </a:p>
      </dgm:t>
    </dgm:pt>
    <dgm:pt modelId="{59302B16-BB73-4306-8E46-F06E33A99638}" type="sibTrans" cxnId="{9B1B09DC-CB98-413F-8F56-D415899C725D}">
      <dgm:prSet/>
      <dgm:spPr/>
      <dgm:t>
        <a:bodyPr/>
        <a:lstStyle/>
        <a:p>
          <a:endParaRPr lang="en-US"/>
        </a:p>
      </dgm:t>
    </dgm:pt>
    <dgm:pt modelId="{559AECDD-6A55-416C-81CB-EB2F74C4CC39}">
      <dgm:prSet custT="1"/>
      <dgm:spPr/>
      <dgm:t>
        <a:bodyPr/>
        <a:lstStyle/>
        <a:p>
          <a:r>
            <a:rPr lang="en-US" sz="1800" dirty="0" smtClean="0">
              <a:solidFill>
                <a:prstClr val="black">
                  <a:hueOff val="0"/>
                  <a:satOff val="0"/>
                  <a:lumOff val="0"/>
                  <a:alphaOff val="0"/>
                </a:prstClr>
              </a:solidFill>
            </a:rPr>
            <a:t>March 2014 – “Finalize” revised set of RP</a:t>
          </a:r>
          <a:endParaRPr lang="en-US" sz="1800" dirty="0">
            <a:solidFill>
              <a:prstClr val="black">
                <a:hueOff val="0"/>
                <a:satOff val="0"/>
                <a:lumOff val="0"/>
                <a:alphaOff val="0"/>
              </a:prstClr>
            </a:solidFill>
          </a:endParaRPr>
        </a:p>
      </dgm:t>
    </dgm:pt>
    <dgm:pt modelId="{2ED0CEDB-FD1C-4DC7-B4FD-E1FFDF59F42E}" type="parTrans" cxnId="{4EDD2C19-1976-42FE-99FB-5C0B35ABD26D}">
      <dgm:prSet/>
      <dgm:spPr/>
      <dgm:t>
        <a:bodyPr/>
        <a:lstStyle/>
        <a:p>
          <a:endParaRPr lang="en-US"/>
        </a:p>
      </dgm:t>
    </dgm:pt>
    <dgm:pt modelId="{4977242B-3D16-493D-AB32-4892785EA3A4}" type="sibTrans" cxnId="{4EDD2C19-1976-42FE-99FB-5C0B35ABD26D}">
      <dgm:prSet/>
      <dgm:spPr/>
      <dgm:t>
        <a:bodyPr/>
        <a:lstStyle/>
        <a:p>
          <a:endParaRPr lang="en-US"/>
        </a:p>
      </dgm:t>
    </dgm:pt>
    <dgm:pt modelId="{2FFB0E8F-5E76-4875-BCC2-A1FD98348043}">
      <dgm:prSet custT="1"/>
      <dgm:spPr/>
      <dgm:t>
        <a:bodyPr/>
        <a:lstStyle/>
        <a:p>
          <a:r>
            <a:rPr lang="en-US" sz="1800" dirty="0" smtClean="0">
              <a:solidFill>
                <a:prstClr val="black">
                  <a:hueOff val="0"/>
                  <a:satOff val="0"/>
                  <a:lumOff val="0"/>
                  <a:alphaOff val="0"/>
                </a:prstClr>
              </a:solidFill>
            </a:rPr>
            <a:t>Continue processes to identify and validate evidence in support of revised set of RP and regular review and update of RPs</a:t>
          </a:r>
          <a:endParaRPr lang="en-US" sz="1800" dirty="0">
            <a:solidFill>
              <a:prstClr val="black">
                <a:hueOff val="0"/>
                <a:satOff val="0"/>
                <a:lumOff val="0"/>
                <a:alphaOff val="0"/>
              </a:prstClr>
            </a:solidFill>
          </a:endParaRPr>
        </a:p>
      </dgm:t>
    </dgm:pt>
    <dgm:pt modelId="{F6373D74-3B8C-4452-9BD9-D1D8377E1903}" type="parTrans" cxnId="{5C499043-B6EC-4DAE-9206-6271940DD082}">
      <dgm:prSet/>
      <dgm:spPr/>
      <dgm:t>
        <a:bodyPr/>
        <a:lstStyle/>
        <a:p>
          <a:endParaRPr lang="en-US"/>
        </a:p>
      </dgm:t>
    </dgm:pt>
    <dgm:pt modelId="{0658E3AB-CE2B-417F-A585-F503408C028A}" type="sibTrans" cxnId="{5C499043-B6EC-4DAE-9206-6271940DD082}">
      <dgm:prSet/>
      <dgm:spPr/>
      <dgm:t>
        <a:bodyPr/>
        <a:lstStyle/>
        <a:p>
          <a:endParaRPr lang="en-US"/>
        </a:p>
      </dgm:t>
    </dgm:pt>
    <dgm:pt modelId="{F190091A-E721-4AAA-945E-C35E307F155C}">
      <dgm:prSet custT="1"/>
      <dgm:spPr/>
      <dgm:t>
        <a:bodyPr/>
        <a:lstStyle/>
        <a:p>
          <a:r>
            <a:rPr lang="en-US" sz="1800" dirty="0" smtClean="0">
              <a:solidFill>
                <a:prstClr val="black">
                  <a:hueOff val="0"/>
                  <a:satOff val="0"/>
                  <a:lumOff val="0"/>
                  <a:alphaOff val="0"/>
                </a:prstClr>
              </a:solidFill>
            </a:rPr>
            <a:t>Support implementation in collaboration with ECTA and others</a:t>
          </a:r>
          <a:endParaRPr lang="en-US" sz="1800" dirty="0">
            <a:solidFill>
              <a:prstClr val="black">
                <a:hueOff val="0"/>
                <a:satOff val="0"/>
                <a:lumOff val="0"/>
                <a:alphaOff val="0"/>
              </a:prstClr>
            </a:solidFill>
          </a:endParaRPr>
        </a:p>
      </dgm:t>
    </dgm:pt>
    <dgm:pt modelId="{17007FA8-A26F-4A9B-B7B3-D2F546137010}" type="parTrans" cxnId="{8C7FE7AD-69B8-44B8-B785-84D1F4D0D084}">
      <dgm:prSet/>
      <dgm:spPr/>
      <dgm:t>
        <a:bodyPr/>
        <a:lstStyle/>
        <a:p>
          <a:endParaRPr lang="en-US"/>
        </a:p>
      </dgm:t>
    </dgm:pt>
    <dgm:pt modelId="{131095E7-FFC2-4B0D-AAE7-F67B18F25C7D}" type="sibTrans" cxnId="{8C7FE7AD-69B8-44B8-B785-84D1F4D0D084}">
      <dgm:prSet/>
      <dgm:spPr/>
      <dgm:t>
        <a:bodyPr/>
        <a:lstStyle/>
        <a:p>
          <a:endParaRPr lang="en-US"/>
        </a:p>
      </dgm:t>
    </dgm:pt>
    <dgm:pt modelId="{BC1B136D-9B2D-2041-95D9-6421EEDD5935}" type="pres">
      <dgm:prSet presAssocID="{21BCC03A-1595-4146-AA3E-D1ADB0CC5D39}" presName="linearFlow" presStyleCnt="0">
        <dgm:presLayoutVars>
          <dgm:dir/>
          <dgm:animLvl val="lvl"/>
          <dgm:resizeHandles val="exact"/>
        </dgm:presLayoutVars>
      </dgm:prSet>
      <dgm:spPr/>
      <dgm:t>
        <a:bodyPr/>
        <a:lstStyle/>
        <a:p>
          <a:endParaRPr lang="en-US"/>
        </a:p>
      </dgm:t>
    </dgm:pt>
    <dgm:pt modelId="{D450EC58-97B3-8B4B-9B03-A2EA764D0A2C}" type="pres">
      <dgm:prSet presAssocID="{6B5A261E-178B-4E4E-862C-D8F4464C9F13}" presName="composite" presStyleCnt="0"/>
      <dgm:spPr/>
    </dgm:pt>
    <dgm:pt modelId="{31933684-3AF4-5545-AED2-81FDE120E2AB}" type="pres">
      <dgm:prSet presAssocID="{6B5A261E-178B-4E4E-862C-D8F4464C9F13}" presName="parentText" presStyleLbl="alignNode1" presStyleIdx="0" presStyleCnt="2" custLinFactNeighborX="0" custLinFactNeighborY="-234">
        <dgm:presLayoutVars>
          <dgm:chMax val="1"/>
          <dgm:bulletEnabled val="1"/>
        </dgm:presLayoutVars>
      </dgm:prSet>
      <dgm:spPr/>
      <dgm:t>
        <a:bodyPr/>
        <a:lstStyle/>
        <a:p>
          <a:endParaRPr lang="en-US"/>
        </a:p>
      </dgm:t>
    </dgm:pt>
    <dgm:pt modelId="{6C1CD27E-7FF6-6447-94FA-D1B1FB06AF25}" type="pres">
      <dgm:prSet presAssocID="{6B5A261E-178B-4E4E-862C-D8F4464C9F13}" presName="descendantText" presStyleLbl="alignAcc1" presStyleIdx="0" presStyleCnt="2" custScaleY="175175">
        <dgm:presLayoutVars>
          <dgm:bulletEnabled val="1"/>
        </dgm:presLayoutVars>
      </dgm:prSet>
      <dgm:spPr/>
      <dgm:t>
        <a:bodyPr/>
        <a:lstStyle/>
        <a:p>
          <a:endParaRPr lang="en-US"/>
        </a:p>
      </dgm:t>
    </dgm:pt>
    <dgm:pt modelId="{AF55B8CB-7BC1-7F4C-A970-7D411D796F25}" type="pres">
      <dgm:prSet presAssocID="{F322160A-2C4F-CC4C-A033-0B2DE59BC02F}" presName="sp" presStyleCnt="0"/>
      <dgm:spPr/>
    </dgm:pt>
    <dgm:pt modelId="{F0A462FE-185A-4541-842E-C92BFFF83A2C}" type="pres">
      <dgm:prSet presAssocID="{3270391A-8A91-E448-8394-C5F3F1DC4A03}" presName="composite" presStyleCnt="0"/>
      <dgm:spPr/>
    </dgm:pt>
    <dgm:pt modelId="{FC068C5C-97C4-4D48-91E3-1B7ADB68C733}" type="pres">
      <dgm:prSet presAssocID="{3270391A-8A91-E448-8394-C5F3F1DC4A03}" presName="parentText" presStyleLbl="alignNode1" presStyleIdx="1" presStyleCnt="2">
        <dgm:presLayoutVars>
          <dgm:chMax val="1"/>
          <dgm:bulletEnabled val="1"/>
        </dgm:presLayoutVars>
      </dgm:prSet>
      <dgm:spPr/>
      <dgm:t>
        <a:bodyPr/>
        <a:lstStyle/>
        <a:p>
          <a:endParaRPr lang="en-US"/>
        </a:p>
      </dgm:t>
    </dgm:pt>
    <dgm:pt modelId="{82ACDF42-6E83-C541-BFF9-DDD8A78AF515}" type="pres">
      <dgm:prSet presAssocID="{3270391A-8A91-E448-8394-C5F3F1DC4A03}" presName="descendantText" presStyleLbl="alignAcc1" presStyleIdx="1" presStyleCnt="2" custScaleY="199284">
        <dgm:presLayoutVars>
          <dgm:bulletEnabled val="1"/>
        </dgm:presLayoutVars>
      </dgm:prSet>
      <dgm:spPr/>
      <dgm:t>
        <a:bodyPr/>
        <a:lstStyle/>
        <a:p>
          <a:endParaRPr lang="en-US"/>
        </a:p>
      </dgm:t>
    </dgm:pt>
  </dgm:ptLst>
  <dgm:cxnLst>
    <dgm:cxn modelId="{9C4F0073-DA93-4E0A-81B8-86D88C760FBE}" type="presOf" srcId="{9821E448-DAAF-4519-93D2-B1810F85B0DE}" destId="{82ACDF42-6E83-C541-BFF9-DDD8A78AF515}" srcOrd="0" destOrd="2" presId="urn:microsoft.com/office/officeart/2005/8/layout/chevron2"/>
    <dgm:cxn modelId="{8C7FE7AD-69B8-44B8-B785-84D1F4D0D084}" srcId="{3270391A-8A91-E448-8394-C5F3F1DC4A03}" destId="{F190091A-E721-4AAA-945E-C35E307F155C}" srcOrd="5" destOrd="0" parTransId="{17007FA8-A26F-4A9B-B7B3-D2F546137010}" sibTransId="{131095E7-FFC2-4B0D-AAE7-F67B18F25C7D}"/>
    <dgm:cxn modelId="{E64AC6DE-CDB0-4C5B-810A-BA6E00012F4D}" type="presOf" srcId="{21BCC03A-1595-4146-AA3E-D1ADB0CC5D39}" destId="{BC1B136D-9B2D-2041-95D9-6421EEDD5935}" srcOrd="0" destOrd="0" presId="urn:microsoft.com/office/officeart/2005/8/layout/chevron2"/>
    <dgm:cxn modelId="{65E092CF-015B-4646-906E-DA429750D37F}" type="presOf" srcId="{3270391A-8A91-E448-8394-C5F3F1DC4A03}" destId="{FC068C5C-97C4-4D48-91E3-1B7ADB68C733}" srcOrd="0" destOrd="0" presId="urn:microsoft.com/office/officeart/2005/8/layout/chevron2"/>
    <dgm:cxn modelId="{4BC662DF-0FF5-4A99-B770-569CCE25085B}" type="presOf" srcId="{218F7F09-9895-47A2-9397-1A0C0E12077D}" destId="{6C1CD27E-7FF6-6447-94FA-D1B1FB06AF25}" srcOrd="0" destOrd="3" presId="urn:microsoft.com/office/officeart/2005/8/layout/chevron2"/>
    <dgm:cxn modelId="{9B1B09DC-CB98-413F-8F56-D415899C725D}" srcId="{3270391A-8A91-E448-8394-C5F3F1DC4A03}" destId="{9821E448-DAAF-4519-93D2-B1810F85B0DE}" srcOrd="2" destOrd="0" parTransId="{BCACDFEE-E6B1-467B-839A-B32839B5371E}" sibTransId="{59302B16-BB73-4306-8E46-F06E33A99638}"/>
    <dgm:cxn modelId="{B1750AA8-2A6A-4563-8B63-73417AFCF419}" type="presOf" srcId="{1D7CE711-338C-4F86-9A24-45E5D599A614}" destId="{82ACDF42-6E83-C541-BFF9-DDD8A78AF515}" srcOrd="0" destOrd="1" presId="urn:microsoft.com/office/officeart/2005/8/layout/chevron2"/>
    <dgm:cxn modelId="{D94D1E56-5574-401E-B644-FE6F56AF0009}" type="presOf" srcId="{B7B8E081-32FC-484D-B9B5-3EE075309DC1}" destId="{82ACDF42-6E83-C541-BFF9-DDD8A78AF515}" srcOrd="0" destOrd="0" presId="urn:microsoft.com/office/officeart/2005/8/layout/chevron2"/>
    <dgm:cxn modelId="{9190616C-3B3F-479E-80A1-4F51023901E7}" type="presOf" srcId="{F190091A-E721-4AAA-945E-C35E307F155C}" destId="{82ACDF42-6E83-C541-BFF9-DDD8A78AF515}" srcOrd="0" destOrd="5" presId="urn:microsoft.com/office/officeart/2005/8/layout/chevron2"/>
    <dgm:cxn modelId="{1777C67B-2741-4EC6-84E3-45F9D93C6284}" type="presOf" srcId="{534BF166-169B-43F6-9636-BCEFDB16260E}" destId="{6C1CD27E-7FF6-6447-94FA-D1B1FB06AF25}" srcOrd="0" destOrd="2" presId="urn:microsoft.com/office/officeart/2005/8/layout/chevron2"/>
    <dgm:cxn modelId="{A42AD52C-0347-48E6-AC39-2097C265E860}" type="presOf" srcId="{6B5A261E-178B-4E4E-862C-D8F4464C9F13}" destId="{31933684-3AF4-5545-AED2-81FDE120E2AB}" srcOrd="0" destOrd="0" presId="urn:microsoft.com/office/officeart/2005/8/layout/chevron2"/>
    <dgm:cxn modelId="{5C499043-B6EC-4DAE-9206-6271940DD082}" srcId="{3270391A-8A91-E448-8394-C5F3F1DC4A03}" destId="{2FFB0E8F-5E76-4875-BCC2-A1FD98348043}" srcOrd="4" destOrd="0" parTransId="{F6373D74-3B8C-4452-9BD9-D1D8377E1903}" sibTransId="{0658E3AB-CE2B-417F-A585-F503408C028A}"/>
    <dgm:cxn modelId="{E7854999-970D-4C30-9BDA-8A086C06CBD8}" srcId="{6B5A261E-178B-4E4E-862C-D8F4464C9F13}" destId="{0A035D14-08A9-40DC-9A8C-3B2410ED6E56}" srcOrd="1" destOrd="0" parTransId="{6AA38B0A-AB3E-4D32-B3C4-0A0A5F12FD46}" sibTransId="{93F49937-CC70-4661-B906-FA189857A204}"/>
    <dgm:cxn modelId="{4EDD2C19-1976-42FE-99FB-5C0B35ABD26D}" srcId="{3270391A-8A91-E448-8394-C5F3F1DC4A03}" destId="{559AECDD-6A55-416C-81CB-EB2F74C4CC39}" srcOrd="3" destOrd="0" parTransId="{2ED0CEDB-FD1C-4DC7-B4FD-E1FFDF59F42E}" sibTransId="{4977242B-3D16-493D-AB32-4892785EA3A4}"/>
    <dgm:cxn modelId="{77A018AB-41F8-7E47-9629-E29BFD0589F7}" srcId="{21BCC03A-1595-4146-AA3E-D1ADB0CC5D39}" destId="{3270391A-8A91-E448-8394-C5F3F1DC4A03}" srcOrd="1" destOrd="0" parTransId="{5BC1B871-68F4-BD46-8207-1014FFBEA8AC}" sibTransId="{533E1E96-BEB3-0847-993F-BDA827E9A02B}"/>
    <dgm:cxn modelId="{EDA8AA56-E7AA-D240-AE5E-C7E8E0560B81}" srcId="{6B5A261E-178B-4E4E-862C-D8F4464C9F13}" destId="{3B6460AC-8DC9-A04A-8952-717E65C77098}" srcOrd="0" destOrd="0" parTransId="{7683A5F9-904F-7142-9F2F-6DE0C6B22F68}" sibTransId="{D407FF5F-C5FB-AE4F-9DF6-DAAB90C6E2C7}"/>
    <dgm:cxn modelId="{5FA28BA0-4B22-4B09-8D14-BEBEF6A8548F}" type="presOf" srcId="{3B6460AC-8DC9-A04A-8952-717E65C77098}" destId="{6C1CD27E-7FF6-6447-94FA-D1B1FB06AF25}" srcOrd="0" destOrd="0" presId="urn:microsoft.com/office/officeart/2005/8/layout/chevron2"/>
    <dgm:cxn modelId="{A7192200-34FF-4979-BF41-765CD01A4319}" srcId="{6B5A261E-178B-4E4E-862C-D8F4464C9F13}" destId="{218F7F09-9895-47A2-9397-1A0C0E12077D}" srcOrd="3" destOrd="0" parTransId="{0EB63250-3EDC-4655-BB8D-2CC091E810E8}" sibTransId="{238015F5-2F93-4BEF-88BB-3529C91CAF22}"/>
    <dgm:cxn modelId="{7C2994D1-1724-4BA0-AB6C-95F8B91A79EF}" srcId="{6B5A261E-178B-4E4E-862C-D8F4464C9F13}" destId="{534BF166-169B-43F6-9636-BCEFDB16260E}" srcOrd="2" destOrd="0" parTransId="{BF2F73A3-DEB8-4311-9B95-C9235632CD86}" sibTransId="{479D6D13-CEC8-4CAA-A9DF-7308EAD58074}"/>
    <dgm:cxn modelId="{471E3EAF-781A-B842-8027-16491CD3B237}" srcId="{3270391A-8A91-E448-8394-C5F3F1DC4A03}" destId="{B7B8E081-32FC-484D-B9B5-3EE075309DC1}" srcOrd="0" destOrd="0" parTransId="{17C476BA-6707-584B-B62E-24AAE9362844}" sibTransId="{2F887B82-E54A-5542-ACD6-C0E3EE719E66}"/>
    <dgm:cxn modelId="{DB2D52DD-3624-FE4F-9ED2-A420DBA8FCCD}" srcId="{21BCC03A-1595-4146-AA3E-D1ADB0CC5D39}" destId="{6B5A261E-178B-4E4E-862C-D8F4464C9F13}" srcOrd="0" destOrd="0" parTransId="{16E0EFF3-CB0E-C746-A746-69E6450C56C2}" sibTransId="{F322160A-2C4F-CC4C-A033-0B2DE59BC02F}"/>
    <dgm:cxn modelId="{B6782CC4-B005-4530-985B-BB6EA58DA498}" type="presOf" srcId="{2FFB0E8F-5E76-4875-BCC2-A1FD98348043}" destId="{82ACDF42-6E83-C541-BFF9-DDD8A78AF515}" srcOrd="0" destOrd="4" presId="urn:microsoft.com/office/officeart/2005/8/layout/chevron2"/>
    <dgm:cxn modelId="{D39E4C28-D448-430E-AAF6-EF665969B681}" type="presOf" srcId="{0A035D14-08A9-40DC-9A8C-3B2410ED6E56}" destId="{6C1CD27E-7FF6-6447-94FA-D1B1FB06AF25}" srcOrd="0" destOrd="1" presId="urn:microsoft.com/office/officeart/2005/8/layout/chevron2"/>
    <dgm:cxn modelId="{F085980E-2164-4060-B6B9-9074B690DE5D}" srcId="{3270391A-8A91-E448-8394-C5F3F1DC4A03}" destId="{1D7CE711-338C-4F86-9A24-45E5D599A614}" srcOrd="1" destOrd="0" parTransId="{40BE77BE-617E-4798-B184-3CB18FA07487}" sibTransId="{D417479A-E35C-4B59-B28C-63069A1BF94B}"/>
    <dgm:cxn modelId="{D06A44D6-8E3D-481F-9127-BBB2D5803B39}" type="presOf" srcId="{559AECDD-6A55-416C-81CB-EB2F74C4CC39}" destId="{82ACDF42-6E83-C541-BFF9-DDD8A78AF515}" srcOrd="0" destOrd="3" presId="urn:microsoft.com/office/officeart/2005/8/layout/chevron2"/>
    <dgm:cxn modelId="{A16A9BD6-7493-406F-9E97-4822752CBA1C}" type="presParOf" srcId="{BC1B136D-9B2D-2041-95D9-6421EEDD5935}" destId="{D450EC58-97B3-8B4B-9B03-A2EA764D0A2C}" srcOrd="0" destOrd="0" presId="urn:microsoft.com/office/officeart/2005/8/layout/chevron2"/>
    <dgm:cxn modelId="{94F0976A-C290-4A57-9C92-3924E8F3B2C6}" type="presParOf" srcId="{D450EC58-97B3-8B4B-9B03-A2EA764D0A2C}" destId="{31933684-3AF4-5545-AED2-81FDE120E2AB}" srcOrd="0" destOrd="0" presId="urn:microsoft.com/office/officeart/2005/8/layout/chevron2"/>
    <dgm:cxn modelId="{769B4944-31F9-472E-BF9C-8B87175AAB65}" type="presParOf" srcId="{D450EC58-97B3-8B4B-9B03-A2EA764D0A2C}" destId="{6C1CD27E-7FF6-6447-94FA-D1B1FB06AF25}" srcOrd="1" destOrd="0" presId="urn:microsoft.com/office/officeart/2005/8/layout/chevron2"/>
    <dgm:cxn modelId="{DEF2807B-2865-4FEF-9275-B5DF107A831A}" type="presParOf" srcId="{BC1B136D-9B2D-2041-95D9-6421EEDD5935}" destId="{AF55B8CB-7BC1-7F4C-A970-7D411D796F25}" srcOrd="1" destOrd="0" presId="urn:microsoft.com/office/officeart/2005/8/layout/chevron2"/>
    <dgm:cxn modelId="{93929A93-61F5-4D21-B03F-43A04377BA63}" type="presParOf" srcId="{BC1B136D-9B2D-2041-95D9-6421EEDD5935}" destId="{F0A462FE-185A-4541-842E-C92BFFF83A2C}" srcOrd="2" destOrd="0" presId="urn:microsoft.com/office/officeart/2005/8/layout/chevron2"/>
    <dgm:cxn modelId="{97125413-E77D-486E-99A0-E242AF112F71}" type="presParOf" srcId="{F0A462FE-185A-4541-842E-C92BFFF83A2C}" destId="{FC068C5C-97C4-4D48-91E3-1B7ADB68C733}" srcOrd="0" destOrd="0" presId="urn:microsoft.com/office/officeart/2005/8/layout/chevron2"/>
    <dgm:cxn modelId="{7B1ADF55-4E92-4C71-AECC-95A0ED06A64A}" type="presParOf" srcId="{F0A462FE-185A-4541-842E-C92BFFF83A2C}" destId="{82ACDF42-6E83-C541-BFF9-DDD8A78AF51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933684-3AF4-5545-AED2-81FDE120E2AB}">
      <dsp:nvSpPr>
        <dsp:cNvPr id="0" name=""/>
        <dsp:cNvSpPr/>
      </dsp:nvSpPr>
      <dsp:spPr>
        <a:xfrm rot="5400000">
          <a:off x="-438821" y="438828"/>
          <a:ext cx="2925476" cy="2047833"/>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2011</a:t>
          </a:r>
        </a:p>
      </dsp:txBody>
      <dsp:txXfrm rot="-5400000">
        <a:off x="1" y="1023924"/>
        <a:ext cx="2047833" cy="877643"/>
      </dsp:txXfrm>
    </dsp:sp>
    <dsp:sp modelId="{6C1CD27E-7FF6-6447-94FA-D1B1FB06AF25}">
      <dsp:nvSpPr>
        <dsp:cNvPr id="0" name=""/>
        <dsp:cNvSpPr/>
      </dsp:nvSpPr>
      <dsp:spPr>
        <a:xfrm rot="5400000">
          <a:off x="4491643" y="-2436956"/>
          <a:ext cx="1901559" cy="678917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DEC Board appoints workgroup to advise about whether and how to update RPs</a:t>
          </a:r>
          <a:endParaRPr lang="en-US" sz="2000" kern="1200" dirty="0"/>
        </a:p>
        <a:p>
          <a:pPr marL="228600" lvl="1" indent="-228600" algn="l" defTabSz="889000">
            <a:lnSpc>
              <a:spcPct val="90000"/>
            </a:lnSpc>
            <a:spcBef>
              <a:spcPct val="0"/>
            </a:spcBef>
            <a:spcAft>
              <a:spcPct val="15000"/>
            </a:spcAft>
            <a:buChar char="••"/>
          </a:pPr>
          <a:r>
            <a:rPr lang="en-US" sz="2000" kern="1200" dirty="0" smtClean="0"/>
            <a:t>Workgroup (Carta, Hebbeler, Snyder) provides written recommendations to DEC Board about updating RPs</a:t>
          </a:r>
          <a:endParaRPr lang="en-US" sz="2000" kern="1200" dirty="0"/>
        </a:p>
        <a:p>
          <a:pPr marL="228600" lvl="1" indent="-228600" algn="l" defTabSz="889000">
            <a:lnSpc>
              <a:spcPct val="90000"/>
            </a:lnSpc>
            <a:spcBef>
              <a:spcPct val="0"/>
            </a:spcBef>
            <a:spcAft>
              <a:spcPct val="15000"/>
            </a:spcAft>
            <a:buChar char="••"/>
          </a:pPr>
          <a:r>
            <a:rPr lang="en-US" sz="2000" kern="1200" dirty="0" smtClean="0"/>
            <a:t>DEC gathers input from wide range of stakeholders about utility of RP and implementation issues</a:t>
          </a:r>
          <a:endParaRPr lang="en-US" sz="2000" kern="1200" dirty="0"/>
        </a:p>
      </dsp:txBody>
      <dsp:txXfrm rot="-5400000">
        <a:off x="2047833" y="99680"/>
        <a:ext cx="6696353" cy="1715907"/>
      </dsp:txXfrm>
    </dsp:sp>
    <dsp:sp modelId="{FC068C5C-97C4-4D48-91E3-1B7ADB68C733}">
      <dsp:nvSpPr>
        <dsp:cNvPr id="0" name=""/>
        <dsp:cNvSpPr/>
      </dsp:nvSpPr>
      <dsp:spPr>
        <a:xfrm rot="5400000">
          <a:off x="-438821" y="3090507"/>
          <a:ext cx="2925476" cy="2047833"/>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smtClean="0">
            <a:solidFill>
              <a:srgbClr val="000000"/>
            </a:solidFill>
          </a:endParaRPr>
        </a:p>
        <a:p>
          <a:pPr lvl="0" algn="ctr" defTabSz="711200">
            <a:lnSpc>
              <a:spcPct val="90000"/>
            </a:lnSpc>
            <a:spcBef>
              <a:spcPct val="0"/>
            </a:spcBef>
            <a:spcAft>
              <a:spcPct val="35000"/>
            </a:spcAft>
          </a:pPr>
          <a:r>
            <a:rPr lang="en-US" sz="1600" kern="1200" dirty="0" smtClean="0">
              <a:solidFill>
                <a:srgbClr val="000000"/>
              </a:solidFill>
            </a:rPr>
            <a:t>2012</a:t>
          </a:r>
          <a:endParaRPr lang="en-US" sz="1600" kern="1200" dirty="0">
            <a:solidFill>
              <a:srgbClr val="000000"/>
            </a:solidFill>
          </a:endParaRPr>
        </a:p>
      </dsp:txBody>
      <dsp:txXfrm rot="-5400000">
        <a:off x="1" y="3675603"/>
        <a:ext cx="2047833" cy="877643"/>
      </dsp:txXfrm>
    </dsp:sp>
    <dsp:sp modelId="{82ACDF42-6E83-C541-BFF9-DDD8A78AF515}">
      <dsp:nvSpPr>
        <dsp:cNvPr id="0" name=""/>
        <dsp:cNvSpPr/>
      </dsp:nvSpPr>
      <dsp:spPr>
        <a:xfrm rot="5400000">
          <a:off x="4517114" y="207875"/>
          <a:ext cx="1850616" cy="678917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DEC conducts survey to gather input from field and holds series of forums about updating RPs</a:t>
          </a:r>
          <a:endParaRPr lang="en-US" sz="2400" kern="1200" dirty="0"/>
        </a:p>
        <a:p>
          <a:pPr marL="228600" lvl="1" indent="-228600" algn="l" defTabSz="1066800">
            <a:lnSpc>
              <a:spcPct val="90000"/>
            </a:lnSpc>
            <a:spcBef>
              <a:spcPct val="0"/>
            </a:spcBef>
            <a:spcAft>
              <a:spcPct val="15000"/>
            </a:spcAft>
            <a:buChar char="••"/>
          </a:pPr>
          <a:r>
            <a:rPr lang="en-US" sz="2400" kern="1200" dirty="0" smtClean="0"/>
            <a:t>DEC shares results of survey about updating RPs</a:t>
          </a:r>
          <a:endParaRPr lang="en-US" sz="2400" kern="1200" dirty="0"/>
        </a:p>
        <a:p>
          <a:pPr marL="228600" lvl="1" indent="-228600" algn="l" defTabSz="1066800">
            <a:lnSpc>
              <a:spcPct val="90000"/>
            </a:lnSpc>
            <a:spcBef>
              <a:spcPct val="0"/>
            </a:spcBef>
            <a:spcAft>
              <a:spcPct val="15000"/>
            </a:spcAft>
            <a:buChar char="••"/>
          </a:pPr>
          <a:r>
            <a:rPr lang="en-US" sz="2400" kern="1200" dirty="0" smtClean="0"/>
            <a:t>ECTA/DEC collaborate with support from OSEP to update RPs</a:t>
          </a:r>
          <a:endParaRPr lang="en-US" sz="2400" kern="1200" dirty="0"/>
        </a:p>
      </dsp:txBody>
      <dsp:txXfrm rot="-5400000">
        <a:off x="2047833" y="2767496"/>
        <a:ext cx="6698839" cy="16699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933684-3AF4-5545-AED2-81FDE120E2AB}">
      <dsp:nvSpPr>
        <dsp:cNvPr id="0" name=""/>
        <dsp:cNvSpPr/>
      </dsp:nvSpPr>
      <dsp:spPr>
        <a:xfrm rot="5400000">
          <a:off x="-305950" y="841133"/>
          <a:ext cx="2039667" cy="1427767"/>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rPr>
            <a:t>Early 2013</a:t>
          </a:r>
          <a:endParaRPr lang="en-US" sz="1600" kern="1200" dirty="0" smtClean="0">
            <a:solidFill>
              <a:schemeClr val="tx1"/>
            </a:solidFill>
          </a:endParaRPr>
        </a:p>
      </dsp:txBody>
      <dsp:txXfrm rot="-5400000">
        <a:off x="1" y="1249067"/>
        <a:ext cx="1427767" cy="611900"/>
      </dsp:txXfrm>
    </dsp:sp>
    <dsp:sp modelId="{6C1CD27E-7FF6-6447-94FA-D1B1FB06AF25}">
      <dsp:nvSpPr>
        <dsp:cNvPr id="0" name=""/>
        <dsp:cNvSpPr/>
      </dsp:nvSpPr>
      <dsp:spPr>
        <a:xfrm rot="5400000">
          <a:off x="3667462" y="-2198068"/>
          <a:ext cx="2322442" cy="680183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solidFill>
                <a:prstClr val="black">
                  <a:hueOff val="0"/>
                  <a:satOff val="0"/>
                  <a:lumOff val="0"/>
                  <a:alphaOff val="0"/>
                </a:prstClr>
              </a:solidFill>
            </a:rPr>
            <a:t>DEC Recommended Practices Commission appointed (13 members)</a:t>
          </a:r>
          <a:endParaRPr lang="en-US" sz="2000" kern="1200" dirty="0"/>
        </a:p>
        <a:p>
          <a:pPr marL="228600" lvl="1" indent="-228600" algn="l" defTabSz="889000">
            <a:lnSpc>
              <a:spcPct val="90000"/>
            </a:lnSpc>
            <a:spcBef>
              <a:spcPct val="0"/>
            </a:spcBef>
            <a:spcAft>
              <a:spcPct val="15000"/>
            </a:spcAft>
            <a:buChar char="••"/>
          </a:pPr>
          <a:r>
            <a:rPr lang="en-US" sz="2000" kern="1200" dirty="0" smtClean="0">
              <a:solidFill>
                <a:prstClr val="black">
                  <a:hueOff val="0"/>
                  <a:satOff val="0"/>
                  <a:lumOff val="0"/>
                  <a:alphaOff val="0"/>
                </a:prstClr>
              </a:solidFill>
            </a:rPr>
            <a:t>Action plan and timeline to guide Commission activities</a:t>
          </a:r>
          <a:endParaRPr lang="en-US" sz="2000" kern="1200" dirty="0">
            <a:solidFill>
              <a:prstClr val="black">
                <a:hueOff val="0"/>
                <a:satOff val="0"/>
                <a:lumOff val="0"/>
                <a:alphaOff val="0"/>
              </a:prstClr>
            </a:solidFill>
          </a:endParaRPr>
        </a:p>
        <a:p>
          <a:pPr marL="228600" lvl="1" indent="-228600" algn="l" defTabSz="889000">
            <a:lnSpc>
              <a:spcPct val="90000"/>
            </a:lnSpc>
            <a:spcBef>
              <a:spcPct val="0"/>
            </a:spcBef>
            <a:spcAft>
              <a:spcPct val="15000"/>
            </a:spcAft>
            <a:buChar char="••"/>
          </a:pPr>
          <a:r>
            <a:rPr lang="en-US" sz="2000" kern="1200" dirty="0" smtClean="0">
              <a:solidFill>
                <a:prstClr val="black">
                  <a:hueOff val="0"/>
                  <a:satOff val="0"/>
                  <a:lumOff val="0"/>
                  <a:alphaOff val="0"/>
                </a:prstClr>
              </a:solidFill>
            </a:rPr>
            <a:t>Commission confirms parameters to inform RP revisions</a:t>
          </a:r>
          <a:endParaRPr lang="en-US" sz="2000" kern="1200" dirty="0">
            <a:solidFill>
              <a:prstClr val="black">
                <a:hueOff val="0"/>
                <a:satOff val="0"/>
                <a:lumOff val="0"/>
                <a:alphaOff val="0"/>
              </a:prstClr>
            </a:solidFill>
          </a:endParaRPr>
        </a:p>
        <a:p>
          <a:pPr marL="228600" lvl="1" indent="-228600" algn="l" defTabSz="889000">
            <a:lnSpc>
              <a:spcPct val="90000"/>
            </a:lnSpc>
            <a:spcBef>
              <a:spcPct val="0"/>
            </a:spcBef>
            <a:spcAft>
              <a:spcPct val="15000"/>
            </a:spcAft>
            <a:buChar char="••"/>
          </a:pPr>
          <a:r>
            <a:rPr lang="en-US" sz="2000" kern="1200" dirty="0" smtClean="0">
              <a:solidFill>
                <a:prstClr val="black">
                  <a:hueOff val="0"/>
                  <a:satOff val="0"/>
                  <a:lumOff val="0"/>
                  <a:alphaOff val="0"/>
                </a:prstClr>
              </a:solidFill>
            </a:rPr>
            <a:t>RP topic leads/workgroups established and given parameters – liaisons to topic leads/workgroups from Commission</a:t>
          </a:r>
          <a:endParaRPr lang="en-US" sz="2000" kern="1200" dirty="0">
            <a:solidFill>
              <a:prstClr val="black">
                <a:hueOff val="0"/>
                <a:satOff val="0"/>
                <a:lumOff val="0"/>
                <a:alphaOff val="0"/>
              </a:prstClr>
            </a:solidFill>
          </a:endParaRPr>
        </a:p>
      </dsp:txBody>
      <dsp:txXfrm rot="-5400000">
        <a:off x="1427767" y="154999"/>
        <a:ext cx="6688460" cy="2095698"/>
      </dsp:txXfrm>
    </dsp:sp>
    <dsp:sp modelId="{FC068C5C-97C4-4D48-91E3-1B7ADB68C733}">
      <dsp:nvSpPr>
        <dsp:cNvPr id="0" name=""/>
        <dsp:cNvSpPr/>
      </dsp:nvSpPr>
      <dsp:spPr>
        <a:xfrm rot="5400000">
          <a:off x="-305950" y="3330055"/>
          <a:ext cx="2039667" cy="1427767"/>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rPr>
            <a:t>Mid 2013  2014 and </a:t>
          </a:r>
        </a:p>
        <a:p>
          <a:pPr lvl="0" algn="ctr" defTabSz="711200">
            <a:lnSpc>
              <a:spcPct val="90000"/>
            </a:lnSpc>
            <a:spcBef>
              <a:spcPct val="0"/>
            </a:spcBef>
            <a:spcAft>
              <a:spcPct val="35000"/>
            </a:spcAft>
          </a:pPr>
          <a:r>
            <a:rPr lang="en-US" sz="1600" kern="1200" dirty="0" smtClean="0">
              <a:solidFill>
                <a:srgbClr val="000000"/>
              </a:solidFill>
            </a:rPr>
            <a:t>Ongoing</a:t>
          </a:r>
          <a:endParaRPr lang="en-US" sz="1600" kern="1200" dirty="0">
            <a:solidFill>
              <a:srgbClr val="000000"/>
            </a:solidFill>
          </a:endParaRPr>
        </a:p>
      </dsp:txBody>
      <dsp:txXfrm rot="-5400000">
        <a:off x="1" y="3737989"/>
        <a:ext cx="1427767" cy="611900"/>
      </dsp:txXfrm>
    </dsp:sp>
    <dsp:sp modelId="{82ACDF42-6E83-C541-BFF9-DDD8A78AF515}">
      <dsp:nvSpPr>
        <dsp:cNvPr id="0" name=""/>
        <dsp:cNvSpPr/>
      </dsp:nvSpPr>
      <dsp:spPr>
        <a:xfrm rot="5400000">
          <a:off x="3506951" y="286429"/>
          <a:ext cx="2643464" cy="680183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solidFill>
                <a:prstClr val="black">
                  <a:hueOff val="0"/>
                  <a:satOff val="0"/>
                  <a:lumOff val="0"/>
                  <a:alphaOff val="0"/>
                </a:prstClr>
              </a:solidFill>
            </a:rPr>
            <a:t>Iterative processes used to produce revised set of RPs </a:t>
          </a:r>
          <a:endParaRPr lang="en-US" sz="1800" kern="1200" dirty="0"/>
        </a:p>
        <a:p>
          <a:pPr marL="171450" lvl="1" indent="-171450" algn="l" defTabSz="800100">
            <a:lnSpc>
              <a:spcPct val="90000"/>
            </a:lnSpc>
            <a:spcBef>
              <a:spcPct val="0"/>
            </a:spcBef>
            <a:spcAft>
              <a:spcPct val="15000"/>
            </a:spcAft>
            <a:buChar char="••"/>
          </a:pPr>
          <a:r>
            <a:rPr lang="en-US" sz="1800" kern="1200" dirty="0" smtClean="0">
              <a:solidFill>
                <a:prstClr val="black">
                  <a:hueOff val="0"/>
                  <a:satOff val="0"/>
                  <a:lumOff val="0"/>
                  <a:alphaOff val="0"/>
                </a:prstClr>
              </a:solidFill>
            </a:rPr>
            <a:t>Validation of evidence “nominated” in support of revised set of RPs</a:t>
          </a:r>
          <a:endParaRPr lang="en-US" sz="1800" kern="1200" dirty="0">
            <a:solidFill>
              <a:prstClr val="black">
                <a:hueOff val="0"/>
                <a:satOff val="0"/>
                <a:lumOff val="0"/>
                <a:alphaOff val="0"/>
              </a:prstClr>
            </a:solidFill>
          </a:endParaRPr>
        </a:p>
        <a:p>
          <a:pPr marL="171450" lvl="1" indent="-171450" algn="l" defTabSz="800100">
            <a:lnSpc>
              <a:spcPct val="90000"/>
            </a:lnSpc>
            <a:spcBef>
              <a:spcPct val="0"/>
            </a:spcBef>
            <a:spcAft>
              <a:spcPct val="15000"/>
            </a:spcAft>
            <a:buChar char="••"/>
          </a:pPr>
          <a:r>
            <a:rPr lang="en-US" sz="1800" kern="1200" dirty="0" smtClean="0">
              <a:solidFill>
                <a:prstClr val="black">
                  <a:hueOff val="0"/>
                  <a:satOff val="0"/>
                  <a:lumOff val="0"/>
                  <a:alphaOff val="0"/>
                </a:prstClr>
              </a:solidFill>
            </a:rPr>
            <a:t>Field input survey – late 2013/early 2014</a:t>
          </a:r>
          <a:endParaRPr lang="en-US" sz="1800" kern="1200" dirty="0">
            <a:solidFill>
              <a:prstClr val="black">
                <a:hueOff val="0"/>
                <a:satOff val="0"/>
                <a:lumOff val="0"/>
                <a:alphaOff val="0"/>
              </a:prstClr>
            </a:solidFill>
          </a:endParaRPr>
        </a:p>
        <a:p>
          <a:pPr marL="171450" lvl="1" indent="-171450" algn="l" defTabSz="800100">
            <a:lnSpc>
              <a:spcPct val="90000"/>
            </a:lnSpc>
            <a:spcBef>
              <a:spcPct val="0"/>
            </a:spcBef>
            <a:spcAft>
              <a:spcPct val="15000"/>
            </a:spcAft>
            <a:buChar char="••"/>
          </a:pPr>
          <a:r>
            <a:rPr lang="en-US" sz="1800" kern="1200" dirty="0" smtClean="0">
              <a:solidFill>
                <a:prstClr val="black">
                  <a:hueOff val="0"/>
                  <a:satOff val="0"/>
                  <a:lumOff val="0"/>
                  <a:alphaOff val="0"/>
                </a:prstClr>
              </a:solidFill>
            </a:rPr>
            <a:t>March 2014 – “Finalize” revised set of RP</a:t>
          </a:r>
          <a:endParaRPr lang="en-US" sz="1800" kern="1200" dirty="0">
            <a:solidFill>
              <a:prstClr val="black">
                <a:hueOff val="0"/>
                <a:satOff val="0"/>
                <a:lumOff val="0"/>
                <a:alphaOff val="0"/>
              </a:prstClr>
            </a:solidFill>
          </a:endParaRPr>
        </a:p>
        <a:p>
          <a:pPr marL="171450" lvl="1" indent="-171450" algn="l" defTabSz="800100">
            <a:lnSpc>
              <a:spcPct val="90000"/>
            </a:lnSpc>
            <a:spcBef>
              <a:spcPct val="0"/>
            </a:spcBef>
            <a:spcAft>
              <a:spcPct val="15000"/>
            </a:spcAft>
            <a:buChar char="••"/>
          </a:pPr>
          <a:r>
            <a:rPr lang="en-US" sz="1800" kern="1200" dirty="0" smtClean="0">
              <a:solidFill>
                <a:prstClr val="black">
                  <a:hueOff val="0"/>
                  <a:satOff val="0"/>
                  <a:lumOff val="0"/>
                  <a:alphaOff val="0"/>
                </a:prstClr>
              </a:solidFill>
            </a:rPr>
            <a:t>Continue processes to identify and validate evidence in support of revised set of RP and regular review and update of RPs</a:t>
          </a:r>
          <a:endParaRPr lang="en-US" sz="1800" kern="1200" dirty="0">
            <a:solidFill>
              <a:prstClr val="black">
                <a:hueOff val="0"/>
                <a:satOff val="0"/>
                <a:lumOff val="0"/>
                <a:alphaOff val="0"/>
              </a:prstClr>
            </a:solidFill>
          </a:endParaRPr>
        </a:p>
        <a:p>
          <a:pPr marL="171450" lvl="1" indent="-171450" algn="l" defTabSz="800100">
            <a:lnSpc>
              <a:spcPct val="90000"/>
            </a:lnSpc>
            <a:spcBef>
              <a:spcPct val="0"/>
            </a:spcBef>
            <a:spcAft>
              <a:spcPct val="15000"/>
            </a:spcAft>
            <a:buChar char="••"/>
          </a:pPr>
          <a:r>
            <a:rPr lang="en-US" sz="1800" kern="1200" dirty="0" smtClean="0">
              <a:solidFill>
                <a:prstClr val="black">
                  <a:hueOff val="0"/>
                  <a:satOff val="0"/>
                  <a:lumOff val="0"/>
                  <a:alphaOff val="0"/>
                </a:prstClr>
              </a:solidFill>
            </a:rPr>
            <a:t>Support implementation in collaboration with ECTA and others</a:t>
          </a:r>
          <a:endParaRPr lang="en-US" sz="1800" kern="1200" dirty="0">
            <a:solidFill>
              <a:prstClr val="black">
                <a:hueOff val="0"/>
                <a:satOff val="0"/>
                <a:lumOff val="0"/>
                <a:alphaOff val="0"/>
              </a:prstClr>
            </a:solidFill>
          </a:endParaRPr>
        </a:p>
      </dsp:txBody>
      <dsp:txXfrm rot="-5400000">
        <a:off x="1427768" y="2494656"/>
        <a:ext cx="6672789" cy="238537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D5C364-8748-47A0-86AE-B072805FC119}" type="datetimeFigureOut">
              <a:rPr lang="en-US" smtClean="0"/>
              <a:t>7/14/2014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E0B588-64E1-4449-BC6A-AFF9939841E4}" type="slidenum">
              <a:rPr lang="en-US" smtClean="0"/>
              <a:t>‹#›</a:t>
            </a:fld>
            <a:endParaRPr lang="en-US"/>
          </a:p>
        </p:txBody>
      </p:sp>
    </p:spTree>
    <p:extLst>
      <p:ext uri="{BB962C8B-B14F-4D97-AF65-F5344CB8AC3E}">
        <p14:creationId xmlns:p14="http://schemas.microsoft.com/office/powerpoint/2010/main" val="3251403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CCE6CF-28D0-4EA7-9F22-DE25E9BCF028}" type="slidenum">
              <a:rPr lang="en-US" altLang="en-US">
                <a:solidFill>
                  <a:prstClr val="black"/>
                </a:solidFill>
              </a:rPr>
              <a:pPr/>
              <a:t>4</a:t>
            </a:fld>
            <a:endParaRPr lang="en-US" altLang="en-US" dirty="0">
              <a:solidFill>
                <a:prstClr val="black"/>
              </a:solidFill>
            </a:endParaRPr>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037E08-5127-284C-AF98-6599A9CD8BBC}"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4228759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037E08-5127-284C-AF98-6599A9CD8BBC}"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3853555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Conduct an initial gap analysis by reviewing evidence/citations provided for each RP by topic workgroups and validate the evidence cited supports each RP using systematic procedures </a:t>
            </a:r>
          </a:p>
          <a:p>
            <a:endParaRPr lang="en-US" dirty="0"/>
          </a:p>
        </p:txBody>
      </p:sp>
      <p:sp>
        <p:nvSpPr>
          <p:cNvPr id="4" name="Slide Number Placeholder 3"/>
          <p:cNvSpPr>
            <a:spLocks noGrp="1"/>
          </p:cNvSpPr>
          <p:nvPr>
            <p:ph type="sldNum" sz="quarter" idx="10"/>
          </p:nvPr>
        </p:nvSpPr>
        <p:spPr/>
        <p:txBody>
          <a:bodyPr/>
          <a:lstStyle/>
          <a:p>
            <a:fld id="{30037E08-5127-284C-AF98-6599A9CD8BBC}"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525344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217B1F-3907-4ADE-A73F-583171E7D652}" type="slidenum">
              <a:rPr lang="en-US" altLang="en-US">
                <a:solidFill>
                  <a:prstClr val="black"/>
                </a:solidFill>
              </a:rPr>
              <a:pPr/>
              <a:t>5</a:t>
            </a:fld>
            <a:endParaRPr lang="en-US" altLang="en-US" dirty="0">
              <a:solidFill>
                <a:prstClr val="black"/>
              </a:solidFill>
            </a:endParaRPr>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BD586C-EFE1-4D1F-AEC5-3A56633A90A7}" type="slidenum">
              <a:rPr lang="en-US" altLang="en-US">
                <a:solidFill>
                  <a:prstClr val="black"/>
                </a:solidFill>
              </a:rPr>
              <a:pPr/>
              <a:t>6</a:t>
            </a:fld>
            <a:endParaRPr lang="en-US" altLang="en-US" dirty="0">
              <a:solidFill>
                <a:prstClr val="black"/>
              </a:solidFill>
            </a:endParaRPr>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DCDF49-A91B-44C1-8E1C-9E8FD24A5787}" type="slidenum">
              <a:rPr lang="en-US" altLang="en-US">
                <a:solidFill>
                  <a:prstClr val="black"/>
                </a:solidFill>
              </a:rPr>
              <a:pPr/>
              <a:t>8</a:t>
            </a:fld>
            <a:endParaRPr lang="en-US" altLang="en-US" dirty="0">
              <a:solidFill>
                <a:prstClr val="black"/>
              </a:solidFill>
            </a:endParaRPr>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r>
              <a:rPr lang="en-US" altLang="en-US" dirty="0" smtClean="0"/>
              <a:t>The intent and hope of</a:t>
            </a:r>
            <a:r>
              <a:rPr lang="en-US" altLang="en-US" baseline="0" dirty="0" smtClean="0"/>
              <a:t> all individuals participating in this process is that the list recommended practices that follows will provide guidance in developing or evaluating programs for infants and young children with special needs and their families.  Furthermore, it is hoped that issues raised during this process will provide a stimulus and focus for future research.  These recommended practices reflect the state of the art of EI/ECSE as it  exists today.  What is state of the art today may be archaic five years from now.  Only a continuing process of revoiiew and revision will maintain the quality of a set of indicators that essentially defines the field.  Therefore, with this work we hope that we have begun a process which will involve periodic and continual review and discussion of recommended practice for our field</a:t>
            </a:r>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9634C2-61AC-4CBB-82E0-0C3638D1C645}" type="slidenum">
              <a:rPr lang="en-US" altLang="en-US">
                <a:solidFill>
                  <a:prstClr val="black"/>
                </a:solidFill>
              </a:rPr>
              <a:pPr/>
              <a:t>9</a:t>
            </a:fld>
            <a:endParaRPr lang="en-US" altLang="en-US" dirty="0">
              <a:solidFill>
                <a:prstClr val="black"/>
              </a:solidFill>
            </a:endParaRPr>
          </a:p>
        </p:txBody>
      </p:sp>
      <p:sp>
        <p:nvSpPr>
          <p:cNvPr id="309250" name="Rectangle 2"/>
          <p:cNvSpPr>
            <a:spLocks noGrp="1" noRot="1" noChangeAspect="1" noChangeArrowheads="1" noTextEdit="1"/>
          </p:cNvSpPr>
          <p:nvPr>
            <p:ph type="sldImg"/>
          </p:nvPr>
        </p:nvSpPr>
        <p:spPr>
          <a:ln/>
        </p:spPr>
      </p:sp>
      <p:sp>
        <p:nvSpPr>
          <p:cNvPr id="309251"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27FF4D-A5FD-4DD7-99D3-6CADD93ECF97}" type="slidenum">
              <a:rPr lang="en-US" altLang="en-US">
                <a:solidFill>
                  <a:prstClr val="black"/>
                </a:solidFill>
              </a:rPr>
              <a:pPr/>
              <a:t>10</a:t>
            </a:fld>
            <a:endParaRPr lang="en-US" altLang="en-US" dirty="0">
              <a:solidFill>
                <a:prstClr val="black"/>
              </a:solidFill>
            </a:endParaRPr>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5CE67B-237B-4D42-85ED-F256E053067A}" type="slidenum">
              <a:rPr lang="en-US" altLang="en-US">
                <a:solidFill>
                  <a:prstClr val="black"/>
                </a:solidFill>
              </a:rPr>
              <a:pPr/>
              <a:t>11</a:t>
            </a:fld>
            <a:endParaRPr lang="en-US" altLang="en-US" dirty="0">
              <a:solidFill>
                <a:prstClr val="black"/>
              </a:solidFill>
            </a:endParaRPr>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1DFC43-CC23-4470-B1D1-6E5695D5C6CA}" type="slidenum">
              <a:rPr lang="en-US" altLang="en-US">
                <a:solidFill>
                  <a:prstClr val="black"/>
                </a:solidFill>
              </a:rPr>
              <a:pPr/>
              <a:t>13</a:t>
            </a:fld>
            <a:endParaRPr lang="en-US" altLang="en-US" dirty="0">
              <a:solidFill>
                <a:prstClr val="black"/>
              </a:solidFill>
            </a:endParaRPr>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8E0AE3-F5AD-44A9-871D-1CD5FB329E2A}" type="slidenum">
              <a:rPr lang="en-US" altLang="en-US">
                <a:solidFill>
                  <a:prstClr val="black"/>
                </a:solidFill>
              </a:rPr>
              <a:pPr/>
              <a:t>14</a:t>
            </a:fld>
            <a:endParaRPr lang="en-US" altLang="en-US" dirty="0">
              <a:solidFill>
                <a:prstClr val="black"/>
              </a:solidFill>
            </a:endParaRPr>
          </a:p>
        </p:txBody>
      </p:sp>
      <p:sp>
        <p:nvSpPr>
          <p:cNvPr id="249858" name="Rectangle 2"/>
          <p:cNvSpPr>
            <a:spLocks noGrp="1" noRot="1" noChangeAspect="1" noChangeArrowheads="1" noTextEdit="1"/>
          </p:cNvSpPr>
          <p:nvPr>
            <p:ph type="sldImg"/>
          </p:nvPr>
        </p:nvSpPr>
        <p:spPr>
          <a:ln/>
        </p:spPr>
      </p:sp>
      <p:sp>
        <p:nvSpPr>
          <p:cNvPr id="249859" name="Rectangle 3"/>
          <p:cNvSpPr>
            <a:spLocks noGrp="1" noChangeArrowheads="1"/>
          </p:cNvSpPr>
          <p:nvPr>
            <p:ph type="body" idx="1"/>
          </p:nvPr>
        </p:nvSpPr>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D5B090-7C45-B744-803D-0C15076BBD6A}" type="datetimeFigureOut">
              <a:rPr lang="en-US" smtClean="0">
                <a:solidFill>
                  <a:prstClr val="white">
                    <a:tint val="75000"/>
                  </a:prstClr>
                </a:solidFill>
              </a:rPr>
              <a:pPr/>
              <a:t>7/14/2014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C65A34F1-AEB0-194B-AFBD-296061A921E4}"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408562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D5B090-7C45-B744-803D-0C15076BBD6A}" type="datetimeFigureOut">
              <a:rPr lang="en-US" smtClean="0">
                <a:solidFill>
                  <a:prstClr val="white">
                    <a:tint val="75000"/>
                  </a:prstClr>
                </a:solidFill>
              </a:rPr>
              <a:pPr/>
              <a:t>7/14/2014</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C65A34F1-AEB0-194B-AFBD-296061A921E4}"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8215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D5B090-7C45-B744-803D-0C15076BBD6A}" type="datetimeFigureOut">
              <a:rPr lang="en-US" smtClean="0">
                <a:solidFill>
                  <a:prstClr val="white">
                    <a:tint val="75000"/>
                  </a:prstClr>
                </a:solidFill>
              </a:rPr>
              <a:pPr/>
              <a:t>7/14/2014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C65A34F1-AEB0-194B-AFBD-296061A921E4}"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408562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D5B090-7C45-B744-803D-0C15076BBD6A}" type="datetimeFigureOut">
              <a:rPr lang="en-US" smtClean="0">
                <a:solidFill>
                  <a:prstClr val="white">
                    <a:tint val="75000"/>
                  </a:prstClr>
                </a:solidFill>
              </a:rPr>
              <a:pPr/>
              <a:t>7/14/2014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C65A34F1-AEB0-194B-AFBD-296061A921E4}"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408562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D5B090-7C45-B744-803D-0C15076BBD6A}" type="datetimeFigureOut">
              <a:rPr lang="en-US" smtClean="0">
                <a:solidFill>
                  <a:prstClr val="white">
                    <a:tint val="75000"/>
                  </a:prstClr>
                </a:solidFill>
              </a:rPr>
              <a:pPr/>
              <a:t>7/14/2014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C65A34F1-AEB0-194B-AFBD-296061A921E4}"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487556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D5B090-7C45-B744-803D-0C15076BBD6A}" type="datetimeFigureOut">
              <a:rPr lang="en-US" smtClean="0">
                <a:solidFill>
                  <a:prstClr val="white">
                    <a:tint val="75000"/>
                  </a:prstClr>
                </a:solidFill>
              </a:rPr>
              <a:pPr/>
              <a:t>7/14/2014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C65A34F1-AEB0-194B-AFBD-296061A921E4}"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48755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D5B090-7C45-B744-803D-0C15076BBD6A}" type="datetimeFigureOut">
              <a:rPr lang="en-US" smtClean="0">
                <a:solidFill>
                  <a:prstClr val="white">
                    <a:tint val="75000"/>
                  </a:prstClr>
                </a:solidFill>
              </a:rPr>
              <a:pPr/>
              <a:t>7/14/2014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C65A34F1-AEB0-194B-AFBD-296061A921E4}"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408562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D5B090-7C45-B744-803D-0C15076BBD6A}" type="datetimeFigureOut">
              <a:rPr lang="en-US" smtClean="0">
                <a:solidFill>
                  <a:prstClr val="white">
                    <a:tint val="75000"/>
                  </a:prstClr>
                </a:solidFill>
              </a:rPr>
              <a:pPr/>
              <a:t>7/14/2014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C65A34F1-AEB0-194B-AFBD-296061A921E4}"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408562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D5B090-7C45-B744-803D-0C15076BBD6A}" type="datetimeFigureOut">
              <a:rPr lang="en-US" smtClean="0">
                <a:solidFill>
                  <a:prstClr val="white">
                    <a:tint val="75000"/>
                  </a:prstClr>
                </a:solidFill>
              </a:rPr>
              <a:pPr/>
              <a:t>7/14/2014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C65A34F1-AEB0-194B-AFBD-296061A921E4}"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408562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D5B090-7C45-B744-803D-0C15076BBD6A}" type="datetimeFigureOut">
              <a:rPr lang="en-US" smtClean="0">
                <a:solidFill>
                  <a:prstClr val="white">
                    <a:tint val="75000"/>
                  </a:prstClr>
                </a:solidFill>
              </a:rPr>
              <a:pPr/>
              <a:t>7/14/2014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C65A34F1-AEB0-194B-AFBD-296061A921E4}"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48755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D5B090-7C45-B744-803D-0C15076BBD6A}" type="datetimeFigureOut">
              <a:rPr lang="en-US" smtClean="0">
                <a:solidFill>
                  <a:prstClr val="white">
                    <a:tint val="75000"/>
                  </a:prstClr>
                </a:solidFill>
              </a:rPr>
              <a:pPr/>
              <a:t>7/14/2014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C65A34F1-AEB0-194B-AFBD-296061A921E4}"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408562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D5B090-7C45-B744-803D-0C15076BBD6A}" type="datetimeFigureOut">
              <a:rPr lang="en-US" smtClean="0">
                <a:solidFill>
                  <a:prstClr val="white">
                    <a:tint val="75000"/>
                  </a:prstClr>
                </a:solidFill>
              </a:rPr>
              <a:pPr/>
              <a:t>7/14/2014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C65A34F1-AEB0-194B-AFBD-296061A921E4}"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408562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D5B090-7C45-B744-803D-0C15076BBD6A}" type="datetimeFigureOut">
              <a:rPr lang="en-US" smtClean="0">
                <a:solidFill>
                  <a:prstClr val="white">
                    <a:tint val="75000"/>
                  </a:prstClr>
                </a:solidFill>
              </a:rPr>
              <a:pPr/>
              <a:t>7/14/2014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C65A34F1-AEB0-194B-AFBD-296061A921E4}"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408562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D5B090-7C45-B744-803D-0C15076BBD6A}" type="datetimeFigureOut">
              <a:rPr lang="en-US" smtClean="0">
                <a:solidFill>
                  <a:prstClr val="white">
                    <a:tint val="75000"/>
                  </a:prstClr>
                </a:solidFill>
              </a:rPr>
              <a:pPr/>
              <a:t>7/14/2014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C65A34F1-AEB0-194B-AFBD-296061A921E4}"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408562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D5B090-7C45-B744-803D-0C15076BBD6A}" type="datetimeFigureOut">
              <a:rPr lang="en-US" smtClean="0">
                <a:solidFill>
                  <a:prstClr val="white">
                    <a:tint val="75000"/>
                  </a:prstClr>
                </a:solidFill>
              </a:rPr>
              <a:pPr/>
              <a:t>7/14/2014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C65A34F1-AEB0-194B-AFBD-296061A921E4}"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48755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D5B090-7C45-B744-803D-0C15076BBD6A}" type="datetimeFigureOut">
              <a:rPr lang="en-US" smtClean="0">
                <a:solidFill>
                  <a:prstClr val="white">
                    <a:tint val="75000"/>
                  </a:prstClr>
                </a:solidFill>
              </a:rPr>
              <a:pPr/>
              <a:t>7/14/2014</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C65A34F1-AEB0-194B-AFBD-296061A921E4}"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60076296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3.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4.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5.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16.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7.xml"/><Relationship Id="rId4" Type="http://schemas.openxmlformats.org/officeDocument/2006/relationships/slideLayout" Target="../slideLayouts/slideLayout10.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1.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8D5B090-7C45-B744-803D-0C15076BBD6A}" type="datetimeFigureOut">
              <a:rPr lang="en-US" smtClean="0">
                <a:solidFill>
                  <a:prstClr val="white">
                    <a:tint val="75000"/>
                  </a:prstClr>
                </a:solidFill>
              </a:rPr>
              <a:pPr defTabSz="457200"/>
              <a:t>7/14/2014</a:t>
            </a:fld>
            <a:endParaRPr lang="en-US" dirty="0">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65A34F1-AEB0-194B-AFBD-296061A921E4}"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1592730869"/>
      </p:ext>
    </p:extLst>
  </p:cSld>
  <p:clrMap bg1="lt1" tx1="dk1" bg2="lt2" tx2="dk2" accent1="accent1" accent2="accent2" accent3="accent3" accent4="accent4" accent5="accent5" accent6="accent6" hlink="hlink" folHlink="folHlink"/>
  <p:sldLayoutIdLst>
    <p:sldLayoutId id="214748366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8D5B090-7C45-B744-803D-0C15076BBD6A}" type="datetimeFigureOut">
              <a:rPr lang="en-US" smtClean="0">
                <a:solidFill>
                  <a:prstClr val="white">
                    <a:tint val="75000"/>
                  </a:prstClr>
                </a:solidFill>
              </a:rPr>
              <a:pPr defTabSz="457200"/>
              <a:t>7/14/2014</a:t>
            </a:fld>
            <a:endParaRPr lang="en-US" dirty="0">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65A34F1-AEB0-194B-AFBD-296061A921E4}"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1592730869"/>
      </p:ext>
    </p:extLst>
  </p:cSld>
  <p:clrMap bg1="lt1" tx1="dk1" bg2="lt2" tx2="dk2" accent1="accent1" accent2="accent2" accent3="accent3" accent4="accent4" accent5="accent5" accent6="accent6" hlink="hlink" folHlink="folHlink"/>
  <p:sldLayoutIdLst>
    <p:sldLayoutId id="214748372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8D5B090-7C45-B744-803D-0C15076BBD6A}" type="datetimeFigureOut">
              <a:rPr lang="en-US" smtClean="0">
                <a:solidFill>
                  <a:prstClr val="white">
                    <a:tint val="75000"/>
                  </a:prstClr>
                </a:solidFill>
              </a:rPr>
              <a:pPr defTabSz="457200"/>
              <a:t>7/14/2014</a:t>
            </a:fld>
            <a:endParaRPr lang="en-US" dirty="0">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65A34F1-AEB0-194B-AFBD-296061A921E4}"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1592730869"/>
      </p:ext>
    </p:extLst>
  </p:cSld>
  <p:clrMap bg1="lt1" tx1="dk1" bg2="lt2" tx2="dk2" accent1="accent1" accent2="accent2" accent3="accent3" accent4="accent4" accent5="accent5" accent6="accent6" hlink="hlink" folHlink="folHlink"/>
  <p:sldLayoutIdLst>
    <p:sldLayoutId id="214748372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8D5B090-7C45-B744-803D-0C15076BBD6A}" type="datetimeFigureOut">
              <a:rPr lang="en-US" smtClean="0">
                <a:solidFill>
                  <a:prstClr val="white">
                    <a:tint val="75000"/>
                  </a:prstClr>
                </a:solidFill>
              </a:rPr>
              <a:pPr defTabSz="457200"/>
              <a:t>7/14/2014</a:t>
            </a:fld>
            <a:endParaRPr lang="en-US" dirty="0">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65A34F1-AEB0-194B-AFBD-296061A921E4}"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1592730869"/>
      </p:ext>
    </p:extLst>
  </p:cSld>
  <p:clrMap bg1="lt1" tx1="dk1" bg2="lt2" tx2="dk2" accent1="accent1" accent2="accent2" accent3="accent3" accent4="accent4" accent5="accent5" accent6="accent6" hlink="hlink" folHlink="folHlink"/>
  <p:sldLayoutIdLst>
    <p:sldLayoutId id="214748373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8D5B090-7C45-B744-803D-0C15076BBD6A}" type="datetimeFigureOut">
              <a:rPr lang="en-US" smtClean="0">
                <a:solidFill>
                  <a:prstClr val="white">
                    <a:tint val="75000"/>
                  </a:prstClr>
                </a:solidFill>
              </a:rPr>
              <a:pPr defTabSz="457200"/>
              <a:t>7/14/2014</a:t>
            </a:fld>
            <a:endParaRPr lang="en-US" dirty="0">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65A34F1-AEB0-194B-AFBD-296061A921E4}"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1592730869"/>
      </p:ext>
    </p:extLst>
  </p:cSld>
  <p:clrMap bg1="lt1" tx1="dk1" bg2="lt2" tx2="dk2" accent1="accent1" accent2="accent2" accent3="accent3" accent4="accent4" accent5="accent5" accent6="accent6" hlink="hlink" folHlink="folHlink"/>
  <p:sldLayoutIdLst>
    <p:sldLayoutId id="214748373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8D5B090-7C45-B744-803D-0C15076BBD6A}" type="datetimeFigureOut">
              <a:rPr lang="en-US" smtClean="0">
                <a:solidFill>
                  <a:prstClr val="white">
                    <a:tint val="75000"/>
                  </a:prstClr>
                </a:solidFill>
              </a:rPr>
              <a:pPr defTabSz="457200"/>
              <a:t>7/14/2014</a:t>
            </a:fld>
            <a:endParaRPr lang="en-US" dirty="0">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65A34F1-AEB0-194B-AFBD-296061A921E4}"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1592730869"/>
      </p:ext>
    </p:extLst>
  </p:cSld>
  <p:clrMap bg1="lt1" tx1="dk1" bg2="lt2" tx2="dk2" accent1="accent1" accent2="accent2" accent3="accent3" accent4="accent4" accent5="accent5" accent6="accent6" hlink="hlink" folHlink="folHlink"/>
  <p:sldLayoutIdLst>
    <p:sldLayoutId id="2147483665"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8D5B090-7C45-B744-803D-0C15076BBD6A}" type="datetimeFigureOut">
              <a:rPr lang="en-US" smtClean="0">
                <a:solidFill>
                  <a:prstClr val="white">
                    <a:tint val="75000"/>
                  </a:prstClr>
                </a:solidFill>
              </a:rPr>
              <a:pPr defTabSz="457200"/>
              <a:t>7/14/2014</a:t>
            </a:fld>
            <a:endParaRPr lang="en-US" dirty="0">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65A34F1-AEB0-194B-AFBD-296061A921E4}"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1592730869"/>
      </p:ext>
    </p:extLst>
  </p:cSld>
  <p:clrMap bg1="lt1" tx1="dk1" bg2="lt2" tx2="dk2" accent1="accent1" accent2="accent2" accent3="accent3" accent4="accent4" accent5="accent5" accent6="accent6" hlink="hlink" folHlink="folHlink"/>
  <p:sldLayoutIdLst>
    <p:sldLayoutId id="214748367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8D5B090-7C45-B744-803D-0C15076BBD6A}" type="datetimeFigureOut">
              <a:rPr lang="en-US" smtClean="0">
                <a:solidFill>
                  <a:prstClr val="white">
                    <a:tint val="75000"/>
                  </a:prstClr>
                </a:solidFill>
              </a:rPr>
              <a:pPr defTabSz="457200"/>
              <a:t>7/14/2014</a:t>
            </a:fld>
            <a:endParaRPr lang="en-US" dirty="0">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65A34F1-AEB0-194B-AFBD-296061A921E4}"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1592730869"/>
      </p:ext>
    </p:extLst>
  </p:cSld>
  <p:clrMap bg1="lt1" tx1="dk1" bg2="lt2" tx2="dk2" accent1="accent1" accent2="accent2" accent3="accent3" accent4="accent4" accent5="accent5" accent6="accent6" hlink="hlink" folHlink="folHlink"/>
  <p:sldLayoutIdLst>
    <p:sldLayoutId id="2147483675"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8D5B090-7C45-B744-803D-0C15076BBD6A}" type="datetimeFigureOut">
              <a:rPr lang="en-US" smtClean="0">
                <a:solidFill>
                  <a:prstClr val="white">
                    <a:tint val="75000"/>
                  </a:prstClr>
                </a:solidFill>
              </a:rPr>
              <a:pPr defTabSz="457200"/>
              <a:t>7/14/2014</a:t>
            </a:fld>
            <a:endParaRPr lang="en-US" dirty="0">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65A34F1-AEB0-194B-AFBD-296061A921E4}"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1592730869"/>
      </p:ext>
    </p:extLst>
  </p:cSld>
  <p:clrMap bg1="lt1" tx1="dk1" bg2="lt2" tx2="dk2" accent1="accent1" accent2="accent2" accent3="accent3" accent4="accent4" accent5="accent5" accent6="accent6" hlink="hlink" folHlink="folHlink"/>
  <p:sldLayoutIdLst>
    <p:sldLayoutId id="214748367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8D5B090-7C45-B744-803D-0C15076BBD6A}" type="datetimeFigureOut">
              <a:rPr lang="en-US" smtClean="0">
                <a:solidFill>
                  <a:prstClr val="white">
                    <a:tint val="75000"/>
                  </a:prstClr>
                </a:solidFill>
              </a:rPr>
              <a:pPr defTabSz="457200"/>
              <a:t>7/14/2014</a:t>
            </a:fld>
            <a:endParaRPr lang="en-US" dirty="0">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65A34F1-AEB0-194B-AFBD-296061A921E4}"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1592730869"/>
      </p:ext>
    </p:extLst>
  </p:cSld>
  <p:clrMap bg1="lt1" tx1="dk1" bg2="lt2" tx2="dk2" accent1="accent1" accent2="accent2" accent3="accent3" accent4="accent4" accent5="accent5" accent6="accent6" hlink="hlink" folHlink="folHlink"/>
  <p:sldLayoutIdLst>
    <p:sldLayoutId id="214748367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8D5B090-7C45-B744-803D-0C15076BBD6A}" type="datetimeFigureOut">
              <a:rPr lang="en-US" smtClean="0">
                <a:solidFill>
                  <a:prstClr val="white">
                    <a:tint val="75000"/>
                  </a:prstClr>
                </a:solidFill>
              </a:rPr>
              <a:pPr defTabSz="457200"/>
              <a:t>7/14/2014</a:t>
            </a:fld>
            <a:endParaRPr lang="en-US" dirty="0">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65A34F1-AEB0-194B-AFBD-296061A921E4}"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1592730869"/>
      </p:ext>
    </p:extLst>
  </p:cSld>
  <p:clrMap bg1="lt1" tx1="dk1" bg2="lt2" tx2="dk2" accent1="accent1" accent2="accent2" accent3="accent3" accent4="accent4" accent5="accent5" accent6="accent6" hlink="hlink" folHlink="folHlink"/>
  <p:sldLayoutIdLst>
    <p:sldLayoutId id="2147483687" r:id="rId1"/>
    <p:sldLayoutId id="2147483734" r:id="rId2"/>
    <p:sldLayoutId id="2147483735" r:id="rId3"/>
    <p:sldLayoutId id="2147483736"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8D5B090-7C45-B744-803D-0C15076BBD6A}" type="datetimeFigureOut">
              <a:rPr lang="en-US" smtClean="0">
                <a:solidFill>
                  <a:prstClr val="white">
                    <a:tint val="75000"/>
                  </a:prstClr>
                </a:solidFill>
              </a:rPr>
              <a:pPr defTabSz="457200"/>
              <a:t>7/14/2014</a:t>
            </a:fld>
            <a:endParaRPr lang="en-US" dirty="0">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65A34F1-AEB0-194B-AFBD-296061A921E4}"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1592730869"/>
      </p:ext>
    </p:extLst>
  </p:cSld>
  <p:clrMap bg1="lt1" tx1="dk1" bg2="lt2" tx2="dk2" accent1="accent1" accent2="accent2" accent3="accent3" accent4="accent4" accent5="accent5" accent6="accent6" hlink="hlink" folHlink="folHlink"/>
  <p:sldLayoutIdLst>
    <p:sldLayoutId id="214748371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8D5B090-7C45-B744-803D-0C15076BBD6A}" type="datetimeFigureOut">
              <a:rPr lang="en-US" smtClean="0">
                <a:solidFill>
                  <a:prstClr val="white">
                    <a:tint val="75000"/>
                  </a:prstClr>
                </a:solidFill>
              </a:rPr>
              <a:pPr defTabSz="457200"/>
              <a:t>7/14/2014</a:t>
            </a:fld>
            <a:endParaRPr lang="en-US" dirty="0">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65A34F1-AEB0-194B-AFBD-296061A921E4}"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1592730869"/>
      </p:ext>
    </p:extLst>
  </p:cSld>
  <p:clrMap bg1="lt1" tx1="dk1" bg2="lt2" tx2="dk2" accent1="accent1" accent2="accent2" accent3="accent3" accent4="accent4" accent5="accent5" accent6="accent6" hlink="hlink" folHlink="folHlink"/>
  <p:sldLayoutIdLst>
    <p:sldLayoutId id="214748372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9.xml"/><Relationship Id="rId1" Type="http://schemas.openxmlformats.org/officeDocument/2006/relationships/vmlDrawing" Target="../drawings/vmlDrawing1.vml"/><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asha.org/Members/ebp/default/" TargetMode="External"/><Relationship Id="rId2" Type="http://schemas.openxmlformats.org/officeDocument/2006/relationships/hyperlink" Target="http://autismpdc.fpg.unc.edu/content/briefs"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www.dec-sped.org/recommendedpractice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762000"/>
            <a:ext cx="7945641" cy="1752600"/>
          </a:xfrm>
        </p:spPr>
        <p:txBody>
          <a:bodyPr>
            <a:normAutofit fontScale="90000"/>
          </a:bodyPr>
          <a:lstStyle/>
          <a:p>
            <a:r>
              <a:rPr lang="en-US" dirty="0" smtClean="0"/>
              <a:t> DEC Recommended Practices: </a:t>
            </a:r>
            <a:br>
              <a:rPr lang="en-US" dirty="0" smtClean="0"/>
            </a:br>
            <a:r>
              <a:rPr lang="en-US" dirty="0" smtClean="0"/>
              <a:t>Building the Evidence Base for our Practice</a:t>
            </a:r>
            <a:br>
              <a:rPr lang="en-US" dirty="0" smtClean="0"/>
            </a:br>
            <a:r>
              <a:rPr lang="en-US" dirty="0" smtClean="0"/>
              <a:t/>
            </a:r>
            <a:br>
              <a:rPr lang="en-US" dirty="0" smtClean="0"/>
            </a:br>
            <a:r>
              <a:rPr lang="en-US" sz="3100" dirty="0" smtClean="0"/>
              <a:t> </a:t>
            </a:r>
            <a:endParaRPr lang="en-US" sz="3100" dirty="0"/>
          </a:p>
        </p:txBody>
      </p:sp>
      <p:sp>
        <p:nvSpPr>
          <p:cNvPr id="3" name="Subtitle 2"/>
          <p:cNvSpPr>
            <a:spLocks noGrp="1"/>
          </p:cNvSpPr>
          <p:nvPr>
            <p:ph type="subTitle" idx="1"/>
          </p:nvPr>
        </p:nvSpPr>
        <p:spPr>
          <a:xfrm>
            <a:off x="685800" y="2438400"/>
            <a:ext cx="8203690" cy="4724400"/>
          </a:xfrm>
        </p:spPr>
        <p:txBody>
          <a:bodyPr>
            <a:normAutofit/>
          </a:bodyPr>
          <a:lstStyle/>
          <a:p>
            <a:r>
              <a:rPr lang="en-US" sz="2400" dirty="0">
                <a:solidFill>
                  <a:schemeClr val="tx1"/>
                </a:solidFill>
              </a:rPr>
              <a:t>Mary </a:t>
            </a:r>
            <a:r>
              <a:rPr lang="en-US" sz="2400" dirty="0" smtClean="0">
                <a:solidFill>
                  <a:schemeClr val="tx1"/>
                </a:solidFill>
              </a:rPr>
              <a:t>McLean, Ph.D.  </a:t>
            </a:r>
          </a:p>
          <a:p>
            <a:r>
              <a:rPr lang="en-US" sz="2400" dirty="0" smtClean="0">
                <a:solidFill>
                  <a:schemeClr val="tx1"/>
                </a:solidFill>
              </a:rPr>
              <a:t>University of Wisconsin-Milwaukee </a:t>
            </a:r>
          </a:p>
          <a:p>
            <a:endParaRPr lang="en-US" sz="2400" dirty="0" smtClean="0">
              <a:solidFill>
                <a:schemeClr val="tx1"/>
              </a:solidFill>
            </a:endParaRPr>
          </a:p>
          <a:p>
            <a:r>
              <a:rPr lang="en-US" sz="2400" dirty="0" err="1" smtClean="0">
                <a:solidFill>
                  <a:schemeClr val="tx1"/>
                </a:solidFill>
              </a:rPr>
              <a:t>Rashida</a:t>
            </a:r>
            <a:r>
              <a:rPr lang="en-US" sz="2400" dirty="0" smtClean="0">
                <a:solidFill>
                  <a:schemeClr val="tx1"/>
                </a:solidFill>
              </a:rPr>
              <a:t> Banerjee, Ph.D.</a:t>
            </a:r>
          </a:p>
          <a:p>
            <a:r>
              <a:rPr lang="en-US" sz="2400" dirty="0" smtClean="0">
                <a:solidFill>
                  <a:schemeClr val="tx1"/>
                </a:solidFill>
              </a:rPr>
              <a:t>University of Northern Colorado</a:t>
            </a:r>
          </a:p>
        </p:txBody>
      </p:sp>
    </p:spTree>
    <p:extLst>
      <p:ext uri="{BB962C8B-B14F-4D97-AF65-F5344CB8AC3E}">
        <p14:creationId xmlns:p14="http://schemas.microsoft.com/office/powerpoint/2010/main" val="3172520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normAutofit fontScale="90000"/>
          </a:bodyPr>
          <a:lstStyle/>
          <a:p>
            <a:r>
              <a:rPr lang="en-US" altLang="en-US" sz="4000" b="1" dirty="0"/>
              <a:t>DEC Recommended Practices #2</a:t>
            </a:r>
            <a:br>
              <a:rPr lang="en-US" altLang="en-US" sz="4000" b="1" dirty="0"/>
            </a:br>
            <a:r>
              <a:rPr lang="en-US" altLang="en-US" sz="4000" b="1" dirty="0"/>
              <a:t>1998</a:t>
            </a:r>
          </a:p>
        </p:txBody>
      </p:sp>
      <p:sp>
        <p:nvSpPr>
          <p:cNvPr id="310275" name="Rectangle 3"/>
          <p:cNvSpPr>
            <a:spLocks noGrp="1" noChangeArrowheads="1"/>
          </p:cNvSpPr>
          <p:nvPr>
            <p:ph type="body" idx="1"/>
          </p:nvPr>
        </p:nvSpPr>
        <p:spPr/>
        <p:txBody>
          <a:bodyPr/>
          <a:lstStyle/>
          <a:p>
            <a:r>
              <a:rPr lang="en-US" altLang="en-US" dirty="0"/>
              <a:t>Purpose: to update and improve the process for identifying Recommended Practices</a:t>
            </a:r>
          </a:p>
          <a:p>
            <a:endParaRPr lang="en-US" altLang="en-US" sz="1000" dirty="0"/>
          </a:p>
          <a:p>
            <a:r>
              <a:rPr lang="en-US" altLang="en-US" dirty="0"/>
              <a:t>R</a:t>
            </a:r>
            <a:r>
              <a:rPr lang="en-US" altLang="en-US" dirty="0" smtClean="0"/>
              <a:t>eceived field-initiated grant </a:t>
            </a:r>
            <a:r>
              <a:rPr lang="en-US" altLang="en-US" dirty="0"/>
              <a:t>from OSEP</a:t>
            </a:r>
          </a:p>
          <a:p>
            <a:endParaRPr lang="en-US" altLang="en-US" sz="1000" dirty="0"/>
          </a:p>
          <a:p>
            <a:r>
              <a:rPr lang="en-US" altLang="en-US" dirty="0"/>
              <a:t> </a:t>
            </a:r>
            <a:r>
              <a:rPr lang="en-US" altLang="en-US" dirty="0" smtClean="0"/>
              <a:t>Established </a:t>
            </a:r>
            <a:r>
              <a:rPr lang="en-US" altLang="en-US" dirty="0"/>
              <a:t>Team:</a:t>
            </a:r>
          </a:p>
          <a:p>
            <a:pPr lvl="1"/>
            <a:r>
              <a:rPr lang="en-US" altLang="en-US" dirty="0"/>
              <a:t>David </a:t>
            </a:r>
            <a:r>
              <a:rPr lang="en-US" altLang="en-US" dirty="0" smtClean="0"/>
              <a:t>Sexton, Pat </a:t>
            </a:r>
            <a:r>
              <a:rPr lang="en-US" altLang="en-US" dirty="0"/>
              <a:t>Snyder, </a:t>
            </a:r>
            <a:r>
              <a:rPr lang="en-US" altLang="en-US" dirty="0" smtClean="0"/>
              <a:t>Marcia Lobman, Bruce Thompson, Sam Odom, </a:t>
            </a:r>
            <a:r>
              <a:rPr lang="en-US" altLang="en-US" dirty="0"/>
              <a:t>Mary McLean, </a:t>
            </a:r>
            <a:r>
              <a:rPr lang="en-US" altLang="en-US" dirty="0" smtClean="0"/>
              <a:t>Phil </a:t>
            </a:r>
            <a:r>
              <a:rPr lang="en-US" altLang="en-US" dirty="0"/>
              <a:t>Strain, Susan Sandall, Barbara Smith</a:t>
            </a:r>
          </a:p>
          <a:p>
            <a:pPr lvl="1"/>
            <a:endParaRPr lang="en-US"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normAutofit fontScale="90000"/>
          </a:bodyPr>
          <a:lstStyle/>
          <a:p>
            <a:r>
              <a:rPr lang="en-US" altLang="en-US" sz="4000" b="1" dirty="0"/>
              <a:t>Improving the </a:t>
            </a:r>
            <a:r>
              <a:rPr lang="en-US" altLang="en-US" sz="4000" b="1" dirty="0" smtClean="0"/>
              <a:t>Processes </a:t>
            </a:r>
            <a:br>
              <a:rPr lang="en-US" altLang="en-US" sz="4000" b="1" dirty="0" smtClean="0"/>
            </a:br>
            <a:r>
              <a:rPr lang="en-US" altLang="en-US" sz="4000" b="1" dirty="0" smtClean="0"/>
              <a:t>for </a:t>
            </a:r>
            <a:r>
              <a:rPr lang="en-US" altLang="en-US" sz="4000" b="1" dirty="0"/>
              <a:t>Identifying Practices</a:t>
            </a:r>
          </a:p>
        </p:txBody>
      </p:sp>
      <p:sp>
        <p:nvSpPr>
          <p:cNvPr id="319491" name="Rectangle 3"/>
          <p:cNvSpPr>
            <a:spLocks noGrp="1" noChangeArrowheads="1"/>
          </p:cNvSpPr>
          <p:nvPr>
            <p:ph type="body" idx="1"/>
          </p:nvPr>
        </p:nvSpPr>
        <p:spPr>
          <a:xfrm>
            <a:off x="457200" y="1600200"/>
            <a:ext cx="8229600" cy="4953000"/>
          </a:xfrm>
        </p:spPr>
        <p:txBody>
          <a:bodyPr>
            <a:normAutofit fontScale="92500" lnSpcReduction="20000"/>
          </a:bodyPr>
          <a:lstStyle/>
          <a:p>
            <a:pPr>
              <a:lnSpc>
                <a:spcPct val="90000"/>
              </a:lnSpc>
            </a:pPr>
            <a:r>
              <a:rPr lang="en-US" altLang="en-US" sz="2800" dirty="0"/>
              <a:t>Extensive review of peer reviewed, data-based literature: 1022 articles reviewed in 48 journals</a:t>
            </a:r>
            <a:r>
              <a:rPr lang="en-US" altLang="en-US" sz="2800" dirty="0" smtClean="0"/>
              <a:t>!</a:t>
            </a:r>
          </a:p>
          <a:p>
            <a:pPr>
              <a:lnSpc>
                <a:spcPct val="90000"/>
              </a:lnSpc>
            </a:pPr>
            <a:r>
              <a:rPr lang="en-US" altLang="en-US" sz="2800" dirty="0" smtClean="0"/>
              <a:t>Coded by methodology using defined coding criteria and training for coders</a:t>
            </a:r>
          </a:p>
          <a:p>
            <a:pPr lvl="1">
              <a:lnSpc>
                <a:spcPct val="90000"/>
              </a:lnSpc>
            </a:pPr>
            <a:r>
              <a:rPr lang="en-US" altLang="en-US" sz="2400" dirty="0"/>
              <a:t>G</a:t>
            </a:r>
            <a:r>
              <a:rPr lang="en-US" altLang="en-US" sz="2400" dirty="0" smtClean="0"/>
              <a:t>roup quantitative, single-subject experimental, correlational, descriptive, qualitative, and mixed-method designs</a:t>
            </a:r>
            <a:endParaRPr lang="en-US" altLang="en-US" sz="2400" dirty="0"/>
          </a:p>
          <a:p>
            <a:pPr>
              <a:lnSpc>
                <a:spcPct val="90000"/>
              </a:lnSpc>
            </a:pPr>
            <a:endParaRPr lang="en-US" altLang="en-US" sz="1000" dirty="0"/>
          </a:p>
          <a:p>
            <a:pPr>
              <a:lnSpc>
                <a:spcPct val="90000"/>
              </a:lnSpc>
            </a:pPr>
            <a:r>
              <a:rPr lang="en-US" altLang="en-US" sz="2800" dirty="0"/>
              <a:t>Focus groups of researchers and </a:t>
            </a:r>
            <a:r>
              <a:rPr lang="en-US" altLang="en-US" sz="2800" dirty="0" smtClean="0"/>
              <a:t>stakeholders  including family </a:t>
            </a:r>
            <a:r>
              <a:rPr lang="en-US" altLang="en-US" sz="2800" dirty="0"/>
              <a:t>members, practitioners, </a:t>
            </a:r>
            <a:r>
              <a:rPr lang="en-US" altLang="en-US" sz="2800" dirty="0" smtClean="0"/>
              <a:t>administrators</a:t>
            </a:r>
            <a:endParaRPr lang="en-US" altLang="en-US" sz="2800" dirty="0"/>
          </a:p>
          <a:p>
            <a:pPr>
              <a:lnSpc>
                <a:spcPct val="90000"/>
              </a:lnSpc>
            </a:pPr>
            <a:endParaRPr lang="en-US" altLang="en-US" sz="1000" dirty="0"/>
          </a:p>
          <a:p>
            <a:pPr>
              <a:lnSpc>
                <a:spcPct val="90000"/>
              </a:lnSpc>
            </a:pPr>
            <a:r>
              <a:rPr lang="en-US" altLang="en-US" sz="2800" dirty="0"/>
              <a:t>Synthesized </a:t>
            </a:r>
            <a:r>
              <a:rPr lang="en-US" altLang="en-US" sz="2800" dirty="0" smtClean="0"/>
              <a:t>and syncretized findings </a:t>
            </a:r>
            <a:r>
              <a:rPr lang="en-US" altLang="en-US" sz="2800" dirty="0"/>
              <a:t>from literature review and focus groups</a:t>
            </a:r>
          </a:p>
          <a:p>
            <a:pPr>
              <a:lnSpc>
                <a:spcPct val="90000"/>
              </a:lnSpc>
            </a:pPr>
            <a:endParaRPr lang="en-US" altLang="en-US" sz="1000" dirty="0"/>
          </a:p>
          <a:p>
            <a:pPr>
              <a:lnSpc>
                <a:spcPct val="90000"/>
              </a:lnSpc>
            </a:pPr>
            <a:r>
              <a:rPr lang="en-US" altLang="en-US" sz="2800" dirty="0"/>
              <a:t>Conducted field validation (800 </a:t>
            </a:r>
            <a:r>
              <a:rPr lang="en-US" altLang="en-US" sz="2800" dirty="0" smtClean="0"/>
              <a:t>people)</a:t>
            </a:r>
          </a:p>
          <a:p>
            <a:pPr lvl="1">
              <a:lnSpc>
                <a:spcPct val="90000"/>
              </a:lnSpc>
            </a:pPr>
            <a:r>
              <a:rPr lang="en-US" altLang="en-US" sz="2400" dirty="0"/>
              <a:t>A</a:t>
            </a:r>
            <a:r>
              <a:rPr lang="en-US" altLang="en-US" sz="2400" dirty="0" smtClean="0"/>
              <a:t>ll </a:t>
            </a:r>
            <a:r>
              <a:rPr lang="en-US" altLang="en-US" sz="2400" dirty="0"/>
              <a:t>practices validated as recommended </a:t>
            </a:r>
            <a:r>
              <a:rPr lang="en-US" altLang="en-US" sz="2400" dirty="0" smtClean="0"/>
              <a:t>practice</a:t>
            </a:r>
          </a:p>
          <a:p>
            <a:pPr lvl="1">
              <a:lnSpc>
                <a:spcPct val="90000"/>
              </a:lnSpc>
            </a:pPr>
            <a:r>
              <a:rPr lang="en-US" altLang="en-US" sz="2400" dirty="0" smtClean="0"/>
              <a:t>Discrepancy between should be practice and how often seen in practice</a:t>
            </a:r>
            <a:endParaRPr lang="en-US" altLang="en-US" sz="2400" dirty="0"/>
          </a:p>
          <a:p>
            <a:pPr>
              <a:lnSpc>
                <a:spcPct val="90000"/>
              </a:lnSpc>
            </a:pPr>
            <a:endParaRPr lang="en-US" altLang="en-US" sz="1000" dirty="0"/>
          </a:p>
          <a:p>
            <a:pPr marL="0" indent="0">
              <a:lnSpc>
                <a:spcPct val="90000"/>
              </a:lnSpc>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9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94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949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19491">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19491">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949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9491">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949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533400" y="274638"/>
            <a:ext cx="8153400" cy="1249362"/>
          </a:xfrm>
        </p:spPr>
        <p:txBody>
          <a:bodyPr/>
          <a:lstStyle/>
          <a:p>
            <a:r>
              <a:rPr lang="en-US" altLang="en-US" sz="4800" b="1" dirty="0" smtClean="0"/>
              <a:t>Results</a:t>
            </a:r>
            <a:r>
              <a:rPr lang="en-US" altLang="en-US" sz="4800" b="1" dirty="0" smtClean="0">
                <a:solidFill>
                  <a:schemeClr val="folHlink"/>
                </a:solidFill>
              </a:rPr>
              <a:t> </a:t>
            </a:r>
            <a:endParaRPr lang="en-US" altLang="en-US" sz="4800" b="1" dirty="0">
              <a:solidFill>
                <a:schemeClr val="folHlink"/>
              </a:solidFill>
            </a:endParaRPr>
          </a:p>
        </p:txBody>
      </p:sp>
      <p:sp>
        <p:nvSpPr>
          <p:cNvPr id="314371" name="Rectangle 3"/>
          <p:cNvSpPr>
            <a:spLocks noGrp="1" noChangeArrowheads="1"/>
          </p:cNvSpPr>
          <p:nvPr>
            <p:ph type="body" idx="1"/>
          </p:nvPr>
        </p:nvSpPr>
        <p:spPr/>
        <p:txBody>
          <a:bodyPr>
            <a:normAutofit fontScale="92500" lnSpcReduction="10000"/>
          </a:bodyPr>
          <a:lstStyle/>
          <a:p>
            <a:r>
              <a:rPr lang="en-US" sz="4000" b="1" dirty="0"/>
              <a:t>240</a:t>
            </a:r>
            <a:r>
              <a:rPr lang="en-US" sz="4000" dirty="0"/>
              <a:t> </a:t>
            </a:r>
            <a:r>
              <a:rPr lang="en-US" sz="4000" dirty="0" smtClean="0"/>
              <a:t>practices – 7 strands</a:t>
            </a:r>
            <a:endParaRPr lang="en-US" sz="4000" dirty="0"/>
          </a:p>
          <a:p>
            <a:r>
              <a:rPr lang="en-US" sz="4000" dirty="0"/>
              <a:t>36% (86) based on professional knowledge/expertise and consensus views</a:t>
            </a:r>
          </a:p>
          <a:p>
            <a:r>
              <a:rPr lang="en-US" sz="4000" dirty="0"/>
              <a:t>64% (154) supported by empirical literature as well professional knowledge/expertise and consensus views</a:t>
            </a:r>
          </a:p>
          <a:p>
            <a:pPr>
              <a:lnSpc>
                <a:spcPct val="90000"/>
              </a:lnSpc>
            </a:pPr>
            <a:endParaRPr lang="en-US" altLang="en-U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2590800" cy="1143000"/>
          </a:xfrm>
        </p:spPr>
        <p:txBody>
          <a:bodyPr>
            <a:normAutofit fontScale="90000"/>
          </a:bodyPr>
          <a:lstStyle/>
          <a:p>
            <a:r>
              <a:rPr lang="en-US" dirty="0"/>
              <a:t>2000 Version</a:t>
            </a:r>
            <a:br>
              <a:rPr lang="en-US" dirty="0"/>
            </a:br>
            <a:endParaRPr lang="en-US" dirty="0"/>
          </a:p>
        </p:txBody>
      </p:sp>
      <p:pic>
        <p:nvPicPr>
          <p:cNvPr id="114690" name="Picture 2" descr="Picture of the 2000 version of DEC Recommended Practices Bo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7263" y="382588"/>
            <a:ext cx="4808537" cy="62261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2743200" cy="1143000"/>
          </a:xfrm>
        </p:spPr>
        <p:txBody>
          <a:bodyPr>
            <a:normAutofit fontScale="90000"/>
          </a:bodyPr>
          <a:lstStyle/>
          <a:p>
            <a:r>
              <a:rPr lang="en-US" dirty="0"/>
              <a:t>2005 </a:t>
            </a:r>
            <a:r>
              <a:rPr lang="en-US" dirty="0" smtClean="0"/>
              <a:t>Version</a:t>
            </a:r>
            <a:endParaRPr lang="en-US" dirty="0"/>
          </a:p>
        </p:txBody>
      </p:sp>
      <p:pic>
        <p:nvPicPr>
          <p:cNvPr id="185346" name="Picture 2" descr="Picture of the 2005 version of DEC Recommended Practices Book"/>
          <p:cNvPicPr>
            <a:picLocks noChangeAspect="1" noChangeArrowheads="1"/>
          </p:cNvPicPr>
          <p:nvPr/>
        </p:nvPicPr>
        <p:blipFill>
          <a:blip r:embed="rId3">
            <a:extLst>
              <a:ext uri="{28A0092B-C50C-407E-A947-70E740481C1C}">
                <a14:useLocalDpi xmlns:a14="http://schemas.microsoft.com/office/drawing/2010/main" val="0"/>
              </a:ext>
            </a:extLst>
          </a:blip>
          <a:srcRect r="1604"/>
          <a:stretch>
            <a:fillRect/>
          </a:stretch>
        </p:blipFill>
        <p:spPr bwMode="auto">
          <a:xfrm>
            <a:off x="3963987" y="762000"/>
            <a:ext cx="4113213" cy="5638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95401"/>
            <a:ext cx="7772400" cy="1676399"/>
          </a:xfrm>
        </p:spPr>
        <p:txBody>
          <a:bodyPr/>
          <a:lstStyle/>
          <a:p>
            <a:r>
              <a:rPr lang="en-US" dirty="0" smtClean="0"/>
              <a:t>Process for Updating  the </a:t>
            </a:r>
            <a:br>
              <a:rPr lang="en-US" dirty="0" smtClean="0"/>
            </a:br>
            <a:r>
              <a:rPr lang="en-US" dirty="0" smtClean="0"/>
              <a:t>DEC Recommended Practices</a:t>
            </a:r>
            <a:endParaRPr lang="en-US" dirty="0"/>
          </a:p>
        </p:txBody>
      </p:sp>
      <p:sp>
        <p:nvSpPr>
          <p:cNvPr id="5" name="Subtitle 4"/>
          <p:cNvSpPr>
            <a:spLocks noGrp="1"/>
          </p:cNvSpPr>
          <p:nvPr>
            <p:ph type="subTitle" idx="1"/>
          </p:nvPr>
        </p:nvSpPr>
        <p:spPr>
          <a:xfrm>
            <a:off x="1371600" y="2895600"/>
            <a:ext cx="6400800" cy="2743200"/>
          </a:xfrm>
        </p:spPr>
        <p:txBody>
          <a:bodyPr>
            <a:normAutofit fontScale="92500" lnSpcReduction="10000"/>
          </a:bodyPr>
          <a:lstStyle/>
          <a:p>
            <a:r>
              <a:rPr lang="en-US" dirty="0" smtClean="0">
                <a:solidFill>
                  <a:schemeClr val="tx1"/>
                </a:solidFill>
              </a:rPr>
              <a:t>2012 – present</a:t>
            </a:r>
          </a:p>
          <a:p>
            <a:endParaRPr lang="en-US" dirty="0">
              <a:solidFill>
                <a:schemeClr val="tx1"/>
              </a:solidFill>
            </a:endParaRPr>
          </a:p>
          <a:p>
            <a:r>
              <a:rPr lang="en-US" dirty="0" smtClean="0">
                <a:solidFill>
                  <a:schemeClr val="tx1"/>
                </a:solidFill>
              </a:rPr>
              <a:t>Thanks to Dr. Pat Snyder for her summary of the process leading to the new set of DEC Recommended Practices:   Slides 15-27</a:t>
            </a:r>
          </a:p>
          <a:p>
            <a:endParaRPr lang="en-US" dirty="0">
              <a:solidFill>
                <a:schemeClr val="tx1"/>
              </a:solidFill>
            </a:endParaRPr>
          </a:p>
        </p:txBody>
      </p:sp>
    </p:spTree>
    <p:extLst>
      <p:ext uri="{BB962C8B-B14F-4D97-AF65-F5344CB8AC3E}">
        <p14:creationId xmlns:p14="http://schemas.microsoft.com/office/powerpoint/2010/main" val="2246292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97"/>
            <a:ext cx="8229600" cy="858960"/>
          </a:xfrm>
        </p:spPr>
        <p:txBody>
          <a:bodyPr>
            <a:normAutofit/>
          </a:bodyPr>
          <a:lstStyle/>
          <a:p>
            <a:r>
              <a:rPr lang="en-US" sz="2800" dirty="0" smtClean="0"/>
              <a:t>Updating DEC RP: Timelines and Milestones</a:t>
            </a:r>
            <a:endParaRPr lang="en-US" sz="2800" dirty="0"/>
          </a:p>
        </p:txBody>
      </p:sp>
      <p:graphicFrame>
        <p:nvGraphicFramePr>
          <p:cNvPr id="4" name="Content Placeholder 3" descr="This graph of the major timelines includes the activities undertaken in 2011 and 2012 to update the DEC recommended practices. &#10;&#10;In 2011:  First, DEC Board appoints workgroup to advise about whether and how to update RPs. Second, Workgroup (Carta, Hebbeler, Snyder) provides written recommendations to DEC Board about updating RPs. Third, DEC gathers input from wide range of stakeholders about utility of RP and implementation issues&#10;&#10;In 2012, First, DEC conducts survey to gather input from field and holds series of forums about updating RPs. Second, DEC shares results of survey about updating RPs, Third, ECTA/DEC collaborate with support from OSEP to update RPs&#10;" title="Smart Art Graph"/>
          <p:cNvGraphicFramePr>
            <a:graphicFrameLocks noGrp="1"/>
          </p:cNvGraphicFramePr>
          <p:nvPr>
            <p:ph idx="1"/>
            <p:extLst>
              <p:ext uri="{D42A27DB-BD31-4B8C-83A1-F6EECF244321}">
                <p14:modId xmlns:p14="http://schemas.microsoft.com/office/powerpoint/2010/main" val="479476015"/>
              </p:ext>
            </p:extLst>
          </p:nvPr>
        </p:nvGraphicFramePr>
        <p:xfrm>
          <a:off x="188915" y="1196575"/>
          <a:ext cx="8837013" cy="55840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11544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Updating DEC RP: Timelines and </a:t>
            </a:r>
            <a:r>
              <a:rPr lang="en-US" sz="2800" dirty="0" smtClean="0"/>
              <a:t>Milestones (continued)</a:t>
            </a:r>
            <a:endParaRPr lang="en-US" sz="2800" dirty="0"/>
          </a:p>
        </p:txBody>
      </p:sp>
      <p:graphicFrame>
        <p:nvGraphicFramePr>
          <p:cNvPr id="4" name="Content Placeholder 3" descr="This graph of the major timelines includes the activities undertaken in 2013, 2014 to update the DEC recommended practices. &#10;In 2013, first, DEC Recommended Practices Commission appointed (13 members). Second, Action plan and timeline to guide Commission activities. Third, commission confirms parameters to inform RP revisions. Fourth, RP topic leads/workgroups established and given parameters – liaisons to topic leads/workgroups from Commission&#10;In 2014 and ongoing, First, Iterative processes used to produce revised set of RPs. Second, validation of evidence “nominated” in support of revised set of RPs. Third, field input survey – late 2013/early 2014. Fourth, in March 2014 – “Finalize” revised set of RP. Fifth, continue processes to identify and validate evidence in support of revised set of RP and regular review and update of RPs. Sixth, support implementation in collaboration with ECTA and others." title="Smart Art Graph 2"/>
          <p:cNvGraphicFramePr>
            <a:graphicFrameLocks noGrp="1"/>
          </p:cNvGraphicFramePr>
          <p:nvPr>
            <p:ph idx="1"/>
            <p:extLst>
              <p:ext uri="{D42A27DB-BD31-4B8C-83A1-F6EECF244321}">
                <p14:modId xmlns:p14="http://schemas.microsoft.com/office/powerpoint/2010/main" val="2898728553"/>
              </p:ext>
            </p:extLst>
          </p:nvPr>
        </p:nvGraphicFramePr>
        <p:xfrm>
          <a:off x="457200" y="1219200"/>
          <a:ext cx="8229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6083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sz="3200" dirty="0" smtClean="0"/>
              <a:t>WHAT: Revision and Validation of </a:t>
            </a:r>
            <a:br>
              <a:rPr lang="en-US" sz="3200" dirty="0" smtClean="0"/>
            </a:br>
            <a:r>
              <a:rPr lang="en-US" sz="3200" dirty="0" smtClean="0"/>
              <a:t>Division for Early Childhood (</a:t>
            </a:r>
            <a:r>
              <a:rPr lang="en-US" sz="3200" b="1" dirty="0" smtClean="0"/>
              <a:t>DEC) </a:t>
            </a:r>
            <a:r>
              <a:rPr lang="en-US" sz="3200" dirty="0" smtClean="0"/>
              <a:t>Recommended Practices</a:t>
            </a:r>
            <a:endParaRPr lang="en-US" sz="3200" dirty="0"/>
          </a:p>
        </p:txBody>
      </p:sp>
      <p:sp>
        <p:nvSpPr>
          <p:cNvPr id="3" name="Content Placeholder 2"/>
          <p:cNvSpPr>
            <a:spLocks noGrp="1"/>
          </p:cNvSpPr>
          <p:nvPr>
            <p:ph idx="1"/>
          </p:nvPr>
        </p:nvSpPr>
        <p:spPr>
          <a:xfrm>
            <a:off x="457200" y="1901532"/>
            <a:ext cx="8463776" cy="4525963"/>
          </a:xfrm>
        </p:spPr>
        <p:txBody>
          <a:bodyPr>
            <a:normAutofit/>
          </a:bodyPr>
          <a:lstStyle/>
          <a:p>
            <a:r>
              <a:rPr lang="en-US" dirty="0" smtClean="0"/>
              <a:t>Use systematic processes to revise the practices and increase their implementation and widespread use in collaboration with ECTA</a:t>
            </a:r>
          </a:p>
          <a:p>
            <a:endParaRPr lang="en-US" dirty="0" smtClean="0"/>
          </a:p>
          <a:p>
            <a:r>
              <a:rPr lang="en-US" dirty="0" smtClean="0"/>
              <a:t>Narrow existing list of 240 practices and revise practice statements as appropriate</a:t>
            </a:r>
          </a:p>
          <a:p>
            <a:pPr lvl="1"/>
            <a:r>
              <a:rPr lang="en-US" dirty="0" smtClean="0"/>
              <a:t>Set of explicit parameters and criteria</a:t>
            </a:r>
          </a:p>
          <a:p>
            <a:endParaRPr lang="en-US" dirty="0"/>
          </a:p>
        </p:txBody>
      </p:sp>
    </p:spTree>
    <p:extLst>
      <p:ext uri="{BB962C8B-B14F-4D97-AF65-F5344CB8AC3E}">
        <p14:creationId xmlns:p14="http://schemas.microsoft.com/office/powerpoint/2010/main" val="16701648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Framework, Parameters, </a:t>
            </a:r>
            <a:br>
              <a:rPr lang="en-US" dirty="0" smtClean="0"/>
            </a:br>
            <a:r>
              <a:rPr lang="en-US" dirty="0" smtClean="0"/>
              <a:t>and Key Working Definitions</a:t>
            </a:r>
            <a:endParaRPr lang="en-US" dirty="0"/>
          </a:p>
        </p:txBody>
      </p:sp>
      <p:pic>
        <p:nvPicPr>
          <p:cNvPr id="4" name="Content Placeholder 3" descr="This graph provides conceptual framework for the DEC Recommended Practices, parameters and key working definition that were used. This diagram will be explained in detail at the session. " title="Conceptual Framework"/>
          <p:cNvPicPr>
            <a:picLocks noGrp="1" noChangeAspect="1"/>
          </p:cNvPicPr>
          <p:nvPr>
            <p:ph idx="1"/>
          </p:nvPr>
        </p:nvPicPr>
        <p:blipFill>
          <a:blip r:embed="rId2">
            <a:extLst>
              <a:ext uri="{28A0092B-C50C-407E-A947-70E740481C1C}">
                <a14:useLocalDpi xmlns:a14="http://schemas.microsoft.com/office/drawing/2010/main" val="0"/>
              </a:ext>
            </a:extLst>
          </a:blip>
          <a:srcRect l="-27601" r="-27601"/>
          <a:stretch>
            <a:fillRect/>
          </a:stretch>
        </p:blipFill>
        <p:spPr/>
      </p:pic>
    </p:spTree>
    <p:extLst>
      <p:ext uri="{BB962C8B-B14F-4D97-AF65-F5344CB8AC3E}">
        <p14:creationId xmlns:p14="http://schemas.microsoft.com/office/powerpoint/2010/main" val="497292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    Historical Context</a:t>
            </a:r>
          </a:p>
          <a:p>
            <a:pPr marL="0" indent="0">
              <a:buNone/>
            </a:pPr>
            <a:endParaRPr lang="en-US" dirty="0"/>
          </a:p>
          <a:p>
            <a:pPr marL="571500" indent="-571500">
              <a:buAutoNum type="romanUcPeriod" startAt="2"/>
            </a:pPr>
            <a:r>
              <a:rPr lang="en-US" dirty="0" smtClean="0"/>
              <a:t>Process for Updating  the DEC Recommended Practices</a:t>
            </a:r>
          </a:p>
          <a:p>
            <a:pPr marL="0" indent="0">
              <a:buNone/>
            </a:pPr>
            <a:endParaRPr lang="en-US" dirty="0"/>
          </a:p>
          <a:p>
            <a:pPr marL="0" indent="0">
              <a:buNone/>
            </a:pPr>
            <a:r>
              <a:rPr lang="en-US" dirty="0" smtClean="0"/>
              <a:t>III.  Discussion</a:t>
            </a:r>
            <a:endParaRPr lang="en-US" dirty="0"/>
          </a:p>
        </p:txBody>
      </p:sp>
    </p:spTree>
    <p:extLst>
      <p:ext uri="{BB962C8B-B14F-4D97-AF65-F5344CB8AC3E}">
        <p14:creationId xmlns:p14="http://schemas.microsoft.com/office/powerpoint/2010/main" val="3168515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r>
              <a:rPr lang="en-US" dirty="0" smtClean="0"/>
              <a:t>Practice, practitioner, research-based practices</a:t>
            </a:r>
          </a:p>
          <a:p>
            <a:r>
              <a:rPr lang="en-US" dirty="0" smtClean="0"/>
              <a:t>Topic area definitions</a:t>
            </a:r>
          </a:p>
          <a:p>
            <a:pPr lvl="1"/>
            <a:r>
              <a:rPr lang="en-US" dirty="0" smtClean="0"/>
              <a:t>Environmental features</a:t>
            </a:r>
          </a:p>
          <a:p>
            <a:pPr lvl="1"/>
            <a:r>
              <a:rPr lang="en-US" dirty="0" smtClean="0"/>
              <a:t>Interactional practices</a:t>
            </a:r>
          </a:p>
          <a:p>
            <a:pPr lvl="1"/>
            <a:r>
              <a:rPr lang="en-US" dirty="0" smtClean="0"/>
              <a:t>Instructional practices</a:t>
            </a:r>
          </a:p>
          <a:p>
            <a:pPr lvl="1"/>
            <a:r>
              <a:rPr lang="en-US" dirty="0" smtClean="0"/>
              <a:t>Transition practices</a:t>
            </a:r>
          </a:p>
          <a:p>
            <a:pPr lvl="1"/>
            <a:r>
              <a:rPr lang="en-US" dirty="0" smtClean="0"/>
              <a:t>Assessment practices</a:t>
            </a:r>
          </a:p>
          <a:p>
            <a:pPr lvl="1"/>
            <a:r>
              <a:rPr lang="en-US" dirty="0" smtClean="0"/>
              <a:t>Family practices</a:t>
            </a:r>
          </a:p>
          <a:p>
            <a:pPr lvl="1"/>
            <a:r>
              <a:rPr lang="en-US" dirty="0" smtClean="0"/>
              <a:t>Teaming and collaboration practices</a:t>
            </a:r>
          </a:p>
          <a:p>
            <a:pPr lvl="1"/>
            <a:r>
              <a:rPr lang="en-US" dirty="0" smtClean="0"/>
              <a:t>Leadership practices</a:t>
            </a:r>
          </a:p>
          <a:p>
            <a:pPr marL="457200" lvl="1" indent="0">
              <a:buNone/>
            </a:pPr>
            <a:endParaRPr lang="en-US" dirty="0"/>
          </a:p>
        </p:txBody>
      </p:sp>
    </p:spTree>
    <p:extLst>
      <p:ext uri="{BB962C8B-B14F-4D97-AF65-F5344CB8AC3E}">
        <p14:creationId xmlns:p14="http://schemas.microsoft.com/office/powerpoint/2010/main" val="14729719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612"/>
          </a:xfrm>
        </p:spPr>
        <p:txBody>
          <a:bodyPr>
            <a:normAutofit fontScale="90000"/>
          </a:bodyPr>
          <a:lstStyle/>
          <a:p>
            <a:r>
              <a:rPr lang="en-US" dirty="0" smtClean="0"/>
              <a:t>Parameters for Revised RP</a:t>
            </a:r>
            <a:endParaRPr lang="en-US" dirty="0"/>
          </a:p>
        </p:txBody>
      </p:sp>
      <p:sp>
        <p:nvSpPr>
          <p:cNvPr id="3" name="Content Placeholder 2"/>
          <p:cNvSpPr>
            <a:spLocks noGrp="1"/>
          </p:cNvSpPr>
          <p:nvPr>
            <p:ph idx="1"/>
          </p:nvPr>
        </p:nvSpPr>
        <p:spPr>
          <a:xfrm>
            <a:off x="457200" y="1100667"/>
            <a:ext cx="8229600" cy="5757333"/>
          </a:xfrm>
        </p:spPr>
        <p:txBody>
          <a:bodyPr>
            <a:noAutofit/>
          </a:bodyPr>
          <a:lstStyle/>
          <a:p>
            <a:r>
              <a:rPr lang="en-US" sz="2000" dirty="0"/>
              <a:t>Population: </a:t>
            </a:r>
            <a:r>
              <a:rPr lang="en-US" sz="2000" u="sng" dirty="0"/>
              <a:t>young children, birth-5</a:t>
            </a:r>
            <a:r>
              <a:rPr lang="en-US" sz="2000" dirty="0"/>
              <a:t> (through kindergarten), who </a:t>
            </a:r>
            <a:r>
              <a:rPr lang="en-US" sz="2000" u="sng" dirty="0"/>
              <a:t>have or are </a:t>
            </a:r>
            <a:r>
              <a:rPr lang="en-US" sz="2000" u="sng" dirty="0" smtClean="0"/>
              <a:t>at-risk </a:t>
            </a:r>
            <a:r>
              <a:rPr lang="en-US" sz="2000" u="sng" dirty="0"/>
              <a:t>for developmental delays and disabilities</a:t>
            </a:r>
            <a:r>
              <a:rPr lang="en-US" sz="2000" dirty="0"/>
              <a:t>; not limited to those eligible for IDEA services (e.g., children with severe challenging behavior)</a:t>
            </a:r>
          </a:p>
          <a:p>
            <a:r>
              <a:rPr lang="en-US" sz="2000" dirty="0"/>
              <a:t>Consider </a:t>
            </a:r>
            <a:r>
              <a:rPr lang="en-US" sz="2000" u="sng" dirty="0" smtClean="0"/>
              <a:t>current </a:t>
            </a:r>
            <a:r>
              <a:rPr lang="en-US" sz="2000" u="sng" dirty="0"/>
              <a:t>set of DEC Recommended Practices </a:t>
            </a:r>
            <a:r>
              <a:rPr lang="en-US" sz="2000" dirty="0"/>
              <a:t>(2005</a:t>
            </a:r>
            <a:r>
              <a:rPr lang="en-US" sz="2000" dirty="0" smtClean="0"/>
              <a:t>) </a:t>
            </a:r>
            <a:endParaRPr lang="en-US" sz="2000" dirty="0"/>
          </a:p>
          <a:p>
            <a:r>
              <a:rPr lang="en-US" sz="2000" u="sng" dirty="0" smtClean="0"/>
              <a:t>Build </a:t>
            </a:r>
            <a:r>
              <a:rPr lang="en-US" sz="2000" u="sng" dirty="0"/>
              <a:t>on</a:t>
            </a:r>
            <a:r>
              <a:rPr lang="en-US" sz="2000" dirty="0"/>
              <a:t>, but not duplicate, practice </a:t>
            </a:r>
            <a:r>
              <a:rPr lang="en-US" sz="2000" u="sng" dirty="0"/>
              <a:t>guidelines or standards for typical early childhood settings</a:t>
            </a:r>
            <a:r>
              <a:rPr lang="en-US" sz="2000" dirty="0"/>
              <a:t> (e.g., developmentally appropriate practice - DAP)</a:t>
            </a:r>
          </a:p>
          <a:p>
            <a:r>
              <a:rPr lang="en-US" sz="2000" dirty="0" smtClean="0"/>
              <a:t>“Essential,” “</a:t>
            </a:r>
            <a:r>
              <a:rPr lang="en-US" sz="2000" dirty="0"/>
              <a:t>biggest </a:t>
            </a:r>
            <a:r>
              <a:rPr lang="en-US" sz="2000" dirty="0" smtClean="0"/>
              <a:t>bang,” </a:t>
            </a:r>
            <a:r>
              <a:rPr lang="en-US" sz="2000" dirty="0"/>
              <a:t>or </a:t>
            </a:r>
            <a:r>
              <a:rPr lang="en-US" sz="2000" u="sng" dirty="0" smtClean="0"/>
              <a:t>high </a:t>
            </a:r>
            <a:r>
              <a:rPr lang="en-US" sz="2000" u="sng" dirty="0"/>
              <a:t>leverage</a:t>
            </a:r>
            <a:r>
              <a:rPr lang="en-US" sz="2000" dirty="0"/>
              <a:t>/impact </a:t>
            </a:r>
            <a:r>
              <a:rPr lang="en-US" sz="2000" dirty="0" smtClean="0"/>
              <a:t>practices</a:t>
            </a:r>
          </a:p>
          <a:p>
            <a:r>
              <a:rPr lang="en-US" sz="2000" u="sng" dirty="0"/>
              <a:t>N</a:t>
            </a:r>
            <a:r>
              <a:rPr lang="en-US" sz="2000" u="sng" dirty="0" smtClean="0"/>
              <a:t>ot </a:t>
            </a:r>
            <a:r>
              <a:rPr lang="en-US" sz="2000" u="sng" dirty="0"/>
              <a:t>disability </a:t>
            </a:r>
            <a:r>
              <a:rPr lang="en-US" sz="2000" u="sng" dirty="0" smtClean="0"/>
              <a:t>specific</a:t>
            </a:r>
            <a:endParaRPr lang="en-US" sz="2000" u="sng" dirty="0"/>
          </a:p>
          <a:p>
            <a:r>
              <a:rPr lang="en-US" sz="2000" u="sng" dirty="0"/>
              <a:t>S</a:t>
            </a:r>
            <a:r>
              <a:rPr lang="en-US" sz="2000" u="sng" dirty="0" smtClean="0"/>
              <a:t>upported </a:t>
            </a:r>
            <a:r>
              <a:rPr lang="en-US" sz="2000" u="sng" dirty="0"/>
              <a:t>by research</a:t>
            </a:r>
            <a:r>
              <a:rPr lang="en-US" sz="2000" dirty="0"/>
              <a:t>, which may include existing published syntheses </a:t>
            </a:r>
          </a:p>
          <a:p>
            <a:r>
              <a:rPr lang="en-US" sz="2000" dirty="0"/>
              <a:t>R</a:t>
            </a:r>
            <a:r>
              <a:rPr lang="en-US" sz="2000" dirty="0" smtClean="0"/>
              <a:t>epresent </a:t>
            </a:r>
            <a:r>
              <a:rPr lang="en-US" sz="2000" dirty="0"/>
              <a:t>the </a:t>
            </a:r>
            <a:r>
              <a:rPr lang="en-US" sz="2000" u="sng" dirty="0"/>
              <a:t>breadth </a:t>
            </a:r>
            <a:r>
              <a:rPr lang="en-US" sz="2000" dirty="0"/>
              <a:t>of each identified topic area </a:t>
            </a:r>
          </a:p>
          <a:p>
            <a:r>
              <a:rPr lang="en-US" sz="2000" u="sng" dirty="0"/>
              <a:t>O</a:t>
            </a:r>
            <a:r>
              <a:rPr lang="en-US" sz="2000" u="sng" dirty="0" smtClean="0"/>
              <a:t>bservable</a:t>
            </a:r>
            <a:endParaRPr lang="en-US" sz="2000" u="sng" dirty="0"/>
          </a:p>
          <a:p>
            <a:r>
              <a:rPr lang="en-US" sz="2000" dirty="0"/>
              <a:t>C</a:t>
            </a:r>
            <a:r>
              <a:rPr lang="en-US" sz="2000" dirty="0" smtClean="0"/>
              <a:t>an </a:t>
            </a:r>
            <a:r>
              <a:rPr lang="en-US" sz="2000" dirty="0"/>
              <a:t>be </a:t>
            </a:r>
            <a:r>
              <a:rPr lang="en-US" sz="2000" u="sng" dirty="0"/>
              <a:t>delivered in all settings</a:t>
            </a:r>
            <a:r>
              <a:rPr lang="en-US" sz="2000" dirty="0"/>
              <a:t> including natural/inclusive environments</a:t>
            </a:r>
          </a:p>
          <a:p>
            <a:r>
              <a:rPr lang="en-US" sz="2000" dirty="0"/>
              <a:t>W</a:t>
            </a:r>
            <a:r>
              <a:rPr lang="en-US" sz="2000" dirty="0" smtClean="0"/>
              <a:t>ritten </a:t>
            </a:r>
            <a:r>
              <a:rPr lang="en-US" sz="2000" dirty="0"/>
              <a:t>from the </a:t>
            </a:r>
            <a:r>
              <a:rPr lang="en-US" sz="2000" u="sng" dirty="0"/>
              <a:t>perspective of being implemented by </a:t>
            </a:r>
            <a:r>
              <a:rPr lang="en-US" sz="2000" u="sng" dirty="0" smtClean="0"/>
              <a:t>practitioners</a:t>
            </a:r>
          </a:p>
          <a:p>
            <a:r>
              <a:rPr lang="en-US" sz="2000" dirty="0" smtClean="0"/>
              <a:t>Written </a:t>
            </a:r>
            <a:r>
              <a:rPr lang="en-US" sz="2000" dirty="0"/>
              <a:t>in </a:t>
            </a:r>
            <a:r>
              <a:rPr lang="en-US" sz="2000" u="sng" dirty="0"/>
              <a:t>active voice</a:t>
            </a:r>
          </a:p>
          <a:p>
            <a:r>
              <a:rPr lang="en-US" sz="2000" dirty="0"/>
              <a:t>W</a:t>
            </a:r>
            <a:r>
              <a:rPr lang="en-US" sz="2000" dirty="0" smtClean="0"/>
              <a:t>ritten </a:t>
            </a:r>
            <a:r>
              <a:rPr lang="en-US" sz="2000" dirty="0"/>
              <a:t>with </a:t>
            </a:r>
            <a:r>
              <a:rPr lang="en-US" sz="2000" u="sng" dirty="0"/>
              <a:t>consistent specificity </a:t>
            </a:r>
          </a:p>
          <a:p>
            <a:endParaRPr lang="en-US" sz="2000" dirty="0"/>
          </a:p>
        </p:txBody>
      </p:sp>
    </p:spTree>
    <p:extLst>
      <p:ext uri="{BB962C8B-B14F-4D97-AF65-F5344CB8AC3E}">
        <p14:creationId xmlns:p14="http://schemas.microsoft.com/office/powerpoint/2010/main" val="25348901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92162"/>
          </a:xfrm>
        </p:spPr>
        <p:txBody>
          <a:bodyPr>
            <a:normAutofit/>
          </a:bodyPr>
          <a:lstStyle/>
          <a:p>
            <a:r>
              <a:rPr lang="en-US" dirty="0"/>
              <a:t>WHO: RP </a:t>
            </a:r>
            <a:r>
              <a:rPr lang="en-US" dirty="0" smtClean="0"/>
              <a:t>Revisions</a:t>
            </a:r>
            <a:endParaRPr lang="en-US" dirty="0"/>
          </a:p>
        </p:txBody>
      </p:sp>
      <p:sp>
        <p:nvSpPr>
          <p:cNvPr id="4" name="Content Placeholder 3" descr="Lori Meyer and Tricia Catalino were topic leads for Leadership and Environmental practices"/>
          <p:cNvSpPr>
            <a:spLocks noGrp="1"/>
          </p:cNvSpPr>
          <p:nvPr>
            <p:ph idx="1"/>
          </p:nvPr>
        </p:nvSpPr>
        <p:spPr>
          <a:xfrm>
            <a:off x="304800" y="990600"/>
            <a:ext cx="4267200" cy="5486400"/>
          </a:xfrm>
        </p:spPr>
        <p:txBody>
          <a:bodyPr>
            <a:normAutofit fontScale="92500"/>
          </a:bodyPr>
          <a:lstStyle/>
          <a:p>
            <a:pPr marL="0" indent="0">
              <a:buNone/>
            </a:pPr>
            <a:r>
              <a:rPr lang="en-US" u="sng" dirty="0" smtClean="0"/>
              <a:t>Commissioners &amp; Liaisons</a:t>
            </a:r>
          </a:p>
          <a:p>
            <a:pPr marL="0" indent="0">
              <a:buNone/>
            </a:pPr>
            <a:r>
              <a:rPr lang="en-US" sz="1800" dirty="0" smtClean="0"/>
              <a:t>Barbara Smith,</a:t>
            </a:r>
            <a:r>
              <a:rPr lang="en-US" sz="2200" dirty="0" smtClean="0"/>
              <a:t>  </a:t>
            </a:r>
            <a:r>
              <a:rPr lang="en-US" sz="1800" dirty="0" smtClean="0"/>
              <a:t>Pam Winton</a:t>
            </a:r>
          </a:p>
          <a:p>
            <a:pPr marL="0" indent="0">
              <a:buNone/>
            </a:pPr>
            <a:r>
              <a:rPr lang="en-US" sz="1900" dirty="0" smtClean="0"/>
              <a:t>Kathy </a:t>
            </a:r>
            <a:r>
              <a:rPr lang="en-US" sz="1900" dirty="0" err="1" smtClean="0"/>
              <a:t>Hebbeler</a:t>
            </a:r>
            <a:r>
              <a:rPr lang="en-US" sz="1900" dirty="0" smtClean="0"/>
              <a:t> &amp; Chelsea </a:t>
            </a:r>
            <a:r>
              <a:rPr lang="en-US" sz="1900" dirty="0" err="1" smtClean="0"/>
              <a:t>Guilllen</a:t>
            </a:r>
            <a:endParaRPr lang="en-US" sz="2200" dirty="0" smtClean="0"/>
          </a:p>
          <a:p>
            <a:pPr marL="0" indent="0">
              <a:buNone/>
            </a:pPr>
            <a:r>
              <a:rPr lang="en-US" sz="2000" dirty="0" smtClean="0"/>
              <a:t>Lori Meyer &amp; Tricia Catalino</a:t>
            </a:r>
          </a:p>
          <a:p>
            <a:pPr marL="0" indent="0">
              <a:spcBef>
                <a:spcPts val="2422"/>
              </a:spcBef>
              <a:buNone/>
            </a:pPr>
            <a:r>
              <a:rPr lang="en-US" sz="2000" dirty="0" smtClean="0"/>
              <a:t>                          Judy Carta*</a:t>
            </a:r>
          </a:p>
          <a:p>
            <a:pPr marL="0" indent="0">
              <a:spcBef>
                <a:spcPts val="2424"/>
              </a:spcBef>
              <a:buNone/>
            </a:pPr>
            <a:r>
              <a:rPr lang="en-US" sz="2000" dirty="0" smtClean="0"/>
              <a:t>Pat Snyder* &amp; ML Hemmeter*</a:t>
            </a:r>
          </a:p>
          <a:p>
            <a:pPr marL="0" indent="0">
              <a:spcBef>
                <a:spcPts val="3024"/>
              </a:spcBef>
              <a:buNone/>
            </a:pPr>
            <a:r>
              <a:rPr lang="en-US" sz="2000" dirty="0" smtClean="0"/>
              <a:t>                           Susan Sandall*</a:t>
            </a:r>
            <a:endParaRPr lang="en-US" sz="2000" dirty="0"/>
          </a:p>
          <a:p>
            <a:pPr marL="0" indent="0">
              <a:spcBef>
                <a:spcPts val="3024"/>
              </a:spcBef>
              <a:buNone/>
            </a:pPr>
            <a:r>
              <a:rPr lang="en-US" sz="2000" dirty="0" smtClean="0"/>
              <a:t>Kathy </a:t>
            </a:r>
            <a:r>
              <a:rPr lang="en-US" sz="2000" dirty="0" err="1" smtClean="0"/>
              <a:t>Hebbeler</a:t>
            </a:r>
            <a:r>
              <a:rPr lang="en-US" sz="2000" dirty="0" smtClean="0"/>
              <a:t> &amp; Mary McLean*</a:t>
            </a:r>
          </a:p>
          <a:p>
            <a:pPr marL="0" indent="0">
              <a:spcBef>
                <a:spcPts val="3024"/>
              </a:spcBef>
              <a:buNone/>
            </a:pPr>
            <a:r>
              <a:rPr lang="en-US" sz="2000" dirty="0" smtClean="0"/>
              <a:t>Judy Swett &amp; Rashida Banerjee</a:t>
            </a:r>
          </a:p>
          <a:p>
            <a:pPr marL="0" indent="0">
              <a:spcBef>
                <a:spcPts val="2424"/>
              </a:spcBef>
              <a:buNone/>
            </a:pPr>
            <a:r>
              <a:rPr lang="en-US" sz="2000" dirty="0" smtClean="0"/>
              <a:t>Pam Winton &amp; Chelsea Guillen  </a:t>
            </a:r>
            <a:endParaRPr lang="en-US" sz="2000" dirty="0"/>
          </a:p>
        </p:txBody>
      </p:sp>
      <p:pic>
        <p:nvPicPr>
          <p:cNvPr id="4098" name="Picture 2" descr="&quot; &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2100" y="1524000"/>
            <a:ext cx="938213" cy="493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p:cNvSpPr>
            <a:spLocks noGrp="1"/>
          </p:cNvSpPr>
          <p:nvPr>
            <p:ph sz="half" idx="4294967295"/>
          </p:nvPr>
        </p:nvSpPr>
        <p:spPr>
          <a:xfrm>
            <a:off x="4860925" y="912813"/>
            <a:ext cx="4283075" cy="5965825"/>
          </a:xfrm>
        </p:spPr>
        <p:txBody>
          <a:bodyPr>
            <a:normAutofit lnSpcReduction="10000"/>
          </a:bodyPr>
          <a:lstStyle/>
          <a:p>
            <a:pPr marL="0" indent="0">
              <a:lnSpc>
                <a:spcPct val="110000"/>
              </a:lnSpc>
              <a:spcBef>
                <a:spcPts val="2424"/>
              </a:spcBef>
              <a:buNone/>
            </a:pPr>
            <a:r>
              <a:rPr lang="en-US" u="sng" dirty="0" smtClean="0"/>
              <a:t>Topic Workgroup Leads</a:t>
            </a:r>
          </a:p>
          <a:p>
            <a:pPr marL="0" indent="0">
              <a:spcBef>
                <a:spcPts val="624"/>
              </a:spcBef>
              <a:buNone/>
            </a:pPr>
            <a:r>
              <a:rPr lang="en-US" sz="2000" u="sng" dirty="0" smtClean="0"/>
              <a:t>Leadership and Administration</a:t>
            </a:r>
          </a:p>
          <a:p>
            <a:pPr marL="0" indent="0">
              <a:spcBef>
                <a:spcPts val="2424"/>
              </a:spcBef>
              <a:buNone/>
            </a:pPr>
            <a:r>
              <a:rPr lang="en-US" sz="2000" u="sng" dirty="0" smtClean="0"/>
              <a:t>Environmental Practices</a:t>
            </a:r>
          </a:p>
          <a:p>
            <a:pPr lvl="1"/>
            <a:r>
              <a:rPr lang="en-US" sz="2000" dirty="0" smtClean="0"/>
              <a:t>Rena Hallam</a:t>
            </a:r>
          </a:p>
          <a:p>
            <a:pPr marL="0" indent="0">
              <a:spcBef>
                <a:spcPts val="0"/>
              </a:spcBef>
              <a:buNone/>
            </a:pPr>
            <a:r>
              <a:rPr lang="en-US" sz="2000" u="sng" dirty="0" smtClean="0"/>
              <a:t>Interactional Practices</a:t>
            </a:r>
          </a:p>
          <a:p>
            <a:pPr lvl="1"/>
            <a:r>
              <a:rPr lang="en-US" sz="2000" dirty="0" smtClean="0"/>
              <a:t>Jeanette McCollum </a:t>
            </a:r>
          </a:p>
          <a:p>
            <a:pPr marL="57150" indent="0">
              <a:buNone/>
            </a:pPr>
            <a:r>
              <a:rPr lang="en-US" sz="2200" u="sng" dirty="0" smtClean="0"/>
              <a:t>Instructional Practices</a:t>
            </a:r>
          </a:p>
          <a:p>
            <a:pPr lvl="1"/>
            <a:r>
              <a:rPr lang="en-US" sz="2000" dirty="0" smtClean="0"/>
              <a:t>Ilene Schwartz &amp; Juliann Woods</a:t>
            </a:r>
          </a:p>
          <a:p>
            <a:pPr marL="0" indent="0">
              <a:spcBef>
                <a:spcPts val="624"/>
              </a:spcBef>
              <a:buNone/>
            </a:pPr>
            <a:r>
              <a:rPr lang="en-US" sz="2000" u="sng" dirty="0" smtClean="0"/>
              <a:t>Transition Practices</a:t>
            </a:r>
          </a:p>
          <a:p>
            <a:pPr lvl="1"/>
            <a:r>
              <a:rPr lang="en-US" sz="2000" dirty="0" smtClean="0"/>
              <a:t>Beth Rous</a:t>
            </a:r>
          </a:p>
          <a:p>
            <a:pPr marL="0" indent="0">
              <a:spcBef>
                <a:spcPts val="624"/>
              </a:spcBef>
              <a:buNone/>
            </a:pPr>
            <a:r>
              <a:rPr lang="en-US" sz="2000" u="sng" dirty="0" smtClean="0"/>
              <a:t>Assessment Practices</a:t>
            </a:r>
          </a:p>
          <a:p>
            <a:pPr lvl="1"/>
            <a:r>
              <a:rPr lang="en-US" sz="2000" dirty="0" smtClean="0"/>
              <a:t> Jane Squires &amp; Steve </a:t>
            </a:r>
            <a:r>
              <a:rPr lang="en-US" sz="2000" dirty="0" err="1" smtClean="0"/>
              <a:t>Bagnato</a:t>
            </a:r>
            <a:endParaRPr lang="en-US" sz="2000" dirty="0" smtClean="0"/>
          </a:p>
          <a:p>
            <a:pPr marL="0" indent="0">
              <a:spcBef>
                <a:spcPts val="624"/>
              </a:spcBef>
              <a:buNone/>
            </a:pPr>
            <a:r>
              <a:rPr lang="en-US" sz="2000" u="sng" dirty="0" smtClean="0"/>
              <a:t>Family Practices</a:t>
            </a:r>
          </a:p>
          <a:p>
            <a:pPr lvl="1"/>
            <a:r>
              <a:rPr lang="en-US" sz="2000" dirty="0" smtClean="0"/>
              <a:t>Carol Trivette</a:t>
            </a:r>
          </a:p>
          <a:p>
            <a:pPr marL="0" indent="0">
              <a:spcBef>
                <a:spcPts val="0"/>
              </a:spcBef>
              <a:buNone/>
            </a:pPr>
            <a:r>
              <a:rPr lang="en-US" sz="2000" u="sng" dirty="0" smtClean="0"/>
              <a:t>Teaming and Collaboration</a:t>
            </a:r>
          </a:p>
          <a:p>
            <a:pPr lvl="1"/>
            <a:r>
              <a:rPr lang="en-US" sz="2000" dirty="0" smtClean="0"/>
              <a:t>M’Lisa Shelden</a:t>
            </a:r>
            <a:endParaRPr lang="en-US" sz="2000" dirty="0"/>
          </a:p>
        </p:txBody>
      </p:sp>
      <p:sp>
        <p:nvSpPr>
          <p:cNvPr id="3" name="TextBox 2"/>
          <p:cNvSpPr txBox="1"/>
          <p:nvPr/>
        </p:nvSpPr>
        <p:spPr>
          <a:xfrm>
            <a:off x="124073" y="6303918"/>
            <a:ext cx="5342090" cy="584776"/>
          </a:xfrm>
          <a:prstGeom prst="rect">
            <a:avLst/>
          </a:prstGeom>
          <a:noFill/>
        </p:spPr>
        <p:txBody>
          <a:bodyPr wrap="square" rtlCol="0">
            <a:spAutoFit/>
          </a:bodyPr>
          <a:lstStyle/>
          <a:p>
            <a:pPr defTabSz="457200"/>
            <a:r>
              <a:rPr lang="en-US" sz="1600" b="1" dirty="0"/>
              <a:t>* =   Evidence Validation &amp; Gap Analysis Subgroup</a:t>
            </a:r>
          </a:p>
          <a:p>
            <a:pPr defTabSz="457200"/>
            <a:endParaRPr lang="en-US" sz="1600" b="1" dirty="0">
              <a:solidFill>
                <a:prstClr val="white"/>
              </a:solidFill>
            </a:endParaRPr>
          </a:p>
        </p:txBody>
      </p:sp>
    </p:spTree>
    <p:extLst>
      <p:ext uri="{BB962C8B-B14F-4D97-AF65-F5344CB8AC3E}">
        <p14:creationId xmlns:p14="http://schemas.microsoft.com/office/powerpoint/2010/main" val="42743776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WHO: Additional Support</a:t>
            </a:r>
            <a:endParaRPr lang="en-US" sz="3600" dirty="0"/>
          </a:p>
        </p:txBody>
      </p:sp>
      <p:sp>
        <p:nvSpPr>
          <p:cNvPr id="3" name="Content Placeholder 2"/>
          <p:cNvSpPr>
            <a:spLocks noGrp="1"/>
          </p:cNvSpPr>
          <p:nvPr>
            <p:ph idx="1"/>
          </p:nvPr>
        </p:nvSpPr>
        <p:spPr>
          <a:xfrm>
            <a:off x="457200" y="1417638"/>
            <a:ext cx="8229600" cy="5054435"/>
          </a:xfrm>
        </p:spPr>
        <p:txBody>
          <a:bodyPr>
            <a:noAutofit/>
          </a:bodyPr>
          <a:lstStyle/>
          <a:p>
            <a:r>
              <a:rPr lang="en-US" sz="2400" dirty="0" smtClean="0"/>
              <a:t>Dale Epstein – ECTA Support to Commission</a:t>
            </a:r>
          </a:p>
          <a:p>
            <a:r>
              <a:rPr lang="en-US" sz="2400" dirty="0" smtClean="0"/>
              <a:t>Betsy Ayankoya – ECTA Support to Commission</a:t>
            </a:r>
          </a:p>
          <a:p>
            <a:r>
              <a:rPr lang="en-US" sz="2400" dirty="0" smtClean="0"/>
              <a:t>Evidence Validation</a:t>
            </a:r>
          </a:p>
          <a:p>
            <a:pPr lvl="1"/>
            <a:r>
              <a:rPr lang="en-US" sz="2400" dirty="0" smtClean="0"/>
              <a:t>Carl Dunst – ECTA/Evidence Validation &amp; Gap Analysis</a:t>
            </a:r>
          </a:p>
          <a:p>
            <a:pPr lvl="1"/>
            <a:r>
              <a:rPr lang="en-US" sz="2400" dirty="0" smtClean="0"/>
              <a:t>Phil Strain – ECTA/Evidence Validation &amp; Gap Analysis</a:t>
            </a:r>
          </a:p>
          <a:p>
            <a:pPr lvl="1"/>
            <a:r>
              <a:rPr lang="en-US" sz="2400" dirty="0" smtClean="0"/>
              <a:t>Alissa</a:t>
            </a:r>
            <a:r>
              <a:rPr lang="en-US" sz="2400" dirty="0"/>
              <a:t> </a:t>
            </a:r>
            <a:r>
              <a:rPr lang="en-US" sz="2400" dirty="0" smtClean="0"/>
              <a:t>Rausch – ECTA/Evidence Validation</a:t>
            </a:r>
          </a:p>
          <a:p>
            <a:pPr lvl="1"/>
            <a:r>
              <a:rPr lang="en-US" sz="2400" dirty="0" smtClean="0"/>
              <a:t>Glen Dunlap – ECTA/Evidence Validation &amp; Gap Analysis</a:t>
            </a:r>
          </a:p>
          <a:p>
            <a:pPr lvl="1"/>
            <a:r>
              <a:rPr lang="en-US" sz="2400" dirty="0" smtClean="0"/>
              <a:t>Carol Trivette – ECTA/Gap Analysis</a:t>
            </a:r>
          </a:p>
          <a:p>
            <a:pPr lvl="1"/>
            <a:r>
              <a:rPr lang="en-US" sz="2400" dirty="0" smtClean="0"/>
              <a:t>Lori Roggman – Gap Analysis</a:t>
            </a:r>
          </a:p>
          <a:p>
            <a:pPr lvl="1"/>
            <a:r>
              <a:rPr lang="en-US" sz="2400" dirty="0" smtClean="0"/>
              <a:t>Mary Beth Bruder – Gap Analysis</a:t>
            </a:r>
          </a:p>
          <a:p>
            <a:pPr lvl="1"/>
            <a:r>
              <a:rPr lang="en-US" sz="2400" dirty="0" smtClean="0"/>
              <a:t>Amy Santos – Gap Analysis</a:t>
            </a:r>
            <a:endParaRPr lang="en-US" sz="2400" dirty="0"/>
          </a:p>
        </p:txBody>
      </p:sp>
    </p:spTree>
    <p:extLst>
      <p:ext uri="{BB962C8B-B14F-4D97-AF65-F5344CB8AC3E}">
        <p14:creationId xmlns:p14="http://schemas.microsoft.com/office/powerpoint/2010/main" val="26878503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85" y="422277"/>
            <a:ext cx="3458633" cy="1313390"/>
          </a:xfrm>
        </p:spPr>
        <p:txBody>
          <a:bodyPr>
            <a:noAutofit/>
          </a:bodyPr>
          <a:lstStyle/>
          <a:p>
            <a:r>
              <a:rPr lang="en-US" sz="3200" dirty="0" smtClean="0"/>
              <a:t>HOW: Iterative Cycles</a:t>
            </a:r>
            <a:endParaRPr lang="en-US" sz="3200" dirty="0"/>
          </a:p>
        </p:txBody>
      </p:sp>
      <p:pic>
        <p:nvPicPr>
          <p:cNvPr id="3074" name="Picture 2" descr="This graph describes the iterative process used by the Commission  to develop, review, and validate the practices. The graph will be described in detail in the sessio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22250"/>
            <a:ext cx="8229600" cy="655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0759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Nominating and Validating Evidence</a:t>
            </a:r>
            <a:endParaRPr lang="en-US" dirty="0"/>
          </a:p>
        </p:txBody>
      </p:sp>
      <p:sp>
        <p:nvSpPr>
          <p:cNvPr id="6" name="Content Placeholder 5"/>
          <p:cNvSpPr>
            <a:spLocks noGrp="1"/>
          </p:cNvSpPr>
          <p:nvPr>
            <p:ph idx="1"/>
          </p:nvPr>
        </p:nvSpPr>
        <p:spPr/>
        <p:txBody>
          <a:bodyPr>
            <a:normAutofit/>
          </a:bodyPr>
          <a:lstStyle/>
          <a:p>
            <a:r>
              <a:rPr lang="en-US" dirty="0" smtClean="0"/>
              <a:t>Topic groups nominated evidence in support of revised practices</a:t>
            </a:r>
          </a:p>
          <a:p>
            <a:endParaRPr lang="en-US" dirty="0"/>
          </a:p>
          <a:p>
            <a:r>
              <a:rPr lang="en-US" dirty="0" smtClean="0"/>
              <a:t>Commission, validation subgroup, and gap analysis group used systematic processes to validate that nominated evidence supported the revised practices</a:t>
            </a:r>
          </a:p>
        </p:txBody>
      </p:sp>
    </p:spTree>
    <p:extLst>
      <p:ext uri="{BB962C8B-B14F-4D97-AF65-F5344CB8AC3E}">
        <p14:creationId xmlns:p14="http://schemas.microsoft.com/office/powerpoint/2010/main" val="20278920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060" y="274638"/>
            <a:ext cx="8674490" cy="1143000"/>
          </a:xfrm>
        </p:spPr>
        <p:txBody>
          <a:bodyPr>
            <a:normAutofit/>
          </a:bodyPr>
          <a:lstStyle/>
          <a:p>
            <a:r>
              <a:rPr lang="en-US" dirty="0" smtClean="0"/>
              <a:t>Evidence Validation Activities</a:t>
            </a:r>
            <a:endParaRPr lang="en-US" dirty="0"/>
          </a:p>
        </p:txBody>
      </p:sp>
      <p:sp>
        <p:nvSpPr>
          <p:cNvPr id="3" name="Content Placeholder 2"/>
          <p:cNvSpPr>
            <a:spLocks noGrp="1"/>
          </p:cNvSpPr>
          <p:nvPr>
            <p:ph idx="1"/>
          </p:nvPr>
        </p:nvSpPr>
        <p:spPr>
          <a:xfrm>
            <a:off x="457200" y="1600200"/>
            <a:ext cx="8334824" cy="4525963"/>
          </a:xfrm>
        </p:spPr>
        <p:txBody>
          <a:bodyPr>
            <a:normAutofit/>
          </a:bodyPr>
          <a:lstStyle/>
          <a:p>
            <a:pPr marL="0" indent="0">
              <a:buNone/>
            </a:pPr>
            <a:r>
              <a:rPr lang="en-US" u="sng" dirty="0" smtClean="0"/>
              <a:t>Part I – Align Previous Evidence with Revised RPs</a:t>
            </a:r>
          </a:p>
          <a:p>
            <a:r>
              <a:rPr lang="en-US" dirty="0" smtClean="0"/>
              <a:t>Obtain database </a:t>
            </a:r>
            <a:r>
              <a:rPr lang="en-US" dirty="0"/>
              <a:t>for the empirical literature </a:t>
            </a:r>
            <a:r>
              <a:rPr lang="en-US" dirty="0" smtClean="0"/>
              <a:t>used </a:t>
            </a:r>
            <a:r>
              <a:rPr lang="en-US" dirty="0"/>
              <a:t>to inform the current set of </a:t>
            </a:r>
            <a:r>
              <a:rPr lang="en-US" dirty="0" smtClean="0"/>
              <a:t>RPs (i.e., practices from 2000; 2005)</a:t>
            </a:r>
            <a:endParaRPr lang="en-US" dirty="0"/>
          </a:p>
          <a:p>
            <a:r>
              <a:rPr lang="en-US" dirty="0"/>
              <a:t>Align relevant studies from this database with the </a:t>
            </a:r>
            <a:r>
              <a:rPr lang="en-US" b="1" dirty="0"/>
              <a:t>proposed</a:t>
            </a:r>
            <a:r>
              <a:rPr lang="en-US" dirty="0"/>
              <a:t> </a:t>
            </a:r>
            <a:r>
              <a:rPr lang="en-US" dirty="0" smtClean="0"/>
              <a:t>RPs (“Cross-walk” document)</a:t>
            </a:r>
          </a:p>
          <a:p>
            <a:r>
              <a:rPr lang="en-US" dirty="0" smtClean="0"/>
              <a:t>Confirm alignment and examine interrater agreement</a:t>
            </a:r>
          </a:p>
          <a:p>
            <a:endParaRPr lang="en-US" dirty="0"/>
          </a:p>
          <a:p>
            <a:endParaRPr lang="en-US" dirty="0"/>
          </a:p>
        </p:txBody>
      </p:sp>
    </p:spTree>
    <p:extLst>
      <p:ext uri="{BB962C8B-B14F-4D97-AF65-F5344CB8AC3E}">
        <p14:creationId xmlns:p14="http://schemas.microsoft.com/office/powerpoint/2010/main" val="36724560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dirty="0" smtClean="0"/>
              <a:t>Evidence Validation </a:t>
            </a:r>
            <a:r>
              <a:rPr lang="en-US" sz="3600" dirty="0" smtClean="0"/>
              <a:t>Activities (continued)</a:t>
            </a:r>
            <a:endParaRPr lang="en-US" sz="3600" dirty="0"/>
          </a:p>
        </p:txBody>
      </p:sp>
      <p:sp>
        <p:nvSpPr>
          <p:cNvPr id="3" name="Content Placeholder 2"/>
          <p:cNvSpPr>
            <a:spLocks noGrp="1"/>
          </p:cNvSpPr>
          <p:nvPr>
            <p:ph idx="1"/>
          </p:nvPr>
        </p:nvSpPr>
        <p:spPr>
          <a:xfrm>
            <a:off x="228600" y="838200"/>
            <a:ext cx="8686800" cy="5867400"/>
          </a:xfrm>
        </p:spPr>
        <p:txBody>
          <a:bodyPr>
            <a:noAutofit/>
          </a:bodyPr>
          <a:lstStyle/>
          <a:p>
            <a:pPr marL="0" indent="0">
              <a:buNone/>
            </a:pPr>
            <a:r>
              <a:rPr lang="en-US" sz="2800" u="sng" dirty="0" smtClean="0"/>
              <a:t>Part II – Validate Nominated Evidence for Revised RPs</a:t>
            </a:r>
          </a:p>
          <a:p>
            <a:r>
              <a:rPr lang="en-US" sz="2400" dirty="0" smtClean="0"/>
              <a:t>Purpose: Ascertain if studies cited as evidence for effectiveness of RP demonstrate the practice or aspects of the practice associated with discernable outcomes or benefits for children, families, or practitioners</a:t>
            </a:r>
          </a:p>
          <a:p>
            <a:r>
              <a:rPr lang="en-US" sz="2400" dirty="0" smtClean="0"/>
              <a:t>Nominated evidence part of evidence validation if include description or analysis of relationship between an intervention variable and one or more dependent (outcome) variables</a:t>
            </a:r>
          </a:p>
          <a:p>
            <a:pPr lvl="1"/>
            <a:r>
              <a:rPr lang="en-US" sz="2000" dirty="0" smtClean="0"/>
              <a:t>Intervention variable = intentionally planned and implemented or naturally occurring interventions</a:t>
            </a:r>
          </a:p>
          <a:p>
            <a:r>
              <a:rPr lang="en-US" sz="2400" dirty="0" smtClean="0"/>
              <a:t>Categorize type </a:t>
            </a:r>
            <a:r>
              <a:rPr lang="en-US" sz="2400" dirty="0"/>
              <a:t>of evidence that supports each </a:t>
            </a:r>
            <a:r>
              <a:rPr lang="en-US" sz="2400" dirty="0" smtClean="0"/>
              <a:t>RP</a:t>
            </a:r>
            <a:endParaRPr lang="en-US" sz="2400" dirty="0"/>
          </a:p>
          <a:p>
            <a:r>
              <a:rPr lang="en-US" sz="2400" dirty="0"/>
              <a:t>G</a:t>
            </a:r>
            <a:r>
              <a:rPr lang="en-US" sz="2400" dirty="0" smtClean="0"/>
              <a:t>ap </a:t>
            </a:r>
            <a:r>
              <a:rPr lang="en-US" sz="2400" dirty="0"/>
              <a:t>analysis </a:t>
            </a:r>
            <a:r>
              <a:rPr lang="en-US" sz="2400" dirty="0" smtClean="0"/>
              <a:t>group </a:t>
            </a:r>
          </a:p>
          <a:p>
            <a:pPr lvl="1"/>
            <a:r>
              <a:rPr lang="en-US" sz="2000" dirty="0"/>
              <a:t>V</a:t>
            </a:r>
            <a:r>
              <a:rPr lang="en-US" sz="2000" dirty="0" smtClean="0"/>
              <a:t>alidate nominated evidence using systematic coding framework</a:t>
            </a:r>
          </a:p>
          <a:p>
            <a:pPr lvl="1"/>
            <a:r>
              <a:rPr lang="en-US" sz="2000" dirty="0"/>
              <a:t>I</a:t>
            </a:r>
            <a:r>
              <a:rPr lang="en-US" sz="2000" dirty="0" smtClean="0"/>
              <a:t>dentify </a:t>
            </a:r>
            <a:r>
              <a:rPr lang="en-US" sz="2000" dirty="0"/>
              <a:t>evidence “gaps” for revised </a:t>
            </a:r>
            <a:r>
              <a:rPr lang="en-US" sz="2000" dirty="0" smtClean="0"/>
              <a:t> RPs to inform </a:t>
            </a:r>
            <a:r>
              <a:rPr lang="en-US" sz="2000" dirty="0"/>
              <a:t>future systematic </a:t>
            </a:r>
            <a:r>
              <a:rPr lang="en-US" sz="2000" dirty="0" smtClean="0"/>
              <a:t>evidence </a:t>
            </a:r>
            <a:r>
              <a:rPr lang="en-US" sz="2000" dirty="0"/>
              <a:t>reviews and research agendas in the </a:t>
            </a:r>
            <a:r>
              <a:rPr lang="en-US" sz="2000" dirty="0" smtClean="0"/>
              <a:t>field</a:t>
            </a:r>
            <a:endParaRPr lang="en-US" sz="2000" dirty="0"/>
          </a:p>
        </p:txBody>
      </p:sp>
    </p:spTree>
    <p:extLst>
      <p:ext uri="{BB962C8B-B14F-4D97-AF65-F5344CB8AC3E}">
        <p14:creationId xmlns:p14="http://schemas.microsoft.com/office/powerpoint/2010/main" val="1581723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10" y="274638"/>
            <a:ext cx="8717540" cy="1143000"/>
          </a:xfrm>
        </p:spPr>
        <p:txBody>
          <a:bodyPr>
            <a:noAutofit/>
          </a:bodyPr>
          <a:lstStyle/>
          <a:p>
            <a:r>
              <a:rPr lang="en-US" sz="3200" dirty="0" smtClean="0"/>
              <a:t>Coding Framework* for Validating Evidence</a:t>
            </a:r>
            <a:endParaRPr lang="en-US" sz="3200" dirty="0"/>
          </a:p>
        </p:txBody>
      </p:sp>
      <p:graphicFrame>
        <p:nvGraphicFramePr>
          <p:cNvPr id="5" name="Object 4" descr="The table describes the coding framework used to validate evidence for each practice. On the X axis is the type of research designs used and on the Y axis the type of investigation conducted is coded. " title="Table"/>
          <p:cNvGraphicFramePr>
            <a:graphicFrameLocks noChangeAspect="1"/>
          </p:cNvGraphicFramePr>
          <p:nvPr>
            <p:extLst>
              <p:ext uri="{D42A27DB-BD31-4B8C-83A1-F6EECF244321}">
                <p14:modId xmlns:p14="http://schemas.microsoft.com/office/powerpoint/2010/main" val="3136651068"/>
              </p:ext>
            </p:extLst>
          </p:nvPr>
        </p:nvGraphicFramePr>
        <p:xfrm>
          <a:off x="387350" y="1638300"/>
          <a:ext cx="8369300" cy="3581400"/>
        </p:xfrm>
        <a:graphic>
          <a:graphicData uri="http://schemas.openxmlformats.org/presentationml/2006/ole">
            <mc:AlternateContent xmlns:mc="http://schemas.openxmlformats.org/markup-compatibility/2006">
              <mc:Choice xmlns:v="urn:schemas-microsoft-com:vml" Requires="v">
                <p:oleObj spid="_x0000_s2089" name="Document" r:id="rId3" imgW="8369300" imgH="3581400" progId="Word.Document.12">
                  <p:embed/>
                </p:oleObj>
              </mc:Choice>
              <mc:Fallback>
                <p:oleObj name="Document" r:id="rId3" imgW="8369300" imgH="3581400" progId="Word.Document.12">
                  <p:embed/>
                  <p:pic>
                    <p:nvPicPr>
                      <p:cNvPr id="0" name=""/>
                      <p:cNvPicPr/>
                      <p:nvPr/>
                    </p:nvPicPr>
                    <p:blipFill>
                      <a:blip r:embed="rId4"/>
                      <a:stretch>
                        <a:fillRect/>
                      </a:stretch>
                    </p:blipFill>
                    <p:spPr>
                      <a:xfrm>
                        <a:off x="387350" y="1638300"/>
                        <a:ext cx="8369300" cy="3581400"/>
                      </a:xfrm>
                      <a:prstGeom prst="rect">
                        <a:avLst/>
                      </a:prstGeom>
                    </p:spPr>
                  </p:pic>
                </p:oleObj>
              </mc:Fallback>
            </mc:AlternateContent>
          </a:graphicData>
        </a:graphic>
      </p:graphicFrame>
      <p:sp>
        <p:nvSpPr>
          <p:cNvPr id="6" name="TextBox 5"/>
          <p:cNvSpPr txBox="1"/>
          <p:nvPr/>
        </p:nvSpPr>
        <p:spPr>
          <a:xfrm>
            <a:off x="387350" y="6026646"/>
            <a:ext cx="8756650" cy="369332"/>
          </a:xfrm>
          <a:prstGeom prst="rect">
            <a:avLst/>
          </a:prstGeom>
          <a:noFill/>
        </p:spPr>
        <p:txBody>
          <a:bodyPr wrap="square" rtlCol="0">
            <a:spAutoFit/>
          </a:bodyPr>
          <a:lstStyle/>
          <a:p>
            <a:pPr defTabSz="457200"/>
            <a:r>
              <a:rPr lang="en-US" b="1" dirty="0"/>
              <a:t>*Developed by C. Dunst (2013, December) and adopted by RP Commission (2014, January)</a:t>
            </a:r>
          </a:p>
        </p:txBody>
      </p:sp>
    </p:spTree>
    <p:extLst>
      <p:ext uri="{BB962C8B-B14F-4D97-AF65-F5344CB8AC3E}">
        <p14:creationId xmlns:p14="http://schemas.microsoft.com/office/powerpoint/2010/main" val="37233027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Field Input Survey</a:t>
            </a:r>
            <a:r>
              <a:rPr lang="en-US" dirty="0"/>
              <a:t/>
            </a:r>
            <a:br>
              <a:rPr lang="en-US" dirty="0"/>
            </a:br>
            <a:r>
              <a:rPr lang="en-US" sz="4000" dirty="0"/>
              <a:t>Dec. 18 to Feb. 3</a:t>
            </a:r>
            <a:r>
              <a:rPr lang="en-US" dirty="0"/>
              <a:t/>
            </a:r>
            <a:br>
              <a:rPr lang="en-US" dirty="0"/>
            </a:br>
            <a:endParaRPr lang="en-US" dirty="0"/>
          </a:p>
        </p:txBody>
      </p:sp>
      <p:sp>
        <p:nvSpPr>
          <p:cNvPr id="5" name="Content Placeholder 4"/>
          <p:cNvSpPr>
            <a:spLocks noGrp="1"/>
          </p:cNvSpPr>
          <p:nvPr>
            <p:ph idx="1"/>
          </p:nvPr>
        </p:nvSpPr>
        <p:spPr>
          <a:xfrm>
            <a:off x="457200" y="1288474"/>
            <a:ext cx="8229600" cy="5167744"/>
          </a:xfrm>
        </p:spPr>
        <p:txBody>
          <a:bodyPr>
            <a:normAutofit fontScale="77500" lnSpcReduction="20000"/>
          </a:bodyPr>
          <a:lstStyle/>
          <a:p>
            <a:pPr marL="0" indent="0">
              <a:buNone/>
            </a:pPr>
            <a:r>
              <a:rPr lang="en-US" dirty="0" smtClean="0"/>
              <a:t>Each practice had the following queries:</a:t>
            </a:r>
          </a:p>
          <a:p>
            <a:pPr marL="0" indent="0">
              <a:buNone/>
            </a:pPr>
            <a:endParaRPr lang="en-US" dirty="0" smtClean="0"/>
          </a:p>
          <a:p>
            <a:pPr marL="0" indent="0">
              <a:buNone/>
            </a:pPr>
            <a:r>
              <a:rPr lang="en-US" dirty="0"/>
              <a:t> </a:t>
            </a:r>
            <a:r>
              <a:rPr lang="en-US" dirty="0" smtClean="0"/>
              <a:t>      “I understand the content of the practice as written.”    </a:t>
            </a:r>
          </a:p>
          <a:p>
            <a:pPr marL="0" indent="0">
              <a:buNone/>
            </a:pPr>
            <a:r>
              <a:rPr lang="en-US" dirty="0" smtClean="0"/>
              <a:t>                (5 </a:t>
            </a:r>
            <a:r>
              <a:rPr lang="en-US" dirty="0" err="1" smtClean="0"/>
              <a:t>pt</a:t>
            </a:r>
            <a:r>
              <a:rPr lang="en-US" dirty="0" smtClean="0"/>
              <a:t> scale)</a:t>
            </a:r>
          </a:p>
          <a:p>
            <a:pPr marL="0" indent="0">
              <a:buNone/>
            </a:pPr>
            <a:r>
              <a:rPr lang="en-US" dirty="0"/>
              <a:t> </a:t>
            </a:r>
            <a:r>
              <a:rPr lang="en-US" dirty="0" smtClean="0"/>
              <a:t>      “I believe this practice is important enough to be a </a:t>
            </a:r>
          </a:p>
          <a:p>
            <a:pPr marL="0" indent="0">
              <a:buNone/>
            </a:pPr>
            <a:r>
              <a:rPr lang="en-US" dirty="0"/>
              <a:t> </a:t>
            </a:r>
            <a:r>
              <a:rPr lang="en-US" dirty="0" smtClean="0"/>
              <a:t>               recommended practice.” (5 </a:t>
            </a:r>
            <a:r>
              <a:rPr lang="en-US" dirty="0" err="1" smtClean="0"/>
              <a:t>pt</a:t>
            </a:r>
            <a:r>
              <a:rPr lang="en-US" dirty="0" smtClean="0"/>
              <a:t> scale)</a:t>
            </a:r>
          </a:p>
          <a:p>
            <a:pPr marL="0" indent="0">
              <a:buNone/>
            </a:pPr>
            <a:endParaRPr lang="en-US" dirty="0" smtClean="0"/>
          </a:p>
          <a:p>
            <a:pPr marL="0" indent="0">
              <a:buNone/>
            </a:pPr>
            <a:r>
              <a:rPr lang="en-US" dirty="0"/>
              <a:t> </a:t>
            </a:r>
            <a:r>
              <a:rPr lang="en-US" dirty="0" smtClean="0"/>
              <a:t>      Additional comments:</a:t>
            </a:r>
          </a:p>
          <a:p>
            <a:pPr marL="0" indent="0">
              <a:buNone/>
            </a:pPr>
            <a:endParaRPr lang="en-US" dirty="0"/>
          </a:p>
          <a:p>
            <a:pPr marL="0" indent="0">
              <a:buNone/>
            </a:pPr>
            <a:endParaRPr lang="en-US" dirty="0" smtClean="0"/>
          </a:p>
          <a:p>
            <a:pPr marL="0" indent="0">
              <a:buNone/>
            </a:pPr>
            <a:r>
              <a:rPr lang="en-US" dirty="0" smtClean="0"/>
              <a:t>       Any additional practices that should be included: </a:t>
            </a:r>
          </a:p>
          <a:p>
            <a:pPr marL="0" indent="0">
              <a:buNone/>
            </a:pPr>
            <a:endParaRPr lang="en-US" dirty="0" smtClean="0"/>
          </a:p>
          <a:p>
            <a:pPr marL="0" indent="0">
              <a:buNone/>
            </a:pPr>
            <a:r>
              <a:rPr lang="en-US" dirty="0"/>
              <a:t> </a:t>
            </a:r>
            <a:r>
              <a:rPr lang="en-US" dirty="0" smtClean="0"/>
              <a:t>    </a:t>
            </a:r>
          </a:p>
          <a:p>
            <a:endParaRPr lang="en-US" dirty="0" smtClean="0"/>
          </a:p>
        </p:txBody>
      </p:sp>
    </p:spTree>
    <p:extLst>
      <p:ext uri="{BB962C8B-B14F-4D97-AF65-F5344CB8AC3E}">
        <p14:creationId xmlns:p14="http://schemas.microsoft.com/office/powerpoint/2010/main" val="42755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Historical Context</a:t>
            </a:r>
            <a:endParaRPr lang="en-US" dirty="0"/>
          </a:p>
        </p:txBody>
      </p:sp>
    </p:spTree>
    <p:extLst>
      <p:ext uri="{BB962C8B-B14F-4D97-AF65-F5344CB8AC3E}">
        <p14:creationId xmlns:p14="http://schemas.microsoft.com/office/powerpoint/2010/main" val="10349466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understand the content of the practice as written</a:t>
            </a:r>
            <a:endParaRPr lang="en-US" dirty="0"/>
          </a:p>
        </p:txBody>
      </p:sp>
      <p:sp>
        <p:nvSpPr>
          <p:cNvPr id="3" name="Content Placeholder 2"/>
          <p:cNvSpPr>
            <a:spLocks noGrp="1"/>
          </p:cNvSpPr>
          <p:nvPr>
            <p:ph sz="half" idx="1"/>
          </p:nvPr>
        </p:nvSpPr>
        <p:spPr/>
        <p:txBody>
          <a:bodyPr/>
          <a:lstStyle/>
          <a:p>
            <a:pPr marL="0" indent="0">
              <a:buNone/>
            </a:pPr>
            <a:r>
              <a:rPr lang="en-US" dirty="0" smtClean="0"/>
              <a:t>Leadership   -    4.64</a:t>
            </a:r>
          </a:p>
          <a:p>
            <a:pPr marL="0" indent="0">
              <a:buNone/>
            </a:pPr>
            <a:endParaRPr lang="en-US" dirty="0"/>
          </a:p>
          <a:p>
            <a:pPr marL="0" indent="0">
              <a:buNone/>
            </a:pPr>
            <a:r>
              <a:rPr lang="en-US" dirty="0" smtClean="0"/>
              <a:t>Assessment  -   4.59          </a:t>
            </a:r>
          </a:p>
          <a:p>
            <a:pPr marL="0" indent="0">
              <a:buNone/>
            </a:pPr>
            <a:endParaRPr lang="en-US" dirty="0"/>
          </a:p>
          <a:p>
            <a:pPr marL="0" indent="0">
              <a:buNone/>
            </a:pPr>
            <a:r>
              <a:rPr lang="en-US" dirty="0" smtClean="0"/>
              <a:t>Environment -   4.62</a:t>
            </a:r>
          </a:p>
          <a:p>
            <a:pPr marL="0" indent="0">
              <a:buNone/>
            </a:pPr>
            <a:r>
              <a:rPr lang="en-US" dirty="0"/>
              <a:t> </a:t>
            </a:r>
            <a:endParaRPr lang="en-US" dirty="0" smtClean="0"/>
          </a:p>
          <a:p>
            <a:pPr marL="0" indent="0">
              <a:buNone/>
            </a:pPr>
            <a:r>
              <a:rPr lang="en-US" dirty="0" smtClean="0"/>
              <a:t>Family    -           4.64</a:t>
            </a:r>
            <a:endParaRPr lang="en-US" dirty="0"/>
          </a:p>
        </p:txBody>
      </p:sp>
      <p:sp>
        <p:nvSpPr>
          <p:cNvPr id="4" name="Content Placeholder 3"/>
          <p:cNvSpPr>
            <a:spLocks noGrp="1"/>
          </p:cNvSpPr>
          <p:nvPr>
            <p:ph sz="half" idx="2"/>
          </p:nvPr>
        </p:nvSpPr>
        <p:spPr/>
        <p:txBody>
          <a:bodyPr/>
          <a:lstStyle/>
          <a:p>
            <a:pPr marL="0" indent="0">
              <a:buNone/>
            </a:pPr>
            <a:r>
              <a:rPr lang="en-US" dirty="0" smtClean="0"/>
              <a:t>Instruction   -        4.51</a:t>
            </a:r>
          </a:p>
          <a:p>
            <a:pPr marL="0" indent="0">
              <a:buNone/>
            </a:pPr>
            <a:endParaRPr lang="en-US" dirty="0"/>
          </a:p>
          <a:p>
            <a:pPr marL="0" indent="0">
              <a:buNone/>
            </a:pPr>
            <a:r>
              <a:rPr lang="en-US" dirty="0" smtClean="0"/>
              <a:t>Interaction    -       4.55</a:t>
            </a:r>
          </a:p>
          <a:p>
            <a:pPr marL="0" indent="0">
              <a:buNone/>
            </a:pPr>
            <a:endParaRPr lang="en-US" dirty="0"/>
          </a:p>
          <a:p>
            <a:pPr marL="0" indent="0">
              <a:buNone/>
            </a:pPr>
            <a:r>
              <a:rPr lang="en-US" dirty="0" smtClean="0"/>
              <a:t>Teaming/</a:t>
            </a:r>
            <a:r>
              <a:rPr lang="en-US" dirty="0" err="1" smtClean="0"/>
              <a:t>Collab</a:t>
            </a:r>
            <a:r>
              <a:rPr lang="en-US" dirty="0" smtClean="0"/>
              <a:t> - 4.54</a:t>
            </a:r>
          </a:p>
          <a:p>
            <a:pPr marL="0" indent="0">
              <a:buNone/>
            </a:pPr>
            <a:endParaRPr lang="en-US" dirty="0"/>
          </a:p>
          <a:p>
            <a:pPr marL="0" indent="0">
              <a:buNone/>
            </a:pPr>
            <a:r>
              <a:rPr lang="en-US" dirty="0" smtClean="0"/>
              <a:t>Transition  -           4.43</a:t>
            </a:r>
            <a:endParaRPr lang="en-US" dirty="0"/>
          </a:p>
        </p:txBody>
      </p:sp>
    </p:spTree>
    <p:extLst>
      <p:ext uri="{BB962C8B-B14F-4D97-AF65-F5344CB8AC3E}">
        <p14:creationId xmlns:p14="http://schemas.microsoft.com/office/powerpoint/2010/main" val="1649546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 believe this practice is important enough to be a Recommended Practice</a:t>
            </a:r>
            <a:endParaRPr lang="en-US" sz="3600" dirty="0"/>
          </a:p>
        </p:txBody>
      </p:sp>
      <p:sp>
        <p:nvSpPr>
          <p:cNvPr id="3" name="Content Placeholder 2"/>
          <p:cNvSpPr>
            <a:spLocks noGrp="1"/>
          </p:cNvSpPr>
          <p:nvPr>
            <p:ph sz="half" idx="1"/>
          </p:nvPr>
        </p:nvSpPr>
        <p:spPr/>
        <p:txBody>
          <a:bodyPr/>
          <a:lstStyle/>
          <a:p>
            <a:pPr marL="0" indent="0">
              <a:buNone/>
            </a:pPr>
            <a:r>
              <a:rPr lang="en-US" dirty="0" smtClean="0"/>
              <a:t>Leadership   -    4.65</a:t>
            </a:r>
          </a:p>
          <a:p>
            <a:pPr marL="0" indent="0">
              <a:buNone/>
            </a:pPr>
            <a:endParaRPr lang="en-US" dirty="0"/>
          </a:p>
          <a:p>
            <a:pPr marL="0" indent="0">
              <a:buNone/>
            </a:pPr>
            <a:r>
              <a:rPr lang="en-US" dirty="0" smtClean="0"/>
              <a:t>Assessment  -    4.56          </a:t>
            </a:r>
          </a:p>
          <a:p>
            <a:pPr marL="0" indent="0">
              <a:buNone/>
            </a:pPr>
            <a:endParaRPr lang="en-US" dirty="0"/>
          </a:p>
          <a:p>
            <a:pPr marL="0" indent="0">
              <a:buNone/>
            </a:pPr>
            <a:r>
              <a:rPr lang="en-US" dirty="0" smtClean="0"/>
              <a:t>Environment -   4.63</a:t>
            </a:r>
          </a:p>
          <a:p>
            <a:pPr marL="0" indent="0">
              <a:buNone/>
            </a:pPr>
            <a:r>
              <a:rPr lang="en-US" dirty="0"/>
              <a:t> </a:t>
            </a:r>
            <a:endParaRPr lang="en-US" dirty="0" smtClean="0"/>
          </a:p>
          <a:p>
            <a:pPr marL="0" indent="0">
              <a:buNone/>
            </a:pPr>
            <a:r>
              <a:rPr lang="en-US" dirty="0" smtClean="0"/>
              <a:t>Family    -            4.60</a:t>
            </a:r>
            <a:endParaRPr lang="en-US" dirty="0"/>
          </a:p>
        </p:txBody>
      </p:sp>
      <p:sp>
        <p:nvSpPr>
          <p:cNvPr id="4" name="Content Placeholder 3"/>
          <p:cNvSpPr>
            <a:spLocks noGrp="1"/>
          </p:cNvSpPr>
          <p:nvPr>
            <p:ph sz="half" idx="2"/>
          </p:nvPr>
        </p:nvSpPr>
        <p:spPr/>
        <p:txBody>
          <a:bodyPr/>
          <a:lstStyle/>
          <a:p>
            <a:pPr marL="0" indent="0">
              <a:buNone/>
            </a:pPr>
            <a:r>
              <a:rPr lang="en-US" dirty="0" smtClean="0"/>
              <a:t>Instruction   -       4.50</a:t>
            </a:r>
          </a:p>
          <a:p>
            <a:pPr marL="0" indent="0">
              <a:buNone/>
            </a:pPr>
            <a:endParaRPr lang="en-US" dirty="0"/>
          </a:p>
          <a:p>
            <a:pPr marL="0" indent="0">
              <a:buNone/>
            </a:pPr>
            <a:r>
              <a:rPr lang="en-US" dirty="0" smtClean="0"/>
              <a:t>Interaction    -      4.64</a:t>
            </a:r>
          </a:p>
          <a:p>
            <a:pPr marL="0" indent="0">
              <a:buNone/>
            </a:pPr>
            <a:endParaRPr lang="en-US" dirty="0"/>
          </a:p>
          <a:p>
            <a:pPr marL="0" indent="0">
              <a:buNone/>
            </a:pPr>
            <a:r>
              <a:rPr lang="en-US" dirty="0" smtClean="0"/>
              <a:t>Teaming/</a:t>
            </a:r>
            <a:r>
              <a:rPr lang="en-US" dirty="0" err="1" smtClean="0"/>
              <a:t>Collab</a:t>
            </a:r>
            <a:r>
              <a:rPr lang="en-US" dirty="0" smtClean="0"/>
              <a:t> - 4.57</a:t>
            </a:r>
          </a:p>
          <a:p>
            <a:pPr marL="0" indent="0">
              <a:buNone/>
            </a:pPr>
            <a:endParaRPr lang="en-US" dirty="0"/>
          </a:p>
          <a:p>
            <a:pPr marL="0" indent="0">
              <a:buNone/>
            </a:pPr>
            <a:r>
              <a:rPr lang="en-US" dirty="0" smtClean="0"/>
              <a:t>Transition  -           4.63</a:t>
            </a:r>
            <a:endParaRPr lang="en-US" dirty="0"/>
          </a:p>
        </p:txBody>
      </p:sp>
    </p:spTree>
    <p:extLst>
      <p:ext uri="{BB962C8B-B14F-4D97-AF65-F5344CB8AC3E}">
        <p14:creationId xmlns:p14="http://schemas.microsoft.com/office/powerpoint/2010/main" val="29744346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an Ongoing Process</a:t>
            </a:r>
            <a:endParaRPr lang="en-US" dirty="0"/>
          </a:p>
        </p:txBody>
      </p:sp>
      <p:sp>
        <p:nvSpPr>
          <p:cNvPr id="3" name="Content Placeholder 2"/>
          <p:cNvSpPr>
            <a:spLocks noGrp="1"/>
          </p:cNvSpPr>
          <p:nvPr>
            <p:ph idx="1"/>
          </p:nvPr>
        </p:nvSpPr>
        <p:spPr/>
        <p:txBody>
          <a:bodyPr/>
          <a:lstStyle/>
          <a:p>
            <a:pPr marL="0" indent="0">
              <a:buNone/>
            </a:pPr>
            <a:r>
              <a:rPr lang="en-US" dirty="0" smtClean="0"/>
              <a:t>The DEC Recommended Practices Commission will undertake the development of an ongoing process for updating and validating the DEC Recommended Practices.  A web-based system will be considered.</a:t>
            </a:r>
            <a:endParaRPr lang="en-US" dirty="0"/>
          </a:p>
        </p:txBody>
      </p:sp>
    </p:spTree>
    <p:extLst>
      <p:ext uri="{BB962C8B-B14F-4D97-AF65-F5344CB8AC3E}">
        <p14:creationId xmlns:p14="http://schemas.microsoft.com/office/powerpoint/2010/main" val="4228533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Web-Based Systems</a:t>
            </a:r>
            <a:endParaRPr lang="en-US" dirty="0"/>
          </a:p>
        </p:txBody>
      </p:sp>
      <p:sp>
        <p:nvSpPr>
          <p:cNvPr id="3" name="Content Placeholder 2"/>
          <p:cNvSpPr>
            <a:spLocks noGrp="1"/>
          </p:cNvSpPr>
          <p:nvPr>
            <p:ph idx="1"/>
          </p:nvPr>
        </p:nvSpPr>
        <p:spPr/>
        <p:txBody>
          <a:bodyPr/>
          <a:lstStyle/>
          <a:p>
            <a:pPr marL="0" indent="0">
              <a:buNone/>
            </a:pPr>
            <a:r>
              <a:rPr lang="en-US" dirty="0" smtClean="0"/>
              <a:t>National Professional Development Center on ASD</a:t>
            </a:r>
          </a:p>
          <a:p>
            <a:pPr marL="0" indent="0">
              <a:buNone/>
            </a:pPr>
            <a:r>
              <a:rPr lang="en-US" dirty="0" smtClean="0">
                <a:hlinkClick r:id="rId2" tooltip="National Professional Development Center on ASD"/>
              </a:rPr>
              <a:t>http://autismpdc.fpg.unc.edu/content/briefs </a:t>
            </a:r>
            <a:endParaRPr lang="en-US" dirty="0" smtClean="0"/>
          </a:p>
          <a:p>
            <a:pPr marL="0" indent="0">
              <a:buNone/>
            </a:pPr>
            <a:endParaRPr lang="en-US" dirty="0" smtClean="0"/>
          </a:p>
          <a:p>
            <a:pPr marL="0" indent="0">
              <a:buNone/>
            </a:pPr>
            <a:r>
              <a:rPr lang="en-US" dirty="0" smtClean="0"/>
              <a:t>American Speech Language Hearing Association</a:t>
            </a:r>
          </a:p>
          <a:p>
            <a:pPr marL="0" indent="0">
              <a:buNone/>
            </a:pPr>
            <a:r>
              <a:rPr lang="en-US" dirty="0">
                <a:hlinkClick r:id="rId3" tooltip="American Speech Language Hearing Association"/>
              </a:rPr>
              <a:t>http://www.asha.org/Members/ebp/default</a:t>
            </a:r>
            <a:r>
              <a:rPr lang="en-US" dirty="0" smtClean="0">
                <a:hlinkClick r:id="rId3" tooltip="American Speech Language Hearing Association"/>
              </a:rPr>
              <a:t>/</a:t>
            </a:r>
            <a:endParaRPr lang="en-US" dirty="0" smtClean="0"/>
          </a:p>
          <a:p>
            <a:pPr marL="0" indent="0">
              <a:buNone/>
            </a:pPr>
            <a:endParaRPr lang="en-US" dirty="0"/>
          </a:p>
        </p:txBody>
      </p:sp>
    </p:spTree>
    <p:extLst>
      <p:ext uri="{BB962C8B-B14F-4D97-AF65-F5344CB8AC3E}">
        <p14:creationId xmlns:p14="http://schemas.microsoft.com/office/powerpoint/2010/main" val="41750672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ASHA’s evidence maps</a:t>
            </a:r>
            <a:endParaRPr lang="en-US" dirty="0"/>
          </a:p>
        </p:txBody>
      </p:sp>
      <p:pic>
        <p:nvPicPr>
          <p:cNvPr id="3074" name="Picture 2" descr="This is a screensho of ASHA's webpage- Evidence Maps" title="Webpage Screensh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704" y="1219200"/>
            <a:ext cx="7992591" cy="5015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34426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Discussion</a:t>
            </a:r>
            <a:endParaRPr lang="en-US" sz="4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052410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Discussion Question #1</a:t>
            </a:r>
            <a:endParaRPr lang="en-US" sz="4800" dirty="0"/>
          </a:p>
        </p:txBody>
      </p:sp>
      <p:sp>
        <p:nvSpPr>
          <p:cNvPr id="3" name="Content Placeholder 2"/>
          <p:cNvSpPr>
            <a:spLocks noGrp="1"/>
          </p:cNvSpPr>
          <p:nvPr>
            <p:ph idx="1"/>
          </p:nvPr>
        </p:nvSpPr>
        <p:spPr/>
        <p:txBody>
          <a:bodyPr>
            <a:normAutofit/>
          </a:bodyPr>
          <a:lstStyle/>
          <a:p>
            <a:pPr marL="0" indent="0">
              <a:buNone/>
            </a:pPr>
            <a:r>
              <a:rPr lang="en-US" sz="4400" dirty="0" smtClean="0"/>
              <a:t>1)  What comments or questions do you have about the process that was followed for updating the DEC Recommended Practices?</a:t>
            </a:r>
          </a:p>
        </p:txBody>
      </p:sp>
    </p:spTree>
    <p:extLst>
      <p:ext uri="{BB962C8B-B14F-4D97-AF65-F5344CB8AC3E}">
        <p14:creationId xmlns:p14="http://schemas.microsoft.com/office/powerpoint/2010/main" val="9369977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Discussion Question #2</a:t>
            </a:r>
            <a:endParaRPr lang="en-US" sz="4800" dirty="0"/>
          </a:p>
        </p:txBody>
      </p:sp>
      <p:sp>
        <p:nvSpPr>
          <p:cNvPr id="3" name="Content Placeholder 2"/>
          <p:cNvSpPr>
            <a:spLocks noGrp="1"/>
          </p:cNvSpPr>
          <p:nvPr>
            <p:ph idx="1"/>
          </p:nvPr>
        </p:nvSpPr>
        <p:spPr/>
        <p:txBody>
          <a:bodyPr/>
          <a:lstStyle/>
          <a:p>
            <a:pPr marL="0" indent="0">
              <a:buNone/>
            </a:pPr>
            <a:r>
              <a:rPr lang="en-US" sz="4800" dirty="0" smtClean="0"/>
              <a:t>2)  What ideas do you have for facilitating the use of the updated practices?</a:t>
            </a:r>
            <a:r>
              <a:rPr lang="en-US" dirty="0"/>
              <a:t/>
            </a:r>
            <a:br>
              <a:rPr lang="en-US" dirty="0"/>
            </a:br>
            <a:endParaRPr lang="en-US" dirty="0"/>
          </a:p>
        </p:txBody>
      </p:sp>
    </p:spTree>
    <p:extLst>
      <p:ext uri="{BB962C8B-B14F-4D97-AF65-F5344CB8AC3E}">
        <p14:creationId xmlns:p14="http://schemas.microsoft.com/office/powerpoint/2010/main" val="31363514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Discussion Question # 3</a:t>
            </a:r>
            <a:endParaRPr lang="en-US" sz="4800" dirty="0"/>
          </a:p>
        </p:txBody>
      </p:sp>
      <p:sp>
        <p:nvSpPr>
          <p:cNvPr id="3" name="Content Placeholder 2"/>
          <p:cNvSpPr>
            <a:spLocks noGrp="1"/>
          </p:cNvSpPr>
          <p:nvPr>
            <p:ph idx="1"/>
          </p:nvPr>
        </p:nvSpPr>
        <p:spPr/>
        <p:txBody>
          <a:bodyPr>
            <a:normAutofit/>
          </a:bodyPr>
          <a:lstStyle/>
          <a:p>
            <a:pPr marL="0" indent="0">
              <a:buNone/>
            </a:pPr>
            <a:r>
              <a:rPr lang="en-US" sz="4800" dirty="0" smtClean="0"/>
              <a:t>3)  What ideas or suggestions do you have for developing an ongoing system for updating and sustaining the DEC Recommended Practices?</a:t>
            </a:r>
            <a:endParaRPr lang="en-US" sz="4800" dirty="0"/>
          </a:p>
        </p:txBody>
      </p:sp>
    </p:spTree>
    <p:extLst>
      <p:ext uri="{BB962C8B-B14F-4D97-AF65-F5344CB8AC3E}">
        <p14:creationId xmlns:p14="http://schemas.microsoft.com/office/powerpoint/2010/main" val="16478023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Final comments</a:t>
            </a:r>
          </a:p>
          <a:p>
            <a:pPr marL="0" indent="0">
              <a:buNone/>
            </a:pPr>
            <a:endParaRPr lang="en-US" dirty="0" smtClean="0"/>
          </a:p>
          <a:p>
            <a:pPr marL="0" indent="0">
              <a:buNone/>
            </a:pPr>
            <a:endParaRPr lang="en-US" dirty="0"/>
          </a:p>
          <a:p>
            <a:pPr marL="0" indent="0">
              <a:buNone/>
            </a:pPr>
            <a:r>
              <a:rPr lang="en-US" dirty="0" smtClean="0"/>
              <a:t>Thanks for your interest in DEC’s Recommend Practices</a:t>
            </a:r>
          </a:p>
          <a:p>
            <a:pPr marL="0" indent="0">
              <a:buNone/>
            </a:pPr>
            <a:endParaRPr lang="en-US" dirty="0" smtClean="0"/>
          </a:p>
          <a:p>
            <a:pPr marL="0" indent="0">
              <a:buNone/>
            </a:pPr>
            <a:r>
              <a:rPr lang="en-US" dirty="0" smtClean="0"/>
              <a:t>Recommended Practices -2014</a:t>
            </a:r>
          </a:p>
          <a:p>
            <a:pPr marL="0" indent="0">
              <a:buNone/>
            </a:pPr>
            <a:r>
              <a:rPr lang="en-US" dirty="0">
                <a:hlinkClick r:id="rId2" tooltip="You can find the Recommended Practices -2014 version here"/>
              </a:rPr>
              <a:t>http://</a:t>
            </a:r>
            <a:r>
              <a:rPr lang="en-US" dirty="0" smtClean="0">
                <a:hlinkClick r:id="rId2" tooltip="You can find the Recommended Practices -2014 version here"/>
              </a:rPr>
              <a:t>www.dec-sped.org/recommendedpractices</a:t>
            </a:r>
            <a:endParaRPr lang="en-US" dirty="0" smtClean="0"/>
          </a:p>
          <a:p>
            <a:pPr marL="0" indent="0">
              <a:buNone/>
            </a:pPr>
            <a:endParaRPr lang="en-US" dirty="0"/>
          </a:p>
        </p:txBody>
      </p:sp>
    </p:spTree>
    <p:extLst>
      <p:ext uri="{BB962C8B-B14F-4D97-AF65-F5344CB8AC3E}">
        <p14:creationId xmlns:p14="http://schemas.microsoft.com/office/powerpoint/2010/main" val="1159213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normAutofit fontScale="90000"/>
          </a:bodyPr>
          <a:lstStyle/>
          <a:p>
            <a:r>
              <a:rPr lang="en-US" altLang="en-US" sz="4000" b="1" dirty="0"/>
              <a:t>DEC Recommended Practices: </a:t>
            </a:r>
            <a:r>
              <a:rPr lang="en-US" altLang="en-US" sz="4000" b="1" dirty="0" smtClean="0"/>
              <a:t/>
            </a:r>
            <a:br>
              <a:rPr lang="en-US" altLang="en-US" sz="4000" b="1" dirty="0" smtClean="0"/>
            </a:br>
            <a:r>
              <a:rPr lang="en-US" altLang="en-US" sz="4000" b="1" dirty="0" smtClean="0"/>
              <a:t>Historical </a:t>
            </a:r>
            <a:r>
              <a:rPr lang="en-US" altLang="en-US" sz="4000" b="1" dirty="0"/>
              <a:t>Context (1991)</a:t>
            </a:r>
          </a:p>
        </p:txBody>
      </p:sp>
      <p:sp>
        <p:nvSpPr>
          <p:cNvPr id="291843" name="Rectangle 3"/>
          <p:cNvSpPr>
            <a:spLocks noGrp="1" noChangeArrowheads="1"/>
          </p:cNvSpPr>
          <p:nvPr>
            <p:ph type="body" idx="1"/>
          </p:nvPr>
        </p:nvSpPr>
        <p:spPr>
          <a:xfrm>
            <a:off x="457200" y="1600200"/>
            <a:ext cx="8229600" cy="5029200"/>
          </a:xfrm>
        </p:spPr>
        <p:txBody>
          <a:bodyPr>
            <a:normAutofit/>
          </a:bodyPr>
          <a:lstStyle/>
          <a:p>
            <a:r>
              <a:rPr lang="en-US" altLang="en-US" sz="2800" dirty="0" smtClean="0"/>
              <a:t>PL 99-457 (1986)  and PL 102-119 (1991)</a:t>
            </a:r>
          </a:p>
          <a:p>
            <a:pPr lvl="1"/>
            <a:r>
              <a:rPr lang="en-US" altLang="en-US" sz="2400" dirty="0"/>
              <a:t>S</a:t>
            </a:r>
            <a:r>
              <a:rPr lang="en-US" altLang="en-US" sz="2400" dirty="0" smtClean="0"/>
              <a:t>ervices mandated for infants, toddlers and preschoolers  with disabilities</a:t>
            </a:r>
            <a:endParaRPr lang="en-US" altLang="en-US" sz="2400" dirty="0"/>
          </a:p>
          <a:p>
            <a:endParaRPr lang="en-US" altLang="en-US" sz="2800" dirty="0"/>
          </a:p>
          <a:p>
            <a:r>
              <a:rPr lang="en-US" altLang="en-US" sz="2800" dirty="0"/>
              <a:t>N</a:t>
            </a:r>
            <a:r>
              <a:rPr lang="en-US" altLang="en-US" sz="2800" dirty="0" smtClean="0"/>
              <a:t>o </a:t>
            </a:r>
            <a:r>
              <a:rPr lang="en-US" altLang="en-US" sz="2800" dirty="0"/>
              <a:t>national standards of practice</a:t>
            </a:r>
          </a:p>
          <a:p>
            <a:endParaRPr lang="en-US" altLang="en-US" sz="1800" dirty="0"/>
          </a:p>
          <a:p>
            <a:r>
              <a:rPr lang="en-US" altLang="en-US" sz="2800" dirty="0"/>
              <a:t>IDEA and many state statutes created </a:t>
            </a:r>
            <a:r>
              <a:rPr lang="en-US" altLang="en-US" sz="2800" i="1" u="sng" dirty="0"/>
              <a:t>access</a:t>
            </a:r>
            <a:r>
              <a:rPr lang="en-US" altLang="en-US" sz="2800" dirty="0"/>
              <a:t> </a:t>
            </a:r>
            <a:r>
              <a:rPr lang="en-US" altLang="en-US" sz="2800" dirty="0" smtClean="0"/>
              <a:t>to services </a:t>
            </a:r>
            <a:r>
              <a:rPr lang="en-US" altLang="en-US" sz="2800" dirty="0"/>
              <a:t>for young children with disabilities and their </a:t>
            </a:r>
            <a:r>
              <a:rPr lang="en-US" altLang="en-US" sz="2800" dirty="0" smtClean="0"/>
              <a:t>families but did </a:t>
            </a:r>
            <a:r>
              <a:rPr lang="en-US" altLang="en-US" sz="2800" dirty="0"/>
              <a:t>not assure </a:t>
            </a:r>
            <a:r>
              <a:rPr lang="en-US" altLang="en-US" sz="2800" i="1" u="sng" dirty="0"/>
              <a:t>quality</a:t>
            </a:r>
            <a:r>
              <a:rPr lang="en-US" altLang="en-US" sz="2800" dirty="0"/>
              <a:t> of services</a:t>
            </a:r>
          </a:p>
          <a:p>
            <a:endParaRPr lang="en-US" altLang="en-US" sz="2800" b="1" dirty="0"/>
          </a:p>
          <a:p>
            <a:endParaRPr lang="en-US" alt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18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184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18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457200" y="0"/>
            <a:ext cx="8229600" cy="1143000"/>
          </a:xfrm>
        </p:spPr>
        <p:txBody>
          <a:bodyPr/>
          <a:lstStyle/>
          <a:p>
            <a:r>
              <a:rPr lang="en-US" altLang="en-US" b="1" dirty="0"/>
              <a:t>Historical </a:t>
            </a:r>
            <a:r>
              <a:rPr lang="en-US" altLang="en-US" b="1" dirty="0" smtClean="0"/>
              <a:t>Context</a:t>
            </a:r>
            <a:r>
              <a:rPr lang="en-US" altLang="en-US" dirty="0" smtClean="0"/>
              <a:t>, </a:t>
            </a:r>
            <a:r>
              <a:rPr lang="en-US" altLang="en-US" sz="3600" dirty="0" smtClean="0"/>
              <a:t>cont.</a:t>
            </a:r>
            <a:endParaRPr lang="en-US" altLang="en-US" dirty="0"/>
          </a:p>
        </p:txBody>
      </p:sp>
      <p:sp>
        <p:nvSpPr>
          <p:cNvPr id="293891" name="Rectangle 3"/>
          <p:cNvSpPr>
            <a:spLocks noGrp="1" noChangeArrowheads="1"/>
          </p:cNvSpPr>
          <p:nvPr>
            <p:ph type="body" idx="1"/>
          </p:nvPr>
        </p:nvSpPr>
        <p:spPr>
          <a:xfrm>
            <a:off x="457200" y="1143000"/>
            <a:ext cx="8458200" cy="5486400"/>
          </a:xfrm>
        </p:spPr>
        <p:txBody>
          <a:bodyPr>
            <a:normAutofit/>
          </a:bodyPr>
          <a:lstStyle/>
          <a:p>
            <a:pPr>
              <a:lnSpc>
                <a:spcPct val="80000"/>
              </a:lnSpc>
            </a:pPr>
            <a:r>
              <a:rPr lang="en-US" altLang="en-US" sz="2800" dirty="0"/>
              <a:t>DEC as a professional </a:t>
            </a:r>
            <a:r>
              <a:rPr lang="en-US" altLang="en-US" sz="2800" dirty="0" smtClean="0"/>
              <a:t>organization</a:t>
            </a:r>
          </a:p>
          <a:p>
            <a:pPr lvl="1">
              <a:lnSpc>
                <a:spcPct val="80000"/>
              </a:lnSpc>
            </a:pPr>
            <a:r>
              <a:rPr lang="en-US" altLang="en-US" sz="2400" dirty="0"/>
              <a:t>R</a:t>
            </a:r>
            <a:r>
              <a:rPr lang="en-US" altLang="en-US" sz="2400" dirty="0" smtClean="0"/>
              <a:t>esponsibility </a:t>
            </a:r>
            <a:r>
              <a:rPr lang="en-US" altLang="en-US" sz="2400" dirty="0"/>
              <a:t>to address </a:t>
            </a:r>
            <a:r>
              <a:rPr lang="en-US" altLang="en-US" sz="2400" i="1" dirty="0"/>
              <a:t>quality of services </a:t>
            </a:r>
            <a:r>
              <a:rPr lang="en-US" altLang="en-US" sz="2400" dirty="0" smtClean="0"/>
              <a:t>provided</a:t>
            </a:r>
            <a:endParaRPr lang="en-US" altLang="en-US" sz="2400" dirty="0"/>
          </a:p>
          <a:p>
            <a:pPr>
              <a:lnSpc>
                <a:spcPct val="80000"/>
              </a:lnSpc>
            </a:pPr>
            <a:endParaRPr lang="en-US" altLang="en-US" sz="2800" dirty="0"/>
          </a:p>
          <a:p>
            <a:pPr>
              <a:lnSpc>
                <a:spcPct val="80000"/>
              </a:lnSpc>
            </a:pPr>
            <a:r>
              <a:rPr lang="en-US" altLang="en-US" sz="2800" dirty="0"/>
              <a:t>Research established importance of EI/ECSE and </a:t>
            </a:r>
            <a:r>
              <a:rPr lang="en-US" altLang="en-US" sz="2800" dirty="0" smtClean="0"/>
              <a:t>practices that improve outcomes for children</a:t>
            </a:r>
            <a:endParaRPr lang="en-US" altLang="en-US" sz="2800" dirty="0"/>
          </a:p>
          <a:p>
            <a:pPr>
              <a:lnSpc>
                <a:spcPct val="80000"/>
              </a:lnSpc>
            </a:pPr>
            <a:endParaRPr lang="en-US" altLang="en-US" sz="2800" dirty="0"/>
          </a:p>
          <a:p>
            <a:pPr>
              <a:lnSpc>
                <a:spcPct val="80000"/>
              </a:lnSpc>
            </a:pPr>
            <a:r>
              <a:rPr lang="en-US" altLang="en-US" sz="2800" dirty="0"/>
              <a:t>Many programs, practices, tools available through federal </a:t>
            </a:r>
            <a:r>
              <a:rPr lang="en-US" altLang="en-US" sz="2800" dirty="0" smtClean="0"/>
              <a:t>research and development  efforts </a:t>
            </a:r>
            <a:endParaRPr lang="en-US" altLang="en-US" sz="2800" dirty="0"/>
          </a:p>
          <a:p>
            <a:pPr>
              <a:lnSpc>
                <a:spcPct val="80000"/>
              </a:lnSpc>
            </a:pPr>
            <a:endParaRPr lang="en-US" altLang="en-US" sz="2800" dirty="0"/>
          </a:p>
          <a:p>
            <a:pPr>
              <a:lnSpc>
                <a:spcPct val="80000"/>
              </a:lnSpc>
            </a:pPr>
            <a:r>
              <a:rPr lang="en-US" altLang="en-US" sz="2800" dirty="0" smtClean="0"/>
              <a:t>DEC </a:t>
            </a:r>
            <a:r>
              <a:rPr lang="en-US" altLang="en-US" sz="2800" dirty="0"/>
              <a:t>had recently established an Executive </a:t>
            </a:r>
            <a:r>
              <a:rPr lang="en-US" altLang="en-US" sz="2800" dirty="0" smtClean="0"/>
              <a:t>Office</a:t>
            </a:r>
            <a:endParaRPr lang="en-US"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38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389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389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3891">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38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457200" y="274638"/>
            <a:ext cx="8229600" cy="944562"/>
          </a:xfrm>
        </p:spPr>
        <p:txBody>
          <a:bodyPr>
            <a:normAutofit fontScale="90000"/>
          </a:bodyPr>
          <a:lstStyle/>
          <a:p>
            <a:r>
              <a:rPr lang="en-US" altLang="en-US" sz="4000" b="1" dirty="0"/>
              <a:t>DEC Recommended Practices #</a:t>
            </a:r>
            <a:r>
              <a:rPr lang="en-US" altLang="en-US" sz="4000" b="1" dirty="0" smtClean="0"/>
              <a:t>1</a:t>
            </a:r>
            <a:br>
              <a:rPr lang="en-US" altLang="en-US" sz="4000" b="1" dirty="0" smtClean="0"/>
            </a:br>
            <a:r>
              <a:rPr lang="en-US" altLang="en-US" sz="4000" b="1" dirty="0" smtClean="0"/>
              <a:t>1991</a:t>
            </a:r>
            <a:endParaRPr lang="en-US" altLang="en-US" sz="4000" b="1" dirty="0"/>
          </a:p>
        </p:txBody>
      </p:sp>
      <p:sp>
        <p:nvSpPr>
          <p:cNvPr id="295939" name="Rectangle 3"/>
          <p:cNvSpPr>
            <a:spLocks noGrp="1" noChangeArrowheads="1"/>
          </p:cNvSpPr>
          <p:nvPr>
            <p:ph type="body" idx="1"/>
          </p:nvPr>
        </p:nvSpPr>
        <p:spPr>
          <a:xfrm>
            <a:off x="457200" y="1219200"/>
            <a:ext cx="8229600" cy="5334000"/>
          </a:xfrm>
        </p:spPr>
        <p:txBody>
          <a:bodyPr>
            <a:normAutofit/>
          </a:bodyPr>
          <a:lstStyle/>
          <a:p>
            <a:pPr>
              <a:lnSpc>
                <a:spcPct val="80000"/>
              </a:lnSpc>
            </a:pPr>
            <a:endParaRPr lang="en-US" altLang="en-US" sz="2800" dirty="0" smtClean="0"/>
          </a:p>
          <a:p>
            <a:pPr marL="0" indent="0">
              <a:buNone/>
            </a:pPr>
            <a:r>
              <a:rPr lang="en-US" altLang="en-US" sz="2800" dirty="0" smtClean="0"/>
              <a:t>Process</a:t>
            </a:r>
            <a:endParaRPr lang="en-US" altLang="en-US" sz="2800" dirty="0"/>
          </a:p>
          <a:p>
            <a:r>
              <a:rPr lang="en-US" altLang="en-US" sz="2800" dirty="0"/>
              <a:t>Identified major “strands” of practice, strand leaders, focus groups at DEC conference in St. Louis</a:t>
            </a:r>
          </a:p>
          <a:p>
            <a:r>
              <a:rPr lang="en-US" altLang="en-US" sz="2800" dirty="0"/>
              <a:t>Recommended practices by strand, conducted field validation (800 people)</a:t>
            </a:r>
          </a:p>
          <a:p>
            <a:pPr marL="0" indent="0">
              <a:buNone/>
            </a:pPr>
            <a:endParaRPr lang="en-US" altLang="en-US" sz="2800" dirty="0"/>
          </a:p>
          <a:p>
            <a:r>
              <a:rPr lang="en-US" altLang="en-US" sz="2800" dirty="0"/>
              <a:t>Result  - </a:t>
            </a:r>
            <a:r>
              <a:rPr lang="en-US" altLang="en-US" sz="2800" b="1" dirty="0"/>
              <a:t>415</a:t>
            </a:r>
            <a:r>
              <a:rPr lang="en-US" altLang="en-US" sz="2800" dirty="0"/>
              <a:t> Recommended </a:t>
            </a:r>
            <a:r>
              <a:rPr lang="en-US" altLang="en-US" sz="2800" dirty="0" smtClean="0"/>
              <a:t>Practices – 14 strands</a:t>
            </a:r>
            <a:endParaRPr lang="en-US" altLang="en-US" sz="2800" dirty="0"/>
          </a:p>
          <a:p>
            <a:pPr>
              <a:lnSpc>
                <a:spcPct val="80000"/>
              </a:lnSpc>
            </a:pPr>
            <a:endParaRPr lang="en-US" alt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p:txBody>
          <a:bodyPr/>
          <a:lstStyle/>
          <a:p>
            <a:r>
              <a:rPr lang="en-US" altLang="en-US" sz="4000" b="1" dirty="0"/>
              <a:t>1991 Criteria for Selecting Practices</a:t>
            </a:r>
          </a:p>
        </p:txBody>
      </p:sp>
      <p:sp>
        <p:nvSpPr>
          <p:cNvPr id="300035" name="Rectangle 3"/>
          <p:cNvSpPr>
            <a:spLocks noGrp="1" noChangeArrowheads="1"/>
          </p:cNvSpPr>
          <p:nvPr>
            <p:ph type="body" idx="1"/>
          </p:nvPr>
        </p:nvSpPr>
        <p:spPr/>
        <p:txBody>
          <a:bodyPr/>
          <a:lstStyle/>
          <a:p>
            <a:pPr>
              <a:lnSpc>
                <a:spcPct val="90000"/>
              </a:lnSpc>
              <a:buFontTx/>
              <a:buNone/>
            </a:pPr>
            <a:endParaRPr lang="en-US" altLang="en-US" sz="2400" dirty="0"/>
          </a:p>
          <a:p>
            <a:pPr lvl="1">
              <a:lnSpc>
                <a:spcPct val="90000"/>
              </a:lnSpc>
            </a:pPr>
            <a:r>
              <a:rPr lang="en-US" altLang="en-US" sz="3200" dirty="0" smtClean="0"/>
              <a:t>Research-based or values-based</a:t>
            </a:r>
            <a:endParaRPr lang="en-US" altLang="en-US" sz="3200" dirty="0"/>
          </a:p>
          <a:p>
            <a:pPr lvl="1">
              <a:lnSpc>
                <a:spcPct val="90000"/>
              </a:lnSpc>
            </a:pPr>
            <a:r>
              <a:rPr lang="en-US" altLang="en-US" sz="3200" dirty="0"/>
              <a:t>Family-centered</a:t>
            </a:r>
          </a:p>
          <a:p>
            <a:pPr lvl="1">
              <a:lnSpc>
                <a:spcPct val="90000"/>
              </a:lnSpc>
            </a:pPr>
            <a:r>
              <a:rPr lang="en-US" altLang="en-US" sz="3200" dirty="0"/>
              <a:t>Compatible with a multicultural perspective</a:t>
            </a:r>
          </a:p>
          <a:p>
            <a:pPr lvl="1">
              <a:lnSpc>
                <a:spcPct val="90000"/>
              </a:lnSpc>
            </a:pPr>
            <a:r>
              <a:rPr lang="en-US" altLang="en-US" sz="3200" dirty="0"/>
              <a:t>Cross-disciplinary </a:t>
            </a:r>
          </a:p>
          <a:p>
            <a:pPr lvl="1">
              <a:lnSpc>
                <a:spcPct val="90000"/>
              </a:lnSpc>
            </a:pPr>
            <a:r>
              <a:rPr lang="en-US" altLang="en-US" sz="3200" dirty="0"/>
              <a:t>Developmentally/chronologically age </a:t>
            </a:r>
            <a:r>
              <a:rPr lang="en-US" altLang="en-US" sz="3200" dirty="0" smtClean="0"/>
              <a:t>appropriate</a:t>
            </a:r>
          </a:p>
          <a:p>
            <a:pPr lvl="1">
              <a:lnSpc>
                <a:spcPct val="90000"/>
              </a:lnSpc>
            </a:pPr>
            <a:r>
              <a:rPr lang="en-US" altLang="en-US" sz="3200" dirty="0"/>
              <a:t>Principle of normalization</a:t>
            </a:r>
          </a:p>
          <a:p>
            <a:pPr lvl="1">
              <a:lnSpc>
                <a:spcPct val="90000"/>
              </a:lnSpc>
            </a:pPr>
            <a:endParaRPr lang="en-US" altLang="en-US" sz="3200" dirty="0"/>
          </a:p>
          <a:p>
            <a:pPr marL="457200" lvl="1" indent="0">
              <a:lnSpc>
                <a:spcPct val="90000"/>
              </a:lnSpc>
              <a:buNone/>
            </a:pPr>
            <a:endParaRPr lang="en-US"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Recommended Practices in 1993</a:t>
            </a:r>
            <a:endParaRPr lang="en-US" dirty="0"/>
          </a:p>
        </p:txBody>
      </p:sp>
      <p:pic>
        <p:nvPicPr>
          <p:cNvPr id="306178" name="Picture 2" descr="Picture of the DEC Recommended Practices Task Force document from 199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4072" y="1295400"/>
            <a:ext cx="3867727" cy="533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4343400" cy="1143000"/>
          </a:xfrm>
        </p:spPr>
        <p:txBody>
          <a:bodyPr>
            <a:normAutofit fontScale="90000"/>
          </a:bodyPr>
          <a:lstStyle/>
          <a:p>
            <a:r>
              <a:rPr lang="en-US" dirty="0" smtClean="0"/>
              <a:t>First version of DEC Recommended Practices Book</a:t>
            </a:r>
            <a:endParaRPr lang="en-US" dirty="0"/>
          </a:p>
        </p:txBody>
      </p:sp>
      <p:pic>
        <p:nvPicPr>
          <p:cNvPr id="308226" name="Picture 2" descr="Picture of the first version of DEC Recommended Practices Bo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1066800"/>
            <a:ext cx="4953000" cy="556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1_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34_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35_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36_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6_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8_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9_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0_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14_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29_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31_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393</TotalTime>
  <Words>1735</Words>
  <Application>Microsoft Office PowerPoint</Application>
  <PresentationFormat>On-screen Show (4:3)</PresentationFormat>
  <Paragraphs>272</Paragraphs>
  <Slides>39</Slides>
  <Notes>12</Notes>
  <HiddenSlides>0</HiddenSlides>
  <MMClips>0</MMClips>
  <ScaleCrop>false</ScaleCrop>
  <HeadingPairs>
    <vt:vector size="6" baseType="variant">
      <vt:variant>
        <vt:lpstr>Theme</vt:lpstr>
      </vt:variant>
      <vt:variant>
        <vt:i4>13</vt:i4>
      </vt:variant>
      <vt:variant>
        <vt:lpstr>Embedded OLE Servers</vt:lpstr>
      </vt:variant>
      <vt:variant>
        <vt:i4>1</vt:i4>
      </vt:variant>
      <vt:variant>
        <vt:lpstr>Slide Titles</vt:lpstr>
      </vt:variant>
      <vt:variant>
        <vt:i4>39</vt:i4>
      </vt:variant>
    </vt:vector>
  </HeadingPairs>
  <TitlesOfParts>
    <vt:vector size="53" baseType="lpstr">
      <vt:lpstr>2_Office Theme</vt:lpstr>
      <vt:lpstr>3_Office Theme</vt:lpstr>
      <vt:lpstr>6_Office Theme</vt:lpstr>
      <vt:lpstr>8_Office Theme</vt:lpstr>
      <vt:lpstr>9_Office Theme</vt:lpstr>
      <vt:lpstr>10_Office Theme</vt:lpstr>
      <vt:lpstr>14_Office Theme</vt:lpstr>
      <vt:lpstr>29_Office Theme</vt:lpstr>
      <vt:lpstr>31_Office Theme</vt:lpstr>
      <vt:lpstr>1_Office Theme</vt:lpstr>
      <vt:lpstr>34_Office Theme</vt:lpstr>
      <vt:lpstr>35_Office Theme</vt:lpstr>
      <vt:lpstr>36_Office Theme</vt:lpstr>
      <vt:lpstr>Document</vt:lpstr>
      <vt:lpstr> DEC Recommended Practices:  Building the Evidence Base for our Practice   </vt:lpstr>
      <vt:lpstr>Agenda</vt:lpstr>
      <vt:lpstr>Historical Context</vt:lpstr>
      <vt:lpstr>DEC Recommended Practices:  Historical Context (1991)</vt:lpstr>
      <vt:lpstr>Historical Context, cont.</vt:lpstr>
      <vt:lpstr>DEC Recommended Practices #1 1991</vt:lpstr>
      <vt:lpstr>1991 Criteria for Selecting Practices</vt:lpstr>
      <vt:lpstr>The Recommended Practices in 1993</vt:lpstr>
      <vt:lpstr>First version of DEC Recommended Practices Book</vt:lpstr>
      <vt:lpstr>DEC Recommended Practices #2 1998</vt:lpstr>
      <vt:lpstr>Improving the Processes  for Identifying Practices</vt:lpstr>
      <vt:lpstr>Results </vt:lpstr>
      <vt:lpstr>2000 Version </vt:lpstr>
      <vt:lpstr>2005 Version</vt:lpstr>
      <vt:lpstr>Process for Updating  the  DEC Recommended Practices</vt:lpstr>
      <vt:lpstr>Updating DEC RP: Timelines and Milestones</vt:lpstr>
      <vt:lpstr>Updating DEC RP: Timelines and Milestones (continued)</vt:lpstr>
      <vt:lpstr>WHAT: Revision and Validation of  Division for Early Childhood (DEC) Recommended Practices</vt:lpstr>
      <vt:lpstr>Framework, Parameters,  and Key Working Definitions</vt:lpstr>
      <vt:lpstr>Definitions</vt:lpstr>
      <vt:lpstr>Parameters for Revised RP</vt:lpstr>
      <vt:lpstr>WHO: RP Revisions</vt:lpstr>
      <vt:lpstr>WHO: Additional Support</vt:lpstr>
      <vt:lpstr>HOW: Iterative Cycles</vt:lpstr>
      <vt:lpstr>Nominating and Validating Evidence</vt:lpstr>
      <vt:lpstr>Evidence Validation Activities</vt:lpstr>
      <vt:lpstr>Evidence Validation Activities (continued)</vt:lpstr>
      <vt:lpstr>Coding Framework* for Validating Evidence</vt:lpstr>
      <vt:lpstr>Field Input Survey Dec. 18 to Feb. 3 </vt:lpstr>
      <vt:lpstr>I understand the content of the practice as written</vt:lpstr>
      <vt:lpstr>I believe this practice is important enough to be a Recommended Practice</vt:lpstr>
      <vt:lpstr>Developing an Ongoing Process</vt:lpstr>
      <vt:lpstr>Examples of Web-Based Systems</vt:lpstr>
      <vt:lpstr>ASHA’s evidence maps</vt:lpstr>
      <vt:lpstr>Discussion</vt:lpstr>
      <vt:lpstr>Discussion Question #1</vt:lpstr>
      <vt:lpstr>Discussion Question #2</vt:lpstr>
      <vt:lpstr>Discussion Question # 3</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 Recommended Practices: Building the Evidence Base for our Practice</dc:title>
  <dc:subject>DEC Recommended Practices: Building the Evidence Base for our Practice</dc:subject>
  <dc:creator>Office of Special Education Programs (OSEP)</dc:creator>
  <cp:lastModifiedBy>Linda Pady</cp:lastModifiedBy>
  <cp:revision>51</cp:revision>
  <dcterms:created xsi:type="dcterms:W3CDTF">2014-04-18T21:15:53Z</dcterms:created>
  <dcterms:modified xsi:type="dcterms:W3CDTF">2014-07-14T16:49:21Z</dcterms:modified>
  <cp:category>Public Domain</cp:category>
</cp:coreProperties>
</file>