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3"/>
  </p:notesMasterIdLst>
  <p:sldIdLst>
    <p:sldId id="289" r:id="rId2"/>
    <p:sldId id="256" r:id="rId3"/>
    <p:sldId id="288" r:id="rId4"/>
    <p:sldId id="290" r:id="rId5"/>
    <p:sldId id="260" r:id="rId6"/>
    <p:sldId id="308" r:id="rId7"/>
    <p:sldId id="292" r:id="rId8"/>
    <p:sldId id="293" r:id="rId9"/>
    <p:sldId id="294" r:id="rId10"/>
    <p:sldId id="296" r:id="rId11"/>
    <p:sldId id="297" r:id="rId12"/>
    <p:sldId id="298" r:id="rId13"/>
    <p:sldId id="303" r:id="rId14"/>
    <p:sldId id="304" r:id="rId15"/>
    <p:sldId id="306" r:id="rId16"/>
    <p:sldId id="307" r:id="rId17"/>
    <p:sldId id="309" r:id="rId18"/>
    <p:sldId id="310" r:id="rId19"/>
    <p:sldId id="311" r:id="rId20"/>
    <p:sldId id="312" r:id="rId21"/>
    <p:sldId id="31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aeyaert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778" autoAdjust="0"/>
    <p:restoredTop sz="86450" autoAdjust="0"/>
  </p:normalViewPr>
  <p:slideViewPr>
    <p:cSldViewPr snapToGrid="0">
      <p:cViewPr>
        <p:scale>
          <a:sx n="66" d="100"/>
          <a:sy n="66" d="100"/>
        </p:scale>
        <p:origin x="-864" y="-966"/>
      </p:cViewPr>
      <p:guideLst>
        <p:guide orient="horz" pos="16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044A9-E2C5-5548-85C8-BE3ECFE412FB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C72D7-A7E9-1F4F-BDBF-3F8EE913A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5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C72D7-A7E9-1F4F-BDBF-3F8EE913A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97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Explain that they will see 3 different kids and one Go</a:t>
            </a:r>
            <a:r>
              <a:rPr lang="en-US" baseline="0" dirty="0" smtClean="0"/>
              <a:t> Animate presentation (an option we made available for those who felt uncomfortable presenting)</a:t>
            </a:r>
            <a:endParaRPr lang="en-US" dirty="0" smtClean="0"/>
          </a:p>
          <a:p>
            <a:r>
              <a:rPr lang="en-US" dirty="0" smtClean="0"/>
              <a:t>2. Prime the audience to listen for the results (instead</a:t>
            </a:r>
            <a:r>
              <a:rPr lang="en-US" baseline="0" dirty="0" smtClean="0"/>
              <a:t> of me telling you)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BA63E-A966-FE4B-A586-782CE4BD78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C72D7-A7E9-1F4F-BDBF-3F8EE913A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4B5A60"/>
                </a:solidFill>
              </a:rPr>
              <a:t>91% of eighth-grade students with disabilities performed at or below the basic level in reading, with 60% performing below basic (NAEP, 2013)</a:t>
            </a: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1200" dirty="0" smtClean="0">
                <a:solidFill>
                  <a:schemeClr val="accent1"/>
                </a:solidFill>
              </a:rPr>
              <a:t>The</a:t>
            </a:r>
            <a:r>
              <a:rPr lang="en-US" sz="1200" baseline="0" dirty="0" smtClean="0">
                <a:solidFill>
                  <a:schemeClr val="accent1"/>
                </a:solidFill>
              </a:rPr>
              <a:t> statistic that grabbed our attention in thinking about this development effort -- </a:t>
            </a:r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1200" dirty="0" smtClean="0">
                <a:solidFill>
                  <a:schemeClr val="accent1"/>
                </a:solidFill>
              </a:rPr>
              <a:t>Most students with learning disabilities experience significant social and emotional strain in school, hold negative emotions about reading, and exhibit low motivation for reading including text avoidant behavior </a:t>
            </a: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Motivation for reading, [background knowledge, effective use of strategies, and word knowledge] seem to contribute much more strongly to literacy outcomes than word recognition or reading fluency </a:t>
            </a:r>
            <a:r>
              <a:rPr lang="en-US" i="1" dirty="0" smtClean="0">
                <a:solidFill>
                  <a:schemeClr val="accent1"/>
                </a:solidFill>
              </a:rPr>
              <a:t>per se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endParaRPr lang="en-US" sz="1200" dirty="0" smtClean="0">
              <a:solidFill>
                <a:schemeClr val="accent1"/>
              </a:solidFill>
            </a:endParaRP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pPr marL="228600" indent="-228600"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Lack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sufficient knowledge about text conventions and structures</a:t>
            </a:r>
            <a:r>
              <a:rPr lang="en-US" baseline="0" dirty="0" smtClean="0">
                <a:solidFill>
                  <a:schemeClr val="accent1"/>
                </a:solidFill>
              </a:rPr>
              <a:t> &amp; </a:t>
            </a:r>
            <a:r>
              <a:rPr lang="en-US" dirty="0" smtClean="0">
                <a:solidFill>
                  <a:schemeClr val="accent1"/>
                </a:solidFill>
              </a:rPr>
              <a:t>Do</a:t>
            </a:r>
            <a:r>
              <a:rPr lang="en-US" baseline="0" dirty="0" smtClean="0">
                <a:solidFill>
                  <a:schemeClr val="accent1"/>
                </a:solidFill>
              </a:rPr>
              <a:t> not have access to or flexible use of </a:t>
            </a:r>
            <a:r>
              <a:rPr lang="en-US" dirty="0" smtClean="0">
                <a:solidFill>
                  <a:schemeClr val="accent1"/>
                </a:solidFill>
              </a:rPr>
              <a:t>appropriate text comprehension strategies</a:t>
            </a:r>
            <a:endParaRPr lang="en-US" baseline="0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4.</a:t>
            </a:r>
            <a:r>
              <a:rPr lang="en-US" baseline="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Reading comprehension strategy instruction yields relatively large on literacy</a:t>
            </a:r>
            <a:r>
              <a:rPr lang="en-US" baseline="0" dirty="0" smtClean="0">
                <a:solidFill>
                  <a:schemeClr val="accent1"/>
                </a:solidFill>
              </a:rPr>
              <a:t> outcomes ITEM 4&amp;5</a:t>
            </a:r>
            <a:endParaRPr lang="en-US" sz="1200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C72D7-A7E9-1F4F-BDBF-3F8EE913A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Create conditions that catalyze ubiquitous practice with text across the curriculum by fostering a passionate interest and investment in reading for students who have traditionally been uninterested in, or disenfranchised by, traditional classroom literacy practices. </a:t>
            </a:r>
          </a:p>
          <a:p>
            <a:pPr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Provide opportunities for authentic, valuable and relevant experiences with text that are UDL – “just right” reading instruction around text comprehension strategies including self questioning, reflection, monitoring understanding, and active processing of meaning from text.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C72D7-A7E9-1F4F-BDBF-3F8EE913A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C72D7-A7E9-1F4F-BDBF-3F8EE913A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5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C72D7-A7E9-1F4F-BDBF-3F8EE913A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4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C72D7-A7E9-1F4F-BDBF-3F8EE913A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C72D7-A7E9-1F4F-BDBF-3F8EE913A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67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C72D7-A7E9-1F4F-BDBF-3F8EE913A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3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700" y="411479"/>
            <a:ext cx="8390427" cy="6294121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590702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6AD8D91A-A2EE-4B54-B3C6-F6C67903BA9C}" type="datetime1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1B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Tube_CAST_720x480_Middl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1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645" y="706505"/>
            <a:ext cx="5419232" cy="175260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62921"/>
          </a:xfrm>
          <a:prstGeom prst="rect">
            <a:avLst/>
          </a:prstGeom>
          <a:solidFill>
            <a:srgbClr val="6A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83935" y="-44856"/>
            <a:ext cx="1623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www.cast.org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1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57428" cy="6364224"/>
              <a:chOff x="247157" y="247430"/>
              <a:chExt cx="8657428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281793" y="1009627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ln>
                    <a:solidFill>
                      <a:schemeClr val="bg2">
                        <a:lumMod val="50000"/>
                      </a:schemeClr>
                    </a:solidFill>
                  </a:ln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44158"/>
            <a:ext cx="7989443" cy="771842"/>
          </a:xfrm>
        </p:spPr>
        <p:txBody>
          <a:bodyPr/>
          <a:lstStyle>
            <a:lvl1pPr algn="l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B6C73"/>
                </a:solidFill>
              </a:defRPr>
            </a:lvl1pPr>
            <a:lvl2pPr>
              <a:defRPr>
                <a:solidFill>
                  <a:srgbClr val="5B6C73"/>
                </a:solidFill>
              </a:defRPr>
            </a:lvl2pPr>
            <a:lvl3pPr>
              <a:defRPr>
                <a:solidFill>
                  <a:srgbClr val="5B6C73"/>
                </a:solidFill>
              </a:defRPr>
            </a:lvl3pPr>
            <a:lvl4pPr>
              <a:defRPr>
                <a:solidFill>
                  <a:srgbClr val="5B6C73"/>
                </a:solidFill>
              </a:defRPr>
            </a:lvl4pPr>
            <a:lvl5pPr>
              <a:defRPr>
                <a:solidFill>
                  <a:srgbClr val="5B6C7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8B99C93-F56F-46AB-9EB8-53614A95B15F}" type="datetime1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138546"/>
            <a:ext cx="8555182" cy="99291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267578" y="1187078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34338" cy="6364224"/>
              <a:chOff x="247157" y="247430"/>
              <a:chExt cx="8634338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8703" y="1416119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186429"/>
            <a:ext cx="7968384" cy="1152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128704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8B99C93-F56F-46AB-9EB8-53614A95B15F}" type="datetime1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Stakeholders’ Roles: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86554"/>
            <a:ext cx="7342188" cy="25169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Universal Design for Learning and the Process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Research in Development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July, 2014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David H. Rose, Ted </a:t>
            </a:r>
            <a:r>
              <a:rPr lang="en-US" dirty="0" err="1" smtClean="0"/>
              <a:t>Hasselbring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Gabrielle </a:t>
            </a:r>
            <a:r>
              <a:rPr lang="en-US" dirty="0" err="1" smtClean="0"/>
              <a:t>Rappolt</a:t>
            </a:r>
            <a:r>
              <a:rPr lang="en-US" dirty="0" err="1"/>
              <a:t>-</a:t>
            </a:r>
            <a:r>
              <a:rPr lang="en-US" dirty="0" err="1" smtClean="0"/>
              <a:t>Schlichtmann</a:t>
            </a:r>
            <a:r>
              <a:rPr lang="en-US" dirty="0" smtClean="0"/>
              <a:t>, and Samantha Daley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656" y="1397001"/>
            <a:ext cx="3566160" cy="51839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Waterfall </a:t>
            </a:r>
            <a:r>
              <a:rPr lang="en-US" dirty="0" smtClean="0"/>
              <a:t>Process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Fixed time</a:t>
            </a:r>
          </a:p>
          <a:p>
            <a:r>
              <a:rPr lang="en-US" dirty="0"/>
              <a:t>Fixed budget</a:t>
            </a:r>
          </a:p>
          <a:p>
            <a:r>
              <a:rPr lang="en-US" dirty="0"/>
              <a:t>Fixed scope and requirements</a:t>
            </a:r>
          </a:p>
          <a:p>
            <a:r>
              <a:rPr lang="en-US" dirty="0"/>
              <a:t>Hard to deal with uncertainty of </a:t>
            </a:r>
            <a:r>
              <a:rPr lang="en-US" dirty="0" smtClean="0"/>
              <a:t>estimates</a:t>
            </a:r>
          </a:p>
          <a:p>
            <a:r>
              <a:rPr lang="en-US" dirty="0" smtClean="0"/>
              <a:t>Hard to deal with uncertainty of requirements</a:t>
            </a:r>
            <a:endParaRPr lang="en-US" dirty="0"/>
          </a:p>
          <a:p>
            <a:r>
              <a:rPr lang="en-US" dirty="0"/>
              <a:t>No way to take advantage of learning as you go</a:t>
            </a:r>
          </a:p>
          <a:p>
            <a:endParaRPr lang="en-US" dirty="0"/>
          </a:p>
        </p:txBody>
      </p:sp>
      <p:pic>
        <p:nvPicPr>
          <p:cNvPr id="5" name="Content Placeholder 7" descr="Drawing of a foundation of a pyramid" title="Drawing of a foundation of a pyrami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57" b="-29057"/>
          <a:stretch>
            <a:fillRect/>
          </a:stretch>
        </p:blipFill>
        <p:spPr>
          <a:xfrm>
            <a:off x="1348592" y="1879180"/>
            <a:ext cx="2303318" cy="126673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104" y="1431636"/>
            <a:ext cx="3566160" cy="46437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Agile Process</a:t>
            </a:r>
          </a:p>
          <a:p>
            <a:endParaRPr lang="en-US" dirty="0"/>
          </a:p>
        </p:txBody>
      </p:sp>
      <p:pic>
        <p:nvPicPr>
          <p:cNvPr id="7" name="Content Placeholder 3" descr="Drawing of a pyramid displaying a progressive increase in size.  " title="Drawing of a pyramid displaying a progressive increase in size.  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8" t="43331" r="700" b="5304"/>
          <a:stretch/>
        </p:blipFill>
        <p:spPr>
          <a:xfrm>
            <a:off x="5361905" y="1824409"/>
            <a:ext cx="2082321" cy="15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—Waterfall and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929" y="1212272"/>
            <a:ext cx="4503162" cy="56919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Waterfall </a:t>
            </a:r>
            <a:r>
              <a:rPr lang="en-US" dirty="0" smtClean="0"/>
              <a:t>Process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Fixed time</a:t>
            </a:r>
            <a:br>
              <a:rPr lang="en-US" sz="1400" dirty="0" smtClean="0"/>
            </a:br>
            <a:r>
              <a:rPr lang="en-US" sz="1400" dirty="0" smtClean="0"/>
              <a:t>Fixed budget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dirty="0"/>
              <a:t>Fixed scope and requirements</a:t>
            </a:r>
          </a:p>
          <a:p>
            <a:pPr>
              <a:lnSpc>
                <a:spcPct val="90000"/>
              </a:lnSpc>
            </a:pPr>
            <a:r>
              <a:rPr lang="en-US" dirty="0"/>
              <a:t>Hard to deal with uncertainty of </a:t>
            </a:r>
            <a:r>
              <a:rPr lang="en-US" dirty="0" smtClean="0"/>
              <a:t>estimates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Hard to deal with uncertainty of requirements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 way to take advantage of learning as you go</a:t>
            </a:r>
          </a:p>
          <a:p>
            <a:endParaRPr lang="en-US" dirty="0"/>
          </a:p>
        </p:txBody>
      </p:sp>
      <p:pic>
        <p:nvPicPr>
          <p:cNvPr id="5" name="Content Placeholder 7" descr="Drawing of a foundation of a pyramid" title="Drawing of a foundation of a pyrami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57" b="-29057"/>
          <a:stretch>
            <a:fillRect/>
          </a:stretch>
        </p:blipFill>
        <p:spPr>
          <a:xfrm>
            <a:off x="1348592" y="1879180"/>
            <a:ext cx="2303318" cy="126673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0" y="1246909"/>
            <a:ext cx="4699000" cy="56110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Agile </a:t>
            </a:r>
            <a:r>
              <a:rPr lang="en-US" dirty="0" smtClean="0"/>
              <a:t>Process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Variable scope, evolving requirements</a:t>
            </a:r>
          </a:p>
          <a:p>
            <a:r>
              <a:rPr lang="en-US" dirty="0" smtClean="0"/>
              <a:t>Expect time estimates to be </a:t>
            </a:r>
            <a:br>
              <a:rPr lang="en-US" dirty="0" smtClean="0"/>
            </a:br>
            <a:r>
              <a:rPr lang="en-US" dirty="0" smtClean="0"/>
              <a:t>uncertain</a:t>
            </a:r>
          </a:p>
          <a:p>
            <a:r>
              <a:rPr lang="en-US" dirty="0" smtClean="0"/>
              <a:t>Welcome changes in </a:t>
            </a:r>
            <a:br>
              <a:rPr lang="en-US" dirty="0" smtClean="0"/>
            </a:br>
            <a:r>
              <a:rPr lang="en-US" dirty="0" smtClean="0"/>
              <a:t>requirements</a:t>
            </a:r>
          </a:p>
          <a:p>
            <a:r>
              <a:rPr lang="en-US" dirty="0" smtClean="0"/>
              <a:t>Encourage learning as you go:  continuous improvement</a:t>
            </a:r>
            <a:endParaRPr lang="en-US" dirty="0"/>
          </a:p>
        </p:txBody>
      </p:sp>
      <p:pic>
        <p:nvPicPr>
          <p:cNvPr id="7" name="Content Placeholder 3" descr="Drawing of a pyramid displaying a progressive increase in size.  " title="Drawing of a pyramid displaying a progressive increase in size.  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8" t="43331" r="700" b="5304"/>
          <a:stretch/>
        </p:blipFill>
        <p:spPr>
          <a:xfrm>
            <a:off x="5384996" y="1581958"/>
            <a:ext cx="2082321" cy="1529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909" y="3244278"/>
            <a:ext cx="82896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 </a:t>
            </a:r>
            <a:r>
              <a:rPr lang="en-US" dirty="0"/>
              <a:t>time</a:t>
            </a:r>
            <a:br>
              <a:rPr lang="en-US" dirty="0"/>
            </a:br>
            <a:r>
              <a:rPr lang="en-US" dirty="0"/>
              <a:t>Fixed budget</a:t>
            </a:r>
          </a:p>
        </p:txBody>
      </p:sp>
    </p:spTree>
    <p:extLst>
      <p:ext uri="{BB962C8B-B14F-4D97-AF65-F5344CB8AC3E}">
        <p14:creationId xmlns:p14="http://schemas.microsoft.com/office/powerpoint/2010/main" val="27332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5" y="138546"/>
            <a:ext cx="8712868" cy="992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Agile &amp; Design-Based Research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" name="Picture 17" descr="Arrow that begins straight and makes a circle in the middle and then continues straight. On the left is classroom observation and the right is results.  The middle circle is labelled 2 week sprint.  " title="Staight arrow left to right with a loop in the midd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65" y="1302670"/>
            <a:ext cx="8559079" cy="1831523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900111" y="3158968"/>
            <a:ext cx="3566160" cy="2916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Action</a:t>
            </a:r>
          </a:p>
          <a:p>
            <a:pPr marL="0" indent="0">
              <a:buNone/>
            </a:pPr>
            <a:r>
              <a:rPr lang="en-US" dirty="0"/>
              <a:t>We had students try to create a review of an article they’d read by using </a:t>
            </a:r>
            <a:r>
              <a:rPr lang="en-US" dirty="0" err="1"/>
              <a:t>Glogster</a:t>
            </a:r>
            <a:r>
              <a:rPr lang="en-US" dirty="0"/>
              <a:t>—visually rich and easy-to-use blog software for kids. They were instantly hooked and engaged with creating reviews.</a:t>
            </a:r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648199" y="3137257"/>
            <a:ext cx="3566160" cy="2938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53E2A"/>
                </a:solidFill>
              </a:rPr>
              <a:t>Observation</a:t>
            </a:r>
          </a:p>
          <a:p>
            <a:pPr marL="0" indent="0">
              <a:buNone/>
            </a:pPr>
            <a:r>
              <a:rPr lang="en-US" dirty="0"/>
              <a:t>Distracted in the design details, however, they spent most of their time adjusting the visual aesthetics and layout, and got very little actual writing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Projects—Articles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4294967295"/>
          </p:nvPr>
        </p:nvSpPr>
        <p:spPr>
          <a:xfrm>
            <a:off x="344217" y="1215589"/>
            <a:ext cx="8110358" cy="1099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5B6C73"/>
                </a:solidFill>
              </a:rPr>
              <a:t>Goal: </a:t>
            </a:r>
            <a:r>
              <a:rPr lang="en-US" sz="1600" dirty="0">
                <a:solidFill>
                  <a:srgbClr val="5B6C73"/>
                </a:solidFill>
              </a:rPr>
              <a:t>Provide students with means to interact deeply with text by </a:t>
            </a:r>
            <a:r>
              <a:rPr lang="en-US" sz="1600" dirty="0" smtClean="0">
                <a:solidFill>
                  <a:srgbClr val="5B6C73"/>
                </a:solidFill>
              </a:rPr>
              <a:t>composing a project based </a:t>
            </a:r>
            <a:r>
              <a:rPr lang="en-US" sz="1600" dirty="0">
                <a:solidFill>
                  <a:srgbClr val="5B6C73"/>
                </a:solidFill>
              </a:rPr>
              <a:t>on </a:t>
            </a:r>
            <a:r>
              <a:rPr lang="en-US" sz="1600" dirty="0" smtClean="0">
                <a:solidFill>
                  <a:srgbClr val="5B6C73"/>
                </a:solidFill>
              </a:rPr>
              <a:t>articles.</a:t>
            </a:r>
            <a:r>
              <a:rPr lang="en-US" sz="1600" dirty="0">
                <a:solidFill>
                  <a:srgbClr val="5B6C73"/>
                </a:solidFill>
              </a:rPr>
              <a:t/>
            </a:r>
            <a:br>
              <a:rPr lang="en-US" sz="1600" dirty="0">
                <a:solidFill>
                  <a:srgbClr val="5B6C73"/>
                </a:solidFill>
              </a:rPr>
            </a:br>
            <a:r>
              <a:rPr lang="en-US" sz="1600" b="1" dirty="0" smtClean="0">
                <a:solidFill>
                  <a:srgbClr val="5B6C73"/>
                </a:solidFill>
              </a:rPr>
              <a:t>Sprint #1:  </a:t>
            </a:r>
            <a:r>
              <a:rPr lang="en-US" sz="1600" dirty="0" smtClean="0">
                <a:solidFill>
                  <a:srgbClr val="5B6C73"/>
                </a:solidFill>
              </a:rPr>
              <a:t>What happens when we ask students to compose projects using readily</a:t>
            </a:r>
            <a:r>
              <a:rPr lang="en-US" sz="1600" dirty="0">
                <a:solidFill>
                  <a:srgbClr val="5B6C73"/>
                </a:solidFill>
              </a:rPr>
              <a:t> </a:t>
            </a:r>
            <a:r>
              <a:rPr lang="en-US" sz="1600" dirty="0" smtClean="0">
                <a:solidFill>
                  <a:srgbClr val="5B6C73"/>
                </a:solidFill>
              </a:rPr>
              <a:t>available tools?</a:t>
            </a:r>
            <a:endParaRPr lang="en-US" sz="1600" dirty="0">
              <a:solidFill>
                <a:srgbClr val="5B6C73"/>
              </a:solidFill>
            </a:endParaRPr>
          </a:p>
        </p:txBody>
      </p:sp>
      <p:pic>
        <p:nvPicPr>
          <p:cNvPr id="13" name="Content Placeholder 12" descr="Image with three articles with short description" title="Image with three articles with short description"/>
          <p:cNvPicPr>
            <a:picLocks noGrp="1" noChangeAspect="1"/>
          </p:cNvPicPr>
          <p:nvPr>
            <p:ph idx="1"/>
          </p:nvPr>
        </p:nvPicPr>
        <p:blipFill>
          <a:blip r:embed="rId2"/>
          <a:srcRect l="3411" r="3411"/>
          <a:stretch>
            <a:fillRect/>
          </a:stretch>
        </p:blipFill>
        <p:spPr>
          <a:xfrm>
            <a:off x="683900" y="2336369"/>
            <a:ext cx="7945258" cy="425304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012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Projects—Reviews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18102" y="1105513"/>
            <a:ext cx="8571547" cy="8425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Sprint #1:  </a:t>
            </a:r>
            <a:r>
              <a:rPr lang="en-US" dirty="0"/>
              <a:t>What happens when we ask students to compose projects using readily available tools</a:t>
            </a:r>
            <a:r>
              <a:rPr lang="en-US" dirty="0" smtClean="0"/>
              <a:t>?  Creating reviews in </a:t>
            </a:r>
            <a:r>
              <a:rPr lang="en-US" dirty="0" err="1" smtClean="0"/>
              <a:t>Glogster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Screen captures of 4 different student projects on Glogster" title="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6" y="1950366"/>
            <a:ext cx="8602663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2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Projects—Flow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77853" y="1246369"/>
            <a:ext cx="8144480" cy="62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Sprint #2:  </a:t>
            </a:r>
            <a:r>
              <a:rPr lang="en-US" dirty="0" smtClean="0"/>
              <a:t>How does the flow work in a </a:t>
            </a:r>
            <a:r>
              <a:rPr lang="en-US" dirty="0" err="1" smtClean="0"/>
              <a:t>Udio</a:t>
            </a:r>
            <a:r>
              <a:rPr lang="en-US" dirty="0" smtClean="0"/>
              <a:t> prototype?</a:t>
            </a:r>
            <a:endParaRPr lang="en-US" dirty="0"/>
          </a:p>
        </p:txBody>
      </p:sp>
      <p:pic>
        <p:nvPicPr>
          <p:cNvPr id="7" name="Picture 6" descr="Diagram of work flow of a choosing an article and collecting information" title="Diagram of work flow of a choosing an article and collecting information"/>
          <p:cNvPicPr>
            <a:picLocks noChangeAspect="1"/>
          </p:cNvPicPr>
          <p:nvPr/>
        </p:nvPicPr>
        <p:blipFill rotWithShape="1">
          <a:blip r:embed="rId2"/>
          <a:srcRect b="2080"/>
          <a:stretch/>
        </p:blipFill>
        <p:spPr>
          <a:xfrm>
            <a:off x="644488" y="1853442"/>
            <a:ext cx="3628548" cy="463692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8" name="Picture 7" descr="Diagram of work flow for creating a review" title="Diagram of work flow for creating a review"/>
          <p:cNvPicPr>
            <a:picLocks noChangeAspect="1"/>
          </p:cNvPicPr>
          <p:nvPr/>
        </p:nvPicPr>
        <p:blipFill rotWithShape="1">
          <a:blip r:embed="rId3"/>
          <a:srcRect l="3784" r="2448"/>
          <a:stretch/>
        </p:blipFill>
        <p:spPr>
          <a:xfrm>
            <a:off x="4910428" y="1844702"/>
            <a:ext cx="3528045" cy="4631232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58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Projects—Styles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62829" y="1209087"/>
            <a:ext cx="8021638" cy="68903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5B6C73"/>
                </a:solidFill>
              </a:rPr>
              <a:t>Sprint #3:  </a:t>
            </a:r>
            <a:r>
              <a:rPr lang="en-US" dirty="0" smtClean="0">
                <a:solidFill>
                  <a:srgbClr val="5B6C73"/>
                </a:solidFill>
              </a:rPr>
              <a:t>What designs should be available?</a:t>
            </a:r>
          </a:p>
        </p:txBody>
      </p:sp>
      <p:pic>
        <p:nvPicPr>
          <p:cNvPr id="5" name="Picture Placeholder 4" descr="Collection of different designs to choose from when creating a project" title="Collection of different designs to choose from when creating a project"/>
          <p:cNvPicPr>
            <a:picLocks noGrp="1" noChangeAspect="1"/>
          </p:cNvPicPr>
          <p:nvPr>
            <p:ph idx="1"/>
          </p:nvPr>
        </p:nvPicPr>
        <p:blipFill>
          <a:blip r:embed="rId2"/>
          <a:srcRect t="18831" b="18831"/>
          <a:stretch>
            <a:fillRect/>
          </a:stretch>
        </p:blipFill>
        <p:spPr>
          <a:xfrm>
            <a:off x="421269" y="1854464"/>
            <a:ext cx="8346731" cy="4467945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590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Inclusive Research</a:t>
            </a:r>
            <a:endParaRPr lang="en-US" dirty="0"/>
          </a:p>
        </p:txBody>
      </p:sp>
      <p:pic>
        <p:nvPicPr>
          <p:cNvPr id="7" name="Content Placeholder 6" descr="Two arrows forming a circle.  Labelled UDL guidelines and student voice. In the middle has the terms UDL Research and PAR" title="Two arrows forming a circle.  Labelled UDL guidelines and student voice. In the middle has the terms UDL Research and PA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48" r="-8048"/>
          <a:stretch>
            <a:fillRect/>
          </a:stretch>
        </p:blipFill>
        <p:spPr>
          <a:xfrm>
            <a:off x="617913" y="1725923"/>
            <a:ext cx="7965364" cy="42638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027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as Partners</a:t>
            </a:r>
            <a:endParaRPr lang="en-US" dirty="0"/>
          </a:p>
        </p:txBody>
      </p:sp>
      <p:pic>
        <p:nvPicPr>
          <p:cNvPr id="8" name="Content Placeholder 7" descr="Diagram with a research question in the center with student answers in circles surrounding it" title="Diagram with a research question in the center with student answers in circles surrounding it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" t="1195" r="173"/>
          <a:stretch/>
        </p:blipFill>
        <p:spPr>
          <a:xfrm rot="16200000">
            <a:off x="2433864" y="439964"/>
            <a:ext cx="4252686" cy="644978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332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0" y="138546"/>
            <a:ext cx="8664813" cy="9929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B6C73"/>
                </a:solidFill>
              </a:rPr>
              <a:t>Creating the Content</a:t>
            </a:r>
            <a:endParaRPr lang="en-US" dirty="0">
              <a:solidFill>
                <a:srgbClr val="5B6C73"/>
              </a:solidFill>
            </a:endParaRPr>
          </a:p>
        </p:txBody>
      </p:sp>
      <p:pic>
        <p:nvPicPr>
          <p:cNvPr id="8" name="Content Placeholder 7" descr="Image of a survey of eight reading topics" title="Image of a survey of eight reading topics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5" r="-8235"/>
          <a:stretch/>
        </p:blipFill>
        <p:spPr>
          <a:xfrm>
            <a:off x="181416" y="1536372"/>
            <a:ext cx="4349430" cy="4790104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9" name="Content Placeholder 8" descr="Image of a survey of six reading topics" title="Image of a survey of six reading topics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96" b="-16096"/>
          <a:stretch>
            <a:fillRect/>
          </a:stretch>
        </p:blipFill>
        <p:spPr>
          <a:xfrm>
            <a:off x="4757942" y="1520692"/>
            <a:ext cx="4146973" cy="4567135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336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07896" y="1176428"/>
            <a:ext cx="5248692" cy="1617579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National Center on the Use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of Emerging Technologies to Improve Literacy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Achievement for Students</a:t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with Disabilities in Middle School</a:t>
            </a:r>
          </a:p>
        </p:txBody>
      </p:sp>
      <p:pic>
        <p:nvPicPr>
          <p:cNvPr id="9" name="Picture 8" descr="Logo in an abstract shape of a person with seven sunburst lines" title="CET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6" y="1296745"/>
            <a:ext cx="1727200" cy="1397000"/>
          </a:xfrm>
          <a:prstGeom prst="rect">
            <a:avLst/>
          </a:prstGeom>
        </p:spPr>
      </p:pic>
      <p:pic>
        <p:nvPicPr>
          <p:cNvPr id="10" name="Picture 9" descr="Two girls at computer using headphones" title="Two girls at computer using headphones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505" y="3142487"/>
            <a:ext cx="3822730" cy="3083669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Teacher looking at student and student smiling while looking at computer" title="Teacher and student at compu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142487"/>
            <a:ext cx="4045684" cy="30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40" y="138546"/>
            <a:ext cx="8720633" cy="992910"/>
          </a:xfrm>
        </p:spPr>
        <p:txBody>
          <a:bodyPr/>
          <a:lstStyle/>
          <a:p>
            <a:r>
              <a:rPr lang="en-US" dirty="0" smtClean="0">
                <a:solidFill>
                  <a:srgbClr val="5B6C73"/>
                </a:solidFill>
              </a:rPr>
              <a:t>Doing the Analysis</a:t>
            </a:r>
            <a:endParaRPr lang="en-US" dirty="0">
              <a:solidFill>
                <a:srgbClr val="5B6C73"/>
              </a:solidFill>
            </a:endParaRPr>
          </a:p>
        </p:txBody>
      </p:sp>
      <p:pic>
        <p:nvPicPr>
          <p:cNvPr id="5" name="Content Placeholder 4" descr="Image of a section of a spreadsheet showing the results of a survey" title="Image of a section of a spreadsheet showing the results of a survey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9" b="15309"/>
          <a:stretch/>
        </p:blipFill>
        <p:spPr>
          <a:xfrm>
            <a:off x="346187" y="1755891"/>
            <a:ext cx="4022677" cy="4430245"/>
          </a:xfrm>
          <a:prstGeom prst="rect">
            <a:avLst/>
          </a:prstGeom>
          <a:ln w="12700" cap="sq" cmpd="sng">
            <a:solidFill>
              <a:schemeClr val="bg2"/>
            </a:solidFill>
            <a:miter lim="800000"/>
          </a:ln>
          <a:effectLst/>
        </p:spPr>
      </p:pic>
      <p:pic>
        <p:nvPicPr>
          <p:cNvPr id="6" name="Content Placeholder 5" descr="Image of a bar graph showing the results of a survey" title="Image of a bar graph showing the results of a survey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36" b="-27436"/>
          <a:stretch>
            <a:fillRect/>
          </a:stretch>
        </p:blipFill>
        <p:spPr>
          <a:xfrm>
            <a:off x="4726588" y="1771569"/>
            <a:ext cx="4043660" cy="4453355"/>
          </a:xfrm>
          <a:prstGeom prst="rect">
            <a:avLst/>
          </a:prstGeom>
          <a:ln w="12700" cap="sq" cmpd="sng">
            <a:solidFill>
              <a:srgbClr val="A6A6A6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371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Sharing the Results</a:t>
            </a:r>
            <a:endParaRPr lang="en-US" dirty="0"/>
          </a:p>
        </p:txBody>
      </p:sp>
      <p:pic>
        <p:nvPicPr>
          <p:cNvPr id="2050" name="Picture 2" descr="Image of student in classroom doing a presentation.  Poster image for movie showing students presenting their work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70681"/>
            <a:ext cx="8255000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6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UDL = Access to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1" y="1500909"/>
            <a:ext cx="7170161" cy="4564612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Emotional strain, negative </a:t>
            </a:r>
            <a:r>
              <a:rPr lang="en-US" dirty="0">
                <a:solidFill>
                  <a:schemeClr val="accent1"/>
                </a:solidFill>
              </a:rPr>
              <a:t>emotions about reading, 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and low </a:t>
            </a:r>
            <a:r>
              <a:rPr lang="en-US" dirty="0">
                <a:solidFill>
                  <a:schemeClr val="accent1"/>
                </a:solidFill>
              </a:rPr>
              <a:t>motivation for </a:t>
            </a:r>
            <a:r>
              <a:rPr lang="en-US" dirty="0" smtClean="0">
                <a:solidFill>
                  <a:schemeClr val="accent1"/>
                </a:solidFill>
              </a:rPr>
              <a:t>reading</a:t>
            </a:r>
          </a:p>
          <a:p>
            <a:pPr marL="0" indent="0">
              <a:spcBef>
                <a:spcPts val="200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r">
              <a:spcBef>
                <a:spcPts val="200"/>
              </a:spcBef>
              <a:buNone/>
            </a:pPr>
            <a:r>
              <a:rPr lang="en-US" sz="1600" dirty="0" smtClean="0">
                <a:solidFill>
                  <a:schemeClr val="accent2"/>
                </a:solidFill>
              </a:rPr>
              <a:t>Authentic</a:t>
            </a:r>
            <a:r>
              <a:rPr lang="en-US" sz="1600" dirty="0">
                <a:solidFill>
                  <a:schemeClr val="accent2"/>
                </a:solidFill>
              </a:rPr>
              <a:t>, Valuable and 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Relevant Experiences</a:t>
            </a:r>
            <a:endParaRPr lang="en-US" sz="1600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1600" dirty="0" smtClean="0">
              <a:solidFill>
                <a:srgbClr val="9C5238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 smtClean="0">
                <a:solidFill>
                  <a:srgbClr val="9C5238"/>
                </a:solidFill>
              </a:rPr>
              <a:t>Access </a:t>
            </a:r>
            <a:r>
              <a:rPr lang="en-US" sz="1600" dirty="0">
                <a:solidFill>
                  <a:srgbClr val="9C5238"/>
                </a:solidFill>
              </a:rPr>
              <a:t>to High Interest, </a:t>
            </a:r>
            <a:r>
              <a:rPr lang="en-US" sz="1600" dirty="0" smtClean="0">
                <a:solidFill>
                  <a:srgbClr val="9C5238"/>
                </a:solidFill>
              </a:rPr>
              <a:t/>
            </a:r>
            <a:br>
              <a:rPr lang="en-US" sz="1600" dirty="0" smtClean="0">
                <a:solidFill>
                  <a:srgbClr val="9C5238"/>
                </a:solidFill>
              </a:rPr>
            </a:br>
            <a:r>
              <a:rPr lang="en-US" sz="1600" dirty="0" smtClean="0">
                <a:solidFill>
                  <a:srgbClr val="9C5238"/>
                </a:solidFill>
              </a:rPr>
              <a:t>Age </a:t>
            </a:r>
            <a:r>
              <a:rPr lang="en-US" sz="1600" dirty="0">
                <a:solidFill>
                  <a:srgbClr val="9C5238"/>
                </a:solidFill>
              </a:rPr>
              <a:t>Appropriate </a:t>
            </a:r>
            <a:r>
              <a:rPr lang="en-US" sz="1600" dirty="0" smtClean="0">
                <a:solidFill>
                  <a:srgbClr val="9C5238"/>
                </a:solidFill>
              </a:rPr>
              <a:t>Texts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>
              <a:solidFill>
                <a:srgbClr val="9C5238"/>
              </a:solidFill>
            </a:endParaRPr>
          </a:p>
          <a:p>
            <a:pPr marL="0" indent="0" algn="r">
              <a:spcBef>
                <a:spcPts val="200"/>
              </a:spcBef>
              <a:buNone/>
            </a:pPr>
            <a:r>
              <a:rPr lang="en-US" sz="1600" dirty="0" smtClean="0">
                <a:solidFill>
                  <a:srgbClr val="9C5238"/>
                </a:solidFill>
              </a:rPr>
              <a:t>Productive Challenges</a:t>
            </a:r>
            <a:br>
              <a:rPr lang="en-US" sz="1600" dirty="0" smtClean="0">
                <a:solidFill>
                  <a:srgbClr val="9C5238"/>
                </a:solidFill>
              </a:rPr>
            </a:br>
            <a:r>
              <a:rPr lang="en-US" sz="1600" dirty="0" smtClean="0">
                <a:solidFill>
                  <a:srgbClr val="9C5238"/>
                </a:solidFill>
              </a:rPr>
              <a:t>Around Text </a:t>
            </a:r>
            <a:br>
              <a:rPr lang="en-US" sz="1600" dirty="0" smtClean="0">
                <a:solidFill>
                  <a:srgbClr val="9C5238"/>
                </a:solidFill>
              </a:rPr>
            </a:br>
            <a:r>
              <a:rPr lang="en-US" sz="1600" dirty="0" smtClean="0">
                <a:solidFill>
                  <a:srgbClr val="9C5238"/>
                </a:solidFill>
              </a:rPr>
              <a:t>Comprehension Strategies</a:t>
            </a:r>
            <a:endParaRPr lang="en-US" sz="1600" dirty="0">
              <a:solidFill>
                <a:srgbClr val="9C5238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sz="1600" dirty="0" smtClean="0">
                <a:solidFill>
                  <a:srgbClr val="9C5238"/>
                </a:solidFill>
              </a:rPr>
              <a:t>Ubiquitous </a:t>
            </a:r>
            <a:r>
              <a:rPr lang="en-US" sz="1600" dirty="0">
                <a:solidFill>
                  <a:srgbClr val="9C5238"/>
                </a:solidFill>
              </a:rPr>
              <a:t>Independent </a:t>
            </a:r>
            <a:r>
              <a:rPr lang="en-US" sz="1600" dirty="0" smtClean="0">
                <a:solidFill>
                  <a:srgbClr val="9C5238"/>
                </a:solidFill>
              </a:rPr>
              <a:t/>
            </a:r>
            <a:br>
              <a:rPr lang="en-US" sz="1600" dirty="0" smtClean="0">
                <a:solidFill>
                  <a:srgbClr val="9C5238"/>
                </a:solidFill>
              </a:rPr>
            </a:br>
            <a:r>
              <a:rPr lang="en-US" sz="1600" dirty="0" smtClean="0">
                <a:solidFill>
                  <a:srgbClr val="9C5238"/>
                </a:solidFill>
              </a:rPr>
              <a:t>Practice Across </a:t>
            </a:r>
            <a:r>
              <a:rPr lang="en-US" sz="1600" dirty="0">
                <a:solidFill>
                  <a:srgbClr val="9C5238"/>
                </a:solidFill>
              </a:rPr>
              <a:t>the </a:t>
            </a:r>
            <a:r>
              <a:rPr lang="en-US" sz="1600" dirty="0" smtClean="0">
                <a:solidFill>
                  <a:srgbClr val="9C5238"/>
                </a:solidFill>
              </a:rPr>
              <a:t/>
            </a:r>
            <a:br>
              <a:rPr lang="en-US" sz="1600" dirty="0" smtClean="0">
                <a:solidFill>
                  <a:srgbClr val="9C5238"/>
                </a:solidFill>
              </a:rPr>
            </a:br>
            <a:r>
              <a:rPr lang="en-US" sz="1600" dirty="0" smtClean="0">
                <a:solidFill>
                  <a:srgbClr val="9C5238"/>
                </a:solidFill>
              </a:rPr>
              <a:t>Curriculum</a:t>
            </a:r>
            <a:endParaRPr lang="en-US" sz="1600" dirty="0">
              <a:solidFill>
                <a:srgbClr val="9C5238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Three curved arrows forming a circle" title="Circling arrow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458" y="2848266"/>
            <a:ext cx="1906252" cy="19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&amp; Approach</a:t>
            </a:r>
            <a:endParaRPr lang="en-US" dirty="0"/>
          </a:p>
        </p:txBody>
      </p:sp>
      <p:pic>
        <p:nvPicPr>
          <p:cNvPr id="5" name="Picture 4" descr="Venn diagram with the word Udio in the middle with circles spiraling around the center" title="Venn diagram with circles spiraling around the cen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084878"/>
            <a:ext cx="6324600" cy="54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14292"/>
            <a:ext cx="8260672" cy="79898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B6C73"/>
                </a:solidFill>
              </a:rPr>
              <a:t>Overview</a:t>
            </a:r>
            <a:endParaRPr lang="en-US" dirty="0">
              <a:solidFill>
                <a:srgbClr val="5B6C73"/>
              </a:solidFill>
            </a:endParaRPr>
          </a:p>
        </p:txBody>
      </p:sp>
      <p:pic>
        <p:nvPicPr>
          <p:cNvPr id="1027" name="Picture 3" descr="Poster Image for Udio overview movie shows the explore page of Udio which displays article tiles from which students choose reading material." title="Screen Sho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7" y="1536927"/>
            <a:ext cx="5926137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31" y="138546"/>
            <a:ext cx="8555182" cy="992910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Transforming Roles: A Paradigm Shift</a:t>
            </a:r>
            <a:endParaRPr lang="en-US" sz="4000" dirty="0"/>
          </a:p>
        </p:txBody>
      </p:sp>
      <p:pic>
        <p:nvPicPr>
          <p:cNvPr id="6" name="Content Placeholder 5" descr="Cartoon figure holding a magnifying glass" title="Cartoon figure holding a magnifying glass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946" r="15946"/>
          <a:stretch>
            <a:fillRect/>
          </a:stretch>
        </p:blipFill>
        <p:spPr>
          <a:xfrm>
            <a:off x="3526943" y="1400196"/>
            <a:ext cx="2236646" cy="2463696"/>
          </a:xfrm>
        </p:spPr>
      </p:pic>
      <p:pic>
        <p:nvPicPr>
          <p:cNvPr id="4" name="Content Placeholder 3" descr="five circles each containing one of the following words sequentially from left to right:  Requirements, Design, Implementation, Verification, and Maintenance." title="five circles each containing one word: Requirements, Design, Implementation, Verification, and Maintenance.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-44804" b="-44804"/>
          <a:stretch>
            <a:fillRect/>
          </a:stretch>
        </p:blipFill>
        <p:spPr>
          <a:xfrm>
            <a:off x="0" y="3337257"/>
            <a:ext cx="9144000" cy="3850796"/>
          </a:xfrm>
        </p:spPr>
      </p:pic>
    </p:spTree>
    <p:extLst>
      <p:ext uri="{BB962C8B-B14F-4D97-AF65-F5344CB8AC3E}">
        <p14:creationId xmlns:p14="http://schemas.microsoft.com/office/powerpoint/2010/main" val="1703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Agile?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1819" y="1108364"/>
            <a:ext cx="8474363" cy="539172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dirty="0">
                <a:latin typeface="+mj-lt"/>
                <a:cs typeface="Avenir Heavy"/>
              </a:rPr>
              <a:t>The story of </a:t>
            </a:r>
            <a:r>
              <a:rPr lang="en-US" dirty="0" smtClean="0">
                <a:latin typeface="+mj-lt"/>
                <a:cs typeface="Avenir Heavy"/>
              </a:rPr>
              <a:t>the two </a:t>
            </a:r>
            <a:r>
              <a:rPr lang="en-US" dirty="0">
                <a:latin typeface="+mj-lt"/>
                <a:cs typeface="Avenir Heavy"/>
              </a:rPr>
              <a:t>pyramid </a:t>
            </a:r>
            <a:r>
              <a:rPr lang="en-US" dirty="0" smtClean="0">
                <a:latin typeface="+mj-lt"/>
                <a:cs typeface="Avenir Heavy"/>
              </a:rPr>
              <a:t>builders.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 smtClean="0">
              <a:latin typeface="Avenir Heavy"/>
              <a:cs typeface="Avenir Heavy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Next Condensed Medium"/>
              <a:cs typeface="Avenir Next Condensed Medium"/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Condensed Medium"/>
              <a:cs typeface="Avenir Next Condensed Medium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Next Condensed Medium"/>
              <a:cs typeface="Avenir Next Condensed Medium"/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Condensed Medium"/>
              <a:cs typeface="Avenir Next Condensed Medium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Next Condensed Medium"/>
              <a:cs typeface="Avenir Next Condensed Medium"/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Condensed Medium"/>
              <a:cs typeface="Avenir Next Condensed Medium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/>
                <a:cs typeface="Avenir Next Condensed Medium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/>
                <a:cs typeface="Avenir Next Condensed Medium"/>
              </a:rPr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/>
                <a:cs typeface="Avenir Next Condensed Medium"/>
              </a:rPr>
              <a:t>Source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/>
                <a:cs typeface="Avenir Next Condensed Medium"/>
              </a:rPr>
              <a:t>:  John Mayo-Smith, Information Week magazine http://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/>
                <a:cs typeface="Avenir Next Condensed Medium"/>
              </a:rPr>
              <a:t>is.gd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/>
                <a:cs typeface="Avenir Next Condensed Medium"/>
              </a:rPr>
              <a:t>/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/>
                <a:cs typeface="Avenir Next Condensed Medium"/>
              </a:rPr>
              <a:t>DzULAa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/>
                <a:cs typeface="Avenir Next Condensed Medium"/>
              </a:rPr>
              <a:t/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 Medium"/>
                <a:cs typeface="Avenir Next Condensed Medium"/>
              </a:rPr>
            </a:br>
            <a:endParaRPr lang="en-US" sz="2000" dirty="0">
              <a:latin typeface="Avenir Heavy"/>
              <a:cs typeface="Avenir Heavy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Next Condensed Medium"/>
              <a:cs typeface="Avenir Next Condensed Medium"/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Next Condensed Medium"/>
              <a:cs typeface="Avenir Next Condensed Medium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>
              <a:latin typeface="Avenir Heavy"/>
              <a:cs typeface="Avenir Heavy"/>
            </a:endParaRPr>
          </a:p>
        </p:txBody>
      </p:sp>
      <p:pic>
        <p:nvPicPr>
          <p:cNvPr id="3" name="Picture 2" descr="Photo of Egyptian pyramids" title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509147"/>
            <a:ext cx="7442200" cy="473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Waterfall</a:t>
            </a:r>
            <a:endParaRPr lang="en-US" dirty="0"/>
          </a:p>
        </p:txBody>
      </p:sp>
      <p:pic>
        <p:nvPicPr>
          <p:cNvPr id="3" name="Content Placeholder 7" descr="Drawing of a foundation of a pyramid" title="Drawing of a foundation of a pyrami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57" b="-29057"/>
          <a:stretch>
            <a:fillRect/>
          </a:stretch>
        </p:blipFill>
        <p:spPr>
          <a:xfrm>
            <a:off x="457200" y="1166019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pic>
        <p:nvPicPr>
          <p:cNvPr id="3" name="Content Placeholder 3" descr="Four images of pyramids with each image progressively increasing in size.  " title="Four images of pyramids with each image progressively increasing in siz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92" r="-18692"/>
          <a:stretch>
            <a:fillRect/>
          </a:stretch>
        </p:blipFill>
        <p:spPr>
          <a:xfrm>
            <a:off x="457200" y="1547004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2367</TotalTime>
  <Words>551</Words>
  <Application>Microsoft Office PowerPoint</Application>
  <PresentationFormat>On-screen Show (4:3)</PresentationFormat>
  <Paragraphs>105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Capital</vt:lpstr>
      <vt:lpstr>Transforming  Stakeholders’ Roles:</vt:lpstr>
      <vt:lpstr>National Center on the Use of Emerging Technologies to Improve Literacy Achievement for Students with Disabilities in Middle School</vt:lpstr>
      <vt:lpstr>UDL = Access to Learning </vt:lpstr>
      <vt:lpstr>Goals &amp; Approach</vt:lpstr>
      <vt:lpstr>Overview</vt:lpstr>
      <vt:lpstr>Transforming Roles: A Paradigm Shift</vt:lpstr>
      <vt:lpstr>What is Agile?</vt:lpstr>
      <vt:lpstr>Waterfall</vt:lpstr>
      <vt:lpstr>Agile</vt:lpstr>
      <vt:lpstr>Compare</vt:lpstr>
      <vt:lpstr>Compare —Waterfall and Agile</vt:lpstr>
      <vt:lpstr>Agile &amp; Design-Based Research</vt:lpstr>
      <vt:lpstr>Designing Projects—Articles</vt:lpstr>
      <vt:lpstr>Designing Projects—Reviews</vt:lpstr>
      <vt:lpstr>Designing Projects—Flow</vt:lpstr>
      <vt:lpstr>Designing Projects—Styles</vt:lpstr>
      <vt:lpstr>Inclusive Research</vt:lpstr>
      <vt:lpstr>Students as Partners</vt:lpstr>
      <vt:lpstr>Creating the Content</vt:lpstr>
      <vt:lpstr>Doing the Analysis</vt:lpstr>
      <vt:lpstr>Sharing the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Stakeholders' Roles:</dc:title>
  <dc:subject>Universal Design for Learning and the Process of Research in Development</dc:subject>
  <dc:creator>Office of Special Education Programs (OSEP) </dc:creator>
  <cp:lastModifiedBy>dmaeyaert</cp:lastModifiedBy>
  <cp:revision>200</cp:revision>
  <cp:lastPrinted>2013-12-04T15:32:10Z</cp:lastPrinted>
  <dcterms:created xsi:type="dcterms:W3CDTF">2013-12-03T14:38:04Z</dcterms:created>
  <dcterms:modified xsi:type="dcterms:W3CDTF">2014-07-15T20:00:13Z</dcterms:modified>
  <cp:category>Public Domain</cp:category>
</cp:coreProperties>
</file>