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01" autoAdjust="0"/>
  </p:normalViewPr>
  <p:slideViewPr>
    <p:cSldViewPr>
      <p:cViewPr varScale="1">
        <p:scale>
          <a:sx n="108" d="100"/>
          <a:sy n="108" d="100"/>
        </p:scale>
        <p:origin x="-582" y="-96"/>
      </p:cViewPr>
      <p:guideLst>
        <p:guide orient="horz" pos="2160"/>
        <p:guide pos="2880"/>
      </p:guideLst>
    </p:cSldViewPr>
  </p:slideViewPr>
  <p:outlineViewPr>
    <p:cViewPr>
      <p:scale>
        <a:sx n="33" d="100"/>
        <a:sy n="33" d="100"/>
      </p:scale>
      <p:origin x="0" y="103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6B2D4B0-0128-467D-9C21-84687FAE6948}" type="datetimeFigureOut">
              <a:rPr lang="en-US" smtClean="0"/>
              <a:pPr/>
              <a:t>7/11/2014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0311A97-B4E6-4509-866E-BA35D976F3D9}" type="slidenum">
              <a:rPr lang="en-US" smtClean="0"/>
              <a:pPr/>
              <a:t>‹#›</a:t>
            </a:fld>
            <a:endParaRPr lang="en-US"/>
          </a:p>
        </p:txBody>
      </p:sp>
    </p:spTree>
    <p:extLst>
      <p:ext uri="{BB962C8B-B14F-4D97-AF65-F5344CB8AC3E}">
        <p14:creationId xmlns:p14="http://schemas.microsoft.com/office/powerpoint/2010/main" val="67416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7AC8D1E-FFE0-4BDF-8368-44A1E44F2791}" type="datetimeFigureOut">
              <a:rPr lang="en-US" smtClean="0"/>
              <a:pPr/>
              <a:t>7/11/2014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EB05683-B0AE-46C6-9E3C-03D8C98C467C}" type="slidenum">
              <a:rPr lang="en-US" smtClean="0"/>
              <a:pPr/>
              <a:t>‹#›</a:t>
            </a:fld>
            <a:endParaRPr lang="en-US"/>
          </a:p>
        </p:txBody>
      </p:sp>
    </p:spTree>
    <p:extLst>
      <p:ext uri="{BB962C8B-B14F-4D97-AF65-F5344CB8AC3E}">
        <p14:creationId xmlns:p14="http://schemas.microsoft.com/office/powerpoint/2010/main" val="91765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B05683-B0AE-46C6-9E3C-03D8C98C467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3BA595-8CFB-4704-8F21-09E8D1958A01}"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97CD8-DAA5-465C-9833-A6FE7F42CB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BA595-8CFB-4704-8F21-09E8D1958A01}"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97CD8-DAA5-465C-9833-A6FE7F42CB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BA595-8CFB-4704-8F21-09E8D1958A01}"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97CD8-DAA5-465C-9833-A6FE7F42CB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3BA595-8CFB-4704-8F21-09E8D1958A01}"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97CD8-DAA5-465C-9833-A6FE7F42CB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A3BA595-8CFB-4704-8F21-09E8D1958A01}" type="datetimeFigureOut">
              <a:rPr lang="en-US" smtClean="0"/>
              <a:pPr/>
              <a:t>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97CD8-DAA5-465C-9833-A6FE7F42CB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3BA595-8CFB-4704-8F21-09E8D1958A01}"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97CD8-DAA5-465C-9833-A6FE7F42CB9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3BA595-8CFB-4704-8F21-09E8D1958A01}" type="datetimeFigureOut">
              <a:rPr lang="en-US" smtClean="0"/>
              <a:pPr/>
              <a:t>7/11/2014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97CD8-DAA5-465C-9833-A6FE7F42CB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3BA595-8CFB-4704-8F21-09E8D1958A01}" type="datetimeFigureOut">
              <a:rPr lang="en-US" smtClean="0"/>
              <a:pPr/>
              <a:t>7/11/2014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97CD8-DAA5-465C-9833-A6FE7F42CB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BA595-8CFB-4704-8F21-09E8D1958A01}" type="datetimeFigureOut">
              <a:rPr lang="en-US" smtClean="0"/>
              <a:pPr/>
              <a:t>7/11/2014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97CD8-DAA5-465C-9833-A6FE7F42CB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A3BA595-8CFB-4704-8F21-09E8D1958A01}" type="datetimeFigureOut">
              <a:rPr lang="en-US" smtClean="0"/>
              <a:pPr/>
              <a:t>7/11/2014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0797CD8-DAA5-465C-9833-A6FE7F42CB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BA595-8CFB-4704-8F21-09E8D1958A01}" type="datetimeFigureOut">
              <a:rPr lang="en-US" smtClean="0"/>
              <a:pPr/>
              <a:t>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97CD8-DAA5-465C-9833-A6FE7F42CB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A3BA595-8CFB-4704-8F21-09E8D1958A01}" type="datetimeFigureOut">
              <a:rPr lang="en-US" smtClean="0"/>
              <a:pPr/>
              <a:t>7/11/2014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0797CD8-DAA5-465C-9833-A6FE7F42CB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65760"/>
            <a:ext cx="6019800" cy="3139440"/>
          </a:xfrm>
        </p:spPr>
        <p:txBody>
          <a:bodyPr/>
          <a:lstStyle/>
          <a:p>
            <a:r>
              <a:rPr lang="en-US" sz="4000" dirty="0" smtClean="0"/>
              <a:t>Cultural  Considerations when working with Native American Families</a:t>
            </a:r>
            <a:endParaRPr lang="en-US" sz="4000" dirty="0"/>
          </a:p>
        </p:txBody>
      </p:sp>
      <p:sp>
        <p:nvSpPr>
          <p:cNvPr id="3" name="Subtitle 2"/>
          <p:cNvSpPr>
            <a:spLocks noGrp="1"/>
          </p:cNvSpPr>
          <p:nvPr>
            <p:ph type="subTitle" idx="4294967295"/>
          </p:nvPr>
        </p:nvSpPr>
        <p:spPr>
          <a:xfrm>
            <a:off x="0" y="4572000"/>
            <a:ext cx="6510338" cy="381000"/>
          </a:xfrm>
        </p:spPr>
        <p:txBody>
          <a:bodyPr>
            <a:normAutofit/>
          </a:bodyPr>
          <a:lstStyle/>
          <a:p>
            <a:pPr algn="ctr"/>
            <a:r>
              <a:rPr lang="en-US" dirty="0" smtClean="0">
                <a:latin typeface="Papyrus" pitchFamily="66" charset="0"/>
              </a:rPr>
              <a:t>NAPTAC - 2014</a:t>
            </a:r>
          </a:p>
          <a:p>
            <a:pPr algn="ctr"/>
            <a:endParaRPr lang="en-US" dirty="0"/>
          </a:p>
        </p:txBody>
      </p:sp>
      <p:pic>
        <p:nvPicPr>
          <p:cNvPr id="4" name="Picture 3" descr="A logo of Native American Parent Technical Assistance Cente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28600"/>
            <a:ext cx="1981200" cy="1905000"/>
          </a:xfrm>
          <a:prstGeom prst="rect">
            <a:avLst/>
          </a:prstGeom>
        </p:spPr>
      </p:pic>
    </p:spTree>
    <p:extLst>
      <p:ext uri="{BB962C8B-B14F-4D97-AF65-F5344CB8AC3E}">
        <p14:creationId xmlns:p14="http://schemas.microsoft.com/office/powerpoint/2010/main" val="3432593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Styles</a:t>
            </a:r>
            <a:endParaRPr lang="en-US" dirty="0"/>
          </a:p>
        </p:txBody>
      </p:sp>
      <p:sp>
        <p:nvSpPr>
          <p:cNvPr id="3" name="Content Placeholder 2"/>
          <p:cNvSpPr>
            <a:spLocks noGrp="1"/>
          </p:cNvSpPr>
          <p:nvPr>
            <p:ph idx="1"/>
          </p:nvPr>
        </p:nvSpPr>
        <p:spPr>
          <a:xfrm>
            <a:off x="228600" y="914400"/>
            <a:ext cx="8458200" cy="4191000"/>
          </a:xfrm>
        </p:spPr>
        <p:txBody>
          <a:bodyPr>
            <a:noAutofit/>
          </a:bodyPr>
          <a:lstStyle/>
          <a:p>
            <a:pPr>
              <a:buFont typeface="Arial" pitchFamily="34" charset="0"/>
              <a:buChar char="•"/>
            </a:pPr>
            <a:r>
              <a:rPr lang="en-US" sz="1800" b="0" dirty="0" smtClean="0"/>
              <a:t>The time taken for introductions and “small talk” shows respect.  These are an essential part of establishing rapport and trust.</a:t>
            </a:r>
          </a:p>
          <a:p>
            <a:pPr>
              <a:buFont typeface="Arial" pitchFamily="34" charset="0"/>
              <a:buChar char="•"/>
            </a:pPr>
            <a:endParaRPr lang="en-US" sz="1800" b="0" dirty="0" smtClean="0"/>
          </a:p>
          <a:p>
            <a:pPr>
              <a:buFont typeface="Arial" pitchFamily="34" charset="0"/>
              <a:buChar char="•"/>
            </a:pPr>
            <a:r>
              <a:rPr lang="en-US" sz="1800" b="0" dirty="0" smtClean="0"/>
              <a:t>Communication may be indirect. </a:t>
            </a:r>
            <a:endParaRPr lang="en-US" sz="1800" b="0" dirty="0"/>
          </a:p>
          <a:p>
            <a:pPr>
              <a:buFont typeface="Arial" pitchFamily="34" charset="0"/>
              <a:buChar char="•"/>
            </a:pPr>
            <a:endParaRPr lang="en-US" sz="1800" b="0" dirty="0" smtClean="0"/>
          </a:p>
          <a:p>
            <a:pPr>
              <a:buFont typeface="Arial" pitchFamily="34" charset="0"/>
              <a:buChar char="•"/>
            </a:pPr>
            <a:r>
              <a:rPr lang="en-US" sz="1800" b="0" dirty="0" smtClean="0"/>
              <a:t>Families  who speak limited or no English may hesitate to ask questions or admit they do not understand.</a:t>
            </a:r>
          </a:p>
          <a:p>
            <a:pPr>
              <a:buFont typeface="Arial" pitchFamily="34" charset="0"/>
              <a:buChar char="•"/>
            </a:pPr>
            <a:endParaRPr lang="en-US" sz="1800" b="0" dirty="0" smtClean="0"/>
          </a:p>
          <a:p>
            <a:pPr>
              <a:buFont typeface="Arial" pitchFamily="34" charset="0"/>
              <a:buChar char="•"/>
            </a:pPr>
            <a:r>
              <a:rPr lang="en-US" sz="1800" b="0" dirty="0" smtClean="0"/>
              <a:t>It is disrespectful to ask questions, request information, or disagree, particularly with an authority figure.</a:t>
            </a:r>
          </a:p>
          <a:p>
            <a:pPr>
              <a:buFont typeface="Arial" pitchFamily="34" charset="0"/>
              <a:buChar char="•"/>
            </a:pPr>
            <a:endParaRPr lang="en-US" sz="1800" b="0" dirty="0" smtClean="0"/>
          </a:p>
          <a:p>
            <a:pPr>
              <a:buFont typeface="Arial" pitchFamily="34" charset="0"/>
              <a:buChar char="•"/>
            </a:pPr>
            <a:r>
              <a:rPr lang="en-US" sz="1800" b="0" dirty="0" smtClean="0"/>
              <a:t>Honor, humility and privacy are important values in certain cultures. </a:t>
            </a:r>
            <a:endParaRPr lang="en-US" sz="1800" b="0" dirty="0"/>
          </a:p>
        </p:txBody>
      </p:sp>
    </p:spTree>
    <p:extLst>
      <p:ext uri="{BB962C8B-B14F-4D97-AF65-F5344CB8AC3E}">
        <p14:creationId xmlns:p14="http://schemas.microsoft.com/office/powerpoint/2010/main" val="1284298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Perceptions of illness and disability</a:t>
            </a:r>
            <a:endParaRPr lang="en-US" dirty="0"/>
          </a:p>
        </p:txBody>
      </p:sp>
      <p:sp>
        <p:nvSpPr>
          <p:cNvPr id="3" name="Content Placeholder 2"/>
          <p:cNvSpPr>
            <a:spLocks noGrp="1"/>
          </p:cNvSpPr>
          <p:nvPr>
            <p:ph idx="1"/>
          </p:nvPr>
        </p:nvSpPr>
        <p:spPr>
          <a:xfrm>
            <a:off x="304800" y="914400"/>
            <a:ext cx="7978140" cy="4038600"/>
          </a:xfrm>
        </p:spPr>
        <p:txBody>
          <a:bodyPr>
            <a:noAutofit/>
          </a:bodyPr>
          <a:lstStyle/>
          <a:p>
            <a:pPr>
              <a:buFont typeface="Arial" pitchFamily="34" charset="0"/>
              <a:buChar char="•"/>
            </a:pPr>
            <a:r>
              <a:rPr lang="en-US" sz="1800" b="0" dirty="0" smtClean="0"/>
              <a:t>Health or developmental problems are kept private and treated within the family. The family may be discouraged from seeking help outside their own culture.</a:t>
            </a:r>
          </a:p>
          <a:p>
            <a:pPr>
              <a:buFont typeface="Arial" pitchFamily="34" charset="0"/>
              <a:buChar char="•"/>
            </a:pPr>
            <a:r>
              <a:rPr lang="en-US" sz="1800" b="0" dirty="0" smtClean="0"/>
              <a:t>The medical system may be a second opinion or the last resort.</a:t>
            </a:r>
          </a:p>
          <a:p>
            <a:pPr>
              <a:buFont typeface="Arial" pitchFamily="34" charset="0"/>
              <a:buChar char="•"/>
            </a:pPr>
            <a:r>
              <a:rPr lang="en-US" sz="1800" b="0" dirty="0" smtClean="0"/>
              <a:t>Families often use traditional herbal remedies instead of, or in combination with, western medicine. </a:t>
            </a:r>
          </a:p>
          <a:p>
            <a:pPr>
              <a:buFont typeface="Arial" pitchFamily="34" charset="0"/>
              <a:buChar char="•"/>
            </a:pPr>
            <a:r>
              <a:rPr lang="en-US" sz="1800" b="0" dirty="0" smtClean="0"/>
              <a:t>Families want providers to respect their traditional healing methods. </a:t>
            </a:r>
          </a:p>
          <a:p>
            <a:pPr>
              <a:buFont typeface="Arial" pitchFamily="34" charset="0"/>
              <a:buChar char="•"/>
            </a:pPr>
            <a:r>
              <a:rPr lang="en-US" sz="1800" b="0" dirty="0" smtClean="0"/>
              <a:t>All families from different cultures do not use traditional healing practices.</a:t>
            </a:r>
          </a:p>
          <a:p>
            <a:pPr>
              <a:buFont typeface="Arial" pitchFamily="34" charset="0"/>
              <a:buChar char="•"/>
            </a:pPr>
            <a:r>
              <a:rPr lang="en-US" sz="1800" b="0" dirty="0" smtClean="0"/>
              <a:t>Providers should not ask a lot of questions about traditional healing practices.</a:t>
            </a:r>
          </a:p>
          <a:p>
            <a:pPr>
              <a:buFont typeface="Arial" pitchFamily="34" charset="0"/>
              <a:buChar char="•"/>
            </a:pPr>
            <a:r>
              <a:rPr lang="en-US" sz="1800" b="0" dirty="0" smtClean="0"/>
              <a:t>There are many “costs” to families when they seek out western medical interventions, like conflicts with family members or traditional healing methods.</a:t>
            </a:r>
          </a:p>
          <a:p>
            <a:pPr>
              <a:buFont typeface="Arial" pitchFamily="34" charset="0"/>
              <a:buChar char="•"/>
            </a:pPr>
            <a:endParaRPr lang="en-US" sz="1800" dirty="0" smtClean="0"/>
          </a:p>
        </p:txBody>
      </p:sp>
    </p:spTree>
    <p:extLst>
      <p:ext uri="{BB962C8B-B14F-4D97-AF65-F5344CB8AC3E}">
        <p14:creationId xmlns:p14="http://schemas.microsoft.com/office/powerpoint/2010/main" val="3499905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609600"/>
          </a:xfrm>
        </p:spPr>
        <p:txBody>
          <a:bodyPr/>
          <a:lstStyle/>
          <a:p>
            <a:pPr algn="ctr"/>
            <a:r>
              <a:rPr lang="en-US" dirty="0" smtClean="0"/>
              <a:t>Conflicting values</a:t>
            </a:r>
            <a:endParaRPr lang="en-US" dirty="0"/>
          </a:p>
        </p:txBody>
      </p:sp>
      <p:sp>
        <p:nvSpPr>
          <p:cNvPr id="3" name="Text Placeholder 2"/>
          <p:cNvSpPr>
            <a:spLocks noGrp="1"/>
          </p:cNvSpPr>
          <p:nvPr>
            <p:ph type="body" idx="1"/>
          </p:nvPr>
        </p:nvSpPr>
        <p:spPr>
          <a:xfrm>
            <a:off x="822960" y="762000"/>
            <a:ext cx="3200400" cy="609600"/>
          </a:xfrm>
        </p:spPr>
        <p:txBody>
          <a:bodyPr>
            <a:normAutofit/>
          </a:bodyPr>
          <a:lstStyle/>
          <a:p>
            <a:r>
              <a:rPr lang="en-US" b="1" dirty="0" smtClean="0"/>
              <a:t>Professional systems place high value on</a:t>
            </a:r>
            <a:r>
              <a:rPr lang="en-US" dirty="0" smtClean="0"/>
              <a:t>:</a:t>
            </a:r>
            <a:endParaRPr lang="en-US" dirty="0"/>
          </a:p>
        </p:txBody>
      </p:sp>
      <p:sp>
        <p:nvSpPr>
          <p:cNvPr id="4" name="Content Placeholder 3"/>
          <p:cNvSpPr>
            <a:spLocks noGrp="1"/>
          </p:cNvSpPr>
          <p:nvPr>
            <p:ph sz="half" idx="2"/>
          </p:nvPr>
        </p:nvSpPr>
        <p:spPr/>
        <p:txBody>
          <a:bodyPr>
            <a:normAutofit fontScale="85000" lnSpcReduction="20000"/>
          </a:bodyPr>
          <a:lstStyle/>
          <a:p>
            <a:pPr>
              <a:buFont typeface="Arial" pitchFamily="34" charset="0"/>
              <a:buChar char="•"/>
            </a:pPr>
            <a:r>
              <a:rPr lang="en-US" b="0" dirty="0" smtClean="0"/>
              <a:t>Facts rather than feelings and personal relationships</a:t>
            </a:r>
          </a:p>
          <a:p>
            <a:pPr>
              <a:buFont typeface="Arial" pitchFamily="34" charset="0"/>
              <a:buChar char="•"/>
            </a:pPr>
            <a:r>
              <a:rPr lang="en-US" b="0" dirty="0" smtClean="0"/>
              <a:t>Impersonal communications</a:t>
            </a:r>
          </a:p>
          <a:p>
            <a:pPr>
              <a:buFont typeface="Arial" pitchFamily="34" charset="0"/>
              <a:buChar char="•"/>
            </a:pPr>
            <a:r>
              <a:rPr lang="en-US" b="0" dirty="0" smtClean="0"/>
              <a:t>Formal appointments and strict timelines</a:t>
            </a:r>
          </a:p>
          <a:p>
            <a:pPr>
              <a:buFont typeface="Arial" pitchFamily="34" charset="0"/>
              <a:buChar char="•"/>
            </a:pPr>
            <a:r>
              <a:rPr lang="en-US" b="0" dirty="0" smtClean="0"/>
              <a:t>Cost effective services</a:t>
            </a:r>
          </a:p>
          <a:p>
            <a:pPr>
              <a:buFont typeface="Arial" pitchFamily="34" charset="0"/>
              <a:buChar char="•"/>
            </a:pPr>
            <a:r>
              <a:rPr lang="en-US" b="0" dirty="0" smtClean="0"/>
              <a:t>Speedy delivery of services</a:t>
            </a:r>
          </a:p>
        </p:txBody>
      </p:sp>
      <p:sp>
        <p:nvSpPr>
          <p:cNvPr id="5" name="Text Placeholder 4"/>
          <p:cNvSpPr>
            <a:spLocks noGrp="1"/>
          </p:cNvSpPr>
          <p:nvPr>
            <p:ph type="body" sz="quarter" idx="3"/>
          </p:nvPr>
        </p:nvSpPr>
        <p:spPr>
          <a:xfrm>
            <a:off x="4700016" y="685800"/>
            <a:ext cx="4139184" cy="762000"/>
          </a:xfrm>
        </p:spPr>
        <p:txBody>
          <a:bodyPr>
            <a:normAutofit/>
          </a:bodyPr>
          <a:lstStyle/>
          <a:p>
            <a:r>
              <a:rPr lang="en-US" b="1" dirty="0" smtClean="0"/>
              <a:t>Families from different cultures place high value on:</a:t>
            </a:r>
            <a:endParaRPr lang="en-US" b="1" dirty="0"/>
          </a:p>
        </p:txBody>
      </p:sp>
      <p:sp>
        <p:nvSpPr>
          <p:cNvPr id="6" name="Content Placeholder 5"/>
          <p:cNvSpPr>
            <a:spLocks noGrp="1"/>
          </p:cNvSpPr>
          <p:nvPr>
            <p:ph sz="quarter" idx="4"/>
          </p:nvPr>
        </p:nvSpPr>
        <p:spPr>
          <a:xfrm>
            <a:off x="4700016" y="1447800"/>
            <a:ext cx="4291584" cy="4419600"/>
          </a:xfrm>
        </p:spPr>
        <p:txBody>
          <a:bodyPr>
            <a:noAutofit/>
          </a:bodyPr>
          <a:lstStyle/>
          <a:p>
            <a:pPr>
              <a:buFont typeface="Arial" pitchFamily="34" charset="0"/>
              <a:buChar char="•"/>
            </a:pPr>
            <a:r>
              <a:rPr lang="en-US" sz="1800" b="0" dirty="0" smtClean="0"/>
              <a:t>Building personal, trusting relationships with providers as people, not systems</a:t>
            </a:r>
          </a:p>
          <a:p>
            <a:pPr>
              <a:buFont typeface="Arial" pitchFamily="34" charset="0"/>
              <a:buChar char="•"/>
            </a:pPr>
            <a:r>
              <a:rPr lang="en-US" sz="1800" b="0" dirty="0" smtClean="0"/>
              <a:t>Sharing information through conversation, not documents</a:t>
            </a:r>
          </a:p>
          <a:p>
            <a:pPr>
              <a:buFont typeface="Arial" pitchFamily="34" charset="0"/>
              <a:buChar char="•"/>
            </a:pPr>
            <a:r>
              <a:rPr lang="en-US" sz="1800" b="0" dirty="0" smtClean="0"/>
              <a:t>Appointments and schedules determined by family and cultural relationships</a:t>
            </a:r>
          </a:p>
          <a:p>
            <a:pPr>
              <a:buFont typeface="Arial" pitchFamily="34" charset="0"/>
              <a:buChar char="•"/>
            </a:pPr>
            <a:r>
              <a:rPr lang="en-US" sz="1800" b="0" dirty="0" smtClean="0"/>
              <a:t>Family involvement in and support from the culture</a:t>
            </a:r>
          </a:p>
          <a:p>
            <a:pPr>
              <a:buFont typeface="Arial" pitchFamily="34" charset="0"/>
              <a:buChar char="•"/>
            </a:pPr>
            <a:r>
              <a:rPr lang="en-US" sz="1800" b="0" dirty="0" smtClean="0"/>
              <a:t>Taking whatever time is needed to accomplish healing</a:t>
            </a:r>
            <a:endParaRPr lang="en-US" sz="1800" b="0" dirty="0"/>
          </a:p>
        </p:txBody>
      </p:sp>
    </p:spTree>
    <p:extLst>
      <p:ext uri="{BB962C8B-B14F-4D97-AF65-F5344CB8AC3E}">
        <p14:creationId xmlns:p14="http://schemas.microsoft.com/office/powerpoint/2010/main" val="1315238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A.L.E.R.T.</a:t>
            </a:r>
            <a:endParaRPr lang="en-US" dirty="0"/>
          </a:p>
        </p:txBody>
      </p:sp>
      <p:sp>
        <p:nvSpPr>
          <p:cNvPr id="7" name="Content Placeholder 6"/>
          <p:cNvSpPr>
            <a:spLocks noGrp="1"/>
          </p:cNvSpPr>
          <p:nvPr>
            <p:ph idx="1"/>
          </p:nvPr>
        </p:nvSpPr>
        <p:spPr>
          <a:xfrm>
            <a:off x="822960" y="990600"/>
            <a:ext cx="7520940" cy="4038600"/>
          </a:xfrm>
        </p:spPr>
        <p:txBody>
          <a:bodyPr>
            <a:normAutofit/>
          </a:bodyPr>
          <a:lstStyle/>
          <a:p>
            <a:r>
              <a:rPr lang="en-US" sz="2000" dirty="0" smtClean="0"/>
              <a:t>Accept: 	</a:t>
            </a:r>
            <a:r>
              <a:rPr lang="en-US" sz="2000" b="0" dirty="0" smtClean="0"/>
              <a:t>the family’s beliefs, values, and practices, even if you don’t 	agree;</a:t>
            </a:r>
          </a:p>
          <a:p>
            <a:r>
              <a:rPr lang="en-US" sz="2000" dirty="0" smtClean="0"/>
              <a:t>Learn:</a:t>
            </a:r>
            <a:r>
              <a:rPr lang="en-US" sz="2000" b="0" dirty="0" smtClean="0"/>
              <a:t> 	about the culture of the community and the individual 	families you serve, and remember to ask questions 	rather than assume;</a:t>
            </a:r>
          </a:p>
          <a:p>
            <a:r>
              <a:rPr lang="en-US" sz="2000" dirty="0" smtClean="0"/>
              <a:t>Explain:</a:t>
            </a:r>
            <a:r>
              <a:rPr lang="en-US" sz="2000" b="0" dirty="0" smtClean="0"/>
              <a:t>	to families why you need information, why time and 	appointments are important, and how their child will 	benefit;</a:t>
            </a:r>
          </a:p>
          <a:p>
            <a:r>
              <a:rPr lang="en-US" sz="2000" dirty="0" smtClean="0"/>
              <a:t>Respect: </a:t>
            </a:r>
            <a:r>
              <a:rPr lang="en-US" sz="2000" b="0" dirty="0" smtClean="0"/>
              <a:t>the family’s cultural ideas, beliefs, values, and practices, 	find culturally appropriate ways to show respect;</a:t>
            </a:r>
          </a:p>
          <a:p>
            <a:r>
              <a:rPr lang="en-US" sz="2000" dirty="0" smtClean="0"/>
              <a:t>Train:	</a:t>
            </a:r>
            <a:r>
              <a:rPr lang="en-US" sz="2000" b="0" dirty="0" smtClean="0"/>
              <a:t>and educate to enhance understanding. </a:t>
            </a:r>
            <a:endParaRPr lang="en-US" sz="2000" dirty="0"/>
          </a:p>
        </p:txBody>
      </p:sp>
    </p:spTree>
    <p:extLst>
      <p:ext uri="{BB962C8B-B14F-4D97-AF65-F5344CB8AC3E}">
        <p14:creationId xmlns:p14="http://schemas.microsoft.com/office/powerpoint/2010/main" val="1349152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520940" cy="548640"/>
          </a:xfrm>
        </p:spPr>
        <p:txBody>
          <a:bodyPr/>
          <a:lstStyle/>
          <a:p>
            <a:pPr algn="r"/>
            <a:r>
              <a:rPr lang="en-US" dirty="0" smtClean="0"/>
              <a:t>Presenter information</a:t>
            </a:r>
            <a:endParaRPr lang="en-US" dirty="0"/>
          </a:p>
        </p:txBody>
      </p:sp>
      <p:sp>
        <p:nvSpPr>
          <p:cNvPr id="3" name="Content Placeholder 2"/>
          <p:cNvSpPr>
            <a:spLocks noGrp="1"/>
          </p:cNvSpPr>
          <p:nvPr>
            <p:ph idx="1"/>
          </p:nvPr>
        </p:nvSpPr>
        <p:spPr>
          <a:xfrm>
            <a:off x="822960" y="1100628"/>
            <a:ext cx="7520940" cy="3776172"/>
          </a:xfrm>
        </p:spPr>
        <p:txBody>
          <a:bodyPr>
            <a:normAutofit/>
          </a:bodyPr>
          <a:lstStyle/>
          <a:p>
            <a:r>
              <a:rPr lang="en-US" sz="2800" b="0" i="1" dirty="0" smtClean="0"/>
              <a:t>Judy Wiley Program Director</a:t>
            </a:r>
          </a:p>
          <a:p>
            <a:r>
              <a:rPr lang="en-US" sz="2800" b="0" dirty="0" smtClean="0"/>
              <a:t>Native American Parent Technical Assistance Center (NAPTAC)</a:t>
            </a:r>
          </a:p>
          <a:p>
            <a:r>
              <a:rPr lang="en-US" sz="2800" b="0" dirty="0" smtClean="0"/>
              <a:t>1600 San Pedro Dr. NE</a:t>
            </a:r>
          </a:p>
          <a:p>
            <a:r>
              <a:rPr lang="en-US" sz="2800" b="0" dirty="0" smtClean="0"/>
              <a:t>Albuquerque, New Mexico 87110</a:t>
            </a:r>
          </a:p>
          <a:p>
            <a:r>
              <a:rPr lang="en-US" sz="2800" b="0" dirty="0" smtClean="0"/>
              <a:t>(541) 210-4062 </a:t>
            </a:r>
          </a:p>
          <a:p>
            <a:r>
              <a:rPr lang="en-US" sz="2800" b="0" dirty="0" smtClean="0"/>
              <a:t>judy@epicsnm.org</a:t>
            </a:r>
            <a:endParaRPr lang="en-US" sz="2800" b="0" dirty="0"/>
          </a:p>
        </p:txBody>
      </p:sp>
      <p:pic>
        <p:nvPicPr>
          <p:cNvPr id="4" name="Picture 3" descr="A logo of Native American Parent Technical Assistance Cente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2895600"/>
            <a:ext cx="1981200" cy="1905000"/>
          </a:xfrm>
          <a:prstGeom prst="rect">
            <a:avLst/>
          </a:prstGeom>
        </p:spPr>
      </p:pic>
    </p:spTree>
    <p:extLst>
      <p:ext uri="{BB962C8B-B14F-4D97-AF65-F5344CB8AC3E}">
        <p14:creationId xmlns:p14="http://schemas.microsoft.com/office/powerpoint/2010/main" val="1689080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990600"/>
            <a:ext cx="9144000" cy="4267200"/>
          </a:xfrm>
        </p:spPr>
        <p:txBody>
          <a:bodyPr>
            <a:normAutofit lnSpcReduction="10000"/>
          </a:bodyPr>
          <a:lstStyle/>
          <a:p>
            <a:r>
              <a:rPr lang="en-US" dirty="0" smtClean="0"/>
              <a:t>	</a:t>
            </a:r>
            <a:r>
              <a:rPr lang="en-US" sz="2600" b="0" dirty="0" smtClean="0"/>
              <a:t>The racial, ethnic, and cultural diversity of our nation continues to rapidly increase as we move into the next century. The growth of culturally distinct groups in the United States presents many challenges for health care, human services, and education professionals. Language differences are an obvious barrier to effective communication between families and provides. However, provides also encounter differences in family structures, values, beliefs, customs, and communication styles. To achieve healthy outcomes, providers must continually learn how to communicate and work with children and families of diverse cultures. </a:t>
            </a:r>
            <a:endParaRPr lang="en-US" sz="2600" b="0" dirty="0"/>
          </a:p>
        </p:txBody>
      </p:sp>
    </p:spTree>
    <p:extLst>
      <p:ext uri="{BB962C8B-B14F-4D97-AF65-F5344CB8AC3E}">
        <p14:creationId xmlns:p14="http://schemas.microsoft.com/office/powerpoint/2010/main" val="2084378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beliefs and values</a:t>
            </a:r>
            <a:endParaRPr lang="en-US" dirty="0"/>
          </a:p>
        </p:txBody>
      </p:sp>
      <p:sp>
        <p:nvSpPr>
          <p:cNvPr id="3" name="Content Placeholder 2"/>
          <p:cNvSpPr>
            <a:spLocks noGrp="1"/>
          </p:cNvSpPr>
          <p:nvPr>
            <p:ph idx="1"/>
          </p:nvPr>
        </p:nvSpPr>
        <p:spPr>
          <a:xfrm>
            <a:off x="457200" y="1100628"/>
            <a:ext cx="8458200" cy="3928572"/>
          </a:xfrm>
        </p:spPr>
        <p:txBody>
          <a:bodyPr>
            <a:noAutofit/>
          </a:bodyPr>
          <a:lstStyle/>
          <a:p>
            <a:pPr>
              <a:buFont typeface="Arial" pitchFamily="34" charset="0"/>
              <a:buChar char="•"/>
            </a:pPr>
            <a:r>
              <a:rPr lang="en-US" sz="2000" b="0" dirty="0" smtClean="0"/>
              <a:t>Members of  a particular cultural group are not alike. Although people may share a common language, they may have very different origins, culture beliefs, and practices. </a:t>
            </a:r>
          </a:p>
          <a:p>
            <a:pPr>
              <a:buFont typeface="Arial" pitchFamily="34" charset="0"/>
              <a:buChar char="•"/>
            </a:pPr>
            <a:r>
              <a:rPr lang="en-US" sz="2000" b="0" dirty="0" smtClean="0"/>
              <a:t>Acculturation is not always a linear process. Family members can be at different points in the cultural continuum at different points in their lives. Family values and practices may be more traditional with infants than with young adults. </a:t>
            </a:r>
          </a:p>
          <a:p>
            <a:pPr>
              <a:buFont typeface="Arial" pitchFamily="34" charset="0"/>
              <a:buChar char="•"/>
            </a:pPr>
            <a:r>
              <a:rPr lang="en-US" sz="2000" b="0" dirty="0" smtClean="0"/>
              <a:t>Some families incorporate both cultures into their lives, using both modern educational beliefs and traditional beliefs of services.</a:t>
            </a:r>
          </a:p>
          <a:p>
            <a:pPr>
              <a:buFont typeface="Arial" pitchFamily="34" charset="0"/>
              <a:buChar char="•"/>
            </a:pPr>
            <a:r>
              <a:rPr lang="en-US" sz="2000" b="0" dirty="0" smtClean="0"/>
              <a:t>Trust and respect with providers are vitally important for families from all cultural groups. Trust and respect are earned over time.</a:t>
            </a:r>
          </a:p>
        </p:txBody>
      </p:sp>
    </p:spTree>
    <p:extLst>
      <p:ext uri="{BB962C8B-B14F-4D97-AF65-F5344CB8AC3E}">
        <p14:creationId xmlns:p14="http://schemas.microsoft.com/office/powerpoint/2010/main" val="1230905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Spirituality</a:t>
            </a:r>
            <a:endParaRPr lang="en-US" dirty="0"/>
          </a:p>
        </p:txBody>
      </p:sp>
      <p:sp>
        <p:nvSpPr>
          <p:cNvPr id="3" name="Content Placeholder 2"/>
          <p:cNvSpPr>
            <a:spLocks noGrp="1"/>
          </p:cNvSpPr>
          <p:nvPr>
            <p:ph idx="1"/>
          </p:nvPr>
        </p:nvSpPr>
        <p:spPr/>
        <p:txBody>
          <a:bodyPr>
            <a:noAutofit/>
          </a:bodyPr>
          <a:lstStyle/>
          <a:p>
            <a:pPr>
              <a:buFont typeface="Arial" pitchFamily="34" charset="0"/>
              <a:buChar char="•"/>
            </a:pPr>
            <a:r>
              <a:rPr lang="en-US" sz="2800" b="0" dirty="0" smtClean="0"/>
              <a:t>Providers should be careful not to make assumptions about a family’s religious or spiritual practice.</a:t>
            </a:r>
          </a:p>
          <a:p>
            <a:pPr>
              <a:buFont typeface="Arial" pitchFamily="34" charset="0"/>
              <a:buChar char="•"/>
            </a:pPr>
            <a:r>
              <a:rPr lang="en-US" sz="2800" b="0" dirty="0" smtClean="0"/>
              <a:t>Providers need to acknowledge and support the spiritual or religious part of families’ lives.</a:t>
            </a:r>
          </a:p>
          <a:p>
            <a:pPr>
              <a:buFont typeface="Arial" pitchFamily="34" charset="0"/>
              <a:buChar char="•"/>
            </a:pPr>
            <a:r>
              <a:rPr lang="en-US" sz="2800" b="0" dirty="0" smtClean="0"/>
              <a:t>Family privacy around religious or spiritual practices must be honored.</a:t>
            </a:r>
            <a:endParaRPr lang="en-US" sz="2800" b="0" dirty="0"/>
          </a:p>
        </p:txBody>
      </p:sp>
    </p:spTree>
    <p:extLst>
      <p:ext uri="{BB962C8B-B14F-4D97-AF65-F5344CB8AC3E}">
        <p14:creationId xmlns:p14="http://schemas.microsoft.com/office/powerpoint/2010/main" val="3184192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privacy</a:t>
            </a:r>
            <a:endParaRPr lang="en-US" dirty="0"/>
          </a:p>
        </p:txBody>
      </p:sp>
      <p:sp>
        <p:nvSpPr>
          <p:cNvPr id="3" name="Content Placeholder 2"/>
          <p:cNvSpPr>
            <a:spLocks noGrp="1"/>
          </p:cNvSpPr>
          <p:nvPr>
            <p:ph idx="1"/>
          </p:nvPr>
        </p:nvSpPr>
        <p:spPr>
          <a:xfrm>
            <a:off x="304800" y="914400"/>
            <a:ext cx="8534400" cy="4114800"/>
          </a:xfrm>
        </p:spPr>
        <p:txBody>
          <a:bodyPr>
            <a:noAutofit/>
          </a:bodyPr>
          <a:lstStyle/>
          <a:p>
            <a:pPr>
              <a:buFont typeface="Arial" pitchFamily="34" charset="0"/>
              <a:buChar char="•"/>
            </a:pPr>
            <a:r>
              <a:rPr lang="en-US" sz="2000" b="0" dirty="0" smtClean="0"/>
              <a:t>Questions about ethnicity, financial information, education, living situations, and drug and alcohol use are too personal. Family members are concerned that they will be labeled as uneducated and poor because they are often stereotyped that way.</a:t>
            </a:r>
          </a:p>
          <a:p>
            <a:pPr>
              <a:buFont typeface="Arial" pitchFamily="34" charset="0"/>
              <a:buChar char="•"/>
            </a:pPr>
            <a:endParaRPr lang="en-US" sz="2000" b="0" dirty="0" smtClean="0"/>
          </a:p>
          <a:p>
            <a:pPr>
              <a:buFont typeface="Arial" pitchFamily="34" charset="0"/>
              <a:buChar char="•"/>
            </a:pPr>
            <a:r>
              <a:rPr lang="en-US" sz="2000" b="0" dirty="0" smtClean="0"/>
              <a:t>Many families who do not speak English are concerned about privacy and confidentiality when an interpreter is used.</a:t>
            </a:r>
          </a:p>
          <a:p>
            <a:endParaRPr lang="en-US" sz="2000" b="0" dirty="0" smtClean="0"/>
          </a:p>
          <a:p>
            <a:pPr>
              <a:buFont typeface="Arial" pitchFamily="34" charset="0"/>
              <a:buChar char="•"/>
            </a:pPr>
            <a:r>
              <a:rPr lang="en-US" sz="2000" b="0" dirty="0" smtClean="0"/>
              <a:t>Confidentiality is particularly important for families who live in traditional cultural communities where providers can easily share personal information with other staff without permission</a:t>
            </a:r>
            <a:r>
              <a:rPr lang="en-US" sz="2000" dirty="0" smtClean="0"/>
              <a:t>.</a:t>
            </a:r>
          </a:p>
        </p:txBody>
      </p:sp>
    </p:spTree>
    <p:extLst>
      <p:ext uri="{BB962C8B-B14F-4D97-AF65-F5344CB8AC3E}">
        <p14:creationId xmlns:p14="http://schemas.microsoft.com/office/powerpoint/2010/main" val="906094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privacy (continued)</a:t>
            </a:r>
            <a:endParaRPr lang="en-US" dirty="0"/>
          </a:p>
        </p:txBody>
      </p:sp>
      <p:sp>
        <p:nvSpPr>
          <p:cNvPr id="3" name="Content Placeholder 2"/>
          <p:cNvSpPr>
            <a:spLocks noGrp="1"/>
          </p:cNvSpPr>
          <p:nvPr>
            <p:ph idx="1"/>
          </p:nvPr>
        </p:nvSpPr>
        <p:spPr>
          <a:xfrm>
            <a:off x="228600" y="1100628"/>
            <a:ext cx="8610600" cy="3852372"/>
          </a:xfrm>
        </p:spPr>
        <p:txBody>
          <a:bodyPr>
            <a:noAutofit/>
          </a:bodyPr>
          <a:lstStyle/>
          <a:p>
            <a:pPr>
              <a:buFont typeface="Arial" pitchFamily="34" charset="0"/>
              <a:buChar char="•"/>
            </a:pPr>
            <a:r>
              <a:rPr lang="en-US" sz="2000" b="0" dirty="0"/>
              <a:t>It is important for </a:t>
            </a:r>
            <a:r>
              <a:rPr lang="en-US" sz="2000" b="0" dirty="0" smtClean="0"/>
              <a:t>educator </a:t>
            </a:r>
            <a:r>
              <a:rPr lang="en-US" sz="2000" b="0" dirty="0"/>
              <a:t>and staff to learn about a culture’s communication protocols, or “who talks to whom about what.” It is also important to find out what kind of information is okay to share outside the family</a:t>
            </a:r>
            <a:r>
              <a:rPr lang="en-US" sz="2000" b="0" dirty="0" smtClean="0"/>
              <a:t>.</a:t>
            </a:r>
          </a:p>
          <a:p>
            <a:pPr>
              <a:buFont typeface="Arial" pitchFamily="34" charset="0"/>
              <a:buChar char="•"/>
            </a:pPr>
            <a:endParaRPr lang="en-US" sz="2000" b="0" dirty="0"/>
          </a:p>
          <a:p>
            <a:pPr>
              <a:buFont typeface="Arial" pitchFamily="34" charset="0"/>
              <a:buChar char="•"/>
            </a:pPr>
            <a:r>
              <a:rPr lang="en-US" sz="2000" b="0" dirty="0" smtClean="0"/>
              <a:t>educators are aware that some of the questions they ask families are intrusive, but sometimes this information is needed to make a definitive diagnosis or to structure a educational plan.</a:t>
            </a:r>
          </a:p>
          <a:p>
            <a:pPr>
              <a:buFont typeface="Arial" pitchFamily="34" charset="0"/>
              <a:buChar char="•"/>
            </a:pPr>
            <a:endParaRPr lang="en-US" sz="2000" b="0" dirty="0" smtClean="0"/>
          </a:p>
          <a:p>
            <a:pPr>
              <a:buFont typeface="Arial" pitchFamily="34" charset="0"/>
              <a:buChar char="•"/>
            </a:pPr>
            <a:r>
              <a:rPr lang="en-US" sz="2000" b="0" dirty="0" smtClean="0"/>
              <a:t>Families who use traditional healers are asked a few questions but receive a great deal of guidance and support.</a:t>
            </a:r>
            <a:endParaRPr lang="en-US" sz="2000" b="0" dirty="0"/>
          </a:p>
        </p:txBody>
      </p:sp>
    </p:spTree>
    <p:extLst>
      <p:ext uri="{BB962C8B-B14F-4D97-AF65-F5344CB8AC3E}">
        <p14:creationId xmlns:p14="http://schemas.microsoft.com/office/powerpoint/2010/main" val="3111793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533400"/>
          </a:xfrm>
        </p:spPr>
        <p:txBody>
          <a:bodyPr/>
          <a:lstStyle/>
          <a:p>
            <a:r>
              <a:rPr lang="en-US" dirty="0" smtClean="0"/>
              <a:t>Interpreters</a:t>
            </a:r>
            <a:endParaRPr lang="en-US" dirty="0"/>
          </a:p>
        </p:txBody>
      </p:sp>
      <p:sp>
        <p:nvSpPr>
          <p:cNvPr id="3" name="Content Placeholder 2"/>
          <p:cNvSpPr>
            <a:spLocks noGrp="1"/>
          </p:cNvSpPr>
          <p:nvPr>
            <p:ph idx="1"/>
          </p:nvPr>
        </p:nvSpPr>
        <p:spPr>
          <a:xfrm>
            <a:off x="228600" y="685800"/>
            <a:ext cx="8610600" cy="4191000"/>
          </a:xfrm>
        </p:spPr>
        <p:txBody>
          <a:bodyPr>
            <a:noAutofit/>
          </a:bodyPr>
          <a:lstStyle/>
          <a:p>
            <a:pPr>
              <a:buFont typeface="Arial" pitchFamily="34" charset="0"/>
              <a:buChar char="•"/>
            </a:pPr>
            <a:r>
              <a:rPr lang="en-US" sz="2400" b="0" dirty="0" smtClean="0"/>
              <a:t>Interpreters may know a particular language, but may not be accepted and respected within the family, community, or culture.</a:t>
            </a:r>
            <a:endParaRPr lang="en-US" sz="2400" b="0" dirty="0"/>
          </a:p>
          <a:p>
            <a:pPr>
              <a:buFont typeface="Arial" pitchFamily="34" charset="0"/>
              <a:buChar char="•"/>
            </a:pPr>
            <a:r>
              <a:rPr lang="en-US" sz="2400" b="0" dirty="0" smtClean="0"/>
              <a:t>Using children as interpreters is problematic. It reverses traditional authority, and children in many cultures are not supposed to talk about certain adult health information.</a:t>
            </a:r>
          </a:p>
          <a:p>
            <a:pPr>
              <a:buFont typeface="Arial" pitchFamily="34" charset="0"/>
              <a:buChar char="•"/>
            </a:pPr>
            <a:r>
              <a:rPr lang="en-US" sz="2400" b="0" dirty="0" smtClean="0"/>
              <a:t>Using family members as interpreters can also cause problems because personal involvement with the family may result in serious internal conflict </a:t>
            </a:r>
          </a:p>
          <a:p>
            <a:pPr>
              <a:buFont typeface="Arial" pitchFamily="34" charset="0"/>
              <a:buChar char="•"/>
            </a:pPr>
            <a:r>
              <a:rPr lang="en-US" sz="2400" b="0" dirty="0" smtClean="0"/>
              <a:t>Many concepts and words, especially  Educational jargon, are not easily interpreted or translated into other languages.</a:t>
            </a:r>
          </a:p>
        </p:txBody>
      </p:sp>
    </p:spTree>
    <p:extLst>
      <p:ext uri="{BB962C8B-B14F-4D97-AF65-F5344CB8AC3E}">
        <p14:creationId xmlns:p14="http://schemas.microsoft.com/office/powerpoint/2010/main" val="2944935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family</a:t>
            </a:r>
            <a:endParaRPr lang="en-US" dirty="0"/>
          </a:p>
        </p:txBody>
      </p:sp>
      <p:sp>
        <p:nvSpPr>
          <p:cNvPr id="3" name="Content Placeholder 2"/>
          <p:cNvSpPr>
            <a:spLocks noGrp="1"/>
          </p:cNvSpPr>
          <p:nvPr>
            <p:ph idx="1"/>
          </p:nvPr>
        </p:nvSpPr>
        <p:spPr>
          <a:xfrm>
            <a:off x="381000" y="914400"/>
            <a:ext cx="7962900" cy="3766077"/>
          </a:xfrm>
        </p:spPr>
        <p:txBody>
          <a:bodyPr>
            <a:noAutofit/>
          </a:bodyPr>
          <a:lstStyle/>
          <a:p>
            <a:endParaRPr lang="en-US" sz="2000" b="0" dirty="0" smtClean="0"/>
          </a:p>
          <a:p>
            <a:pPr>
              <a:buFont typeface="Arial" pitchFamily="34" charset="0"/>
              <a:buChar char="•"/>
            </a:pPr>
            <a:r>
              <a:rPr lang="en-US" sz="2400" b="0" dirty="0" smtClean="0"/>
              <a:t>Large families with many children are valued as wealth in many cultures. </a:t>
            </a:r>
          </a:p>
          <a:p>
            <a:pPr>
              <a:buFont typeface="Arial" pitchFamily="34" charset="0"/>
              <a:buChar char="•"/>
            </a:pPr>
            <a:endParaRPr lang="en-US" sz="2400" b="0" dirty="0" smtClean="0"/>
          </a:p>
          <a:p>
            <a:pPr>
              <a:buFont typeface="Arial" pitchFamily="34" charset="0"/>
              <a:buChar char="•"/>
            </a:pPr>
            <a:r>
              <a:rPr lang="en-US" sz="2400" b="0" dirty="0" smtClean="0"/>
              <a:t>Cultural traditions surrounding extended family continue even though family living conditions change.</a:t>
            </a:r>
          </a:p>
          <a:p>
            <a:pPr>
              <a:buFont typeface="Arial" pitchFamily="34" charset="0"/>
              <a:buChar char="•"/>
            </a:pPr>
            <a:endParaRPr lang="en-US" sz="2400" b="0" dirty="0" smtClean="0"/>
          </a:p>
          <a:p>
            <a:pPr>
              <a:buFont typeface="Arial" pitchFamily="34" charset="0"/>
              <a:buChar char="•"/>
            </a:pPr>
            <a:r>
              <a:rPr lang="en-US" sz="2400" b="0" dirty="0" smtClean="0"/>
              <a:t>It is important to ask the family who they would like to include.</a:t>
            </a:r>
            <a:endParaRPr lang="en-US" sz="2400" b="0" dirty="0"/>
          </a:p>
        </p:txBody>
      </p:sp>
    </p:spTree>
    <p:extLst>
      <p:ext uri="{BB962C8B-B14F-4D97-AF65-F5344CB8AC3E}">
        <p14:creationId xmlns:p14="http://schemas.microsoft.com/office/powerpoint/2010/main" val="961575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time</a:t>
            </a:r>
            <a:endParaRPr lang="en-US" dirty="0"/>
          </a:p>
        </p:txBody>
      </p:sp>
      <p:sp>
        <p:nvSpPr>
          <p:cNvPr id="3" name="Content Placeholder 2"/>
          <p:cNvSpPr>
            <a:spLocks noGrp="1"/>
          </p:cNvSpPr>
          <p:nvPr>
            <p:ph idx="1"/>
          </p:nvPr>
        </p:nvSpPr>
        <p:spPr>
          <a:xfrm>
            <a:off x="228600" y="914400"/>
            <a:ext cx="8115300" cy="4038600"/>
          </a:xfrm>
        </p:spPr>
        <p:txBody>
          <a:bodyPr>
            <a:normAutofit/>
          </a:bodyPr>
          <a:lstStyle/>
          <a:p>
            <a:pPr>
              <a:buFont typeface="Arial" pitchFamily="34" charset="0"/>
              <a:buChar char="•"/>
            </a:pPr>
            <a:r>
              <a:rPr lang="en-US" sz="1900" b="0" dirty="0" smtClean="0"/>
              <a:t>Formal appointments are not a familiar concept for families. And may not be kept.</a:t>
            </a:r>
            <a:br>
              <a:rPr lang="en-US" sz="1900" b="0" dirty="0" smtClean="0"/>
            </a:br>
            <a:endParaRPr lang="en-US" sz="1900" b="0" dirty="0" smtClean="0"/>
          </a:p>
          <a:p>
            <a:pPr>
              <a:buFont typeface="Arial" pitchFamily="34" charset="0"/>
              <a:buChar char="•"/>
            </a:pPr>
            <a:r>
              <a:rPr lang="en-US" sz="1900" b="0" dirty="0" smtClean="0"/>
              <a:t>Work hours, family obligations, and spiritual practices can conflict with appointments. </a:t>
            </a:r>
          </a:p>
          <a:p>
            <a:pPr>
              <a:buFont typeface="Arial" pitchFamily="34" charset="0"/>
              <a:buChar char="•"/>
            </a:pPr>
            <a:endParaRPr lang="en-US" sz="1900" b="0" dirty="0" smtClean="0"/>
          </a:p>
          <a:p>
            <a:pPr>
              <a:buFont typeface="Arial" pitchFamily="34" charset="0"/>
              <a:buChar char="•"/>
            </a:pPr>
            <a:r>
              <a:rPr lang="en-US" sz="1900" b="0" dirty="0" smtClean="0"/>
              <a:t>Traditional healers will often see families without appointments.</a:t>
            </a:r>
          </a:p>
          <a:p>
            <a:pPr>
              <a:buFont typeface="Arial" pitchFamily="34" charset="0"/>
              <a:buChar char="•"/>
            </a:pPr>
            <a:endParaRPr lang="en-US" sz="1900" b="0" dirty="0" smtClean="0"/>
          </a:p>
          <a:p>
            <a:pPr>
              <a:buFont typeface="Arial" pitchFamily="34" charset="0"/>
              <a:buChar char="•"/>
            </a:pPr>
            <a:r>
              <a:rPr lang="en-US" sz="1900" b="0" dirty="0" smtClean="0"/>
              <a:t>Families will often take whatever time is needed to make decisions regarding their children. The decision –making process cannot be rushed</a:t>
            </a:r>
            <a:r>
              <a:rPr lang="en-US" sz="1900" dirty="0" smtClean="0"/>
              <a:t>.</a:t>
            </a:r>
          </a:p>
          <a:p>
            <a:pPr marL="0" indent="0"/>
            <a:endParaRPr lang="en-US" dirty="0"/>
          </a:p>
        </p:txBody>
      </p:sp>
    </p:spTree>
    <p:extLst>
      <p:ext uri="{BB962C8B-B14F-4D97-AF65-F5344CB8AC3E}">
        <p14:creationId xmlns:p14="http://schemas.microsoft.com/office/powerpoint/2010/main" val="4223970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239</TotalTime>
  <Words>840</Words>
  <Application>Microsoft Office PowerPoint</Application>
  <PresentationFormat>On-screen Show (4:3)</PresentationFormat>
  <Paragraphs>89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Cultural  Considerations when working with Native American Families</vt:lpstr>
      <vt:lpstr>introduction</vt:lpstr>
      <vt:lpstr>Cultural beliefs and values</vt:lpstr>
      <vt:lpstr>Family Spirituality</vt:lpstr>
      <vt:lpstr>Family privacy</vt:lpstr>
      <vt:lpstr>Family privacy (continued)</vt:lpstr>
      <vt:lpstr>Interpreters</vt:lpstr>
      <vt:lpstr>Concepts of family</vt:lpstr>
      <vt:lpstr>Concepts of time</vt:lpstr>
      <vt:lpstr>Communication Styles</vt:lpstr>
      <vt:lpstr>Perceptions of illness and disability</vt:lpstr>
      <vt:lpstr>Conflicting values</vt:lpstr>
      <vt:lpstr>A.L.E.R.T.</vt:lpstr>
      <vt:lpstr>Presenter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Considerations When Working With Native American Families</dc:title>
  <dc:subject>Cultural Considerations When Working With Native American Families</dc:subject>
  <dc:creator>Office of Special Education Programs (OSEP)</dc:creator>
  <cp:lastModifiedBy>Linda Pady</cp:lastModifiedBy>
  <cp:revision>26</cp:revision>
  <cp:lastPrinted>2013-11-05T18:45:56Z</cp:lastPrinted>
  <dcterms:created xsi:type="dcterms:W3CDTF">2013-11-05T17:12:30Z</dcterms:created>
  <dcterms:modified xsi:type="dcterms:W3CDTF">2014-07-11T21:35:28Z</dcterms:modified>
  <cp:category>Public Domain</cp:category>
</cp:coreProperties>
</file>