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4290" r:id="rId3"/>
    <p:sldMasterId id="2147484689" r:id="rId4"/>
  </p:sldMasterIdLst>
  <p:notesMasterIdLst>
    <p:notesMasterId r:id="rId24"/>
  </p:notesMasterIdLst>
  <p:handoutMasterIdLst>
    <p:handoutMasterId r:id="rId25"/>
  </p:handoutMasterIdLst>
  <p:sldIdLst>
    <p:sldId id="326" r:id="rId5"/>
    <p:sldId id="322" r:id="rId6"/>
    <p:sldId id="289" r:id="rId7"/>
    <p:sldId id="257" r:id="rId8"/>
    <p:sldId id="323" r:id="rId9"/>
    <p:sldId id="304" r:id="rId10"/>
    <p:sldId id="318" r:id="rId11"/>
    <p:sldId id="327" r:id="rId12"/>
    <p:sldId id="325" r:id="rId13"/>
    <p:sldId id="305" r:id="rId14"/>
    <p:sldId id="310" r:id="rId15"/>
    <p:sldId id="314" r:id="rId16"/>
    <p:sldId id="331" r:id="rId17"/>
    <p:sldId id="332" r:id="rId18"/>
    <p:sldId id="312" r:id="rId19"/>
    <p:sldId id="286" r:id="rId20"/>
    <p:sldId id="283" r:id="rId21"/>
    <p:sldId id="320" r:id="rId22"/>
    <p:sldId id="324" r:id="rId2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0" autoAdjust="0"/>
    <p:restoredTop sz="94660"/>
  </p:normalViewPr>
  <p:slideViewPr>
    <p:cSldViewPr>
      <p:cViewPr>
        <p:scale>
          <a:sx n="66" d="100"/>
          <a:sy n="66" d="100"/>
        </p:scale>
        <p:origin x="-948"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0" hangingPunct="0">
              <a:defRPr sz="1200"/>
            </a:lvl1pPr>
          </a:lstStyle>
          <a:p>
            <a:pPr>
              <a:defRPr/>
            </a:pPr>
            <a:endParaRPr lang="en-US"/>
          </a:p>
        </p:txBody>
      </p:sp>
      <p:sp>
        <p:nvSpPr>
          <p:cNvPr id="131075" name="Rectangle 3"/>
          <p:cNvSpPr>
            <a:spLocks noGrp="1" noChangeArrowheads="1"/>
          </p:cNvSpPr>
          <p:nvPr>
            <p:ph type="dt" sz="quarter"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0" hangingPunct="0">
              <a:defRPr sz="1200"/>
            </a:lvl1pPr>
          </a:lstStyle>
          <a:p>
            <a:pPr>
              <a:defRPr/>
            </a:pPr>
            <a:fld id="{0EFB1122-0B49-4F06-9F20-3D74E0BD314B}" type="datetime1">
              <a:rPr lang="en-US"/>
              <a:pPr>
                <a:defRPr/>
              </a:pPr>
              <a:t>8/11/2014</a:t>
            </a:fld>
            <a:endParaRPr lang="en-US"/>
          </a:p>
        </p:txBody>
      </p:sp>
      <p:sp>
        <p:nvSpPr>
          <p:cNvPr id="131076"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0" hangingPunct="0">
              <a:defRPr sz="1200"/>
            </a:lvl1pPr>
          </a:lstStyle>
          <a:p>
            <a:pPr>
              <a:defRPr/>
            </a:pPr>
            <a:endParaRPr lang="en-US"/>
          </a:p>
        </p:txBody>
      </p:sp>
      <p:sp>
        <p:nvSpPr>
          <p:cNvPr id="131077" name="Rectangle 5"/>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0" hangingPunct="0">
              <a:defRPr sz="1200"/>
            </a:lvl1pPr>
          </a:lstStyle>
          <a:p>
            <a:pPr>
              <a:defRPr/>
            </a:pPr>
            <a:fld id="{83172637-76E9-4FB3-A673-E3A6493E8DB4}" type="slidenum">
              <a:rPr lang="en-US"/>
              <a:pPr>
                <a:defRPr/>
              </a:pPr>
              <a:t>‹#›</a:t>
            </a:fld>
            <a:endParaRPr lang="en-US"/>
          </a:p>
        </p:txBody>
      </p:sp>
    </p:spTree>
    <p:extLst>
      <p:ext uri="{BB962C8B-B14F-4D97-AF65-F5344CB8AC3E}">
        <p14:creationId xmlns:p14="http://schemas.microsoft.com/office/powerpoint/2010/main" val="5331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wrap="square" lIns="93936" tIns="46968" rIns="93936" bIns="46968" numCol="1" anchor="t" anchorCtr="0" compatLnSpc="1">
            <a:prstTxWarp prst="textNoShape">
              <a:avLst/>
            </a:prstTxWarp>
          </a:bodyPr>
          <a:lstStyle>
            <a:lvl1pPr algn="r">
              <a:defRPr sz="1200">
                <a:latin typeface="Calibri" pitchFamily="34" charset="0"/>
              </a:defRPr>
            </a:lvl1pPr>
          </a:lstStyle>
          <a:p>
            <a:pPr>
              <a:defRPr/>
            </a:pPr>
            <a:fld id="{85F1C64E-6647-4A69-9EBD-3B625A44E841}" type="datetime1">
              <a:rPr lang="en-US"/>
              <a:pPr>
                <a:defRPr/>
              </a:pPr>
              <a:t>8/11/2014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pitchFamily="34" charset="0"/>
              </a:defRPr>
            </a:lvl1pPr>
          </a:lstStyle>
          <a:p>
            <a:pPr>
              <a:defRPr/>
            </a:pPr>
            <a:fld id="{6EA8CC84-7B7F-44C0-9FD5-A7C3B74760AD}" type="slidenum">
              <a:rPr lang="en-US"/>
              <a:pPr>
                <a:defRPr/>
              </a:pPr>
              <a:t>‹#›</a:t>
            </a:fld>
            <a:endParaRPr lang="en-US"/>
          </a:p>
        </p:txBody>
      </p:sp>
    </p:spTree>
    <p:extLst>
      <p:ext uri="{BB962C8B-B14F-4D97-AF65-F5344CB8AC3E}">
        <p14:creationId xmlns:p14="http://schemas.microsoft.com/office/powerpoint/2010/main" val="2979319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14801EAB-D5F5-45B0-BFDF-6FBDE6E59FC8}"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D1AB350F-85DB-4CC2-B135-E050AA43F13B}"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txBox="1">
            <a:spLocks noGrp="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spcBef>
                <a:spcPct val="30000"/>
              </a:spcBef>
              <a:defRPr sz="1200">
                <a:solidFill>
                  <a:schemeClr val="tx1"/>
                </a:solidFill>
                <a:latin typeface="Calibri" pitchFamily="34" charset="0"/>
                <a:ea typeface="ＭＳ Ｐゴシック" pitchFamily="48" charset="-128"/>
              </a:defRPr>
            </a:lvl1pPr>
            <a:lvl2pPr marL="742950" indent="-285750" eaLnBrk="0" hangingPunct="0">
              <a:spcBef>
                <a:spcPct val="30000"/>
              </a:spcBef>
              <a:defRPr sz="1200">
                <a:solidFill>
                  <a:schemeClr val="tx1"/>
                </a:solidFill>
                <a:latin typeface="Calibri" pitchFamily="34" charset="0"/>
                <a:ea typeface="ＭＳ Ｐゴシック" pitchFamily="48" charset="-128"/>
              </a:defRPr>
            </a:lvl2pPr>
            <a:lvl3pPr marL="1143000" indent="-228600" eaLnBrk="0" hangingPunct="0">
              <a:spcBef>
                <a:spcPct val="30000"/>
              </a:spcBef>
              <a:defRPr sz="1200">
                <a:solidFill>
                  <a:schemeClr val="tx1"/>
                </a:solidFill>
                <a:latin typeface="Calibri" pitchFamily="34" charset="0"/>
                <a:ea typeface="ＭＳ Ｐゴシック" pitchFamily="48" charset="-128"/>
              </a:defRPr>
            </a:lvl3pPr>
            <a:lvl4pPr marL="1600200" indent="-228600" eaLnBrk="0" hangingPunct="0">
              <a:spcBef>
                <a:spcPct val="30000"/>
              </a:spcBef>
              <a:defRPr sz="1200">
                <a:solidFill>
                  <a:schemeClr val="tx1"/>
                </a:solidFill>
                <a:latin typeface="Calibri" pitchFamily="34" charset="0"/>
                <a:ea typeface="ＭＳ Ｐゴシック" pitchFamily="48" charset="-128"/>
              </a:defRPr>
            </a:lvl4pPr>
            <a:lvl5pPr marL="2057400" indent="-228600" eaLnBrk="0" hangingPunct="0">
              <a:spcBef>
                <a:spcPct val="30000"/>
              </a:spcBef>
              <a:defRPr sz="1200">
                <a:solidFill>
                  <a:schemeClr val="tx1"/>
                </a:solidFill>
                <a:latin typeface="Calibri" pitchFamily="34" charset="0"/>
                <a:ea typeface="ＭＳ Ｐゴシック" pitchFamily="48"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algn="r" eaLnBrk="1" hangingPunct="1">
              <a:spcBef>
                <a:spcPct val="0"/>
              </a:spcBef>
            </a:pPr>
            <a:fld id="{AB07F98A-9155-493B-9252-BE112BDDDF4C}" type="slidenum">
              <a:rPr lang="en-US" altLang="en-US"/>
              <a:pPr algn="r" eaLnBrk="1" hangingPunct="1">
                <a:spcBef>
                  <a:spcPct val="0"/>
                </a:spcBef>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42950" indent="-285750" eaLnBrk="0" hangingPunct="0">
              <a:spcBef>
                <a:spcPct val="30000"/>
              </a:spcBef>
              <a:defRPr sz="1200">
                <a:solidFill>
                  <a:schemeClr val="tx1"/>
                </a:solidFill>
                <a:latin typeface="Calibri" pitchFamily="34" charset="0"/>
                <a:ea typeface="ＭＳ Ｐゴシック" pitchFamily="48" charset="-128"/>
              </a:defRPr>
            </a:lvl2pPr>
            <a:lvl3pPr marL="1143000" indent="-228600" eaLnBrk="0" hangingPunct="0">
              <a:spcBef>
                <a:spcPct val="30000"/>
              </a:spcBef>
              <a:defRPr sz="1200">
                <a:solidFill>
                  <a:schemeClr val="tx1"/>
                </a:solidFill>
                <a:latin typeface="Calibri" pitchFamily="34" charset="0"/>
                <a:ea typeface="ＭＳ Ｐゴシック" pitchFamily="48" charset="-128"/>
              </a:defRPr>
            </a:lvl3pPr>
            <a:lvl4pPr marL="1600200" indent="-228600" eaLnBrk="0" hangingPunct="0">
              <a:spcBef>
                <a:spcPct val="30000"/>
              </a:spcBef>
              <a:defRPr sz="1200">
                <a:solidFill>
                  <a:schemeClr val="tx1"/>
                </a:solidFill>
                <a:latin typeface="Calibri" pitchFamily="34" charset="0"/>
                <a:ea typeface="ＭＳ Ｐゴシック" pitchFamily="48" charset="-128"/>
              </a:defRPr>
            </a:lvl4pPr>
            <a:lvl5pPr marL="2057400" indent="-228600" eaLnBrk="0" hangingPunct="0">
              <a:spcBef>
                <a:spcPct val="30000"/>
              </a:spcBef>
              <a:defRPr sz="1200">
                <a:solidFill>
                  <a:schemeClr val="tx1"/>
                </a:solidFill>
                <a:latin typeface="Calibri" pitchFamily="34" charset="0"/>
                <a:ea typeface="ＭＳ Ｐゴシック" pitchFamily="48"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153B4AD5-10E9-46A5-984B-81FD587D3C28}" type="slidenum">
              <a:rPr lang="en-US" altLang="en-US" smtClean="0">
                <a:solidFill>
                  <a:srgbClr val="000000"/>
                </a:solidFill>
              </a:rPr>
              <a:pPr eaLnBrk="1" hangingPunct="1">
                <a:spcBef>
                  <a:spcPct val="0"/>
                </a:spcBef>
              </a:pPr>
              <a:t>19</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6EC0C0DC-CE2E-48DD-870D-FBCAFA6BDC69}" type="slidenum">
              <a:rPr lang="en-US" altLang="en-US" smtClean="0"/>
              <a:pPr eaLnBrk="1" hangingPunct="1">
                <a:spcBef>
                  <a:spcPct val="0"/>
                </a:spcBef>
              </a:pPr>
              <a:t>4</a:t>
            </a:fld>
            <a:endParaRPr lang="en-US"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690A07DF-5C00-4CE4-8241-1278B3433D13}"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not only partner with each other, but also with these important national associations, in bringing you the promotion, prevention, and intervention framework of the Pyramid Model. These organizations are responsible for working with us to bring you this Institute.  Leaders from many of our partner associations are here and I would like to recognize them.</a:t>
            </a:r>
          </a:p>
          <a:p>
            <a:r>
              <a:rPr lang="en-US" altLang="en-US" smtClean="0"/>
              <a:t>Sarah Mulligan, From DEC is here. Sarah, can you stand.  In addition to being one of our national partners…DEC does all of the logistics for this event and participates with us in planning the program.</a:t>
            </a:r>
          </a:p>
          <a:p>
            <a:r>
              <a:rPr lang="en-US" altLang="en-US" smtClean="0"/>
              <a:t>Amy Mazur, from the National Association of Bilingual Education, is here. Amy and NABE have been essential partners as we see to ensure that our approaches and practice reach all children </a:t>
            </a:r>
          </a:p>
          <a:p>
            <a:r>
              <a:rPr lang="en-US" altLang="en-US" smtClean="0"/>
              <a:t>Amanda Lowe, from the National Association of State Directors of Special Education, is here and represents special education program administrators</a:t>
            </a:r>
          </a:p>
          <a:p>
            <a:r>
              <a:rPr lang="en-US" altLang="en-US" smtClean="0"/>
              <a:t>Erin Kinavey, of the Infant Toddlers Coordinators Association, works with us to bring the message of the Pyramid Model to state Part C services</a:t>
            </a:r>
          </a:p>
          <a:p>
            <a:r>
              <a:rPr lang="en-US" altLang="en-US" smtClean="0"/>
              <a:t>Roy Praschil, from the National Association of State Mental Health Program Directors, has assisted us in developing partnerships with state mental health programs and promoting access to early childhood mental health services</a:t>
            </a:r>
          </a:p>
          <a:p>
            <a:r>
              <a:rPr lang="en-US" altLang="en-US" smtClean="0"/>
              <a:t>Peter Pizzolongo, from the National Association for the Education of Young Children, is here representing NAEYC who has been our partner for the last 10 years. We treasure our relationship with NAEYC and the ability to reach so many early educators through their vast membersip</a:t>
            </a:r>
          </a:p>
          <a:p>
            <a:r>
              <a:rPr lang="en-US" altLang="en-US" smtClean="0"/>
              <a:t>I want to welcome Judy Swet from the Parent Advocacy Coalition for Educational Rights.  PACER and the TA alliance support the national network of parent information centers that help families of children with disabilities gain the information and skills need to support their children’s development and success in school</a:t>
            </a:r>
          </a:p>
          <a:p>
            <a:r>
              <a:rPr lang="en-US" altLang="en-US" smtClean="0"/>
              <a:t>And we have Maria Synodi, who is representing the IDEA 619 Coordinators Consortium. This is a group of tireless state leaders who provide leadership to special education services for preschool age children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F05F2D16-B6C5-4EC6-BD1A-C538E2E1DAD1}"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F1434F14-BB69-43B0-8EE6-4BE06FE34623}"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44F5902E-4C2D-4FD1-BC97-F9746A27344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5E041456-8F07-4C13-8D3B-6CE9BED56526}"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42950" indent="-285750" eaLnBrk="0" hangingPunct="0">
              <a:spcBef>
                <a:spcPct val="30000"/>
              </a:spcBef>
              <a:defRPr sz="1200">
                <a:solidFill>
                  <a:schemeClr val="tx1"/>
                </a:solidFill>
                <a:latin typeface="Calibri" pitchFamily="34" charset="0"/>
                <a:ea typeface="ＭＳ Ｐゴシック" pitchFamily="48" charset="-128"/>
              </a:defRPr>
            </a:lvl2pPr>
            <a:lvl3pPr marL="1143000" indent="-228600" eaLnBrk="0" hangingPunct="0">
              <a:spcBef>
                <a:spcPct val="30000"/>
              </a:spcBef>
              <a:defRPr sz="1200">
                <a:solidFill>
                  <a:schemeClr val="tx1"/>
                </a:solidFill>
                <a:latin typeface="Calibri" pitchFamily="34" charset="0"/>
                <a:ea typeface="ＭＳ Ｐゴシック" pitchFamily="48" charset="-128"/>
              </a:defRPr>
            </a:lvl3pPr>
            <a:lvl4pPr marL="1600200" indent="-228600" eaLnBrk="0" hangingPunct="0">
              <a:spcBef>
                <a:spcPct val="30000"/>
              </a:spcBef>
              <a:defRPr sz="1200">
                <a:solidFill>
                  <a:schemeClr val="tx1"/>
                </a:solidFill>
                <a:latin typeface="Calibri" pitchFamily="34" charset="0"/>
                <a:ea typeface="ＭＳ Ｐゴシック" pitchFamily="48" charset="-128"/>
              </a:defRPr>
            </a:lvl4pPr>
            <a:lvl5pPr marL="2057400" indent="-228600" eaLnBrk="0" hangingPunct="0">
              <a:spcBef>
                <a:spcPct val="30000"/>
              </a:spcBef>
              <a:defRPr sz="1200">
                <a:solidFill>
                  <a:schemeClr val="tx1"/>
                </a:solidFill>
                <a:latin typeface="Calibri" pitchFamily="34" charset="0"/>
                <a:ea typeface="ＭＳ Ｐゴシック" pitchFamily="48"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8FB3E6EB-75C9-4D56-B9D5-D76131860B70}"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48" charset="-128"/>
              </a:defRPr>
            </a:lvl1pPr>
            <a:lvl2pPr marL="762000" indent="-292100" eaLnBrk="0" hangingPunct="0">
              <a:spcBef>
                <a:spcPct val="30000"/>
              </a:spcBef>
              <a:defRPr sz="1200">
                <a:solidFill>
                  <a:schemeClr val="tx1"/>
                </a:solidFill>
                <a:latin typeface="Calibri" pitchFamily="34" charset="0"/>
                <a:ea typeface="ＭＳ Ｐゴシック" pitchFamily="48" charset="-128"/>
              </a:defRPr>
            </a:lvl2pPr>
            <a:lvl3pPr marL="1173163" indent="-233363" eaLnBrk="0" hangingPunct="0">
              <a:spcBef>
                <a:spcPct val="30000"/>
              </a:spcBef>
              <a:defRPr sz="1200">
                <a:solidFill>
                  <a:schemeClr val="tx1"/>
                </a:solidFill>
                <a:latin typeface="Calibri" pitchFamily="34" charset="0"/>
                <a:ea typeface="ＭＳ Ｐゴシック" pitchFamily="48" charset="-128"/>
              </a:defRPr>
            </a:lvl3pPr>
            <a:lvl4pPr marL="1643063" indent="-233363" eaLnBrk="0" hangingPunct="0">
              <a:spcBef>
                <a:spcPct val="30000"/>
              </a:spcBef>
              <a:defRPr sz="1200">
                <a:solidFill>
                  <a:schemeClr val="tx1"/>
                </a:solidFill>
                <a:latin typeface="Calibri" pitchFamily="34" charset="0"/>
                <a:ea typeface="ＭＳ Ｐゴシック" pitchFamily="48" charset="-128"/>
              </a:defRPr>
            </a:lvl4pPr>
            <a:lvl5pPr marL="2112963" indent="-233363" eaLnBrk="0" hangingPunct="0">
              <a:spcBef>
                <a:spcPct val="30000"/>
              </a:spcBef>
              <a:defRPr sz="1200">
                <a:solidFill>
                  <a:schemeClr val="tx1"/>
                </a:solidFill>
                <a:latin typeface="Calibri" pitchFamily="34" charset="0"/>
                <a:ea typeface="ＭＳ Ｐゴシック" pitchFamily="48"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48" charset="-128"/>
              </a:defRPr>
            </a:lvl9pPr>
          </a:lstStyle>
          <a:p>
            <a:pPr eaLnBrk="1" hangingPunct="1">
              <a:spcBef>
                <a:spcPct val="0"/>
              </a:spcBef>
            </a:pPr>
            <a:fld id="{15FB5EAA-02DC-45A5-AABD-FB4CE35DD622}" type="slidenum">
              <a:rPr lang="en-US" altLang="en-US" smtClean="0"/>
              <a:pPr eaLnBrk="1" hangingPunct="1">
                <a:spcBef>
                  <a:spcPct val="0"/>
                </a:spcBef>
              </a:pPr>
              <a:t>15</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0"/>
            <a:ext cx="9144000" cy="6858000"/>
          </a:xfrm>
          <a:prstGeom prst="rect">
            <a:avLst/>
          </a:prstGeom>
          <a:gradFill rotWithShape="1">
            <a:gsLst>
              <a:gs pos="0">
                <a:schemeClr val="bg1"/>
              </a:gs>
              <a:gs pos="100000">
                <a:srgbClr val="5FC5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t>v</a:t>
            </a:r>
          </a:p>
        </p:txBody>
      </p:sp>
      <p:pic>
        <p:nvPicPr>
          <p:cNvPr id="5" name="Picture 7" descr="TASCEI_logo_crayoniz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07950"/>
            <a:ext cx="3048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TACSEI plate"/>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rot="233363">
            <a:off x="533400" y="1663700"/>
            <a:ext cx="7535863"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deasThatWork_Spec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73038"/>
            <a:ext cx="1143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1676400" y="3048000"/>
            <a:ext cx="5791200" cy="1371600"/>
          </a:xfrm>
          <a:effectLst>
            <a:outerShdw dist="35921" dir="2700000" algn="ctr" rotWithShape="0">
              <a:srgbClr val="A2DDF8">
                <a:alpha val="50000"/>
              </a:srgbClr>
            </a:outerShdw>
          </a:effectLst>
        </p:spPr>
        <p:txBody>
          <a:bodyPr/>
          <a:lstStyle>
            <a:lvl1pPr>
              <a:defRPr/>
            </a:lvl1pPr>
          </a:lstStyle>
          <a:p>
            <a:r>
              <a:rPr lang="en-US"/>
              <a:t>Click to edit Master title style</a:t>
            </a:r>
          </a:p>
        </p:txBody>
      </p:sp>
      <p:sp>
        <p:nvSpPr>
          <p:cNvPr id="12291" name="Rectangle 3"/>
          <p:cNvSpPr>
            <a:spLocks noGrp="1" noChangeArrowheads="1"/>
          </p:cNvSpPr>
          <p:nvPr>
            <p:ph type="subTitle" idx="1"/>
          </p:nvPr>
        </p:nvSpPr>
        <p:spPr>
          <a:xfrm>
            <a:off x="1676400" y="4572000"/>
            <a:ext cx="5791200" cy="1066800"/>
          </a:xfrm>
        </p:spPr>
        <p:txBody>
          <a:bodyPr/>
          <a:lstStyle>
            <a:lvl1pPr marL="0" indent="0" algn="ctr">
              <a:buFontTx/>
              <a:buNone/>
              <a:defRPr sz="2800">
                <a:latin typeface="Comic Sans MS" pitchFamily="66" charset="0"/>
              </a:defRPr>
            </a:lvl1pPr>
          </a:lstStyle>
          <a:p>
            <a:r>
              <a:rPr lang="en-US"/>
              <a:t>Click to edit Master subtitle style</a:t>
            </a:r>
          </a:p>
        </p:txBody>
      </p:sp>
      <p:sp>
        <p:nvSpPr>
          <p:cNvPr id="8" name="Rectangle 4"/>
          <p:cNvSpPr>
            <a:spLocks noGrp="1" noChangeArrowheads="1"/>
          </p:cNvSpPr>
          <p:nvPr>
            <p:ph type="dt" sz="half" idx="10"/>
          </p:nvPr>
        </p:nvSpPr>
        <p:spPr>
          <a:xfrm>
            <a:off x="152400" y="6400800"/>
            <a:ext cx="2133600" cy="320675"/>
          </a:xfrm>
        </p:spPr>
        <p:txBody>
          <a:bodyPr/>
          <a:lstStyle>
            <a:lvl1pPr>
              <a:defRPr>
                <a:solidFill>
                  <a:schemeClr val="bg1"/>
                </a:solidFill>
              </a:defRPr>
            </a:lvl1pPr>
          </a:lstStyle>
          <a:p>
            <a:pPr>
              <a:defRPr/>
            </a:pPr>
            <a:endParaRPr lang="en-US"/>
          </a:p>
        </p:txBody>
      </p:sp>
      <p:sp>
        <p:nvSpPr>
          <p:cNvPr id="9" name="Rectangle 5"/>
          <p:cNvSpPr>
            <a:spLocks noGrp="1" noChangeArrowheads="1"/>
          </p:cNvSpPr>
          <p:nvPr>
            <p:ph type="ftr" sz="quarter" idx="11"/>
          </p:nvPr>
        </p:nvSpPr>
        <p:spPr>
          <a:xfrm>
            <a:off x="3810000" y="6400800"/>
            <a:ext cx="2895600" cy="320675"/>
          </a:xfrm>
        </p:spPr>
        <p:txBody>
          <a:bodyPr/>
          <a:lstStyle>
            <a:lvl1pPr>
              <a:defRPr>
                <a:solidFill>
                  <a:schemeClr val="bg1"/>
                </a:solidFill>
              </a:defRPr>
            </a:lvl1pPr>
          </a:lstStyle>
          <a:p>
            <a:pPr>
              <a:defRPr/>
            </a:pPr>
            <a:endParaRPr lang="en-US"/>
          </a:p>
        </p:txBody>
      </p:sp>
      <p:sp>
        <p:nvSpPr>
          <p:cNvPr id="10" name="Rectangle 6"/>
          <p:cNvSpPr>
            <a:spLocks noGrp="1" noChangeArrowheads="1"/>
          </p:cNvSpPr>
          <p:nvPr>
            <p:ph type="sldNum" sz="quarter" idx="12"/>
          </p:nvPr>
        </p:nvSpPr>
        <p:spPr>
          <a:xfrm>
            <a:off x="6858000" y="6400800"/>
            <a:ext cx="2133600" cy="320675"/>
          </a:xfrm>
        </p:spPr>
        <p:txBody>
          <a:bodyPr/>
          <a:lstStyle>
            <a:lvl1pPr>
              <a:defRPr>
                <a:solidFill>
                  <a:schemeClr val="bg1"/>
                </a:solidFill>
              </a:defRPr>
            </a:lvl1pPr>
          </a:lstStyle>
          <a:p>
            <a:pPr>
              <a:defRPr/>
            </a:pPr>
            <a:fld id="{6836EA67-140C-4B17-A26A-068B75DEAAEE}" type="slidenum">
              <a:rPr lang="en-US"/>
              <a:pPr>
                <a:defRPr/>
              </a:pPr>
              <a:t>‹#›</a:t>
            </a:fld>
            <a:endParaRPr lang="en-US"/>
          </a:p>
        </p:txBody>
      </p:sp>
    </p:spTree>
    <p:extLst>
      <p:ext uri="{BB962C8B-B14F-4D97-AF65-F5344CB8AC3E}">
        <p14:creationId xmlns:p14="http://schemas.microsoft.com/office/powerpoint/2010/main" val="251026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4190D-01B2-4EBF-8D69-86FD7499DB64}" type="slidenum">
              <a:rPr lang="en-US"/>
              <a:pPr>
                <a:defRPr/>
              </a:pPr>
              <a:t>‹#›</a:t>
            </a:fld>
            <a:endParaRPr lang="en-US"/>
          </a:p>
        </p:txBody>
      </p:sp>
    </p:spTree>
    <p:extLst>
      <p:ext uri="{BB962C8B-B14F-4D97-AF65-F5344CB8AC3E}">
        <p14:creationId xmlns:p14="http://schemas.microsoft.com/office/powerpoint/2010/main" val="306335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91D5FF-AD72-4C1C-B78F-3A8C1B673425}" type="slidenum">
              <a:rPr lang="en-US"/>
              <a:pPr>
                <a:defRPr/>
              </a:pPr>
              <a:t>‹#›</a:t>
            </a:fld>
            <a:endParaRPr lang="en-US"/>
          </a:p>
        </p:txBody>
      </p:sp>
    </p:spTree>
    <p:extLst>
      <p:ext uri="{BB962C8B-B14F-4D97-AF65-F5344CB8AC3E}">
        <p14:creationId xmlns:p14="http://schemas.microsoft.com/office/powerpoint/2010/main" val="172947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555CFDD-6981-474D-9E1A-DDD4078AF21F}" type="datetimeFigureOut">
              <a:rPr lang="en-US"/>
              <a:pPr>
                <a:defRPr/>
              </a:pPr>
              <a:t>8/11/2014</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53EA984-76F5-449B-B178-4E966443DFF4}" type="slidenum">
              <a:rPr lang="en-US"/>
              <a:pPr>
                <a:defRPr/>
              </a:pPr>
              <a:t>‹#›</a:t>
            </a:fld>
            <a:endParaRPr lang="en-US" dirty="0"/>
          </a:p>
        </p:txBody>
      </p:sp>
    </p:spTree>
    <p:extLst>
      <p:ext uri="{BB962C8B-B14F-4D97-AF65-F5344CB8AC3E}">
        <p14:creationId xmlns:p14="http://schemas.microsoft.com/office/powerpoint/2010/main" val="134123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36973-FFAB-4EDA-8158-53B00219D57B}" type="slidenum">
              <a:rPr lang="en-US"/>
              <a:pPr>
                <a:defRPr/>
              </a:pPr>
              <a:t>‹#›</a:t>
            </a:fld>
            <a:endParaRPr lang="en-US"/>
          </a:p>
        </p:txBody>
      </p:sp>
    </p:spTree>
    <p:extLst>
      <p:ext uri="{BB962C8B-B14F-4D97-AF65-F5344CB8AC3E}">
        <p14:creationId xmlns:p14="http://schemas.microsoft.com/office/powerpoint/2010/main" val="70638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2ABA4F-96F4-4BF1-9CB0-26EBDB80BFCC}" type="slidenum">
              <a:rPr lang="en-US"/>
              <a:pPr>
                <a:defRPr/>
              </a:pPr>
              <a:t>‹#›</a:t>
            </a:fld>
            <a:endParaRPr lang="en-US"/>
          </a:p>
        </p:txBody>
      </p:sp>
    </p:spTree>
    <p:extLst>
      <p:ext uri="{BB962C8B-B14F-4D97-AF65-F5344CB8AC3E}">
        <p14:creationId xmlns:p14="http://schemas.microsoft.com/office/powerpoint/2010/main" val="82795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F187B-F06B-4046-A48A-4E17DC695602}" type="slidenum">
              <a:rPr lang="en-US"/>
              <a:pPr>
                <a:defRPr/>
              </a:pPr>
              <a:t>‹#›</a:t>
            </a:fld>
            <a:endParaRPr lang="en-US"/>
          </a:p>
        </p:txBody>
      </p:sp>
    </p:spTree>
    <p:extLst>
      <p:ext uri="{BB962C8B-B14F-4D97-AF65-F5344CB8AC3E}">
        <p14:creationId xmlns:p14="http://schemas.microsoft.com/office/powerpoint/2010/main" val="838881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36FB27-41EC-4A59-A1B0-AE4CE98D7D63}" type="slidenum">
              <a:rPr lang="en-US"/>
              <a:pPr>
                <a:defRPr/>
              </a:pPr>
              <a:t>‹#›</a:t>
            </a:fld>
            <a:endParaRPr lang="en-US"/>
          </a:p>
        </p:txBody>
      </p:sp>
    </p:spTree>
    <p:extLst>
      <p:ext uri="{BB962C8B-B14F-4D97-AF65-F5344CB8AC3E}">
        <p14:creationId xmlns:p14="http://schemas.microsoft.com/office/powerpoint/2010/main" val="95140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97FF31-BB34-48F9-94BB-982D86624348}" type="slidenum">
              <a:rPr lang="en-US"/>
              <a:pPr>
                <a:defRPr/>
              </a:pPr>
              <a:t>‹#›</a:t>
            </a:fld>
            <a:endParaRPr lang="en-US"/>
          </a:p>
        </p:txBody>
      </p:sp>
    </p:spTree>
    <p:extLst>
      <p:ext uri="{BB962C8B-B14F-4D97-AF65-F5344CB8AC3E}">
        <p14:creationId xmlns:p14="http://schemas.microsoft.com/office/powerpoint/2010/main" val="348856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306B6F-04B5-489C-8D70-CAF11F0E6BDE}" type="slidenum">
              <a:rPr lang="en-US"/>
              <a:pPr>
                <a:defRPr/>
              </a:pPr>
              <a:t>‹#›</a:t>
            </a:fld>
            <a:endParaRPr lang="en-US"/>
          </a:p>
        </p:txBody>
      </p:sp>
    </p:spTree>
    <p:extLst>
      <p:ext uri="{BB962C8B-B14F-4D97-AF65-F5344CB8AC3E}">
        <p14:creationId xmlns:p14="http://schemas.microsoft.com/office/powerpoint/2010/main" val="3175062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1FB89F-FFBB-4CA6-B236-A153C9C64F2C}" type="slidenum">
              <a:rPr lang="en-US"/>
              <a:pPr>
                <a:defRPr/>
              </a:pPr>
              <a:t>‹#›</a:t>
            </a:fld>
            <a:endParaRPr lang="en-US"/>
          </a:p>
        </p:txBody>
      </p:sp>
    </p:spTree>
    <p:extLst>
      <p:ext uri="{BB962C8B-B14F-4D97-AF65-F5344CB8AC3E}">
        <p14:creationId xmlns:p14="http://schemas.microsoft.com/office/powerpoint/2010/main" val="349022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1AB8E-FB0C-4163-88A8-77158F15C149}" type="slidenum">
              <a:rPr lang="en-US"/>
              <a:pPr>
                <a:defRPr/>
              </a:pPr>
              <a:t>‹#›</a:t>
            </a:fld>
            <a:endParaRPr lang="en-US"/>
          </a:p>
        </p:txBody>
      </p:sp>
    </p:spTree>
    <p:extLst>
      <p:ext uri="{BB962C8B-B14F-4D97-AF65-F5344CB8AC3E}">
        <p14:creationId xmlns:p14="http://schemas.microsoft.com/office/powerpoint/2010/main" val="61929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B56E3E-823C-4CFB-B4C4-0F6845D77589}" type="slidenum">
              <a:rPr lang="en-US"/>
              <a:pPr>
                <a:defRPr/>
              </a:pPr>
              <a:t>‹#›</a:t>
            </a:fld>
            <a:endParaRPr lang="en-US"/>
          </a:p>
        </p:txBody>
      </p:sp>
    </p:spTree>
    <p:extLst>
      <p:ext uri="{BB962C8B-B14F-4D97-AF65-F5344CB8AC3E}">
        <p14:creationId xmlns:p14="http://schemas.microsoft.com/office/powerpoint/2010/main" val="272876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C88E8F-44E5-4ADF-8900-E847E04A3FB6}" type="slidenum">
              <a:rPr lang="en-US"/>
              <a:pPr>
                <a:defRPr/>
              </a:pPr>
              <a:t>‹#›</a:t>
            </a:fld>
            <a:endParaRPr lang="en-US"/>
          </a:p>
        </p:txBody>
      </p:sp>
    </p:spTree>
    <p:extLst>
      <p:ext uri="{BB962C8B-B14F-4D97-AF65-F5344CB8AC3E}">
        <p14:creationId xmlns:p14="http://schemas.microsoft.com/office/powerpoint/2010/main" val="839567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8FD44-B6FC-44BB-8ECA-1DD429792BF1}" type="slidenum">
              <a:rPr lang="en-US"/>
              <a:pPr>
                <a:defRPr/>
              </a:pPr>
              <a:t>‹#›</a:t>
            </a:fld>
            <a:endParaRPr lang="en-US"/>
          </a:p>
        </p:txBody>
      </p:sp>
    </p:spTree>
    <p:extLst>
      <p:ext uri="{BB962C8B-B14F-4D97-AF65-F5344CB8AC3E}">
        <p14:creationId xmlns:p14="http://schemas.microsoft.com/office/powerpoint/2010/main" val="532596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9550E-F05B-44F7-A8E5-78A778F42FEE}" type="slidenum">
              <a:rPr lang="en-US"/>
              <a:pPr>
                <a:defRPr/>
              </a:pPr>
              <a:t>‹#›</a:t>
            </a:fld>
            <a:endParaRPr lang="en-US"/>
          </a:p>
        </p:txBody>
      </p:sp>
    </p:spTree>
    <p:extLst>
      <p:ext uri="{BB962C8B-B14F-4D97-AF65-F5344CB8AC3E}">
        <p14:creationId xmlns:p14="http://schemas.microsoft.com/office/powerpoint/2010/main" val="121099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E6585-88D7-4DBF-A113-39120B48B075}" type="slidenum">
              <a:rPr lang="en-US"/>
              <a:pPr>
                <a:defRPr/>
              </a:pPr>
              <a:t>‹#›</a:t>
            </a:fld>
            <a:endParaRPr lang="en-US"/>
          </a:p>
        </p:txBody>
      </p:sp>
    </p:spTree>
    <p:extLst>
      <p:ext uri="{BB962C8B-B14F-4D97-AF65-F5344CB8AC3E}">
        <p14:creationId xmlns:p14="http://schemas.microsoft.com/office/powerpoint/2010/main" val="904667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CC343-D988-44AD-9688-CDD2B9E2350F}" type="slidenum">
              <a:rPr lang="en-US"/>
              <a:pPr>
                <a:defRPr/>
              </a:pPr>
              <a:t>‹#›</a:t>
            </a:fld>
            <a:endParaRPr lang="en-US"/>
          </a:p>
        </p:txBody>
      </p:sp>
    </p:spTree>
    <p:extLst>
      <p:ext uri="{BB962C8B-B14F-4D97-AF65-F5344CB8AC3E}">
        <p14:creationId xmlns:p14="http://schemas.microsoft.com/office/powerpoint/2010/main" val="2172750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54229-CC2D-464D-ACD3-7D3E67519E2C}" type="slidenum">
              <a:rPr lang="en-US"/>
              <a:pPr>
                <a:defRPr/>
              </a:pPr>
              <a:t>‹#›</a:t>
            </a:fld>
            <a:endParaRPr lang="en-US"/>
          </a:p>
        </p:txBody>
      </p:sp>
    </p:spTree>
    <p:extLst>
      <p:ext uri="{BB962C8B-B14F-4D97-AF65-F5344CB8AC3E}">
        <p14:creationId xmlns:p14="http://schemas.microsoft.com/office/powerpoint/2010/main" val="3396746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A58B7-14E0-4605-95AD-AA9A4C9B6D1A}" type="slidenum">
              <a:rPr lang="en-US"/>
              <a:pPr>
                <a:defRPr/>
              </a:pPr>
              <a:t>‹#›</a:t>
            </a:fld>
            <a:endParaRPr lang="en-US"/>
          </a:p>
        </p:txBody>
      </p:sp>
    </p:spTree>
    <p:extLst>
      <p:ext uri="{BB962C8B-B14F-4D97-AF65-F5344CB8AC3E}">
        <p14:creationId xmlns:p14="http://schemas.microsoft.com/office/powerpoint/2010/main" val="1743343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02ECDB-BE90-42B4-91C8-41155B3FA4E0}" type="slidenum">
              <a:rPr lang="en-US"/>
              <a:pPr>
                <a:defRPr/>
              </a:pPr>
              <a:t>‹#›</a:t>
            </a:fld>
            <a:endParaRPr lang="en-US"/>
          </a:p>
        </p:txBody>
      </p:sp>
    </p:spTree>
    <p:extLst>
      <p:ext uri="{BB962C8B-B14F-4D97-AF65-F5344CB8AC3E}">
        <p14:creationId xmlns:p14="http://schemas.microsoft.com/office/powerpoint/2010/main" val="3683193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4D7C1B-8BB3-4A87-A85C-D6B004FCE62B}" type="slidenum">
              <a:rPr lang="en-US"/>
              <a:pPr>
                <a:defRPr/>
              </a:pPr>
              <a:t>‹#›</a:t>
            </a:fld>
            <a:endParaRPr lang="en-US"/>
          </a:p>
        </p:txBody>
      </p:sp>
    </p:spTree>
    <p:extLst>
      <p:ext uri="{BB962C8B-B14F-4D97-AF65-F5344CB8AC3E}">
        <p14:creationId xmlns:p14="http://schemas.microsoft.com/office/powerpoint/2010/main" val="397298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8BDA3-70B9-45B1-B50B-496D7F520C10}" type="slidenum">
              <a:rPr lang="en-US"/>
              <a:pPr>
                <a:defRPr/>
              </a:pPr>
              <a:t>‹#›</a:t>
            </a:fld>
            <a:endParaRPr lang="en-US"/>
          </a:p>
        </p:txBody>
      </p:sp>
    </p:spTree>
    <p:extLst>
      <p:ext uri="{BB962C8B-B14F-4D97-AF65-F5344CB8AC3E}">
        <p14:creationId xmlns:p14="http://schemas.microsoft.com/office/powerpoint/2010/main" val="4172275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A1211-4128-4907-8FC8-C7D706FAF769}" type="slidenum">
              <a:rPr lang="en-US"/>
              <a:pPr>
                <a:defRPr/>
              </a:pPr>
              <a:t>‹#›</a:t>
            </a:fld>
            <a:endParaRPr lang="en-US"/>
          </a:p>
        </p:txBody>
      </p:sp>
    </p:spTree>
    <p:extLst>
      <p:ext uri="{BB962C8B-B14F-4D97-AF65-F5344CB8AC3E}">
        <p14:creationId xmlns:p14="http://schemas.microsoft.com/office/powerpoint/2010/main" val="370451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436DF5-82D7-47A5-B636-7EC80D12E673}" type="slidenum">
              <a:rPr lang="en-US"/>
              <a:pPr>
                <a:defRPr/>
              </a:pPr>
              <a:t>‹#›</a:t>
            </a:fld>
            <a:endParaRPr lang="en-US"/>
          </a:p>
        </p:txBody>
      </p:sp>
    </p:spTree>
    <p:extLst>
      <p:ext uri="{BB962C8B-B14F-4D97-AF65-F5344CB8AC3E}">
        <p14:creationId xmlns:p14="http://schemas.microsoft.com/office/powerpoint/2010/main" val="3680354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B9E6E-738F-42BD-9C3E-D7A7B5F56614}" type="slidenum">
              <a:rPr lang="en-US"/>
              <a:pPr>
                <a:defRPr/>
              </a:pPr>
              <a:t>‹#›</a:t>
            </a:fld>
            <a:endParaRPr lang="en-US"/>
          </a:p>
        </p:txBody>
      </p:sp>
    </p:spTree>
    <p:extLst>
      <p:ext uri="{BB962C8B-B14F-4D97-AF65-F5344CB8AC3E}">
        <p14:creationId xmlns:p14="http://schemas.microsoft.com/office/powerpoint/2010/main" val="2278710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88DE79-EB98-45ED-8AF3-FAF1B2D159AD}" type="slidenum">
              <a:rPr lang="en-US"/>
              <a:pPr>
                <a:defRPr/>
              </a:pPr>
              <a:t>‹#›</a:t>
            </a:fld>
            <a:endParaRPr lang="en-US"/>
          </a:p>
        </p:txBody>
      </p:sp>
    </p:spTree>
    <p:extLst>
      <p:ext uri="{BB962C8B-B14F-4D97-AF65-F5344CB8AC3E}">
        <p14:creationId xmlns:p14="http://schemas.microsoft.com/office/powerpoint/2010/main" val="400275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715EDE-609F-474A-9972-B0D8EA4C97B0}" type="slidenum">
              <a:rPr lang="en-US"/>
              <a:pPr>
                <a:defRPr/>
              </a:pPr>
              <a:t>‹#›</a:t>
            </a:fld>
            <a:endParaRPr lang="en-US"/>
          </a:p>
        </p:txBody>
      </p:sp>
    </p:spTree>
    <p:extLst>
      <p:ext uri="{BB962C8B-B14F-4D97-AF65-F5344CB8AC3E}">
        <p14:creationId xmlns:p14="http://schemas.microsoft.com/office/powerpoint/2010/main" val="90742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o extra images">
    <p:spTree>
      <p:nvGrpSpPr>
        <p:cNvPr id="1" name=""/>
        <p:cNvGrpSpPr/>
        <p:nvPr/>
      </p:nvGrpSpPr>
      <p:grpSpPr>
        <a:xfrm>
          <a:off x="0" y="0"/>
          <a:ext cx="0" cy="0"/>
          <a:chOff x="0" y="0"/>
          <a:chExt cx="0" cy="0"/>
        </a:xfrm>
      </p:grpSpPr>
      <p:pic>
        <p:nvPicPr>
          <p:cNvPr id="3" name="Picture 9" descr="puzzle-sidebar-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1676400"/>
            <a:ext cx="118903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838200"/>
          </a:xfrm>
        </p:spPr>
        <p:txBody>
          <a:bodyPr/>
          <a:lstStyle>
            <a:lvl1pPr>
              <a:defRPr baseline="0"/>
            </a:lvl1pPr>
          </a:lstStyle>
          <a:p>
            <a:r>
              <a:rPr lang="en-US" smtClean="0"/>
              <a:t>Click to edit Master title style</a:t>
            </a:r>
            <a:endParaRPr lang="en-US" dirty="0"/>
          </a:p>
        </p:txBody>
      </p:sp>
      <p:sp>
        <p:nvSpPr>
          <p:cNvPr id="4" name="Date Placeholder 4"/>
          <p:cNvSpPr>
            <a:spLocks noGrp="1"/>
          </p:cNvSpPr>
          <p:nvPr>
            <p:ph type="dt" sz="half" idx="10"/>
          </p:nvPr>
        </p:nvSpPr>
        <p:spPr/>
        <p:txBody>
          <a:bodyPr/>
          <a:lstStyle>
            <a:lvl1pPr>
              <a:defRPr/>
            </a:lvl1pPr>
          </a:lstStyle>
          <a:p>
            <a:pPr>
              <a:defRPr/>
            </a:pPr>
            <a:fld id="{4383976E-EF1C-49F6-A4EA-509730B45325}" type="datetimeFigureOut">
              <a:rPr lang="en-US"/>
              <a:pPr>
                <a:defRPr/>
              </a:pPr>
              <a:t>8/11/2014</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Presenation N ame</a:t>
            </a:r>
          </a:p>
        </p:txBody>
      </p:sp>
      <p:sp>
        <p:nvSpPr>
          <p:cNvPr id="6" name="Slide Number Placeholder 6"/>
          <p:cNvSpPr>
            <a:spLocks noGrp="1"/>
          </p:cNvSpPr>
          <p:nvPr>
            <p:ph type="sldNum" sz="quarter" idx="12"/>
          </p:nvPr>
        </p:nvSpPr>
        <p:spPr/>
        <p:txBody>
          <a:bodyPr/>
          <a:lstStyle>
            <a:lvl1pPr>
              <a:defRPr/>
            </a:lvl1pPr>
          </a:lstStyle>
          <a:p>
            <a:pPr>
              <a:defRPr/>
            </a:pPr>
            <a:fld id="{804AF671-D6EA-46DA-BA19-1D1E906959CA}" type="slidenum">
              <a:rPr lang="en-US"/>
              <a:pPr>
                <a:defRPr/>
              </a:pPr>
              <a:t>‹#›</a:t>
            </a:fld>
            <a:endParaRPr lang="en-US"/>
          </a:p>
        </p:txBody>
      </p:sp>
    </p:spTree>
    <p:extLst>
      <p:ext uri="{BB962C8B-B14F-4D97-AF65-F5344CB8AC3E}">
        <p14:creationId xmlns:p14="http://schemas.microsoft.com/office/powerpoint/2010/main" val="1011383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6" descr="ppt-teen.jpg"/>
          <p:cNvPicPr>
            <a:picLocks noChangeAspect="1"/>
          </p:cNvPicPr>
          <p:nvPr userDrawn="1"/>
        </p:nvPicPr>
        <p:blipFill>
          <a:blip r:embed="rId2">
            <a:extLst>
              <a:ext uri="{28A0092B-C50C-407E-A947-70E740481C1C}">
                <a14:useLocalDpi xmlns:a14="http://schemas.microsoft.com/office/drawing/2010/main" val="0"/>
              </a:ext>
            </a:extLst>
          </a:blip>
          <a:srcRect l="7018" r="8772"/>
          <a:stretch>
            <a:fillRect/>
          </a:stretch>
        </p:blipFill>
        <p:spPr bwMode="auto">
          <a:xfrm>
            <a:off x="7315200" y="34290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555CFDD-6981-474D-9E1A-DDD4078AF21F}" type="datetimeFigureOut">
              <a:rPr lang="en-US"/>
              <a:pPr>
                <a:defRPr/>
              </a:pPr>
              <a:t>8/11/2014</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BD0FB36D-7397-407D-B639-4A71E9BDE494}" type="slidenum">
              <a:rPr lang="en-US"/>
              <a:pPr>
                <a:defRPr/>
              </a:pPr>
              <a:t>‹#›</a:t>
            </a:fld>
            <a:endParaRPr lang="en-US" dirty="0"/>
          </a:p>
        </p:txBody>
      </p:sp>
    </p:spTree>
    <p:extLst>
      <p:ext uri="{BB962C8B-B14F-4D97-AF65-F5344CB8AC3E}">
        <p14:creationId xmlns:p14="http://schemas.microsoft.com/office/powerpoint/2010/main" val="3637897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B9B0BF7-8718-496D-9A8C-DC49DE2BC1AC}" type="datetime2">
              <a:rPr lang="en-US"/>
              <a:pPr>
                <a:defRPr/>
              </a:pPr>
              <a:t>Monday, August 11, 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406DE65-31EC-4F01-B699-722207C9D677}" type="slidenum">
              <a:rPr lang="en-US"/>
              <a:pPr>
                <a:defRPr/>
              </a:pPr>
              <a:t>‹#›</a:t>
            </a:fld>
            <a:endParaRPr lang="en-US"/>
          </a:p>
        </p:txBody>
      </p:sp>
    </p:spTree>
    <p:extLst>
      <p:ext uri="{BB962C8B-B14F-4D97-AF65-F5344CB8AC3E}">
        <p14:creationId xmlns:p14="http://schemas.microsoft.com/office/powerpoint/2010/main" val="81443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2D0DFDF-6D31-48EB-8BC4-E99231E93402}" type="datetime2">
              <a:rPr lang="en-US"/>
              <a:pPr>
                <a:defRPr/>
              </a:pPr>
              <a:t>Monday, August 11, 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A9CD79C-59BF-49A5-8690-12FFC1B337A6}" type="slidenum">
              <a:rPr lang="en-US"/>
              <a:pPr>
                <a:defRPr/>
              </a:pPr>
              <a:t>‹#›</a:t>
            </a:fld>
            <a:endParaRPr lang="en-US"/>
          </a:p>
        </p:txBody>
      </p:sp>
    </p:spTree>
    <p:extLst>
      <p:ext uri="{BB962C8B-B14F-4D97-AF65-F5344CB8AC3E}">
        <p14:creationId xmlns:p14="http://schemas.microsoft.com/office/powerpoint/2010/main" val="2443848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E31821-C0E6-40AA-B85A-FD440166BA0A}" type="datetime2">
              <a:rPr lang="en-US"/>
              <a:pPr>
                <a:defRPr/>
              </a:pPr>
              <a:t>Monday, August 11, 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4E910A9-CF22-467F-849C-138255DD81EC}" type="slidenum">
              <a:rPr lang="en-US"/>
              <a:pPr>
                <a:defRPr/>
              </a:pPr>
              <a:t>‹#›</a:t>
            </a:fld>
            <a:endParaRPr lang="en-US"/>
          </a:p>
        </p:txBody>
      </p:sp>
    </p:spTree>
    <p:extLst>
      <p:ext uri="{BB962C8B-B14F-4D97-AF65-F5344CB8AC3E}">
        <p14:creationId xmlns:p14="http://schemas.microsoft.com/office/powerpoint/2010/main" val="27627712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F56B4-E45E-454C-BAE2-7FE03F8E0A10}" type="slidenum">
              <a:rPr lang="en-US"/>
              <a:pPr>
                <a:defRPr/>
              </a:pPr>
              <a:t>‹#›</a:t>
            </a:fld>
            <a:endParaRPr lang="en-US"/>
          </a:p>
        </p:txBody>
      </p:sp>
    </p:spTree>
    <p:extLst>
      <p:ext uri="{BB962C8B-B14F-4D97-AF65-F5344CB8AC3E}">
        <p14:creationId xmlns:p14="http://schemas.microsoft.com/office/powerpoint/2010/main" val="1544621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BA89E2B-8C80-487E-9A43-BB49BF878143}" type="datetime2">
              <a:rPr lang="en-US"/>
              <a:pPr>
                <a:defRPr/>
              </a:pPr>
              <a:t>Monday, August 11, 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D1C0019-5A4A-4D73-B643-C07B9CA5D1B9}" type="slidenum">
              <a:rPr lang="en-US"/>
              <a:pPr>
                <a:defRPr/>
              </a:pPr>
              <a:t>‹#›</a:t>
            </a:fld>
            <a:endParaRPr lang="en-US"/>
          </a:p>
        </p:txBody>
      </p:sp>
    </p:spTree>
    <p:extLst>
      <p:ext uri="{BB962C8B-B14F-4D97-AF65-F5344CB8AC3E}">
        <p14:creationId xmlns:p14="http://schemas.microsoft.com/office/powerpoint/2010/main" val="4200503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F4EDE85-2F0D-435D-AE32-5A330A1E8E2F}" type="datetime2">
              <a:rPr lang="en-US"/>
              <a:pPr>
                <a:defRPr/>
              </a:pPr>
              <a:t>Monday, August 11, 2014</a:t>
            </a:fld>
            <a:endParaRPr lang="en-US"/>
          </a:p>
        </p:txBody>
      </p:sp>
      <p:sp>
        <p:nvSpPr>
          <p:cNvPr id="9"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10"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3F2C76F-DF98-4B5D-B016-06ED05265711}" type="slidenum">
              <a:rPr lang="en-US"/>
              <a:pPr>
                <a:defRPr/>
              </a:pPr>
              <a:t>‹#›</a:t>
            </a:fld>
            <a:endParaRPr lang="en-US"/>
          </a:p>
        </p:txBody>
      </p:sp>
    </p:spTree>
    <p:extLst>
      <p:ext uri="{BB962C8B-B14F-4D97-AF65-F5344CB8AC3E}">
        <p14:creationId xmlns:p14="http://schemas.microsoft.com/office/powerpoint/2010/main" val="3772663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EEB7D2D-E459-4D28-A40A-4EBE34034A03}" type="datetime2">
              <a:rPr lang="en-US"/>
              <a:pPr>
                <a:defRPr/>
              </a:pPr>
              <a:t>Monday, August 11, 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80E69D-14B6-4B53-9AE6-FF675381E697}" type="slidenum">
              <a:rPr lang="en-US"/>
              <a:pPr>
                <a:defRPr/>
              </a:pPr>
              <a:t>‹#›</a:t>
            </a:fld>
            <a:endParaRPr lang="en-US"/>
          </a:p>
        </p:txBody>
      </p:sp>
    </p:spTree>
    <p:extLst>
      <p:ext uri="{BB962C8B-B14F-4D97-AF65-F5344CB8AC3E}">
        <p14:creationId xmlns:p14="http://schemas.microsoft.com/office/powerpoint/2010/main" val="1494764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C933D06-5EE7-47C0-8CD5-F8BD99ABAE16}" type="datetime2">
              <a:rPr lang="en-US"/>
              <a:pPr>
                <a:defRPr/>
              </a:pPr>
              <a:t>Monday, August 11, 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91C2389-259F-4C0A-B64D-BB6A388B15F6}" type="slidenum">
              <a:rPr lang="en-US"/>
              <a:pPr>
                <a:defRPr/>
              </a:pPr>
              <a:t>‹#›</a:t>
            </a:fld>
            <a:endParaRPr lang="en-US"/>
          </a:p>
        </p:txBody>
      </p:sp>
    </p:spTree>
    <p:extLst>
      <p:ext uri="{BB962C8B-B14F-4D97-AF65-F5344CB8AC3E}">
        <p14:creationId xmlns:p14="http://schemas.microsoft.com/office/powerpoint/2010/main" val="2582601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7CE0EA6-5DA5-4C33-9BF8-1D50A3F98948}" type="datetime2">
              <a:rPr lang="en-US"/>
              <a:pPr>
                <a:defRPr/>
              </a:pPr>
              <a:t>Monday, August 11, 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304BFD5-862A-45DE-94E0-8BC096B6AC98}" type="slidenum">
              <a:rPr lang="en-US"/>
              <a:pPr>
                <a:defRPr/>
              </a:pPr>
              <a:t>‹#›</a:t>
            </a:fld>
            <a:endParaRPr lang="en-US"/>
          </a:p>
        </p:txBody>
      </p:sp>
    </p:spTree>
    <p:extLst>
      <p:ext uri="{BB962C8B-B14F-4D97-AF65-F5344CB8AC3E}">
        <p14:creationId xmlns:p14="http://schemas.microsoft.com/office/powerpoint/2010/main" val="1294256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A4D7636-518D-4F64-99F2-FE770DA2EFB4}" type="datetime2">
              <a:rPr lang="en-US"/>
              <a:pPr>
                <a:defRPr/>
              </a:pPr>
              <a:t>Monday, August 11, 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66B8851-1B50-4326-97A1-922393581FBE}" type="slidenum">
              <a:rPr lang="en-US"/>
              <a:pPr>
                <a:defRPr/>
              </a:pPr>
              <a:t>‹#›</a:t>
            </a:fld>
            <a:endParaRPr lang="en-US"/>
          </a:p>
        </p:txBody>
      </p:sp>
    </p:spTree>
    <p:extLst>
      <p:ext uri="{BB962C8B-B14F-4D97-AF65-F5344CB8AC3E}">
        <p14:creationId xmlns:p14="http://schemas.microsoft.com/office/powerpoint/2010/main" val="776537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6612F61-C07B-4640-B366-E643F42FB896}" type="datetime2">
              <a:rPr lang="en-US"/>
              <a:pPr>
                <a:defRPr/>
              </a:pPr>
              <a:t>Monday, August 11, 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FA7A9AC-C7BF-420D-9835-F8812A00A184}" type="slidenum">
              <a:rPr lang="en-US"/>
              <a:pPr>
                <a:defRPr/>
              </a:pPr>
              <a:t>‹#›</a:t>
            </a:fld>
            <a:endParaRPr lang="en-US"/>
          </a:p>
        </p:txBody>
      </p:sp>
    </p:spTree>
    <p:extLst>
      <p:ext uri="{BB962C8B-B14F-4D97-AF65-F5344CB8AC3E}">
        <p14:creationId xmlns:p14="http://schemas.microsoft.com/office/powerpoint/2010/main" val="1114594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CF15E7B-B520-4C3D-B4F6-5DA2261286FA}" type="datetime2">
              <a:rPr lang="en-US"/>
              <a:pPr>
                <a:defRPr/>
              </a:pPr>
              <a:t>Monday, August 11, 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AF7F9CA-04C1-479A-8AFA-033A8134EE17}" type="slidenum">
              <a:rPr lang="en-US"/>
              <a:pPr>
                <a:defRPr/>
              </a:pPr>
              <a:t>‹#›</a:t>
            </a:fld>
            <a:endParaRPr lang="en-US"/>
          </a:p>
        </p:txBody>
      </p:sp>
    </p:spTree>
    <p:extLst>
      <p:ext uri="{BB962C8B-B14F-4D97-AF65-F5344CB8AC3E}">
        <p14:creationId xmlns:p14="http://schemas.microsoft.com/office/powerpoint/2010/main" val="255837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A0D328-9C06-48AD-B65B-0CB5E9578F0B}" type="slidenum">
              <a:rPr lang="en-US"/>
              <a:pPr>
                <a:defRPr/>
              </a:pPr>
              <a:t>‹#›</a:t>
            </a:fld>
            <a:endParaRPr lang="en-US"/>
          </a:p>
        </p:txBody>
      </p:sp>
    </p:spTree>
    <p:extLst>
      <p:ext uri="{BB962C8B-B14F-4D97-AF65-F5344CB8AC3E}">
        <p14:creationId xmlns:p14="http://schemas.microsoft.com/office/powerpoint/2010/main" val="247363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117CFF-F237-470D-B1F8-C5560B07BFB9}" type="slidenum">
              <a:rPr lang="en-US"/>
              <a:pPr>
                <a:defRPr/>
              </a:pPr>
              <a:t>‹#›</a:t>
            </a:fld>
            <a:endParaRPr lang="en-US"/>
          </a:p>
        </p:txBody>
      </p:sp>
    </p:spTree>
    <p:extLst>
      <p:ext uri="{BB962C8B-B14F-4D97-AF65-F5344CB8AC3E}">
        <p14:creationId xmlns:p14="http://schemas.microsoft.com/office/powerpoint/2010/main" val="155494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156982-FEC7-4D83-94D1-F066D4ECDB55}" type="slidenum">
              <a:rPr lang="en-US"/>
              <a:pPr>
                <a:defRPr/>
              </a:pPr>
              <a:t>‹#›</a:t>
            </a:fld>
            <a:endParaRPr lang="en-US"/>
          </a:p>
        </p:txBody>
      </p:sp>
    </p:spTree>
    <p:extLst>
      <p:ext uri="{BB962C8B-B14F-4D97-AF65-F5344CB8AC3E}">
        <p14:creationId xmlns:p14="http://schemas.microsoft.com/office/powerpoint/2010/main" val="200309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74114-FFAB-4B54-A3D3-A36705F981EB}" type="slidenum">
              <a:rPr lang="en-US"/>
              <a:pPr>
                <a:defRPr/>
              </a:pPr>
              <a:t>‹#›</a:t>
            </a:fld>
            <a:endParaRPr lang="en-US"/>
          </a:p>
        </p:txBody>
      </p:sp>
    </p:spTree>
    <p:extLst>
      <p:ext uri="{BB962C8B-B14F-4D97-AF65-F5344CB8AC3E}">
        <p14:creationId xmlns:p14="http://schemas.microsoft.com/office/powerpoint/2010/main" val="260797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DA0FD9-94AC-4AE8-A71E-41784786E4EB}" type="slidenum">
              <a:rPr lang="en-US"/>
              <a:pPr>
                <a:defRPr/>
              </a:pPr>
              <a:t>‹#›</a:t>
            </a:fld>
            <a:endParaRPr lang="en-US"/>
          </a:p>
        </p:txBody>
      </p:sp>
    </p:spTree>
    <p:extLst>
      <p:ext uri="{BB962C8B-B14F-4D97-AF65-F5344CB8AC3E}">
        <p14:creationId xmlns:p14="http://schemas.microsoft.com/office/powerpoint/2010/main" val="125679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rot="10800000">
            <a:off x="-1588" y="-1588"/>
            <a:ext cx="9144001" cy="2287588"/>
          </a:xfrm>
          <a:prstGeom prst="rect">
            <a:avLst/>
          </a:prstGeom>
          <a:solidFill>
            <a:srgbClr val="5FC5F3">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27" name="Picture 10" descr="TACSEI plate"/>
          <p:cNvPicPr>
            <a:picLocks noChangeAspect="1" noChangeArrowheads="1"/>
          </p:cNvPicPr>
          <p:nvPr/>
        </p:nvPicPr>
        <p:blipFill>
          <a:blip r:embed="rId14">
            <a:lum bright="30000"/>
            <a:extLst>
              <a:ext uri="{28A0092B-C50C-407E-A947-70E740481C1C}">
                <a14:useLocalDpi xmlns:a14="http://schemas.microsoft.com/office/drawing/2010/main" val="0"/>
              </a:ext>
            </a:extLst>
          </a:blip>
          <a:srcRect l="10677" t="9610" r="9610" b="70113"/>
          <a:stretch>
            <a:fillRect/>
          </a:stretch>
        </p:blipFill>
        <p:spPr bwMode="auto">
          <a:xfrm rot="317512">
            <a:off x="-33338" y="1054100"/>
            <a:ext cx="917098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2C66"/>
                </a:solidFill>
                <a:latin typeface="+mn-lt"/>
                <a:ea typeface="+mn-ea"/>
                <a:cs typeface="+mn-cs"/>
              </a:defRPr>
            </a:lvl1pPr>
          </a:lstStyle>
          <a:p>
            <a:pPr>
              <a:defRPr/>
            </a:pPr>
            <a:endParaRPr lang="en-US"/>
          </a:p>
        </p:txBody>
      </p:sp>
      <p:sp>
        <p:nvSpPr>
          <p:cNvPr id="10245"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2C66"/>
                </a:solidFill>
                <a:latin typeface="+mn-lt"/>
                <a:ea typeface="+mn-ea"/>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2C66"/>
                </a:solidFill>
              </a:defRPr>
            </a:lvl1pPr>
          </a:lstStyle>
          <a:p>
            <a:pPr>
              <a:defRPr/>
            </a:pPr>
            <a:fld id="{A0D371B2-F680-4244-960F-C36439601123}" type="slidenum">
              <a:rPr lang="en-US"/>
              <a:pPr>
                <a:defRPr/>
              </a:pPr>
              <a:t>‹#›</a:t>
            </a:fld>
            <a:endParaRPr lang="en-US"/>
          </a:p>
        </p:txBody>
      </p:sp>
      <p:pic>
        <p:nvPicPr>
          <p:cNvPr id="1033" name="Picture 15" descr="checke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 y="6553200"/>
            <a:ext cx="929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4"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75" r:id="rId12"/>
  </p:sldLayoutIdLst>
  <p:txStyles>
    <p:titleStyle>
      <a:lvl1pPr algn="ctr" rtl="0" eaLnBrk="0" fontAlgn="base" hangingPunct="0">
        <a:spcBef>
          <a:spcPct val="0"/>
        </a:spcBef>
        <a:spcAft>
          <a:spcPct val="0"/>
        </a:spcAft>
        <a:defRPr sz="4000" b="1">
          <a:solidFill>
            <a:srgbClr val="002C66"/>
          </a:solidFill>
          <a:latin typeface="+mj-lt"/>
          <a:ea typeface="ＭＳ Ｐゴシック" pitchFamily="48" charset="-128"/>
          <a:cs typeface="+mj-cs"/>
        </a:defRPr>
      </a:lvl1pPr>
      <a:lvl2pPr algn="ctr" rtl="0" eaLnBrk="0" fontAlgn="base" hangingPunct="0">
        <a:spcBef>
          <a:spcPct val="0"/>
        </a:spcBef>
        <a:spcAft>
          <a:spcPct val="0"/>
        </a:spcAft>
        <a:defRPr sz="4000" b="1">
          <a:solidFill>
            <a:srgbClr val="002C66"/>
          </a:solidFill>
          <a:latin typeface="Cooper Black" pitchFamily="18" charset="0"/>
          <a:ea typeface="ＭＳ Ｐゴシック" pitchFamily="48" charset="-128"/>
        </a:defRPr>
      </a:lvl2pPr>
      <a:lvl3pPr algn="ctr" rtl="0" eaLnBrk="0" fontAlgn="base" hangingPunct="0">
        <a:spcBef>
          <a:spcPct val="0"/>
        </a:spcBef>
        <a:spcAft>
          <a:spcPct val="0"/>
        </a:spcAft>
        <a:defRPr sz="4000" b="1">
          <a:solidFill>
            <a:srgbClr val="002C66"/>
          </a:solidFill>
          <a:latin typeface="Cooper Black" pitchFamily="18" charset="0"/>
          <a:ea typeface="ＭＳ Ｐゴシック" pitchFamily="48" charset="-128"/>
        </a:defRPr>
      </a:lvl3pPr>
      <a:lvl4pPr algn="ctr" rtl="0" eaLnBrk="0" fontAlgn="base" hangingPunct="0">
        <a:spcBef>
          <a:spcPct val="0"/>
        </a:spcBef>
        <a:spcAft>
          <a:spcPct val="0"/>
        </a:spcAft>
        <a:defRPr sz="4000" b="1">
          <a:solidFill>
            <a:srgbClr val="002C66"/>
          </a:solidFill>
          <a:latin typeface="Cooper Black" pitchFamily="18" charset="0"/>
          <a:ea typeface="ＭＳ Ｐゴシック" pitchFamily="48" charset="-128"/>
        </a:defRPr>
      </a:lvl4pPr>
      <a:lvl5pPr algn="ctr" rtl="0" eaLnBrk="0" fontAlgn="base" hangingPunct="0">
        <a:spcBef>
          <a:spcPct val="0"/>
        </a:spcBef>
        <a:spcAft>
          <a:spcPct val="0"/>
        </a:spcAft>
        <a:defRPr sz="4000" b="1">
          <a:solidFill>
            <a:srgbClr val="002C66"/>
          </a:solidFill>
          <a:latin typeface="Cooper Black" pitchFamily="18" charset="0"/>
          <a:ea typeface="ＭＳ Ｐゴシック" pitchFamily="48" charset="-128"/>
        </a:defRPr>
      </a:lvl5pPr>
      <a:lvl6pPr marL="457200" algn="ctr" rtl="0" fontAlgn="base">
        <a:spcBef>
          <a:spcPct val="0"/>
        </a:spcBef>
        <a:spcAft>
          <a:spcPct val="0"/>
        </a:spcAft>
        <a:defRPr sz="4000" b="1">
          <a:solidFill>
            <a:srgbClr val="002C66"/>
          </a:solidFill>
          <a:latin typeface="Cooper Black" pitchFamily="18" charset="0"/>
        </a:defRPr>
      </a:lvl6pPr>
      <a:lvl7pPr marL="914400" algn="ctr" rtl="0" fontAlgn="base">
        <a:spcBef>
          <a:spcPct val="0"/>
        </a:spcBef>
        <a:spcAft>
          <a:spcPct val="0"/>
        </a:spcAft>
        <a:defRPr sz="4000" b="1">
          <a:solidFill>
            <a:srgbClr val="002C66"/>
          </a:solidFill>
          <a:latin typeface="Cooper Black" pitchFamily="18" charset="0"/>
        </a:defRPr>
      </a:lvl7pPr>
      <a:lvl8pPr marL="1371600" algn="ctr" rtl="0" fontAlgn="base">
        <a:spcBef>
          <a:spcPct val="0"/>
        </a:spcBef>
        <a:spcAft>
          <a:spcPct val="0"/>
        </a:spcAft>
        <a:defRPr sz="4000" b="1">
          <a:solidFill>
            <a:srgbClr val="002C66"/>
          </a:solidFill>
          <a:latin typeface="Cooper Black" pitchFamily="18" charset="0"/>
        </a:defRPr>
      </a:lvl8pPr>
      <a:lvl9pPr marL="1828800" algn="ctr" rtl="0" fontAlgn="base">
        <a:spcBef>
          <a:spcPct val="0"/>
        </a:spcBef>
        <a:spcAft>
          <a:spcPct val="0"/>
        </a:spcAft>
        <a:defRPr sz="4000" b="1">
          <a:solidFill>
            <a:srgbClr val="002C66"/>
          </a:solidFill>
          <a:latin typeface="Cooper Black" pitchFamily="18" charset="0"/>
        </a:defRPr>
      </a:lvl9pPr>
    </p:titleStyle>
    <p:bodyStyle>
      <a:lvl1pPr marL="342900" indent="-342900" algn="l" rtl="0" eaLnBrk="0" fontAlgn="base" hangingPunct="0">
        <a:spcBef>
          <a:spcPct val="20000"/>
        </a:spcBef>
        <a:spcAft>
          <a:spcPct val="0"/>
        </a:spcAft>
        <a:buSzPct val="75000"/>
        <a:buBlip>
          <a:blip r:embed="rId16"/>
        </a:buBlip>
        <a:defRPr sz="3200">
          <a:solidFill>
            <a:srgbClr val="002C66"/>
          </a:solidFill>
          <a:latin typeface="+mn-lt"/>
          <a:ea typeface="ＭＳ Ｐゴシック" pitchFamily="48" charset="-128"/>
          <a:cs typeface="+mn-cs"/>
        </a:defRPr>
      </a:lvl1pPr>
      <a:lvl2pPr marL="742950" indent="-285750" algn="l" rtl="0" eaLnBrk="0" fontAlgn="base" hangingPunct="0">
        <a:spcBef>
          <a:spcPct val="20000"/>
        </a:spcBef>
        <a:spcAft>
          <a:spcPct val="0"/>
        </a:spcAft>
        <a:buSzPct val="70000"/>
        <a:buFont typeface="Arial" charset="0"/>
        <a:buBlip>
          <a:blip r:embed="rId17"/>
        </a:buBlip>
        <a:defRPr sz="2800">
          <a:solidFill>
            <a:srgbClr val="002C66"/>
          </a:solidFill>
          <a:latin typeface="+mn-lt"/>
          <a:ea typeface="ＭＳ Ｐゴシック" pitchFamily="-105" charset="-128"/>
        </a:defRPr>
      </a:lvl2pPr>
      <a:lvl3pPr marL="1143000" indent="-228600" algn="l" rtl="0" eaLnBrk="0" fontAlgn="base" hangingPunct="0">
        <a:spcBef>
          <a:spcPct val="20000"/>
        </a:spcBef>
        <a:spcAft>
          <a:spcPct val="0"/>
        </a:spcAft>
        <a:buBlip>
          <a:blip r:embed="rId18"/>
        </a:buBlip>
        <a:defRPr sz="2400">
          <a:solidFill>
            <a:srgbClr val="002C66"/>
          </a:solidFill>
          <a:latin typeface="+mn-lt"/>
          <a:ea typeface="ＭＳ Ｐゴシック" pitchFamily="-105" charset="-128"/>
        </a:defRPr>
      </a:lvl3pPr>
      <a:lvl4pPr marL="1600200" indent="-228600" algn="l" rtl="0" eaLnBrk="0" fontAlgn="base" hangingPunct="0">
        <a:spcBef>
          <a:spcPct val="20000"/>
        </a:spcBef>
        <a:spcAft>
          <a:spcPct val="0"/>
        </a:spcAft>
        <a:buSzPct val="125000"/>
        <a:buChar char="•"/>
        <a:defRPr sz="2000">
          <a:solidFill>
            <a:srgbClr val="002C66"/>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rgbClr val="002C66"/>
          </a:solidFill>
          <a:latin typeface="+mn-lt"/>
          <a:ea typeface="ＭＳ Ｐゴシック" pitchFamily="-105" charset="-128"/>
        </a:defRPr>
      </a:lvl5pPr>
      <a:lvl6pPr marL="2514600" indent="-228600" algn="l" rtl="0" fontAlgn="base">
        <a:spcBef>
          <a:spcPct val="20000"/>
        </a:spcBef>
        <a:spcAft>
          <a:spcPct val="0"/>
        </a:spcAft>
        <a:buChar char="»"/>
        <a:defRPr sz="2000">
          <a:solidFill>
            <a:srgbClr val="002C66"/>
          </a:solidFill>
          <a:latin typeface="+mn-lt"/>
        </a:defRPr>
      </a:lvl6pPr>
      <a:lvl7pPr marL="2971800" indent="-228600" algn="l" rtl="0" fontAlgn="base">
        <a:spcBef>
          <a:spcPct val="20000"/>
        </a:spcBef>
        <a:spcAft>
          <a:spcPct val="0"/>
        </a:spcAft>
        <a:buChar char="»"/>
        <a:defRPr sz="2000">
          <a:solidFill>
            <a:srgbClr val="002C66"/>
          </a:solidFill>
          <a:latin typeface="+mn-lt"/>
        </a:defRPr>
      </a:lvl7pPr>
      <a:lvl8pPr marL="3429000" indent="-228600" algn="l" rtl="0" fontAlgn="base">
        <a:spcBef>
          <a:spcPct val="20000"/>
        </a:spcBef>
        <a:spcAft>
          <a:spcPct val="0"/>
        </a:spcAft>
        <a:buChar char="»"/>
        <a:defRPr sz="2000">
          <a:solidFill>
            <a:srgbClr val="002C66"/>
          </a:solidFill>
          <a:latin typeface="+mn-lt"/>
        </a:defRPr>
      </a:lvl8pPr>
      <a:lvl9pPr marL="3886200" indent="-228600" algn="l" rtl="0" fontAlgn="base">
        <a:spcBef>
          <a:spcPct val="20000"/>
        </a:spcBef>
        <a:spcAft>
          <a:spcPct val="0"/>
        </a:spcAft>
        <a:buChar char="»"/>
        <a:defRPr sz="2000">
          <a:solidFill>
            <a:srgbClr val="002C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4A06B33-8FFA-4454-90F3-6A081AE0A8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pitchFamily="-10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F2254CF-85EE-464E-B6C3-39E8E78B1D28}" type="slidenum">
              <a:rPr lang="en-US"/>
              <a:pPr>
                <a:defRPr/>
              </a:pPr>
              <a:t>‹#›</a:t>
            </a:fld>
            <a:endParaRPr lang="en-US"/>
          </a:p>
        </p:txBody>
      </p:sp>
      <p:pic>
        <p:nvPicPr>
          <p:cNvPr id="3079" name="Content Placeholder 5" descr="TACSEI_logo_long_webaddress.jpg"/>
          <p:cNvPicPr>
            <a:picLocks noChangeAspect="1"/>
          </p:cNvPicPr>
          <p:nvPr userDrawn="1"/>
        </p:nvPicPr>
        <p:blipFill>
          <a:blip r:embed="rId15">
            <a:extLst>
              <a:ext uri="{28A0092B-C50C-407E-A947-70E740481C1C}">
                <a14:useLocalDpi xmlns:a14="http://schemas.microsoft.com/office/drawing/2010/main" val="0"/>
              </a:ext>
            </a:extLst>
          </a:blip>
          <a:srcRect r="60965"/>
          <a:stretch>
            <a:fillRect/>
          </a:stretch>
        </p:blipFill>
        <p:spPr bwMode="auto">
          <a:xfrm>
            <a:off x="304800" y="4876800"/>
            <a:ext cx="23558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 descr="csefel_organic_sun_transparent.gif"/>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934200" y="4800600"/>
            <a:ext cx="1746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6" r:id="rId12"/>
    <p:sldLayoutId id="21474848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Arial"/>
              </a:defRPr>
            </a:lvl1pPr>
          </a:lstStyle>
          <a:p>
            <a:pPr>
              <a:defRPr/>
            </a:pPr>
            <a:fld id="{182D219E-7374-4E87-BCAB-D50E7E38CF20}" type="datetime2">
              <a:rPr lang="en-US"/>
              <a:pPr>
                <a:defRPr/>
              </a:pPr>
              <a:t>Monday, August 11, 2014</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a:solidFill>
                  <a:srgbClr val="FFFFFF"/>
                </a:solidFill>
                <a:latin typeface="Aria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Arial"/>
              </a:defRPr>
            </a:lvl1pPr>
          </a:lstStyle>
          <a:p>
            <a:pPr>
              <a:defRPr/>
            </a:pPr>
            <a:fld id="{319EE097-6C0C-45EE-8648-4ADC57C63B02}" type="slidenum">
              <a:rPr lang="en-US"/>
              <a:pPr>
                <a:defRPr/>
              </a:pPr>
              <a:t>‹#›</a:t>
            </a:fld>
            <a:endParaRPr lang="en-US" dirty="0"/>
          </a:p>
        </p:txBody>
      </p:sp>
      <p:pic>
        <p:nvPicPr>
          <p:cNvPr id="4105" name="Picture 2" descr="T:\CEBPEL Projects\Joint Projects TACSEI_CSEFEL\Pyramid Model Consortium\PM_Consortium_smal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34000" y="4953000"/>
            <a:ext cx="359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www.pyramidmodel.org/" TargetMode="Externa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http://www.pyramidmodel.org/"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www.vanderbilt.edu/csefel"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challengingbehavior.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4" name="Picture 3" descr="Picture of a car on a road circling a pyramid" title="Logo for TACSEI &amp; CSEFEL Pyramid Model Partnershi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11600"/>
            <a:ext cx="563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sz="2000" dirty="0" smtClean="0"/>
          </a:p>
          <a:p>
            <a:r>
              <a:rPr lang="en-US" dirty="0" smtClean="0"/>
              <a:t>Barbara J. Smith, Ph.D.</a:t>
            </a:r>
          </a:p>
          <a:p>
            <a:r>
              <a:rPr lang="en-US" dirty="0" smtClean="0"/>
              <a:t>University of Colorado Denver</a:t>
            </a:r>
          </a:p>
          <a:p>
            <a:r>
              <a:rPr lang="en-US" dirty="0" smtClean="0"/>
              <a:t>OSEP, July, 2014</a:t>
            </a:r>
          </a:p>
          <a:p>
            <a:endParaRPr lang="en-US" dirty="0"/>
          </a:p>
        </p:txBody>
      </p:sp>
      <p:sp>
        <p:nvSpPr>
          <p:cNvPr id="6" name="Title 5"/>
          <p:cNvSpPr>
            <a:spLocks noGrp="1"/>
          </p:cNvSpPr>
          <p:nvPr>
            <p:ph type="title"/>
          </p:nvPr>
        </p:nvSpPr>
        <p:spPr/>
        <p:txBody>
          <a:bodyPr/>
          <a:lstStyle/>
          <a:p>
            <a:r>
              <a:rPr lang="en-US" sz="3200" dirty="0"/>
              <a:t>Promoting Social Emotional Competence in All Young Children</a:t>
            </a:r>
            <a:br>
              <a:rPr lang="en-US" sz="3200" dirty="0"/>
            </a:br>
            <a:r>
              <a:rPr lang="en-US" sz="3200" dirty="0"/>
              <a:t>Through </a:t>
            </a:r>
            <a:r>
              <a:rPr lang="en-US" sz="3200" dirty="0" smtClean="0"/>
              <a:t>Collaboration</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Image of a taxi" title="Image of a taxi"/>
          <p:cNvPicPr>
            <a:picLocks noChangeAspect="1"/>
          </p:cNvPicPr>
          <p:nvPr/>
        </p:nvPicPr>
        <p:blipFill>
          <a:blip r:embed="rId3">
            <a:extLst>
              <a:ext uri="{28A0092B-C50C-407E-A947-70E740481C1C}">
                <a14:useLocalDpi xmlns:a14="http://schemas.microsoft.com/office/drawing/2010/main" val="0"/>
              </a:ext>
            </a:extLst>
          </a:blip>
          <a:srcRect r="60965"/>
          <a:stretch>
            <a:fillRect/>
          </a:stretch>
        </p:blipFill>
        <p:spPr bwMode="auto">
          <a:xfrm>
            <a:off x="457200" y="4953000"/>
            <a:ext cx="23558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 descr="Image of a sun" title="Image of a su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53000"/>
            <a:ext cx="1746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subTitle" idx="1"/>
          </p:nvPr>
        </p:nvSpPr>
        <p:spPr>
          <a:xfrm>
            <a:off x="228600" y="1371600"/>
            <a:ext cx="8458200" cy="3733800"/>
          </a:xfrm>
        </p:spPr>
        <p:txBody>
          <a:bodyPr/>
          <a:lstStyle/>
          <a:p>
            <a:pPr algn="l" eaLnBrk="1" hangingPunct="1">
              <a:spcAft>
                <a:spcPts val="1200"/>
              </a:spcAft>
            </a:pPr>
            <a:r>
              <a:rPr lang="en-US" altLang="en-US" dirty="0" smtClean="0">
                <a:latin typeface="Gill Sans MT" pitchFamily="34" charset="0"/>
              </a:rPr>
              <a:t>CSEFEL States: </a:t>
            </a:r>
            <a:r>
              <a:rPr lang="en-US" altLang="en-US" dirty="0" smtClean="0"/>
              <a:t>CA, CO, HI, IA, MA, MD, NC, NE, TN, 	VT, WI</a:t>
            </a:r>
          </a:p>
          <a:p>
            <a:pPr algn="l" eaLnBrk="1" hangingPunct="1">
              <a:spcAft>
                <a:spcPts val="1200"/>
              </a:spcAft>
            </a:pPr>
            <a:r>
              <a:rPr lang="en-US" altLang="en-US" dirty="0" smtClean="0">
                <a:latin typeface="Gill Sans MT" pitchFamily="34" charset="0"/>
              </a:rPr>
              <a:t>TACSEI States: AK, MN, NV, WV  </a:t>
            </a:r>
          </a:p>
          <a:p>
            <a:pPr algn="l" eaLnBrk="1" hangingPunct="1">
              <a:spcAft>
                <a:spcPts val="1200"/>
              </a:spcAft>
            </a:pPr>
            <a:r>
              <a:rPr lang="en-US" altLang="en-US" sz="4000" dirty="0" smtClean="0">
                <a:latin typeface="Gill Sans MT" pitchFamily="34" charset="0"/>
              </a:rPr>
              <a:t>Collaborative State Day at the Annual National Training Institute in Florida</a:t>
            </a:r>
          </a:p>
          <a:p>
            <a:pPr eaLnBrk="1" hangingPunct="1">
              <a:spcAft>
                <a:spcPts val="1200"/>
              </a:spcAft>
            </a:pPr>
            <a:endParaRPr lang="en-US" altLang="en-US" sz="2800" dirty="0" smtClean="0">
              <a:latin typeface="Gill Sans MT" pitchFamily="34" charset="0"/>
            </a:endParaRPr>
          </a:p>
          <a:p>
            <a:pPr eaLnBrk="1" hangingPunct="1">
              <a:spcAft>
                <a:spcPts val="1200"/>
              </a:spcAft>
            </a:pPr>
            <a:endParaRPr lang="en-US" altLang="en-US" sz="2800" dirty="0" smtClean="0">
              <a:latin typeface="Gill Sans MT" pitchFamily="34" charset="0"/>
            </a:endParaRPr>
          </a:p>
        </p:txBody>
      </p:sp>
      <p:sp>
        <p:nvSpPr>
          <p:cNvPr id="29700" name="Rectangle 2"/>
          <p:cNvSpPr>
            <a:spLocks noGrp="1" noChangeArrowheads="1"/>
          </p:cNvSpPr>
          <p:nvPr>
            <p:ph type="ctrTitle"/>
          </p:nvPr>
        </p:nvSpPr>
        <p:spPr>
          <a:xfrm>
            <a:off x="457200" y="152400"/>
            <a:ext cx="8229600" cy="1143000"/>
          </a:xfrm>
          <a:effectLst>
            <a:outerShdw dist="38099" dir="2700000" algn="ctr" rotWithShape="0">
              <a:schemeClr val="bg1">
                <a:alpha val="74997"/>
              </a:schemeClr>
            </a:outerShdw>
          </a:effectLst>
        </p:spPr>
        <p:txBody>
          <a:bodyPr/>
          <a:lstStyle/>
          <a:p>
            <a:pPr eaLnBrk="1" hangingPunct="1"/>
            <a:r>
              <a:rPr lang="en-US" altLang="en-US" b="1" smtClean="0">
                <a:latin typeface="Gill Sans MT" pitchFamily="34" charset="0"/>
              </a:rPr>
              <a:t>State Collaboration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pPr eaLnBrk="1" hangingPunct="1"/>
            <a:r>
              <a:rPr lang="en-US" altLang="en-US" b="1" smtClean="0"/>
              <a:t>“Co-Labor”</a:t>
            </a:r>
          </a:p>
        </p:txBody>
      </p:sp>
      <p:sp>
        <p:nvSpPr>
          <p:cNvPr id="35843" name="Rectangle 3"/>
          <p:cNvSpPr>
            <a:spLocks noGrp="1" noChangeArrowheads="1"/>
          </p:cNvSpPr>
          <p:nvPr>
            <p:ph idx="1"/>
          </p:nvPr>
        </p:nvSpPr>
        <p:spPr>
          <a:xfrm>
            <a:off x="152400" y="1143000"/>
            <a:ext cx="8763000" cy="4800600"/>
          </a:xfrm>
        </p:spPr>
        <p:txBody>
          <a:bodyPr/>
          <a:lstStyle/>
          <a:p>
            <a:pPr eaLnBrk="1" hangingPunct="1">
              <a:lnSpc>
                <a:spcPct val="80000"/>
              </a:lnSpc>
              <a:defRPr/>
            </a:pPr>
            <a:r>
              <a:rPr lang="en-US" altLang="en-US" sz="2800" dirty="0" smtClean="0"/>
              <a:t>Collaboration is a process put into place for an intended outcome</a:t>
            </a:r>
          </a:p>
          <a:p>
            <a:pPr eaLnBrk="1" hangingPunct="1">
              <a:lnSpc>
                <a:spcPct val="80000"/>
              </a:lnSpc>
              <a:defRPr/>
            </a:pPr>
            <a:endParaRPr lang="en-US" altLang="en-US" sz="1050" dirty="0" smtClean="0"/>
          </a:p>
          <a:p>
            <a:pPr eaLnBrk="1" hangingPunct="1">
              <a:lnSpc>
                <a:spcPct val="80000"/>
              </a:lnSpc>
              <a:defRPr/>
            </a:pPr>
            <a:r>
              <a:rPr lang="en-US" altLang="en-US" sz="2800" dirty="0" smtClean="0"/>
              <a:t>Collaboration is NOT the end it’s the means</a:t>
            </a:r>
          </a:p>
          <a:p>
            <a:pPr eaLnBrk="1" hangingPunct="1">
              <a:lnSpc>
                <a:spcPct val="80000"/>
              </a:lnSpc>
              <a:defRPr/>
            </a:pPr>
            <a:endParaRPr lang="en-US" altLang="en-US" sz="1050" dirty="0" smtClean="0"/>
          </a:p>
          <a:p>
            <a:pPr eaLnBrk="1" hangingPunct="1">
              <a:lnSpc>
                <a:spcPct val="80000"/>
              </a:lnSpc>
              <a:defRPr/>
            </a:pPr>
            <a:r>
              <a:rPr lang="en-US" altLang="en-US" sz="2800" dirty="0" smtClean="0"/>
              <a:t>Collaboration is only as good as the process that is designed to </a:t>
            </a:r>
            <a:r>
              <a:rPr lang="en-US" altLang="en-US" sz="2800" b="1" dirty="0" smtClean="0"/>
              <a:t>support the interaction </a:t>
            </a:r>
            <a:r>
              <a:rPr lang="en-US" altLang="en-US" sz="2800" dirty="0" smtClean="0"/>
              <a:t>of the people who are supposed to engage in “co-labor”</a:t>
            </a:r>
          </a:p>
          <a:p>
            <a:pPr eaLnBrk="1" hangingPunct="1">
              <a:lnSpc>
                <a:spcPct val="80000"/>
              </a:lnSpc>
              <a:defRPr/>
            </a:pPr>
            <a:endParaRPr lang="en-US" altLang="en-US" sz="1050" dirty="0" smtClean="0"/>
          </a:p>
          <a:p>
            <a:pPr eaLnBrk="1" hangingPunct="1">
              <a:lnSpc>
                <a:spcPct val="80000"/>
              </a:lnSpc>
              <a:defRPr/>
            </a:pPr>
            <a:r>
              <a:rPr lang="en-US" altLang="en-US" sz="2800" dirty="0" smtClean="0"/>
              <a:t>The collaboration meeting is the “co-labor” “work environment” and therefore, needs to be facilitative of the work to be done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838200"/>
          </a:xfrm>
        </p:spPr>
        <p:txBody>
          <a:bodyPr/>
          <a:lstStyle/>
          <a:p>
            <a:r>
              <a:rPr lang="en-US" altLang="en-US" sz="3200" b="1" smtClean="0"/>
              <a:t>What is the “Work Environment”?: </a:t>
            </a:r>
            <a:br>
              <a:rPr lang="en-US" altLang="en-US" sz="3200" b="1" smtClean="0"/>
            </a:br>
            <a:endParaRPr lang="en-US" altLang="en-US" sz="3200" b="1" smtClean="0"/>
          </a:p>
        </p:txBody>
      </p:sp>
      <p:sp>
        <p:nvSpPr>
          <p:cNvPr id="37891" name="Content Placeholder 2"/>
          <p:cNvSpPr>
            <a:spLocks noGrp="1"/>
          </p:cNvSpPr>
          <p:nvPr>
            <p:ph idx="1"/>
          </p:nvPr>
        </p:nvSpPr>
        <p:spPr>
          <a:xfrm>
            <a:off x="152400" y="685800"/>
            <a:ext cx="8686800" cy="5440363"/>
          </a:xfrm>
        </p:spPr>
        <p:txBody>
          <a:bodyPr/>
          <a:lstStyle/>
          <a:p>
            <a:pPr marL="514350" indent="-457200" eaLnBrk="1" hangingPunct="1">
              <a:lnSpc>
                <a:spcPct val="80000"/>
              </a:lnSpc>
              <a:buFont typeface="Arial" panose="020B0604020202020204" pitchFamily="34" charset="0"/>
              <a:buChar char="•"/>
              <a:defRPr/>
            </a:pPr>
            <a:r>
              <a:rPr lang="en-US" altLang="en-US" sz="2800" dirty="0" smtClean="0"/>
              <a:t>Establish common ground: vision, language, shared understanding on current context (challenges/resources)</a:t>
            </a:r>
          </a:p>
          <a:p>
            <a:pPr lvl="1" eaLnBrk="1" hangingPunct="1">
              <a:lnSpc>
                <a:spcPct val="80000"/>
              </a:lnSpc>
              <a:defRPr/>
            </a:pPr>
            <a:endParaRPr lang="en-US" altLang="en-US" sz="2000" dirty="0" smtClean="0"/>
          </a:p>
          <a:p>
            <a:pPr eaLnBrk="1" hangingPunct="1">
              <a:lnSpc>
                <a:spcPct val="80000"/>
              </a:lnSpc>
              <a:defRPr/>
            </a:pPr>
            <a:r>
              <a:rPr lang="en-US" altLang="en-US" sz="2800" dirty="0" smtClean="0"/>
              <a:t>Attend to effective meeting logistics that promote effectiveness, efficiency and ownership/buy-in: </a:t>
            </a:r>
          </a:p>
          <a:p>
            <a:pPr lvl="2" eaLnBrk="1" hangingPunct="1">
              <a:lnSpc>
                <a:spcPct val="80000"/>
              </a:lnSpc>
              <a:defRPr/>
            </a:pPr>
            <a:r>
              <a:rPr lang="en-US" altLang="en-US" dirty="0" smtClean="0"/>
              <a:t>frequency, length, convenience of meetings</a:t>
            </a:r>
          </a:p>
          <a:p>
            <a:pPr lvl="2" eaLnBrk="1" hangingPunct="1">
              <a:lnSpc>
                <a:spcPct val="80000"/>
              </a:lnSpc>
              <a:defRPr/>
            </a:pPr>
            <a:r>
              <a:rPr lang="en-US" altLang="en-US" dirty="0" smtClean="0"/>
              <a:t>ground rules</a:t>
            </a:r>
          </a:p>
          <a:p>
            <a:pPr lvl="2" eaLnBrk="1" hangingPunct="1">
              <a:lnSpc>
                <a:spcPct val="80000"/>
              </a:lnSpc>
              <a:defRPr/>
            </a:pPr>
            <a:r>
              <a:rPr lang="en-US" altLang="en-US" dirty="0" smtClean="0"/>
              <a:t>action oriented</a:t>
            </a:r>
          </a:p>
          <a:p>
            <a:pPr lvl="2" eaLnBrk="1" hangingPunct="1">
              <a:lnSpc>
                <a:spcPct val="80000"/>
              </a:lnSpc>
              <a:defRPr/>
            </a:pPr>
            <a:r>
              <a:rPr lang="en-US" altLang="en-US" dirty="0" smtClean="0"/>
              <a:t>Activities that promote shared decision making and ensuring all voices are heard and appreciated</a:t>
            </a:r>
          </a:p>
          <a:p>
            <a:pPr lvl="2" eaLnBrk="1" hangingPunct="1">
              <a:lnSpc>
                <a:spcPct val="80000"/>
              </a:lnSpc>
              <a:defRPr/>
            </a:pPr>
            <a:r>
              <a:rPr lang="en-US" altLang="en-US" dirty="0" smtClean="0"/>
              <a:t>Provide resources (FTE, time, </a:t>
            </a:r>
            <a:r>
              <a:rPr lang="en-US" altLang="en-US" dirty="0" err="1" smtClean="0"/>
              <a:t>adm.</a:t>
            </a:r>
            <a:r>
              <a:rPr lang="en-US" altLang="en-US" dirty="0" smtClean="0"/>
              <a:t>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52400"/>
            <a:ext cx="8229600" cy="914400"/>
          </a:xfrm>
        </p:spPr>
        <p:txBody>
          <a:bodyPr/>
          <a:lstStyle/>
          <a:p>
            <a:r>
              <a:rPr lang="en-US" altLang="en-US" sz="3600" b="1" smtClean="0"/>
              <a:t>What Works: Collaboration/Teaming</a:t>
            </a:r>
          </a:p>
        </p:txBody>
      </p:sp>
      <p:sp>
        <p:nvSpPr>
          <p:cNvPr id="5123" name="Rectangle 3"/>
          <p:cNvSpPr>
            <a:spLocks noGrp="1" noChangeArrowheads="1"/>
          </p:cNvSpPr>
          <p:nvPr>
            <p:ph type="body" idx="4294967295"/>
          </p:nvPr>
        </p:nvSpPr>
        <p:spPr>
          <a:xfrm>
            <a:off x="304800" y="1066800"/>
            <a:ext cx="8610600" cy="5334000"/>
          </a:xfrm>
        </p:spPr>
        <p:txBody>
          <a:bodyPr/>
          <a:lstStyle/>
          <a:p>
            <a:pPr>
              <a:lnSpc>
                <a:spcPct val="90000"/>
              </a:lnSpc>
              <a:buFontTx/>
              <a:buNone/>
            </a:pPr>
            <a:r>
              <a:rPr lang="en-US" altLang="en-US" smtClean="0"/>
              <a:t>Collaboration and collaborative leadership requires:</a:t>
            </a:r>
          </a:p>
          <a:p>
            <a:pPr lvl="2">
              <a:lnSpc>
                <a:spcPct val="90000"/>
              </a:lnSpc>
            </a:pPr>
            <a:r>
              <a:rPr lang="en-US" altLang="en-US" sz="2800" smtClean="0"/>
              <a:t>objective facilitation; adm. support (time, etc)</a:t>
            </a:r>
          </a:p>
          <a:p>
            <a:pPr lvl="2">
              <a:lnSpc>
                <a:spcPct val="90000"/>
              </a:lnSpc>
            </a:pPr>
            <a:r>
              <a:rPr lang="en-US" altLang="en-US" sz="2800" smtClean="0"/>
              <a:t>effective meeting strategies that promote shared decision making, all voices are heard and appreciated, and trust</a:t>
            </a:r>
          </a:p>
          <a:p>
            <a:pPr lvl="2">
              <a:lnSpc>
                <a:spcPct val="90000"/>
              </a:lnSpc>
            </a:pPr>
            <a:r>
              <a:rPr lang="en-US" altLang="en-US" sz="2800" smtClean="0"/>
              <a:t>shared vision about goals</a:t>
            </a:r>
          </a:p>
          <a:p>
            <a:pPr lvl="2">
              <a:lnSpc>
                <a:spcPct val="90000"/>
              </a:lnSpc>
            </a:pPr>
            <a:r>
              <a:rPr lang="en-US" altLang="en-US" sz="2800" smtClean="0"/>
              <a:t>shared ground rules </a:t>
            </a:r>
          </a:p>
          <a:p>
            <a:pPr lvl="2">
              <a:lnSpc>
                <a:spcPct val="90000"/>
              </a:lnSpc>
            </a:pPr>
            <a:r>
              <a:rPr lang="en-US" altLang="en-US" sz="2800" smtClean="0"/>
              <a:t>action oriented</a:t>
            </a:r>
          </a:p>
          <a:p>
            <a:pPr lvl="2">
              <a:lnSpc>
                <a:spcPct val="90000"/>
              </a:lnSpc>
            </a:pP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wipe(left)">
                                      <p:cBhvr>
                                        <p:cTn id="15" dur="500"/>
                                        <p:tgtEl>
                                          <p:spTgt spid="51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wipe(left)">
                                      <p:cBhvr>
                                        <p:cTn id="18" dur="500"/>
                                        <p:tgtEl>
                                          <p:spTgt spid="51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wipe(left)">
                                      <p:cBhvr>
                                        <p:cTn id="21" dur="500"/>
                                        <p:tgtEl>
                                          <p:spTgt spid="51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wipe(left)">
                                      <p:cBhvr>
                                        <p:cTn id="24" dur="500"/>
                                        <p:tgtEl>
                                          <p:spTgt spid="5123">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wipe(left)">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15962"/>
          </a:xfrm>
        </p:spPr>
        <p:txBody>
          <a:bodyPr/>
          <a:lstStyle/>
          <a:p>
            <a:r>
              <a:rPr lang="en-US" altLang="en-US" b="1" i="1" smtClean="0">
                <a:solidFill>
                  <a:srgbClr val="840823"/>
                </a:solidFill>
              </a:rPr>
              <a:t>Written</a:t>
            </a:r>
            <a:r>
              <a:rPr lang="en-US" altLang="en-US" b="1" smtClean="0"/>
              <a:t> Shared Ground Rules</a:t>
            </a:r>
            <a:endParaRPr lang="en-US" altLang="en-US" smtClean="0"/>
          </a:p>
        </p:txBody>
      </p:sp>
      <p:sp>
        <p:nvSpPr>
          <p:cNvPr id="33795" name="Content Placeholder 2"/>
          <p:cNvSpPr>
            <a:spLocks noGrp="1"/>
          </p:cNvSpPr>
          <p:nvPr>
            <p:ph idx="1"/>
          </p:nvPr>
        </p:nvSpPr>
        <p:spPr>
          <a:xfrm>
            <a:off x="457200" y="1295400"/>
            <a:ext cx="8534400" cy="4830763"/>
          </a:xfrm>
        </p:spPr>
        <p:txBody>
          <a:bodyPr/>
          <a:lstStyle/>
          <a:p>
            <a:pPr marL="914400" lvl="1" indent="-457200">
              <a:buFont typeface="Arial" charset="0"/>
              <a:buChar char="•"/>
            </a:pPr>
            <a:r>
              <a:rPr lang="en-US" altLang="en-US" smtClean="0"/>
              <a:t>No more than 15 &amp; No representatives</a:t>
            </a:r>
          </a:p>
          <a:p>
            <a:pPr marL="914400" lvl="1" indent="-457200">
              <a:buFont typeface="Arial" charset="0"/>
              <a:buChar char="•"/>
            </a:pPr>
            <a:r>
              <a:rPr lang="en-US" altLang="en-US" smtClean="0"/>
              <a:t>Support decisions made in your absence (!)</a:t>
            </a:r>
          </a:p>
          <a:p>
            <a:pPr marL="914400" lvl="1" indent="-457200">
              <a:buFont typeface="Arial" charset="0"/>
              <a:buChar char="•"/>
            </a:pPr>
            <a:r>
              <a:rPr lang="en-US" altLang="en-US" smtClean="0"/>
              <a:t>Stable attendance</a:t>
            </a:r>
          </a:p>
          <a:p>
            <a:pPr marL="914400" lvl="1" indent="-457200">
              <a:buFont typeface="Arial" charset="0"/>
              <a:buChar char="•"/>
            </a:pPr>
            <a:r>
              <a:rPr lang="en-US" altLang="en-US" smtClean="0"/>
              <a:t>Decision-making (modified consensus: with changes can agree to publicly support decisions) </a:t>
            </a:r>
          </a:p>
          <a:p>
            <a:pPr marL="914400" lvl="1" indent="-457200">
              <a:buFont typeface="Arial" charset="0"/>
              <a:buChar char="•"/>
            </a:pPr>
            <a:r>
              <a:rPr lang="en-US" altLang="en-US" smtClean="0"/>
              <a:t>Communication rules (one at a time, respectful disagreement, etc.)</a:t>
            </a:r>
          </a:p>
          <a:p>
            <a:pPr marL="914400" lvl="1" indent="-457200" algn="ctr">
              <a:buFont typeface="Arial" charset="0"/>
              <a:buChar char="•"/>
            </a:pPr>
            <a:r>
              <a:rPr lang="en-US" altLang="en-US" smtClean="0"/>
              <a:t>Celebrate!</a:t>
            </a:r>
          </a:p>
          <a:p>
            <a:pPr eaLnBrk="1" hangingPunct="1"/>
            <a:endParaRPr lang="en-US" altLang="en-US" sz="2800" smtClean="0"/>
          </a:p>
          <a:p>
            <a:endParaRPr lang="en-US"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914400"/>
          </a:xfrm>
        </p:spPr>
        <p:txBody>
          <a:bodyPr>
            <a:normAutofit fontScale="90000"/>
          </a:bodyPr>
          <a:lstStyle/>
          <a:p>
            <a:pPr>
              <a:defRPr/>
            </a:pPr>
            <a:r>
              <a:rPr lang="en-US" sz="3600" b="1" dirty="0" smtClean="0"/>
              <a:t>Evaluate the Collaboration</a:t>
            </a:r>
            <a:br>
              <a:rPr lang="en-US" sz="3600" b="1" dirty="0" smtClean="0"/>
            </a:br>
            <a:endParaRPr lang="en-US" sz="3600" b="1" dirty="0" smtClean="0"/>
          </a:p>
        </p:txBody>
      </p:sp>
      <p:sp>
        <p:nvSpPr>
          <p:cNvPr id="38915" name="Rectangle 3"/>
          <p:cNvSpPr>
            <a:spLocks noGrp="1" noChangeArrowheads="1"/>
          </p:cNvSpPr>
          <p:nvPr>
            <p:ph idx="1"/>
          </p:nvPr>
        </p:nvSpPr>
        <p:spPr>
          <a:xfrm>
            <a:off x="228600" y="1371600"/>
            <a:ext cx="8763000" cy="3581400"/>
          </a:xfrm>
        </p:spPr>
        <p:txBody>
          <a:bodyPr/>
          <a:lstStyle/>
          <a:p>
            <a:pPr marL="571500" indent="-457200" eaLnBrk="1" hangingPunct="1">
              <a:lnSpc>
                <a:spcPct val="80000"/>
              </a:lnSpc>
              <a:buFont typeface="Wingdings" panose="05000000000000000000" pitchFamily="2" charset="2"/>
              <a:buChar char="q"/>
              <a:defRPr/>
            </a:pPr>
            <a:r>
              <a:rPr lang="en-US" altLang="en-US" dirty="0" smtClean="0"/>
              <a:t>Process: </a:t>
            </a:r>
          </a:p>
          <a:p>
            <a:pPr lvl="2" eaLnBrk="1" hangingPunct="1">
              <a:lnSpc>
                <a:spcPct val="80000"/>
              </a:lnSpc>
              <a:buFont typeface="Wingdings" panose="05000000000000000000" pitchFamily="2" charset="2"/>
              <a:buChar char="q"/>
              <a:defRPr/>
            </a:pPr>
            <a:r>
              <a:rPr lang="en-US" altLang="en-US" sz="2800" dirty="0" smtClean="0"/>
              <a:t>Team meeting evaluations (were objectives 	met, was the meeting worth your time, 	how was your participation?)</a:t>
            </a:r>
          </a:p>
          <a:p>
            <a:pPr lvl="1" eaLnBrk="1" hangingPunct="1">
              <a:lnSpc>
                <a:spcPct val="80000"/>
              </a:lnSpc>
              <a:defRPr/>
            </a:pPr>
            <a:endParaRPr lang="en-US" altLang="en-US" dirty="0"/>
          </a:p>
          <a:p>
            <a:pPr eaLnBrk="1" hangingPunct="1">
              <a:lnSpc>
                <a:spcPct val="80000"/>
              </a:lnSpc>
              <a:buFont typeface="Wingdings" panose="05000000000000000000" pitchFamily="2" charset="2"/>
              <a:buChar char="q"/>
              <a:defRPr/>
            </a:pPr>
            <a:r>
              <a:rPr lang="en-US" altLang="en-US" dirty="0"/>
              <a:t> </a:t>
            </a:r>
            <a:r>
              <a:rPr lang="en-US" altLang="en-US" dirty="0" smtClean="0"/>
              <a:t>Outcomes:</a:t>
            </a:r>
          </a:p>
          <a:p>
            <a:pPr lvl="2" eaLnBrk="1" hangingPunct="1">
              <a:lnSpc>
                <a:spcPct val="80000"/>
              </a:lnSpc>
              <a:buFont typeface="Wingdings" panose="05000000000000000000" pitchFamily="2" charset="2"/>
              <a:buChar char="q"/>
              <a:defRPr/>
            </a:pPr>
            <a:r>
              <a:rPr lang="en-US" altLang="en-US" sz="2800" dirty="0" smtClean="0"/>
              <a:t>Action Plans; infrastructure, policies, </a:t>
            </a:r>
            <a:r>
              <a:rPr lang="en-US" altLang="en-US" sz="2800" dirty="0" err="1" smtClean="0"/>
              <a:t>etc</a:t>
            </a:r>
            <a:endParaRPr lang="en-US" altLang="en-US" sz="2800" dirty="0" smtClean="0"/>
          </a:p>
          <a:p>
            <a:pPr lvl="2" eaLnBrk="1" hangingPunct="1">
              <a:lnSpc>
                <a:spcPct val="80000"/>
              </a:lnSpc>
              <a:buFont typeface="Wingdings" panose="05000000000000000000" pitchFamily="2" charset="2"/>
              <a:buChar char="q"/>
              <a:defRPr/>
            </a:pPr>
            <a:r>
              <a:rPr lang="en-US" altLang="en-US" sz="2800" dirty="0" smtClean="0"/>
              <a:t>Outcomes for children, families and programs</a:t>
            </a:r>
          </a:p>
          <a:p>
            <a:pPr lvl="1" eaLnBrk="1" hangingPunct="1">
              <a:lnSpc>
                <a:spcPct val="80000"/>
              </a:lnSpc>
              <a:defRPr/>
            </a:pPr>
            <a:endParaRPr lang="en-US" altLang="en-US" dirty="0"/>
          </a:p>
          <a:p>
            <a:pPr eaLnBrk="1" hangingPunct="1">
              <a:lnSpc>
                <a:spcPct val="80000"/>
              </a:lnSpc>
              <a:buFont typeface="Wingdings" panose="05000000000000000000" pitchFamily="2" charset="2"/>
              <a:buChar char="q"/>
              <a:defRPr/>
            </a:pPr>
            <a:endParaRPr lang="en-US" altLang="en-US" dirty="0" smtClean="0"/>
          </a:p>
          <a:p>
            <a:pPr lvl="3" eaLnBrk="1" hangingPunct="1">
              <a:lnSpc>
                <a:spcPct val="80000"/>
              </a:lnSpc>
              <a:defRPr/>
            </a:pPr>
            <a:endParaRPr lang="en-US" altLang="en-US" dirty="0" smtClean="0"/>
          </a:p>
          <a:p>
            <a:pPr lvl="3" eaLnBrk="1" hangingPunct="1">
              <a:lnSpc>
                <a:spcPct val="80000"/>
              </a:lnSpc>
              <a:defRPr/>
            </a:pPr>
            <a:endParaRPr lang="en-US" altLang="en-US" dirty="0" smtClean="0"/>
          </a:p>
          <a:p>
            <a:pPr>
              <a:lnSpc>
                <a:spcPct val="80000"/>
              </a:lnSpc>
              <a:defRPr/>
            </a:pPr>
            <a:endParaRPr lang="en-US" alt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533400" y="0"/>
            <a:ext cx="7848600" cy="914400"/>
          </a:xfrm>
        </p:spPr>
        <p:txBody>
          <a:bodyPr>
            <a:normAutofit fontScale="90000"/>
          </a:bodyPr>
          <a:lstStyle/>
          <a:p>
            <a:pPr>
              <a:defRPr/>
            </a:pPr>
            <a:r>
              <a:rPr lang="en-US" b="1" dirty="0" smtClean="0">
                <a:effectLst>
                  <a:outerShdw blurRad="38100" dist="38100" dir="2700000" algn="tl">
                    <a:srgbClr val="C0C0C0"/>
                  </a:outerShdw>
                </a:effectLst>
                <a:latin typeface="Gill Sans MT" pitchFamily="34" charset="0"/>
              </a:rPr>
              <a:t>State Collaboration Outcomes </a:t>
            </a:r>
            <a:endParaRPr lang="en-US" b="1" dirty="0">
              <a:effectLst>
                <a:outerShdw blurRad="38100" dist="38100" dir="2700000" algn="tl">
                  <a:srgbClr val="C0C0C0"/>
                </a:outerShdw>
              </a:effectLst>
              <a:latin typeface="Gill Sans MT" pitchFamily="34" charset="0"/>
            </a:endParaRPr>
          </a:p>
        </p:txBody>
      </p:sp>
      <p:sp>
        <p:nvSpPr>
          <p:cNvPr id="32771" name="Rectangle 3"/>
          <p:cNvSpPr>
            <a:spLocks noGrp="1" noChangeArrowheads="1"/>
          </p:cNvSpPr>
          <p:nvPr>
            <p:ph idx="4294967295"/>
          </p:nvPr>
        </p:nvSpPr>
        <p:spPr>
          <a:xfrm>
            <a:off x="228600" y="990600"/>
            <a:ext cx="8763000" cy="5105400"/>
          </a:xfrm>
        </p:spPr>
        <p:txBody>
          <a:bodyPr/>
          <a:lstStyle/>
          <a:p>
            <a:pPr>
              <a:defRPr/>
            </a:pPr>
            <a:r>
              <a:rPr lang="en-US" altLang="en-US" sz="2800" dirty="0" smtClean="0">
                <a:latin typeface="Gill Sans MT" pitchFamily="34" charset="0"/>
              </a:rPr>
              <a:t>15 State Teams working on scale-up and sustainability:</a:t>
            </a:r>
          </a:p>
          <a:p>
            <a:pPr lvl="1">
              <a:defRPr/>
            </a:pPr>
            <a:r>
              <a:rPr lang="en-US" altLang="en-US" sz="2400" dirty="0" smtClean="0">
                <a:latin typeface="Gill Sans MT" pitchFamily="34" charset="0"/>
              </a:rPr>
              <a:t>continuing the collaborative team for up to 10 years!	</a:t>
            </a:r>
          </a:p>
          <a:p>
            <a:pPr lvl="1">
              <a:defRPr/>
            </a:pPr>
            <a:r>
              <a:rPr lang="en-US" altLang="en-US" sz="2400" dirty="0" smtClean="0">
                <a:latin typeface="Gill Sans MT" pitchFamily="34" charset="0"/>
              </a:rPr>
              <a:t>funding</a:t>
            </a:r>
          </a:p>
          <a:p>
            <a:pPr lvl="1">
              <a:defRPr/>
            </a:pPr>
            <a:r>
              <a:rPr lang="en-US" altLang="en-US" sz="2400" dirty="0" smtClean="0">
                <a:latin typeface="Gill Sans MT" pitchFamily="34" charset="0"/>
              </a:rPr>
              <a:t>policies</a:t>
            </a:r>
          </a:p>
          <a:p>
            <a:pPr lvl="1">
              <a:defRPr/>
            </a:pPr>
            <a:r>
              <a:rPr lang="en-US" altLang="en-US" sz="2400" dirty="0" smtClean="0">
                <a:latin typeface="Gill Sans MT" pitchFamily="34" charset="0"/>
              </a:rPr>
              <a:t>Staffing</a:t>
            </a:r>
          </a:p>
          <a:p>
            <a:pPr lvl="1">
              <a:defRPr/>
            </a:pPr>
            <a:r>
              <a:rPr lang="en-US" altLang="en-US" sz="2400" dirty="0" smtClean="0">
                <a:latin typeface="Gill Sans MT" pitchFamily="34" charset="0"/>
              </a:rPr>
              <a:t>Data collection</a:t>
            </a:r>
          </a:p>
          <a:p>
            <a:pPr lvl="1">
              <a:defRPr/>
            </a:pPr>
            <a:r>
              <a:rPr lang="en-US" altLang="en-US" sz="2400" dirty="0" smtClean="0">
                <a:latin typeface="Gill Sans MT" pitchFamily="34" charset="0"/>
              </a:rPr>
              <a:t>embedding the Pyramid work within on-going initiatives</a:t>
            </a:r>
          </a:p>
          <a:p>
            <a:pPr lvl="1">
              <a:defRPr/>
            </a:pPr>
            <a:r>
              <a:rPr lang="en-US" altLang="en-US" sz="2400" dirty="0" smtClean="0">
                <a:latin typeface="Gill Sans MT" pitchFamily="34" charset="0"/>
              </a:rPr>
              <a:t>establishing a “home” for the sustained effort, e.g. within an existing program; creating a new “center” across state systems</a:t>
            </a:r>
          </a:p>
          <a:p>
            <a:pPr marL="1371600" lvl="3" indent="0">
              <a:buFontTx/>
              <a:buNone/>
              <a:defRPr/>
            </a:pPr>
            <a:endParaRPr lang="en-US" altLang="en-US" sz="2400" dirty="0" smtClean="0">
              <a:latin typeface="Gill Sans MT" pitchFamily="34" charset="0"/>
            </a:endParaRPr>
          </a:p>
          <a:p>
            <a:pPr lvl="3" algn="ctr">
              <a:defRPr/>
            </a:pPr>
            <a:r>
              <a:rPr lang="en-US" altLang="en-US" sz="2400" dirty="0" smtClean="0">
                <a:latin typeface="Gill Sans MT" pitchFamily="34" charset="0"/>
              </a:rPr>
              <a:t>SHARED OWNERSHIP</a:t>
            </a:r>
            <a:r>
              <a:rPr lang="en-US" altLang="en-US" sz="2400" dirty="0" smtClean="0"/>
              <a:t>!</a:t>
            </a:r>
          </a:p>
          <a:p>
            <a:pPr lvl="1">
              <a:defRPr/>
            </a:pPr>
            <a:endParaRPr lang="en-US" altLang="en-US" sz="2000" dirty="0" smtClean="0">
              <a:latin typeface="Gill Sans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152400"/>
            <a:ext cx="8686800" cy="914400"/>
          </a:xfrm>
        </p:spPr>
        <p:txBody>
          <a:bodyPr/>
          <a:lstStyle/>
          <a:p>
            <a:r>
              <a:rPr lang="en-US" altLang="en-US" sz="4000" b="1" smtClean="0">
                <a:latin typeface="Gill Sans MT" pitchFamily="34" charset="0"/>
              </a:rPr>
              <a:t>Lessons Learned </a:t>
            </a:r>
          </a:p>
        </p:txBody>
      </p:sp>
      <p:sp>
        <p:nvSpPr>
          <p:cNvPr id="36867" name="Rectangle 3"/>
          <p:cNvSpPr>
            <a:spLocks noGrp="1" noChangeArrowheads="1"/>
          </p:cNvSpPr>
          <p:nvPr>
            <p:ph idx="4294967295"/>
          </p:nvPr>
        </p:nvSpPr>
        <p:spPr>
          <a:xfrm>
            <a:off x="381000" y="1371600"/>
            <a:ext cx="8458200" cy="5181600"/>
          </a:xfrm>
        </p:spPr>
        <p:txBody>
          <a:bodyPr/>
          <a:lstStyle/>
          <a:p>
            <a:pPr>
              <a:lnSpc>
                <a:spcPct val="90000"/>
              </a:lnSpc>
            </a:pPr>
            <a:r>
              <a:rPr lang="en-US" altLang="en-US" sz="3600" smtClean="0">
                <a:latin typeface="Gill Sans MT" pitchFamily="34" charset="0"/>
              </a:rPr>
              <a:t>Our collaboration approach works!</a:t>
            </a:r>
          </a:p>
          <a:p>
            <a:pPr>
              <a:lnSpc>
                <a:spcPct val="90000"/>
              </a:lnSpc>
            </a:pPr>
            <a:r>
              <a:rPr lang="en-US" altLang="en-US" sz="3600" smtClean="0">
                <a:latin typeface="Gill Sans MT" pitchFamily="34" charset="0"/>
              </a:rPr>
              <a:t>It takes HARD WORK, COMMITMENT and RELATIONSHIPS=attending to the “work environment”</a:t>
            </a:r>
          </a:p>
          <a:p>
            <a:pPr>
              <a:lnSpc>
                <a:spcPct val="90000"/>
              </a:lnSpc>
            </a:pPr>
            <a:r>
              <a:rPr lang="en-US" altLang="en-US" sz="3600" smtClean="0">
                <a:latin typeface="Gill Sans MT" pitchFamily="34" charset="0"/>
              </a:rPr>
              <a:t>Col</a:t>
            </a:r>
            <a:r>
              <a:rPr lang="en-US" altLang="en-US" sz="3600" i="1" smtClean="0">
                <a:latin typeface="Gill Sans MT" pitchFamily="34" charset="0"/>
              </a:rPr>
              <a:t>labor</a:t>
            </a:r>
            <a:r>
              <a:rPr lang="en-US" altLang="en-US" sz="3600" smtClean="0">
                <a:latin typeface="Gill Sans MT" pitchFamily="34" charset="0"/>
              </a:rPr>
              <a:t>ation</a:t>
            </a:r>
          </a:p>
          <a:p>
            <a:pPr>
              <a:lnSpc>
                <a:spcPct val="90000"/>
              </a:lnSpc>
            </a:pPr>
            <a:r>
              <a:rPr lang="en-US" altLang="en-US" sz="3600" smtClean="0">
                <a:latin typeface="Gill Sans MT" pitchFamily="34" charset="0"/>
              </a:rPr>
              <a:t>Collaboration helps sustain and scale-up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848600" cy="1981200"/>
          </a:xfrm>
        </p:spPr>
        <p:txBody>
          <a:bodyPr/>
          <a:lstStyle/>
          <a:p>
            <a:pPr eaLnBrk="1" fontAlgn="auto" hangingPunct="1">
              <a:spcAft>
                <a:spcPts val="0"/>
              </a:spcAft>
              <a:defRPr/>
            </a:pPr>
            <a:r>
              <a:rPr lang="en-US" dirty="0" smtClean="0"/>
              <a:t>Sustaining Collaboration</a:t>
            </a:r>
            <a:endParaRPr lang="en-US" dirty="0"/>
          </a:p>
        </p:txBody>
      </p:sp>
      <p:sp>
        <p:nvSpPr>
          <p:cNvPr id="3" name="Subtitle 2"/>
          <p:cNvSpPr>
            <a:spLocks noGrp="1"/>
          </p:cNvSpPr>
          <p:nvPr>
            <p:ph type="subTitle" idx="1"/>
          </p:nvPr>
        </p:nvSpPr>
        <p:spPr>
          <a:xfrm>
            <a:off x="457200" y="3581400"/>
            <a:ext cx="8305800" cy="2743200"/>
          </a:xfrm>
        </p:spPr>
        <p:txBody>
          <a:bodyPr rtlCol="0">
            <a:normAutofit lnSpcReduction="10000"/>
          </a:bodyPr>
          <a:lstStyle/>
          <a:p>
            <a:pPr eaLnBrk="1" fontAlgn="auto" hangingPunct="1">
              <a:spcAft>
                <a:spcPts val="0"/>
              </a:spcAft>
              <a:buFont typeface="Arial" pitchFamily="34" charset="0"/>
              <a:buNone/>
              <a:defRPr/>
            </a:pPr>
            <a:r>
              <a:rPr lang="en-US" sz="5200" b="1" dirty="0" smtClean="0"/>
              <a:t>The Pyramid Model Consortium</a:t>
            </a:r>
          </a:p>
          <a:p>
            <a:pPr eaLnBrk="1" fontAlgn="auto" hangingPunct="1">
              <a:spcAft>
                <a:spcPts val="0"/>
              </a:spcAft>
              <a:buFont typeface="Arial" pitchFamily="34" charset="0"/>
              <a:buNone/>
              <a:defRPr/>
            </a:pPr>
            <a:endParaRPr lang="en-US" sz="4000" dirty="0" smtClean="0"/>
          </a:p>
          <a:p>
            <a:pPr eaLnBrk="1" fontAlgn="auto" hangingPunct="1">
              <a:spcAft>
                <a:spcPts val="0"/>
              </a:spcAft>
              <a:buFont typeface="Arial" pitchFamily="34" charset="0"/>
              <a:buNone/>
              <a:defRPr/>
            </a:pPr>
            <a:r>
              <a:rPr lang="en-US" dirty="0" smtClean="0">
                <a:hlinkClick r:id="rId2"/>
              </a:rPr>
              <a:t>(http</a:t>
            </a:r>
            <a:r>
              <a:rPr lang="en-US" dirty="0">
                <a:hlinkClick r:id="rId2"/>
              </a:rPr>
              <a:t>://www.pyramidmodel.org</a:t>
            </a:r>
            <a:r>
              <a:rPr lang="en-US" dirty="0" smtClean="0">
                <a:hlinkClick r:id="rId2"/>
              </a:rPr>
              <a:t>/</a:t>
            </a:r>
            <a:r>
              <a:rPr lang="en-US" dirty="0" smtClean="0"/>
              <a:t>)</a:t>
            </a:r>
            <a:endParaRPr lang="en-US" dirty="0" smtClean="0"/>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6" name="Picture 5" descr="Image of a pyramid next to the words &quot;Pyramid Model Consortium&quot;" title="Logo for The Pyramid Model Consorti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Grp="1" noChangeArrowheads="1"/>
          </p:cNvSpPr>
          <p:nvPr>
            <p:ph type="body" idx="4294967295"/>
          </p:nvPr>
        </p:nvSpPr>
        <p:spPr>
          <a:xfrm>
            <a:off x="533400" y="1828800"/>
            <a:ext cx="8001000" cy="4724400"/>
          </a:xfrm>
        </p:spPr>
        <p:txBody>
          <a:bodyPr/>
          <a:lstStyle/>
          <a:p>
            <a:pPr eaLnBrk="1" hangingPunct="1">
              <a:spcAft>
                <a:spcPts val="1200"/>
              </a:spcAft>
              <a:defRPr/>
            </a:pPr>
            <a:r>
              <a:rPr lang="en-US" sz="3600" dirty="0" smtClean="0"/>
              <a:t>Sustaining and Scale-up: </a:t>
            </a:r>
          </a:p>
          <a:p>
            <a:pPr marL="0" indent="0" eaLnBrk="1" hangingPunct="1">
              <a:spcAft>
                <a:spcPts val="1200"/>
              </a:spcAft>
              <a:buFontTx/>
              <a:buNone/>
              <a:defRPr/>
            </a:pPr>
            <a:r>
              <a:rPr lang="en-US" sz="3600" dirty="0"/>
              <a:t>	</a:t>
            </a:r>
            <a:r>
              <a:rPr lang="en-US" sz="3600" dirty="0" smtClean="0"/>
              <a:t>15 CSEFEL &amp; TACSEI States</a:t>
            </a:r>
            <a:br>
              <a:rPr lang="en-US" sz="3600" dirty="0" smtClean="0"/>
            </a:br>
            <a:endParaRPr lang="en-US" sz="3600" dirty="0" smtClean="0"/>
          </a:p>
          <a:p>
            <a:pPr eaLnBrk="1" hangingPunct="1">
              <a:spcAft>
                <a:spcPts val="1200"/>
              </a:spcAft>
              <a:defRPr/>
            </a:pPr>
            <a:r>
              <a:rPr lang="en-US" sz="3600" dirty="0" smtClean="0"/>
              <a:t>Implementation:</a:t>
            </a:r>
          </a:p>
          <a:p>
            <a:pPr marL="0" indent="0" eaLnBrk="1" hangingPunct="1">
              <a:spcAft>
                <a:spcPts val="1200"/>
              </a:spcAft>
              <a:buFontTx/>
              <a:buNone/>
              <a:defRPr/>
            </a:pPr>
            <a:r>
              <a:rPr lang="en-US" sz="3600" dirty="0"/>
              <a:t>	</a:t>
            </a:r>
            <a:r>
              <a:rPr lang="en-US" sz="3600" dirty="0" smtClean="0"/>
              <a:t>9 NEW States &amp; 3 countries</a:t>
            </a:r>
          </a:p>
          <a:p>
            <a:pPr eaLnBrk="1" hangingPunct="1">
              <a:spcAft>
                <a:spcPts val="1200"/>
              </a:spcAft>
              <a:defRPr/>
            </a:pPr>
            <a:endParaRPr lang="en-US" sz="3600" dirty="0" smtClean="0"/>
          </a:p>
          <a:p>
            <a:pPr marL="0" indent="0" eaLnBrk="1" hangingPunct="1">
              <a:spcAft>
                <a:spcPts val="1200"/>
              </a:spcAft>
              <a:buFontTx/>
              <a:buNone/>
              <a:defRPr/>
            </a:pPr>
            <a:endParaRPr lang="en-US" sz="3600" dirty="0" smtClean="0">
              <a:solidFill>
                <a:srgbClr val="00B050"/>
              </a:solidFill>
            </a:endParaRPr>
          </a:p>
          <a:p>
            <a:pPr marL="0" indent="0" eaLnBrk="1" hangingPunct="1">
              <a:spcAft>
                <a:spcPts val="1200"/>
              </a:spcAft>
              <a:buFontTx/>
              <a:buNone/>
              <a:defRPr/>
            </a:pPr>
            <a:r>
              <a:rPr lang="en-US" sz="3600" dirty="0" smtClean="0">
                <a:solidFill>
                  <a:srgbClr val="00B050"/>
                </a:solidFill>
              </a:rPr>
              <a:t> </a:t>
            </a:r>
          </a:p>
        </p:txBody>
      </p:sp>
      <p:sp>
        <p:nvSpPr>
          <p:cNvPr id="38914" name="Rectangle 2"/>
          <p:cNvSpPr>
            <a:spLocks noGrp="1" noChangeArrowheads="1"/>
          </p:cNvSpPr>
          <p:nvPr>
            <p:ph type="title" idx="4294967295"/>
          </p:nvPr>
        </p:nvSpPr>
        <p:spPr>
          <a:xfrm>
            <a:off x="685800" y="228600"/>
            <a:ext cx="8458200" cy="1143000"/>
          </a:xfrm>
          <a:effectLst>
            <a:outerShdw dist="38099" dir="2700000" algn="ctr" rotWithShape="0">
              <a:schemeClr val="bg1">
                <a:alpha val="74997"/>
              </a:schemeClr>
            </a:outerShdw>
          </a:effectLst>
        </p:spPr>
        <p:txBody>
          <a:bodyPr/>
          <a:lstStyle/>
          <a:p>
            <a:pPr eaLnBrk="1" hangingPunct="1"/>
            <a:r>
              <a:rPr lang="en-US" altLang="en-US" b="1" smtClean="0">
                <a:solidFill>
                  <a:srgbClr val="C00000"/>
                </a:solidFill>
              </a:rPr>
              <a:t>Current Collaborations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15962"/>
          </a:xfrm>
        </p:spPr>
        <p:txBody>
          <a:bodyPr/>
          <a:lstStyle/>
          <a:p>
            <a:r>
              <a:rPr lang="en-US" altLang="en-US" b="1" smtClean="0"/>
              <a:t>2002: The Problem</a:t>
            </a:r>
          </a:p>
        </p:txBody>
      </p:sp>
      <p:sp>
        <p:nvSpPr>
          <p:cNvPr id="21507" name="Content Placeholder 2"/>
          <p:cNvSpPr>
            <a:spLocks noGrp="1"/>
          </p:cNvSpPr>
          <p:nvPr>
            <p:ph idx="1"/>
          </p:nvPr>
        </p:nvSpPr>
        <p:spPr>
          <a:xfrm>
            <a:off x="304800" y="1447800"/>
            <a:ext cx="8610600" cy="4678363"/>
          </a:xfrm>
        </p:spPr>
        <p:txBody>
          <a:bodyPr/>
          <a:lstStyle/>
          <a:p>
            <a:pPr eaLnBrk="1" hangingPunct="1"/>
            <a:r>
              <a:rPr lang="en-US" altLang="en-US" smtClean="0"/>
              <a:t>Concerns about increases in children</a:t>
            </a:r>
            <a:r>
              <a:rPr lang="ja-JP" altLang="en-US" smtClean="0">
                <a:ea typeface="ＭＳ Ｐゴシック" pitchFamily="48" charset="-128"/>
              </a:rPr>
              <a:t>’</a:t>
            </a:r>
            <a:r>
              <a:rPr lang="en-US" altLang="en-US" smtClean="0"/>
              <a:t>s  challenging behavior; #1 PD issue</a:t>
            </a:r>
          </a:p>
          <a:p>
            <a:pPr eaLnBrk="1" hangingPunct="1"/>
            <a:r>
              <a:rPr lang="en-US" altLang="en-US" smtClean="0"/>
              <a:t>Growing awareness of the relationship between social emotional development and school readiness</a:t>
            </a:r>
          </a:p>
          <a:p>
            <a:pPr eaLnBrk="1" hangingPunct="1"/>
            <a:r>
              <a:rPr lang="en-US" altLang="en-US" smtClean="0"/>
              <a:t>Myriad of approaches; lacking comprehensive models or agreement on “what works”</a:t>
            </a:r>
          </a:p>
          <a:p>
            <a:pPr eaLnBrk="1" hangingPunct="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3657600"/>
          </a:xfrm>
        </p:spPr>
        <p:txBody>
          <a:bodyPr/>
          <a:lstStyle/>
          <a:p>
            <a:pPr eaLnBrk="1" hangingPunct="1"/>
            <a:r>
              <a:rPr lang="en-US" altLang="en-US" sz="4000" b="1" i="1" smtClean="0">
                <a:solidFill>
                  <a:schemeClr val="accent2"/>
                </a:solidFill>
              </a:rPr>
              <a:t>The Center on Social and Emotional Foundations for Early Learning (CSEFEL)</a:t>
            </a:r>
            <a:br>
              <a:rPr lang="en-US" altLang="en-US" sz="4000" b="1" i="1" smtClean="0">
                <a:solidFill>
                  <a:schemeClr val="accent2"/>
                </a:solidFill>
              </a:rPr>
            </a:br>
            <a:r>
              <a:rPr lang="en-US" altLang="en-US" sz="4000" b="1" i="1" smtClean="0">
                <a:solidFill>
                  <a:schemeClr val="accent2"/>
                </a:solidFill>
              </a:rPr>
              <a:t/>
            </a:r>
            <a:br>
              <a:rPr lang="en-US" altLang="en-US" sz="4000" b="1" i="1" smtClean="0">
                <a:solidFill>
                  <a:schemeClr val="accent2"/>
                </a:solidFill>
              </a:rPr>
            </a:br>
            <a:r>
              <a:rPr lang="en-US" altLang="en-US" sz="3600" b="1" i="1" smtClean="0">
                <a:solidFill>
                  <a:schemeClr val="accent2"/>
                </a:solidFill>
              </a:rPr>
              <a:t>funded by Head Start and </a:t>
            </a:r>
            <a:br>
              <a:rPr lang="en-US" altLang="en-US" sz="3600" b="1" i="1" smtClean="0">
                <a:solidFill>
                  <a:schemeClr val="accent2"/>
                </a:solidFill>
              </a:rPr>
            </a:br>
            <a:r>
              <a:rPr lang="en-US" altLang="en-US" sz="3600" b="1" i="1" smtClean="0">
                <a:solidFill>
                  <a:schemeClr val="accent2"/>
                </a:solidFill>
              </a:rPr>
              <a:t>Child Care, DHHS</a:t>
            </a:r>
          </a:p>
        </p:txBody>
      </p:sp>
      <p:sp>
        <p:nvSpPr>
          <p:cNvPr id="22531" name="Rectangle 3"/>
          <p:cNvSpPr>
            <a:spLocks noGrp="1" noChangeArrowheads="1"/>
          </p:cNvSpPr>
          <p:nvPr>
            <p:ph idx="1"/>
          </p:nvPr>
        </p:nvSpPr>
        <p:spPr>
          <a:xfrm>
            <a:off x="685800" y="4343400"/>
            <a:ext cx="7772400" cy="1752600"/>
          </a:xfrm>
        </p:spPr>
        <p:txBody>
          <a:bodyPr/>
          <a:lstStyle/>
          <a:p>
            <a:pPr algn="ctr" eaLnBrk="1" hangingPunct="1">
              <a:buFontTx/>
              <a:buNone/>
            </a:pPr>
            <a:r>
              <a:rPr lang="en-US" altLang="en-US" sz="3600" dirty="0" smtClean="0">
                <a:hlinkClick r:id="rId3" tooltip="Vanderbilt University Center on Social and Emotional Foundations for Early Learning (CSEFEL)"/>
              </a:rPr>
              <a:t>www.vanderbilt.edu/csefel</a:t>
            </a:r>
          </a:p>
          <a:p>
            <a:pPr eaLnBrk="1" hangingPunct="1">
              <a:buFontTx/>
              <a:buNone/>
            </a:pPr>
            <a:r>
              <a:rPr lang="en-US" altLang="en-US" sz="3600" dirty="0" smtClean="0">
                <a:hlinkClick r:id="rId3" tooltip="Vanderbilt University Center on Social and Emotional Foundations for Early Learning (CSEFEL)"/>
              </a:rPr>
              <a:t> </a:t>
            </a:r>
            <a:endParaRPr lang="en-US" altLang="en-US" sz="3600" dirty="0" smtClean="0">
              <a:hlinkClick r:id="rId3" tooltip="Vanderbilt University Cente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219200" y="3048000"/>
            <a:ext cx="6705600" cy="3124200"/>
          </a:xfrm>
        </p:spPr>
        <p:txBody>
          <a:bodyPr/>
          <a:lstStyle/>
          <a:p>
            <a:pPr eaLnBrk="1" hangingPunct="1">
              <a:defRPr/>
            </a:pPr>
            <a:r>
              <a:rPr lang="en-US" altLang="en-US" sz="3200" dirty="0" smtClean="0"/>
              <a:t/>
            </a:r>
            <a:br>
              <a:rPr lang="en-US" altLang="en-US" sz="3200" dirty="0" smtClean="0"/>
            </a:br>
            <a:r>
              <a:rPr lang="en-US" altLang="en-US" sz="2800" dirty="0" smtClean="0">
                <a:solidFill>
                  <a:schemeClr val="tx1"/>
                </a:solidFill>
                <a:latin typeface="+mn-lt"/>
              </a:rPr>
              <a:t>Technical Assistance Center on Social Emotional Intervention</a:t>
            </a:r>
            <a:br>
              <a:rPr lang="en-US" altLang="en-US" sz="2800" dirty="0" smtClean="0">
                <a:solidFill>
                  <a:schemeClr val="tx1"/>
                </a:solidFill>
                <a:latin typeface="+mn-lt"/>
              </a:rPr>
            </a:br>
            <a:r>
              <a:rPr lang="en-US" altLang="en-US" sz="2800" dirty="0" smtClean="0">
                <a:solidFill>
                  <a:schemeClr val="tx1"/>
                </a:solidFill>
                <a:latin typeface="+mn-lt"/>
              </a:rPr>
              <a:t> (TACSEI)</a:t>
            </a:r>
            <a:br>
              <a:rPr lang="en-US" altLang="en-US" sz="2800" dirty="0" smtClean="0">
                <a:solidFill>
                  <a:schemeClr val="tx1"/>
                </a:solidFill>
                <a:latin typeface="+mn-lt"/>
              </a:rPr>
            </a:br>
            <a:r>
              <a:rPr lang="en-US" altLang="en-US" sz="2400" b="0" dirty="0" smtClean="0">
                <a:solidFill>
                  <a:schemeClr val="tx1"/>
                </a:solidFill>
                <a:latin typeface="+mn-lt"/>
              </a:rPr>
              <a:t>funded by OSEP</a:t>
            </a:r>
            <a:r>
              <a:rPr lang="en-US" altLang="en-US" sz="2800" dirty="0" smtClean="0">
                <a:solidFill>
                  <a:schemeClr val="tx1"/>
                </a:solidFill>
                <a:latin typeface="+mn-lt"/>
              </a:rPr>
              <a:t/>
            </a:r>
            <a:br>
              <a:rPr lang="en-US" altLang="en-US" sz="2800" dirty="0" smtClean="0">
                <a:solidFill>
                  <a:schemeClr val="tx1"/>
                </a:solidFill>
                <a:latin typeface="+mn-lt"/>
              </a:rPr>
            </a:br>
            <a:r>
              <a:rPr lang="en-US" altLang="en-US" sz="1600" dirty="0" smtClean="0">
                <a:solidFill>
                  <a:schemeClr val="tx1"/>
                </a:solidFill>
                <a:latin typeface="+mn-lt"/>
              </a:rPr>
              <a:t>(</a:t>
            </a:r>
            <a:r>
              <a:rPr lang="en-US" altLang="en-US" sz="1800" dirty="0" smtClean="0">
                <a:solidFill>
                  <a:schemeClr val="tx1"/>
                </a:solidFill>
                <a:latin typeface="+mn-lt"/>
              </a:rPr>
              <a:t>Center on Evidence-based Practices: Young Children with Challenging Behavior</a:t>
            </a:r>
            <a:r>
              <a:rPr lang="en-US" altLang="en-US" sz="1600" dirty="0" smtClean="0">
                <a:solidFill>
                  <a:schemeClr val="tx1"/>
                </a:solidFill>
                <a:latin typeface="+mn-lt"/>
              </a:rPr>
              <a:t>)</a:t>
            </a:r>
            <a:br>
              <a:rPr lang="en-US" altLang="en-US" sz="1600" dirty="0" smtClean="0">
                <a:solidFill>
                  <a:schemeClr val="tx1"/>
                </a:solidFill>
                <a:latin typeface="+mn-lt"/>
              </a:rPr>
            </a:br>
            <a:r>
              <a:rPr lang="en-US" altLang="en-US" sz="2800" b="0" dirty="0" smtClean="0">
                <a:solidFill>
                  <a:schemeClr val="tx1"/>
                </a:solidFill>
                <a:latin typeface="+mn-lt"/>
                <a:hlinkClick r:id="rId3"/>
              </a:rPr>
              <a:t>Technical Assistance Center on Social Emotional Intervention (TACSEI)</a:t>
            </a:r>
            <a:r>
              <a:rPr lang="en-US" altLang="en-US" sz="2800" dirty="0" smtClean="0">
                <a:solidFill>
                  <a:schemeClr val="tx1"/>
                </a:solidFill>
                <a:latin typeface="+mn-lt"/>
              </a:rPr>
              <a:t/>
            </a:r>
            <a:br>
              <a:rPr lang="en-US" altLang="en-US" sz="2800" dirty="0" smtClean="0">
                <a:solidFill>
                  <a:schemeClr val="tx1"/>
                </a:solidFill>
                <a:latin typeface="+mn-lt"/>
              </a:rPr>
            </a:br>
            <a:r>
              <a:rPr lang="en-US" altLang="en-US" sz="3200" dirty="0" smtClean="0">
                <a:latin typeface="Gill Sans MT" pitchFamily="34" charset="0"/>
              </a:rPr>
              <a:t/>
            </a:r>
            <a:br>
              <a:rPr lang="en-US" altLang="en-US" sz="3200" dirty="0" smtClean="0">
                <a:latin typeface="Gill Sans MT" pitchFamily="34" charset="0"/>
              </a:rPr>
            </a:br>
            <a:endParaRPr lang="en-US" altLang="en-US" sz="3200" dirty="0" smtClean="0">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smtClean="0"/>
              <a:t>National Collaboration</a:t>
            </a:r>
          </a:p>
        </p:txBody>
      </p:sp>
      <p:sp>
        <p:nvSpPr>
          <p:cNvPr id="24579" name="Content Placeholder 2"/>
          <p:cNvSpPr>
            <a:spLocks noGrp="1"/>
          </p:cNvSpPr>
          <p:nvPr>
            <p:ph idx="1"/>
          </p:nvPr>
        </p:nvSpPr>
        <p:spPr>
          <a:xfrm>
            <a:off x="457200" y="2057400"/>
            <a:ext cx="8229600" cy="4068763"/>
          </a:xfrm>
        </p:spPr>
        <p:txBody>
          <a:bodyPr/>
          <a:lstStyle/>
          <a:p>
            <a:r>
              <a:rPr lang="en-US" altLang="en-US" sz="4000" smtClean="0"/>
              <a:t>CSEFEL &amp; TACSEI Partnership!</a:t>
            </a:r>
          </a:p>
          <a:p>
            <a:endParaRPr lang="en-US" altLang="en-US" sz="4000" smtClean="0"/>
          </a:p>
          <a:p>
            <a:r>
              <a:rPr lang="en-US" altLang="en-US" sz="4000" smtClean="0"/>
              <a:t>National Partner Organizations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2" descr="The pyramid has five levels.  The bottom level reads &quot;Effective Workforce. Systems and policies promote and sustain the use of evidence-based practices.&quot; The next level reads &quot;Nurturing and Responsive Relationships.  Supportive responsive relationships among adults and children is an essential component to promote healthy social emotional development.&quot;  The next level reads &quot;High Quality Supportive Environments.  High Quality early childhood environments promote positive outcomes for all children.&quot; The next level reads &quot;Targeted Social Emotional Supports.  Systematic approaches to teaching social skills can have a preventative and remedial effect.&quot;  The top level reads &quot;Intensive Intervention.  Assessment based intervention that results in individualized behavior support plans.&quot;" title="Image of pyramid mod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600200"/>
            <a:ext cx="56102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ctrTitle"/>
          </p:nvPr>
        </p:nvSpPr>
        <p:spPr>
          <a:xfrm>
            <a:off x="457200" y="304800"/>
            <a:ext cx="8153400" cy="1143000"/>
          </a:xfrm>
        </p:spPr>
        <p:txBody>
          <a:bodyPr/>
          <a:lstStyle/>
          <a:p>
            <a:pPr eaLnBrk="1" hangingPunct="1"/>
            <a:r>
              <a:rPr lang="en-US" altLang="en-US" sz="3200" b="1" smtClean="0">
                <a:solidFill>
                  <a:srgbClr val="11488B"/>
                </a:solidFill>
              </a:rPr>
              <a:t>Shared Conceptual Framework: Pyramid Model</a:t>
            </a:r>
            <a:r>
              <a:rPr lang="en-US" altLang="en-US" sz="2400" smtClean="0">
                <a:solidFill>
                  <a:srgbClr val="11488B"/>
                </a:solidFill>
              </a:rPr>
              <a:t> </a:t>
            </a:r>
            <a:r>
              <a:rPr lang="en-US" altLang="en-US" sz="2400" b="1" smtClean="0">
                <a:solidFill>
                  <a:srgbClr val="11488B"/>
                </a:solidFill>
              </a:rPr>
              <a:t>for Promoting Social and Emotional Competence in Infants and Young Children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7" name="Picture 3" descr="Circle with the letters &quot;DEC&quot; written in the middle" title="Logo for DEC"/>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293813"/>
            <a:ext cx="914400" cy="811212"/>
          </a:xfrm>
        </p:spPr>
      </p:pic>
      <p:sp>
        <p:nvSpPr>
          <p:cNvPr id="13" name="Rectangle 12"/>
          <p:cNvSpPr/>
          <p:nvPr/>
        </p:nvSpPr>
        <p:spPr>
          <a:xfrm>
            <a:off x="838200" y="1295400"/>
            <a:ext cx="3124200" cy="830263"/>
          </a:xfrm>
          <a:prstGeom prst="rect">
            <a:avLst/>
          </a:prstGeom>
        </p:spPr>
        <p:txBody>
          <a:bodyPr>
            <a:spAutoFit/>
          </a:bodyPr>
          <a:lstStyle/>
          <a:p>
            <a:pPr marL="109538" fontAlgn="auto">
              <a:spcAft>
                <a:spcPts val="0"/>
              </a:spcAft>
              <a:defRPr/>
            </a:pPr>
            <a:r>
              <a:rPr lang="en-US" sz="1600" dirty="0">
                <a:latin typeface="+mn-lt"/>
              </a:rPr>
              <a:t>Division for Early Childhood </a:t>
            </a:r>
          </a:p>
          <a:p>
            <a:pPr marL="109538" fontAlgn="auto">
              <a:spcAft>
                <a:spcPts val="0"/>
              </a:spcAft>
              <a:defRPr/>
            </a:pPr>
            <a:r>
              <a:rPr lang="en-US" sz="1600" dirty="0">
                <a:latin typeface="+mn-lt"/>
              </a:rPr>
              <a:t>of the Council for </a:t>
            </a:r>
          </a:p>
          <a:p>
            <a:pPr marL="109538" fontAlgn="auto">
              <a:spcAft>
                <a:spcPts val="0"/>
              </a:spcAft>
              <a:defRPr/>
            </a:pPr>
            <a:r>
              <a:rPr lang="en-US" sz="1600" dirty="0">
                <a:latin typeface="+mn-lt"/>
              </a:rPr>
              <a:t>Exceptional Children (DEC)</a:t>
            </a:r>
          </a:p>
        </p:txBody>
      </p:sp>
      <p:pic>
        <p:nvPicPr>
          <p:cNvPr id="26631" name="Picture 8" descr="Image of four people with the letters &quot;NHSA&quot; underneath" title="Logo for NH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24113"/>
            <a:ext cx="8842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219200" y="2419350"/>
            <a:ext cx="2743200" cy="584200"/>
          </a:xfrm>
          <a:prstGeom prst="rect">
            <a:avLst/>
          </a:prstGeom>
        </p:spPr>
        <p:txBody>
          <a:bodyPr>
            <a:spAutoFit/>
          </a:bodyPr>
          <a:lstStyle/>
          <a:p>
            <a:pPr marL="365760" indent="-283464" algn="ctr" fontAlgn="auto">
              <a:spcAft>
                <a:spcPts val="0"/>
              </a:spcAft>
              <a:defRPr/>
            </a:pPr>
            <a:r>
              <a:rPr lang="en-US" sz="1600" dirty="0">
                <a:latin typeface="+mn-lt"/>
              </a:rPr>
              <a:t>National Head Start </a:t>
            </a:r>
          </a:p>
          <a:p>
            <a:pPr marL="365760" indent="-283464" algn="ctr" fontAlgn="auto">
              <a:spcAft>
                <a:spcPts val="0"/>
              </a:spcAft>
              <a:defRPr/>
            </a:pPr>
            <a:r>
              <a:rPr lang="en-US" sz="1600" dirty="0">
                <a:latin typeface="+mn-lt"/>
              </a:rPr>
              <a:t>Association (NHSA)</a:t>
            </a:r>
          </a:p>
        </p:txBody>
      </p:sp>
      <p:sp>
        <p:nvSpPr>
          <p:cNvPr id="17" name="Rectangle 16"/>
          <p:cNvSpPr/>
          <p:nvPr/>
        </p:nvSpPr>
        <p:spPr>
          <a:xfrm>
            <a:off x="304800" y="3276600"/>
            <a:ext cx="4572000" cy="584200"/>
          </a:xfrm>
          <a:prstGeom prst="rect">
            <a:avLst/>
          </a:prstGeom>
        </p:spPr>
        <p:txBody>
          <a:bodyPr>
            <a:spAutoFit/>
          </a:bodyPr>
          <a:lstStyle/>
          <a:p>
            <a:pPr marL="365760" indent="-283464" algn="ctr" fontAlgn="auto">
              <a:spcAft>
                <a:spcPts val="0"/>
              </a:spcAft>
              <a:defRPr/>
            </a:pPr>
            <a:r>
              <a:rPr lang="en-US" sz="1600" dirty="0">
                <a:latin typeface="+mn-lt"/>
              </a:rPr>
              <a:t>National Association of Child Care Resource</a:t>
            </a:r>
          </a:p>
          <a:p>
            <a:pPr marL="365760" indent="-283464" algn="ctr" fontAlgn="auto">
              <a:spcAft>
                <a:spcPts val="0"/>
              </a:spcAft>
              <a:defRPr/>
            </a:pPr>
            <a:r>
              <a:rPr lang="en-US" sz="1600" dirty="0">
                <a:latin typeface="+mn-lt"/>
              </a:rPr>
              <a:t> &amp; Referral Agencies (NACCRRA)</a:t>
            </a:r>
          </a:p>
        </p:txBody>
      </p:sp>
      <p:pic>
        <p:nvPicPr>
          <p:cNvPr id="26632" name="Picture 10" descr="Image of dots with the letters &quot;naccrra&quot;" title="Logo for NACC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38" y="3886200"/>
            <a:ext cx="1287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81000" y="4419600"/>
            <a:ext cx="4114800" cy="584200"/>
          </a:xfrm>
          <a:prstGeom prst="rect">
            <a:avLst/>
          </a:prstGeom>
        </p:spPr>
        <p:txBody>
          <a:bodyPr>
            <a:spAutoFit/>
          </a:bodyPr>
          <a:lstStyle/>
          <a:p>
            <a:pPr marL="365760" indent="-283464" algn="ctr" fontAlgn="auto">
              <a:spcAft>
                <a:spcPts val="0"/>
              </a:spcAft>
              <a:defRPr/>
            </a:pPr>
            <a:r>
              <a:rPr lang="en-US" sz="1600" dirty="0">
                <a:latin typeface="+mn-lt"/>
              </a:rPr>
              <a:t>National Association of State Mental Health Program Directors (NASMHPD)</a:t>
            </a:r>
          </a:p>
        </p:txBody>
      </p:sp>
      <p:pic>
        <p:nvPicPr>
          <p:cNvPr id="26643" name="Picture 22" descr="Image of dark blue box with the letters &quot;NASMHPD&quot; written inside" title="Logo for NASMHP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0292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2" name="Group 22" descr="Textbox reads Parent Advocacy Coalition for Educational Rights (PACER)" title="Textbox next to logo of PACER Center"/>
          <p:cNvGrpSpPr>
            <a:grpSpLocks/>
          </p:cNvGrpSpPr>
          <p:nvPr/>
        </p:nvGrpSpPr>
        <p:grpSpPr bwMode="auto">
          <a:xfrm>
            <a:off x="838200" y="5562600"/>
            <a:ext cx="3505200" cy="990600"/>
            <a:chOff x="1219200" y="5638800"/>
            <a:chExt cx="3505200" cy="838200"/>
          </a:xfrm>
        </p:grpSpPr>
        <p:pic>
          <p:nvPicPr>
            <p:cNvPr id="26646" name="Picture 9" descr="Image of light blue box with the words &quot;PACER Center&quot; written inside" title="Logo for PACER Ce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23000"/>
              <a:ext cx="952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219200" y="5638800"/>
              <a:ext cx="3505200" cy="584323"/>
            </a:xfrm>
            <a:prstGeom prst="rect">
              <a:avLst/>
            </a:prstGeom>
          </p:spPr>
          <p:txBody>
            <a:bodyPr>
              <a:spAutoFit/>
            </a:bodyPr>
            <a:lstStyle/>
            <a:p>
              <a:pPr marL="365760" indent="-283464" algn="ctr" fontAlgn="auto">
                <a:spcAft>
                  <a:spcPts val="0"/>
                </a:spcAft>
                <a:defRPr/>
              </a:pPr>
              <a:r>
                <a:rPr lang="en-US" sz="1600" dirty="0">
                  <a:latin typeface="+mn-lt"/>
                </a:rPr>
                <a:t>Parent Advocacy Coalition for </a:t>
              </a:r>
            </a:p>
            <a:p>
              <a:pPr marL="365760" indent="-283464" algn="ctr" fontAlgn="auto">
                <a:spcAft>
                  <a:spcPts val="0"/>
                </a:spcAft>
                <a:defRPr/>
              </a:pPr>
              <a:r>
                <a:rPr lang="en-US" sz="1600" dirty="0">
                  <a:latin typeface="+mn-lt"/>
                </a:rPr>
                <a:t>Educational Rights (PACER)</a:t>
              </a:r>
            </a:p>
          </p:txBody>
        </p:sp>
      </p:grpSp>
      <p:pic>
        <p:nvPicPr>
          <p:cNvPr id="26633" name="Picture 11" descr="Image with the letters &quot;NABE&quot;" title="Logo for NA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0668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219700" y="1371600"/>
            <a:ext cx="2667000" cy="584200"/>
          </a:xfrm>
          <a:prstGeom prst="rect">
            <a:avLst/>
          </a:prstGeom>
        </p:spPr>
        <p:txBody>
          <a:bodyPr>
            <a:spAutoFit/>
          </a:bodyPr>
          <a:lstStyle/>
          <a:p>
            <a:pPr marL="365760" indent="-283464" fontAlgn="auto">
              <a:spcAft>
                <a:spcPts val="0"/>
              </a:spcAft>
              <a:defRPr/>
            </a:pPr>
            <a:r>
              <a:rPr lang="en-US" sz="1600" dirty="0">
                <a:latin typeface="+mn-lt"/>
              </a:rPr>
              <a:t>National Association for</a:t>
            </a:r>
          </a:p>
          <a:p>
            <a:pPr marL="365760" indent="-283464" fontAlgn="auto">
              <a:spcAft>
                <a:spcPts val="0"/>
              </a:spcAft>
              <a:defRPr/>
            </a:pPr>
            <a:r>
              <a:rPr lang="en-US" sz="1600" dirty="0">
                <a:latin typeface="+mn-lt"/>
              </a:rPr>
              <a:t> Bilingual Education (NABE)</a:t>
            </a:r>
          </a:p>
        </p:txBody>
      </p:sp>
      <p:pic>
        <p:nvPicPr>
          <p:cNvPr id="26630" name="Picture 6" descr="The letters &quot;NASDSE&quot; and an image of the United States are encircled with the words National Association of State Directors of Special Education." title="Logo for NASD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2125663"/>
            <a:ext cx="10287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257800" y="2324100"/>
            <a:ext cx="3657600" cy="862013"/>
          </a:xfrm>
          <a:prstGeom prst="rect">
            <a:avLst/>
          </a:prstGeom>
        </p:spPr>
        <p:txBody>
          <a:bodyPr>
            <a:spAutoFit/>
          </a:bodyPr>
          <a:lstStyle/>
          <a:p>
            <a:pPr marL="365760" indent="-283464" fontAlgn="auto">
              <a:spcAft>
                <a:spcPts val="0"/>
              </a:spcAft>
              <a:defRPr/>
            </a:pPr>
            <a:r>
              <a:rPr lang="en-US" sz="1600" dirty="0">
                <a:latin typeface="+mn-lt"/>
              </a:rPr>
              <a:t>National Association of State </a:t>
            </a:r>
          </a:p>
          <a:p>
            <a:pPr marL="365760" indent="-283464" fontAlgn="auto">
              <a:spcAft>
                <a:spcPts val="0"/>
              </a:spcAft>
              <a:defRPr/>
            </a:pPr>
            <a:r>
              <a:rPr lang="en-US" sz="1600" dirty="0">
                <a:latin typeface="+mn-lt"/>
              </a:rPr>
              <a:t>Directors of Special Education</a:t>
            </a:r>
          </a:p>
          <a:p>
            <a:pPr marL="109538" indent="-26988" fontAlgn="auto">
              <a:spcAft>
                <a:spcPts val="0"/>
              </a:spcAft>
              <a:defRPr/>
            </a:pPr>
            <a:r>
              <a:rPr lang="en-US" sz="1600" dirty="0">
                <a:latin typeface="+mn-lt"/>
              </a:rPr>
              <a:t>(NASDSE</a:t>
            </a:r>
            <a:r>
              <a:rPr lang="en-US" dirty="0"/>
              <a:t>) </a:t>
            </a:r>
          </a:p>
        </p:txBody>
      </p:sp>
      <p:sp>
        <p:nvSpPr>
          <p:cNvPr id="15" name="Rectangle 14"/>
          <p:cNvSpPr/>
          <p:nvPr/>
        </p:nvSpPr>
        <p:spPr>
          <a:xfrm>
            <a:off x="4724400" y="3276600"/>
            <a:ext cx="3733800" cy="584200"/>
          </a:xfrm>
          <a:prstGeom prst="rect">
            <a:avLst/>
          </a:prstGeom>
        </p:spPr>
        <p:txBody>
          <a:bodyPr>
            <a:spAutoFit/>
          </a:bodyPr>
          <a:lstStyle/>
          <a:p>
            <a:pPr marL="365760" indent="-283464" algn="ctr" fontAlgn="auto">
              <a:spcAft>
                <a:spcPts val="0"/>
              </a:spcAft>
              <a:defRPr/>
            </a:pPr>
            <a:r>
              <a:rPr lang="en-US" sz="1600" dirty="0">
                <a:latin typeface="+mn-lt"/>
              </a:rPr>
              <a:t>IDEA Infant and Toddler Coordinators </a:t>
            </a:r>
          </a:p>
          <a:p>
            <a:pPr marL="365760" indent="-283464" algn="ctr" fontAlgn="auto">
              <a:spcAft>
                <a:spcPts val="0"/>
              </a:spcAft>
              <a:defRPr/>
            </a:pPr>
            <a:r>
              <a:rPr lang="en-US" sz="1600" dirty="0">
                <a:latin typeface="+mn-lt"/>
              </a:rPr>
              <a:t>Association (ITCA)</a:t>
            </a:r>
          </a:p>
        </p:txBody>
      </p:sp>
      <p:pic>
        <p:nvPicPr>
          <p:cNvPr id="26628" name="Picture 4" descr="Image of people next to the oraganization's name" title="Logo for IDEA Infant and Toddler Coordinators Associ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9300" y="3860800"/>
            <a:ext cx="1866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800600" y="4419600"/>
            <a:ext cx="4038600" cy="584200"/>
          </a:xfrm>
          <a:prstGeom prst="rect">
            <a:avLst/>
          </a:prstGeom>
        </p:spPr>
        <p:txBody>
          <a:bodyPr>
            <a:spAutoFit/>
          </a:bodyPr>
          <a:lstStyle/>
          <a:p>
            <a:pPr marL="365760" indent="-283464" fontAlgn="auto">
              <a:spcAft>
                <a:spcPts val="0"/>
              </a:spcAft>
              <a:defRPr/>
            </a:pPr>
            <a:r>
              <a:rPr lang="en-US" sz="1600" dirty="0">
                <a:latin typeface="+mn-lt"/>
              </a:rPr>
              <a:t>National Association for the Education of Young Children (NAEYC)</a:t>
            </a:r>
          </a:p>
        </p:txBody>
      </p:sp>
      <p:pic>
        <p:nvPicPr>
          <p:cNvPr id="26629" name="Picture 5" descr="The letters &quot;naeyc&quot; are written in red." title="Logo for NAEY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5029200"/>
            <a:ext cx="952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5334000" y="5562600"/>
            <a:ext cx="2151063" cy="338138"/>
          </a:xfrm>
          <a:prstGeom prst="rect">
            <a:avLst/>
          </a:prstGeom>
        </p:spPr>
        <p:txBody>
          <a:bodyPr wrap="none">
            <a:spAutoFit/>
          </a:bodyPr>
          <a:lstStyle/>
          <a:p>
            <a:pPr marL="365760" indent="-283464" fontAlgn="auto">
              <a:spcAft>
                <a:spcPts val="0"/>
              </a:spcAft>
              <a:defRPr/>
            </a:pPr>
            <a:r>
              <a:rPr lang="en-US" sz="1600" dirty="0">
                <a:latin typeface="+mn-lt"/>
              </a:rPr>
              <a:t>IDEA 619 Consortium</a:t>
            </a:r>
          </a:p>
        </p:txBody>
      </p:sp>
      <p:pic>
        <p:nvPicPr>
          <p:cNvPr id="26644" name="Picture 21" descr="Image of four children with the words &quot;IDEA 619 Consortium&quot; written underneath" title="Logo for IDEA 619 Consortiu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9300" y="5867400"/>
            <a:ext cx="1257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a:xfrm>
            <a:off x="0" y="0"/>
            <a:ext cx="9144000" cy="838200"/>
          </a:xfrm>
        </p:spPr>
        <p:txBody>
          <a:bodyPr/>
          <a:lstStyle/>
          <a:p>
            <a:pPr eaLnBrk="1" hangingPunct="1"/>
            <a:r>
              <a:rPr lang="en-US" altLang="en-US" sz="3200" b="1" smtClean="0">
                <a:solidFill>
                  <a:srgbClr val="11488B"/>
                </a:solidFill>
              </a:rPr>
              <a:t>National Primary Partner</a:t>
            </a:r>
            <a:r>
              <a:rPr lang="en-US" altLang="en-US" sz="3600" b="1" smtClean="0">
                <a:solidFill>
                  <a:srgbClr val="11488B"/>
                </a:solidFill>
              </a:rPr>
              <a:t>s</a:t>
            </a:r>
            <a:r>
              <a:rPr lang="en-US" altLang="en-US" sz="3200" b="1" smtClean="0">
                <a:solidFill>
                  <a:srgbClr val="11488B"/>
                </a:solidFill>
              </a:rPr>
              <a:t>: Shared Message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935162"/>
          </a:xfrm>
        </p:spPr>
        <p:txBody>
          <a:bodyPr/>
          <a:lstStyle/>
          <a:p>
            <a:r>
              <a:rPr lang="en-US" altLang="en-US" b="1" smtClean="0"/>
              <a:t>Shared Commitment to </a:t>
            </a:r>
            <a:br>
              <a:rPr lang="en-US" altLang="en-US" b="1" smtClean="0"/>
            </a:br>
            <a:r>
              <a:rPr lang="en-US" altLang="en-US" b="1" smtClean="0"/>
              <a:t>TRUE &amp; Intentional Collaboration!</a:t>
            </a:r>
          </a:p>
        </p:txBody>
      </p:sp>
      <p:sp>
        <p:nvSpPr>
          <p:cNvPr id="27651" name="Content Placeholder 2"/>
          <p:cNvSpPr>
            <a:spLocks noGrp="1"/>
          </p:cNvSpPr>
          <p:nvPr>
            <p:ph idx="1"/>
          </p:nvPr>
        </p:nvSpPr>
        <p:spPr>
          <a:xfrm>
            <a:off x="457200" y="2514600"/>
            <a:ext cx="8229600" cy="3429000"/>
          </a:xfrm>
        </p:spPr>
        <p:txBody>
          <a:bodyPr/>
          <a:lstStyle/>
          <a:p>
            <a:r>
              <a:rPr lang="en-US" altLang="en-US" smtClean="0"/>
              <a:t>What made a meeting not worth your time?</a:t>
            </a:r>
          </a:p>
          <a:p>
            <a:endParaRPr lang="en-US" altLang="en-US" smtClean="0"/>
          </a:p>
          <a:p>
            <a:r>
              <a:rPr lang="en-US" altLang="en-US" smtClean="0"/>
              <a:t>What made a meeting worth your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92162"/>
          </a:xfrm>
        </p:spPr>
        <p:txBody>
          <a:bodyPr/>
          <a:lstStyle/>
          <a:p>
            <a:pPr algn="l">
              <a:defRPr/>
            </a:pPr>
            <a:r>
              <a:rPr lang="en-US" altLang="en-US" sz="3600" b="1" dirty="0" smtClean="0">
                <a:latin typeface="+mn-lt"/>
              </a:rPr>
              <a:t>Shared TA Model: Collaborative Capacity Building</a:t>
            </a:r>
            <a:endParaRPr lang="en-US" sz="3600" dirty="0">
              <a:latin typeface="+mn-lt"/>
            </a:endParaRPr>
          </a:p>
        </p:txBody>
      </p:sp>
      <p:sp>
        <p:nvSpPr>
          <p:cNvPr id="3" name="Content Placeholder 2"/>
          <p:cNvSpPr>
            <a:spLocks noGrp="1"/>
          </p:cNvSpPr>
          <p:nvPr>
            <p:ph idx="1"/>
          </p:nvPr>
        </p:nvSpPr>
        <p:spPr>
          <a:xfrm>
            <a:off x="228600" y="1524000"/>
            <a:ext cx="8686800" cy="4602163"/>
          </a:xfrm>
        </p:spPr>
        <p:txBody>
          <a:bodyPr/>
          <a:lstStyle/>
          <a:p>
            <a:pPr>
              <a:lnSpc>
                <a:spcPct val="90000"/>
              </a:lnSpc>
              <a:defRPr/>
            </a:pPr>
            <a:r>
              <a:rPr lang="en-US" altLang="en-US" sz="2800" b="1" dirty="0" smtClean="0"/>
              <a:t>Cross-agency Collaborative State Team</a:t>
            </a:r>
            <a:r>
              <a:rPr lang="en-US" altLang="en-US" sz="2800" dirty="0" smtClean="0"/>
              <a:t>:</a:t>
            </a:r>
          </a:p>
          <a:p>
            <a:pPr lvl="1">
              <a:lnSpc>
                <a:spcPct val="90000"/>
              </a:lnSpc>
              <a:defRPr/>
            </a:pPr>
            <a:r>
              <a:rPr lang="en-US" altLang="en-US" sz="2400" i="1" dirty="0" smtClean="0"/>
              <a:t>Collaboratively </a:t>
            </a:r>
            <a:r>
              <a:rPr lang="en-US" altLang="en-US" sz="2400" dirty="0" smtClean="0"/>
              <a:t>build infrastructure to implement, scale-up and sustain Pyramid Model practices with fidelity across systems</a:t>
            </a:r>
          </a:p>
          <a:p>
            <a:pPr lvl="1">
              <a:lnSpc>
                <a:spcPct val="90000"/>
              </a:lnSpc>
              <a:defRPr/>
            </a:pPr>
            <a:r>
              <a:rPr lang="en-US" altLang="en-US" sz="2400" dirty="0" smtClean="0"/>
              <a:t>Accept the collaborative decision making model</a:t>
            </a:r>
          </a:p>
          <a:p>
            <a:pPr marL="514350" indent="-457200">
              <a:lnSpc>
                <a:spcPct val="90000"/>
              </a:lnSpc>
              <a:defRPr/>
            </a:pPr>
            <a:r>
              <a:rPr lang="en-US" altLang="en-US" sz="2800" dirty="0" smtClean="0"/>
              <a:t>Cross-agency Master Cadre of </a:t>
            </a:r>
            <a:r>
              <a:rPr lang="en-US" altLang="en-US" sz="2800" b="1" dirty="0" smtClean="0"/>
              <a:t>Trainers and Coaches</a:t>
            </a:r>
          </a:p>
          <a:p>
            <a:pPr marL="514350" indent="-457200">
              <a:lnSpc>
                <a:spcPct val="90000"/>
              </a:lnSpc>
              <a:defRPr/>
            </a:pPr>
            <a:r>
              <a:rPr lang="en-US" altLang="en-US" sz="2800" dirty="0" smtClean="0"/>
              <a:t>Pyramid Model </a:t>
            </a:r>
            <a:r>
              <a:rPr lang="en-US" altLang="en-US" sz="2800" b="1" dirty="0" smtClean="0"/>
              <a:t>demonstration sites with collaborative leadership teams</a:t>
            </a:r>
            <a:endParaRPr lang="en-US" dirty="0"/>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oper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_CSEFEL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569</TotalTime>
  <Words>987</Words>
  <Application>Microsoft Office PowerPoint</Application>
  <PresentationFormat>On-screen Show (4:3)</PresentationFormat>
  <Paragraphs>142</Paragraphs>
  <Slides>19</Slides>
  <Notes>12</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Default Design</vt:lpstr>
      <vt:lpstr>_CSEFEL_Logo (2)</vt:lpstr>
      <vt:lpstr>1_Default Design</vt:lpstr>
      <vt:lpstr>Clarity</vt:lpstr>
      <vt:lpstr>Promoting Social Emotional Competence in All Young Children Through Collaboration</vt:lpstr>
      <vt:lpstr>2002: The Problem</vt:lpstr>
      <vt:lpstr>The Center on Social and Emotional Foundations for Early Learning (CSEFEL)  funded by Head Start and  Child Care, DHHS</vt:lpstr>
      <vt:lpstr> Technical Assistance Center on Social Emotional Intervention  (TACSEI) funded by OSEP (Center on Evidence-based Practices: Young Children with Challenging Behavior) Technical Assistance Center on Social Emotional Intervention (TACSEI)  </vt:lpstr>
      <vt:lpstr>National Collaboration</vt:lpstr>
      <vt:lpstr>Shared Conceptual Framework: Pyramid Model for Promoting Social and Emotional Competence in Infants and Young Children</vt:lpstr>
      <vt:lpstr>National Primary Partners: Shared Message</vt:lpstr>
      <vt:lpstr>Shared Commitment to  TRUE &amp; Intentional Collaboration!</vt:lpstr>
      <vt:lpstr>Shared TA Model: Collaborative Capacity Building</vt:lpstr>
      <vt:lpstr>State Collaboration</vt:lpstr>
      <vt:lpstr>“Co-Labor”</vt:lpstr>
      <vt:lpstr>What is the “Work Environment”?:  </vt:lpstr>
      <vt:lpstr>What Works: Collaboration/Teaming</vt:lpstr>
      <vt:lpstr>Written Shared Ground Rules</vt:lpstr>
      <vt:lpstr>Evaluate the Collaboration </vt:lpstr>
      <vt:lpstr>State Collaboration Outcomes </vt:lpstr>
      <vt:lpstr>Lessons Learned </vt:lpstr>
      <vt:lpstr>Sustaining Collaboration</vt:lpstr>
      <vt:lpstr>Current Collaborations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tbeasley</dc:creator>
  <cp:lastModifiedBy>Mark, Anna</cp:lastModifiedBy>
  <cp:revision>90</cp:revision>
  <cp:lastPrinted>2014-07-05T22:04:25Z</cp:lastPrinted>
  <dcterms:created xsi:type="dcterms:W3CDTF">2009-06-15T16:09:11Z</dcterms:created>
  <dcterms:modified xsi:type="dcterms:W3CDTF">2014-08-11T16:07:46Z</dcterms:modified>
</cp:coreProperties>
</file>