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06" r:id="rId3"/>
    <p:sldMasterId id="2147483819" r:id="rId4"/>
  </p:sldMasterIdLst>
  <p:notesMasterIdLst>
    <p:notesMasterId r:id="rId99"/>
  </p:notesMasterIdLst>
  <p:sldIdLst>
    <p:sldId id="256" r:id="rId5"/>
    <p:sldId id="257"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258" r:id="rId46"/>
    <p:sldId id="259" r:id="rId47"/>
    <p:sldId id="260" r:id="rId48"/>
    <p:sldId id="261" r:id="rId49"/>
    <p:sldId id="262" r:id="rId50"/>
    <p:sldId id="263" r:id="rId51"/>
    <p:sldId id="264" r:id="rId52"/>
    <p:sldId id="265" r:id="rId53"/>
    <p:sldId id="266" r:id="rId54"/>
    <p:sldId id="267" r:id="rId55"/>
    <p:sldId id="268" r:id="rId56"/>
    <p:sldId id="269"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300" r:id="rId88"/>
    <p:sldId id="301" r:id="rId89"/>
    <p:sldId id="302" r:id="rId90"/>
    <p:sldId id="303" r:id="rId91"/>
    <p:sldId id="304" r:id="rId92"/>
    <p:sldId id="305" r:id="rId93"/>
    <p:sldId id="306" r:id="rId94"/>
    <p:sldId id="307" r:id="rId95"/>
    <p:sldId id="308" r:id="rId96"/>
    <p:sldId id="309" r:id="rId97"/>
    <p:sldId id="310"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76410" autoAdjust="0"/>
  </p:normalViewPr>
  <p:slideViewPr>
    <p:cSldViewPr>
      <p:cViewPr>
        <p:scale>
          <a:sx n="66" d="100"/>
          <a:sy n="66" d="100"/>
        </p:scale>
        <p:origin x="-2064" y="-492"/>
      </p:cViewPr>
      <p:guideLst>
        <p:guide orient="horz" pos="2160"/>
        <p:guide pos="2880"/>
      </p:guideLst>
    </p:cSldViewPr>
  </p:slideViewPr>
  <p:outlineViewPr>
    <p:cViewPr>
      <p:scale>
        <a:sx n="33" d="100"/>
        <a:sy n="33" d="100"/>
      </p:scale>
      <p:origin x="0" y="526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B4F94-CB63-4F33-8132-97C80678209D}" type="datetimeFigureOut">
              <a:rPr lang="en-US" smtClean="0"/>
              <a:t>7/15/2014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74057-731E-4481-8413-A3A83113E0CD}" type="slidenum">
              <a:rPr lang="en-US" smtClean="0"/>
              <a:t>‹#›</a:t>
            </a:fld>
            <a:endParaRPr lang="en-US"/>
          </a:p>
        </p:txBody>
      </p:sp>
    </p:spTree>
    <p:extLst>
      <p:ext uri="{BB962C8B-B14F-4D97-AF65-F5344CB8AC3E}">
        <p14:creationId xmlns:p14="http://schemas.microsoft.com/office/powerpoint/2010/main" val="5523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Welcome!</a:t>
            </a:r>
          </a:p>
          <a:p>
            <a:pPr marL="628650" lvl="1" indent="-171450">
              <a:buFont typeface="Arial" pitchFamily="34" charset="0"/>
              <a:buChar char="•"/>
            </a:pPr>
            <a:r>
              <a:rPr lang="en-US" dirty="0" smtClean="0"/>
              <a:t>HH</a:t>
            </a:r>
          </a:p>
          <a:p>
            <a:pPr marL="171450" indent="-171450">
              <a:buFont typeface="Arial" pitchFamily="34" charset="0"/>
              <a:buChar char="•"/>
            </a:pPr>
            <a:r>
              <a:rPr lang="en-US" dirty="0" smtClean="0"/>
              <a:t>Introduce</a:t>
            </a:r>
            <a:r>
              <a:rPr lang="en-US" baseline="0" dirty="0" smtClean="0"/>
              <a:t> participants briefly</a:t>
            </a:r>
          </a:p>
          <a:p>
            <a:pPr marL="628650" lvl="1" indent="-171450">
              <a:buFont typeface="Arial" pitchFamily="34" charset="0"/>
              <a:buChar char="•"/>
            </a:pPr>
            <a:r>
              <a:rPr lang="en-US" baseline="0" dirty="0" smtClean="0"/>
              <a:t>Carolyn</a:t>
            </a:r>
          </a:p>
          <a:p>
            <a:pPr marL="628650" lvl="1" indent="-171450">
              <a:buFont typeface="Arial" pitchFamily="34" charset="0"/>
              <a:buChar char="•"/>
            </a:pPr>
            <a:r>
              <a:rPr lang="en-US" baseline="0" dirty="0" smtClean="0"/>
              <a:t>Sheri</a:t>
            </a:r>
          </a:p>
          <a:p>
            <a:pPr marL="628650" lvl="1" indent="-171450">
              <a:buFont typeface="Arial" pitchFamily="34" charset="0"/>
              <a:buChar char="•"/>
            </a:pPr>
            <a:r>
              <a:rPr lang="en-US" baseline="0" dirty="0" smtClean="0"/>
              <a:t>Mary</a:t>
            </a:r>
          </a:p>
          <a:p>
            <a:pPr marL="171450" indent="-171450">
              <a:buFont typeface="Arial" pitchFamily="34" charset="0"/>
              <a:buChar char="•"/>
            </a:pPr>
            <a:r>
              <a:rPr lang="en-US" baseline="0" dirty="0" smtClean="0"/>
              <a:t>Goals and Agenda overview</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C174057-731E-4481-8413-A3A83113E0CD}" type="slidenum">
              <a:rPr lang="en-US" smtClean="0"/>
              <a:t>1</a:t>
            </a:fld>
            <a:endParaRPr lang="en-US"/>
          </a:p>
        </p:txBody>
      </p:sp>
    </p:spTree>
    <p:extLst>
      <p:ext uri="{BB962C8B-B14F-4D97-AF65-F5344CB8AC3E}">
        <p14:creationId xmlns:p14="http://schemas.microsoft.com/office/powerpoint/2010/main" val="319413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latin typeface="+mn-lt"/>
                <a:cs typeface="Arial"/>
              </a:rPr>
              <a:t>Dunlosky</a:t>
            </a:r>
            <a:r>
              <a:rPr lang="en-US" sz="1200" dirty="0" smtClean="0">
                <a:solidFill>
                  <a:srgbClr val="000000"/>
                </a:solidFill>
                <a:latin typeface="+mn-lt"/>
                <a:cs typeface="Arial"/>
              </a:rPr>
              <a:t>, J., Rawson, K. A., Marsh, E. J., Nathan, M. J., &amp; Willingham, D. T. (2013). Improving Students’ Learning With Effective Learning Techniques Promising Directions From Cognitive and Educational Psychology. Psychological Science in the Public Interest, 14(1), 4-58.</a:t>
            </a:r>
            <a:endParaRPr lang="en-US" sz="1200" i="1" dirty="0" smtClean="0">
              <a:solidFill>
                <a:srgbClr val="000000"/>
              </a:solidFill>
              <a:latin typeface="+mn-lt"/>
              <a:cs typeface="Arial"/>
            </a:endParaRPr>
          </a:p>
          <a:p>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87553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Published January 2014 – FREE e-book from the APA!</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http://</a:t>
            </a:r>
            <a:r>
              <a:rPr lang="en-US" sz="1200" b="1" i="0" u="none" strike="noStrike" kern="1200" baseline="0" dirty="0" err="1" smtClean="0">
                <a:solidFill>
                  <a:schemeClr val="tx1"/>
                </a:solidFill>
                <a:latin typeface="+mn-lt"/>
                <a:ea typeface="+mn-ea"/>
                <a:cs typeface="+mn-cs"/>
              </a:rPr>
              <a:t>teachpsych.org</a:t>
            </a:r>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ebooks</a:t>
            </a:r>
            <a:r>
              <a:rPr lang="en-US" sz="1200" b="1" i="0" u="none" strike="noStrike" kern="1200" baseline="0" dirty="0" smtClean="0">
                <a:solidFill>
                  <a:schemeClr val="tx1"/>
                </a:solidFill>
                <a:latin typeface="+mn-lt"/>
                <a:ea typeface="+mn-ea"/>
                <a:cs typeface="+mn-cs"/>
              </a:rPr>
              <a:t>/asle2014/</a:t>
            </a:r>
            <a:r>
              <a:rPr lang="en-US" sz="1200" b="1" i="0" u="none" strike="noStrike" kern="1200" baseline="0" dirty="0" err="1" smtClean="0">
                <a:solidFill>
                  <a:schemeClr val="tx1"/>
                </a:solidFill>
                <a:latin typeface="+mn-lt"/>
                <a:ea typeface="+mn-ea"/>
                <a:cs typeface="+mn-cs"/>
              </a:rPr>
              <a:t>index.php</a:t>
            </a:r>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first of the two books comes with a somewhat daunting title:</a:t>
            </a:r>
          </a:p>
          <a:p>
            <a:r>
              <a:rPr lang="en-US" sz="1200" b="0" i="0" u="none" strike="noStrike" kern="1200" baseline="0" dirty="0" smtClean="0">
                <a:solidFill>
                  <a:schemeClr val="tx1"/>
                </a:solidFill>
                <a:latin typeface="+mn-lt"/>
                <a:ea typeface="+mn-ea"/>
                <a:cs typeface="+mn-cs"/>
              </a:rPr>
              <a:t>Applying Science of Learning in Education: Infusing Psychological</a:t>
            </a:r>
          </a:p>
          <a:p>
            <a:r>
              <a:rPr lang="en-US" sz="1200" b="0" i="0" u="none" strike="noStrike" kern="1200" baseline="0" dirty="0" smtClean="0">
                <a:solidFill>
                  <a:schemeClr val="tx1"/>
                </a:solidFill>
                <a:latin typeface="+mn-lt"/>
                <a:ea typeface="+mn-ea"/>
                <a:cs typeface="+mn-cs"/>
              </a:rPr>
              <a:t>Science Into the Curriculum.  Edited by Victor A. </a:t>
            </a:r>
            <a:r>
              <a:rPr lang="en-US" sz="1200" b="0" i="0" u="none" strike="noStrike" kern="1200" baseline="0" dirty="0" err="1" smtClean="0">
                <a:solidFill>
                  <a:schemeClr val="tx1"/>
                </a:solidFill>
                <a:latin typeface="+mn-lt"/>
                <a:ea typeface="+mn-ea"/>
                <a:cs typeface="+mn-cs"/>
              </a:rPr>
              <a:t>Benassi</a:t>
            </a:r>
            <a:r>
              <a:rPr lang="en-US" sz="1200" b="0" i="0" u="none" strike="noStrike" kern="1200" baseline="0" dirty="0" smtClean="0">
                <a:solidFill>
                  <a:schemeClr val="tx1"/>
                </a:solidFill>
                <a:latin typeface="+mn-lt"/>
                <a:ea typeface="+mn-ea"/>
                <a:cs typeface="+mn-cs"/>
              </a:rPr>
              <a:t>, Catherine</a:t>
            </a:r>
          </a:p>
          <a:p>
            <a:r>
              <a:rPr lang="en-US" sz="1200" b="0" i="0" u="none" strike="noStrike" kern="1200" baseline="0" dirty="0" smtClean="0">
                <a:solidFill>
                  <a:schemeClr val="tx1"/>
                </a:solidFill>
                <a:latin typeface="+mn-lt"/>
                <a:ea typeface="+mn-ea"/>
                <a:cs typeface="+mn-cs"/>
              </a:rPr>
              <a:t>E. </a:t>
            </a:r>
            <a:r>
              <a:rPr lang="en-US" sz="1200" b="0" i="0" u="none" strike="noStrike" kern="1200" baseline="0" dirty="0" err="1" smtClean="0">
                <a:solidFill>
                  <a:schemeClr val="tx1"/>
                </a:solidFill>
                <a:latin typeface="+mn-lt"/>
                <a:ea typeface="+mn-ea"/>
                <a:cs typeface="+mn-cs"/>
              </a:rPr>
              <a:t>Overson</a:t>
            </a:r>
            <a:r>
              <a:rPr lang="en-US" sz="1200" b="0" i="0" u="none" strike="noStrike" kern="1200" baseline="0" dirty="0" smtClean="0">
                <a:solidFill>
                  <a:schemeClr val="tx1"/>
                </a:solidFill>
                <a:latin typeface="+mn-lt"/>
                <a:ea typeface="+mn-ea"/>
                <a:cs typeface="+mn-cs"/>
              </a:rPr>
              <a:t>, and Christopher M. </a:t>
            </a:r>
            <a:r>
              <a:rPr lang="en-US" sz="1200" b="0" i="0" u="none" strike="noStrike" kern="1200" baseline="0" dirty="0" err="1" smtClean="0">
                <a:solidFill>
                  <a:schemeClr val="tx1"/>
                </a:solidFill>
                <a:latin typeface="+mn-lt"/>
                <a:ea typeface="+mn-ea"/>
                <a:cs typeface="+mn-cs"/>
              </a:rPr>
              <a:t>Hakala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 book was published in</a:t>
            </a:r>
          </a:p>
          <a:p>
            <a:r>
              <a:rPr lang="en-US" sz="1200" b="1" i="0" u="none" strike="noStrike" kern="1200" baseline="0" dirty="0" smtClean="0">
                <a:solidFill>
                  <a:schemeClr val="tx1"/>
                </a:solidFill>
                <a:latin typeface="+mn-lt"/>
                <a:ea typeface="+mn-ea"/>
                <a:cs typeface="+mn-cs"/>
              </a:rPr>
              <a:t>January by the American Psychological Association’s Society for</a:t>
            </a:r>
          </a:p>
          <a:p>
            <a:r>
              <a:rPr lang="en-US" sz="1200" b="1" i="0" u="none" strike="noStrike" kern="1200" baseline="0" dirty="0" smtClean="0">
                <a:solidFill>
                  <a:schemeClr val="tx1"/>
                </a:solidFill>
                <a:latin typeface="+mn-lt"/>
                <a:ea typeface="+mn-ea"/>
                <a:cs typeface="+mn-cs"/>
              </a:rPr>
              <a:t>the Teaching of Psychology. The society and the book’s editors</a:t>
            </a:r>
          </a:p>
          <a:p>
            <a:r>
              <a:rPr lang="en-US" sz="1200" b="1" i="0" u="none" strike="noStrike" kern="1200" baseline="0" dirty="0" smtClean="0">
                <a:solidFill>
                  <a:schemeClr val="tx1"/>
                </a:solidFill>
                <a:latin typeface="+mn-lt"/>
                <a:ea typeface="+mn-ea"/>
                <a:cs typeface="+mn-cs"/>
              </a:rPr>
              <a:t>wanted to make the research widely available to academics, so</a:t>
            </a:r>
          </a:p>
          <a:p>
            <a:r>
              <a:rPr lang="en-US" sz="1200" b="1" i="0" u="none" strike="noStrike" kern="1200" baseline="0" dirty="0" smtClean="0">
                <a:solidFill>
                  <a:schemeClr val="tx1"/>
                </a:solidFill>
                <a:latin typeface="+mn-lt"/>
                <a:ea typeface="+mn-ea"/>
                <a:cs typeface="+mn-cs"/>
              </a:rPr>
              <a:t>they have published it as a free e-book.</a:t>
            </a:r>
            <a:endParaRPr lang="en-US" b="1"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8801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took notes, try to recall them without looking down at anything you wrote. </a:t>
            </a:r>
          </a:p>
          <a:p>
            <a:endParaRPr lang="en-US" baseline="0" dirty="0" smtClean="0"/>
          </a:p>
          <a:p>
            <a:r>
              <a:rPr lang="en-US" baseline="0" dirty="0" smtClean="0"/>
              <a:t>Ask again at the end of the talk…(my section or full presentation?)</a:t>
            </a:r>
          </a:p>
        </p:txBody>
      </p:sp>
      <p:sp>
        <p:nvSpPr>
          <p:cNvPr id="4" name="Slide Number Placeholder 3"/>
          <p:cNvSpPr>
            <a:spLocks noGrp="1"/>
          </p:cNvSpPr>
          <p:nvPr>
            <p:ph type="sldNum" sz="quarter" idx="10"/>
          </p:nvPr>
        </p:nvSpPr>
        <p:spPr/>
        <p:txBody>
          <a:bodyPr/>
          <a:lstStyle/>
          <a:p>
            <a:fld id="{6144E376-9FE1-400E-A96C-60157E17D134}"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Cognitive Scientists/Psychologists</a:t>
            </a:r>
            <a:r>
              <a:rPr lang="en-US" baseline="0" dirty="0" smtClean="0"/>
              <a:t> investigate the core cognitive elements of learning by understanding how biology produces behavior. </a:t>
            </a:r>
          </a:p>
          <a:p>
            <a:r>
              <a:rPr lang="en-US" baseline="0" dirty="0" smtClean="0"/>
              <a:t>The cognitive </a:t>
            </a:r>
            <a:r>
              <a:rPr lang="en-US" baseline="0" dirty="0" err="1" smtClean="0"/>
              <a:t>pscy</a:t>
            </a:r>
            <a:endParaRPr lang="en-US" dirty="0" smtClean="0"/>
          </a:p>
          <a:p>
            <a:endParaRPr lang="en-US" dirty="0" smtClean="0"/>
          </a:p>
          <a:p>
            <a:endParaRPr lang="en-US" dirty="0" smtClean="0"/>
          </a:p>
          <a:p>
            <a:endParaRPr lang="en-US" dirty="0" smtClean="0"/>
          </a:p>
          <a:p>
            <a:r>
              <a:rPr lang="en-US" dirty="0" smtClean="0"/>
              <a:t>I would</a:t>
            </a:r>
            <a:r>
              <a:rPr lang="en-US" baseline="0" dirty="0" smtClean="0"/>
              <a:t> like to give you a sense of the perspectives that cognitive psychology has to offer</a:t>
            </a:r>
          </a:p>
          <a:p>
            <a:r>
              <a:rPr lang="en-US" baseline="0" dirty="0" smtClean="0"/>
              <a:t>These are just some of the areas where the research is most developed, but this list is by no means exhaustive</a:t>
            </a:r>
          </a:p>
          <a:p>
            <a:r>
              <a:rPr lang="en-US" baseline="0" dirty="0" smtClean="0"/>
              <a:t>Cog science research on many other topics including:</a:t>
            </a:r>
          </a:p>
          <a:p>
            <a:r>
              <a:rPr lang="en-US" baseline="0" dirty="0" smtClean="0"/>
              <a:t>Attention</a:t>
            </a:r>
          </a:p>
          <a:p>
            <a:r>
              <a:rPr lang="en-US" baseline="0" dirty="0" smtClean="0"/>
              <a:t>Visualization</a:t>
            </a:r>
          </a:p>
          <a:p>
            <a:r>
              <a:rPr lang="en-US" baseline="0" dirty="0" smtClean="0"/>
              <a:t>Multimedia learning</a:t>
            </a:r>
          </a:p>
          <a:p>
            <a:r>
              <a:rPr lang="en-US" baseline="0" dirty="0" smtClean="0"/>
              <a:t>Time of day</a:t>
            </a:r>
          </a:p>
          <a:p>
            <a:r>
              <a:rPr lang="en-US" baseline="0" dirty="0" smtClean="0"/>
              <a:t>Interleaving</a:t>
            </a:r>
          </a:p>
          <a:p>
            <a:r>
              <a:rPr lang="en-US" baseline="0" dirty="0" smtClean="0"/>
              <a:t>And more!</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Participants</a:t>
            </a:r>
            <a:r>
              <a:rPr lang="en-US" dirty="0" smtClean="0"/>
              <a:t> – 80 Undergrads participated for course-credit</a:t>
            </a:r>
          </a:p>
          <a:p>
            <a:r>
              <a:rPr lang="en-US" b="1" dirty="0" smtClean="0"/>
              <a:t>Materials</a:t>
            </a:r>
            <a:r>
              <a:rPr lang="en-US" baseline="0" dirty="0" smtClean="0"/>
              <a:t> –Text on Sea otters (same used by Roediger and Karpicke, 2006): “</a:t>
            </a:r>
            <a:r>
              <a:rPr lang="en-US" sz="1200" kern="1200" baseline="0" dirty="0" smtClean="0">
                <a:solidFill>
                  <a:schemeClr val="tx1"/>
                </a:solidFill>
                <a:latin typeface="+mn-lt"/>
                <a:ea typeface="+mn-ea"/>
                <a:cs typeface="+mn-cs"/>
              </a:rPr>
              <a:t>Two prose passages were selected from the reading comprehension</a:t>
            </a:r>
          </a:p>
          <a:p>
            <a:r>
              <a:rPr lang="en-US" sz="1200" kern="1200" baseline="0" dirty="0" smtClean="0">
                <a:solidFill>
                  <a:schemeClr val="tx1"/>
                </a:solidFill>
                <a:latin typeface="+mn-lt"/>
                <a:ea typeface="+mn-ea"/>
                <a:cs typeface="+mn-cs"/>
              </a:rPr>
              <a:t>section of a test-preparation book for the Test of English as a Foreign Language (TOEFL; Rogers, 2001). Each passage covered a single topic (‘‘The Sun’’ and ‘‘Sea Otters’’), and each was divided into 30 idea units for scoring purposes. The passages were 256 and 275 words in length, respectively.</a:t>
            </a:r>
          </a:p>
          <a:p>
            <a:r>
              <a:rPr lang="en-US" sz="1200" b="1" kern="1200" baseline="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 Four learning conditions (20 unique participants in each condition).</a:t>
            </a:r>
          </a:p>
          <a:p>
            <a:r>
              <a:rPr lang="en-US" sz="1200" b="1" kern="1200" baseline="0" dirty="0" smtClean="0">
                <a:solidFill>
                  <a:schemeClr val="tx1"/>
                </a:solidFill>
                <a:latin typeface="+mn-lt"/>
                <a:ea typeface="+mn-ea"/>
                <a:cs typeface="+mn-cs"/>
              </a:rPr>
              <a:t>Procedure – </a:t>
            </a:r>
            <a:r>
              <a:rPr lang="en-US" sz="1200" b="0" kern="1200" baseline="0" dirty="0" smtClean="0">
                <a:solidFill>
                  <a:schemeClr val="tx1"/>
                </a:solidFill>
                <a:latin typeface="+mn-lt"/>
                <a:ea typeface="+mn-ea"/>
                <a:cs typeface="+mn-cs"/>
              </a:rPr>
              <a:t>Participants were told they would “read and study” a science text. – all read passage for single 5 minute period</a:t>
            </a:r>
          </a:p>
          <a:p>
            <a:r>
              <a:rPr lang="en-US" sz="1200" b="0" kern="1200" baseline="0" dirty="0" smtClean="0">
                <a:solidFill>
                  <a:schemeClr val="tx1"/>
                </a:solidFill>
                <a:latin typeface="+mn-lt"/>
                <a:ea typeface="+mn-ea"/>
                <a:cs typeface="+mn-cs"/>
              </a:rPr>
              <a:t>Study Once: 5-min period to read the passage</a:t>
            </a:r>
          </a:p>
          <a:p>
            <a:r>
              <a:rPr lang="en-US" sz="1200" b="0" kern="1200" baseline="0" dirty="0" smtClean="0">
                <a:solidFill>
                  <a:schemeClr val="tx1"/>
                </a:solidFill>
                <a:latin typeface="+mn-lt"/>
                <a:ea typeface="+mn-ea"/>
                <a:cs typeface="+mn-cs"/>
              </a:rPr>
              <a:t>Repeated Study: 5-min period to read the passage, then 3 additional 5-min study periods (total of 4 times reading the passage) – 1 minute break between periods</a:t>
            </a:r>
          </a:p>
          <a:p>
            <a:r>
              <a:rPr lang="en-US" sz="1200" b="0" kern="1200" baseline="0" dirty="0" smtClean="0">
                <a:solidFill>
                  <a:schemeClr val="tx1"/>
                </a:solidFill>
                <a:latin typeface="+mn-lt"/>
                <a:ea typeface="+mn-ea"/>
                <a:cs typeface="+mn-cs"/>
              </a:rPr>
              <a:t>Concept Mapping: 5-min period to read the passage, then participants received directions about producing concept maps, had 25 minutes to create map (allowed to look at example concept map and the passage)</a:t>
            </a:r>
          </a:p>
          <a:p>
            <a:r>
              <a:rPr lang="en-US" sz="1200" b="0" kern="1200" baseline="0" dirty="0" smtClean="0">
                <a:solidFill>
                  <a:schemeClr val="tx1"/>
                </a:solidFill>
                <a:latin typeface="+mn-lt"/>
                <a:ea typeface="+mn-ea"/>
                <a:cs typeface="+mn-cs"/>
              </a:rPr>
              <a:t>Retrieval Practice: 5-min period to read the passage, then told to recall “as much of the information from the text as they could, in any order they chose”. Typed responses in a blank box on a computer screen. Participants then reread the passage for another 5 </a:t>
            </a:r>
            <a:r>
              <a:rPr lang="en-US" sz="1200" b="0" kern="1200" baseline="0" dirty="0" err="1" smtClean="0">
                <a:solidFill>
                  <a:schemeClr val="tx1"/>
                </a:solidFill>
                <a:latin typeface="+mn-lt"/>
                <a:ea typeface="+mn-ea"/>
                <a:cs typeface="+mn-cs"/>
              </a:rPr>
              <a:t>mins</a:t>
            </a:r>
            <a:r>
              <a:rPr lang="en-US" sz="1200" b="0" kern="1200" baseline="0" dirty="0" smtClean="0">
                <a:solidFill>
                  <a:schemeClr val="tx1"/>
                </a:solidFill>
                <a:latin typeface="+mn-lt"/>
                <a:ea typeface="+mn-ea"/>
                <a:cs typeface="+mn-cs"/>
              </a:rPr>
              <a:t>, and recalled again for 10 </a:t>
            </a:r>
            <a:r>
              <a:rPr lang="en-US" sz="1200" b="0" kern="1200" baseline="0" dirty="0" err="1" smtClean="0">
                <a:solidFill>
                  <a:schemeClr val="tx1"/>
                </a:solidFill>
                <a:latin typeface="+mn-lt"/>
                <a:ea typeface="+mn-ea"/>
                <a:cs typeface="+mn-cs"/>
              </a:rPr>
              <a:t>mins</a:t>
            </a:r>
            <a:r>
              <a:rPr lang="en-US" sz="1200" b="0" kern="1200" baseline="0" dirty="0" smtClean="0">
                <a:solidFill>
                  <a:schemeClr val="tx1"/>
                </a:solidFill>
                <a:latin typeface="+mn-lt"/>
                <a:ea typeface="+mn-ea"/>
                <a:cs typeface="+mn-cs"/>
              </a:rPr>
              <a:t>. </a:t>
            </a:r>
          </a:p>
          <a:p>
            <a:r>
              <a:rPr lang="en-US" sz="1200" b="0" kern="1200" baseline="0" dirty="0" smtClean="0">
                <a:solidFill>
                  <a:schemeClr val="tx1"/>
                </a:solidFill>
                <a:latin typeface="+mn-lt"/>
                <a:ea typeface="+mn-ea"/>
                <a:cs typeface="+mn-cs"/>
              </a:rPr>
              <a:t>NOTE: Learning times were identical in the concept map and retrieval practice conditions. </a:t>
            </a:r>
          </a:p>
          <a:p>
            <a:r>
              <a:rPr lang="en-US" sz="1200" b="1" kern="1200" baseline="0" dirty="0" smtClean="0">
                <a:solidFill>
                  <a:schemeClr val="tx1"/>
                </a:solidFill>
                <a:latin typeface="+mn-lt"/>
                <a:ea typeface="+mn-ea"/>
                <a:cs typeface="+mn-cs"/>
              </a:rPr>
              <a:t>TEST questions: </a:t>
            </a:r>
            <a:r>
              <a:rPr lang="en-US" sz="1200" b="0" kern="1200" baseline="0" dirty="0" smtClean="0">
                <a:solidFill>
                  <a:schemeClr val="tx1"/>
                </a:solidFill>
                <a:latin typeface="+mn-lt"/>
                <a:ea typeface="+mn-ea"/>
                <a:cs typeface="+mn-cs"/>
              </a:rPr>
              <a:t>Verbatim and Inference questions were both short answer (paper-and-pencil test) – all completed within 15 minutes (21 possible points –14 from verbatim questions and 4 from the inference questions)</a:t>
            </a:r>
            <a:endParaRPr lang="en-US" sz="1200" b="1"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a:ea typeface="+mn-ea"/>
                <a:cs typeface="+mn-cs"/>
              </a:rPr>
              <a:t>Participants were asked to predict how much of the material they would remember in one week (an aggregate judgment of learning). They made their predictions using an 10-point scale (0%, 10%, 20% ... 80%, 90%, 100%).</a:t>
            </a:r>
            <a:endParaRPr lang="en-US" dirty="0"/>
          </a:p>
        </p:txBody>
      </p:sp>
      <p:sp>
        <p:nvSpPr>
          <p:cNvPr id="4" name="Slide Number Placeholder 3"/>
          <p:cNvSpPr>
            <a:spLocks noGrp="1"/>
          </p:cNvSpPr>
          <p:nvPr>
            <p:ph type="sldNum" sz="quarter" idx="10"/>
          </p:nvPr>
        </p:nvSpPr>
        <p:spPr/>
        <p:txBody>
          <a:bodyPr/>
          <a:lstStyle/>
          <a:p>
            <a:fld id="{B53C1C93-0F17-1B4A-A3A0-CEC63492AA3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85185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SE = </a:t>
            </a:r>
            <a:r>
              <a:rPr lang="en-US" dirty="0" err="1" smtClean="0"/>
              <a:t>Statusepilepticus</a:t>
            </a:r>
            <a:r>
              <a:rPr lang="en-US" baseline="0" dirty="0" smtClean="0"/>
              <a:t>, MG= Myasthenia gravis</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“Cues solve the retrieval quandary by triggering the information</a:t>
            </a:r>
          </a:p>
          <a:p>
            <a:r>
              <a:rPr lang="en-US" sz="1200" kern="1200" baseline="0" dirty="0" smtClean="0">
                <a:solidFill>
                  <a:schemeClr val="tx1"/>
                </a:solidFill>
                <a:latin typeface="+mn-lt"/>
                <a:ea typeface="+mn-ea"/>
                <a:cs typeface="+mn-cs"/>
              </a:rPr>
              <a:t>needed in a given situation. When we encode information,</a:t>
            </a:r>
          </a:p>
          <a:p>
            <a:r>
              <a:rPr lang="en-US" sz="1200" kern="1200" baseline="0" dirty="0" smtClean="0">
                <a:solidFill>
                  <a:schemeClr val="tx1"/>
                </a:solidFill>
                <a:latin typeface="+mn-lt"/>
                <a:ea typeface="+mn-ea"/>
                <a:cs typeface="+mn-cs"/>
              </a:rPr>
              <a:t>such as a name, we link it to other information that</a:t>
            </a:r>
          </a:p>
          <a:p>
            <a:r>
              <a:rPr lang="en-US" sz="1200" kern="1200" baseline="0" dirty="0" smtClean="0">
                <a:solidFill>
                  <a:schemeClr val="tx1"/>
                </a:solidFill>
                <a:latin typeface="+mn-lt"/>
                <a:ea typeface="+mn-ea"/>
                <a:cs typeface="+mn-cs"/>
              </a:rPr>
              <a:t>is present at the time—a face, a person’s appearance, where</a:t>
            </a:r>
          </a:p>
          <a:p>
            <a:r>
              <a:rPr lang="en-US" sz="1200" kern="1200" baseline="0" dirty="0" smtClean="0">
                <a:solidFill>
                  <a:schemeClr val="tx1"/>
                </a:solidFill>
                <a:latin typeface="+mn-lt"/>
                <a:ea typeface="+mn-ea"/>
                <a:cs typeface="+mn-cs"/>
              </a:rPr>
              <a:t>we’re standing when we are introduced. Provided with the</a:t>
            </a:r>
          </a:p>
          <a:p>
            <a:r>
              <a:rPr lang="en-US" sz="1200" kern="1200" baseline="0" dirty="0" smtClean="0">
                <a:solidFill>
                  <a:schemeClr val="tx1"/>
                </a:solidFill>
                <a:latin typeface="+mn-lt"/>
                <a:ea typeface="+mn-ea"/>
                <a:cs typeface="+mn-cs"/>
              </a:rPr>
              <a:t>right set of cues, we can retrieve that person’s </a:t>
            </a:r>
            <a:r>
              <a:rPr lang="en-US" sz="1200" kern="1200" baseline="0" dirty="0" err="1" smtClean="0">
                <a:solidFill>
                  <a:schemeClr val="tx1"/>
                </a:solidFill>
                <a:latin typeface="+mn-lt"/>
                <a:ea typeface="+mn-ea"/>
                <a:cs typeface="+mn-cs"/>
              </a:rPr>
              <a:t>name.Without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those cues, we are at a loss. That’s why we all experience the</a:t>
            </a:r>
          </a:p>
          <a:p>
            <a:r>
              <a:rPr lang="en-US" sz="1200" kern="1200" baseline="0" dirty="0" smtClean="0">
                <a:solidFill>
                  <a:schemeClr val="tx1"/>
                </a:solidFill>
                <a:latin typeface="+mn-lt"/>
                <a:ea typeface="+mn-ea"/>
                <a:cs typeface="+mn-cs"/>
              </a:rPr>
              <a:t>unsettling situation from time to time of vaguely knowing</a:t>
            </a:r>
          </a:p>
          <a:p>
            <a:r>
              <a:rPr lang="en-US" sz="1200" kern="1200" baseline="0" dirty="0" smtClean="0">
                <a:solidFill>
                  <a:schemeClr val="tx1"/>
                </a:solidFill>
                <a:latin typeface="+mn-lt"/>
                <a:ea typeface="+mn-ea"/>
                <a:cs typeface="+mn-cs"/>
              </a:rPr>
              <a:t>that we know”</a:t>
            </a:r>
            <a:endParaRPr lang="en-US" dirty="0"/>
          </a:p>
        </p:txBody>
      </p:sp>
      <p:sp>
        <p:nvSpPr>
          <p:cNvPr id="4" name="Slide Number Placeholder 3"/>
          <p:cNvSpPr>
            <a:spLocks noGrp="1"/>
          </p:cNvSpPr>
          <p:nvPr>
            <p:ph type="sldNum" sz="quarter" idx="10"/>
          </p:nvPr>
        </p:nvSpPr>
        <p:spPr/>
        <p:txBody>
          <a:bodyPr/>
          <a:lstStyle/>
          <a:p>
            <a:fld id="{6144E376-9FE1-400E-A96C-60157E17D134}"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CBLO goal about self-assessment --- Ask how many have explicit learning objectives related to this type of goal, </a:t>
            </a:r>
          </a:p>
          <a:p>
            <a:endParaRPr lang="en-US" baseline="0" dirty="0" smtClean="0"/>
          </a:p>
          <a:p>
            <a:r>
              <a:rPr lang="en-US" baseline="0" dirty="0" smtClean="0"/>
              <a:t>How about unstated but hoped-for objective?</a:t>
            </a:r>
          </a:p>
          <a:p>
            <a:endParaRPr lang="en-US" baseline="0" dirty="0" smtClean="0"/>
          </a:p>
          <a:p>
            <a:r>
              <a:rPr lang="en-US" baseline="0" dirty="0" smtClean="0"/>
              <a:t>Structure of talk today:</a:t>
            </a:r>
          </a:p>
          <a:p>
            <a:endParaRPr lang="en-US" baseline="0" dirty="0" smtClean="0"/>
          </a:p>
          <a:p>
            <a:r>
              <a:rPr lang="en-US" baseline="0" dirty="0" smtClean="0"/>
              <a:t>First I would Tell you a little bit about how </a:t>
            </a:r>
            <a:r>
              <a:rPr lang="en-US" baseline="0" dirty="0" err="1" smtClean="0"/>
              <a:t>cogniive</a:t>
            </a:r>
            <a:r>
              <a:rPr lang="en-US" baseline="0" dirty="0" smtClean="0"/>
              <a:t> </a:t>
            </a:r>
            <a:r>
              <a:rPr lang="en-US" baseline="0" dirty="0" err="1" smtClean="0"/>
              <a:t>sciencitist</a:t>
            </a:r>
            <a:r>
              <a:rPr lang="en-US" baseline="0" dirty="0" smtClean="0"/>
              <a:t>, </a:t>
            </a:r>
            <a:r>
              <a:rPr lang="en-US" baseline="0" dirty="0" err="1" smtClean="0"/>
              <a:t>educuational</a:t>
            </a:r>
            <a:r>
              <a:rPr lang="en-US" baseline="0" dirty="0" smtClean="0"/>
              <a:t> </a:t>
            </a:r>
            <a:r>
              <a:rPr lang="en-US" baseline="0" dirty="0" err="1" smtClean="0"/>
              <a:t>reasearchers</a:t>
            </a:r>
            <a:r>
              <a:rPr lang="en-US" baseline="0" dirty="0" smtClean="0"/>
              <a:t>, and educations think about and research </a:t>
            </a:r>
            <a:r>
              <a:rPr lang="en-US" baseline="0" dirty="0" err="1" smtClean="0"/>
              <a:t>metacogntion</a:t>
            </a:r>
            <a:r>
              <a:rPr lang="en-US" baseline="0" dirty="0" smtClean="0"/>
              <a:t>. There are a few broad, frameworks that are worth mentioning to help guide our </a:t>
            </a:r>
            <a:r>
              <a:rPr lang="en-US" baseline="0" dirty="0" err="1" smtClean="0"/>
              <a:t>converstation</a:t>
            </a:r>
            <a:r>
              <a:rPr lang="en-US" baseline="0" dirty="0" smtClean="0"/>
              <a:t> and simply as a way into a topic, that while everyone agrees is important, can </a:t>
            </a:r>
            <a:r>
              <a:rPr lang="en-US" baseline="0" dirty="0" err="1" smtClean="0"/>
              <a:t>quckly</a:t>
            </a:r>
            <a:r>
              <a:rPr lang="en-US" baseline="0" dirty="0" smtClean="0"/>
              <a:t> get murky – </a:t>
            </a:r>
            <a:r>
              <a:rPr lang="en-US" baseline="0" dirty="0" err="1" smtClean="0"/>
              <a:t>Thniking</a:t>
            </a:r>
            <a:r>
              <a:rPr lang="en-US" baseline="0" dirty="0" smtClean="0"/>
              <a:t> about thinking…about thinking…</a:t>
            </a:r>
            <a:r>
              <a:rPr lang="en-US" baseline="0" dirty="0" err="1" smtClean="0"/>
              <a:t>gah</a:t>
            </a:r>
            <a:r>
              <a:rPr lang="en-US" baseline="0" dirty="0" smtClean="0"/>
              <a:t>.</a:t>
            </a:r>
          </a:p>
          <a:p>
            <a:endParaRPr lang="en-US" baseline="0" dirty="0" smtClean="0"/>
          </a:p>
          <a:p>
            <a:r>
              <a:rPr lang="en-US" baseline="0" dirty="0" smtClean="0"/>
              <a:t>Next, I would like to give you three brief examples of how </a:t>
            </a:r>
            <a:r>
              <a:rPr lang="en-US" baseline="0" dirty="0" err="1" smtClean="0"/>
              <a:t>metacog</a:t>
            </a:r>
            <a:r>
              <a:rPr lang="en-US" baseline="0" dirty="0" smtClean="0"/>
              <a:t> has been considered in the classroom across different </a:t>
            </a:r>
            <a:r>
              <a:rPr lang="en-US" baseline="0" dirty="0" err="1" smtClean="0"/>
              <a:t>difciplines</a:t>
            </a:r>
            <a:r>
              <a:rPr lang="en-US" baseline="0" dirty="0" smtClean="0"/>
              <a:t> – which I hope will show that these ideas are broadly applicable and that you may find something to borrow in your own field.</a:t>
            </a:r>
          </a:p>
          <a:p>
            <a:endParaRPr lang="en-US" baseline="0" dirty="0" smtClean="0"/>
          </a:p>
          <a:p>
            <a:r>
              <a:rPr lang="en-US" baseline="0" dirty="0" smtClean="0"/>
              <a:t>Wrap up with a brief discussion of </a:t>
            </a:r>
            <a:r>
              <a:rPr lang="en-US" baseline="0" dirty="0" err="1" smtClean="0"/>
              <a:t>metacog</a:t>
            </a:r>
            <a:r>
              <a:rPr lang="en-US" baseline="0" dirty="0" smtClean="0"/>
              <a:t> in </a:t>
            </a:r>
            <a:r>
              <a:rPr lang="en-US" baseline="0" dirty="0" err="1" smtClean="0"/>
              <a:t>th</a:t>
            </a:r>
            <a:r>
              <a:rPr lang="en-US" baseline="0" dirty="0" smtClean="0"/>
              <a:t> classroom, hear if there are ways you have or will use these ideas going forward. </a:t>
            </a:r>
          </a:p>
          <a:p>
            <a:endParaRPr lang="en-US" baseline="0" dirty="0" smtClean="0"/>
          </a:p>
          <a:p>
            <a:r>
              <a:rPr lang="en-US" baseline="0" dirty="0" smtClean="0"/>
              <a:t>Finally, I will leave you with set of references and resources for future reading that will be available when the slides are sent out from each of the talks following the </a:t>
            </a:r>
            <a:r>
              <a:rPr lang="en-US" baseline="0" dirty="0" err="1" smtClean="0"/>
              <a:t>symposum</a:t>
            </a:r>
            <a:r>
              <a:rPr lang="en-US" baseline="0" dirty="0" smtClean="0"/>
              <a:t> day.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0029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Cognitive Scientists/Psychologists</a:t>
            </a:r>
            <a:r>
              <a:rPr lang="en-US" baseline="0" dirty="0" smtClean="0"/>
              <a:t> investigate the core cognitive elements of learning by understanding how biology produces behavior. </a:t>
            </a:r>
          </a:p>
          <a:p>
            <a:r>
              <a:rPr lang="en-US" baseline="0" dirty="0" smtClean="0"/>
              <a:t>The cognitive </a:t>
            </a:r>
            <a:r>
              <a:rPr lang="en-US" baseline="0" dirty="0" err="1" smtClean="0"/>
              <a:t>pscy</a:t>
            </a:r>
            <a:endParaRPr lang="en-US" dirty="0" smtClean="0"/>
          </a:p>
          <a:p>
            <a:endParaRPr lang="en-US" dirty="0" smtClean="0"/>
          </a:p>
          <a:p>
            <a:endParaRPr lang="en-US" dirty="0" smtClean="0"/>
          </a:p>
          <a:p>
            <a:endParaRPr lang="en-US" dirty="0" smtClean="0"/>
          </a:p>
          <a:p>
            <a:r>
              <a:rPr lang="en-US" dirty="0" smtClean="0"/>
              <a:t>I would</a:t>
            </a:r>
            <a:r>
              <a:rPr lang="en-US" baseline="0" dirty="0" smtClean="0"/>
              <a:t> like to give you a sense of the perspectives that cognitive psychology has to offer</a:t>
            </a:r>
          </a:p>
          <a:p>
            <a:r>
              <a:rPr lang="en-US" baseline="0" dirty="0" smtClean="0"/>
              <a:t>These are just some of the areas where the research is most developed, but this list is by no means exhaustive</a:t>
            </a:r>
          </a:p>
          <a:p>
            <a:r>
              <a:rPr lang="en-US" baseline="0" dirty="0" smtClean="0"/>
              <a:t>Cog science research on many other topics including:</a:t>
            </a:r>
          </a:p>
          <a:p>
            <a:r>
              <a:rPr lang="en-US" baseline="0" dirty="0" smtClean="0"/>
              <a:t>Attention</a:t>
            </a:r>
          </a:p>
          <a:p>
            <a:r>
              <a:rPr lang="en-US" baseline="0" dirty="0" smtClean="0"/>
              <a:t>Visualization</a:t>
            </a:r>
          </a:p>
          <a:p>
            <a:r>
              <a:rPr lang="en-US" baseline="0" dirty="0" smtClean="0"/>
              <a:t>Multimedia learning</a:t>
            </a:r>
          </a:p>
          <a:p>
            <a:r>
              <a:rPr lang="en-US" baseline="0" dirty="0" smtClean="0"/>
              <a:t>Time of day</a:t>
            </a:r>
          </a:p>
          <a:p>
            <a:r>
              <a:rPr lang="en-US" baseline="0" dirty="0" smtClean="0"/>
              <a:t>Interleaving</a:t>
            </a:r>
          </a:p>
          <a:p>
            <a:r>
              <a:rPr lang="en-US" baseline="0" dirty="0" smtClean="0"/>
              <a:t>And more!</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story line:</a:t>
            </a:r>
          </a:p>
          <a:p>
            <a:endParaRPr lang="en-US" dirty="0" smtClean="0"/>
          </a:p>
          <a:p>
            <a:r>
              <a:rPr lang="en-US" dirty="0" smtClean="0"/>
              <a:t>What do we know about learning and</a:t>
            </a:r>
            <a:r>
              <a:rPr lang="en-US" baseline="0" dirty="0" smtClean="0"/>
              <a:t> memory in the classroom (adults)? (Carolyn) One aspect is metacognition.</a:t>
            </a:r>
          </a:p>
          <a:p>
            <a:r>
              <a:rPr lang="en-US" baseline="0" dirty="0" smtClean="0"/>
              <a:t>We’ll turn for a moment to learn about what children with disabilities know about knowing. (Sheri)</a:t>
            </a:r>
          </a:p>
          <a:p>
            <a:r>
              <a:rPr lang="en-US" baseline="0" dirty="0" smtClean="0"/>
              <a:t>Now, let’s consider what we can do to enhance learning and memory among our pre-service teachers…including exploring ways to apply knowledge, and potential barriers of training experts in changing environments (e.g., field placements). (Mary)</a:t>
            </a:r>
            <a:endParaRPr lang="en-US" dirty="0"/>
          </a:p>
        </p:txBody>
      </p:sp>
      <p:sp>
        <p:nvSpPr>
          <p:cNvPr id="4" name="Slide Number Placeholder 3"/>
          <p:cNvSpPr>
            <a:spLocks noGrp="1"/>
          </p:cNvSpPr>
          <p:nvPr>
            <p:ph type="sldNum" sz="quarter" idx="10"/>
          </p:nvPr>
        </p:nvSpPr>
        <p:spPr/>
        <p:txBody>
          <a:bodyPr/>
          <a:lstStyle/>
          <a:p>
            <a:fld id="{DC174057-731E-4481-8413-A3A83113E0CD}" type="slidenum">
              <a:rPr lang="en-US" smtClean="0"/>
              <a:t>2</a:t>
            </a:fld>
            <a:endParaRPr lang="en-US"/>
          </a:p>
        </p:txBody>
      </p:sp>
    </p:spTree>
    <p:extLst>
      <p:ext uri="{BB962C8B-B14F-4D97-AF65-F5344CB8AC3E}">
        <p14:creationId xmlns:p14="http://schemas.microsoft.com/office/powerpoint/2010/main" val="469292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Spacing has been studied by psychologists</a:t>
            </a:r>
            <a:r>
              <a:rPr lang="en-US" baseline="0" dirty="0" smtClean="0"/>
              <a:t> for over 100 years. </a:t>
            </a:r>
          </a:p>
          <a:p>
            <a:endParaRPr lang="en-US" baseline="0" dirty="0" smtClean="0"/>
          </a:p>
          <a:p>
            <a:r>
              <a:rPr lang="en-US" baseline="0" dirty="0" smtClean="0"/>
              <a:t>Clear evidence of memory benefit on final “test” with increased space between “study” sessions.</a:t>
            </a:r>
          </a:p>
          <a:p>
            <a:endParaRPr lang="en-US" baseline="0" dirty="0" smtClean="0"/>
          </a:p>
          <a:p>
            <a:r>
              <a:rPr lang="en-US" baseline="0" dirty="0" smtClean="0"/>
              <a:t>Most evidence based on non-meaningful test-delays (minutes, hours, days) – we want students to remember for months or even years. </a:t>
            </a:r>
            <a:endParaRPr lang="en-US" dirty="0"/>
          </a:p>
        </p:txBody>
      </p:sp>
      <p:sp>
        <p:nvSpPr>
          <p:cNvPr id="4" name="Slide Number Placeholder 3"/>
          <p:cNvSpPr>
            <a:spLocks noGrp="1"/>
          </p:cNvSpPr>
          <p:nvPr>
            <p:ph type="sldNum" sz="quarter" idx="10"/>
          </p:nvPr>
        </p:nvSpPr>
        <p:spPr/>
        <p:txBody>
          <a:bodyPr/>
          <a:lstStyle/>
          <a:p>
            <a:fld id="{6144E376-9FE1-400E-A96C-60157E17D134}"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DO: Fill in these study details…</a:t>
            </a:r>
          </a:p>
          <a:p>
            <a:endParaRPr lang="en-US" baseline="0" dirty="0" smtClean="0"/>
          </a:p>
          <a:p>
            <a:r>
              <a:rPr lang="en-US" baseline="0" dirty="0" smtClean="0"/>
              <a:t>Cepeda et al, 2009: Experiment 2</a:t>
            </a:r>
          </a:p>
          <a:p>
            <a:endParaRPr lang="en-US" baseline="0" dirty="0" smtClean="0"/>
          </a:p>
          <a:p>
            <a:r>
              <a:rPr lang="en-US" baseline="0" dirty="0" smtClean="0"/>
              <a:t>Participants = 161 undergrads from UCSD, Avg. age = 19.6 years for $30 total</a:t>
            </a:r>
          </a:p>
          <a:p>
            <a:endParaRPr lang="en-US" baseline="0" dirty="0" smtClean="0"/>
          </a:p>
          <a:p>
            <a:r>
              <a:rPr lang="en-US" baseline="0" dirty="0" smtClean="0"/>
              <a:t>Method = Learn </a:t>
            </a:r>
            <a:endParaRPr lang="en-US" dirty="0"/>
          </a:p>
        </p:txBody>
      </p:sp>
      <p:sp>
        <p:nvSpPr>
          <p:cNvPr id="4" name="Slide Number Placeholder 3"/>
          <p:cNvSpPr>
            <a:spLocks noGrp="1"/>
          </p:cNvSpPr>
          <p:nvPr>
            <p:ph type="sldNum" sz="quarter" idx="10"/>
          </p:nvPr>
        </p:nvSpPr>
        <p:spPr/>
        <p:txBody>
          <a:bodyPr/>
          <a:lstStyle/>
          <a:p>
            <a:fld id="{6144E376-9FE1-400E-A96C-60157E17D134}"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dirty="0" smtClean="0">
                <a:solidFill>
                  <a:schemeClr val="tx1"/>
                </a:solidFill>
                <a:latin typeface="+mn-lt"/>
                <a:ea typeface="+mn-ea"/>
                <a:cs typeface="+mn-cs"/>
              </a:rPr>
              <a:t>	0	1	7	28	84	168</a:t>
            </a:r>
          </a:p>
          <a:p>
            <a:r>
              <a:rPr lang="en-US" sz="1200" b="0" i="0" u="none" strike="noStrike" kern="1200" dirty="0" smtClean="0">
                <a:solidFill>
                  <a:schemeClr val="tx1"/>
                </a:solidFill>
                <a:latin typeface="+mn-lt"/>
                <a:ea typeface="+mn-ea"/>
                <a:cs typeface="+mn-cs"/>
              </a:rPr>
              <a:t>Facts15	3246	554243</a:t>
            </a:r>
          </a:p>
          <a:p>
            <a:r>
              <a:rPr lang="en-US" sz="1200" b="0" i="0" u="none" strike="noStrike" kern="1200" dirty="0" smtClean="0">
                <a:solidFill>
                  <a:schemeClr val="tx1"/>
                </a:solidFill>
                <a:latin typeface="+mn-lt"/>
                <a:ea typeface="+mn-ea"/>
                <a:cs typeface="+mn-cs"/>
              </a:rPr>
              <a:t>Objects	67132519	18</a:t>
            </a:r>
            <a:endParaRPr lang="en-US" dirty="0"/>
          </a:p>
        </p:txBody>
      </p:sp>
      <p:sp>
        <p:nvSpPr>
          <p:cNvPr id="4" name="Slide Number Placeholder 3"/>
          <p:cNvSpPr>
            <a:spLocks noGrp="1"/>
          </p:cNvSpPr>
          <p:nvPr>
            <p:ph type="sldNum" sz="quarter" idx="10"/>
          </p:nvPr>
        </p:nvSpPr>
        <p:spPr/>
        <p:txBody>
          <a:bodyPr/>
          <a:lstStyle/>
          <a:p>
            <a:fld id="{6144E376-9FE1-400E-A96C-60157E17D134}"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SE = </a:t>
            </a:r>
            <a:r>
              <a:rPr lang="en-US" dirty="0" err="1" smtClean="0"/>
              <a:t>Statusepilepticus</a:t>
            </a:r>
            <a:r>
              <a:rPr lang="en-US" baseline="0" dirty="0" smtClean="0"/>
              <a:t>, MG= Myasthenia gravis</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trip to the Bookstore!</a:t>
            </a:r>
            <a:r>
              <a:rPr lang="en-US" baseline="0" dirty="0" smtClean="0"/>
              <a:t> </a:t>
            </a:r>
          </a:p>
          <a:p>
            <a:endParaRPr lang="en-US" baseline="0" dirty="0" smtClean="0"/>
          </a:p>
          <a:p>
            <a:r>
              <a:rPr lang="en-US" baseline="0" dirty="0" smtClean="0"/>
              <a:t>MANY, MANY great summer reading options on the topic of today’s panel. Usually save references for the end, however I would like to introduce them to you today early and often so that you know where to find this information (and share it with your colleagues!) going forward. (Also would like to show how much popular interest there is right now in this topic help sort out some of the signal from the noise with a review of “best-bet” high-quality resources…)</a:t>
            </a:r>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(Brookline</a:t>
            </a:r>
            <a:r>
              <a:rPr lang="en-US" baseline="0" dirty="0" smtClean="0"/>
              <a:t> </a:t>
            </a:r>
            <a:r>
              <a:rPr lang="en-US" baseline="0" dirty="0" err="1" smtClean="0"/>
              <a:t>Booksmith</a:t>
            </a:r>
            <a:r>
              <a:rPr lang="en-US" baseline="0" dirty="0" smtClean="0"/>
              <a:t>, Brookline, MA, </a:t>
            </a:r>
            <a:r>
              <a:rPr lang="en-US" dirty="0" smtClean="0"/>
              <a:t>Photo source: http://</a:t>
            </a:r>
            <a:r>
              <a:rPr lang="en-US" dirty="0" err="1" smtClean="0"/>
              <a:t>fitmamaeats.squarespace.com</a:t>
            </a:r>
            <a:r>
              <a:rPr lang="en-US" dirty="0" smtClean="0"/>
              <a:t>/home/book-review-chicken-soup-for-the-soul-say-hello-to-a-better.html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13590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QUIZ</a:t>
            </a:r>
            <a:r>
              <a:rPr lang="en-US" baseline="0" dirty="0" smtClean="0"/>
              <a:t> 2 (and spaced presentation!)</a:t>
            </a:r>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1065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74057-731E-4481-8413-A3A83113E0CD}" type="slidenum">
              <a:rPr lang="en-US" smtClean="0"/>
              <a:t>42</a:t>
            </a:fld>
            <a:endParaRPr lang="en-US"/>
          </a:p>
        </p:txBody>
      </p:sp>
    </p:spTree>
    <p:extLst>
      <p:ext uri="{BB962C8B-B14F-4D97-AF65-F5344CB8AC3E}">
        <p14:creationId xmlns:p14="http://schemas.microsoft.com/office/powerpoint/2010/main" val="345027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48848F7-F172-405C-8855-C345FE790976}" type="slidenum">
              <a:rPr lang="en-US" altLang="en-US" smtClean="0">
                <a:solidFill>
                  <a:prstClr val="black"/>
                </a:solidFill>
                <a:latin typeface="Arial" charset="0"/>
              </a:rPr>
              <a:pPr/>
              <a:t>47</a:t>
            </a:fld>
            <a:endParaRPr lang="en-US" altLang="en-US" smtClean="0">
              <a:solidFill>
                <a:prstClr val="black"/>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9CB62E2-0B97-463B-88F9-D5A77F1F5111}" type="slidenum">
              <a:rPr lang="en-US" altLang="en-US" smtClean="0">
                <a:solidFill>
                  <a:prstClr val="black"/>
                </a:solidFill>
                <a:latin typeface="Arial" charset="0"/>
              </a:rPr>
              <a:pPr/>
              <a:t>56</a:t>
            </a:fld>
            <a:endParaRPr lang="en-US" altLang="en-US" smtClean="0">
              <a:solidFill>
                <a:prstClr val="black"/>
              </a:solidFill>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AA7DCC5-180B-49D3-AFC8-C8F5752A5632}" type="slidenum">
              <a:rPr lang="en-US" altLang="en-US" smtClean="0">
                <a:solidFill>
                  <a:prstClr val="black"/>
                </a:solidFill>
                <a:latin typeface="Arial" charset="0"/>
              </a:rPr>
              <a:pPr/>
              <a:t>59</a:t>
            </a:fld>
            <a:endParaRPr lang="en-US" altLang="en-US" smtClean="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Cognitive Scientists/Psychologists who focus on learning and memory</a:t>
            </a:r>
            <a:r>
              <a:rPr lang="en-US" baseline="0" dirty="0" smtClean="0"/>
              <a:t> investigate and identify the basic building blocks of learning, mostly through experimental investigations in the laboratory (with “educationally relevant materials) and some classroom experiments – though true experiments in the classroom are difficult to do (for many reasons).</a:t>
            </a:r>
          </a:p>
          <a:p>
            <a:endParaRPr lang="en-US" baseline="0" dirty="0" smtClean="0"/>
          </a:p>
          <a:p>
            <a:r>
              <a:rPr lang="en-US" baseline="0" dirty="0" smtClean="0"/>
              <a:t>This diagram includes just some of the areas where the research is most developed, but this list is by no means exhaustive. Other Cog science research on on learning include:</a:t>
            </a:r>
          </a:p>
          <a:p>
            <a:r>
              <a:rPr lang="en-US" baseline="0" dirty="0" smtClean="0"/>
              <a:t>Attention</a:t>
            </a:r>
          </a:p>
          <a:p>
            <a:r>
              <a:rPr lang="en-US" baseline="0" dirty="0" smtClean="0"/>
              <a:t>Visualization</a:t>
            </a:r>
          </a:p>
          <a:p>
            <a:r>
              <a:rPr lang="en-US" baseline="0" dirty="0" smtClean="0"/>
              <a:t>Multimedia learning</a:t>
            </a:r>
          </a:p>
          <a:p>
            <a:r>
              <a:rPr lang="en-US" baseline="0" dirty="0" smtClean="0"/>
              <a:t>Time of day effects</a:t>
            </a:r>
          </a:p>
          <a:p>
            <a:r>
              <a:rPr lang="en-US" baseline="0" dirty="0" smtClean="0"/>
              <a:t>Interleaving</a:t>
            </a:r>
          </a:p>
          <a:p>
            <a:r>
              <a:rPr lang="en-US" baseline="0" dirty="0" smtClean="0"/>
              <a:t>And more!</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E8F29A4-0D5F-4030-BFA4-E26DE2520E47}" type="slidenum">
              <a:rPr lang="en-US" altLang="en-US" smtClean="0">
                <a:solidFill>
                  <a:prstClr val="black"/>
                </a:solidFill>
                <a:latin typeface="Arial" charset="0"/>
              </a:rPr>
              <a:pPr/>
              <a:t>62</a:t>
            </a:fld>
            <a:endParaRPr lang="en-US" altLang="en-US" smtClean="0">
              <a:solidFill>
                <a:prstClr val="black"/>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FB44997-96C8-4222-BE83-CC8CA3026F75}" type="slidenum">
              <a:rPr lang="en-US" altLang="en-US" smtClean="0">
                <a:solidFill>
                  <a:prstClr val="black"/>
                </a:solidFill>
                <a:latin typeface="Arial" charset="0"/>
              </a:rPr>
              <a:pPr/>
              <a:t>66</a:t>
            </a:fld>
            <a:endParaRPr lang="en-US" altLang="en-US" smtClean="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74057-731E-4481-8413-A3A83113E0CD}" type="slidenum">
              <a:rPr lang="en-US" smtClean="0"/>
              <a:t>71</a:t>
            </a:fld>
            <a:endParaRPr lang="en-US"/>
          </a:p>
        </p:txBody>
      </p:sp>
    </p:spTree>
    <p:extLst>
      <p:ext uri="{BB962C8B-B14F-4D97-AF65-F5344CB8AC3E}">
        <p14:creationId xmlns:p14="http://schemas.microsoft.com/office/powerpoint/2010/main" val="2062732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ea typeface="ＭＳ Ｐゴシック" pitchFamily="34" charset="-128"/>
              </a:rPr>
              <a:t>In light of many of these difficulties, CEEDAR was developed as a response.</a:t>
            </a:r>
          </a:p>
          <a:p>
            <a:pPr eaLnBrk="1" hangingPunct="1"/>
            <a:endParaRPr lang="en-US" altLang="en-US" smtClean="0">
              <a:ea typeface="ＭＳ Ｐゴシック" pitchFamily="34"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D1EBC72-55AD-41DB-9C08-7F6E675E5E33}" type="slidenum">
              <a:rPr lang="en-US" altLang="en-US" sz="1200">
                <a:solidFill>
                  <a:prstClr val="black"/>
                </a:solidFill>
              </a:rPr>
              <a:pPr eaLnBrk="1" hangingPunct="1"/>
              <a:t>72</a:t>
            </a:fld>
            <a:endParaRPr lang="en-US" altLang="en-US" sz="120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Want to step back and think about what we are trying to achieve in teacher education and how what we have learned from cognitive science might be useful in rethinking our work.</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490D02C-F1A8-4E5A-80BB-C329D264C51A}" type="slidenum">
              <a:rPr lang="en-US" altLang="en-US" sz="1200">
                <a:solidFill>
                  <a:prstClr val="black"/>
                </a:solidFill>
              </a:rPr>
              <a:pPr eaLnBrk="1" hangingPunct="1"/>
              <a:t>74</a:t>
            </a:fld>
            <a:endParaRPr lang="en-US" altLang="en-US" sz="120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The goal is not to learn information in courses more effectively, but to learn information in ways that will promote expert performance. </a:t>
            </a:r>
          </a:p>
          <a:p>
            <a:r>
              <a:rPr lang="en-US" altLang="en-US" smtClean="0">
                <a:ea typeface="ＭＳ Ｐゴシック" pitchFamily="34" charset="-128"/>
              </a:rPr>
              <a:t> In other words, we don’t simply want people learning information more effectively; e.g., differences between vowel diagraphs and vowel dipthongs and lists of evidence based practices, we want them to learn to use their knowledge and those practices fluently and in integrated ways in response to some specified student need and the demands of the content. What we are trying to do is put teacher candidates on the path to develop expert performance.. So what would we have to consider if the development of expert performance is our goal?</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157BDE3-83EE-41AD-B8D2-A5B6BE1EF6C2}" type="slidenum">
              <a:rPr lang="en-US" altLang="en-US" sz="1200">
                <a:solidFill>
                  <a:prstClr val="black"/>
                </a:solidFill>
              </a:rPr>
              <a:pPr eaLnBrk="1" hangingPunct="1"/>
              <a:t>75</a:t>
            </a:fld>
            <a:endParaRPr lang="en-US" altLang="en-US" sz="120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Experts are better able to represent a problem and select better solutions or strategies for addressing that plan. Additionally, they are better able to anticipate what might happen in a situation, in this case a lesson, and respond to it using more effective strategies – in other words they develop lesson goals that are appropriate to students needs, and choose appropriate content and strategies to meet those needs. Further they are able to retrieve their knowledge more quickly, and have  more automatic retrieval of skill that frees up cognitive space so they can monitor what students are doing in response to their instruction and make decisions to change in response to student need. And they can do this because. .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F18F42E-99E4-46BF-B21B-4D9437A202A6}" type="slidenum">
              <a:rPr lang="en-US" altLang="en-US" sz="1200">
                <a:solidFill>
                  <a:prstClr val="black"/>
                </a:solidFill>
              </a:rPr>
              <a:pPr eaLnBrk="1" hangingPunct="1"/>
              <a:t>76</a:t>
            </a:fld>
            <a:endParaRPr lang="en-US" alt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The procedures and knowledge that is essential to expert performance in the classroom can be retrieved easily. We need to understand what this knowledge and these procedures are in order to understood so that we can actively teach them to teacher candidates. What knowledge patterns and routines do expert teachers consistently employ that must be taught through distributed and deliberate practice with feedback to novice teachers?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E4EF387-AEF9-4B0E-8B3F-81CDF3546B4F}" type="slidenum">
              <a:rPr lang="en-US" altLang="en-US" sz="1200">
                <a:solidFill>
                  <a:prstClr val="black"/>
                </a:solidFill>
              </a:rPr>
              <a:pPr eaLnBrk="1" hangingPunct="1"/>
              <a:t>77</a:t>
            </a:fld>
            <a:endParaRPr lang="en-US" altLang="en-US"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They can detect features of a problem that novices often overlook because they are looking for patterns that are well established. They also quickly retrieve these knowledge structures to solve problems. But what knowledge structures do teachers have who demonstrate expert performance?</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2A87A49-0E32-4008-B43C-F99C8C20C4CD}" type="slidenum">
              <a:rPr lang="en-US" altLang="en-US" sz="1200">
                <a:solidFill>
                  <a:prstClr val="black"/>
                </a:solidFill>
              </a:rPr>
              <a:pPr eaLnBrk="1" hangingPunct="1"/>
              <a:t>78</a:t>
            </a:fld>
            <a:endParaRPr lang="en-US" altLang="en-US"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 use an example to help the audience see what I mean by well integrated knowledge.</a:t>
            </a:r>
          </a:p>
          <a:p>
            <a:endParaRPr lang="en-US" altLang="en-US" dirty="0" smtClean="0">
              <a:ea typeface="ＭＳ Ｐゴシック" pitchFamily="34" charset="-128"/>
            </a:endParaRPr>
          </a:p>
          <a:p>
            <a:r>
              <a:rPr lang="en-US" altLang="en-US" dirty="0" smtClean="0">
                <a:ea typeface="ＭＳ Ｐゴシック" pitchFamily="34" charset="-128"/>
              </a:rPr>
              <a:t>Paige is a special education teacher providing tier 3 instruction to third graders</a:t>
            </a:r>
          </a:p>
          <a:p>
            <a:r>
              <a:rPr lang="en-US" altLang="en-US" dirty="0" smtClean="0">
                <a:ea typeface="ＭＳ Ｐゴシック" pitchFamily="34" charset="-128"/>
              </a:rPr>
              <a:t>Strategy for decoding and understanding multisyllabic instruction is being taught in core instruction; they are learning to add prefixes to words as part of this instruction</a:t>
            </a:r>
          </a:p>
          <a:p>
            <a:r>
              <a:rPr lang="en-US" altLang="en-US" dirty="0" smtClean="0">
                <a:ea typeface="ＭＳ Ｐゴシック" pitchFamily="34" charset="-128"/>
              </a:rPr>
              <a:t>Paige knows her students will struggle with both decoding the words and understanding their meaning once prefixes are applied, so she, in collaboration with her general education colleague, she decides to teach the students the most common prefixes by family (in this case the not family, un, dis, and in). She also works with the students to apply some of the rules they have been learning to decode the base words (e.g., using common syllabication rules to decode words). Further, she engages students in a dialogue and one or two activities to help them understand how the meaning of words change when she adds or deletes the prefix. When we watch students engaged in the lesson, we see Paige smoothly move through the activities, she has developed. She uses engaging activities and has all students responding. When students make mistakes, she quickly helps them focus on the mistake and helps them respond correctly. She also reinforces students for their correct answers and effort.</a:t>
            </a:r>
          </a:p>
          <a:p>
            <a:endParaRPr lang="en-US" altLang="en-US" dirty="0" smtClean="0">
              <a:ea typeface="ＭＳ Ｐゴシック" pitchFamily="34"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9A7C7D4-4C3C-40C5-BDC8-82546901E135}" type="slidenum">
              <a:rPr lang="en-US" altLang="en-US" sz="1200">
                <a:solidFill>
                  <a:prstClr val="black"/>
                </a:solidFill>
              </a:rPr>
              <a:pPr eaLnBrk="1" hangingPunct="1"/>
              <a:t>79</a:t>
            </a:fld>
            <a:endParaRPr lang="en-US" alt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Today’s Focus is on three topics with best set of evidence and options</a:t>
            </a:r>
            <a:r>
              <a:rPr lang="en-US" baseline="0" dirty="0" smtClean="0"/>
              <a:t> for transfer from lab to practice of teaching: Retrieval Practice, Metacognition, and Spacing. Will talk about the first two as a set and then spacing. </a:t>
            </a:r>
          </a:p>
          <a:p>
            <a:endParaRPr lang="en-US" baseline="0" dirty="0" smtClean="0"/>
          </a:p>
          <a:p>
            <a:r>
              <a:rPr lang="en-US" baseline="0" dirty="0" smtClean="0"/>
              <a:t>But first….</a:t>
            </a:r>
            <a:endParaRPr lang="en-US" dirty="0"/>
          </a:p>
        </p:txBody>
      </p:sp>
      <p:sp>
        <p:nvSpPr>
          <p:cNvPr id="4" name="Slide Number Placeholder 3"/>
          <p:cNvSpPr>
            <a:spLocks noGrp="1"/>
          </p:cNvSpPr>
          <p:nvPr>
            <p:ph type="sldNum" sz="quarter" idx="10"/>
          </p:nvPr>
        </p:nvSpPr>
        <p:spPr/>
        <p:txBody>
          <a:bodyPr/>
          <a:lstStyle/>
          <a:p>
            <a:fld id="{D493A122-CAC8-4218-B787-06B1EABCD40C}"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Or more like Paige</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BE6545C-1AC3-4B76-9E52-2D8024C5F76B}" type="slidenum">
              <a:rPr lang="en-US" altLang="en-US" sz="1200">
                <a:solidFill>
                  <a:prstClr val="black"/>
                </a:solidFill>
              </a:rPr>
              <a:pPr eaLnBrk="1" hangingPunct="1"/>
              <a:t>80</a:t>
            </a:fld>
            <a:endParaRPr lang="en-US" altLang="en-US"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66F83F-557E-4D7D-B2D2-86B2EA8FD6FD}" type="slidenum">
              <a:rPr lang="en-US" altLang="en-US" sz="1200">
                <a:solidFill>
                  <a:prstClr val="black"/>
                </a:solidFill>
              </a:rPr>
              <a:pPr eaLnBrk="1" hangingPunct="1"/>
              <a:t>81</a:t>
            </a:fld>
            <a:endParaRPr lang="en-US" alt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Clearly, there are too many essential components to consider covering in the teacher education curriculum. Have to move away from content coverage to repeated learning of fundamental teaching behaviors and essential content. </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78FDD7A-F836-4B81-A353-10B784C3A0E8}" type="slidenum">
              <a:rPr lang="en-US" altLang="en-US" sz="1200">
                <a:solidFill>
                  <a:prstClr val="black"/>
                </a:solidFill>
              </a:rPr>
              <a:pPr eaLnBrk="1" hangingPunct="1"/>
              <a:t>83</a:t>
            </a:fld>
            <a:endParaRPr lang="en-US" alt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But how do we decide exactly how to focus on the BIG IDEAs as the framework for organizing or programs. </a:t>
            </a:r>
          </a:p>
          <a:p>
            <a:endParaRPr lang="en-US" altLang="en-US" smtClean="0">
              <a:ea typeface="ＭＳ Ｐゴシック" pitchFamily="34" charset="-128"/>
            </a:endParaRPr>
          </a:p>
          <a:p>
            <a:r>
              <a:rPr lang="en-US" altLang="en-US" smtClean="0">
                <a:ea typeface="ＭＳ Ｐゴシック" pitchFamily="34" charset="-128"/>
              </a:rPr>
              <a:t>Grossman and McDonald (2008) discussed the need to pinpoint what is common to all examples of teaching, across all grade levels.</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1015028-B9C3-49DE-8D8D-BBD5CFAD89F0}" type="slidenum">
              <a:rPr lang="en-US" altLang="en-US" sz="1200">
                <a:solidFill>
                  <a:prstClr val="black"/>
                </a:solidFill>
              </a:rPr>
              <a:pPr eaLnBrk="1" hangingPunct="1"/>
              <a:t>84</a:t>
            </a:fld>
            <a:endParaRPr lang="en-US" altLang="en-US" sz="120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Deborah Ball and her colleagues have attempted to do just this. They have identified 19 practices that they call high leverage practices. These practices cut across content domains and grade levels. They are those strategies that are the essence of effective teaching.</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07A966A-13DB-41F6-AC80-07882F5AABB5}" type="slidenum">
              <a:rPr lang="en-US" altLang="en-US" sz="1200">
                <a:solidFill>
                  <a:prstClr val="black"/>
                </a:solidFill>
              </a:rPr>
              <a:pPr eaLnBrk="1" hangingPunct="1"/>
              <a:t>85</a:t>
            </a:fld>
            <a:endParaRPr lang="en-US" alt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Strategies, however, are implemented within content. What is the key content that teacher candidates might need command of before leaving a preparation program?</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0763307-29F7-41AB-BB7C-42EDAE551B7D}" type="slidenum">
              <a:rPr lang="en-US" altLang="en-US" sz="1200">
                <a:solidFill>
                  <a:prstClr val="black"/>
                </a:solidFill>
              </a:rPr>
              <a:pPr eaLnBrk="1" hangingPunct="1"/>
              <a:t>86</a:t>
            </a:fld>
            <a:endParaRPr lang="en-US" altLang="en-US" sz="120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Some practices would be similar and others might be different, either in kind or type. For instance, we would teachers to be able to recognize problematic patterns of student performance that will require intervention. We might have the same high leverage content in those areas where we would deliver tier iii intervention, but we would want specific strategies for addressing that content that have been shown to be effective with students (e.g., Schema based strategy instruction for teaching students how to solve problems involving whole number operations and fractions). Or rather than teach all of the essential elements of effective reading instruction, we might want to identify key areas and select strategies for providing instruction in those areas that teacher candidates will practice repeatedly.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46B6F78-7FA7-43EB-94FB-E7738BC9E9B5}" type="slidenum">
              <a:rPr lang="en-US" altLang="en-US" sz="1200">
                <a:solidFill>
                  <a:prstClr val="black"/>
                </a:solidFill>
              </a:rPr>
              <a:pPr eaLnBrk="1" hangingPunct="1"/>
              <a:t>87</a:t>
            </a:fld>
            <a:endParaRPr lang="en-US" altLang="en-US" sz="120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Unfortunately, we have left much of the practice of teacher education to largely unknown territory – the field placement. We have little knowledge of how well students have the opportunity to integrate their knowledge in those settings and receive feedback on the key aspects of their performance. Need to rethink the ways in which we are helping teachers practice. </a:t>
            </a:r>
          </a:p>
          <a:p>
            <a:endParaRPr lang="en-US" altLang="en-US" smtClean="0">
              <a:ea typeface="ＭＳ Ｐゴシック" pitchFamily="34" charset="-128"/>
            </a:endParaRPr>
          </a:p>
          <a:p>
            <a:r>
              <a:rPr lang="en-US" altLang="en-US" smtClean="0">
                <a:ea typeface="ＭＳ Ｐゴシック" pitchFamily="34" charset="-128"/>
              </a:rPr>
              <a:t>Microteaching could involve analyzing a student case, identifying patterns in performance, developing a lesson to respond, and teaching a portion of that lesson to peers. Peers could be taught to provide feedback on specific high leverage strategies and content. Such an approach would enable teacher candidates to develop more integrated knowledge of students, content, and instruction. It would also help them to focus attention on key aspects of performance and monitor performance as it unfolds, particularly if teacher candidates are prompted to respond to specific questions and taught to analyze performance.</a:t>
            </a:r>
          </a:p>
          <a:p>
            <a:endParaRPr lang="en-US" altLang="en-US" smtClean="0">
              <a:ea typeface="ＭＳ Ｐゴシック" pitchFamily="34" charset="-128"/>
            </a:endParaRPr>
          </a:p>
          <a:p>
            <a:r>
              <a:rPr lang="en-US" altLang="en-US" smtClean="0">
                <a:ea typeface="ＭＳ Ｐゴシック" pitchFamily="34" charset="-128"/>
              </a:rPr>
              <a:t>Tutoring individual or small groups of students, when using a structured approach, can enable students to analyze student performance, learn to enact high leverage strategies and high leverage content, and monitor the impact of their instruction. Research on structured approaches to tutoring combined with feedback on performance seem productive. (Spear Swerling, 2009)</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1BC4260-FD07-4908-838F-00958D9A57C8}" type="slidenum">
              <a:rPr lang="en-US" altLang="en-US" sz="1200">
                <a:solidFill>
                  <a:prstClr val="black"/>
                </a:solidFill>
              </a:rPr>
              <a:pPr eaLnBrk="1" hangingPunct="1"/>
              <a:t>91</a:t>
            </a:fld>
            <a:endParaRPr lang="en-US" alt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trip to the Bookstore!</a:t>
            </a:r>
            <a:r>
              <a:rPr lang="en-US" baseline="0" dirty="0" smtClean="0"/>
              <a:t> </a:t>
            </a:r>
          </a:p>
          <a:p>
            <a:endParaRPr lang="en-US" baseline="0" dirty="0" smtClean="0"/>
          </a:p>
          <a:p>
            <a:r>
              <a:rPr lang="en-US" baseline="0" dirty="0" smtClean="0"/>
              <a:t>MANY, MANY great summer reading options on the topic of today’s panel. Usually save references for the end, however I would like to introduce them to you today early and often so that you know where to find this information (and share it with your colleagues!) going forward. (Also would like to show how much popular interest there is right now in this topic help sort out some of the signal from the noise with a review of “best-bet” high-quality resources…)</a:t>
            </a:r>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(Brookline</a:t>
            </a:r>
            <a:r>
              <a:rPr lang="en-US" baseline="0" dirty="0" smtClean="0"/>
              <a:t> </a:t>
            </a:r>
            <a:r>
              <a:rPr lang="en-US" baseline="0" dirty="0" err="1" smtClean="0"/>
              <a:t>Booksmith</a:t>
            </a:r>
            <a:r>
              <a:rPr lang="en-US" baseline="0" dirty="0" smtClean="0"/>
              <a:t>, Brookline, MA, </a:t>
            </a:r>
            <a:r>
              <a:rPr lang="en-US" dirty="0" smtClean="0"/>
              <a:t>Photo source: http://</a:t>
            </a:r>
            <a:r>
              <a:rPr lang="en-US" dirty="0" err="1" smtClean="0"/>
              <a:t>fitmamaeats.squarespace.com</a:t>
            </a:r>
            <a:r>
              <a:rPr lang="en-US" dirty="0" smtClean="0"/>
              <a:t>/home/book-review-chicken-soup-for-the-soul-say-hello-to-a-better.html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1359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Published March 2014</a:t>
            </a:r>
          </a:p>
          <a:p>
            <a:endParaRPr lang="en-US" dirty="0" smtClean="0"/>
          </a:p>
          <a:p>
            <a:r>
              <a:rPr lang="en-US" dirty="0" smtClean="0"/>
              <a:t>Peter C. Brown is a writer and novelist in St. Paul, Minnesota.</a:t>
            </a:r>
            <a:br>
              <a:rPr lang="en-US" dirty="0" smtClean="0"/>
            </a:br>
            <a:r>
              <a:rPr lang="en-US" dirty="0" smtClean="0"/>
              <a:t/>
            </a:r>
            <a:br>
              <a:rPr lang="en-US" dirty="0" smtClean="0"/>
            </a:br>
            <a:r>
              <a:rPr lang="en-US" dirty="0" smtClean="0"/>
              <a:t>Henry L. </a:t>
            </a:r>
            <a:r>
              <a:rPr lang="en-US" dirty="0" err="1" smtClean="0"/>
              <a:t>Roediger</a:t>
            </a:r>
            <a:r>
              <a:rPr lang="en-US" dirty="0" smtClean="0"/>
              <a:t> III is James S. McDonnell Distinguished University Professor of Psychology at Washington University in St. Louis.</a:t>
            </a:r>
            <a:br>
              <a:rPr lang="en-US" dirty="0" smtClean="0"/>
            </a:br>
            <a:r>
              <a:rPr lang="en-US" dirty="0" smtClean="0"/>
              <a:t/>
            </a:r>
            <a:br>
              <a:rPr lang="en-US" dirty="0" smtClean="0"/>
            </a:br>
            <a:r>
              <a:rPr lang="en-US" dirty="0" smtClean="0"/>
              <a:t>Mark A. McDaniel is Professor of Psychology and Director of the Center for Integrative Research on Cognition, Learning, and Education (CIRCLE) at Washington University in St. Louis. </a:t>
            </a:r>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3112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dirty="0" smtClean="0">
                <a:solidFill>
                  <a:srgbClr val="000000"/>
                </a:solidFill>
                <a:latin typeface="+mn-lt"/>
                <a:cs typeface="Arial"/>
              </a:rPr>
              <a:t>Published March</a:t>
            </a:r>
            <a:r>
              <a:rPr lang="en-US" sz="1200" b="1" baseline="0" dirty="0" smtClean="0">
                <a:solidFill>
                  <a:srgbClr val="000000"/>
                </a:solidFill>
                <a:latin typeface="+mn-lt"/>
                <a:cs typeface="Arial"/>
              </a:rPr>
              <a:t> 2010</a:t>
            </a:r>
            <a:endParaRPr lang="en-US" sz="1200" b="1" dirty="0" smtClean="0">
              <a:solidFill>
                <a:srgbClr val="000000"/>
              </a:solidFill>
              <a:latin typeface="+mn-lt"/>
              <a:cs typeface="Arial"/>
            </a:endParaRPr>
          </a:p>
          <a:p>
            <a:pPr eaLnBrk="1" hangingPunct="1"/>
            <a:endParaRPr lang="en-US" sz="1200" dirty="0" smtClean="0">
              <a:solidFill>
                <a:srgbClr val="000000"/>
              </a:solidFill>
              <a:latin typeface="+mn-lt"/>
              <a:cs typeface="Arial"/>
            </a:endParaRPr>
          </a:p>
          <a:p>
            <a:pPr eaLnBrk="1" hangingPunct="1"/>
            <a:r>
              <a:rPr lang="en-US" sz="1200" dirty="0" smtClean="0">
                <a:solidFill>
                  <a:srgbClr val="000000"/>
                </a:solidFill>
                <a:latin typeface="+mn-lt"/>
                <a:cs typeface="Arial"/>
              </a:rPr>
              <a:t>For more information,</a:t>
            </a:r>
          </a:p>
          <a:p>
            <a:pPr eaLnBrk="1" hangingPunct="1"/>
            <a:r>
              <a:rPr lang="en-US" sz="1200" dirty="0" smtClean="0">
                <a:solidFill>
                  <a:srgbClr val="000000"/>
                </a:solidFill>
                <a:latin typeface="+mn-lt"/>
                <a:cs typeface="Arial"/>
              </a:rPr>
              <a:t>http://</a:t>
            </a:r>
            <a:r>
              <a:rPr lang="en-US" sz="1200" dirty="0" err="1" smtClean="0">
                <a:solidFill>
                  <a:srgbClr val="000000"/>
                </a:solidFill>
                <a:latin typeface="+mn-lt"/>
                <a:cs typeface="Arial"/>
              </a:rPr>
              <a:t>www.danielwillingham.com</a:t>
            </a:r>
            <a:r>
              <a:rPr lang="en-US" sz="1200" dirty="0" smtClean="0">
                <a:solidFill>
                  <a:srgbClr val="000000"/>
                </a:solidFill>
                <a:latin typeface="+mn-lt"/>
                <a:cs typeface="Arial"/>
              </a:rPr>
              <a:t>/</a:t>
            </a:r>
          </a:p>
          <a:p>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2575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solidFill>
                  <a:srgbClr val="000000"/>
                </a:solidFill>
                <a:latin typeface="+mn-lt"/>
                <a:cs typeface="Arial"/>
              </a:rPr>
              <a:t>PDF available at:</a:t>
            </a:r>
          </a:p>
          <a:p>
            <a:pPr eaLnBrk="1" hangingPunct="1"/>
            <a:r>
              <a:rPr lang="en-US" sz="1200" dirty="0" smtClean="0">
                <a:solidFill>
                  <a:srgbClr val="000000"/>
                </a:solidFill>
                <a:latin typeface="+mn-lt"/>
                <a:cs typeface="Arial"/>
              </a:rPr>
              <a:t>http://</a:t>
            </a:r>
            <a:r>
              <a:rPr lang="en-US" sz="1200" dirty="0" err="1" smtClean="0">
                <a:solidFill>
                  <a:srgbClr val="000000"/>
                </a:solidFill>
                <a:latin typeface="+mn-lt"/>
                <a:cs typeface="Arial"/>
              </a:rPr>
              <a:t>ies.ed.gov</a:t>
            </a:r>
            <a:r>
              <a:rPr lang="en-US" sz="1200" dirty="0" smtClean="0">
                <a:solidFill>
                  <a:srgbClr val="000000"/>
                </a:solidFill>
                <a:latin typeface="+mn-lt"/>
                <a:cs typeface="Arial"/>
              </a:rPr>
              <a:t>/</a:t>
            </a:r>
            <a:r>
              <a:rPr lang="en-US" sz="1200" dirty="0" err="1" smtClean="0">
                <a:solidFill>
                  <a:srgbClr val="000000"/>
                </a:solidFill>
                <a:latin typeface="+mn-lt"/>
                <a:cs typeface="Arial"/>
              </a:rPr>
              <a:t>ncee</a:t>
            </a:r>
            <a:r>
              <a:rPr lang="en-US" sz="1200" dirty="0" smtClean="0">
                <a:solidFill>
                  <a:srgbClr val="000000"/>
                </a:solidFill>
                <a:latin typeface="+mn-lt"/>
                <a:cs typeface="Arial"/>
              </a:rPr>
              <a:t>/</a:t>
            </a:r>
            <a:r>
              <a:rPr lang="en-US" sz="1200" dirty="0" err="1" smtClean="0">
                <a:solidFill>
                  <a:srgbClr val="000000"/>
                </a:solidFill>
                <a:latin typeface="+mn-lt"/>
                <a:cs typeface="Arial"/>
              </a:rPr>
              <a:t>wwc</a:t>
            </a:r>
            <a:r>
              <a:rPr lang="en-US" sz="1200" dirty="0" smtClean="0">
                <a:solidFill>
                  <a:srgbClr val="000000"/>
                </a:solidFill>
                <a:latin typeface="+mn-lt"/>
                <a:cs typeface="Arial"/>
              </a:rPr>
              <a:t>/</a:t>
            </a:r>
            <a:r>
              <a:rPr lang="en-US" sz="1200" dirty="0" err="1" smtClean="0">
                <a:solidFill>
                  <a:srgbClr val="000000"/>
                </a:solidFill>
                <a:latin typeface="+mn-lt"/>
                <a:cs typeface="Arial"/>
              </a:rPr>
              <a:t>pdf</a:t>
            </a:r>
            <a:r>
              <a:rPr lang="en-US" sz="1200" dirty="0" smtClean="0">
                <a:solidFill>
                  <a:srgbClr val="000000"/>
                </a:solidFill>
                <a:latin typeface="+mn-lt"/>
                <a:cs typeface="Arial"/>
              </a:rPr>
              <a:t>/</a:t>
            </a:r>
            <a:r>
              <a:rPr lang="en-US" sz="1200" dirty="0" err="1" smtClean="0">
                <a:solidFill>
                  <a:srgbClr val="000000"/>
                </a:solidFill>
                <a:latin typeface="+mn-lt"/>
                <a:cs typeface="Arial"/>
              </a:rPr>
              <a:t>practice_guides</a:t>
            </a:r>
            <a:r>
              <a:rPr lang="en-US" sz="1200" dirty="0" smtClean="0">
                <a:solidFill>
                  <a:srgbClr val="000000"/>
                </a:solidFill>
                <a:latin typeface="+mn-lt"/>
                <a:cs typeface="Arial"/>
              </a:rPr>
              <a:t>/20072004.pdf</a:t>
            </a:r>
          </a:p>
          <a:p>
            <a:endParaRPr lang="en-US"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4458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Published April 2013</a:t>
            </a:r>
          </a:p>
          <a:p>
            <a:endParaRPr lang="en-US" b="1" dirty="0" smtClean="0"/>
          </a:p>
          <a:p>
            <a:r>
              <a:rPr lang="en-US" b="0" dirty="0" smtClean="0"/>
              <a:t>http://</a:t>
            </a:r>
            <a:r>
              <a:rPr lang="en-US" b="0" dirty="0" err="1" smtClean="0"/>
              <a:t>www.amazon.com</a:t>
            </a:r>
            <a:r>
              <a:rPr lang="en-US" b="0" dirty="0" smtClean="0"/>
              <a:t>/Reflection-Metacognition-Improve-Student-Learning/</a:t>
            </a:r>
            <a:r>
              <a:rPr lang="en-US" b="0" dirty="0" err="1" smtClean="0"/>
              <a:t>dp</a:t>
            </a:r>
            <a:r>
              <a:rPr lang="en-US" b="0" dirty="0" smtClean="0"/>
              <a:t>/1579228259</a:t>
            </a:r>
            <a:endParaRPr lang="en-US" b="0" dirty="0"/>
          </a:p>
        </p:txBody>
      </p:sp>
      <p:sp>
        <p:nvSpPr>
          <p:cNvPr id="4" name="Slide Number Placeholder 3"/>
          <p:cNvSpPr>
            <a:spLocks noGrp="1"/>
          </p:cNvSpPr>
          <p:nvPr>
            <p:ph type="sldNum" sz="quarter" idx="10"/>
          </p:nvPr>
        </p:nvSpPr>
        <p:spPr/>
        <p:txBody>
          <a:bodyPr/>
          <a:lstStyle/>
          <a:p>
            <a:fld id="{B94998F1-2D57-F04D-9381-5D5391C568F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2221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8FA3CA3A-04F9-4457-81EA-E09B0F477601}" type="datetimeFigureOut">
              <a:rPr lang="en-US" smtClean="0"/>
              <a:t>7/15/2014</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4034034A-5A10-4F4C-B904-DE304D26BB1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3CA3A-04F9-4457-81EA-E09B0F477601}" type="datetimeFigureOut">
              <a:rPr lang="en-US" smtClean="0"/>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3CA3A-04F9-4457-81EA-E09B0F477601}" type="datetimeFigureOut">
              <a:rPr lang="en-US" smtClean="0"/>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 name="AutoShape 4"/>
            <p:cNvSpPr>
              <a:spLocks noChangeArrowheads="1"/>
            </p:cNvSpPr>
            <p:nvPr/>
          </p:nvSpPr>
          <p:spPr bwMode="auto">
            <a:xfrm>
              <a:off x="-1584" y="864"/>
              <a:ext cx="2304" cy="2304"/>
            </a:xfrm>
            <a:custGeom>
              <a:avLst/>
              <a:gdLst>
                <a:gd name="T0" fmla="*/ 2 w 64000"/>
                <a:gd name="T1" fmla="*/ 0 h 64000"/>
                <a:gd name="T2" fmla="*/ 3 w 64000"/>
                <a:gd name="T3" fmla="*/ 1 h 64000"/>
                <a:gd name="T4" fmla="*/ 2 w 64000"/>
                <a:gd name="T5" fmla="*/ 3 h 64000"/>
                <a:gd name="T6" fmla="*/ 2 w 64000"/>
                <a:gd name="T7" fmla="*/ 3 h 64000"/>
                <a:gd name="T8" fmla="*/ 2 w 64000"/>
                <a:gd name="T9" fmla="*/ 3 h 64000"/>
                <a:gd name="T10" fmla="*/ 2 w 64000"/>
                <a:gd name="T11" fmla="*/ 3 h 64000"/>
                <a:gd name="T12" fmla="*/ 2 w 64000"/>
                <a:gd name="T13" fmla="*/ 0 h 64000"/>
                <a:gd name="T14" fmla="*/ 2 w 64000"/>
                <a:gd name="T15" fmla="*/ 0 h 64000"/>
                <a:gd name="T16" fmla="*/ 2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7" name="AutoShape 5"/>
            <p:cNvSpPr>
              <a:spLocks noChangeArrowheads="1"/>
            </p:cNvSpPr>
            <p:nvPr/>
          </p:nvSpPr>
          <p:spPr bwMode="auto">
            <a:xfrm>
              <a:off x="-2030" y="192"/>
              <a:ext cx="2544" cy="2544"/>
            </a:xfrm>
            <a:custGeom>
              <a:avLst/>
              <a:gdLst>
                <a:gd name="T0" fmla="*/ 3 w 64000"/>
                <a:gd name="T1" fmla="*/ 0 h 64000"/>
                <a:gd name="T2" fmla="*/ 4 w 64000"/>
                <a:gd name="T3" fmla="*/ 2 h 64000"/>
                <a:gd name="T4" fmla="*/ 3 w 64000"/>
                <a:gd name="T5" fmla="*/ 4 h 64000"/>
                <a:gd name="T6" fmla="*/ 3 w 64000"/>
                <a:gd name="T7" fmla="*/ 4 h 64000"/>
                <a:gd name="T8" fmla="*/ 3 w 64000"/>
                <a:gd name="T9" fmla="*/ 4 h 64000"/>
                <a:gd name="T10" fmla="*/ 3 w 64000"/>
                <a:gd name="T11" fmla="*/ 4 h 64000"/>
                <a:gd name="T12" fmla="*/ 3 w 64000"/>
                <a:gd name="T13" fmla="*/ 0 h 64000"/>
                <a:gd name="T14" fmla="*/ 3 w 64000"/>
                <a:gd name="T15" fmla="*/ 0 h 64000"/>
                <a:gd name="T16" fmla="*/ 3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endParaRPr>
            </a:p>
          </p:txBody>
        </p:sp>
      </p:grpSp>
      <p:sp>
        <p:nvSpPr>
          <p:cNvPr id="5126" name="Rectangle 6"/>
          <p:cNvSpPr>
            <a:spLocks noGrp="1" noChangeArrowheads="1"/>
          </p:cNvSpPr>
          <p:nvPr>
            <p:ph type="ctrTitle"/>
          </p:nvPr>
        </p:nvSpPr>
        <p:spPr>
          <a:xfrm>
            <a:off x="1443038" y="985838"/>
            <a:ext cx="7239000" cy="1444625"/>
          </a:xfrm>
        </p:spPr>
        <p:txBody>
          <a:bodyPr/>
          <a:lstStyle>
            <a:lvl1pPr>
              <a:defRPr sz="4800"/>
            </a:lvl1pPr>
          </a:lstStyle>
          <a:p>
            <a:r>
              <a:rPr lang="en-US"/>
              <a:t>Click to edit Master title style</a:t>
            </a:r>
          </a:p>
        </p:txBody>
      </p:sp>
      <p:sp>
        <p:nvSpPr>
          <p:cNvPr id="512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192C4F6E-5EE0-4CC4-8C89-AB4ED2BCB9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98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66C7217-9DB1-4F74-8C5B-677CE515E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868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66C7217-9DB1-4F74-8C5B-677CE515E934}" type="slidenum">
              <a:rPr lang="en-US">
                <a:solidFill>
                  <a:srgbClr val="000000"/>
                </a:solidFill>
              </a:rPr>
              <a:pPr>
                <a:defRPr/>
              </a:pPr>
              <a:t>‹#›</a:t>
            </a:fld>
            <a:endParaRPr lang="en-US">
              <a:solidFill>
                <a:srgbClr val="000000"/>
              </a:solidFill>
            </a:endParaRPr>
          </a:p>
        </p:txBody>
      </p:sp>
      <p:pic>
        <p:nvPicPr>
          <p:cNvPr id="7" name="Picture 4" descr="image of studying&#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230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235B34-A6C7-4331-B7B2-4885DCC9BA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511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F3A08FC-63ED-4D34-9528-DEE772BA0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671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F82445A-3044-4F1A-B1D0-09EE09F81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86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771E22A-E112-40B2-9497-EDEACB1FB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640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636A5EE-76DD-456A-A7E6-271B0CB94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41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3CA3A-04F9-4457-81EA-E09B0F477601}" type="datetimeFigureOut">
              <a:rPr lang="en-US" smtClean="0"/>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407B758-29AD-49BA-892B-0EB740BE68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61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E81E880-4A39-4E01-A3D5-DEF1ED7D8A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993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9238D9C-6E37-4EFC-85FF-7C8C2D139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388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54AF36E-CE7C-4715-8DF7-CB125E8AB6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976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02225" y="1827213"/>
            <a:ext cx="35814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08504BA-0CD9-43B6-A19D-B13D8B6F04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801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reserve="1">
  <p:cSld name="1_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02225" y="1827213"/>
            <a:ext cx="35814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08504BA-0CD9-43B6-A19D-B13D8B6F04A9}" type="slidenum">
              <a:rPr lang="en-US">
                <a:solidFill>
                  <a:srgbClr val="000000"/>
                </a:solidFill>
              </a:rPr>
              <a:pPr>
                <a:defRPr/>
              </a:pPr>
              <a:t>‹#›</a:t>
            </a:fld>
            <a:endParaRPr lang="en-US">
              <a:solidFill>
                <a:srgbClr val="000000"/>
              </a:solidFill>
            </a:endParaRPr>
          </a:p>
        </p:txBody>
      </p:sp>
      <p:pic>
        <p:nvPicPr>
          <p:cNvPr id="8" name="Picture 4" descr="image of studying&#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70013" y="1827213"/>
            <a:ext cx="7313612" cy="41148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A8F1F3D-026E-4D26-A38A-566E87AAFB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249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Slide Number Placeholder 5"/>
          <p:cNvSpPr>
            <a:spLocks noGrp="1"/>
          </p:cNvSpPr>
          <p:nvPr>
            <p:ph type="sldNum" sz="quarter" idx="16"/>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9880114-6858-4EF1-AC6E-B3EAF1735EE3}"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4135135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80DC9C4-730A-4E34-AE5C-9EC327295FD9}"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457394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70B55D2-0C76-4D46-AC6C-0D20AB201D12}"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13845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A3CA3A-04F9-4457-81EA-E09B0F477601}" type="datetimeFigureOut">
              <a:rPr lang="en-US" smtClean="0"/>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10DFA00-3947-478F-9436-71C6D02904E2}"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1827038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9DE6C94-5905-4C57-B379-C15E76DD3ADA}"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2147376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3624A6E3-4D3B-4C5D-B649-AFE5E5477D8D}"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4082768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5871619-5438-4316-94E3-EA0D780E16B1}"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354278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7FFFA85-206B-49FA-8519-3FD4DFA33CF1}"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224965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F00D742A-D8DD-495F-9E45-FEF3D92DD90D}"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1876026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8E4841D-988A-44BE-952D-C48211D5BC2D}"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3422704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fontAlgn="base">
              <a:spcBef>
                <a:spcPct val="0"/>
              </a:spcBef>
              <a:spcAft>
                <a:spcPct val="0"/>
              </a:spcAft>
              <a:defRPr/>
            </a:pPr>
            <a:endParaRPr lang="es-ES">
              <a:solidFill>
                <a:srgbClr val="0367B3"/>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2297D52-2F63-41C4-8B49-4F7DF135F1C6}" type="slidenum">
              <a:rPr lang="es-ES" altLang="en-US">
                <a:solidFill>
                  <a:srgbClr val="0367B3"/>
                </a:solidFill>
              </a:rPr>
              <a:pPr fontAlgn="base">
                <a:spcBef>
                  <a:spcPct val="0"/>
                </a:spcBef>
                <a:spcAft>
                  <a:spcPct val="0"/>
                </a:spcAft>
              </a:pPr>
              <a:t>‹#›</a:t>
            </a:fld>
            <a:endParaRPr lang="es-ES" altLang="en-US">
              <a:solidFill>
                <a:srgbClr val="0367B3"/>
              </a:solidFill>
            </a:endParaRPr>
          </a:p>
        </p:txBody>
      </p:sp>
    </p:spTree>
    <p:extLst>
      <p:ext uri="{BB962C8B-B14F-4D97-AF65-F5344CB8AC3E}">
        <p14:creationId xmlns:p14="http://schemas.microsoft.com/office/powerpoint/2010/main" val="4117725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5881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3A271A1-F6D6-438B-A432-4747EE7ECD40}" type="datetimeFigureOut">
              <a:rPr lang="en-US" smtClean="0"/>
              <a:pPr/>
              <a:t>7/15/2014</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CEDD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lang="en-US" smtClean="0">
                <a:solidFill>
                  <a:srgbClr val="ECEDD1"/>
                </a:solidFill>
              </a:rPr>
              <a:pPr/>
              <a:t>‹#›</a:t>
            </a:fld>
            <a:endParaRPr lang="en-US" dirty="0">
              <a:solidFill>
                <a:srgbClr val="ECEDD1"/>
              </a:solidFill>
            </a:endParaRPr>
          </a:p>
        </p:txBody>
      </p:sp>
    </p:spTree>
    <p:extLst>
      <p:ext uri="{BB962C8B-B14F-4D97-AF65-F5344CB8AC3E}">
        <p14:creationId xmlns:p14="http://schemas.microsoft.com/office/powerpoint/2010/main" val="94084477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FA3CA3A-04F9-4457-81EA-E09B0F477601}" type="datetimeFigureOut">
              <a:rPr lang="en-US" smtClean="0"/>
              <a:t>7/15/2014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4034A-5A10-4F4C-B904-DE304D26BB16}"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dirty="0">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74362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a:solidFill>
                <a:srgbClr val="564B3C"/>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564B3C"/>
              </a:solidFill>
            </a:endParaRPr>
          </a:p>
        </p:txBody>
      </p:sp>
    </p:spTree>
    <p:extLst>
      <p:ext uri="{BB962C8B-B14F-4D97-AF65-F5344CB8AC3E}">
        <p14:creationId xmlns:p14="http://schemas.microsoft.com/office/powerpoint/2010/main" val="220655130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3A271A1-F6D6-438B-A432-4747EE7ECD40}" type="datetimeFigureOut">
              <a:rPr lang="en-US" smtClean="0">
                <a:solidFill>
                  <a:srgbClr val="564B3C"/>
                </a:solidFill>
              </a:rPr>
              <a:pPr/>
              <a:t>7/15/2014</a:t>
            </a:fld>
            <a:endParaRPr lang="en-US">
              <a:solidFill>
                <a:srgbClr val="564B3C"/>
              </a:solidFill>
            </a:endParaRPr>
          </a:p>
        </p:txBody>
      </p:sp>
      <p:sp>
        <p:nvSpPr>
          <p:cNvPr id="10" name="Slide Number Placeholder 9"/>
          <p:cNvSpPr>
            <a:spLocks noGrp="1"/>
          </p:cNvSpPr>
          <p:nvPr>
            <p:ph type="sldNum" sz="quarter" idx="16"/>
          </p:nvPr>
        </p:nvSpPr>
        <p:spPr/>
        <p:txBody>
          <a:bodyPr rtlCol="0"/>
          <a:lstStyle/>
          <a:p>
            <a:fld id="{F0C94032-CD4C-4C25-B0C2-CEC720522D9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64B3C"/>
              </a:solidFill>
            </a:endParaRPr>
          </a:p>
        </p:txBody>
      </p:sp>
    </p:spTree>
    <p:extLst>
      <p:ext uri="{BB962C8B-B14F-4D97-AF65-F5344CB8AC3E}">
        <p14:creationId xmlns:p14="http://schemas.microsoft.com/office/powerpoint/2010/main" val="1592706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3A271A1-F6D6-438B-A432-4747EE7ECD40}" type="datetimeFigureOut">
              <a:rPr lang="en-US" smtClean="0">
                <a:solidFill>
                  <a:srgbClr val="564B3C"/>
                </a:solidFill>
              </a:rPr>
              <a:pPr/>
              <a:t>7/15/2014</a:t>
            </a:fld>
            <a:endParaRPr lang="en-US">
              <a:solidFill>
                <a:srgbClr val="564B3C"/>
              </a:solidFill>
            </a:endParaRPr>
          </a:p>
        </p:txBody>
      </p:sp>
      <p:sp>
        <p:nvSpPr>
          <p:cNvPr id="12" name="Slide Number Placeholder 11"/>
          <p:cNvSpPr>
            <a:spLocks noGrp="1"/>
          </p:cNvSpPr>
          <p:nvPr>
            <p:ph type="sldNum" sz="quarter" idx="16"/>
          </p:nvPr>
        </p:nvSpPr>
        <p:spPr/>
        <p:txBody>
          <a:bodyPr rtlCol="0"/>
          <a:lstStyle/>
          <a:p>
            <a:fld id="{F0C94032-CD4C-4C25-B0C2-CEC720522D9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64B3C"/>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8476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176933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dirty="0">
              <a:solidFill>
                <a:srgbClr val="564B3C"/>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3805478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20547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23A271A1-F6D6-438B-A432-4747EE7ECD40}" type="datetimeFigureOut">
              <a:rPr lang="en-US" smtClean="0">
                <a:solidFill>
                  <a:srgbClr val="564B3C"/>
                </a:solidFill>
              </a:rPr>
              <a:pPr/>
              <a:t>7/15/2014</a:t>
            </a:fld>
            <a:endParaRPr lang="en-US">
              <a:solidFill>
                <a:srgbClr val="564B3C"/>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564B3C"/>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extLst>
      <p:ext uri="{BB962C8B-B14F-4D97-AF65-F5344CB8AC3E}">
        <p14:creationId xmlns:p14="http://schemas.microsoft.com/office/powerpoint/2010/main" val="10165225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solidFill>
                  <a:srgbClr val="564B3C"/>
                </a:solidFill>
              </a:rPr>
              <a:pPr/>
              <a:t>7/15/2014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a:p>
        </p:txBody>
      </p:sp>
    </p:spTree>
    <p:extLst>
      <p:ext uri="{BB962C8B-B14F-4D97-AF65-F5344CB8AC3E}">
        <p14:creationId xmlns:p14="http://schemas.microsoft.com/office/powerpoint/2010/main" val="1061308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3A271A1-F6D6-438B-A432-4747EE7ECD40}" type="datetimeFigureOut">
              <a:rPr lang="en-US" smtClean="0">
                <a:solidFill>
                  <a:srgbClr val="564B3C"/>
                </a:solidFill>
              </a:rPr>
              <a:pPr/>
              <a:t>7/15/2014</a:t>
            </a:fld>
            <a:endParaRPr lang="en-US" dirty="0">
              <a:solidFill>
                <a:srgbClr val="564B3C"/>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564B3C"/>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207620813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FA3CA3A-04F9-4457-81EA-E09B0F477601}" type="datetimeFigureOut">
              <a:rPr lang="en-US" smtClean="0"/>
              <a:t>7/15/2014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34034A-5A10-4F4C-B904-DE304D26BB16}"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3CA3A-04F9-4457-81EA-E09B0F477601}" type="datetimeFigureOut">
              <a:rPr lang="en-US" smtClean="0"/>
              <a:t>7/15/2014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3CA3A-04F9-4457-81EA-E09B0F477601}" type="datetimeFigureOut">
              <a:rPr lang="en-US" smtClean="0"/>
              <a:t>7/15/2014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34034A-5A10-4F4C-B904-DE304D26BB1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8FA3CA3A-04F9-4457-81EA-E09B0F477601}" type="datetimeFigureOut">
              <a:rPr lang="en-US" smtClean="0"/>
              <a:t>7/15/2014</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4034034A-5A10-4F4C-B904-DE304D26BB1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8FA3CA3A-04F9-4457-81EA-E09B0F477601}" type="datetimeFigureOut">
              <a:rPr lang="en-US" smtClean="0"/>
              <a:t>7/15/2014</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4034034A-5A10-4F4C-B904-DE304D26BB1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8.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FA3CA3A-04F9-4457-81EA-E09B0F477601}" type="datetimeFigureOut">
              <a:rPr lang="en-US" smtClean="0"/>
              <a:t>7/15/2014</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4034034A-5A10-4F4C-B904-DE304D26BB1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032" name="AutoShape 3"/>
            <p:cNvSpPr>
              <a:spLocks noChangeArrowheads="1"/>
            </p:cNvSpPr>
            <p:nvPr/>
          </p:nvSpPr>
          <p:spPr bwMode="auto">
            <a:xfrm>
              <a:off x="-2040" y="432"/>
              <a:ext cx="2592" cy="1968"/>
            </a:xfrm>
            <a:custGeom>
              <a:avLst/>
              <a:gdLst>
                <a:gd name="T0" fmla="*/ 3 w 64000"/>
                <a:gd name="T1" fmla="*/ 0 h 64000"/>
                <a:gd name="T2" fmla="*/ 4 w 64000"/>
                <a:gd name="T3" fmla="*/ 1 h 64000"/>
                <a:gd name="T4" fmla="*/ 3 w 64000"/>
                <a:gd name="T5" fmla="*/ 2 h 64000"/>
                <a:gd name="T6" fmla="*/ 3 w 64000"/>
                <a:gd name="T7" fmla="*/ 2 h 64000"/>
                <a:gd name="T8" fmla="*/ 3 w 64000"/>
                <a:gd name="T9" fmla="*/ 2 h 64000"/>
                <a:gd name="T10" fmla="*/ 3 w 64000"/>
                <a:gd name="T11" fmla="*/ 2 h 64000"/>
                <a:gd name="T12" fmla="*/ 3 w 64000"/>
                <a:gd name="T13" fmla="*/ 0 h 64000"/>
                <a:gd name="T14" fmla="*/ 3 w 64000"/>
                <a:gd name="T15" fmla="*/ 0 h 64000"/>
                <a:gd name="T16" fmla="*/ 3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1033" name="AutoShape 4"/>
            <p:cNvSpPr>
              <a:spLocks noChangeArrowheads="1"/>
            </p:cNvSpPr>
            <p:nvPr/>
          </p:nvSpPr>
          <p:spPr bwMode="auto">
            <a:xfrm>
              <a:off x="-1528" y="0"/>
              <a:ext cx="1949" cy="1987"/>
            </a:xfrm>
            <a:custGeom>
              <a:avLst/>
              <a:gdLst>
                <a:gd name="T0" fmla="*/ 1 w 64000"/>
                <a:gd name="T1" fmla="*/ 0 h 64000"/>
                <a:gd name="T2" fmla="*/ 2 w 64000"/>
                <a:gd name="T3" fmla="*/ 1 h 64000"/>
                <a:gd name="T4" fmla="*/ 1 w 64000"/>
                <a:gd name="T5" fmla="*/ 2 h 64000"/>
                <a:gd name="T6" fmla="*/ 1 w 64000"/>
                <a:gd name="T7" fmla="*/ 2 h 64000"/>
                <a:gd name="T8" fmla="*/ 1 w 64000"/>
                <a:gd name="T9" fmla="*/ 2 h 64000"/>
                <a:gd name="T10" fmla="*/ 1 w 64000"/>
                <a:gd name="T11" fmla="*/ 2 h 64000"/>
                <a:gd name="T12" fmla="*/ 1 w 64000"/>
                <a:gd name="T13" fmla="*/ 0 h 64000"/>
                <a:gd name="T14" fmla="*/ 1 w 64000"/>
                <a:gd name="T15" fmla="*/ 0 h 64000"/>
                <a:gd name="T16" fmla="*/ 1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grpSp>
      <p:sp>
        <p:nvSpPr>
          <p:cNvPr id="1027" name="Rectangle 6"/>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defRPr/>
            </a:pPr>
            <a:endParaRPr lang="en-US">
              <a:solidFill>
                <a:srgbClr val="000000"/>
              </a:solidFill>
            </a:endParaRPr>
          </a:p>
        </p:txBody>
      </p:sp>
      <p:sp>
        <p:nvSpPr>
          <p:cNvPr id="4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defRPr/>
            </a:pPr>
            <a:endParaRPr lang="en-US">
              <a:solidFill>
                <a:srgbClr val="000000"/>
              </a:solidFill>
            </a:endParaRPr>
          </a:p>
        </p:txBody>
      </p:sp>
      <p:sp>
        <p:nvSpPr>
          <p:cNvPr id="4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defRPr/>
            </a:pPr>
            <a:fld id="{A3C8C285-0877-4AEC-B4EB-E1AFD9BFB5C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354922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831"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32" r:id="rId14"/>
    <p:sldLayoutId id="2147483805" r:id="rId15"/>
  </p:sldLayoutIdLst>
  <p:txStyles>
    <p:titleStyle>
      <a:lvl1pPr algn="l" rtl="0" eaLnBrk="0" fontAlgn="base" hangingPunct="0">
        <a:spcBef>
          <a:spcPct val="0"/>
        </a:spcBef>
        <a:spcAft>
          <a:spcPct val="0"/>
        </a:spcAft>
        <a:defRPr sz="4400">
          <a:solidFill>
            <a:srgbClr val="000099"/>
          </a:solidFill>
          <a:latin typeface="+mj-lt"/>
          <a:ea typeface="+mj-ea"/>
          <a:cs typeface="+mj-cs"/>
        </a:defRPr>
      </a:lvl1pPr>
      <a:lvl2pPr algn="l" rtl="0" eaLnBrk="0" fontAlgn="base" hangingPunct="0">
        <a:spcBef>
          <a:spcPct val="0"/>
        </a:spcBef>
        <a:spcAft>
          <a:spcPct val="0"/>
        </a:spcAft>
        <a:defRPr sz="4400">
          <a:solidFill>
            <a:srgbClr val="000099"/>
          </a:solidFill>
          <a:latin typeface="Arial" charset="0"/>
        </a:defRPr>
      </a:lvl2pPr>
      <a:lvl3pPr algn="l" rtl="0" eaLnBrk="0" fontAlgn="base" hangingPunct="0">
        <a:spcBef>
          <a:spcPct val="0"/>
        </a:spcBef>
        <a:spcAft>
          <a:spcPct val="0"/>
        </a:spcAft>
        <a:defRPr sz="4400">
          <a:solidFill>
            <a:srgbClr val="000099"/>
          </a:solidFill>
          <a:latin typeface="Arial" charset="0"/>
        </a:defRPr>
      </a:lvl3pPr>
      <a:lvl4pPr algn="l" rtl="0" eaLnBrk="0" fontAlgn="base" hangingPunct="0">
        <a:spcBef>
          <a:spcPct val="0"/>
        </a:spcBef>
        <a:spcAft>
          <a:spcPct val="0"/>
        </a:spcAft>
        <a:defRPr sz="4400">
          <a:solidFill>
            <a:srgbClr val="000099"/>
          </a:solidFill>
          <a:latin typeface="Arial" charset="0"/>
        </a:defRPr>
      </a:lvl4pPr>
      <a:lvl5pPr algn="l" rtl="0" eaLnBrk="0" fontAlgn="base" hangingPunct="0">
        <a:spcBef>
          <a:spcPct val="0"/>
        </a:spcBef>
        <a:spcAft>
          <a:spcPct val="0"/>
        </a:spcAft>
        <a:defRPr sz="4400">
          <a:solidFill>
            <a:srgbClr val="000099"/>
          </a:solidFill>
          <a:latin typeface="Arial" charset="0"/>
        </a:defRPr>
      </a:lvl5pPr>
      <a:lvl6pPr marL="457200" algn="l" rtl="0" fontAlgn="base">
        <a:spcBef>
          <a:spcPct val="0"/>
        </a:spcBef>
        <a:spcAft>
          <a:spcPct val="0"/>
        </a:spcAft>
        <a:defRPr sz="4400">
          <a:solidFill>
            <a:srgbClr val="000099"/>
          </a:solidFill>
          <a:latin typeface="Arial" charset="0"/>
        </a:defRPr>
      </a:lvl6pPr>
      <a:lvl7pPr marL="914400" algn="l" rtl="0" fontAlgn="base">
        <a:spcBef>
          <a:spcPct val="0"/>
        </a:spcBef>
        <a:spcAft>
          <a:spcPct val="0"/>
        </a:spcAft>
        <a:defRPr sz="4400">
          <a:solidFill>
            <a:srgbClr val="000099"/>
          </a:solidFill>
          <a:latin typeface="Arial" charset="0"/>
        </a:defRPr>
      </a:lvl7pPr>
      <a:lvl8pPr marL="1371600" algn="l" rtl="0" fontAlgn="base">
        <a:spcBef>
          <a:spcPct val="0"/>
        </a:spcBef>
        <a:spcAft>
          <a:spcPct val="0"/>
        </a:spcAft>
        <a:defRPr sz="4400">
          <a:solidFill>
            <a:srgbClr val="000099"/>
          </a:solidFill>
          <a:latin typeface="Arial" charset="0"/>
        </a:defRPr>
      </a:lvl8pPr>
      <a:lvl9pPr marL="1828800" algn="l" rtl="0" fontAlgn="base">
        <a:spcBef>
          <a:spcPct val="0"/>
        </a:spcBef>
        <a:spcAft>
          <a:spcPct val="0"/>
        </a:spcAft>
        <a:defRPr sz="4400">
          <a:solidFill>
            <a:srgbClr val="000099"/>
          </a:solidFill>
          <a:latin typeface="Arial" charset="0"/>
        </a:defRPr>
      </a:lvl9pPr>
    </p:titleStyle>
    <p:bodyStyle>
      <a:lvl1pPr marL="342900" indent="-342900" algn="l" rtl="0" eaLnBrk="0" fontAlgn="base" hangingPunct="0">
        <a:spcBef>
          <a:spcPct val="20000"/>
        </a:spcBef>
        <a:spcAft>
          <a:spcPct val="0"/>
        </a:spcAft>
        <a:buClr>
          <a:srgbClr val="000099"/>
        </a:buClr>
        <a:buFont typeface="Wingdings" pitchFamily="2" charset="2"/>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Wingdings" pitchFamily="2" charset="2"/>
        <a:buChar char="l"/>
        <a:defRPr sz="2100">
          <a:solidFill>
            <a:schemeClr val="tx1"/>
          </a:solidFill>
          <a:latin typeface="+mn-lt"/>
        </a:defRPr>
      </a:lvl2pPr>
      <a:lvl3pPr marL="1143000" indent="-228600" algn="l" rtl="0" eaLnBrk="0" fontAlgn="base" hangingPunct="0">
        <a:spcBef>
          <a:spcPct val="20000"/>
        </a:spcBef>
        <a:spcAft>
          <a:spcPct val="0"/>
        </a:spcAft>
        <a:buClr>
          <a:srgbClr val="000099"/>
        </a:buClr>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000099"/>
        </a:buClr>
        <a:buFont typeface="Wingdings" pitchFamily="2" charset="2"/>
        <a:buChar char="l"/>
        <a:defRPr sz="1700">
          <a:solidFill>
            <a:schemeClr val="tx1"/>
          </a:solidFill>
          <a:latin typeface="+mn-lt"/>
        </a:defRPr>
      </a:lvl4pPr>
      <a:lvl5pPr marL="2057400" indent="-228600" algn="l" rtl="0" eaLnBrk="0" fontAlgn="base" hangingPunct="0">
        <a:spcBef>
          <a:spcPct val="20000"/>
        </a:spcBef>
        <a:spcAft>
          <a:spcPct val="0"/>
        </a:spcAft>
        <a:buClr>
          <a:srgbClr val="000099"/>
        </a:buClr>
        <a:buFont typeface="Wingdings" pitchFamily="2" charset="2"/>
        <a:buChar char="¡"/>
        <a:defRPr sz="1700">
          <a:solidFill>
            <a:schemeClr val="tx1"/>
          </a:solidFill>
          <a:latin typeface="+mn-lt"/>
        </a:defRPr>
      </a:lvl5pPr>
      <a:lvl6pPr marL="2514600" indent="-228600" algn="l" rtl="0" fontAlgn="base">
        <a:spcBef>
          <a:spcPct val="20000"/>
        </a:spcBef>
        <a:spcAft>
          <a:spcPct val="0"/>
        </a:spcAft>
        <a:buClr>
          <a:srgbClr val="000099"/>
        </a:buClr>
        <a:buFont typeface="Wingdings" pitchFamily="2" charset="2"/>
        <a:buChar char="¡"/>
        <a:defRPr sz="1700">
          <a:solidFill>
            <a:schemeClr val="tx1"/>
          </a:solidFill>
          <a:latin typeface="+mn-lt"/>
        </a:defRPr>
      </a:lvl6pPr>
      <a:lvl7pPr marL="2971800" indent="-228600" algn="l" rtl="0" fontAlgn="base">
        <a:spcBef>
          <a:spcPct val="20000"/>
        </a:spcBef>
        <a:spcAft>
          <a:spcPct val="0"/>
        </a:spcAft>
        <a:buClr>
          <a:srgbClr val="000099"/>
        </a:buClr>
        <a:buFont typeface="Wingdings" pitchFamily="2" charset="2"/>
        <a:buChar char="¡"/>
        <a:defRPr sz="1700">
          <a:solidFill>
            <a:schemeClr val="tx1"/>
          </a:solidFill>
          <a:latin typeface="+mn-lt"/>
        </a:defRPr>
      </a:lvl7pPr>
      <a:lvl8pPr marL="3429000" indent="-228600" algn="l" rtl="0" fontAlgn="base">
        <a:spcBef>
          <a:spcPct val="20000"/>
        </a:spcBef>
        <a:spcAft>
          <a:spcPct val="0"/>
        </a:spcAft>
        <a:buClr>
          <a:srgbClr val="000099"/>
        </a:buClr>
        <a:buFont typeface="Wingdings" pitchFamily="2" charset="2"/>
        <a:buChar char="¡"/>
        <a:defRPr sz="1700">
          <a:solidFill>
            <a:schemeClr val="tx1"/>
          </a:solidFill>
          <a:latin typeface="+mn-lt"/>
        </a:defRPr>
      </a:lvl8pPr>
      <a:lvl9pPr marL="3886200" indent="-228600" algn="l" rtl="0" fontAlgn="base">
        <a:spcBef>
          <a:spcPct val="20000"/>
        </a:spcBef>
        <a:spcAft>
          <a:spcPct val="0"/>
        </a:spcAft>
        <a:buClr>
          <a:srgbClr val="000099"/>
        </a:buClr>
        <a:buFont typeface="Wingdings" pitchFamily="2" charset="2"/>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a:ext uri="{FAA26D3D-D897-4be2-8F04-BA451C77F1D7}">
              <ma14:placeholderFlag xmlns="" xmlns:ma14="http://schemas.microsoft.com/office/mac/drawingml/2011/main" val="1"/>
            </a:ext>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1028" name="Picture 1" descr="CEEDAR-LogoFinal-simple-white-17.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93252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3A271A1-F6D6-438B-A432-4747EE7ECD40}" type="datetimeFigureOut">
              <a:rPr lang="en-US" smtClean="0">
                <a:solidFill>
                  <a:srgbClr val="564B3C"/>
                </a:solidFill>
              </a:rPr>
              <a:pPr/>
              <a:t>7/15/2014</a:t>
            </a:fld>
            <a:endParaRPr lang="en-US" dirty="0">
              <a:solidFill>
                <a:srgbClr val="564B3C"/>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564B3C"/>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65725797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sberkele@gmu.edu" TargetMode="External"/><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gmu.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54.w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524001"/>
            <a:ext cx="5723468" cy="1828800"/>
          </a:xfrm>
        </p:spPr>
        <p:txBody>
          <a:bodyPr>
            <a:noAutofit/>
          </a:bodyPr>
          <a:lstStyle/>
          <a:p>
            <a:r>
              <a:rPr lang="en-US" sz="2800" dirty="0" smtClean="0"/>
              <a:t>Effective Teacher Preparation </a:t>
            </a:r>
            <a:br>
              <a:rPr lang="en-US" sz="2800" dirty="0" smtClean="0"/>
            </a:br>
            <a:r>
              <a:rPr lang="en-US" sz="2800" dirty="0" smtClean="0"/>
              <a:t>Starts with Effective Teaching: </a:t>
            </a:r>
            <a:br>
              <a:rPr lang="en-US" sz="2800" dirty="0" smtClean="0"/>
            </a:br>
            <a:r>
              <a:rPr lang="en-US" sz="2800" dirty="0" smtClean="0"/>
              <a:t>Strategies from Cognitive Psychology about Learning and Memory</a:t>
            </a:r>
            <a:endParaRPr lang="en-US" sz="2800" dirty="0"/>
          </a:p>
        </p:txBody>
      </p:sp>
      <p:sp>
        <p:nvSpPr>
          <p:cNvPr id="3" name="Subtitle 2"/>
          <p:cNvSpPr>
            <a:spLocks noGrp="1"/>
          </p:cNvSpPr>
          <p:nvPr>
            <p:ph type="subTitle" idx="1"/>
          </p:nvPr>
        </p:nvSpPr>
        <p:spPr>
          <a:xfrm>
            <a:off x="1371600" y="3657600"/>
            <a:ext cx="6248400" cy="1752600"/>
          </a:xfrm>
        </p:spPr>
        <p:txBody>
          <a:bodyPr>
            <a:normAutofit fontScale="85000" lnSpcReduction="20000"/>
          </a:bodyPr>
          <a:lstStyle/>
          <a:p>
            <a:r>
              <a:rPr lang="en-US" sz="2600" i="1" dirty="0" smtClean="0"/>
              <a:t>Carolyn Dufault, Ph.D.</a:t>
            </a:r>
          </a:p>
          <a:p>
            <a:r>
              <a:rPr lang="en-US" sz="2600" i="1" dirty="0" smtClean="0"/>
              <a:t>Sheri Berkeley, Ph.D.</a:t>
            </a:r>
          </a:p>
          <a:p>
            <a:r>
              <a:rPr lang="en-US" sz="2600" i="1" dirty="0" smtClean="0"/>
              <a:t>Mary Brownell, Ph.D.</a:t>
            </a:r>
          </a:p>
          <a:p>
            <a:endParaRPr lang="en-US" sz="2000" dirty="0"/>
          </a:p>
          <a:p>
            <a:r>
              <a:rPr lang="en-US" sz="2600" dirty="0" smtClean="0"/>
              <a:t>Moderator: Heather Hayes, Ph.D.</a:t>
            </a:r>
          </a:p>
        </p:txBody>
      </p:sp>
    </p:spTree>
    <p:extLst>
      <p:ext uri="{BB962C8B-B14F-4D97-AF65-F5344CB8AC3E}">
        <p14:creationId xmlns:p14="http://schemas.microsoft.com/office/powerpoint/2010/main" val="1353560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Book about </a:t>
            </a:r>
            <a:r>
              <a:rPr lang="en-US" dirty="0"/>
              <a:t>learning (</a:t>
            </a:r>
            <a:r>
              <a:rPr lang="en-US" dirty="0" smtClean="0"/>
              <a:t>continued 2)</a:t>
            </a:r>
            <a:endParaRPr lang="en-US" dirty="0"/>
          </a:p>
        </p:txBody>
      </p:sp>
      <p:pic>
        <p:nvPicPr>
          <p:cNvPr id="2" name="Picture 1" descr="Using reflection and metacognition to improve student learning, by Kaplan, Silver, Lacaque-Manty, and Meizlish" title="Book cover 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5834" y="515377"/>
            <a:ext cx="3879644" cy="5737397"/>
          </a:xfrm>
          <a:prstGeom prst="rect">
            <a:avLst/>
          </a:prstGeom>
        </p:spPr>
      </p:pic>
    </p:spTree>
    <p:extLst>
      <p:ext uri="{BB962C8B-B14F-4D97-AF65-F5344CB8AC3E}">
        <p14:creationId xmlns:p14="http://schemas.microsoft.com/office/powerpoint/2010/main" val="1329366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Article about learning</a:t>
            </a:r>
            <a:endParaRPr lang="en-US" dirty="0"/>
          </a:p>
        </p:txBody>
      </p:sp>
      <p:pic>
        <p:nvPicPr>
          <p:cNvPr id="1026" name="Picture 2" descr="Improving students' learning iwth effective learning technqiues: Promising directions from cognitive and educational psychology, by Dunlosky, Rawson, Marsh, Nathan, and Willingham" title="image of first page of stud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848" y="769055"/>
            <a:ext cx="7233218" cy="4497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20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Book about learning </a:t>
            </a:r>
            <a:r>
              <a:rPr lang="en-US" dirty="0"/>
              <a:t>(</a:t>
            </a:r>
            <a:r>
              <a:rPr lang="en-US" dirty="0" smtClean="0"/>
              <a:t>continued 3)</a:t>
            </a:r>
            <a:endParaRPr lang="en-US" dirty="0"/>
          </a:p>
        </p:txBody>
      </p:sp>
      <p:pic>
        <p:nvPicPr>
          <p:cNvPr id="2" name="Picture 1" descr="Applying science of learning in education: Infusing psychological science into the curriculum, edited by Benassi, Overson, and Hakala" title="Book cover 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1400" y="533400"/>
            <a:ext cx="4508500" cy="5778500"/>
          </a:xfrm>
          <a:prstGeom prst="rect">
            <a:avLst/>
          </a:prstGeom>
        </p:spPr>
      </p:pic>
    </p:spTree>
    <p:extLst>
      <p:ext uri="{BB962C8B-B14F-4D97-AF65-F5344CB8AC3E}">
        <p14:creationId xmlns:p14="http://schemas.microsoft.com/office/powerpoint/2010/main" val="91921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Pop Quiz!</a:t>
            </a:r>
            <a:endParaRPr lang="en-US" dirty="0"/>
          </a:p>
        </p:txBody>
      </p:sp>
      <p:sp>
        <p:nvSpPr>
          <p:cNvPr id="2" name="Freeform 1"/>
          <p:cNvSpPr/>
          <p:nvPr/>
        </p:nvSpPr>
        <p:spPr>
          <a:xfrm>
            <a:off x="1198272" y="2124292"/>
            <a:ext cx="6816518" cy="1126216"/>
          </a:xfrm>
          <a:custGeom>
            <a:avLst/>
            <a:gdLst>
              <a:gd name="connsiteX0" fmla="*/ 135960 w 4168134"/>
              <a:gd name="connsiteY0" fmla="*/ 506776 h 2214390"/>
              <a:gd name="connsiteX1" fmla="*/ 91893 w 4168134"/>
              <a:gd name="connsiteY1" fmla="*/ 451692 h 2214390"/>
              <a:gd name="connsiteX2" fmla="*/ 80876 w 4168134"/>
              <a:gd name="connsiteY2" fmla="*/ 418641 h 2214390"/>
              <a:gd name="connsiteX3" fmla="*/ 58842 w 4168134"/>
              <a:gd name="connsiteY3" fmla="*/ 385590 h 2214390"/>
              <a:gd name="connsiteX4" fmla="*/ 47825 w 4168134"/>
              <a:gd name="connsiteY4" fmla="*/ 341523 h 2214390"/>
              <a:gd name="connsiteX5" fmla="*/ 3758 w 4168134"/>
              <a:gd name="connsiteY5" fmla="*/ 253388 h 2214390"/>
              <a:gd name="connsiteX6" fmla="*/ 36808 w 4168134"/>
              <a:gd name="connsiteY6" fmla="*/ 22034 h 2214390"/>
              <a:gd name="connsiteX7" fmla="*/ 69859 w 4168134"/>
              <a:gd name="connsiteY7" fmla="*/ 0 h 2214390"/>
              <a:gd name="connsiteX8" fmla="*/ 246129 w 4168134"/>
              <a:gd name="connsiteY8" fmla="*/ 11017 h 2214390"/>
              <a:gd name="connsiteX9" fmla="*/ 312230 w 4168134"/>
              <a:gd name="connsiteY9" fmla="*/ 55084 h 2214390"/>
              <a:gd name="connsiteX10" fmla="*/ 323247 w 4168134"/>
              <a:gd name="connsiteY10" fmla="*/ 99152 h 2214390"/>
              <a:gd name="connsiteX11" fmla="*/ 389348 w 4168134"/>
              <a:gd name="connsiteY11" fmla="*/ 198304 h 2214390"/>
              <a:gd name="connsiteX12" fmla="*/ 433416 w 4168134"/>
              <a:gd name="connsiteY12" fmla="*/ 264405 h 2214390"/>
              <a:gd name="connsiteX13" fmla="*/ 477483 w 4168134"/>
              <a:gd name="connsiteY13" fmla="*/ 363557 h 2214390"/>
              <a:gd name="connsiteX14" fmla="*/ 510534 w 4168134"/>
              <a:gd name="connsiteY14" fmla="*/ 440675 h 2214390"/>
              <a:gd name="connsiteX15" fmla="*/ 554601 w 4168134"/>
              <a:gd name="connsiteY15" fmla="*/ 506776 h 2214390"/>
              <a:gd name="connsiteX16" fmla="*/ 631719 w 4168134"/>
              <a:gd name="connsiteY16" fmla="*/ 605928 h 2214390"/>
              <a:gd name="connsiteX17" fmla="*/ 686804 w 4168134"/>
              <a:gd name="connsiteY17" fmla="*/ 661012 h 2214390"/>
              <a:gd name="connsiteX18" fmla="*/ 741888 w 4168134"/>
              <a:gd name="connsiteY18" fmla="*/ 738130 h 2214390"/>
              <a:gd name="connsiteX19" fmla="*/ 807989 w 4168134"/>
              <a:gd name="connsiteY19" fmla="*/ 804231 h 2214390"/>
              <a:gd name="connsiteX20" fmla="*/ 918158 w 4168134"/>
              <a:gd name="connsiteY20" fmla="*/ 837282 h 2214390"/>
              <a:gd name="connsiteX21" fmla="*/ 1039343 w 4168134"/>
              <a:gd name="connsiteY21" fmla="*/ 826265 h 2214390"/>
              <a:gd name="connsiteX22" fmla="*/ 1072394 w 4168134"/>
              <a:gd name="connsiteY22" fmla="*/ 804231 h 2214390"/>
              <a:gd name="connsiteX23" fmla="*/ 1105445 w 4168134"/>
              <a:gd name="connsiteY23" fmla="*/ 771181 h 2214390"/>
              <a:gd name="connsiteX24" fmla="*/ 1160529 w 4168134"/>
              <a:gd name="connsiteY24" fmla="*/ 705080 h 2214390"/>
              <a:gd name="connsiteX25" fmla="*/ 1314765 w 4168134"/>
              <a:gd name="connsiteY25" fmla="*/ 672029 h 2214390"/>
              <a:gd name="connsiteX26" fmla="*/ 1424934 w 4168134"/>
              <a:gd name="connsiteY26" fmla="*/ 683046 h 2214390"/>
              <a:gd name="connsiteX27" fmla="*/ 1469001 w 4168134"/>
              <a:gd name="connsiteY27" fmla="*/ 749147 h 2214390"/>
              <a:gd name="connsiteX28" fmla="*/ 1502052 w 4168134"/>
              <a:gd name="connsiteY28" fmla="*/ 782198 h 2214390"/>
              <a:gd name="connsiteX29" fmla="*/ 1524086 w 4168134"/>
              <a:gd name="connsiteY29" fmla="*/ 848299 h 2214390"/>
              <a:gd name="connsiteX30" fmla="*/ 1568153 w 4168134"/>
              <a:gd name="connsiteY30" fmla="*/ 914400 h 2214390"/>
              <a:gd name="connsiteX31" fmla="*/ 1590187 w 4168134"/>
              <a:gd name="connsiteY31" fmla="*/ 980501 h 2214390"/>
              <a:gd name="connsiteX32" fmla="*/ 1601204 w 4168134"/>
              <a:gd name="connsiteY32" fmla="*/ 1013552 h 2214390"/>
              <a:gd name="connsiteX33" fmla="*/ 1623237 w 4168134"/>
              <a:gd name="connsiteY33" fmla="*/ 1057619 h 2214390"/>
              <a:gd name="connsiteX34" fmla="*/ 1645271 w 4168134"/>
              <a:gd name="connsiteY34" fmla="*/ 1134737 h 2214390"/>
              <a:gd name="connsiteX35" fmla="*/ 1656288 w 4168134"/>
              <a:gd name="connsiteY35" fmla="*/ 1167788 h 2214390"/>
              <a:gd name="connsiteX36" fmla="*/ 1733406 w 4168134"/>
              <a:gd name="connsiteY36" fmla="*/ 1255923 h 2214390"/>
              <a:gd name="connsiteX37" fmla="*/ 1799507 w 4168134"/>
              <a:gd name="connsiteY37" fmla="*/ 1299990 h 2214390"/>
              <a:gd name="connsiteX38" fmla="*/ 1986794 w 4168134"/>
              <a:gd name="connsiteY38" fmla="*/ 1266940 h 2214390"/>
              <a:gd name="connsiteX39" fmla="*/ 2008828 w 4168134"/>
              <a:gd name="connsiteY39" fmla="*/ 1233889 h 2214390"/>
              <a:gd name="connsiteX40" fmla="*/ 2107980 w 4168134"/>
              <a:gd name="connsiteY40" fmla="*/ 1134737 h 2214390"/>
              <a:gd name="connsiteX41" fmla="*/ 2141030 w 4168134"/>
              <a:gd name="connsiteY41" fmla="*/ 1101687 h 2214390"/>
              <a:gd name="connsiteX42" fmla="*/ 2152047 w 4168134"/>
              <a:gd name="connsiteY42" fmla="*/ 1068636 h 2214390"/>
              <a:gd name="connsiteX43" fmla="*/ 2174081 w 4168134"/>
              <a:gd name="connsiteY43" fmla="*/ 1035586 h 2214390"/>
              <a:gd name="connsiteX44" fmla="*/ 2394418 w 4168134"/>
              <a:gd name="connsiteY44" fmla="*/ 1002535 h 2214390"/>
              <a:gd name="connsiteX45" fmla="*/ 2603739 w 4168134"/>
              <a:gd name="connsiteY45" fmla="*/ 991518 h 2214390"/>
              <a:gd name="connsiteX46" fmla="*/ 2669840 w 4168134"/>
              <a:gd name="connsiteY46" fmla="*/ 1035586 h 2214390"/>
              <a:gd name="connsiteX47" fmla="*/ 2713907 w 4168134"/>
              <a:gd name="connsiteY47" fmla="*/ 1090670 h 2214390"/>
              <a:gd name="connsiteX48" fmla="*/ 2735941 w 4168134"/>
              <a:gd name="connsiteY48" fmla="*/ 1123721 h 2214390"/>
              <a:gd name="connsiteX49" fmla="*/ 2802042 w 4168134"/>
              <a:gd name="connsiteY49" fmla="*/ 1178805 h 2214390"/>
              <a:gd name="connsiteX50" fmla="*/ 2879160 w 4168134"/>
              <a:gd name="connsiteY50" fmla="*/ 1101687 h 2214390"/>
              <a:gd name="connsiteX51" fmla="*/ 2879160 w 4168134"/>
              <a:gd name="connsiteY51" fmla="*/ 1101687 h 2214390"/>
              <a:gd name="connsiteX52" fmla="*/ 2945261 w 4168134"/>
              <a:gd name="connsiteY52" fmla="*/ 1057619 h 2214390"/>
              <a:gd name="connsiteX53" fmla="*/ 3121531 w 4168134"/>
              <a:gd name="connsiteY53" fmla="*/ 1068636 h 2214390"/>
              <a:gd name="connsiteX54" fmla="*/ 3165599 w 4168134"/>
              <a:gd name="connsiteY54" fmla="*/ 1079653 h 2214390"/>
              <a:gd name="connsiteX55" fmla="*/ 3176616 w 4168134"/>
              <a:gd name="connsiteY55" fmla="*/ 1112704 h 2214390"/>
              <a:gd name="connsiteX56" fmla="*/ 3209666 w 4168134"/>
              <a:gd name="connsiteY56" fmla="*/ 1123721 h 2214390"/>
              <a:gd name="connsiteX57" fmla="*/ 3242717 w 4168134"/>
              <a:gd name="connsiteY57" fmla="*/ 1145754 h 2214390"/>
              <a:gd name="connsiteX58" fmla="*/ 3352886 w 4168134"/>
              <a:gd name="connsiteY58" fmla="*/ 1222872 h 2214390"/>
              <a:gd name="connsiteX59" fmla="*/ 3463054 w 4168134"/>
              <a:gd name="connsiteY59" fmla="*/ 1255923 h 2214390"/>
              <a:gd name="connsiteX60" fmla="*/ 3540172 w 4168134"/>
              <a:gd name="connsiteY60" fmla="*/ 1266940 h 2214390"/>
              <a:gd name="connsiteX61" fmla="*/ 3639324 w 4168134"/>
              <a:gd name="connsiteY61" fmla="*/ 1322024 h 2214390"/>
              <a:gd name="connsiteX62" fmla="*/ 3672375 w 4168134"/>
              <a:gd name="connsiteY62" fmla="*/ 1355075 h 2214390"/>
              <a:gd name="connsiteX63" fmla="*/ 3716442 w 4168134"/>
              <a:gd name="connsiteY63" fmla="*/ 1377109 h 2214390"/>
              <a:gd name="connsiteX64" fmla="*/ 3760510 w 4168134"/>
              <a:gd name="connsiteY64" fmla="*/ 1410159 h 2214390"/>
              <a:gd name="connsiteX65" fmla="*/ 3804577 w 4168134"/>
              <a:gd name="connsiteY65" fmla="*/ 1432193 h 2214390"/>
              <a:gd name="connsiteX66" fmla="*/ 3870678 w 4168134"/>
              <a:gd name="connsiteY66" fmla="*/ 1465243 h 2214390"/>
              <a:gd name="connsiteX67" fmla="*/ 3936780 w 4168134"/>
              <a:gd name="connsiteY67" fmla="*/ 1520328 h 2214390"/>
              <a:gd name="connsiteX68" fmla="*/ 4002881 w 4168134"/>
              <a:gd name="connsiteY68" fmla="*/ 1564395 h 2214390"/>
              <a:gd name="connsiteX69" fmla="*/ 4102033 w 4168134"/>
              <a:gd name="connsiteY69" fmla="*/ 1619480 h 2214390"/>
              <a:gd name="connsiteX70" fmla="*/ 4168134 w 4168134"/>
              <a:gd name="connsiteY70" fmla="*/ 1685581 h 2214390"/>
              <a:gd name="connsiteX71" fmla="*/ 4157117 w 4168134"/>
              <a:gd name="connsiteY71" fmla="*/ 1773716 h 2214390"/>
              <a:gd name="connsiteX72" fmla="*/ 4146100 w 4168134"/>
              <a:gd name="connsiteY72" fmla="*/ 1806766 h 2214390"/>
              <a:gd name="connsiteX73" fmla="*/ 4135083 w 4168134"/>
              <a:gd name="connsiteY73" fmla="*/ 1927952 h 2214390"/>
              <a:gd name="connsiteX74" fmla="*/ 4124066 w 4168134"/>
              <a:gd name="connsiteY74" fmla="*/ 1961002 h 2214390"/>
              <a:gd name="connsiteX75" fmla="*/ 4091016 w 4168134"/>
              <a:gd name="connsiteY75" fmla="*/ 1983036 h 2214390"/>
              <a:gd name="connsiteX76" fmla="*/ 4035931 w 4168134"/>
              <a:gd name="connsiteY76" fmla="*/ 2049137 h 2214390"/>
              <a:gd name="connsiteX77" fmla="*/ 3991864 w 4168134"/>
              <a:gd name="connsiteY77" fmla="*/ 2071171 h 2214390"/>
              <a:gd name="connsiteX78" fmla="*/ 3947796 w 4168134"/>
              <a:gd name="connsiteY78" fmla="*/ 2082188 h 2214390"/>
              <a:gd name="connsiteX79" fmla="*/ 3881695 w 4168134"/>
              <a:gd name="connsiteY79" fmla="*/ 2104222 h 2214390"/>
              <a:gd name="connsiteX80" fmla="*/ 3617290 w 4168134"/>
              <a:gd name="connsiteY80" fmla="*/ 2093205 h 2214390"/>
              <a:gd name="connsiteX81" fmla="*/ 3584240 w 4168134"/>
              <a:gd name="connsiteY81" fmla="*/ 2082188 h 2214390"/>
              <a:gd name="connsiteX82" fmla="*/ 3518139 w 4168134"/>
              <a:gd name="connsiteY82" fmla="*/ 2038121 h 2214390"/>
              <a:gd name="connsiteX83" fmla="*/ 3463054 w 4168134"/>
              <a:gd name="connsiteY83" fmla="*/ 1972019 h 2214390"/>
              <a:gd name="connsiteX84" fmla="*/ 3430004 w 4168134"/>
              <a:gd name="connsiteY84" fmla="*/ 1927952 h 2214390"/>
              <a:gd name="connsiteX85" fmla="*/ 3396953 w 4168134"/>
              <a:gd name="connsiteY85" fmla="*/ 1905918 h 2214390"/>
              <a:gd name="connsiteX86" fmla="*/ 3363902 w 4168134"/>
              <a:gd name="connsiteY86" fmla="*/ 1872868 h 2214390"/>
              <a:gd name="connsiteX87" fmla="*/ 3297801 w 4168134"/>
              <a:gd name="connsiteY87" fmla="*/ 1828800 h 2214390"/>
              <a:gd name="connsiteX88" fmla="*/ 3264751 w 4168134"/>
              <a:gd name="connsiteY88" fmla="*/ 1806766 h 2214390"/>
              <a:gd name="connsiteX89" fmla="*/ 3231700 w 4168134"/>
              <a:gd name="connsiteY89" fmla="*/ 1784733 h 2214390"/>
              <a:gd name="connsiteX90" fmla="*/ 3209666 w 4168134"/>
              <a:gd name="connsiteY90" fmla="*/ 1751682 h 2214390"/>
              <a:gd name="connsiteX91" fmla="*/ 3143565 w 4168134"/>
              <a:gd name="connsiteY91" fmla="*/ 1685581 h 2214390"/>
              <a:gd name="connsiteX92" fmla="*/ 3121531 w 4168134"/>
              <a:gd name="connsiteY92" fmla="*/ 1652530 h 2214390"/>
              <a:gd name="connsiteX93" fmla="*/ 3022380 w 4168134"/>
              <a:gd name="connsiteY93" fmla="*/ 1564395 h 2214390"/>
              <a:gd name="connsiteX94" fmla="*/ 2978312 w 4168134"/>
              <a:gd name="connsiteY94" fmla="*/ 1575412 h 2214390"/>
              <a:gd name="connsiteX95" fmla="*/ 2956278 w 4168134"/>
              <a:gd name="connsiteY95" fmla="*/ 1608463 h 2214390"/>
              <a:gd name="connsiteX96" fmla="*/ 2945261 w 4168134"/>
              <a:gd name="connsiteY96" fmla="*/ 1828800 h 2214390"/>
              <a:gd name="connsiteX97" fmla="*/ 2901194 w 4168134"/>
              <a:gd name="connsiteY97" fmla="*/ 1850834 h 2214390"/>
              <a:gd name="connsiteX98" fmla="*/ 2868143 w 4168134"/>
              <a:gd name="connsiteY98" fmla="*/ 1872868 h 2214390"/>
              <a:gd name="connsiteX99" fmla="*/ 2802042 w 4168134"/>
              <a:gd name="connsiteY99" fmla="*/ 1894901 h 2214390"/>
              <a:gd name="connsiteX100" fmla="*/ 2757975 w 4168134"/>
              <a:gd name="connsiteY100" fmla="*/ 1927952 h 2214390"/>
              <a:gd name="connsiteX101" fmla="*/ 2724924 w 4168134"/>
              <a:gd name="connsiteY101" fmla="*/ 1949986 h 2214390"/>
              <a:gd name="connsiteX102" fmla="*/ 2691873 w 4168134"/>
              <a:gd name="connsiteY102" fmla="*/ 1994053 h 2214390"/>
              <a:gd name="connsiteX103" fmla="*/ 2658823 w 4168134"/>
              <a:gd name="connsiteY103" fmla="*/ 2005070 h 2214390"/>
              <a:gd name="connsiteX104" fmla="*/ 2592722 w 4168134"/>
              <a:gd name="connsiteY104" fmla="*/ 2038121 h 2214390"/>
              <a:gd name="connsiteX105" fmla="*/ 2526620 w 4168134"/>
              <a:gd name="connsiteY105" fmla="*/ 2027104 h 2214390"/>
              <a:gd name="connsiteX106" fmla="*/ 2493570 w 4168134"/>
              <a:gd name="connsiteY106" fmla="*/ 1994053 h 2214390"/>
              <a:gd name="connsiteX107" fmla="*/ 2460519 w 4168134"/>
              <a:gd name="connsiteY107" fmla="*/ 1972019 h 2214390"/>
              <a:gd name="connsiteX108" fmla="*/ 2438486 w 4168134"/>
              <a:gd name="connsiteY108" fmla="*/ 1938969 h 2214390"/>
              <a:gd name="connsiteX109" fmla="*/ 2427469 w 4168134"/>
              <a:gd name="connsiteY109" fmla="*/ 1905918 h 2214390"/>
              <a:gd name="connsiteX110" fmla="*/ 2350351 w 4168134"/>
              <a:gd name="connsiteY110" fmla="*/ 1806766 h 2214390"/>
              <a:gd name="connsiteX111" fmla="*/ 2284249 w 4168134"/>
              <a:gd name="connsiteY111" fmla="*/ 1762699 h 2214390"/>
              <a:gd name="connsiteX112" fmla="*/ 2240182 w 4168134"/>
              <a:gd name="connsiteY112" fmla="*/ 1751682 h 2214390"/>
              <a:gd name="connsiteX113" fmla="*/ 2085946 w 4168134"/>
              <a:gd name="connsiteY113" fmla="*/ 1762699 h 2214390"/>
              <a:gd name="connsiteX114" fmla="*/ 2041878 w 4168134"/>
              <a:gd name="connsiteY114" fmla="*/ 1795749 h 2214390"/>
              <a:gd name="connsiteX115" fmla="*/ 2008828 w 4168134"/>
              <a:gd name="connsiteY115" fmla="*/ 1861851 h 2214390"/>
              <a:gd name="connsiteX116" fmla="*/ 1997811 w 4168134"/>
              <a:gd name="connsiteY116" fmla="*/ 1938969 h 2214390"/>
              <a:gd name="connsiteX117" fmla="*/ 1986794 w 4168134"/>
              <a:gd name="connsiteY117" fmla="*/ 2159306 h 2214390"/>
              <a:gd name="connsiteX118" fmla="*/ 1942727 w 4168134"/>
              <a:gd name="connsiteY118" fmla="*/ 2170323 h 2214390"/>
              <a:gd name="connsiteX119" fmla="*/ 1876625 w 4168134"/>
              <a:gd name="connsiteY119" fmla="*/ 2181340 h 2214390"/>
              <a:gd name="connsiteX120" fmla="*/ 1711372 w 4168134"/>
              <a:gd name="connsiteY120" fmla="*/ 2214390 h 2214390"/>
              <a:gd name="connsiteX121" fmla="*/ 1457984 w 4168134"/>
              <a:gd name="connsiteY121" fmla="*/ 2192357 h 2214390"/>
              <a:gd name="connsiteX122" fmla="*/ 1380866 w 4168134"/>
              <a:gd name="connsiteY122" fmla="*/ 2148289 h 2214390"/>
              <a:gd name="connsiteX123" fmla="*/ 1259681 w 4168134"/>
              <a:gd name="connsiteY123" fmla="*/ 2005070 h 2214390"/>
              <a:gd name="connsiteX124" fmla="*/ 1226630 w 4168134"/>
              <a:gd name="connsiteY124" fmla="*/ 1938969 h 2214390"/>
              <a:gd name="connsiteX125" fmla="*/ 1215613 w 4168134"/>
              <a:gd name="connsiteY125" fmla="*/ 1487277 h 2214390"/>
              <a:gd name="connsiteX126" fmla="*/ 1193580 w 4168134"/>
              <a:gd name="connsiteY126" fmla="*/ 1421176 h 2214390"/>
              <a:gd name="connsiteX127" fmla="*/ 1182563 w 4168134"/>
              <a:gd name="connsiteY127" fmla="*/ 1366092 h 2214390"/>
              <a:gd name="connsiteX128" fmla="*/ 719854 w 4168134"/>
              <a:gd name="connsiteY128" fmla="*/ 1355075 h 2214390"/>
              <a:gd name="connsiteX129" fmla="*/ 587652 w 4168134"/>
              <a:gd name="connsiteY129" fmla="*/ 1344058 h 2214390"/>
              <a:gd name="connsiteX130" fmla="*/ 543584 w 4168134"/>
              <a:gd name="connsiteY130" fmla="*/ 1322024 h 2214390"/>
              <a:gd name="connsiteX131" fmla="*/ 477483 w 4168134"/>
              <a:gd name="connsiteY131" fmla="*/ 1299990 h 2214390"/>
              <a:gd name="connsiteX132" fmla="*/ 411382 w 4168134"/>
              <a:gd name="connsiteY132" fmla="*/ 1255923 h 2214390"/>
              <a:gd name="connsiteX133" fmla="*/ 345281 w 4168134"/>
              <a:gd name="connsiteY133" fmla="*/ 1189822 h 2214390"/>
              <a:gd name="connsiteX134" fmla="*/ 323247 w 4168134"/>
              <a:gd name="connsiteY134" fmla="*/ 1123721 h 2214390"/>
              <a:gd name="connsiteX135" fmla="*/ 301213 w 4168134"/>
              <a:gd name="connsiteY135" fmla="*/ 1090670 h 2214390"/>
              <a:gd name="connsiteX136" fmla="*/ 290196 w 4168134"/>
              <a:gd name="connsiteY136" fmla="*/ 1057619 h 2214390"/>
              <a:gd name="connsiteX137" fmla="*/ 257146 w 4168134"/>
              <a:gd name="connsiteY137" fmla="*/ 1024569 h 2214390"/>
              <a:gd name="connsiteX138" fmla="*/ 213078 w 4168134"/>
              <a:gd name="connsiteY138" fmla="*/ 958468 h 2214390"/>
              <a:gd name="connsiteX139" fmla="*/ 202061 w 4168134"/>
              <a:gd name="connsiteY139" fmla="*/ 925417 h 2214390"/>
              <a:gd name="connsiteX140" fmla="*/ 169011 w 4168134"/>
              <a:gd name="connsiteY140" fmla="*/ 859316 h 2214390"/>
              <a:gd name="connsiteX141" fmla="*/ 157994 w 4168134"/>
              <a:gd name="connsiteY141" fmla="*/ 561860 h 2214390"/>
              <a:gd name="connsiteX142" fmla="*/ 135960 w 4168134"/>
              <a:gd name="connsiteY142" fmla="*/ 484742 h 2214390"/>
              <a:gd name="connsiteX143" fmla="*/ 135960 w 4168134"/>
              <a:gd name="connsiteY143" fmla="*/ 506776 h 221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8134" h="2214390">
                <a:moveTo>
                  <a:pt x="135960" y="506776"/>
                </a:moveTo>
                <a:cubicBezTo>
                  <a:pt x="128616" y="501268"/>
                  <a:pt x="104355" y="471632"/>
                  <a:pt x="91893" y="451692"/>
                </a:cubicBezTo>
                <a:cubicBezTo>
                  <a:pt x="85738" y="441844"/>
                  <a:pt x="86069" y="429028"/>
                  <a:pt x="80876" y="418641"/>
                </a:cubicBezTo>
                <a:cubicBezTo>
                  <a:pt x="74955" y="406798"/>
                  <a:pt x="66187" y="396607"/>
                  <a:pt x="58842" y="385590"/>
                </a:cubicBezTo>
                <a:cubicBezTo>
                  <a:pt x="55170" y="370901"/>
                  <a:pt x="54596" y="355066"/>
                  <a:pt x="47825" y="341523"/>
                </a:cubicBezTo>
                <a:cubicBezTo>
                  <a:pt x="-8355" y="229162"/>
                  <a:pt x="30810" y="361595"/>
                  <a:pt x="3758" y="253388"/>
                </a:cubicBezTo>
                <a:cubicBezTo>
                  <a:pt x="6868" y="197405"/>
                  <a:pt x="-20219" y="79061"/>
                  <a:pt x="36808" y="22034"/>
                </a:cubicBezTo>
                <a:cubicBezTo>
                  <a:pt x="46171" y="12671"/>
                  <a:pt x="58842" y="7345"/>
                  <a:pt x="69859" y="0"/>
                </a:cubicBezTo>
                <a:cubicBezTo>
                  <a:pt x="128616" y="3672"/>
                  <a:pt x="188722" y="-2030"/>
                  <a:pt x="246129" y="11017"/>
                </a:cubicBezTo>
                <a:cubicBezTo>
                  <a:pt x="271952" y="16886"/>
                  <a:pt x="312230" y="55084"/>
                  <a:pt x="312230" y="55084"/>
                </a:cubicBezTo>
                <a:cubicBezTo>
                  <a:pt x="315902" y="69773"/>
                  <a:pt x="316476" y="85609"/>
                  <a:pt x="323247" y="99152"/>
                </a:cubicBezTo>
                <a:lnTo>
                  <a:pt x="389348" y="198304"/>
                </a:lnTo>
                <a:lnTo>
                  <a:pt x="433416" y="264405"/>
                </a:lnTo>
                <a:cubicBezTo>
                  <a:pt x="490254" y="434925"/>
                  <a:pt x="425110" y="258813"/>
                  <a:pt x="477483" y="363557"/>
                </a:cubicBezTo>
                <a:cubicBezTo>
                  <a:pt x="523075" y="454739"/>
                  <a:pt x="441755" y="326042"/>
                  <a:pt x="510534" y="440675"/>
                </a:cubicBezTo>
                <a:cubicBezTo>
                  <a:pt x="524158" y="463382"/>
                  <a:pt x="546227" y="481654"/>
                  <a:pt x="554601" y="506776"/>
                </a:cubicBezTo>
                <a:cubicBezTo>
                  <a:pt x="584702" y="597080"/>
                  <a:pt x="532639" y="457312"/>
                  <a:pt x="631719" y="605928"/>
                </a:cubicBezTo>
                <a:cubicBezTo>
                  <a:pt x="661098" y="649995"/>
                  <a:pt x="642736" y="631633"/>
                  <a:pt x="686804" y="661012"/>
                </a:cubicBezTo>
                <a:cubicBezTo>
                  <a:pt x="738717" y="738884"/>
                  <a:pt x="673581" y="642501"/>
                  <a:pt x="741888" y="738130"/>
                </a:cubicBezTo>
                <a:cubicBezTo>
                  <a:pt x="766739" y="772920"/>
                  <a:pt x="763547" y="782010"/>
                  <a:pt x="807989" y="804231"/>
                </a:cubicBezTo>
                <a:cubicBezTo>
                  <a:pt x="834812" y="817643"/>
                  <a:pt x="886529" y="829375"/>
                  <a:pt x="918158" y="837282"/>
                </a:cubicBezTo>
                <a:cubicBezTo>
                  <a:pt x="958553" y="833610"/>
                  <a:pt x="999682" y="834764"/>
                  <a:pt x="1039343" y="826265"/>
                </a:cubicBezTo>
                <a:cubicBezTo>
                  <a:pt x="1052290" y="823491"/>
                  <a:pt x="1062222" y="812707"/>
                  <a:pt x="1072394" y="804231"/>
                </a:cubicBezTo>
                <a:cubicBezTo>
                  <a:pt x="1084363" y="794257"/>
                  <a:pt x="1095471" y="783150"/>
                  <a:pt x="1105445" y="771181"/>
                </a:cubicBezTo>
                <a:cubicBezTo>
                  <a:pt x="1125546" y="747060"/>
                  <a:pt x="1130558" y="721731"/>
                  <a:pt x="1160529" y="705080"/>
                </a:cubicBezTo>
                <a:cubicBezTo>
                  <a:pt x="1206106" y="679760"/>
                  <a:pt x="1265552" y="678181"/>
                  <a:pt x="1314765" y="672029"/>
                </a:cubicBezTo>
                <a:cubicBezTo>
                  <a:pt x="1351488" y="675701"/>
                  <a:pt x="1389660" y="672193"/>
                  <a:pt x="1424934" y="683046"/>
                </a:cubicBezTo>
                <a:cubicBezTo>
                  <a:pt x="1469147" y="696650"/>
                  <a:pt x="1450857" y="721931"/>
                  <a:pt x="1469001" y="749147"/>
                </a:cubicBezTo>
                <a:cubicBezTo>
                  <a:pt x="1477643" y="762111"/>
                  <a:pt x="1491035" y="771181"/>
                  <a:pt x="1502052" y="782198"/>
                </a:cubicBezTo>
                <a:lnTo>
                  <a:pt x="1524086" y="848299"/>
                </a:lnTo>
                <a:cubicBezTo>
                  <a:pt x="1532460" y="873421"/>
                  <a:pt x="1559779" y="889278"/>
                  <a:pt x="1568153" y="914400"/>
                </a:cubicBezTo>
                <a:lnTo>
                  <a:pt x="1590187" y="980501"/>
                </a:lnTo>
                <a:cubicBezTo>
                  <a:pt x="1593859" y="991518"/>
                  <a:pt x="1596011" y="1003165"/>
                  <a:pt x="1601204" y="1013552"/>
                </a:cubicBezTo>
                <a:cubicBezTo>
                  <a:pt x="1608548" y="1028241"/>
                  <a:pt x="1616768" y="1042524"/>
                  <a:pt x="1623237" y="1057619"/>
                </a:cubicBezTo>
                <a:cubicBezTo>
                  <a:pt x="1634558" y="1084034"/>
                  <a:pt x="1637284" y="1106784"/>
                  <a:pt x="1645271" y="1134737"/>
                </a:cubicBezTo>
                <a:cubicBezTo>
                  <a:pt x="1648461" y="1145903"/>
                  <a:pt x="1650648" y="1157636"/>
                  <a:pt x="1656288" y="1167788"/>
                </a:cubicBezTo>
                <a:cubicBezTo>
                  <a:pt x="1710738" y="1265800"/>
                  <a:pt x="1676802" y="1208753"/>
                  <a:pt x="1733406" y="1255923"/>
                </a:cubicBezTo>
                <a:cubicBezTo>
                  <a:pt x="1788422" y="1301770"/>
                  <a:pt x="1741425" y="1280631"/>
                  <a:pt x="1799507" y="1299990"/>
                </a:cubicBezTo>
                <a:cubicBezTo>
                  <a:pt x="1860836" y="1295610"/>
                  <a:pt x="1938116" y="1315618"/>
                  <a:pt x="1986794" y="1266940"/>
                </a:cubicBezTo>
                <a:cubicBezTo>
                  <a:pt x="1996157" y="1257577"/>
                  <a:pt x="2000031" y="1243785"/>
                  <a:pt x="2008828" y="1233889"/>
                </a:cubicBezTo>
                <a:lnTo>
                  <a:pt x="2107980" y="1134737"/>
                </a:lnTo>
                <a:lnTo>
                  <a:pt x="2141030" y="1101687"/>
                </a:lnTo>
                <a:cubicBezTo>
                  <a:pt x="2144702" y="1090670"/>
                  <a:pt x="2146853" y="1079023"/>
                  <a:pt x="2152047" y="1068636"/>
                </a:cubicBezTo>
                <a:cubicBezTo>
                  <a:pt x="2157968" y="1056793"/>
                  <a:pt x="2164719" y="1044948"/>
                  <a:pt x="2174081" y="1035586"/>
                </a:cubicBezTo>
                <a:cubicBezTo>
                  <a:pt x="2229032" y="980635"/>
                  <a:pt x="2336231" y="1005958"/>
                  <a:pt x="2394418" y="1002535"/>
                </a:cubicBezTo>
                <a:cubicBezTo>
                  <a:pt x="2468598" y="953082"/>
                  <a:pt x="2449181" y="956391"/>
                  <a:pt x="2603739" y="991518"/>
                </a:cubicBezTo>
                <a:cubicBezTo>
                  <a:pt x="2629562" y="997387"/>
                  <a:pt x="2669840" y="1035586"/>
                  <a:pt x="2669840" y="1035586"/>
                </a:cubicBezTo>
                <a:cubicBezTo>
                  <a:pt x="2691288" y="1099928"/>
                  <a:pt x="2664076" y="1040838"/>
                  <a:pt x="2713907" y="1090670"/>
                </a:cubicBezTo>
                <a:cubicBezTo>
                  <a:pt x="2723270" y="1100033"/>
                  <a:pt x="2727464" y="1113549"/>
                  <a:pt x="2735941" y="1123721"/>
                </a:cubicBezTo>
                <a:cubicBezTo>
                  <a:pt x="2762447" y="1155528"/>
                  <a:pt x="2769547" y="1157141"/>
                  <a:pt x="2802042" y="1178805"/>
                </a:cubicBezTo>
                <a:cubicBezTo>
                  <a:pt x="2879901" y="1163233"/>
                  <a:pt x="2851206" y="1185552"/>
                  <a:pt x="2879160" y="1101687"/>
                </a:cubicBezTo>
                <a:lnTo>
                  <a:pt x="2879160" y="1101687"/>
                </a:lnTo>
                <a:lnTo>
                  <a:pt x="2945261" y="1057619"/>
                </a:lnTo>
                <a:cubicBezTo>
                  <a:pt x="3004018" y="1061291"/>
                  <a:pt x="3062952" y="1062778"/>
                  <a:pt x="3121531" y="1068636"/>
                </a:cubicBezTo>
                <a:cubicBezTo>
                  <a:pt x="3136597" y="1070143"/>
                  <a:pt x="3153776" y="1070194"/>
                  <a:pt x="3165599" y="1079653"/>
                </a:cubicBezTo>
                <a:cubicBezTo>
                  <a:pt x="3174667" y="1086908"/>
                  <a:pt x="3168405" y="1104492"/>
                  <a:pt x="3176616" y="1112704"/>
                </a:cubicBezTo>
                <a:cubicBezTo>
                  <a:pt x="3184827" y="1120915"/>
                  <a:pt x="3199279" y="1118528"/>
                  <a:pt x="3209666" y="1123721"/>
                </a:cubicBezTo>
                <a:cubicBezTo>
                  <a:pt x="3221509" y="1129642"/>
                  <a:pt x="3231943" y="1138058"/>
                  <a:pt x="3242717" y="1145754"/>
                </a:cubicBezTo>
                <a:cubicBezTo>
                  <a:pt x="3264719" y="1161470"/>
                  <a:pt x="3333883" y="1216538"/>
                  <a:pt x="3352886" y="1222872"/>
                </a:cubicBezTo>
                <a:cubicBezTo>
                  <a:pt x="3387378" y="1234370"/>
                  <a:pt x="3426425" y="1249263"/>
                  <a:pt x="3463054" y="1255923"/>
                </a:cubicBezTo>
                <a:cubicBezTo>
                  <a:pt x="3488602" y="1260568"/>
                  <a:pt x="3514466" y="1263268"/>
                  <a:pt x="3540172" y="1266940"/>
                </a:cubicBezTo>
                <a:cubicBezTo>
                  <a:pt x="3598345" y="1286331"/>
                  <a:pt x="3563560" y="1271515"/>
                  <a:pt x="3639324" y="1322024"/>
                </a:cubicBezTo>
                <a:cubicBezTo>
                  <a:pt x="3652288" y="1330666"/>
                  <a:pt x="3659697" y="1346019"/>
                  <a:pt x="3672375" y="1355075"/>
                </a:cubicBezTo>
                <a:cubicBezTo>
                  <a:pt x="3685739" y="1364621"/>
                  <a:pt x="3702515" y="1368405"/>
                  <a:pt x="3716442" y="1377109"/>
                </a:cubicBezTo>
                <a:cubicBezTo>
                  <a:pt x="3732013" y="1386841"/>
                  <a:pt x="3744939" y="1400427"/>
                  <a:pt x="3760510" y="1410159"/>
                </a:cubicBezTo>
                <a:cubicBezTo>
                  <a:pt x="3774437" y="1418863"/>
                  <a:pt x="3790318" y="1424045"/>
                  <a:pt x="3804577" y="1432193"/>
                </a:cubicBezTo>
                <a:cubicBezTo>
                  <a:pt x="3864372" y="1466362"/>
                  <a:pt x="3810085" y="1445047"/>
                  <a:pt x="3870678" y="1465243"/>
                </a:cubicBezTo>
                <a:cubicBezTo>
                  <a:pt x="3906830" y="1519471"/>
                  <a:pt x="3874657" y="1483054"/>
                  <a:pt x="3936780" y="1520328"/>
                </a:cubicBezTo>
                <a:cubicBezTo>
                  <a:pt x="3959487" y="1533952"/>
                  <a:pt x="3977759" y="1556021"/>
                  <a:pt x="4002881" y="1564395"/>
                </a:cubicBezTo>
                <a:cubicBezTo>
                  <a:pt x="4044441" y="1578249"/>
                  <a:pt x="4064151" y="1581598"/>
                  <a:pt x="4102033" y="1619480"/>
                </a:cubicBezTo>
                <a:lnTo>
                  <a:pt x="4168134" y="1685581"/>
                </a:lnTo>
                <a:cubicBezTo>
                  <a:pt x="4164462" y="1714959"/>
                  <a:pt x="4162413" y="1744587"/>
                  <a:pt x="4157117" y="1773716"/>
                </a:cubicBezTo>
                <a:cubicBezTo>
                  <a:pt x="4155040" y="1785141"/>
                  <a:pt x="4147742" y="1795270"/>
                  <a:pt x="4146100" y="1806766"/>
                </a:cubicBezTo>
                <a:cubicBezTo>
                  <a:pt x="4140364" y="1846920"/>
                  <a:pt x="4140819" y="1887798"/>
                  <a:pt x="4135083" y="1927952"/>
                </a:cubicBezTo>
                <a:cubicBezTo>
                  <a:pt x="4133441" y="1939448"/>
                  <a:pt x="4131320" y="1951934"/>
                  <a:pt x="4124066" y="1961002"/>
                </a:cubicBezTo>
                <a:cubicBezTo>
                  <a:pt x="4115795" y="1971341"/>
                  <a:pt x="4102033" y="1975691"/>
                  <a:pt x="4091016" y="1983036"/>
                </a:cubicBezTo>
                <a:cubicBezTo>
                  <a:pt x="4073446" y="2009391"/>
                  <a:pt x="4062923" y="2029857"/>
                  <a:pt x="4035931" y="2049137"/>
                </a:cubicBezTo>
                <a:cubicBezTo>
                  <a:pt x="4022567" y="2058683"/>
                  <a:pt x="4007241" y="2065404"/>
                  <a:pt x="3991864" y="2071171"/>
                </a:cubicBezTo>
                <a:cubicBezTo>
                  <a:pt x="3977687" y="2076488"/>
                  <a:pt x="3962299" y="2077837"/>
                  <a:pt x="3947796" y="2082188"/>
                </a:cubicBezTo>
                <a:cubicBezTo>
                  <a:pt x="3925550" y="2088862"/>
                  <a:pt x="3881695" y="2104222"/>
                  <a:pt x="3881695" y="2104222"/>
                </a:cubicBezTo>
                <a:cubicBezTo>
                  <a:pt x="3793560" y="2100550"/>
                  <a:pt x="3705260" y="2099721"/>
                  <a:pt x="3617290" y="2093205"/>
                </a:cubicBezTo>
                <a:cubicBezTo>
                  <a:pt x="3605709" y="2092347"/>
                  <a:pt x="3594391" y="2087828"/>
                  <a:pt x="3584240" y="2082188"/>
                </a:cubicBezTo>
                <a:cubicBezTo>
                  <a:pt x="3561091" y="2069328"/>
                  <a:pt x="3518139" y="2038121"/>
                  <a:pt x="3518139" y="2038121"/>
                </a:cubicBezTo>
                <a:cubicBezTo>
                  <a:pt x="3469440" y="1965072"/>
                  <a:pt x="3526675" y="2046244"/>
                  <a:pt x="3463054" y="1972019"/>
                </a:cubicBezTo>
                <a:cubicBezTo>
                  <a:pt x="3451105" y="1958078"/>
                  <a:pt x="3442987" y="1940935"/>
                  <a:pt x="3430004" y="1927952"/>
                </a:cubicBezTo>
                <a:cubicBezTo>
                  <a:pt x="3420641" y="1918589"/>
                  <a:pt x="3407125" y="1914394"/>
                  <a:pt x="3396953" y="1905918"/>
                </a:cubicBezTo>
                <a:cubicBezTo>
                  <a:pt x="3384984" y="1895944"/>
                  <a:pt x="3376200" y="1882433"/>
                  <a:pt x="3363902" y="1872868"/>
                </a:cubicBezTo>
                <a:cubicBezTo>
                  <a:pt x="3342999" y="1856610"/>
                  <a:pt x="3319835" y="1843489"/>
                  <a:pt x="3297801" y="1828800"/>
                </a:cubicBezTo>
                <a:lnTo>
                  <a:pt x="3264751" y="1806766"/>
                </a:lnTo>
                <a:lnTo>
                  <a:pt x="3231700" y="1784733"/>
                </a:lnTo>
                <a:cubicBezTo>
                  <a:pt x="3224355" y="1773716"/>
                  <a:pt x="3218463" y="1761578"/>
                  <a:pt x="3209666" y="1751682"/>
                </a:cubicBezTo>
                <a:cubicBezTo>
                  <a:pt x="3188964" y="1728392"/>
                  <a:pt x="3160850" y="1711508"/>
                  <a:pt x="3143565" y="1685581"/>
                </a:cubicBezTo>
                <a:cubicBezTo>
                  <a:pt x="3136220" y="1674564"/>
                  <a:pt x="3130328" y="1662426"/>
                  <a:pt x="3121531" y="1652530"/>
                </a:cubicBezTo>
                <a:cubicBezTo>
                  <a:pt x="3066650" y="1590788"/>
                  <a:pt x="3072611" y="1597883"/>
                  <a:pt x="3022380" y="1564395"/>
                </a:cubicBezTo>
                <a:cubicBezTo>
                  <a:pt x="3007691" y="1568067"/>
                  <a:pt x="2990910" y="1567013"/>
                  <a:pt x="2978312" y="1575412"/>
                </a:cubicBezTo>
                <a:cubicBezTo>
                  <a:pt x="2967295" y="1582757"/>
                  <a:pt x="2957991" y="1595333"/>
                  <a:pt x="2956278" y="1608463"/>
                </a:cubicBezTo>
                <a:cubicBezTo>
                  <a:pt x="2946767" y="1681383"/>
                  <a:pt x="2961558" y="1757091"/>
                  <a:pt x="2945261" y="1828800"/>
                </a:cubicBezTo>
                <a:cubicBezTo>
                  <a:pt x="2941621" y="1844814"/>
                  <a:pt x="2915453" y="1842686"/>
                  <a:pt x="2901194" y="1850834"/>
                </a:cubicBezTo>
                <a:cubicBezTo>
                  <a:pt x="2889698" y="1857403"/>
                  <a:pt x="2880243" y="1867490"/>
                  <a:pt x="2868143" y="1872868"/>
                </a:cubicBezTo>
                <a:cubicBezTo>
                  <a:pt x="2846919" y="1882301"/>
                  <a:pt x="2802042" y="1894901"/>
                  <a:pt x="2802042" y="1894901"/>
                </a:cubicBezTo>
                <a:cubicBezTo>
                  <a:pt x="2787353" y="1905918"/>
                  <a:pt x="2772916" y="1917280"/>
                  <a:pt x="2757975" y="1927952"/>
                </a:cubicBezTo>
                <a:cubicBezTo>
                  <a:pt x="2747201" y="1935648"/>
                  <a:pt x="2734287" y="1940623"/>
                  <a:pt x="2724924" y="1949986"/>
                </a:cubicBezTo>
                <a:cubicBezTo>
                  <a:pt x="2711940" y="1962969"/>
                  <a:pt x="2705979" y="1982298"/>
                  <a:pt x="2691873" y="1994053"/>
                </a:cubicBezTo>
                <a:cubicBezTo>
                  <a:pt x="2682952" y="2001487"/>
                  <a:pt x="2669210" y="1999877"/>
                  <a:pt x="2658823" y="2005070"/>
                </a:cubicBezTo>
                <a:cubicBezTo>
                  <a:pt x="2573398" y="2047783"/>
                  <a:pt x="2675793" y="2010430"/>
                  <a:pt x="2592722" y="2038121"/>
                </a:cubicBezTo>
                <a:cubicBezTo>
                  <a:pt x="2570688" y="2034449"/>
                  <a:pt x="2547033" y="2036176"/>
                  <a:pt x="2526620" y="2027104"/>
                </a:cubicBezTo>
                <a:cubicBezTo>
                  <a:pt x="2512383" y="2020776"/>
                  <a:pt x="2505539" y="2004027"/>
                  <a:pt x="2493570" y="1994053"/>
                </a:cubicBezTo>
                <a:cubicBezTo>
                  <a:pt x="2483398" y="1985576"/>
                  <a:pt x="2471536" y="1979364"/>
                  <a:pt x="2460519" y="1972019"/>
                </a:cubicBezTo>
                <a:cubicBezTo>
                  <a:pt x="2453175" y="1961002"/>
                  <a:pt x="2444407" y="1950812"/>
                  <a:pt x="2438486" y="1938969"/>
                </a:cubicBezTo>
                <a:cubicBezTo>
                  <a:pt x="2433293" y="1928582"/>
                  <a:pt x="2433109" y="1916070"/>
                  <a:pt x="2427469" y="1905918"/>
                </a:cubicBezTo>
                <a:cubicBezTo>
                  <a:pt x="2409362" y="1873326"/>
                  <a:pt x="2381767" y="1831201"/>
                  <a:pt x="2350351" y="1806766"/>
                </a:cubicBezTo>
                <a:cubicBezTo>
                  <a:pt x="2329448" y="1790508"/>
                  <a:pt x="2309940" y="1769122"/>
                  <a:pt x="2284249" y="1762699"/>
                </a:cubicBezTo>
                <a:lnTo>
                  <a:pt x="2240182" y="1751682"/>
                </a:lnTo>
                <a:cubicBezTo>
                  <a:pt x="2188770" y="1755354"/>
                  <a:pt x="2136262" y="1751518"/>
                  <a:pt x="2085946" y="1762699"/>
                </a:cubicBezTo>
                <a:cubicBezTo>
                  <a:pt x="2068022" y="1766682"/>
                  <a:pt x="2054862" y="1782765"/>
                  <a:pt x="2041878" y="1795749"/>
                </a:cubicBezTo>
                <a:cubicBezTo>
                  <a:pt x="2020523" y="1817104"/>
                  <a:pt x="2017788" y="1834972"/>
                  <a:pt x="2008828" y="1861851"/>
                </a:cubicBezTo>
                <a:cubicBezTo>
                  <a:pt x="2005156" y="1887557"/>
                  <a:pt x="1999729" y="1913073"/>
                  <a:pt x="1997811" y="1938969"/>
                </a:cubicBezTo>
                <a:cubicBezTo>
                  <a:pt x="1992379" y="2012305"/>
                  <a:pt x="2003827" y="2087768"/>
                  <a:pt x="1986794" y="2159306"/>
                </a:cubicBezTo>
                <a:cubicBezTo>
                  <a:pt x="1983287" y="2174035"/>
                  <a:pt x="1957574" y="2167354"/>
                  <a:pt x="1942727" y="2170323"/>
                </a:cubicBezTo>
                <a:cubicBezTo>
                  <a:pt x="1920823" y="2174704"/>
                  <a:pt x="1898467" y="2176660"/>
                  <a:pt x="1876625" y="2181340"/>
                </a:cubicBezTo>
                <a:cubicBezTo>
                  <a:pt x="1706643" y="2217765"/>
                  <a:pt x="1867050" y="2192152"/>
                  <a:pt x="1711372" y="2214390"/>
                </a:cubicBezTo>
                <a:cubicBezTo>
                  <a:pt x="1626909" y="2207046"/>
                  <a:pt x="1542207" y="2202075"/>
                  <a:pt x="1457984" y="2192357"/>
                </a:cubicBezTo>
                <a:cubicBezTo>
                  <a:pt x="1428138" y="2188913"/>
                  <a:pt x="1401615" y="2167151"/>
                  <a:pt x="1380866" y="2148289"/>
                </a:cubicBezTo>
                <a:cubicBezTo>
                  <a:pt x="1299767" y="2074563"/>
                  <a:pt x="1313173" y="2085309"/>
                  <a:pt x="1259681" y="2005070"/>
                </a:cubicBezTo>
                <a:cubicBezTo>
                  <a:pt x="1231205" y="1962356"/>
                  <a:pt x="1241834" y="1984581"/>
                  <a:pt x="1226630" y="1938969"/>
                </a:cubicBezTo>
                <a:cubicBezTo>
                  <a:pt x="1222958" y="1788405"/>
                  <a:pt x="1225207" y="1637580"/>
                  <a:pt x="1215613" y="1487277"/>
                </a:cubicBezTo>
                <a:cubicBezTo>
                  <a:pt x="1214134" y="1464099"/>
                  <a:pt x="1198135" y="1443950"/>
                  <a:pt x="1193580" y="1421176"/>
                </a:cubicBezTo>
                <a:cubicBezTo>
                  <a:pt x="1189908" y="1402815"/>
                  <a:pt x="1201108" y="1368680"/>
                  <a:pt x="1182563" y="1366092"/>
                </a:cubicBezTo>
                <a:cubicBezTo>
                  <a:pt x="1029763" y="1344771"/>
                  <a:pt x="874090" y="1358747"/>
                  <a:pt x="719854" y="1355075"/>
                </a:cubicBezTo>
                <a:cubicBezTo>
                  <a:pt x="675787" y="1351403"/>
                  <a:pt x="631115" y="1352207"/>
                  <a:pt x="587652" y="1344058"/>
                </a:cubicBezTo>
                <a:cubicBezTo>
                  <a:pt x="571510" y="1341031"/>
                  <a:pt x="558833" y="1328123"/>
                  <a:pt x="543584" y="1322024"/>
                </a:cubicBezTo>
                <a:cubicBezTo>
                  <a:pt x="522020" y="1313398"/>
                  <a:pt x="499517" y="1307335"/>
                  <a:pt x="477483" y="1299990"/>
                </a:cubicBezTo>
                <a:cubicBezTo>
                  <a:pt x="452361" y="1291616"/>
                  <a:pt x="433416" y="1270612"/>
                  <a:pt x="411382" y="1255923"/>
                </a:cubicBezTo>
                <a:cubicBezTo>
                  <a:pt x="385455" y="1238638"/>
                  <a:pt x="345281" y="1189822"/>
                  <a:pt x="345281" y="1189822"/>
                </a:cubicBezTo>
                <a:cubicBezTo>
                  <a:pt x="337936" y="1167788"/>
                  <a:pt x="336130" y="1143046"/>
                  <a:pt x="323247" y="1123721"/>
                </a:cubicBezTo>
                <a:cubicBezTo>
                  <a:pt x="315902" y="1112704"/>
                  <a:pt x="307134" y="1102513"/>
                  <a:pt x="301213" y="1090670"/>
                </a:cubicBezTo>
                <a:cubicBezTo>
                  <a:pt x="296020" y="1080283"/>
                  <a:pt x="296638" y="1067282"/>
                  <a:pt x="290196" y="1057619"/>
                </a:cubicBezTo>
                <a:cubicBezTo>
                  <a:pt x="281554" y="1044656"/>
                  <a:pt x="268163" y="1035586"/>
                  <a:pt x="257146" y="1024569"/>
                </a:cubicBezTo>
                <a:cubicBezTo>
                  <a:pt x="230950" y="945981"/>
                  <a:pt x="268095" y="1040992"/>
                  <a:pt x="213078" y="958468"/>
                </a:cubicBezTo>
                <a:cubicBezTo>
                  <a:pt x="206636" y="948805"/>
                  <a:pt x="207254" y="935804"/>
                  <a:pt x="202061" y="925417"/>
                </a:cubicBezTo>
                <a:cubicBezTo>
                  <a:pt x="159348" y="839988"/>
                  <a:pt x="196704" y="942391"/>
                  <a:pt x="169011" y="859316"/>
                </a:cubicBezTo>
                <a:cubicBezTo>
                  <a:pt x="165339" y="760164"/>
                  <a:pt x="164382" y="660874"/>
                  <a:pt x="157994" y="561860"/>
                </a:cubicBezTo>
                <a:cubicBezTo>
                  <a:pt x="157471" y="553755"/>
                  <a:pt x="141556" y="495934"/>
                  <a:pt x="135960" y="484742"/>
                </a:cubicBezTo>
                <a:cubicBezTo>
                  <a:pt x="133637" y="480097"/>
                  <a:pt x="143304" y="512284"/>
                  <a:pt x="135960" y="5067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i="1" dirty="0" smtClean="0">
                <a:solidFill>
                  <a:srgbClr val="000000"/>
                </a:solidFill>
              </a:rPr>
              <a:t>I just reviewed </a:t>
            </a:r>
            <a:r>
              <a:rPr lang="en-US" sz="3200" i="1" u="sng" dirty="0" smtClean="0">
                <a:solidFill>
                  <a:srgbClr val="000000"/>
                </a:solidFill>
              </a:rPr>
              <a:t>six suggested resources </a:t>
            </a:r>
            <a:r>
              <a:rPr lang="en-US" sz="3200" i="1" dirty="0" smtClean="0">
                <a:solidFill>
                  <a:srgbClr val="000000"/>
                </a:solidFill>
              </a:rPr>
              <a:t>that you may want to use to learn more about the science of adult learning. </a:t>
            </a:r>
            <a:endParaRPr lang="en-US" sz="3200" i="1" dirty="0">
              <a:solidFill>
                <a:srgbClr val="000000"/>
              </a:solidFill>
            </a:endParaRPr>
          </a:p>
        </p:txBody>
      </p:sp>
      <p:sp>
        <p:nvSpPr>
          <p:cNvPr id="11" name="Freeform 10"/>
          <p:cNvSpPr/>
          <p:nvPr/>
        </p:nvSpPr>
        <p:spPr>
          <a:xfrm>
            <a:off x="1887099" y="3770733"/>
            <a:ext cx="5503442" cy="810834"/>
          </a:xfrm>
          <a:custGeom>
            <a:avLst/>
            <a:gdLst>
              <a:gd name="connsiteX0" fmla="*/ 135960 w 4168134"/>
              <a:gd name="connsiteY0" fmla="*/ 506776 h 2214390"/>
              <a:gd name="connsiteX1" fmla="*/ 91893 w 4168134"/>
              <a:gd name="connsiteY1" fmla="*/ 451692 h 2214390"/>
              <a:gd name="connsiteX2" fmla="*/ 80876 w 4168134"/>
              <a:gd name="connsiteY2" fmla="*/ 418641 h 2214390"/>
              <a:gd name="connsiteX3" fmla="*/ 58842 w 4168134"/>
              <a:gd name="connsiteY3" fmla="*/ 385590 h 2214390"/>
              <a:gd name="connsiteX4" fmla="*/ 47825 w 4168134"/>
              <a:gd name="connsiteY4" fmla="*/ 341523 h 2214390"/>
              <a:gd name="connsiteX5" fmla="*/ 3758 w 4168134"/>
              <a:gd name="connsiteY5" fmla="*/ 253388 h 2214390"/>
              <a:gd name="connsiteX6" fmla="*/ 36808 w 4168134"/>
              <a:gd name="connsiteY6" fmla="*/ 22034 h 2214390"/>
              <a:gd name="connsiteX7" fmla="*/ 69859 w 4168134"/>
              <a:gd name="connsiteY7" fmla="*/ 0 h 2214390"/>
              <a:gd name="connsiteX8" fmla="*/ 246129 w 4168134"/>
              <a:gd name="connsiteY8" fmla="*/ 11017 h 2214390"/>
              <a:gd name="connsiteX9" fmla="*/ 312230 w 4168134"/>
              <a:gd name="connsiteY9" fmla="*/ 55084 h 2214390"/>
              <a:gd name="connsiteX10" fmla="*/ 323247 w 4168134"/>
              <a:gd name="connsiteY10" fmla="*/ 99152 h 2214390"/>
              <a:gd name="connsiteX11" fmla="*/ 389348 w 4168134"/>
              <a:gd name="connsiteY11" fmla="*/ 198304 h 2214390"/>
              <a:gd name="connsiteX12" fmla="*/ 433416 w 4168134"/>
              <a:gd name="connsiteY12" fmla="*/ 264405 h 2214390"/>
              <a:gd name="connsiteX13" fmla="*/ 477483 w 4168134"/>
              <a:gd name="connsiteY13" fmla="*/ 363557 h 2214390"/>
              <a:gd name="connsiteX14" fmla="*/ 510534 w 4168134"/>
              <a:gd name="connsiteY14" fmla="*/ 440675 h 2214390"/>
              <a:gd name="connsiteX15" fmla="*/ 554601 w 4168134"/>
              <a:gd name="connsiteY15" fmla="*/ 506776 h 2214390"/>
              <a:gd name="connsiteX16" fmla="*/ 631719 w 4168134"/>
              <a:gd name="connsiteY16" fmla="*/ 605928 h 2214390"/>
              <a:gd name="connsiteX17" fmla="*/ 686804 w 4168134"/>
              <a:gd name="connsiteY17" fmla="*/ 661012 h 2214390"/>
              <a:gd name="connsiteX18" fmla="*/ 741888 w 4168134"/>
              <a:gd name="connsiteY18" fmla="*/ 738130 h 2214390"/>
              <a:gd name="connsiteX19" fmla="*/ 807989 w 4168134"/>
              <a:gd name="connsiteY19" fmla="*/ 804231 h 2214390"/>
              <a:gd name="connsiteX20" fmla="*/ 918158 w 4168134"/>
              <a:gd name="connsiteY20" fmla="*/ 837282 h 2214390"/>
              <a:gd name="connsiteX21" fmla="*/ 1039343 w 4168134"/>
              <a:gd name="connsiteY21" fmla="*/ 826265 h 2214390"/>
              <a:gd name="connsiteX22" fmla="*/ 1072394 w 4168134"/>
              <a:gd name="connsiteY22" fmla="*/ 804231 h 2214390"/>
              <a:gd name="connsiteX23" fmla="*/ 1105445 w 4168134"/>
              <a:gd name="connsiteY23" fmla="*/ 771181 h 2214390"/>
              <a:gd name="connsiteX24" fmla="*/ 1160529 w 4168134"/>
              <a:gd name="connsiteY24" fmla="*/ 705080 h 2214390"/>
              <a:gd name="connsiteX25" fmla="*/ 1314765 w 4168134"/>
              <a:gd name="connsiteY25" fmla="*/ 672029 h 2214390"/>
              <a:gd name="connsiteX26" fmla="*/ 1424934 w 4168134"/>
              <a:gd name="connsiteY26" fmla="*/ 683046 h 2214390"/>
              <a:gd name="connsiteX27" fmla="*/ 1469001 w 4168134"/>
              <a:gd name="connsiteY27" fmla="*/ 749147 h 2214390"/>
              <a:gd name="connsiteX28" fmla="*/ 1502052 w 4168134"/>
              <a:gd name="connsiteY28" fmla="*/ 782198 h 2214390"/>
              <a:gd name="connsiteX29" fmla="*/ 1524086 w 4168134"/>
              <a:gd name="connsiteY29" fmla="*/ 848299 h 2214390"/>
              <a:gd name="connsiteX30" fmla="*/ 1568153 w 4168134"/>
              <a:gd name="connsiteY30" fmla="*/ 914400 h 2214390"/>
              <a:gd name="connsiteX31" fmla="*/ 1590187 w 4168134"/>
              <a:gd name="connsiteY31" fmla="*/ 980501 h 2214390"/>
              <a:gd name="connsiteX32" fmla="*/ 1601204 w 4168134"/>
              <a:gd name="connsiteY32" fmla="*/ 1013552 h 2214390"/>
              <a:gd name="connsiteX33" fmla="*/ 1623237 w 4168134"/>
              <a:gd name="connsiteY33" fmla="*/ 1057619 h 2214390"/>
              <a:gd name="connsiteX34" fmla="*/ 1645271 w 4168134"/>
              <a:gd name="connsiteY34" fmla="*/ 1134737 h 2214390"/>
              <a:gd name="connsiteX35" fmla="*/ 1656288 w 4168134"/>
              <a:gd name="connsiteY35" fmla="*/ 1167788 h 2214390"/>
              <a:gd name="connsiteX36" fmla="*/ 1733406 w 4168134"/>
              <a:gd name="connsiteY36" fmla="*/ 1255923 h 2214390"/>
              <a:gd name="connsiteX37" fmla="*/ 1799507 w 4168134"/>
              <a:gd name="connsiteY37" fmla="*/ 1299990 h 2214390"/>
              <a:gd name="connsiteX38" fmla="*/ 1986794 w 4168134"/>
              <a:gd name="connsiteY38" fmla="*/ 1266940 h 2214390"/>
              <a:gd name="connsiteX39" fmla="*/ 2008828 w 4168134"/>
              <a:gd name="connsiteY39" fmla="*/ 1233889 h 2214390"/>
              <a:gd name="connsiteX40" fmla="*/ 2107980 w 4168134"/>
              <a:gd name="connsiteY40" fmla="*/ 1134737 h 2214390"/>
              <a:gd name="connsiteX41" fmla="*/ 2141030 w 4168134"/>
              <a:gd name="connsiteY41" fmla="*/ 1101687 h 2214390"/>
              <a:gd name="connsiteX42" fmla="*/ 2152047 w 4168134"/>
              <a:gd name="connsiteY42" fmla="*/ 1068636 h 2214390"/>
              <a:gd name="connsiteX43" fmla="*/ 2174081 w 4168134"/>
              <a:gd name="connsiteY43" fmla="*/ 1035586 h 2214390"/>
              <a:gd name="connsiteX44" fmla="*/ 2394418 w 4168134"/>
              <a:gd name="connsiteY44" fmla="*/ 1002535 h 2214390"/>
              <a:gd name="connsiteX45" fmla="*/ 2603739 w 4168134"/>
              <a:gd name="connsiteY45" fmla="*/ 991518 h 2214390"/>
              <a:gd name="connsiteX46" fmla="*/ 2669840 w 4168134"/>
              <a:gd name="connsiteY46" fmla="*/ 1035586 h 2214390"/>
              <a:gd name="connsiteX47" fmla="*/ 2713907 w 4168134"/>
              <a:gd name="connsiteY47" fmla="*/ 1090670 h 2214390"/>
              <a:gd name="connsiteX48" fmla="*/ 2735941 w 4168134"/>
              <a:gd name="connsiteY48" fmla="*/ 1123721 h 2214390"/>
              <a:gd name="connsiteX49" fmla="*/ 2802042 w 4168134"/>
              <a:gd name="connsiteY49" fmla="*/ 1178805 h 2214390"/>
              <a:gd name="connsiteX50" fmla="*/ 2879160 w 4168134"/>
              <a:gd name="connsiteY50" fmla="*/ 1101687 h 2214390"/>
              <a:gd name="connsiteX51" fmla="*/ 2879160 w 4168134"/>
              <a:gd name="connsiteY51" fmla="*/ 1101687 h 2214390"/>
              <a:gd name="connsiteX52" fmla="*/ 2945261 w 4168134"/>
              <a:gd name="connsiteY52" fmla="*/ 1057619 h 2214390"/>
              <a:gd name="connsiteX53" fmla="*/ 3121531 w 4168134"/>
              <a:gd name="connsiteY53" fmla="*/ 1068636 h 2214390"/>
              <a:gd name="connsiteX54" fmla="*/ 3165599 w 4168134"/>
              <a:gd name="connsiteY54" fmla="*/ 1079653 h 2214390"/>
              <a:gd name="connsiteX55" fmla="*/ 3176616 w 4168134"/>
              <a:gd name="connsiteY55" fmla="*/ 1112704 h 2214390"/>
              <a:gd name="connsiteX56" fmla="*/ 3209666 w 4168134"/>
              <a:gd name="connsiteY56" fmla="*/ 1123721 h 2214390"/>
              <a:gd name="connsiteX57" fmla="*/ 3242717 w 4168134"/>
              <a:gd name="connsiteY57" fmla="*/ 1145754 h 2214390"/>
              <a:gd name="connsiteX58" fmla="*/ 3352886 w 4168134"/>
              <a:gd name="connsiteY58" fmla="*/ 1222872 h 2214390"/>
              <a:gd name="connsiteX59" fmla="*/ 3463054 w 4168134"/>
              <a:gd name="connsiteY59" fmla="*/ 1255923 h 2214390"/>
              <a:gd name="connsiteX60" fmla="*/ 3540172 w 4168134"/>
              <a:gd name="connsiteY60" fmla="*/ 1266940 h 2214390"/>
              <a:gd name="connsiteX61" fmla="*/ 3639324 w 4168134"/>
              <a:gd name="connsiteY61" fmla="*/ 1322024 h 2214390"/>
              <a:gd name="connsiteX62" fmla="*/ 3672375 w 4168134"/>
              <a:gd name="connsiteY62" fmla="*/ 1355075 h 2214390"/>
              <a:gd name="connsiteX63" fmla="*/ 3716442 w 4168134"/>
              <a:gd name="connsiteY63" fmla="*/ 1377109 h 2214390"/>
              <a:gd name="connsiteX64" fmla="*/ 3760510 w 4168134"/>
              <a:gd name="connsiteY64" fmla="*/ 1410159 h 2214390"/>
              <a:gd name="connsiteX65" fmla="*/ 3804577 w 4168134"/>
              <a:gd name="connsiteY65" fmla="*/ 1432193 h 2214390"/>
              <a:gd name="connsiteX66" fmla="*/ 3870678 w 4168134"/>
              <a:gd name="connsiteY66" fmla="*/ 1465243 h 2214390"/>
              <a:gd name="connsiteX67" fmla="*/ 3936780 w 4168134"/>
              <a:gd name="connsiteY67" fmla="*/ 1520328 h 2214390"/>
              <a:gd name="connsiteX68" fmla="*/ 4002881 w 4168134"/>
              <a:gd name="connsiteY68" fmla="*/ 1564395 h 2214390"/>
              <a:gd name="connsiteX69" fmla="*/ 4102033 w 4168134"/>
              <a:gd name="connsiteY69" fmla="*/ 1619480 h 2214390"/>
              <a:gd name="connsiteX70" fmla="*/ 4168134 w 4168134"/>
              <a:gd name="connsiteY70" fmla="*/ 1685581 h 2214390"/>
              <a:gd name="connsiteX71" fmla="*/ 4157117 w 4168134"/>
              <a:gd name="connsiteY71" fmla="*/ 1773716 h 2214390"/>
              <a:gd name="connsiteX72" fmla="*/ 4146100 w 4168134"/>
              <a:gd name="connsiteY72" fmla="*/ 1806766 h 2214390"/>
              <a:gd name="connsiteX73" fmla="*/ 4135083 w 4168134"/>
              <a:gd name="connsiteY73" fmla="*/ 1927952 h 2214390"/>
              <a:gd name="connsiteX74" fmla="*/ 4124066 w 4168134"/>
              <a:gd name="connsiteY74" fmla="*/ 1961002 h 2214390"/>
              <a:gd name="connsiteX75" fmla="*/ 4091016 w 4168134"/>
              <a:gd name="connsiteY75" fmla="*/ 1983036 h 2214390"/>
              <a:gd name="connsiteX76" fmla="*/ 4035931 w 4168134"/>
              <a:gd name="connsiteY76" fmla="*/ 2049137 h 2214390"/>
              <a:gd name="connsiteX77" fmla="*/ 3991864 w 4168134"/>
              <a:gd name="connsiteY77" fmla="*/ 2071171 h 2214390"/>
              <a:gd name="connsiteX78" fmla="*/ 3947796 w 4168134"/>
              <a:gd name="connsiteY78" fmla="*/ 2082188 h 2214390"/>
              <a:gd name="connsiteX79" fmla="*/ 3881695 w 4168134"/>
              <a:gd name="connsiteY79" fmla="*/ 2104222 h 2214390"/>
              <a:gd name="connsiteX80" fmla="*/ 3617290 w 4168134"/>
              <a:gd name="connsiteY80" fmla="*/ 2093205 h 2214390"/>
              <a:gd name="connsiteX81" fmla="*/ 3584240 w 4168134"/>
              <a:gd name="connsiteY81" fmla="*/ 2082188 h 2214390"/>
              <a:gd name="connsiteX82" fmla="*/ 3518139 w 4168134"/>
              <a:gd name="connsiteY82" fmla="*/ 2038121 h 2214390"/>
              <a:gd name="connsiteX83" fmla="*/ 3463054 w 4168134"/>
              <a:gd name="connsiteY83" fmla="*/ 1972019 h 2214390"/>
              <a:gd name="connsiteX84" fmla="*/ 3430004 w 4168134"/>
              <a:gd name="connsiteY84" fmla="*/ 1927952 h 2214390"/>
              <a:gd name="connsiteX85" fmla="*/ 3396953 w 4168134"/>
              <a:gd name="connsiteY85" fmla="*/ 1905918 h 2214390"/>
              <a:gd name="connsiteX86" fmla="*/ 3363902 w 4168134"/>
              <a:gd name="connsiteY86" fmla="*/ 1872868 h 2214390"/>
              <a:gd name="connsiteX87" fmla="*/ 3297801 w 4168134"/>
              <a:gd name="connsiteY87" fmla="*/ 1828800 h 2214390"/>
              <a:gd name="connsiteX88" fmla="*/ 3264751 w 4168134"/>
              <a:gd name="connsiteY88" fmla="*/ 1806766 h 2214390"/>
              <a:gd name="connsiteX89" fmla="*/ 3231700 w 4168134"/>
              <a:gd name="connsiteY89" fmla="*/ 1784733 h 2214390"/>
              <a:gd name="connsiteX90" fmla="*/ 3209666 w 4168134"/>
              <a:gd name="connsiteY90" fmla="*/ 1751682 h 2214390"/>
              <a:gd name="connsiteX91" fmla="*/ 3143565 w 4168134"/>
              <a:gd name="connsiteY91" fmla="*/ 1685581 h 2214390"/>
              <a:gd name="connsiteX92" fmla="*/ 3121531 w 4168134"/>
              <a:gd name="connsiteY92" fmla="*/ 1652530 h 2214390"/>
              <a:gd name="connsiteX93" fmla="*/ 3022380 w 4168134"/>
              <a:gd name="connsiteY93" fmla="*/ 1564395 h 2214390"/>
              <a:gd name="connsiteX94" fmla="*/ 2978312 w 4168134"/>
              <a:gd name="connsiteY94" fmla="*/ 1575412 h 2214390"/>
              <a:gd name="connsiteX95" fmla="*/ 2956278 w 4168134"/>
              <a:gd name="connsiteY95" fmla="*/ 1608463 h 2214390"/>
              <a:gd name="connsiteX96" fmla="*/ 2945261 w 4168134"/>
              <a:gd name="connsiteY96" fmla="*/ 1828800 h 2214390"/>
              <a:gd name="connsiteX97" fmla="*/ 2901194 w 4168134"/>
              <a:gd name="connsiteY97" fmla="*/ 1850834 h 2214390"/>
              <a:gd name="connsiteX98" fmla="*/ 2868143 w 4168134"/>
              <a:gd name="connsiteY98" fmla="*/ 1872868 h 2214390"/>
              <a:gd name="connsiteX99" fmla="*/ 2802042 w 4168134"/>
              <a:gd name="connsiteY99" fmla="*/ 1894901 h 2214390"/>
              <a:gd name="connsiteX100" fmla="*/ 2757975 w 4168134"/>
              <a:gd name="connsiteY100" fmla="*/ 1927952 h 2214390"/>
              <a:gd name="connsiteX101" fmla="*/ 2724924 w 4168134"/>
              <a:gd name="connsiteY101" fmla="*/ 1949986 h 2214390"/>
              <a:gd name="connsiteX102" fmla="*/ 2691873 w 4168134"/>
              <a:gd name="connsiteY102" fmla="*/ 1994053 h 2214390"/>
              <a:gd name="connsiteX103" fmla="*/ 2658823 w 4168134"/>
              <a:gd name="connsiteY103" fmla="*/ 2005070 h 2214390"/>
              <a:gd name="connsiteX104" fmla="*/ 2592722 w 4168134"/>
              <a:gd name="connsiteY104" fmla="*/ 2038121 h 2214390"/>
              <a:gd name="connsiteX105" fmla="*/ 2526620 w 4168134"/>
              <a:gd name="connsiteY105" fmla="*/ 2027104 h 2214390"/>
              <a:gd name="connsiteX106" fmla="*/ 2493570 w 4168134"/>
              <a:gd name="connsiteY106" fmla="*/ 1994053 h 2214390"/>
              <a:gd name="connsiteX107" fmla="*/ 2460519 w 4168134"/>
              <a:gd name="connsiteY107" fmla="*/ 1972019 h 2214390"/>
              <a:gd name="connsiteX108" fmla="*/ 2438486 w 4168134"/>
              <a:gd name="connsiteY108" fmla="*/ 1938969 h 2214390"/>
              <a:gd name="connsiteX109" fmla="*/ 2427469 w 4168134"/>
              <a:gd name="connsiteY109" fmla="*/ 1905918 h 2214390"/>
              <a:gd name="connsiteX110" fmla="*/ 2350351 w 4168134"/>
              <a:gd name="connsiteY110" fmla="*/ 1806766 h 2214390"/>
              <a:gd name="connsiteX111" fmla="*/ 2284249 w 4168134"/>
              <a:gd name="connsiteY111" fmla="*/ 1762699 h 2214390"/>
              <a:gd name="connsiteX112" fmla="*/ 2240182 w 4168134"/>
              <a:gd name="connsiteY112" fmla="*/ 1751682 h 2214390"/>
              <a:gd name="connsiteX113" fmla="*/ 2085946 w 4168134"/>
              <a:gd name="connsiteY113" fmla="*/ 1762699 h 2214390"/>
              <a:gd name="connsiteX114" fmla="*/ 2041878 w 4168134"/>
              <a:gd name="connsiteY114" fmla="*/ 1795749 h 2214390"/>
              <a:gd name="connsiteX115" fmla="*/ 2008828 w 4168134"/>
              <a:gd name="connsiteY115" fmla="*/ 1861851 h 2214390"/>
              <a:gd name="connsiteX116" fmla="*/ 1997811 w 4168134"/>
              <a:gd name="connsiteY116" fmla="*/ 1938969 h 2214390"/>
              <a:gd name="connsiteX117" fmla="*/ 1986794 w 4168134"/>
              <a:gd name="connsiteY117" fmla="*/ 2159306 h 2214390"/>
              <a:gd name="connsiteX118" fmla="*/ 1942727 w 4168134"/>
              <a:gd name="connsiteY118" fmla="*/ 2170323 h 2214390"/>
              <a:gd name="connsiteX119" fmla="*/ 1876625 w 4168134"/>
              <a:gd name="connsiteY119" fmla="*/ 2181340 h 2214390"/>
              <a:gd name="connsiteX120" fmla="*/ 1711372 w 4168134"/>
              <a:gd name="connsiteY120" fmla="*/ 2214390 h 2214390"/>
              <a:gd name="connsiteX121" fmla="*/ 1457984 w 4168134"/>
              <a:gd name="connsiteY121" fmla="*/ 2192357 h 2214390"/>
              <a:gd name="connsiteX122" fmla="*/ 1380866 w 4168134"/>
              <a:gd name="connsiteY122" fmla="*/ 2148289 h 2214390"/>
              <a:gd name="connsiteX123" fmla="*/ 1259681 w 4168134"/>
              <a:gd name="connsiteY123" fmla="*/ 2005070 h 2214390"/>
              <a:gd name="connsiteX124" fmla="*/ 1226630 w 4168134"/>
              <a:gd name="connsiteY124" fmla="*/ 1938969 h 2214390"/>
              <a:gd name="connsiteX125" fmla="*/ 1215613 w 4168134"/>
              <a:gd name="connsiteY125" fmla="*/ 1487277 h 2214390"/>
              <a:gd name="connsiteX126" fmla="*/ 1193580 w 4168134"/>
              <a:gd name="connsiteY126" fmla="*/ 1421176 h 2214390"/>
              <a:gd name="connsiteX127" fmla="*/ 1182563 w 4168134"/>
              <a:gd name="connsiteY127" fmla="*/ 1366092 h 2214390"/>
              <a:gd name="connsiteX128" fmla="*/ 719854 w 4168134"/>
              <a:gd name="connsiteY128" fmla="*/ 1355075 h 2214390"/>
              <a:gd name="connsiteX129" fmla="*/ 587652 w 4168134"/>
              <a:gd name="connsiteY129" fmla="*/ 1344058 h 2214390"/>
              <a:gd name="connsiteX130" fmla="*/ 543584 w 4168134"/>
              <a:gd name="connsiteY130" fmla="*/ 1322024 h 2214390"/>
              <a:gd name="connsiteX131" fmla="*/ 477483 w 4168134"/>
              <a:gd name="connsiteY131" fmla="*/ 1299990 h 2214390"/>
              <a:gd name="connsiteX132" fmla="*/ 411382 w 4168134"/>
              <a:gd name="connsiteY132" fmla="*/ 1255923 h 2214390"/>
              <a:gd name="connsiteX133" fmla="*/ 345281 w 4168134"/>
              <a:gd name="connsiteY133" fmla="*/ 1189822 h 2214390"/>
              <a:gd name="connsiteX134" fmla="*/ 323247 w 4168134"/>
              <a:gd name="connsiteY134" fmla="*/ 1123721 h 2214390"/>
              <a:gd name="connsiteX135" fmla="*/ 301213 w 4168134"/>
              <a:gd name="connsiteY135" fmla="*/ 1090670 h 2214390"/>
              <a:gd name="connsiteX136" fmla="*/ 290196 w 4168134"/>
              <a:gd name="connsiteY136" fmla="*/ 1057619 h 2214390"/>
              <a:gd name="connsiteX137" fmla="*/ 257146 w 4168134"/>
              <a:gd name="connsiteY137" fmla="*/ 1024569 h 2214390"/>
              <a:gd name="connsiteX138" fmla="*/ 213078 w 4168134"/>
              <a:gd name="connsiteY138" fmla="*/ 958468 h 2214390"/>
              <a:gd name="connsiteX139" fmla="*/ 202061 w 4168134"/>
              <a:gd name="connsiteY139" fmla="*/ 925417 h 2214390"/>
              <a:gd name="connsiteX140" fmla="*/ 169011 w 4168134"/>
              <a:gd name="connsiteY140" fmla="*/ 859316 h 2214390"/>
              <a:gd name="connsiteX141" fmla="*/ 157994 w 4168134"/>
              <a:gd name="connsiteY141" fmla="*/ 561860 h 2214390"/>
              <a:gd name="connsiteX142" fmla="*/ 135960 w 4168134"/>
              <a:gd name="connsiteY142" fmla="*/ 484742 h 2214390"/>
              <a:gd name="connsiteX143" fmla="*/ 135960 w 4168134"/>
              <a:gd name="connsiteY143" fmla="*/ 506776 h 221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8134" h="2214390">
                <a:moveTo>
                  <a:pt x="135960" y="506776"/>
                </a:moveTo>
                <a:cubicBezTo>
                  <a:pt x="128616" y="501268"/>
                  <a:pt x="104355" y="471632"/>
                  <a:pt x="91893" y="451692"/>
                </a:cubicBezTo>
                <a:cubicBezTo>
                  <a:pt x="85738" y="441844"/>
                  <a:pt x="86069" y="429028"/>
                  <a:pt x="80876" y="418641"/>
                </a:cubicBezTo>
                <a:cubicBezTo>
                  <a:pt x="74955" y="406798"/>
                  <a:pt x="66187" y="396607"/>
                  <a:pt x="58842" y="385590"/>
                </a:cubicBezTo>
                <a:cubicBezTo>
                  <a:pt x="55170" y="370901"/>
                  <a:pt x="54596" y="355066"/>
                  <a:pt x="47825" y="341523"/>
                </a:cubicBezTo>
                <a:cubicBezTo>
                  <a:pt x="-8355" y="229162"/>
                  <a:pt x="30810" y="361595"/>
                  <a:pt x="3758" y="253388"/>
                </a:cubicBezTo>
                <a:cubicBezTo>
                  <a:pt x="6868" y="197405"/>
                  <a:pt x="-20219" y="79061"/>
                  <a:pt x="36808" y="22034"/>
                </a:cubicBezTo>
                <a:cubicBezTo>
                  <a:pt x="46171" y="12671"/>
                  <a:pt x="58842" y="7345"/>
                  <a:pt x="69859" y="0"/>
                </a:cubicBezTo>
                <a:cubicBezTo>
                  <a:pt x="128616" y="3672"/>
                  <a:pt x="188722" y="-2030"/>
                  <a:pt x="246129" y="11017"/>
                </a:cubicBezTo>
                <a:cubicBezTo>
                  <a:pt x="271952" y="16886"/>
                  <a:pt x="312230" y="55084"/>
                  <a:pt x="312230" y="55084"/>
                </a:cubicBezTo>
                <a:cubicBezTo>
                  <a:pt x="315902" y="69773"/>
                  <a:pt x="316476" y="85609"/>
                  <a:pt x="323247" y="99152"/>
                </a:cubicBezTo>
                <a:lnTo>
                  <a:pt x="389348" y="198304"/>
                </a:lnTo>
                <a:lnTo>
                  <a:pt x="433416" y="264405"/>
                </a:lnTo>
                <a:cubicBezTo>
                  <a:pt x="490254" y="434925"/>
                  <a:pt x="425110" y="258813"/>
                  <a:pt x="477483" y="363557"/>
                </a:cubicBezTo>
                <a:cubicBezTo>
                  <a:pt x="523075" y="454739"/>
                  <a:pt x="441755" y="326042"/>
                  <a:pt x="510534" y="440675"/>
                </a:cubicBezTo>
                <a:cubicBezTo>
                  <a:pt x="524158" y="463382"/>
                  <a:pt x="546227" y="481654"/>
                  <a:pt x="554601" y="506776"/>
                </a:cubicBezTo>
                <a:cubicBezTo>
                  <a:pt x="584702" y="597080"/>
                  <a:pt x="532639" y="457312"/>
                  <a:pt x="631719" y="605928"/>
                </a:cubicBezTo>
                <a:cubicBezTo>
                  <a:pt x="661098" y="649995"/>
                  <a:pt x="642736" y="631633"/>
                  <a:pt x="686804" y="661012"/>
                </a:cubicBezTo>
                <a:cubicBezTo>
                  <a:pt x="738717" y="738884"/>
                  <a:pt x="673581" y="642501"/>
                  <a:pt x="741888" y="738130"/>
                </a:cubicBezTo>
                <a:cubicBezTo>
                  <a:pt x="766739" y="772920"/>
                  <a:pt x="763547" y="782010"/>
                  <a:pt x="807989" y="804231"/>
                </a:cubicBezTo>
                <a:cubicBezTo>
                  <a:pt x="834812" y="817643"/>
                  <a:pt x="886529" y="829375"/>
                  <a:pt x="918158" y="837282"/>
                </a:cubicBezTo>
                <a:cubicBezTo>
                  <a:pt x="958553" y="833610"/>
                  <a:pt x="999682" y="834764"/>
                  <a:pt x="1039343" y="826265"/>
                </a:cubicBezTo>
                <a:cubicBezTo>
                  <a:pt x="1052290" y="823491"/>
                  <a:pt x="1062222" y="812707"/>
                  <a:pt x="1072394" y="804231"/>
                </a:cubicBezTo>
                <a:cubicBezTo>
                  <a:pt x="1084363" y="794257"/>
                  <a:pt x="1095471" y="783150"/>
                  <a:pt x="1105445" y="771181"/>
                </a:cubicBezTo>
                <a:cubicBezTo>
                  <a:pt x="1125546" y="747060"/>
                  <a:pt x="1130558" y="721731"/>
                  <a:pt x="1160529" y="705080"/>
                </a:cubicBezTo>
                <a:cubicBezTo>
                  <a:pt x="1206106" y="679760"/>
                  <a:pt x="1265552" y="678181"/>
                  <a:pt x="1314765" y="672029"/>
                </a:cubicBezTo>
                <a:cubicBezTo>
                  <a:pt x="1351488" y="675701"/>
                  <a:pt x="1389660" y="672193"/>
                  <a:pt x="1424934" y="683046"/>
                </a:cubicBezTo>
                <a:cubicBezTo>
                  <a:pt x="1469147" y="696650"/>
                  <a:pt x="1450857" y="721931"/>
                  <a:pt x="1469001" y="749147"/>
                </a:cubicBezTo>
                <a:cubicBezTo>
                  <a:pt x="1477643" y="762111"/>
                  <a:pt x="1491035" y="771181"/>
                  <a:pt x="1502052" y="782198"/>
                </a:cubicBezTo>
                <a:lnTo>
                  <a:pt x="1524086" y="848299"/>
                </a:lnTo>
                <a:cubicBezTo>
                  <a:pt x="1532460" y="873421"/>
                  <a:pt x="1559779" y="889278"/>
                  <a:pt x="1568153" y="914400"/>
                </a:cubicBezTo>
                <a:lnTo>
                  <a:pt x="1590187" y="980501"/>
                </a:lnTo>
                <a:cubicBezTo>
                  <a:pt x="1593859" y="991518"/>
                  <a:pt x="1596011" y="1003165"/>
                  <a:pt x="1601204" y="1013552"/>
                </a:cubicBezTo>
                <a:cubicBezTo>
                  <a:pt x="1608548" y="1028241"/>
                  <a:pt x="1616768" y="1042524"/>
                  <a:pt x="1623237" y="1057619"/>
                </a:cubicBezTo>
                <a:cubicBezTo>
                  <a:pt x="1634558" y="1084034"/>
                  <a:pt x="1637284" y="1106784"/>
                  <a:pt x="1645271" y="1134737"/>
                </a:cubicBezTo>
                <a:cubicBezTo>
                  <a:pt x="1648461" y="1145903"/>
                  <a:pt x="1650648" y="1157636"/>
                  <a:pt x="1656288" y="1167788"/>
                </a:cubicBezTo>
                <a:cubicBezTo>
                  <a:pt x="1710738" y="1265800"/>
                  <a:pt x="1676802" y="1208753"/>
                  <a:pt x="1733406" y="1255923"/>
                </a:cubicBezTo>
                <a:cubicBezTo>
                  <a:pt x="1788422" y="1301770"/>
                  <a:pt x="1741425" y="1280631"/>
                  <a:pt x="1799507" y="1299990"/>
                </a:cubicBezTo>
                <a:cubicBezTo>
                  <a:pt x="1860836" y="1295610"/>
                  <a:pt x="1938116" y="1315618"/>
                  <a:pt x="1986794" y="1266940"/>
                </a:cubicBezTo>
                <a:cubicBezTo>
                  <a:pt x="1996157" y="1257577"/>
                  <a:pt x="2000031" y="1243785"/>
                  <a:pt x="2008828" y="1233889"/>
                </a:cubicBezTo>
                <a:lnTo>
                  <a:pt x="2107980" y="1134737"/>
                </a:lnTo>
                <a:lnTo>
                  <a:pt x="2141030" y="1101687"/>
                </a:lnTo>
                <a:cubicBezTo>
                  <a:pt x="2144702" y="1090670"/>
                  <a:pt x="2146853" y="1079023"/>
                  <a:pt x="2152047" y="1068636"/>
                </a:cubicBezTo>
                <a:cubicBezTo>
                  <a:pt x="2157968" y="1056793"/>
                  <a:pt x="2164719" y="1044948"/>
                  <a:pt x="2174081" y="1035586"/>
                </a:cubicBezTo>
                <a:cubicBezTo>
                  <a:pt x="2229032" y="980635"/>
                  <a:pt x="2336231" y="1005958"/>
                  <a:pt x="2394418" y="1002535"/>
                </a:cubicBezTo>
                <a:cubicBezTo>
                  <a:pt x="2468598" y="953082"/>
                  <a:pt x="2449181" y="956391"/>
                  <a:pt x="2603739" y="991518"/>
                </a:cubicBezTo>
                <a:cubicBezTo>
                  <a:pt x="2629562" y="997387"/>
                  <a:pt x="2669840" y="1035586"/>
                  <a:pt x="2669840" y="1035586"/>
                </a:cubicBezTo>
                <a:cubicBezTo>
                  <a:pt x="2691288" y="1099928"/>
                  <a:pt x="2664076" y="1040838"/>
                  <a:pt x="2713907" y="1090670"/>
                </a:cubicBezTo>
                <a:cubicBezTo>
                  <a:pt x="2723270" y="1100033"/>
                  <a:pt x="2727464" y="1113549"/>
                  <a:pt x="2735941" y="1123721"/>
                </a:cubicBezTo>
                <a:cubicBezTo>
                  <a:pt x="2762447" y="1155528"/>
                  <a:pt x="2769547" y="1157141"/>
                  <a:pt x="2802042" y="1178805"/>
                </a:cubicBezTo>
                <a:cubicBezTo>
                  <a:pt x="2879901" y="1163233"/>
                  <a:pt x="2851206" y="1185552"/>
                  <a:pt x="2879160" y="1101687"/>
                </a:cubicBezTo>
                <a:lnTo>
                  <a:pt x="2879160" y="1101687"/>
                </a:lnTo>
                <a:lnTo>
                  <a:pt x="2945261" y="1057619"/>
                </a:lnTo>
                <a:cubicBezTo>
                  <a:pt x="3004018" y="1061291"/>
                  <a:pt x="3062952" y="1062778"/>
                  <a:pt x="3121531" y="1068636"/>
                </a:cubicBezTo>
                <a:cubicBezTo>
                  <a:pt x="3136597" y="1070143"/>
                  <a:pt x="3153776" y="1070194"/>
                  <a:pt x="3165599" y="1079653"/>
                </a:cubicBezTo>
                <a:cubicBezTo>
                  <a:pt x="3174667" y="1086908"/>
                  <a:pt x="3168405" y="1104492"/>
                  <a:pt x="3176616" y="1112704"/>
                </a:cubicBezTo>
                <a:cubicBezTo>
                  <a:pt x="3184827" y="1120915"/>
                  <a:pt x="3199279" y="1118528"/>
                  <a:pt x="3209666" y="1123721"/>
                </a:cubicBezTo>
                <a:cubicBezTo>
                  <a:pt x="3221509" y="1129642"/>
                  <a:pt x="3231943" y="1138058"/>
                  <a:pt x="3242717" y="1145754"/>
                </a:cubicBezTo>
                <a:cubicBezTo>
                  <a:pt x="3264719" y="1161470"/>
                  <a:pt x="3333883" y="1216538"/>
                  <a:pt x="3352886" y="1222872"/>
                </a:cubicBezTo>
                <a:cubicBezTo>
                  <a:pt x="3387378" y="1234370"/>
                  <a:pt x="3426425" y="1249263"/>
                  <a:pt x="3463054" y="1255923"/>
                </a:cubicBezTo>
                <a:cubicBezTo>
                  <a:pt x="3488602" y="1260568"/>
                  <a:pt x="3514466" y="1263268"/>
                  <a:pt x="3540172" y="1266940"/>
                </a:cubicBezTo>
                <a:cubicBezTo>
                  <a:pt x="3598345" y="1286331"/>
                  <a:pt x="3563560" y="1271515"/>
                  <a:pt x="3639324" y="1322024"/>
                </a:cubicBezTo>
                <a:cubicBezTo>
                  <a:pt x="3652288" y="1330666"/>
                  <a:pt x="3659697" y="1346019"/>
                  <a:pt x="3672375" y="1355075"/>
                </a:cubicBezTo>
                <a:cubicBezTo>
                  <a:pt x="3685739" y="1364621"/>
                  <a:pt x="3702515" y="1368405"/>
                  <a:pt x="3716442" y="1377109"/>
                </a:cubicBezTo>
                <a:cubicBezTo>
                  <a:pt x="3732013" y="1386841"/>
                  <a:pt x="3744939" y="1400427"/>
                  <a:pt x="3760510" y="1410159"/>
                </a:cubicBezTo>
                <a:cubicBezTo>
                  <a:pt x="3774437" y="1418863"/>
                  <a:pt x="3790318" y="1424045"/>
                  <a:pt x="3804577" y="1432193"/>
                </a:cubicBezTo>
                <a:cubicBezTo>
                  <a:pt x="3864372" y="1466362"/>
                  <a:pt x="3810085" y="1445047"/>
                  <a:pt x="3870678" y="1465243"/>
                </a:cubicBezTo>
                <a:cubicBezTo>
                  <a:pt x="3906830" y="1519471"/>
                  <a:pt x="3874657" y="1483054"/>
                  <a:pt x="3936780" y="1520328"/>
                </a:cubicBezTo>
                <a:cubicBezTo>
                  <a:pt x="3959487" y="1533952"/>
                  <a:pt x="3977759" y="1556021"/>
                  <a:pt x="4002881" y="1564395"/>
                </a:cubicBezTo>
                <a:cubicBezTo>
                  <a:pt x="4044441" y="1578249"/>
                  <a:pt x="4064151" y="1581598"/>
                  <a:pt x="4102033" y="1619480"/>
                </a:cubicBezTo>
                <a:lnTo>
                  <a:pt x="4168134" y="1685581"/>
                </a:lnTo>
                <a:cubicBezTo>
                  <a:pt x="4164462" y="1714959"/>
                  <a:pt x="4162413" y="1744587"/>
                  <a:pt x="4157117" y="1773716"/>
                </a:cubicBezTo>
                <a:cubicBezTo>
                  <a:pt x="4155040" y="1785141"/>
                  <a:pt x="4147742" y="1795270"/>
                  <a:pt x="4146100" y="1806766"/>
                </a:cubicBezTo>
                <a:cubicBezTo>
                  <a:pt x="4140364" y="1846920"/>
                  <a:pt x="4140819" y="1887798"/>
                  <a:pt x="4135083" y="1927952"/>
                </a:cubicBezTo>
                <a:cubicBezTo>
                  <a:pt x="4133441" y="1939448"/>
                  <a:pt x="4131320" y="1951934"/>
                  <a:pt x="4124066" y="1961002"/>
                </a:cubicBezTo>
                <a:cubicBezTo>
                  <a:pt x="4115795" y="1971341"/>
                  <a:pt x="4102033" y="1975691"/>
                  <a:pt x="4091016" y="1983036"/>
                </a:cubicBezTo>
                <a:cubicBezTo>
                  <a:pt x="4073446" y="2009391"/>
                  <a:pt x="4062923" y="2029857"/>
                  <a:pt x="4035931" y="2049137"/>
                </a:cubicBezTo>
                <a:cubicBezTo>
                  <a:pt x="4022567" y="2058683"/>
                  <a:pt x="4007241" y="2065404"/>
                  <a:pt x="3991864" y="2071171"/>
                </a:cubicBezTo>
                <a:cubicBezTo>
                  <a:pt x="3977687" y="2076488"/>
                  <a:pt x="3962299" y="2077837"/>
                  <a:pt x="3947796" y="2082188"/>
                </a:cubicBezTo>
                <a:cubicBezTo>
                  <a:pt x="3925550" y="2088862"/>
                  <a:pt x="3881695" y="2104222"/>
                  <a:pt x="3881695" y="2104222"/>
                </a:cubicBezTo>
                <a:cubicBezTo>
                  <a:pt x="3793560" y="2100550"/>
                  <a:pt x="3705260" y="2099721"/>
                  <a:pt x="3617290" y="2093205"/>
                </a:cubicBezTo>
                <a:cubicBezTo>
                  <a:pt x="3605709" y="2092347"/>
                  <a:pt x="3594391" y="2087828"/>
                  <a:pt x="3584240" y="2082188"/>
                </a:cubicBezTo>
                <a:cubicBezTo>
                  <a:pt x="3561091" y="2069328"/>
                  <a:pt x="3518139" y="2038121"/>
                  <a:pt x="3518139" y="2038121"/>
                </a:cubicBezTo>
                <a:cubicBezTo>
                  <a:pt x="3469440" y="1965072"/>
                  <a:pt x="3526675" y="2046244"/>
                  <a:pt x="3463054" y="1972019"/>
                </a:cubicBezTo>
                <a:cubicBezTo>
                  <a:pt x="3451105" y="1958078"/>
                  <a:pt x="3442987" y="1940935"/>
                  <a:pt x="3430004" y="1927952"/>
                </a:cubicBezTo>
                <a:cubicBezTo>
                  <a:pt x="3420641" y="1918589"/>
                  <a:pt x="3407125" y="1914394"/>
                  <a:pt x="3396953" y="1905918"/>
                </a:cubicBezTo>
                <a:cubicBezTo>
                  <a:pt x="3384984" y="1895944"/>
                  <a:pt x="3376200" y="1882433"/>
                  <a:pt x="3363902" y="1872868"/>
                </a:cubicBezTo>
                <a:cubicBezTo>
                  <a:pt x="3342999" y="1856610"/>
                  <a:pt x="3319835" y="1843489"/>
                  <a:pt x="3297801" y="1828800"/>
                </a:cubicBezTo>
                <a:lnTo>
                  <a:pt x="3264751" y="1806766"/>
                </a:lnTo>
                <a:lnTo>
                  <a:pt x="3231700" y="1784733"/>
                </a:lnTo>
                <a:cubicBezTo>
                  <a:pt x="3224355" y="1773716"/>
                  <a:pt x="3218463" y="1761578"/>
                  <a:pt x="3209666" y="1751682"/>
                </a:cubicBezTo>
                <a:cubicBezTo>
                  <a:pt x="3188964" y="1728392"/>
                  <a:pt x="3160850" y="1711508"/>
                  <a:pt x="3143565" y="1685581"/>
                </a:cubicBezTo>
                <a:cubicBezTo>
                  <a:pt x="3136220" y="1674564"/>
                  <a:pt x="3130328" y="1662426"/>
                  <a:pt x="3121531" y="1652530"/>
                </a:cubicBezTo>
                <a:cubicBezTo>
                  <a:pt x="3066650" y="1590788"/>
                  <a:pt x="3072611" y="1597883"/>
                  <a:pt x="3022380" y="1564395"/>
                </a:cubicBezTo>
                <a:cubicBezTo>
                  <a:pt x="3007691" y="1568067"/>
                  <a:pt x="2990910" y="1567013"/>
                  <a:pt x="2978312" y="1575412"/>
                </a:cubicBezTo>
                <a:cubicBezTo>
                  <a:pt x="2967295" y="1582757"/>
                  <a:pt x="2957991" y="1595333"/>
                  <a:pt x="2956278" y="1608463"/>
                </a:cubicBezTo>
                <a:cubicBezTo>
                  <a:pt x="2946767" y="1681383"/>
                  <a:pt x="2961558" y="1757091"/>
                  <a:pt x="2945261" y="1828800"/>
                </a:cubicBezTo>
                <a:cubicBezTo>
                  <a:pt x="2941621" y="1844814"/>
                  <a:pt x="2915453" y="1842686"/>
                  <a:pt x="2901194" y="1850834"/>
                </a:cubicBezTo>
                <a:cubicBezTo>
                  <a:pt x="2889698" y="1857403"/>
                  <a:pt x="2880243" y="1867490"/>
                  <a:pt x="2868143" y="1872868"/>
                </a:cubicBezTo>
                <a:cubicBezTo>
                  <a:pt x="2846919" y="1882301"/>
                  <a:pt x="2802042" y="1894901"/>
                  <a:pt x="2802042" y="1894901"/>
                </a:cubicBezTo>
                <a:cubicBezTo>
                  <a:pt x="2787353" y="1905918"/>
                  <a:pt x="2772916" y="1917280"/>
                  <a:pt x="2757975" y="1927952"/>
                </a:cubicBezTo>
                <a:cubicBezTo>
                  <a:pt x="2747201" y="1935648"/>
                  <a:pt x="2734287" y="1940623"/>
                  <a:pt x="2724924" y="1949986"/>
                </a:cubicBezTo>
                <a:cubicBezTo>
                  <a:pt x="2711940" y="1962969"/>
                  <a:pt x="2705979" y="1982298"/>
                  <a:pt x="2691873" y="1994053"/>
                </a:cubicBezTo>
                <a:cubicBezTo>
                  <a:pt x="2682952" y="2001487"/>
                  <a:pt x="2669210" y="1999877"/>
                  <a:pt x="2658823" y="2005070"/>
                </a:cubicBezTo>
                <a:cubicBezTo>
                  <a:pt x="2573398" y="2047783"/>
                  <a:pt x="2675793" y="2010430"/>
                  <a:pt x="2592722" y="2038121"/>
                </a:cubicBezTo>
                <a:cubicBezTo>
                  <a:pt x="2570688" y="2034449"/>
                  <a:pt x="2547033" y="2036176"/>
                  <a:pt x="2526620" y="2027104"/>
                </a:cubicBezTo>
                <a:cubicBezTo>
                  <a:pt x="2512383" y="2020776"/>
                  <a:pt x="2505539" y="2004027"/>
                  <a:pt x="2493570" y="1994053"/>
                </a:cubicBezTo>
                <a:cubicBezTo>
                  <a:pt x="2483398" y="1985576"/>
                  <a:pt x="2471536" y="1979364"/>
                  <a:pt x="2460519" y="1972019"/>
                </a:cubicBezTo>
                <a:cubicBezTo>
                  <a:pt x="2453175" y="1961002"/>
                  <a:pt x="2444407" y="1950812"/>
                  <a:pt x="2438486" y="1938969"/>
                </a:cubicBezTo>
                <a:cubicBezTo>
                  <a:pt x="2433293" y="1928582"/>
                  <a:pt x="2433109" y="1916070"/>
                  <a:pt x="2427469" y="1905918"/>
                </a:cubicBezTo>
                <a:cubicBezTo>
                  <a:pt x="2409362" y="1873326"/>
                  <a:pt x="2381767" y="1831201"/>
                  <a:pt x="2350351" y="1806766"/>
                </a:cubicBezTo>
                <a:cubicBezTo>
                  <a:pt x="2329448" y="1790508"/>
                  <a:pt x="2309940" y="1769122"/>
                  <a:pt x="2284249" y="1762699"/>
                </a:cubicBezTo>
                <a:lnTo>
                  <a:pt x="2240182" y="1751682"/>
                </a:lnTo>
                <a:cubicBezTo>
                  <a:pt x="2188770" y="1755354"/>
                  <a:pt x="2136262" y="1751518"/>
                  <a:pt x="2085946" y="1762699"/>
                </a:cubicBezTo>
                <a:cubicBezTo>
                  <a:pt x="2068022" y="1766682"/>
                  <a:pt x="2054862" y="1782765"/>
                  <a:pt x="2041878" y="1795749"/>
                </a:cubicBezTo>
                <a:cubicBezTo>
                  <a:pt x="2020523" y="1817104"/>
                  <a:pt x="2017788" y="1834972"/>
                  <a:pt x="2008828" y="1861851"/>
                </a:cubicBezTo>
                <a:cubicBezTo>
                  <a:pt x="2005156" y="1887557"/>
                  <a:pt x="1999729" y="1913073"/>
                  <a:pt x="1997811" y="1938969"/>
                </a:cubicBezTo>
                <a:cubicBezTo>
                  <a:pt x="1992379" y="2012305"/>
                  <a:pt x="2003827" y="2087768"/>
                  <a:pt x="1986794" y="2159306"/>
                </a:cubicBezTo>
                <a:cubicBezTo>
                  <a:pt x="1983287" y="2174035"/>
                  <a:pt x="1957574" y="2167354"/>
                  <a:pt x="1942727" y="2170323"/>
                </a:cubicBezTo>
                <a:cubicBezTo>
                  <a:pt x="1920823" y="2174704"/>
                  <a:pt x="1898467" y="2176660"/>
                  <a:pt x="1876625" y="2181340"/>
                </a:cubicBezTo>
                <a:cubicBezTo>
                  <a:pt x="1706643" y="2217765"/>
                  <a:pt x="1867050" y="2192152"/>
                  <a:pt x="1711372" y="2214390"/>
                </a:cubicBezTo>
                <a:cubicBezTo>
                  <a:pt x="1626909" y="2207046"/>
                  <a:pt x="1542207" y="2202075"/>
                  <a:pt x="1457984" y="2192357"/>
                </a:cubicBezTo>
                <a:cubicBezTo>
                  <a:pt x="1428138" y="2188913"/>
                  <a:pt x="1401615" y="2167151"/>
                  <a:pt x="1380866" y="2148289"/>
                </a:cubicBezTo>
                <a:cubicBezTo>
                  <a:pt x="1299767" y="2074563"/>
                  <a:pt x="1313173" y="2085309"/>
                  <a:pt x="1259681" y="2005070"/>
                </a:cubicBezTo>
                <a:cubicBezTo>
                  <a:pt x="1231205" y="1962356"/>
                  <a:pt x="1241834" y="1984581"/>
                  <a:pt x="1226630" y="1938969"/>
                </a:cubicBezTo>
                <a:cubicBezTo>
                  <a:pt x="1222958" y="1788405"/>
                  <a:pt x="1225207" y="1637580"/>
                  <a:pt x="1215613" y="1487277"/>
                </a:cubicBezTo>
                <a:cubicBezTo>
                  <a:pt x="1214134" y="1464099"/>
                  <a:pt x="1198135" y="1443950"/>
                  <a:pt x="1193580" y="1421176"/>
                </a:cubicBezTo>
                <a:cubicBezTo>
                  <a:pt x="1189908" y="1402815"/>
                  <a:pt x="1201108" y="1368680"/>
                  <a:pt x="1182563" y="1366092"/>
                </a:cubicBezTo>
                <a:cubicBezTo>
                  <a:pt x="1029763" y="1344771"/>
                  <a:pt x="874090" y="1358747"/>
                  <a:pt x="719854" y="1355075"/>
                </a:cubicBezTo>
                <a:cubicBezTo>
                  <a:pt x="675787" y="1351403"/>
                  <a:pt x="631115" y="1352207"/>
                  <a:pt x="587652" y="1344058"/>
                </a:cubicBezTo>
                <a:cubicBezTo>
                  <a:pt x="571510" y="1341031"/>
                  <a:pt x="558833" y="1328123"/>
                  <a:pt x="543584" y="1322024"/>
                </a:cubicBezTo>
                <a:cubicBezTo>
                  <a:pt x="522020" y="1313398"/>
                  <a:pt x="499517" y="1307335"/>
                  <a:pt x="477483" y="1299990"/>
                </a:cubicBezTo>
                <a:cubicBezTo>
                  <a:pt x="452361" y="1291616"/>
                  <a:pt x="433416" y="1270612"/>
                  <a:pt x="411382" y="1255923"/>
                </a:cubicBezTo>
                <a:cubicBezTo>
                  <a:pt x="385455" y="1238638"/>
                  <a:pt x="345281" y="1189822"/>
                  <a:pt x="345281" y="1189822"/>
                </a:cubicBezTo>
                <a:cubicBezTo>
                  <a:pt x="337936" y="1167788"/>
                  <a:pt x="336130" y="1143046"/>
                  <a:pt x="323247" y="1123721"/>
                </a:cubicBezTo>
                <a:cubicBezTo>
                  <a:pt x="315902" y="1112704"/>
                  <a:pt x="307134" y="1102513"/>
                  <a:pt x="301213" y="1090670"/>
                </a:cubicBezTo>
                <a:cubicBezTo>
                  <a:pt x="296020" y="1080283"/>
                  <a:pt x="296638" y="1067282"/>
                  <a:pt x="290196" y="1057619"/>
                </a:cubicBezTo>
                <a:cubicBezTo>
                  <a:pt x="281554" y="1044656"/>
                  <a:pt x="268163" y="1035586"/>
                  <a:pt x="257146" y="1024569"/>
                </a:cubicBezTo>
                <a:cubicBezTo>
                  <a:pt x="230950" y="945981"/>
                  <a:pt x="268095" y="1040992"/>
                  <a:pt x="213078" y="958468"/>
                </a:cubicBezTo>
                <a:cubicBezTo>
                  <a:pt x="206636" y="948805"/>
                  <a:pt x="207254" y="935804"/>
                  <a:pt x="202061" y="925417"/>
                </a:cubicBezTo>
                <a:cubicBezTo>
                  <a:pt x="159348" y="839988"/>
                  <a:pt x="196704" y="942391"/>
                  <a:pt x="169011" y="859316"/>
                </a:cubicBezTo>
                <a:cubicBezTo>
                  <a:pt x="165339" y="760164"/>
                  <a:pt x="164382" y="660874"/>
                  <a:pt x="157994" y="561860"/>
                </a:cubicBezTo>
                <a:cubicBezTo>
                  <a:pt x="157471" y="553755"/>
                  <a:pt x="141556" y="495934"/>
                  <a:pt x="135960" y="484742"/>
                </a:cubicBezTo>
                <a:cubicBezTo>
                  <a:pt x="133637" y="480097"/>
                  <a:pt x="143304" y="512284"/>
                  <a:pt x="135960" y="5067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1. What were the titles? </a:t>
            </a:r>
            <a:endParaRPr lang="en-US" sz="3200" dirty="0">
              <a:solidFill>
                <a:srgbClr val="000000"/>
              </a:solidFill>
            </a:endParaRPr>
          </a:p>
        </p:txBody>
      </p:sp>
      <p:sp>
        <p:nvSpPr>
          <p:cNvPr id="12" name="Freeform 11"/>
          <p:cNvSpPr/>
          <p:nvPr/>
        </p:nvSpPr>
        <p:spPr>
          <a:xfrm>
            <a:off x="2039499" y="4942056"/>
            <a:ext cx="5503442" cy="810834"/>
          </a:xfrm>
          <a:custGeom>
            <a:avLst/>
            <a:gdLst>
              <a:gd name="connsiteX0" fmla="*/ 135960 w 4168134"/>
              <a:gd name="connsiteY0" fmla="*/ 506776 h 2214390"/>
              <a:gd name="connsiteX1" fmla="*/ 91893 w 4168134"/>
              <a:gd name="connsiteY1" fmla="*/ 451692 h 2214390"/>
              <a:gd name="connsiteX2" fmla="*/ 80876 w 4168134"/>
              <a:gd name="connsiteY2" fmla="*/ 418641 h 2214390"/>
              <a:gd name="connsiteX3" fmla="*/ 58842 w 4168134"/>
              <a:gd name="connsiteY3" fmla="*/ 385590 h 2214390"/>
              <a:gd name="connsiteX4" fmla="*/ 47825 w 4168134"/>
              <a:gd name="connsiteY4" fmla="*/ 341523 h 2214390"/>
              <a:gd name="connsiteX5" fmla="*/ 3758 w 4168134"/>
              <a:gd name="connsiteY5" fmla="*/ 253388 h 2214390"/>
              <a:gd name="connsiteX6" fmla="*/ 36808 w 4168134"/>
              <a:gd name="connsiteY6" fmla="*/ 22034 h 2214390"/>
              <a:gd name="connsiteX7" fmla="*/ 69859 w 4168134"/>
              <a:gd name="connsiteY7" fmla="*/ 0 h 2214390"/>
              <a:gd name="connsiteX8" fmla="*/ 246129 w 4168134"/>
              <a:gd name="connsiteY8" fmla="*/ 11017 h 2214390"/>
              <a:gd name="connsiteX9" fmla="*/ 312230 w 4168134"/>
              <a:gd name="connsiteY9" fmla="*/ 55084 h 2214390"/>
              <a:gd name="connsiteX10" fmla="*/ 323247 w 4168134"/>
              <a:gd name="connsiteY10" fmla="*/ 99152 h 2214390"/>
              <a:gd name="connsiteX11" fmla="*/ 389348 w 4168134"/>
              <a:gd name="connsiteY11" fmla="*/ 198304 h 2214390"/>
              <a:gd name="connsiteX12" fmla="*/ 433416 w 4168134"/>
              <a:gd name="connsiteY12" fmla="*/ 264405 h 2214390"/>
              <a:gd name="connsiteX13" fmla="*/ 477483 w 4168134"/>
              <a:gd name="connsiteY13" fmla="*/ 363557 h 2214390"/>
              <a:gd name="connsiteX14" fmla="*/ 510534 w 4168134"/>
              <a:gd name="connsiteY14" fmla="*/ 440675 h 2214390"/>
              <a:gd name="connsiteX15" fmla="*/ 554601 w 4168134"/>
              <a:gd name="connsiteY15" fmla="*/ 506776 h 2214390"/>
              <a:gd name="connsiteX16" fmla="*/ 631719 w 4168134"/>
              <a:gd name="connsiteY16" fmla="*/ 605928 h 2214390"/>
              <a:gd name="connsiteX17" fmla="*/ 686804 w 4168134"/>
              <a:gd name="connsiteY17" fmla="*/ 661012 h 2214390"/>
              <a:gd name="connsiteX18" fmla="*/ 741888 w 4168134"/>
              <a:gd name="connsiteY18" fmla="*/ 738130 h 2214390"/>
              <a:gd name="connsiteX19" fmla="*/ 807989 w 4168134"/>
              <a:gd name="connsiteY19" fmla="*/ 804231 h 2214390"/>
              <a:gd name="connsiteX20" fmla="*/ 918158 w 4168134"/>
              <a:gd name="connsiteY20" fmla="*/ 837282 h 2214390"/>
              <a:gd name="connsiteX21" fmla="*/ 1039343 w 4168134"/>
              <a:gd name="connsiteY21" fmla="*/ 826265 h 2214390"/>
              <a:gd name="connsiteX22" fmla="*/ 1072394 w 4168134"/>
              <a:gd name="connsiteY22" fmla="*/ 804231 h 2214390"/>
              <a:gd name="connsiteX23" fmla="*/ 1105445 w 4168134"/>
              <a:gd name="connsiteY23" fmla="*/ 771181 h 2214390"/>
              <a:gd name="connsiteX24" fmla="*/ 1160529 w 4168134"/>
              <a:gd name="connsiteY24" fmla="*/ 705080 h 2214390"/>
              <a:gd name="connsiteX25" fmla="*/ 1314765 w 4168134"/>
              <a:gd name="connsiteY25" fmla="*/ 672029 h 2214390"/>
              <a:gd name="connsiteX26" fmla="*/ 1424934 w 4168134"/>
              <a:gd name="connsiteY26" fmla="*/ 683046 h 2214390"/>
              <a:gd name="connsiteX27" fmla="*/ 1469001 w 4168134"/>
              <a:gd name="connsiteY27" fmla="*/ 749147 h 2214390"/>
              <a:gd name="connsiteX28" fmla="*/ 1502052 w 4168134"/>
              <a:gd name="connsiteY28" fmla="*/ 782198 h 2214390"/>
              <a:gd name="connsiteX29" fmla="*/ 1524086 w 4168134"/>
              <a:gd name="connsiteY29" fmla="*/ 848299 h 2214390"/>
              <a:gd name="connsiteX30" fmla="*/ 1568153 w 4168134"/>
              <a:gd name="connsiteY30" fmla="*/ 914400 h 2214390"/>
              <a:gd name="connsiteX31" fmla="*/ 1590187 w 4168134"/>
              <a:gd name="connsiteY31" fmla="*/ 980501 h 2214390"/>
              <a:gd name="connsiteX32" fmla="*/ 1601204 w 4168134"/>
              <a:gd name="connsiteY32" fmla="*/ 1013552 h 2214390"/>
              <a:gd name="connsiteX33" fmla="*/ 1623237 w 4168134"/>
              <a:gd name="connsiteY33" fmla="*/ 1057619 h 2214390"/>
              <a:gd name="connsiteX34" fmla="*/ 1645271 w 4168134"/>
              <a:gd name="connsiteY34" fmla="*/ 1134737 h 2214390"/>
              <a:gd name="connsiteX35" fmla="*/ 1656288 w 4168134"/>
              <a:gd name="connsiteY35" fmla="*/ 1167788 h 2214390"/>
              <a:gd name="connsiteX36" fmla="*/ 1733406 w 4168134"/>
              <a:gd name="connsiteY36" fmla="*/ 1255923 h 2214390"/>
              <a:gd name="connsiteX37" fmla="*/ 1799507 w 4168134"/>
              <a:gd name="connsiteY37" fmla="*/ 1299990 h 2214390"/>
              <a:gd name="connsiteX38" fmla="*/ 1986794 w 4168134"/>
              <a:gd name="connsiteY38" fmla="*/ 1266940 h 2214390"/>
              <a:gd name="connsiteX39" fmla="*/ 2008828 w 4168134"/>
              <a:gd name="connsiteY39" fmla="*/ 1233889 h 2214390"/>
              <a:gd name="connsiteX40" fmla="*/ 2107980 w 4168134"/>
              <a:gd name="connsiteY40" fmla="*/ 1134737 h 2214390"/>
              <a:gd name="connsiteX41" fmla="*/ 2141030 w 4168134"/>
              <a:gd name="connsiteY41" fmla="*/ 1101687 h 2214390"/>
              <a:gd name="connsiteX42" fmla="*/ 2152047 w 4168134"/>
              <a:gd name="connsiteY42" fmla="*/ 1068636 h 2214390"/>
              <a:gd name="connsiteX43" fmla="*/ 2174081 w 4168134"/>
              <a:gd name="connsiteY43" fmla="*/ 1035586 h 2214390"/>
              <a:gd name="connsiteX44" fmla="*/ 2394418 w 4168134"/>
              <a:gd name="connsiteY44" fmla="*/ 1002535 h 2214390"/>
              <a:gd name="connsiteX45" fmla="*/ 2603739 w 4168134"/>
              <a:gd name="connsiteY45" fmla="*/ 991518 h 2214390"/>
              <a:gd name="connsiteX46" fmla="*/ 2669840 w 4168134"/>
              <a:gd name="connsiteY46" fmla="*/ 1035586 h 2214390"/>
              <a:gd name="connsiteX47" fmla="*/ 2713907 w 4168134"/>
              <a:gd name="connsiteY47" fmla="*/ 1090670 h 2214390"/>
              <a:gd name="connsiteX48" fmla="*/ 2735941 w 4168134"/>
              <a:gd name="connsiteY48" fmla="*/ 1123721 h 2214390"/>
              <a:gd name="connsiteX49" fmla="*/ 2802042 w 4168134"/>
              <a:gd name="connsiteY49" fmla="*/ 1178805 h 2214390"/>
              <a:gd name="connsiteX50" fmla="*/ 2879160 w 4168134"/>
              <a:gd name="connsiteY50" fmla="*/ 1101687 h 2214390"/>
              <a:gd name="connsiteX51" fmla="*/ 2879160 w 4168134"/>
              <a:gd name="connsiteY51" fmla="*/ 1101687 h 2214390"/>
              <a:gd name="connsiteX52" fmla="*/ 2945261 w 4168134"/>
              <a:gd name="connsiteY52" fmla="*/ 1057619 h 2214390"/>
              <a:gd name="connsiteX53" fmla="*/ 3121531 w 4168134"/>
              <a:gd name="connsiteY53" fmla="*/ 1068636 h 2214390"/>
              <a:gd name="connsiteX54" fmla="*/ 3165599 w 4168134"/>
              <a:gd name="connsiteY54" fmla="*/ 1079653 h 2214390"/>
              <a:gd name="connsiteX55" fmla="*/ 3176616 w 4168134"/>
              <a:gd name="connsiteY55" fmla="*/ 1112704 h 2214390"/>
              <a:gd name="connsiteX56" fmla="*/ 3209666 w 4168134"/>
              <a:gd name="connsiteY56" fmla="*/ 1123721 h 2214390"/>
              <a:gd name="connsiteX57" fmla="*/ 3242717 w 4168134"/>
              <a:gd name="connsiteY57" fmla="*/ 1145754 h 2214390"/>
              <a:gd name="connsiteX58" fmla="*/ 3352886 w 4168134"/>
              <a:gd name="connsiteY58" fmla="*/ 1222872 h 2214390"/>
              <a:gd name="connsiteX59" fmla="*/ 3463054 w 4168134"/>
              <a:gd name="connsiteY59" fmla="*/ 1255923 h 2214390"/>
              <a:gd name="connsiteX60" fmla="*/ 3540172 w 4168134"/>
              <a:gd name="connsiteY60" fmla="*/ 1266940 h 2214390"/>
              <a:gd name="connsiteX61" fmla="*/ 3639324 w 4168134"/>
              <a:gd name="connsiteY61" fmla="*/ 1322024 h 2214390"/>
              <a:gd name="connsiteX62" fmla="*/ 3672375 w 4168134"/>
              <a:gd name="connsiteY62" fmla="*/ 1355075 h 2214390"/>
              <a:gd name="connsiteX63" fmla="*/ 3716442 w 4168134"/>
              <a:gd name="connsiteY63" fmla="*/ 1377109 h 2214390"/>
              <a:gd name="connsiteX64" fmla="*/ 3760510 w 4168134"/>
              <a:gd name="connsiteY64" fmla="*/ 1410159 h 2214390"/>
              <a:gd name="connsiteX65" fmla="*/ 3804577 w 4168134"/>
              <a:gd name="connsiteY65" fmla="*/ 1432193 h 2214390"/>
              <a:gd name="connsiteX66" fmla="*/ 3870678 w 4168134"/>
              <a:gd name="connsiteY66" fmla="*/ 1465243 h 2214390"/>
              <a:gd name="connsiteX67" fmla="*/ 3936780 w 4168134"/>
              <a:gd name="connsiteY67" fmla="*/ 1520328 h 2214390"/>
              <a:gd name="connsiteX68" fmla="*/ 4002881 w 4168134"/>
              <a:gd name="connsiteY68" fmla="*/ 1564395 h 2214390"/>
              <a:gd name="connsiteX69" fmla="*/ 4102033 w 4168134"/>
              <a:gd name="connsiteY69" fmla="*/ 1619480 h 2214390"/>
              <a:gd name="connsiteX70" fmla="*/ 4168134 w 4168134"/>
              <a:gd name="connsiteY70" fmla="*/ 1685581 h 2214390"/>
              <a:gd name="connsiteX71" fmla="*/ 4157117 w 4168134"/>
              <a:gd name="connsiteY71" fmla="*/ 1773716 h 2214390"/>
              <a:gd name="connsiteX72" fmla="*/ 4146100 w 4168134"/>
              <a:gd name="connsiteY72" fmla="*/ 1806766 h 2214390"/>
              <a:gd name="connsiteX73" fmla="*/ 4135083 w 4168134"/>
              <a:gd name="connsiteY73" fmla="*/ 1927952 h 2214390"/>
              <a:gd name="connsiteX74" fmla="*/ 4124066 w 4168134"/>
              <a:gd name="connsiteY74" fmla="*/ 1961002 h 2214390"/>
              <a:gd name="connsiteX75" fmla="*/ 4091016 w 4168134"/>
              <a:gd name="connsiteY75" fmla="*/ 1983036 h 2214390"/>
              <a:gd name="connsiteX76" fmla="*/ 4035931 w 4168134"/>
              <a:gd name="connsiteY76" fmla="*/ 2049137 h 2214390"/>
              <a:gd name="connsiteX77" fmla="*/ 3991864 w 4168134"/>
              <a:gd name="connsiteY77" fmla="*/ 2071171 h 2214390"/>
              <a:gd name="connsiteX78" fmla="*/ 3947796 w 4168134"/>
              <a:gd name="connsiteY78" fmla="*/ 2082188 h 2214390"/>
              <a:gd name="connsiteX79" fmla="*/ 3881695 w 4168134"/>
              <a:gd name="connsiteY79" fmla="*/ 2104222 h 2214390"/>
              <a:gd name="connsiteX80" fmla="*/ 3617290 w 4168134"/>
              <a:gd name="connsiteY80" fmla="*/ 2093205 h 2214390"/>
              <a:gd name="connsiteX81" fmla="*/ 3584240 w 4168134"/>
              <a:gd name="connsiteY81" fmla="*/ 2082188 h 2214390"/>
              <a:gd name="connsiteX82" fmla="*/ 3518139 w 4168134"/>
              <a:gd name="connsiteY82" fmla="*/ 2038121 h 2214390"/>
              <a:gd name="connsiteX83" fmla="*/ 3463054 w 4168134"/>
              <a:gd name="connsiteY83" fmla="*/ 1972019 h 2214390"/>
              <a:gd name="connsiteX84" fmla="*/ 3430004 w 4168134"/>
              <a:gd name="connsiteY84" fmla="*/ 1927952 h 2214390"/>
              <a:gd name="connsiteX85" fmla="*/ 3396953 w 4168134"/>
              <a:gd name="connsiteY85" fmla="*/ 1905918 h 2214390"/>
              <a:gd name="connsiteX86" fmla="*/ 3363902 w 4168134"/>
              <a:gd name="connsiteY86" fmla="*/ 1872868 h 2214390"/>
              <a:gd name="connsiteX87" fmla="*/ 3297801 w 4168134"/>
              <a:gd name="connsiteY87" fmla="*/ 1828800 h 2214390"/>
              <a:gd name="connsiteX88" fmla="*/ 3264751 w 4168134"/>
              <a:gd name="connsiteY88" fmla="*/ 1806766 h 2214390"/>
              <a:gd name="connsiteX89" fmla="*/ 3231700 w 4168134"/>
              <a:gd name="connsiteY89" fmla="*/ 1784733 h 2214390"/>
              <a:gd name="connsiteX90" fmla="*/ 3209666 w 4168134"/>
              <a:gd name="connsiteY90" fmla="*/ 1751682 h 2214390"/>
              <a:gd name="connsiteX91" fmla="*/ 3143565 w 4168134"/>
              <a:gd name="connsiteY91" fmla="*/ 1685581 h 2214390"/>
              <a:gd name="connsiteX92" fmla="*/ 3121531 w 4168134"/>
              <a:gd name="connsiteY92" fmla="*/ 1652530 h 2214390"/>
              <a:gd name="connsiteX93" fmla="*/ 3022380 w 4168134"/>
              <a:gd name="connsiteY93" fmla="*/ 1564395 h 2214390"/>
              <a:gd name="connsiteX94" fmla="*/ 2978312 w 4168134"/>
              <a:gd name="connsiteY94" fmla="*/ 1575412 h 2214390"/>
              <a:gd name="connsiteX95" fmla="*/ 2956278 w 4168134"/>
              <a:gd name="connsiteY95" fmla="*/ 1608463 h 2214390"/>
              <a:gd name="connsiteX96" fmla="*/ 2945261 w 4168134"/>
              <a:gd name="connsiteY96" fmla="*/ 1828800 h 2214390"/>
              <a:gd name="connsiteX97" fmla="*/ 2901194 w 4168134"/>
              <a:gd name="connsiteY97" fmla="*/ 1850834 h 2214390"/>
              <a:gd name="connsiteX98" fmla="*/ 2868143 w 4168134"/>
              <a:gd name="connsiteY98" fmla="*/ 1872868 h 2214390"/>
              <a:gd name="connsiteX99" fmla="*/ 2802042 w 4168134"/>
              <a:gd name="connsiteY99" fmla="*/ 1894901 h 2214390"/>
              <a:gd name="connsiteX100" fmla="*/ 2757975 w 4168134"/>
              <a:gd name="connsiteY100" fmla="*/ 1927952 h 2214390"/>
              <a:gd name="connsiteX101" fmla="*/ 2724924 w 4168134"/>
              <a:gd name="connsiteY101" fmla="*/ 1949986 h 2214390"/>
              <a:gd name="connsiteX102" fmla="*/ 2691873 w 4168134"/>
              <a:gd name="connsiteY102" fmla="*/ 1994053 h 2214390"/>
              <a:gd name="connsiteX103" fmla="*/ 2658823 w 4168134"/>
              <a:gd name="connsiteY103" fmla="*/ 2005070 h 2214390"/>
              <a:gd name="connsiteX104" fmla="*/ 2592722 w 4168134"/>
              <a:gd name="connsiteY104" fmla="*/ 2038121 h 2214390"/>
              <a:gd name="connsiteX105" fmla="*/ 2526620 w 4168134"/>
              <a:gd name="connsiteY105" fmla="*/ 2027104 h 2214390"/>
              <a:gd name="connsiteX106" fmla="*/ 2493570 w 4168134"/>
              <a:gd name="connsiteY106" fmla="*/ 1994053 h 2214390"/>
              <a:gd name="connsiteX107" fmla="*/ 2460519 w 4168134"/>
              <a:gd name="connsiteY107" fmla="*/ 1972019 h 2214390"/>
              <a:gd name="connsiteX108" fmla="*/ 2438486 w 4168134"/>
              <a:gd name="connsiteY108" fmla="*/ 1938969 h 2214390"/>
              <a:gd name="connsiteX109" fmla="*/ 2427469 w 4168134"/>
              <a:gd name="connsiteY109" fmla="*/ 1905918 h 2214390"/>
              <a:gd name="connsiteX110" fmla="*/ 2350351 w 4168134"/>
              <a:gd name="connsiteY110" fmla="*/ 1806766 h 2214390"/>
              <a:gd name="connsiteX111" fmla="*/ 2284249 w 4168134"/>
              <a:gd name="connsiteY111" fmla="*/ 1762699 h 2214390"/>
              <a:gd name="connsiteX112" fmla="*/ 2240182 w 4168134"/>
              <a:gd name="connsiteY112" fmla="*/ 1751682 h 2214390"/>
              <a:gd name="connsiteX113" fmla="*/ 2085946 w 4168134"/>
              <a:gd name="connsiteY113" fmla="*/ 1762699 h 2214390"/>
              <a:gd name="connsiteX114" fmla="*/ 2041878 w 4168134"/>
              <a:gd name="connsiteY114" fmla="*/ 1795749 h 2214390"/>
              <a:gd name="connsiteX115" fmla="*/ 2008828 w 4168134"/>
              <a:gd name="connsiteY115" fmla="*/ 1861851 h 2214390"/>
              <a:gd name="connsiteX116" fmla="*/ 1997811 w 4168134"/>
              <a:gd name="connsiteY116" fmla="*/ 1938969 h 2214390"/>
              <a:gd name="connsiteX117" fmla="*/ 1986794 w 4168134"/>
              <a:gd name="connsiteY117" fmla="*/ 2159306 h 2214390"/>
              <a:gd name="connsiteX118" fmla="*/ 1942727 w 4168134"/>
              <a:gd name="connsiteY118" fmla="*/ 2170323 h 2214390"/>
              <a:gd name="connsiteX119" fmla="*/ 1876625 w 4168134"/>
              <a:gd name="connsiteY119" fmla="*/ 2181340 h 2214390"/>
              <a:gd name="connsiteX120" fmla="*/ 1711372 w 4168134"/>
              <a:gd name="connsiteY120" fmla="*/ 2214390 h 2214390"/>
              <a:gd name="connsiteX121" fmla="*/ 1457984 w 4168134"/>
              <a:gd name="connsiteY121" fmla="*/ 2192357 h 2214390"/>
              <a:gd name="connsiteX122" fmla="*/ 1380866 w 4168134"/>
              <a:gd name="connsiteY122" fmla="*/ 2148289 h 2214390"/>
              <a:gd name="connsiteX123" fmla="*/ 1259681 w 4168134"/>
              <a:gd name="connsiteY123" fmla="*/ 2005070 h 2214390"/>
              <a:gd name="connsiteX124" fmla="*/ 1226630 w 4168134"/>
              <a:gd name="connsiteY124" fmla="*/ 1938969 h 2214390"/>
              <a:gd name="connsiteX125" fmla="*/ 1215613 w 4168134"/>
              <a:gd name="connsiteY125" fmla="*/ 1487277 h 2214390"/>
              <a:gd name="connsiteX126" fmla="*/ 1193580 w 4168134"/>
              <a:gd name="connsiteY126" fmla="*/ 1421176 h 2214390"/>
              <a:gd name="connsiteX127" fmla="*/ 1182563 w 4168134"/>
              <a:gd name="connsiteY127" fmla="*/ 1366092 h 2214390"/>
              <a:gd name="connsiteX128" fmla="*/ 719854 w 4168134"/>
              <a:gd name="connsiteY128" fmla="*/ 1355075 h 2214390"/>
              <a:gd name="connsiteX129" fmla="*/ 587652 w 4168134"/>
              <a:gd name="connsiteY129" fmla="*/ 1344058 h 2214390"/>
              <a:gd name="connsiteX130" fmla="*/ 543584 w 4168134"/>
              <a:gd name="connsiteY130" fmla="*/ 1322024 h 2214390"/>
              <a:gd name="connsiteX131" fmla="*/ 477483 w 4168134"/>
              <a:gd name="connsiteY131" fmla="*/ 1299990 h 2214390"/>
              <a:gd name="connsiteX132" fmla="*/ 411382 w 4168134"/>
              <a:gd name="connsiteY132" fmla="*/ 1255923 h 2214390"/>
              <a:gd name="connsiteX133" fmla="*/ 345281 w 4168134"/>
              <a:gd name="connsiteY133" fmla="*/ 1189822 h 2214390"/>
              <a:gd name="connsiteX134" fmla="*/ 323247 w 4168134"/>
              <a:gd name="connsiteY134" fmla="*/ 1123721 h 2214390"/>
              <a:gd name="connsiteX135" fmla="*/ 301213 w 4168134"/>
              <a:gd name="connsiteY135" fmla="*/ 1090670 h 2214390"/>
              <a:gd name="connsiteX136" fmla="*/ 290196 w 4168134"/>
              <a:gd name="connsiteY136" fmla="*/ 1057619 h 2214390"/>
              <a:gd name="connsiteX137" fmla="*/ 257146 w 4168134"/>
              <a:gd name="connsiteY137" fmla="*/ 1024569 h 2214390"/>
              <a:gd name="connsiteX138" fmla="*/ 213078 w 4168134"/>
              <a:gd name="connsiteY138" fmla="*/ 958468 h 2214390"/>
              <a:gd name="connsiteX139" fmla="*/ 202061 w 4168134"/>
              <a:gd name="connsiteY139" fmla="*/ 925417 h 2214390"/>
              <a:gd name="connsiteX140" fmla="*/ 169011 w 4168134"/>
              <a:gd name="connsiteY140" fmla="*/ 859316 h 2214390"/>
              <a:gd name="connsiteX141" fmla="*/ 157994 w 4168134"/>
              <a:gd name="connsiteY141" fmla="*/ 561860 h 2214390"/>
              <a:gd name="connsiteX142" fmla="*/ 135960 w 4168134"/>
              <a:gd name="connsiteY142" fmla="*/ 484742 h 2214390"/>
              <a:gd name="connsiteX143" fmla="*/ 135960 w 4168134"/>
              <a:gd name="connsiteY143" fmla="*/ 506776 h 221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8134" h="2214390">
                <a:moveTo>
                  <a:pt x="135960" y="506776"/>
                </a:moveTo>
                <a:cubicBezTo>
                  <a:pt x="128616" y="501268"/>
                  <a:pt x="104355" y="471632"/>
                  <a:pt x="91893" y="451692"/>
                </a:cubicBezTo>
                <a:cubicBezTo>
                  <a:pt x="85738" y="441844"/>
                  <a:pt x="86069" y="429028"/>
                  <a:pt x="80876" y="418641"/>
                </a:cubicBezTo>
                <a:cubicBezTo>
                  <a:pt x="74955" y="406798"/>
                  <a:pt x="66187" y="396607"/>
                  <a:pt x="58842" y="385590"/>
                </a:cubicBezTo>
                <a:cubicBezTo>
                  <a:pt x="55170" y="370901"/>
                  <a:pt x="54596" y="355066"/>
                  <a:pt x="47825" y="341523"/>
                </a:cubicBezTo>
                <a:cubicBezTo>
                  <a:pt x="-8355" y="229162"/>
                  <a:pt x="30810" y="361595"/>
                  <a:pt x="3758" y="253388"/>
                </a:cubicBezTo>
                <a:cubicBezTo>
                  <a:pt x="6868" y="197405"/>
                  <a:pt x="-20219" y="79061"/>
                  <a:pt x="36808" y="22034"/>
                </a:cubicBezTo>
                <a:cubicBezTo>
                  <a:pt x="46171" y="12671"/>
                  <a:pt x="58842" y="7345"/>
                  <a:pt x="69859" y="0"/>
                </a:cubicBezTo>
                <a:cubicBezTo>
                  <a:pt x="128616" y="3672"/>
                  <a:pt x="188722" y="-2030"/>
                  <a:pt x="246129" y="11017"/>
                </a:cubicBezTo>
                <a:cubicBezTo>
                  <a:pt x="271952" y="16886"/>
                  <a:pt x="312230" y="55084"/>
                  <a:pt x="312230" y="55084"/>
                </a:cubicBezTo>
                <a:cubicBezTo>
                  <a:pt x="315902" y="69773"/>
                  <a:pt x="316476" y="85609"/>
                  <a:pt x="323247" y="99152"/>
                </a:cubicBezTo>
                <a:lnTo>
                  <a:pt x="389348" y="198304"/>
                </a:lnTo>
                <a:lnTo>
                  <a:pt x="433416" y="264405"/>
                </a:lnTo>
                <a:cubicBezTo>
                  <a:pt x="490254" y="434925"/>
                  <a:pt x="425110" y="258813"/>
                  <a:pt x="477483" y="363557"/>
                </a:cubicBezTo>
                <a:cubicBezTo>
                  <a:pt x="523075" y="454739"/>
                  <a:pt x="441755" y="326042"/>
                  <a:pt x="510534" y="440675"/>
                </a:cubicBezTo>
                <a:cubicBezTo>
                  <a:pt x="524158" y="463382"/>
                  <a:pt x="546227" y="481654"/>
                  <a:pt x="554601" y="506776"/>
                </a:cubicBezTo>
                <a:cubicBezTo>
                  <a:pt x="584702" y="597080"/>
                  <a:pt x="532639" y="457312"/>
                  <a:pt x="631719" y="605928"/>
                </a:cubicBezTo>
                <a:cubicBezTo>
                  <a:pt x="661098" y="649995"/>
                  <a:pt x="642736" y="631633"/>
                  <a:pt x="686804" y="661012"/>
                </a:cubicBezTo>
                <a:cubicBezTo>
                  <a:pt x="738717" y="738884"/>
                  <a:pt x="673581" y="642501"/>
                  <a:pt x="741888" y="738130"/>
                </a:cubicBezTo>
                <a:cubicBezTo>
                  <a:pt x="766739" y="772920"/>
                  <a:pt x="763547" y="782010"/>
                  <a:pt x="807989" y="804231"/>
                </a:cubicBezTo>
                <a:cubicBezTo>
                  <a:pt x="834812" y="817643"/>
                  <a:pt x="886529" y="829375"/>
                  <a:pt x="918158" y="837282"/>
                </a:cubicBezTo>
                <a:cubicBezTo>
                  <a:pt x="958553" y="833610"/>
                  <a:pt x="999682" y="834764"/>
                  <a:pt x="1039343" y="826265"/>
                </a:cubicBezTo>
                <a:cubicBezTo>
                  <a:pt x="1052290" y="823491"/>
                  <a:pt x="1062222" y="812707"/>
                  <a:pt x="1072394" y="804231"/>
                </a:cubicBezTo>
                <a:cubicBezTo>
                  <a:pt x="1084363" y="794257"/>
                  <a:pt x="1095471" y="783150"/>
                  <a:pt x="1105445" y="771181"/>
                </a:cubicBezTo>
                <a:cubicBezTo>
                  <a:pt x="1125546" y="747060"/>
                  <a:pt x="1130558" y="721731"/>
                  <a:pt x="1160529" y="705080"/>
                </a:cubicBezTo>
                <a:cubicBezTo>
                  <a:pt x="1206106" y="679760"/>
                  <a:pt x="1265552" y="678181"/>
                  <a:pt x="1314765" y="672029"/>
                </a:cubicBezTo>
                <a:cubicBezTo>
                  <a:pt x="1351488" y="675701"/>
                  <a:pt x="1389660" y="672193"/>
                  <a:pt x="1424934" y="683046"/>
                </a:cubicBezTo>
                <a:cubicBezTo>
                  <a:pt x="1469147" y="696650"/>
                  <a:pt x="1450857" y="721931"/>
                  <a:pt x="1469001" y="749147"/>
                </a:cubicBezTo>
                <a:cubicBezTo>
                  <a:pt x="1477643" y="762111"/>
                  <a:pt x="1491035" y="771181"/>
                  <a:pt x="1502052" y="782198"/>
                </a:cubicBezTo>
                <a:lnTo>
                  <a:pt x="1524086" y="848299"/>
                </a:lnTo>
                <a:cubicBezTo>
                  <a:pt x="1532460" y="873421"/>
                  <a:pt x="1559779" y="889278"/>
                  <a:pt x="1568153" y="914400"/>
                </a:cubicBezTo>
                <a:lnTo>
                  <a:pt x="1590187" y="980501"/>
                </a:lnTo>
                <a:cubicBezTo>
                  <a:pt x="1593859" y="991518"/>
                  <a:pt x="1596011" y="1003165"/>
                  <a:pt x="1601204" y="1013552"/>
                </a:cubicBezTo>
                <a:cubicBezTo>
                  <a:pt x="1608548" y="1028241"/>
                  <a:pt x="1616768" y="1042524"/>
                  <a:pt x="1623237" y="1057619"/>
                </a:cubicBezTo>
                <a:cubicBezTo>
                  <a:pt x="1634558" y="1084034"/>
                  <a:pt x="1637284" y="1106784"/>
                  <a:pt x="1645271" y="1134737"/>
                </a:cubicBezTo>
                <a:cubicBezTo>
                  <a:pt x="1648461" y="1145903"/>
                  <a:pt x="1650648" y="1157636"/>
                  <a:pt x="1656288" y="1167788"/>
                </a:cubicBezTo>
                <a:cubicBezTo>
                  <a:pt x="1710738" y="1265800"/>
                  <a:pt x="1676802" y="1208753"/>
                  <a:pt x="1733406" y="1255923"/>
                </a:cubicBezTo>
                <a:cubicBezTo>
                  <a:pt x="1788422" y="1301770"/>
                  <a:pt x="1741425" y="1280631"/>
                  <a:pt x="1799507" y="1299990"/>
                </a:cubicBezTo>
                <a:cubicBezTo>
                  <a:pt x="1860836" y="1295610"/>
                  <a:pt x="1938116" y="1315618"/>
                  <a:pt x="1986794" y="1266940"/>
                </a:cubicBezTo>
                <a:cubicBezTo>
                  <a:pt x="1996157" y="1257577"/>
                  <a:pt x="2000031" y="1243785"/>
                  <a:pt x="2008828" y="1233889"/>
                </a:cubicBezTo>
                <a:lnTo>
                  <a:pt x="2107980" y="1134737"/>
                </a:lnTo>
                <a:lnTo>
                  <a:pt x="2141030" y="1101687"/>
                </a:lnTo>
                <a:cubicBezTo>
                  <a:pt x="2144702" y="1090670"/>
                  <a:pt x="2146853" y="1079023"/>
                  <a:pt x="2152047" y="1068636"/>
                </a:cubicBezTo>
                <a:cubicBezTo>
                  <a:pt x="2157968" y="1056793"/>
                  <a:pt x="2164719" y="1044948"/>
                  <a:pt x="2174081" y="1035586"/>
                </a:cubicBezTo>
                <a:cubicBezTo>
                  <a:pt x="2229032" y="980635"/>
                  <a:pt x="2336231" y="1005958"/>
                  <a:pt x="2394418" y="1002535"/>
                </a:cubicBezTo>
                <a:cubicBezTo>
                  <a:pt x="2468598" y="953082"/>
                  <a:pt x="2449181" y="956391"/>
                  <a:pt x="2603739" y="991518"/>
                </a:cubicBezTo>
                <a:cubicBezTo>
                  <a:pt x="2629562" y="997387"/>
                  <a:pt x="2669840" y="1035586"/>
                  <a:pt x="2669840" y="1035586"/>
                </a:cubicBezTo>
                <a:cubicBezTo>
                  <a:pt x="2691288" y="1099928"/>
                  <a:pt x="2664076" y="1040838"/>
                  <a:pt x="2713907" y="1090670"/>
                </a:cubicBezTo>
                <a:cubicBezTo>
                  <a:pt x="2723270" y="1100033"/>
                  <a:pt x="2727464" y="1113549"/>
                  <a:pt x="2735941" y="1123721"/>
                </a:cubicBezTo>
                <a:cubicBezTo>
                  <a:pt x="2762447" y="1155528"/>
                  <a:pt x="2769547" y="1157141"/>
                  <a:pt x="2802042" y="1178805"/>
                </a:cubicBezTo>
                <a:cubicBezTo>
                  <a:pt x="2879901" y="1163233"/>
                  <a:pt x="2851206" y="1185552"/>
                  <a:pt x="2879160" y="1101687"/>
                </a:cubicBezTo>
                <a:lnTo>
                  <a:pt x="2879160" y="1101687"/>
                </a:lnTo>
                <a:lnTo>
                  <a:pt x="2945261" y="1057619"/>
                </a:lnTo>
                <a:cubicBezTo>
                  <a:pt x="3004018" y="1061291"/>
                  <a:pt x="3062952" y="1062778"/>
                  <a:pt x="3121531" y="1068636"/>
                </a:cubicBezTo>
                <a:cubicBezTo>
                  <a:pt x="3136597" y="1070143"/>
                  <a:pt x="3153776" y="1070194"/>
                  <a:pt x="3165599" y="1079653"/>
                </a:cubicBezTo>
                <a:cubicBezTo>
                  <a:pt x="3174667" y="1086908"/>
                  <a:pt x="3168405" y="1104492"/>
                  <a:pt x="3176616" y="1112704"/>
                </a:cubicBezTo>
                <a:cubicBezTo>
                  <a:pt x="3184827" y="1120915"/>
                  <a:pt x="3199279" y="1118528"/>
                  <a:pt x="3209666" y="1123721"/>
                </a:cubicBezTo>
                <a:cubicBezTo>
                  <a:pt x="3221509" y="1129642"/>
                  <a:pt x="3231943" y="1138058"/>
                  <a:pt x="3242717" y="1145754"/>
                </a:cubicBezTo>
                <a:cubicBezTo>
                  <a:pt x="3264719" y="1161470"/>
                  <a:pt x="3333883" y="1216538"/>
                  <a:pt x="3352886" y="1222872"/>
                </a:cubicBezTo>
                <a:cubicBezTo>
                  <a:pt x="3387378" y="1234370"/>
                  <a:pt x="3426425" y="1249263"/>
                  <a:pt x="3463054" y="1255923"/>
                </a:cubicBezTo>
                <a:cubicBezTo>
                  <a:pt x="3488602" y="1260568"/>
                  <a:pt x="3514466" y="1263268"/>
                  <a:pt x="3540172" y="1266940"/>
                </a:cubicBezTo>
                <a:cubicBezTo>
                  <a:pt x="3598345" y="1286331"/>
                  <a:pt x="3563560" y="1271515"/>
                  <a:pt x="3639324" y="1322024"/>
                </a:cubicBezTo>
                <a:cubicBezTo>
                  <a:pt x="3652288" y="1330666"/>
                  <a:pt x="3659697" y="1346019"/>
                  <a:pt x="3672375" y="1355075"/>
                </a:cubicBezTo>
                <a:cubicBezTo>
                  <a:pt x="3685739" y="1364621"/>
                  <a:pt x="3702515" y="1368405"/>
                  <a:pt x="3716442" y="1377109"/>
                </a:cubicBezTo>
                <a:cubicBezTo>
                  <a:pt x="3732013" y="1386841"/>
                  <a:pt x="3744939" y="1400427"/>
                  <a:pt x="3760510" y="1410159"/>
                </a:cubicBezTo>
                <a:cubicBezTo>
                  <a:pt x="3774437" y="1418863"/>
                  <a:pt x="3790318" y="1424045"/>
                  <a:pt x="3804577" y="1432193"/>
                </a:cubicBezTo>
                <a:cubicBezTo>
                  <a:pt x="3864372" y="1466362"/>
                  <a:pt x="3810085" y="1445047"/>
                  <a:pt x="3870678" y="1465243"/>
                </a:cubicBezTo>
                <a:cubicBezTo>
                  <a:pt x="3906830" y="1519471"/>
                  <a:pt x="3874657" y="1483054"/>
                  <a:pt x="3936780" y="1520328"/>
                </a:cubicBezTo>
                <a:cubicBezTo>
                  <a:pt x="3959487" y="1533952"/>
                  <a:pt x="3977759" y="1556021"/>
                  <a:pt x="4002881" y="1564395"/>
                </a:cubicBezTo>
                <a:cubicBezTo>
                  <a:pt x="4044441" y="1578249"/>
                  <a:pt x="4064151" y="1581598"/>
                  <a:pt x="4102033" y="1619480"/>
                </a:cubicBezTo>
                <a:lnTo>
                  <a:pt x="4168134" y="1685581"/>
                </a:lnTo>
                <a:cubicBezTo>
                  <a:pt x="4164462" y="1714959"/>
                  <a:pt x="4162413" y="1744587"/>
                  <a:pt x="4157117" y="1773716"/>
                </a:cubicBezTo>
                <a:cubicBezTo>
                  <a:pt x="4155040" y="1785141"/>
                  <a:pt x="4147742" y="1795270"/>
                  <a:pt x="4146100" y="1806766"/>
                </a:cubicBezTo>
                <a:cubicBezTo>
                  <a:pt x="4140364" y="1846920"/>
                  <a:pt x="4140819" y="1887798"/>
                  <a:pt x="4135083" y="1927952"/>
                </a:cubicBezTo>
                <a:cubicBezTo>
                  <a:pt x="4133441" y="1939448"/>
                  <a:pt x="4131320" y="1951934"/>
                  <a:pt x="4124066" y="1961002"/>
                </a:cubicBezTo>
                <a:cubicBezTo>
                  <a:pt x="4115795" y="1971341"/>
                  <a:pt x="4102033" y="1975691"/>
                  <a:pt x="4091016" y="1983036"/>
                </a:cubicBezTo>
                <a:cubicBezTo>
                  <a:pt x="4073446" y="2009391"/>
                  <a:pt x="4062923" y="2029857"/>
                  <a:pt x="4035931" y="2049137"/>
                </a:cubicBezTo>
                <a:cubicBezTo>
                  <a:pt x="4022567" y="2058683"/>
                  <a:pt x="4007241" y="2065404"/>
                  <a:pt x="3991864" y="2071171"/>
                </a:cubicBezTo>
                <a:cubicBezTo>
                  <a:pt x="3977687" y="2076488"/>
                  <a:pt x="3962299" y="2077837"/>
                  <a:pt x="3947796" y="2082188"/>
                </a:cubicBezTo>
                <a:cubicBezTo>
                  <a:pt x="3925550" y="2088862"/>
                  <a:pt x="3881695" y="2104222"/>
                  <a:pt x="3881695" y="2104222"/>
                </a:cubicBezTo>
                <a:cubicBezTo>
                  <a:pt x="3793560" y="2100550"/>
                  <a:pt x="3705260" y="2099721"/>
                  <a:pt x="3617290" y="2093205"/>
                </a:cubicBezTo>
                <a:cubicBezTo>
                  <a:pt x="3605709" y="2092347"/>
                  <a:pt x="3594391" y="2087828"/>
                  <a:pt x="3584240" y="2082188"/>
                </a:cubicBezTo>
                <a:cubicBezTo>
                  <a:pt x="3561091" y="2069328"/>
                  <a:pt x="3518139" y="2038121"/>
                  <a:pt x="3518139" y="2038121"/>
                </a:cubicBezTo>
                <a:cubicBezTo>
                  <a:pt x="3469440" y="1965072"/>
                  <a:pt x="3526675" y="2046244"/>
                  <a:pt x="3463054" y="1972019"/>
                </a:cubicBezTo>
                <a:cubicBezTo>
                  <a:pt x="3451105" y="1958078"/>
                  <a:pt x="3442987" y="1940935"/>
                  <a:pt x="3430004" y="1927952"/>
                </a:cubicBezTo>
                <a:cubicBezTo>
                  <a:pt x="3420641" y="1918589"/>
                  <a:pt x="3407125" y="1914394"/>
                  <a:pt x="3396953" y="1905918"/>
                </a:cubicBezTo>
                <a:cubicBezTo>
                  <a:pt x="3384984" y="1895944"/>
                  <a:pt x="3376200" y="1882433"/>
                  <a:pt x="3363902" y="1872868"/>
                </a:cubicBezTo>
                <a:cubicBezTo>
                  <a:pt x="3342999" y="1856610"/>
                  <a:pt x="3319835" y="1843489"/>
                  <a:pt x="3297801" y="1828800"/>
                </a:cubicBezTo>
                <a:lnTo>
                  <a:pt x="3264751" y="1806766"/>
                </a:lnTo>
                <a:lnTo>
                  <a:pt x="3231700" y="1784733"/>
                </a:lnTo>
                <a:cubicBezTo>
                  <a:pt x="3224355" y="1773716"/>
                  <a:pt x="3218463" y="1761578"/>
                  <a:pt x="3209666" y="1751682"/>
                </a:cubicBezTo>
                <a:cubicBezTo>
                  <a:pt x="3188964" y="1728392"/>
                  <a:pt x="3160850" y="1711508"/>
                  <a:pt x="3143565" y="1685581"/>
                </a:cubicBezTo>
                <a:cubicBezTo>
                  <a:pt x="3136220" y="1674564"/>
                  <a:pt x="3130328" y="1662426"/>
                  <a:pt x="3121531" y="1652530"/>
                </a:cubicBezTo>
                <a:cubicBezTo>
                  <a:pt x="3066650" y="1590788"/>
                  <a:pt x="3072611" y="1597883"/>
                  <a:pt x="3022380" y="1564395"/>
                </a:cubicBezTo>
                <a:cubicBezTo>
                  <a:pt x="3007691" y="1568067"/>
                  <a:pt x="2990910" y="1567013"/>
                  <a:pt x="2978312" y="1575412"/>
                </a:cubicBezTo>
                <a:cubicBezTo>
                  <a:pt x="2967295" y="1582757"/>
                  <a:pt x="2957991" y="1595333"/>
                  <a:pt x="2956278" y="1608463"/>
                </a:cubicBezTo>
                <a:cubicBezTo>
                  <a:pt x="2946767" y="1681383"/>
                  <a:pt x="2961558" y="1757091"/>
                  <a:pt x="2945261" y="1828800"/>
                </a:cubicBezTo>
                <a:cubicBezTo>
                  <a:pt x="2941621" y="1844814"/>
                  <a:pt x="2915453" y="1842686"/>
                  <a:pt x="2901194" y="1850834"/>
                </a:cubicBezTo>
                <a:cubicBezTo>
                  <a:pt x="2889698" y="1857403"/>
                  <a:pt x="2880243" y="1867490"/>
                  <a:pt x="2868143" y="1872868"/>
                </a:cubicBezTo>
                <a:cubicBezTo>
                  <a:pt x="2846919" y="1882301"/>
                  <a:pt x="2802042" y="1894901"/>
                  <a:pt x="2802042" y="1894901"/>
                </a:cubicBezTo>
                <a:cubicBezTo>
                  <a:pt x="2787353" y="1905918"/>
                  <a:pt x="2772916" y="1917280"/>
                  <a:pt x="2757975" y="1927952"/>
                </a:cubicBezTo>
                <a:cubicBezTo>
                  <a:pt x="2747201" y="1935648"/>
                  <a:pt x="2734287" y="1940623"/>
                  <a:pt x="2724924" y="1949986"/>
                </a:cubicBezTo>
                <a:cubicBezTo>
                  <a:pt x="2711940" y="1962969"/>
                  <a:pt x="2705979" y="1982298"/>
                  <a:pt x="2691873" y="1994053"/>
                </a:cubicBezTo>
                <a:cubicBezTo>
                  <a:pt x="2682952" y="2001487"/>
                  <a:pt x="2669210" y="1999877"/>
                  <a:pt x="2658823" y="2005070"/>
                </a:cubicBezTo>
                <a:cubicBezTo>
                  <a:pt x="2573398" y="2047783"/>
                  <a:pt x="2675793" y="2010430"/>
                  <a:pt x="2592722" y="2038121"/>
                </a:cubicBezTo>
                <a:cubicBezTo>
                  <a:pt x="2570688" y="2034449"/>
                  <a:pt x="2547033" y="2036176"/>
                  <a:pt x="2526620" y="2027104"/>
                </a:cubicBezTo>
                <a:cubicBezTo>
                  <a:pt x="2512383" y="2020776"/>
                  <a:pt x="2505539" y="2004027"/>
                  <a:pt x="2493570" y="1994053"/>
                </a:cubicBezTo>
                <a:cubicBezTo>
                  <a:pt x="2483398" y="1985576"/>
                  <a:pt x="2471536" y="1979364"/>
                  <a:pt x="2460519" y="1972019"/>
                </a:cubicBezTo>
                <a:cubicBezTo>
                  <a:pt x="2453175" y="1961002"/>
                  <a:pt x="2444407" y="1950812"/>
                  <a:pt x="2438486" y="1938969"/>
                </a:cubicBezTo>
                <a:cubicBezTo>
                  <a:pt x="2433293" y="1928582"/>
                  <a:pt x="2433109" y="1916070"/>
                  <a:pt x="2427469" y="1905918"/>
                </a:cubicBezTo>
                <a:cubicBezTo>
                  <a:pt x="2409362" y="1873326"/>
                  <a:pt x="2381767" y="1831201"/>
                  <a:pt x="2350351" y="1806766"/>
                </a:cubicBezTo>
                <a:cubicBezTo>
                  <a:pt x="2329448" y="1790508"/>
                  <a:pt x="2309940" y="1769122"/>
                  <a:pt x="2284249" y="1762699"/>
                </a:cubicBezTo>
                <a:lnTo>
                  <a:pt x="2240182" y="1751682"/>
                </a:lnTo>
                <a:cubicBezTo>
                  <a:pt x="2188770" y="1755354"/>
                  <a:pt x="2136262" y="1751518"/>
                  <a:pt x="2085946" y="1762699"/>
                </a:cubicBezTo>
                <a:cubicBezTo>
                  <a:pt x="2068022" y="1766682"/>
                  <a:pt x="2054862" y="1782765"/>
                  <a:pt x="2041878" y="1795749"/>
                </a:cubicBezTo>
                <a:cubicBezTo>
                  <a:pt x="2020523" y="1817104"/>
                  <a:pt x="2017788" y="1834972"/>
                  <a:pt x="2008828" y="1861851"/>
                </a:cubicBezTo>
                <a:cubicBezTo>
                  <a:pt x="2005156" y="1887557"/>
                  <a:pt x="1999729" y="1913073"/>
                  <a:pt x="1997811" y="1938969"/>
                </a:cubicBezTo>
                <a:cubicBezTo>
                  <a:pt x="1992379" y="2012305"/>
                  <a:pt x="2003827" y="2087768"/>
                  <a:pt x="1986794" y="2159306"/>
                </a:cubicBezTo>
                <a:cubicBezTo>
                  <a:pt x="1983287" y="2174035"/>
                  <a:pt x="1957574" y="2167354"/>
                  <a:pt x="1942727" y="2170323"/>
                </a:cubicBezTo>
                <a:cubicBezTo>
                  <a:pt x="1920823" y="2174704"/>
                  <a:pt x="1898467" y="2176660"/>
                  <a:pt x="1876625" y="2181340"/>
                </a:cubicBezTo>
                <a:cubicBezTo>
                  <a:pt x="1706643" y="2217765"/>
                  <a:pt x="1867050" y="2192152"/>
                  <a:pt x="1711372" y="2214390"/>
                </a:cubicBezTo>
                <a:cubicBezTo>
                  <a:pt x="1626909" y="2207046"/>
                  <a:pt x="1542207" y="2202075"/>
                  <a:pt x="1457984" y="2192357"/>
                </a:cubicBezTo>
                <a:cubicBezTo>
                  <a:pt x="1428138" y="2188913"/>
                  <a:pt x="1401615" y="2167151"/>
                  <a:pt x="1380866" y="2148289"/>
                </a:cubicBezTo>
                <a:cubicBezTo>
                  <a:pt x="1299767" y="2074563"/>
                  <a:pt x="1313173" y="2085309"/>
                  <a:pt x="1259681" y="2005070"/>
                </a:cubicBezTo>
                <a:cubicBezTo>
                  <a:pt x="1231205" y="1962356"/>
                  <a:pt x="1241834" y="1984581"/>
                  <a:pt x="1226630" y="1938969"/>
                </a:cubicBezTo>
                <a:cubicBezTo>
                  <a:pt x="1222958" y="1788405"/>
                  <a:pt x="1225207" y="1637580"/>
                  <a:pt x="1215613" y="1487277"/>
                </a:cubicBezTo>
                <a:cubicBezTo>
                  <a:pt x="1214134" y="1464099"/>
                  <a:pt x="1198135" y="1443950"/>
                  <a:pt x="1193580" y="1421176"/>
                </a:cubicBezTo>
                <a:cubicBezTo>
                  <a:pt x="1189908" y="1402815"/>
                  <a:pt x="1201108" y="1368680"/>
                  <a:pt x="1182563" y="1366092"/>
                </a:cubicBezTo>
                <a:cubicBezTo>
                  <a:pt x="1029763" y="1344771"/>
                  <a:pt x="874090" y="1358747"/>
                  <a:pt x="719854" y="1355075"/>
                </a:cubicBezTo>
                <a:cubicBezTo>
                  <a:pt x="675787" y="1351403"/>
                  <a:pt x="631115" y="1352207"/>
                  <a:pt x="587652" y="1344058"/>
                </a:cubicBezTo>
                <a:cubicBezTo>
                  <a:pt x="571510" y="1341031"/>
                  <a:pt x="558833" y="1328123"/>
                  <a:pt x="543584" y="1322024"/>
                </a:cubicBezTo>
                <a:cubicBezTo>
                  <a:pt x="522020" y="1313398"/>
                  <a:pt x="499517" y="1307335"/>
                  <a:pt x="477483" y="1299990"/>
                </a:cubicBezTo>
                <a:cubicBezTo>
                  <a:pt x="452361" y="1291616"/>
                  <a:pt x="433416" y="1270612"/>
                  <a:pt x="411382" y="1255923"/>
                </a:cubicBezTo>
                <a:cubicBezTo>
                  <a:pt x="385455" y="1238638"/>
                  <a:pt x="345281" y="1189822"/>
                  <a:pt x="345281" y="1189822"/>
                </a:cubicBezTo>
                <a:cubicBezTo>
                  <a:pt x="337936" y="1167788"/>
                  <a:pt x="336130" y="1143046"/>
                  <a:pt x="323247" y="1123721"/>
                </a:cubicBezTo>
                <a:cubicBezTo>
                  <a:pt x="315902" y="1112704"/>
                  <a:pt x="307134" y="1102513"/>
                  <a:pt x="301213" y="1090670"/>
                </a:cubicBezTo>
                <a:cubicBezTo>
                  <a:pt x="296020" y="1080283"/>
                  <a:pt x="296638" y="1067282"/>
                  <a:pt x="290196" y="1057619"/>
                </a:cubicBezTo>
                <a:cubicBezTo>
                  <a:pt x="281554" y="1044656"/>
                  <a:pt x="268163" y="1035586"/>
                  <a:pt x="257146" y="1024569"/>
                </a:cubicBezTo>
                <a:cubicBezTo>
                  <a:pt x="230950" y="945981"/>
                  <a:pt x="268095" y="1040992"/>
                  <a:pt x="213078" y="958468"/>
                </a:cubicBezTo>
                <a:cubicBezTo>
                  <a:pt x="206636" y="948805"/>
                  <a:pt x="207254" y="935804"/>
                  <a:pt x="202061" y="925417"/>
                </a:cubicBezTo>
                <a:cubicBezTo>
                  <a:pt x="159348" y="839988"/>
                  <a:pt x="196704" y="942391"/>
                  <a:pt x="169011" y="859316"/>
                </a:cubicBezTo>
                <a:cubicBezTo>
                  <a:pt x="165339" y="760164"/>
                  <a:pt x="164382" y="660874"/>
                  <a:pt x="157994" y="561860"/>
                </a:cubicBezTo>
                <a:cubicBezTo>
                  <a:pt x="157471" y="553755"/>
                  <a:pt x="141556" y="495934"/>
                  <a:pt x="135960" y="484742"/>
                </a:cubicBezTo>
                <a:cubicBezTo>
                  <a:pt x="133637" y="480097"/>
                  <a:pt x="143304" y="512284"/>
                  <a:pt x="135960" y="5067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2. How many titles are you likely to recall in 20 minutes? In two days? In two months?</a:t>
            </a:r>
            <a:endParaRPr lang="en-US" sz="3200" dirty="0">
              <a:solidFill>
                <a:srgbClr val="000000"/>
              </a:solidFill>
            </a:endParaRPr>
          </a:p>
        </p:txBody>
      </p:sp>
    </p:spTree>
    <p:extLst>
      <p:ext uri="{BB962C8B-B14F-4D97-AF65-F5344CB8AC3E}">
        <p14:creationId xmlns:p14="http://schemas.microsoft.com/office/powerpoint/2010/main" val="17621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000" dirty="0" smtClean="0"/>
              <a:t>The Science of Adult Learning </a:t>
            </a:r>
            <a:r>
              <a:rPr lang="en-US" sz="4000" dirty="0" smtClean="0">
                <a:solidFill>
                  <a:schemeClr val="bg1"/>
                </a:solidFill>
              </a:rPr>
              <a:t>2</a:t>
            </a:r>
            <a:r>
              <a:rPr lang="en-US" sz="4000" dirty="0" smtClean="0"/>
              <a:t> </a:t>
            </a:r>
            <a:endParaRPr lang="en-US" sz="4000" dirty="0"/>
          </a:p>
        </p:txBody>
      </p:sp>
      <p:pic>
        <p:nvPicPr>
          <p:cNvPr id="3075" name="Picture 3" descr="Today's Focus&#10;Retrieval Practice&#10;Metacogni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5700" y="1823829"/>
            <a:ext cx="5932487" cy="414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175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Retrieval Practice in the Lab</a:t>
            </a:r>
            <a:endParaRPr lang="en-US" sz="4000" dirty="0"/>
          </a:p>
        </p:txBody>
      </p:sp>
      <p:sp>
        <p:nvSpPr>
          <p:cNvPr id="3" name="Content Placeholder 2"/>
          <p:cNvSpPr>
            <a:spLocks noGrp="1"/>
          </p:cNvSpPr>
          <p:nvPr>
            <p:ph idx="1"/>
          </p:nvPr>
        </p:nvSpPr>
        <p:spPr>
          <a:xfrm>
            <a:off x="534318" y="1752600"/>
            <a:ext cx="8686800" cy="4419600"/>
          </a:xfrm>
        </p:spPr>
        <p:txBody>
          <a:bodyPr>
            <a:normAutofit lnSpcReduction="10000"/>
          </a:bodyPr>
          <a:lstStyle/>
          <a:p>
            <a:r>
              <a:rPr lang="en-US" sz="2400" i="1" dirty="0" smtClean="0"/>
              <a:t>Participants - </a:t>
            </a:r>
            <a:r>
              <a:rPr lang="en-US" sz="2400" dirty="0" smtClean="0"/>
              <a:t>80 Purdue University undergraduates</a:t>
            </a:r>
          </a:p>
          <a:p>
            <a:r>
              <a:rPr lang="en-US" sz="2400" i="1" dirty="0" smtClean="0"/>
              <a:t>Materials - </a:t>
            </a:r>
            <a:r>
              <a:rPr lang="en-US" sz="2400" dirty="0" smtClean="0"/>
              <a:t>A 276-word science text on Sea Otters</a:t>
            </a:r>
          </a:p>
          <a:p>
            <a:r>
              <a:rPr lang="en-US" sz="2400" i="1" dirty="0" smtClean="0"/>
              <a:t>Design – </a:t>
            </a:r>
            <a:r>
              <a:rPr lang="en-US" sz="2400" dirty="0" smtClean="0"/>
              <a:t>Four learning condition groups: </a:t>
            </a:r>
          </a:p>
          <a:p>
            <a:pPr marL="914400" lvl="1" indent="-457200">
              <a:buNone/>
            </a:pPr>
            <a:r>
              <a:rPr lang="en-US" sz="2400" dirty="0" smtClean="0">
                <a:solidFill>
                  <a:schemeClr val="accent1">
                    <a:lumMod val="75000"/>
                  </a:schemeClr>
                </a:solidFill>
              </a:rPr>
              <a:t>Group 1 - Study once (read passage once)	</a:t>
            </a:r>
          </a:p>
          <a:p>
            <a:pPr marL="914400" lvl="1" indent="-457200">
              <a:buNone/>
            </a:pPr>
            <a:r>
              <a:rPr lang="en-US" sz="2400" dirty="0" smtClean="0">
                <a:solidFill>
                  <a:schemeClr val="accent1">
                    <a:lumMod val="75000"/>
                  </a:schemeClr>
                </a:solidFill>
              </a:rPr>
              <a:t>Group 2 - Repeated study (read passage four times)	</a:t>
            </a:r>
          </a:p>
          <a:p>
            <a:pPr marL="914400" lvl="1" indent="-457200">
              <a:buNone/>
            </a:pPr>
            <a:r>
              <a:rPr lang="en-US" sz="2400" dirty="0" smtClean="0">
                <a:solidFill>
                  <a:schemeClr val="accent1">
                    <a:lumMod val="75000"/>
                  </a:schemeClr>
                </a:solidFill>
              </a:rPr>
              <a:t>Group 3 - Concept mapping (generate graphical scheme) </a:t>
            </a:r>
          </a:p>
          <a:p>
            <a:pPr marL="914400" lvl="1" indent="-457200">
              <a:buNone/>
            </a:pPr>
            <a:r>
              <a:rPr lang="en-US" sz="2400" dirty="0" smtClean="0">
                <a:solidFill>
                  <a:schemeClr val="accent1">
                    <a:lumMod val="75000"/>
                  </a:schemeClr>
                </a:solidFill>
              </a:rPr>
              <a:t>Group 4 - Retrieval practice (free recall content of passage)</a:t>
            </a:r>
          </a:p>
          <a:p>
            <a:pPr marL="457200" lvl="1" indent="0">
              <a:buNone/>
            </a:pPr>
            <a:endParaRPr lang="en-US" sz="2400" dirty="0" smtClean="0"/>
          </a:p>
          <a:p>
            <a:r>
              <a:rPr lang="en-US" sz="2400" i="1" dirty="0" smtClean="0"/>
              <a:t>At time of learning</a:t>
            </a:r>
            <a:r>
              <a:rPr lang="en-US" sz="2400" dirty="0" smtClean="0"/>
              <a:t>: Prediction of retention after one week</a:t>
            </a:r>
          </a:p>
          <a:p>
            <a:r>
              <a:rPr lang="en-US" sz="2400" i="1" dirty="0" smtClean="0"/>
              <a:t>Final Test: </a:t>
            </a:r>
            <a:r>
              <a:rPr lang="en-US" sz="2400" dirty="0" smtClean="0">
                <a:solidFill>
                  <a:schemeClr val="accent1">
                    <a:lumMod val="75000"/>
                  </a:schemeClr>
                </a:solidFill>
              </a:rPr>
              <a:t>1 week delay – Fact and Concept questions</a:t>
            </a:r>
          </a:p>
          <a:p>
            <a:pPr marL="914400" lvl="1" indent="-457200">
              <a:buFont typeface="+mj-lt"/>
              <a:buAutoNum type="arabicPeriod"/>
            </a:pPr>
            <a:endParaRPr lang="en-US" sz="2400" dirty="0" smtClean="0"/>
          </a:p>
        </p:txBody>
      </p:sp>
      <p:sp>
        <p:nvSpPr>
          <p:cNvPr id="6" name="TextBox 5"/>
          <p:cNvSpPr txBox="1"/>
          <p:nvPr/>
        </p:nvSpPr>
        <p:spPr>
          <a:xfrm>
            <a:off x="5995239" y="6327577"/>
            <a:ext cx="2858475" cy="307777"/>
          </a:xfrm>
          <a:prstGeom prst="rect">
            <a:avLst/>
          </a:prstGeom>
          <a:noFill/>
        </p:spPr>
        <p:txBody>
          <a:bodyPr wrap="none" rtlCol="0">
            <a:spAutoFit/>
          </a:bodyPr>
          <a:lstStyle/>
          <a:p>
            <a:r>
              <a:rPr lang="en-US" sz="1400" dirty="0" smtClean="0">
                <a:solidFill>
                  <a:prstClr val="black"/>
                </a:solidFill>
              </a:rPr>
              <a:t>Karpicke and Blunt, </a:t>
            </a:r>
            <a:r>
              <a:rPr lang="en-US" sz="1400" i="1" dirty="0" smtClean="0">
                <a:solidFill>
                  <a:prstClr val="black"/>
                </a:solidFill>
              </a:rPr>
              <a:t>Science, </a:t>
            </a:r>
            <a:r>
              <a:rPr lang="en-US" sz="1400" dirty="0" smtClean="0">
                <a:solidFill>
                  <a:prstClr val="black"/>
                </a:solidFill>
              </a:rPr>
              <a:t>2011</a:t>
            </a:r>
            <a:endParaRPr lang="en-US" sz="1400" dirty="0">
              <a:solidFill>
                <a:prstClr val="black"/>
              </a:solidFill>
            </a:endParaRPr>
          </a:p>
        </p:txBody>
      </p:sp>
    </p:spTree>
    <p:extLst>
      <p:ext uri="{BB962C8B-B14F-4D97-AF65-F5344CB8AC3E}">
        <p14:creationId xmlns:p14="http://schemas.microsoft.com/office/powerpoint/2010/main" val="232106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Concept </a:t>
            </a:r>
            <a:r>
              <a:rPr lang="en-US" dirty="0" smtClean="0"/>
              <a:t>Mapping vs. </a:t>
            </a:r>
            <a:br>
              <a:rPr lang="en-US" dirty="0" smtClean="0"/>
            </a:br>
            <a:r>
              <a:rPr lang="en-US" dirty="0" smtClean="0"/>
              <a:t>Retrieval Practice</a:t>
            </a:r>
            <a:endParaRPr lang="en-US" dirty="0"/>
          </a:p>
        </p:txBody>
      </p:sp>
      <p:pic>
        <p:nvPicPr>
          <p:cNvPr id="6" name="Picture 5" descr="handdrawn image showing how concepts can be linked to one another" title="image of a concept ma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077" y="1584929"/>
            <a:ext cx="6535615" cy="4859662"/>
          </a:xfrm>
          <a:prstGeom prst="rect">
            <a:avLst/>
          </a:prstGeom>
        </p:spPr>
      </p:pic>
      <p:sp>
        <p:nvSpPr>
          <p:cNvPr id="4" name="TextBox 3"/>
          <p:cNvSpPr txBox="1"/>
          <p:nvPr/>
        </p:nvSpPr>
        <p:spPr>
          <a:xfrm>
            <a:off x="6936154" y="6444591"/>
            <a:ext cx="2151222" cy="276999"/>
          </a:xfrm>
          <a:prstGeom prst="rect">
            <a:avLst/>
          </a:prstGeom>
          <a:noFill/>
        </p:spPr>
        <p:txBody>
          <a:bodyPr wrap="square" rtlCol="0">
            <a:spAutoFit/>
          </a:bodyPr>
          <a:lstStyle/>
          <a:p>
            <a:pPr algn="r"/>
            <a:r>
              <a:rPr lang="en-US" sz="1200" dirty="0" smtClean="0">
                <a:solidFill>
                  <a:prstClr val="black"/>
                </a:solidFill>
                <a:latin typeface="Arial"/>
                <a:cs typeface="Arial"/>
              </a:rPr>
              <a:t>Karpicke &amp; Blunt (2011)</a:t>
            </a:r>
            <a:endParaRPr lang="en-US" sz="1200" dirty="0">
              <a:solidFill>
                <a:prstClr val="black"/>
              </a:solidFill>
              <a:latin typeface="Arial"/>
              <a:cs typeface="Arial"/>
            </a:endParaRPr>
          </a:p>
        </p:txBody>
      </p:sp>
    </p:spTree>
    <p:extLst>
      <p:ext uri="{BB962C8B-B14F-4D97-AF65-F5344CB8AC3E}">
        <p14:creationId xmlns:p14="http://schemas.microsoft.com/office/powerpoint/2010/main" val="369245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Repeated Study vs.</a:t>
            </a:r>
            <a:br>
              <a:rPr lang="en-US" dirty="0" smtClean="0"/>
            </a:br>
            <a:r>
              <a:rPr lang="en-US" dirty="0" smtClean="0"/>
              <a:t>Concept Mapping vs. Retrieval Practice</a:t>
            </a:r>
            <a:endParaRPr lang="en-US" dirty="0"/>
          </a:p>
        </p:txBody>
      </p:sp>
      <p:pic>
        <p:nvPicPr>
          <p:cNvPr id="12290" name="Picture 2" descr="Bar chart shows that concept mapping, re-reading, and only studying once is not as effective for retention as retrieval practice." title="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600200"/>
            <a:ext cx="82280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36154" y="6444591"/>
            <a:ext cx="2151222" cy="276999"/>
          </a:xfrm>
          <a:prstGeom prst="rect">
            <a:avLst/>
          </a:prstGeom>
          <a:noFill/>
        </p:spPr>
        <p:txBody>
          <a:bodyPr wrap="square" rtlCol="0">
            <a:spAutoFit/>
          </a:bodyPr>
          <a:lstStyle/>
          <a:p>
            <a:pPr algn="r"/>
            <a:r>
              <a:rPr lang="en-US" sz="1200" dirty="0" smtClean="0">
                <a:solidFill>
                  <a:prstClr val="black"/>
                </a:solidFill>
                <a:latin typeface="Arial"/>
                <a:cs typeface="Arial"/>
              </a:rPr>
              <a:t>Karpicke &amp; Blunt (2011)</a:t>
            </a:r>
            <a:endParaRPr lang="en-US" sz="1200" dirty="0">
              <a:solidFill>
                <a:prstClr val="black"/>
              </a:solidFill>
              <a:latin typeface="Arial"/>
              <a:cs typeface="Arial"/>
            </a:endParaRPr>
          </a:p>
        </p:txBody>
      </p:sp>
    </p:spTree>
    <p:extLst>
      <p:ext uri="{BB962C8B-B14F-4D97-AF65-F5344CB8AC3E}">
        <p14:creationId xmlns:p14="http://schemas.microsoft.com/office/powerpoint/2010/main" val="18908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Metacognitive Predictions</a:t>
            </a:r>
            <a:endParaRPr lang="en-US" dirty="0"/>
          </a:p>
        </p:txBody>
      </p:sp>
      <p:pic>
        <p:nvPicPr>
          <p:cNvPr id="13314" name="Picture 2" descr="Chart shows that students judged their learning would be better when repeatedly studying vs. retrieval practice, even though the opposite was true." title="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600200"/>
            <a:ext cx="82280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36154" y="6444591"/>
            <a:ext cx="2151222" cy="276999"/>
          </a:xfrm>
          <a:prstGeom prst="rect">
            <a:avLst/>
          </a:prstGeom>
          <a:noFill/>
        </p:spPr>
        <p:txBody>
          <a:bodyPr wrap="square" rtlCol="0">
            <a:spAutoFit/>
          </a:bodyPr>
          <a:lstStyle/>
          <a:p>
            <a:pPr algn="r"/>
            <a:r>
              <a:rPr lang="en-US" sz="1200" dirty="0" smtClean="0">
                <a:solidFill>
                  <a:prstClr val="black"/>
                </a:solidFill>
                <a:latin typeface="Arial"/>
                <a:cs typeface="Arial"/>
              </a:rPr>
              <a:t>Karpicke &amp; Blunt (2011)</a:t>
            </a:r>
            <a:endParaRPr lang="en-US" sz="1200" dirty="0">
              <a:solidFill>
                <a:prstClr val="black"/>
              </a:solidFill>
              <a:latin typeface="Arial"/>
              <a:cs typeface="Arial"/>
            </a:endParaRPr>
          </a:p>
        </p:txBody>
      </p:sp>
    </p:spTree>
    <p:extLst>
      <p:ext uri="{BB962C8B-B14F-4D97-AF65-F5344CB8AC3E}">
        <p14:creationId xmlns:p14="http://schemas.microsoft.com/office/powerpoint/2010/main" val="421287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Retrieval Practice in Medical Teaching</a:t>
            </a:r>
            <a:endParaRPr lang="en-US" sz="4000" dirty="0"/>
          </a:p>
        </p:txBody>
      </p:sp>
      <p:sp>
        <p:nvSpPr>
          <p:cNvPr id="3" name="Content Placeholder 2"/>
          <p:cNvSpPr>
            <a:spLocks noGrp="1"/>
          </p:cNvSpPr>
          <p:nvPr>
            <p:ph idx="1"/>
          </p:nvPr>
        </p:nvSpPr>
        <p:spPr>
          <a:xfrm>
            <a:off x="534318" y="1752600"/>
            <a:ext cx="8686800" cy="4419600"/>
          </a:xfrm>
        </p:spPr>
        <p:txBody>
          <a:bodyPr>
            <a:normAutofit lnSpcReduction="10000"/>
          </a:bodyPr>
          <a:lstStyle/>
          <a:p>
            <a:r>
              <a:rPr lang="en-US" sz="2400" i="1" dirty="0" smtClean="0"/>
              <a:t>Participants – </a:t>
            </a:r>
            <a:r>
              <a:rPr lang="en-US" sz="2400" dirty="0" smtClean="0"/>
              <a:t>40 Washington University Medical Residents</a:t>
            </a:r>
          </a:p>
          <a:p>
            <a:r>
              <a:rPr lang="en-US" sz="2400" i="1" dirty="0" smtClean="0"/>
              <a:t>Materials – </a:t>
            </a:r>
            <a:r>
              <a:rPr lang="en-US" sz="2400" dirty="0" smtClean="0"/>
              <a:t>Interactive teaching sessions on Status Epilepticus (SE) and Myasthenia Gravis (MG)</a:t>
            </a:r>
          </a:p>
          <a:p>
            <a:r>
              <a:rPr lang="en-US" sz="2400" i="1" dirty="0" smtClean="0"/>
              <a:t>Design – </a:t>
            </a:r>
            <a:r>
              <a:rPr lang="en-US" sz="2400" dirty="0" smtClean="0"/>
              <a:t>Two counterbalanced groups: </a:t>
            </a:r>
          </a:p>
          <a:p>
            <a:pPr marL="914400" lvl="1" indent="-457200">
              <a:buNone/>
            </a:pPr>
            <a:r>
              <a:rPr lang="en-US" sz="2400" dirty="0" smtClean="0">
                <a:solidFill>
                  <a:schemeClr val="accent1">
                    <a:lumMod val="75000"/>
                  </a:schemeClr>
                </a:solidFill>
              </a:rPr>
              <a:t>Group 1 – Quizzes on SE, Read review sheets on MG 	</a:t>
            </a:r>
          </a:p>
          <a:p>
            <a:pPr marL="914400" lvl="1" indent="-457200">
              <a:buNone/>
            </a:pPr>
            <a:r>
              <a:rPr lang="en-US" sz="2400" dirty="0" smtClean="0">
                <a:solidFill>
                  <a:schemeClr val="accent1">
                    <a:lumMod val="75000"/>
                  </a:schemeClr>
                </a:solidFill>
              </a:rPr>
              <a:t>Group 2 – Quizzes on MG, Read review sheets on SE	</a:t>
            </a:r>
          </a:p>
          <a:p>
            <a:pPr marL="914400" lvl="1" indent="-457200"/>
            <a:r>
              <a:rPr lang="en-US" sz="2400" dirty="0" smtClean="0">
                <a:solidFill>
                  <a:schemeClr val="accent1">
                    <a:lumMod val="75000"/>
                  </a:schemeClr>
                </a:solidFill>
              </a:rPr>
              <a:t>Quizzing and rereading at intervals of 2 weeks</a:t>
            </a:r>
          </a:p>
          <a:p>
            <a:pPr marL="914400" lvl="1" indent="-457200"/>
            <a:r>
              <a:rPr lang="en-US" sz="2400" dirty="0" smtClean="0">
                <a:solidFill>
                  <a:schemeClr val="accent1">
                    <a:lumMod val="75000"/>
                  </a:schemeClr>
                </a:solidFill>
              </a:rPr>
              <a:t>Final Test at </a:t>
            </a:r>
            <a:r>
              <a:rPr lang="en-US" sz="2400" b="1" dirty="0" smtClean="0">
                <a:solidFill>
                  <a:schemeClr val="accent1">
                    <a:lumMod val="75000"/>
                  </a:schemeClr>
                </a:solidFill>
              </a:rPr>
              <a:t>6 months </a:t>
            </a:r>
            <a:r>
              <a:rPr lang="en-US" sz="2400" dirty="0" smtClean="0">
                <a:solidFill>
                  <a:schemeClr val="accent1">
                    <a:lumMod val="75000"/>
                  </a:schemeClr>
                </a:solidFill>
              </a:rPr>
              <a:t>after initial teaching session =&gt; Conceptual short answers</a:t>
            </a:r>
          </a:p>
          <a:p>
            <a:pPr marL="457200" lvl="1" indent="0">
              <a:buNone/>
            </a:pPr>
            <a:endParaRPr lang="en-US" sz="2400" dirty="0" smtClean="0"/>
          </a:p>
          <a:p>
            <a:r>
              <a:rPr lang="en-US" sz="2400" i="1" dirty="0" smtClean="0"/>
              <a:t>Results</a:t>
            </a:r>
            <a:r>
              <a:rPr lang="en-US" sz="2400" dirty="0" smtClean="0"/>
              <a:t>: Final Test scores were 13% higher for quizzed material</a:t>
            </a:r>
          </a:p>
        </p:txBody>
      </p:sp>
      <p:sp>
        <p:nvSpPr>
          <p:cNvPr id="6" name="TextBox 5"/>
          <p:cNvSpPr txBox="1"/>
          <p:nvPr/>
        </p:nvSpPr>
        <p:spPr>
          <a:xfrm>
            <a:off x="4882535" y="6364523"/>
            <a:ext cx="3775777" cy="307777"/>
          </a:xfrm>
          <a:prstGeom prst="rect">
            <a:avLst/>
          </a:prstGeom>
          <a:noFill/>
        </p:spPr>
        <p:txBody>
          <a:bodyPr wrap="none" rtlCol="0">
            <a:spAutoFit/>
          </a:bodyPr>
          <a:lstStyle/>
          <a:p>
            <a:r>
              <a:rPr lang="en-US" sz="1400" dirty="0" smtClean="0">
                <a:solidFill>
                  <a:prstClr val="black"/>
                </a:solidFill>
              </a:rPr>
              <a:t>Larsen, Butler, Roediger, </a:t>
            </a:r>
            <a:r>
              <a:rPr lang="en-US" sz="1400" i="1" dirty="0" smtClean="0">
                <a:solidFill>
                  <a:prstClr val="black"/>
                </a:solidFill>
              </a:rPr>
              <a:t>Medical Education, </a:t>
            </a:r>
            <a:r>
              <a:rPr lang="en-US" sz="1400" dirty="0" smtClean="0">
                <a:solidFill>
                  <a:prstClr val="black"/>
                </a:solidFill>
              </a:rPr>
              <a:t>2009</a:t>
            </a:r>
            <a:endParaRPr lang="en-US" sz="1400" dirty="0">
              <a:solidFill>
                <a:prstClr val="black"/>
              </a:solidFill>
            </a:endParaRPr>
          </a:p>
        </p:txBody>
      </p:sp>
    </p:spTree>
    <p:extLst>
      <p:ext uri="{BB962C8B-B14F-4D97-AF65-F5344CB8AC3E}">
        <p14:creationId xmlns:p14="http://schemas.microsoft.com/office/powerpoint/2010/main" val="10717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5"/>
          <p:cNvSpPr txBox="1">
            <a:spLocks/>
          </p:cNvSpPr>
          <p:nvPr/>
        </p:nvSpPr>
        <p:spPr>
          <a:xfrm>
            <a:off x="914400" y="990600"/>
            <a:ext cx="3505199" cy="5181600"/>
          </a:xfrm>
          <a:prstGeom prst="rect">
            <a:avLst/>
          </a:prstGeom>
        </p:spPr>
        <p:txBody>
          <a:bodyPr vert="horz" lIns="91440" tIns="45720" rIns="91440" bIns="45720" rtlCol="0" anchor="t">
            <a:normAutofit fontScale="625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4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9pPr>
          </a:lstStyle>
          <a:p>
            <a:pPr marL="0" indent="0" algn="ctr">
              <a:buNone/>
            </a:pPr>
            <a:r>
              <a:rPr lang="en-US" sz="3800" dirty="0" smtClean="0"/>
              <a:t>Goals</a:t>
            </a:r>
          </a:p>
          <a:p>
            <a:r>
              <a:rPr lang="en-US" sz="3000" dirty="0" smtClean="0"/>
              <a:t>Provide information </a:t>
            </a:r>
            <a:r>
              <a:rPr lang="en-US" sz="3000" dirty="0"/>
              <a:t>about current research on the science of adult learning and memory</a:t>
            </a:r>
            <a:r>
              <a:rPr lang="en-US" sz="3000" dirty="0" smtClean="0"/>
              <a:t>.</a:t>
            </a:r>
          </a:p>
          <a:p>
            <a:endParaRPr lang="en-US" sz="3000" dirty="0"/>
          </a:p>
          <a:p>
            <a:r>
              <a:rPr lang="en-US" sz="3000" dirty="0" smtClean="0"/>
              <a:t>Discuss practical</a:t>
            </a:r>
            <a:r>
              <a:rPr lang="en-US" sz="3000" dirty="0"/>
              <a:t>, evidence-based strategies to improve pre-service teachers’ retention and application of information learned in their special education university coursework</a:t>
            </a:r>
            <a:r>
              <a:rPr lang="en-US" sz="3000" dirty="0" smtClean="0"/>
              <a:t>.</a:t>
            </a:r>
          </a:p>
          <a:p>
            <a:endParaRPr lang="en-US" sz="3000" dirty="0" smtClean="0"/>
          </a:p>
          <a:p>
            <a:r>
              <a:rPr lang="en-US" sz="3000" dirty="0" smtClean="0"/>
              <a:t>Discuss/explore </a:t>
            </a:r>
            <a:r>
              <a:rPr lang="en-US" sz="3000" dirty="0"/>
              <a:t>barriers to strategy </a:t>
            </a:r>
            <a:r>
              <a:rPr lang="en-US" sz="3000" dirty="0" smtClean="0"/>
              <a:t>implementation. Generate ideas </a:t>
            </a:r>
            <a:r>
              <a:rPr lang="en-US" sz="3000" dirty="0"/>
              <a:t>and suggestions for how the field of special education can inform the field of cognitive psychology. </a:t>
            </a:r>
          </a:p>
        </p:txBody>
      </p:sp>
      <p:sp>
        <p:nvSpPr>
          <p:cNvPr id="10" name="Title 9"/>
          <p:cNvSpPr>
            <a:spLocks noGrp="1"/>
          </p:cNvSpPr>
          <p:nvPr>
            <p:ph type="title"/>
          </p:nvPr>
        </p:nvSpPr>
        <p:spPr>
          <a:xfrm>
            <a:off x="4881675" y="710117"/>
            <a:ext cx="3064827" cy="585283"/>
          </a:xfrm>
        </p:spPr>
        <p:txBody>
          <a:bodyPr/>
          <a:lstStyle/>
          <a:p>
            <a:r>
              <a:rPr lang="en-US" dirty="0" smtClean="0"/>
              <a:t>Agenda</a:t>
            </a:r>
            <a:endParaRPr lang="en-US" dirty="0"/>
          </a:p>
        </p:txBody>
      </p:sp>
      <p:sp>
        <p:nvSpPr>
          <p:cNvPr id="16" name="Content Placeholder 15"/>
          <p:cNvSpPr>
            <a:spLocks noGrp="1"/>
          </p:cNvSpPr>
          <p:nvPr>
            <p:ph idx="1"/>
          </p:nvPr>
        </p:nvSpPr>
        <p:spPr>
          <a:xfrm rot="60000">
            <a:off x="4852369" y="1371271"/>
            <a:ext cx="3020792" cy="4405194"/>
          </a:xfrm>
        </p:spPr>
        <p:txBody>
          <a:bodyPr anchor="t"/>
          <a:lstStyle/>
          <a:p>
            <a:r>
              <a:rPr lang="en-US" dirty="0" smtClean="0"/>
              <a:t>Carolyn </a:t>
            </a:r>
          </a:p>
          <a:p>
            <a:r>
              <a:rPr lang="en-US" dirty="0" smtClean="0"/>
              <a:t>Sheri</a:t>
            </a:r>
          </a:p>
          <a:p>
            <a:r>
              <a:rPr lang="en-US" dirty="0" smtClean="0"/>
              <a:t>Mary</a:t>
            </a:r>
          </a:p>
          <a:p>
            <a:r>
              <a:rPr lang="en-US" dirty="0" smtClean="0"/>
              <a:t>Active Discussion</a:t>
            </a:r>
          </a:p>
        </p:txBody>
      </p:sp>
    </p:spTree>
    <p:extLst>
      <p:ext uri="{BB962C8B-B14F-4D97-AF65-F5344CB8AC3E}">
        <p14:creationId xmlns:p14="http://schemas.microsoft.com/office/powerpoint/2010/main" val="1284409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153400" cy="698273"/>
          </a:xfrm>
        </p:spPr>
        <p:txBody>
          <a:bodyPr>
            <a:normAutofit fontScale="90000"/>
          </a:bodyPr>
          <a:lstStyle/>
          <a:p>
            <a:pPr algn="ctr"/>
            <a:r>
              <a:rPr lang="en-US" dirty="0" smtClean="0"/>
              <a:t>Feedback enhances retrieval effect</a:t>
            </a:r>
            <a:endParaRPr lang="en-US" dirty="0"/>
          </a:p>
        </p:txBody>
      </p:sp>
      <p:sp>
        <p:nvSpPr>
          <p:cNvPr id="5" name="Title 1"/>
          <p:cNvSpPr txBox="1">
            <a:spLocks/>
          </p:cNvSpPr>
          <p:nvPr/>
        </p:nvSpPr>
        <p:spPr>
          <a:xfrm>
            <a:off x="241443" y="547461"/>
            <a:ext cx="8686800" cy="758825"/>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smtClean="0">
                <a:solidFill>
                  <a:srgbClr val="B5AE53">
                    <a:shade val="75000"/>
                  </a:srgbClr>
                </a:solidFill>
              </a:rPr>
              <a:t>Related findings</a:t>
            </a:r>
            <a:endParaRPr lang="en-US" sz="3200" dirty="0">
              <a:solidFill>
                <a:srgbClr val="B5AE53">
                  <a:shade val="75000"/>
                </a:srgbClr>
              </a:solidFill>
            </a:endParaRPr>
          </a:p>
        </p:txBody>
      </p:sp>
      <p:sp>
        <p:nvSpPr>
          <p:cNvPr id="8" name="TextBox 7"/>
          <p:cNvSpPr txBox="1"/>
          <p:nvPr/>
        </p:nvSpPr>
        <p:spPr>
          <a:xfrm>
            <a:off x="211477" y="1600203"/>
            <a:ext cx="8716766" cy="4801314"/>
          </a:xfrm>
          <a:prstGeom prst="rect">
            <a:avLst/>
          </a:prstGeom>
          <a:noFill/>
        </p:spPr>
        <p:txBody>
          <a:bodyPr wrap="square" rtlCol="0">
            <a:spAutoFit/>
          </a:bodyPr>
          <a:lstStyle/>
          <a:p>
            <a:pPr marL="285750" indent="-285750">
              <a:buFont typeface="Arial" pitchFamily="34" charset="0"/>
              <a:buChar char="•"/>
            </a:pPr>
            <a:r>
              <a:rPr lang="en-US" sz="2400" dirty="0" smtClean="0">
                <a:solidFill>
                  <a:prstClr val="black"/>
                </a:solidFill>
              </a:rPr>
              <a:t>Feedback decreases the amount of incorrect information that students “learn” from multiple choice tests (Butler and </a:t>
            </a:r>
            <a:r>
              <a:rPr lang="en-US" sz="2400" dirty="0" err="1" smtClean="0">
                <a:solidFill>
                  <a:prstClr val="black"/>
                </a:solidFill>
              </a:rPr>
              <a:t>Roediger</a:t>
            </a:r>
            <a:r>
              <a:rPr lang="en-US" sz="2400" dirty="0" smtClean="0">
                <a:solidFill>
                  <a:prstClr val="black"/>
                </a:solidFill>
              </a:rPr>
              <a:t> 2008)</a:t>
            </a:r>
          </a:p>
          <a:p>
            <a:endParaRPr lang="en-US" sz="2400" dirty="0" smtClean="0">
              <a:solidFill>
                <a:prstClr val="black"/>
              </a:solidFill>
            </a:endParaRPr>
          </a:p>
          <a:p>
            <a:pPr marL="285750" indent="-285750">
              <a:buFont typeface="Arial" pitchFamily="34" charset="0"/>
              <a:buChar char="•"/>
            </a:pPr>
            <a:r>
              <a:rPr lang="en-US" sz="2400" dirty="0" smtClean="0">
                <a:solidFill>
                  <a:prstClr val="black"/>
                </a:solidFill>
              </a:rPr>
              <a:t>Feedback dramatically improves subsequent performance on questions that students initially get incorrect (Butler and </a:t>
            </a:r>
            <a:r>
              <a:rPr lang="en-US" sz="2400" dirty="0" err="1" smtClean="0">
                <a:solidFill>
                  <a:prstClr val="black"/>
                </a:solidFill>
              </a:rPr>
              <a:t>Roediger</a:t>
            </a:r>
            <a:r>
              <a:rPr lang="en-US" sz="2400" dirty="0" smtClean="0">
                <a:solidFill>
                  <a:prstClr val="black"/>
                </a:solidFill>
              </a:rPr>
              <a:t> 2008; Butler, </a:t>
            </a:r>
            <a:r>
              <a:rPr lang="en-US" sz="2400" dirty="0" err="1" smtClean="0">
                <a:solidFill>
                  <a:prstClr val="black"/>
                </a:solidFill>
              </a:rPr>
              <a:t>Karpicke</a:t>
            </a:r>
            <a:r>
              <a:rPr lang="en-US" sz="2400" dirty="0" smtClean="0">
                <a:solidFill>
                  <a:prstClr val="black"/>
                </a:solidFill>
              </a:rPr>
              <a:t> and </a:t>
            </a:r>
            <a:r>
              <a:rPr lang="en-US" sz="2400" dirty="0" err="1" smtClean="0">
                <a:solidFill>
                  <a:prstClr val="black"/>
                </a:solidFill>
              </a:rPr>
              <a:t>Roediger</a:t>
            </a:r>
            <a:r>
              <a:rPr lang="en-US" sz="2400" dirty="0" smtClean="0">
                <a:solidFill>
                  <a:prstClr val="black"/>
                </a:solidFill>
              </a:rPr>
              <a:t> 2008)</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smtClean="0">
                <a:solidFill>
                  <a:prstClr val="black"/>
                </a:solidFill>
              </a:rPr>
              <a:t> </a:t>
            </a:r>
            <a:r>
              <a:rPr lang="en-US" sz="2400" dirty="0">
                <a:solidFill>
                  <a:prstClr val="black"/>
                </a:solidFill>
              </a:rPr>
              <a:t>Feedback </a:t>
            </a:r>
            <a:r>
              <a:rPr lang="en-US" sz="2400" dirty="0" smtClean="0">
                <a:solidFill>
                  <a:prstClr val="black"/>
                </a:solidFill>
              </a:rPr>
              <a:t>improves </a:t>
            </a:r>
            <a:r>
              <a:rPr lang="en-US" sz="2400" dirty="0">
                <a:solidFill>
                  <a:prstClr val="black"/>
                </a:solidFill>
              </a:rPr>
              <a:t>subsequent performance on questions </a:t>
            </a:r>
            <a:r>
              <a:rPr lang="en-US" sz="2400" dirty="0" smtClean="0">
                <a:solidFill>
                  <a:prstClr val="black"/>
                </a:solidFill>
              </a:rPr>
              <a:t>that students </a:t>
            </a:r>
            <a:r>
              <a:rPr lang="en-US" sz="2400" dirty="0">
                <a:solidFill>
                  <a:prstClr val="black"/>
                </a:solidFill>
              </a:rPr>
              <a:t>initially get </a:t>
            </a:r>
            <a:r>
              <a:rPr lang="en-US" sz="2400" dirty="0" smtClean="0">
                <a:solidFill>
                  <a:prstClr val="black"/>
                </a:solidFill>
              </a:rPr>
              <a:t>correct, especially when they report low confidence in their answers (Butler and Roediger 2008; Butler, </a:t>
            </a:r>
            <a:r>
              <a:rPr lang="en-US" sz="2400" dirty="0">
                <a:solidFill>
                  <a:prstClr val="black"/>
                </a:solidFill>
              </a:rPr>
              <a:t>K</a:t>
            </a:r>
            <a:r>
              <a:rPr lang="en-US" sz="2400" dirty="0" smtClean="0">
                <a:solidFill>
                  <a:prstClr val="black"/>
                </a:solidFill>
              </a:rPr>
              <a:t>arpicke and Roediger 2008)</a:t>
            </a:r>
            <a:endParaRPr lang="en-US" dirty="0">
              <a:solidFill>
                <a:prstClr val="black"/>
              </a:solidFill>
            </a:endParaRPr>
          </a:p>
          <a:p>
            <a:pPr marL="285750" indent="-285750">
              <a:buFont typeface="Arial" pitchFamily="34" charset="0"/>
              <a:buChar char="•"/>
            </a:pPr>
            <a:endParaRPr lang="en-US" dirty="0">
              <a:solidFill>
                <a:prstClr val="black"/>
              </a:solidFill>
            </a:endParaRPr>
          </a:p>
        </p:txBody>
      </p:sp>
    </p:spTree>
    <p:extLst>
      <p:ext uri="{BB962C8B-B14F-4D97-AF65-F5344CB8AC3E}">
        <p14:creationId xmlns:p14="http://schemas.microsoft.com/office/powerpoint/2010/main" val="18811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Retrieval Practice work?</a:t>
            </a:r>
            <a:endParaRPr lang="en-US" dirty="0"/>
          </a:p>
        </p:txBody>
      </p:sp>
      <p:sp>
        <p:nvSpPr>
          <p:cNvPr id="3" name="Content Placeholder 2"/>
          <p:cNvSpPr>
            <a:spLocks noGrp="1"/>
          </p:cNvSpPr>
          <p:nvPr>
            <p:ph idx="1"/>
          </p:nvPr>
        </p:nvSpPr>
        <p:spPr>
          <a:xfrm>
            <a:off x="612648" y="1861457"/>
            <a:ext cx="8153400" cy="4495800"/>
          </a:xfrm>
        </p:spPr>
        <p:txBody>
          <a:bodyPr/>
          <a:lstStyle/>
          <a:p>
            <a:r>
              <a:rPr lang="en-US" dirty="0" smtClean="0"/>
              <a:t>Aids in the development of an “organizational retrieval structure”.</a:t>
            </a:r>
          </a:p>
          <a:p>
            <a:pPr>
              <a:buNone/>
            </a:pPr>
            <a:endParaRPr lang="en-US" dirty="0" smtClean="0"/>
          </a:p>
          <a:p>
            <a:r>
              <a:rPr lang="en-US" dirty="0" smtClean="0"/>
              <a:t>Improves and sharpens the quality of cues used to retrieve relevant information.</a:t>
            </a:r>
          </a:p>
          <a:p>
            <a:pPr>
              <a:buNone/>
            </a:pPr>
            <a:endParaRPr lang="en-US" dirty="0" smtClean="0"/>
          </a:p>
        </p:txBody>
      </p:sp>
      <p:sp>
        <p:nvSpPr>
          <p:cNvPr id="4" name="TextBox 3"/>
          <p:cNvSpPr txBox="1"/>
          <p:nvPr/>
        </p:nvSpPr>
        <p:spPr>
          <a:xfrm>
            <a:off x="457200" y="4800600"/>
            <a:ext cx="8229600" cy="1661993"/>
          </a:xfrm>
          <a:prstGeom prst="rect">
            <a:avLst/>
          </a:prstGeom>
          <a:noFill/>
        </p:spPr>
        <p:txBody>
          <a:bodyPr wrap="square" rtlCol="0">
            <a:spAutoFit/>
          </a:bodyPr>
          <a:lstStyle/>
          <a:p>
            <a:pPr marL="342900" indent="-342900">
              <a:buFont typeface="+mj-lt"/>
              <a:buAutoNum type="arabicPeriod"/>
            </a:pPr>
            <a:r>
              <a:rPr lang="en-US" sz="2800" dirty="0" smtClean="0">
                <a:solidFill>
                  <a:srgbClr val="564B3C">
                    <a:lumMod val="60000"/>
                    <a:lumOff val="40000"/>
                  </a:srgbClr>
                </a:solidFill>
              </a:rPr>
              <a:t>Should retrieval practice be used in class, outside of class, or both?</a:t>
            </a:r>
          </a:p>
          <a:p>
            <a:pPr marL="342900" indent="-342900">
              <a:buFont typeface="+mj-lt"/>
              <a:buAutoNum type="arabicPeriod"/>
            </a:pPr>
            <a:r>
              <a:rPr lang="en-US" sz="2800" dirty="0" smtClean="0">
                <a:solidFill>
                  <a:srgbClr val="564B3C">
                    <a:lumMod val="60000"/>
                    <a:lumOff val="40000"/>
                  </a:srgbClr>
                </a:solidFill>
              </a:rPr>
              <a:t>New ways to use retrieval practice in the classroom?</a:t>
            </a:r>
          </a:p>
          <a:p>
            <a:pPr marL="342900" indent="-342900">
              <a:buFont typeface="+mj-lt"/>
              <a:buAutoNum type="arabicPeriod"/>
            </a:pPr>
            <a:endParaRPr lang="en-US" dirty="0">
              <a:solidFill>
                <a:srgbClr val="564B3C">
                  <a:lumMod val="60000"/>
                  <a:lumOff val="40000"/>
                </a:srgbClr>
              </a:solidFill>
            </a:endParaRPr>
          </a:p>
        </p:txBody>
      </p:sp>
    </p:spTree>
    <p:extLst>
      <p:ext uri="{BB962C8B-B14F-4D97-AF65-F5344CB8AC3E}">
        <p14:creationId xmlns:p14="http://schemas.microsoft.com/office/powerpoint/2010/main" val="38993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 what is it?</a:t>
            </a:r>
            <a:endParaRPr lang="en-US" dirty="0"/>
          </a:p>
        </p:txBody>
      </p:sp>
      <p:sp>
        <p:nvSpPr>
          <p:cNvPr id="3" name="Content Placeholder 2"/>
          <p:cNvSpPr>
            <a:spLocks noGrp="1"/>
          </p:cNvSpPr>
          <p:nvPr>
            <p:ph sz="quarter" idx="1"/>
          </p:nvPr>
        </p:nvSpPr>
        <p:spPr>
          <a:xfrm>
            <a:off x="612648" y="1704389"/>
            <a:ext cx="8010070" cy="4576271"/>
          </a:xfrm>
        </p:spPr>
        <p:txBody>
          <a:bodyPr>
            <a:normAutofit/>
          </a:bodyPr>
          <a:lstStyle/>
          <a:p>
            <a:pPr marL="365760" lvl="1" indent="0">
              <a:buNone/>
            </a:pPr>
            <a:endParaRPr lang="en-US" dirty="0" smtClean="0"/>
          </a:p>
          <a:p>
            <a:r>
              <a:rPr lang="en-US" dirty="0" smtClean="0"/>
              <a:t>Metacognition – Thinking about thinking</a:t>
            </a:r>
          </a:p>
          <a:p>
            <a:pPr marL="0" indent="0">
              <a:buNone/>
            </a:pPr>
            <a:endParaRPr lang="en-US" sz="1500" dirty="0"/>
          </a:p>
          <a:p>
            <a:pPr lvl="1">
              <a:buFont typeface="Wingdings" charset="2"/>
              <a:buChar char="v"/>
            </a:pPr>
            <a:r>
              <a:rPr lang="en-US" sz="2400" i="1" dirty="0" smtClean="0">
                <a:solidFill>
                  <a:schemeClr val="accent6"/>
                </a:solidFill>
                <a:latin typeface="American Typewriter"/>
                <a:cs typeface="American Typewriter"/>
              </a:rPr>
              <a:t>“Metacognition refers to one’s knowledge concerning one’s own cognitive processes and products or anything related to them.” </a:t>
            </a:r>
          </a:p>
          <a:p>
            <a:pPr lvl="1">
              <a:buFont typeface="Wingdings" charset="2"/>
              <a:buChar char="v"/>
            </a:pPr>
            <a:endParaRPr lang="en-US" sz="2400" i="1" dirty="0" smtClean="0">
              <a:solidFill>
                <a:schemeClr val="accent6"/>
              </a:solidFill>
              <a:latin typeface="American Typewriter"/>
              <a:cs typeface="American Typewriter"/>
            </a:endParaRPr>
          </a:p>
          <a:p>
            <a:pPr lvl="0">
              <a:buClr>
                <a:srgbClr val="CF543F"/>
              </a:buClr>
            </a:pPr>
            <a:r>
              <a:rPr lang="en-US" dirty="0">
                <a:solidFill>
                  <a:prstClr val="black"/>
                </a:solidFill>
              </a:rPr>
              <a:t>Reflection – May constitute a moment or type of metacognitive activity – </a:t>
            </a:r>
            <a:r>
              <a:rPr lang="en-US" dirty="0" smtClean="0">
                <a:solidFill>
                  <a:prstClr val="black"/>
                </a:solidFill>
              </a:rPr>
              <a:t>and often </a:t>
            </a:r>
            <a:r>
              <a:rPr lang="en-US" dirty="0">
                <a:solidFill>
                  <a:prstClr val="black"/>
                </a:solidFill>
              </a:rPr>
              <a:t>used synonymously with metacognition. </a:t>
            </a:r>
          </a:p>
          <a:p>
            <a:pPr marL="365760" lvl="1" indent="0">
              <a:lnSpc>
                <a:spcPct val="80000"/>
              </a:lnSpc>
              <a:buNone/>
            </a:pPr>
            <a:endParaRPr lang="en-US" sz="2400" i="1" dirty="0">
              <a:solidFill>
                <a:schemeClr val="accent6"/>
              </a:solidFill>
              <a:latin typeface="American Typewriter"/>
              <a:cs typeface="American Typewriter"/>
            </a:endParaRPr>
          </a:p>
        </p:txBody>
      </p:sp>
      <p:sp>
        <p:nvSpPr>
          <p:cNvPr id="4" name="TextBox 3"/>
          <p:cNvSpPr txBox="1"/>
          <p:nvPr/>
        </p:nvSpPr>
        <p:spPr>
          <a:xfrm>
            <a:off x="6532480" y="6280660"/>
            <a:ext cx="2447948" cy="369332"/>
          </a:xfrm>
          <a:prstGeom prst="rect">
            <a:avLst/>
          </a:prstGeom>
          <a:noFill/>
        </p:spPr>
        <p:txBody>
          <a:bodyPr wrap="square" rtlCol="0">
            <a:spAutoFit/>
          </a:bodyPr>
          <a:lstStyle/>
          <a:p>
            <a:r>
              <a:rPr lang="en-US" dirty="0" err="1" smtClean="0">
                <a:solidFill>
                  <a:prstClr val="black"/>
                </a:solidFill>
              </a:rPr>
              <a:t>Flavell</a:t>
            </a:r>
            <a:r>
              <a:rPr lang="en-US" dirty="0" smtClean="0">
                <a:solidFill>
                  <a:prstClr val="black"/>
                </a:solidFill>
              </a:rPr>
              <a:t>, 1976</a:t>
            </a:r>
            <a:endParaRPr lang="en-US" dirty="0">
              <a:solidFill>
                <a:prstClr val="black"/>
              </a:solidFill>
            </a:endParaRPr>
          </a:p>
        </p:txBody>
      </p:sp>
    </p:spTree>
    <p:extLst>
      <p:ext uri="{BB962C8B-B14F-4D97-AF65-F5344CB8AC3E}">
        <p14:creationId xmlns:p14="http://schemas.microsoft.com/office/powerpoint/2010/main" val="2713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94734" y="22579"/>
            <a:ext cx="6497998" cy="990600"/>
          </a:xfrm>
        </p:spPr>
        <p:txBody>
          <a:bodyPr/>
          <a:lstStyle/>
          <a:p>
            <a:r>
              <a:rPr lang="en-US" dirty="0" smtClean="0"/>
              <a:t>Metacognition Framework</a:t>
            </a:r>
            <a:endParaRPr lang="en-US" dirty="0"/>
          </a:p>
        </p:txBody>
      </p:sp>
      <p:pic>
        <p:nvPicPr>
          <p:cNvPr id="4098" name="Picture 2" descr="Shows how planning, monitoring, and evaluating make up a metacognition framework." title="Flow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0" y="990600"/>
            <a:ext cx="7780337" cy="592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370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Thinking and </a:t>
            </a:r>
            <a:r>
              <a:rPr lang="en-US" dirty="0" smtClean="0"/>
              <a:t>Metacognition</a:t>
            </a:r>
            <a:br>
              <a:rPr lang="en-US" dirty="0" smtClean="0"/>
            </a:br>
            <a:r>
              <a:rPr lang="en-US" dirty="0" smtClean="0"/>
              <a:t>Classroom Study</a:t>
            </a:r>
            <a:endParaRPr lang="en-US" dirty="0"/>
          </a:p>
        </p:txBody>
      </p:sp>
      <p:sp>
        <p:nvSpPr>
          <p:cNvPr id="3" name="Content Placeholder 2"/>
          <p:cNvSpPr>
            <a:spLocks noGrp="1"/>
          </p:cNvSpPr>
          <p:nvPr>
            <p:ph sz="quarter" idx="1"/>
          </p:nvPr>
        </p:nvSpPr>
        <p:spPr>
          <a:xfrm>
            <a:off x="612648" y="1600199"/>
            <a:ext cx="8153400" cy="4765843"/>
          </a:xfrm>
        </p:spPr>
        <p:txBody>
          <a:bodyPr>
            <a:normAutofit/>
          </a:bodyPr>
          <a:lstStyle/>
          <a:p>
            <a:r>
              <a:rPr lang="en-US" dirty="0" smtClean="0"/>
              <a:t>Classroom Study: Introductory Biology Course</a:t>
            </a:r>
          </a:p>
          <a:p>
            <a:pPr lvl="1"/>
            <a:r>
              <a:rPr lang="en-US" dirty="0" smtClean="0"/>
              <a:t>Duke University undergraduates: “Critical Thinking in Biology” module</a:t>
            </a:r>
          </a:p>
          <a:p>
            <a:pPr lvl="1"/>
            <a:r>
              <a:rPr lang="en-US" dirty="0" smtClean="0"/>
              <a:t>Students’ learning objectives:</a:t>
            </a:r>
          </a:p>
          <a:p>
            <a:pPr lvl="2"/>
            <a:r>
              <a:rPr lang="en-US" dirty="0" smtClean="0"/>
              <a:t>Describe a strategy for approaching scientific questions</a:t>
            </a:r>
          </a:p>
          <a:p>
            <a:pPr lvl="2"/>
            <a:r>
              <a:rPr lang="en-US" dirty="0" smtClean="0"/>
              <a:t>Describe the structure of exam questions that address critical thinking (CT)</a:t>
            </a:r>
          </a:p>
          <a:p>
            <a:pPr lvl="2"/>
            <a:r>
              <a:rPr lang="en-US" dirty="0" smtClean="0"/>
              <a:t>Apply improved understanding to new CT exam question</a:t>
            </a:r>
          </a:p>
          <a:p>
            <a:pPr lvl="2"/>
            <a:r>
              <a:rPr lang="en-US" dirty="0" smtClean="0"/>
              <a:t>Analyze own answers – and those of peers – to identify weaknesses in critical thinking</a:t>
            </a:r>
          </a:p>
          <a:p>
            <a:pPr lvl="2"/>
            <a:endParaRPr lang="en-US" dirty="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34146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Metacognitive Lab Module Design</a:t>
            </a:r>
            <a:endParaRPr lang="en-US" dirty="0"/>
          </a:p>
        </p:txBody>
      </p:sp>
      <p:sp>
        <p:nvSpPr>
          <p:cNvPr id="3" name="Content Placeholder 2"/>
          <p:cNvSpPr>
            <a:spLocks noGrp="1"/>
          </p:cNvSpPr>
          <p:nvPr>
            <p:ph sz="quarter" idx="1"/>
          </p:nvPr>
        </p:nvSpPr>
        <p:spPr>
          <a:xfrm>
            <a:off x="612648" y="1600199"/>
            <a:ext cx="8153400" cy="4765843"/>
          </a:xfrm>
        </p:spPr>
        <p:txBody>
          <a:bodyPr>
            <a:normAutofit lnSpcReduction="10000"/>
          </a:bodyPr>
          <a:lstStyle/>
          <a:p>
            <a:r>
              <a:rPr lang="en-US" dirty="0" smtClean="0"/>
              <a:t>Step 1: Analyze structure of scientific questions</a:t>
            </a:r>
          </a:p>
          <a:p>
            <a:pPr lvl="1"/>
            <a:r>
              <a:rPr lang="en-US" dirty="0" smtClean="0"/>
              <a:t>Take-home genetics assignment:</a:t>
            </a:r>
          </a:p>
          <a:p>
            <a:pPr lvl="1"/>
            <a:r>
              <a:rPr lang="en-US" dirty="0"/>
              <a:t> </a:t>
            </a:r>
            <a:r>
              <a:rPr lang="en-US" dirty="0" smtClean="0"/>
              <a:t>Set of progressively more complex questions </a:t>
            </a:r>
          </a:p>
          <a:p>
            <a:pPr lvl="2"/>
            <a:r>
              <a:rPr lang="en-US" dirty="0" smtClean="0"/>
              <a:t>First, foundational knowledge (correctly read a genetic pedigree, understand key genetic terms.)</a:t>
            </a:r>
          </a:p>
          <a:p>
            <a:pPr lvl="2"/>
            <a:r>
              <a:rPr lang="en-US" dirty="0" smtClean="0"/>
              <a:t>Next, apply knowledge to determine inheritance patterns and to formulate an argument to explain observed pattern</a:t>
            </a:r>
          </a:p>
          <a:p>
            <a:pPr lvl="1"/>
            <a:r>
              <a:rPr lang="en-US" dirty="0" smtClean="0"/>
              <a:t>Assignment included guiding material on </a:t>
            </a:r>
            <a:r>
              <a:rPr lang="en-US" i="1" dirty="0" smtClean="0"/>
              <a:t>how </a:t>
            </a:r>
            <a:r>
              <a:rPr lang="en-US" dirty="0" smtClean="0"/>
              <a:t>to answer the questions. </a:t>
            </a:r>
          </a:p>
          <a:p>
            <a:pPr lvl="1"/>
            <a:r>
              <a:rPr lang="en-US" dirty="0" smtClean="0"/>
              <a:t>Students were given information about why and how to connect foundational knowledge to higher-order reasoning.</a:t>
            </a:r>
          </a:p>
          <a:p>
            <a:pPr lvl="1"/>
            <a:endParaRPr lang="en-US" dirty="0" smtClean="0"/>
          </a:p>
          <a:p>
            <a:pPr lvl="2"/>
            <a:endParaRPr lang="en-US" dirty="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28287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Metacognitive Lab Module Design (continued)</a:t>
            </a:r>
          </a:p>
        </p:txBody>
      </p:sp>
      <p:sp>
        <p:nvSpPr>
          <p:cNvPr id="3" name="Content Placeholder 2"/>
          <p:cNvSpPr>
            <a:spLocks noGrp="1"/>
          </p:cNvSpPr>
          <p:nvPr>
            <p:ph sz="quarter" idx="1"/>
          </p:nvPr>
        </p:nvSpPr>
        <p:spPr>
          <a:xfrm>
            <a:off x="612648" y="1600199"/>
            <a:ext cx="8153400" cy="4765843"/>
          </a:xfrm>
        </p:spPr>
        <p:txBody>
          <a:bodyPr>
            <a:normAutofit/>
          </a:bodyPr>
          <a:lstStyle/>
          <a:p>
            <a:r>
              <a:rPr lang="en-US" dirty="0" smtClean="0"/>
              <a:t>Step 2: Analyze structure of answers to scientific questions</a:t>
            </a:r>
          </a:p>
          <a:p>
            <a:pPr lvl="1"/>
            <a:r>
              <a:rPr lang="en-US" dirty="0" smtClean="0"/>
              <a:t>Students evaluated essays of varying quality with a set of guiding questions.</a:t>
            </a:r>
          </a:p>
          <a:p>
            <a:pPr lvl="2"/>
            <a:r>
              <a:rPr lang="en-US" sz="2000" i="1" dirty="0" smtClean="0">
                <a:solidFill>
                  <a:schemeClr val="accent6"/>
                </a:solidFill>
                <a:latin typeface="American Typewriter"/>
                <a:cs typeface="American Typewriter"/>
              </a:rPr>
              <a:t>“Many students presume that a best response strategy is to relate everything they know about a subject figuring the odds of getting the right answer will improve with increasing amounts of text.”</a:t>
            </a:r>
            <a:endParaRPr lang="en-US" dirty="0" smtClean="0"/>
          </a:p>
          <a:p>
            <a:pPr lvl="1"/>
            <a:r>
              <a:rPr lang="en-US" dirty="0" smtClean="0"/>
              <a:t>Students then evaluated their own essays with same guiding questions.</a:t>
            </a:r>
          </a:p>
          <a:p>
            <a:pPr lvl="1"/>
            <a:endParaRPr lang="en-US" dirty="0" smtClean="0"/>
          </a:p>
          <a:p>
            <a:pPr lvl="2"/>
            <a:endParaRPr lang="en-US" dirty="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254887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Metacognitive Lab Module Design (</a:t>
            </a:r>
            <a:r>
              <a:rPr lang="en-US" sz="3200" dirty="0" smtClean="0"/>
              <a:t>continued 2)</a:t>
            </a:r>
            <a:endParaRPr lang="en-US" sz="3200" dirty="0"/>
          </a:p>
        </p:txBody>
      </p:sp>
      <p:sp>
        <p:nvSpPr>
          <p:cNvPr id="3" name="Content Placeholder 2"/>
          <p:cNvSpPr>
            <a:spLocks noGrp="1"/>
          </p:cNvSpPr>
          <p:nvPr>
            <p:ph sz="quarter" idx="1"/>
          </p:nvPr>
        </p:nvSpPr>
        <p:spPr>
          <a:xfrm>
            <a:off x="612648" y="1600199"/>
            <a:ext cx="8153400" cy="4765843"/>
          </a:xfrm>
        </p:spPr>
        <p:txBody>
          <a:bodyPr>
            <a:normAutofit/>
          </a:bodyPr>
          <a:lstStyle/>
          <a:p>
            <a:r>
              <a:rPr lang="en-US" dirty="0" smtClean="0"/>
              <a:t>Step 3: Apply and transfer understanding to a new scientific problem</a:t>
            </a:r>
          </a:p>
          <a:p>
            <a:pPr lvl="1"/>
            <a:r>
              <a:rPr lang="en-US" dirty="0" smtClean="0"/>
              <a:t>Answered new question about genetic drift and scrub </a:t>
            </a:r>
            <a:r>
              <a:rPr lang="en-US" dirty="0"/>
              <a:t>j</a:t>
            </a:r>
            <a:r>
              <a:rPr lang="en-US" dirty="0" smtClean="0"/>
              <a:t>ays in the United States.</a:t>
            </a:r>
          </a:p>
          <a:p>
            <a:pPr lvl="1"/>
            <a:r>
              <a:rPr lang="en-US" dirty="0" smtClean="0"/>
              <a:t>Exchanged answers for peer-evaluation of responses with a rubric.</a:t>
            </a:r>
          </a:p>
          <a:p>
            <a:pPr lvl="1"/>
            <a:r>
              <a:rPr lang="en-US" dirty="0" smtClean="0"/>
              <a:t>Promoted metacognitive awareness of difference between content knowledge and correct reasoning.</a:t>
            </a:r>
          </a:p>
          <a:p>
            <a:pPr lvl="1"/>
            <a:endParaRPr lang="en-US" dirty="0" smtClean="0"/>
          </a:p>
          <a:p>
            <a:pPr lvl="2"/>
            <a:endParaRPr lang="en-US" dirty="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23444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Metacognitive Lab Module Design (</a:t>
            </a:r>
            <a:r>
              <a:rPr lang="en-US" sz="3200" dirty="0" smtClean="0"/>
              <a:t>continued 3)</a:t>
            </a:r>
            <a:endParaRPr lang="en-US" sz="3200" dirty="0"/>
          </a:p>
        </p:txBody>
      </p:sp>
      <p:sp>
        <p:nvSpPr>
          <p:cNvPr id="3" name="Content Placeholder 2"/>
          <p:cNvSpPr>
            <a:spLocks noGrp="1"/>
          </p:cNvSpPr>
          <p:nvPr>
            <p:ph sz="quarter" idx="1"/>
          </p:nvPr>
        </p:nvSpPr>
        <p:spPr>
          <a:xfrm>
            <a:off x="612648" y="1600199"/>
            <a:ext cx="8153400" cy="4765843"/>
          </a:xfrm>
        </p:spPr>
        <p:txBody>
          <a:bodyPr>
            <a:normAutofit/>
          </a:bodyPr>
          <a:lstStyle/>
          <a:p>
            <a:r>
              <a:rPr lang="en-US" dirty="0" smtClean="0"/>
              <a:t>Step 4: Reflection on classroom exercise</a:t>
            </a:r>
          </a:p>
          <a:p>
            <a:pPr lvl="1"/>
            <a:r>
              <a:rPr lang="en-US" dirty="0" smtClean="0"/>
              <a:t>Structured discussion about strategies:</a:t>
            </a:r>
          </a:p>
          <a:p>
            <a:pPr lvl="2">
              <a:lnSpc>
                <a:spcPct val="150000"/>
              </a:lnSpc>
            </a:pPr>
            <a:r>
              <a:rPr lang="en-US" sz="2000" i="1" dirty="0" smtClean="0">
                <a:solidFill>
                  <a:schemeClr val="accent6"/>
                </a:solidFill>
                <a:latin typeface="American Typewriter"/>
                <a:cs typeface="American Typewriter"/>
              </a:rPr>
              <a:t>“How did you approach answering the questions you were given in class today? Could you have found the answers in a textbook?”</a:t>
            </a:r>
          </a:p>
          <a:p>
            <a:pPr lvl="2">
              <a:lnSpc>
                <a:spcPct val="150000"/>
              </a:lnSpc>
            </a:pPr>
            <a:r>
              <a:rPr lang="en-US" sz="2000" i="1" dirty="0" smtClean="0">
                <a:solidFill>
                  <a:schemeClr val="accent6"/>
                </a:solidFill>
                <a:latin typeface="American Typewriter"/>
                <a:cs typeface="American Typewriter"/>
              </a:rPr>
              <a:t>“What are some of the thinking skills you had to use while you were answering the questions? </a:t>
            </a:r>
          </a:p>
          <a:p>
            <a:pPr lvl="2">
              <a:lnSpc>
                <a:spcPct val="150000"/>
              </a:lnSpc>
            </a:pPr>
            <a:r>
              <a:rPr lang="en-US" sz="2000" i="1" dirty="0" smtClean="0">
                <a:solidFill>
                  <a:schemeClr val="accent6"/>
                </a:solidFill>
                <a:latin typeface="American Typewriter"/>
                <a:cs typeface="American Typewriter"/>
              </a:rPr>
              <a:t>“Did you need to recall information, explain, apply, analyze, or evaluate?”</a:t>
            </a:r>
          </a:p>
          <a:p>
            <a:pPr lvl="2"/>
            <a:endParaRPr lang="en-US" dirty="0" smtClean="0"/>
          </a:p>
          <a:p>
            <a:pPr lvl="1"/>
            <a:endParaRPr lang="en-US" dirty="0" smtClean="0"/>
          </a:p>
          <a:p>
            <a:pPr lvl="2"/>
            <a:endParaRPr lang="en-US" dirty="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183776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Thinking and </a:t>
            </a:r>
            <a:r>
              <a:rPr lang="en-US" dirty="0" smtClean="0"/>
              <a:t>Metacognition</a:t>
            </a:r>
            <a:br>
              <a:rPr lang="en-US" dirty="0" smtClean="0"/>
            </a:br>
            <a:r>
              <a:rPr lang="en-US" dirty="0" smtClean="0"/>
              <a:t>Key Findings and Lessons Learned</a:t>
            </a:r>
            <a:endParaRPr lang="en-US" dirty="0"/>
          </a:p>
        </p:txBody>
      </p:sp>
      <p:sp>
        <p:nvSpPr>
          <p:cNvPr id="3" name="Content Placeholder 2"/>
          <p:cNvSpPr>
            <a:spLocks noGrp="1"/>
          </p:cNvSpPr>
          <p:nvPr>
            <p:ph sz="quarter" idx="1"/>
          </p:nvPr>
        </p:nvSpPr>
        <p:spPr>
          <a:xfrm>
            <a:off x="612648" y="1600199"/>
            <a:ext cx="8153400" cy="4765843"/>
          </a:xfrm>
        </p:spPr>
        <p:txBody>
          <a:bodyPr>
            <a:normAutofit/>
          </a:bodyPr>
          <a:lstStyle/>
          <a:p>
            <a:r>
              <a:rPr lang="en-US" dirty="0" smtClean="0"/>
              <a:t>Key Findings and Lessons Learned:</a:t>
            </a:r>
          </a:p>
          <a:p>
            <a:pPr lvl="1"/>
            <a:r>
              <a:rPr lang="en-US" dirty="0" smtClean="0"/>
              <a:t>Compared assignment to similar mid-term question</a:t>
            </a:r>
          </a:p>
          <a:p>
            <a:pPr lvl="2"/>
            <a:r>
              <a:rPr lang="en-US" dirty="0" smtClean="0"/>
              <a:t>No difference in content accuracy </a:t>
            </a:r>
          </a:p>
          <a:p>
            <a:pPr lvl="2"/>
            <a:r>
              <a:rPr lang="en-US" dirty="0" smtClean="0"/>
              <a:t>Improvement in average critical thinking scores</a:t>
            </a:r>
          </a:p>
          <a:p>
            <a:pPr lvl="1"/>
            <a:r>
              <a:rPr lang="en-US" dirty="0" smtClean="0"/>
              <a:t>Student resistance to metacognitive instruction – outside of scope of  subject?</a:t>
            </a:r>
          </a:p>
          <a:p>
            <a:pPr lvl="2"/>
            <a:r>
              <a:rPr lang="en-US" dirty="0" smtClean="0"/>
              <a:t>Suggest metacognitive instruction become a regular part of course, not a one-time offering</a:t>
            </a:r>
          </a:p>
          <a:p>
            <a:pPr lvl="1"/>
            <a:r>
              <a:rPr lang="en-US" dirty="0"/>
              <a:t>Would this method work in your course? Why or why not?</a:t>
            </a:r>
          </a:p>
          <a:p>
            <a:pPr marL="685800" lvl="2" indent="0">
              <a:buNone/>
            </a:pPr>
            <a:endParaRPr lang="en-US" dirty="0" smtClean="0"/>
          </a:p>
        </p:txBody>
      </p:sp>
      <p:sp>
        <p:nvSpPr>
          <p:cNvPr id="4" name="TextBox 3"/>
          <p:cNvSpPr txBox="1"/>
          <p:nvPr/>
        </p:nvSpPr>
        <p:spPr>
          <a:xfrm>
            <a:off x="6024144" y="6146524"/>
            <a:ext cx="3119856" cy="646331"/>
          </a:xfrm>
          <a:prstGeom prst="rect">
            <a:avLst/>
          </a:prstGeom>
          <a:noFill/>
        </p:spPr>
        <p:txBody>
          <a:bodyPr wrap="square" rtlCol="0">
            <a:spAutoFit/>
          </a:bodyPr>
          <a:lstStyle/>
          <a:p>
            <a:pPr marL="0" lvl="1"/>
            <a:r>
              <a:rPr lang="en-US" dirty="0">
                <a:solidFill>
                  <a:prstClr val="black"/>
                </a:solidFill>
              </a:rPr>
              <a:t>Lemons et al., 2013</a:t>
            </a:r>
          </a:p>
          <a:p>
            <a:endParaRPr lang="en-US" dirty="0">
              <a:solidFill>
                <a:prstClr val="black"/>
              </a:solidFill>
            </a:endParaRPr>
          </a:p>
        </p:txBody>
      </p:sp>
    </p:spTree>
    <p:extLst>
      <p:ext uri="{BB962C8B-B14F-4D97-AF65-F5344CB8AC3E}">
        <p14:creationId xmlns:p14="http://schemas.microsoft.com/office/powerpoint/2010/main" val="40735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The Science of Adult Learning</a:t>
            </a:r>
            <a:endParaRPr lang="en-US" dirty="0">
              <a:solidFill>
                <a:schemeClr val="tx1"/>
              </a:solidFill>
            </a:endParaRPr>
          </a:p>
        </p:txBody>
      </p:sp>
      <p:sp>
        <p:nvSpPr>
          <p:cNvPr id="3" name="Subtitle 2"/>
          <p:cNvSpPr>
            <a:spLocks noGrp="1"/>
          </p:cNvSpPr>
          <p:nvPr>
            <p:ph type="body" idx="1"/>
          </p:nvPr>
        </p:nvSpPr>
        <p:spPr/>
        <p:txBody>
          <a:bodyPr>
            <a:normAutofit/>
          </a:bodyPr>
          <a:lstStyle/>
          <a:p>
            <a:r>
              <a:rPr lang="en-US" dirty="0" smtClean="0">
                <a:solidFill>
                  <a:schemeClr val="tx1"/>
                </a:solidFill>
              </a:rPr>
              <a:t>Carolyn Dufault, Ph.D.</a:t>
            </a:r>
          </a:p>
          <a:p>
            <a:r>
              <a:rPr lang="en-US" dirty="0" smtClean="0">
                <a:solidFill>
                  <a:schemeClr val="tx1"/>
                </a:solidFill>
              </a:rPr>
              <a:t>Education Specialist</a:t>
            </a:r>
          </a:p>
          <a:p>
            <a:r>
              <a:rPr lang="en-US" dirty="0" smtClean="0">
                <a:solidFill>
                  <a:schemeClr val="tx1"/>
                </a:solidFill>
              </a:rPr>
              <a:t>Washington University School of Medicine</a:t>
            </a:r>
            <a:endParaRPr lang="en-US" dirty="0">
              <a:solidFill>
                <a:schemeClr val="tx1"/>
              </a:solidFill>
            </a:endParaRPr>
          </a:p>
        </p:txBody>
      </p:sp>
      <p:grpSp>
        <p:nvGrpSpPr>
          <p:cNvPr id="8" name="Group 7" descr="Logo for Washington University in St. Louis School of Medicine"/>
          <p:cNvGrpSpPr/>
          <p:nvPr/>
        </p:nvGrpSpPr>
        <p:grpSpPr>
          <a:xfrm>
            <a:off x="3111500" y="5023546"/>
            <a:ext cx="3040946" cy="1582696"/>
            <a:chOff x="2716389" y="4734278"/>
            <a:chExt cx="3859389" cy="2003778"/>
          </a:xfrm>
        </p:grpSpPr>
        <p:sp>
          <p:nvSpPr>
            <p:cNvPr id="7" name="Rectangle 6"/>
            <p:cNvSpPr/>
            <p:nvPr/>
          </p:nvSpPr>
          <p:spPr>
            <a:xfrm>
              <a:off x="2716389" y="4734278"/>
              <a:ext cx="3859389" cy="20037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6" name="Picture 5" descr="Logo for Washington Unviersity school of medicine&#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112" y="5069834"/>
              <a:ext cx="2737557" cy="1247140"/>
            </a:xfrm>
            <a:prstGeom prst="rect">
              <a:avLst/>
            </a:prstGeom>
          </p:spPr>
        </p:pic>
      </p:grpSp>
    </p:spTree>
    <p:extLst>
      <p:ext uri="{BB962C8B-B14F-4D97-AF65-F5344CB8AC3E}">
        <p14:creationId xmlns:p14="http://schemas.microsoft.com/office/powerpoint/2010/main" val="327495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a:spLocks noGrp="1"/>
          </p:cNvSpPr>
          <p:nvPr>
            <p:ph type="title"/>
          </p:nvPr>
        </p:nvSpPr>
        <p:spPr>
          <a:xfrm>
            <a:off x="609600" y="273050"/>
            <a:ext cx="8077200" cy="869950"/>
          </a:xfrm>
        </p:spPr>
        <p:txBody>
          <a:bodyPr>
            <a:normAutofit/>
          </a:bodyPr>
          <a:lstStyle/>
          <a:p>
            <a:r>
              <a:rPr lang="en-US" sz="4000" dirty="0" smtClean="0"/>
              <a:t>Metacognition and Instruction</a:t>
            </a:r>
            <a:endParaRPr lang="en-US" sz="4000" dirty="0"/>
          </a:p>
        </p:txBody>
      </p:sp>
      <p:sp>
        <p:nvSpPr>
          <p:cNvPr id="2" name="TextBox 1"/>
          <p:cNvSpPr txBox="1"/>
          <p:nvPr/>
        </p:nvSpPr>
        <p:spPr>
          <a:xfrm>
            <a:off x="736850" y="1803189"/>
            <a:ext cx="6537588" cy="3231654"/>
          </a:xfrm>
          <a:prstGeom prst="rect">
            <a:avLst/>
          </a:prstGeom>
          <a:noFill/>
        </p:spPr>
        <p:txBody>
          <a:bodyPr wrap="square" rtlCol="0">
            <a:spAutoFit/>
          </a:bodyPr>
          <a:lstStyle/>
          <a:p>
            <a:r>
              <a:rPr lang="en-US" sz="3200" dirty="0" smtClean="0">
                <a:solidFill>
                  <a:prstClr val="black"/>
                </a:solidFill>
              </a:rPr>
              <a:t>Three fundamental principles for successful metacognitive instruction:</a:t>
            </a:r>
          </a:p>
          <a:p>
            <a:endParaRPr lang="en-US" sz="2800" dirty="0">
              <a:solidFill>
                <a:prstClr val="black"/>
              </a:solidFill>
            </a:endParaRPr>
          </a:p>
          <a:p>
            <a:pPr marL="457200" indent="-457200">
              <a:buFontTx/>
              <a:buAutoNum type="arabicPeriod"/>
            </a:pPr>
            <a:r>
              <a:rPr lang="en-US" sz="2800" dirty="0" smtClean="0">
                <a:solidFill>
                  <a:prstClr val="black"/>
                </a:solidFill>
              </a:rPr>
              <a:t>Embedded instruction</a:t>
            </a:r>
          </a:p>
          <a:p>
            <a:pPr marL="457200" indent="-457200">
              <a:buFontTx/>
              <a:buAutoNum type="arabicPeriod"/>
            </a:pPr>
            <a:r>
              <a:rPr lang="en-US" sz="2800" dirty="0" smtClean="0">
                <a:solidFill>
                  <a:prstClr val="black"/>
                </a:solidFill>
              </a:rPr>
              <a:t>Informing learners about metacognitive activities</a:t>
            </a:r>
          </a:p>
          <a:p>
            <a:pPr marL="457200" indent="-457200">
              <a:buFontTx/>
              <a:buAutoNum type="arabicPeriod"/>
            </a:pPr>
            <a:r>
              <a:rPr lang="en-US" sz="2800" dirty="0" smtClean="0">
                <a:solidFill>
                  <a:prstClr val="black"/>
                </a:solidFill>
              </a:rPr>
              <a:t>Frequent, spaced metacognitive activities </a:t>
            </a:r>
            <a:endParaRPr lang="en-US" sz="2800" dirty="0">
              <a:solidFill>
                <a:prstClr val="black"/>
              </a:solidFill>
            </a:endParaRPr>
          </a:p>
        </p:txBody>
      </p:sp>
      <p:sp>
        <p:nvSpPr>
          <p:cNvPr id="4" name="TextBox 3"/>
          <p:cNvSpPr txBox="1"/>
          <p:nvPr/>
        </p:nvSpPr>
        <p:spPr>
          <a:xfrm>
            <a:off x="4044839" y="6280658"/>
            <a:ext cx="4641962" cy="369332"/>
          </a:xfrm>
          <a:prstGeom prst="rect">
            <a:avLst/>
          </a:prstGeom>
          <a:noFill/>
        </p:spPr>
        <p:txBody>
          <a:bodyPr wrap="square" rtlCol="0">
            <a:spAutoFit/>
          </a:bodyPr>
          <a:lstStyle/>
          <a:p>
            <a:r>
              <a:rPr lang="en-US" dirty="0">
                <a:solidFill>
                  <a:prstClr val="black"/>
                </a:solidFill>
              </a:rPr>
              <a:t>(</a:t>
            </a:r>
            <a:r>
              <a:rPr lang="en-US" dirty="0" err="1" smtClean="0">
                <a:solidFill>
                  <a:prstClr val="black"/>
                </a:solidFill>
              </a:rPr>
              <a:t>Veenman</a:t>
            </a:r>
            <a:r>
              <a:rPr lang="en-US" dirty="0" smtClean="0">
                <a:solidFill>
                  <a:prstClr val="black"/>
                </a:solidFill>
              </a:rPr>
              <a:t>, Van </a:t>
            </a:r>
            <a:r>
              <a:rPr lang="en-US" dirty="0" err="1" smtClean="0">
                <a:solidFill>
                  <a:prstClr val="black"/>
                </a:solidFill>
              </a:rPr>
              <a:t>Hout-Wolters</a:t>
            </a:r>
            <a:r>
              <a:rPr lang="en-US" dirty="0" smtClean="0">
                <a:solidFill>
                  <a:prstClr val="black"/>
                </a:solidFill>
              </a:rPr>
              <a:t>, </a:t>
            </a:r>
            <a:r>
              <a:rPr lang="en-US" dirty="0" err="1" smtClean="0">
                <a:solidFill>
                  <a:prstClr val="black"/>
                </a:solidFill>
              </a:rPr>
              <a:t>Afflerback</a:t>
            </a:r>
            <a:r>
              <a:rPr lang="en-US" dirty="0" smtClean="0">
                <a:solidFill>
                  <a:prstClr val="black"/>
                </a:solidFill>
              </a:rPr>
              <a:t>, 2006)</a:t>
            </a:r>
            <a:endParaRPr lang="en-US" dirty="0">
              <a:solidFill>
                <a:prstClr val="black"/>
              </a:solidFill>
            </a:endParaRPr>
          </a:p>
        </p:txBody>
      </p:sp>
    </p:spTree>
    <p:extLst>
      <p:ext uri="{BB962C8B-B14F-4D97-AF65-F5344CB8AC3E}">
        <p14:creationId xmlns:p14="http://schemas.microsoft.com/office/powerpoint/2010/main" val="32754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000" dirty="0" smtClean="0"/>
              <a:t>The Science of Adult Learning </a:t>
            </a:r>
            <a:r>
              <a:rPr lang="en-US" sz="4000" dirty="0" smtClean="0">
                <a:solidFill>
                  <a:schemeClr val="bg1"/>
                </a:solidFill>
              </a:rPr>
              <a:t>3</a:t>
            </a:r>
            <a:r>
              <a:rPr lang="en-US" sz="4000" dirty="0" smtClean="0"/>
              <a:t> </a:t>
            </a:r>
            <a:endParaRPr lang="en-US" sz="4000" dirty="0"/>
          </a:p>
        </p:txBody>
      </p:sp>
      <p:pic>
        <p:nvPicPr>
          <p:cNvPr id="5122" name="Picture 2" descr="Today's Focus: Spaced Presentatnio of Inform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362200"/>
            <a:ext cx="6157913"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867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612648" y="228600"/>
            <a:ext cx="8153400" cy="990600"/>
          </a:xfrm>
        </p:spPr>
        <p:txBody>
          <a:bodyPr/>
          <a:lstStyle/>
          <a:p>
            <a:r>
              <a:rPr lang="en-US" dirty="0" smtClean="0"/>
              <a:t>The Spacing Effect</a:t>
            </a:r>
            <a:endParaRPr lang="en-US" dirty="0"/>
          </a:p>
        </p:txBody>
      </p:sp>
      <p:pic>
        <p:nvPicPr>
          <p:cNvPr id="6146" name="Picture 2" descr="Spacing has been studied by psychologists for over 100 years. &#10;&#10;Clear evidence of memory benefit on final “test” with increased space between “study” sessions.&#10;&#10;Most evidence based on non-meaningful test-delays (minutes, hours, days) – we want students to remember for months or even years. &#10;" title="The Learning Gap Spacing Effe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28800"/>
            <a:ext cx="8085137"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707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612648" y="228600"/>
            <a:ext cx="8153400" cy="990600"/>
          </a:xfrm>
        </p:spPr>
        <p:txBody>
          <a:bodyPr/>
          <a:lstStyle/>
          <a:p>
            <a:r>
              <a:rPr lang="en-US" dirty="0" smtClean="0"/>
              <a:t>Research on the Spacing Effect</a:t>
            </a:r>
            <a:endParaRPr lang="en-US" dirty="0"/>
          </a:p>
        </p:txBody>
      </p:sp>
      <p:pic>
        <p:nvPicPr>
          <p:cNvPr id="7170" name="Picture 2" descr="Cepeda et al, 2009: Experiment 2&#10;&#10;Participants = 161 undergrads from UCSD, Avg. age = 19.6 years for $30 total&#10;&#10;Method = Learn &#10;" title="Research on the Spacing Effe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700" y="1828800"/>
            <a:ext cx="804545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495800" y="5909846"/>
            <a:ext cx="4876800" cy="338554"/>
          </a:xfrm>
          <a:prstGeom prst="rect">
            <a:avLst/>
          </a:prstGeom>
          <a:noFill/>
        </p:spPr>
        <p:txBody>
          <a:bodyPr wrap="square" rtlCol="0">
            <a:spAutoFit/>
          </a:bodyPr>
          <a:lstStyle/>
          <a:p>
            <a:r>
              <a:rPr lang="en-US" sz="1600" dirty="0" smtClean="0">
                <a:solidFill>
                  <a:prstClr val="black"/>
                </a:solidFill>
              </a:rPr>
              <a:t>Cepeda et al., </a:t>
            </a:r>
            <a:r>
              <a:rPr lang="en-US" sz="1600" i="1" dirty="0" smtClean="0">
                <a:solidFill>
                  <a:prstClr val="black"/>
                </a:solidFill>
              </a:rPr>
              <a:t>Experimental Psychology</a:t>
            </a:r>
            <a:r>
              <a:rPr lang="en-US" sz="1600" dirty="0" smtClean="0">
                <a:solidFill>
                  <a:prstClr val="black"/>
                </a:solidFill>
              </a:rPr>
              <a:t>, 2009</a:t>
            </a:r>
            <a:endParaRPr lang="en-US" sz="1600" dirty="0">
              <a:solidFill>
                <a:prstClr val="black"/>
              </a:solidFill>
            </a:endParaRPr>
          </a:p>
        </p:txBody>
      </p:sp>
    </p:spTree>
    <p:extLst>
      <p:ext uri="{BB962C8B-B14F-4D97-AF65-F5344CB8AC3E}">
        <p14:creationId xmlns:p14="http://schemas.microsoft.com/office/powerpoint/2010/main" val="1836754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612648" y="228600"/>
            <a:ext cx="8153400" cy="990600"/>
          </a:xfrm>
        </p:spPr>
        <p:txBody>
          <a:bodyPr/>
          <a:lstStyle/>
          <a:p>
            <a:r>
              <a:rPr lang="en-US" dirty="0" smtClean="0"/>
              <a:t>Optimizing Spaced Learning</a:t>
            </a:r>
            <a:endParaRPr lang="en-US" dirty="0"/>
          </a:p>
        </p:txBody>
      </p:sp>
      <p:pic>
        <p:nvPicPr>
          <p:cNvPr id="1026" name="Picture 2" descr="Graph showing that the optimal learning gap is 28 days due to highest percent correct recall (55% facts, 18% objects recalled at 28 days)." title="Learning Gap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1752600"/>
            <a:ext cx="7870825"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8934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Study of Spacing Effects in </a:t>
            </a:r>
            <a:br>
              <a:rPr lang="en-US" sz="4000" dirty="0" smtClean="0"/>
            </a:br>
            <a:r>
              <a:rPr lang="en-US" sz="4000" dirty="0" smtClean="0"/>
              <a:t>Medical Teaching</a:t>
            </a:r>
            <a:endParaRPr lang="en-US" sz="4000" dirty="0"/>
          </a:p>
        </p:txBody>
      </p:sp>
      <p:sp>
        <p:nvSpPr>
          <p:cNvPr id="3" name="Content Placeholder 2"/>
          <p:cNvSpPr>
            <a:spLocks noGrp="1"/>
          </p:cNvSpPr>
          <p:nvPr>
            <p:ph idx="1"/>
          </p:nvPr>
        </p:nvSpPr>
        <p:spPr>
          <a:xfrm>
            <a:off x="534318" y="1600200"/>
            <a:ext cx="8686800" cy="4795635"/>
          </a:xfrm>
        </p:spPr>
        <p:txBody>
          <a:bodyPr>
            <a:normAutofit fontScale="92500" lnSpcReduction="10000"/>
          </a:bodyPr>
          <a:lstStyle/>
          <a:p>
            <a:r>
              <a:rPr lang="en-US" sz="2400" i="1" dirty="0" smtClean="0"/>
              <a:t>Participants – </a:t>
            </a:r>
            <a:r>
              <a:rPr lang="en-US" sz="2400" dirty="0" smtClean="0"/>
              <a:t>38 University of Toronto Medical Residents</a:t>
            </a:r>
          </a:p>
          <a:p>
            <a:r>
              <a:rPr lang="en-US" sz="2400" i="1" dirty="0" smtClean="0"/>
              <a:t>Objective – </a:t>
            </a:r>
            <a:r>
              <a:rPr lang="en-US" sz="2400" dirty="0" smtClean="0"/>
              <a:t>Compared repeated, spaced learning over 4 weeks to 4 session, single-day learning on acquisition of a surgical skill</a:t>
            </a:r>
          </a:p>
          <a:p>
            <a:r>
              <a:rPr lang="en-US" sz="2400" i="1" dirty="0" smtClean="0"/>
              <a:t>Design – </a:t>
            </a:r>
            <a:r>
              <a:rPr lang="en-US" sz="2400" dirty="0" smtClean="0"/>
              <a:t>Two counterbalanced groups: </a:t>
            </a:r>
          </a:p>
          <a:p>
            <a:pPr marL="914400" lvl="1" indent="-457200">
              <a:buNone/>
            </a:pPr>
            <a:r>
              <a:rPr lang="en-US" sz="2400" dirty="0" smtClean="0">
                <a:solidFill>
                  <a:schemeClr val="accent1">
                    <a:lumMod val="75000"/>
                  </a:schemeClr>
                </a:solidFill>
              </a:rPr>
              <a:t>Group 1 – 4 micro-suturing training sessions on 1 day	</a:t>
            </a:r>
          </a:p>
          <a:p>
            <a:pPr marL="914400" lvl="1" indent="-457200">
              <a:buNone/>
            </a:pPr>
            <a:r>
              <a:rPr lang="en-US" sz="2400" dirty="0" smtClean="0">
                <a:solidFill>
                  <a:schemeClr val="accent1">
                    <a:lumMod val="75000"/>
                  </a:schemeClr>
                </a:solidFill>
              </a:rPr>
              <a:t>Group 2 </a:t>
            </a:r>
            <a:r>
              <a:rPr lang="en-US" sz="2400" dirty="0">
                <a:solidFill>
                  <a:schemeClr val="accent1">
                    <a:lumMod val="75000"/>
                  </a:schemeClr>
                </a:solidFill>
              </a:rPr>
              <a:t>– 4 micro-suturing training sessions </a:t>
            </a:r>
            <a:r>
              <a:rPr lang="en-US" sz="2400" dirty="0" smtClean="0">
                <a:solidFill>
                  <a:schemeClr val="accent1">
                    <a:lumMod val="75000"/>
                  </a:schemeClr>
                </a:solidFill>
              </a:rPr>
              <a:t>1 week apart	</a:t>
            </a:r>
          </a:p>
          <a:p>
            <a:pPr marL="914400" lvl="1" indent="-457200"/>
            <a:r>
              <a:rPr lang="en-US" sz="2400" dirty="0" smtClean="0">
                <a:solidFill>
                  <a:schemeClr val="accent1">
                    <a:lumMod val="75000"/>
                  </a:schemeClr>
                </a:solidFill>
              </a:rPr>
              <a:t>Pre- and Post-tests at time of training</a:t>
            </a:r>
          </a:p>
          <a:p>
            <a:pPr marL="914400" lvl="1" indent="-457200"/>
            <a:r>
              <a:rPr lang="en-US" sz="2400" dirty="0" smtClean="0">
                <a:solidFill>
                  <a:schemeClr val="accent1">
                    <a:lumMod val="75000"/>
                  </a:schemeClr>
                </a:solidFill>
              </a:rPr>
              <a:t>Final Tests of retention and transfer 4 months after final training session =&gt; Surgery on heart valve of living rat</a:t>
            </a:r>
          </a:p>
          <a:p>
            <a:pPr marL="457200" lvl="1" indent="0">
              <a:buNone/>
            </a:pPr>
            <a:endParaRPr lang="en-US" sz="2400" dirty="0" smtClean="0"/>
          </a:p>
          <a:p>
            <a:r>
              <a:rPr lang="en-US" sz="2400" i="1" dirty="0" smtClean="0"/>
              <a:t>Result 1</a:t>
            </a:r>
            <a:r>
              <a:rPr lang="en-US" sz="2400" dirty="0" smtClean="0"/>
              <a:t>: Similar levels of surgical skill learning on post-test</a:t>
            </a:r>
            <a:endParaRPr lang="en-US" sz="1800" dirty="0"/>
          </a:p>
          <a:p>
            <a:r>
              <a:rPr lang="en-US" sz="2400" i="1" dirty="0" smtClean="0"/>
              <a:t>Result 2: </a:t>
            </a:r>
            <a:r>
              <a:rPr lang="en-US" sz="2400" dirty="0" smtClean="0"/>
              <a:t>On final test, spaced training group had higher performance ratings and fewer hand movements to complete the surgery.</a:t>
            </a:r>
            <a:endParaRPr lang="en-US" sz="2400" i="1" dirty="0" smtClean="0"/>
          </a:p>
        </p:txBody>
      </p:sp>
      <p:sp>
        <p:nvSpPr>
          <p:cNvPr id="6" name="TextBox 5"/>
          <p:cNvSpPr txBox="1"/>
          <p:nvPr/>
        </p:nvSpPr>
        <p:spPr>
          <a:xfrm>
            <a:off x="2844415" y="6394347"/>
            <a:ext cx="6080254" cy="307777"/>
          </a:xfrm>
          <a:prstGeom prst="rect">
            <a:avLst/>
          </a:prstGeom>
          <a:noFill/>
        </p:spPr>
        <p:txBody>
          <a:bodyPr wrap="none" rtlCol="0">
            <a:spAutoFit/>
          </a:bodyPr>
          <a:lstStyle/>
          <a:p>
            <a:r>
              <a:rPr lang="en-US" sz="1400" dirty="0" smtClean="0">
                <a:solidFill>
                  <a:prstClr val="black"/>
                </a:solidFill>
              </a:rPr>
              <a:t>Moulton, </a:t>
            </a:r>
            <a:r>
              <a:rPr lang="en-US" sz="1400" dirty="0" err="1" smtClean="0">
                <a:solidFill>
                  <a:prstClr val="black"/>
                </a:solidFill>
              </a:rPr>
              <a:t>Dubrowski</a:t>
            </a:r>
            <a:r>
              <a:rPr lang="en-US" sz="1400" dirty="0" smtClean="0">
                <a:solidFill>
                  <a:prstClr val="black"/>
                </a:solidFill>
              </a:rPr>
              <a:t>, </a:t>
            </a:r>
            <a:r>
              <a:rPr lang="en-US" sz="1400" dirty="0" err="1" smtClean="0">
                <a:solidFill>
                  <a:prstClr val="black"/>
                </a:solidFill>
              </a:rPr>
              <a:t>MacRae</a:t>
            </a:r>
            <a:r>
              <a:rPr lang="en-US" sz="1400" dirty="0" smtClean="0">
                <a:solidFill>
                  <a:prstClr val="black"/>
                </a:solidFill>
              </a:rPr>
              <a:t>, Graham </a:t>
            </a:r>
            <a:r>
              <a:rPr lang="en-US" sz="1400" dirty="0" err="1" smtClean="0">
                <a:solidFill>
                  <a:prstClr val="black"/>
                </a:solidFill>
              </a:rPr>
              <a:t>Grober</a:t>
            </a:r>
            <a:r>
              <a:rPr lang="en-US" sz="1400" dirty="0" smtClean="0">
                <a:solidFill>
                  <a:prstClr val="black"/>
                </a:solidFill>
              </a:rPr>
              <a:t>, &amp; </a:t>
            </a:r>
            <a:r>
              <a:rPr lang="en-US" sz="1400" dirty="0" err="1" smtClean="0">
                <a:solidFill>
                  <a:prstClr val="black"/>
                </a:solidFill>
              </a:rPr>
              <a:t>Reznick</a:t>
            </a:r>
            <a:r>
              <a:rPr lang="en-US" sz="1400" dirty="0" smtClean="0">
                <a:solidFill>
                  <a:prstClr val="black"/>
                </a:solidFill>
              </a:rPr>
              <a:t>, </a:t>
            </a:r>
            <a:r>
              <a:rPr lang="en-US" sz="1400" i="1" dirty="0" smtClean="0">
                <a:solidFill>
                  <a:prstClr val="black"/>
                </a:solidFill>
              </a:rPr>
              <a:t>Annals of Surgery, </a:t>
            </a:r>
            <a:r>
              <a:rPr lang="en-US" sz="1400" dirty="0" smtClean="0">
                <a:solidFill>
                  <a:prstClr val="black"/>
                </a:solidFill>
              </a:rPr>
              <a:t>2006</a:t>
            </a:r>
            <a:endParaRPr lang="en-US" sz="1400" dirty="0">
              <a:solidFill>
                <a:prstClr val="black"/>
              </a:solidFill>
            </a:endParaRPr>
          </a:p>
        </p:txBody>
      </p:sp>
    </p:spTree>
    <p:extLst>
      <p:ext uri="{BB962C8B-B14F-4D97-AF65-F5344CB8AC3E}">
        <p14:creationId xmlns:p14="http://schemas.microsoft.com/office/powerpoint/2010/main" val="325827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 to the bookstore…</a:t>
            </a:r>
            <a:endParaRPr lang="en-US" dirty="0"/>
          </a:p>
        </p:txBody>
      </p:sp>
      <p:pic>
        <p:nvPicPr>
          <p:cNvPr id="6" name="Picture 5" title="photo of bookstore"/>
          <p:cNvPicPr>
            <a:picLocks noChangeAspect="1"/>
          </p:cNvPicPr>
          <p:nvPr/>
        </p:nvPicPr>
        <p:blipFill>
          <a:blip r:embed="rId3"/>
          <a:stretch>
            <a:fillRect/>
          </a:stretch>
        </p:blipFill>
        <p:spPr>
          <a:xfrm>
            <a:off x="1298222" y="1728611"/>
            <a:ext cx="6603999" cy="4402666"/>
          </a:xfrm>
          <a:prstGeom prst="rect">
            <a:avLst/>
          </a:prstGeom>
        </p:spPr>
      </p:pic>
    </p:spTree>
    <p:extLst>
      <p:ext uri="{BB962C8B-B14F-4D97-AF65-F5344CB8AC3E}">
        <p14:creationId xmlns:p14="http://schemas.microsoft.com/office/powerpoint/2010/main" val="1161987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title"/>
          </p:nvPr>
        </p:nvSpPr>
        <p:spPr/>
        <p:txBody>
          <a:bodyPr/>
          <a:lstStyle/>
          <a:p>
            <a:r>
              <a:rPr lang="en-US" dirty="0" smtClean="0"/>
              <a:t>Images of 6 books/articles</a:t>
            </a:r>
            <a:endParaRPr lang="en-US" dirty="0"/>
          </a:p>
        </p:txBody>
      </p:sp>
      <p:pic>
        <p:nvPicPr>
          <p:cNvPr id="2050" name="Picture 2" descr="Quiz to recall the titles of the books discussed in this presentation" title="Book Covers with Titles Blocked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71463"/>
            <a:ext cx="8388350" cy="632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361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a:t>Images of 6 books/articles  (continued)</a:t>
            </a:r>
          </a:p>
        </p:txBody>
      </p:sp>
      <p:pic>
        <p:nvPicPr>
          <p:cNvPr id="3075" name="Picture 3" descr="Make it stick&#10;Why don't students like school&#10;Organizing instructino and study to improve student learning&#10;Using reflectino and metacognition to improve student learning&#10;Improving Students' Learning with effective learning techniques&#10;Applying science of learning in educatnoi" title="Answer - Uncovered Book Tit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274638"/>
            <a:ext cx="8388350" cy="631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574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chemeClr val="tx1"/>
                </a:solidFill>
              </a:rPr>
              <a:t>References and Resources</a:t>
            </a:r>
            <a:endParaRPr lang="en-US" sz="6000" dirty="0">
              <a:solidFill>
                <a:schemeClr val="tx1"/>
              </a:solidFill>
            </a:endParaRPr>
          </a:p>
        </p:txBody>
      </p:sp>
    </p:spTree>
    <p:extLst>
      <p:ext uri="{BB962C8B-B14F-4D97-AF65-F5344CB8AC3E}">
        <p14:creationId xmlns:p14="http://schemas.microsoft.com/office/powerpoint/2010/main" val="158145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12648" y="228600"/>
            <a:ext cx="8153400" cy="990600"/>
          </a:xfrm>
        </p:spPr>
        <p:txBody>
          <a:bodyPr>
            <a:normAutofit/>
          </a:bodyPr>
          <a:lstStyle/>
          <a:p>
            <a:r>
              <a:rPr lang="en-US" sz="4000" dirty="0" smtClean="0"/>
              <a:t>The Science of Adult Learning </a:t>
            </a:r>
            <a:endParaRPr lang="en-US" sz="4000" dirty="0"/>
          </a:p>
        </p:txBody>
      </p:sp>
      <p:pic>
        <p:nvPicPr>
          <p:cNvPr id="1026" name="Picture 2" descr="Topics of Study Include:&#10;Retrieval Practice&#10;Metacognition&#10;Spaced Presentation of Informatino&#10;&quot;Active&quot; Learning&#10;Motivation&#10;Atten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9000" y="1635125"/>
            <a:ext cx="7880350"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514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References</a:t>
            </a:r>
            <a:endParaRPr lang="en-US" dirty="0"/>
          </a:p>
        </p:txBody>
      </p:sp>
      <p:sp>
        <p:nvSpPr>
          <p:cNvPr id="2" name="TextBox 1"/>
          <p:cNvSpPr txBox="1"/>
          <p:nvPr/>
        </p:nvSpPr>
        <p:spPr>
          <a:xfrm>
            <a:off x="564444" y="1496072"/>
            <a:ext cx="8050389" cy="4893647"/>
          </a:xfrm>
          <a:prstGeom prst="rect">
            <a:avLst/>
          </a:prstGeom>
          <a:noFill/>
        </p:spPr>
        <p:txBody>
          <a:bodyPr wrap="square" rtlCol="0">
            <a:spAutoFit/>
          </a:bodyPr>
          <a:lstStyle/>
          <a:p>
            <a:pPr marL="285750" indent="-285750">
              <a:lnSpc>
                <a:spcPct val="120000"/>
              </a:lnSpc>
              <a:buFont typeface="Arial"/>
              <a:buChar char="•"/>
            </a:pPr>
            <a:r>
              <a:rPr lang="en-US" sz="1300" dirty="0" err="1">
                <a:solidFill>
                  <a:prstClr val="black"/>
                </a:solidFill>
              </a:rPr>
              <a:t>Agarwal</a:t>
            </a:r>
            <a:r>
              <a:rPr lang="en-US" sz="1300" dirty="0">
                <a:solidFill>
                  <a:prstClr val="black"/>
                </a:solidFill>
              </a:rPr>
              <a:t>, P. K. (2012). Advances in Cognitive Psychology Relevant to Education: Introduction to the Special Issue. </a:t>
            </a:r>
            <a:r>
              <a:rPr lang="en-US" sz="1300" i="1" dirty="0">
                <a:solidFill>
                  <a:prstClr val="black"/>
                </a:solidFill>
              </a:rPr>
              <a:t>Educational Psychology Review, 1-2</a:t>
            </a:r>
            <a:r>
              <a:rPr lang="en-US" sz="1300" dirty="0" smtClean="0">
                <a:solidFill>
                  <a:prstClr val="black"/>
                </a:solidFill>
              </a:rPr>
              <a:t>.</a:t>
            </a:r>
            <a:r>
              <a:rPr lang="en-US" sz="1300" dirty="0">
                <a:solidFill>
                  <a:prstClr val="black"/>
                </a:solidFill>
              </a:rPr>
              <a:t>	</a:t>
            </a:r>
          </a:p>
          <a:p>
            <a:pPr marL="285750" indent="-285750">
              <a:lnSpc>
                <a:spcPct val="120000"/>
              </a:lnSpc>
              <a:buFont typeface="Arial"/>
              <a:buChar char="•"/>
            </a:pPr>
            <a:r>
              <a:rPr lang="en-US" sz="1300" dirty="0" err="1">
                <a:solidFill>
                  <a:prstClr val="black"/>
                </a:solidFill>
              </a:rPr>
              <a:t>Benassi</a:t>
            </a:r>
            <a:r>
              <a:rPr lang="en-US" sz="1300" dirty="0">
                <a:solidFill>
                  <a:prstClr val="black"/>
                </a:solidFill>
              </a:rPr>
              <a:t>, V. A., </a:t>
            </a:r>
            <a:r>
              <a:rPr lang="en-US" sz="1300" dirty="0" err="1">
                <a:solidFill>
                  <a:prstClr val="black"/>
                </a:solidFill>
              </a:rPr>
              <a:t>Overson</a:t>
            </a:r>
            <a:r>
              <a:rPr lang="en-US" sz="1300" dirty="0">
                <a:solidFill>
                  <a:prstClr val="black"/>
                </a:solidFill>
              </a:rPr>
              <a:t>, C. E., &amp; </a:t>
            </a:r>
            <a:r>
              <a:rPr lang="en-US" sz="1300" dirty="0" err="1">
                <a:solidFill>
                  <a:prstClr val="black"/>
                </a:solidFill>
              </a:rPr>
              <a:t>Hakala</a:t>
            </a:r>
            <a:r>
              <a:rPr lang="en-US" sz="1300" dirty="0">
                <a:solidFill>
                  <a:prstClr val="black"/>
                </a:solidFill>
              </a:rPr>
              <a:t>, C. M. (2014). </a:t>
            </a:r>
            <a:r>
              <a:rPr lang="en-US" sz="1300" i="1" dirty="0">
                <a:solidFill>
                  <a:prstClr val="black"/>
                </a:solidFill>
              </a:rPr>
              <a:t>Applying science of learning in education: Infusing psychological science into the curriculum</a:t>
            </a:r>
            <a:r>
              <a:rPr lang="en-US" sz="1300" dirty="0">
                <a:solidFill>
                  <a:prstClr val="black"/>
                </a:solidFill>
              </a:rPr>
              <a:t>. Retrieved from the Society for the Teaching of Psychology web site: http://</a:t>
            </a:r>
            <a:r>
              <a:rPr lang="en-US" sz="1300" dirty="0" err="1">
                <a:solidFill>
                  <a:prstClr val="black"/>
                </a:solidFill>
              </a:rPr>
              <a:t>teachpsych.org</a:t>
            </a:r>
            <a:r>
              <a:rPr lang="en-US" sz="1300" dirty="0">
                <a:solidFill>
                  <a:prstClr val="black"/>
                </a:solidFill>
              </a:rPr>
              <a:t>/</a:t>
            </a:r>
            <a:r>
              <a:rPr lang="en-US" sz="1300" dirty="0" err="1">
                <a:solidFill>
                  <a:prstClr val="black"/>
                </a:solidFill>
              </a:rPr>
              <a:t>ebooks</a:t>
            </a:r>
            <a:r>
              <a:rPr lang="en-US" sz="1300" dirty="0">
                <a:solidFill>
                  <a:prstClr val="black"/>
                </a:solidFill>
              </a:rPr>
              <a:t>/asle2014/</a:t>
            </a:r>
            <a:r>
              <a:rPr lang="en-US" sz="1300" dirty="0" err="1">
                <a:solidFill>
                  <a:prstClr val="black"/>
                </a:solidFill>
              </a:rPr>
              <a:t>index.php</a:t>
            </a:r>
            <a:r>
              <a:rPr lang="en-US" sz="1300" dirty="0">
                <a:solidFill>
                  <a:prstClr val="black"/>
                </a:solidFill>
              </a:rPr>
              <a:t>	</a:t>
            </a:r>
          </a:p>
          <a:p>
            <a:pPr marL="285750" indent="-285750">
              <a:lnSpc>
                <a:spcPct val="120000"/>
              </a:lnSpc>
              <a:buFont typeface="Arial"/>
              <a:buChar char="•"/>
            </a:pPr>
            <a:r>
              <a:rPr lang="en-US" sz="1300" dirty="0">
                <a:solidFill>
                  <a:prstClr val="black"/>
                </a:solidFill>
              </a:rPr>
              <a:t>Brown, P. C., </a:t>
            </a:r>
            <a:r>
              <a:rPr lang="en-US" sz="1300" dirty="0" err="1">
                <a:solidFill>
                  <a:prstClr val="black"/>
                </a:solidFill>
              </a:rPr>
              <a:t>Roediger</a:t>
            </a:r>
            <a:r>
              <a:rPr lang="en-US" sz="1300" dirty="0">
                <a:solidFill>
                  <a:prstClr val="black"/>
                </a:solidFill>
              </a:rPr>
              <a:t>, H.L., McDaniel, M.A., (2014). </a:t>
            </a:r>
            <a:r>
              <a:rPr lang="en-US" sz="1300" i="1" dirty="0">
                <a:solidFill>
                  <a:prstClr val="black"/>
                </a:solidFill>
              </a:rPr>
              <a:t>Make It Stick</a:t>
            </a:r>
            <a:r>
              <a:rPr lang="en-US" sz="1300" dirty="0">
                <a:solidFill>
                  <a:prstClr val="black"/>
                </a:solidFill>
              </a:rPr>
              <a:t>. Harvard University </a:t>
            </a:r>
            <a:r>
              <a:rPr lang="en-US" sz="1300" dirty="0" smtClean="0">
                <a:solidFill>
                  <a:prstClr val="black"/>
                </a:solidFill>
              </a:rPr>
              <a:t>Press.</a:t>
            </a:r>
            <a:endParaRPr lang="en-US" sz="1300" dirty="0">
              <a:solidFill>
                <a:prstClr val="black"/>
              </a:solidFill>
            </a:endParaRPr>
          </a:p>
          <a:p>
            <a:pPr marL="285750" indent="-285750">
              <a:lnSpc>
                <a:spcPct val="120000"/>
              </a:lnSpc>
              <a:buFont typeface="Arial"/>
              <a:buChar char="•"/>
            </a:pPr>
            <a:r>
              <a:rPr lang="en-US" sz="1300" dirty="0" err="1" smtClean="0">
                <a:solidFill>
                  <a:prstClr val="black"/>
                </a:solidFill>
              </a:rPr>
              <a:t>Cepeda</a:t>
            </a:r>
            <a:r>
              <a:rPr lang="en-US" sz="1300" dirty="0">
                <a:solidFill>
                  <a:prstClr val="black"/>
                </a:solidFill>
              </a:rPr>
              <a:t>, N. J., Coburn, N., Rohrer, D., </a:t>
            </a:r>
            <a:r>
              <a:rPr lang="en-US" sz="1300" dirty="0" err="1">
                <a:solidFill>
                  <a:prstClr val="black"/>
                </a:solidFill>
              </a:rPr>
              <a:t>Wixted</a:t>
            </a:r>
            <a:r>
              <a:rPr lang="en-US" sz="1300" dirty="0">
                <a:solidFill>
                  <a:prstClr val="black"/>
                </a:solidFill>
              </a:rPr>
              <a:t>, J. T., </a:t>
            </a:r>
            <a:r>
              <a:rPr lang="en-US" sz="1300" dirty="0" err="1">
                <a:solidFill>
                  <a:prstClr val="black"/>
                </a:solidFill>
              </a:rPr>
              <a:t>Mozer</a:t>
            </a:r>
            <a:r>
              <a:rPr lang="en-US" sz="1300" dirty="0">
                <a:solidFill>
                  <a:prstClr val="black"/>
                </a:solidFill>
              </a:rPr>
              <a:t>, M. C., &amp;</a:t>
            </a:r>
            <a:r>
              <a:rPr lang="en-US" sz="1300" dirty="0" err="1">
                <a:solidFill>
                  <a:prstClr val="black"/>
                </a:solidFill>
              </a:rPr>
              <a:t>Pashler</a:t>
            </a:r>
            <a:r>
              <a:rPr lang="en-US" sz="1300" dirty="0">
                <a:solidFill>
                  <a:prstClr val="black"/>
                </a:solidFill>
              </a:rPr>
              <a:t>, H. (2009). Optimizing Distributed Practice. </a:t>
            </a:r>
            <a:r>
              <a:rPr lang="en-US" sz="1300" i="1" dirty="0">
                <a:solidFill>
                  <a:prstClr val="black"/>
                </a:solidFill>
              </a:rPr>
              <a:t>Experimental Psychology, 56(4)</a:t>
            </a:r>
            <a:r>
              <a:rPr lang="en-US" sz="1300" dirty="0">
                <a:solidFill>
                  <a:prstClr val="black"/>
                </a:solidFill>
              </a:rPr>
              <a:t>, 236-246. 	</a:t>
            </a:r>
          </a:p>
          <a:p>
            <a:pPr marL="285750" indent="-285750">
              <a:lnSpc>
                <a:spcPct val="120000"/>
              </a:lnSpc>
              <a:buFont typeface="Arial"/>
              <a:buChar char="•"/>
            </a:pPr>
            <a:r>
              <a:rPr lang="en-US" sz="1300" dirty="0" err="1">
                <a:solidFill>
                  <a:prstClr val="black"/>
                </a:solidFill>
              </a:rPr>
              <a:t>Dunlosky</a:t>
            </a:r>
            <a:r>
              <a:rPr lang="en-US" sz="1300" dirty="0">
                <a:solidFill>
                  <a:prstClr val="black"/>
                </a:solidFill>
              </a:rPr>
              <a:t>, J., &amp; Metcalfe, J. (2009). </a:t>
            </a:r>
            <a:r>
              <a:rPr lang="en-US" sz="1300" i="1" dirty="0">
                <a:solidFill>
                  <a:prstClr val="black"/>
                </a:solidFill>
              </a:rPr>
              <a:t>Metacognition</a:t>
            </a:r>
            <a:r>
              <a:rPr lang="en-US" sz="1300" dirty="0">
                <a:solidFill>
                  <a:prstClr val="black"/>
                </a:solidFill>
              </a:rPr>
              <a:t>. Sage.	</a:t>
            </a:r>
          </a:p>
          <a:p>
            <a:pPr marL="285750" indent="-285750">
              <a:lnSpc>
                <a:spcPct val="120000"/>
              </a:lnSpc>
              <a:buFont typeface="Arial"/>
              <a:buChar char="•"/>
            </a:pPr>
            <a:r>
              <a:rPr lang="en-US" sz="1300" dirty="0" err="1">
                <a:solidFill>
                  <a:prstClr val="black"/>
                </a:solidFill>
              </a:rPr>
              <a:t>Dunlosky</a:t>
            </a:r>
            <a:r>
              <a:rPr lang="en-US" sz="1300" dirty="0">
                <a:solidFill>
                  <a:prstClr val="black"/>
                </a:solidFill>
              </a:rPr>
              <a:t>, J., &amp; Rawson, K. A. (2012). Overconfidence produces underachievement: Inaccurate self evaluations undermine students’ learning and retention. </a:t>
            </a:r>
            <a:r>
              <a:rPr lang="en-US" sz="1300" i="1" dirty="0">
                <a:solidFill>
                  <a:prstClr val="black"/>
                </a:solidFill>
              </a:rPr>
              <a:t>Learning and Instruction, 22(4)</a:t>
            </a:r>
            <a:r>
              <a:rPr lang="en-US" sz="1300" dirty="0">
                <a:solidFill>
                  <a:prstClr val="black"/>
                </a:solidFill>
              </a:rPr>
              <a:t>, 271-280.	</a:t>
            </a:r>
          </a:p>
          <a:p>
            <a:pPr marL="285750" indent="-285750">
              <a:lnSpc>
                <a:spcPct val="120000"/>
              </a:lnSpc>
              <a:buFont typeface="Arial"/>
              <a:buChar char="•"/>
            </a:pPr>
            <a:r>
              <a:rPr lang="en-US" sz="1300" dirty="0">
                <a:solidFill>
                  <a:prstClr val="black"/>
                </a:solidFill>
              </a:rPr>
              <a:t>Ellis, J. A., </a:t>
            </a:r>
            <a:r>
              <a:rPr lang="en-US" sz="1300" dirty="0" err="1">
                <a:solidFill>
                  <a:prstClr val="black"/>
                </a:solidFill>
              </a:rPr>
              <a:t>Semb</a:t>
            </a:r>
            <a:r>
              <a:rPr lang="en-US" sz="1300" dirty="0">
                <a:solidFill>
                  <a:prstClr val="black"/>
                </a:solidFill>
              </a:rPr>
              <a:t>, G. B., &amp; Cole, B. (1998). Very Long-Term Memory for Information Taught in School. </a:t>
            </a:r>
            <a:r>
              <a:rPr lang="en-US" sz="1300" i="1" dirty="0">
                <a:solidFill>
                  <a:prstClr val="black"/>
                </a:solidFill>
              </a:rPr>
              <a:t>Contemporary Educational Psychology, 23(4)</a:t>
            </a:r>
            <a:r>
              <a:rPr lang="en-US" sz="1300" dirty="0">
                <a:solidFill>
                  <a:prstClr val="black"/>
                </a:solidFill>
              </a:rPr>
              <a:t>, 419-433. 	</a:t>
            </a:r>
          </a:p>
          <a:p>
            <a:pPr marL="285750" indent="-285750">
              <a:lnSpc>
                <a:spcPct val="120000"/>
              </a:lnSpc>
              <a:buFont typeface="Arial"/>
              <a:buChar char="•"/>
            </a:pPr>
            <a:r>
              <a:rPr lang="en-US" sz="1300" dirty="0">
                <a:solidFill>
                  <a:prstClr val="black"/>
                </a:solidFill>
              </a:rPr>
              <a:t>Hacker, D. J., </a:t>
            </a:r>
            <a:r>
              <a:rPr lang="en-US" sz="1300" dirty="0" err="1">
                <a:solidFill>
                  <a:prstClr val="black"/>
                </a:solidFill>
              </a:rPr>
              <a:t>Dunlosky</a:t>
            </a:r>
            <a:r>
              <a:rPr lang="en-US" sz="1300" dirty="0">
                <a:solidFill>
                  <a:prstClr val="black"/>
                </a:solidFill>
              </a:rPr>
              <a:t>, J., &amp; </a:t>
            </a:r>
            <a:r>
              <a:rPr lang="en-US" sz="1300" dirty="0" err="1">
                <a:solidFill>
                  <a:prstClr val="black"/>
                </a:solidFill>
              </a:rPr>
              <a:t>Graesser</a:t>
            </a:r>
            <a:r>
              <a:rPr lang="en-US" sz="1300" dirty="0">
                <a:solidFill>
                  <a:prstClr val="black"/>
                </a:solidFill>
              </a:rPr>
              <a:t>, A. C. (Eds.). (2009). </a:t>
            </a:r>
            <a:r>
              <a:rPr lang="en-US" sz="1300" i="1" dirty="0">
                <a:solidFill>
                  <a:prstClr val="black"/>
                </a:solidFill>
              </a:rPr>
              <a:t>Handbook of metacognition in education</a:t>
            </a:r>
            <a:r>
              <a:rPr lang="en-US" sz="1300" dirty="0">
                <a:solidFill>
                  <a:prstClr val="black"/>
                </a:solidFill>
              </a:rPr>
              <a:t>. </a:t>
            </a:r>
            <a:r>
              <a:rPr lang="en-US" sz="1300" dirty="0" err="1">
                <a:solidFill>
                  <a:prstClr val="black"/>
                </a:solidFill>
              </a:rPr>
              <a:t>Routledge</a:t>
            </a:r>
            <a:r>
              <a:rPr lang="en-US" sz="1300" dirty="0" smtClean="0">
                <a:solidFill>
                  <a:prstClr val="black"/>
                </a:solidFill>
              </a:rPr>
              <a:t>.</a:t>
            </a:r>
            <a:endParaRPr lang="en-US" sz="1300" dirty="0">
              <a:solidFill>
                <a:prstClr val="black"/>
              </a:solidFill>
            </a:endParaRPr>
          </a:p>
          <a:p>
            <a:pPr marL="285750" indent="-285750">
              <a:lnSpc>
                <a:spcPct val="120000"/>
              </a:lnSpc>
              <a:buFont typeface="Arial"/>
              <a:buChar char="•"/>
            </a:pPr>
            <a:r>
              <a:rPr lang="en-US" sz="1300" dirty="0" err="1">
                <a:solidFill>
                  <a:prstClr val="black"/>
                </a:solidFill>
              </a:rPr>
              <a:t>Karpicke</a:t>
            </a:r>
            <a:r>
              <a:rPr lang="en-US" sz="1300" dirty="0">
                <a:solidFill>
                  <a:prstClr val="black"/>
                </a:solidFill>
              </a:rPr>
              <a:t>, J. D., &amp; Blunt, J. R. (2011). Retrieval practice produces more learning than elaborative studying with concept mapping.</a:t>
            </a:r>
            <a:r>
              <a:rPr lang="en-US" sz="1300" i="1" dirty="0">
                <a:solidFill>
                  <a:prstClr val="black"/>
                </a:solidFill>
              </a:rPr>
              <a:t> Science, 331(6018</a:t>
            </a:r>
            <a:r>
              <a:rPr lang="en-US" sz="1300" dirty="0">
                <a:solidFill>
                  <a:prstClr val="black"/>
                </a:solidFill>
              </a:rPr>
              <a:t>), 772-775.	</a:t>
            </a:r>
          </a:p>
          <a:p>
            <a:pPr marL="285750" indent="-285750">
              <a:lnSpc>
                <a:spcPct val="120000"/>
              </a:lnSpc>
              <a:buFont typeface="Arial"/>
              <a:buChar char="•"/>
            </a:pPr>
            <a:r>
              <a:rPr lang="en-US" sz="1300" dirty="0" smtClean="0">
                <a:solidFill>
                  <a:prstClr val="black"/>
                </a:solidFill>
              </a:rPr>
              <a:t>Larsen</a:t>
            </a:r>
            <a:r>
              <a:rPr lang="en-US" sz="1300" dirty="0">
                <a:solidFill>
                  <a:prstClr val="black"/>
                </a:solidFill>
              </a:rPr>
              <a:t>, D. P., Butler, A. C., &amp; </a:t>
            </a:r>
            <a:r>
              <a:rPr lang="en-US" sz="1300" dirty="0" err="1">
                <a:solidFill>
                  <a:prstClr val="black"/>
                </a:solidFill>
              </a:rPr>
              <a:t>Roediger</a:t>
            </a:r>
            <a:r>
              <a:rPr lang="en-US" sz="1300" dirty="0">
                <a:solidFill>
                  <a:prstClr val="black"/>
                </a:solidFill>
              </a:rPr>
              <a:t> III, H. L. (2008). Test‐enhanced learning in medical education. </a:t>
            </a:r>
            <a:r>
              <a:rPr lang="en-US" sz="1300" i="1" dirty="0">
                <a:solidFill>
                  <a:prstClr val="black"/>
                </a:solidFill>
              </a:rPr>
              <a:t>Medical education, 42(10)</a:t>
            </a:r>
            <a:r>
              <a:rPr lang="en-US" sz="1300" dirty="0">
                <a:solidFill>
                  <a:prstClr val="black"/>
                </a:solidFill>
              </a:rPr>
              <a:t>, 959-966.	</a:t>
            </a:r>
          </a:p>
          <a:p>
            <a:pPr marL="285750" indent="-285750">
              <a:lnSpc>
                <a:spcPct val="120000"/>
              </a:lnSpc>
              <a:buFont typeface="Arial"/>
              <a:buChar char="•"/>
            </a:pPr>
            <a:r>
              <a:rPr lang="en-US" sz="1300" dirty="0">
                <a:solidFill>
                  <a:prstClr val="black"/>
                </a:solidFill>
              </a:rPr>
              <a:t>Larsen, D. P., Butler, A. C., &amp; </a:t>
            </a:r>
            <a:r>
              <a:rPr lang="en-US" sz="1300" dirty="0" err="1">
                <a:solidFill>
                  <a:prstClr val="black"/>
                </a:solidFill>
              </a:rPr>
              <a:t>Roediger</a:t>
            </a:r>
            <a:r>
              <a:rPr lang="en-US" sz="1300" dirty="0">
                <a:solidFill>
                  <a:prstClr val="black"/>
                </a:solidFill>
              </a:rPr>
              <a:t> III, H. L. (2009). Repeated testing improves long‐term retention relative to repeated study: a </a:t>
            </a:r>
            <a:r>
              <a:rPr lang="en-US" sz="1300" dirty="0" err="1">
                <a:solidFill>
                  <a:prstClr val="black"/>
                </a:solidFill>
              </a:rPr>
              <a:t>randomised</a:t>
            </a:r>
            <a:r>
              <a:rPr lang="en-US" sz="1300" dirty="0">
                <a:solidFill>
                  <a:prstClr val="black"/>
                </a:solidFill>
              </a:rPr>
              <a:t> controlled trial. </a:t>
            </a:r>
            <a:r>
              <a:rPr lang="en-US" sz="1300" i="1" dirty="0">
                <a:solidFill>
                  <a:prstClr val="black"/>
                </a:solidFill>
              </a:rPr>
              <a:t>Medical education, 43(12), </a:t>
            </a:r>
            <a:r>
              <a:rPr lang="en-US" sz="1300" dirty="0">
                <a:solidFill>
                  <a:prstClr val="black"/>
                </a:solidFill>
              </a:rPr>
              <a:t>1174-1181.	</a:t>
            </a:r>
          </a:p>
        </p:txBody>
      </p:sp>
    </p:spTree>
    <p:extLst>
      <p:ext uri="{BB962C8B-B14F-4D97-AF65-F5344CB8AC3E}">
        <p14:creationId xmlns:p14="http://schemas.microsoft.com/office/powerpoint/2010/main" val="978003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  (continued)</a:t>
            </a:r>
          </a:p>
        </p:txBody>
      </p:sp>
      <p:sp>
        <p:nvSpPr>
          <p:cNvPr id="2" name="TextBox 1"/>
          <p:cNvSpPr txBox="1"/>
          <p:nvPr/>
        </p:nvSpPr>
        <p:spPr>
          <a:xfrm>
            <a:off x="564443" y="1526922"/>
            <a:ext cx="8050389" cy="5133713"/>
          </a:xfrm>
          <a:prstGeom prst="rect">
            <a:avLst/>
          </a:prstGeom>
          <a:noFill/>
        </p:spPr>
        <p:txBody>
          <a:bodyPr wrap="square" rtlCol="0">
            <a:spAutoFit/>
          </a:bodyPr>
          <a:lstStyle/>
          <a:p>
            <a:pPr marL="285750" indent="-285750">
              <a:lnSpc>
                <a:spcPct val="120000"/>
              </a:lnSpc>
              <a:buFont typeface="Arial"/>
              <a:buChar char="•"/>
            </a:pPr>
            <a:r>
              <a:rPr lang="en-US" sz="1300" dirty="0" smtClean="0">
                <a:solidFill>
                  <a:prstClr val="black"/>
                </a:solidFill>
              </a:rPr>
              <a:t>McDaniel</a:t>
            </a:r>
            <a:r>
              <a:rPr lang="en-US" sz="1300" dirty="0">
                <a:solidFill>
                  <a:prstClr val="black"/>
                </a:solidFill>
              </a:rPr>
              <a:t>, M., </a:t>
            </a:r>
            <a:r>
              <a:rPr lang="en-US" sz="1300" dirty="0" err="1">
                <a:solidFill>
                  <a:prstClr val="black"/>
                </a:solidFill>
              </a:rPr>
              <a:t>Roediger</a:t>
            </a:r>
            <a:r>
              <a:rPr lang="en-US" sz="1300" dirty="0">
                <a:solidFill>
                  <a:prstClr val="black"/>
                </a:solidFill>
              </a:rPr>
              <a:t>, H.L., &amp; </a:t>
            </a:r>
            <a:r>
              <a:rPr lang="en-US" sz="1300" dirty="0" err="1">
                <a:solidFill>
                  <a:prstClr val="black"/>
                </a:solidFill>
              </a:rPr>
              <a:t>Mcdermott</a:t>
            </a:r>
            <a:r>
              <a:rPr lang="en-US" sz="1300" dirty="0">
                <a:solidFill>
                  <a:prstClr val="black"/>
                </a:solidFill>
              </a:rPr>
              <a:t>, K. (2007). Generalizing test-enhanced learning from the laboratory to the classroom. </a:t>
            </a:r>
            <a:r>
              <a:rPr lang="en-US" sz="1300" i="1" dirty="0" err="1">
                <a:solidFill>
                  <a:prstClr val="black"/>
                </a:solidFill>
              </a:rPr>
              <a:t>Psychonomic</a:t>
            </a:r>
            <a:r>
              <a:rPr lang="en-US" sz="1300" i="1" dirty="0">
                <a:solidFill>
                  <a:prstClr val="black"/>
                </a:solidFill>
              </a:rPr>
              <a:t> bulletin &amp; review, 14(2), </a:t>
            </a:r>
            <a:r>
              <a:rPr lang="en-US" sz="1300" dirty="0">
                <a:solidFill>
                  <a:prstClr val="black"/>
                </a:solidFill>
              </a:rPr>
              <a:t>200-206.	</a:t>
            </a:r>
          </a:p>
          <a:p>
            <a:pPr marL="285750" indent="-285750">
              <a:lnSpc>
                <a:spcPct val="120000"/>
              </a:lnSpc>
              <a:buFont typeface="Arial"/>
              <a:buChar char="•"/>
            </a:pPr>
            <a:r>
              <a:rPr lang="en-US" sz="1300" dirty="0">
                <a:solidFill>
                  <a:prstClr val="black"/>
                </a:solidFill>
              </a:rPr>
              <a:t>Moulton, C. A. E., </a:t>
            </a:r>
            <a:r>
              <a:rPr lang="en-US" sz="1300" dirty="0" err="1">
                <a:solidFill>
                  <a:prstClr val="black"/>
                </a:solidFill>
              </a:rPr>
              <a:t>Dubrowski</a:t>
            </a:r>
            <a:r>
              <a:rPr lang="en-US" sz="1300" dirty="0">
                <a:solidFill>
                  <a:prstClr val="black"/>
                </a:solidFill>
              </a:rPr>
              <a:t>, A., </a:t>
            </a:r>
            <a:r>
              <a:rPr lang="en-US" sz="1300" dirty="0" err="1">
                <a:solidFill>
                  <a:prstClr val="black"/>
                </a:solidFill>
              </a:rPr>
              <a:t>MacRae</a:t>
            </a:r>
            <a:r>
              <a:rPr lang="en-US" sz="1300" dirty="0">
                <a:solidFill>
                  <a:prstClr val="black"/>
                </a:solidFill>
              </a:rPr>
              <a:t>, H., Graham, B., </a:t>
            </a:r>
            <a:r>
              <a:rPr lang="en-US" sz="1300" dirty="0" err="1">
                <a:solidFill>
                  <a:prstClr val="black"/>
                </a:solidFill>
              </a:rPr>
              <a:t>Grober</a:t>
            </a:r>
            <a:r>
              <a:rPr lang="en-US" sz="1300" dirty="0">
                <a:solidFill>
                  <a:prstClr val="black"/>
                </a:solidFill>
              </a:rPr>
              <a:t>, E., &amp; </a:t>
            </a:r>
            <a:r>
              <a:rPr lang="en-US" sz="1300" dirty="0" err="1">
                <a:solidFill>
                  <a:prstClr val="black"/>
                </a:solidFill>
              </a:rPr>
              <a:t>Reznick</a:t>
            </a:r>
            <a:r>
              <a:rPr lang="en-US" sz="1300" dirty="0">
                <a:solidFill>
                  <a:prstClr val="black"/>
                </a:solidFill>
              </a:rPr>
              <a:t>, R. (2006). Teaching surgical skills: what kind of practice makes perfect?: a randomized, controlled trial. </a:t>
            </a:r>
            <a:r>
              <a:rPr lang="en-US" sz="1300" i="1" dirty="0">
                <a:solidFill>
                  <a:prstClr val="black"/>
                </a:solidFill>
              </a:rPr>
              <a:t>Annals of surgery</a:t>
            </a:r>
            <a:r>
              <a:rPr lang="en-US" sz="1300" dirty="0">
                <a:solidFill>
                  <a:prstClr val="black"/>
                </a:solidFill>
              </a:rPr>
              <a:t>, </a:t>
            </a:r>
            <a:r>
              <a:rPr lang="en-US" sz="1300" i="1" dirty="0">
                <a:solidFill>
                  <a:prstClr val="black"/>
                </a:solidFill>
              </a:rPr>
              <a:t>244</a:t>
            </a:r>
            <a:r>
              <a:rPr lang="en-US" sz="1300" dirty="0">
                <a:solidFill>
                  <a:prstClr val="black"/>
                </a:solidFill>
              </a:rPr>
              <a:t>(3), 400.	</a:t>
            </a:r>
          </a:p>
          <a:p>
            <a:pPr marL="285750" indent="-285750">
              <a:lnSpc>
                <a:spcPct val="120000"/>
              </a:lnSpc>
              <a:buFont typeface="Arial"/>
              <a:buChar char="•"/>
            </a:pPr>
            <a:r>
              <a:rPr lang="en-US" sz="1300" dirty="0" err="1">
                <a:solidFill>
                  <a:prstClr val="black"/>
                </a:solidFill>
              </a:rPr>
              <a:t>Pashler</a:t>
            </a:r>
            <a:r>
              <a:rPr lang="en-US" sz="1300" dirty="0">
                <a:solidFill>
                  <a:prstClr val="black"/>
                </a:solidFill>
              </a:rPr>
              <a:t>, H., Bain, P. M., </a:t>
            </a:r>
            <a:r>
              <a:rPr lang="en-US" sz="1300" dirty="0" err="1">
                <a:solidFill>
                  <a:prstClr val="black"/>
                </a:solidFill>
              </a:rPr>
              <a:t>Bottge</a:t>
            </a:r>
            <a:r>
              <a:rPr lang="en-US" sz="1300" dirty="0">
                <a:solidFill>
                  <a:prstClr val="black"/>
                </a:solidFill>
              </a:rPr>
              <a:t>, B. A., </a:t>
            </a:r>
            <a:r>
              <a:rPr lang="en-US" sz="1300" dirty="0" err="1">
                <a:solidFill>
                  <a:prstClr val="black"/>
                </a:solidFill>
              </a:rPr>
              <a:t>Graesser</a:t>
            </a:r>
            <a:r>
              <a:rPr lang="en-US" sz="1300" dirty="0">
                <a:solidFill>
                  <a:prstClr val="black"/>
                </a:solidFill>
              </a:rPr>
              <a:t>, A., </a:t>
            </a:r>
            <a:r>
              <a:rPr lang="en-US" sz="1300" dirty="0" err="1">
                <a:solidFill>
                  <a:prstClr val="black"/>
                </a:solidFill>
              </a:rPr>
              <a:t>Koedinger</a:t>
            </a:r>
            <a:r>
              <a:rPr lang="en-US" sz="1300" dirty="0">
                <a:solidFill>
                  <a:prstClr val="black"/>
                </a:solidFill>
              </a:rPr>
              <a:t>, K., McDaniel, M., &amp; Metcalfe, J. (2007). Organizing Instruction and Study to Improve Student Learning. </a:t>
            </a:r>
            <a:r>
              <a:rPr lang="en-US" sz="1300" i="1" dirty="0">
                <a:solidFill>
                  <a:prstClr val="black"/>
                </a:solidFill>
              </a:rPr>
              <a:t>IES Practice </a:t>
            </a:r>
            <a:r>
              <a:rPr lang="en-US" sz="1300" dirty="0">
                <a:solidFill>
                  <a:prstClr val="black"/>
                </a:solidFill>
              </a:rPr>
              <a:t>Guide. NCER 2007-2004. National Center for Education Research. 	</a:t>
            </a:r>
          </a:p>
          <a:p>
            <a:pPr marL="285750" indent="-285750">
              <a:lnSpc>
                <a:spcPct val="120000"/>
              </a:lnSpc>
              <a:buFont typeface="Arial"/>
              <a:buChar char="•"/>
            </a:pPr>
            <a:r>
              <a:rPr lang="en-US" sz="1300" dirty="0" err="1">
                <a:solidFill>
                  <a:prstClr val="black"/>
                </a:solidFill>
              </a:rPr>
              <a:t>Rhem</a:t>
            </a:r>
            <a:r>
              <a:rPr lang="en-US" sz="1300" dirty="0">
                <a:solidFill>
                  <a:prstClr val="black"/>
                </a:solidFill>
              </a:rPr>
              <a:t>, J. (2013). </a:t>
            </a:r>
            <a:r>
              <a:rPr lang="en-US" sz="1300" i="1" dirty="0">
                <a:solidFill>
                  <a:prstClr val="black"/>
                </a:solidFill>
              </a:rPr>
              <a:t>Using Reflection and Metacognition to Improve Student Learning: Across the Disciplines, Across the Academy</a:t>
            </a:r>
            <a:r>
              <a:rPr lang="en-US" sz="1300" dirty="0">
                <a:solidFill>
                  <a:prstClr val="black"/>
                </a:solidFill>
              </a:rPr>
              <a:t>. M. Kaplan, N. Silver, D. </a:t>
            </a:r>
            <a:r>
              <a:rPr lang="en-US" sz="1300" dirty="0" err="1">
                <a:solidFill>
                  <a:prstClr val="black"/>
                </a:solidFill>
              </a:rPr>
              <a:t>LaVaque-Manty</a:t>
            </a:r>
            <a:r>
              <a:rPr lang="en-US" sz="1300" dirty="0">
                <a:solidFill>
                  <a:prstClr val="black"/>
                </a:solidFill>
              </a:rPr>
              <a:t>, &amp; D. </a:t>
            </a:r>
            <a:r>
              <a:rPr lang="en-US" sz="1300" dirty="0" err="1">
                <a:solidFill>
                  <a:prstClr val="black"/>
                </a:solidFill>
              </a:rPr>
              <a:t>Meizlish</a:t>
            </a:r>
            <a:r>
              <a:rPr lang="en-US" sz="1300" dirty="0">
                <a:solidFill>
                  <a:prstClr val="black"/>
                </a:solidFill>
              </a:rPr>
              <a:t> (Eds.). Stylus Publishing, </a:t>
            </a:r>
            <a:r>
              <a:rPr lang="en-US" sz="1300" dirty="0" smtClean="0">
                <a:solidFill>
                  <a:prstClr val="black"/>
                </a:solidFill>
              </a:rPr>
              <a:t>LLC.</a:t>
            </a:r>
            <a:endParaRPr lang="en-US" sz="1300" dirty="0">
              <a:solidFill>
                <a:prstClr val="black"/>
              </a:solidFill>
            </a:endParaRPr>
          </a:p>
          <a:p>
            <a:pPr marL="285750" indent="-285750">
              <a:lnSpc>
                <a:spcPct val="120000"/>
              </a:lnSpc>
              <a:buFont typeface="Arial"/>
              <a:buChar char="•"/>
            </a:pPr>
            <a:r>
              <a:rPr lang="en-US" sz="1300" dirty="0" err="1" smtClean="0">
                <a:solidFill>
                  <a:prstClr val="black"/>
                </a:solidFill>
              </a:rPr>
              <a:t>Roediger</a:t>
            </a:r>
            <a:r>
              <a:rPr lang="en-US" sz="1300" dirty="0">
                <a:solidFill>
                  <a:prstClr val="black"/>
                </a:solidFill>
              </a:rPr>
              <a:t>, H.L., &amp; </a:t>
            </a:r>
            <a:r>
              <a:rPr lang="en-US" sz="1300" dirty="0" err="1">
                <a:solidFill>
                  <a:prstClr val="black"/>
                </a:solidFill>
              </a:rPr>
              <a:t>Karpicke</a:t>
            </a:r>
            <a:r>
              <a:rPr lang="en-US" sz="1300" dirty="0">
                <a:solidFill>
                  <a:prstClr val="black"/>
                </a:solidFill>
              </a:rPr>
              <a:t>, J. D. (2006). Test-enhanced learning. </a:t>
            </a:r>
            <a:r>
              <a:rPr lang="en-US" sz="1300" i="1" dirty="0">
                <a:solidFill>
                  <a:prstClr val="black"/>
                </a:solidFill>
              </a:rPr>
              <a:t>Psychological Science</a:t>
            </a:r>
            <a:r>
              <a:rPr lang="en-US" sz="1300" dirty="0">
                <a:solidFill>
                  <a:prstClr val="black"/>
                </a:solidFill>
              </a:rPr>
              <a:t>, 17(3), 249-255</a:t>
            </a:r>
            <a:r>
              <a:rPr lang="en-US" sz="1300" dirty="0" smtClean="0">
                <a:solidFill>
                  <a:prstClr val="black"/>
                </a:solidFill>
              </a:rPr>
              <a:t>.</a:t>
            </a:r>
            <a:endParaRPr lang="en-US" sz="1300" dirty="0">
              <a:solidFill>
                <a:prstClr val="black"/>
              </a:solidFill>
            </a:endParaRPr>
          </a:p>
          <a:p>
            <a:pPr marL="285750" indent="-285750">
              <a:lnSpc>
                <a:spcPct val="120000"/>
              </a:lnSpc>
              <a:buFont typeface="Arial"/>
              <a:buChar char="•"/>
            </a:pPr>
            <a:r>
              <a:rPr lang="en-US" sz="1300" dirty="0" err="1" smtClean="0">
                <a:solidFill>
                  <a:prstClr val="black"/>
                </a:solidFill>
              </a:rPr>
              <a:t>Roediger</a:t>
            </a:r>
            <a:r>
              <a:rPr lang="en-US" sz="1300" dirty="0">
                <a:solidFill>
                  <a:prstClr val="black"/>
                </a:solidFill>
              </a:rPr>
              <a:t>, H.L., Putnam, A.L.,&amp; Smith, M.L. (2011). Ten benefits of testing and their applications to educational practice. In J.P. </a:t>
            </a:r>
            <a:r>
              <a:rPr lang="en-US" sz="1300" dirty="0" err="1">
                <a:solidFill>
                  <a:prstClr val="black"/>
                </a:solidFill>
              </a:rPr>
              <a:t>Mestre</a:t>
            </a:r>
            <a:r>
              <a:rPr lang="en-US" sz="1300" dirty="0">
                <a:solidFill>
                  <a:prstClr val="black"/>
                </a:solidFill>
              </a:rPr>
              <a:t>, &amp; B.H. Ross, (Eds.), </a:t>
            </a:r>
            <a:r>
              <a:rPr lang="en-US" sz="1300" i="1" dirty="0">
                <a:solidFill>
                  <a:prstClr val="black"/>
                </a:solidFill>
              </a:rPr>
              <a:t>The psychology of learning and motivation: Cognition in education </a:t>
            </a:r>
            <a:r>
              <a:rPr lang="en-US" sz="1300" dirty="0">
                <a:solidFill>
                  <a:prstClr val="black"/>
                </a:solidFill>
              </a:rPr>
              <a:t>(pp. 1-36). Oxford: Academic Press. 	</a:t>
            </a:r>
          </a:p>
          <a:p>
            <a:pPr marL="285750" indent="-285750">
              <a:lnSpc>
                <a:spcPct val="120000"/>
              </a:lnSpc>
              <a:buFont typeface="Arial"/>
              <a:buChar char="•"/>
            </a:pPr>
            <a:r>
              <a:rPr lang="en-US" sz="1300" dirty="0">
                <a:solidFill>
                  <a:prstClr val="black"/>
                </a:solidFill>
              </a:rPr>
              <a:t>Rohrer, D., &amp;</a:t>
            </a:r>
            <a:r>
              <a:rPr lang="en-US" sz="1300" dirty="0" err="1">
                <a:solidFill>
                  <a:prstClr val="black"/>
                </a:solidFill>
              </a:rPr>
              <a:t>Pashler</a:t>
            </a:r>
            <a:r>
              <a:rPr lang="en-US" sz="1300" dirty="0">
                <a:solidFill>
                  <a:prstClr val="black"/>
                </a:solidFill>
              </a:rPr>
              <a:t>, H. (2010). Recent Research on Human Learning Challenges Conventional Instructional Strategies. </a:t>
            </a:r>
            <a:r>
              <a:rPr lang="en-US" sz="1300" i="1" dirty="0">
                <a:solidFill>
                  <a:prstClr val="black"/>
                </a:solidFill>
              </a:rPr>
              <a:t>Educational Researcher</a:t>
            </a:r>
            <a:r>
              <a:rPr lang="en-US" sz="1300" dirty="0">
                <a:solidFill>
                  <a:prstClr val="black"/>
                </a:solidFill>
              </a:rPr>
              <a:t>, 39(5), 406 -412. 	</a:t>
            </a:r>
          </a:p>
          <a:p>
            <a:pPr marL="285750" indent="-285750">
              <a:lnSpc>
                <a:spcPct val="120000"/>
              </a:lnSpc>
              <a:buFont typeface="Arial"/>
              <a:buChar char="•"/>
            </a:pPr>
            <a:r>
              <a:rPr lang="en-US" sz="1300" dirty="0" err="1">
                <a:solidFill>
                  <a:prstClr val="black"/>
                </a:solidFill>
              </a:rPr>
              <a:t>Schraw</a:t>
            </a:r>
            <a:r>
              <a:rPr lang="en-US" sz="1300" dirty="0">
                <a:solidFill>
                  <a:prstClr val="black"/>
                </a:solidFill>
              </a:rPr>
              <a:t>, G. (2001). Promoting general metacognitive awareness. </a:t>
            </a:r>
            <a:r>
              <a:rPr lang="en-US" sz="1300" i="1" dirty="0">
                <a:solidFill>
                  <a:prstClr val="black"/>
                </a:solidFill>
              </a:rPr>
              <a:t>Metacognition in learning and instruction: Theory, research and practice</a:t>
            </a:r>
            <a:r>
              <a:rPr lang="en-US" sz="1300" dirty="0">
                <a:solidFill>
                  <a:prstClr val="black"/>
                </a:solidFill>
              </a:rPr>
              <a:t>, 19, 3-16.	</a:t>
            </a:r>
          </a:p>
          <a:p>
            <a:pPr marL="285750" indent="-285750">
              <a:lnSpc>
                <a:spcPct val="120000"/>
              </a:lnSpc>
              <a:buFont typeface="Arial"/>
              <a:buChar char="•"/>
            </a:pPr>
            <a:r>
              <a:rPr lang="en-US" sz="1300" dirty="0" err="1">
                <a:solidFill>
                  <a:prstClr val="black"/>
                </a:solidFill>
              </a:rPr>
              <a:t>Veenman</a:t>
            </a:r>
            <a:r>
              <a:rPr lang="en-US" sz="1300" dirty="0">
                <a:solidFill>
                  <a:prstClr val="black"/>
                </a:solidFill>
              </a:rPr>
              <a:t>, M. V., Van </a:t>
            </a:r>
            <a:r>
              <a:rPr lang="en-US" sz="1300" dirty="0" err="1">
                <a:solidFill>
                  <a:prstClr val="black"/>
                </a:solidFill>
              </a:rPr>
              <a:t>Hout-Wolters</a:t>
            </a:r>
            <a:r>
              <a:rPr lang="en-US" sz="1300" dirty="0">
                <a:solidFill>
                  <a:prstClr val="black"/>
                </a:solidFill>
              </a:rPr>
              <a:t>, B. H., &amp; </a:t>
            </a:r>
            <a:r>
              <a:rPr lang="en-US" sz="1300" dirty="0" err="1">
                <a:solidFill>
                  <a:prstClr val="black"/>
                </a:solidFill>
              </a:rPr>
              <a:t>Afflerbach</a:t>
            </a:r>
            <a:r>
              <a:rPr lang="en-US" sz="1300" dirty="0">
                <a:solidFill>
                  <a:prstClr val="black"/>
                </a:solidFill>
              </a:rPr>
              <a:t>, P. (2006). Metacognition and learning: Conceptual and methodological considerations. </a:t>
            </a:r>
            <a:r>
              <a:rPr lang="en-US" sz="1300" i="1" dirty="0">
                <a:solidFill>
                  <a:prstClr val="black"/>
                </a:solidFill>
              </a:rPr>
              <a:t>Metacognition and learning, 1(1)</a:t>
            </a:r>
            <a:r>
              <a:rPr lang="en-US" sz="1300" dirty="0">
                <a:solidFill>
                  <a:prstClr val="black"/>
                </a:solidFill>
              </a:rPr>
              <a:t>, 3-14.	</a:t>
            </a:r>
          </a:p>
          <a:p>
            <a:pPr marL="285750" indent="-285750">
              <a:lnSpc>
                <a:spcPct val="120000"/>
              </a:lnSpc>
              <a:buFont typeface="Arial"/>
              <a:buChar char="•"/>
            </a:pPr>
            <a:r>
              <a:rPr lang="en-US" sz="1300" dirty="0">
                <a:solidFill>
                  <a:prstClr val="black"/>
                </a:solidFill>
              </a:rPr>
              <a:t>Willingham, D. T. (2009). </a:t>
            </a:r>
            <a:r>
              <a:rPr lang="en-US" sz="1300" i="1" dirty="0">
                <a:solidFill>
                  <a:prstClr val="black"/>
                </a:solidFill>
              </a:rPr>
              <a:t>Why don’t students like school?: A cognitive scientist answers questions about how the mind works and what it means for your classroom. </a:t>
            </a:r>
            <a:r>
              <a:rPr lang="en-US" sz="1300" dirty="0">
                <a:solidFill>
                  <a:prstClr val="black"/>
                </a:solidFill>
              </a:rPr>
              <a:t>John Wiley and Sons.	</a:t>
            </a:r>
          </a:p>
        </p:txBody>
      </p:sp>
    </p:spTree>
    <p:extLst>
      <p:ext uri="{BB962C8B-B14F-4D97-AF65-F5344CB8AC3E}">
        <p14:creationId xmlns:p14="http://schemas.microsoft.com/office/powerpoint/2010/main" val="1821610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1366838" y="993775"/>
            <a:ext cx="7700962" cy="1444625"/>
          </a:xfrm>
        </p:spPr>
        <p:txBody>
          <a:bodyPr/>
          <a:lstStyle/>
          <a:p>
            <a:r>
              <a:rPr lang="en-US" altLang="en-US" sz="3600" smtClean="0"/>
              <a:t>Metacognition in the K-12 Classroom with Students with Disabilities</a:t>
            </a:r>
          </a:p>
        </p:txBody>
      </p:sp>
      <p:sp>
        <p:nvSpPr>
          <p:cNvPr id="3075" name="Subtitle 4"/>
          <p:cNvSpPr>
            <a:spLocks noGrp="1"/>
          </p:cNvSpPr>
          <p:nvPr>
            <p:ph type="subTitle" idx="1"/>
          </p:nvPr>
        </p:nvSpPr>
        <p:spPr>
          <a:xfrm>
            <a:off x="1371600" y="3124200"/>
            <a:ext cx="7239000" cy="1752600"/>
          </a:xfrm>
        </p:spPr>
        <p:txBody>
          <a:bodyPr/>
          <a:lstStyle/>
          <a:p>
            <a:r>
              <a:rPr lang="en-US" altLang="en-US" smtClean="0"/>
              <a:t>Inclusive Middle School Social Studies</a:t>
            </a:r>
          </a:p>
          <a:p>
            <a:endParaRPr lang="en-US" altLang="en-US" sz="2800" smtClean="0">
              <a:solidFill>
                <a:srgbClr val="110238"/>
              </a:solidFill>
            </a:endParaRPr>
          </a:p>
          <a:p>
            <a:r>
              <a:rPr lang="en-US" altLang="en-US" sz="2400" smtClean="0">
                <a:solidFill>
                  <a:srgbClr val="110238"/>
                </a:solidFill>
              </a:rPr>
              <a:t>Sheri Berkeley</a:t>
            </a:r>
            <a:br>
              <a:rPr lang="en-US" altLang="en-US" sz="2400" smtClean="0">
                <a:solidFill>
                  <a:srgbClr val="110238"/>
                </a:solidFill>
              </a:rPr>
            </a:br>
            <a:r>
              <a:rPr lang="en-US" altLang="en-US" sz="2400" smtClean="0">
                <a:solidFill>
                  <a:srgbClr val="110238"/>
                </a:solidFill>
              </a:rPr>
              <a:t>George Mason University</a:t>
            </a:r>
            <a:br>
              <a:rPr lang="en-US" altLang="en-US" sz="2400" smtClean="0">
                <a:solidFill>
                  <a:srgbClr val="110238"/>
                </a:solidFill>
              </a:rPr>
            </a:br>
            <a:r>
              <a:rPr lang="en-US" altLang="en-US" sz="2400" smtClean="0">
                <a:solidFill>
                  <a:srgbClr val="110238"/>
                </a:solidFill>
                <a:hlinkClick r:id="rId3"/>
              </a:rPr>
              <a:t>sberkele@gmu.edu</a:t>
            </a:r>
            <a:endParaRPr lang="en-US" altLang="en-US" sz="2400" smtClean="0"/>
          </a:p>
        </p:txBody>
      </p:sp>
      <p:pic>
        <p:nvPicPr>
          <p:cNvPr id="3076" name="Picture 28" descr="George Mason Universit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9400" y="3667125"/>
            <a:ext cx="21336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Ascend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48150" y="5791200"/>
            <a:ext cx="131445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Logo - Helen Kellar Institute for Human DisAbiliti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3200" y="5842000"/>
            <a:ext cx="22098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Logo: Ideas that Work: US Office of Special Education Program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47800" y="5791200"/>
            <a:ext cx="1981200"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152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The Textbook Dilemma</a:t>
            </a:r>
          </a:p>
        </p:txBody>
      </p:sp>
      <p:sp>
        <p:nvSpPr>
          <p:cNvPr id="4099" name="Content Placeholder 2"/>
          <p:cNvSpPr>
            <a:spLocks noGrp="1"/>
          </p:cNvSpPr>
          <p:nvPr>
            <p:ph idx="1"/>
          </p:nvPr>
        </p:nvSpPr>
        <p:spPr>
          <a:xfrm>
            <a:off x="1370013" y="1827213"/>
            <a:ext cx="7164387" cy="4114800"/>
          </a:xfrm>
        </p:spPr>
        <p:txBody>
          <a:bodyPr/>
          <a:lstStyle/>
          <a:p>
            <a:pPr>
              <a:lnSpc>
                <a:spcPct val="150000"/>
              </a:lnSpc>
            </a:pPr>
            <a:r>
              <a:rPr lang="en-US" altLang="en-US" smtClean="0"/>
              <a:t>As students progress through the educational system, </a:t>
            </a:r>
          </a:p>
          <a:p>
            <a:pPr lvl="1">
              <a:lnSpc>
                <a:spcPct val="150000"/>
              </a:lnSpc>
            </a:pPr>
            <a:r>
              <a:rPr lang="en-US" altLang="en-US" smtClean="0"/>
              <a:t>they are expected to read much more-- and to learn independently from what they read </a:t>
            </a:r>
            <a:r>
              <a:rPr lang="en-US" altLang="en-US" sz="2000" smtClean="0"/>
              <a:t>(</a:t>
            </a:r>
            <a:r>
              <a:rPr lang="en-US" altLang="en-US" sz="1600" smtClean="0"/>
              <a:t>Scruggs, Mastropieri, Berkeley, &amp; Graetz, 2010; Wiley, Griffen, &amp; Thiede, 2005</a:t>
            </a:r>
            <a:r>
              <a:rPr lang="en-US" altLang="en-US" sz="2000" smtClean="0"/>
              <a:t>)</a:t>
            </a:r>
            <a:r>
              <a:rPr lang="en-US" altLang="en-US" smtClean="0"/>
              <a:t>, and </a:t>
            </a:r>
          </a:p>
          <a:p>
            <a:pPr lvl="1">
              <a:lnSpc>
                <a:spcPct val="150000"/>
              </a:lnSpc>
            </a:pPr>
            <a:r>
              <a:rPr lang="en-US" altLang="en-US" smtClean="0"/>
              <a:t>the texts themselves become much more difficult </a:t>
            </a:r>
            <a:r>
              <a:rPr lang="en-US" altLang="en-US" sz="1600" smtClean="0"/>
              <a:t>(Berkeley, Kint-Sears, Hott, &amp; Bradley-Black, 2014; Jitendra et al., 2001; Saenz &amp; Fuch, 2002</a:t>
            </a:r>
            <a:r>
              <a:rPr lang="en-US" altLang="en-US" sz="2000" smtClean="0"/>
              <a:t>)</a:t>
            </a:r>
            <a:r>
              <a:rPr lang="en-US" altLang="en-US" smtClean="0"/>
              <a:t>.</a:t>
            </a:r>
          </a:p>
          <a:p>
            <a:pPr lvl="1">
              <a:lnSpc>
                <a:spcPct val="150000"/>
              </a:lnSpc>
            </a:pPr>
            <a:endParaRPr lang="en-US" altLang="en-US" smtClean="0"/>
          </a:p>
        </p:txBody>
      </p:sp>
    </p:spTree>
    <p:extLst>
      <p:ext uri="{BB962C8B-B14F-4D97-AF65-F5344CB8AC3E}">
        <p14:creationId xmlns:p14="http://schemas.microsoft.com/office/powerpoint/2010/main" val="20316694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Do students “know when they know?”</a:t>
            </a:r>
          </a:p>
        </p:txBody>
      </p:sp>
      <p:sp>
        <p:nvSpPr>
          <p:cNvPr id="5123" name="Content Placeholder 2"/>
          <p:cNvSpPr>
            <a:spLocks noGrp="1"/>
          </p:cNvSpPr>
          <p:nvPr>
            <p:ph idx="1"/>
          </p:nvPr>
        </p:nvSpPr>
        <p:spPr>
          <a:xfrm>
            <a:off x="990600" y="1827213"/>
            <a:ext cx="7467600" cy="4114800"/>
          </a:xfrm>
        </p:spPr>
        <p:txBody>
          <a:bodyPr/>
          <a:lstStyle/>
          <a:p>
            <a:pPr marL="457200" indent="-457200">
              <a:lnSpc>
                <a:spcPct val="150000"/>
              </a:lnSpc>
            </a:pPr>
            <a:r>
              <a:rPr lang="en-US" altLang="en-US" sz="2800" smtClean="0"/>
              <a:t>Or more importantly, do they    “know when they </a:t>
            </a:r>
            <a:r>
              <a:rPr lang="en-US" altLang="en-US" sz="2800" u="sng" smtClean="0"/>
              <a:t>don’t</a:t>
            </a:r>
            <a:r>
              <a:rPr lang="en-US" altLang="en-US" sz="2800" smtClean="0"/>
              <a:t> know?”</a:t>
            </a:r>
          </a:p>
          <a:p>
            <a:pPr lvl="1">
              <a:lnSpc>
                <a:spcPct val="150000"/>
              </a:lnSpc>
            </a:pPr>
            <a:r>
              <a:rPr lang="en-US" altLang="en-US" sz="2400" smtClean="0"/>
              <a:t>Often the answer is </a:t>
            </a:r>
            <a:r>
              <a:rPr lang="en-US" altLang="en-US" sz="2400" b="1" smtClean="0"/>
              <a:t>no</a:t>
            </a:r>
            <a:r>
              <a:rPr lang="en-US" altLang="en-US" sz="2400" smtClean="0"/>
              <a:t> </a:t>
            </a:r>
          </a:p>
          <a:p>
            <a:pPr lvl="1">
              <a:lnSpc>
                <a:spcPct val="150000"/>
              </a:lnSpc>
            </a:pPr>
            <a:r>
              <a:rPr lang="en-US" altLang="en-US" sz="2400" smtClean="0"/>
              <a:t>This is particularly the case for students who struggle with reading– including those with learning disabilities.</a:t>
            </a:r>
          </a:p>
        </p:txBody>
      </p:sp>
    </p:spTree>
    <p:extLst>
      <p:ext uri="{BB962C8B-B14F-4D97-AF65-F5344CB8AC3E}">
        <p14:creationId xmlns:p14="http://schemas.microsoft.com/office/powerpoint/2010/main" val="39258858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So what?</a:t>
            </a:r>
          </a:p>
        </p:txBody>
      </p:sp>
      <p:sp>
        <p:nvSpPr>
          <p:cNvPr id="7171" name="Content Placeholder 2"/>
          <p:cNvSpPr>
            <a:spLocks noGrp="1"/>
          </p:cNvSpPr>
          <p:nvPr>
            <p:ph idx="1"/>
          </p:nvPr>
        </p:nvSpPr>
        <p:spPr>
          <a:xfrm>
            <a:off x="1066800" y="1828800"/>
            <a:ext cx="7924800" cy="4114800"/>
          </a:xfrm>
        </p:spPr>
        <p:txBody>
          <a:bodyPr/>
          <a:lstStyle/>
          <a:p>
            <a:pPr marL="457200" indent="-457200">
              <a:defRPr/>
            </a:pPr>
            <a:r>
              <a:rPr lang="en-US" altLang="en-US" sz="2800" dirty="0" smtClean="0"/>
              <a:t>Because these students are not aware that they should actively monitor their comprehension, they do not go back and repair problems with comprehension as more proficient readers do </a:t>
            </a:r>
            <a:r>
              <a:rPr lang="en-US" altLang="en-US" sz="1800" dirty="0" smtClean="0"/>
              <a:t>(</a:t>
            </a:r>
            <a:r>
              <a:rPr lang="en-US" altLang="en-US" sz="1800" dirty="0" err="1" smtClean="0"/>
              <a:t>Gersten</a:t>
            </a:r>
            <a:r>
              <a:rPr lang="en-US" altLang="en-US" sz="1800" dirty="0" smtClean="0"/>
              <a:t> et al., 2001).</a:t>
            </a:r>
          </a:p>
          <a:p>
            <a:pPr>
              <a:defRPr/>
            </a:pPr>
            <a:endParaRPr lang="en-US" altLang="en-US" sz="2400" dirty="0" smtClean="0"/>
          </a:p>
          <a:p>
            <a:pPr marL="457200" indent="-457200">
              <a:defRPr/>
            </a:pPr>
            <a:r>
              <a:rPr lang="en-US" altLang="en-US" sz="2800" dirty="0" smtClean="0"/>
              <a:t>This failure to self-regulate understanding of text generally results in poor comprehension </a:t>
            </a:r>
            <a:r>
              <a:rPr lang="en-US" altLang="en-US" sz="1800" dirty="0" smtClean="0"/>
              <a:t>(Roberts et al., 2008; Wiley et al., 2005).</a:t>
            </a:r>
          </a:p>
        </p:txBody>
      </p:sp>
    </p:spTree>
    <p:extLst>
      <p:ext uri="{BB962C8B-B14F-4D97-AF65-F5344CB8AC3E}">
        <p14:creationId xmlns:p14="http://schemas.microsoft.com/office/powerpoint/2010/main" val="30063002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95400" y="2895600"/>
            <a:ext cx="7391400" cy="1143000"/>
          </a:xfrm>
        </p:spPr>
        <p:txBody>
          <a:bodyPr/>
          <a:lstStyle/>
          <a:p>
            <a:r>
              <a:rPr lang="en-US" altLang="en-US" sz="4000" smtClean="0"/>
              <a:t>Can students with LD be taught to monitor their learning?</a:t>
            </a:r>
          </a:p>
        </p:txBody>
      </p:sp>
    </p:spTree>
    <p:extLst>
      <p:ext uri="{BB962C8B-B14F-4D97-AF65-F5344CB8AC3E}">
        <p14:creationId xmlns:p14="http://schemas.microsoft.com/office/powerpoint/2010/main" val="296179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Study 1: Purpose</a:t>
            </a:r>
            <a:br>
              <a:rPr lang="en-US" altLang="en-US" smtClean="0"/>
            </a:br>
            <a:r>
              <a:rPr lang="en-US" altLang="en-US" sz="2000" smtClean="0"/>
              <a:t>(Berkeley, Marshak, Mastropieri, &amp; Scruggs, 2011)</a:t>
            </a:r>
          </a:p>
        </p:txBody>
      </p:sp>
      <p:sp>
        <p:nvSpPr>
          <p:cNvPr id="8195" name="Rectangle 3"/>
          <p:cNvSpPr>
            <a:spLocks noGrp="1" noChangeArrowheads="1"/>
          </p:cNvSpPr>
          <p:nvPr>
            <p:ph idx="1"/>
          </p:nvPr>
        </p:nvSpPr>
        <p:spPr>
          <a:xfrm>
            <a:off x="990600" y="1827213"/>
            <a:ext cx="7693025" cy="4114800"/>
          </a:xfrm>
        </p:spPr>
        <p:txBody>
          <a:bodyPr/>
          <a:lstStyle/>
          <a:p>
            <a:pPr marL="457200" indent="-457200" eaLnBrk="1" hangingPunct="1">
              <a:lnSpc>
                <a:spcPct val="150000"/>
              </a:lnSpc>
            </a:pPr>
            <a:r>
              <a:rPr lang="en-US" altLang="en-US" sz="2800" smtClean="0"/>
              <a:t>The purpose of the first randomized study was to extend existing research by investigating the effectiveness of an </a:t>
            </a:r>
          </a:p>
          <a:p>
            <a:pPr lvl="1" eaLnBrk="1" hangingPunct="1">
              <a:spcAft>
                <a:spcPts val="600"/>
              </a:spcAft>
            </a:pPr>
            <a:r>
              <a:rPr lang="en-US" altLang="en-US" sz="2400" b="1" u="sng" smtClean="0"/>
              <a:t>easy</a:t>
            </a:r>
            <a:r>
              <a:rPr lang="en-US" altLang="en-US" sz="2400" smtClean="0"/>
              <a:t> self-questioning strategy for improving meta-cognition of reading comprehension using</a:t>
            </a:r>
          </a:p>
          <a:p>
            <a:pPr lvl="1" eaLnBrk="1" hangingPunct="1">
              <a:spcAft>
                <a:spcPts val="600"/>
              </a:spcAft>
            </a:pPr>
            <a:r>
              <a:rPr lang="en-US" altLang="en-US" sz="2400" b="1" u="sng" smtClean="0"/>
              <a:t>grade level</a:t>
            </a:r>
            <a:r>
              <a:rPr lang="en-US" altLang="en-US" sz="2400" smtClean="0"/>
              <a:t> social studies text content </a:t>
            </a:r>
          </a:p>
          <a:p>
            <a:pPr lvl="1" eaLnBrk="1" hangingPunct="1"/>
            <a:r>
              <a:rPr lang="en-US" altLang="en-US" sz="2400" smtClean="0"/>
              <a:t>with seventh graders in </a:t>
            </a:r>
            <a:r>
              <a:rPr lang="en-US" altLang="en-US" sz="2400" b="1" u="sng" smtClean="0"/>
              <a:t>inclusive</a:t>
            </a:r>
            <a:r>
              <a:rPr lang="en-US" altLang="en-US" sz="2400" smtClean="0"/>
              <a:t> seventh grade classes.</a:t>
            </a:r>
          </a:p>
          <a:p>
            <a:pPr lvl="1" eaLnBrk="1" hangingPunct="1">
              <a:lnSpc>
                <a:spcPct val="90000"/>
              </a:lnSpc>
            </a:pPr>
            <a:endParaRPr lang="en-US" altLang="en-US" sz="2000" smtClean="0"/>
          </a:p>
        </p:txBody>
      </p:sp>
    </p:spTree>
    <p:extLst>
      <p:ext uri="{BB962C8B-B14F-4D97-AF65-F5344CB8AC3E}">
        <p14:creationId xmlns:p14="http://schemas.microsoft.com/office/powerpoint/2010/main" val="10504063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dirty="0" smtClean="0"/>
              <a:t>Method </a:t>
            </a:r>
            <a:endParaRPr lang="en-US" altLang="en-US" dirty="0" smtClean="0"/>
          </a:p>
        </p:txBody>
      </p:sp>
      <p:sp>
        <p:nvSpPr>
          <p:cNvPr id="9219" name="Rectangle 3"/>
          <p:cNvSpPr>
            <a:spLocks noGrp="1" noChangeArrowheads="1"/>
          </p:cNvSpPr>
          <p:nvPr>
            <p:ph idx="1"/>
          </p:nvPr>
        </p:nvSpPr>
        <p:spPr>
          <a:xfrm>
            <a:off x="1066800" y="1827213"/>
            <a:ext cx="7616825" cy="4114800"/>
          </a:xfrm>
        </p:spPr>
        <p:txBody>
          <a:bodyPr/>
          <a:lstStyle/>
          <a:p>
            <a:pPr marL="457200" indent="-457200" eaLnBrk="1" hangingPunct="1"/>
            <a:r>
              <a:rPr lang="en-US" altLang="en-US" sz="2800" smtClean="0"/>
              <a:t>Pre-post experimental design </a:t>
            </a:r>
          </a:p>
          <a:p>
            <a:pPr lvl="1" eaLnBrk="1" hangingPunct="1"/>
            <a:r>
              <a:rPr lang="en-US" altLang="en-US" sz="2400" smtClean="0"/>
              <a:t>Students were </a:t>
            </a:r>
            <a:r>
              <a:rPr lang="en-US" altLang="en-US" sz="2400" b="1" smtClean="0"/>
              <a:t>stratified</a:t>
            </a:r>
            <a:r>
              <a:rPr lang="en-US" altLang="en-US" sz="2400" smtClean="0"/>
              <a:t> by: </a:t>
            </a:r>
          </a:p>
          <a:p>
            <a:pPr lvl="2" eaLnBrk="1" hangingPunct="1"/>
            <a:r>
              <a:rPr lang="en-US" altLang="en-US" smtClean="0"/>
              <a:t>class, </a:t>
            </a:r>
          </a:p>
          <a:p>
            <a:pPr lvl="2" eaLnBrk="1" hangingPunct="1"/>
            <a:r>
              <a:rPr lang="en-US" altLang="en-US" smtClean="0"/>
              <a:t>disability, and </a:t>
            </a:r>
          </a:p>
          <a:p>
            <a:pPr lvl="2" eaLnBrk="1" hangingPunct="1"/>
            <a:r>
              <a:rPr lang="en-US" altLang="en-US" smtClean="0"/>
              <a:t>English as second language learner (ESOL)</a:t>
            </a:r>
          </a:p>
          <a:p>
            <a:pPr lvl="1" eaLnBrk="1" hangingPunct="1"/>
            <a:r>
              <a:rPr lang="en-US" altLang="en-US" sz="2400" smtClean="0"/>
              <a:t>Then students were </a:t>
            </a:r>
            <a:r>
              <a:rPr lang="en-US" altLang="en-US" sz="2400" b="1" smtClean="0"/>
              <a:t>randomly assigned </a:t>
            </a:r>
            <a:r>
              <a:rPr lang="en-US" altLang="en-US" sz="2400" smtClean="0"/>
              <a:t>within classroom to condition:</a:t>
            </a:r>
          </a:p>
          <a:p>
            <a:pPr lvl="2" eaLnBrk="1" hangingPunct="1"/>
            <a:r>
              <a:rPr lang="en-US" altLang="en-US" smtClean="0"/>
              <a:t>self-questioning strategy group, or </a:t>
            </a:r>
          </a:p>
          <a:p>
            <a:pPr lvl="2" eaLnBrk="1" hangingPunct="1"/>
            <a:r>
              <a:rPr lang="en-US" altLang="en-US" smtClean="0"/>
              <a:t>comparison read-only group</a:t>
            </a:r>
          </a:p>
          <a:p>
            <a:pPr lvl="1" eaLnBrk="1" hangingPunct="1"/>
            <a:r>
              <a:rPr lang="en-US" altLang="en-US" sz="2400" smtClean="0"/>
              <a:t>Teachers (</a:t>
            </a:r>
            <a:r>
              <a:rPr lang="en-US" altLang="en-US" sz="2400" i="1" smtClean="0"/>
              <a:t>n</a:t>
            </a:r>
            <a:r>
              <a:rPr lang="en-US" altLang="en-US" sz="2400" smtClean="0"/>
              <a:t>=2) were </a:t>
            </a:r>
            <a:r>
              <a:rPr lang="en-US" altLang="en-US" sz="2400" b="1" smtClean="0"/>
              <a:t>randomly assigned </a:t>
            </a:r>
            <a:r>
              <a:rPr lang="en-US" altLang="en-US" sz="2400" smtClean="0"/>
              <a:t>to teach the instructional conditions (for each of the 3 participating classes)</a:t>
            </a:r>
          </a:p>
        </p:txBody>
      </p:sp>
    </p:spTree>
    <p:extLst>
      <p:ext uri="{BB962C8B-B14F-4D97-AF65-F5344CB8AC3E}">
        <p14:creationId xmlns:p14="http://schemas.microsoft.com/office/powerpoint/2010/main" val="3600441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Participants (</a:t>
            </a:r>
            <a:r>
              <a:rPr lang="en-US" altLang="en-US" i="1" smtClean="0"/>
              <a:t>N</a:t>
            </a:r>
            <a:r>
              <a:rPr lang="en-US" altLang="en-US" smtClean="0"/>
              <a:t> = 57)</a:t>
            </a:r>
          </a:p>
        </p:txBody>
      </p:sp>
      <p:sp>
        <p:nvSpPr>
          <p:cNvPr id="10243" name="Rectangle 3"/>
          <p:cNvSpPr>
            <a:spLocks noGrp="1" noChangeArrowheads="1"/>
          </p:cNvSpPr>
          <p:nvPr>
            <p:ph idx="1"/>
          </p:nvPr>
        </p:nvSpPr>
        <p:spPr>
          <a:xfrm>
            <a:off x="990600" y="1827213"/>
            <a:ext cx="7693025" cy="4114800"/>
          </a:xfrm>
        </p:spPr>
        <p:txBody>
          <a:bodyPr/>
          <a:lstStyle/>
          <a:p>
            <a:pPr eaLnBrk="1" hangingPunct="1">
              <a:lnSpc>
                <a:spcPct val="80000"/>
              </a:lnSpc>
            </a:pPr>
            <a:r>
              <a:rPr lang="en-US" altLang="en-US" sz="2000" dirty="0" smtClean="0"/>
              <a:t>Mean age = 159.39 months (</a:t>
            </a:r>
            <a:r>
              <a:rPr lang="en-US" altLang="en-US" sz="2000" i="1" dirty="0" smtClean="0"/>
              <a:t>SD</a:t>
            </a:r>
            <a:r>
              <a:rPr lang="en-US" altLang="en-US" sz="2000" dirty="0" smtClean="0"/>
              <a:t> = 5.95) </a:t>
            </a:r>
          </a:p>
          <a:p>
            <a:pPr eaLnBrk="1" hangingPunct="1">
              <a:lnSpc>
                <a:spcPct val="80000"/>
              </a:lnSpc>
            </a:pPr>
            <a:r>
              <a:rPr lang="en-US" altLang="en-US" sz="2000" dirty="0" smtClean="0"/>
              <a:t>Gender (boys = 28, girls = 29)</a:t>
            </a:r>
          </a:p>
          <a:p>
            <a:pPr eaLnBrk="1" hangingPunct="1">
              <a:lnSpc>
                <a:spcPct val="80000"/>
              </a:lnSpc>
            </a:pPr>
            <a:r>
              <a:rPr lang="en-US" altLang="en-US" sz="2000" dirty="0" smtClean="0"/>
              <a:t>Ethnicities of students </a:t>
            </a:r>
          </a:p>
          <a:p>
            <a:pPr lvl="1" eaLnBrk="1" hangingPunct="1">
              <a:lnSpc>
                <a:spcPct val="80000"/>
              </a:lnSpc>
            </a:pPr>
            <a:r>
              <a:rPr lang="en-US" altLang="en-US" sz="1800" dirty="0" smtClean="0"/>
              <a:t>40% White, </a:t>
            </a:r>
          </a:p>
          <a:p>
            <a:pPr lvl="1" eaLnBrk="1" hangingPunct="1">
              <a:lnSpc>
                <a:spcPct val="80000"/>
              </a:lnSpc>
            </a:pPr>
            <a:r>
              <a:rPr lang="en-US" altLang="en-US" sz="1800" dirty="0" smtClean="0"/>
              <a:t>35% Asian, </a:t>
            </a:r>
          </a:p>
          <a:p>
            <a:pPr lvl="1" eaLnBrk="1" hangingPunct="1">
              <a:lnSpc>
                <a:spcPct val="80000"/>
              </a:lnSpc>
            </a:pPr>
            <a:r>
              <a:rPr lang="en-US" altLang="en-US" sz="1800" dirty="0" smtClean="0"/>
              <a:t>12% Hispanic, and </a:t>
            </a:r>
          </a:p>
          <a:p>
            <a:pPr lvl="1" eaLnBrk="1" hangingPunct="1">
              <a:lnSpc>
                <a:spcPct val="80000"/>
              </a:lnSpc>
            </a:pPr>
            <a:r>
              <a:rPr lang="en-US" altLang="en-US" sz="1800" dirty="0" smtClean="0"/>
              <a:t>12% African-American</a:t>
            </a:r>
          </a:p>
          <a:p>
            <a:pPr eaLnBrk="1" hangingPunct="1">
              <a:lnSpc>
                <a:spcPct val="80000"/>
              </a:lnSpc>
            </a:pPr>
            <a:r>
              <a:rPr lang="en-US" altLang="en-US" sz="2000" dirty="0" smtClean="0"/>
              <a:t>Students receiving </a:t>
            </a:r>
            <a:r>
              <a:rPr lang="en-US" altLang="en-US" sz="2000" b="1" dirty="0" smtClean="0"/>
              <a:t>special education</a:t>
            </a:r>
            <a:r>
              <a:rPr lang="en-US" altLang="en-US" sz="2000" dirty="0" smtClean="0"/>
              <a:t> services (15.8%)</a:t>
            </a:r>
          </a:p>
          <a:p>
            <a:pPr lvl="1" eaLnBrk="1" hangingPunct="1">
              <a:lnSpc>
                <a:spcPct val="80000"/>
              </a:lnSpc>
            </a:pPr>
            <a:r>
              <a:rPr lang="en-US" altLang="en-US" sz="1800" dirty="0" smtClean="0"/>
              <a:t>5 Learning disabilities (LD), </a:t>
            </a:r>
          </a:p>
          <a:p>
            <a:pPr lvl="1" eaLnBrk="1" hangingPunct="1">
              <a:lnSpc>
                <a:spcPct val="80000"/>
              </a:lnSpc>
            </a:pPr>
            <a:r>
              <a:rPr lang="en-US" altLang="en-US" sz="1800" dirty="0" smtClean="0"/>
              <a:t>1 other health impairments (</a:t>
            </a:r>
            <a:r>
              <a:rPr lang="en-US" altLang="en-US" sz="1800" dirty="0" err="1" smtClean="0"/>
              <a:t>OHI</a:t>
            </a:r>
            <a:r>
              <a:rPr lang="en-US" altLang="en-US" sz="1800" dirty="0" smtClean="0"/>
              <a:t>), </a:t>
            </a:r>
          </a:p>
          <a:p>
            <a:pPr lvl="1" eaLnBrk="1" hangingPunct="1">
              <a:lnSpc>
                <a:spcPct val="80000"/>
              </a:lnSpc>
            </a:pPr>
            <a:r>
              <a:rPr lang="en-US" altLang="en-US" sz="1800" dirty="0" smtClean="0"/>
              <a:t>1 hearing impairment (HI), or </a:t>
            </a:r>
          </a:p>
          <a:p>
            <a:pPr lvl="1" eaLnBrk="1" hangingPunct="1">
              <a:lnSpc>
                <a:spcPct val="80000"/>
              </a:lnSpc>
            </a:pPr>
            <a:r>
              <a:rPr lang="en-US" altLang="en-US" sz="1800" dirty="0" smtClean="0"/>
              <a:t>2 504 services </a:t>
            </a:r>
          </a:p>
          <a:p>
            <a:pPr eaLnBrk="1" hangingPunct="1">
              <a:lnSpc>
                <a:spcPct val="80000"/>
              </a:lnSpc>
            </a:pPr>
            <a:r>
              <a:rPr lang="en-US" altLang="en-US" sz="2000" dirty="0" smtClean="0"/>
              <a:t>Students receiving services for </a:t>
            </a:r>
            <a:r>
              <a:rPr lang="en-US" altLang="en-US" sz="2000" b="1" dirty="0" err="1" smtClean="0"/>
              <a:t>ESOL</a:t>
            </a:r>
            <a:r>
              <a:rPr lang="en-US" altLang="en-US" sz="2000" dirty="0" smtClean="0"/>
              <a:t> (22.8%) </a:t>
            </a:r>
          </a:p>
          <a:p>
            <a:pPr lvl="1" eaLnBrk="1" hangingPunct="1">
              <a:lnSpc>
                <a:spcPct val="80000"/>
              </a:lnSpc>
            </a:pPr>
            <a:r>
              <a:rPr lang="en-US" altLang="en-US" sz="1800" dirty="0" smtClean="0"/>
              <a:t>7 received services in the school’s </a:t>
            </a:r>
            <a:r>
              <a:rPr lang="en-US" altLang="en-US" sz="1800" dirty="0" err="1" smtClean="0"/>
              <a:t>ESOL</a:t>
            </a:r>
            <a:r>
              <a:rPr lang="en-US" altLang="en-US" sz="1800" dirty="0" smtClean="0"/>
              <a:t> program, </a:t>
            </a:r>
          </a:p>
          <a:p>
            <a:pPr lvl="1" eaLnBrk="1" hangingPunct="1">
              <a:lnSpc>
                <a:spcPct val="80000"/>
              </a:lnSpc>
            </a:pPr>
            <a:r>
              <a:rPr lang="en-US" altLang="en-US" sz="1800" dirty="0" smtClean="0"/>
              <a:t>6 received varying degrees of monitoring services</a:t>
            </a:r>
          </a:p>
          <a:p>
            <a:pPr eaLnBrk="1" hangingPunct="1">
              <a:lnSpc>
                <a:spcPct val="80000"/>
              </a:lnSpc>
            </a:pPr>
            <a:r>
              <a:rPr lang="en-US" altLang="en-US" sz="2000" dirty="0" smtClean="0"/>
              <a:t>Students in </a:t>
            </a:r>
            <a:r>
              <a:rPr lang="en-US" altLang="en-US" sz="2000" b="1" dirty="0" smtClean="0"/>
              <a:t>general education </a:t>
            </a:r>
            <a:r>
              <a:rPr lang="en-US" altLang="en-US" sz="2000" dirty="0" smtClean="0"/>
              <a:t>(61.4%) </a:t>
            </a:r>
          </a:p>
        </p:txBody>
      </p:sp>
    </p:spTree>
    <p:extLst>
      <p:ext uri="{BB962C8B-B14F-4D97-AF65-F5344CB8AC3E}">
        <p14:creationId xmlns:p14="http://schemas.microsoft.com/office/powerpoint/2010/main" val="1815678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4000" dirty="0" smtClean="0"/>
              <a:t>The Science of Adult Learning (continued) </a:t>
            </a:r>
            <a:endParaRPr lang="en-US" sz="4000" dirty="0"/>
          </a:p>
        </p:txBody>
      </p:sp>
      <p:pic>
        <p:nvPicPr>
          <p:cNvPr id="2050" name="Picture 2" descr="Today's Focus...&#10;Retrieval Practice&#10;Metacognition&#10;Spaced Presentatino of Inform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642149"/>
            <a:ext cx="5932487"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019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301625"/>
            <a:ext cx="2743200" cy="1143000"/>
          </a:xfrm>
        </p:spPr>
        <p:txBody>
          <a:bodyPr/>
          <a:lstStyle/>
          <a:p>
            <a:pPr eaLnBrk="1" hangingPunct="1"/>
            <a:r>
              <a:rPr lang="en-US" altLang="en-US" sz="3600" smtClean="0"/>
              <a:t>Strategy </a:t>
            </a:r>
            <a:br>
              <a:rPr lang="en-US" altLang="en-US" sz="3600" smtClean="0"/>
            </a:br>
            <a:r>
              <a:rPr lang="en-US" altLang="en-US" sz="3600" smtClean="0"/>
              <a:t>Condition</a:t>
            </a:r>
          </a:p>
        </p:txBody>
      </p:sp>
      <p:sp>
        <p:nvSpPr>
          <p:cNvPr id="11267" name="Rectangle 50"/>
          <p:cNvSpPr>
            <a:spLocks noGrp="1" noChangeArrowheads="1"/>
          </p:cNvSpPr>
          <p:nvPr>
            <p:ph type="body" sz="half" idx="1"/>
          </p:nvPr>
        </p:nvSpPr>
        <p:spPr>
          <a:xfrm>
            <a:off x="838200" y="1676400"/>
            <a:ext cx="3505200" cy="4962525"/>
          </a:xfrm>
        </p:spPr>
        <p:txBody>
          <a:bodyPr/>
          <a:lstStyle/>
          <a:p>
            <a:pPr eaLnBrk="1" hangingPunct="1">
              <a:lnSpc>
                <a:spcPct val="90000"/>
              </a:lnSpc>
            </a:pPr>
            <a:r>
              <a:rPr lang="en-US" altLang="en-US" sz="2400" smtClean="0"/>
              <a:t>Materials</a:t>
            </a:r>
          </a:p>
          <a:p>
            <a:pPr lvl="1" eaLnBrk="1" hangingPunct="1">
              <a:lnSpc>
                <a:spcPct val="90000"/>
              </a:lnSpc>
            </a:pPr>
            <a:r>
              <a:rPr lang="en-US" altLang="en-US" sz="2000" smtClean="0"/>
              <a:t>Strategy Steps </a:t>
            </a:r>
          </a:p>
          <a:p>
            <a:pPr lvl="1" eaLnBrk="1" hangingPunct="1">
              <a:lnSpc>
                <a:spcPct val="90000"/>
              </a:lnSpc>
            </a:pPr>
            <a:r>
              <a:rPr lang="en-US" altLang="en-US" sz="2000" smtClean="0"/>
              <a:t>Notes Sheet</a:t>
            </a:r>
          </a:p>
          <a:p>
            <a:pPr lvl="1" eaLnBrk="1" hangingPunct="1">
              <a:lnSpc>
                <a:spcPct val="90000"/>
              </a:lnSpc>
            </a:pPr>
            <a:r>
              <a:rPr lang="en-US" altLang="en-US" sz="2000" smtClean="0"/>
              <a:t>History Textbook</a:t>
            </a:r>
          </a:p>
          <a:p>
            <a:pPr lvl="1" eaLnBrk="1" hangingPunct="1">
              <a:lnSpc>
                <a:spcPct val="90000"/>
              </a:lnSpc>
              <a:buFontTx/>
              <a:buNone/>
            </a:pPr>
            <a:endParaRPr lang="en-US" altLang="en-US" sz="800" smtClean="0"/>
          </a:p>
          <a:p>
            <a:pPr eaLnBrk="1" hangingPunct="1">
              <a:lnSpc>
                <a:spcPct val="90000"/>
              </a:lnSpc>
            </a:pPr>
            <a:endParaRPr lang="en-US" altLang="en-US" sz="2400" smtClean="0"/>
          </a:p>
          <a:p>
            <a:pPr eaLnBrk="1" hangingPunct="1">
              <a:lnSpc>
                <a:spcPct val="90000"/>
              </a:lnSpc>
            </a:pPr>
            <a:r>
              <a:rPr lang="en-US" altLang="en-US" sz="2400" smtClean="0"/>
              <a:t>Lessons:</a:t>
            </a:r>
          </a:p>
          <a:p>
            <a:pPr lvl="1" eaLnBrk="1" hangingPunct="1">
              <a:lnSpc>
                <a:spcPct val="90000"/>
              </a:lnSpc>
            </a:pPr>
            <a:r>
              <a:rPr lang="en-US" altLang="en-US" sz="2000" smtClean="0"/>
              <a:t>Lesson 1 </a:t>
            </a:r>
          </a:p>
          <a:p>
            <a:pPr lvl="2" eaLnBrk="1" hangingPunct="1">
              <a:lnSpc>
                <a:spcPct val="90000"/>
              </a:lnSpc>
            </a:pPr>
            <a:r>
              <a:rPr lang="en-US" altLang="en-US" sz="1800" smtClean="0"/>
              <a:t>Modeling lesson</a:t>
            </a:r>
          </a:p>
          <a:p>
            <a:pPr lvl="1" eaLnBrk="1" hangingPunct="1">
              <a:lnSpc>
                <a:spcPct val="90000"/>
              </a:lnSpc>
            </a:pPr>
            <a:r>
              <a:rPr lang="en-US" altLang="en-US" sz="2000" smtClean="0"/>
              <a:t>Lesson 2 </a:t>
            </a:r>
          </a:p>
          <a:p>
            <a:pPr lvl="2" eaLnBrk="1" hangingPunct="1">
              <a:lnSpc>
                <a:spcPct val="90000"/>
              </a:lnSpc>
            </a:pPr>
            <a:r>
              <a:rPr lang="en-US" altLang="en-US" sz="1800" smtClean="0"/>
              <a:t>Guided Practice</a:t>
            </a:r>
          </a:p>
          <a:p>
            <a:pPr lvl="1" eaLnBrk="1" hangingPunct="1">
              <a:lnSpc>
                <a:spcPct val="90000"/>
              </a:lnSpc>
            </a:pPr>
            <a:r>
              <a:rPr lang="en-US" altLang="en-US" sz="2000" smtClean="0"/>
              <a:t>Lesson 3 </a:t>
            </a:r>
          </a:p>
          <a:p>
            <a:pPr lvl="2" eaLnBrk="1" hangingPunct="1">
              <a:lnSpc>
                <a:spcPct val="90000"/>
              </a:lnSpc>
            </a:pPr>
            <a:r>
              <a:rPr lang="en-US" altLang="en-US" sz="1800" smtClean="0"/>
              <a:t>Independent Practice</a:t>
            </a:r>
          </a:p>
        </p:txBody>
      </p:sp>
      <p:sp>
        <p:nvSpPr>
          <p:cNvPr id="11269" name="AutoShape 52" descr="arrow pointing to sample of self-questioning steps"/>
          <p:cNvSpPr>
            <a:spLocks noChangeArrowheads="1"/>
          </p:cNvSpPr>
          <p:nvPr/>
        </p:nvSpPr>
        <p:spPr bwMode="auto">
          <a:xfrm rot="-1969141">
            <a:off x="3659188" y="1831975"/>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pic>
        <p:nvPicPr>
          <p:cNvPr id="11268" name="Picture 49" descr="Examples of &quot;self-questioning&quot; steps provided to student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7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7332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Read-Only Condition</a:t>
            </a:r>
          </a:p>
        </p:txBody>
      </p:sp>
      <p:sp>
        <p:nvSpPr>
          <p:cNvPr id="14339" name="Rectangle 3"/>
          <p:cNvSpPr>
            <a:spLocks noGrp="1" noChangeArrowheads="1"/>
          </p:cNvSpPr>
          <p:nvPr>
            <p:ph idx="1"/>
          </p:nvPr>
        </p:nvSpPr>
        <p:spPr/>
        <p:txBody>
          <a:bodyPr/>
          <a:lstStyle/>
          <a:p>
            <a:pPr marL="457200" indent="-457200" eaLnBrk="1" hangingPunct="1">
              <a:defRPr/>
            </a:pPr>
            <a:r>
              <a:rPr lang="en-US" altLang="en-US" dirty="0" smtClean="0"/>
              <a:t>Materials</a:t>
            </a:r>
          </a:p>
          <a:p>
            <a:pPr lvl="1" eaLnBrk="1" hangingPunct="1">
              <a:defRPr/>
            </a:pPr>
            <a:r>
              <a:rPr lang="en-US" altLang="en-US" dirty="0" smtClean="0"/>
              <a:t>History Textbook </a:t>
            </a:r>
          </a:p>
          <a:p>
            <a:pPr lvl="2" eaLnBrk="1" hangingPunct="1">
              <a:defRPr/>
            </a:pPr>
            <a:r>
              <a:rPr lang="en-US" altLang="en-US" dirty="0" smtClean="0"/>
              <a:t>questions at the end of the chapter</a:t>
            </a:r>
          </a:p>
          <a:p>
            <a:pPr eaLnBrk="1" hangingPunct="1">
              <a:defRPr/>
            </a:pPr>
            <a:endParaRPr lang="en-US" altLang="en-US" dirty="0" smtClean="0"/>
          </a:p>
          <a:p>
            <a:pPr marL="457200" indent="-457200" eaLnBrk="1" hangingPunct="1">
              <a:defRPr/>
            </a:pPr>
            <a:r>
              <a:rPr lang="en-US" altLang="en-US" dirty="0" smtClean="0"/>
              <a:t>Lessons (independent learning)</a:t>
            </a:r>
          </a:p>
          <a:p>
            <a:pPr lvl="1" eaLnBrk="1" hangingPunct="1">
              <a:defRPr/>
            </a:pPr>
            <a:r>
              <a:rPr lang="en-US" altLang="en-US" dirty="0" smtClean="0"/>
              <a:t>Students were directed to: </a:t>
            </a:r>
          </a:p>
          <a:p>
            <a:pPr lvl="2" eaLnBrk="1" hangingPunct="1">
              <a:defRPr/>
            </a:pPr>
            <a:r>
              <a:rPr lang="en-US" altLang="en-US" dirty="0" smtClean="0"/>
              <a:t>“Read to page __ and try to remember as much as you can. I can read any words to you, but cannot tell you what they mean. There will be a quiz on Friday.”</a:t>
            </a:r>
          </a:p>
        </p:txBody>
      </p:sp>
    </p:spTree>
    <p:extLst>
      <p:ext uri="{BB962C8B-B14F-4D97-AF65-F5344CB8AC3E}">
        <p14:creationId xmlns:p14="http://schemas.microsoft.com/office/powerpoint/2010/main" val="3550486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Results</a:t>
            </a:r>
          </a:p>
        </p:txBody>
      </p:sp>
      <p:pic>
        <p:nvPicPr>
          <p:cNvPr id="13317" name="Picture 5" descr="&quot; &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sz="half" idx="1"/>
          </p:nvPr>
        </p:nvSpPr>
        <p:spPr>
          <a:xfrm>
            <a:off x="914400" y="1706563"/>
            <a:ext cx="4343400" cy="4962525"/>
          </a:xfrm>
        </p:spPr>
        <p:txBody>
          <a:bodyPr/>
          <a:lstStyle/>
          <a:p>
            <a:pPr eaLnBrk="1" hangingPunct="1"/>
            <a:r>
              <a:rPr lang="en-US" altLang="en-US" sz="2400" smtClean="0"/>
              <a:t>Students in the strategy group outperformed students in the read-only group on a multiple choice content test</a:t>
            </a:r>
          </a:p>
          <a:p>
            <a:pPr eaLnBrk="1" hangingPunct="1"/>
            <a:endParaRPr lang="en-US" altLang="en-US" sz="2400" smtClean="0"/>
          </a:p>
          <a:p>
            <a:pPr eaLnBrk="1" hangingPunct="1"/>
            <a:r>
              <a:rPr lang="en-US" altLang="en-US" sz="2400" smtClean="0"/>
              <a:t>2 condition (Self-questioning versus Read-only) ANCOVA (with pre-test as covariate)</a:t>
            </a:r>
            <a:endParaRPr lang="en-US" altLang="en-US" sz="2400" i="1" smtClean="0"/>
          </a:p>
          <a:p>
            <a:pPr lvl="1" eaLnBrk="1" hangingPunct="1"/>
            <a:r>
              <a:rPr lang="en-US" altLang="en-US" sz="2000" i="1" smtClean="0"/>
              <a:t>F(1,54) = 10.29, p = .002</a:t>
            </a:r>
            <a:r>
              <a:rPr lang="en-US" altLang="en-US" sz="2000" smtClean="0"/>
              <a:t> </a:t>
            </a:r>
            <a:endParaRPr lang="en-US" altLang="en-US" sz="2000" i="1" smtClean="0"/>
          </a:p>
          <a:p>
            <a:pPr lvl="1" eaLnBrk="1" hangingPunct="1"/>
            <a:r>
              <a:rPr lang="en-US" altLang="en-US" sz="2000" b="1" i="1" smtClean="0"/>
              <a:t>ES</a:t>
            </a:r>
            <a:r>
              <a:rPr lang="en-US" altLang="en-US" sz="2000" b="1" smtClean="0"/>
              <a:t> = .92 (large)</a:t>
            </a:r>
          </a:p>
        </p:txBody>
      </p:sp>
      <p:pic>
        <p:nvPicPr>
          <p:cNvPr id="8194" name="Picture 2" descr="Graph showing that students in the strategy group performed much better on the post-test than students in the read-only gro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0" y="1955800"/>
            <a:ext cx="41656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515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3600" smtClean="0"/>
              <a:t>Gain Scores: </a:t>
            </a:r>
            <a:br>
              <a:rPr lang="en-US" altLang="en-US" sz="3600" smtClean="0"/>
            </a:br>
            <a:r>
              <a:rPr lang="en-US" altLang="en-US" sz="3600" smtClean="0"/>
              <a:t>Condition and Student Type</a:t>
            </a:r>
          </a:p>
        </p:txBody>
      </p:sp>
      <p:pic>
        <p:nvPicPr>
          <p:cNvPr id="9218" name="Picture 2" descr="Bar graph showing that students in all environments (gen ed, special ed, and ESOL) scored better when they used self-questioning strategi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6600" y="1646238"/>
            <a:ext cx="75184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2953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dirty="0" smtClean="0"/>
              <a:t>Results </a:t>
            </a:r>
          </a:p>
        </p:txBody>
      </p:sp>
      <p:pic>
        <p:nvPicPr>
          <p:cNvPr id="15365" name="Picture 5" descr="&quot; &quot;&#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sz="half" idx="1"/>
          </p:nvPr>
        </p:nvSpPr>
        <p:spPr>
          <a:xfrm>
            <a:off x="914400" y="1706563"/>
            <a:ext cx="4114800" cy="4962525"/>
          </a:xfrm>
        </p:spPr>
        <p:txBody>
          <a:bodyPr/>
          <a:lstStyle/>
          <a:p>
            <a:pPr marL="457200" indent="-457200" eaLnBrk="1" hangingPunct="1">
              <a:defRPr/>
            </a:pPr>
            <a:r>
              <a:rPr lang="en-US" altLang="en-US" sz="2800" dirty="0" smtClean="0"/>
              <a:t>Students in the strategy group outperformed students in the read-only group on an open ended content test</a:t>
            </a:r>
          </a:p>
          <a:p>
            <a:pPr eaLnBrk="1" hangingPunct="1">
              <a:defRPr/>
            </a:pPr>
            <a:endParaRPr lang="en-US" altLang="en-US" sz="1400" dirty="0" smtClean="0"/>
          </a:p>
          <a:p>
            <a:pPr marL="457200" indent="-457200" eaLnBrk="1" hangingPunct="1">
              <a:defRPr/>
            </a:pPr>
            <a:r>
              <a:rPr lang="en-US" altLang="en-US" sz="2800" dirty="0" smtClean="0"/>
              <a:t>Independent </a:t>
            </a:r>
            <a:r>
              <a:rPr lang="en-US" altLang="en-US" sz="2800" i="1" dirty="0" smtClean="0"/>
              <a:t>t</a:t>
            </a:r>
            <a:r>
              <a:rPr lang="en-US" altLang="en-US" sz="2800" dirty="0" smtClean="0"/>
              <a:t>-test</a:t>
            </a:r>
          </a:p>
          <a:p>
            <a:pPr lvl="1" eaLnBrk="1" hangingPunct="1">
              <a:defRPr/>
            </a:pPr>
            <a:r>
              <a:rPr lang="en-US" altLang="en-US" sz="2200" i="1" dirty="0" smtClean="0"/>
              <a:t>t</a:t>
            </a:r>
            <a:r>
              <a:rPr lang="en-US" altLang="en-US" sz="2200" dirty="0" smtClean="0"/>
              <a:t>(55) = 5.81, </a:t>
            </a:r>
            <a:r>
              <a:rPr lang="en-US" altLang="en-US" sz="2200" i="1" dirty="0" smtClean="0"/>
              <a:t>p</a:t>
            </a:r>
            <a:r>
              <a:rPr lang="en-US" altLang="en-US" sz="2200" dirty="0" smtClean="0"/>
              <a:t>&lt;.000</a:t>
            </a:r>
          </a:p>
          <a:p>
            <a:pPr lvl="1" eaLnBrk="1" hangingPunct="1">
              <a:defRPr/>
            </a:pPr>
            <a:r>
              <a:rPr lang="en-US" altLang="en-US" sz="2200" b="1" i="1" dirty="0" smtClean="0"/>
              <a:t>ES</a:t>
            </a:r>
            <a:r>
              <a:rPr lang="en-US" altLang="en-US" sz="2200" b="1" dirty="0" smtClean="0"/>
              <a:t> = 1.61 (large)</a:t>
            </a:r>
          </a:p>
          <a:p>
            <a:pPr eaLnBrk="1" hangingPunct="1">
              <a:defRPr/>
            </a:pPr>
            <a:endParaRPr lang="en-US" altLang="en-US" sz="2200" dirty="0" smtClean="0"/>
          </a:p>
        </p:txBody>
      </p:sp>
      <p:pic>
        <p:nvPicPr>
          <p:cNvPr id="10242" name="Picture 2" descr="Bar graph showing strategy group outperformed read-only group when test was open-end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7600" y="2184400"/>
            <a:ext cx="41656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7795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r>
              <a:rPr lang="en-US" altLang="en-US" sz="3600" smtClean="0"/>
              <a:t>Post-test Scores: </a:t>
            </a:r>
            <a:br>
              <a:rPr lang="en-US" altLang="en-US" sz="3600" smtClean="0"/>
            </a:br>
            <a:r>
              <a:rPr lang="en-US" altLang="en-US" sz="3600" smtClean="0"/>
              <a:t>Condition and Student Type</a:t>
            </a:r>
          </a:p>
        </p:txBody>
      </p:sp>
      <p:pic>
        <p:nvPicPr>
          <p:cNvPr id="11266" name="Picture 2" descr="Bar graph showing that students in all environments (gen ed, special ed, and ESOL) scored better when they used self-questioning strategi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0" y="1803400"/>
            <a:ext cx="7404100" cy="49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871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Study 2 : Purpose</a:t>
            </a:r>
            <a:br>
              <a:rPr lang="en-US" altLang="en-US" smtClean="0"/>
            </a:br>
            <a:r>
              <a:rPr lang="en-US" altLang="en-US" sz="2400" smtClean="0"/>
              <a:t>(Berkeley &amp; Riccomini, 2009)</a:t>
            </a:r>
          </a:p>
        </p:txBody>
      </p:sp>
      <p:sp>
        <p:nvSpPr>
          <p:cNvPr id="30723" name="Rectangle 3"/>
          <p:cNvSpPr>
            <a:spLocks noGrp="1" noChangeArrowheads="1"/>
          </p:cNvSpPr>
          <p:nvPr>
            <p:ph idx="1"/>
          </p:nvPr>
        </p:nvSpPr>
        <p:spPr/>
        <p:txBody>
          <a:bodyPr/>
          <a:lstStyle/>
          <a:p>
            <a:pPr marL="457200" indent="-457200" eaLnBrk="1" hangingPunct="1">
              <a:lnSpc>
                <a:spcPct val="90000"/>
              </a:lnSpc>
              <a:defRPr/>
            </a:pPr>
            <a:r>
              <a:rPr lang="en-US" sz="2400" dirty="0" smtClean="0"/>
              <a:t>The purpose of the second randomized study was to investigate the effectiveness of the </a:t>
            </a:r>
          </a:p>
          <a:p>
            <a:pPr lvl="1" eaLnBrk="1" hangingPunct="1">
              <a:lnSpc>
                <a:spcPct val="90000"/>
              </a:lnSpc>
              <a:defRPr/>
            </a:pPr>
            <a:r>
              <a:rPr lang="en-US" sz="2000" b="1" u="sng" dirty="0" smtClean="0"/>
              <a:t>easy</a:t>
            </a:r>
            <a:r>
              <a:rPr lang="en-US" sz="2000" dirty="0" smtClean="0"/>
              <a:t> self-questioning strategy for improving meta-cognition of reading comprehension using </a:t>
            </a:r>
          </a:p>
          <a:p>
            <a:pPr lvl="1" eaLnBrk="1" hangingPunct="1">
              <a:lnSpc>
                <a:spcPct val="90000"/>
              </a:lnSpc>
              <a:defRPr/>
            </a:pPr>
            <a:r>
              <a:rPr lang="en-US" sz="2000" b="1" u="sng" dirty="0" smtClean="0"/>
              <a:t>grade level</a:t>
            </a:r>
            <a:r>
              <a:rPr lang="en-US" sz="2000" dirty="0" smtClean="0"/>
              <a:t> social studies text content </a:t>
            </a:r>
          </a:p>
          <a:p>
            <a:pPr lvl="1" eaLnBrk="1" hangingPunct="1">
              <a:lnSpc>
                <a:spcPct val="90000"/>
              </a:lnSpc>
              <a:defRPr/>
            </a:pPr>
            <a:r>
              <a:rPr lang="en-US" sz="2000" dirty="0" smtClean="0"/>
              <a:t>with </a:t>
            </a:r>
            <a:r>
              <a:rPr lang="en-US" sz="2000" u="sng" dirty="0" smtClean="0"/>
              <a:t>sixth and </a:t>
            </a:r>
            <a:r>
              <a:rPr lang="en-US" sz="2000" dirty="0" smtClean="0"/>
              <a:t>seventh graders in </a:t>
            </a:r>
            <a:r>
              <a:rPr lang="en-US" sz="2000" b="1" u="sng" dirty="0" smtClean="0"/>
              <a:t>inclusive</a:t>
            </a:r>
            <a:r>
              <a:rPr lang="en-US" sz="2000" dirty="0" smtClean="0"/>
              <a:t> seventh grade classes.</a:t>
            </a:r>
          </a:p>
          <a:p>
            <a:pPr lvl="1" eaLnBrk="1" hangingPunct="1">
              <a:lnSpc>
                <a:spcPct val="90000"/>
              </a:lnSpc>
              <a:buFont typeface="Wingdings" pitchFamily="2" charset="2"/>
              <a:buNone/>
              <a:defRPr/>
            </a:pPr>
            <a:endParaRPr lang="en-US" sz="1050" dirty="0" smtClean="0"/>
          </a:p>
          <a:p>
            <a:pPr marL="457200" indent="-457200" eaLnBrk="1" hangingPunct="1">
              <a:lnSpc>
                <a:spcPct val="90000"/>
              </a:lnSpc>
              <a:defRPr/>
            </a:pPr>
            <a:r>
              <a:rPr lang="en-US" sz="2400" dirty="0" smtClean="0"/>
              <a:t>This investigation included:</a:t>
            </a:r>
          </a:p>
          <a:p>
            <a:pPr lvl="1" eaLnBrk="1" hangingPunct="1">
              <a:lnSpc>
                <a:spcPct val="90000"/>
              </a:lnSpc>
              <a:defRPr/>
            </a:pPr>
            <a:r>
              <a:rPr lang="en-US" sz="2000" dirty="0" smtClean="0"/>
              <a:t>a mnemonic cue (QRAC-the-Code)</a:t>
            </a:r>
          </a:p>
          <a:p>
            <a:pPr lvl="1" eaLnBrk="1" hangingPunct="1">
              <a:lnSpc>
                <a:spcPct val="90000"/>
              </a:lnSpc>
              <a:defRPr/>
            </a:pPr>
            <a:r>
              <a:rPr lang="en-US" sz="2000" dirty="0" smtClean="0"/>
              <a:t>an increased amount of text (3 chapters)</a:t>
            </a:r>
          </a:p>
          <a:p>
            <a:pPr lvl="1" eaLnBrk="1" hangingPunct="1">
              <a:lnSpc>
                <a:spcPct val="90000"/>
              </a:lnSpc>
              <a:defRPr/>
            </a:pPr>
            <a:r>
              <a:rPr lang="en-US" sz="2000" dirty="0" smtClean="0"/>
              <a:t>a note-taking comparison group</a:t>
            </a:r>
          </a:p>
          <a:p>
            <a:pPr lvl="1" eaLnBrk="1" hangingPunct="1">
              <a:lnSpc>
                <a:spcPct val="90000"/>
              </a:lnSpc>
              <a:defRPr/>
            </a:pPr>
            <a:r>
              <a:rPr lang="en-US" sz="2000" dirty="0" smtClean="0"/>
              <a:t>instruction in large group classes</a:t>
            </a:r>
          </a:p>
          <a:p>
            <a:pPr lvl="1" eaLnBrk="1" hangingPunct="1">
              <a:lnSpc>
                <a:spcPct val="90000"/>
              </a:lnSpc>
              <a:defRPr/>
            </a:pPr>
            <a:r>
              <a:rPr lang="en-US" sz="2000" dirty="0" smtClean="0"/>
              <a:t>a larger number of special education students</a:t>
            </a:r>
            <a:endParaRPr lang="en-US" sz="2400" dirty="0" smtClean="0"/>
          </a:p>
          <a:p>
            <a:pPr marL="457200" lvl="1" indent="0" eaLnBrk="1" hangingPunct="1">
              <a:lnSpc>
                <a:spcPct val="90000"/>
              </a:lnSpc>
              <a:buFont typeface="Wingdings" pitchFamily="2" charset="2"/>
              <a:buNone/>
              <a:defRPr/>
            </a:pPr>
            <a:endParaRPr lang="en-US" sz="2000" dirty="0" smtClean="0"/>
          </a:p>
        </p:txBody>
      </p:sp>
    </p:spTree>
    <p:extLst>
      <p:ext uri="{BB962C8B-B14F-4D97-AF65-F5344CB8AC3E}">
        <p14:creationId xmlns:p14="http://schemas.microsoft.com/office/powerpoint/2010/main" val="1234040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Method</a:t>
            </a:r>
          </a:p>
        </p:txBody>
      </p:sp>
      <p:sp>
        <p:nvSpPr>
          <p:cNvPr id="18435" name="Rectangle 3"/>
          <p:cNvSpPr>
            <a:spLocks noGrp="1" noChangeArrowheads="1"/>
          </p:cNvSpPr>
          <p:nvPr>
            <p:ph idx="1"/>
          </p:nvPr>
        </p:nvSpPr>
        <p:spPr/>
        <p:txBody>
          <a:bodyPr/>
          <a:lstStyle/>
          <a:p>
            <a:pPr marL="457200" indent="-457200" eaLnBrk="1" hangingPunct="1">
              <a:lnSpc>
                <a:spcPct val="90000"/>
              </a:lnSpc>
            </a:pPr>
            <a:r>
              <a:rPr lang="en-US" altLang="en-US" smtClean="0"/>
              <a:t>Pre-post experimental design</a:t>
            </a:r>
          </a:p>
          <a:p>
            <a:pPr lvl="1" eaLnBrk="1" hangingPunct="1">
              <a:lnSpc>
                <a:spcPct val="90000"/>
              </a:lnSpc>
            </a:pPr>
            <a:r>
              <a:rPr lang="en-US" altLang="en-US" smtClean="0"/>
              <a:t>Students were </a:t>
            </a:r>
            <a:r>
              <a:rPr lang="en-US" altLang="en-US" b="1" smtClean="0"/>
              <a:t>stratified</a:t>
            </a:r>
            <a:r>
              <a:rPr lang="en-US" altLang="en-US" smtClean="0"/>
              <a:t> by:</a:t>
            </a:r>
          </a:p>
          <a:p>
            <a:pPr lvl="2" eaLnBrk="1" hangingPunct="1">
              <a:lnSpc>
                <a:spcPct val="90000"/>
              </a:lnSpc>
            </a:pPr>
            <a:r>
              <a:rPr lang="en-US" altLang="en-US" smtClean="0"/>
              <a:t> Grade,</a:t>
            </a:r>
          </a:p>
          <a:p>
            <a:pPr lvl="2" eaLnBrk="1" hangingPunct="1">
              <a:lnSpc>
                <a:spcPct val="90000"/>
              </a:lnSpc>
            </a:pPr>
            <a:r>
              <a:rPr lang="en-US" altLang="en-US" smtClean="0"/>
              <a:t> Period, and</a:t>
            </a:r>
          </a:p>
          <a:p>
            <a:pPr lvl="2" eaLnBrk="1" hangingPunct="1">
              <a:lnSpc>
                <a:spcPct val="90000"/>
              </a:lnSpc>
            </a:pPr>
            <a:r>
              <a:rPr lang="en-US" altLang="en-US" smtClean="0"/>
              <a:t> Disability status.</a:t>
            </a:r>
          </a:p>
          <a:p>
            <a:pPr lvl="1" eaLnBrk="1" hangingPunct="1">
              <a:lnSpc>
                <a:spcPct val="90000"/>
              </a:lnSpc>
            </a:pPr>
            <a:r>
              <a:rPr lang="en-US" altLang="en-US" smtClean="0"/>
              <a:t>Then students were </a:t>
            </a:r>
            <a:r>
              <a:rPr lang="en-US" altLang="en-US" b="1" smtClean="0"/>
              <a:t>randomly assigned </a:t>
            </a:r>
            <a:r>
              <a:rPr lang="en-US" altLang="en-US" smtClean="0"/>
              <a:t>by period to classroom condition typical of whole class instruction</a:t>
            </a:r>
          </a:p>
          <a:p>
            <a:pPr lvl="2" eaLnBrk="1" hangingPunct="1">
              <a:lnSpc>
                <a:spcPct val="90000"/>
              </a:lnSpc>
            </a:pPr>
            <a:r>
              <a:rPr lang="en-US" altLang="en-US" smtClean="0"/>
              <a:t> Strategy group</a:t>
            </a:r>
          </a:p>
          <a:p>
            <a:pPr lvl="2" eaLnBrk="1" hangingPunct="1">
              <a:lnSpc>
                <a:spcPct val="90000"/>
              </a:lnSpc>
            </a:pPr>
            <a:r>
              <a:rPr lang="en-US" altLang="en-US" smtClean="0"/>
              <a:t> Comparison note-taking group</a:t>
            </a:r>
          </a:p>
          <a:p>
            <a:pPr marL="457200" indent="-457200" eaLnBrk="1" hangingPunct="1">
              <a:lnSpc>
                <a:spcPct val="90000"/>
              </a:lnSpc>
            </a:pPr>
            <a:r>
              <a:rPr lang="en-US" altLang="en-US" smtClean="0"/>
              <a:t>Researchers (</a:t>
            </a:r>
            <a:r>
              <a:rPr lang="en-US" altLang="en-US" i="1" smtClean="0"/>
              <a:t>n</a:t>
            </a:r>
            <a:r>
              <a:rPr lang="en-US" altLang="en-US" smtClean="0"/>
              <a:t>=3) provided instruction for the strategy group and teachers (</a:t>
            </a:r>
            <a:r>
              <a:rPr lang="en-US" altLang="en-US" i="1" smtClean="0"/>
              <a:t>n</a:t>
            </a:r>
            <a:r>
              <a:rPr lang="en-US" altLang="en-US" smtClean="0"/>
              <a:t>=2) provided instruction in the note-taking comparison group.</a:t>
            </a:r>
          </a:p>
          <a:p>
            <a:pPr lvl="1" eaLnBrk="1" hangingPunct="1">
              <a:lnSpc>
                <a:spcPct val="90000"/>
              </a:lnSpc>
            </a:pPr>
            <a:endParaRPr lang="en-US" altLang="en-US" smtClean="0"/>
          </a:p>
        </p:txBody>
      </p:sp>
    </p:spTree>
    <p:extLst>
      <p:ext uri="{BB962C8B-B14F-4D97-AF65-F5344CB8AC3E}">
        <p14:creationId xmlns:p14="http://schemas.microsoft.com/office/powerpoint/2010/main" val="42430277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Participants (</a:t>
            </a:r>
            <a:r>
              <a:rPr lang="en-US" altLang="en-US" i="1" smtClean="0"/>
              <a:t>N</a:t>
            </a:r>
            <a:r>
              <a:rPr lang="en-US" altLang="en-US" smtClean="0"/>
              <a:t> = 319)</a:t>
            </a:r>
          </a:p>
        </p:txBody>
      </p:sp>
      <p:sp>
        <p:nvSpPr>
          <p:cNvPr id="19459" name="Rectangle 3"/>
          <p:cNvSpPr>
            <a:spLocks noGrp="1" noChangeArrowheads="1"/>
          </p:cNvSpPr>
          <p:nvPr>
            <p:ph idx="1"/>
          </p:nvPr>
        </p:nvSpPr>
        <p:spPr/>
        <p:txBody>
          <a:bodyPr/>
          <a:lstStyle/>
          <a:p>
            <a:pPr eaLnBrk="1" hangingPunct="1">
              <a:lnSpc>
                <a:spcPct val="80000"/>
              </a:lnSpc>
            </a:pPr>
            <a:r>
              <a:rPr lang="en-US" altLang="en-US" smtClean="0"/>
              <a:t>Rural Middle School (6</a:t>
            </a:r>
            <a:r>
              <a:rPr lang="en-US" altLang="en-US" baseline="30000" smtClean="0"/>
              <a:t>th</a:t>
            </a:r>
            <a:r>
              <a:rPr lang="en-US" altLang="en-US" smtClean="0"/>
              <a:t> &amp; 7</a:t>
            </a:r>
            <a:r>
              <a:rPr lang="en-US" altLang="en-US" baseline="30000" smtClean="0"/>
              <a:t>th</a:t>
            </a:r>
            <a:r>
              <a:rPr lang="en-US" altLang="en-US" smtClean="0"/>
              <a:t> Grade)</a:t>
            </a:r>
          </a:p>
          <a:p>
            <a:pPr lvl="1" eaLnBrk="1" hangingPunct="1">
              <a:lnSpc>
                <a:spcPct val="80000"/>
              </a:lnSpc>
            </a:pPr>
            <a:r>
              <a:rPr lang="en-US" altLang="en-US" smtClean="0"/>
              <a:t>The two previous schools, now combined, received unsatisfactory ratings on their 2007 state report cards and did not meet adequate yearly progress.</a:t>
            </a:r>
          </a:p>
          <a:p>
            <a:pPr eaLnBrk="1" hangingPunct="1">
              <a:lnSpc>
                <a:spcPct val="80000"/>
              </a:lnSpc>
            </a:pPr>
            <a:r>
              <a:rPr lang="en-US" altLang="en-US" smtClean="0"/>
              <a:t>Gender (boys = 51%)</a:t>
            </a:r>
          </a:p>
          <a:p>
            <a:pPr eaLnBrk="1" hangingPunct="1">
              <a:lnSpc>
                <a:spcPct val="80000"/>
              </a:lnSpc>
            </a:pPr>
            <a:r>
              <a:rPr lang="en-US" altLang="en-US" smtClean="0"/>
              <a:t>Ethnicities of Students </a:t>
            </a:r>
          </a:p>
          <a:p>
            <a:pPr lvl="1" eaLnBrk="1" hangingPunct="1">
              <a:lnSpc>
                <a:spcPct val="80000"/>
              </a:lnSpc>
            </a:pPr>
            <a:r>
              <a:rPr lang="en-US" altLang="en-US" smtClean="0"/>
              <a:t>92% White </a:t>
            </a:r>
          </a:p>
          <a:p>
            <a:pPr lvl="1" eaLnBrk="1" hangingPunct="1">
              <a:lnSpc>
                <a:spcPct val="80000"/>
              </a:lnSpc>
            </a:pPr>
            <a:r>
              <a:rPr lang="en-US" altLang="en-US" smtClean="0"/>
              <a:t>3% African-American</a:t>
            </a:r>
          </a:p>
          <a:p>
            <a:pPr lvl="1" eaLnBrk="1" hangingPunct="1">
              <a:lnSpc>
                <a:spcPct val="80000"/>
              </a:lnSpc>
            </a:pPr>
            <a:r>
              <a:rPr lang="en-US" altLang="en-US" smtClean="0"/>
              <a:t>3% Hispanic</a:t>
            </a:r>
          </a:p>
          <a:p>
            <a:pPr lvl="1" eaLnBrk="1" hangingPunct="1">
              <a:lnSpc>
                <a:spcPct val="80000"/>
              </a:lnSpc>
            </a:pPr>
            <a:r>
              <a:rPr lang="en-US" altLang="en-US" smtClean="0"/>
              <a:t>&lt;1% Biracial</a:t>
            </a:r>
          </a:p>
          <a:p>
            <a:pPr lvl="1" eaLnBrk="1" hangingPunct="1">
              <a:lnSpc>
                <a:spcPct val="80000"/>
              </a:lnSpc>
            </a:pPr>
            <a:r>
              <a:rPr lang="en-US" altLang="en-US" smtClean="0"/>
              <a:t>&lt;1% Other</a:t>
            </a:r>
          </a:p>
          <a:p>
            <a:pPr eaLnBrk="1" hangingPunct="1">
              <a:lnSpc>
                <a:spcPct val="80000"/>
              </a:lnSpc>
            </a:pPr>
            <a:r>
              <a:rPr lang="en-US" altLang="en-US" smtClean="0"/>
              <a:t>32 Students with Disabilities (10%)</a:t>
            </a:r>
          </a:p>
          <a:p>
            <a:pPr lvl="1" eaLnBrk="1" hangingPunct="1">
              <a:lnSpc>
                <a:spcPct val="80000"/>
              </a:lnSpc>
            </a:pPr>
            <a:r>
              <a:rPr lang="en-US" altLang="en-US" smtClean="0"/>
              <a:t>LD, OHI</a:t>
            </a:r>
          </a:p>
          <a:p>
            <a:pPr eaLnBrk="1" hangingPunct="1">
              <a:lnSpc>
                <a:spcPct val="80000"/>
              </a:lnSpc>
            </a:pPr>
            <a:r>
              <a:rPr lang="en-US" altLang="en-US" smtClean="0"/>
              <a:t>47% Free or reduced Lunch</a:t>
            </a:r>
          </a:p>
        </p:txBody>
      </p:sp>
    </p:spTree>
    <p:extLst>
      <p:ext uri="{BB962C8B-B14F-4D97-AF65-F5344CB8AC3E}">
        <p14:creationId xmlns:p14="http://schemas.microsoft.com/office/powerpoint/2010/main" val="42480848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Strategy Condition</a:t>
            </a:r>
          </a:p>
        </p:txBody>
      </p:sp>
      <p:sp>
        <p:nvSpPr>
          <p:cNvPr id="20483" name="Rectangle 3"/>
          <p:cNvSpPr>
            <a:spLocks noGrp="1" noChangeArrowheads="1"/>
          </p:cNvSpPr>
          <p:nvPr>
            <p:ph idx="1"/>
          </p:nvPr>
        </p:nvSpPr>
        <p:spPr>
          <a:xfrm>
            <a:off x="990600" y="1752600"/>
            <a:ext cx="7693025" cy="4114800"/>
          </a:xfrm>
        </p:spPr>
        <p:txBody>
          <a:bodyPr/>
          <a:lstStyle/>
          <a:p>
            <a:pPr marL="476250" indent="-476250" eaLnBrk="1" hangingPunct="1">
              <a:lnSpc>
                <a:spcPct val="80000"/>
              </a:lnSpc>
            </a:pPr>
            <a:r>
              <a:rPr lang="en-US" altLang="en-US" sz="2100" b="1" dirty="0" smtClean="0"/>
              <a:t>QRAC-the-Code Strategy</a:t>
            </a:r>
          </a:p>
          <a:p>
            <a:pPr marL="857250" lvl="1" indent="-400050" eaLnBrk="1" hangingPunct="1">
              <a:lnSpc>
                <a:spcPct val="80000"/>
              </a:lnSpc>
              <a:buFont typeface="Wingdings" pitchFamily="2" charset="2"/>
              <a:buAutoNum type="arabicPeriod"/>
            </a:pPr>
            <a:r>
              <a:rPr lang="en-US" altLang="en-US" sz="1900" b="1" u="sng" dirty="0" smtClean="0"/>
              <a:t>Q</a:t>
            </a:r>
            <a:r>
              <a:rPr lang="en-US" altLang="en-US" sz="1900" dirty="0" smtClean="0"/>
              <a:t>UESTION (turn each heading into a question)</a:t>
            </a:r>
          </a:p>
          <a:p>
            <a:pPr marL="857250" lvl="1" indent="-400050" eaLnBrk="1" hangingPunct="1">
              <a:lnSpc>
                <a:spcPct val="80000"/>
              </a:lnSpc>
              <a:buFont typeface="Wingdings" pitchFamily="2" charset="2"/>
              <a:buAutoNum type="arabicPeriod"/>
            </a:pPr>
            <a:r>
              <a:rPr lang="en-US" altLang="en-US" sz="1900" b="1" u="sng" dirty="0" smtClean="0"/>
              <a:t>R</a:t>
            </a:r>
            <a:r>
              <a:rPr lang="en-US" altLang="en-US" sz="1900" dirty="0" smtClean="0"/>
              <a:t>EAD (read the section and STOP)</a:t>
            </a:r>
          </a:p>
          <a:p>
            <a:pPr marL="857250" lvl="1" indent="-400050" eaLnBrk="1" hangingPunct="1">
              <a:lnSpc>
                <a:spcPct val="80000"/>
              </a:lnSpc>
              <a:buFont typeface="Wingdings" pitchFamily="2" charset="2"/>
              <a:buAutoNum type="arabicPeriod"/>
            </a:pPr>
            <a:r>
              <a:rPr lang="en-US" altLang="en-US" sz="1900" b="1" u="sng" dirty="0" smtClean="0"/>
              <a:t>A</a:t>
            </a:r>
            <a:r>
              <a:rPr lang="en-US" altLang="en-US" sz="1900" dirty="0" smtClean="0"/>
              <a:t>NSWER (ask yourself: Can I answer my question?)</a:t>
            </a:r>
          </a:p>
          <a:p>
            <a:pPr marL="857250" lvl="1" indent="-400050" eaLnBrk="1" hangingPunct="1">
              <a:lnSpc>
                <a:spcPct val="80000"/>
              </a:lnSpc>
              <a:buFont typeface="Wingdings" pitchFamily="2" charset="2"/>
              <a:buAutoNum type="arabicPeriod"/>
            </a:pPr>
            <a:r>
              <a:rPr lang="en-US" altLang="en-US" sz="1900" b="1" u="sng" dirty="0" smtClean="0"/>
              <a:t>C</a:t>
            </a:r>
            <a:r>
              <a:rPr lang="en-US" altLang="en-US" sz="1900" dirty="0" smtClean="0"/>
              <a:t>HECK</a:t>
            </a:r>
            <a:r>
              <a:rPr lang="en-US" altLang="en-US" sz="1900" i="1" dirty="0" smtClean="0"/>
              <a:t> </a:t>
            </a:r>
            <a:r>
              <a:rPr lang="en-US" altLang="en-US" sz="1900" dirty="0" smtClean="0"/>
              <a:t>(check to be sure your answer was correct OR summarize section)</a:t>
            </a:r>
          </a:p>
          <a:p>
            <a:pPr marL="857250" lvl="1" indent="-400050" eaLnBrk="1" hangingPunct="1">
              <a:lnSpc>
                <a:spcPct val="80000"/>
              </a:lnSpc>
              <a:buFont typeface="Wingdings" pitchFamily="2" charset="2"/>
              <a:buNone/>
            </a:pPr>
            <a:endParaRPr lang="en-US" altLang="en-US" sz="1900" dirty="0" smtClean="0"/>
          </a:p>
          <a:p>
            <a:pPr marL="857250" lvl="1" indent="-400050" eaLnBrk="1" hangingPunct="1">
              <a:lnSpc>
                <a:spcPct val="80000"/>
              </a:lnSpc>
            </a:pPr>
            <a:r>
              <a:rPr lang="en-US" altLang="en-US" sz="1900" b="1" dirty="0" smtClean="0"/>
              <a:t>Fix-Up Steps</a:t>
            </a:r>
          </a:p>
          <a:p>
            <a:pPr marL="1295400" lvl="2" indent="-381000" eaLnBrk="1" hangingPunct="1">
              <a:lnSpc>
                <a:spcPct val="80000"/>
              </a:lnSpc>
              <a:buFont typeface="Wingdings" pitchFamily="2" charset="2"/>
              <a:buAutoNum type="arabicPeriod"/>
            </a:pPr>
            <a:r>
              <a:rPr lang="en-US" altLang="en-US" sz="1800" dirty="0" smtClean="0"/>
              <a:t>Did you understand the vocabulary? Look for bold words</a:t>
            </a:r>
          </a:p>
          <a:p>
            <a:pPr marL="1295400" lvl="2" indent="-381000" eaLnBrk="1" hangingPunct="1">
              <a:lnSpc>
                <a:spcPct val="80000"/>
              </a:lnSpc>
              <a:buFont typeface="Wingdings" pitchFamily="2" charset="2"/>
              <a:buAutoNum type="arabicPeriod"/>
            </a:pPr>
            <a:r>
              <a:rPr lang="en-US" altLang="en-US" sz="1800" dirty="0" smtClean="0"/>
              <a:t>Were there clues in the text features? Maps &amp; graphs</a:t>
            </a:r>
          </a:p>
          <a:p>
            <a:pPr marL="1295400" lvl="2" indent="-381000" eaLnBrk="1" hangingPunct="1">
              <a:lnSpc>
                <a:spcPct val="80000"/>
              </a:lnSpc>
              <a:buFont typeface="Wingdings" pitchFamily="2" charset="2"/>
              <a:buAutoNum type="arabicPeriod"/>
            </a:pPr>
            <a:r>
              <a:rPr lang="en-US" altLang="en-US" sz="1800" dirty="0" smtClean="0"/>
              <a:t>Do you know anything else about the topic? Prior knowledge</a:t>
            </a:r>
          </a:p>
          <a:p>
            <a:pPr marL="1295400" lvl="2" indent="-381000" eaLnBrk="1" hangingPunct="1">
              <a:lnSpc>
                <a:spcPct val="80000"/>
              </a:lnSpc>
              <a:buFont typeface="Wingdings" pitchFamily="2" charset="2"/>
              <a:buAutoNum type="arabicPeriod"/>
            </a:pPr>
            <a:r>
              <a:rPr lang="en-US" altLang="en-US" sz="1800" dirty="0" smtClean="0"/>
              <a:t>Was your question NOT answered? Try to summarize section:</a:t>
            </a:r>
          </a:p>
          <a:p>
            <a:pPr marL="1695450" lvl="3" indent="-323850" eaLnBrk="1" hangingPunct="1">
              <a:lnSpc>
                <a:spcPct val="80000"/>
              </a:lnSpc>
            </a:pPr>
            <a:r>
              <a:rPr lang="en-US" altLang="en-US" sz="1500" dirty="0" smtClean="0"/>
              <a:t>Who as the section about?</a:t>
            </a:r>
          </a:p>
          <a:p>
            <a:pPr marL="1695450" lvl="3" indent="-323850" eaLnBrk="1" hangingPunct="1">
              <a:lnSpc>
                <a:spcPct val="80000"/>
              </a:lnSpc>
            </a:pPr>
            <a:r>
              <a:rPr lang="en-US" altLang="en-US" sz="1500" dirty="0" smtClean="0"/>
              <a:t>What happened in the section</a:t>
            </a:r>
          </a:p>
          <a:p>
            <a:pPr marL="1695450" lvl="3" indent="-323850" eaLnBrk="1" hangingPunct="1">
              <a:lnSpc>
                <a:spcPct val="80000"/>
              </a:lnSpc>
            </a:pPr>
            <a:r>
              <a:rPr lang="en-US" altLang="en-US" sz="1500" dirty="0" smtClean="0"/>
              <a:t>Tell what the section was about in less than 2 sentences.</a:t>
            </a:r>
          </a:p>
          <a:p>
            <a:pPr marL="1295400" lvl="2" indent="-381000" eaLnBrk="1" hangingPunct="1">
              <a:lnSpc>
                <a:spcPct val="80000"/>
              </a:lnSpc>
              <a:buFont typeface="Wingdings" pitchFamily="2" charset="2"/>
              <a:buAutoNum type="arabicPeriod"/>
            </a:pPr>
            <a:r>
              <a:rPr lang="en-US" altLang="en-US" sz="1800" dirty="0" smtClean="0"/>
              <a:t>Really, really stuck? Reread section</a:t>
            </a:r>
            <a:endParaRPr lang="en-US" altLang="en-US" dirty="0" smtClean="0"/>
          </a:p>
        </p:txBody>
      </p:sp>
    </p:spTree>
    <p:extLst>
      <p:ext uri="{BB962C8B-B14F-4D97-AF65-F5344CB8AC3E}">
        <p14:creationId xmlns:p14="http://schemas.microsoft.com/office/powerpoint/2010/main" val="204713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a trip to the bookstore…</a:t>
            </a:r>
            <a:endParaRPr lang="en-US" dirty="0"/>
          </a:p>
        </p:txBody>
      </p:sp>
      <p:pic>
        <p:nvPicPr>
          <p:cNvPr id="6" name="Picture 5" title="Picture of a bookstore"/>
          <p:cNvPicPr>
            <a:picLocks noChangeAspect="1"/>
          </p:cNvPicPr>
          <p:nvPr/>
        </p:nvPicPr>
        <p:blipFill>
          <a:blip r:embed="rId3"/>
          <a:stretch>
            <a:fillRect/>
          </a:stretch>
        </p:blipFill>
        <p:spPr>
          <a:xfrm>
            <a:off x="1298222" y="1728611"/>
            <a:ext cx="6603999" cy="4402666"/>
          </a:xfrm>
          <a:prstGeom prst="rect">
            <a:avLst/>
          </a:prstGeom>
        </p:spPr>
      </p:pic>
    </p:spTree>
    <p:extLst>
      <p:ext uri="{BB962C8B-B14F-4D97-AF65-F5344CB8AC3E}">
        <p14:creationId xmlns:p14="http://schemas.microsoft.com/office/powerpoint/2010/main" val="26948185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1"/>
          <p:cNvSpPr>
            <a:spLocks noGrp="1" noChangeArrowheads="1"/>
          </p:cNvSpPr>
          <p:nvPr>
            <p:ph type="title"/>
          </p:nvPr>
        </p:nvSpPr>
        <p:spPr>
          <a:xfrm>
            <a:off x="1295400" y="152400"/>
            <a:ext cx="7313613" cy="1143000"/>
          </a:xfrm>
          <a:noFill/>
        </p:spPr>
        <p:txBody>
          <a:bodyPr/>
          <a:lstStyle/>
          <a:p>
            <a:pPr eaLnBrk="1" hangingPunct="1"/>
            <a:r>
              <a:rPr lang="en-US" altLang="en-US" smtClean="0"/>
              <a:t>Strategy Materials</a:t>
            </a:r>
          </a:p>
        </p:txBody>
      </p:sp>
      <p:sp>
        <p:nvSpPr>
          <p:cNvPr id="21509" name="Rectangle 8"/>
          <p:cNvSpPr>
            <a:spLocks noChangeArrowheads="1"/>
          </p:cNvSpPr>
          <p:nvPr/>
        </p:nvSpPr>
        <p:spPr bwMode="auto">
          <a:xfrm>
            <a:off x="762000" y="6477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0099"/>
              </a:buClr>
              <a:buFont typeface="Wingdings" pitchFamily="2" charset="2"/>
              <a:buChar char="¡"/>
              <a:defRPr sz="2500">
                <a:solidFill>
                  <a:schemeClr val="tx1"/>
                </a:solidFill>
                <a:latin typeface="Verdana" pitchFamily="34" charset="0"/>
              </a:defRPr>
            </a:lvl1pPr>
            <a:lvl2pPr marL="742950" indent="-285750">
              <a:spcBef>
                <a:spcPct val="20000"/>
              </a:spcBef>
              <a:buClr>
                <a:srgbClr val="000099"/>
              </a:buClr>
              <a:buFont typeface="Wingdings" pitchFamily="2" charset="2"/>
              <a:buChar char="l"/>
              <a:defRPr sz="2100">
                <a:solidFill>
                  <a:schemeClr val="tx1"/>
                </a:solidFill>
                <a:latin typeface="Verdana" pitchFamily="34" charset="0"/>
              </a:defRPr>
            </a:lvl2pPr>
            <a:lvl3pPr marL="1143000" indent="-228600">
              <a:spcBef>
                <a:spcPct val="20000"/>
              </a:spcBef>
              <a:buClr>
                <a:srgbClr val="000099"/>
              </a:buClr>
              <a:buFont typeface="Wingdings" pitchFamily="2" charset="2"/>
              <a:buChar char="¡"/>
              <a:defRPr sz="2000">
                <a:solidFill>
                  <a:schemeClr val="tx1"/>
                </a:solidFill>
                <a:latin typeface="Verdana" pitchFamily="34" charset="0"/>
              </a:defRPr>
            </a:lvl3pPr>
            <a:lvl4pPr marL="1600200" indent="-228600">
              <a:spcBef>
                <a:spcPct val="20000"/>
              </a:spcBef>
              <a:buClr>
                <a:srgbClr val="000099"/>
              </a:buClr>
              <a:buFont typeface="Wingdings" pitchFamily="2" charset="2"/>
              <a:buChar char="l"/>
              <a:defRPr sz="1700">
                <a:solidFill>
                  <a:schemeClr val="tx1"/>
                </a:solidFill>
                <a:latin typeface="Verdana" pitchFamily="34" charset="0"/>
              </a:defRPr>
            </a:lvl4pPr>
            <a:lvl5pPr marL="2057400" indent="-228600">
              <a:spcBef>
                <a:spcPct val="20000"/>
              </a:spcBef>
              <a:buClr>
                <a:srgbClr val="000099"/>
              </a:buClr>
              <a:buFont typeface="Wingdings" pitchFamily="2" charset="2"/>
              <a:buChar char="¡"/>
              <a:defRPr sz="1700">
                <a:solidFill>
                  <a:schemeClr val="tx1"/>
                </a:solidFill>
                <a:latin typeface="Verdana" pitchFamily="34" charset="0"/>
              </a:defRPr>
            </a:lvl5pPr>
            <a:lvl6pPr marL="25146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6pPr>
            <a:lvl7pPr marL="29718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7pPr>
            <a:lvl8pPr marL="34290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8pPr>
            <a:lvl9pPr marL="38862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9pPr>
          </a:lstStyle>
          <a:p>
            <a:pPr lvl="1" fontAlgn="base">
              <a:spcAft>
                <a:spcPct val="0"/>
              </a:spcAft>
              <a:buFont typeface="Wingdings" pitchFamily="2" charset="2"/>
              <a:buNone/>
            </a:pPr>
            <a:r>
              <a:rPr lang="en-US" altLang="en-US" sz="1900" b="1">
                <a:solidFill>
                  <a:srgbClr val="000000"/>
                </a:solidFill>
              </a:rPr>
              <a:t>Notes Sheet</a:t>
            </a:r>
          </a:p>
        </p:txBody>
      </p:sp>
      <p:pic>
        <p:nvPicPr>
          <p:cNvPr id="21506" name="Picture 5" descr="Sample of notes sheet for a science chapt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4495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7"/>
          <p:cNvSpPr>
            <a:spLocks noGrp="1" noChangeArrowheads="1"/>
          </p:cNvSpPr>
          <p:nvPr>
            <p:ph type="body" idx="1"/>
          </p:nvPr>
        </p:nvSpPr>
        <p:spPr>
          <a:xfrm>
            <a:off x="4953000" y="6505575"/>
            <a:ext cx="3505200" cy="457200"/>
          </a:xfrm>
          <a:noFill/>
        </p:spPr>
        <p:txBody>
          <a:bodyPr/>
          <a:lstStyle/>
          <a:p>
            <a:pPr lvl="1" eaLnBrk="1" hangingPunct="1">
              <a:lnSpc>
                <a:spcPct val="90000"/>
              </a:lnSpc>
              <a:buFont typeface="Wingdings" pitchFamily="2" charset="2"/>
              <a:buNone/>
            </a:pPr>
            <a:r>
              <a:rPr lang="en-US" altLang="en-US" sz="1900" b="1" smtClean="0"/>
              <a:t>Strategy Sheet</a:t>
            </a:r>
          </a:p>
        </p:txBody>
      </p:sp>
      <p:pic>
        <p:nvPicPr>
          <p:cNvPr id="21507" name="Picture 6" descr="Sample of a strategy she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3" descr="&quot; &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0856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No Strategy Condition</a:t>
            </a:r>
          </a:p>
        </p:txBody>
      </p:sp>
      <p:sp>
        <p:nvSpPr>
          <p:cNvPr id="27651" name="Rectangle 3"/>
          <p:cNvSpPr>
            <a:spLocks noGrp="1" noChangeArrowheads="1"/>
          </p:cNvSpPr>
          <p:nvPr>
            <p:ph idx="1"/>
          </p:nvPr>
        </p:nvSpPr>
        <p:spPr/>
        <p:txBody>
          <a:bodyPr/>
          <a:lstStyle/>
          <a:p>
            <a:pPr marL="457200" indent="-457200" eaLnBrk="1" hangingPunct="1">
              <a:defRPr/>
            </a:pPr>
            <a:r>
              <a:rPr lang="en-US" altLang="en-US" dirty="0" smtClean="0"/>
              <a:t>Typical classroom instruction (independent reading and note taking)</a:t>
            </a:r>
          </a:p>
          <a:p>
            <a:pPr eaLnBrk="1" hangingPunct="1">
              <a:buFont typeface="Wingdings" pitchFamily="2" charset="2"/>
              <a:buNone/>
              <a:defRPr/>
            </a:pPr>
            <a:endParaRPr lang="en-US" altLang="en-US" sz="1800" dirty="0" smtClean="0"/>
          </a:p>
          <a:p>
            <a:pPr lvl="1" eaLnBrk="1" hangingPunct="1">
              <a:defRPr/>
            </a:pPr>
            <a:r>
              <a:rPr lang="en-US" altLang="en-US" dirty="0" smtClean="0"/>
              <a:t>Materials</a:t>
            </a:r>
          </a:p>
          <a:p>
            <a:pPr lvl="2" eaLnBrk="1" hangingPunct="1">
              <a:defRPr/>
            </a:pPr>
            <a:r>
              <a:rPr lang="en-US" altLang="en-US" dirty="0" smtClean="0"/>
              <a:t>Social Studies textbook</a:t>
            </a:r>
          </a:p>
          <a:p>
            <a:pPr lvl="2" eaLnBrk="1" hangingPunct="1">
              <a:defRPr/>
            </a:pPr>
            <a:r>
              <a:rPr lang="en-US" altLang="en-US" dirty="0" smtClean="0"/>
              <a:t>Notebook paper</a:t>
            </a:r>
          </a:p>
          <a:p>
            <a:pPr lvl="2" eaLnBrk="1" hangingPunct="1">
              <a:defRPr/>
            </a:pPr>
            <a:r>
              <a:rPr lang="en-US" altLang="en-US" dirty="0" smtClean="0"/>
              <a:t>Social Studies related crossword with novel content for those finishing reading early.</a:t>
            </a:r>
          </a:p>
          <a:p>
            <a:pPr lvl="1" eaLnBrk="1" hangingPunct="1">
              <a:defRPr/>
            </a:pPr>
            <a:r>
              <a:rPr lang="en-US" altLang="en-US" dirty="0" smtClean="0"/>
              <a:t>Students were directed to:</a:t>
            </a:r>
          </a:p>
          <a:p>
            <a:pPr lvl="2" eaLnBrk="1" hangingPunct="1">
              <a:defRPr/>
            </a:pPr>
            <a:r>
              <a:rPr lang="en-US" altLang="en-US" dirty="0" smtClean="0"/>
              <a:t>“Read to page __ and record </a:t>
            </a:r>
            <a:r>
              <a:rPr lang="en-US" altLang="en-US" b="1" dirty="0" smtClean="0"/>
              <a:t>three main points </a:t>
            </a:r>
            <a:r>
              <a:rPr lang="en-US" altLang="en-US" dirty="0" smtClean="0"/>
              <a:t>from the readings and any other notes that you think will help you understand what you read.”</a:t>
            </a:r>
          </a:p>
          <a:p>
            <a:pPr eaLnBrk="1" hangingPunct="1">
              <a:defRPr/>
            </a:pPr>
            <a:endParaRPr lang="en-US" altLang="en-US" dirty="0" smtClean="0"/>
          </a:p>
          <a:p>
            <a:pPr lvl="3" eaLnBrk="1" hangingPunct="1">
              <a:defRPr/>
            </a:pPr>
            <a:endParaRPr lang="en-US" altLang="en-US" dirty="0" smtClean="0"/>
          </a:p>
        </p:txBody>
      </p:sp>
    </p:spTree>
    <p:extLst>
      <p:ext uri="{BB962C8B-B14F-4D97-AF65-F5344CB8AC3E}">
        <p14:creationId xmlns:p14="http://schemas.microsoft.com/office/powerpoint/2010/main" val="38947052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Data Analysis</a:t>
            </a:r>
          </a:p>
        </p:txBody>
      </p:sp>
      <p:sp>
        <p:nvSpPr>
          <p:cNvPr id="23555" name="Rectangle 3"/>
          <p:cNvSpPr>
            <a:spLocks noGrp="1" noChangeArrowheads="1"/>
          </p:cNvSpPr>
          <p:nvPr>
            <p:ph idx="1"/>
          </p:nvPr>
        </p:nvSpPr>
        <p:spPr/>
        <p:txBody>
          <a:bodyPr/>
          <a:lstStyle/>
          <a:p>
            <a:pPr marL="457200" indent="-457200" eaLnBrk="1" hangingPunct="1"/>
            <a:r>
              <a:rPr lang="en-US" altLang="en-US" sz="2400" smtClean="0"/>
              <a:t>Pre-test data with instructional groups as </a:t>
            </a:r>
            <a:r>
              <a:rPr lang="en-US" altLang="en-US" sz="2400" b="1" smtClean="0"/>
              <a:t>nested factor within condition</a:t>
            </a:r>
            <a:r>
              <a:rPr lang="en-US" altLang="en-US" sz="2400" smtClean="0"/>
              <a:t>:</a:t>
            </a:r>
          </a:p>
          <a:p>
            <a:pPr lvl="1" eaLnBrk="1" hangingPunct="1"/>
            <a:r>
              <a:rPr lang="en-US" altLang="en-US" sz="2000" smtClean="0"/>
              <a:t>Significant differences </a:t>
            </a:r>
            <a:r>
              <a:rPr lang="en-US" altLang="en-US" sz="2000" b="1" i="1" u="sng" smtClean="0"/>
              <a:t>were not</a:t>
            </a:r>
            <a:r>
              <a:rPr lang="en-US" altLang="en-US" sz="2000" smtClean="0"/>
              <a:t> observed for condition, </a:t>
            </a:r>
            <a:r>
              <a:rPr lang="en-US" altLang="en-US" sz="2000" i="1" smtClean="0"/>
              <a:t>F</a:t>
            </a:r>
            <a:r>
              <a:rPr lang="en-US" altLang="en-US" sz="2000" smtClean="0"/>
              <a:t>(1,314) = 2.95, </a:t>
            </a:r>
            <a:r>
              <a:rPr lang="en-US" altLang="en-US" sz="2000" i="1" smtClean="0"/>
              <a:t>p </a:t>
            </a:r>
            <a:r>
              <a:rPr lang="en-US" altLang="en-US" sz="2000" smtClean="0"/>
              <a:t>= .087.</a:t>
            </a:r>
          </a:p>
          <a:p>
            <a:pPr lvl="1" eaLnBrk="1" hangingPunct="1"/>
            <a:r>
              <a:rPr lang="en-US" altLang="en-US" sz="2000" smtClean="0"/>
              <a:t>Significant differences </a:t>
            </a:r>
            <a:r>
              <a:rPr lang="en-US" altLang="en-US" sz="2000" b="1" i="1" u="sng" smtClean="0"/>
              <a:t>were</a:t>
            </a:r>
            <a:r>
              <a:rPr lang="en-US" altLang="en-US" sz="2000" smtClean="0"/>
              <a:t> observed between instructional groups, </a:t>
            </a:r>
            <a:r>
              <a:rPr lang="en-US" altLang="en-US" sz="2000" i="1" smtClean="0"/>
              <a:t>F</a:t>
            </a:r>
            <a:r>
              <a:rPr lang="en-US" altLang="en-US" sz="2000" smtClean="0"/>
              <a:t>(1,314) = 1.83, </a:t>
            </a:r>
            <a:r>
              <a:rPr lang="en-US" altLang="en-US" sz="2000" i="1" smtClean="0"/>
              <a:t>p</a:t>
            </a:r>
            <a:r>
              <a:rPr lang="en-US" altLang="en-US" sz="2000" smtClean="0"/>
              <a:t> = .014, </a:t>
            </a:r>
            <a:r>
              <a:rPr lang="en-US" altLang="en-US" sz="2000" b="1" smtClean="0"/>
              <a:t>and</a:t>
            </a:r>
            <a:r>
              <a:rPr lang="en-US" altLang="en-US" sz="2000" smtClean="0"/>
              <a:t> between general and special education students, </a:t>
            </a:r>
            <a:r>
              <a:rPr lang="en-US" altLang="en-US" sz="2000" i="1" smtClean="0"/>
              <a:t>F</a:t>
            </a:r>
            <a:r>
              <a:rPr lang="en-US" altLang="en-US" sz="2000" smtClean="0"/>
              <a:t>(1,314) = 6.92, </a:t>
            </a:r>
            <a:r>
              <a:rPr lang="en-US" altLang="en-US" sz="2000" i="1" smtClean="0"/>
              <a:t>p</a:t>
            </a:r>
            <a:r>
              <a:rPr lang="en-US" altLang="en-US" sz="2000" smtClean="0"/>
              <a:t> = .009.</a:t>
            </a:r>
          </a:p>
          <a:p>
            <a:pPr lvl="1" eaLnBrk="1" hangingPunct="1"/>
            <a:r>
              <a:rPr lang="en-US" altLang="en-US" sz="2000" smtClean="0"/>
              <a:t>Therefore, </a:t>
            </a:r>
            <a:r>
              <a:rPr lang="en-US" altLang="en-US" sz="2000" b="1" i="1" u="sng" smtClean="0"/>
              <a:t>gain scores</a:t>
            </a:r>
            <a:r>
              <a:rPr lang="en-US" altLang="en-US" sz="2000" smtClean="0"/>
              <a:t> are used instead of post-test scores for all subsequent analysis</a:t>
            </a:r>
          </a:p>
        </p:txBody>
      </p:sp>
    </p:spTree>
    <p:extLst>
      <p:ext uri="{BB962C8B-B14F-4D97-AF65-F5344CB8AC3E}">
        <p14:creationId xmlns:p14="http://schemas.microsoft.com/office/powerpoint/2010/main" val="19481911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smtClean="0"/>
              <a:t>Results  </a:t>
            </a:r>
            <a:endParaRPr lang="en-US" altLang="en-US" dirty="0" smtClean="0"/>
          </a:p>
        </p:txBody>
      </p:sp>
      <p:sp>
        <p:nvSpPr>
          <p:cNvPr id="24579" name="Rectangle 4"/>
          <p:cNvSpPr>
            <a:spLocks noGrp="1" noChangeArrowheads="1"/>
          </p:cNvSpPr>
          <p:nvPr>
            <p:ph idx="1"/>
          </p:nvPr>
        </p:nvSpPr>
        <p:spPr>
          <a:xfrm>
            <a:off x="990600" y="1600200"/>
            <a:ext cx="8153400" cy="4114800"/>
          </a:xfrm>
          <a:noFill/>
        </p:spPr>
        <p:txBody>
          <a:bodyPr/>
          <a:lstStyle/>
          <a:p>
            <a:pPr marL="457200" indent="-457200" eaLnBrk="1" hangingPunct="1">
              <a:spcAft>
                <a:spcPts val="600"/>
              </a:spcAft>
            </a:pPr>
            <a:r>
              <a:rPr lang="en-US" altLang="en-US" sz="2400" dirty="0" smtClean="0"/>
              <a:t>Students in the strategy group outperformed students in the no strategy group on the </a:t>
            </a:r>
            <a:r>
              <a:rPr lang="en-US" altLang="en-US" sz="2400" b="1" i="1" u="sng" dirty="0" smtClean="0"/>
              <a:t>Content Test</a:t>
            </a:r>
            <a:r>
              <a:rPr lang="en-US" altLang="en-US" sz="2400" dirty="0" smtClean="0"/>
              <a:t> </a:t>
            </a:r>
          </a:p>
          <a:p>
            <a:pPr marL="457200" indent="-457200" eaLnBrk="1" hangingPunct="1"/>
            <a:r>
              <a:rPr lang="en-US" altLang="en-US" sz="2400" dirty="0" smtClean="0"/>
              <a:t>2 condition (strategy, no strategy) by 2 group (general, special education) ANOVA using gain scores with instructional group treated as a </a:t>
            </a:r>
            <a:r>
              <a:rPr lang="en-US" altLang="en-US" sz="2400" b="1" dirty="0" smtClean="0"/>
              <a:t>nested factor within condition</a:t>
            </a:r>
            <a:r>
              <a:rPr lang="en-US" altLang="en-US" sz="2400" baseline="30000" dirty="0" smtClean="0"/>
              <a:t>1</a:t>
            </a:r>
            <a:r>
              <a:rPr lang="en-US" altLang="en-US" sz="2400" dirty="0" smtClean="0"/>
              <a:t>:</a:t>
            </a:r>
          </a:p>
          <a:p>
            <a:pPr lvl="1" eaLnBrk="1" hangingPunct="1">
              <a:buFont typeface="Wingdings" pitchFamily="2" charset="2"/>
              <a:buNone/>
            </a:pPr>
            <a:endParaRPr lang="en-US" altLang="en-US" sz="1200" dirty="0" smtClean="0"/>
          </a:p>
          <a:p>
            <a:pPr lvl="1" eaLnBrk="1" hangingPunct="1"/>
            <a:r>
              <a:rPr lang="en-US" altLang="en-US" sz="2000" dirty="0" smtClean="0"/>
              <a:t>Statistically significant main effect:</a:t>
            </a:r>
            <a:endParaRPr lang="en-US" altLang="en-US" sz="2000" i="1" dirty="0" smtClean="0"/>
          </a:p>
          <a:p>
            <a:pPr lvl="2" eaLnBrk="1" hangingPunct="1">
              <a:buSzPct val="40000"/>
            </a:pPr>
            <a:r>
              <a:rPr lang="en-US" altLang="en-US" i="1" dirty="0" smtClean="0"/>
              <a:t>F(1,293) = 7.40, p=.007</a:t>
            </a:r>
          </a:p>
          <a:p>
            <a:pPr lvl="2" eaLnBrk="1" hangingPunct="1">
              <a:buSzPct val="40000"/>
            </a:pPr>
            <a:r>
              <a:rPr lang="en-US" altLang="en-US" b="1" i="1" dirty="0" smtClean="0"/>
              <a:t>ES</a:t>
            </a:r>
            <a:r>
              <a:rPr lang="en-US" altLang="en-US" b="1" dirty="0" smtClean="0"/>
              <a:t> = .48 (moderate)</a:t>
            </a:r>
          </a:p>
        </p:txBody>
      </p:sp>
      <p:sp>
        <p:nvSpPr>
          <p:cNvPr id="24581" name="Text Box 9"/>
          <p:cNvSpPr txBox="1">
            <a:spLocks noChangeArrowheads="1"/>
          </p:cNvSpPr>
          <p:nvPr/>
        </p:nvSpPr>
        <p:spPr bwMode="auto">
          <a:xfrm>
            <a:off x="0" y="60198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Font typeface="Wingdings" pitchFamily="2" charset="2"/>
              <a:buChar char="¡"/>
              <a:defRPr sz="2500">
                <a:solidFill>
                  <a:schemeClr val="tx1"/>
                </a:solidFill>
                <a:latin typeface="Verdana" pitchFamily="34" charset="0"/>
              </a:defRPr>
            </a:lvl1pPr>
            <a:lvl2pPr marL="742950" indent="-285750">
              <a:spcBef>
                <a:spcPct val="20000"/>
              </a:spcBef>
              <a:buClr>
                <a:srgbClr val="000099"/>
              </a:buClr>
              <a:buFont typeface="Wingdings" pitchFamily="2" charset="2"/>
              <a:buChar char="l"/>
              <a:defRPr sz="2100">
                <a:solidFill>
                  <a:schemeClr val="tx1"/>
                </a:solidFill>
                <a:latin typeface="Verdana" pitchFamily="34" charset="0"/>
              </a:defRPr>
            </a:lvl2pPr>
            <a:lvl3pPr marL="1143000" indent="-228600">
              <a:spcBef>
                <a:spcPct val="20000"/>
              </a:spcBef>
              <a:buClr>
                <a:srgbClr val="000099"/>
              </a:buClr>
              <a:buFont typeface="Wingdings" pitchFamily="2" charset="2"/>
              <a:buChar char="¡"/>
              <a:defRPr sz="2000">
                <a:solidFill>
                  <a:schemeClr val="tx1"/>
                </a:solidFill>
                <a:latin typeface="Verdana" pitchFamily="34" charset="0"/>
              </a:defRPr>
            </a:lvl3pPr>
            <a:lvl4pPr marL="1600200" indent="-228600">
              <a:spcBef>
                <a:spcPct val="20000"/>
              </a:spcBef>
              <a:buClr>
                <a:srgbClr val="000099"/>
              </a:buClr>
              <a:buFont typeface="Wingdings" pitchFamily="2" charset="2"/>
              <a:buChar char="l"/>
              <a:defRPr sz="1700">
                <a:solidFill>
                  <a:schemeClr val="tx1"/>
                </a:solidFill>
                <a:latin typeface="Verdana" pitchFamily="34" charset="0"/>
              </a:defRPr>
            </a:lvl4pPr>
            <a:lvl5pPr marL="2057400" indent="-228600">
              <a:spcBef>
                <a:spcPct val="20000"/>
              </a:spcBef>
              <a:buClr>
                <a:srgbClr val="000099"/>
              </a:buClr>
              <a:buFont typeface="Wingdings" pitchFamily="2" charset="2"/>
              <a:buChar char="¡"/>
              <a:defRPr sz="1700">
                <a:solidFill>
                  <a:schemeClr val="tx1"/>
                </a:solidFill>
                <a:latin typeface="Verdana" pitchFamily="34" charset="0"/>
              </a:defRPr>
            </a:lvl5pPr>
            <a:lvl6pPr marL="25146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6pPr>
            <a:lvl7pPr marL="29718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7pPr>
            <a:lvl8pPr marL="34290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8pPr>
            <a:lvl9pPr marL="38862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9pPr>
          </a:lstStyle>
          <a:p>
            <a:pPr eaLnBrk="0" fontAlgn="base" hangingPunct="0">
              <a:spcBef>
                <a:spcPct val="50000"/>
              </a:spcBef>
              <a:spcAft>
                <a:spcPct val="0"/>
              </a:spcAft>
              <a:buClrTx/>
              <a:buFontTx/>
              <a:buNone/>
            </a:pPr>
            <a:r>
              <a:rPr lang="en-US" altLang="en-US" sz="1400">
                <a:solidFill>
                  <a:srgbClr val="000000"/>
                </a:solidFill>
              </a:rPr>
              <a:t>1Parallel analyses using ANCOVA of post-test scores with pre-test as covariate and instructional groups treated as a nested factor within condition yielded an identical main effect, and no statistically significant effect for instructional groups nested within treatment. </a:t>
            </a:r>
          </a:p>
        </p:txBody>
      </p:sp>
    </p:spTree>
    <p:extLst>
      <p:ext uri="{BB962C8B-B14F-4D97-AF65-F5344CB8AC3E}">
        <p14:creationId xmlns:p14="http://schemas.microsoft.com/office/powerpoint/2010/main" val="7259459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en-US" altLang="en-US" dirty="0" smtClean="0"/>
              <a:t>Results</a:t>
            </a:r>
            <a:r>
              <a:rPr lang="en-US" dirty="0"/>
              <a:t> (continued)</a:t>
            </a:r>
            <a:endParaRPr lang="en-US" altLang="en-US" dirty="0" smtClean="0"/>
          </a:p>
        </p:txBody>
      </p:sp>
      <p:sp>
        <p:nvSpPr>
          <p:cNvPr id="25604" name="Rectangle 7"/>
          <p:cNvSpPr>
            <a:spLocks noChangeArrowheads="1"/>
          </p:cNvSpPr>
          <p:nvPr/>
        </p:nvSpPr>
        <p:spPr bwMode="auto">
          <a:xfrm>
            <a:off x="1066800" y="1676400"/>
            <a:ext cx="80772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rgbClr val="000099"/>
              </a:buClr>
              <a:buFont typeface="Wingdings" pitchFamily="2" charset="2"/>
              <a:buChar char="¡"/>
              <a:defRPr sz="2500">
                <a:solidFill>
                  <a:schemeClr val="tx1"/>
                </a:solidFill>
                <a:latin typeface="Verdana" pitchFamily="34" charset="0"/>
              </a:defRPr>
            </a:lvl1pPr>
            <a:lvl2pPr marL="742950" indent="-285750">
              <a:spcBef>
                <a:spcPct val="20000"/>
              </a:spcBef>
              <a:buClr>
                <a:srgbClr val="000099"/>
              </a:buClr>
              <a:buFont typeface="Wingdings" pitchFamily="2" charset="2"/>
              <a:buChar char="l"/>
              <a:defRPr sz="2100">
                <a:solidFill>
                  <a:schemeClr val="tx1"/>
                </a:solidFill>
                <a:latin typeface="Verdana" pitchFamily="34" charset="0"/>
              </a:defRPr>
            </a:lvl2pPr>
            <a:lvl3pPr marL="1143000" indent="-228600">
              <a:spcBef>
                <a:spcPct val="20000"/>
              </a:spcBef>
              <a:buClr>
                <a:srgbClr val="000099"/>
              </a:buClr>
              <a:buFont typeface="Wingdings" pitchFamily="2" charset="2"/>
              <a:buChar char="¡"/>
              <a:defRPr sz="2000">
                <a:solidFill>
                  <a:schemeClr val="tx1"/>
                </a:solidFill>
                <a:latin typeface="Verdana" pitchFamily="34" charset="0"/>
              </a:defRPr>
            </a:lvl3pPr>
            <a:lvl4pPr marL="1600200" indent="-228600">
              <a:spcBef>
                <a:spcPct val="20000"/>
              </a:spcBef>
              <a:buClr>
                <a:srgbClr val="000099"/>
              </a:buClr>
              <a:buFont typeface="Wingdings" pitchFamily="2" charset="2"/>
              <a:buChar char="l"/>
              <a:defRPr sz="1700">
                <a:solidFill>
                  <a:schemeClr val="tx1"/>
                </a:solidFill>
                <a:latin typeface="Verdana" pitchFamily="34" charset="0"/>
              </a:defRPr>
            </a:lvl4pPr>
            <a:lvl5pPr marL="2057400" indent="-228600">
              <a:spcBef>
                <a:spcPct val="20000"/>
              </a:spcBef>
              <a:buClr>
                <a:srgbClr val="000099"/>
              </a:buClr>
              <a:buFont typeface="Wingdings" pitchFamily="2" charset="2"/>
              <a:buChar char="¡"/>
              <a:defRPr sz="1700">
                <a:solidFill>
                  <a:schemeClr val="tx1"/>
                </a:solidFill>
                <a:latin typeface="Verdana" pitchFamily="34" charset="0"/>
              </a:defRPr>
            </a:lvl5pPr>
            <a:lvl6pPr marL="25146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6pPr>
            <a:lvl7pPr marL="29718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7pPr>
            <a:lvl8pPr marL="34290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8pPr>
            <a:lvl9pPr marL="3886200" indent="-228600" eaLnBrk="0" fontAlgn="base" hangingPunct="0">
              <a:spcBef>
                <a:spcPct val="20000"/>
              </a:spcBef>
              <a:spcAft>
                <a:spcPct val="0"/>
              </a:spcAft>
              <a:buClr>
                <a:srgbClr val="000099"/>
              </a:buClr>
              <a:buFont typeface="Wingdings" pitchFamily="2" charset="2"/>
              <a:buChar char="¡"/>
              <a:defRPr sz="1700">
                <a:solidFill>
                  <a:schemeClr val="tx1"/>
                </a:solidFill>
                <a:latin typeface="Verdana" pitchFamily="34" charset="0"/>
              </a:defRPr>
            </a:lvl9pPr>
          </a:lstStyle>
          <a:p>
            <a:pPr fontAlgn="base">
              <a:spcAft>
                <a:spcPct val="0"/>
              </a:spcAft>
            </a:pPr>
            <a:r>
              <a:rPr lang="en-US" altLang="en-US">
                <a:solidFill>
                  <a:srgbClr val="000000"/>
                </a:solidFill>
              </a:rPr>
              <a:t>Gain Scores: Condition and Student Type</a:t>
            </a:r>
          </a:p>
        </p:txBody>
      </p:sp>
      <p:pic>
        <p:nvPicPr>
          <p:cNvPr id="15362" name="Picture 2" descr="Bar graph showing that students in all environments (gen ed, special ed, and ESOL) scored better when they used a strategy vs. no strateg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4800" y="2336800"/>
            <a:ext cx="637540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3805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z="4000" smtClean="0"/>
              <a:t>Conclusions</a:t>
            </a:r>
          </a:p>
        </p:txBody>
      </p:sp>
      <p:sp>
        <p:nvSpPr>
          <p:cNvPr id="26627" name="Rectangle 3"/>
          <p:cNvSpPr>
            <a:spLocks noGrp="1" noChangeArrowheads="1"/>
          </p:cNvSpPr>
          <p:nvPr>
            <p:ph idx="1"/>
          </p:nvPr>
        </p:nvSpPr>
        <p:spPr>
          <a:xfrm>
            <a:off x="990600" y="1827213"/>
            <a:ext cx="7693025" cy="4114800"/>
          </a:xfrm>
        </p:spPr>
        <p:txBody>
          <a:bodyPr/>
          <a:lstStyle/>
          <a:p>
            <a:pPr marL="457200" indent="-457200" eaLnBrk="1" hangingPunct="1">
              <a:lnSpc>
                <a:spcPct val="80000"/>
              </a:lnSpc>
            </a:pPr>
            <a:r>
              <a:rPr lang="en-US" altLang="en-US" sz="2800" dirty="0" smtClean="0"/>
              <a:t>Findings from these studies indicate that:</a:t>
            </a:r>
          </a:p>
          <a:p>
            <a:pPr lvl="1" eaLnBrk="1" hangingPunct="1">
              <a:lnSpc>
                <a:spcPct val="80000"/>
              </a:lnSpc>
              <a:buFont typeface="Wingdings" pitchFamily="2" charset="2"/>
              <a:buNone/>
            </a:pPr>
            <a:endParaRPr lang="en-US" altLang="en-US" sz="1800" dirty="0" smtClean="0"/>
          </a:p>
          <a:p>
            <a:pPr lvl="1" eaLnBrk="1" hangingPunct="1">
              <a:lnSpc>
                <a:spcPct val="80000"/>
              </a:lnSpc>
              <a:spcAft>
                <a:spcPts val="600"/>
              </a:spcAft>
            </a:pPr>
            <a:r>
              <a:rPr lang="en-US" altLang="en-US" sz="2400" dirty="0" smtClean="0"/>
              <a:t>A questioning strategy (QRAC-the-Code) using actual social studies textbook materials can be successfully taught to middle school students in inclusive classes. </a:t>
            </a:r>
          </a:p>
          <a:p>
            <a:pPr lvl="1" eaLnBrk="1" hangingPunct="1">
              <a:lnSpc>
                <a:spcPct val="80000"/>
              </a:lnSpc>
              <a:spcAft>
                <a:spcPts val="600"/>
              </a:spcAft>
            </a:pPr>
            <a:r>
              <a:rPr lang="en-US" altLang="en-US" sz="2400" dirty="0" smtClean="0"/>
              <a:t>Both general education and special education students who received strategy instruction improved both on content recall identification and production tests. </a:t>
            </a:r>
          </a:p>
          <a:p>
            <a:pPr lvl="1" eaLnBrk="1" hangingPunct="1">
              <a:lnSpc>
                <a:spcPct val="80000"/>
              </a:lnSpc>
            </a:pPr>
            <a:r>
              <a:rPr lang="en-US" altLang="en-US" sz="2400" dirty="0" smtClean="0"/>
              <a:t>The majority of students who were taught the strategy said it helped them remember, and almost all remembered two or more of the strategy steps.</a:t>
            </a:r>
          </a:p>
          <a:p>
            <a:pPr lvl="1" eaLnBrk="1" hangingPunct="1">
              <a:lnSpc>
                <a:spcPct val="80000"/>
              </a:lnSpc>
              <a:buFontTx/>
              <a:buNone/>
            </a:pPr>
            <a:endParaRPr lang="en-US" altLang="en-US" sz="1600" dirty="0" smtClean="0"/>
          </a:p>
        </p:txBody>
      </p:sp>
    </p:spTree>
    <p:extLst>
      <p:ext uri="{BB962C8B-B14F-4D97-AF65-F5344CB8AC3E}">
        <p14:creationId xmlns:p14="http://schemas.microsoft.com/office/powerpoint/2010/main" val="12466823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19200" y="301625"/>
            <a:ext cx="7313612" cy="1143000"/>
          </a:xfrm>
        </p:spPr>
        <p:txBody>
          <a:bodyPr/>
          <a:lstStyle/>
          <a:p>
            <a:pPr eaLnBrk="1" hangingPunct="1"/>
            <a:r>
              <a:rPr lang="en-US" altLang="en-US" dirty="0" smtClean="0"/>
              <a:t>What does this mean </a:t>
            </a:r>
            <a:br>
              <a:rPr lang="en-US" altLang="en-US" dirty="0" smtClean="0"/>
            </a:br>
            <a:r>
              <a:rPr lang="en-US" altLang="en-US" dirty="0" smtClean="0"/>
              <a:t>for teacher preparation?</a:t>
            </a:r>
          </a:p>
        </p:txBody>
      </p:sp>
      <p:sp>
        <p:nvSpPr>
          <p:cNvPr id="46083" name="Rectangle 3"/>
          <p:cNvSpPr>
            <a:spLocks noGrp="1" noChangeArrowheads="1"/>
          </p:cNvSpPr>
          <p:nvPr>
            <p:ph idx="1"/>
          </p:nvPr>
        </p:nvSpPr>
        <p:spPr>
          <a:xfrm>
            <a:off x="1219200" y="1827213"/>
            <a:ext cx="7313612" cy="4114800"/>
          </a:xfrm>
        </p:spPr>
        <p:txBody>
          <a:bodyPr/>
          <a:lstStyle/>
          <a:p>
            <a:pPr marL="457200" indent="-457200" eaLnBrk="1" hangingPunct="1">
              <a:defRPr/>
            </a:pPr>
            <a:r>
              <a:rPr lang="en-US" altLang="en-US" sz="2400" dirty="0" smtClean="0"/>
              <a:t>Recent reviews of the special education literature have indicated that strategy instruction is very effective for improving learning for student with disabilities. </a:t>
            </a:r>
            <a:r>
              <a:rPr lang="en-US" altLang="en-US" sz="1800" dirty="0" smtClean="0"/>
              <a:t>(e.g., Edmonds et al., 2009; </a:t>
            </a:r>
            <a:r>
              <a:rPr lang="en-US" altLang="en-US" sz="1800" dirty="0" err="1" smtClean="0"/>
              <a:t>Gersten</a:t>
            </a:r>
            <a:r>
              <a:rPr lang="en-US" altLang="en-US" sz="1800" dirty="0" smtClean="0"/>
              <a:t>, Fuchs, Williams, &amp; Baker, 2001).</a:t>
            </a:r>
          </a:p>
          <a:p>
            <a:pPr marL="0" indent="0" eaLnBrk="1" hangingPunct="1">
              <a:buFont typeface="Wingdings" pitchFamily="2" charset="2"/>
              <a:buNone/>
              <a:defRPr/>
            </a:pPr>
            <a:endParaRPr lang="en-US" altLang="en-US" sz="2400" dirty="0" smtClean="0"/>
          </a:p>
          <a:p>
            <a:pPr marL="457200" indent="-457200" eaLnBrk="1" hangingPunct="1">
              <a:defRPr/>
            </a:pPr>
            <a:r>
              <a:rPr lang="en-US" altLang="en-US" sz="2400" dirty="0" smtClean="0"/>
              <a:t>However, teachers attitudes impact the acceptance and implementation of research-based teaching practices. </a:t>
            </a:r>
            <a:r>
              <a:rPr lang="en-US" altLang="en-US" sz="1800" dirty="0" smtClean="0"/>
              <a:t>(</a:t>
            </a:r>
            <a:r>
              <a:rPr lang="en-US" altLang="en-US" sz="1800" dirty="0" err="1" smtClean="0"/>
              <a:t>Fagella-Luby</a:t>
            </a:r>
            <a:r>
              <a:rPr lang="en-US" altLang="en-US" sz="1800" dirty="0" smtClean="0"/>
              <a:t> &amp; Deshler, 2008; </a:t>
            </a:r>
            <a:r>
              <a:rPr lang="en-US" altLang="en-US" sz="1800" dirty="0" err="1" smtClean="0"/>
              <a:t>Mastropieri</a:t>
            </a:r>
            <a:r>
              <a:rPr lang="en-US" altLang="en-US" sz="1800" dirty="0" smtClean="0"/>
              <a:t>, Scruggs, &amp; </a:t>
            </a:r>
            <a:r>
              <a:rPr lang="en-US" altLang="en-US" sz="1800" dirty="0" err="1" smtClean="0"/>
              <a:t>Graetz</a:t>
            </a:r>
            <a:r>
              <a:rPr lang="en-US" altLang="en-US" sz="1800" dirty="0" smtClean="0"/>
              <a:t>, 2003).</a:t>
            </a:r>
          </a:p>
          <a:p>
            <a:pPr lvl="1" eaLnBrk="1" hangingPunct="1">
              <a:lnSpc>
                <a:spcPct val="150000"/>
              </a:lnSpc>
              <a:buFont typeface="Wingdings" pitchFamily="2" charset="2"/>
              <a:buNone/>
              <a:defRPr/>
            </a:pPr>
            <a:endParaRPr lang="en-US" altLang="en-US" sz="1100" dirty="0" smtClean="0"/>
          </a:p>
        </p:txBody>
      </p:sp>
    </p:spTree>
    <p:extLst>
      <p:ext uri="{BB962C8B-B14F-4D97-AF65-F5344CB8AC3E}">
        <p14:creationId xmlns:p14="http://schemas.microsoft.com/office/powerpoint/2010/main" val="2773585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Addressing Fidelity and Sustainability</a:t>
            </a:r>
          </a:p>
        </p:txBody>
      </p:sp>
      <p:sp>
        <p:nvSpPr>
          <p:cNvPr id="28675" name="Content Placeholder 2"/>
          <p:cNvSpPr>
            <a:spLocks noGrp="1"/>
          </p:cNvSpPr>
          <p:nvPr>
            <p:ph idx="1"/>
          </p:nvPr>
        </p:nvSpPr>
        <p:spPr>
          <a:xfrm>
            <a:off x="1066800" y="1827213"/>
            <a:ext cx="7313613" cy="4114800"/>
          </a:xfrm>
        </p:spPr>
        <p:txBody>
          <a:bodyPr/>
          <a:lstStyle/>
          <a:p>
            <a:pPr marL="457200" indent="-457200">
              <a:lnSpc>
                <a:spcPct val="150000"/>
              </a:lnSpc>
            </a:pPr>
            <a:r>
              <a:rPr lang="en-US" altLang="en-US" smtClean="0"/>
              <a:t>Do we ensure that teachers:</a:t>
            </a:r>
          </a:p>
          <a:p>
            <a:pPr marL="914400" lvl="1" indent="-457200">
              <a:lnSpc>
                <a:spcPct val="150000"/>
              </a:lnSpc>
              <a:buFont typeface="Arial" charset="0"/>
              <a:buAutoNum type="arabicPeriod"/>
            </a:pPr>
            <a:r>
              <a:rPr lang="en-US" altLang="en-US" smtClean="0"/>
              <a:t>Understand WHY the strategy is needed for students with disabilities?</a:t>
            </a:r>
          </a:p>
          <a:p>
            <a:pPr marL="914400" lvl="1" indent="-457200">
              <a:lnSpc>
                <a:spcPct val="150000"/>
              </a:lnSpc>
              <a:buFont typeface="Arial" charset="0"/>
              <a:buAutoNum type="arabicPeriod"/>
            </a:pPr>
            <a:r>
              <a:rPr lang="en-US" altLang="en-US" smtClean="0"/>
              <a:t>Understand the most effective ways to teach the strategy?</a:t>
            </a:r>
          </a:p>
          <a:p>
            <a:pPr marL="914400" lvl="1" indent="-457200">
              <a:lnSpc>
                <a:spcPct val="150000"/>
              </a:lnSpc>
              <a:buFont typeface="Arial" charset="0"/>
              <a:buAutoNum type="arabicPeriod"/>
            </a:pPr>
            <a:r>
              <a:rPr lang="en-US" altLang="en-US" smtClean="0"/>
              <a:t>Understand the elements of the strategy that should not be altered?</a:t>
            </a:r>
          </a:p>
        </p:txBody>
      </p:sp>
    </p:spTree>
    <p:extLst>
      <p:ext uri="{BB962C8B-B14F-4D97-AF65-F5344CB8AC3E}">
        <p14:creationId xmlns:p14="http://schemas.microsoft.com/office/powerpoint/2010/main" val="37156546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29699" name="Picture 5" descr="image of study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24200" y="2895600"/>
            <a:ext cx="230981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37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t>References </a:t>
            </a:r>
            <a:endParaRPr lang="en-US" altLang="en-US" dirty="0" smtClean="0"/>
          </a:p>
        </p:txBody>
      </p:sp>
      <p:sp>
        <p:nvSpPr>
          <p:cNvPr id="30723" name="Content Placeholder 2"/>
          <p:cNvSpPr>
            <a:spLocks noGrp="1"/>
          </p:cNvSpPr>
          <p:nvPr>
            <p:ph idx="1"/>
          </p:nvPr>
        </p:nvSpPr>
        <p:spPr>
          <a:xfrm>
            <a:off x="914400" y="1600200"/>
            <a:ext cx="8077200" cy="5257800"/>
          </a:xfrm>
        </p:spPr>
        <p:txBody>
          <a:bodyPr>
            <a:normAutofit fontScale="92500" lnSpcReduction="20000"/>
          </a:bodyPr>
          <a:lstStyle/>
          <a:p>
            <a:pPr>
              <a:defRPr/>
            </a:pPr>
            <a:r>
              <a:rPr lang="en-US" sz="1700" dirty="0"/>
              <a:t>Berkeley, S., King-Sears, M.E., </a:t>
            </a:r>
            <a:r>
              <a:rPr lang="en-US" sz="1700" dirty="0" err="1"/>
              <a:t>Hott</a:t>
            </a:r>
            <a:r>
              <a:rPr lang="en-US" sz="1700" dirty="0"/>
              <a:t>, B.L., &amp; Bradley-Black, K. (2014).  Are history textbooks more “considerate” after 20 years?  </a:t>
            </a:r>
            <a:r>
              <a:rPr lang="en-US" sz="1700" i="1" dirty="0"/>
              <a:t>Journal of Special Education</a:t>
            </a:r>
            <a:r>
              <a:rPr lang="en-US" sz="1700" dirty="0"/>
              <a:t>, </a:t>
            </a:r>
            <a:r>
              <a:rPr lang="en-US" sz="1700" i="1" dirty="0"/>
              <a:t>47</a:t>
            </a:r>
            <a:r>
              <a:rPr lang="en-US" sz="1700" dirty="0"/>
              <a:t>, 217-230.</a:t>
            </a:r>
          </a:p>
          <a:p>
            <a:pPr>
              <a:defRPr/>
            </a:pPr>
            <a:r>
              <a:rPr lang="en-US" sz="1700" dirty="0" smtClean="0"/>
              <a:t>Berkeley</a:t>
            </a:r>
            <a:r>
              <a:rPr lang="en-US" sz="1700" dirty="0"/>
              <a:t>, S., </a:t>
            </a:r>
            <a:r>
              <a:rPr lang="en-US" sz="1700" dirty="0" err="1"/>
              <a:t>Marshak</a:t>
            </a:r>
            <a:r>
              <a:rPr lang="en-US" sz="1700" dirty="0"/>
              <a:t>, L.R., </a:t>
            </a:r>
            <a:r>
              <a:rPr lang="en-US" sz="1700" dirty="0" err="1"/>
              <a:t>Mastropieri</a:t>
            </a:r>
            <a:r>
              <a:rPr lang="en-US" sz="1700" dirty="0"/>
              <a:t>, M.A., &amp; Scruggs, T.E. (2011).  Improving student comprehension of social studies text: A self-questioning strategy for inclusive middle school classes.  </a:t>
            </a:r>
            <a:r>
              <a:rPr lang="en-US" sz="1700" i="1" dirty="0"/>
              <a:t>Remedial &amp; Special Education, 32, </a:t>
            </a:r>
            <a:r>
              <a:rPr lang="en-US" sz="1700" dirty="0"/>
              <a:t>105-113. </a:t>
            </a:r>
          </a:p>
          <a:p>
            <a:pPr>
              <a:defRPr/>
            </a:pPr>
            <a:r>
              <a:rPr lang="it-IT" sz="1700" dirty="0" smtClean="0"/>
              <a:t>Berkeley</a:t>
            </a:r>
            <a:r>
              <a:rPr lang="it-IT" sz="1700" dirty="0"/>
              <a:t>, S., &amp; Riccomini, P.J. (2013). </a:t>
            </a:r>
            <a:r>
              <a:rPr lang="en-US" sz="1700" dirty="0"/>
              <a:t>QRAC-the-Code: A comprehension monitoring strategy for middle school social studies textbooks.  </a:t>
            </a:r>
            <a:r>
              <a:rPr lang="en-US" sz="1700" i="1" dirty="0"/>
              <a:t>Journal of Learning Disabilities</a:t>
            </a:r>
            <a:r>
              <a:rPr lang="en-US" sz="1700" dirty="0"/>
              <a:t>, </a:t>
            </a:r>
            <a:r>
              <a:rPr lang="en-US" sz="1700" i="1" dirty="0"/>
              <a:t>46</a:t>
            </a:r>
            <a:r>
              <a:rPr lang="en-US" sz="1700" dirty="0"/>
              <a:t>, 154-165.</a:t>
            </a:r>
          </a:p>
          <a:p>
            <a:pPr>
              <a:defRPr/>
            </a:pPr>
            <a:r>
              <a:rPr lang="en-US" altLang="en-US" sz="1700" dirty="0" smtClean="0"/>
              <a:t>Edmonds, M. S., Vaughn, S., Wexler, J., </a:t>
            </a:r>
            <a:r>
              <a:rPr lang="en-US" altLang="en-US" sz="1700" dirty="0" err="1" smtClean="0"/>
              <a:t>Reutebuch</a:t>
            </a:r>
            <a:r>
              <a:rPr lang="en-US" altLang="en-US" sz="1700" dirty="0" smtClean="0"/>
              <a:t>, C., Cable, A., Tackett, K. K., &amp; </a:t>
            </a:r>
            <a:r>
              <a:rPr lang="en-US" altLang="en-US" sz="1700" dirty="0" err="1" smtClean="0"/>
              <a:t>Schnakenberg</a:t>
            </a:r>
            <a:r>
              <a:rPr lang="en-US" altLang="en-US" sz="1700" dirty="0" smtClean="0"/>
              <a:t>, J. W. (2009).  A synthesis of reading interventions and effects on reading comprehension outcomes for older struggling readers.</a:t>
            </a:r>
            <a:r>
              <a:rPr lang="en-US" altLang="en-US" sz="1700" i="1" dirty="0" smtClean="0"/>
              <a:t>  Review of Educational Research</a:t>
            </a:r>
            <a:r>
              <a:rPr lang="en-US" altLang="en-US" sz="1700" dirty="0" smtClean="0"/>
              <a:t>,</a:t>
            </a:r>
            <a:r>
              <a:rPr lang="en-US" altLang="en-US" sz="1700" i="1" dirty="0" smtClean="0"/>
              <a:t> 79</a:t>
            </a:r>
            <a:r>
              <a:rPr lang="en-US" altLang="en-US" sz="1700" dirty="0" smtClean="0"/>
              <a:t>, 262-300.</a:t>
            </a:r>
          </a:p>
          <a:p>
            <a:pPr>
              <a:defRPr/>
            </a:pPr>
            <a:r>
              <a:rPr lang="en-US" altLang="en-US" sz="1700" dirty="0" err="1" smtClean="0"/>
              <a:t>Fagella-Luby</a:t>
            </a:r>
            <a:r>
              <a:rPr lang="en-US" altLang="en-US" sz="1700" dirty="0" smtClean="0"/>
              <a:t>, M. N., &amp; Deshler, D. D. (2008).  Reading comprehension in adolescents with LD: What we know; What we need to learn.  </a:t>
            </a:r>
            <a:r>
              <a:rPr lang="en-US" altLang="en-US" sz="1700" i="1" dirty="0" smtClean="0"/>
              <a:t>Learning Disabilities Research &amp; Practice</a:t>
            </a:r>
            <a:r>
              <a:rPr lang="en-US" altLang="en-US" sz="1700" dirty="0" smtClean="0"/>
              <a:t>, </a:t>
            </a:r>
            <a:r>
              <a:rPr lang="en-US" altLang="en-US" sz="1700" i="1" dirty="0" smtClean="0"/>
              <a:t>23</a:t>
            </a:r>
            <a:r>
              <a:rPr lang="en-US" altLang="en-US" sz="1700" dirty="0" smtClean="0"/>
              <a:t>, 70-78. </a:t>
            </a:r>
          </a:p>
          <a:p>
            <a:pPr>
              <a:defRPr/>
            </a:pPr>
            <a:r>
              <a:rPr lang="en-US" altLang="en-US" sz="1700" dirty="0" err="1" smtClean="0"/>
              <a:t>Gersten</a:t>
            </a:r>
            <a:r>
              <a:rPr lang="en-US" altLang="en-US" sz="1700" dirty="0" smtClean="0"/>
              <a:t>, R., Fuchs, L. S., Williams, J.  P., &amp; Baker, S. (2001).  Teaching reading comprehension strategies to students with learning disabilities: A review of research. </a:t>
            </a:r>
            <a:r>
              <a:rPr lang="en-US" altLang="en-US" sz="1700" i="1" dirty="0" smtClean="0"/>
              <a:t>Review of Educational Research</a:t>
            </a:r>
            <a:r>
              <a:rPr lang="en-US" altLang="en-US" sz="1700" dirty="0" smtClean="0"/>
              <a:t>, </a:t>
            </a:r>
            <a:r>
              <a:rPr lang="en-US" altLang="en-US" sz="1700" i="1" dirty="0" smtClean="0"/>
              <a:t>71</a:t>
            </a:r>
            <a:r>
              <a:rPr lang="en-US" altLang="en-US" sz="1700" dirty="0" smtClean="0"/>
              <a:t>, 279-321.</a:t>
            </a:r>
          </a:p>
          <a:p>
            <a:pPr>
              <a:defRPr/>
            </a:pPr>
            <a:r>
              <a:rPr lang="en-US" sz="1700" dirty="0" err="1" smtClean="0"/>
              <a:t>Jitendra</a:t>
            </a:r>
            <a:r>
              <a:rPr lang="en-US" sz="1700" dirty="0" smtClean="0"/>
              <a:t>, A. K., </a:t>
            </a:r>
            <a:r>
              <a:rPr lang="en-US" sz="1700" dirty="0" err="1" smtClean="0"/>
              <a:t>Nolet</a:t>
            </a:r>
            <a:r>
              <a:rPr lang="en-US" sz="1700" dirty="0" smtClean="0"/>
              <a:t>, V., Xin, Y. P., Gomez, O., </a:t>
            </a:r>
            <a:r>
              <a:rPr lang="en-US" sz="1700" dirty="0" err="1" smtClean="0"/>
              <a:t>Iskold</a:t>
            </a:r>
            <a:r>
              <a:rPr lang="en-US" sz="1700" dirty="0" smtClean="0"/>
              <a:t>, L., </a:t>
            </a:r>
            <a:r>
              <a:rPr lang="en-US" sz="1700" dirty="0" err="1" smtClean="0"/>
              <a:t>Renouf</a:t>
            </a:r>
            <a:r>
              <a:rPr lang="en-US" sz="1700" dirty="0" smtClean="0"/>
              <a:t>, K., &amp; </a:t>
            </a:r>
            <a:r>
              <a:rPr lang="en-US" sz="1700" dirty="0" err="1" smtClean="0"/>
              <a:t>DaCosta</a:t>
            </a:r>
            <a:r>
              <a:rPr lang="en-US" sz="1700" dirty="0" smtClean="0"/>
              <a:t>, J. (2001). An analysis of middle school geography textbooks: Implications for students with learning problems.  </a:t>
            </a:r>
            <a:r>
              <a:rPr lang="en-US" sz="1700" i="1" dirty="0" smtClean="0"/>
              <a:t>Reading and Writing Quarterly, 17</a:t>
            </a:r>
            <a:r>
              <a:rPr lang="en-US" sz="1700" dirty="0" smtClean="0"/>
              <a:t>, 151-174.</a:t>
            </a:r>
            <a:endParaRPr lang="en-US" altLang="en-US" sz="1700" dirty="0" smtClean="0"/>
          </a:p>
        </p:txBody>
      </p:sp>
      <p:pic>
        <p:nvPicPr>
          <p:cNvPr id="30724" name="Picture 5" descr="image of study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76200"/>
            <a:ext cx="16002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665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ke it Stick: The science of successful learning by Brown, Roediger, and McDaniel" title="make it stick book cover image"/>
          <p:cNvPicPr>
            <a:picLocks noChangeAspect="1"/>
          </p:cNvPicPr>
          <p:nvPr/>
        </p:nvPicPr>
        <p:blipFill>
          <a:blip r:embed="rId3"/>
          <a:stretch>
            <a:fillRect/>
          </a:stretch>
        </p:blipFill>
        <p:spPr>
          <a:xfrm>
            <a:off x="2476500" y="254000"/>
            <a:ext cx="4178300" cy="6350000"/>
          </a:xfrm>
          <a:prstGeom prst="rect">
            <a:avLst/>
          </a:prstGeom>
        </p:spPr>
      </p:pic>
      <p:sp>
        <p:nvSpPr>
          <p:cNvPr id="8" name="Title 7" hidden="1"/>
          <p:cNvSpPr>
            <a:spLocks noGrp="1"/>
          </p:cNvSpPr>
          <p:nvPr>
            <p:ph type="title"/>
          </p:nvPr>
        </p:nvSpPr>
        <p:spPr/>
        <p:txBody>
          <a:bodyPr/>
          <a:lstStyle/>
          <a:p>
            <a:r>
              <a:rPr lang="en-US" dirty="0" smtClean="0"/>
              <a:t>Book about learning</a:t>
            </a:r>
            <a:endParaRPr lang="en-US" dirty="0"/>
          </a:p>
        </p:txBody>
      </p:sp>
    </p:spTree>
    <p:extLst>
      <p:ext uri="{BB962C8B-B14F-4D97-AF65-F5344CB8AC3E}">
        <p14:creationId xmlns:p14="http://schemas.microsoft.com/office/powerpoint/2010/main" val="1656618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smtClean="0"/>
              <a:t>References </a:t>
            </a:r>
            <a:r>
              <a:rPr lang="en-US" dirty="0" smtClean="0"/>
              <a:t>(</a:t>
            </a:r>
            <a:r>
              <a:rPr lang="en-US" dirty="0"/>
              <a:t>continued)</a:t>
            </a:r>
            <a:endParaRPr lang="en-US" altLang="en-US" dirty="0" smtClean="0"/>
          </a:p>
        </p:txBody>
      </p:sp>
      <p:sp>
        <p:nvSpPr>
          <p:cNvPr id="31747" name="Content Placeholder 2"/>
          <p:cNvSpPr>
            <a:spLocks noGrp="1"/>
          </p:cNvSpPr>
          <p:nvPr>
            <p:ph idx="1"/>
          </p:nvPr>
        </p:nvSpPr>
        <p:spPr>
          <a:xfrm>
            <a:off x="914400" y="1827213"/>
            <a:ext cx="8153400" cy="4114800"/>
          </a:xfrm>
        </p:spPr>
        <p:txBody>
          <a:bodyPr/>
          <a:lstStyle/>
          <a:p>
            <a:r>
              <a:rPr lang="en-US" altLang="en-US" sz="1600" dirty="0" err="1" smtClean="0"/>
              <a:t>Mastropieri</a:t>
            </a:r>
            <a:r>
              <a:rPr lang="en-US" altLang="en-US" sz="1600" dirty="0" smtClean="0"/>
              <a:t>, M. A., Scruggs, T. E., &amp; </a:t>
            </a:r>
            <a:r>
              <a:rPr lang="en-US" altLang="en-US" sz="1600" dirty="0" err="1" smtClean="0"/>
              <a:t>Graetz</a:t>
            </a:r>
            <a:r>
              <a:rPr lang="en-US" altLang="en-US" sz="1600" dirty="0" smtClean="0"/>
              <a:t>, J. E. (2003).  Reading comprehension instruction for secondary students: Challenges for struggling students and teachers.  </a:t>
            </a:r>
            <a:r>
              <a:rPr lang="en-US" altLang="en-US" sz="1600" i="1" dirty="0" smtClean="0"/>
              <a:t>Learning Disability Quarterly</a:t>
            </a:r>
            <a:r>
              <a:rPr lang="en-US" altLang="en-US" sz="1600" dirty="0" smtClean="0"/>
              <a:t>, </a:t>
            </a:r>
            <a:r>
              <a:rPr lang="en-US" altLang="en-US" sz="1600" i="1" dirty="0" smtClean="0"/>
              <a:t>26</a:t>
            </a:r>
            <a:r>
              <a:rPr lang="en-US" altLang="en-US" sz="1600" dirty="0" smtClean="0"/>
              <a:t>, 103-116.</a:t>
            </a:r>
          </a:p>
          <a:p>
            <a:r>
              <a:rPr lang="en-US" altLang="en-US" sz="1600" dirty="0" smtClean="0"/>
              <a:t>Roberts, G., </a:t>
            </a:r>
            <a:r>
              <a:rPr lang="en-US" altLang="en-US" sz="1600" dirty="0" err="1" smtClean="0"/>
              <a:t>Torgenson</a:t>
            </a:r>
            <a:r>
              <a:rPr lang="en-US" altLang="en-US" sz="1600" dirty="0" smtClean="0"/>
              <a:t>, J. K., Boardman, A., &amp; </a:t>
            </a:r>
            <a:r>
              <a:rPr lang="en-US" altLang="en-US" sz="1600" dirty="0" err="1" smtClean="0"/>
              <a:t>Scammacca</a:t>
            </a:r>
            <a:r>
              <a:rPr lang="en-US" altLang="en-US" sz="1600" dirty="0" smtClean="0"/>
              <a:t>, N. (2008).  Evidenced-based strategies for reading instruction of older students with learning disabilities.  </a:t>
            </a:r>
            <a:r>
              <a:rPr lang="en-US" altLang="en-US" sz="1600" i="1" dirty="0" smtClean="0"/>
              <a:t>Learning Disabilities Research &amp; Practice</a:t>
            </a:r>
            <a:r>
              <a:rPr lang="en-US" altLang="en-US" sz="1600" dirty="0" smtClean="0"/>
              <a:t>,</a:t>
            </a:r>
            <a:r>
              <a:rPr lang="en-US" altLang="en-US" sz="1600" i="1" dirty="0" smtClean="0"/>
              <a:t> 23</a:t>
            </a:r>
            <a:r>
              <a:rPr lang="en-US" altLang="en-US" sz="1600" dirty="0" smtClean="0"/>
              <a:t>, 63-69.</a:t>
            </a:r>
          </a:p>
          <a:p>
            <a:r>
              <a:rPr lang="en-US" altLang="en-US" sz="1600" dirty="0" smtClean="0"/>
              <a:t>Saenz, L. M., &amp; Fuchs, L. S. (2002).  Examining the reading difficulty of secondary students with learning disabilities: Expository versus narrative text.  </a:t>
            </a:r>
            <a:r>
              <a:rPr lang="en-US" altLang="en-US" sz="1600" i="1" dirty="0" smtClean="0"/>
              <a:t>Remedial &amp; Special Education</a:t>
            </a:r>
            <a:r>
              <a:rPr lang="en-US" altLang="en-US" sz="1600" dirty="0" smtClean="0"/>
              <a:t>,</a:t>
            </a:r>
            <a:r>
              <a:rPr lang="en-US" altLang="en-US" sz="1600" i="1" dirty="0" smtClean="0"/>
              <a:t> 23</a:t>
            </a:r>
            <a:r>
              <a:rPr lang="en-US" altLang="en-US" sz="1600" dirty="0" smtClean="0"/>
              <a:t>, 31-41.</a:t>
            </a:r>
          </a:p>
          <a:p>
            <a:r>
              <a:rPr lang="en-US" altLang="en-US" sz="1600" dirty="0" smtClean="0"/>
              <a:t>Scruggs, T.E., </a:t>
            </a:r>
            <a:r>
              <a:rPr lang="en-US" altLang="en-US" sz="1600" dirty="0" err="1" smtClean="0"/>
              <a:t>Mastropieri</a:t>
            </a:r>
            <a:r>
              <a:rPr lang="en-US" altLang="en-US" sz="1600" dirty="0" smtClean="0"/>
              <a:t>, M.A., Berkeley, S., &amp; </a:t>
            </a:r>
            <a:r>
              <a:rPr lang="en-US" altLang="en-US" sz="1600" dirty="0" err="1" smtClean="0"/>
              <a:t>Graetz</a:t>
            </a:r>
            <a:r>
              <a:rPr lang="en-US" altLang="en-US" sz="1600" dirty="0" smtClean="0"/>
              <a:t>, J.E. (2010).  Do special education interventions improve learning of secondary content? A meta-analysis.  </a:t>
            </a:r>
            <a:r>
              <a:rPr lang="en-US" altLang="en-US" sz="1600" i="1" dirty="0" smtClean="0"/>
              <a:t>Remedial &amp; Special Education</a:t>
            </a:r>
            <a:r>
              <a:rPr lang="en-US" altLang="en-US" sz="1600" dirty="0" smtClean="0"/>
              <a:t>, </a:t>
            </a:r>
            <a:r>
              <a:rPr lang="en-US" altLang="en-US" sz="1600" i="1" dirty="0" smtClean="0"/>
              <a:t>31</a:t>
            </a:r>
            <a:r>
              <a:rPr lang="en-US" altLang="en-US" sz="1600" dirty="0" smtClean="0"/>
              <a:t>, 437-449.  </a:t>
            </a:r>
          </a:p>
          <a:p>
            <a:r>
              <a:rPr lang="en-US" altLang="en-US" sz="1600" dirty="0" smtClean="0"/>
              <a:t>Wiley, J., Griffin, T. D., &amp; </a:t>
            </a:r>
            <a:r>
              <a:rPr lang="en-US" altLang="en-US" sz="1600" dirty="0" err="1" smtClean="0"/>
              <a:t>Thiede</a:t>
            </a:r>
            <a:r>
              <a:rPr lang="en-US" altLang="en-US" sz="1600" dirty="0" smtClean="0"/>
              <a:t>, K. W. (2005).  Putting the comprehension in </a:t>
            </a:r>
            <a:r>
              <a:rPr lang="en-US" altLang="en-US" sz="1600" dirty="0" err="1" smtClean="0"/>
              <a:t>metacomprehension</a:t>
            </a:r>
            <a:r>
              <a:rPr lang="en-US" altLang="en-US" sz="1600" dirty="0" smtClean="0"/>
              <a:t>.  </a:t>
            </a:r>
            <a:r>
              <a:rPr lang="en-US" altLang="en-US" sz="1600" i="1" dirty="0" smtClean="0"/>
              <a:t>The Journal of General Psychology</a:t>
            </a:r>
            <a:r>
              <a:rPr lang="en-US" altLang="en-US" sz="1600" dirty="0" smtClean="0"/>
              <a:t>,</a:t>
            </a:r>
            <a:r>
              <a:rPr lang="en-US" altLang="en-US" sz="1600" i="1" dirty="0" smtClean="0"/>
              <a:t> 132</a:t>
            </a:r>
            <a:r>
              <a:rPr lang="en-US" altLang="en-US" sz="1600" dirty="0" smtClean="0"/>
              <a:t>, 408-428.</a:t>
            </a:r>
          </a:p>
          <a:p>
            <a:endParaRPr lang="en-US" altLang="en-US" dirty="0" smtClean="0"/>
          </a:p>
        </p:txBody>
      </p:sp>
    </p:spTree>
    <p:extLst>
      <p:ext uri="{BB962C8B-B14F-4D97-AF65-F5344CB8AC3E}">
        <p14:creationId xmlns:p14="http://schemas.microsoft.com/office/powerpoint/2010/main" val="3468399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987569" y="3441970"/>
            <a:ext cx="7313324" cy="1470025"/>
          </a:xfrm>
        </p:spPr>
        <p:txBody>
          <a:bodyPr/>
          <a:lstStyle/>
          <a:p>
            <a:r>
              <a:rPr lang="en-US" sz="2800" dirty="0"/>
              <a:t>Applying the learning sciences to </a:t>
            </a:r>
            <a:br>
              <a:rPr lang="en-US" sz="2800" dirty="0"/>
            </a:br>
            <a:r>
              <a:rPr lang="en-US" sz="2800" dirty="0"/>
              <a:t>teacher </a:t>
            </a:r>
            <a:r>
              <a:rPr lang="en-US" sz="2800" dirty="0" smtClean="0"/>
              <a:t>education</a:t>
            </a:r>
            <a:br>
              <a:rPr lang="en-US" sz="2800" dirty="0" smtClean="0"/>
            </a:br>
            <a:r>
              <a:rPr lang="en-US" sz="1100" dirty="0" smtClean="0"/>
              <a:t> </a:t>
            </a:r>
            <a:r>
              <a:rPr lang="en-US" sz="2800" dirty="0" smtClean="0"/>
              <a:t/>
            </a:r>
            <a:br>
              <a:rPr lang="en-US" sz="2800" dirty="0" smtClean="0"/>
            </a:br>
            <a:r>
              <a:rPr lang="en-US" sz="2000" dirty="0" smtClean="0"/>
              <a:t>Mary T. Brownell, Director</a:t>
            </a:r>
            <a:endParaRPr lang="en-US" sz="2000" dirty="0"/>
          </a:p>
        </p:txBody>
      </p:sp>
      <p:pic>
        <p:nvPicPr>
          <p:cNvPr id="14339" name="Picture 1" descr="CEEDAR center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16238" y="2205038"/>
            <a:ext cx="32432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a:solidFill>
                  <a:srgbClr val="FFFFFF"/>
                </a:solidFill>
              </a:rPr>
              <a:t>H325A120003</a:t>
            </a:r>
          </a:p>
        </p:txBody>
      </p:sp>
    </p:spTree>
    <p:extLst>
      <p:ext uri="{BB962C8B-B14F-4D97-AF65-F5344CB8AC3E}">
        <p14:creationId xmlns:p14="http://schemas.microsoft.com/office/powerpoint/2010/main" val="30528887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EEDAR center logo"/>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6375" y="908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4008" y="3861048"/>
            <a:ext cx="4248472" cy="1944216"/>
          </a:xfrm>
          <a:noFill/>
          <a:ln>
            <a:noFill/>
          </a:ln>
          <a:extLst>
            <a:ext uri="{FAA26D3D-D897-4be2-8F04-BA451C77F1D7}">
              <ma14:placeholderFlag xmlns="" xmlns:ma14="http://schemas.microsoft.com/office/mac/drawingml/2011/main" val="1"/>
            </a:ext>
          </a:extLst>
        </p:spPr>
        <p:txBody>
          <a:bodyPr/>
          <a:lstStyle/>
          <a:p>
            <a:pPr algn="r">
              <a:defRPr/>
            </a:pPr>
            <a:r>
              <a:rPr lang="en-US" sz="2400" dirty="0" smtClean="0">
                <a:ln w="1905"/>
                <a:solidFill>
                  <a:schemeClr val="tx1"/>
                </a:solidFill>
                <a:effectLst>
                  <a:innerShdw blurRad="69850" dist="43180" dir="5400000">
                    <a:srgbClr val="000000">
                      <a:alpha val="65000"/>
                    </a:srgbClr>
                  </a:innerShdw>
                </a:effectLst>
              </a:rPr>
              <a:t>Collaboration for Effective Educator Development, Accountability and Reform</a:t>
            </a:r>
            <a:br>
              <a:rPr lang="en-US" sz="2400" dirty="0" smtClean="0">
                <a:ln w="1905"/>
                <a:solidFill>
                  <a:schemeClr val="tx1"/>
                </a:solidFill>
                <a:effectLst>
                  <a:innerShdw blurRad="69850" dist="43180" dir="5400000">
                    <a:srgbClr val="000000">
                      <a:alpha val="65000"/>
                    </a:srgbClr>
                  </a:innerShdw>
                </a:effectLst>
              </a:rPr>
            </a:br>
            <a:r>
              <a:rPr lang="en-US" sz="2400" dirty="0" smtClean="0">
                <a:ln w="1905"/>
                <a:solidFill>
                  <a:schemeClr val="tx1"/>
                </a:solidFill>
                <a:effectLst>
                  <a:innerShdw blurRad="69850" dist="43180" dir="5400000">
                    <a:srgbClr val="000000">
                      <a:alpha val="65000"/>
                    </a:srgbClr>
                  </a:innerShdw>
                </a:effectLst>
              </a:rPr>
              <a:t>(CEEDAR)</a:t>
            </a:r>
            <a:br>
              <a:rPr lang="en-US" sz="2400" dirty="0" smtClean="0">
                <a:ln w="1905"/>
                <a:solidFill>
                  <a:schemeClr val="tx1"/>
                </a:solidFill>
                <a:effectLst>
                  <a:innerShdw blurRad="69850" dist="43180" dir="5400000">
                    <a:srgbClr val="000000">
                      <a:alpha val="65000"/>
                    </a:srgbClr>
                  </a:innerShdw>
                </a:effectLst>
              </a:rPr>
            </a:br>
            <a:r>
              <a:rPr lang="en-US" sz="2400" dirty="0" smtClean="0">
                <a:ln w="1905"/>
                <a:solidFill>
                  <a:schemeClr val="tx1"/>
                </a:solidFill>
                <a:effectLst>
                  <a:innerShdw blurRad="69850" dist="43180" dir="5400000">
                    <a:srgbClr val="000000">
                      <a:alpha val="65000"/>
                    </a:srgbClr>
                  </a:innerShdw>
                </a:effectLst>
              </a:rPr>
              <a:t>www.ceedar.org</a:t>
            </a:r>
            <a:endParaRPr lang="en-US" sz="2400" dirty="0">
              <a:ln w="1905"/>
              <a:solidFill>
                <a:schemeClr val="tx1"/>
              </a:solidFill>
              <a:effectLst>
                <a:innerShdw blurRad="69850" dist="43180" dir="5400000">
                  <a:srgbClr val="000000">
                    <a:alpha val="65000"/>
                  </a:srgbClr>
                </a:innerShdw>
              </a:effectLst>
            </a:endParaRPr>
          </a:p>
        </p:txBody>
      </p:sp>
      <p:sp>
        <p:nvSpPr>
          <p:cNvPr id="15363" name="TextBox 3"/>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a:solidFill>
                  <a:srgbClr val="0362B1"/>
                </a:solidFill>
              </a:rPr>
              <a:t>H325A120003</a:t>
            </a:r>
          </a:p>
        </p:txBody>
      </p:sp>
    </p:spTree>
    <p:extLst>
      <p:ext uri="{BB962C8B-B14F-4D97-AF65-F5344CB8AC3E}">
        <p14:creationId xmlns:p14="http://schemas.microsoft.com/office/powerpoint/2010/main" val="25640909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smtClean="0"/>
              <a:t>Disclaimer </a:t>
            </a:r>
          </a:p>
        </p:txBody>
      </p:sp>
      <p:sp>
        <p:nvSpPr>
          <p:cNvPr id="3" name="Content Placeholder 2"/>
          <p:cNvSpPr>
            <a:spLocks noGrp="1"/>
          </p:cNvSpPr>
          <p:nvPr>
            <p:ph idx="1"/>
          </p:nvPr>
        </p:nvSpPr>
        <p:spPr>
          <a:extLst>
            <a:ext uri="{FAA26D3D-D897-4be2-8F04-BA451C77F1D7}">
              <ma14:placeholderFlag xmlns="" xmlns:ma14="http://schemas.microsoft.com/office/mac/drawingml/2011/main" val="1"/>
            </a:ext>
          </a:extLst>
        </p:spPr>
        <p:txBody>
          <a:bodyPr/>
          <a:lstStyle/>
          <a:p>
            <a:pPr marL="0" indent="0">
              <a:buFont typeface="Wingdings" pitchFamily="2" charset="2"/>
              <a:buNone/>
            </a:pPr>
            <a:r>
              <a:rPr lang="en-US" altLang="en-US" sz="2000" smtClean="0"/>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 </a:t>
            </a:r>
          </a:p>
          <a:p>
            <a:pPr marL="0" indent="0">
              <a:buFont typeface="Wingdings" pitchFamily="2" charset="2"/>
              <a:buNone/>
            </a:pPr>
            <a:endParaRPr lang="en-US" altLang="en-US" smtClean="0"/>
          </a:p>
        </p:txBody>
      </p:sp>
    </p:spTree>
    <p:extLst>
      <p:ext uri="{BB962C8B-B14F-4D97-AF65-F5344CB8AC3E}">
        <p14:creationId xmlns:p14="http://schemas.microsoft.com/office/powerpoint/2010/main" val="635693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en-US" dirty="0" smtClean="0"/>
              <a:t>Step Back</a:t>
            </a:r>
            <a:endParaRPr lang="en-US" dirty="0"/>
          </a:p>
        </p:txBody>
      </p:sp>
      <p:pic>
        <p:nvPicPr>
          <p:cNvPr id="9" name="Content Placeholder 8" descr="Photo that says &quot;step back&quot; overlayed on image"/>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92275" y="1066800"/>
            <a:ext cx="6994525" cy="4419600"/>
          </a:xfrm>
        </p:spPr>
      </p:pic>
    </p:spTree>
    <p:extLst>
      <p:ext uri="{BB962C8B-B14F-4D97-AF65-F5344CB8AC3E}">
        <p14:creationId xmlns:p14="http://schemas.microsoft.com/office/powerpoint/2010/main" val="24347050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692275" y="476250"/>
            <a:ext cx="6994525" cy="1800225"/>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Goal of teacher education</a:t>
            </a:r>
          </a:p>
        </p:txBody>
      </p:sp>
      <p:sp>
        <p:nvSpPr>
          <p:cNvPr id="3" name="Content Placeholder 2"/>
          <p:cNvSpPr>
            <a:spLocks noGrp="1"/>
          </p:cNvSpPr>
          <p:nvPr>
            <p:ph idx="1"/>
          </p:nvPr>
        </p:nvSpPr>
        <p:spPr>
          <a:xfrm>
            <a:off x="1763713" y="2492375"/>
            <a:ext cx="6994525" cy="3773488"/>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Put teachers on the path of developing expert performance</a:t>
            </a:r>
            <a:endParaRPr lang="en-US" dirty="0"/>
          </a:p>
        </p:txBody>
      </p:sp>
      <p:pic>
        <p:nvPicPr>
          <p:cNvPr id="20483" name="Picture 3" descr="Photo of professor in white coat at a chalkboar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3213" y="3716338"/>
            <a:ext cx="434816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1271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idx="4294967295"/>
          </p:nvPr>
        </p:nvSpPr>
        <p:spPr>
          <a:xfrm>
            <a:off x="1763713" y="115888"/>
            <a:ext cx="6721475" cy="1441450"/>
          </a:xfrm>
          <a:solidFill>
            <a:schemeClr val="bg1"/>
          </a:solidFill>
          <a:ln>
            <a:miter lim="800000"/>
            <a:headEnd/>
            <a:tailEnd/>
          </a:ln>
          <a:extLst>
            <a:ext uri="{FAA26D3D-D897-4be2-8F04-BA451C77F1D7}">
              <ma14:placeholderFlag xmlns="" xmlns:ma14="http://schemas.microsoft.com/office/mac/drawingml/2011/main" val="1"/>
            </a:ext>
          </a:extLst>
        </p:spPr>
        <p:txBody>
          <a:bodyPr/>
          <a:lstStyle/>
          <a:p>
            <a:r>
              <a:rPr lang="en-US" altLang="en-US" dirty="0" smtClean="0"/>
              <a:t>Teaching is a meta-cognitive task</a:t>
            </a:r>
          </a:p>
        </p:txBody>
      </p:sp>
      <p:pic>
        <p:nvPicPr>
          <p:cNvPr id="4098" name="Picture 2" descr="Three boxes with arrows connecting all three. First is &quot;planning&quot; - second is &quot;evaluating&quot; and third is &quot;monitori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12674"/>
            <a:ext cx="6700837" cy="523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1942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692275" y="274638"/>
            <a:ext cx="6994525" cy="1282700"/>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Rapid retrieval</a:t>
            </a:r>
          </a:p>
        </p:txBody>
      </p:sp>
      <p:sp>
        <p:nvSpPr>
          <p:cNvPr id="3" name="Content Placeholder 2"/>
          <p:cNvSpPr>
            <a:spLocks noGrp="1"/>
          </p:cNvSpPr>
          <p:nvPr>
            <p:ph idx="1"/>
          </p:nvPr>
        </p:nvSpPr>
        <p:spPr>
          <a:xfrm>
            <a:off x="1619250" y="1700213"/>
            <a:ext cx="6994525" cy="36290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is essential to skilled performance</a:t>
            </a:r>
            <a:endParaRPr lang="en-US" dirty="0"/>
          </a:p>
        </p:txBody>
      </p:sp>
      <p:pic>
        <p:nvPicPr>
          <p:cNvPr id="24579" name="Picture 3" descr="photo of two people playing the piano togeth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781300"/>
            <a:ext cx="65659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821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692275" y="274638"/>
            <a:ext cx="6994525" cy="1641475"/>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Well integrated knowledge structures</a:t>
            </a:r>
          </a:p>
        </p:txBody>
      </p:sp>
      <p:sp>
        <p:nvSpPr>
          <p:cNvPr id="3" name="Content Placeholder 2"/>
          <p:cNvSpPr>
            <a:spLocks noGrp="1"/>
          </p:cNvSpPr>
          <p:nvPr>
            <p:ph idx="1"/>
          </p:nvPr>
        </p:nvSpPr>
        <p:spPr>
          <a:xfrm>
            <a:off x="1619250" y="2276475"/>
            <a:ext cx="6994525" cy="36290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Facilitate perception and allow experts to focus on key features of a problem</a:t>
            </a:r>
            <a:endParaRPr lang="en-US" dirty="0"/>
          </a:p>
        </p:txBody>
      </p:sp>
      <p:pic>
        <p:nvPicPr>
          <p:cNvPr id="26627" name="Picture 3" descr="graphic image that says &quot;focus&quo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00338" y="3933825"/>
            <a:ext cx="4679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36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692275" y="476250"/>
            <a:ext cx="6994525" cy="1143000"/>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Think about Paige</a:t>
            </a:r>
          </a:p>
        </p:txBody>
      </p:sp>
      <p:pic>
        <p:nvPicPr>
          <p:cNvPr id="12" name="Content Placeholder 11" descr="Photo of three children smiling and holding pieces of paper with letters on them."/>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92275" y="2060575"/>
            <a:ext cx="4856163" cy="2520950"/>
          </a:xfrm>
          <a:extLst>
            <a:ext uri="{FAA26D3D-D897-4be2-8F04-BA451C77F1D7}">
              <ma14:placeholderFlag xmlns="" xmlns:ma14="http://schemas.microsoft.com/office/mac/drawingml/2011/main" val="1"/>
            </a:ext>
          </a:extLst>
        </p:spPr>
      </p:pic>
      <p:pic>
        <p:nvPicPr>
          <p:cNvPr id="17410" name="Picture 2" descr="Pie chart of three equal portions: students, pedagogy, and cont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7000" y="3943057"/>
            <a:ext cx="6094413"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517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 don't students like school? A cognitive science answers questions about how the mind works and what it means for the classroom, by Willingham" title="Why Don't Students Like School book cover image"/>
          <p:cNvPicPr>
            <a:picLocks/>
          </p:cNvPicPr>
          <p:nvPr/>
        </p:nvPicPr>
        <p:blipFill>
          <a:blip r:embed="rId3"/>
          <a:stretch>
            <a:fillRect/>
          </a:stretch>
        </p:blipFill>
        <p:spPr>
          <a:xfrm>
            <a:off x="2286000" y="398371"/>
            <a:ext cx="4343400" cy="5623560"/>
          </a:xfrm>
          <a:prstGeom prst="rect">
            <a:avLst/>
          </a:prstGeom>
          <a:ln>
            <a:solidFill>
              <a:schemeClr val="tx1"/>
            </a:solidFill>
          </a:ln>
        </p:spPr>
      </p:pic>
      <p:sp>
        <p:nvSpPr>
          <p:cNvPr id="2" name="Title 1" hidden="1"/>
          <p:cNvSpPr>
            <a:spLocks noGrp="1"/>
          </p:cNvSpPr>
          <p:nvPr>
            <p:ph type="title"/>
          </p:nvPr>
        </p:nvSpPr>
        <p:spPr/>
        <p:txBody>
          <a:bodyPr/>
          <a:lstStyle/>
          <a:p>
            <a:r>
              <a:rPr lang="en-US" dirty="0" smtClean="0"/>
              <a:t>Book about learning (</a:t>
            </a:r>
            <a:r>
              <a:rPr lang="en-US" dirty="0"/>
              <a:t>continued)</a:t>
            </a:r>
          </a:p>
        </p:txBody>
      </p:sp>
    </p:spTree>
    <p:extLst>
      <p:ext uri="{BB962C8B-B14F-4D97-AF65-F5344CB8AC3E}">
        <p14:creationId xmlns:p14="http://schemas.microsoft.com/office/powerpoint/2010/main" val="412441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692275" y="274638"/>
            <a:ext cx="6994525" cy="2722562"/>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To put teacher candidates on the path of becoming experts</a:t>
            </a:r>
          </a:p>
        </p:txBody>
      </p:sp>
      <p:pic>
        <p:nvPicPr>
          <p:cNvPr id="6" name="Content Placeholder 5" descr="Image of a path through grassy field"/>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92275" y="3068638"/>
            <a:ext cx="6994525" cy="3629025"/>
          </a:xfrm>
          <a:extLs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99807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692275" y="274638"/>
            <a:ext cx="6994525" cy="1425575"/>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
            </a:r>
            <a:br>
              <a:rPr lang="en-US" altLang="en-US" dirty="0" smtClean="0"/>
            </a:br>
            <a:r>
              <a:rPr lang="en-US" altLang="en-US" dirty="0" smtClean="0"/>
              <a:t>Some hard decisions must be made</a:t>
            </a:r>
            <a:br>
              <a:rPr lang="en-US" altLang="en-US" dirty="0" smtClean="0"/>
            </a:br>
            <a:endParaRPr lang="en-US" altLang="en-US" dirty="0" smtClean="0"/>
          </a:p>
        </p:txBody>
      </p:sp>
      <p:pic>
        <p:nvPicPr>
          <p:cNvPr id="32771" name="Picture 3" descr="image of stick figure scratching head and deciding which path to choos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4438" y="2133600"/>
            <a:ext cx="54006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9608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Tasks that capture</a:t>
            </a:r>
          </a:p>
        </p:txBody>
      </p:sp>
      <p:sp>
        <p:nvSpPr>
          <p:cNvPr id="3" name="Content Placeholder 2"/>
          <p:cNvSpPr>
            <a:spLocks noGrp="1"/>
          </p:cNvSpPr>
          <p:nvPr>
            <p:ph idx="1"/>
          </p:nvPr>
        </p:nvSpPr>
        <p:spPr>
          <a:xfrm>
            <a:off x="1692275" y="1700213"/>
            <a:ext cx="6994525" cy="4176712"/>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expert teaching and the knowledge that underlies them must become the basis for the curriculum</a:t>
            </a:r>
          </a:p>
          <a:p>
            <a:pPr>
              <a:buFont typeface="Wingdings" charset="0"/>
              <a:buChar char="²"/>
              <a:defRPr/>
            </a:pPr>
            <a:r>
              <a:rPr lang="en-US" dirty="0"/>
              <a:t>B</a:t>
            </a:r>
            <a:r>
              <a:rPr lang="en-US" dirty="0" smtClean="0"/>
              <a:t>ut how do we determine what the tasks are that are essential to expert teaching?</a:t>
            </a:r>
            <a:endParaRPr lang="en-US" dirty="0"/>
          </a:p>
        </p:txBody>
      </p:sp>
    </p:spTree>
    <p:extLst>
      <p:ext uri="{BB962C8B-B14F-4D97-AF65-F5344CB8AC3E}">
        <p14:creationId xmlns:p14="http://schemas.microsoft.com/office/powerpoint/2010/main" val="733395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692275" y="274638"/>
            <a:ext cx="6994525" cy="1570037"/>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Evidence-based practices?</a:t>
            </a:r>
          </a:p>
        </p:txBody>
      </p:sp>
      <p:sp>
        <p:nvSpPr>
          <p:cNvPr id="3" name="Content Placeholder 2"/>
          <p:cNvSpPr>
            <a:spLocks noGrp="1"/>
          </p:cNvSpPr>
          <p:nvPr>
            <p:ph idx="1"/>
          </p:nvPr>
        </p:nvSpPr>
        <p:spPr>
          <a:xfrm>
            <a:off x="1692275" y="2205038"/>
            <a:ext cx="6994525" cy="3773487"/>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In our analysis of the reading and mathematics literature, we identified 89 essential components of effective k-12 reading instruction and 49 essential components of effective mathematics instruction</a:t>
            </a:r>
            <a:endParaRPr lang="en-US" dirty="0"/>
          </a:p>
        </p:txBody>
      </p:sp>
    </p:spTree>
    <p:extLst>
      <p:ext uri="{BB962C8B-B14F-4D97-AF65-F5344CB8AC3E}">
        <p14:creationId xmlns:p14="http://schemas.microsoft.com/office/powerpoint/2010/main" val="42061748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692275" y="274638"/>
            <a:ext cx="6994525" cy="1425575"/>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Need some way of prioritizing</a:t>
            </a:r>
          </a:p>
        </p:txBody>
      </p:sp>
      <p:pic>
        <p:nvPicPr>
          <p:cNvPr id="2" name="Content Placeholder 1" descr="image of person behind a laptop screen with piles of paper stacked around him."/>
          <p:cNvPicPr>
            <a:picLocks noGrp="1" noChangeAspect="1"/>
          </p:cNvPicPr>
          <p:nvPr>
            <p:ph idx="1"/>
          </p:nvPr>
        </p:nvPicPr>
        <p:blipFill>
          <a:blip r:embed="rId3" cstate="screen">
            <a:extLst>
              <a:ext uri="{28A0092B-C50C-407E-A947-70E740481C1C}">
                <a14:useLocalDpi xmlns:a14="http://schemas.microsoft.com/office/drawing/2010/main"/>
              </a:ext>
            </a:extLst>
          </a:blip>
          <a:srcRect t="6438" b="6438"/>
          <a:stretch>
            <a:fillRect/>
          </a:stretch>
        </p:blipFill>
        <p:spPr>
          <a:xfrm>
            <a:off x="1692275" y="1600200"/>
            <a:ext cx="6994525" cy="4565650"/>
          </a:xfrm>
          <a:extLs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6799600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High leverage practices</a:t>
            </a:r>
          </a:p>
        </p:txBody>
      </p:sp>
      <p:sp>
        <p:nvSpPr>
          <p:cNvPr id="3" name="Content Placeholder 2"/>
          <p:cNvSpPr>
            <a:spLocks noGrp="1"/>
          </p:cNvSpPr>
          <p:nvPr>
            <p:ph idx="1"/>
          </p:nvPr>
        </p:nvSpPr>
        <p:spPr>
          <a:xfrm>
            <a:off x="1692275" y="1773238"/>
            <a:ext cx="6994525" cy="3629025"/>
          </a:xfrm>
          <a:extLst>
            <a:ext uri="{FAA26D3D-D897-4be2-8F04-BA451C77F1D7}">
              <ma14:placeholderFlag xmlns="" xmlns:ma14="http://schemas.microsoft.com/office/mac/drawingml/2011/main" val="1"/>
            </a:ext>
          </a:extLst>
        </p:spPr>
        <p:txBody>
          <a:bodyPr/>
          <a:lstStyle/>
          <a:p>
            <a:r>
              <a:rPr lang="en-US" altLang="en-US" smtClean="0"/>
              <a:t>Making content explicit through explanation, modeling, representations, and examples</a:t>
            </a:r>
          </a:p>
          <a:p>
            <a:r>
              <a:rPr lang="en-US" altLang="en-US" smtClean="0"/>
              <a:t>Eliciting and interpreting students’ thinking</a:t>
            </a:r>
          </a:p>
          <a:p>
            <a:r>
              <a:rPr lang="en-US" altLang="en-US" smtClean="0"/>
              <a:t>Recognizing particular common patterns of student thinking in a subject matter domain</a:t>
            </a:r>
          </a:p>
          <a:p>
            <a:pPr lvl="1"/>
            <a:r>
              <a:rPr lang="en-US" altLang="en-US" smtClean="0">
                <a:ea typeface="Arial" pitchFamily="34" charset="0"/>
              </a:rPr>
              <a:t>Teachingworks.org</a:t>
            </a:r>
          </a:p>
        </p:txBody>
      </p:sp>
    </p:spTree>
    <p:extLst>
      <p:ext uri="{BB962C8B-B14F-4D97-AF65-F5344CB8AC3E}">
        <p14:creationId xmlns:p14="http://schemas.microsoft.com/office/powerpoint/2010/main" val="30440191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High leverage content</a:t>
            </a:r>
          </a:p>
        </p:txBody>
      </p:sp>
      <p:sp>
        <p:nvSpPr>
          <p:cNvPr id="3" name="Content Placeholder 2"/>
          <p:cNvSpPr>
            <a:spLocks noGrp="1"/>
          </p:cNvSpPr>
          <p:nvPr>
            <p:ph idx="1"/>
          </p:nvPr>
        </p:nvSpPr>
        <p:spPr>
          <a:xfrm>
            <a:off x="1692275" y="1773238"/>
            <a:ext cx="6994525" cy="42767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In mathematics, for example:</a:t>
            </a:r>
          </a:p>
          <a:p>
            <a:pPr lvl="1">
              <a:defRPr/>
            </a:pPr>
            <a:r>
              <a:rPr lang="en-US" dirty="0" smtClean="0"/>
              <a:t>Place value</a:t>
            </a:r>
          </a:p>
          <a:p>
            <a:pPr lvl="1">
              <a:defRPr/>
            </a:pPr>
            <a:r>
              <a:rPr lang="en-US" dirty="0" smtClean="0"/>
              <a:t>Number concepts and operations</a:t>
            </a:r>
          </a:p>
          <a:p>
            <a:pPr lvl="1">
              <a:defRPr/>
            </a:pPr>
            <a:r>
              <a:rPr lang="en-US" dirty="0" smtClean="0"/>
              <a:t>Fractions</a:t>
            </a:r>
          </a:p>
          <a:p>
            <a:pPr lvl="1">
              <a:defRPr/>
            </a:pPr>
            <a:r>
              <a:rPr lang="en-US" dirty="0" smtClean="0"/>
              <a:t>Explaining mathematical ideas and relationships</a:t>
            </a:r>
          </a:p>
          <a:p>
            <a:pPr lvl="1">
              <a:defRPr/>
            </a:pPr>
            <a:endParaRPr lang="en-US" dirty="0"/>
          </a:p>
        </p:txBody>
      </p:sp>
    </p:spTree>
    <p:extLst>
      <p:ext uri="{BB962C8B-B14F-4D97-AF65-F5344CB8AC3E}">
        <p14:creationId xmlns:p14="http://schemas.microsoft.com/office/powerpoint/2010/main" val="38538872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692275" y="476250"/>
            <a:ext cx="6994525" cy="2736850"/>
          </a:xfrm>
          <a:ln>
            <a:miter lim="800000"/>
            <a:headEnd/>
            <a:tailEnd/>
          </a:ln>
        </p:spPr>
        <p:txBody>
          <a:bodyPr/>
          <a:lstStyle/>
          <a:p>
            <a:r>
              <a:rPr lang="en-US" altLang="en-US" dirty="0" smtClean="0"/>
              <a:t>What would be the equivalent in special education?</a:t>
            </a:r>
          </a:p>
        </p:txBody>
      </p:sp>
      <p:pic>
        <p:nvPicPr>
          <p:cNvPr id="44034" name="Picture 3" descr="image of math problem: 1/2 equals 2/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39975" y="3736975"/>
            <a:ext cx="48958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9274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3"/>
          <p:cNvSpPr>
            <a:spLocks noGrp="1"/>
          </p:cNvSpPr>
          <p:nvPr>
            <p:ph type="title"/>
          </p:nvPr>
        </p:nvSpPr>
        <p:spPr>
          <a:xfrm>
            <a:off x="1692275" y="274638"/>
            <a:ext cx="6994525" cy="1641475"/>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Once we have a framework,</a:t>
            </a:r>
          </a:p>
        </p:txBody>
      </p:sp>
      <p:sp>
        <p:nvSpPr>
          <p:cNvPr id="5" name="Content Placeholder 4"/>
          <p:cNvSpPr>
            <a:spLocks noGrp="1"/>
          </p:cNvSpPr>
          <p:nvPr>
            <p:ph idx="1"/>
          </p:nvPr>
        </p:nvSpPr>
        <p:spPr>
          <a:xfrm>
            <a:off x="1692275" y="2276475"/>
            <a:ext cx="6994525" cy="36290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we can begin to think systematically about how to use strategies that support the development of integrated knowledge, its fluid enactment, and metacognition</a:t>
            </a:r>
            <a:endParaRPr lang="en-US" dirty="0"/>
          </a:p>
        </p:txBody>
      </p:sp>
    </p:spTree>
    <p:extLst>
      <p:ext uri="{BB962C8B-B14F-4D97-AF65-F5344CB8AC3E}">
        <p14:creationId xmlns:p14="http://schemas.microsoft.com/office/powerpoint/2010/main" val="32634324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763713" y="404813"/>
            <a:ext cx="6994525" cy="1655762"/>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Strategies for deliberate, distributed practice</a:t>
            </a:r>
          </a:p>
        </p:txBody>
      </p:sp>
      <p:sp>
        <p:nvSpPr>
          <p:cNvPr id="3" name="Content Placeholder 2"/>
          <p:cNvSpPr>
            <a:spLocks noGrp="1"/>
          </p:cNvSpPr>
          <p:nvPr>
            <p:ph idx="1"/>
          </p:nvPr>
        </p:nvSpPr>
        <p:spPr>
          <a:xfrm>
            <a:off x="1763713" y="2276475"/>
            <a:ext cx="6994525" cy="36290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must enable teacher candidates to practice working with key knowledge and skills they will need to enact effective instruction</a:t>
            </a:r>
          </a:p>
          <a:p>
            <a:pPr>
              <a:buFont typeface="Wingdings" charset="0"/>
              <a:buChar char="²"/>
              <a:defRPr/>
            </a:pPr>
            <a:endParaRPr lang="en-US" dirty="0"/>
          </a:p>
        </p:txBody>
      </p:sp>
      <p:pic>
        <p:nvPicPr>
          <p:cNvPr id="47107" name="Picture 4" descr="image of girl playing a violin"/>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5600" y="4437063"/>
            <a:ext cx="3024188"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0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IES practice guide about learning</a:t>
            </a:r>
            <a:endParaRPr lang="en-US" dirty="0"/>
          </a:p>
        </p:txBody>
      </p:sp>
      <p:pic>
        <p:nvPicPr>
          <p:cNvPr id="33795" name="Picture 3" descr="&#10;Organizing instruction and study to improve student learning - IES practice guide" title="Book cover image -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588" y="476398"/>
            <a:ext cx="4340958" cy="56177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Published 2007" title="practice guide detail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79344" y="2496256"/>
            <a:ext cx="3083242" cy="3740856"/>
          </a:xfrm>
          <a:prstGeom prst="rect">
            <a:avLst/>
          </a:prstGeom>
        </p:spPr>
      </p:pic>
    </p:spTree>
    <p:extLst>
      <p:ext uri="{BB962C8B-B14F-4D97-AF65-F5344CB8AC3E}">
        <p14:creationId xmlns:p14="http://schemas.microsoft.com/office/powerpoint/2010/main" val="16213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And provide feedback</a:t>
            </a:r>
          </a:p>
        </p:txBody>
      </p:sp>
      <p:sp>
        <p:nvSpPr>
          <p:cNvPr id="3" name="Content Placeholder 2"/>
          <p:cNvSpPr>
            <a:spLocks noGrp="1"/>
          </p:cNvSpPr>
          <p:nvPr>
            <p:ph idx="1"/>
          </p:nvPr>
        </p:nvSpPr>
        <p:spPr>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on key aspects of performance</a:t>
            </a:r>
            <a:endParaRPr lang="en-US" dirty="0"/>
          </a:p>
        </p:txBody>
      </p:sp>
      <p:pic>
        <p:nvPicPr>
          <p:cNvPr id="48131" name="Picture 3" descr="Cartoon with a dog and a boy. Dog is holding a paper that says &quot;bad dog&quot; on it. Dog says to boy: &quot;I'm gonna need more specific feedback on my formative assessments&quot;"/>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87675" y="2492375"/>
            <a:ext cx="388778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639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692275" y="274638"/>
            <a:ext cx="6994525" cy="1498600"/>
          </a:xfrm>
          <a:ln>
            <a:miter lim="800000"/>
            <a:headEnd/>
            <a:tailEnd/>
          </a:ln>
          <a:extLst>
            <a:ext uri="{FAA26D3D-D897-4be2-8F04-BA451C77F1D7}">
              <ma14:placeholderFlag xmlns="" xmlns:ma14="http://schemas.microsoft.com/office/mac/drawingml/2011/main" val="1"/>
            </a:ext>
          </a:extLst>
        </p:spPr>
        <p:txBody>
          <a:bodyPr/>
          <a:lstStyle/>
          <a:p>
            <a:r>
              <a:rPr lang="en-US" altLang="en-US" dirty="0" smtClean="0"/>
              <a:t>Some ideas from research</a:t>
            </a:r>
          </a:p>
        </p:txBody>
      </p:sp>
      <p:sp>
        <p:nvSpPr>
          <p:cNvPr id="3" name="Content Placeholder 2"/>
          <p:cNvSpPr>
            <a:spLocks noGrp="1"/>
          </p:cNvSpPr>
          <p:nvPr>
            <p:ph idx="1"/>
          </p:nvPr>
        </p:nvSpPr>
        <p:spPr>
          <a:xfrm>
            <a:off x="1692275" y="2205038"/>
            <a:ext cx="6994525" cy="4103687"/>
          </a:xfrm>
          <a:extLst>
            <a:ext uri="{FAA26D3D-D897-4be2-8F04-BA451C77F1D7}">
              <ma14:placeholderFlag xmlns="" xmlns:ma14="http://schemas.microsoft.com/office/mac/drawingml/2011/main" val="1"/>
            </a:ext>
          </a:extLst>
        </p:spPr>
        <p:txBody>
          <a:bodyPr/>
          <a:lstStyle/>
          <a:p>
            <a:pPr>
              <a:buFont typeface="Wingdings" charset="0"/>
              <a:buChar char="²"/>
              <a:defRPr/>
            </a:pPr>
            <a:r>
              <a:rPr lang="en-US" dirty="0" smtClean="0"/>
              <a:t>Microteaching + case studies</a:t>
            </a:r>
          </a:p>
          <a:p>
            <a:pPr>
              <a:buFont typeface="Wingdings" charset="0"/>
              <a:buChar char="²"/>
              <a:defRPr/>
            </a:pPr>
            <a:r>
              <a:rPr lang="en-US" dirty="0" smtClean="0"/>
              <a:t>Tutoring individual or small groups using a structured approach</a:t>
            </a:r>
          </a:p>
          <a:p>
            <a:pPr>
              <a:buFont typeface="Wingdings" charset="0"/>
              <a:buChar char="²"/>
              <a:defRPr/>
            </a:pPr>
            <a:r>
              <a:rPr lang="en-US" dirty="0" smtClean="0"/>
              <a:t>Engaging in lesson study and peer coaching</a:t>
            </a:r>
          </a:p>
          <a:p>
            <a:pPr>
              <a:buFont typeface="Wingdings" charset="0"/>
              <a:buChar char="²"/>
              <a:defRPr/>
            </a:pPr>
            <a:r>
              <a:rPr lang="en-US" dirty="0" smtClean="0"/>
              <a:t>Bug in the ear coaching</a:t>
            </a:r>
          </a:p>
          <a:p>
            <a:pPr>
              <a:buFont typeface="Wingdings" charset="0"/>
              <a:buChar char="²"/>
              <a:defRPr/>
            </a:pPr>
            <a:r>
              <a:rPr lang="en-US" dirty="0" smtClean="0"/>
              <a:t>Virtual simulations</a:t>
            </a:r>
            <a:endParaRPr lang="en-US" dirty="0"/>
          </a:p>
        </p:txBody>
      </p:sp>
      <p:sp>
        <p:nvSpPr>
          <p:cNvPr id="49155" name="TextBox 1"/>
          <p:cNvSpPr txBox="1">
            <a:spLocks noChangeArrowheads="1"/>
          </p:cNvSpPr>
          <p:nvPr/>
        </p:nvSpPr>
        <p:spPr bwMode="auto">
          <a:xfrm>
            <a:off x="2051050" y="6176963"/>
            <a:ext cx="590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a:solidFill>
                  <a:srgbClr val="0367B3"/>
                </a:solidFill>
              </a:rPr>
              <a:t>See for review, Kamman, McCray, and Brownell (2014); Dieker, Smith, Kennedy, &amp; Rock (2014)</a:t>
            </a:r>
          </a:p>
        </p:txBody>
      </p:sp>
    </p:spTree>
    <p:extLst>
      <p:ext uri="{BB962C8B-B14F-4D97-AF65-F5344CB8AC3E}">
        <p14:creationId xmlns:p14="http://schemas.microsoft.com/office/powerpoint/2010/main" val="11571048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Questions</a:t>
            </a:r>
          </a:p>
        </p:txBody>
      </p:sp>
      <p:pic>
        <p:nvPicPr>
          <p:cNvPr id="51203" name="Picture 1" descr="Image of stick figure sitting on a question mark"/>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0"/>
            <a:ext cx="907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7024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References  </a:t>
            </a:r>
            <a:endParaRPr lang="en-US" altLang="en-US" dirty="0" smtClean="0"/>
          </a:p>
        </p:txBody>
      </p:sp>
      <p:sp>
        <p:nvSpPr>
          <p:cNvPr id="3" name="Content Placeholder 2"/>
          <p:cNvSpPr>
            <a:spLocks noGrp="1"/>
          </p:cNvSpPr>
          <p:nvPr>
            <p:ph idx="1"/>
          </p:nvPr>
        </p:nvSpPr>
        <p:spPr>
          <a:xfrm>
            <a:off x="1476375" y="1557338"/>
            <a:ext cx="6994525" cy="3629025"/>
          </a:xfrm>
          <a:extLst>
            <a:ext uri="{FAA26D3D-D897-4be2-8F04-BA451C77F1D7}">
              <ma14:placeholderFlag xmlns="" xmlns:ma14="http://schemas.microsoft.com/office/mac/drawingml/2011/main" val="1"/>
            </a:ext>
          </a:extLst>
        </p:spPr>
        <p:txBody>
          <a:bodyPr/>
          <a:lstStyle/>
          <a:p>
            <a:pPr>
              <a:buFont typeface="Wingdings" charset="0"/>
              <a:buChar char="²"/>
              <a:defRPr/>
            </a:pPr>
            <a:r>
              <a:rPr lang="en-US" sz="2000" dirty="0" smtClean="0"/>
              <a:t>Chaffin, R. (2011). Thinking about performance: Memory, attention, and practice. </a:t>
            </a:r>
            <a:r>
              <a:rPr lang="en-US" sz="2000" i="1" dirty="0" smtClean="0"/>
              <a:t>International Symposium on Performance Science, 689-699.</a:t>
            </a:r>
            <a:endParaRPr lang="en-US" sz="2000" dirty="0" smtClean="0"/>
          </a:p>
          <a:p>
            <a:pPr>
              <a:buFont typeface="Wingdings" charset="0"/>
              <a:buChar char="²"/>
              <a:defRPr/>
            </a:pPr>
            <a:r>
              <a:rPr lang="en-US" sz="2000" dirty="0" smtClean="0"/>
              <a:t>Charness, N., &amp; Tuffiash, M. (2008). The role of expertise research and human factors in capturing, explaining, and producing superior performance. </a:t>
            </a:r>
            <a:r>
              <a:rPr lang="en-US" sz="2000" i="1" dirty="0" smtClean="0"/>
              <a:t>Human Factors, 50, </a:t>
            </a:r>
            <a:r>
              <a:rPr lang="en-US" sz="2000" dirty="0" smtClean="0"/>
              <a:t>427-432.</a:t>
            </a:r>
            <a:r>
              <a:rPr lang="en-US" sz="2000" i="1" dirty="0" smtClean="0"/>
              <a:t> </a:t>
            </a:r>
            <a:endParaRPr lang="en-US" sz="2000" dirty="0" smtClean="0"/>
          </a:p>
          <a:p>
            <a:pPr>
              <a:buFont typeface="Wingdings" charset="0"/>
              <a:buChar char="²"/>
              <a:defRPr/>
            </a:pPr>
            <a:r>
              <a:rPr lang="en-US" sz="2000" dirty="0" smtClean="0"/>
              <a:t>Chi, M.T.H. (2006). Two approaches to the study of expert characteristics. In K. A. Ericsson, N. Charness, R. Hoffman, &amp; P.J. Feltovich (Eds.), </a:t>
            </a:r>
            <a:r>
              <a:rPr lang="en-US" sz="2000" i="1" dirty="0" smtClean="0"/>
              <a:t>The Cambridge Handbook of Expertise and Expert Performance, </a:t>
            </a:r>
            <a:r>
              <a:rPr lang="en-US" sz="2000" dirty="0" smtClean="0"/>
              <a:t>pp. 69-86.</a:t>
            </a:r>
          </a:p>
          <a:p>
            <a:pPr>
              <a:buFont typeface="Wingdings" charset="0"/>
              <a:buChar char="²"/>
              <a:defRPr/>
            </a:pPr>
            <a:r>
              <a:rPr lang="en-US" sz="2000" dirty="0" err="1" smtClean="0"/>
              <a:t>Dieker</a:t>
            </a:r>
            <a:r>
              <a:rPr lang="en-US" sz="2000" dirty="0" smtClean="0"/>
              <a:t>, L., Smith, S. J., Kennedy, M., &amp; Rock, M. (2014). Technology in teacher education. </a:t>
            </a:r>
          </a:p>
        </p:txBody>
      </p:sp>
    </p:spTree>
    <p:extLst>
      <p:ext uri="{BB962C8B-B14F-4D97-AF65-F5344CB8AC3E}">
        <p14:creationId xmlns:p14="http://schemas.microsoft.com/office/powerpoint/2010/main" val="37034841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ln>
            <a:miter lim="800000"/>
            <a:headEnd/>
            <a:tailEnd/>
          </a:ln>
          <a:extLst>
            <a:ext uri="{FAA26D3D-D897-4be2-8F04-BA451C77F1D7}">
              <ma14:placeholderFlag xmlns="" xmlns:ma14="http://schemas.microsoft.com/office/mac/drawingml/2011/main" val="1"/>
            </a:ext>
          </a:extLst>
        </p:spPr>
        <p:txBody>
          <a:bodyPr/>
          <a:lstStyle/>
          <a:p>
            <a:r>
              <a:rPr lang="en-US" altLang="en-US" dirty="0" smtClean="0"/>
              <a:t>References</a:t>
            </a:r>
            <a:r>
              <a:rPr lang="en-US" dirty="0"/>
              <a:t> (continued</a:t>
            </a:r>
            <a:r>
              <a:rPr lang="en-US" dirty="0" smtClean="0"/>
              <a:t>) </a:t>
            </a:r>
            <a:endParaRPr lang="en-US" altLang="en-US" dirty="0" smtClean="0"/>
          </a:p>
        </p:txBody>
      </p:sp>
      <p:sp>
        <p:nvSpPr>
          <p:cNvPr id="3" name="Content Placeholder 2"/>
          <p:cNvSpPr>
            <a:spLocks noGrp="1"/>
          </p:cNvSpPr>
          <p:nvPr>
            <p:ph idx="1"/>
          </p:nvPr>
        </p:nvSpPr>
        <p:spPr>
          <a:extLst>
            <a:ext uri="{FAA26D3D-D897-4be2-8F04-BA451C77F1D7}">
              <ma14:placeholderFlag xmlns="" xmlns:ma14="http://schemas.microsoft.com/office/mac/drawingml/2011/main" val="1"/>
            </a:ext>
          </a:extLst>
        </p:spPr>
        <p:txBody>
          <a:bodyPr/>
          <a:lstStyle/>
          <a:p>
            <a:r>
              <a:rPr lang="en-US" altLang="en-US" sz="2000" smtClean="0"/>
              <a:t>Ericsson, K. A. (2008). Deliberate practice and acquisition of expert performance. </a:t>
            </a:r>
            <a:r>
              <a:rPr lang="en-US" altLang="en-US" sz="2000" i="1" smtClean="0"/>
              <a:t>Academic Emergency Medicine, 15, </a:t>
            </a:r>
            <a:r>
              <a:rPr lang="en-US" altLang="en-US" sz="2000" smtClean="0"/>
              <a:t>988-994.</a:t>
            </a:r>
          </a:p>
          <a:p>
            <a:r>
              <a:rPr lang="en-US" altLang="en-US" sz="2000" smtClean="0"/>
              <a:t>Ericsson, K. A., &amp; Charness, R. N. (1994). Expert performance: It’s structure and acquisition. </a:t>
            </a:r>
            <a:r>
              <a:rPr lang="en-US" altLang="en-US" sz="2000" i="1" smtClean="0"/>
              <a:t>American Psychologist, 49, 725-747.</a:t>
            </a:r>
            <a:r>
              <a:rPr lang="en-US" altLang="en-US" sz="2000" smtClean="0"/>
              <a:t> </a:t>
            </a:r>
          </a:p>
          <a:p>
            <a:r>
              <a:rPr lang="en-US" altLang="en-US" sz="2000" smtClean="0"/>
              <a:t>Grossman, P., &amp; McDonald, M. (2008). Back to the future: Directions for research in teaching and teacher education. </a:t>
            </a:r>
            <a:r>
              <a:rPr lang="en-US" altLang="en-US" sz="2000" i="1" smtClean="0"/>
              <a:t>American Educational Research Journal, 45, </a:t>
            </a:r>
            <a:r>
              <a:rPr lang="en-US" altLang="en-US" sz="2000" smtClean="0"/>
              <a:t>184-205.</a:t>
            </a:r>
            <a:endParaRPr lang="en-US" altLang="en-US" smtClean="0"/>
          </a:p>
          <a:p>
            <a:r>
              <a:rPr lang="en-US" altLang="en-US" sz="2000" smtClean="0"/>
              <a:t>Kamman, M. L., McCray, E. D., &amp; Brownell, M. T. (2014). Teacher education pedagogy review. </a:t>
            </a:r>
            <a:r>
              <a:rPr lang="en-US" altLang="en-US" sz="2000" i="1" smtClean="0"/>
              <a:t>Under review, available in fall 2014.</a:t>
            </a:r>
            <a:endParaRPr lang="en-US" altLang="en-US" sz="2000" smtClean="0"/>
          </a:p>
        </p:txBody>
      </p:sp>
    </p:spTree>
    <p:extLst>
      <p:ext uri="{BB962C8B-B14F-4D97-AF65-F5344CB8AC3E}">
        <p14:creationId xmlns:p14="http://schemas.microsoft.com/office/powerpoint/2010/main" val="34094996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edian">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361</TotalTime>
  <Words>6739</Words>
  <Application>Microsoft Office PowerPoint</Application>
  <PresentationFormat>On-screen Show (4:3)</PresentationFormat>
  <Paragraphs>652</Paragraphs>
  <Slides>94</Slides>
  <Notes>47</Notes>
  <HiddenSlides>0</HiddenSlides>
  <MMClips>0</MMClips>
  <ScaleCrop>false</ScaleCrop>
  <HeadingPairs>
    <vt:vector size="4" baseType="variant">
      <vt:variant>
        <vt:lpstr>Theme</vt:lpstr>
      </vt:variant>
      <vt:variant>
        <vt:i4>4</vt:i4>
      </vt:variant>
      <vt:variant>
        <vt:lpstr>Slide Titles</vt:lpstr>
      </vt:variant>
      <vt:variant>
        <vt:i4>94</vt:i4>
      </vt:variant>
    </vt:vector>
  </HeadingPairs>
  <TitlesOfParts>
    <vt:vector size="98" baseType="lpstr">
      <vt:lpstr>Pushpin</vt:lpstr>
      <vt:lpstr>Eclipse</vt:lpstr>
      <vt:lpstr>Diseño predeterminado</vt:lpstr>
      <vt:lpstr>Median</vt:lpstr>
      <vt:lpstr>Effective Teacher Preparation  Starts with Effective Teaching:  Strategies from Cognitive Psychology about Learning and Memory</vt:lpstr>
      <vt:lpstr>Agenda</vt:lpstr>
      <vt:lpstr>The Science of Adult Learning</vt:lpstr>
      <vt:lpstr>The Science of Adult Learning </vt:lpstr>
      <vt:lpstr>The Science of Adult Learning (continued) </vt:lpstr>
      <vt:lpstr>First, a trip to the bookstore…</vt:lpstr>
      <vt:lpstr>Book about learning</vt:lpstr>
      <vt:lpstr>Book about learning (continued)</vt:lpstr>
      <vt:lpstr>IES practice guide about learning</vt:lpstr>
      <vt:lpstr>Book about learning (continued 2)</vt:lpstr>
      <vt:lpstr>Article about learning</vt:lpstr>
      <vt:lpstr>Book about learning (continued 3)</vt:lpstr>
      <vt:lpstr>Pop Quiz!</vt:lpstr>
      <vt:lpstr>The Science of Adult Learning 2 </vt:lpstr>
      <vt:lpstr>Retrieval Practice in the Lab</vt:lpstr>
      <vt:lpstr>Concept Mapping vs.  Retrieval Practice</vt:lpstr>
      <vt:lpstr>Repeated Study vs. Concept Mapping vs. Retrieval Practice</vt:lpstr>
      <vt:lpstr>Metacognitive Predictions</vt:lpstr>
      <vt:lpstr>Retrieval Practice in Medical Teaching</vt:lpstr>
      <vt:lpstr>Feedback enhances retrieval effect</vt:lpstr>
      <vt:lpstr>Why does Retrieval Practice work?</vt:lpstr>
      <vt:lpstr>Metacognition – what is it?</vt:lpstr>
      <vt:lpstr>Metacognition Framework</vt:lpstr>
      <vt:lpstr>Critical Thinking and Metacognition Classroom Study</vt:lpstr>
      <vt:lpstr>Metacognitive Lab Module Design</vt:lpstr>
      <vt:lpstr>Metacognitive Lab Module Design (continued)</vt:lpstr>
      <vt:lpstr>Metacognitive Lab Module Design (continued 2)</vt:lpstr>
      <vt:lpstr>Metacognitive Lab Module Design (continued 3)</vt:lpstr>
      <vt:lpstr>Critical Thinking and Metacognition Key Findings and Lessons Learned</vt:lpstr>
      <vt:lpstr>Metacognition and Instruction</vt:lpstr>
      <vt:lpstr>The Science of Adult Learning 3 </vt:lpstr>
      <vt:lpstr>The Spacing Effect</vt:lpstr>
      <vt:lpstr>Research on the Spacing Effect</vt:lpstr>
      <vt:lpstr>Optimizing Spaced Learning</vt:lpstr>
      <vt:lpstr>Study of Spacing Effects in  Medical Teaching</vt:lpstr>
      <vt:lpstr>Back to the bookstore…</vt:lpstr>
      <vt:lpstr>Images of 6 books/articles</vt:lpstr>
      <vt:lpstr>Images of 6 books/articles  (continued)</vt:lpstr>
      <vt:lpstr>References and Resources</vt:lpstr>
      <vt:lpstr>References</vt:lpstr>
      <vt:lpstr>References  (continued)</vt:lpstr>
      <vt:lpstr>Metacognition in the K-12 Classroom with Students with Disabilities</vt:lpstr>
      <vt:lpstr>The Textbook Dilemma</vt:lpstr>
      <vt:lpstr>Do students “know when they know?”</vt:lpstr>
      <vt:lpstr>So what?</vt:lpstr>
      <vt:lpstr>Can students with LD be taught to monitor their learning?</vt:lpstr>
      <vt:lpstr>Study 1: Purpose (Berkeley, Marshak, Mastropieri, &amp; Scruggs, 2011)</vt:lpstr>
      <vt:lpstr>Method </vt:lpstr>
      <vt:lpstr>Participants (N = 57)</vt:lpstr>
      <vt:lpstr>Strategy  Condition</vt:lpstr>
      <vt:lpstr>Read-Only Condition</vt:lpstr>
      <vt:lpstr>Results</vt:lpstr>
      <vt:lpstr>Gain Scores:  Condition and Student Type</vt:lpstr>
      <vt:lpstr>Results </vt:lpstr>
      <vt:lpstr>Post-test Scores:  Condition and Student Type</vt:lpstr>
      <vt:lpstr>Study 2 : Purpose (Berkeley &amp; Riccomini, 2009)</vt:lpstr>
      <vt:lpstr>Method</vt:lpstr>
      <vt:lpstr>Participants (N = 319)</vt:lpstr>
      <vt:lpstr>Strategy Condition</vt:lpstr>
      <vt:lpstr>Strategy Materials</vt:lpstr>
      <vt:lpstr>No Strategy Condition</vt:lpstr>
      <vt:lpstr>Data Analysis</vt:lpstr>
      <vt:lpstr>Results  </vt:lpstr>
      <vt:lpstr>Results (continued)</vt:lpstr>
      <vt:lpstr>Conclusions</vt:lpstr>
      <vt:lpstr>What does this mean  for teacher preparation?</vt:lpstr>
      <vt:lpstr>Addressing Fidelity and Sustainability</vt:lpstr>
      <vt:lpstr>Questions?</vt:lpstr>
      <vt:lpstr>References </vt:lpstr>
      <vt:lpstr>References (continued)</vt:lpstr>
      <vt:lpstr>Applying the learning sciences to  teacher education   Mary T. Brownell, Director</vt:lpstr>
      <vt:lpstr>Collaboration for Effective Educator Development, Accountability and Reform (CEEDAR) www.ceedar.org</vt:lpstr>
      <vt:lpstr>Disclaimer </vt:lpstr>
      <vt:lpstr>Step Back</vt:lpstr>
      <vt:lpstr>Goal of teacher education</vt:lpstr>
      <vt:lpstr>Teaching is a meta-cognitive task</vt:lpstr>
      <vt:lpstr>Rapid retrieval</vt:lpstr>
      <vt:lpstr>Well integrated knowledge structures</vt:lpstr>
      <vt:lpstr>Think about Paige</vt:lpstr>
      <vt:lpstr>To put teacher candidates on the path of becoming experts</vt:lpstr>
      <vt:lpstr> Some hard decisions must be made </vt:lpstr>
      <vt:lpstr>Tasks that capture</vt:lpstr>
      <vt:lpstr>Evidence-based practices?</vt:lpstr>
      <vt:lpstr>Need some way of prioritizing</vt:lpstr>
      <vt:lpstr>High leverage practices</vt:lpstr>
      <vt:lpstr>High leverage content</vt:lpstr>
      <vt:lpstr>What would be the equivalent in special education?</vt:lpstr>
      <vt:lpstr>Once we have a framework,</vt:lpstr>
      <vt:lpstr>Strategies for deliberate, distributed practice</vt:lpstr>
      <vt:lpstr>And provide feedback</vt:lpstr>
      <vt:lpstr>Some ideas from research</vt:lpstr>
      <vt:lpstr>Questions</vt:lpstr>
      <vt:lpstr>References  </vt:lpstr>
      <vt:lpstr>References (continued)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Teacher Preparation Starts with Effective Teaching: Strategies from Cognitive Psychology about Learning and Memory</dc:title>
  <dc:subject>Effective Teacher Preparation Starts with Effective Teaching: Strategies from Cognitive Psychology about Learning and Memory</dc:subject>
  <dc:creator>Office of Special Education Programs (OSEP)</dc:creator>
  <cp:lastModifiedBy>Linda Pady</cp:lastModifiedBy>
  <cp:revision>39</cp:revision>
  <dcterms:created xsi:type="dcterms:W3CDTF">2014-07-09T14:28:23Z</dcterms:created>
  <dcterms:modified xsi:type="dcterms:W3CDTF">2014-07-15T20:15:47Z</dcterms:modified>
  <cp:category>Public Domain</cp:category>
</cp:coreProperties>
</file>