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0" r:id="rId3"/>
    <p:sldMasterId id="2147483706" r:id="rId4"/>
  </p:sldMasterIdLst>
  <p:notesMasterIdLst>
    <p:notesMasterId r:id="rId67"/>
  </p:notesMasterIdLst>
  <p:sldIdLst>
    <p:sldId id="257" r:id="rId5"/>
    <p:sldId id="258" r:id="rId6"/>
    <p:sldId id="260" r:id="rId7"/>
    <p:sldId id="261" r:id="rId8"/>
    <p:sldId id="262" r:id="rId9"/>
    <p:sldId id="263" r:id="rId10"/>
    <p:sldId id="322" r:id="rId11"/>
    <p:sldId id="321" r:id="rId12"/>
    <p:sldId id="265" r:id="rId13"/>
    <p:sldId id="296" r:id="rId14"/>
    <p:sldId id="267" r:id="rId15"/>
    <p:sldId id="268" r:id="rId16"/>
    <p:sldId id="269" r:id="rId17"/>
    <p:sldId id="270" r:id="rId18"/>
    <p:sldId id="273" r:id="rId19"/>
    <p:sldId id="274" r:id="rId20"/>
    <p:sldId id="275" r:id="rId21"/>
    <p:sldId id="276" r:id="rId22"/>
    <p:sldId id="277" r:id="rId23"/>
    <p:sldId id="278" r:id="rId24"/>
    <p:sldId id="279" r:id="rId25"/>
    <p:sldId id="323" r:id="rId26"/>
    <p:sldId id="325" r:id="rId27"/>
    <p:sldId id="327" r:id="rId28"/>
    <p:sldId id="329" r:id="rId29"/>
    <p:sldId id="280" r:id="rId30"/>
    <p:sldId id="281" r:id="rId31"/>
    <p:sldId id="283" r:id="rId32"/>
    <p:sldId id="284" r:id="rId33"/>
    <p:sldId id="285" r:id="rId34"/>
    <p:sldId id="286" r:id="rId35"/>
    <p:sldId id="287" r:id="rId36"/>
    <p:sldId id="288" r:id="rId37"/>
    <p:sldId id="289" r:id="rId38"/>
    <p:sldId id="290" r:id="rId39"/>
    <p:sldId id="291" r:id="rId40"/>
    <p:sldId id="292" r:id="rId41"/>
    <p:sldId id="293"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Scruggs" initials="T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74" autoAdjust="0"/>
  </p:normalViewPr>
  <p:slideViewPr>
    <p:cSldViewPr>
      <p:cViewPr>
        <p:scale>
          <a:sx n="54" d="100"/>
          <a:sy n="54" d="100"/>
        </p:scale>
        <p:origin x="-1392" y="-53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9783B-5B94-4BC9-8540-A32321D19163}" type="datetimeFigureOut">
              <a:rPr lang="en-US" smtClean="0"/>
              <a:pPr/>
              <a:t>8/11/2014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FD8F9-5CC0-4919-BA90-03A2EDE05FF1}" type="slidenum">
              <a:rPr lang="en-US" smtClean="0"/>
              <a:pPr/>
              <a:t>‹#›</a:t>
            </a:fld>
            <a:endParaRPr lang="en-US"/>
          </a:p>
        </p:txBody>
      </p:sp>
    </p:spTree>
    <p:extLst>
      <p:ext uri="{BB962C8B-B14F-4D97-AF65-F5344CB8AC3E}">
        <p14:creationId xmlns:p14="http://schemas.microsoft.com/office/powerpoint/2010/main" val="380905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5E00B28C-4DBE-4A0C-B3CA-98DCBF4F8BA0}" type="slidenum">
              <a:rPr lang="en-US" altLang="en-US">
                <a:solidFill>
                  <a:prstClr val="black"/>
                </a:solidFill>
                <a:latin typeface="Verdana" pitchFamily="34" charset="0"/>
              </a:rPr>
              <a:pPr/>
              <a:t>1</a:t>
            </a:fld>
            <a:endParaRPr lang="en-US" altLang="en-US">
              <a:solidFill>
                <a:prstClr val="black"/>
              </a:solidFill>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DDFEC1AE-5D68-415A-A7D9-BCF189F855C7}" type="slidenum">
              <a:rPr lang="en-US" altLang="en-US">
                <a:solidFill>
                  <a:prstClr val="black"/>
                </a:solidFill>
                <a:latin typeface="Verdana" pitchFamily="34" charset="0"/>
              </a:rPr>
              <a:pPr/>
              <a:t>15</a:t>
            </a:fld>
            <a:endParaRPr lang="en-US" altLang="en-US">
              <a:solidFill>
                <a:prstClr val="black"/>
              </a:solidFill>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95894E39-6F4E-44B4-9313-EAEFBCBC8BFB}" type="slidenum">
              <a:rPr lang="en-US" altLang="en-US">
                <a:solidFill>
                  <a:prstClr val="black"/>
                </a:solidFill>
                <a:latin typeface="Verdana" pitchFamily="34" charset="0"/>
              </a:rPr>
              <a:pPr/>
              <a:t>16</a:t>
            </a:fld>
            <a:endParaRPr lang="en-US" altLang="en-US">
              <a:solidFill>
                <a:prstClr val="black"/>
              </a:solidFill>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1C8A826D-81A0-45F8-86F4-60B69C5FA2A3}" type="slidenum">
              <a:rPr lang="en-US" altLang="en-US">
                <a:solidFill>
                  <a:prstClr val="black"/>
                </a:solidFill>
                <a:latin typeface="Verdana" pitchFamily="34" charset="0"/>
              </a:rPr>
              <a:pPr/>
              <a:t>17</a:t>
            </a:fld>
            <a:endParaRPr lang="en-US" altLang="en-US">
              <a:solidFill>
                <a:prstClr val="black"/>
              </a:solidFill>
              <a:latin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49C49444-6687-46FF-BF60-B4B4063FE9A5}" type="slidenum">
              <a:rPr lang="en-US" altLang="en-US">
                <a:solidFill>
                  <a:prstClr val="black"/>
                </a:solidFill>
                <a:latin typeface="Verdana" pitchFamily="34" charset="0"/>
              </a:rPr>
              <a:pPr/>
              <a:t>18</a:t>
            </a:fld>
            <a:endParaRPr lang="en-US" altLang="en-US">
              <a:solidFill>
                <a:prstClr val="black"/>
              </a:solidFill>
              <a:latin typeface="Verdan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D1233A25-A7B7-4A9E-9ED5-C705A288F508}" type="slidenum">
              <a:rPr lang="en-US" altLang="en-US">
                <a:solidFill>
                  <a:prstClr val="black"/>
                </a:solidFill>
                <a:latin typeface="Verdana" pitchFamily="34" charset="0"/>
              </a:rPr>
              <a:pPr/>
              <a:t>19</a:t>
            </a:fld>
            <a:endParaRPr lang="en-US" altLang="en-US">
              <a:solidFill>
                <a:prstClr val="black"/>
              </a:solidFill>
              <a:latin typeface="Verdan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a:p>
            <a:endParaRPr lang="en-US"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35E255D8-F49A-4043-8879-8609FA6ACADA}" type="slidenum">
              <a:rPr lang="en-US" altLang="en-US">
                <a:solidFill>
                  <a:prstClr val="black"/>
                </a:solidFill>
                <a:latin typeface="Verdana" pitchFamily="34" charset="0"/>
              </a:rPr>
              <a:pPr/>
              <a:t>20</a:t>
            </a:fld>
            <a:endParaRPr lang="en-US" altLang="en-US">
              <a:solidFill>
                <a:prstClr val="black"/>
              </a:solidFill>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6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BEA75A-69E0-4921-AD81-CB929C0C960B}" type="slidenum">
              <a:rPr lang="en-US" smtClean="0"/>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8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CA177F-94E7-414E-958D-FC263F055FD6}" type="slidenum">
              <a:rPr lang="en-US" smtClean="0"/>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0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977153-4B29-42A9-9A8D-698383689696}" type="slidenum">
              <a:rPr lang="en-US" smtClean="0"/>
              <a:pPr/>
              <a:t>24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9AF5F179-96FE-4A25-BC72-12B40BD98B01}" type="slidenum">
              <a:rPr lang="en-US" altLang="en-US">
                <a:solidFill>
                  <a:prstClr val="black"/>
                </a:solidFill>
                <a:latin typeface="Verdana" pitchFamily="34" charset="0"/>
              </a:rPr>
              <a:pPr/>
              <a:t>28</a:t>
            </a:fld>
            <a:endParaRPr lang="en-US" altLang="en-US">
              <a:solidFill>
                <a:prstClr val="black"/>
              </a:solidFill>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pPr eaLnBrk="1" hangingPunct="1">
              <a:spcBef>
                <a:spcPct val="0"/>
              </a:spcBef>
            </a:pPr>
            <a:endParaRPr lang="en-US"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A41AA6B7-E60A-4817-A674-F982684C1D66}" type="slidenum">
              <a:rPr lang="en-US" altLang="en-US">
                <a:solidFill>
                  <a:prstClr val="black"/>
                </a:solidFill>
                <a:latin typeface="Verdana" pitchFamily="34" charset="0"/>
              </a:rPr>
              <a:pPr/>
              <a:t>3</a:t>
            </a:fld>
            <a:endParaRPr lang="en-US" altLang="en-US">
              <a:solidFill>
                <a:prstClr val="black"/>
              </a:solidFill>
              <a:latin typeface="Verdan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349BC2F2-7169-417D-A174-FA444ECFFC5C}" type="slidenum">
              <a:rPr lang="en-US" altLang="en-US">
                <a:solidFill>
                  <a:prstClr val="black"/>
                </a:solidFill>
                <a:latin typeface="Verdana" pitchFamily="34" charset="0"/>
              </a:rPr>
              <a:pPr/>
              <a:t>30</a:t>
            </a:fld>
            <a:endParaRPr lang="en-US" altLang="en-US">
              <a:solidFill>
                <a:prstClr val="black"/>
              </a:solidFill>
              <a:latin typeface="Verdan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AF88AD13-4C8F-473C-BF80-CA7089F364FB}" type="slidenum">
              <a:rPr lang="en-US" altLang="en-US">
                <a:solidFill>
                  <a:prstClr val="black"/>
                </a:solidFill>
                <a:latin typeface="Verdana" pitchFamily="34" charset="0"/>
              </a:rPr>
              <a:pPr/>
              <a:t>31</a:t>
            </a:fld>
            <a:endParaRPr lang="en-US" altLang="en-US">
              <a:solidFill>
                <a:prstClr val="black"/>
              </a:solidFill>
              <a:latin typeface="Verdan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C49FD204-1082-413A-9174-C76BF6AFDF69}" type="slidenum">
              <a:rPr lang="en-US" altLang="en-US">
                <a:solidFill>
                  <a:prstClr val="black"/>
                </a:solidFill>
                <a:latin typeface="Tahoma" pitchFamily="34" charset="0"/>
              </a:rPr>
              <a:pPr/>
              <a:t>32</a:t>
            </a:fld>
            <a:endParaRPr lang="en-US" altLang="en-US">
              <a:solidFill>
                <a:prstClr val="black"/>
              </a:solidFill>
              <a:latin typeface="Tahom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59E00779-4ECF-4DC3-BBDE-D5D1FA565C98}" type="slidenum">
              <a:rPr lang="en-US" altLang="en-US">
                <a:solidFill>
                  <a:prstClr val="black"/>
                </a:solidFill>
                <a:latin typeface="Verdana" pitchFamily="34" charset="0"/>
              </a:rPr>
              <a:pPr/>
              <a:t>35</a:t>
            </a:fld>
            <a:endParaRPr lang="en-US" altLang="en-US">
              <a:solidFill>
                <a:prstClr val="black"/>
              </a:solidFill>
              <a:latin typeface="Verdan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6E8240D4-6D4A-44CD-8B8F-88E4C8310C2D}" type="slidenum">
              <a:rPr lang="en-US" altLang="en-US">
                <a:solidFill>
                  <a:prstClr val="black"/>
                </a:solidFill>
                <a:latin typeface="Verdana" pitchFamily="34" charset="0"/>
              </a:rPr>
              <a:pPr/>
              <a:t>36</a:t>
            </a:fld>
            <a:endParaRPr lang="en-US" altLang="en-US">
              <a:solidFill>
                <a:prstClr val="black"/>
              </a:solidFill>
              <a:latin typeface="Verdan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6BE5E49D-770B-42E8-B0C1-DDCE0AB86368}" type="slidenum">
              <a:rPr lang="en-US" altLang="en-US">
                <a:solidFill>
                  <a:prstClr val="black"/>
                </a:solidFill>
                <a:latin typeface="Verdana" pitchFamily="34" charset="0"/>
              </a:rPr>
              <a:pPr/>
              <a:t>37</a:t>
            </a:fld>
            <a:endParaRPr lang="en-US" altLang="en-US">
              <a:solidFill>
                <a:prstClr val="black"/>
              </a:solidFill>
              <a:latin typeface="Verdan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F3751E85-C246-4CDC-B487-9495531BC5D1}" type="slidenum">
              <a:rPr lang="en-US" altLang="en-US">
                <a:solidFill>
                  <a:prstClr val="black"/>
                </a:solidFill>
                <a:latin typeface="Verdana" pitchFamily="34" charset="0"/>
              </a:rPr>
              <a:pPr/>
              <a:t>38</a:t>
            </a:fld>
            <a:endParaRPr lang="en-US" altLang="en-US">
              <a:solidFill>
                <a:prstClr val="black"/>
              </a:solidFill>
              <a:latin typeface="Verdan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7B98AF46-F9DB-4A98-8F4C-A2CEF70641BA}" type="slidenum">
              <a:rPr lang="en-US" altLang="en-US">
                <a:solidFill>
                  <a:prstClr val="black"/>
                </a:solidFill>
                <a:latin typeface="Verdana" pitchFamily="34" charset="0"/>
              </a:rPr>
              <a:pPr/>
              <a:t>62</a:t>
            </a:fld>
            <a:endParaRPr lang="en-US" altLang="en-US">
              <a:solidFill>
                <a:prstClr val="black"/>
              </a:solidFill>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D95FDEA5-1296-4093-A05D-72D5200BC5CA}" type="slidenum">
              <a:rPr lang="en-US" altLang="en-US">
                <a:solidFill>
                  <a:prstClr val="black"/>
                </a:solidFill>
                <a:latin typeface="Verdana" pitchFamily="34" charset="0"/>
              </a:rPr>
              <a:pPr/>
              <a:t>4</a:t>
            </a:fld>
            <a:endParaRPr lang="en-US" altLang="en-US">
              <a:solidFill>
                <a:prstClr val="black"/>
              </a:solidFill>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C3076EAF-FA4E-442E-80B1-31CE0BFD3033}" type="slidenum">
              <a:rPr lang="en-US" altLang="en-US">
                <a:solidFill>
                  <a:prstClr val="black"/>
                </a:solidFill>
                <a:latin typeface="Verdana" pitchFamily="34" charset="0"/>
              </a:rPr>
              <a:pPr/>
              <a:t>5</a:t>
            </a:fld>
            <a:endParaRPr lang="en-US" altLang="en-US">
              <a:solidFill>
                <a:prstClr val="black"/>
              </a:solidFill>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t>
            </a:r>
          </a:p>
          <a:p>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7FC06FE6-26C4-48AE-A0DA-CDDAC7D41AD3}" type="slidenum">
              <a:rPr lang="en-US" altLang="en-US">
                <a:solidFill>
                  <a:prstClr val="black"/>
                </a:solidFill>
                <a:latin typeface="Verdana" pitchFamily="34" charset="0"/>
              </a:rPr>
              <a:pPr/>
              <a:t>6</a:t>
            </a:fld>
            <a:endParaRPr lang="en-US" altLang="en-US">
              <a:solidFill>
                <a:prstClr val="black"/>
              </a:solidFill>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one of our mnemonic investigations we taught 3</a:t>
            </a:r>
            <a:r>
              <a:rPr lang="en-US" baseline="30000" smtClean="0"/>
              <a:t>rd</a:t>
            </a:r>
            <a:r>
              <a:rPr lang="en-US" smtClean="0"/>
              <a:t> grade students with and without learning disabilities important vocabulary for a story they were reading. We taught them in 3 conditions [show slides]: in one, we showed the word and definition only. In the second, we showed the word and definition with a related picture. In the third, we used the mnemonic keyword method that we just practiced with the Italian vocabulary. Notice, in this instance, the only difference is the explicit verbal link (the keyword) between the target word and it’s definition. </a:t>
            </a:r>
          </a:p>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AA65D8-A877-48D8-9997-8CF2385B625E}"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CA711E4B-574E-4DAB-8A3A-71A6A41B082A}" type="slidenum">
              <a:rPr lang="en-US" altLang="en-US">
                <a:solidFill>
                  <a:prstClr val="black"/>
                </a:solidFill>
                <a:latin typeface="Verdana" pitchFamily="34" charset="0"/>
              </a:rPr>
              <a:pPr/>
              <a:t>10</a:t>
            </a:fld>
            <a:endParaRPr lang="en-US" altLang="en-US">
              <a:solidFill>
                <a:prstClr val="black"/>
              </a:solidFill>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A4F536D7-1BB4-4991-875B-3AD537906681}" type="slidenum">
              <a:rPr lang="en-US" altLang="en-US">
                <a:solidFill>
                  <a:prstClr val="black"/>
                </a:solidFill>
                <a:latin typeface="Verdana" pitchFamily="34" charset="0"/>
              </a:rPr>
              <a:pPr/>
              <a:t>12</a:t>
            </a:fld>
            <a:endParaRPr lang="en-US" altLang="en-US">
              <a:solidFill>
                <a:prstClr val="black"/>
              </a:solidFill>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fld id="{481934BF-51EA-4C88-B6D2-B20D0A5BB82D}" type="slidenum">
              <a:rPr lang="en-US" altLang="en-US">
                <a:solidFill>
                  <a:prstClr val="black"/>
                </a:solidFill>
                <a:latin typeface="Verdana" pitchFamily="34" charset="0"/>
              </a:rPr>
              <a:pPr/>
              <a:t>14</a:t>
            </a:fld>
            <a:endParaRPr lang="en-US" altLang="en-US">
              <a:solidFill>
                <a:prstClr val="black"/>
              </a:solidFill>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solidFill>
                <a:srgbClr val="464646"/>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464646"/>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8B7C1EC2-E246-45BC-AF8C-1162C17BDBC9}" type="slidenum">
              <a:rPr lang="en-US"/>
              <a:pPr>
                <a:defRPr/>
              </a:pPr>
              <a:t>‹#›</a:t>
            </a:fld>
            <a:endParaRPr lang="en-US"/>
          </a:p>
        </p:txBody>
      </p:sp>
    </p:spTree>
    <p:extLst>
      <p:ext uri="{BB962C8B-B14F-4D97-AF65-F5344CB8AC3E}">
        <p14:creationId xmlns:p14="http://schemas.microsoft.com/office/powerpoint/2010/main" val="27251969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FCBA3C6D-6884-4C72-A68E-5764AE658782}" type="slidenum">
              <a:rPr lang="en-US"/>
              <a:pPr>
                <a:defRPr/>
              </a:pPr>
              <a:t>‹#›</a:t>
            </a:fld>
            <a:endParaRPr lang="en-US"/>
          </a:p>
        </p:txBody>
      </p:sp>
    </p:spTree>
    <p:extLst>
      <p:ext uri="{BB962C8B-B14F-4D97-AF65-F5344CB8AC3E}">
        <p14:creationId xmlns:p14="http://schemas.microsoft.com/office/powerpoint/2010/main" val="61377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CA632253-FD2F-468A-AE37-C6180B010DF6}" type="slidenum">
              <a:rPr lang="en-US"/>
              <a:pPr>
                <a:defRPr/>
              </a:pPr>
              <a:t>‹#›</a:t>
            </a:fld>
            <a:endParaRPr lang="en-US"/>
          </a:p>
        </p:txBody>
      </p:sp>
    </p:spTree>
    <p:extLst>
      <p:ext uri="{BB962C8B-B14F-4D97-AF65-F5344CB8AC3E}">
        <p14:creationId xmlns:p14="http://schemas.microsoft.com/office/powerpoint/2010/main" val="961537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66738" y="1752600"/>
            <a:ext cx="8001000" cy="4267200"/>
          </a:xfrm>
        </p:spPr>
        <p:txBody>
          <a:bodyPr>
            <a:normAutofit/>
          </a:bodyPr>
          <a:lstStyle/>
          <a:p>
            <a:pPr lvl="0"/>
            <a:endParaRPr lang="en-US" noProof="0" smtClean="0"/>
          </a:p>
        </p:txBody>
      </p:sp>
      <p:sp>
        <p:nvSpPr>
          <p:cNvPr id="4"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1BDC6D53-CAF7-4DD3-AD5B-71E6BCEBAB65}" type="slidenum">
              <a:rPr lang="en-US"/>
              <a:pPr>
                <a:defRPr/>
              </a:pPr>
              <a:t>‹#›</a:t>
            </a:fld>
            <a:endParaRPr lang="en-US"/>
          </a:p>
        </p:txBody>
      </p:sp>
    </p:spTree>
    <p:extLst>
      <p:ext uri="{BB962C8B-B14F-4D97-AF65-F5344CB8AC3E}">
        <p14:creationId xmlns:p14="http://schemas.microsoft.com/office/powerpoint/2010/main" val="2667089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7" name="Slide Number Placeholder 22"/>
          <p:cNvSpPr>
            <a:spLocks noGrp="1"/>
          </p:cNvSpPr>
          <p:nvPr>
            <p:ph type="sldNum" sz="quarter" idx="12"/>
          </p:nvPr>
        </p:nvSpPr>
        <p:spPr/>
        <p:txBody>
          <a:bodyPr/>
          <a:lstStyle>
            <a:lvl1pPr>
              <a:defRPr/>
            </a:lvl1pPr>
          </a:lstStyle>
          <a:p>
            <a:pPr>
              <a:defRPr/>
            </a:pPr>
            <a:fld id="{258DE907-182F-4F6D-867B-ECACB998E253}" type="slidenum">
              <a:rPr lang="en-US"/>
              <a:pPr>
                <a:defRPr/>
              </a:pPr>
              <a:t>‹#›</a:t>
            </a:fld>
            <a:endParaRPr lang="en-US"/>
          </a:p>
        </p:txBody>
      </p:sp>
    </p:spTree>
    <p:extLst>
      <p:ext uri="{BB962C8B-B14F-4D97-AF65-F5344CB8AC3E}">
        <p14:creationId xmlns:p14="http://schemas.microsoft.com/office/powerpoint/2010/main" val="4135980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fontAlgn="base" hangingPunct="0">
              <a:spcBef>
                <a:spcPct val="0"/>
              </a:spcBef>
              <a:spcAft>
                <a:spcPct val="0"/>
              </a:spcAft>
            </a:pPr>
            <a:endParaRPr lang="en-US">
              <a:solidFill>
                <a:srgbClr val="000000"/>
              </a:solidFill>
              <a:latin typeface="Freestyle Script" pitchFamily="66" charset="0"/>
            </a:endParaRPr>
          </a:p>
        </p:txBody>
      </p:sp>
      <p:sp>
        <p:nvSpPr>
          <p:cNvPr id="31539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3153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eaLnBrk="0" hangingPunct="0">
              <a:defRPr sz="1800">
                <a:latin typeface="Freestyle Script" pitchFamily="66" charset="0"/>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eaLnBrk="0" hangingPunct="0">
              <a:defRPr sz="1800">
                <a:latin typeface="Freestyle Script" pitchFamily="66" charset="0"/>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Freestyle Script" pitchFamily="66" charset="0"/>
              </a:defRPr>
            </a:lvl1pPr>
          </a:lstStyle>
          <a:p>
            <a:pPr>
              <a:defRPr/>
            </a:pPr>
            <a:fld id="{769546C4-1C65-4344-BDB0-15AC85FFEECC}" type="slidenum">
              <a:rPr lang="en-US"/>
              <a:pPr>
                <a:defRPr/>
              </a:pPr>
              <a:t>‹#›</a:t>
            </a:fld>
            <a:endParaRPr lang="en-US"/>
          </a:p>
        </p:txBody>
      </p:sp>
    </p:spTree>
    <p:extLst>
      <p:ext uri="{BB962C8B-B14F-4D97-AF65-F5344CB8AC3E}">
        <p14:creationId xmlns:p14="http://schemas.microsoft.com/office/powerpoint/2010/main" val="2839623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5"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B5D9A119-5307-4E7C-85B7-18EFCDF058D4}" type="slidenum">
              <a:rPr lang="en-US"/>
              <a:pPr>
                <a:defRPr/>
              </a:pPr>
              <a:t>‹#›</a:t>
            </a:fld>
            <a:endParaRPr lang="en-US"/>
          </a:p>
        </p:txBody>
      </p:sp>
    </p:spTree>
    <p:extLst>
      <p:ext uri="{BB962C8B-B14F-4D97-AF65-F5344CB8AC3E}">
        <p14:creationId xmlns:p14="http://schemas.microsoft.com/office/powerpoint/2010/main" val="3994662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5"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DD84A6AF-F19E-43D3-A457-5EBE835BCC4A}" type="slidenum">
              <a:rPr lang="en-US"/>
              <a:pPr>
                <a:defRPr/>
              </a:pPr>
              <a:t>‹#›</a:t>
            </a:fld>
            <a:endParaRPr lang="en-US"/>
          </a:p>
        </p:txBody>
      </p:sp>
    </p:spTree>
    <p:extLst>
      <p:ext uri="{BB962C8B-B14F-4D97-AF65-F5344CB8AC3E}">
        <p14:creationId xmlns:p14="http://schemas.microsoft.com/office/powerpoint/2010/main" val="1185041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5112367D-3C13-4866-8020-765B095AD47E}" type="slidenum">
              <a:rPr lang="en-US"/>
              <a:pPr>
                <a:defRPr/>
              </a:pPr>
              <a:t>‹#›</a:t>
            </a:fld>
            <a:endParaRPr lang="en-US"/>
          </a:p>
        </p:txBody>
      </p:sp>
    </p:spTree>
    <p:extLst>
      <p:ext uri="{BB962C8B-B14F-4D97-AF65-F5344CB8AC3E}">
        <p14:creationId xmlns:p14="http://schemas.microsoft.com/office/powerpoint/2010/main" val="3866593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8"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9"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2786878B-6B76-43B0-A7C6-C6F1544ABD15}" type="slidenum">
              <a:rPr lang="en-US"/>
              <a:pPr>
                <a:defRPr/>
              </a:pPr>
              <a:t>‹#›</a:t>
            </a:fld>
            <a:endParaRPr lang="en-US"/>
          </a:p>
        </p:txBody>
      </p:sp>
    </p:spTree>
    <p:extLst>
      <p:ext uri="{BB962C8B-B14F-4D97-AF65-F5344CB8AC3E}">
        <p14:creationId xmlns:p14="http://schemas.microsoft.com/office/powerpoint/2010/main" val="242009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4"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5"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C47188C9-2350-4E5A-947B-551F33A36DD9}" type="slidenum">
              <a:rPr lang="en-US"/>
              <a:pPr>
                <a:defRPr/>
              </a:pPr>
              <a:t>‹#›</a:t>
            </a:fld>
            <a:endParaRPr lang="en-US"/>
          </a:p>
        </p:txBody>
      </p:sp>
    </p:spTree>
    <p:extLst>
      <p:ext uri="{BB962C8B-B14F-4D97-AF65-F5344CB8AC3E}">
        <p14:creationId xmlns:p14="http://schemas.microsoft.com/office/powerpoint/2010/main" val="230637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464646"/>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9583DF70-06A3-4523-A60A-B7DCE8235BA7}"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2909827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3"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4"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0947BA36-22F3-44A9-81F6-F6553589FA06}" type="slidenum">
              <a:rPr lang="en-US"/>
              <a:pPr>
                <a:defRPr/>
              </a:pPr>
              <a:t>‹#›</a:t>
            </a:fld>
            <a:endParaRPr lang="en-US"/>
          </a:p>
        </p:txBody>
      </p:sp>
    </p:spTree>
    <p:extLst>
      <p:ext uri="{BB962C8B-B14F-4D97-AF65-F5344CB8AC3E}">
        <p14:creationId xmlns:p14="http://schemas.microsoft.com/office/powerpoint/2010/main" val="421122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7ACF03FB-E712-4861-860A-9F6AC8B4F00F}" type="slidenum">
              <a:rPr lang="en-US"/>
              <a:pPr>
                <a:defRPr/>
              </a:pPr>
              <a:t>‹#›</a:t>
            </a:fld>
            <a:endParaRPr lang="en-US"/>
          </a:p>
        </p:txBody>
      </p:sp>
    </p:spTree>
    <p:extLst>
      <p:ext uri="{BB962C8B-B14F-4D97-AF65-F5344CB8AC3E}">
        <p14:creationId xmlns:p14="http://schemas.microsoft.com/office/powerpoint/2010/main" val="3348903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F7CCB10B-42B5-4544-831E-B8F8B452DE0B}" type="slidenum">
              <a:rPr lang="en-US"/>
              <a:pPr>
                <a:defRPr/>
              </a:pPr>
              <a:t>‹#›</a:t>
            </a:fld>
            <a:endParaRPr lang="en-US"/>
          </a:p>
        </p:txBody>
      </p:sp>
    </p:spTree>
    <p:extLst>
      <p:ext uri="{BB962C8B-B14F-4D97-AF65-F5344CB8AC3E}">
        <p14:creationId xmlns:p14="http://schemas.microsoft.com/office/powerpoint/2010/main" val="1603005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5"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7A54E686-BA5D-4BC3-A67D-8C6A1AB3D4DD}" type="slidenum">
              <a:rPr lang="en-US"/>
              <a:pPr>
                <a:defRPr/>
              </a:pPr>
              <a:t>‹#›</a:t>
            </a:fld>
            <a:endParaRPr lang="en-US"/>
          </a:p>
        </p:txBody>
      </p:sp>
    </p:spTree>
    <p:extLst>
      <p:ext uri="{BB962C8B-B14F-4D97-AF65-F5344CB8AC3E}">
        <p14:creationId xmlns:p14="http://schemas.microsoft.com/office/powerpoint/2010/main" val="1939511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5"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4B31A58B-7CEF-4552-AD52-6AF5D7DAFBBE}" type="slidenum">
              <a:rPr lang="en-US"/>
              <a:pPr>
                <a:defRPr/>
              </a:pPr>
              <a:t>‹#›</a:t>
            </a:fld>
            <a:endParaRPr lang="en-US"/>
          </a:p>
        </p:txBody>
      </p:sp>
    </p:spTree>
    <p:extLst>
      <p:ext uri="{BB962C8B-B14F-4D97-AF65-F5344CB8AC3E}">
        <p14:creationId xmlns:p14="http://schemas.microsoft.com/office/powerpoint/2010/main" val="390181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7"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8"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F1289CA1-B243-4BE5-A70E-936D3F1B2307}" type="slidenum">
              <a:rPr lang="en-US"/>
              <a:pPr>
                <a:defRPr/>
              </a:pPr>
              <a:t>‹#›</a:t>
            </a:fld>
            <a:endParaRPr lang="en-US"/>
          </a:p>
        </p:txBody>
      </p:sp>
    </p:spTree>
    <p:extLst>
      <p:ext uri="{BB962C8B-B14F-4D97-AF65-F5344CB8AC3E}">
        <p14:creationId xmlns:p14="http://schemas.microsoft.com/office/powerpoint/2010/main" val="1368226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5"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81C1EFFF-EDE8-46A8-803D-7AA054B53C27}" type="slidenum">
              <a:rPr lang="en-US"/>
              <a:pPr>
                <a:defRPr/>
              </a:pPr>
              <a:t>‹#›</a:t>
            </a:fld>
            <a:endParaRPr lang="en-US"/>
          </a:p>
        </p:txBody>
      </p:sp>
    </p:spTree>
    <p:extLst>
      <p:ext uri="{BB962C8B-B14F-4D97-AF65-F5344CB8AC3E}">
        <p14:creationId xmlns:p14="http://schemas.microsoft.com/office/powerpoint/2010/main" val="3434505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3438" y="1752600"/>
            <a:ext cx="3924300" cy="4267200"/>
          </a:xfrm>
        </p:spPr>
        <p:txBody>
          <a:bodyPr/>
          <a:lstStyle/>
          <a:p>
            <a:pPr lvl="0"/>
            <a:endParaRPr lang="en-US" noProof="0" smtClean="0"/>
          </a:p>
        </p:txBody>
      </p:sp>
      <p:sp>
        <p:nvSpPr>
          <p:cNvPr id="5"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0A209BCF-7B9F-4202-8583-4DDA3A5DE84D}" type="slidenum">
              <a:rPr lang="en-US"/>
              <a:pPr>
                <a:defRPr/>
              </a:pPr>
              <a:t>‹#›</a:t>
            </a:fld>
            <a:endParaRPr lang="en-US"/>
          </a:p>
        </p:txBody>
      </p:sp>
    </p:spTree>
    <p:extLst>
      <p:ext uri="{BB962C8B-B14F-4D97-AF65-F5344CB8AC3E}">
        <p14:creationId xmlns:p14="http://schemas.microsoft.com/office/powerpoint/2010/main" val="2931318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eaLnBrk="0" hangingPunct="0">
              <a:defRPr sz="1800">
                <a:latin typeface="Freestyle Script" pitchFamily="66" charse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sz="1800">
                <a:latin typeface="Freestyle Script" pitchFamily="66" charse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sz="1800">
                <a:latin typeface="Freestyle Script" pitchFamily="66" charset="0"/>
              </a:defRPr>
            </a:lvl1pPr>
          </a:lstStyle>
          <a:p>
            <a:pPr>
              <a:defRPr/>
            </a:pPr>
            <a:fld id="{5A4064EB-1860-46E5-8C41-4DAF5388CAAF}" type="slidenum">
              <a:rPr lang="en-US"/>
              <a:pPr>
                <a:defRPr/>
              </a:pPr>
              <a:t>‹#›</a:t>
            </a:fld>
            <a:endParaRPr lang="en-US"/>
          </a:p>
        </p:txBody>
      </p:sp>
    </p:spTree>
    <p:extLst>
      <p:ext uri="{BB962C8B-B14F-4D97-AF65-F5344CB8AC3E}">
        <p14:creationId xmlns:p14="http://schemas.microsoft.com/office/powerpoint/2010/main" val="1240263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lgn="ctr" fontAlgn="base">
              <a:spcBef>
                <a:spcPct val="0"/>
              </a:spcBef>
              <a:spcAft>
                <a:spcPct val="0"/>
              </a:spcAft>
              <a:defRPr/>
            </a:pPr>
            <a:endParaRPr lang="en-US">
              <a:solidFill>
                <a:srgbClr val="000000"/>
              </a:solidFill>
              <a:cs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lgn="ctr" fontAlgn="base">
              <a:spcBef>
                <a:spcPct val="0"/>
              </a:spcBef>
              <a:spcAft>
                <a:spcPct val="0"/>
              </a:spcAft>
              <a:defRPr/>
            </a:pPr>
            <a:endParaRPr lang="en-US">
              <a:solidFill>
                <a:srgbClr val="000000"/>
              </a:solidFill>
              <a:cs typeface="Arial" charset="0"/>
            </a:endParaRPr>
          </a:p>
        </p:txBody>
      </p:sp>
      <p:sp>
        <p:nvSpPr>
          <p:cNvPr id="10547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054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22C0DB60-B539-47AF-9878-1906EA8EFC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031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Freestyle Script" pitchFamily="66"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Freestyle Script" pitchFamily="66"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Freestyle Script" pitchFamily="66"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Freestyle Script" pitchFamily="66"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Freestyle Script" pitchFamily="66"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Freestyle Script" pitchFamily="66"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solidFill>
                <a:srgbClr val="DEF5FA"/>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DEF5FA"/>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03A4B7ED-9F9A-4CC9-BBEC-0E8657F30F82}" type="slidenum">
              <a:rPr lang="en-US"/>
              <a:pPr>
                <a:defRPr/>
              </a:pPr>
              <a:t>‹#›</a:t>
            </a:fld>
            <a:endParaRPr lang="en-US"/>
          </a:p>
        </p:txBody>
      </p:sp>
    </p:spTree>
    <p:extLst>
      <p:ext uri="{BB962C8B-B14F-4D97-AF65-F5344CB8AC3E}">
        <p14:creationId xmlns:p14="http://schemas.microsoft.com/office/powerpoint/2010/main" val="103555735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406E10-758C-4042-B924-04944F4D2F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2700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C00EFC-3DD1-45C9-AC09-820F848650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2148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182506-C3DE-439B-B64D-C5C8CA7FF97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82303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620F5D-2DB7-4095-AD90-C632E448A5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9227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85CEE9-30AD-493A-95F4-0A076FA55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06075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FA4C7E-1699-4426-8E04-7902BDBED4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60551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74AEF6-72B2-4D8A-836F-FF35BCC507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37030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F6C85A-9B6F-4EE7-A28C-65CF5D6704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4251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F20581-D8A8-4164-9F1D-527602B351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39566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D85312-2B98-4DBC-8D8E-2639A7E9239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142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7" name="Slide Number Placeholder 22"/>
          <p:cNvSpPr>
            <a:spLocks noGrp="1"/>
          </p:cNvSpPr>
          <p:nvPr>
            <p:ph type="sldNum" sz="quarter" idx="12"/>
          </p:nvPr>
        </p:nvSpPr>
        <p:spPr/>
        <p:txBody>
          <a:bodyPr/>
          <a:lstStyle>
            <a:lvl1pPr>
              <a:defRPr/>
            </a:lvl1pPr>
          </a:lstStyle>
          <a:p>
            <a:pPr>
              <a:defRPr/>
            </a:pPr>
            <a:fld id="{17F3C41F-3980-4B45-865A-361643C33BAD}" type="slidenum">
              <a:rPr lang="en-US"/>
              <a:pPr>
                <a:defRPr/>
              </a:pPr>
              <a:t>‹#›</a:t>
            </a:fld>
            <a:endParaRPr lang="en-US"/>
          </a:p>
        </p:txBody>
      </p:sp>
    </p:spTree>
    <p:extLst>
      <p:ext uri="{BB962C8B-B14F-4D97-AF65-F5344CB8AC3E}">
        <p14:creationId xmlns:p14="http://schemas.microsoft.com/office/powerpoint/2010/main" val="1345901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228C77-65B9-4D86-9356-4023E3E6F2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8349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2391D9-872A-4AB6-9070-0237342198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71673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9221F3B-259E-475F-A237-D65CD842647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1691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8619FBC-5D35-4822-9D1E-3656891598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26853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solidFill>
                <a:srgbClr val="464646"/>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464646"/>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CEAA03EA-B99D-4811-884E-41E0730F2904}" type="slidenum">
              <a:rPr lang="en-US"/>
              <a:pPr>
                <a:defRPr/>
              </a:pPr>
              <a:t>‹#›</a:t>
            </a:fld>
            <a:endParaRPr lang="en-US"/>
          </a:p>
        </p:txBody>
      </p:sp>
    </p:spTree>
    <p:extLst>
      <p:ext uri="{BB962C8B-B14F-4D97-AF65-F5344CB8AC3E}">
        <p14:creationId xmlns:p14="http://schemas.microsoft.com/office/powerpoint/2010/main" val="382893762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464646"/>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1C53DCC6-0535-44E5-A9B8-66D8ACB9D3CE}"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2515849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Freestyle Script" pitchFamily="66"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Freestyle Script" pitchFamily="66"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Freestyle Script" pitchFamily="66"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Freestyle Script" pitchFamily="66"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Freestyle Script" pitchFamily="66"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Freestyle Script" pitchFamily="66"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solidFill>
                <a:srgbClr val="DEF5FA"/>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DEF5FA"/>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E896E510-BBA0-4ABB-B719-3634C8804B95}" type="slidenum">
              <a:rPr lang="en-US"/>
              <a:pPr>
                <a:defRPr/>
              </a:pPr>
              <a:t>‹#›</a:t>
            </a:fld>
            <a:endParaRPr lang="en-US"/>
          </a:p>
        </p:txBody>
      </p:sp>
    </p:spTree>
    <p:extLst>
      <p:ext uri="{BB962C8B-B14F-4D97-AF65-F5344CB8AC3E}">
        <p14:creationId xmlns:p14="http://schemas.microsoft.com/office/powerpoint/2010/main" val="363393733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7" name="Slide Number Placeholder 22"/>
          <p:cNvSpPr>
            <a:spLocks noGrp="1"/>
          </p:cNvSpPr>
          <p:nvPr>
            <p:ph type="sldNum" sz="quarter" idx="12"/>
          </p:nvPr>
        </p:nvSpPr>
        <p:spPr/>
        <p:txBody>
          <a:bodyPr/>
          <a:lstStyle>
            <a:lvl1pPr>
              <a:defRPr/>
            </a:lvl1pPr>
          </a:lstStyle>
          <a:p>
            <a:pPr>
              <a:defRPr/>
            </a:pPr>
            <a:fld id="{65784710-B37C-421C-9C6A-25DD3CAB20B7}" type="slidenum">
              <a:rPr lang="en-US"/>
              <a:pPr>
                <a:defRPr/>
              </a:pPr>
              <a:t>‹#›</a:t>
            </a:fld>
            <a:endParaRPr lang="en-US"/>
          </a:p>
        </p:txBody>
      </p:sp>
    </p:spTree>
    <p:extLst>
      <p:ext uri="{BB962C8B-B14F-4D97-AF65-F5344CB8AC3E}">
        <p14:creationId xmlns:p14="http://schemas.microsoft.com/office/powerpoint/2010/main" val="3867912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9" name="Slide Number Placeholder 22"/>
          <p:cNvSpPr>
            <a:spLocks noGrp="1"/>
          </p:cNvSpPr>
          <p:nvPr>
            <p:ph type="sldNum" sz="quarter" idx="12"/>
          </p:nvPr>
        </p:nvSpPr>
        <p:spPr/>
        <p:txBody>
          <a:bodyPr/>
          <a:lstStyle>
            <a:lvl1pPr>
              <a:defRPr/>
            </a:lvl1pPr>
          </a:lstStyle>
          <a:p>
            <a:pPr>
              <a:defRPr/>
            </a:pPr>
            <a:fld id="{8869A7E4-607D-4FD0-AA5B-B9BA051B0A0A}" type="slidenum">
              <a:rPr lang="en-US"/>
              <a:pPr>
                <a:defRPr/>
              </a:pPr>
              <a:t>‹#›</a:t>
            </a:fld>
            <a:endParaRPr lang="en-US"/>
          </a:p>
        </p:txBody>
      </p:sp>
    </p:spTree>
    <p:extLst>
      <p:ext uri="{BB962C8B-B14F-4D97-AF65-F5344CB8AC3E}">
        <p14:creationId xmlns:p14="http://schemas.microsoft.com/office/powerpoint/2010/main" val="504313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464646"/>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B804FBCB-5CED-4DF6-9BA9-B11643330251}"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312739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9" name="Slide Number Placeholder 22"/>
          <p:cNvSpPr>
            <a:spLocks noGrp="1"/>
          </p:cNvSpPr>
          <p:nvPr>
            <p:ph type="sldNum" sz="quarter" idx="12"/>
          </p:nvPr>
        </p:nvSpPr>
        <p:spPr/>
        <p:txBody>
          <a:bodyPr/>
          <a:lstStyle>
            <a:lvl1pPr>
              <a:defRPr/>
            </a:lvl1pPr>
          </a:lstStyle>
          <a:p>
            <a:pPr>
              <a:defRPr/>
            </a:pPr>
            <a:fld id="{D2D20943-866F-43FB-909F-3E4A096976DD}" type="slidenum">
              <a:rPr lang="en-US"/>
              <a:pPr>
                <a:defRPr/>
              </a:pPr>
              <a:t>‹#›</a:t>
            </a:fld>
            <a:endParaRPr lang="en-US"/>
          </a:p>
        </p:txBody>
      </p:sp>
    </p:spTree>
    <p:extLst>
      <p:ext uri="{BB962C8B-B14F-4D97-AF65-F5344CB8AC3E}">
        <p14:creationId xmlns:p14="http://schemas.microsoft.com/office/powerpoint/2010/main" val="14265701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4" name="Slide Number Placeholder 22"/>
          <p:cNvSpPr>
            <a:spLocks noGrp="1"/>
          </p:cNvSpPr>
          <p:nvPr>
            <p:ph type="sldNum" sz="quarter" idx="12"/>
          </p:nvPr>
        </p:nvSpPr>
        <p:spPr/>
        <p:txBody>
          <a:bodyPr/>
          <a:lstStyle>
            <a:lvl1pPr>
              <a:defRPr/>
            </a:lvl1pPr>
          </a:lstStyle>
          <a:p>
            <a:pPr>
              <a:defRPr/>
            </a:pPr>
            <a:fld id="{8FD7FBE5-F8AB-4ED4-A376-A27AB632FAD1}" type="slidenum">
              <a:rPr lang="en-US"/>
              <a:pPr>
                <a:defRPr/>
              </a:pPr>
              <a:t>‹#›</a:t>
            </a:fld>
            <a:endParaRPr lang="en-US"/>
          </a:p>
        </p:txBody>
      </p:sp>
    </p:spTree>
    <p:extLst>
      <p:ext uri="{BB962C8B-B14F-4D97-AF65-F5344CB8AC3E}">
        <p14:creationId xmlns:p14="http://schemas.microsoft.com/office/powerpoint/2010/main" val="1710882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Freestyle Script" pitchFamily="66"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Freestyle Script" pitchFamily="66" charset="0"/>
            </a:endParaRPr>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464646"/>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EA4B8ECE-C60C-41F3-A2E0-F0BD816481F9}"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238295210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Freestyle Script" pitchFamily="66" charset="0"/>
            </a:endParaRPr>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464646"/>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A097B195-B4D1-4C8D-ADD3-0DD5FDA200E3}"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3036609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747A3F24-B58B-45DF-95FC-16A26D38EBDE}" type="slidenum">
              <a:rPr lang="en-US"/>
              <a:pPr>
                <a:defRPr/>
              </a:pPr>
              <a:t>‹#›</a:t>
            </a:fld>
            <a:endParaRPr lang="en-US"/>
          </a:p>
        </p:txBody>
      </p:sp>
    </p:spTree>
    <p:extLst>
      <p:ext uri="{BB962C8B-B14F-4D97-AF65-F5344CB8AC3E}">
        <p14:creationId xmlns:p14="http://schemas.microsoft.com/office/powerpoint/2010/main" val="3197943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DC624E97-7DB7-476A-9B87-4D6F644185DD}" type="slidenum">
              <a:rPr lang="en-US"/>
              <a:pPr>
                <a:defRPr/>
              </a:pPr>
              <a:t>‹#›</a:t>
            </a:fld>
            <a:endParaRPr lang="en-US"/>
          </a:p>
        </p:txBody>
      </p:sp>
    </p:spTree>
    <p:extLst>
      <p:ext uri="{BB962C8B-B14F-4D97-AF65-F5344CB8AC3E}">
        <p14:creationId xmlns:p14="http://schemas.microsoft.com/office/powerpoint/2010/main" val="833195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66738" y="1752600"/>
            <a:ext cx="8001000" cy="4267200"/>
          </a:xfrm>
        </p:spPr>
        <p:txBody>
          <a:bodyPr>
            <a:normAutofit/>
          </a:bodyPr>
          <a:lstStyle/>
          <a:p>
            <a:pPr lvl="0"/>
            <a:endParaRPr lang="en-US" noProof="0" smtClean="0"/>
          </a:p>
        </p:txBody>
      </p:sp>
      <p:sp>
        <p:nvSpPr>
          <p:cNvPr id="4"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02BCE580-A810-4AEA-9116-8C4988D2D879}" type="slidenum">
              <a:rPr lang="en-US"/>
              <a:pPr>
                <a:defRPr/>
              </a:pPr>
              <a:t>‹#›</a:t>
            </a:fld>
            <a:endParaRPr lang="en-US"/>
          </a:p>
        </p:txBody>
      </p:sp>
    </p:spTree>
    <p:extLst>
      <p:ext uri="{BB962C8B-B14F-4D97-AF65-F5344CB8AC3E}">
        <p14:creationId xmlns:p14="http://schemas.microsoft.com/office/powerpoint/2010/main" val="1139901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7" name="Slide Number Placeholder 22"/>
          <p:cNvSpPr>
            <a:spLocks noGrp="1"/>
          </p:cNvSpPr>
          <p:nvPr>
            <p:ph type="sldNum" sz="quarter" idx="12"/>
          </p:nvPr>
        </p:nvSpPr>
        <p:spPr/>
        <p:txBody>
          <a:bodyPr/>
          <a:lstStyle>
            <a:lvl1pPr>
              <a:defRPr/>
            </a:lvl1pPr>
          </a:lstStyle>
          <a:p>
            <a:pPr>
              <a:defRPr/>
            </a:pPr>
            <a:fld id="{4A970D97-152A-4509-8E50-F64631657522}" type="slidenum">
              <a:rPr lang="en-US"/>
              <a:pPr>
                <a:defRPr/>
              </a:pPr>
              <a:t>‹#›</a:t>
            </a:fld>
            <a:endParaRPr lang="en-US"/>
          </a:p>
        </p:txBody>
      </p:sp>
    </p:spTree>
    <p:extLst>
      <p:ext uri="{BB962C8B-B14F-4D97-AF65-F5344CB8AC3E}">
        <p14:creationId xmlns:p14="http://schemas.microsoft.com/office/powerpoint/2010/main" val="380228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464646"/>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DE6BBB12-9554-4C5A-998C-E50353812F83}"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271769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46464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4" name="Slide Number Placeholder 22"/>
          <p:cNvSpPr>
            <a:spLocks noGrp="1"/>
          </p:cNvSpPr>
          <p:nvPr>
            <p:ph type="sldNum" sz="quarter" idx="12"/>
          </p:nvPr>
        </p:nvSpPr>
        <p:spPr/>
        <p:txBody>
          <a:bodyPr/>
          <a:lstStyle>
            <a:lvl1pPr>
              <a:defRPr/>
            </a:lvl1pPr>
          </a:lstStyle>
          <a:p>
            <a:pPr>
              <a:defRPr/>
            </a:pPr>
            <a:fld id="{971BFBBA-0746-4B58-BD6F-634955F9AAF8}" type="slidenum">
              <a:rPr lang="en-US"/>
              <a:pPr>
                <a:defRPr/>
              </a:pPr>
              <a:t>‹#›</a:t>
            </a:fld>
            <a:endParaRPr lang="en-US"/>
          </a:p>
        </p:txBody>
      </p:sp>
    </p:spTree>
    <p:extLst>
      <p:ext uri="{BB962C8B-B14F-4D97-AF65-F5344CB8AC3E}">
        <p14:creationId xmlns:p14="http://schemas.microsoft.com/office/powerpoint/2010/main" val="329838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Freestyle Script" pitchFamily="66"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Freestyle Script" pitchFamily="66" charset="0"/>
            </a:endParaRPr>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464646"/>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E0821E89-FF54-46CD-9A71-D617A2F72479}"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39359669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Freestyle Script" pitchFamily="66" charset="0"/>
            </a:endParaRPr>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464646"/>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9ED4B516-FF21-4F49-BD8B-1E00024291C5}"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262591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Freestyle Script" pitchFamily="66"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solidFill>
                <a:srgbClr val="464646"/>
              </a:solidFill>
              <a:latin typeface="Freestyle Script" pitchFamily="66" charset="0"/>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464646"/>
              </a:solidFill>
              <a:latin typeface="Freestyle Script" pitchFamily="66"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A2FA4D09-640E-4FDD-A01B-518FD23CDD4B}" type="slidenum">
              <a:rPr lang="en-US">
                <a:latin typeface="Freestyle Script" pitchFamily="66" charset="0"/>
              </a:rPr>
              <a:pPr fontAlgn="base">
                <a:spcBef>
                  <a:spcPct val="0"/>
                </a:spcBef>
                <a:spcAft>
                  <a:spcPct val="0"/>
                </a:spcAft>
                <a:defRPr/>
              </a:pPr>
              <a:t>‹#›</a:t>
            </a:fld>
            <a:endParaRPr lang="en-US">
              <a:latin typeface="Freestyle Script" pitchFamily="66" charset="0"/>
            </a:endParaRPr>
          </a:p>
        </p:txBody>
      </p:sp>
    </p:spTree>
    <p:extLst>
      <p:ext uri="{BB962C8B-B14F-4D97-AF65-F5344CB8AC3E}">
        <p14:creationId xmlns:p14="http://schemas.microsoft.com/office/powerpoint/2010/main" val="3565276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fontAlgn="base" hangingPunct="0">
              <a:spcBef>
                <a:spcPct val="0"/>
              </a:spcBef>
              <a:spcAft>
                <a:spcPct val="0"/>
              </a:spcAft>
            </a:pPr>
            <a:endParaRPr lang="en-US">
              <a:solidFill>
                <a:srgbClr val="000000"/>
              </a:solidFill>
              <a:latin typeface="Freestyle Script" pitchFamily="66" charset="0"/>
            </a:endParaRPr>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Freestyle Script" pitchFamily="66" charset="0"/>
            </a:endParaRPr>
          </a:p>
        </p:txBody>
      </p:sp>
      <p:sp>
        <p:nvSpPr>
          <p:cNvPr id="3143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fontAlgn="base">
              <a:spcBef>
                <a:spcPct val="0"/>
              </a:spcBef>
              <a:spcAft>
                <a:spcPct val="0"/>
              </a:spcAft>
              <a:defRPr/>
            </a:pPr>
            <a:endParaRPr lang="en-US"/>
          </a:p>
        </p:txBody>
      </p:sp>
      <p:sp>
        <p:nvSpPr>
          <p:cNvPr id="31437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fontAlgn="base">
              <a:spcBef>
                <a:spcPct val="0"/>
              </a:spcBef>
              <a:spcAft>
                <a:spcPct val="0"/>
              </a:spcAft>
              <a:defRPr/>
            </a:pPr>
            <a:endParaRPr lang="en-US"/>
          </a:p>
        </p:txBody>
      </p:sp>
      <p:sp>
        <p:nvSpPr>
          <p:cNvPr id="31437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itchFamily="34" charset="0"/>
              </a:defRPr>
            </a:lvl1pPr>
          </a:lstStyle>
          <a:p>
            <a:pPr fontAlgn="base">
              <a:spcBef>
                <a:spcPct val="0"/>
              </a:spcBef>
              <a:spcAft>
                <a:spcPct val="0"/>
              </a:spcAft>
              <a:defRPr/>
            </a:pPr>
            <a:fld id="{F52B1D09-3DE6-4A92-BE57-B2CF3075BD2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9178362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mj-lt"/>
              </a:defRPr>
            </a:lvl1pPr>
          </a:lstStyle>
          <a:p>
            <a:pPr fontAlgn="base">
              <a:spcBef>
                <a:spcPct val="0"/>
              </a:spcBef>
              <a:spcAft>
                <a:spcPct val="0"/>
              </a:spcAft>
              <a:defRPr/>
            </a:pPr>
            <a:endParaRPr lang="en-US" altLang="en-US">
              <a:solidFill>
                <a:srgbClr val="000000"/>
              </a:solidFill>
              <a:cs typeface="Arial" charset="0"/>
            </a:endParaRPr>
          </a:p>
        </p:txBody>
      </p:sp>
      <p:sp>
        <p:nvSpPr>
          <p:cNvPr id="1044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lgn="ctr" fontAlgn="base">
              <a:spcBef>
                <a:spcPct val="0"/>
              </a:spcBef>
              <a:spcAft>
                <a:spcPct val="0"/>
              </a:spcAft>
              <a:defRPr/>
            </a:pPr>
            <a:endParaRPr lang="en-US" altLang="en-US">
              <a:solidFill>
                <a:srgbClr val="000000"/>
              </a:solidFill>
              <a:cs typeface="Arial" charset="0"/>
            </a:endParaRPr>
          </a:p>
        </p:txBody>
      </p:sp>
      <p:sp>
        <p:nvSpPr>
          <p:cNvPr id="1044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6A704F54-E285-4EEF-9BC9-3FC8D1DB3CEA}" type="slidenum">
              <a:rPr lang="en-US" altLang="en-US">
                <a:solidFill>
                  <a:srgbClr val="000000"/>
                </a:solidFill>
                <a:cs typeface="Arial" charset="0"/>
              </a:rPr>
              <a:pPr fontAlgn="base">
                <a:spcBef>
                  <a:spcPct val="0"/>
                </a:spcBef>
                <a:spcAft>
                  <a:spcPct val="0"/>
                </a:spcAft>
                <a:defRPr/>
              </a:pPr>
              <a:t>‹#›</a:t>
            </a:fld>
            <a:endParaRPr lang="en-US" altLang="en-US">
              <a:solidFill>
                <a:srgbClr val="000000"/>
              </a:solidFill>
              <a:cs typeface="Arial" charset="0"/>
            </a:endParaRPr>
          </a:p>
        </p:txBody>
      </p:sp>
      <p:sp>
        <p:nvSpPr>
          <p:cNvPr id="10445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lgn="ctr" fontAlgn="base">
              <a:spcBef>
                <a:spcPct val="0"/>
              </a:spcBef>
              <a:spcAft>
                <a:spcPct val="0"/>
              </a:spcAft>
              <a:defRPr/>
            </a:pPr>
            <a:endParaRPr lang="en-US">
              <a:solidFill>
                <a:srgbClr val="000000"/>
              </a:solidFill>
              <a:cs typeface="Arial" charset="0"/>
            </a:endParaRPr>
          </a:p>
        </p:txBody>
      </p:sp>
      <p:sp>
        <p:nvSpPr>
          <p:cNvPr id="1044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lgn="ct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18984322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Freestyle Script" pitchFamily="66"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solidFill>
                <a:srgbClr val="464646"/>
              </a:solidFill>
              <a:latin typeface="Freestyle Script" pitchFamily="66" charset="0"/>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464646"/>
              </a:solidFill>
              <a:latin typeface="Freestyle Script" pitchFamily="66"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black"/>
              </a:solidFill>
              <a:latin typeface="Freestyle Script" pitchFamily="66" charset="0"/>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36ADB5DC-4303-43CA-89E8-B701546AC398}" type="slidenum">
              <a:rPr lang="en-US">
                <a:latin typeface="Freestyle Script" pitchFamily="66" charset="0"/>
              </a:rPr>
              <a:pPr fontAlgn="base">
                <a:spcBef>
                  <a:spcPct val="0"/>
                </a:spcBef>
                <a:spcAft>
                  <a:spcPct val="0"/>
                </a:spcAft>
                <a:defRPr/>
              </a:pPr>
              <a:t>‹#›</a:t>
            </a:fld>
            <a:endParaRPr lang="en-US">
              <a:latin typeface="Freestyle Script" pitchFamily="66" charset="0"/>
            </a:endParaRPr>
          </a:p>
        </p:txBody>
      </p:sp>
    </p:spTree>
    <p:extLst>
      <p:ext uri="{BB962C8B-B14F-4D97-AF65-F5344CB8AC3E}">
        <p14:creationId xmlns:p14="http://schemas.microsoft.com/office/powerpoint/2010/main" val="350265458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hyperlink" Target="http://www.catch-allclipart.com/animals/default.htm" TargetMode="External"/><Relationship Id="rId3" Type="http://schemas.openxmlformats.org/officeDocument/2006/relationships/oleObject" Target="../embeddings/oleObject9.bin"/><Relationship Id="rId7" Type="http://schemas.openxmlformats.org/officeDocument/2006/relationships/image" Target="../media/image14.wmf"/><Relationship Id="rId12"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image" Target="../media/image18.png"/><Relationship Id="rId5" Type="http://schemas.openxmlformats.org/officeDocument/2006/relationships/image" Target="../media/image12.wmf"/><Relationship Id="rId10" Type="http://schemas.openxmlformats.org/officeDocument/2006/relationships/image" Target="../media/image17.emf"/><Relationship Id="rId4" Type="http://schemas.openxmlformats.org/officeDocument/2006/relationships/image" Target="../media/image8.wmf"/><Relationship Id="rId9" Type="http://schemas.openxmlformats.org/officeDocument/2006/relationships/image" Target="../media/image16.wmf"/><Relationship Id="rId1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5.xml"/><Relationship Id="rId5" Type="http://schemas.openxmlformats.org/officeDocument/2006/relationships/image" Target="../media/image25.wmf"/><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31.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7.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36.e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39.emf"/><Relationship Id="rId4" Type="http://schemas.openxmlformats.org/officeDocument/2006/relationships/oleObject" Target="../embeddings/Microsoft_Word_97_-_2003_Document1.doc"/></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34.xml"/><Relationship Id="rId5" Type="http://schemas.openxmlformats.org/officeDocument/2006/relationships/image" Target="../media/image43.wmf"/><Relationship Id="rId4" Type="http://schemas.openxmlformats.org/officeDocument/2006/relationships/image" Target="../media/image42.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6.png"/><Relationship Id="rId4" Type="http://schemas.openxmlformats.org/officeDocument/2006/relationships/oleObject" Target="../embeddings/Microsoft_Excel_97-2003_Worksheet2.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7.emf"/><Relationship Id="rId4" Type="http://schemas.openxmlformats.org/officeDocument/2006/relationships/oleObject" Target="../embeddings/Microsoft_Excel_97-2003_Worksheet3.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8.emf"/><Relationship Id="rId4" Type="http://schemas.openxmlformats.org/officeDocument/2006/relationships/oleObject" Target="../embeddings/Microsoft_Excel_97-2003_Worksheet4.xls"/></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49.xml"/><Relationship Id="rId1" Type="http://schemas.openxmlformats.org/officeDocument/2006/relationships/vmlDrawing" Target="../drawings/vmlDrawing12.v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49.xml"/><Relationship Id="rId1" Type="http://schemas.openxmlformats.org/officeDocument/2006/relationships/vmlDrawing" Target="../drawings/vmlDrawing13.v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55.xml"/><Relationship Id="rId1" Type="http://schemas.openxmlformats.org/officeDocument/2006/relationships/vmlDrawing" Target="../drawings/vmlDrawing14.vml"/><Relationship Id="rId6" Type="http://schemas.openxmlformats.org/officeDocument/2006/relationships/image" Target="../media/image58.emf"/><Relationship Id="rId5" Type="http://schemas.openxmlformats.org/officeDocument/2006/relationships/oleObject" Target="../embeddings/oleObject16.bin"/><Relationship Id="rId4" Type="http://schemas.openxmlformats.org/officeDocument/2006/relationships/image" Target="../media/image57.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5.xml"/><Relationship Id="rId1" Type="http://schemas.openxmlformats.org/officeDocument/2006/relationships/vmlDrawing" Target="../drawings/vmlDrawing15.vml"/><Relationship Id="rId6" Type="http://schemas.openxmlformats.org/officeDocument/2006/relationships/image" Target="../media/image59.emf"/><Relationship Id="rId5" Type="http://schemas.openxmlformats.org/officeDocument/2006/relationships/oleObject" Target="../embeddings/oleObject18.bin"/><Relationship Id="rId4" Type="http://schemas.openxmlformats.org/officeDocument/2006/relationships/image" Target="../media/image57.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55.xml"/><Relationship Id="rId1" Type="http://schemas.openxmlformats.org/officeDocument/2006/relationships/vmlDrawing" Target="../drawings/vmlDrawing16.vml"/><Relationship Id="rId4" Type="http://schemas.openxmlformats.org/officeDocument/2006/relationships/image" Target="../media/image60.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55.xml"/><Relationship Id="rId1" Type="http://schemas.openxmlformats.org/officeDocument/2006/relationships/vmlDrawing" Target="../drawings/vmlDrawing17.vml"/><Relationship Id="rId4" Type="http://schemas.openxmlformats.org/officeDocument/2006/relationships/image" Target="../media/image61.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55.xml"/><Relationship Id="rId1" Type="http://schemas.openxmlformats.org/officeDocument/2006/relationships/vmlDrawing" Target="../drawings/vmlDrawing18.vml"/><Relationship Id="rId4" Type="http://schemas.openxmlformats.org/officeDocument/2006/relationships/image" Target="../media/image62.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55.xml"/><Relationship Id="rId1" Type="http://schemas.openxmlformats.org/officeDocument/2006/relationships/vmlDrawing" Target="../drawings/vmlDrawing19.vml"/><Relationship Id="rId4" Type="http://schemas.openxmlformats.org/officeDocument/2006/relationships/image" Target="../media/image63.emf"/></Relationships>
</file>

<file path=ppt/slides/_rels/slide52.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45.xml"/><Relationship Id="rId1" Type="http://schemas.openxmlformats.org/officeDocument/2006/relationships/vmlDrawing" Target="../drawings/vmlDrawing20.v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45.xml"/><Relationship Id="rId4" Type="http://schemas.openxmlformats.org/officeDocument/2006/relationships/image" Target="../media/image71.wmf"/></Relationships>
</file>

<file path=ppt/slides/_rels/slide62.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 Id="rId9"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idx="4294967295"/>
          </p:nvPr>
        </p:nvSpPr>
        <p:spPr>
          <a:xfrm>
            <a:off x="685800" y="457200"/>
            <a:ext cx="7772400" cy="1447800"/>
          </a:xfrm>
        </p:spPr>
        <p:txBody>
          <a:bodyPr>
            <a:normAutofit fontScale="90000"/>
          </a:bodyPr>
          <a:lstStyle/>
          <a:p>
            <a:pPr algn="ctr" eaLnBrk="1" fontAlgn="auto" hangingPunct="1">
              <a:spcAft>
                <a:spcPts val="0"/>
              </a:spcAft>
              <a:defRPr/>
            </a:pPr>
            <a:r>
              <a:rPr lang="en-US" sz="3200" b="1" dirty="0" smtClean="0">
                <a:solidFill>
                  <a:srgbClr val="377E32"/>
                </a:solidFill>
              </a:rPr>
              <a:t>What Have We Learned And </a:t>
            </a:r>
            <a:br>
              <a:rPr lang="en-US" sz="3200" b="1" dirty="0" smtClean="0">
                <a:solidFill>
                  <a:srgbClr val="377E32"/>
                </a:solidFill>
              </a:rPr>
            </a:br>
            <a:r>
              <a:rPr lang="en-US" sz="3200" b="1" dirty="0" smtClean="0">
                <a:solidFill>
                  <a:srgbClr val="377E32"/>
                </a:solidFill>
              </a:rPr>
              <a:t>Where are We Going?  </a:t>
            </a:r>
            <a:br>
              <a:rPr lang="en-US" sz="3200" b="1" dirty="0" smtClean="0">
                <a:solidFill>
                  <a:srgbClr val="377E32"/>
                </a:solidFill>
              </a:rPr>
            </a:br>
            <a:r>
              <a:rPr lang="en-US" sz="3200" b="1" dirty="0" smtClean="0">
                <a:solidFill>
                  <a:srgbClr val="377E32"/>
                </a:solidFill>
              </a:rPr>
              <a:t>Thirty Years of Research Collaboration</a:t>
            </a:r>
          </a:p>
        </p:txBody>
      </p:sp>
      <p:sp>
        <p:nvSpPr>
          <p:cNvPr id="24579" name="Rectangle 3"/>
          <p:cNvSpPr>
            <a:spLocks noGrp="1" noChangeArrowheads="1"/>
          </p:cNvSpPr>
          <p:nvPr>
            <p:ph type="subTitle" idx="4294967295"/>
          </p:nvPr>
        </p:nvSpPr>
        <p:spPr>
          <a:xfrm>
            <a:off x="838200" y="2362199"/>
            <a:ext cx="7010400" cy="1648691"/>
          </a:xfrm>
        </p:spPr>
        <p:txBody>
          <a:bodyPr/>
          <a:lstStyle/>
          <a:p>
            <a:pPr marL="0" indent="0" algn="ctr" eaLnBrk="1" hangingPunct="1">
              <a:buFont typeface="Wingdings" pitchFamily="2" charset="2"/>
              <a:buNone/>
            </a:pPr>
            <a:r>
              <a:rPr lang="en-US" altLang="en-US" dirty="0" smtClean="0"/>
              <a:t>Thomas E. Scruggs and Margo A. Mastropieri</a:t>
            </a:r>
          </a:p>
        </p:txBody>
      </p:sp>
      <p:pic>
        <p:nvPicPr>
          <p:cNvPr id="24580" name="Picture 1" descr="The words &quot;George Mason University&quot; are written in green." title="Logo for George Mason Univer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096491"/>
            <a:ext cx="16764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Photograph of buildings" title="Photograph of buildin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52950"/>
            <a:ext cx="9220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251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Cartoon illustration</a:t>
            </a:r>
            <a:endParaRPr lang="en-US" dirty="0"/>
          </a:p>
        </p:txBody>
      </p:sp>
      <p:sp>
        <p:nvSpPr>
          <p:cNvPr id="31748" name="Rectangle 7" descr="The heading has the words &quot;New York&quot; with &quot;new pork&quot; in parentheses and then the word &quot;Albany&quot; with &quot;all baloney&quot; in parentheses.  There is an image of a woman at a butcher counter asking the butcher &quot;Is this new pork?&quot;  The butcher answers, &quot;It's all baloney!&quot;" title="Cartoon"/>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endParaRPr lang="en-US" altLang="en-US">
              <a:solidFill>
                <a:prstClr val="black"/>
              </a:solidFill>
            </a:endParaRPr>
          </a:p>
        </p:txBody>
      </p:sp>
      <p:pic>
        <p:nvPicPr>
          <p:cNvPr id="31749" name="Picture 6" descr="NEWY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35169"/>
            <a:ext cx="8305800"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795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defRPr/>
            </a:pPr>
            <a:r>
              <a:rPr lang="en-US" sz="3200" dirty="0" smtClean="0"/>
              <a:t>Mnemonic strategies have affected outstanding learning gains in:</a:t>
            </a:r>
          </a:p>
        </p:txBody>
      </p:sp>
      <p:sp>
        <p:nvSpPr>
          <p:cNvPr id="34819" name="Rectangle 3"/>
          <p:cNvSpPr>
            <a:spLocks noGrp="1" noChangeArrowheads="1"/>
          </p:cNvSpPr>
          <p:nvPr>
            <p:ph type="body" sz="half" idx="1"/>
          </p:nvPr>
        </p:nvSpPr>
        <p:spPr>
          <a:xfrm>
            <a:off x="222250" y="1704110"/>
            <a:ext cx="8194675" cy="4525962"/>
          </a:xfrm>
        </p:spPr>
        <p:txBody>
          <a:bodyPr/>
          <a:lstStyle/>
          <a:p>
            <a:pPr lvl="1" eaLnBrk="1" hangingPunct="1"/>
            <a:r>
              <a:rPr lang="en-US" altLang="en-US" sz="2400" dirty="0" smtClean="0"/>
              <a:t>English vocabulary</a:t>
            </a:r>
          </a:p>
          <a:p>
            <a:pPr lvl="1" eaLnBrk="1" hangingPunct="1"/>
            <a:r>
              <a:rPr lang="en-US" altLang="en-US" sz="2400" dirty="0" smtClean="0"/>
              <a:t>Foreign language vocabulary</a:t>
            </a:r>
          </a:p>
          <a:p>
            <a:pPr lvl="1" eaLnBrk="1" hangingPunct="1"/>
            <a:r>
              <a:rPr lang="en-US" altLang="en-US" sz="2400" dirty="0" smtClean="0"/>
              <a:t>SAT vocabulary</a:t>
            </a:r>
          </a:p>
          <a:p>
            <a:pPr lvl="1" eaLnBrk="1" hangingPunct="1"/>
            <a:r>
              <a:rPr lang="en-US" altLang="en-US" sz="2400" dirty="0" smtClean="0"/>
              <a:t>Geology</a:t>
            </a:r>
          </a:p>
          <a:p>
            <a:pPr lvl="1" eaLnBrk="1" hangingPunct="1"/>
            <a:r>
              <a:rPr lang="en-US" altLang="en-US" sz="2400" dirty="0" smtClean="0"/>
              <a:t>Paleontology</a:t>
            </a:r>
          </a:p>
          <a:p>
            <a:pPr lvl="1" eaLnBrk="1" hangingPunct="1"/>
            <a:r>
              <a:rPr lang="en-US" altLang="en-US" sz="2400" dirty="0" smtClean="0"/>
              <a:t>American history</a:t>
            </a:r>
          </a:p>
          <a:p>
            <a:pPr lvl="1" eaLnBrk="1" hangingPunct="1"/>
            <a:r>
              <a:rPr lang="en-US" altLang="en-US" sz="2400" dirty="0" smtClean="0"/>
              <a:t>Invertebrate animals</a:t>
            </a:r>
          </a:p>
          <a:p>
            <a:pPr lvl="1" eaLnBrk="1" hangingPunct="1"/>
            <a:r>
              <a:rPr lang="en-US" altLang="en-US" sz="2400" dirty="0" smtClean="0"/>
              <a:t>Vertebrate animals</a:t>
            </a:r>
          </a:p>
          <a:p>
            <a:pPr lvl="1" eaLnBrk="1" hangingPunct="1"/>
            <a:r>
              <a:rPr lang="en-US" altLang="en-US" sz="2400" dirty="0" smtClean="0"/>
              <a:t>Chemistry</a:t>
            </a:r>
          </a:p>
          <a:p>
            <a:pPr lvl="1" eaLnBrk="1" hangingPunct="1"/>
            <a:endParaRPr lang="en-US" altLang="en-US" sz="2400" dirty="0" smtClean="0"/>
          </a:p>
        </p:txBody>
      </p:sp>
      <p:graphicFrame>
        <p:nvGraphicFramePr>
          <p:cNvPr id="34821" name="Object 6" title="Cartoon image of airplane"/>
          <p:cNvGraphicFramePr>
            <a:graphicFrameLocks noGrp="1" noChangeAspect="1"/>
          </p:cNvGraphicFramePr>
          <p:nvPr>
            <p:ph sz="half" idx="2"/>
            <p:extLst>
              <p:ext uri="{D42A27DB-BD31-4B8C-83A1-F6EECF244321}">
                <p14:modId xmlns:p14="http://schemas.microsoft.com/office/powerpoint/2010/main" val="821327603"/>
              </p:ext>
            </p:extLst>
          </p:nvPr>
        </p:nvGraphicFramePr>
        <p:xfrm>
          <a:off x="6657975" y="1316038"/>
          <a:ext cx="1019175" cy="893762"/>
        </p:xfrm>
        <a:graphic>
          <a:graphicData uri="http://schemas.openxmlformats.org/presentationml/2006/ole">
            <mc:AlternateContent xmlns:mc="http://schemas.openxmlformats.org/markup-compatibility/2006">
              <mc:Choice xmlns:v="urn:schemas-microsoft-com:vml" Requires="v">
                <p:oleObj spid="_x0000_s3098" name="Picture (32-bit)" r:id="rId3" imgW="5570933" imgH="4733513" progId="">
                  <p:embed/>
                </p:oleObj>
              </mc:Choice>
              <mc:Fallback>
                <p:oleObj name="Picture (32-bit)" r:id="rId3" imgW="5570933" imgH="4733513" progId="">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975" y="1316038"/>
                        <a:ext cx="1019175" cy="893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4820" name="Picture 5" descr="j008327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4450" y="2209800"/>
            <a:ext cx="814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j032949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2000" y="2968625"/>
            <a:ext cx="1219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j035251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289714">
            <a:off x="4145775" y="2947285"/>
            <a:ext cx="580175" cy="3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9" descr="Cartoon image of a crocodile" title="Cartoon image of a crocodi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7488" y="2968625"/>
            <a:ext cx="1597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20" descr="sho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47231">
            <a:off x="7197725" y="4476750"/>
            <a:ext cx="62706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20" descr="sho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363614">
            <a:off x="6388824" y="3797446"/>
            <a:ext cx="62706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4" descr="Cartoon image of walrus on a scale" title="Cartoon image of walrus on a sca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94225" y="4248150"/>
            <a:ext cx="10858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5" descr="Cartoon image of walrus" title="Cartoon image of walru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19588" y="4141788"/>
            <a:ext cx="80486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7" name="Picture 4" descr="Cartoon image of a gorilla" title="Cartoon image of a gorill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0850" y="5440363"/>
            <a:ext cx="9207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6" name="Picture 25" descr="Bee Hive Clipart">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74950" y="5903913"/>
            <a:ext cx="49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164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4000" dirty="0" smtClean="0"/>
              <a:t>Results, 34 experiments </a:t>
            </a:r>
            <a:br>
              <a:rPr lang="en-US" sz="4000" dirty="0" smtClean="0"/>
            </a:br>
            <a:r>
              <a:rPr lang="en-US" sz="4000" dirty="0" smtClean="0"/>
              <a:t>&gt;2000 participants (</a:t>
            </a:r>
            <a:r>
              <a:rPr lang="en-US" sz="4000" b="1" u="sng" dirty="0" err="1" smtClean="0"/>
              <a:t>M</a:t>
            </a:r>
            <a:r>
              <a:rPr lang="en-US" sz="4000" baseline="-25000" dirty="0" err="1" smtClean="0"/>
              <a:t>es</a:t>
            </a:r>
            <a:r>
              <a:rPr lang="en-US" sz="4000" dirty="0" smtClean="0"/>
              <a:t> = 1.62)</a:t>
            </a:r>
          </a:p>
        </p:txBody>
      </p:sp>
      <p:graphicFrame>
        <p:nvGraphicFramePr>
          <p:cNvPr id="35843" name="Object 2" descr="There is a green bar labeled &quot;Mnemonic&quot; with a value of 75 and a yellow bar labeled &quot;Traditional&quot; with a value of 43.8." title="Bar chart of results for 34 experiments with more than 2000 participants"/>
          <p:cNvGraphicFramePr>
            <a:graphicFrameLocks noGrp="1" noChangeAspect="1"/>
          </p:cNvGraphicFramePr>
          <p:nvPr>
            <p:ph type="chart" idx="1"/>
            <p:extLst>
              <p:ext uri="{D42A27DB-BD31-4B8C-83A1-F6EECF244321}">
                <p14:modId xmlns:p14="http://schemas.microsoft.com/office/powerpoint/2010/main" val="2132389904"/>
              </p:ext>
            </p:extLst>
          </p:nvPr>
        </p:nvGraphicFramePr>
        <p:xfrm>
          <a:off x="609600" y="76200"/>
          <a:ext cx="7391400" cy="6781800"/>
        </p:xfrm>
        <a:graphic>
          <a:graphicData uri="http://schemas.openxmlformats.org/presentationml/2006/ole">
            <mc:AlternateContent xmlns:mc="http://schemas.openxmlformats.org/markup-compatibility/2006">
              <mc:Choice xmlns:v="urn:schemas-microsoft-com:vml" Requires="v">
                <p:oleObj spid="_x0000_s4120" name="Chart" r:id="rId4" imgW="6096000" imgH="4076613" progId="MSGraph.Chart.8">
                  <p:embed followColorScheme="full"/>
                </p:oleObj>
              </mc:Choice>
              <mc:Fallback>
                <p:oleObj name="Chart" r:id="rId4" imgW="6096000" imgH="4076613" progId="MSGraph.Chart.8">
                  <p:embed followColorScheme="full"/>
                  <p:pic>
                    <p:nvPicPr>
                      <p:cNvPr id="0"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76200"/>
                        <a:ext cx="7391400" cy="678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899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7543800" cy="577850"/>
          </a:xfrm>
        </p:spPr>
        <p:txBody>
          <a:bodyPr>
            <a:normAutofit fontScale="90000"/>
          </a:bodyPr>
          <a:lstStyle/>
          <a:p>
            <a:pPr algn="ctr">
              <a:defRPr/>
            </a:pPr>
            <a:r>
              <a:rPr lang="en-US" dirty="0" smtClean="0"/>
              <a:t>Science for Students with Disabilities</a:t>
            </a:r>
            <a:endParaRPr lang="en-US" dirty="0"/>
          </a:p>
        </p:txBody>
      </p:sp>
      <p:sp>
        <p:nvSpPr>
          <p:cNvPr id="36869" name="Text Placeholder 5"/>
          <p:cNvSpPr>
            <a:spLocks noGrp="1"/>
          </p:cNvSpPr>
          <p:nvPr>
            <p:ph type="body" sz="quarter" idx="1"/>
          </p:nvPr>
        </p:nvSpPr>
        <p:spPr>
          <a:xfrm>
            <a:off x="533400" y="1219200"/>
            <a:ext cx="3657600" cy="334963"/>
          </a:xfrm>
        </p:spPr>
        <p:txBody>
          <a:bodyPr/>
          <a:lstStyle/>
          <a:p>
            <a:pPr algn="ctr"/>
            <a:r>
              <a:rPr lang="en-US" altLang="en-US" smtClean="0"/>
              <a:t>Research</a:t>
            </a:r>
          </a:p>
        </p:txBody>
      </p:sp>
      <p:sp>
        <p:nvSpPr>
          <p:cNvPr id="36867" name="Content Placeholder 4"/>
          <p:cNvSpPr>
            <a:spLocks noGrp="1"/>
          </p:cNvSpPr>
          <p:nvPr>
            <p:ph sz="quarter" idx="2"/>
          </p:nvPr>
        </p:nvSpPr>
        <p:spPr>
          <a:xfrm>
            <a:off x="457200" y="1828800"/>
            <a:ext cx="3657600" cy="3886200"/>
          </a:xfrm>
        </p:spPr>
        <p:txBody>
          <a:bodyPr/>
          <a:lstStyle/>
          <a:p>
            <a:r>
              <a:rPr lang="en-US" altLang="en-US" dirty="0" smtClean="0"/>
              <a:t>560 </a:t>
            </a:r>
            <a:r>
              <a:rPr lang="en-US" altLang="en-US" sz="2000" dirty="0" smtClean="0"/>
              <a:t>Participants</a:t>
            </a:r>
          </a:p>
          <a:p>
            <a:r>
              <a:rPr lang="en-US" altLang="en-US" dirty="0" smtClean="0"/>
              <a:t>16 </a:t>
            </a:r>
            <a:r>
              <a:rPr lang="en-US" altLang="en-US" sz="2000" dirty="0" smtClean="0"/>
              <a:t>Qualitative and Quantitative Studies</a:t>
            </a:r>
          </a:p>
          <a:p>
            <a:pPr lvl="1"/>
            <a:r>
              <a:rPr lang="en-US" altLang="en-US" dirty="0" smtClean="0"/>
              <a:t>Experiential learning</a:t>
            </a:r>
          </a:p>
          <a:p>
            <a:pPr lvl="1"/>
            <a:r>
              <a:rPr lang="en-US" altLang="en-US" dirty="0" smtClean="0"/>
              <a:t>Guided Inquiry</a:t>
            </a:r>
          </a:p>
          <a:p>
            <a:r>
              <a:rPr lang="en-US" altLang="en-US" dirty="0" smtClean="0"/>
              <a:t>2 </a:t>
            </a:r>
            <a:r>
              <a:rPr lang="en-US" altLang="en-US" sz="2000" dirty="0" smtClean="0"/>
              <a:t>Curriculum analyses</a:t>
            </a:r>
          </a:p>
          <a:p>
            <a:r>
              <a:rPr lang="en-US" altLang="en-US" dirty="0" smtClean="0"/>
              <a:t>Hands-on learning </a:t>
            </a:r>
          </a:p>
          <a:p>
            <a:pPr lvl="1"/>
            <a:r>
              <a:rPr lang="en-US" altLang="en-US" u="sng" dirty="0" smtClean="0"/>
              <a:t>M</a:t>
            </a:r>
            <a:r>
              <a:rPr lang="en-US" altLang="en-US" baseline="-25000" dirty="0" smtClean="0"/>
              <a:t>ES</a:t>
            </a:r>
            <a:r>
              <a:rPr lang="en-US" altLang="en-US" dirty="0" smtClean="0"/>
              <a:t> = 1.14</a:t>
            </a:r>
          </a:p>
        </p:txBody>
      </p:sp>
      <p:pic>
        <p:nvPicPr>
          <p:cNvPr id="36876" name="Picture 12" descr="Image of a young girl looking into a microscope" title="Image of a young girl looking into a microsco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5254335"/>
            <a:ext cx="1325383" cy="1323109"/>
          </a:xfrm>
          <a:prstGeom prst="rect">
            <a:avLst/>
          </a:prstGeom>
          <a:noFill/>
          <a:extLst>
            <a:ext uri="{909E8E84-426E-40DD-AFC4-6F175D3DCCD1}">
              <a14:hiddenFill xmlns:a14="http://schemas.microsoft.com/office/drawing/2010/main">
                <a:solidFill>
                  <a:srgbClr val="FFFFFF"/>
                </a:solidFill>
              </a14:hiddenFill>
            </a:ext>
          </a:extLst>
        </p:spPr>
      </p:pic>
      <p:sp>
        <p:nvSpPr>
          <p:cNvPr id="36870" name="Text Placeholder 6"/>
          <p:cNvSpPr>
            <a:spLocks noGrp="1"/>
          </p:cNvSpPr>
          <p:nvPr>
            <p:ph type="body" sz="quarter" idx="3"/>
          </p:nvPr>
        </p:nvSpPr>
        <p:spPr>
          <a:xfrm>
            <a:off x="4343400" y="1219200"/>
            <a:ext cx="3657600" cy="277813"/>
          </a:xfrm>
        </p:spPr>
        <p:txBody>
          <a:bodyPr/>
          <a:lstStyle/>
          <a:p>
            <a:pPr algn="ctr"/>
            <a:r>
              <a:rPr lang="en-US" altLang="en-US" smtClean="0"/>
              <a:t>Topics</a:t>
            </a:r>
          </a:p>
        </p:txBody>
      </p:sp>
      <p:sp>
        <p:nvSpPr>
          <p:cNvPr id="36868" name="Content Placeholder 7"/>
          <p:cNvSpPr>
            <a:spLocks noGrp="1"/>
          </p:cNvSpPr>
          <p:nvPr>
            <p:ph sz="quarter" idx="4"/>
          </p:nvPr>
        </p:nvSpPr>
        <p:spPr>
          <a:xfrm>
            <a:off x="4343400" y="1676400"/>
            <a:ext cx="3657600" cy="4724400"/>
          </a:xfrm>
        </p:spPr>
        <p:txBody>
          <a:bodyPr/>
          <a:lstStyle/>
          <a:p>
            <a:r>
              <a:rPr lang="en-US" altLang="en-US" sz="1600" dirty="0" smtClean="0"/>
              <a:t>Ecosystems</a:t>
            </a:r>
          </a:p>
          <a:p>
            <a:r>
              <a:rPr lang="en-US" altLang="en-US" sz="1600" dirty="0" smtClean="0"/>
              <a:t>Magnetism and electricity</a:t>
            </a:r>
          </a:p>
          <a:p>
            <a:r>
              <a:rPr lang="en-US" altLang="en-US" sz="1600" dirty="0" smtClean="0"/>
              <a:t>Rocks and minerals</a:t>
            </a:r>
          </a:p>
          <a:p>
            <a:r>
              <a:rPr lang="en-US" altLang="en-US" sz="1600" dirty="0" smtClean="0"/>
              <a:t>Pendulum motion</a:t>
            </a:r>
          </a:p>
          <a:p>
            <a:r>
              <a:rPr lang="en-US" altLang="en-US" sz="1600" dirty="0" smtClean="0"/>
              <a:t>Atmospheric science</a:t>
            </a:r>
          </a:p>
          <a:p>
            <a:r>
              <a:rPr lang="en-US" altLang="en-US" sz="1600" dirty="0" smtClean="0"/>
              <a:t>Plant growth and development</a:t>
            </a:r>
          </a:p>
          <a:p>
            <a:r>
              <a:rPr lang="en-US" altLang="en-US" sz="1600" dirty="0" smtClean="0"/>
              <a:t>Simple machines</a:t>
            </a:r>
          </a:p>
          <a:p>
            <a:r>
              <a:rPr lang="en-US" altLang="en-US" sz="1600" dirty="0" smtClean="0"/>
              <a:t>Inventions and discoveries</a:t>
            </a:r>
          </a:p>
          <a:p>
            <a:r>
              <a:rPr lang="en-US" altLang="en-US" sz="1600" dirty="0" smtClean="0"/>
              <a:t>Air</a:t>
            </a:r>
          </a:p>
          <a:p>
            <a:r>
              <a:rPr lang="en-US" altLang="en-US" sz="1600" dirty="0" smtClean="0"/>
              <a:t>Measuring and weighing</a:t>
            </a:r>
          </a:p>
          <a:p>
            <a:r>
              <a:rPr lang="en-US" altLang="en-US" sz="1600" dirty="0" smtClean="0"/>
              <a:t>Physiology</a:t>
            </a:r>
          </a:p>
          <a:p>
            <a:r>
              <a:rPr lang="en-US" altLang="en-US" sz="1600" dirty="0" smtClean="0"/>
              <a:t>Chemistry</a:t>
            </a:r>
          </a:p>
          <a:p>
            <a:r>
              <a:rPr lang="en-US" altLang="en-US" sz="1600" dirty="0" smtClean="0"/>
              <a:t>Buoyancy</a:t>
            </a:r>
          </a:p>
          <a:p>
            <a:r>
              <a:rPr lang="en-US" altLang="en-US" sz="1600" dirty="0" smtClean="0"/>
              <a:t>Anatomy</a:t>
            </a:r>
          </a:p>
          <a:p>
            <a:r>
              <a:rPr lang="en-US" altLang="en-US" sz="1600" dirty="0" smtClean="0"/>
              <a:t>Life Science</a:t>
            </a:r>
          </a:p>
          <a:p>
            <a:endParaRPr lang="en-US" altLang="en-US" sz="1600" dirty="0" smtClean="0"/>
          </a:p>
        </p:txBody>
      </p:sp>
      <p:pic>
        <p:nvPicPr>
          <p:cNvPr id="36872" name="Picture 8" descr="Image of a horseshoe-shaped magnet" title="Image of a horseshoe-shaped mag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592" y="1763605"/>
            <a:ext cx="835008" cy="979595"/>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Image of a hand holding a plant" title="Image of a hand holding a pla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3040271"/>
            <a:ext cx="990601" cy="1226930"/>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0" descr="Image of checmistry beakers" title="Image of chemistry beak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3640" y="5100704"/>
            <a:ext cx="1020952" cy="119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926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Worksheet 1</a:t>
            </a:r>
            <a:endParaRPr lang="en-US" dirty="0"/>
          </a:p>
        </p:txBody>
      </p:sp>
      <p:pic>
        <p:nvPicPr>
          <p:cNvPr id="37890" name="Picture 2" descr="stc 2 ecosystems bottles"/>
          <p:cNvPicPr>
            <a:picLocks noChangeAspect="1" noChangeArrowheads="1"/>
          </p:cNvPicPr>
          <p:nvPr/>
        </p:nvPicPr>
        <p:blipFill>
          <a:blip r:embed="rId3" cstate="print">
            <a:extLst>
              <a:ext uri="{28A0092B-C50C-407E-A947-70E740481C1C}">
                <a14:useLocalDpi xmlns:a14="http://schemas.microsoft.com/office/drawing/2010/main" val="0"/>
              </a:ext>
            </a:extLst>
          </a:blip>
          <a:srcRect b="25101"/>
          <a:stretch>
            <a:fillRect/>
          </a:stretch>
        </p:blipFill>
        <p:spPr bwMode="auto">
          <a:xfrm>
            <a:off x="1219200" y="304800"/>
            <a:ext cx="61277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Line 4" title="Straight line forming border of the top of the page"/>
          <p:cNvSpPr>
            <a:spLocks noChangeShapeType="1"/>
          </p:cNvSpPr>
          <p:nvPr/>
        </p:nvSpPr>
        <p:spPr bwMode="auto">
          <a:xfrm>
            <a:off x="2667000" y="381000"/>
            <a:ext cx="449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37891" name="Line 3" title="Straight line forming border of the right side of the page"/>
          <p:cNvSpPr>
            <a:spLocks noChangeShapeType="1"/>
          </p:cNvSpPr>
          <p:nvPr/>
        </p:nvSpPr>
        <p:spPr bwMode="auto">
          <a:xfrm flipV="1">
            <a:off x="7162800" y="381000"/>
            <a:ext cx="0" cy="579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37893" name="Line 5" title="Straight line forming border of the bottom of the page"/>
          <p:cNvSpPr>
            <a:spLocks noChangeShapeType="1"/>
          </p:cNvSpPr>
          <p:nvPr/>
        </p:nvSpPr>
        <p:spPr bwMode="auto">
          <a:xfrm>
            <a:off x="1295400" y="6477000"/>
            <a:ext cx="586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Tree>
    <p:extLst>
      <p:ext uri="{BB962C8B-B14F-4D97-AF65-F5344CB8AC3E}">
        <p14:creationId xmlns:p14="http://schemas.microsoft.com/office/powerpoint/2010/main" val="4166356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Worksheet 2</a:t>
            </a:r>
            <a:endParaRPr lang="en-US" dirty="0"/>
          </a:p>
        </p:txBody>
      </p:sp>
      <p:pic>
        <p:nvPicPr>
          <p:cNvPr id="40962" name="Picture 2" descr="control soap exp item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0"/>
            <a:ext cx="5511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Line 6" title="Straight line forming border of left side of page"/>
          <p:cNvSpPr>
            <a:spLocks noChangeShapeType="1"/>
          </p:cNvSpPr>
          <p:nvPr/>
        </p:nvSpPr>
        <p:spPr bwMode="auto">
          <a:xfrm flipH="1">
            <a:off x="15240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40964" name="Line 7" title="Straight line forming the border of the right side of the page"/>
          <p:cNvSpPr>
            <a:spLocks noChangeShapeType="1"/>
          </p:cNvSpPr>
          <p:nvPr/>
        </p:nvSpPr>
        <p:spPr bwMode="auto">
          <a:xfrm flipH="1">
            <a:off x="71628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Tree>
    <p:extLst>
      <p:ext uri="{BB962C8B-B14F-4D97-AF65-F5344CB8AC3E}">
        <p14:creationId xmlns:p14="http://schemas.microsoft.com/office/powerpoint/2010/main" val="2013816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Worksheet 3</a:t>
            </a:r>
            <a:endParaRPr lang="en-US" dirty="0"/>
          </a:p>
        </p:txBody>
      </p:sp>
      <p:pic>
        <p:nvPicPr>
          <p:cNvPr id="41986" name="Picture 2" descr="control soap exp ite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33350"/>
            <a:ext cx="624840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Line 5" title="Straight line forming the border of the left side of the page"/>
          <p:cNvSpPr>
            <a:spLocks noChangeShapeType="1"/>
          </p:cNvSpPr>
          <p:nvPr/>
        </p:nvSpPr>
        <p:spPr bwMode="auto">
          <a:xfrm>
            <a:off x="16764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41988" name="Line 6" title="Straight line forming the border of the right side of the page"/>
          <p:cNvSpPr>
            <a:spLocks noChangeShapeType="1"/>
          </p:cNvSpPr>
          <p:nvPr/>
        </p:nvSpPr>
        <p:spPr bwMode="auto">
          <a:xfrm>
            <a:off x="78486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Tree>
    <p:extLst>
      <p:ext uri="{BB962C8B-B14F-4D97-AF65-F5344CB8AC3E}">
        <p14:creationId xmlns:p14="http://schemas.microsoft.com/office/powerpoint/2010/main" val="1801547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Worksheet 4</a:t>
            </a:r>
            <a:endParaRPr lang="en-US" dirty="0"/>
          </a:p>
        </p:txBody>
      </p:sp>
      <p:pic>
        <p:nvPicPr>
          <p:cNvPr id="43010" name="Picture 2" descr="act sp ed soap exp item1"/>
          <p:cNvPicPr>
            <a:picLocks noChangeAspect="1" noChangeArrowheads="1"/>
          </p:cNvPicPr>
          <p:nvPr/>
        </p:nvPicPr>
        <p:blipFill>
          <a:blip r:embed="rId3" cstate="print">
            <a:extLst>
              <a:ext uri="{28A0092B-C50C-407E-A947-70E740481C1C}">
                <a14:useLocalDpi xmlns:a14="http://schemas.microsoft.com/office/drawing/2010/main" val="0"/>
              </a:ext>
            </a:extLst>
          </a:blip>
          <a:srcRect b="13429"/>
          <a:stretch>
            <a:fillRect/>
          </a:stretch>
        </p:blipFill>
        <p:spPr bwMode="auto">
          <a:xfrm>
            <a:off x="1447800" y="0"/>
            <a:ext cx="6434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Line 5" title="Straight line forming the border of the left side of the page"/>
          <p:cNvSpPr>
            <a:spLocks noChangeShapeType="1"/>
          </p:cNvSpPr>
          <p:nvPr/>
        </p:nvSpPr>
        <p:spPr bwMode="auto">
          <a:xfrm>
            <a:off x="15240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43012" name="Line 6" title="Straight line forming the border of the right side of the page"/>
          <p:cNvSpPr>
            <a:spLocks noChangeShapeType="1"/>
          </p:cNvSpPr>
          <p:nvPr/>
        </p:nvSpPr>
        <p:spPr bwMode="auto">
          <a:xfrm>
            <a:off x="80010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Tree>
    <p:extLst>
      <p:ext uri="{BB962C8B-B14F-4D97-AF65-F5344CB8AC3E}">
        <p14:creationId xmlns:p14="http://schemas.microsoft.com/office/powerpoint/2010/main" val="1547970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Worksheet 5</a:t>
            </a:r>
            <a:endParaRPr lang="en-US" dirty="0"/>
          </a:p>
        </p:txBody>
      </p:sp>
      <p:pic>
        <p:nvPicPr>
          <p:cNvPr id="44034" name="Picture 2" descr="act sp ed soap exp item2"/>
          <p:cNvPicPr>
            <a:picLocks noChangeAspect="1" noChangeArrowheads="1"/>
          </p:cNvPicPr>
          <p:nvPr/>
        </p:nvPicPr>
        <p:blipFill>
          <a:blip r:embed="rId3" cstate="print">
            <a:extLst>
              <a:ext uri="{28A0092B-C50C-407E-A947-70E740481C1C}">
                <a14:useLocalDpi xmlns:a14="http://schemas.microsoft.com/office/drawing/2010/main" val="0"/>
              </a:ext>
            </a:extLst>
          </a:blip>
          <a:srcRect b="13429"/>
          <a:stretch>
            <a:fillRect/>
          </a:stretch>
        </p:blipFill>
        <p:spPr bwMode="auto">
          <a:xfrm>
            <a:off x="914400" y="92075"/>
            <a:ext cx="71628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Line 5" title="Straight line forming the border of the left side of the page"/>
          <p:cNvSpPr>
            <a:spLocks noChangeShapeType="1"/>
          </p:cNvSpPr>
          <p:nvPr/>
        </p:nvSpPr>
        <p:spPr bwMode="auto">
          <a:xfrm>
            <a:off x="11430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44036" name="Line 6" title="Straight line forming the border of the right side of the page"/>
          <p:cNvSpPr>
            <a:spLocks noChangeShapeType="1"/>
          </p:cNvSpPr>
          <p:nvPr/>
        </p:nvSpPr>
        <p:spPr bwMode="auto">
          <a:xfrm>
            <a:off x="83820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Freestyle Script" pitchFamily="66" charset="0"/>
            </a:endParaRPr>
          </a:p>
        </p:txBody>
      </p:sp>
    </p:spTree>
    <p:extLst>
      <p:ext uri="{BB962C8B-B14F-4D97-AF65-F5344CB8AC3E}">
        <p14:creationId xmlns:p14="http://schemas.microsoft.com/office/powerpoint/2010/main" val="1369876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fontAlgn="auto" hangingPunct="1">
              <a:spcAft>
                <a:spcPts val="0"/>
              </a:spcAft>
              <a:defRPr/>
            </a:pPr>
            <a:r>
              <a:rPr lang="en-US" smtClean="0"/>
              <a:t>Results: Ecosystems</a:t>
            </a:r>
          </a:p>
        </p:txBody>
      </p:sp>
      <p:graphicFrame>
        <p:nvGraphicFramePr>
          <p:cNvPr id="45059" name="Object 5" descr="The bar chart shows results for two sets of data multiple choice and performance, each broken down into hands-on, &quot;disabilities,&quot; and textbook." title="Bar chart showing results for ecosystems"/>
          <p:cNvGraphicFramePr>
            <a:graphicFrameLocks noGrp="1" noChangeAspect="1"/>
          </p:cNvGraphicFramePr>
          <p:nvPr>
            <p:ph type="chart" idx="1"/>
            <p:extLst>
              <p:ext uri="{D42A27DB-BD31-4B8C-83A1-F6EECF244321}">
                <p14:modId xmlns:p14="http://schemas.microsoft.com/office/powerpoint/2010/main" val="142895197"/>
              </p:ext>
            </p:extLst>
          </p:nvPr>
        </p:nvGraphicFramePr>
        <p:xfrm>
          <a:off x="1257300" y="1852613"/>
          <a:ext cx="6619875" cy="4067175"/>
        </p:xfrm>
        <a:graphic>
          <a:graphicData uri="http://schemas.openxmlformats.org/presentationml/2006/ole">
            <mc:AlternateContent xmlns:mc="http://schemas.openxmlformats.org/markup-compatibility/2006">
              <mc:Choice xmlns:v="urn:schemas-microsoft-com:vml" Requires="v">
                <p:oleObj spid="_x0000_s5144" name="Chart" r:id="rId4" imgW="6619775" imgH="4067262" progId="MSGraph.Chart.8">
                  <p:embed followColorScheme="full"/>
                </p:oleObj>
              </mc:Choice>
              <mc:Fallback>
                <p:oleObj name="Chart" r:id="rId4" imgW="6619775" imgH="4067262" progId="MSGraph.Chart.8">
                  <p:embed followColorScheme="full"/>
                  <p:pic>
                    <p:nvPicPr>
                      <p:cNvPr id="0"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1852613"/>
                        <a:ext cx="6619875"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13877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Tom and I Benefitted from </a:t>
            </a:r>
            <a:br>
              <a:rPr lang="en-US" dirty="0" smtClean="0"/>
            </a:br>
            <a:r>
              <a:rPr lang="en-US" dirty="0" smtClean="0"/>
              <a:t>OSEP Funding</a:t>
            </a:r>
            <a:endParaRPr lang="en-US" dirty="0"/>
          </a:p>
        </p:txBody>
      </p:sp>
      <p:sp>
        <p:nvSpPr>
          <p:cNvPr id="25603" name="Content Placeholder 2"/>
          <p:cNvSpPr>
            <a:spLocks noGrp="1"/>
          </p:cNvSpPr>
          <p:nvPr>
            <p:ph sz="quarter" idx="1"/>
          </p:nvPr>
        </p:nvSpPr>
        <p:spPr>
          <a:xfrm>
            <a:off x="457200" y="1371600"/>
            <a:ext cx="3657600" cy="5486400"/>
          </a:xfrm>
        </p:spPr>
        <p:txBody>
          <a:bodyPr/>
          <a:lstStyle/>
          <a:p>
            <a:r>
              <a:rPr lang="en-US" altLang="en-US" sz="1800" dirty="0" smtClean="0"/>
              <a:t>Margo -</a:t>
            </a:r>
          </a:p>
          <a:p>
            <a:pPr lvl="1"/>
            <a:r>
              <a:rPr lang="en-US" altLang="en-US" sz="1800" dirty="0" smtClean="0"/>
              <a:t>Federal Fellowship for Master’s Degree – UMASS-Amherst (Early Childhood/Special Education)</a:t>
            </a:r>
          </a:p>
          <a:p>
            <a:pPr lvl="1"/>
            <a:r>
              <a:rPr lang="en-US" altLang="en-US" sz="1800" dirty="0" smtClean="0"/>
              <a:t>Doctoral Leadership Grant - Teaching Assistantship  for PhD – Arizona State University (Special Education/minor Ed Psych)</a:t>
            </a:r>
          </a:p>
          <a:p>
            <a:pPr lvl="1"/>
            <a:r>
              <a:rPr lang="en-US" altLang="en-US" sz="1800" dirty="0" smtClean="0"/>
              <a:t>Post-doc Research fellow on EIRI (OSEP) at USU</a:t>
            </a:r>
          </a:p>
          <a:p>
            <a:pPr lvl="1"/>
            <a:r>
              <a:rPr lang="en-US" altLang="en-US" sz="1800" dirty="0" smtClean="0"/>
              <a:t>Faculty position at USU funded by OSEP - taught all BD licensure classes</a:t>
            </a:r>
          </a:p>
        </p:txBody>
      </p:sp>
      <p:sp>
        <p:nvSpPr>
          <p:cNvPr id="7" name="Content Placeholder 6"/>
          <p:cNvSpPr>
            <a:spLocks noGrp="1"/>
          </p:cNvSpPr>
          <p:nvPr>
            <p:ph sz="quarter" idx="2"/>
          </p:nvPr>
        </p:nvSpPr>
        <p:spPr>
          <a:xfrm>
            <a:off x="4270248" y="1371600"/>
            <a:ext cx="3657600" cy="4800600"/>
          </a:xfrm>
        </p:spPr>
        <p:txBody>
          <a:bodyPr/>
          <a:lstStyle/>
          <a:p>
            <a:r>
              <a:rPr lang="en-US" altLang="en-US" sz="1800" dirty="0" smtClean="0"/>
              <a:t>Tom –</a:t>
            </a:r>
          </a:p>
          <a:p>
            <a:pPr lvl="1"/>
            <a:r>
              <a:rPr lang="en-US" altLang="en-US" sz="1800" dirty="0" smtClean="0"/>
              <a:t>Doctoral Leadership Grant - Teaching Assistantship funding for PhD – Arizona State University (Special Education/minor Ed Psych)</a:t>
            </a:r>
          </a:p>
          <a:p>
            <a:pPr lvl="1"/>
            <a:r>
              <a:rPr lang="en-US" altLang="en-US" sz="1800" dirty="0" smtClean="0"/>
              <a:t>Ran two OSEP funded  research grants at USU</a:t>
            </a:r>
          </a:p>
          <a:p>
            <a:pPr lvl="2"/>
            <a:r>
              <a:rPr lang="en-US" altLang="en-US" dirty="0" smtClean="0"/>
              <a:t>One in tutoring</a:t>
            </a:r>
          </a:p>
          <a:p>
            <a:pPr lvl="2"/>
            <a:r>
              <a:rPr lang="en-US" altLang="en-US" dirty="0" smtClean="0"/>
              <a:t>One in test-taking skills</a:t>
            </a:r>
          </a:p>
          <a:p>
            <a:pPr lvl="2"/>
            <a:endParaRPr lang="en-US" altLang="en-US" dirty="0" smtClean="0"/>
          </a:p>
          <a:p>
            <a:pPr lvl="1">
              <a:buNone/>
            </a:pPr>
            <a:endParaRPr lang="en-US" altLang="en-US" sz="1800" dirty="0" smtClean="0"/>
          </a:p>
          <a:p>
            <a:pPr lvl="1"/>
            <a:endParaRPr lang="en-US" altLang="en-US" sz="1600" dirty="0" smtClean="0"/>
          </a:p>
          <a:p>
            <a:endParaRPr lang="en-US" dirty="0"/>
          </a:p>
        </p:txBody>
      </p:sp>
    </p:spTree>
    <p:extLst>
      <p:ext uri="{BB962C8B-B14F-4D97-AF65-F5344CB8AC3E}">
        <p14:creationId xmlns:p14="http://schemas.microsoft.com/office/powerpoint/2010/main" val="2336674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George Mason University</a:t>
            </a:r>
            <a:endParaRPr lang="en-US" dirty="0"/>
          </a:p>
        </p:txBody>
      </p:sp>
      <p:pic>
        <p:nvPicPr>
          <p:cNvPr id="46086" name="Picture 9" descr="The words &quot;George Mason University&quot; are written in green." title="Logo for George Mason Univer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447800"/>
            <a:ext cx="202882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ontent Placeholder 2"/>
          <p:cNvSpPr>
            <a:spLocks noGrp="1"/>
          </p:cNvSpPr>
          <p:nvPr>
            <p:ph sz="quarter" idx="2"/>
          </p:nvPr>
        </p:nvSpPr>
        <p:spPr>
          <a:xfrm>
            <a:off x="609600" y="3124200"/>
            <a:ext cx="3657600" cy="3200400"/>
          </a:xfrm>
        </p:spPr>
        <p:txBody>
          <a:bodyPr/>
          <a:lstStyle/>
          <a:p>
            <a:pPr eaLnBrk="1" hangingPunct="1"/>
            <a:r>
              <a:rPr lang="en-US" altLang="en-US" dirty="0" smtClean="0"/>
              <a:t>Content learning</a:t>
            </a:r>
          </a:p>
          <a:p>
            <a:pPr eaLnBrk="1" hangingPunct="1"/>
            <a:r>
              <a:rPr lang="en-US" altLang="en-US" dirty="0" smtClean="0"/>
              <a:t>Literacy</a:t>
            </a:r>
          </a:p>
        </p:txBody>
      </p:sp>
      <p:pic>
        <p:nvPicPr>
          <p:cNvPr id="46090" name="Picture 10" title="Image of two children study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9994" y="4315720"/>
            <a:ext cx="1631806" cy="1074868"/>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7" descr="A man and woman are looking toward another man who is holding balloons and papers and looks happy.  The caption is &quot;Does he have to do that every time he gets a little grant?&quot;  " title="Cartoon"/>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5029200" y="1828799"/>
            <a:ext cx="3450240" cy="4346365"/>
          </a:xfrm>
        </p:spPr>
      </p:pic>
    </p:spTree>
    <p:extLst>
      <p:ext uri="{BB962C8B-B14F-4D97-AF65-F5344CB8AC3E}">
        <p14:creationId xmlns:p14="http://schemas.microsoft.com/office/powerpoint/2010/main" val="3220686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91" y="152400"/>
            <a:ext cx="7543800" cy="1143000"/>
          </a:xfrm>
        </p:spPr>
        <p:txBody>
          <a:bodyPr/>
          <a:lstStyle/>
          <a:p>
            <a:pPr algn="ctr">
              <a:defRPr/>
            </a:pPr>
            <a:r>
              <a:rPr lang="en-US" sz="3200" dirty="0" smtClean="0">
                <a:latin typeface="Arial" charset="0"/>
              </a:rPr>
              <a:t>Differentiated Activities: </a:t>
            </a:r>
            <a:br>
              <a:rPr lang="en-US" sz="3200" dirty="0" smtClean="0">
                <a:latin typeface="Arial" charset="0"/>
              </a:rPr>
            </a:br>
            <a:r>
              <a:rPr lang="en-US" sz="3200" dirty="0" smtClean="0">
                <a:latin typeface="Arial" charset="0"/>
              </a:rPr>
              <a:t>Middle School Science</a:t>
            </a:r>
            <a:endParaRPr lang="en-US" dirty="0"/>
          </a:p>
        </p:txBody>
      </p:sp>
      <p:sp>
        <p:nvSpPr>
          <p:cNvPr id="47109" name="Text Placeholder 9"/>
          <p:cNvSpPr>
            <a:spLocks noGrp="1"/>
          </p:cNvSpPr>
          <p:nvPr>
            <p:ph type="body" sz="quarter" idx="1"/>
          </p:nvPr>
        </p:nvSpPr>
        <p:spPr>
          <a:xfrm>
            <a:off x="457200" y="1447800"/>
            <a:ext cx="3429000" cy="411163"/>
          </a:xfrm>
        </p:spPr>
        <p:txBody>
          <a:bodyPr/>
          <a:lstStyle/>
          <a:p>
            <a:r>
              <a:rPr lang="en-US" altLang="en-US" smtClean="0">
                <a:latin typeface="Arial" charset="0"/>
              </a:rPr>
              <a:t>3 levels</a:t>
            </a:r>
            <a:endParaRPr lang="en-US" altLang="en-US" smtClean="0"/>
          </a:p>
        </p:txBody>
      </p:sp>
      <p:sp>
        <p:nvSpPr>
          <p:cNvPr id="47107" name="Content Placeholder 7"/>
          <p:cNvSpPr>
            <a:spLocks noGrp="1"/>
          </p:cNvSpPr>
          <p:nvPr>
            <p:ph sz="quarter" idx="2"/>
          </p:nvPr>
        </p:nvSpPr>
        <p:spPr>
          <a:xfrm>
            <a:off x="457200" y="2133600"/>
            <a:ext cx="3657600" cy="4724400"/>
          </a:xfrm>
        </p:spPr>
        <p:txBody>
          <a:bodyPr/>
          <a:lstStyle/>
          <a:p>
            <a:r>
              <a:rPr lang="en-US" altLang="en-US" u="sng" smtClean="0"/>
              <a:t>Level 1</a:t>
            </a:r>
            <a:r>
              <a:rPr lang="en-US" altLang="en-US" smtClean="0"/>
              <a:t>: Identify correct answers from a multiple choice or matching format, with prompts to help ensure success</a:t>
            </a:r>
          </a:p>
          <a:p>
            <a:r>
              <a:rPr lang="en-US" altLang="en-US" u="sng" smtClean="0"/>
              <a:t>Level 2</a:t>
            </a:r>
            <a:r>
              <a:rPr lang="en-US" altLang="en-US" smtClean="0"/>
              <a:t>: Production of correct answers, with prompts when needed</a:t>
            </a:r>
          </a:p>
          <a:p>
            <a:r>
              <a:rPr lang="en-US" altLang="en-US" u="sng" smtClean="0"/>
              <a:t>Level 3</a:t>
            </a:r>
            <a:r>
              <a:rPr lang="en-US" altLang="en-US" smtClean="0"/>
              <a:t>: Unprompted production of correct answers</a:t>
            </a:r>
          </a:p>
          <a:p>
            <a:endParaRPr lang="en-US" altLang="en-US" smtClean="0"/>
          </a:p>
          <a:p>
            <a:endParaRPr lang="en-US" altLang="en-US" smtClean="0"/>
          </a:p>
        </p:txBody>
      </p:sp>
      <p:sp>
        <p:nvSpPr>
          <p:cNvPr id="47110" name="Text Placeholder 10"/>
          <p:cNvSpPr>
            <a:spLocks noGrp="1"/>
          </p:cNvSpPr>
          <p:nvPr>
            <p:ph type="body" sz="quarter" idx="3"/>
          </p:nvPr>
        </p:nvSpPr>
        <p:spPr>
          <a:xfrm>
            <a:off x="4343400" y="1447800"/>
            <a:ext cx="3505200" cy="411163"/>
          </a:xfrm>
        </p:spPr>
        <p:txBody>
          <a:bodyPr/>
          <a:lstStyle/>
          <a:p>
            <a:r>
              <a:rPr lang="en-US" altLang="en-US" smtClean="0"/>
              <a:t>Sample Match-ups</a:t>
            </a:r>
          </a:p>
        </p:txBody>
      </p:sp>
      <p:pic>
        <p:nvPicPr>
          <p:cNvPr id="47111" name="Picture 2" descr="100_0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286000"/>
            <a:ext cx="3505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890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Charts and Graphs</a:t>
            </a:r>
            <a:endParaRPr lang="en-US" dirty="0"/>
          </a:p>
        </p:txBody>
      </p:sp>
      <p:sp>
        <p:nvSpPr>
          <p:cNvPr id="11269" name="WordArt 3"/>
          <p:cNvSpPr>
            <a:spLocks noChangeArrowheads="1" noChangeShapeType="1" noTextEdit="1"/>
          </p:cNvSpPr>
          <p:nvPr/>
        </p:nvSpPr>
        <p:spPr bwMode="auto">
          <a:xfrm>
            <a:off x="1219200" y="533400"/>
            <a:ext cx="7478713" cy="28956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Mission </a:t>
            </a:r>
          </a:p>
          <a:p>
            <a:pPr algn="ctr"/>
            <a:r>
              <a:rPr lang="en-US" sz="3600" kern="10">
                <a:ln w="9525">
                  <a:round/>
                  <a:headEnd/>
                  <a:tailEnd/>
                </a:ln>
                <a:gradFill rotWithShape="1">
                  <a:gsLst>
                    <a:gs pos="0">
                      <a:srgbClr val="FFE701"/>
                    </a:gs>
                    <a:gs pos="100000">
                      <a:srgbClr val="FE3E02"/>
                    </a:gs>
                  </a:gsLst>
                  <a:lin ang="5400000" scaled="1"/>
                </a:gradFill>
                <a:latin typeface="Impact"/>
              </a:rPr>
              <a:t>Possible</a:t>
            </a:r>
          </a:p>
        </p:txBody>
      </p:sp>
      <p:sp>
        <p:nvSpPr>
          <p:cNvPr id="11268" name="Rectangle 2" descr="The information on the graph and the pie chart is not decipherable." title="Image of a graph and a pie chart"/>
          <p:cNvSpPr>
            <a:spLocks noGrp="1" noChangeArrowheads="1"/>
          </p:cNvSpPr>
          <p:nvPr>
            <p:ph type="body" idx="4294967295"/>
          </p:nvPr>
        </p:nvSpPr>
        <p:spPr>
          <a:xfrm>
            <a:off x="0" y="1600200"/>
            <a:ext cx="7467600" cy="4873625"/>
          </a:xfrm>
        </p:spPr>
        <p:txBody>
          <a:bodyPr/>
          <a:lstStyle/>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p:txBody>
      </p:sp>
      <p:sp>
        <p:nvSpPr>
          <p:cNvPr id="11270" name="WordArt 4"/>
          <p:cNvSpPr>
            <a:spLocks noChangeArrowheads="1" noChangeShapeType="1"/>
          </p:cNvSpPr>
          <p:nvPr/>
        </p:nvSpPr>
        <p:spPr bwMode="auto">
          <a:xfrm>
            <a:off x="3810000" y="3429000"/>
            <a:ext cx="3429000" cy="5715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r>
              <a:rPr lang="en-US" sz="1400" kern="10" dirty="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Charts &amp; Graphs</a:t>
            </a:r>
          </a:p>
        </p:txBody>
      </p:sp>
      <p:graphicFrame>
        <p:nvGraphicFramePr>
          <p:cNvPr id="11266" name="Object 5" descr="The information on the graph is not decipherable." title="Image of a graph"/>
          <p:cNvGraphicFramePr>
            <a:graphicFrameLocks noChangeAspect="1"/>
          </p:cNvGraphicFramePr>
          <p:nvPr>
            <p:extLst>
              <p:ext uri="{D42A27DB-BD31-4B8C-83A1-F6EECF244321}">
                <p14:modId xmlns:p14="http://schemas.microsoft.com/office/powerpoint/2010/main" val="2977216778"/>
              </p:ext>
            </p:extLst>
          </p:nvPr>
        </p:nvGraphicFramePr>
        <p:xfrm>
          <a:off x="1371600" y="4724400"/>
          <a:ext cx="3048000" cy="1438275"/>
        </p:xfrm>
        <a:graphic>
          <a:graphicData uri="http://schemas.openxmlformats.org/presentationml/2006/ole">
            <mc:AlternateContent xmlns:mc="http://schemas.openxmlformats.org/markup-compatibility/2006">
              <mc:Choice xmlns:v="urn:schemas-microsoft-com:vml" Requires="v">
                <p:oleObj spid="_x0000_s244772" name="Chart" r:id="rId4" imgW="4608000" imgH="2174400" progId="MSGraph.Chart.8">
                  <p:embed/>
                </p:oleObj>
              </mc:Choice>
              <mc:Fallback>
                <p:oleObj name="Chart" r:id="rId4" imgW="4608000" imgH="2174400" progId="MSGraph.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724400"/>
                        <a:ext cx="3048000"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6" descr="The information on the pie chart is not decipherable." title="Image of a pie chart"/>
          <p:cNvGraphicFramePr>
            <a:graphicFrameLocks noChangeAspect="1"/>
          </p:cNvGraphicFramePr>
          <p:nvPr>
            <p:extLst>
              <p:ext uri="{D42A27DB-BD31-4B8C-83A1-F6EECF244321}">
                <p14:modId xmlns:p14="http://schemas.microsoft.com/office/powerpoint/2010/main" val="3631416144"/>
              </p:ext>
            </p:extLst>
          </p:nvPr>
        </p:nvGraphicFramePr>
        <p:xfrm>
          <a:off x="5791200" y="4191000"/>
          <a:ext cx="2133600" cy="2217738"/>
        </p:xfrm>
        <a:graphic>
          <a:graphicData uri="http://schemas.openxmlformats.org/presentationml/2006/ole">
            <mc:AlternateContent xmlns:mc="http://schemas.openxmlformats.org/markup-compatibility/2006">
              <mc:Choice xmlns:v="urn:schemas-microsoft-com:vml" Requires="v">
                <p:oleObj spid="_x0000_s244773" name="Chart" r:id="rId6" imgW="3268800" imgH="3355200" progId="MSGraph.Chart.8">
                  <p:embed/>
                </p:oleObj>
              </mc:Choice>
              <mc:Fallback>
                <p:oleObj name="Chart" r:id="rId6" imgW="3268800" imgH="3355200" progId="MSGraph.Char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191000"/>
                        <a:ext cx="2133600" cy="221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100_0012"/>
          <p:cNvPicPr>
            <a:picLocks noChangeAspect="1" noChangeArrowheads="1"/>
          </p:cNvPicPr>
          <p:nvPr/>
        </p:nvPicPr>
        <p:blipFill>
          <a:blip r:embed="rId3" cstate="print"/>
          <a:srcRect/>
          <a:stretch>
            <a:fillRect/>
          </a:stretch>
        </p:blipFill>
        <p:spPr bwMode="auto">
          <a:xfrm>
            <a:off x="155575" y="230188"/>
            <a:ext cx="8528050" cy="6396037"/>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Quantitative Vs Qualitative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descr="The information on the table is too small to read." title="Table"/>
          <p:cNvGraphicFramePr>
            <a:graphicFrameLocks noChangeAspect="1"/>
          </p:cNvGraphicFramePr>
          <p:nvPr>
            <p:extLst>
              <p:ext uri="{D42A27DB-BD31-4B8C-83A1-F6EECF244321}">
                <p14:modId xmlns:p14="http://schemas.microsoft.com/office/powerpoint/2010/main" val="3349764835"/>
              </p:ext>
            </p:extLst>
          </p:nvPr>
        </p:nvGraphicFramePr>
        <p:xfrm>
          <a:off x="1165225" y="457200"/>
          <a:ext cx="6962775" cy="7142163"/>
        </p:xfrm>
        <a:graphic>
          <a:graphicData uri="http://schemas.openxmlformats.org/presentationml/2006/ole">
            <mc:AlternateContent xmlns:mc="http://schemas.openxmlformats.org/markup-compatibility/2006">
              <mc:Choice xmlns:v="urn:schemas-microsoft-com:vml" Requires="v">
                <p:oleObj spid="_x0000_s245779" name="Document" r:id="rId4" imgW="8178249" imgH="8303643" progId="Word.Document.8">
                  <p:embed/>
                </p:oleObj>
              </mc:Choice>
              <mc:Fallback>
                <p:oleObj name="Document" r:id="rId4" imgW="8178249" imgH="8303643"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225" y="457200"/>
                        <a:ext cx="6962775" cy="7142163"/>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 name="Title 1" hidden="1"/>
          <p:cNvSpPr>
            <a:spLocks noGrp="1"/>
          </p:cNvSpPr>
          <p:nvPr>
            <p:ph type="title"/>
          </p:nvPr>
        </p:nvSpPr>
        <p:spPr/>
        <p:txBody>
          <a:bodyPr/>
          <a:lstStyle/>
          <a:p>
            <a:r>
              <a:rPr lang="en-US" dirty="0" smtClean="0"/>
              <a:t>Worksheet 6</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Peer Tutoring Formats </a:t>
            </a:r>
            <a:br>
              <a:rPr lang="en-US" dirty="0" smtClean="0"/>
            </a:br>
            <a:endParaRPr lang="en-US" dirty="0"/>
          </a:p>
        </p:txBody>
      </p:sp>
      <p:sp>
        <p:nvSpPr>
          <p:cNvPr id="3" name="Content Placeholder 2"/>
          <p:cNvSpPr>
            <a:spLocks noGrp="1"/>
          </p:cNvSpPr>
          <p:nvPr>
            <p:ph sz="quarter" idx="1"/>
          </p:nvPr>
        </p:nvSpPr>
        <p:spPr/>
        <p:txBody>
          <a:bodyPr/>
          <a:lstStyle/>
          <a:p>
            <a:pPr lvl="1">
              <a:buNone/>
            </a:pPr>
            <a:r>
              <a:rPr lang="en-US" dirty="0" smtClean="0"/>
              <a:t>Involving:</a:t>
            </a:r>
          </a:p>
          <a:p>
            <a:pPr lvl="1"/>
            <a:r>
              <a:rPr lang="en-US" dirty="0" smtClean="0"/>
              <a:t>Additional practice opportunities and strategic instruction only when needed with content in </a:t>
            </a:r>
          </a:p>
          <a:p>
            <a:pPr lvl="2"/>
            <a:r>
              <a:rPr lang="en-US" dirty="0" smtClean="0"/>
              <a:t>Chemistry</a:t>
            </a:r>
          </a:p>
          <a:p>
            <a:pPr lvl="2"/>
            <a:r>
              <a:rPr lang="en-US" dirty="0" smtClean="0"/>
              <a:t>Social studies</a:t>
            </a:r>
          </a:p>
          <a:p>
            <a:pPr lvl="2"/>
            <a:endParaRPr lang="en-US" dirty="0" smtClean="0"/>
          </a:p>
          <a:p>
            <a:pPr lvl="1">
              <a:buNone/>
            </a:pPr>
            <a:r>
              <a:rPr lang="en-US" dirty="0" smtClean="0"/>
              <a:t>Embedded Strategies </a:t>
            </a:r>
          </a:p>
          <a:p>
            <a:pPr lvl="1"/>
            <a:r>
              <a:rPr lang="en-US" dirty="0" smtClean="0"/>
              <a:t>Strategies including mnemonics, elaborations; used only when students failed to respond</a:t>
            </a:r>
          </a:p>
          <a:p>
            <a:pPr lvl="1"/>
            <a:r>
              <a:rPr lang="en-US" dirty="0" smtClean="0"/>
              <a:t>Discussion of factual content (“What else is important about ….?)</a:t>
            </a:r>
          </a:p>
          <a:p>
            <a:pPr lvl="1"/>
            <a:r>
              <a:rPr lang="en-US" dirty="0" smtClean="0"/>
              <a:t>Applications (“Give me an example of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Worksheet 7</a:t>
            </a:r>
            <a:endParaRPr lang="en-US" dirty="0"/>
          </a:p>
        </p:txBody>
      </p:sp>
      <p:sp>
        <p:nvSpPr>
          <p:cNvPr id="26627" name="Text Box 3"/>
          <p:cNvSpPr txBox="1">
            <a:spLocks noChangeArrowheads="1"/>
          </p:cNvSpPr>
          <p:nvPr/>
        </p:nvSpPr>
        <p:spPr bwMode="auto">
          <a:xfrm>
            <a:off x="685800" y="609600"/>
            <a:ext cx="2895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b="1">
                <a:solidFill>
                  <a:srgbClr val="FF0000"/>
                </a:solidFill>
              </a:rPr>
              <a:t>What was the US position at the beginning of World War I?</a:t>
            </a:r>
          </a:p>
        </p:txBody>
      </p:sp>
      <p:sp>
        <p:nvSpPr>
          <p:cNvPr id="26628" name="Text Box 4"/>
          <p:cNvSpPr txBox="1">
            <a:spLocks noChangeArrowheads="1"/>
          </p:cNvSpPr>
          <p:nvPr/>
        </p:nvSpPr>
        <p:spPr bwMode="auto">
          <a:xfrm>
            <a:off x="4572000" y="68580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b="1">
                <a:solidFill>
                  <a:srgbClr val="FF0000"/>
                </a:solidFill>
              </a:rPr>
              <a:t>Neutrality – not to take either side.</a:t>
            </a:r>
          </a:p>
        </p:txBody>
      </p:sp>
      <p:sp>
        <p:nvSpPr>
          <p:cNvPr id="26629" name="Text Box 5"/>
          <p:cNvSpPr txBox="1">
            <a:spLocks noChangeArrowheads="1"/>
          </p:cNvSpPr>
          <p:nvPr/>
        </p:nvSpPr>
        <p:spPr bwMode="auto">
          <a:xfrm>
            <a:off x="685800" y="1524000"/>
            <a:ext cx="2362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1400" b="1">
                <a:solidFill>
                  <a:srgbClr val="008000"/>
                </a:solidFill>
              </a:rPr>
              <a:t>What was the Zimmerman telegram?</a:t>
            </a:r>
          </a:p>
        </p:txBody>
      </p:sp>
      <p:sp>
        <p:nvSpPr>
          <p:cNvPr id="26630" name="Text Box 6"/>
          <p:cNvSpPr txBox="1">
            <a:spLocks noChangeArrowheads="1"/>
          </p:cNvSpPr>
          <p:nvPr/>
        </p:nvSpPr>
        <p:spPr bwMode="auto">
          <a:xfrm>
            <a:off x="4572000" y="1447800"/>
            <a:ext cx="4191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b="1">
                <a:solidFill>
                  <a:srgbClr val="008000"/>
                </a:solidFill>
              </a:rPr>
              <a:t>A coded note sent by the Germans to Mexico asking them to  fight the US on the Texas border. The note really angered the US.</a:t>
            </a:r>
          </a:p>
        </p:txBody>
      </p:sp>
      <p:sp>
        <p:nvSpPr>
          <p:cNvPr id="26631" name="Text Box 7"/>
          <p:cNvSpPr txBox="1">
            <a:spLocks noChangeArrowheads="1"/>
          </p:cNvSpPr>
          <p:nvPr/>
        </p:nvSpPr>
        <p:spPr bwMode="auto">
          <a:xfrm>
            <a:off x="685800" y="2743200"/>
            <a:ext cx="3200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b="1">
                <a:solidFill>
                  <a:srgbClr val="3333CC"/>
                </a:solidFill>
              </a:rPr>
              <a:t>What were the main causes behind the US entering WWI?</a:t>
            </a:r>
          </a:p>
        </p:txBody>
      </p:sp>
      <p:sp>
        <p:nvSpPr>
          <p:cNvPr id="26632" name="Text Box 8"/>
          <p:cNvSpPr txBox="1">
            <a:spLocks noChangeArrowheads="1"/>
          </p:cNvSpPr>
          <p:nvPr/>
        </p:nvSpPr>
        <p:spPr bwMode="auto">
          <a:xfrm>
            <a:off x="4572000" y="2514600"/>
            <a:ext cx="4572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b="1">
                <a:solidFill>
                  <a:srgbClr val="3333CC"/>
                </a:solidFill>
              </a:rPr>
              <a:t>US ties to Great Britain, Alliance System, un-restricted German submarine warfare, sinking </a:t>
            </a:r>
          </a:p>
          <a:p>
            <a:pPr eaLnBrk="1" fontAlgn="base" hangingPunct="1">
              <a:spcBef>
                <a:spcPct val="0"/>
              </a:spcBef>
              <a:spcAft>
                <a:spcPct val="0"/>
              </a:spcAft>
            </a:pPr>
            <a:r>
              <a:rPr lang="en-US" altLang="en-US" sz="1400" b="1">
                <a:solidFill>
                  <a:srgbClr val="3333CC"/>
                </a:solidFill>
              </a:rPr>
              <a:t>the Lusitania; Zimmerman telegram; a financial stake in the Allies winning.</a:t>
            </a:r>
          </a:p>
        </p:txBody>
      </p:sp>
      <p:sp>
        <p:nvSpPr>
          <p:cNvPr id="26633" name="Text Box 9"/>
          <p:cNvSpPr txBox="1">
            <a:spLocks noChangeArrowheads="1"/>
          </p:cNvSpPr>
          <p:nvPr/>
        </p:nvSpPr>
        <p:spPr bwMode="auto">
          <a:xfrm>
            <a:off x="685800" y="4191000"/>
            <a:ext cx="2971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b="1">
                <a:solidFill>
                  <a:prstClr val="black"/>
                </a:solidFill>
              </a:rPr>
              <a:t>What was the Lusitania and why was it important?</a:t>
            </a:r>
          </a:p>
        </p:txBody>
      </p:sp>
      <p:sp>
        <p:nvSpPr>
          <p:cNvPr id="26634" name="Text Box 10"/>
          <p:cNvSpPr txBox="1">
            <a:spLocks noChangeArrowheads="1"/>
          </p:cNvSpPr>
          <p:nvPr/>
        </p:nvSpPr>
        <p:spPr bwMode="auto">
          <a:xfrm>
            <a:off x="4572000" y="3886200"/>
            <a:ext cx="4191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b="1">
                <a:solidFill>
                  <a:prstClr val="black"/>
                </a:solidFill>
              </a:rPr>
              <a:t>The Lusitania was a British passenger ship sunk by a German submarine on which 128 Americans were killed. President Wilson threatened to break off relations with Germany.</a:t>
            </a:r>
          </a:p>
        </p:txBody>
      </p:sp>
      <p:sp>
        <p:nvSpPr>
          <p:cNvPr id="26635" name="Text Box 11"/>
          <p:cNvSpPr txBox="1">
            <a:spLocks noChangeArrowheads="1"/>
          </p:cNvSpPr>
          <p:nvPr/>
        </p:nvSpPr>
        <p:spPr bwMode="auto">
          <a:xfrm>
            <a:off x="685800" y="5257800"/>
            <a:ext cx="3276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b="1">
                <a:solidFill>
                  <a:srgbClr val="660066"/>
                </a:solidFill>
              </a:rPr>
              <a:t>Was the stalemate in the trenches on the Western Front a reason for US involvement in the Great War?</a:t>
            </a:r>
          </a:p>
        </p:txBody>
      </p:sp>
      <p:sp>
        <p:nvSpPr>
          <p:cNvPr id="26636" name="Text Box 12"/>
          <p:cNvSpPr txBox="1">
            <a:spLocks noChangeArrowheads="1"/>
          </p:cNvSpPr>
          <p:nvPr/>
        </p:nvSpPr>
        <p:spPr bwMode="auto">
          <a:xfrm>
            <a:off x="4648200" y="5410200"/>
            <a:ext cx="259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b="1">
                <a:solidFill>
                  <a:srgbClr val="660033"/>
                </a:solidFill>
              </a:rPr>
              <a:t>No it was not a reason.</a:t>
            </a:r>
            <a:r>
              <a:rPr lang="en-US" altLang="en-US" sz="1400" b="1">
                <a:solidFill>
                  <a:srgbClr val="008000"/>
                </a:solidFill>
              </a:rPr>
              <a:t> </a:t>
            </a:r>
          </a:p>
        </p:txBody>
      </p:sp>
      <p:sp>
        <p:nvSpPr>
          <p:cNvPr id="26626" name="Rectangle 2"/>
          <p:cNvSpPr>
            <a:spLocks noChangeArrowheads="1"/>
          </p:cNvSpPr>
          <p:nvPr/>
        </p:nvSpPr>
        <p:spPr bwMode="auto">
          <a:xfrm>
            <a:off x="2438400" y="6324600"/>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b="1">
                <a:solidFill>
                  <a:prstClr val="black"/>
                </a:solidFill>
              </a:rPr>
              <a:t>Content Sheet for World War I</a:t>
            </a:r>
          </a:p>
        </p:txBody>
      </p:sp>
      <p:sp>
        <p:nvSpPr>
          <p:cNvPr id="26637" name="Line 13" title="Line forming the top of the box"/>
          <p:cNvSpPr>
            <a:spLocks noChangeShapeType="1"/>
          </p:cNvSpPr>
          <p:nvPr/>
        </p:nvSpPr>
        <p:spPr bwMode="auto">
          <a:xfrm>
            <a:off x="609600" y="1447800"/>
            <a:ext cx="335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38" name="Line 14" title="Line forming the bottom of the box"/>
          <p:cNvSpPr>
            <a:spLocks noChangeShapeType="1"/>
          </p:cNvSpPr>
          <p:nvPr/>
        </p:nvSpPr>
        <p:spPr bwMode="auto">
          <a:xfrm>
            <a:off x="609600" y="2209800"/>
            <a:ext cx="335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39" name="Line 15" title="Line forming the bottom of the box"/>
          <p:cNvSpPr>
            <a:spLocks noChangeShapeType="1"/>
          </p:cNvSpPr>
          <p:nvPr/>
        </p:nvSpPr>
        <p:spPr bwMode="auto">
          <a:xfrm>
            <a:off x="609600" y="3429000"/>
            <a:ext cx="335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40" name="Line 16" title="Line forming the bottom of the box"/>
          <p:cNvSpPr>
            <a:spLocks noChangeShapeType="1"/>
          </p:cNvSpPr>
          <p:nvPr/>
        </p:nvSpPr>
        <p:spPr bwMode="auto">
          <a:xfrm>
            <a:off x="609600" y="4953000"/>
            <a:ext cx="335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41" name="Line 17" title="Line forming the top of the box"/>
          <p:cNvSpPr>
            <a:spLocks noChangeShapeType="1"/>
          </p:cNvSpPr>
          <p:nvPr/>
        </p:nvSpPr>
        <p:spPr bwMode="auto">
          <a:xfrm>
            <a:off x="609600" y="5181600"/>
            <a:ext cx="335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42" name="Line 18" title="Line forming the bottom of the box"/>
          <p:cNvSpPr>
            <a:spLocks noChangeShapeType="1"/>
          </p:cNvSpPr>
          <p:nvPr/>
        </p:nvSpPr>
        <p:spPr bwMode="auto">
          <a:xfrm>
            <a:off x="609600" y="1219200"/>
            <a:ext cx="335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43" name="Line 19" title="Line forming the top of the box"/>
          <p:cNvSpPr>
            <a:spLocks noChangeShapeType="1"/>
          </p:cNvSpPr>
          <p:nvPr/>
        </p:nvSpPr>
        <p:spPr bwMode="auto">
          <a:xfrm>
            <a:off x="609600" y="2590800"/>
            <a:ext cx="335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44" name="Line 20" title="Line forming the top of the box"/>
          <p:cNvSpPr>
            <a:spLocks noChangeShapeType="1"/>
          </p:cNvSpPr>
          <p:nvPr/>
        </p:nvSpPr>
        <p:spPr bwMode="auto">
          <a:xfrm>
            <a:off x="609600" y="609600"/>
            <a:ext cx="335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45" name="Line 21" title="Line forming the bottom of the box"/>
          <p:cNvSpPr>
            <a:spLocks noChangeShapeType="1"/>
          </p:cNvSpPr>
          <p:nvPr/>
        </p:nvSpPr>
        <p:spPr bwMode="auto">
          <a:xfrm>
            <a:off x="609600" y="6019800"/>
            <a:ext cx="335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46" name="Line 22" title="Line forming the top of the box"/>
          <p:cNvSpPr>
            <a:spLocks noChangeShapeType="1"/>
          </p:cNvSpPr>
          <p:nvPr/>
        </p:nvSpPr>
        <p:spPr bwMode="auto">
          <a:xfrm>
            <a:off x="609600" y="3886200"/>
            <a:ext cx="335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47" name="Line 23" title="Line forming the top of the box"/>
          <p:cNvSpPr>
            <a:spLocks noChangeShapeType="1"/>
          </p:cNvSpPr>
          <p:nvPr/>
        </p:nvSpPr>
        <p:spPr bwMode="auto">
          <a:xfrm>
            <a:off x="4572000" y="609600"/>
            <a:ext cx="411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48" name="Line 24" title="Line forming the bottom of the box"/>
          <p:cNvSpPr>
            <a:spLocks noChangeShapeType="1"/>
          </p:cNvSpPr>
          <p:nvPr/>
        </p:nvSpPr>
        <p:spPr bwMode="auto">
          <a:xfrm>
            <a:off x="4572000" y="1143000"/>
            <a:ext cx="411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49" name="Line 25" title="Line forming the top of the box"/>
          <p:cNvSpPr>
            <a:spLocks noChangeShapeType="1"/>
          </p:cNvSpPr>
          <p:nvPr/>
        </p:nvSpPr>
        <p:spPr bwMode="auto">
          <a:xfrm>
            <a:off x="4572000" y="1447800"/>
            <a:ext cx="411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50" name="Line 26" title="Line forming the bottom of the box"/>
          <p:cNvSpPr>
            <a:spLocks noChangeShapeType="1"/>
          </p:cNvSpPr>
          <p:nvPr/>
        </p:nvSpPr>
        <p:spPr bwMode="auto">
          <a:xfrm>
            <a:off x="4572000" y="2209800"/>
            <a:ext cx="411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51" name="Line 27" title="Line forming the top of the box"/>
          <p:cNvSpPr>
            <a:spLocks noChangeShapeType="1"/>
          </p:cNvSpPr>
          <p:nvPr/>
        </p:nvSpPr>
        <p:spPr bwMode="auto">
          <a:xfrm>
            <a:off x="4572000" y="5181600"/>
            <a:ext cx="411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52" name="Line 28" title="Line forming the bottom of the box"/>
          <p:cNvSpPr>
            <a:spLocks noChangeShapeType="1"/>
          </p:cNvSpPr>
          <p:nvPr/>
        </p:nvSpPr>
        <p:spPr bwMode="auto">
          <a:xfrm>
            <a:off x="4572000" y="3581400"/>
            <a:ext cx="411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53" name="Line 29" title="Line forming the top of the box"/>
          <p:cNvSpPr>
            <a:spLocks noChangeShapeType="1"/>
          </p:cNvSpPr>
          <p:nvPr/>
        </p:nvSpPr>
        <p:spPr bwMode="auto">
          <a:xfrm>
            <a:off x="4572000" y="2438400"/>
            <a:ext cx="411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54" name="Line 30" title="Line forming the top of the box"/>
          <p:cNvSpPr>
            <a:spLocks noChangeShapeType="1"/>
          </p:cNvSpPr>
          <p:nvPr/>
        </p:nvSpPr>
        <p:spPr bwMode="auto">
          <a:xfrm>
            <a:off x="4572000" y="3886200"/>
            <a:ext cx="411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55" name="Line 31" title="Line at the bottom of the box"/>
          <p:cNvSpPr>
            <a:spLocks noChangeShapeType="1"/>
          </p:cNvSpPr>
          <p:nvPr/>
        </p:nvSpPr>
        <p:spPr bwMode="auto">
          <a:xfrm>
            <a:off x="4572000" y="4953000"/>
            <a:ext cx="411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56" name="Line 32" title="Line at the bottom of the box"/>
          <p:cNvSpPr>
            <a:spLocks noChangeShapeType="1"/>
          </p:cNvSpPr>
          <p:nvPr/>
        </p:nvSpPr>
        <p:spPr bwMode="auto">
          <a:xfrm>
            <a:off x="4572000" y="6019800"/>
            <a:ext cx="411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57" name="Line 33" title="Line at the side of the box"/>
          <p:cNvSpPr>
            <a:spLocks noChangeShapeType="1"/>
          </p:cNvSpPr>
          <p:nvPr/>
        </p:nvSpPr>
        <p:spPr bwMode="auto">
          <a:xfrm>
            <a:off x="609600" y="609600"/>
            <a:ext cx="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58" name="Line 34" title="Line at the side of the box"/>
          <p:cNvSpPr>
            <a:spLocks noChangeShapeType="1"/>
          </p:cNvSpPr>
          <p:nvPr/>
        </p:nvSpPr>
        <p:spPr bwMode="auto">
          <a:xfrm>
            <a:off x="8686800" y="1447800"/>
            <a:ext cx="0"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59" name="Line 35" title="Line at the side of the box"/>
          <p:cNvSpPr>
            <a:spLocks noChangeShapeType="1"/>
          </p:cNvSpPr>
          <p:nvPr/>
        </p:nvSpPr>
        <p:spPr bwMode="auto">
          <a:xfrm>
            <a:off x="3962400" y="609600"/>
            <a:ext cx="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60" name="Line 36" title="Line at the side of the box"/>
          <p:cNvSpPr>
            <a:spLocks noChangeShapeType="1"/>
          </p:cNvSpPr>
          <p:nvPr/>
        </p:nvSpPr>
        <p:spPr bwMode="auto">
          <a:xfrm>
            <a:off x="609600" y="1447800"/>
            <a:ext cx="0"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61" name="Line 37" title="Line at the side of the box"/>
          <p:cNvSpPr>
            <a:spLocks noChangeShapeType="1"/>
          </p:cNvSpPr>
          <p:nvPr/>
        </p:nvSpPr>
        <p:spPr bwMode="auto">
          <a:xfrm>
            <a:off x="3962400" y="1447800"/>
            <a:ext cx="0"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62" name="Line 38" title="Line at the side of the box"/>
          <p:cNvSpPr>
            <a:spLocks noChangeShapeType="1"/>
          </p:cNvSpPr>
          <p:nvPr/>
        </p:nvSpPr>
        <p:spPr bwMode="auto">
          <a:xfrm>
            <a:off x="609600" y="2590800"/>
            <a:ext cx="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63" name="Line 39" title="Line at the side of the box"/>
          <p:cNvSpPr>
            <a:spLocks noChangeShapeType="1"/>
          </p:cNvSpPr>
          <p:nvPr/>
        </p:nvSpPr>
        <p:spPr bwMode="auto">
          <a:xfrm>
            <a:off x="3962400" y="2590800"/>
            <a:ext cx="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64" name="Line 40" title="Line at the side of the box"/>
          <p:cNvSpPr>
            <a:spLocks noChangeShapeType="1"/>
          </p:cNvSpPr>
          <p:nvPr/>
        </p:nvSpPr>
        <p:spPr bwMode="auto">
          <a:xfrm>
            <a:off x="609600" y="3886200"/>
            <a:ext cx="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65" name="Line 41" title="Line at the side of the box"/>
          <p:cNvSpPr>
            <a:spLocks noChangeShapeType="1"/>
          </p:cNvSpPr>
          <p:nvPr/>
        </p:nvSpPr>
        <p:spPr bwMode="auto">
          <a:xfrm>
            <a:off x="3962400" y="3886200"/>
            <a:ext cx="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66" name="Line 42" title="Line at the side of the box"/>
          <p:cNvSpPr>
            <a:spLocks noChangeShapeType="1"/>
          </p:cNvSpPr>
          <p:nvPr/>
        </p:nvSpPr>
        <p:spPr bwMode="auto">
          <a:xfrm>
            <a:off x="3962400" y="5181600"/>
            <a:ext cx="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67" name="Line 43" title="Line at the side of the box"/>
          <p:cNvSpPr>
            <a:spLocks noChangeShapeType="1"/>
          </p:cNvSpPr>
          <p:nvPr/>
        </p:nvSpPr>
        <p:spPr bwMode="auto">
          <a:xfrm>
            <a:off x="609600" y="5181600"/>
            <a:ext cx="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68" name="Line 44" title="Line at the side of the box"/>
          <p:cNvSpPr>
            <a:spLocks noChangeShapeType="1"/>
          </p:cNvSpPr>
          <p:nvPr/>
        </p:nvSpPr>
        <p:spPr bwMode="auto">
          <a:xfrm>
            <a:off x="4572000" y="1447800"/>
            <a:ext cx="0"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69" name="Line 45" title="Line at the side of the box"/>
          <p:cNvSpPr>
            <a:spLocks noChangeShapeType="1"/>
          </p:cNvSpPr>
          <p:nvPr/>
        </p:nvSpPr>
        <p:spPr bwMode="auto">
          <a:xfrm>
            <a:off x="8686800" y="2438400"/>
            <a:ext cx="0" cy="1143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70" name="Line 46" title="Line at the side of the box"/>
          <p:cNvSpPr>
            <a:spLocks noChangeShapeType="1"/>
          </p:cNvSpPr>
          <p:nvPr/>
        </p:nvSpPr>
        <p:spPr bwMode="auto">
          <a:xfrm>
            <a:off x="4572000" y="2438400"/>
            <a:ext cx="0" cy="1143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71" name="Line 47" title="Line at the side of the box"/>
          <p:cNvSpPr>
            <a:spLocks noChangeShapeType="1"/>
          </p:cNvSpPr>
          <p:nvPr/>
        </p:nvSpPr>
        <p:spPr bwMode="auto">
          <a:xfrm>
            <a:off x="4572000" y="3886200"/>
            <a:ext cx="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72" name="Line 48" title="Line at the side of the box"/>
          <p:cNvSpPr>
            <a:spLocks noChangeShapeType="1"/>
          </p:cNvSpPr>
          <p:nvPr/>
        </p:nvSpPr>
        <p:spPr bwMode="auto">
          <a:xfrm>
            <a:off x="8686800" y="3886200"/>
            <a:ext cx="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73" name="Line 49" title="Line at the side of the box"/>
          <p:cNvSpPr>
            <a:spLocks noChangeShapeType="1"/>
          </p:cNvSpPr>
          <p:nvPr/>
        </p:nvSpPr>
        <p:spPr bwMode="auto">
          <a:xfrm>
            <a:off x="4572000" y="5181600"/>
            <a:ext cx="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74" name="Line 50" title="Line at the side of the box"/>
          <p:cNvSpPr>
            <a:spLocks noChangeShapeType="1"/>
          </p:cNvSpPr>
          <p:nvPr/>
        </p:nvSpPr>
        <p:spPr bwMode="auto">
          <a:xfrm>
            <a:off x="8686800" y="5181600"/>
            <a:ext cx="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75" name="Line 51" title="Line at the side of the box"/>
          <p:cNvSpPr>
            <a:spLocks noChangeShapeType="1"/>
          </p:cNvSpPr>
          <p:nvPr/>
        </p:nvSpPr>
        <p:spPr bwMode="auto">
          <a:xfrm>
            <a:off x="8686800" y="609600"/>
            <a:ext cx="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
        <p:nvSpPr>
          <p:cNvPr id="26676" name="Line 52" title="Line at the side of the box"/>
          <p:cNvSpPr>
            <a:spLocks noChangeShapeType="1"/>
          </p:cNvSpPr>
          <p:nvPr/>
        </p:nvSpPr>
        <p:spPr bwMode="auto">
          <a:xfrm>
            <a:off x="4572000" y="609600"/>
            <a:ext cx="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prstClr val="black"/>
              </a:solidFill>
              <a:latin typeface="Freestyle Script" pitchFamily="66" charset="0"/>
            </a:endParaRPr>
          </a:p>
        </p:txBody>
      </p:sp>
    </p:spTree>
    <p:extLst>
      <p:ext uri="{BB962C8B-B14F-4D97-AF65-F5344CB8AC3E}">
        <p14:creationId xmlns:p14="http://schemas.microsoft.com/office/powerpoint/2010/main" val="1625315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heckm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75" y="6507163"/>
            <a:ext cx="123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Rectangle 60"/>
          <p:cNvSpPr>
            <a:spLocks noGrp="1" noChangeArrowheads="1"/>
          </p:cNvSpPr>
          <p:nvPr>
            <p:ph type="title"/>
          </p:nvPr>
        </p:nvSpPr>
        <p:spPr/>
        <p:txBody>
          <a:bodyPr/>
          <a:lstStyle/>
          <a:p>
            <a:pPr eaLnBrk="1" hangingPunct="1"/>
            <a:r>
              <a:rPr lang="en-US" altLang="en-US" smtClean="0">
                <a:latin typeface="Arial" charset="0"/>
              </a:rPr>
              <a:t>Recording Sheet</a:t>
            </a:r>
          </a:p>
        </p:txBody>
      </p:sp>
      <p:sp>
        <p:nvSpPr>
          <p:cNvPr id="27652" name="Rectangle 4" descr="The information on the sheet is not decipherable." title="Image of recording sheet"/>
          <p:cNvSpPr>
            <a:spLocks noChangeArrowheads="1"/>
          </p:cNvSpPr>
          <p:nvPr/>
        </p:nvSpPr>
        <p:spPr bwMode="auto">
          <a:xfrm>
            <a:off x="1371600" y="1371600"/>
            <a:ext cx="66294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pic>
        <p:nvPicPr>
          <p:cNvPr id="27654" name="Picture 56" descr="bs0158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981200"/>
            <a:ext cx="13049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7" descr="bs00975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981200"/>
            <a:ext cx="1314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58" descr="amconf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288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59" descr="checkm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905000"/>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3" name="Group 5" descr="The information on the sheet is not decipherable." title="Image of recording sheet"/>
          <p:cNvGrpSpPr>
            <a:grpSpLocks/>
          </p:cNvGrpSpPr>
          <p:nvPr/>
        </p:nvGrpSpPr>
        <p:grpSpPr bwMode="auto">
          <a:xfrm>
            <a:off x="1905000" y="1981200"/>
            <a:ext cx="6111875" cy="3957638"/>
            <a:chOff x="-3" y="506"/>
            <a:chExt cx="3850" cy="2493"/>
          </a:xfrm>
        </p:grpSpPr>
        <p:grpSp>
          <p:nvGrpSpPr>
            <p:cNvPr id="27659" name="Group 6"/>
            <p:cNvGrpSpPr>
              <a:grpSpLocks/>
            </p:cNvGrpSpPr>
            <p:nvPr/>
          </p:nvGrpSpPr>
          <p:grpSpPr bwMode="auto">
            <a:xfrm>
              <a:off x="0" y="509"/>
              <a:ext cx="3844" cy="2487"/>
              <a:chOff x="0" y="509"/>
              <a:chExt cx="3844" cy="2487"/>
            </a:xfrm>
          </p:grpSpPr>
          <p:grpSp>
            <p:nvGrpSpPr>
              <p:cNvPr id="27661" name="Group 7"/>
              <p:cNvGrpSpPr>
                <a:grpSpLocks/>
              </p:cNvGrpSpPr>
              <p:nvPr/>
            </p:nvGrpSpPr>
            <p:grpSpPr bwMode="auto">
              <a:xfrm>
                <a:off x="0" y="509"/>
                <a:ext cx="928" cy="403"/>
                <a:chOff x="0" y="509"/>
                <a:chExt cx="928" cy="403"/>
              </a:xfrm>
            </p:grpSpPr>
            <p:sp>
              <p:nvSpPr>
                <p:cNvPr id="27707" name="Rectangle 8"/>
                <p:cNvSpPr>
                  <a:spLocks noChangeArrowheads="1"/>
                </p:cNvSpPr>
                <p:nvPr/>
              </p:nvSpPr>
              <p:spPr bwMode="auto">
                <a:xfrm>
                  <a:off x="43" y="509"/>
                  <a:ext cx="84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a:solidFill>
                      <a:srgbClr val="000000"/>
                    </a:solidFill>
                    <a:latin typeface="Times New Roman" pitchFamily="18" charset="0"/>
                  </a:endParaRPr>
                </a:p>
              </p:txBody>
            </p:sp>
            <p:sp>
              <p:nvSpPr>
                <p:cNvPr id="27708" name="Rectangle 9"/>
                <p:cNvSpPr>
                  <a:spLocks noChangeArrowheads="1"/>
                </p:cNvSpPr>
                <p:nvPr/>
              </p:nvSpPr>
              <p:spPr bwMode="auto">
                <a:xfrm>
                  <a:off x="0" y="509"/>
                  <a:ext cx="9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62" name="Group 10"/>
              <p:cNvGrpSpPr>
                <a:grpSpLocks/>
              </p:cNvGrpSpPr>
              <p:nvPr/>
            </p:nvGrpSpPr>
            <p:grpSpPr bwMode="auto">
              <a:xfrm>
                <a:off x="928" y="509"/>
                <a:ext cx="972" cy="403"/>
                <a:chOff x="928" y="509"/>
                <a:chExt cx="972" cy="403"/>
              </a:xfrm>
            </p:grpSpPr>
            <p:sp>
              <p:nvSpPr>
                <p:cNvPr id="27705" name="Rectangle 11"/>
                <p:cNvSpPr>
                  <a:spLocks noChangeArrowheads="1"/>
                </p:cNvSpPr>
                <p:nvPr/>
              </p:nvSpPr>
              <p:spPr bwMode="auto">
                <a:xfrm>
                  <a:off x="971" y="509"/>
                  <a:ext cx="88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sp>
              <p:nvSpPr>
                <p:cNvPr id="27706" name="Rectangle 12"/>
                <p:cNvSpPr>
                  <a:spLocks noChangeArrowheads="1"/>
                </p:cNvSpPr>
                <p:nvPr/>
              </p:nvSpPr>
              <p:spPr bwMode="auto">
                <a:xfrm>
                  <a:off x="928" y="509"/>
                  <a:ext cx="9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63" name="Group 13"/>
              <p:cNvGrpSpPr>
                <a:grpSpLocks/>
              </p:cNvGrpSpPr>
              <p:nvPr/>
            </p:nvGrpSpPr>
            <p:grpSpPr bwMode="auto">
              <a:xfrm>
                <a:off x="1900" y="509"/>
                <a:ext cx="972" cy="403"/>
                <a:chOff x="1900" y="509"/>
                <a:chExt cx="972" cy="403"/>
              </a:xfrm>
            </p:grpSpPr>
            <p:sp>
              <p:nvSpPr>
                <p:cNvPr id="27703" name="Rectangle 14"/>
                <p:cNvSpPr>
                  <a:spLocks noChangeArrowheads="1"/>
                </p:cNvSpPr>
                <p:nvPr/>
              </p:nvSpPr>
              <p:spPr bwMode="auto">
                <a:xfrm>
                  <a:off x="1943" y="509"/>
                  <a:ext cx="88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a:solidFill>
                        <a:srgbClr val="000000"/>
                      </a:solidFill>
                      <a:latin typeface="Times New Roman" pitchFamily="18" charset="0"/>
                      <a:cs typeface="Times New Roman" pitchFamily="18" charset="0"/>
                    </a:rPr>
                    <a:t>   </a:t>
                  </a:r>
                  <a:endParaRPr lang="en-US" altLang="en-US" sz="2400">
                    <a:solidFill>
                      <a:srgbClr val="000000"/>
                    </a:solidFill>
                    <a:latin typeface="Times New Roman" pitchFamily="18" charset="0"/>
                  </a:endParaRPr>
                </a:p>
              </p:txBody>
            </p:sp>
            <p:sp>
              <p:nvSpPr>
                <p:cNvPr id="27704" name="Rectangle 15"/>
                <p:cNvSpPr>
                  <a:spLocks noChangeArrowheads="1"/>
                </p:cNvSpPr>
                <p:nvPr/>
              </p:nvSpPr>
              <p:spPr bwMode="auto">
                <a:xfrm>
                  <a:off x="1900" y="509"/>
                  <a:ext cx="9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64" name="Group 16"/>
              <p:cNvGrpSpPr>
                <a:grpSpLocks/>
              </p:cNvGrpSpPr>
              <p:nvPr/>
            </p:nvGrpSpPr>
            <p:grpSpPr bwMode="auto">
              <a:xfrm>
                <a:off x="2872" y="509"/>
                <a:ext cx="972" cy="403"/>
                <a:chOff x="2872" y="509"/>
                <a:chExt cx="972" cy="403"/>
              </a:xfrm>
            </p:grpSpPr>
            <p:sp>
              <p:nvSpPr>
                <p:cNvPr id="27701" name="Rectangle 17"/>
                <p:cNvSpPr>
                  <a:spLocks noChangeArrowheads="1"/>
                </p:cNvSpPr>
                <p:nvPr/>
              </p:nvSpPr>
              <p:spPr bwMode="auto">
                <a:xfrm>
                  <a:off x="2915" y="509"/>
                  <a:ext cx="88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sp>
              <p:nvSpPr>
                <p:cNvPr id="27702" name="Rectangle 18"/>
                <p:cNvSpPr>
                  <a:spLocks noChangeArrowheads="1"/>
                </p:cNvSpPr>
                <p:nvPr/>
              </p:nvSpPr>
              <p:spPr bwMode="auto">
                <a:xfrm>
                  <a:off x="2872" y="509"/>
                  <a:ext cx="9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65" name="Group 19"/>
              <p:cNvGrpSpPr>
                <a:grpSpLocks/>
              </p:cNvGrpSpPr>
              <p:nvPr/>
            </p:nvGrpSpPr>
            <p:grpSpPr bwMode="auto">
              <a:xfrm>
                <a:off x="0" y="912"/>
                <a:ext cx="928" cy="818"/>
                <a:chOff x="0" y="912"/>
                <a:chExt cx="928" cy="818"/>
              </a:xfrm>
            </p:grpSpPr>
            <p:sp>
              <p:nvSpPr>
                <p:cNvPr id="27699" name="Rectangle 20"/>
                <p:cNvSpPr>
                  <a:spLocks noChangeArrowheads="1"/>
                </p:cNvSpPr>
                <p:nvPr/>
              </p:nvSpPr>
              <p:spPr bwMode="auto">
                <a:xfrm>
                  <a:off x="43" y="912"/>
                  <a:ext cx="84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100">
                      <a:solidFill>
                        <a:srgbClr val="5F5F5F"/>
                      </a:solidFill>
                      <a:latin typeface="Times New Roman" pitchFamily="18" charset="0"/>
                      <a:cs typeface="Times New Roman" pitchFamily="18" charset="0"/>
                    </a:rPr>
                    <a:t>Write the card you practiced in this column</a:t>
                  </a:r>
                  <a:endParaRPr lang="en-US" altLang="en-US" sz="1200">
                    <a:solidFill>
                      <a:srgbClr val="5F5F5F"/>
                    </a:solidFill>
                    <a:latin typeface="Times New Roman" pitchFamily="18" charset="0"/>
                    <a:cs typeface="Times New Roman" pitchFamily="18" charset="0"/>
                  </a:endParaRPr>
                </a:p>
                <a:p>
                  <a:pPr fontAlgn="base">
                    <a:spcBef>
                      <a:spcPct val="0"/>
                    </a:spcBef>
                    <a:spcAft>
                      <a:spcPct val="0"/>
                    </a:spcAft>
                  </a:pPr>
                  <a:r>
                    <a:rPr lang="en-US" altLang="en-US" sz="1100">
                      <a:solidFill>
                        <a:srgbClr val="5F5F5F"/>
                      </a:solidFill>
                      <a:latin typeface="Times New Roman" pitchFamily="18" charset="0"/>
                      <a:cs typeface="Times New Roman" pitchFamily="18" charset="0"/>
                    </a:rPr>
                    <a:t> </a:t>
                  </a:r>
                  <a:endParaRPr lang="en-US" altLang="en-US" sz="1200">
                    <a:solidFill>
                      <a:srgbClr val="5F5F5F"/>
                    </a:solidFill>
                    <a:latin typeface="Times New Roman" pitchFamily="18" charset="0"/>
                    <a:cs typeface="Times New Roman" pitchFamily="18" charset="0"/>
                  </a:endParaRPr>
                </a:p>
                <a:p>
                  <a:pPr fontAlgn="base">
                    <a:spcBef>
                      <a:spcPct val="0"/>
                    </a:spcBef>
                    <a:spcAft>
                      <a:spcPct val="0"/>
                    </a:spcAft>
                  </a:pPr>
                  <a:r>
                    <a:rPr lang="en-US" altLang="en-US" sz="1100">
                      <a:solidFill>
                        <a:srgbClr val="5F5F5F"/>
                      </a:solidFill>
                      <a:latin typeface="Times New Roman" pitchFamily="18" charset="0"/>
                      <a:cs typeface="Times New Roman" pitchFamily="18" charset="0"/>
                    </a:rPr>
                    <a:t>(Example: Tanks)</a:t>
                  </a:r>
                  <a:endParaRPr lang="en-US" altLang="en-US" sz="1200">
                    <a:solidFill>
                      <a:srgbClr val="5F5F5F"/>
                    </a:solidFill>
                    <a:latin typeface="Times New Roman" pitchFamily="18" charset="0"/>
                    <a:cs typeface="Times New Roman" pitchFamily="18" charset="0"/>
                  </a:endParaRPr>
                </a:p>
                <a:p>
                  <a:pPr fontAlgn="base">
                    <a:spcBef>
                      <a:spcPct val="0"/>
                    </a:spcBef>
                    <a:spcAft>
                      <a:spcPct val="0"/>
                    </a:spcAft>
                  </a:pPr>
                  <a:endParaRPr lang="en-US" altLang="en-US" sz="2400">
                    <a:solidFill>
                      <a:srgbClr val="5F5F5F"/>
                    </a:solidFill>
                    <a:latin typeface="Times New Roman" pitchFamily="18" charset="0"/>
                  </a:endParaRPr>
                </a:p>
              </p:txBody>
            </p:sp>
            <p:sp>
              <p:nvSpPr>
                <p:cNvPr id="27700" name="Rectangle 21"/>
                <p:cNvSpPr>
                  <a:spLocks noChangeArrowheads="1"/>
                </p:cNvSpPr>
                <p:nvPr/>
              </p:nvSpPr>
              <p:spPr bwMode="auto">
                <a:xfrm>
                  <a:off x="0" y="912"/>
                  <a:ext cx="928"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66" name="Group 22"/>
              <p:cNvGrpSpPr>
                <a:grpSpLocks/>
              </p:cNvGrpSpPr>
              <p:nvPr/>
            </p:nvGrpSpPr>
            <p:grpSpPr bwMode="auto">
              <a:xfrm>
                <a:off x="928" y="912"/>
                <a:ext cx="972" cy="818"/>
                <a:chOff x="928" y="912"/>
                <a:chExt cx="972" cy="818"/>
              </a:xfrm>
            </p:grpSpPr>
            <p:sp>
              <p:nvSpPr>
                <p:cNvPr id="27697" name="Rectangle 23"/>
                <p:cNvSpPr>
                  <a:spLocks noChangeArrowheads="1"/>
                </p:cNvSpPr>
                <p:nvPr/>
              </p:nvSpPr>
              <p:spPr bwMode="auto">
                <a:xfrm>
                  <a:off x="971" y="912"/>
                  <a:ext cx="886"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100" dirty="0">
                      <a:solidFill>
                        <a:srgbClr val="5F5F5F"/>
                      </a:solidFill>
                      <a:latin typeface="Times New Roman" pitchFamily="18" charset="0"/>
                      <a:cs typeface="Times New Roman" pitchFamily="18" charset="0"/>
                    </a:rPr>
                    <a:t>Write date you practiced this item with your partner</a:t>
                  </a:r>
                  <a:endParaRPr lang="en-US" altLang="en-US" sz="1200" dirty="0">
                    <a:solidFill>
                      <a:srgbClr val="5F5F5F"/>
                    </a:solidFill>
                    <a:latin typeface="Times New Roman" pitchFamily="18" charset="0"/>
                    <a:cs typeface="Times New Roman" pitchFamily="18" charset="0"/>
                  </a:endParaRPr>
                </a:p>
                <a:p>
                  <a:pPr fontAlgn="base">
                    <a:spcBef>
                      <a:spcPct val="0"/>
                    </a:spcBef>
                    <a:spcAft>
                      <a:spcPct val="0"/>
                    </a:spcAft>
                  </a:pPr>
                  <a:r>
                    <a:rPr lang="en-US" altLang="en-US" sz="1100" dirty="0">
                      <a:solidFill>
                        <a:srgbClr val="5F5F5F"/>
                      </a:solidFill>
                      <a:latin typeface="Times New Roman" pitchFamily="18" charset="0"/>
                      <a:cs typeface="Times New Roman" pitchFamily="18" charset="0"/>
                    </a:rPr>
                    <a:t> </a:t>
                  </a:r>
                  <a:endParaRPr lang="en-US" altLang="en-US" sz="1200" dirty="0">
                    <a:solidFill>
                      <a:srgbClr val="5F5F5F"/>
                    </a:solidFill>
                    <a:latin typeface="Times New Roman" pitchFamily="18" charset="0"/>
                    <a:cs typeface="Times New Roman" pitchFamily="18" charset="0"/>
                  </a:endParaRPr>
                </a:p>
                <a:p>
                  <a:pPr fontAlgn="base">
                    <a:spcBef>
                      <a:spcPct val="0"/>
                    </a:spcBef>
                    <a:spcAft>
                      <a:spcPct val="0"/>
                    </a:spcAft>
                  </a:pPr>
                  <a:r>
                    <a:rPr lang="en-US" altLang="en-US" sz="1100" dirty="0">
                      <a:solidFill>
                        <a:srgbClr val="5F5F5F"/>
                      </a:solidFill>
                      <a:latin typeface="Times New Roman" pitchFamily="18" charset="0"/>
                      <a:cs typeface="Times New Roman" pitchFamily="18" charset="0"/>
                    </a:rPr>
                    <a:t>(Feb. 14; Feb. 18)</a:t>
                  </a:r>
                  <a:endParaRPr lang="en-US" altLang="en-US" sz="1200" dirty="0">
                    <a:solidFill>
                      <a:srgbClr val="5F5F5F"/>
                    </a:solidFill>
                    <a:latin typeface="Times New Roman" pitchFamily="18" charset="0"/>
                    <a:cs typeface="Times New Roman" pitchFamily="18" charset="0"/>
                  </a:endParaRPr>
                </a:p>
                <a:p>
                  <a:pPr fontAlgn="base">
                    <a:spcBef>
                      <a:spcPct val="0"/>
                    </a:spcBef>
                    <a:spcAft>
                      <a:spcPct val="0"/>
                    </a:spcAft>
                  </a:pPr>
                  <a:endParaRPr lang="en-US" altLang="en-US" sz="2400" dirty="0">
                    <a:solidFill>
                      <a:srgbClr val="5F5F5F"/>
                    </a:solidFill>
                    <a:latin typeface="Times New Roman" pitchFamily="18" charset="0"/>
                  </a:endParaRPr>
                </a:p>
              </p:txBody>
            </p:sp>
            <p:sp>
              <p:nvSpPr>
                <p:cNvPr id="27698" name="Rectangle 24"/>
                <p:cNvSpPr>
                  <a:spLocks noChangeArrowheads="1"/>
                </p:cNvSpPr>
                <p:nvPr/>
              </p:nvSpPr>
              <p:spPr bwMode="auto">
                <a:xfrm>
                  <a:off x="928" y="912"/>
                  <a:ext cx="97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67" name="Group 25"/>
              <p:cNvGrpSpPr>
                <a:grpSpLocks/>
              </p:cNvGrpSpPr>
              <p:nvPr/>
            </p:nvGrpSpPr>
            <p:grpSpPr bwMode="auto">
              <a:xfrm>
                <a:off x="1900" y="912"/>
                <a:ext cx="972" cy="818"/>
                <a:chOff x="1900" y="912"/>
                <a:chExt cx="972" cy="818"/>
              </a:xfrm>
            </p:grpSpPr>
            <p:sp>
              <p:nvSpPr>
                <p:cNvPr id="27695" name="Rectangle 26"/>
                <p:cNvSpPr>
                  <a:spLocks noChangeArrowheads="1"/>
                </p:cNvSpPr>
                <p:nvPr/>
              </p:nvSpPr>
              <p:spPr bwMode="auto">
                <a:xfrm>
                  <a:off x="1943" y="912"/>
                  <a:ext cx="886"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100" dirty="0">
                      <a:solidFill>
                        <a:srgbClr val="5F5F5F"/>
                      </a:solidFill>
                      <a:latin typeface="Times New Roman" pitchFamily="18" charset="0"/>
                      <a:cs typeface="Times New Roman" pitchFamily="18" charset="0"/>
                    </a:rPr>
                    <a:t>Place date you covered the information, but still need more practice</a:t>
                  </a:r>
                  <a:endParaRPr lang="en-US" altLang="en-US" sz="1200" dirty="0">
                    <a:solidFill>
                      <a:srgbClr val="5F5F5F"/>
                    </a:solidFill>
                    <a:latin typeface="Times New Roman" pitchFamily="18" charset="0"/>
                    <a:cs typeface="Times New Roman" pitchFamily="18" charset="0"/>
                  </a:endParaRPr>
                </a:p>
                <a:p>
                  <a:pPr fontAlgn="base">
                    <a:spcBef>
                      <a:spcPct val="0"/>
                    </a:spcBef>
                    <a:spcAft>
                      <a:spcPct val="0"/>
                    </a:spcAft>
                  </a:pPr>
                  <a:r>
                    <a:rPr lang="en-US" altLang="en-US" sz="1100" dirty="0">
                      <a:solidFill>
                        <a:srgbClr val="5F5F5F"/>
                      </a:solidFill>
                      <a:latin typeface="Times New Roman" pitchFamily="18" charset="0"/>
                      <a:cs typeface="Times New Roman" pitchFamily="18" charset="0"/>
                    </a:rPr>
                    <a:t>(Feb. 18)</a:t>
                  </a:r>
                  <a:endParaRPr lang="en-US" altLang="en-US" sz="1200" dirty="0">
                    <a:solidFill>
                      <a:srgbClr val="5F5F5F"/>
                    </a:solidFill>
                    <a:latin typeface="Times New Roman" pitchFamily="18" charset="0"/>
                    <a:cs typeface="Times New Roman" pitchFamily="18" charset="0"/>
                  </a:endParaRPr>
                </a:p>
                <a:p>
                  <a:pPr fontAlgn="base">
                    <a:spcBef>
                      <a:spcPct val="0"/>
                    </a:spcBef>
                    <a:spcAft>
                      <a:spcPct val="0"/>
                    </a:spcAft>
                  </a:pPr>
                  <a:endParaRPr lang="en-US" altLang="en-US" sz="2400" dirty="0">
                    <a:solidFill>
                      <a:srgbClr val="5F5F5F"/>
                    </a:solidFill>
                    <a:latin typeface="Times New Roman" pitchFamily="18" charset="0"/>
                  </a:endParaRPr>
                </a:p>
              </p:txBody>
            </p:sp>
            <p:sp>
              <p:nvSpPr>
                <p:cNvPr id="27696" name="Rectangle 27"/>
                <p:cNvSpPr>
                  <a:spLocks noChangeArrowheads="1"/>
                </p:cNvSpPr>
                <p:nvPr/>
              </p:nvSpPr>
              <p:spPr bwMode="auto">
                <a:xfrm>
                  <a:off x="1900" y="912"/>
                  <a:ext cx="97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68" name="Group 28"/>
              <p:cNvGrpSpPr>
                <a:grpSpLocks/>
              </p:cNvGrpSpPr>
              <p:nvPr/>
            </p:nvGrpSpPr>
            <p:grpSpPr bwMode="auto">
              <a:xfrm>
                <a:off x="2872" y="912"/>
                <a:ext cx="972" cy="818"/>
                <a:chOff x="2872" y="912"/>
                <a:chExt cx="972" cy="818"/>
              </a:xfrm>
            </p:grpSpPr>
            <p:sp>
              <p:nvSpPr>
                <p:cNvPr id="27693" name="Rectangle 29"/>
                <p:cNvSpPr>
                  <a:spLocks noChangeArrowheads="1"/>
                </p:cNvSpPr>
                <p:nvPr/>
              </p:nvSpPr>
              <p:spPr bwMode="auto">
                <a:xfrm>
                  <a:off x="2915" y="912"/>
                  <a:ext cx="886"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100" dirty="0">
                      <a:solidFill>
                        <a:srgbClr val="5F5F5F"/>
                      </a:solidFill>
                      <a:latin typeface="Times New Roman" pitchFamily="18" charset="0"/>
                      <a:cs typeface="Times New Roman" pitchFamily="18" charset="0"/>
                    </a:rPr>
                    <a:t>Please check and date when mastered the content</a:t>
                  </a:r>
                  <a:endParaRPr lang="en-US" altLang="en-US" sz="1200" dirty="0">
                    <a:solidFill>
                      <a:srgbClr val="5F5F5F"/>
                    </a:solidFill>
                    <a:latin typeface="Times New Roman" pitchFamily="18" charset="0"/>
                    <a:cs typeface="Times New Roman" pitchFamily="18" charset="0"/>
                  </a:endParaRPr>
                </a:p>
                <a:p>
                  <a:pPr fontAlgn="base">
                    <a:spcBef>
                      <a:spcPct val="0"/>
                    </a:spcBef>
                    <a:spcAft>
                      <a:spcPct val="0"/>
                    </a:spcAft>
                  </a:pPr>
                  <a:r>
                    <a:rPr lang="en-US" altLang="en-US" sz="1100" dirty="0">
                      <a:solidFill>
                        <a:srgbClr val="5F5F5F"/>
                      </a:solidFill>
                      <a:latin typeface="Times New Roman" pitchFamily="18" charset="0"/>
                      <a:cs typeface="Times New Roman" pitchFamily="18" charset="0"/>
                    </a:rPr>
                    <a:t>(Feb.14 )</a:t>
                  </a:r>
                  <a:r>
                    <a:rPr lang="en-US" altLang="en-US" sz="1100" dirty="0">
                      <a:solidFill>
                        <a:srgbClr val="000000"/>
                      </a:solidFill>
                      <a:latin typeface="Times New Roman" pitchFamily="18" charset="0"/>
                      <a:cs typeface="Times New Roman" pitchFamily="18" charset="0"/>
                    </a:rPr>
                    <a:t>           </a:t>
                  </a:r>
                  <a:endParaRPr lang="en-US" altLang="en-US" sz="1200" dirty="0">
                    <a:solidFill>
                      <a:srgbClr val="000000"/>
                    </a:solidFill>
                    <a:latin typeface="Times New Roman" pitchFamily="18" charset="0"/>
                    <a:cs typeface="Times New Roman" pitchFamily="18" charset="0"/>
                  </a:endParaRPr>
                </a:p>
                <a:p>
                  <a:pPr fontAlgn="base">
                    <a:spcBef>
                      <a:spcPct val="0"/>
                    </a:spcBef>
                    <a:spcAft>
                      <a:spcPct val="0"/>
                    </a:spcAft>
                  </a:pPr>
                  <a:endParaRPr lang="en-US" altLang="en-US" sz="2400" dirty="0">
                    <a:solidFill>
                      <a:srgbClr val="000000"/>
                    </a:solidFill>
                    <a:latin typeface="Times New Roman" pitchFamily="18" charset="0"/>
                  </a:endParaRPr>
                </a:p>
              </p:txBody>
            </p:sp>
            <p:sp>
              <p:nvSpPr>
                <p:cNvPr id="27694" name="Rectangle 30"/>
                <p:cNvSpPr>
                  <a:spLocks noChangeArrowheads="1"/>
                </p:cNvSpPr>
                <p:nvPr/>
              </p:nvSpPr>
              <p:spPr bwMode="auto">
                <a:xfrm>
                  <a:off x="2872" y="912"/>
                  <a:ext cx="97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69" name="Group 31"/>
              <p:cNvGrpSpPr>
                <a:grpSpLocks/>
              </p:cNvGrpSpPr>
              <p:nvPr/>
            </p:nvGrpSpPr>
            <p:grpSpPr bwMode="auto">
              <a:xfrm>
                <a:off x="0" y="1730"/>
                <a:ext cx="928" cy="633"/>
                <a:chOff x="0" y="1730"/>
                <a:chExt cx="928" cy="633"/>
              </a:xfrm>
            </p:grpSpPr>
            <p:sp>
              <p:nvSpPr>
                <p:cNvPr id="27691" name="Rectangle 32"/>
                <p:cNvSpPr>
                  <a:spLocks noChangeArrowheads="1"/>
                </p:cNvSpPr>
                <p:nvPr/>
              </p:nvSpPr>
              <p:spPr bwMode="auto">
                <a:xfrm>
                  <a:off x="43" y="1730"/>
                  <a:ext cx="84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a:solidFill>
                      <a:srgbClr val="000000"/>
                    </a:solidFill>
                    <a:latin typeface="Times New Roman" pitchFamily="18" charset="0"/>
                  </a:endParaRPr>
                </a:p>
              </p:txBody>
            </p:sp>
            <p:sp>
              <p:nvSpPr>
                <p:cNvPr id="27692" name="Rectangle 33"/>
                <p:cNvSpPr>
                  <a:spLocks noChangeArrowheads="1"/>
                </p:cNvSpPr>
                <p:nvPr/>
              </p:nvSpPr>
              <p:spPr bwMode="auto">
                <a:xfrm>
                  <a:off x="0" y="1730"/>
                  <a:ext cx="92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70" name="Group 34"/>
              <p:cNvGrpSpPr>
                <a:grpSpLocks/>
              </p:cNvGrpSpPr>
              <p:nvPr/>
            </p:nvGrpSpPr>
            <p:grpSpPr bwMode="auto">
              <a:xfrm>
                <a:off x="928" y="1730"/>
                <a:ext cx="972" cy="633"/>
                <a:chOff x="928" y="1730"/>
                <a:chExt cx="972" cy="633"/>
              </a:xfrm>
            </p:grpSpPr>
            <p:sp>
              <p:nvSpPr>
                <p:cNvPr id="27689" name="Rectangle 35"/>
                <p:cNvSpPr>
                  <a:spLocks noChangeArrowheads="1"/>
                </p:cNvSpPr>
                <p:nvPr/>
              </p:nvSpPr>
              <p:spPr bwMode="auto">
                <a:xfrm>
                  <a:off x="971" y="1730"/>
                  <a:ext cx="8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a:solidFill>
                      <a:srgbClr val="000000"/>
                    </a:solidFill>
                    <a:latin typeface="Times New Roman" pitchFamily="18" charset="0"/>
                  </a:endParaRPr>
                </a:p>
              </p:txBody>
            </p:sp>
            <p:sp>
              <p:nvSpPr>
                <p:cNvPr id="27690" name="Rectangle 36"/>
                <p:cNvSpPr>
                  <a:spLocks noChangeArrowheads="1"/>
                </p:cNvSpPr>
                <p:nvPr/>
              </p:nvSpPr>
              <p:spPr bwMode="auto">
                <a:xfrm>
                  <a:off x="928" y="1730"/>
                  <a:ext cx="97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71" name="Group 37"/>
              <p:cNvGrpSpPr>
                <a:grpSpLocks/>
              </p:cNvGrpSpPr>
              <p:nvPr/>
            </p:nvGrpSpPr>
            <p:grpSpPr bwMode="auto">
              <a:xfrm>
                <a:off x="1900" y="1730"/>
                <a:ext cx="972" cy="633"/>
                <a:chOff x="1900" y="1730"/>
                <a:chExt cx="972" cy="633"/>
              </a:xfrm>
            </p:grpSpPr>
            <p:sp>
              <p:nvSpPr>
                <p:cNvPr id="27687" name="Rectangle 38"/>
                <p:cNvSpPr>
                  <a:spLocks noChangeArrowheads="1"/>
                </p:cNvSpPr>
                <p:nvPr/>
              </p:nvSpPr>
              <p:spPr bwMode="auto">
                <a:xfrm>
                  <a:off x="1943" y="1730"/>
                  <a:ext cx="8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a:solidFill>
                      <a:srgbClr val="000000"/>
                    </a:solidFill>
                    <a:latin typeface="Times New Roman" pitchFamily="18" charset="0"/>
                  </a:endParaRPr>
                </a:p>
              </p:txBody>
            </p:sp>
            <p:sp>
              <p:nvSpPr>
                <p:cNvPr id="27688" name="Rectangle 39"/>
                <p:cNvSpPr>
                  <a:spLocks noChangeArrowheads="1"/>
                </p:cNvSpPr>
                <p:nvPr/>
              </p:nvSpPr>
              <p:spPr bwMode="auto">
                <a:xfrm>
                  <a:off x="1900" y="1730"/>
                  <a:ext cx="97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72" name="Group 40"/>
              <p:cNvGrpSpPr>
                <a:grpSpLocks/>
              </p:cNvGrpSpPr>
              <p:nvPr/>
            </p:nvGrpSpPr>
            <p:grpSpPr bwMode="auto">
              <a:xfrm>
                <a:off x="2872" y="1730"/>
                <a:ext cx="972" cy="633"/>
                <a:chOff x="2872" y="1730"/>
                <a:chExt cx="972" cy="633"/>
              </a:xfrm>
            </p:grpSpPr>
            <p:sp>
              <p:nvSpPr>
                <p:cNvPr id="27685" name="Rectangle 41"/>
                <p:cNvSpPr>
                  <a:spLocks noChangeArrowheads="1"/>
                </p:cNvSpPr>
                <p:nvPr/>
              </p:nvSpPr>
              <p:spPr bwMode="auto">
                <a:xfrm>
                  <a:off x="2915" y="1730"/>
                  <a:ext cx="8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a:solidFill>
                      <a:srgbClr val="000000"/>
                    </a:solidFill>
                    <a:latin typeface="Times New Roman" pitchFamily="18" charset="0"/>
                  </a:endParaRPr>
                </a:p>
              </p:txBody>
            </p:sp>
            <p:sp>
              <p:nvSpPr>
                <p:cNvPr id="27686" name="Rectangle 42"/>
                <p:cNvSpPr>
                  <a:spLocks noChangeArrowheads="1"/>
                </p:cNvSpPr>
                <p:nvPr/>
              </p:nvSpPr>
              <p:spPr bwMode="auto">
                <a:xfrm>
                  <a:off x="2872" y="1730"/>
                  <a:ext cx="97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73" name="Group 43"/>
              <p:cNvGrpSpPr>
                <a:grpSpLocks/>
              </p:cNvGrpSpPr>
              <p:nvPr/>
            </p:nvGrpSpPr>
            <p:grpSpPr bwMode="auto">
              <a:xfrm>
                <a:off x="0" y="2363"/>
                <a:ext cx="928" cy="633"/>
                <a:chOff x="0" y="2363"/>
                <a:chExt cx="928" cy="633"/>
              </a:xfrm>
            </p:grpSpPr>
            <p:sp>
              <p:nvSpPr>
                <p:cNvPr id="27683" name="Rectangle 44"/>
                <p:cNvSpPr>
                  <a:spLocks noChangeArrowheads="1"/>
                </p:cNvSpPr>
                <p:nvPr/>
              </p:nvSpPr>
              <p:spPr bwMode="auto">
                <a:xfrm>
                  <a:off x="43" y="2363"/>
                  <a:ext cx="84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a:solidFill>
                      <a:srgbClr val="000000"/>
                    </a:solidFill>
                    <a:latin typeface="Times New Roman" pitchFamily="18" charset="0"/>
                  </a:endParaRPr>
                </a:p>
              </p:txBody>
            </p:sp>
            <p:sp>
              <p:nvSpPr>
                <p:cNvPr id="27684" name="Rectangle 45"/>
                <p:cNvSpPr>
                  <a:spLocks noChangeArrowheads="1"/>
                </p:cNvSpPr>
                <p:nvPr/>
              </p:nvSpPr>
              <p:spPr bwMode="auto">
                <a:xfrm>
                  <a:off x="0" y="2363"/>
                  <a:ext cx="92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74" name="Group 46"/>
              <p:cNvGrpSpPr>
                <a:grpSpLocks/>
              </p:cNvGrpSpPr>
              <p:nvPr/>
            </p:nvGrpSpPr>
            <p:grpSpPr bwMode="auto">
              <a:xfrm>
                <a:off x="928" y="2363"/>
                <a:ext cx="972" cy="633"/>
                <a:chOff x="928" y="2363"/>
                <a:chExt cx="972" cy="633"/>
              </a:xfrm>
            </p:grpSpPr>
            <p:sp>
              <p:nvSpPr>
                <p:cNvPr id="27681" name="Rectangle 47"/>
                <p:cNvSpPr>
                  <a:spLocks noChangeArrowheads="1"/>
                </p:cNvSpPr>
                <p:nvPr/>
              </p:nvSpPr>
              <p:spPr bwMode="auto">
                <a:xfrm>
                  <a:off x="971" y="2363"/>
                  <a:ext cx="8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a:solidFill>
                      <a:srgbClr val="000000"/>
                    </a:solidFill>
                    <a:latin typeface="Times New Roman" pitchFamily="18" charset="0"/>
                  </a:endParaRPr>
                </a:p>
              </p:txBody>
            </p:sp>
            <p:sp>
              <p:nvSpPr>
                <p:cNvPr id="27682" name="Rectangle 48"/>
                <p:cNvSpPr>
                  <a:spLocks noChangeArrowheads="1"/>
                </p:cNvSpPr>
                <p:nvPr/>
              </p:nvSpPr>
              <p:spPr bwMode="auto">
                <a:xfrm>
                  <a:off x="928" y="2363"/>
                  <a:ext cx="97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75" name="Group 49"/>
              <p:cNvGrpSpPr>
                <a:grpSpLocks/>
              </p:cNvGrpSpPr>
              <p:nvPr/>
            </p:nvGrpSpPr>
            <p:grpSpPr bwMode="auto">
              <a:xfrm>
                <a:off x="1900" y="2363"/>
                <a:ext cx="972" cy="633"/>
                <a:chOff x="1900" y="2363"/>
                <a:chExt cx="972" cy="633"/>
              </a:xfrm>
            </p:grpSpPr>
            <p:sp>
              <p:nvSpPr>
                <p:cNvPr id="27679" name="Rectangle 50"/>
                <p:cNvSpPr>
                  <a:spLocks noChangeArrowheads="1"/>
                </p:cNvSpPr>
                <p:nvPr/>
              </p:nvSpPr>
              <p:spPr bwMode="auto">
                <a:xfrm>
                  <a:off x="1943" y="2363"/>
                  <a:ext cx="8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a:solidFill>
                      <a:srgbClr val="000000"/>
                    </a:solidFill>
                    <a:latin typeface="Times New Roman" pitchFamily="18" charset="0"/>
                  </a:endParaRPr>
                </a:p>
              </p:txBody>
            </p:sp>
            <p:sp>
              <p:nvSpPr>
                <p:cNvPr id="27680" name="Rectangle 51"/>
                <p:cNvSpPr>
                  <a:spLocks noChangeArrowheads="1"/>
                </p:cNvSpPr>
                <p:nvPr/>
              </p:nvSpPr>
              <p:spPr bwMode="auto">
                <a:xfrm>
                  <a:off x="1900" y="2363"/>
                  <a:ext cx="97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nvGrpSpPr>
              <p:cNvPr id="27676" name="Group 52"/>
              <p:cNvGrpSpPr>
                <a:grpSpLocks/>
              </p:cNvGrpSpPr>
              <p:nvPr/>
            </p:nvGrpSpPr>
            <p:grpSpPr bwMode="auto">
              <a:xfrm>
                <a:off x="2872" y="2363"/>
                <a:ext cx="972" cy="633"/>
                <a:chOff x="2872" y="2363"/>
                <a:chExt cx="972" cy="633"/>
              </a:xfrm>
            </p:grpSpPr>
            <p:sp>
              <p:nvSpPr>
                <p:cNvPr id="27677" name="Rectangle 53"/>
                <p:cNvSpPr>
                  <a:spLocks noChangeArrowheads="1"/>
                </p:cNvSpPr>
                <p:nvPr/>
              </p:nvSpPr>
              <p:spPr bwMode="auto">
                <a:xfrm>
                  <a:off x="2915" y="2363"/>
                  <a:ext cx="8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a:solidFill>
                      <a:srgbClr val="000000"/>
                    </a:solidFill>
                    <a:latin typeface="Times New Roman" pitchFamily="18" charset="0"/>
                  </a:endParaRPr>
                </a:p>
              </p:txBody>
            </p:sp>
            <p:sp>
              <p:nvSpPr>
                <p:cNvPr id="27678" name="Rectangle 54"/>
                <p:cNvSpPr>
                  <a:spLocks noChangeArrowheads="1"/>
                </p:cNvSpPr>
                <p:nvPr/>
              </p:nvSpPr>
              <p:spPr bwMode="auto">
                <a:xfrm>
                  <a:off x="2872" y="2363"/>
                  <a:ext cx="97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grpSp>
        <p:sp>
          <p:nvSpPr>
            <p:cNvPr id="27660" name="Rectangle 55"/>
            <p:cNvSpPr>
              <a:spLocks noChangeArrowheads="1"/>
            </p:cNvSpPr>
            <p:nvPr/>
          </p:nvSpPr>
          <p:spPr bwMode="auto">
            <a:xfrm>
              <a:off x="-3" y="506"/>
              <a:ext cx="3850" cy="2493"/>
            </a:xfrm>
            <a:prstGeom prst="rect">
              <a:avLst/>
            </a:prstGeom>
            <a:noFill/>
            <a:ln w="11112">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grpSp>
    </p:spTree>
    <p:extLst>
      <p:ext uri="{BB962C8B-B14F-4D97-AF65-F5344CB8AC3E}">
        <p14:creationId xmlns:p14="http://schemas.microsoft.com/office/powerpoint/2010/main" val="1260525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533400"/>
            <a:ext cx="7467600" cy="1143000"/>
          </a:xfrm>
        </p:spPr>
        <p:txBody>
          <a:bodyPr>
            <a:normAutofit fontScale="90000"/>
          </a:bodyPr>
          <a:lstStyle/>
          <a:p>
            <a:pPr algn="ctr" eaLnBrk="1" hangingPunct="1">
              <a:defRPr/>
            </a:pPr>
            <a:r>
              <a:rPr lang="en-US" sz="3600" dirty="0" smtClean="0">
                <a:solidFill>
                  <a:schemeClr val="tx1"/>
                </a:solidFill>
                <a:latin typeface="Arial" pitchFamily="34" charset="0"/>
                <a:cs typeface="Arial" pitchFamily="34" charset="0"/>
              </a:rPr>
              <a:t>Summary: 10 experiments</a:t>
            </a:r>
            <a:br>
              <a:rPr lang="en-US" sz="3600" dirty="0" smtClean="0">
                <a:solidFill>
                  <a:schemeClr val="tx1"/>
                </a:solidFill>
                <a:latin typeface="Arial" pitchFamily="34" charset="0"/>
                <a:cs typeface="Arial" pitchFamily="34" charset="0"/>
              </a:rPr>
            </a:br>
            <a:r>
              <a:rPr lang="en-US" sz="3600" dirty="0" smtClean="0">
                <a:solidFill>
                  <a:schemeClr val="tx1"/>
                </a:solidFill>
                <a:latin typeface="Arial" pitchFamily="34" charset="0"/>
                <a:cs typeface="Arial" pitchFamily="34" charset="0"/>
              </a:rPr>
              <a:t>inclusive content learning</a:t>
            </a:r>
            <a:br>
              <a:rPr lang="en-US" sz="3600" dirty="0" smtClean="0">
                <a:solidFill>
                  <a:schemeClr val="tx1"/>
                </a:solidFill>
                <a:latin typeface="Arial" pitchFamily="34" charset="0"/>
                <a:cs typeface="Arial" pitchFamily="34" charset="0"/>
              </a:rPr>
            </a:br>
            <a:r>
              <a:rPr lang="en-US" sz="3600" dirty="0" smtClean="0">
                <a:solidFill>
                  <a:schemeClr val="tx1"/>
                </a:solidFill>
                <a:latin typeface="Arial" pitchFamily="34" charset="0"/>
                <a:cs typeface="Arial" pitchFamily="34" charset="0"/>
              </a:rPr>
              <a:t>1128 students, 283 special needs</a:t>
            </a:r>
          </a:p>
        </p:txBody>
      </p:sp>
      <p:sp>
        <p:nvSpPr>
          <p:cNvPr id="25603" name="Content Placeholder 3"/>
          <p:cNvSpPr>
            <a:spLocks noGrp="1"/>
          </p:cNvSpPr>
          <p:nvPr>
            <p:ph idx="1"/>
          </p:nvPr>
        </p:nvSpPr>
        <p:spPr>
          <a:xfrm>
            <a:off x="609600" y="1905000"/>
            <a:ext cx="8153400" cy="4648200"/>
          </a:xfrm>
        </p:spPr>
        <p:txBody>
          <a:bodyPr>
            <a:normAutofit fontScale="85000" lnSpcReduction="20000"/>
          </a:bodyPr>
          <a:lstStyle/>
          <a:p>
            <a:pPr eaLnBrk="1" hangingPunct="1">
              <a:lnSpc>
                <a:spcPct val="120000"/>
              </a:lnSpc>
              <a:buFont typeface="Wingdings" pitchFamily="2" charset="2"/>
              <a:buNone/>
              <a:defRPr/>
            </a:pPr>
            <a:r>
              <a:rPr lang="en-US" sz="1800" b="1" dirty="0" smtClean="0">
                <a:latin typeface="Arial" pitchFamily="34" charset="0"/>
                <a:cs typeface="Arial" pitchFamily="34" charset="0"/>
              </a:rPr>
              <a:t>Authors			      	   Content      		Effect size</a:t>
            </a:r>
          </a:p>
          <a:p>
            <a:pPr>
              <a:lnSpc>
                <a:spcPct val="120000"/>
              </a:lnSpc>
              <a:buFont typeface="Wingdings" pitchFamily="2" charset="2"/>
              <a:buNone/>
              <a:defRPr/>
            </a:pPr>
            <a:r>
              <a:rPr lang="en-US" sz="1800" dirty="0" smtClean="0">
                <a:latin typeface="Arial" pitchFamily="34" charset="0"/>
                <a:cs typeface="Arial" pitchFamily="34" charset="0"/>
              </a:rPr>
              <a:t>							</a:t>
            </a:r>
            <a:r>
              <a:rPr lang="en-US" sz="1800" b="1" dirty="0" smtClean="0">
                <a:latin typeface="Arial" pitchFamily="34" charset="0"/>
                <a:cs typeface="Arial" pitchFamily="34" charset="0"/>
              </a:rPr>
              <a:t>Gen </a:t>
            </a:r>
            <a:r>
              <a:rPr lang="en-US" sz="1800" b="1" dirty="0" err="1" smtClean="0">
                <a:latin typeface="Arial" pitchFamily="34" charset="0"/>
                <a:cs typeface="Arial" pitchFamily="34" charset="0"/>
              </a:rPr>
              <a:t>ed</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Sp</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ed</a:t>
            </a:r>
            <a:endParaRPr lang="en-US" sz="1800" b="1" dirty="0" smtClean="0">
              <a:latin typeface="Arial" pitchFamily="34" charset="0"/>
              <a:cs typeface="Arial" pitchFamily="34" charset="0"/>
            </a:endParaRPr>
          </a:p>
          <a:p>
            <a:pPr>
              <a:lnSpc>
                <a:spcPct val="120000"/>
              </a:lnSpc>
              <a:buFont typeface="Wingdings" pitchFamily="2" charset="2"/>
              <a:buNone/>
              <a:defRPr/>
            </a:pPr>
            <a:r>
              <a:rPr lang="en-US" sz="1800" dirty="0" smtClean="0">
                <a:latin typeface="Arial" pitchFamily="34" charset="0"/>
                <a:cs typeface="Arial" pitchFamily="34" charset="0"/>
              </a:rPr>
              <a:t>Mastropieri, Scruggs, &amp; </a:t>
            </a:r>
            <a:r>
              <a:rPr lang="en-US" sz="1800" dirty="0" err="1" smtClean="0">
                <a:latin typeface="Arial" pitchFamily="34" charset="0"/>
                <a:cs typeface="Arial" pitchFamily="34" charset="0"/>
              </a:rPr>
              <a:t>Marshak</a:t>
            </a:r>
            <a:r>
              <a:rPr lang="en-US" sz="1800" dirty="0" smtClean="0">
                <a:latin typeface="Arial" pitchFamily="34" charset="0"/>
                <a:cs typeface="Arial" pitchFamily="34" charset="0"/>
              </a:rPr>
              <a:t> (2008)	  US History	  .15	 &gt; 	  .41</a:t>
            </a:r>
          </a:p>
          <a:p>
            <a:pPr>
              <a:lnSpc>
                <a:spcPct val="120000"/>
              </a:lnSpc>
              <a:buFont typeface="Wingdings" pitchFamily="2" charset="2"/>
              <a:buNone/>
              <a:defRPr/>
            </a:pPr>
            <a:r>
              <a:rPr lang="en-US" sz="1800" dirty="0" smtClean="0">
                <a:latin typeface="Arial" pitchFamily="34" charset="0"/>
                <a:cs typeface="Arial" pitchFamily="34" charset="0"/>
              </a:rPr>
              <a:t>Scruggs, Mastropieri, &amp; </a:t>
            </a:r>
            <a:r>
              <a:rPr lang="en-US" sz="1800" dirty="0" err="1" smtClean="0">
                <a:latin typeface="Arial" pitchFamily="34" charset="0"/>
                <a:cs typeface="Arial" pitchFamily="34" charset="0"/>
              </a:rPr>
              <a:t>Marshak</a:t>
            </a:r>
            <a:r>
              <a:rPr lang="en-US" sz="1800" dirty="0" smtClean="0">
                <a:latin typeface="Arial" pitchFamily="34" charset="0"/>
                <a:cs typeface="Arial" pitchFamily="34" charset="0"/>
              </a:rPr>
              <a:t> (2012)	  US History 	  .28	 &gt; 	1.04</a:t>
            </a:r>
          </a:p>
          <a:p>
            <a:pPr>
              <a:lnSpc>
                <a:spcPct val="120000"/>
              </a:lnSpc>
              <a:buFont typeface="Wingdings" pitchFamily="2" charset="2"/>
              <a:buNone/>
              <a:defRPr/>
            </a:pPr>
            <a:r>
              <a:rPr lang="en-US" sz="1800" dirty="0" smtClean="0">
                <a:latin typeface="Arial" pitchFamily="34" charset="0"/>
                <a:cs typeface="Arial" pitchFamily="34" charset="0"/>
              </a:rPr>
              <a:t>Mastropieri , </a:t>
            </a:r>
            <a:r>
              <a:rPr lang="en-US" sz="1800" dirty="0" err="1" smtClean="0">
                <a:latin typeface="Arial" pitchFamily="34" charset="0"/>
                <a:cs typeface="Arial" pitchFamily="34" charset="0"/>
              </a:rPr>
              <a:t>Sweda</a:t>
            </a:r>
            <a:r>
              <a:rPr lang="en-US" sz="1800" dirty="0" smtClean="0">
                <a:latin typeface="Arial" pitchFamily="34" charset="0"/>
                <a:cs typeface="Arial" pitchFamily="34" charset="0"/>
              </a:rPr>
              <a:t>, &amp; Scruggs (2001)	  State History	  .35	 &gt; 	2.39</a:t>
            </a:r>
          </a:p>
          <a:p>
            <a:pPr>
              <a:lnSpc>
                <a:spcPct val="120000"/>
              </a:lnSpc>
              <a:buFont typeface="Wingdings" pitchFamily="2" charset="2"/>
              <a:buNone/>
              <a:defRPr/>
            </a:pPr>
            <a:r>
              <a:rPr lang="en-US" sz="1800" dirty="0" smtClean="0">
                <a:latin typeface="Arial" pitchFamily="34" charset="0"/>
                <a:cs typeface="Arial" pitchFamily="34" charset="0"/>
              </a:rPr>
              <a:t>Simpkins, Mastropieri, &amp; Scruggs (2008)	  Physical Science	  .36	 &gt;	  .43</a:t>
            </a:r>
          </a:p>
          <a:p>
            <a:pPr>
              <a:lnSpc>
                <a:spcPct val="120000"/>
              </a:lnSpc>
              <a:buFont typeface="Wingdings" pitchFamily="2" charset="2"/>
              <a:buNone/>
              <a:defRPr/>
            </a:pPr>
            <a:r>
              <a:rPr lang="en-US" sz="1800" dirty="0" smtClean="0">
                <a:latin typeface="Arial" pitchFamily="34" charset="0"/>
                <a:cs typeface="Arial" pitchFamily="34" charset="0"/>
              </a:rPr>
              <a:t>McDuffie, Mastropieri, &amp; Scruggs (2009)	  Genetics		  .47	 &gt;  	  .63</a:t>
            </a:r>
          </a:p>
          <a:p>
            <a:pPr>
              <a:lnSpc>
                <a:spcPct val="120000"/>
              </a:lnSpc>
              <a:buFont typeface="Wingdings" pitchFamily="2" charset="2"/>
              <a:buNone/>
              <a:defRPr/>
            </a:pPr>
            <a:r>
              <a:rPr lang="en-US" sz="1800" dirty="0" err="1" smtClean="0">
                <a:latin typeface="Arial" pitchFamily="34" charset="0"/>
                <a:cs typeface="Arial" pitchFamily="34" charset="0"/>
              </a:rPr>
              <a:t>Uberti</a:t>
            </a:r>
            <a:r>
              <a:rPr lang="en-US" sz="1800" dirty="0" smtClean="0">
                <a:latin typeface="Arial" pitchFamily="34" charset="0"/>
                <a:cs typeface="Arial" pitchFamily="34" charset="0"/>
              </a:rPr>
              <a:t>, Scruggs, &amp; Mastropieri (2002)	  English		  .76	 &gt; 	3.33</a:t>
            </a:r>
          </a:p>
          <a:p>
            <a:pPr>
              <a:lnSpc>
                <a:spcPct val="120000"/>
              </a:lnSpc>
              <a:buFont typeface="Wingdings" pitchFamily="2" charset="2"/>
              <a:buNone/>
              <a:defRPr/>
            </a:pPr>
            <a:r>
              <a:rPr lang="en-US" sz="1800" dirty="0" smtClean="0">
                <a:latin typeface="Arial" pitchFamily="34" charset="0"/>
                <a:cs typeface="Arial" pitchFamily="34" charset="0"/>
              </a:rPr>
              <a:t>Mastropieri, Scruggs, &amp; </a:t>
            </a:r>
            <a:r>
              <a:rPr lang="en-US" sz="1800" dirty="0" err="1" smtClean="0">
                <a:latin typeface="Arial" pitchFamily="34" charset="0"/>
                <a:cs typeface="Arial" pitchFamily="34" charset="0"/>
              </a:rPr>
              <a:t>Graetz</a:t>
            </a:r>
            <a:r>
              <a:rPr lang="en-US" sz="1800" dirty="0" smtClean="0">
                <a:latin typeface="Arial" pitchFamily="34" charset="0"/>
                <a:cs typeface="Arial" pitchFamily="34" charset="0"/>
              </a:rPr>
              <a:t> (2005)	  Chemistry	  .78	 &gt; 	  .93</a:t>
            </a:r>
          </a:p>
          <a:p>
            <a:pPr eaLnBrk="1" hangingPunct="1">
              <a:lnSpc>
                <a:spcPct val="120000"/>
              </a:lnSpc>
              <a:buFont typeface="Wingdings" pitchFamily="2" charset="2"/>
              <a:buNone/>
              <a:defRPr/>
            </a:pPr>
            <a:r>
              <a:rPr lang="en-US" sz="1800" dirty="0" err="1" smtClean="0">
                <a:latin typeface="Arial" pitchFamily="34" charset="0"/>
                <a:cs typeface="Arial" pitchFamily="34" charset="0"/>
              </a:rPr>
              <a:t>Mastropieri</a:t>
            </a:r>
            <a:r>
              <a:rPr lang="en-US" sz="1800" dirty="0" smtClean="0">
                <a:latin typeface="Arial" pitchFamily="34" charset="0"/>
                <a:cs typeface="Arial" pitchFamily="34" charset="0"/>
              </a:rPr>
              <a:t>, Scruggs, et al. (2006)	  Science Methods	  .79	 &gt; 	1.15</a:t>
            </a:r>
          </a:p>
          <a:p>
            <a:pPr>
              <a:lnSpc>
                <a:spcPct val="120000"/>
              </a:lnSpc>
              <a:buFont typeface="Wingdings" pitchFamily="2" charset="2"/>
              <a:buNone/>
              <a:defRPr/>
            </a:pPr>
            <a:r>
              <a:rPr lang="en-US" sz="1800" dirty="0" err="1" smtClean="0">
                <a:latin typeface="Arial" pitchFamily="34" charset="0"/>
                <a:cs typeface="Arial" pitchFamily="34" charset="0"/>
              </a:rPr>
              <a:t>Marshak</a:t>
            </a:r>
            <a:r>
              <a:rPr lang="en-US" sz="1800" dirty="0" smtClean="0">
                <a:latin typeface="Arial" pitchFamily="34" charset="0"/>
                <a:cs typeface="Arial" pitchFamily="34" charset="0"/>
              </a:rPr>
              <a:t>, Mastropieri, &amp; Scruggs (2012)	  US History	1.09	 &gt; 	1.90</a:t>
            </a:r>
          </a:p>
          <a:p>
            <a:pPr eaLnBrk="1" hangingPunct="1">
              <a:lnSpc>
                <a:spcPct val="120000"/>
              </a:lnSpc>
              <a:buFont typeface="Wingdings" pitchFamily="2" charset="2"/>
              <a:buNone/>
              <a:defRPr/>
            </a:pPr>
            <a:r>
              <a:rPr lang="en-US" sz="1800" dirty="0" err="1" smtClean="0">
                <a:latin typeface="Arial" pitchFamily="34" charset="0"/>
                <a:cs typeface="Arial" pitchFamily="34" charset="0"/>
              </a:rPr>
              <a:t>Bulgren</a:t>
            </a:r>
            <a:r>
              <a:rPr lang="en-US" sz="1800" dirty="0" smtClean="0">
                <a:latin typeface="Arial" pitchFamily="34" charset="0"/>
                <a:cs typeface="Arial" pitchFamily="34" charset="0"/>
              </a:rPr>
              <a:t>, Shumaker, &amp; Deshler (1994)	  Social Studies	1.29	 &gt; 	1.82</a:t>
            </a:r>
          </a:p>
          <a:p>
            <a:pPr eaLnBrk="1" hangingPunct="1">
              <a:lnSpc>
                <a:spcPct val="120000"/>
              </a:lnSpc>
              <a:buFont typeface="Wingdings" pitchFamily="2" charset="2"/>
              <a:buNone/>
              <a:defRPr/>
            </a:pPr>
            <a:r>
              <a:rPr lang="en-US" sz="1800" dirty="0" smtClean="0">
                <a:latin typeface="Arial" pitchFamily="34" charset="0"/>
                <a:cs typeface="Arial" pitchFamily="34" charset="0"/>
              </a:rPr>
              <a:t>________________________________________________________________________</a:t>
            </a:r>
          </a:p>
          <a:p>
            <a:pPr eaLnBrk="1" hangingPunct="1">
              <a:lnSpc>
                <a:spcPct val="120000"/>
              </a:lnSpc>
              <a:buFont typeface="Wingdings" pitchFamily="2" charset="2"/>
              <a:buNone/>
              <a:defRPr/>
            </a:pPr>
            <a:r>
              <a:rPr lang="en-US" sz="2100" b="1" dirty="0" smtClean="0">
                <a:latin typeface="Arial" pitchFamily="34" charset="0"/>
                <a:cs typeface="Arial" pitchFamily="34" charset="0"/>
              </a:rPr>
              <a:t>Mean				  		  .63	</a:t>
            </a:r>
            <a:r>
              <a:rPr lang="en-US" sz="2100" dirty="0" smtClean="0">
                <a:latin typeface="Arial" pitchFamily="34" charset="0"/>
                <a:cs typeface="Arial" pitchFamily="34" charset="0"/>
              </a:rPr>
              <a:t> &gt; </a:t>
            </a:r>
            <a:r>
              <a:rPr lang="en-US" sz="2100" b="1" dirty="0" smtClean="0">
                <a:latin typeface="Arial" pitchFamily="34" charset="0"/>
                <a:cs typeface="Arial" pitchFamily="34" charset="0"/>
              </a:rPr>
              <a:t>	1.40</a:t>
            </a:r>
          </a:p>
          <a:p>
            <a:pPr eaLnBrk="1" hangingPunct="1">
              <a:lnSpc>
                <a:spcPct val="120000"/>
              </a:lnSpc>
              <a:buFont typeface="Wingdings" pitchFamily="2" charset="2"/>
              <a:buNone/>
              <a:defRPr/>
            </a:pPr>
            <a:r>
              <a:rPr lang="en-US" sz="1800" dirty="0" smtClean="0">
                <a:latin typeface="Times New Roman" pitchFamily="18" charset="0"/>
                <a:cs typeface="Times New Roman" pitchFamily="18" charset="0"/>
              </a:rPr>
              <a:t>Wilcoxon </a:t>
            </a:r>
            <a:r>
              <a:rPr lang="en-US" sz="1800" i="1" dirty="0" smtClean="0">
                <a:latin typeface="Times New Roman" pitchFamily="18" charset="0"/>
                <a:cs typeface="Times New Roman" pitchFamily="18" charset="0"/>
              </a:rPr>
              <a:t>z = </a:t>
            </a:r>
            <a:r>
              <a:rPr lang="en-US" sz="1800" dirty="0" smtClean="0">
                <a:latin typeface="Times New Roman" pitchFamily="18" charset="0"/>
                <a:cs typeface="Times New Roman" pitchFamily="18" charset="0"/>
              </a:rPr>
              <a:t>2.803, </a:t>
            </a:r>
            <a:r>
              <a:rPr lang="en-US" sz="1800" i="1" dirty="0" smtClean="0">
                <a:latin typeface="Times New Roman" pitchFamily="18" charset="0"/>
                <a:cs typeface="Times New Roman" pitchFamily="18" charset="0"/>
              </a:rPr>
              <a:t>p </a:t>
            </a:r>
            <a:r>
              <a:rPr lang="en-US" sz="1800" dirty="0" smtClean="0">
                <a:latin typeface="Times New Roman" pitchFamily="18" charset="0"/>
                <a:cs typeface="Times New Roman" pitchFamily="18" charset="0"/>
              </a:rPr>
              <a:t>= .005 </a:t>
            </a:r>
            <a:r>
              <a:rPr lang="en-US" sz="1800" dirty="0" smtClean="0">
                <a:latin typeface="Arial" pitchFamily="34" charset="0"/>
                <a:cs typeface="Arial" pitchFamily="34" charset="0"/>
              </a:rPr>
              <a:t>			</a:t>
            </a:r>
          </a:p>
        </p:txBody>
      </p:sp>
    </p:spTree>
    <p:extLst>
      <p:ext uri="{BB962C8B-B14F-4D97-AF65-F5344CB8AC3E}">
        <p14:creationId xmlns:p14="http://schemas.microsoft.com/office/powerpoint/2010/main" val="1272771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rmAutofit fontScale="90000"/>
          </a:bodyPr>
          <a:lstStyle/>
          <a:p>
            <a:pPr algn="ctr" eaLnBrk="1" hangingPunct="1">
              <a:defRPr/>
            </a:pPr>
            <a:r>
              <a:rPr lang="en-US" sz="4000" dirty="0" smtClean="0">
                <a:solidFill>
                  <a:schemeClr val="tx1"/>
                </a:solidFill>
                <a:latin typeface="+mn-lt"/>
                <a:cs typeface="Times New Roman" pitchFamily="18" charset="0"/>
              </a:rPr>
              <a:t>Experimental-Control Change: </a:t>
            </a:r>
            <a:br>
              <a:rPr lang="en-US" sz="4000" dirty="0" smtClean="0">
                <a:solidFill>
                  <a:schemeClr val="tx1"/>
                </a:solidFill>
                <a:latin typeface="+mn-lt"/>
                <a:cs typeface="Times New Roman" pitchFamily="18" charset="0"/>
              </a:rPr>
            </a:br>
            <a:r>
              <a:rPr lang="en-US" sz="3200" dirty="0" smtClean="0">
                <a:solidFill>
                  <a:schemeClr val="tx1"/>
                </a:solidFill>
                <a:latin typeface="+mn-lt"/>
                <a:cs typeface="Times New Roman" pitchFamily="18" charset="0"/>
              </a:rPr>
              <a:t>10 experiments </a:t>
            </a:r>
            <a:r>
              <a:rPr lang="en-US" sz="1800" dirty="0" smtClean="0">
                <a:solidFill>
                  <a:schemeClr val="tx1"/>
                </a:solidFill>
                <a:latin typeface="Times New Roman" pitchFamily="18" charset="0"/>
                <a:cs typeface="Times New Roman" pitchFamily="18" charset="0"/>
              </a:rPr>
              <a:t>(</a:t>
            </a:r>
            <a:r>
              <a:rPr lang="en-US" sz="1800" dirty="0" err="1" smtClean="0">
                <a:solidFill>
                  <a:schemeClr val="tx1"/>
                </a:solidFill>
                <a:latin typeface="Times New Roman" pitchFamily="18" charset="0"/>
                <a:cs typeface="Times New Roman" pitchFamily="18" charset="0"/>
              </a:rPr>
              <a:t>Wilcoxon</a:t>
            </a:r>
            <a:r>
              <a:rPr lang="en-US" sz="1800" dirty="0" smtClean="0">
                <a:solidFill>
                  <a:schemeClr val="tx1"/>
                </a:solidFill>
                <a:latin typeface="Times New Roman" pitchFamily="18" charset="0"/>
                <a:cs typeface="Times New Roman" pitchFamily="18" charset="0"/>
              </a:rPr>
              <a:t> </a:t>
            </a:r>
            <a:r>
              <a:rPr lang="en-US" sz="1800" i="1" dirty="0" smtClean="0">
                <a:solidFill>
                  <a:schemeClr val="tx1"/>
                </a:solidFill>
                <a:latin typeface="Times New Roman" pitchFamily="18" charset="0"/>
                <a:cs typeface="Times New Roman" pitchFamily="18" charset="0"/>
              </a:rPr>
              <a:t>z = </a:t>
            </a:r>
            <a:r>
              <a:rPr lang="en-US" sz="1800" dirty="0" smtClean="0">
                <a:solidFill>
                  <a:schemeClr val="tx1"/>
                </a:solidFill>
                <a:latin typeface="Times New Roman" pitchFamily="18" charset="0"/>
                <a:cs typeface="Times New Roman" pitchFamily="18" charset="0"/>
              </a:rPr>
              <a:t>2.803, </a:t>
            </a:r>
            <a:r>
              <a:rPr lang="en-US" sz="1800" i="1" dirty="0" smtClean="0">
                <a:solidFill>
                  <a:schemeClr val="tx1"/>
                </a:solidFill>
                <a:latin typeface="Times New Roman" pitchFamily="18" charset="0"/>
                <a:cs typeface="Times New Roman" pitchFamily="18" charset="0"/>
              </a:rPr>
              <a:t>p </a:t>
            </a:r>
            <a:r>
              <a:rPr lang="en-US" sz="1800" dirty="0" smtClean="0">
                <a:solidFill>
                  <a:schemeClr val="tx1"/>
                </a:solidFill>
                <a:latin typeface="Times New Roman" pitchFamily="18" charset="0"/>
                <a:cs typeface="Times New Roman" pitchFamily="18" charset="0"/>
              </a:rPr>
              <a:t>= .005)</a:t>
            </a:r>
          </a:p>
        </p:txBody>
      </p:sp>
      <p:graphicFrame>
        <p:nvGraphicFramePr>
          <p:cNvPr id="50179" name="Object 4" descr="There are two bars on the chart - a bar for General Ed with a value of 16.9% change from control and a bar for Special Needs with a value of 63.5% change from control." title="Bar chart of experimental-control change for 10 experiments"/>
          <p:cNvGraphicFramePr>
            <a:graphicFrameLocks noGrp="1" noChangeAspect="1"/>
          </p:cNvGraphicFramePr>
          <p:nvPr>
            <p:ph type="chart" idx="1"/>
            <p:extLst>
              <p:ext uri="{D42A27DB-BD31-4B8C-83A1-F6EECF244321}">
                <p14:modId xmlns:p14="http://schemas.microsoft.com/office/powerpoint/2010/main" val="4197549855"/>
              </p:ext>
            </p:extLst>
          </p:nvPr>
        </p:nvGraphicFramePr>
        <p:xfrm>
          <a:off x="533400" y="1905000"/>
          <a:ext cx="6934200" cy="4625975"/>
        </p:xfrm>
        <a:graphic>
          <a:graphicData uri="http://schemas.openxmlformats.org/presentationml/2006/ole">
            <mc:AlternateContent xmlns:mc="http://schemas.openxmlformats.org/markup-compatibility/2006">
              <mc:Choice xmlns:v="urn:schemas-microsoft-com:vml" Requires="v">
                <p:oleObj spid="_x0000_s6168" name="Chart" r:id="rId3" imgW="6096000" imgH="4067262" progId="MSGraph.Chart.8">
                  <p:embed followColorScheme="full"/>
                </p:oleObj>
              </mc:Choice>
              <mc:Fallback>
                <p:oleObj name="Chart" r:id="rId3" imgW="6096000" imgH="4067262" progId="MSGraph.Chart.8">
                  <p:embed followColorScheme="full"/>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05000"/>
                        <a:ext cx="6934200" cy="462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3832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3050"/>
            <a:ext cx="4876800" cy="1098550"/>
          </a:xfrm>
        </p:spPr>
        <p:txBody>
          <a:bodyPr/>
          <a:lstStyle/>
          <a:p>
            <a:pPr algn="ctr" eaLnBrk="1" fontAlgn="auto" hangingPunct="1">
              <a:spcAft>
                <a:spcPts val="0"/>
              </a:spcAft>
              <a:defRPr/>
            </a:pPr>
            <a:r>
              <a:rPr lang="en-US" dirty="0" smtClean="0"/>
              <a:t>Research Interests</a:t>
            </a:r>
          </a:p>
        </p:txBody>
      </p:sp>
      <p:sp>
        <p:nvSpPr>
          <p:cNvPr id="27651" name="Rectangle 3"/>
          <p:cNvSpPr>
            <a:spLocks noGrp="1" noChangeArrowheads="1"/>
          </p:cNvSpPr>
          <p:nvPr>
            <p:ph sz="quarter" idx="2"/>
          </p:nvPr>
        </p:nvSpPr>
        <p:spPr>
          <a:xfrm>
            <a:off x="457200" y="1676400"/>
            <a:ext cx="3657600" cy="5181600"/>
          </a:xfrm>
        </p:spPr>
        <p:txBody>
          <a:bodyPr/>
          <a:lstStyle/>
          <a:p>
            <a:pPr marL="273050" lvl="1" eaLnBrk="1" hangingPunct="1">
              <a:spcBef>
                <a:spcPts val="600"/>
              </a:spcBef>
              <a:buSzPct val="70000"/>
              <a:buFont typeface="Wingdings" pitchFamily="2" charset="2"/>
              <a:buChar char=""/>
            </a:pPr>
            <a:r>
              <a:rPr lang="en-US" altLang="en-US" sz="2600" dirty="0" smtClean="0">
                <a:latin typeface="Arial" charset="0"/>
              </a:rPr>
              <a:t>Asking &amp; Answering Questions </a:t>
            </a:r>
          </a:p>
          <a:p>
            <a:pPr eaLnBrk="1" hangingPunct="1"/>
            <a:r>
              <a:rPr lang="en-US" altLang="en-US" dirty="0" smtClean="0">
                <a:latin typeface="Arial" charset="0"/>
                <a:cs typeface="Arial" charset="0"/>
              </a:rPr>
              <a:t>Why can’t those students learn? </a:t>
            </a:r>
          </a:p>
          <a:p>
            <a:pPr eaLnBrk="1" hangingPunct="1"/>
            <a:r>
              <a:rPr lang="en-US" altLang="en-US" dirty="0" smtClean="0">
                <a:latin typeface="Arial" charset="0"/>
                <a:cs typeface="Arial" charset="0"/>
              </a:rPr>
              <a:t>How can we teach them so they learn better, faster?</a:t>
            </a:r>
          </a:p>
          <a:p>
            <a:pPr eaLnBrk="1" hangingPunct="1"/>
            <a:r>
              <a:rPr lang="en-US" altLang="en-US" sz="2300" dirty="0" smtClean="0">
                <a:latin typeface="Arial" charset="0"/>
                <a:cs typeface="Arial" charset="0"/>
              </a:rPr>
              <a:t>What if? How does A influence B? What is the effect of C on D? What is happening in this situation?</a:t>
            </a:r>
          </a:p>
          <a:p>
            <a:pPr eaLnBrk="1" hangingPunct="1"/>
            <a:endParaRPr lang="en-US" altLang="en-US" sz="2600" dirty="0" smtClean="0"/>
          </a:p>
        </p:txBody>
      </p:sp>
      <p:sp>
        <p:nvSpPr>
          <p:cNvPr id="27652" name="Content Placeholder 6"/>
          <p:cNvSpPr>
            <a:spLocks noGrp="1"/>
          </p:cNvSpPr>
          <p:nvPr>
            <p:ph sz="quarter" idx="4"/>
          </p:nvPr>
        </p:nvSpPr>
        <p:spPr>
          <a:xfrm>
            <a:off x="4371975" y="1828800"/>
            <a:ext cx="3657600" cy="4419600"/>
          </a:xfrm>
        </p:spPr>
        <p:txBody>
          <a:bodyPr/>
          <a:lstStyle/>
          <a:p>
            <a:pPr eaLnBrk="1" hangingPunct="1"/>
            <a:r>
              <a:rPr lang="en-US" altLang="en-US" smtClean="0"/>
              <a:t>Cognition and learning</a:t>
            </a:r>
          </a:p>
          <a:p>
            <a:pPr eaLnBrk="1" hangingPunct="1"/>
            <a:r>
              <a:rPr lang="en-US" altLang="en-US" smtClean="0"/>
              <a:t>Memory-enhancing strategies</a:t>
            </a:r>
          </a:p>
          <a:p>
            <a:pPr eaLnBrk="1" hangingPunct="1"/>
            <a:r>
              <a:rPr lang="en-US" altLang="en-US" smtClean="0"/>
              <a:t>Science education</a:t>
            </a:r>
          </a:p>
          <a:p>
            <a:pPr eaLnBrk="1" hangingPunct="1"/>
            <a:r>
              <a:rPr lang="en-US" altLang="en-US" smtClean="0"/>
              <a:t>Socially-mediated learning</a:t>
            </a:r>
          </a:p>
          <a:p>
            <a:pPr eaLnBrk="1" hangingPunct="1"/>
            <a:r>
              <a:rPr lang="en-US" altLang="en-US" smtClean="0"/>
              <a:t>Literacy skills</a:t>
            </a:r>
          </a:p>
          <a:p>
            <a:pPr eaLnBrk="1" hangingPunct="1"/>
            <a:r>
              <a:rPr lang="en-US" altLang="en-US" smtClean="0"/>
              <a:t>Test-taking skills</a:t>
            </a:r>
          </a:p>
          <a:p>
            <a:pPr eaLnBrk="1" hangingPunct="1"/>
            <a:r>
              <a:rPr lang="en-US" altLang="en-US" smtClean="0"/>
              <a:t>Research Synthesis</a:t>
            </a:r>
          </a:p>
          <a:p>
            <a:endParaRPr lang="en-US" altLang="en-US" smtClean="0"/>
          </a:p>
        </p:txBody>
      </p:sp>
      <p:pic>
        <p:nvPicPr>
          <p:cNvPr id="27653" name="Picture 4" descr="Cartoon image of a professor" title="Cartoon image of a profess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0"/>
            <a:ext cx="16002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831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p:txBody>
          <a:bodyPr>
            <a:normAutofit fontScale="90000"/>
          </a:bodyPr>
          <a:lstStyle/>
          <a:p>
            <a:pPr algn="ctr" eaLnBrk="1" fontAlgn="auto" hangingPunct="1">
              <a:spcAft>
                <a:spcPts val="0"/>
              </a:spcAft>
              <a:defRPr/>
            </a:pPr>
            <a:r>
              <a:rPr lang="en-US" smtClean="0"/>
              <a:t/>
            </a:r>
            <a:br>
              <a:rPr lang="en-US" smtClean="0"/>
            </a:br>
            <a:r>
              <a:rPr lang="en-US" smtClean="0"/>
              <a:t>Student Response When Asked to Write</a:t>
            </a:r>
          </a:p>
        </p:txBody>
      </p:sp>
      <p:sp>
        <p:nvSpPr>
          <p:cNvPr id="51203" name="Content Placeholder 4"/>
          <p:cNvSpPr>
            <a:spLocks noGrp="1"/>
          </p:cNvSpPr>
          <p:nvPr>
            <p:ph sz="quarter" idx="1"/>
          </p:nvPr>
        </p:nvSpPr>
        <p:spPr>
          <a:xfrm>
            <a:off x="457200" y="1600200"/>
            <a:ext cx="7467600" cy="4873625"/>
          </a:xfrm>
        </p:spPr>
        <p:txBody>
          <a:bodyPr/>
          <a:lstStyle/>
          <a:p>
            <a:pPr algn="ctr" eaLnBrk="1" hangingPunct="1">
              <a:buFont typeface="Wingdings" pitchFamily="2" charset="2"/>
              <a:buNone/>
            </a:pPr>
            <a:r>
              <a:rPr lang="en-US" altLang="en-US" sz="4000" dirty="0" smtClean="0">
                <a:latin typeface="Chiller" pitchFamily="82" charset="0"/>
                <a:cs typeface="Arial" charset="0"/>
              </a:rPr>
              <a:t>I HATE WRITING. </a:t>
            </a:r>
          </a:p>
          <a:p>
            <a:pPr algn="ctr" eaLnBrk="1" hangingPunct="1">
              <a:buFont typeface="Wingdings" pitchFamily="2" charset="2"/>
              <a:buNone/>
            </a:pPr>
            <a:endParaRPr lang="en-US" altLang="en-US" sz="4000" dirty="0" smtClean="0">
              <a:latin typeface="Chiller" pitchFamily="82" charset="0"/>
              <a:cs typeface="Arial" charset="0"/>
            </a:endParaRPr>
          </a:p>
          <a:p>
            <a:pPr algn="ctr" eaLnBrk="1" hangingPunct="1">
              <a:buFont typeface="Wingdings" pitchFamily="2" charset="2"/>
              <a:buNone/>
            </a:pPr>
            <a:r>
              <a:rPr lang="en-US" altLang="en-US" sz="4000" dirty="0" smtClean="0">
                <a:latin typeface="Mistral" panose="03090702030407020403" pitchFamily="66" charset="0"/>
                <a:cs typeface="Vijaya" panose="020B0604020202020204" pitchFamily="34" charset="0"/>
              </a:rPr>
              <a:t>WRITING AND ME HAVE NOTHING IN COMMON. </a:t>
            </a:r>
          </a:p>
          <a:p>
            <a:pPr algn="ctr" eaLnBrk="1" hangingPunct="1">
              <a:buFont typeface="Wingdings" pitchFamily="2" charset="2"/>
              <a:buNone/>
            </a:pPr>
            <a:endParaRPr lang="en-US" altLang="en-US" sz="4000" dirty="0" smtClean="0">
              <a:latin typeface="Chiller" pitchFamily="82" charset="0"/>
              <a:cs typeface="Arial" charset="0"/>
            </a:endParaRPr>
          </a:p>
          <a:p>
            <a:pPr algn="ctr" eaLnBrk="1" hangingPunct="1">
              <a:buFont typeface="Wingdings" pitchFamily="2" charset="2"/>
              <a:buNone/>
            </a:pPr>
            <a:r>
              <a:rPr lang="en-US" altLang="en-US" sz="4000" dirty="0" smtClean="0">
                <a:latin typeface="Mistral" panose="03090702030407020403" pitchFamily="66" charset="0"/>
                <a:cs typeface="Arial" charset="0"/>
              </a:rPr>
              <a:t>I AM NOT WRITING.</a:t>
            </a:r>
          </a:p>
          <a:p>
            <a:pPr algn="ctr" eaLnBrk="1" hangingPunct="1">
              <a:buFont typeface="Wingdings" pitchFamily="2" charset="2"/>
              <a:buNone/>
            </a:pPr>
            <a:endParaRPr lang="en-US" altLang="en-US" sz="4000" dirty="0" smtClean="0"/>
          </a:p>
        </p:txBody>
      </p:sp>
    </p:spTree>
    <p:extLst>
      <p:ext uri="{BB962C8B-B14F-4D97-AF65-F5344CB8AC3E}">
        <p14:creationId xmlns:p14="http://schemas.microsoft.com/office/powerpoint/2010/main" val="509273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457200" y="228600"/>
            <a:ext cx="7467600" cy="808038"/>
          </a:xfrm>
        </p:spPr>
        <p:txBody>
          <a:bodyPr/>
          <a:lstStyle/>
          <a:p>
            <a:pPr eaLnBrk="1" fontAlgn="auto" hangingPunct="1">
              <a:spcAft>
                <a:spcPts val="0"/>
              </a:spcAft>
              <a:defRPr/>
            </a:pPr>
            <a:r>
              <a:rPr lang="en-US" dirty="0" smtClean="0"/>
              <a:t>Me Teaching Writing</a:t>
            </a:r>
          </a:p>
        </p:txBody>
      </p:sp>
      <p:sp>
        <p:nvSpPr>
          <p:cNvPr id="52227" name="Rectangle 5"/>
          <p:cNvSpPr>
            <a:spLocks noGrp="1" noChangeArrowheads="1"/>
          </p:cNvSpPr>
          <p:nvPr>
            <p:ph sz="quarter" idx="1"/>
          </p:nvPr>
        </p:nvSpPr>
        <p:spPr>
          <a:xfrm>
            <a:off x="566738" y="1752600"/>
            <a:ext cx="8001000" cy="4495800"/>
          </a:xfrm>
        </p:spPr>
        <p:txBody>
          <a:bodyPr/>
          <a:lstStyle/>
          <a:p>
            <a:pPr eaLnBrk="1" hangingPunct="1">
              <a:lnSpc>
                <a:spcPct val="90000"/>
              </a:lnSpc>
              <a:buFontTx/>
              <a:buNone/>
            </a:pPr>
            <a:r>
              <a:rPr lang="en-US" altLang="en-US" sz="2600" smtClean="0"/>
              <a:t>Me (approaching): </a:t>
            </a:r>
            <a:r>
              <a:rPr lang="en-US" altLang="en-US" sz="2600" smtClean="0">
                <a:latin typeface="AR BERKLEY" pitchFamily="2" charset="0"/>
              </a:rPr>
              <a:t>Hi Maria, do you need some help getting started with your essay?</a:t>
            </a:r>
          </a:p>
          <a:p>
            <a:pPr eaLnBrk="1" hangingPunct="1">
              <a:lnSpc>
                <a:spcPct val="90000"/>
              </a:lnSpc>
              <a:buFontTx/>
              <a:buNone/>
            </a:pPr>
            <a:r>
              <a:rPr lang="en-US" altLang="en-US" sz="2600" smtClean="0"/>
              <a:t>Maria (looking right at me): Something smells.</a:t>
            </a:r>
          </a:p>
          <a:p>
            <a:pPr eaLnBrk="1" hangingPunct="1">
              <a:lnSpc>
                <a:spcPct val="90000"/>
              </a:lnSpc>
              <a:buFontTx/>
              <a:buNone/>
            </a:pPr>
            <a:r>
              <a:rPr lang="en-US" altLang="en-US" sz="2600" smtClean="0"/>
              <a:t>Me: </a:t>
            </a:r>
            <a:r>
              <a:rPr lang="en-US" altLang="en-US" sz="2600" smtClean="0">
                <a:latin typeface="AR BERKLEY" pitchFamily="2" charset="0"/>
              </a:rPr>
              <a:t>Oh?? Well, let’s look at your paper…</a:t>
            </a:r>
          </a:p>
          <a:p>
            <a:pPr eaLnBrk="1" hangingPunct="1">
              <a:lnSpc>
                <a:spcPct val="90000"/>
              </a:lnSpc>
              <a:buFontTx/>
              <a:buNone/>
            </a:pPr>
            <a:r>
              <a:rPr lang="en-US" altLang="en-US" sz="2600" smtClean="0"/>
              <a:t>Maria (looking right at me): No, I </a:t>
            </a:r>
          </a:p>
          <a:p>
            <a:pPr eaLnBrk="1" hangingPunct="1">
              <a:lnSpc>
                <a:spcPct val="90000"/>
              </a:lnSpc>
              <a:buFontTx/>
              <a:buNone/>
            </a:pPr>
            <a:r>
              <a:rPr lang="en-US" altLang="en-US" sz="2600" smtClean="0"/>
              <a:t>	I mean something really </a:t>
            </a:r>
          </a:p>
          <a:p>
            <a:pPr eaLnBrk="1" hangingPunct="1">
              <a:lnSpc>
                <a:spcPct val="90000"/>
              </a:lnSpc>
              <a:buFontTx/>
              <a:buNone/>
            </a:pPr>
            <a:r>
              <a:rPr lang="en-US" altLang="en-US" sz="2600" smtClean="0"/>
              <a:t>	smells. 	Real bad.</a:t>
            </a:r>
          </a:p>
          <a:p>
            <a:pPr eaLnBrk="1" hangingPunct="1">
              <a:lnSpc>
                <a:spcPct val="90000"/>
              </a:lnSpc>
              <a:buFontTx/>
              <a:buNone/>
            </a:pPr>
            <a:r>
              <a:rPr lang="en-US" altLang="en-US" sz="2600" smtClean="0"/>
              <a:t>Me: </a:t>
            </a:r>
            <a:r>
              <a:rPr lang="en-US" altLang="en-US" sz="2600" smtClean="0">
                <a:latin typeface="AR BERKLEY" pitchFamily="2" charset="0"/>
              </a:rPr>
              <a:t>Well, anyway, what is your </a:t>
            </a:r>
          </a:p>
          <a:p>
            <a:pPr eaLnBrk="1" hangingPunct="1">
              <a:lnSpc>
                <a:spcPct val="90000"/>
              </a:lnSpc>
              <a:buFontTx/>
              <a:buNone/>
            </a:pPr>
            <a:r>
              <a:rPr lang="en-US" altLang="en-US" sz="2600" smtClean="0">
                <a:latin typeface="AR BERKLEY" pitchFamily="2" charset="0"/>
              </a:rPr>
              <a:t>	topic sentence…</a:t>
            </a:r>
          </a:p>
          <a:p>
            <a:pPr eaLnBrk="1" hangingPunct="1">
              <a:lnSpc>
                <a:spcPct val="90000"/>
              </a:lnSpc>
              <a:buFontTx/>
              <a:buNone/>
            </a:pPr>
            <a:r>
              <a:rPr lang="en-US" altLang="en-US" sz="2600" smtClean="0"/>
              <a:t>Maria: Don’t you get it?  You smell!</a:t>
            </a:r>
          </a:p>
        </p:txBody>
      </p:sp>
      <p:pic>
        <p:nvPicPr>
          <p:cNvPr id="52228" name="Picture 7" descr="MPj043953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7900" y="3886200"/>
            <a:ext cx="30861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53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Worksheet 8</a:t>
            </a:r>
            <a:endParaRPr lang="en-US" dirty="0"/>
          </a:p>
        </p:txBody>
      </p:sp>
      <p:sp>
        <p:nvSpPr>
          <p:cNvPr id="53250" name="Rectangle 5"/>
          <p:cNvSpPr>
            <a:spLocks noChangeArrowheads="1"/>
          </p:cNvSpPr>
          <p:nvPr/>
        </p:nvSpPr>
        <p:spPr bwMode="auto">
          <a:xfrm>
            <a:off x="762000" y="363538"/>
            <a:ext cx="7886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r>
              <a:rPr lang="en-US" altLang="en-US" sz="1400">
                <a:solidFill>
                  <a:prstClr val="black"/>
                </a:solidFill>
                <a:latin typeface="Cooper Black" pitchFamily="18" charset="0"/>
                <a:cs typeface="Times New Roman" pitchFamily="18" charset="0"/>
              </a:rPr>
              <a:t>TOPIC Sentence</a:t>
            </a:r>
            <a:endParaRPr lang="en-US" altLang="en-US" sz="900">
              <a:solidFill>
                <a:prstClr val="black"/>
              </a:solidFill>
              <a:latin typeface="Verdana" pitchFamily="34" charset="0"/>
            </a:endParaRPr>
          </a:p>
          <a:p>
            <a:pPr eaLnBrk="0" fontAlgn="base" hangingPunct="0">
              <a:spcBef>
                <a:spcPct val="0"/>
              </a:spcBef>
              <a:spcAft>
                <a:spcPct val="0"/>
              </a:spcAft>
            </a:pPr>
            <a:r>
              <a:rPr lang="en-US" altLang="en-US" sz="1400">
                <a:solidFill>
                  <a:prstClr val="black"/>
                </a:solidFill>
                <a:latin typeface="Cooper Black" pitchFamily="18" charset="0"/>
                <a:cs typeface="Times New Roman" pitchFamily="18" charset="0"/>
              </a:rPr>
              <a:t>Tell what you believe!		</a:t>
            </a:r>
            <a:r>
              <a:rPr lang="en-US" altLang="en-US" sz="1600">
                <a:solidFill>
                  <a:prstClr val="black"/>
                </a:solidFill>
                <a:latin typeface="Cooper Black" pitchFamily="18" charset="0"/>
                <a:cs typeface="Times New Roman" pitchFamily="18" charset="0"/>
              </a:rPr>
              <a:t>(adapted from Graham &amp; Harris, 2005)</a:t>
            </a:r>
            <a:endParaRPr lang="en-US" altLang="en-US" sz="1000">
              <a:solidFill>
                <a:prstClr val="black"/>
              </a:solidFill>
              <a:latin typeface="Verdana" pitchFamily="34" charset="0"/>
            </a:endParaRPr>
          </a:p>
          <a:p>
            <a:pPr eaLnBrk="0" fontAlgn="base" hangingPunct="0">
              <a:spcBef>
                <a:spcPct val="0"/>
              </a:spcBef>
              <a:spcAft>
                <a:spcPct val="0"/>
              </a:spcAft>
            </a:pPr>
            <a:r>
              <a:rPr lang="en-US" altLang="en-US">
                <a:solidFill>
                  <a:prstClr val="black"/>
                </a:solidFill>
                <a:latin typeface="Verdana" pitchFamily="34" charset="0"/>
                <a:cs typeface="Times New Roman" pitchFamily="18" charset="0"/>
              </a:rPr>
              <a:t>							</a:t>
            </a:r>
            <a:endParaRPr lang="en-US" altLang="en-US" sz="900">
              <a:solidFill>
                <a:prstClr val="black"/>
              </a:solidFill>
              <a:latin typeface="Verdana" pitchFamily="34" charset="0"/>
            </a:endParaRPr>
          </a:p>
          <a:p>
            <a:pPr eaLnBrk="0" fontAlgn="base" hangingPunct="0">
              <a:spcBef>
                <a:spcPct val="0"/>
              </a:spcBef>
              <a:spcAft>
                <a:spcPct val="0"/>
              </a:spcAft>
            </a:pPr>
            <a:endParaRPr lang="en-US" altLang="en-US">
              <a:solidFill>
                <a:prstClr val="black"/>
              </a:solidFill>
              <a:latin typeface="Verdana" pitchFamily="34" charset="0"/>
            </a:endParaRPr>
          </a:p>
        </p:txBody>
      </p:sp>
      <p:sp>
        <p:nvSpPr>
          <p:cNvPr id="53252" name="Rectangle 6"/>
          <p:cNvSpPr>
            <a:spLocks noChangeArrowheads="1"/>
          </p:cNvSpPr>
          <p:nvPr/>
        </p:nvSpPr>
        <p:spPr bwMode="auto">
          <a:xfrm>
            <a:off x="1200150" y="920750"/>
            <a:ext cx="38417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endParaRPr lang="en-US" altLang="en-US" sz="900">
              <a:solidFill>
                <a:prstClr val="black"/>
              </a:solidFill>
              <a:latin typeface="Cooper Black" pitchFamily="18" charset="0"/>
            </a:endParaRPr>
          </a:p>
          <a:p>
            <a:pPr eaLnBrk="0" fontAlgn="base" hangingPunct="0">
              <a:spcBef>
                <a:spcPct val="0"/>
              </a:spcBef>
              <a:spcAft>
                <a:spcPct val="0"/>
              </a:spcAft>
            </a:pPr>
            <a:r>
              <a:rPr lang="en-US" altLang="en-US">
                <a:solidFill>
                  <a:prstClr val="black"/>
                </a:solidFill>
                <a:latin typeface="Cooper Black" pitchFamily="18" charset="0"/>
              </a:rPr>
              <a:t>Yes_________</a:t>
            </a:r>
            <a:endParaRPr lang="en-US" altLang="en-US">
              <a:solidFill>
                <a:prstClr val="black"/>
              </a:solidFill>
              <a:latin typeface="Verdana" pitchFamily="34" charset="0"/>
            </a:endParaRPr>
          </a:p>
          <a:p>
            <a:pPr eaLnBrk="0" fontAlgn="base" hangingPunct="0">
              <a:spcBef>
                <a:spcPct val="0"/>
              </a:spcBef>
              <a:spcAft>
                <a:spcPct val="0"/>
              </a:spcAft>
            </a:pPr>
            <a:r>
              <a:rPr lang="en-US" altLang="en-US">
                <a:solidFill>
                  <a:prstClr val="black"/>
                </a:solidFill>
                <a:latin typeface="Cooper Black" pitchFamily="18" charset="0"/>
                <a:cs typeface="Times New Roman" pitchFamily="18" charset="0"/>
              </a:rPr>
              <a:t>No_________</a:t>
            </a:r>
            <a:endParaRPr lang="en-US" altLang="en-US" sz="900">
              <a:solidFill>
                <a:prstClr val="black"/>
              </a:solidFill>
              <a:latin typeface="Verdana" pitchFamily="34" charset="0"/>
            </a:endParaRPr>
          </a:p>
          <a:p>
            <a:pPr eaLnBrk="0" fontAlgn="base" hangingPunct="0">
              <a:spcBef>
                <a:spcPct val="0"/>
              </a:spcBef>
              <a:spcAft>
                <a:spcPct val="0"/>
              </a:spcAft>
            </a:pPr>
            <a:r>
              <a:rPr lang="en-US" altLang="en-US">
                <a:solidFill>
                  <a:prstClr val="black"/>
                </a:solidFill>
                <a:latin typeface="Verdana" pitchFamily="34" charset="0"/>
                <a:cs typeface="Times New Roman" pitchFamily="18" charset="0"/>
              </a:rPr>
              <a:t>				</a:t>
            </a:r>
            <a:endParaRPr lang="en-US" altLang="en-US" sz="900">
              <a:solidFill>
                <a:prstClr val="black"/>
              </a:solidFill>
              <a:latin typeface="Verdana" pitchFamily="34" charset="0"/>
            </a:endParaRPr>
          </a:p>
          <a:p>
            <a:pPr eaLnBrk="0" fontAlgn="base" hangingPunct="0">
              <a:spcBef>
                <a:spcPct val="0"/>
              </a:spcBef>
              <a:spcAft>
                <a:spcPct val="0"/>
              </a:spcAft>
            </a:pPr>
            <a:endParaRPr lang="en-US" altLang="en-US">
              <a:solidFill>
                <a:prstClr val="black"/>
              </a:solidFill>
              <a:latin typeface="Verdana" pitchFamily="34" charset="0"/>
            </a:endParaRPr>
          </a:p>
        </p:txBody>
      </p:sp>
      <p:sp>
        <p:nvSpPr>
          <p:cNvPr id="53251" name="Rectangle 4"/>
          <p:cNvSpPr>
            <a:spLocks noChangeArrowheads="1"/>
          </p:cNvSpPr>
          <p:nvPr/>
        </p:nvSpPr>
        <p:spPr bwMode="auto">
          <a:xfrm>
            <a:off x="3600450" y="1081088"/>
            <a:ext cx="4343400"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r>
              <a:rPr lang="en-US" altLang="en-US" sz="4800">
                <a:solidFill>
                  <a:srgbClr val="FF0000"/>
                </a:solidFill>
                <a:latin typeface="Cooper Black" pitchFamily="18" charset="0"/>
                <a:cs typeface="Times New Roman" pitchFamily="18" charset="0"/>
              </a:rPr>
              <a:t>POW + TREE</a:t>
            </a:r>
            <a:endParaRPr lang="en-US" altLang="en-US">
              <a:solidFill>
                <a:prstClr val="black"/>
              </a:solidFill>
              <a:latin typeface="Verdana" pitchFamily="34" charset="0"/>
            </a:endParaRPr>
          </a:p>
        </p:txBody>
      </p:sp>
      <p:graphicFrame>
        <p:nvGraphicFramePr>
          <p:cNvPr id="221326" name="Group 142" descr="The information on the worksheet is not decipherable." title="Image of worksheet"/>
          <p:cNvGraphicFramePr>
            <a:graphicFrameLocks noGrp="1"/>
          </p:cNvGraphicFramePr>
          <p:nvPr>
            <p:extLst>
              <p:ext uri="{D42A27DB-BD31-4B8C-83A1-F6EECF244321}">
                <p14:modId xmlns:p14="http://schemas.microsoft.com/office/powerpoint/2010/main" val="281904592"/>
              </p:ext>
            </p:extLst>
          </p:nvPr>
        </p:nvGraphicFramePr>
        <p:xfrm>
          <a:off x="609600" y="1879600"/>
          <a:ext cx="7772400" cy="3835399"/>
        </p:xfrm>
        <a:graphic>
          <a:graphicData uri="http://schemas.openxmlformats.org/drawingml/2006/table">
            <a:tbl>
              <a:tblPr firstRow="1"/>
              <a:tblGrid>
                <a:gridCol w="1201738"/>
                <a:gridCol w="3756025"/>
                <a:gridCol w="2814637"/>
              </a:tblGrid>
              <a:tr h="8535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Transition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Words</a:t>
                      </a:r>
                      <a:endParaRPr kumimoji="0" lang="en-US" sz="1200" b="0" i="0" u="none" strike="noStrike" cap="none" normalizeH="0" baseline="0" dirty="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R</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Reasons</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3</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or More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Why do I believe this?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Will my readers believe this?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2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E</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EXPLAIN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Reasons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Say more about each reason</a:t>
                      </a:r>
                      <a:endParaRPr kumimoji="0" lang="en-US" sz="12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9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9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9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28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9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9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smtClean="0">
                        <a:ln>
                          <a:noFill/>
                        </a:ln>
                        <a:solidFill>
                          <a:schemeClr val="tx1"/>
                        </a:solidFill>
                        <a:effectLst/>
                        <a:latin typeface="Verdana" pitchFamily="34" charset="0"/>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3287" name="Rectangle 141"/>
          <p:cNvSpPr>
            <a:spLocks noChangeArrowheads="1"/>
          </p:cNvSpPr>
          <p:nvPr/>
        </p:nvSpPr>
        <p:spPr bwMode="auto">
          <a:xfrm>
            <a:off x="1200150" y="5692775"/>
            <a:ext cx="39354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r>
              <a:rPr lang="en-US" altLang="en-US" sz="2000" b="1">
                <a:solidFill>
                  <a:prstClr val="black"/>
                </a:solidFill>
                <a:latin typeface="Verdana" pitchFamily="34" charset="0"/>
                <a:cs typeface="Times New Roman" pitchFamily="18" charset="0"/>
              </a:rPr>
              <a:t>E </a:t>
            </a:r>
            <a:r>
              <a:rPr lang="en-US" altLang="en-US" sz="1400" b="1">
                <a:solidFill>
                  <a:prstClr val="black"/>
                </a:solidFill>
                <a:latin typeface="Cooper Black" pitchFamily="18" charset="0"/>
                <a:cs typeface="Times New Roman" pitchFamily="18" charset="0"/>
              </a:rPr>
              <a:t> ENDING</a:t>
            </a:r>
            <a:endParaRPr lang="en-US" altLang="en-US" sz="900">
              <a:solidFill>
                <a:prstClr val="black"/>
              </a:solidFill>
              <a:latin typeface="Verdana" pitchFamily="34" charset="0"/>
            </a:endParaRPr>
          </a:p>
          <a:p>
            <a:pPr eaLnBrk="0" fontAlgn="base" hangingPunct="0">
              <a:spcBef>
                <a:spcPct val="0"/>
              </a:spcBef>
              <a:spcAft>
                <a:spcPct val="0"/>
              </a:spcAft>
            </a:pPr>
            <a:r>
              <a:rPr lang="en-US" altLang="en-US">
                <a:solidFill>
                  <a:prstClr val="black"/>
                </a:solidFill>
                <a:latin typeface="Verdana" pitchFamily="34" charset="0"/>
                <a:cs typeface="Times New Roman" pitchFamily="18" charset="0"/>
              </a:rPr>
              <a:t>     </a:t>
            </a:r>
            <a:r>
              <a:rPr lang="en-US" altLang="en-US" sz="1400">
                <a:solidFill>
                  <a:prstClr val="black"/>
                </a:solidFill>
                <a:latin typeface="Cooper Black" pitchFamily="18" charset="0"/>
                <a:cs typeface="Times New Roman" pitchFamily="18" charset="0"/>
              </a:rPr>
              <a:t>Wrap it up right! DID YOU</a:t>
            </a:r>
            <a:r>
              <a:rPr lang="en-US" altLang="en-US" sz="1400" b="1">
                <a:solidFill>
                  <a:prstClr val="black"/>
                </a:solidFill>
                <a:latin typeface="Verdana" pitchFamily="34" charset="0"/>
                <a:cs typeface="Times New Roman" pitchFamily="18" charset="0"/>
              </a:rPr>
              <a:t>? __________</a:t>
            </a:r>
            <a:endParaRPr lang="en-US" altLang="en-US" sz="900">
              <a:solidFill>
                <a:prstClr val="black"/>
              </a:solidFill>
              <a:latin typeface="Verdana" pitchFamily="34" charset="0"/>
            </a:endParaRPr>
          </a:p>
          <a:p>
            <a:pPr eaLnBrk="0" fontAlgn="base" hangingPunct="0">
              <a:spcBef>
                <a:spcPct val="0"/>
              </a:spcBef>
              <a:spcAft>
                <a:spcPct val="0"/>
              </a:spcAft>
            </a:pPr>
            <a:r>
              <a:rPr lang="en-US" altLang="en-US" sz="2000" b="1">
                <a:solidFill>
                  <a:prstClr val="black"/>
                </a:solidFill>
                <a:latin typeface="Verdana" pitchFamily="34" charset="0"/>
                <a:cs typeface="Times New Roman" pitchFamily="18" charset="0"/>
              </a:rPr>
              <a:t>E  </a:t>
            </a:r>
            <a:r>
              <a:rPr lang="en-US" altLang="en-US" sz="1400" b="1">
                <a:solidFill>
                  <a:prstClr val="black"/>
                </a:solidFill>
                <a:latin typeface="Cooper Black" pitchFamily="18" charset="0"/>
                <a:cs typeface="Times New Roman" pitchFamily="18" charset="0"/>
              </a:rPr>
              <a:t>EXAMINE</a:t>
            </a:r>
            <a:endParaRPr lang="en-US" altLang="en-US" sz="900">
              <a:solidFill>
                <a:prstClr val="black"/>
              </a:solidFill>
              <a:latin typeface="Verdana" pitchFamily="34" charset="0"/>
            </a:endParaRPr>
          </a:p>
          <a:p>
            <a:pPr eaLnBrk="0" fontAlgn="base" hangingPunct="0">
              <a:spcBef>
                <a:spcPct val="0"/>
              </a:spcBef>
              <a:spcAft>
                <a:spcPct val="0"/>
              </a:spcAft>
            </a:pPr>
            <a:r>
              <a:rPr lang="en-US" altLang="en-US" sz="1400">
                <a:solidFill>
                  <a:prstClr val="black"/>
                </a:solidFill>
                <a:latin typeface="Cooper Black" pitchFamily="18" charset="0"/>
                <a:cs typeface="Times New Roman" pitchFamily="18" charset="0"/>
              </a:rPr>
              <a:t>DID YOU</a:t>
            </a:r>
            <a:r>
              <a:rPr lang="en-US" altLang="en-US" sz="1400" b="1">
                <a:solidFill>
                  <a:prstClr val="black"/>
                </a:solidFill>
                <a:latin typeface="Verdana" pitchFamily="34" charset="0"/>
                <a:cs typeface="Times New Roman" pitchFamily="18" charset="0"/>
              </a:rPr>
              <a:t>? __________</a:t>
            </a:r>
            <a:endParaRPr lang="en-US" altLang="en-US">
              <a:solidFill>
                <a:prstClr val="black"/>
              </a:solidFill>
              <a:latin typeface="Verdana" pitchFamily="34" charset="0"/>
            </a:endParaRPr>
          </a:p>
        </p:txBody>
      </p:sp>
    </p:spTree>
    <p:extLst>
      <p:ext uri="{BB962C8B-B14F-4D97-AF65-F5344CB8AC3E}">
        <p14:creationId xmlns:p14="http://schemas.microsoft.com/office/powerpoint/2010/main" val="2647097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Worksheet 9</a:t>
            </a:r>
            <a:endParaRPr lang="en-US" dirty="0"/>
          </a:p>
        </p:txBody>
      </p:sp>
      <p:sp>
        <p:nvSpPr>
          <p:cNvPr id="54275" name="Rectangle 2"/>
          <p:cNvSpPr>
            <a:spLocks noChangeArrowheads="1"/>
          </p:cNvSpPr>
          <p:nvPr/>
        </p:nvSpPr>
        <p:spPr bwMode="auto">
          <a:xfrm>
            <a:off x="990600" y="5254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r>
              <a:rPr lang="en-US" altLang="en-US">
                <a:solidFill>
                  <a:prstClr val="black"/>
                </a:solidFill>
                <a:latin typeface="Calibri" pitchFamily="34" charset="0"/>
              </a:rPr>
              <a:t>Table 2</a:t>
            </a:r>
          </a:p>
          <a:p>
            <a:pPr eaLnBrk="0" fontAlgn="base" hangingPunct="0">
              <a:spcBef>
                <a:spcPct val="0"/>
              </a:spcBef>
              <a:spcAft>
                <a:spcPct val="0"/>
              </a:spcAft>
            </a:pPr>
            <a:r>
              <a:rPr lang="en-US" altLang="en-US">
                <a:solidFill>
                  <a:prstClr val="black"/>
                </a:solidFill>
                <a:latin typeface="Calibri" pitchFamily="34" charset="0"/>
              </a:rPr>
              <a:t>Maria’s Pre- and Post Test Writing Samples</a:t>
            </a:r>
          </a:p>
        </p:txBody>
      </p:sp>
      <p:sp>
        <p:nvSpPr>
          <p:cNvPr id="54274" name="Rectangle 1"/>
          <p:cNvSpPr>
            <a:spLocks noChangeArrowheads="1"/>
          </p:cNvSpPr>
          <p:nvPr/>
        </p:nvSpPr>
        <p:spPr bwMode="auto">
          <a:xfrm>
            <a:off x="914400" y="1858963"/>
            <a:ext cx="7391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r>
              <a:rPr lang="en-US" altLang="en-US" sz="2000">
                <a:solidFill>
                  <a:prstClr val="black"/>
                </a:solidFill>
                <a:latin typeface="Calibri" pitchFamily="34" charset="0"/>
              </a:rPr>
              <a:t>First Essay (”Should students have cell phones?”):</a:t>
            </a:r>
          </a:p>
          <a:p>
            <a:pPr eaLnBrk="0" fontAlgn="base" hangingPunct="0">
              <a:spcBef>
                <a:spcPct val="0"/>
              </a:spcBef>
              <a:spcAft>
                <a:spcPct val="0"/>
              </a:spcAft>
            </a:pPr>
            <a:endParaRPr lang="en-US" altLang="en-US" sz="2000">
              <a:solidFill>
                <a:prstClr val="black"/>
              </a:solidFill>
            </a:endParaRPr>
          </a:p>
          <a:p>
            <a:pPr eaLnBrk="0" fontAlgn="base" hangingPunct="0">
              <a:spcBef>
                <a:spcPct val="0"/>
              </a:spcBef>
              <a:spcAft>
                <a:spcPct val="0"/>
              </a:spcAft>
            </a:pPr>
            <a:r>
              <a:rPr lang="en-US" altLang="en-US" sz="2000">
                <a:solidFill>
                  <a:prstClr val="black"/>
                </a:solidFill>
              </a:rPr>
              <a:t>	Children from the ages 10 and up should have cell phones. When children need to call there parents or 911 they need to have a cell phone. Like if I broke my leg, And couldn’t move what would I do sit there? I would need help and what would I do if no one else was around. I would need too call for support or help. All these reasons and more are why we need a cell phone.</a:t>
            </a:r>
          </a:p>
          <a:p>
            <a:pPr eaLnBrk="0" fontAlgn="base" hangingPunct="0">
              <a:spcBef>
                <a:spcPct val="0"/>
              </a:spcBef>
              <a:spcAft>
                <a:spcPct val="0"/>
              </a:spcAft>
            </a:pPr>
            <a:endParaRPr lang="en-US" altLang="en-US">
              <a:solidFill>
                <a:prstClr val="black"/>
              </a:solidFill>
            </a:endParaRPr>
          </a:p>
          <a:p>
            <a:pPr eaLnBrk="0" fontAlgn="base" hangingPunct="0">
              <a:spcBef>
                <a:spcPct val="0"/>
              </a:spcBef>
              <a:spcAft>
                <a:spcPct val="0"/>
              </a:spcAft>
            </a:pPr>
            <a:endParaRPr lang="en-US" altLang="en-US">
              <a:solidFill>
                <a:prstClr val="black"/>
              </a:solidFill>
            </a:endParaRPr>
          </a:p>
          <a:p>
            <a:pPr eaLnBrk="0" fontAlgn="base" hangingPunct="0">
              <a:spcBef>
                <a:spcPct val="0"/>
              </a:spcBef>
              <a:spcAft>
                <a:spcPct val="0"/>
              </a:spcAft>
            </a:pPr>
            <a:r>
              <a:rPr lang="en-US" altLang="en-US" sz="2400" b="1">
                <a:solidFill>
                  <a:prstClr val="black"/>
                </a:solidFill>
                <a:latin typeface="Calibri" pitchFamily="34" charset="0"/>
              </a:rPr>
              <a:t>78 words</a:t>
            </a:r>
          </a:p>
        </p:txBody>
      </p:sp>
    </p:spTree>
    <p:extLst>
      <p:ext uri="{BB962C8B-B14F-4D97-AF65-F5344CB8AC3E}">
        <p14:creationId xmlns:p14="http://schemas.microsoft.com/office/powerpoint/2010/main" val="2685160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381000" y="152400"/>
            <a:ext cx="8305800"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r>
              <a:rPr lang="en-US" altLang="en-US" sz="2000">
                <a:solidFill>
                  <a:prstClr val="black"/>
                </a:solidFill>
                <a:latin typeface="Calibri" pitchFamily="34" charset="0"/>
              </a:rPr>
              <a:t>Second Essay (“Would you rather be given a sweater or a gift card as a gift?”):</a:t>
            </a:r>
          </a:p>
          <a:p>
            <a:pPr eaLnBrk="0" fontAlgn="base" hangingPunct="0">
              <a:spcBef>
                <a:spcPct val="0"/>
              </a:spcBef>
              <a:spcAft>
                <a:spcPct val="0"/>
              </a:spcAft>
            </a:pPr>
            <a:endParaRPr lang="en-US" altLang="en-US" sz="2000">
              <a:solidFill>
                <a:prstClr val="black"/>
              </a:solidFill>
            </a:endParaRPr>
          </a:p>
          <a:p>
            <a:pPr eaLnBrk="0" fontAlgn="base" hangingPunct="0">
              <a:spcBef>
                <a:spcPct val="0"/>
              </a:spcBef>
              <a:spcAft>
                <a:spcPct val="0"/>
              </a:spcAft>
            </a:pPr>
            <a:r>
              <a:rPr lang="en-US" altLang="en-US" sz="2000">
                <a:solidFill>
                  <a:prstClr val="black"/>
                </a:solidFill>
              </a:rPr>
              <a:t>     I would rather receive a 30$ gift card than a sweater as a present because, you have more options, it’s less humiliating, cooler, more ordinary, and gift cards are more popular.</a:t>
            </a:r>
          </a:p>
          <a:p>
            <a:pPr eaLnBrk="0" fontAlgn="base" hangingPunct="0">
              <a:spcBef>
                <a:spcPct val="0"/>
              </a:spcBef>
              <a:spcAft>
                <a:spcPct val="0"/>
              </a:spcAft>
            </a:pPr>
            <a:r>
              <a:rPr lang="en-US" altLang="en-US" sz="2000">
                <a:solidFill>
                  <a:prstClr val="black"/>
                </a:solidFill>
              </a:rPr>
              <a:t>     First, with a gift card you have more options. You can get what you want. You can get more than just a sweater. Plus, you can spend it on what you want rather than have someone pick you out a tacky sweater. </a:t>
            </a:r>
          </a:p>
          <a:p>
            <a:pPr eaLnBrk="0" fontAlgn="base" hangingPunct="0">
              <a:spcBef>
                <a:spcPct val="0"/>
              </a:spcBef>
              <a:spcAft>
                <a:spcPct val="0"/>
              </a:spcAft>
            </a:pPr>
            <a:r>
              <a:rPr lang="en-US" altLang="en-US" sz="2000">
                <a:solidFill>
                  <a:prstClr val="black"/>
                </a:solidFill>
              </a:rPr>
              <a:t>     Second, getting a gift card is a lot less humiliating. Because, when you get a sweater from your grandmother, you are going to get laughed at rather you like it or not by all your friends. You are defiantly going to look and feel weird. Plus, everyone in school is going to criticize you. </a:t>
            </a:r>
          </a:p>
          <a:p>
            <a:pPr eaLnBrk="0" fontAlgn="base" hangingPunct="0">
              <a:spcBef>
                <a:spcPct val="0"/>
              </a:spcBef>
              <a:spcAft>
                <a:spcPct val="0"/>
              </a:spcAft>
            </a:pPr>
            <a:r>
              <a:rPr lang="en-US" altLang="en-US" sz="2000">
                <a:solidFill>
                  <a:prstClr val="black"/>
                </a:solidFill>
              </a:rPr>
              <a:t>     Third, gift cards are a lot cooler that stupid sweaters. You can use the gift cards with your friends if you want. Then you can use the gift card just about anywhere. Plus, with a sweater you don’t have to feel pressured to tell everyone that your grandmother got you the stupid sweater and that she made you were it to school.</a:t>
            </a:r>
          </a:p>
          <a:p>
            <a:pPr eaLnBrk="0" fontAlgn="base" hangingPunct="0">
              <a:spcBef>
                <a:spcPct val="0"/>
              </a:spcBef>
              <a:spcAft>
                <a:spcPct val="0"/>
              </a:spcAft>
            </a:pPr>
            <a:r>
              <a:rPr lang="en-US" altLang="en-US" sz="2000">
                <a:solidFill>
                  <a:prstClr val="black"/>
                </a:solidFill>
              </a:rPr>
              <a:t>     Fourth, a gift card is a normal gift. A sweater is not. Plus, gift cards don’t itch you to death like stupid sweaters do. Then gift cards don’t suffocate you I swear that who ever designed the sweater made it as a touchier device. </a:t>
            </a:r>
          </a:p>
          <a:p>
            <a:pPr eaLnBrk="0" fontAlgn="base" hangingPunct="0">
              <a:spcBef>
                <a:spcPct val="0"/>
              </a:spcBef>
              <a:spcAft>
                <a:spcPct val="0"/>
              </a:spcAft>
            </a:pPr>
            <a:r>
              <a:rPr lang="en-US" altLang="en-US" sz="2000">
                <a:solidFill>
                  <a:prstClr val="black"/>
                </a:solidFill>
              </a:rPr>
              <a:t>     Fifth, gift cards are very popular. Everyone has had a gift card at leased once in there lives. So, you don’t have to feel out of date with the times. Plus, if you have no use for it you can give it to someone else without feeling embarrassed about it.</a:t>
            </a:r>
          </a:p>
          <a:p>
            <a:pPr eaLnBrk="0" fontAlgn="base" hangingPunct="0">
              <a:spcBef>
                <a:spcPct val="0"/>
              </a:spcBef>
              <a:spcAft>
                <a:spcPct val="0"/>
              </a:spcAft>
            </a:pPr>
            <a:r>
              <a:rPr lang="en-US" altLang="en-US" sz="2000">
                <a:solidFill>
                  <a:prstClr val="black"/>
                </a:solidFill>
              </a:rPr>
              <a:t>     In conclusion, give a gift card as a gift not a sweater. There great to have and they won’t embarrass you. Therefore, gift cards are much better gifts than sweaters. </a:t>
            </a:r>
          </a:p>
          <a:p>
            <a:pPr eaLnBrk="0" fontAlgn="base" hangingPunct="0">
              <a:spcBef>
                <a:spcPct val="0"/>
              </a:spcBef>
              <a:spcAft>
                <a:spcPct val="0"/>
              </a:spcAft>
            </a:pPr>
            <a:endParaRPr lang="en-US" altLang="en-US" sz="2400" b="1">
              <a:solidFill>
                <a:prstClr val="black"/>
              </a:solidFill>
              <a:latin typeface="Calibri" pitchFamily="34" charset="0"/>
            </a:endParaRPr>
          </a:p>
          <a:p>
            <a:pPr eaLnBrk="0" fontAlgn="base" hangingPunct="0">
              <a:spcBef>
                <a:spcPct val="0"/>
              </a:spcBef>
              <a:spcAft>
                <a:spcPct val="0"/>
              </a:spcAft>
            </a:pPr>
            <a:r>
              <a:rPr lang="en-US" altLang="en-US" sz="2400" b="1">
                <a:solidFill>
                  <a:prstClr val="black"/>
                </a:solidFill>
                <a:latin typeface="Calibri" pitchFamily="34" charset="0"/>
              </a:rPr>
              <a:t>313 words</a:t>
            </a:r>
          </a:p>
          <a:p>
            <a:pPr eaLnBrk="0" fontAlgn="base" hangingPunct="0">
              <a:spcBef>
                <a:spcPct val="0"/>
              </a:spcBef>
              <a:spcAft>
                <a:spcPct val="0"/>
              </a:spcAft>
            </a:pPr>
            <a:endParaRPr lang="en-US" altLang="en-US">
              <a:solidFill>
                <a:prstClr val="black"/>
              </a:solidFill>
            </a:endParaRPr>
          </a:p>
        </p:txBody>
      </p:sp>
      <p:sp>
        <p:nvSpPr>
          <p:cNvPr id="2" name="Title 1" hidden="1"/>
          <p:cNvSpPr>
            <a:spLocks noGrp="1"/>
          </p:cNvSpPr>
          <p:nvPr>
            <p:ph type="title"/>
          </p:nvPr>
        </p:nvSpPr>
        <p:spPr/>
        <p:txBody>
          <a:bodyPr/>
          <a:lstStyle/>
          <a:p>
            <a:r>
              <a:rPr lang="en-US" dirty="0" smtClean="0"/>
              <a:t>Worksheet 10</a:t>
            </a:r>
            <a:endParaRPr lang="en-US" dirty="0"/>
          </a:p>
        </p:txBody>
      </p:sp>
    </p:spTree>
    <p:extLst>
      <p:ext uri="{BB962C8B-B14F-4D97-AF65-F5344CB8AC3E}">
        <p14:creationId xmlns:p14="http://schemas.microsoft.com/office/powerpoint/2010/main" val="4043044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a:normAutofit fontScale="90000"/>
          </a:bodyPr>
          <a:lstStyle/>
          <a:p>
            <a:pPr>
              <a:defRPr/>
            </a:pPr>
            <a:r>
              <a:rPr lang="en-US" dirty="0" smtClean="0"/>
              <a:t>Essay Length (# words): Eight Studies (</a:t>
            </a:r>
            <a:r>
              <a:rPr lang="en-US" i="1" dirty="0" smtClean="0"/>
              <a:t>N </a:t>
            </a:r>
            <a:r>
              <a:rPr lang="en-US" dirty="0" smtClean="0"/>
              <a:t>= 112) </a:t>
            </a:r>
            <a:endParaRPr lang="en-US" dirty="0"/>
          </a:p>
        </p:txBody>
      </p:sp>
      <p:graphicFrame>
        <p:nvGraphicFramePr>
          <p:cNvPr id="56323" name="Content Placeholder 3" descr="The bar chart shows five bars - a bar labeled &quot;baseline&quot; with a value of 61.61, a bar labeled &quot;post phase 1&quot; with a value of 156.7, a bar labeled &quot;post phase 2&quot; with a value of 147.1, a bar labeled &quot;maintenance&quot; with a value of 143.1, and a bar labeled &quot;generalization&quot; with a value of 144.6. " title="Bar chart showing essay length number of words for 112 essays across eight studies"/>
          <p:cNvGraphicFramePr>
            <a:graphicFrameLocks noGrp="1"/>
          </p:cNvGraphicFramePr>
          <p:nvPr>
            <p:ph sz="quarter" idx="1"/>
            <p:extLst>
              <p:ext uri="{D42A27DB-BD31-4B8C-83A1-F6EECF244321}">
                <p14:modId xmlns:p14="http://schemas.microsoft.com/office/powerpoint/2010/main" val="1945275455"/>
              </p:ext>
            </p:extLst>
          </p:nvPr>
        </p:nvGraphicFramePr>
        <p:xfrm>
          <a:off x="406400" y="1092200"/>
          <a:ext cx="7569200" cy="5432425"/>
        </p:xfrm>
        <a:graphic>
          <a:graphicData uri="http://schemas.openxmlformats.org/presentationml/2006/ole">
            <mc:AlternateContent xmlns:mc="http://schemas.openxmlformats.org/markup-compatibility/2006">
              <mc:Choice xmlns:v="urn:schemas-microsoft-com:vml" Requires="v">
                <p:oleObj spid="_x0000_s7192" r:id="rId4" imgW="7565792" imgH="5432007" progId="Excel.Sheet.8">
                  <p:embed/>
                </p:oleObj>
              </mc:Choice>
              <mc:Fallback>
                <p:oleObj r:id="rId4" imgW="7565792" imgH="5432007" progId="Excel.Sheet.8">
                  <p:embed/>
                  <p:pic>
                    <p:nvPicPr>
                      <p:cNvPr id="0" name="Picture 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092200"/>
                        <a:ext cx="7569200" cy="543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72962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defRPr/>
            </a:pPr>
            <a:r>
              <a:rPr lang="en-US" dirty="0" smtClean="0"/>
              <a:t>Essay Parts: Eight Studies (</a:t>
            </a:r>
            <a:r>
              <a:rPr lang="en-US" i="1" dirty="0" smtClean="0"/>
              <a:t>N </a:t>
            </a:r>
            <a:r>
              <a:rPr lang="en-US" dirty="0" smtClean="0"/>
              <a:t>= 112) </a:t>
            </a:r>
            <a:endParaRPr lang="en-US" dirty="0"/>
          </a:p>
        </p:txBody>
      </p:sp>
      <p:graphicFrame>
        <p:nvGraphicFramePr>
          <p:cNvPr id="57347" name="Content Placeholder 3" descr="The bar chart shows five bars - one labeled &quot;Baseline&quot; with a value of 3.2, a bar labeled &quot;post phase 1&quot; with a value of 8.9, a bar labeled &quot;post phase 2&quot; with a value of 9.58, a bar labeled &quot;maintenance&quot; with a value of 8.25, and a bar labeled &quot;generalization&quot; with a value of 8.98." title="Bar chart showing essay parts for 112 essays across eight studies"/>
          <p:cNvGraphicFramePr>
            <a:graphicFrameLocks noGrp="1"/>
          </p:cNvGraphicFramePr>
          <p:nvPr>
            <p:ph sz="quarter" idx="1"/>
            <p:extLst>
              <p:ext uri="{D42A27DB-BD31-4B8C-83A1-F6EECF244321}">
                <p14:modId xmlns:p14="http://schemas.microsoft.com/office/powerpoint/2010/main" val="2602176184"/>
              </p:ext>
            </p:extLst>
          </p:nvPr>
        </p:nvGraphicFramePr>
        <p:xfrm>
          <a:off x="406400" y="1093788"/>
          <a:ext cx="7569200" cy="5427662"/>
        </p:xfrm>
        <a:graphic>
          <a:graphicData uri="http://schemas.openxmlformats.org/presentationml/2006/ole">
            <mc:AlternateContent xmlns:mc="http://schemas.openxmlformats.org/markup-compatibility/2006">
              <mc:Choice xmlns:v="urn:schemas-microsoft-com:vml" Requires="v">
                <p:oleObj spid="_x0000_s8216" name="Chart" r:id="rId4" imgW="7572275" imgH="5429120" progId="Excel.Sheet.8">
                  <p:embed/>
                </p:oleObj>
              </mc:Choice>
              <mc:Fallback>
                <p:oleObj name="Chart" r:id="rId4" imgW="7572275" imgH="5429120" progId="Excel.Sheet.8">
                  <p:embed/>
                  <p:pic>
                    <p:nvPicPr>
                      <p:cNvPr id="0" name="Picture 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093788"/>
                        <a:ext cx="7569200" cy="5427662"/>
                      </a:xfrm>
                      <a:prstGeom prst="rect">
                        <a:avLst/>
                      </a:prstGeom>
                      <a:noFill/>
                      <a:ln w="9525">
                        <a:solidFill>
                          <a:schemeClr val="tx1">
                            <a:alpha val="5098"/>
                          </a:schemeClr>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79766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pPr algn="ctr">
              <a:defRPr/>
            </a:pPr>
            <a:r>
              <a:rPr lang="en-US" dirty="0" smtClean="0"/>
              <a:t>Overall 8 Studies Essay Quality (</a:t>
            </a:r>
            <a:r>
              <a:rPr lang="en-US" i="1" dirty="0" smtClean="0"/>
              <a:t>N </a:t>
            </a:r>
            <a:r>
              <a:rPr lang="en-US" dirty="0" smtClean="0"/>
              <a:t>= 112)</a:t>
            </a:r>
            <a:endParaRPr lang="en-US" dirty="0"/>
          </a:p>
        </p:txBody>
      </p:sp>
      <p:graphicFrame>
        <p:nvGraphicFramePr>
          <p:cNvPr id="58371" name="Content Placeholder 3" descr="The bar chart shows four bars - a bar labeled &quot;baseline&quot; with a value of 2.585, a bar labeled &quot;post intervention&quot; with a value of 7.146, a bar labeled &quot;maintenance&quot; with a value of 6.77, and a bar labeled &quot;generalization&quot; with a value of 7.3." title="Bar chart showing essay quality for 112 essays across eight studies"/>
          <p:cNvGraphicFramePr>
            <a:graphicFrameLocks noGrp="1"/>
          </p:cNvGraphicFramePr>
          <p:nvPr>
            <p:ph sz="quarter" idx="1"/>
            <p:extLst>
              <p:ext uri="{D42A27DB-BD31-4B8C-83A1-F6EECF244321}">
                <p14:modId xmlns:p14="http://schemas.microsoft.com/office/powerpoint/2010/main" val="3833182406"/>
              </p:ext>
            </p:extLst>
          </p:nvPr>
        </p:nvGraphicFramePr>
        <p:xfrm>
          <a:off x="177800" y="1169988"/>
          <a:ext cx="8559800" cy="5351462"/>
        </p:xfrm>
        <a:graphic>
          <a:graphicData uri="http://schemas.openxmlformats.org/presentationml/2006/ole">
            <mc:AlternateContent xmlns:mc="http://schemas.openxmlformats.org/markup-compatibility/2006">
              <mc:Choice xmlns:v="urn:schemas-microsoft-com:vml" Requires="v">
                <p:oleObj spid="_x0000_s9240" name="Chart" r:id="rId4" imgW="8562875" imgH="5353137" progId="Excel.Sheet.8">
                  <p:embed/>
                </p:oleObj>
              </mc:Choice>
              <mc:Fallback>
                <p:oleObj name="Chart" r:id="rId4" imgW="8562875" imgH="5353137" progId="Excel.Sheet.8">
                  <p:embed/>
                  <p:pic>
                    <p:nvPicPr>
                      <p:cNvPr id="0" name="Picture 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169988"/>
                        <a:ext cx="8559800" cy="535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04800" y="6400800"/>
            <a:ext cx="83058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fontAlgn="base" hangingPunct="0">
              <a:spcBef>
                <a:spcPct val="0"/>
              </a:spcBef>
              <a:spcAft>
                <a:spcPct val="0"/>
              </a:spcAft>
              <a:defRPr/>
            </a:pPr>
            <a:r>
              <a:rPr lang="en-US" i="1" dirty="0">
                <a:solidFill>
                  <a:prstClr val="black"/>
                </a:solidFill>
              </a:rPr>
              <a:t>p &lt; .028 all baseline with post measure comparisons, Wilcoxon Tests</a:t>
            </a:r>
          </a:p>
        </p:txBody>
      </p:sp>
    </p:spTree>
    <p:extLst>
      <p:ext uri="{BB962C8B-B14F-4D97-AF65-F5344CB8AC3E}">
        <p14:creationId xmlns:p14="http://schemas.microsoft.com/office/powerpoint/2010/main" val="27147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normAutofit fontScale="90000"/>
          </a:bodyPr>
          <a:lstStyle/>
          <a:p>
            <a:pPr eaLnBrk="1" hangingPunct="1">
              <a:defRPr/>
            </a:pPr>
            <a:r>
              <a:rPr lang="en-US" sz="4000" dirty="0"/>
              <a:t>What we have learned, </a:t>
            </a:r>
            <a:br>
              <a:rPr lang="en-US" sz="4000" dirty="0"/>
            </a:br>
            <a:r>
              <a:rPr lang="en-US" sz="4000" dirty="0"/>
              <a:t>1979 - </a:t>
            </a:r>
            <a:r>
              <a:rPr lang="en-US" sz="4000" dirty="0" smtClean="0"/>
              <a:t>2014</a:t>
            </a:r>
            <a:endParaRPr lang="en-US" sz="4000" dirty="0"/>
          </a:p>
        </p:txBody>
      </p:sp>
      <p:sp>
        <p:nvSpPr>
          <p:cNvPr id="59395" name="AutoShape 5"/>
          <p:cNvSpPr>
            <a:spLocks noGrp="1" noChangeAspect="1" noChangeArrowheads="1"/>
          </p:cNvSpPr>
          <p:nvPr>
            <p:ph type="body" idx="1"/>
          </p:nvPr>
        </p:nvSpPr>
        <p:spPr>
          <a:xfrm>
            <a:off x="304800" y="1591974"/>
            <a:ext cx="8458200" cy="4724400"/>
          </a:xfrm>
        </p:spPr>
        <p:txBody>
          <a:bodyPr/>
          <a:lstStyle/>
          <a:p>
            <a:pPr eaLnBrk="1" hangingPunct="1">
              <a:lnSpc>
                <a:spcPct val="90000"/>
              </a:lnSpc>
            </a:pPr>
            <a:r>
              <a:rPr lang="en-US" altLang="en-US" i="1" dirty="0" smtClean="0">
                <a:latin typeface="Times New Roman" pitchFamily="18" charset="0"/>
                <a:cs typeface="Times New Roman" pitchFamily="18" charset="0"/>
              </a:rPr>
              <a:t>P</a:t>
            </a:r>
            <a:r>
              <a:rPr lang="en-US" altLang="en-US" dirty="0" smtClean="0">
                <a:latin typeface="Times New Roman" pitchFamily="18" charset="0"/>
                <a:cs typeface="Times New Roman" pitchFamily="18" charset="0"/>
              </a:rPr>
              <a:t>rioritize, </a:t>
            </a:r>
            <a:r>
              <a:rPr lang="en-US" altLang="en-US" i="1" dirty="0" smtClean="0">
                <a:latin typeface="Times New Roman" pitchFamily="18" charset="0"/>
                <a:cs typeface="Times New Roman" pitchFamily="18" charset="0"/>
              </a:rPr>
              <a:t>A</a:t>
            </a:r>
            <a:r>
              <a:rPr lang="en-US" altLang="en-US" dirty="0" smtClean="0">
                <a:latin typeface="Times New Roman" pitchFamily="18" charset="0"/>
                <a:cs typeface="Times New Roman" pitchFamily="18" charset="0"/>
              </a:rPr>
              <a:t>dapt, </a:t>
            </a:r>
            <a:r>
              <a:rPr lang="en-US" altLang="en-US" i="1" dirty="0" smtClean="0">
                <a:latin typeface="Times New Roman" pitchFamily="18" charset="0"/>
                <a:cs typeface="Times New Roman" pitchFamily="18" charset="0"/>
              </a:rPr>
              <a:t>S</a:t>
            </a:r>
            <a:r>
              <a:rPr lang="en-US" altLang="en-US" dirty="0" smtClean="0">
                <a:latin typeface="Times New Roman" pitchFamily="18" charset="0"/>
                <a:cs typeface="Times New Roman" pitchFamily="18" charset="0"/>
              </a:rPr>
              <a:t>ystematically Teach, </a:t>
            </a:r>
            <a:r>
              <a:rPr lang="en-US" altLang="en-US" i="1" dirty="0" smtClean="0">
                <a:latin typeface="Times New Roman" pitchFamily="18" charset="0"/>
                <a:cs typeface="Times New Roman" pitchFamily="18" charset="0"/>
              </a:rPr>
              <a:t>S</a:t>
            </a:r>
            <a:r>
              <a:rPr lang="en-US" altLang="en-US" dirty="0" smtClean="0">
                <a:latin typeface="Times New Roman" pitchFamily="18" charset="0"/>
                <a:cs typeface="Times New Roman" pitchFamily="18" charset="0"/>
              </a:rPr>
              <a:t>ystematically Evaluate</a:t>
            </a:r>
          </a:p>
          <a:p>
            <a:pPr eaLnBrk="1" hangingPunct="1">
              <a:lnSpc>
                <a:spcPct val="90000"/>
              </a:lnSpc>
            </a:pPr>
            <a:r>
              <a:rPr lang="en-US" altLang="en-US" dirty="0" smtClean="0">
                <a:latin typeface="Times New Roman" pitchFamily="18" charset="0"/>
                <a:cs typeface="Times New Roman" pitchFamily="18" charset="0"/>
              </a:rPr>
              <a:t>Teach </a:t>
            </a:r>
            <a:r>
              <a:rPr lang="en-US" altLang="en-US" i="1" dirty="0" smtClean="0">
                <a:latin typeface="Times New Roman" pitchFamily="18" charset="0"/>
                <a:cs typeface="Times New Roman" pitchFamily="18" charset="0"/>
              </a:rPr>
              <a:t>directly and intensively </a:t>
            </a:r>
            <a:r>
              <a:rPr lang="en-US" altLang="en-US" dirty="0" smtClean="0">
                <a:latin typeface="Times New Roman" pitchFamily="18" charset="0"/>
                <a:cs typeface="Times New Roman" pitchFamily="18" charset="0"/>
              </a:rPr>
              <a:t>the content/skills/concepts to be learned</a:t>
            </a:r>
          </a:p>
          <a:p>
            <a:pPr eaLnBrk="1" hangingPunct="1">
              <a:lnSpc>
                <a:spcPct val="90000"/>
              </a:lnSpc>
            </a:pPr>
            <a:r>
              <a:rPr lang="en-US" altLang="en-US" dirty="0" smtClean="0">
                <a:latin typeface="Times New Roman" pitchFamily="18" charset="0"/>
                <a:cs typeface="Times New Roman" pitchFamily="18" charset="0"/>
              </a:rPr>
              <a:t>Teach students to </a:t>
            </a:r>
            <a:r>
              <a:rPr lang="en-US" altLang="en-US" i="1" dirty="0" smtClean="0">
                <a:latin typeface="Times New Roman" pitchFamily="18" charset="0"/>
                <a:cs typeface="Times New Roman" pitchFamily="18" charset="0"/>
              </a:rPr>
              <a:t>attend more carefully, </a:t>
            </a:r>
            <a:r>
              <a:rPr lang="en-US" altLang="en-US" dirty="0" smtClean="0">
                <a:latin typeface="Times New Roman" pitchFamily="18" charset="0"/>
                <a:cs typeface="Times New Roman" pitchFamily="18" charset="0"/>
              </a:rPr>
              <a:t>and </a:t>
            </a:r>
            <a:r>
              <a:rPr lang="en-US" altLang="en-US" i="1" dirty="0" smtClean="0">
                <a:latin typeface="Times New Roman" pitchFamily="18" charset="0"/>
                <a:cs typeface="Times New Roman" pitchFamily="18" charset="0"/>
              </a:rPr>
              <a:t>think more systematically </a:t>
            </a:r>
            <a:r>
              <a:rPr lang="en-US" altLang="en-US" dirty="0" smtClean="0">
                <a:latin typeface="Times New Roman" pitchFamily="18" charset="0"/>
                <a:cs typeface="Times New Roman" pitchFamily="18" charset="0"/>
              </a:rPr>
              <a:t>through information to be learned</a:t>
            </a:r>
          </a:p>
          <a:p>
            <a:pPr eaLnBrk="1" hangingPunct="1">
              <a:lnSpc>
                <a:spcPct val="90000"/>
              </a:lnSpc>
            </a:pPr>
            <a:r>
              <a:rPr lang="en-US" altLang="en-US" dirty="0" smtClean="0">
                <a:latin typeface="Times New Roman" pitchFamily="18" charset="0"/>
                <a:cs typeface="Times New Roman" pitchFamily="18" charset="0"/>
              </a:rPr>
              <a:t>Use structure, clarity, redundancy, enthusiasm, appropriate pace; maximize engagement. Monitor outcomes frequently and be ready to change your approach.</a:t>
            </a:r>
          </a:p>
          <a:p>
            <a:pPr eaLnBrk="1" hangingPunct="1">
              <a:lnSpc>
                <a:spcPct val="90000"/>
              </a:lnSpc>
            </a:pPr>
            <a:r>
              <a:rPr lang="en-US" altLang="en-US" dirty="0" smtClean="0">
                <a:latin typeface="Times New Roman" pitchFamily="18" charset="0"/>
                <a:cs typeface="Times New Roman" pitchFamily="18" charset="0"/>
              </a:rPr>
              <a:t>That we learn best by doing; and that our experience informs our understanding.</a:t>
            </a:r>
          </a:p>
          <a:p>
            <a:pPr eaLnBrk="1" hangingPunct="1">
              <a:lnSpc>
                <a:spcPct val="90000"/>
              </a:lnSpc>
            </a:pPr>
            <a:r>
              <a:rPr lang="en-US" altLang="en-US" dirty="0" smtClean="0">
                <a:latin typeface="Times New Roman" pitchFamily="18" charset="0"/>
                <a:cs typeface="Times New Roman" pitchFamily="18" charset="0"/>
              </a:rPr>
              <a:t>Persevere, persevere, persevere, persevere</a:t>
            </a:r>
          </a:p>
          <a:p>
            <a:pPr eaLnBrk="1" hangingPunct="1">
              <a:lnSpc>
                <a:spcPct val="90000"/>
              </a:lnSpc>
            </a:pPr>
            <a:r>
              <a:rPr lang="en-US" altLang="en-US" b="1" dirty="0" smtClean="0"/>
              <a:t>Every Day Is a Gift - That's Why They Call It "The Present"</a:t>
            </a:r>
            <a:endParaRPr lang="en-US" altLang="en-US" dirty="0" smtClean="0">
              <a:latin typeface="Times New Roman" pitchFamily="18" charset="0"/>
              <a:cs typeface="Times New Roman" pitchFamily="18" charset="0"/>
            </a:endParaRPr>
          </a:p>
          <a:p>
            <a:pPr eaLnBrk="1" hangingPunct="1">
              <a:lnSpc>
                <a:spcPct val="90000"/>
              </a:lnSpc>
            </a:pPr>
            <a:endParaRPr lang="en-US" altLang="en-US" sz="2800" dirty="0" smtClean="0"/>
          </a:p>
        </p:txBody>
      </p:sp>
      <p:pic>
        <p:nvPicPr>
          <p:cNvPr id="59397" name="Picture 7" title="Cartoon of a female teac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28600"/>
            <a:ext cx="105727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6" title="Cartoon of a male teac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228600"/>
            <a:ext cx="887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562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lstStyle/>
          <a:p>
            <a:pPr>
              <a:defRPr/>
            </a:pPr>
            <a:r>
              <a:rPr lang="en-US" dirty="0" smtClean="0"/>
              <a:t>Where have we come as a field; where are we going?</a:t>
            </a:r>
            <a:endParaRPr lang="en-US" dirty="0"/>
          </a:p>
        </p:txBody>
      </p:sp>
      <p:sp>
        <p:nvSpPr>
          <p:cNvPr id="79875" name="Content Placeholder 2"/>
          <p:cNvSpPr>
            <a:spLocks noGrp="1"/>
          </p:cNvSpPr>
          <p:nvPr>
            <p:ph sz="quarter" idx="1"/>
          </p:nvPr>
        </p:nvSpPr>
        <p:spPr>
          <a:xfrm>
            <a:off x="457200" y="1524000"/>
            <a:ext cx="7467600" cy="4873625"/>
          </a:xfrm>
        </p:spPr>
        <p:txBody>
          <a:bodyPr/>
          <a:lstStyle/>
          <a:p>
            <a:r>
              <a:rPr lang="en-US" altLang="en-US" dirty="0" smtClean="0"/>
              <a:t>State of art and practice then and now</a:t>
            </a:r>
          </a:p>
          <a:p>
            <a:r>
              <a:rPr lang="en-US" altLang="en-US" dirty="0" smtClean="0"/>
              <a:t>Attitudes then and now</a:t>
            </a:r>
          </a:p>
          <a:p>
            <a:r>
              <a:rPr lang="en-US" altLang="en-US" dirty="0" smtClean="0"/>
              <a:t>The Future: Unresolved issues</a:t>
            </a:r>
          </a:p>
          <a:p>
            <a:pPr lvl="1"/>
            <a:r>
              <a:rPr lang="en-US" altLang="en-US" dirty="0" smtClean="0"/>
              <a:t>Instructional delivery</a:t>
            </a:r>
          </a:p>
          <a:p>
            <a:pPr lvl="1"/>
            <a:r>
              <a:rPr lang="en-US" altLang="en-US" dirty="0" smtClean="0"/>
              <a:t>General education, common core curriculum</a:t>
            </a:r>
          </a:p>
          <a:p>
            <a:pPr lvl="1"/>
            <a:r>
              <a:rPr lang="en-US" altLang="en-US" dirty="0" smtClean="0"/>
              <a:t>Role of special education teacher </a:t>
            </a:r>
          </a:p>
          <a:p>
            <a:pPr lvl="1"/>
            <a:r>
              <a:rPr lang="en-US" altLang="en-US" dirty="0" smtClean="0"/>
              <a:t>Role of RTI</a:t>
            </a:r>
          </a:p>
          <a:p>
            <a:pPr lvl="1"/>
            <a:r>
              <a:rPr lang="en-US" altLang="en-US" dirty="0" smtClean="0"/>
              <a:t>Future research needs</a:t>
            </a:r>
          </a:p>
          <a:p>
            <a:endParaRPr lang="en-US" altLang="en-US" dirty="0" smtClean="0"/>
          </a:p>
        </p:txBody>
      </p:sp>
      <p:pic>
        <p:nvPicPr>
          <p:cNvPr id="79877" name="Picture 6" title="Cartoon of a man with a thought bubble by his head with a question mark inside the bub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914400"/>
            <a:ext cx="1873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5" title="Image of a man working at a des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105400"/>
            <a:ext cx="18272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07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A Few Memorable Illustrations</a:t>
            </a:r>
            <a:endParaRPr lang="en-US" dirty="0"/>
          </a:p>
        </p:txBody>
      </p:sp>
      <p:sp>
        <p:nvSpPr>
          <p:cNvPr id="28675" name="Content Placeholder 4"/>
          <p:cNvSpPr>
            <a:spLocks noGrp="1"/>
          </p:cNvSpPr>
          <p:nvPr>
            <p:ph sz="quarter" idx="1"/>
          </p:nvPr>
        </p:nvSpPr>
        <p:spPr/>
        <p:txBody>
          <a:bodyPr/>
          <a:lstStyle/>
          <a:p>
            <a:pPr eaLnBrk="1" hangingPunct="1"/>
            <a:r>
              <a:rPr lang="en-US" altLang="en-US" dirty="0" smtClean="0"/>
              <a:t>Tom’s Dissertation – </a:t>
            </a:r>
          </a:p>
          <a:p>
            <a:pPr lvl="1" eaLnBrk="1" hangingPunct="1"/>
            <a:r>
              <a:rPr lang="en-US" altLang="en-US" dirty="0" smtClean="0"/>
              <a:t>What students did was more important than how they were labeled</a:t>
            </a:r>
          </a:p>
          <a:p>
            <a:pPr eaLnBrk="1" hangingPunct="1"/>
            <a:r>
              <a:rPr lang="en-US" altLang="en-US" dirty="0" smtClean="0"/>
              <a:t>Margo’s Dissertation –</a:t>
            </a:r>
          </a:p>
          <a:p>
            <a:pPr lvl="1" eaLnBrk="1" hangingPunct="1"/>
            <a:r>
              <a:rPr lang="en-US" altLang="en-US" dirty="0" smtClean="0"/>
              <a:t>Students with learning disabilities REALLY learned.</a:t>
            </a:r>
          </a:p>
          <a:p>
            <a:pPr lvl="1" eaLnBrk="1" hangingPunct="1">
              <a:buFont typeface="Wingdings 2" pitchFamily="18" charset="2"/>
              <a:buNone/>
            </a:pPr>
            <a:r>
              <a:rPr lang="en-US" altLang="en-US" dirty="0" smtClean="0"/>
              <a:t>General topics sustained us throughout our careers with replication, extension and adaptations</a:t>
            </a:r>
          </a:p>
        </p:txBody>
      </p:sp>
    </p:spTree>
    <p:extLst>
      <p:ext uri="{BB962C8B-B14F-4D97-AF65-F5344CB8AC3E}">
        <p14:creationId xmlns:p14="http://schemas.microsoft.com/office/powerpoint/2010/main" val="2291353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State of art and practice, now and then</a:t>
            </a:r>
            <a:endParaRPr lang="en-US" dirty="0"/>
          </a:p>
        </p:txBody>
      </p:sp>
      <p:sp>
        <p:nvSpPr>
          <p:cNvPr id="80899" name="Content Placeholder 4"/>
          <p:cNvSpPr>
            <a:spLocks noGrp="1"/>
          </p:cNvSpPr>
          <p:nvPr>
            <p:ph sz="quarter" idx="2"/>
          </p:nvPr>
        </p:nvSpPr>
        <p:spPr>
          <a:xfrm>
            <a:off x="304800" y="2362200"/>
            <a:ext cx="3962400" cy="3886200"/>
          </a:xfrm>
        </p:spPr>
        <p:txBody>
          <a:bodyPr/>
          <a:lstStyle/>
          <a:p>
            <a:r>
              <a:rPr lang="en-US" altLang="en-US" sz="2000" smtClean="0"/>
              <a:t>“Process” assessment and training</a:t>
            </a:r>
          </a:p>
          <a:p>
            <a:r>
              <a:rPr lang="en-US" altLang="en-US" sz="2000" smtClean="0"/>
              <a:t>Theoretically-based instructional models: e.g., Kephart, Barsch, Doman-Delacato</a:t>
            </a:r>
          </a:p>
          <a:p>
            <a:r>
              <a:rPr lang="en-US" altLang="en-US" sz="2000" smtClean="0"/>
              <a:t>Beginnings of ABA</a:t>
            </a:r>
          </a:p>
          <a:p>
            <a:r>
              <a:rPr lang="en-US" altLang="en-US" sz="2000" smtClean="0"/>
              <a:t>Beginning work in attention, memory, cognition </a:t>
            </a:r>
          </a:p>
          <a:p>
            <a:r>
              <a:rPr lang="en-US" altLang="en-US" sz="2000" smtClean="0"/>
              <a:t>Beginning professional literature</a:t>
            </a:r>
          </a:p>
        </p:txBody>
      </p:sp>
      <p:sp>
        <p:nvSpPr>
          <p:cNvPr id="80900" name="Content Placeholder 6"/>
          <p:cNvSpPr>
            <a:spLocks noGrp="1"/>
          </p:cNvSpPr>
          <p:nvPr>
            <p:ph sz="quarter" idx="4"/>
          </p:nvPr>
        </p:nvSpPr>
        <p:spPr/>
        <p:txBody>
          <a:bodyPr/>
          <a:lstStyle/>
          <a:p>
            <a:r>
              <a:rPr lang="en-US" altLang="en-US" sz="2000" dirty="0" smtClean="0"/>
              <a:t>Focus on evidence-based practice</a:t>
            </a:r>
          </a:p>
          <a:p>
            <a:r>
              <a:rPr lang="en-US" altLang="en-US" sz="2000" dirty="0" smtClean="0"/>
              <a:t>Focus on authentic tasks, real-life settings</a:t>
            </a:r>
          </a:p>
          <a:p>
            <a:r>
              <a:rPr lang="en-US" altLang="en-US" sz="2000" dirty="0" smtClean="0"/>
              <a:t>Explosion of research in cognitive, behavioral domains</a:t>
            </a:r>
          </a:p>
          <a:p>
            <a:r>
              <a:rPr lang="en-US" altLang="en-US" sz="2000" dirty="0" smtClean="0"/>
              <a:t>New research synthesis procedures</a:t>
            </a:r>
          </a:p>
          <a:p>
            <a:r>
              <a:rPr lang="en-US" altLang="en-US" sz="2000" dirty="0" smtClean="0"/>
              <a:t>New instructional practices, e.g., RTI</a:t>
            </a:r>
          </a:p>
          <a:p>
            <a:r>
              <a:rPr lang="en-US" altLang="en-US" sz="2000" dirty="0" smtClean="0"/>
              <a:t>A large professional literature on best practice</a:t>
            </a:r>
          </a:p>
        </p:txBody>
      </p:sp>
      <p:sp>
        <p:nvSpPr>
          <p:cNvPr id="80901" name="Text Placeholder 3"/>
          <p:cNvSpPr>
            <a:spLocks noGrp="1"/>
          </p:cNvSpPr>
          <p:nvPr>
            <p:ph type="body" sz="quarter" idx="1"/>
          </p:nvPr>
        </p:nvSpPr>
        <p:spPr>
          <a:xfrm>
            <a:off x="457200" y="1570038"/>
            <a:ext cx="3657600" cy="658812"/>
          </a:xfrm>
        </p:spPr>
        <p:txBody>
          <a:bodyPr/>
          <a:lstStyle/>
          <a:p>
            <a:r>
              <a:rPr lang="en-US" altLang="en-US" smtClean="0"/>
              <a:t>1970s</a:t>
            </a:r>
          </a:p>
        </p:txBody>
      </p:sp>
      <p:sp>
        <p:nvSpPr>
          <p:cNvPr id="80902" name="Text Placeholder 5"/>
          <p:cNvSpPr>
            <a:spLocks noGrp="1"/>
          </p:cNvSpPr>
          <p:nvPr>
            <p:ph type="body" sz="quarter" idx="3"/>
          </p:nvPr>
        </p:nvSpPr>
        <p:spPr>
          <a:xfrm>
            <a:off x="4343400" y="1570038"/>
            <a:ext cx="3657600" cy="658812"/>
          </a:xfrm>
        </p:spPr>
        <p:txBody>
          <a:bodyPr/>
          <a:lstStyle/>
          <a:p>
            <a:r>
              <a:rPr lang="en-US" altLang="en-US" smtClean="0"/>
              <a:t>2010s</a:t>
            </a:r>
          </a:p>
        </p:txBody>
      </p:sp>
    </p:spTree>
    <p:extLst>
      <p:ext uri="{BB962C8B-B14F-4D97-AF65-F5344CB8AC3E}">
        <p14:creationId xmlns:p14="http://schemas.microsoft.com/office/powerpoint/2010/main" val="951411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7467600" cy="731838"/>
          </a:xfrm>
        </p:spPr>
        <p:txBody>
          <a:bodyPr/>
          <a:lstStyle/>
          <a:p>
            <a:pPr algn="ctr">
              <a:defRPr/>
            </a:pPr>
            <a:r>
              <a:rPr lang="en-US" dirty="0" smtClean="0"/>
              <a:t>Empirical research: then and now</a:t>
            </a:r>
            <a:endParaRPr lang="en-US" dirty="0"/>
          </a:p>
        </p:txBody>
      </p:sp>
      <p:graphicFrame>
        <p:nvGraphicFramePr>
          <p:cNvPr id="81922" name="Chart 1" descr="The chart has four bars - a set of two bars for the years 1970 and prior that show ABA-disabilities with a value of 43 and cognitive strategies with a value of 55 and another set of two bars for the years 2014 and prior that show ABA-disabilities with a value of 24,200 and cognitive strategies with a value of 24,000." title="Bar chart showing empirical research then and now"/>
          <p:cNvGraphicFramePr>
            <a:graphicFrameLocks/>
          </p:cNvGraphicFramePr>
          <p:nvPr>
            <p:extLst>
              <p:ext uri="{D42A27DB-BD31-4B8C-83A1-F6EECF244321}">
                <p14:modId xmlns:p14="http://schemas.microsoft.com/office/powerpoint/2010/main" val="190318032"/>
              </p:ext>
            </p:extLst>
          </p:nvPr>
        </p:nvGraphicFramePr>
        <p:xfrm>
          <a:off x="787400" y="1320800"/>
          <a:ext cx="7645400" cy="5435600"/>
        </p:xfrm>
        <a:graphic>
          <a:graphicData uri="http://schemas.openxmlformats.org/presentationml/2006/ole">
            <mc:AlternateContent xmlns:mc="http://schemas.openxmlformats.org/markup-compatibility/2006">
              <mc:Choice xmlns:v="urn:schemas-microsoft-com:vml" Requires="v">
                <p:oleObj spid="_x0000_s108567" r:id="rId3" imgW="7645047" imgH="5432007" progId="Excel.Sheet.8">
                  <p:embed/>
                </p:oleObj>
              </mc:Choice>
              <mc:Fallback>
                <p:oleObj r:id="rId3" imgW="7645047" imgH="5432007" progId="Excel.Sheet.8">
                  <p:embed/>
                  <p:pic>
                    <p:nvPicPr>
                      <p:cNvPr id="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 y="1320800"/>
                        <a:ext cx="7645400" cy="543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057627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79438"/>
          </a:xfrm>
        </p:spPr>
        <p:txBody>
          <a:bodyPr/>
          <a:lstStyle/>
          <a:p>
            <a:pPr>
              <a:defRPr/>
            </a:pPr>
            <a:r>
              <a:rPr lang="en-US" dirty="0" smtClean="0"/>
              <a:t>Growth of inclusive classrooms</a:t>
            </a:r>
            <a:endParaRPr lang="en-US" dirty="0"/>
          </a:p>
        </p:txBody>
      </p:sp>
      <p:pic>
        <p:nvPicPr>
          <p:cNvPr id="82947" name="Picture 1" title="Line graph showing growth of inclusive classrooms"/>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557213" y="1371600"/>
            <a:ext cx="7810500" cy="3675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948" name="Rectangle 3"/>
          <p:cNvSpPr>
            <a:spLocks noChangeArrowheads="1"/>
          </p:cNvSpPr>
          <p:nvPr/>
        </p:nvSpPr>
        <p:spPr bwMode="auto">
          <a:xfrm>
            <a:off x="762000" y="53340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r>
              <a:rPr lang="en-US" altLang="en-US" sz="1200" smtClean="0">
                <a:solidFill>
                  <a:prstClr val="black"/>
                </a:solidFill>
                <a:latin typeface="Arial" charset="0"/>
                <a:cs typeface="Arial" charset="0"/>
              </a:rPr>
              <a:t>Source: U.S. Department of Education, Office of Special Education Programs, Individuals with Disabilities Education Act (IDEA) database</a:t>
            </a:r>
          </a:p>
        </p:txBody>
      </p:sp>
    </p:spTree>
    <p:extLst>
      <p:ext uri="{BB962C8B-B14F-4D97-AF65-F5344CB8AC3E}">
        <p14:creationId xmlns:p14="http://schemas.microsoft.com/office/powerpoint/2010/main" val="6208185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dirty="0" smtClean="0"/>
              <a:t>On-time Graduation rate: </a:t>
            </a:r>
            <a:br>
              <a:rPr lang="en-US" dirty="0" smtClean="0"/>
            </a:br>
            <a:r>
              <a:rPr lang="en-US" dirty="0" smtClean="0"/>
              <a:t>students with disabilities</a:t>
            </a:r>
            <a:endParaRPr lang="en-US" dirty="0"/>
          </a:p>
        </p:txBody>
      </p:sp>
      <p:graphicFrame>
        <p:nvGraphicFramePr>
          <p:cNvPr id="83971" name="Chart 4" descr="The chart has six bars - a bar for 1994 showing approximately 51% graduating on time, a bar for 1995 showing approximately 52% graduating on time, a bar for 1996 showing approximately 53% graduating on time, a bar for 1997 showing approximately 54% graduating on time, a bar for 1998 showing approximately 55.5% graduating on time, and a bar for 2012 showing approximately 61% graduating on time." title="Bar chart showing on-time graduation rate for students with disabilities"/>
          <p:cNvGraphicFramePr>
            <a:graphicFrameLocks/>
          </p:cNvGraphicFramePr>
          <p:nvPr>
            <p:extLst>
              <p:ext uri="{D42A27DB-BD31-4B8C-83A1-F6EECF244321}">
                <p14:modId xmlns:p14="http://schemas.microsoft.com/office/powerpoint/2010/main" val="1319170723"/>
              </p:ext>
            </p:extLst>
          </p:nvPr>
        </p:nvGraphicFramePr>
        <p:xfrm>
          <a:off x="1320800" y="1473200"/>
          <a:ext cx="6197600" cy="4165600"/>
        </p:xfrm>
        <a:graphic>
          <a:graphicData uri="http://schemas.openxmlformats.org/presentationml/2006/ole">
            <mc:AlternateContent xmlns:mc="http://schemas.openxmlformats.org/markup-compatibility/2006">
              <mc:Choice xmlns:v="urn:schemas-microsoft-com:vml" Requires="v">
                <p:oleObj spid="_x0000_s109591" r:id="rId3" imgW="6194073" imgH="4163929" progId="Excel.Sheet.8">
                  <p:embed/>
                </p:oleObj>
              </mc:Choice>
              <mc:Fallback>
                <p:oleObj r:id="rId3" imgW="6194073" imgH="4163929" progId="Excel.Sheet.8">
                  <p:embed/>
                  <p:pic>
                    <p:nvPicPr>
                      <p:cNvPr id="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1473200"/>
                        <a:ext cx="6197600"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2" name="Rectangle 5"/>
          <p:cNvSpPr>
            <a:spLocks noChangeArrowheads="1"/>
          </p:cNvSpPr>
          <p:nvPr/>
        </p:nvSpPr>
        <p:spPr bwMode="auto">
          <a:xfrm>
            <a:off x="1295400" y="5486400"/>
            <a:ext cx="6553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r>
              <a:rPr lang="en-US" altLang="en-US" sz="1200" smtClean="0">
                <a:solidFill>
                  <a:prstClr val="black"/>
                </a:solidFill>
                <a:latin typeface="Arial" charset="0"/>
                <a:cs typeface="Arial" charset="0"/>
              </a:rPr>
              <a:t>U.S. Department of Education, OSERS, “Education Department Celebrates IDEA 25</a:t>
            </a:r>
            <a:r>
              <a:rPr lang="en-US" altLang="en-US" sz="1200" baseline="30000" smtClean="0">
                <a:solidFill>
                  <a:prstClr val="black"/>
                </a:solidFill>
                <a:latin typeface="Arial" charset="0"/>
                <a:cs typeface="Arial" charset="0"/>
              </a:rPr>
              <a:t>th</a:t>
            </a:r>
            <a:r>
              <a:rPr lang="en-US" altLang="en-US" sz="1200" smtClean="0">
                <a:solidFill>
                  <a:prstClr val="black"/>
                </a:solidFill>
                <a:latin typeface="Arial" charset="0"/>
                <a:cs typeface="Arial" charset="0"/>
              </a:rPr>
              <a:t> Anniversary: Progress Continues for Students with Disabilities,” press release, November 29, 2000.</a:t>
            </a:r>
          </a:p>
          <a:p>
            <a:pPr eaLnBrk="0" fontAlgn="base" hangingPunct="0">
              <a:spcBef>
                <a:spcPct val="0"/>
              </a:spcBef>
              <a:spcAft>
                <a:spcPct val="0"/>
              </a:spcAft>
            </a:pPr>
            <a:r>
              <a:rPr lang="en-US" altLang="en-US" sz="1200" smtClean="0">
                <a:solidFill>
                  <a:prstClr val="black"/>
                </a:solidFill>
                <a:latin typeface="Arial" charset="0"/>
                <a:cs typeface="Arial" charset="0"/>
              </a:rPr>
              <a:t>National Center for Education Statistics, U.S. Department of Education, 2014</a:t>
            </a:r>
          </a:p>
          <a:p>
            <a:pPr eaLnBrk="0" fontAlgn="base" hangingPunct="0">
              <a:spcBef>
                <a:spcPct val="0"/>
              </a:spcBef>
              <a:spcAft>
                <a:spcPct val="0"/>
              </a:spcAft>
            </a:pPr>
            <a:endParaRPr lang="en-US" altLang="en-US" sz="1200" smtClean="0">
              <a:solidFill>
                <a:prstClr val="black"/>
              </a:solidFill>
              <a:latin typeface="Arial" charset="0"/>
              <a:cs typeface="Arial" charset="0"/>
            </a:endParaRPr>
          </a:p>
        </p:txBody>
      </p:sp>
    </p:spTree>
    <p:extLst>
      <p:ext uri="{BB962C8B-B14F-4D97-AF65-F5344CB8AC3E}">
        <p14:creationId xmlns:p14="http://schemas.microsoft.com/office/powerpoint/2010/main" val="25300734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Some things haven’t changed much</a:t>
            </a:r>
            <a:endParaRPr lang="en-US" dirty="0"/>
          </a:p>
        </p:txBody>
      </p:sp>
      <p:sp>
        <p:nvSpPr>
          <p:cNvPr id="84995" name="Content Placeholder 2"/>
          <p:cNvSpPr>
            <a:spLocks noGrp="1"/>
          </p:cNvSpPr>
          <p:nvPr>
            <p:ph sz="quarter" idx="1"/>
          </p:nvPr>
        </p:nvSpPr>
        <p:spPr>
          <a:xfrm>
            <a:off x="457200" y="1600200"/>
            <a:ext cx="7467600" cy="4873625"/>
          </a:xfrm>
        </p:spPr>
        <p:txBody>
          <a:bodyPr/>
          <a:lstStyle/>
          <a:p>
            <a:r>
              <a:rPr lang="en-US" altLang="en-US" sz="2800" smtClean="0"/>
              <a:t>Teacher attitudes toward inclusion</a:t>
            </a:r>
          </a:p>
          <a:p>
            <a:pPr lvl="1"/>
            <a:r>
              <a:rPr lang="en-US" altLang="en-US" sz="2500" smtClean="0"/>
              <a:t>Survey synthesis 1: 1958-1996</a:t>
            </a:r>
          </a:p>
          <a:p>
            <a:pPr lvl="1"/>
            <a:r>
              <a:rPr lang="en-US" altLang="en-US" sz="2500" smtClean="0"/>
              <a:t>Survey synthesis 2: 1996-2010 </a:t>
            </a:r>
          </a:p>
        </p:txBody>
      </p:sp>
      <p:pic>
        <p:nvPicPr>
          <p:cNvPr id="84996" name="Picture 6" title="Image of a teacher helping a stud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1400"/>
            <a:ext cx="2906713"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959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algn="ctr">
              <a:defRPr/>
            </a:pPr>
            <a:r>
              <a:rPr lang="en-US" b="1" dirty="0" smtClean="0"/>
              <a:t>Results </a:t>
            </a:r>
            <a:r>
              <a:rPr lang="en-US" b="1" dirty="0"/>
              <a:t>Across all </a:t>
            </a:r>
            <a:r>
              <a:rPr lang="en-US" b="1" dirty="0" smtClean="0"/>
              <a:t>Surveys:</a:t>
            </a:r>
            <a:br>
              <a:rPr lang="en-US" b="1" dirty="0" smtClean="0"/>
            </a:br>
            <a:r>
              <a:rPr lang="en-US" b="1" dirty="0" smtClean="0"/>
              <a:t>1. 1958-1996: 28 surveys, </a:t>
            </a:r>
            <a:r>
              <a:rPr lang="en-US" b="1" i="1" dirty="0" smtClean="0"/>
              <a:t>n </a:t>
            </a:r>
            <a:r>
              <a:rPr lang="en-US" b="1" dirty="0" smtClean="0"/>
              <a:t>= 10,568</a:t>
            </a:r>
            <a:br>
              <a:rPr lang="en-US" b="1" dirty="0" smtClean="0"/>
            </a:br>
            <a:r>
              <a:rPr lang="en-US" b="1" dirty="0" smtClean="0"/>
              <a:t>2. 1997-2010: 40 surveys, </a:t>
            </a:r>
            <a:r>
              <a:rPr lang="en-US" b="1" i="1" dirty="0" smtClean="0"/>
              <a:t>n</a:t>
            </a:r>
            <a:r>
              <a:rPr lang="en-US" b="1" dirty="0" smtClean="0"/>
              <a:t> =   8,366</a:t>
            </a:r>
            <a:endParaRPr lang="en-US" b="1" dirty="0"/>
          </a:p>
        </p:txBody>
      </p:sp>
      <p:sp>
        <p:nvSpPr>
          <p:cNvPr id="86019" name="Content Placeholder 7"/>
          <p:cNvSpPr>
            <a:spLocks noGrp="1"/>
          </p:cNvSpPr>
          <p:nvPr>
            <p:ph sz="quarter" idx="1"/>
          </p:nvPr>
        </p:nvSpPr>
        <p:spPr>
          <a:xfrm>
            <a:off x="457200" y="1600200"/>
            <a:ext cx="3810000" cy="4572000"/>
          </a:xfrm>
        </p:spPr>
        <p:txBody>
          <a:bodyPr/>
          <a:lstStyle/>
          <a:p>
            <a:endParaRPr lang="en-US" altLang="en-US" smtClean="0"/>
          </a:p>
          <a:p>
            <a:endParaRPr lang="en-US" altLang="en-US" smtClean="0"/>
          </a:p>
          <a:p>
            <a:r>
              <a:rPr lang="en-US" altLang="en-US" smtClean="0"/>
              <a:t>overall support the concept of inclusion</a:t>
            </a:r>
          </a:p>
          <a:p>
            <a:r>
              <a:rPr lang="en-US" altLang="en-US" smtClean="0"/>
              <a:t>willing to teach students with disabilities</a:t>
            </a:r>
          </a:p>
          <a:p>
            <a:endParaRPr lang="en-US" altLang="en-US" smtClean="0"/>
          </a:p>
          <a:p>
            <a:r>
              <a:rPr lang="en-US" altLang="en-US" smtClean="0"/>
              <a:t>Higher agreement for more generally worded items of less intensity</a:t>
            </a:r>
          </a:p>
          <a:p>
            <a:endParaRPr lang="en-US" altLang="en-US" smtClean="0"/>
          </a:p>
          <a:p>
            <a:endParaRPr lang="en-US" altLang="en-US" smtClean="0"/>
          </a:p>
          <a:p>
            <a:endParaRPr lang="en-US" altLang="en-US" smtClean="0"/>
          </a:p>
        </p:txBody>
      </p:sp>
      <p:sp>
        <p:nvSpPr>
          <p:cNvPr id="9" name="Content Placeholder 8"/>
          <p:cNvSpPr>
            <a:spLocks noGrp="1"/>
          </p:cNvSpPr>
          <p:nvPr>
            <p:ph sz="quarter" idx="2"/>
          </p:nvPr>
        </p:nvSpPr>
        <p:spPr>
          <a:xfrm>
            <a:off x="4270375" y="1600200"/>
            <a:ext cx="3657600" cy="4648200"/>
          </a:xfrm>
        </p:spPr>
        <p:txBody>
          <a:bodyPr/>
          <a:lstStyle/>
          <a:p>
            <a:pPr marL="0" indent="0">
              <a:buFont typeface="Wingdings" pitchFamily="2" charset="2"/>
              <a:buNone/>
              <a:defRPr/>
            </a:pPr>
            <a:r>
              <a:rPr lang="en-US" b="1" dirty="0" smtClean="0"/>
              <a:t>1958-1996</a:t>
            </a:r>
            <a:r>
              <a:rPr lang="en-US" dirty="0" smtClean="0"/>
              <a:t>	</a:t>
            </a:r>
            <a:r>
              <a:rPr lang="en-US" b="1" dirty="0" smtClean="0"/>
              <a:t>1996-2010</a:t>
            </a:r>
          </a:p>
          <a:p>
            <a:pPr marL="0" indent="0">
              <a:buFont typeface="Wingdings" pitchFamily="2" charset="2"/>
              <a:buNone/>
              <a:defRPr/>
            </a:pPr>
            <a:r>
              <a:rPr lang="en-US" dirty="0"/>
              <a:t> </a:t>
            </a:r>
            <a:r>
              <a:rPr lang="en-US" dirty="0" smtClean="0"/>
              <a:t>   </a:t>
            </a:r>
          </a:p>
          <a:p>
            <a:pPr marL="0" indent="0">
              <a:buFont typeface="Wingdings" pitchFamily="2" charset="2"/>
              <a:buNone/>
              <a:defRPr/>
            </a:pPr>
            <a:r>
              <a:rPr lang="en-US" dirty="0"/>
              <a:t> </a:t>
            </a:r>
            <a:r>
              <a:rPr lang="en-US" dirty="0" smtClean="0"/>
              <a:t>    62.8%	65.0%</a:t>
            </a:r>
          </a:p>
          <a:p>
            <a:pPr marL="0" indent="0">
              <a:buFont typeface="Wingdings" pitchFamily="2" charset="2"/>
              <a:buNone/>
              <a:defRPr/>
            </a:pPr>
            <a:endParaRPr lang="en-US" dirty="0"/>
          </a:p>
          <a:p>
            <a:pPr marL="0" indent="0">
              <a:buFont typeface="Wingdings" pitchFamily="2" charset="2"/>
              <a:buNone/>
              <a:defRPr/>
            </a:pPr>
            <a:r>
              <a:rPr lang="en-US" dirty="0" smtClean="0"/>
              <a:t>     61.4%	54.4%</a:t>
            </a:r>
          </a:p>
          <a:p>
            <a:pPr marL="0" indent="0">
              <a:buFont typeface="Wingdings" pitchFamily="2" charset="2"/>
              <a:buNone/>
              <a:defRPr/>
            </a:pPr>
            <a:endParaRPr lang="en-US" dirty="0"/>
          </a:p>
          <a:p>
            <a:pPr>
              <a:defRPr/>
            </a:pPr>
            <a:endParaRPr lang="en-US" sz="2000" dirty="0" smtClean="0"/>
          </a:p>
          <a:p>
            <a:pPr>
              <a:defRPr/>
            </a:pPr>
            <a:r>
              <a:rPr lang="en-US" sz="2000" dirty="0" smtClean="0">
                <a:solidFill>
                  <a:srgbClr val="FF0000"/>
                </a:solidFill>
              </a:rPr>
              <a:t>General</a:t>
            </a:r>
            <a:r>
              <a:rPr lang="en-US" sz="2000" dirty="0" smtClean="0"/>
              <a:t>: “I support mainstreaming…”</a:t>
            </a:r>
          </a:p>
          <a:p>
            <a:pPr>
              <a:defRPr/>
            </a:pPr>
            <a:r>
              <a:rPr lang="en-US" sz="2000" dirty="0" smtClean="0"/>
              <a:t>Strong: “Total integration is a realistic goal…”</a:t>
            </a:r>
          </a:p>
          <a:p>
            <a:pPr marL="0" indent="0">
              <a:buFont typeface="Wingdings" pitchFamily="2" charset="2"/>
              <a:buNone/>
              <a:defRPr/>
            </a:pPr>
            <a:endParaRPr lang="en-US" dirty="0"/>
          </a:p>
        </p:txBody>
      </p:sp>
    </p:spTree>
    <p:extLst>
      <p:ext uri="{BB962C8B-B14F-4D97-AF65-F5344CB8AC3E}">
        <p14:creationId xmlns:p14="http://schemas.microsoft.com/office/powerpoint/2010/main" val="24598439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81000"/>
            <a:ext cx="8162925" cy="717550"/>
          </a:xfrm>
        </p:spPr>
        <p:txBody>
          <a:bodyPr>
            <a:normAutofit fontScale="90000"/>
          </a:bodyPr>
          <a:lstStyle/>
          <a:p>
            <a:pPr algn="ctr">
              <a:defRPr/>
            </a:pPr>
            <a:r>
              <a:rPr lang="en-US" sz="4000" b="1" dirty="0" smtClean="0">
                <a:solidFill>
                  <a:schemeClr val="accent2"/>
                </a:solidFill>
              </a:rPr>
              <a:t>Strong Support </a:t>
            </a:r>
            <a:r>
              <a:rPr lang="en-US" sz="4000" b="1" dirty="0">
                <a:solidFill>
                  <a:schemeClr val="accent2"/>
                </a:solidFill>
              </a:rPr>
              <a:t>for Inclusion, 1971-1996</a:t>
            </a:r>
          </a:p>
        </p:txBody>
      </p:sp>
      <p:graphicFrame>
        <p:nvGraphicFramePr>
          <p:cNvPr id="87043" name="Object 3" title="Scatterplot showing support for inclusion from 1971 to 1996"/>
          <p:cNvGraphicFramePr>
            <a:graphicFrameLocks noGrp="1" noChangeAspect="1"/>
          </p:cNvGraphicFramePr>
          <p:nvPr>
            <p:ph type="chart" idx="1"/>
            <p:extLst>
              <p:ext uri="{D42A27DB-BD31-4B8C-83A1-F6EECF244321}">
                <p14:modId xmlns:p14="http://schemas.microsoft.com/office/powerpoint/2010/main" val="1141902794"/>
              </p:ext>
            </p:extLst>
          </p:nvPr>
        </p:nvGraphicFramePr>
        <p:xfrm>
          <a:off x="457200" y="1600200"/>
          <a:ext cx="8228013" cy="4530725"/>
        </p:xfrm>
        <a:graphic>
          <a:graphicData uri="http://schemas.openxmlformats.org/presentationml/2006/ole">
            <mc:AlternateContent xmlns:mc="http://schemas.openxmlformats.org/markup-compatibility/2006">
              <mc:Choice xmlns:v="urn:schemas-microsoft-com:vml" Requires="v">
                <p:oleObj spid="_x0000_s110634" name="Chart" r:id="rId3" imgW="7772400" imgH="4114800" progId="MSGraph.Chart.8">
                  <p:embed followColorScheme="full"/>
                </p:oleObj>
              </mc:Choice>
              <mc:Fallback>
                <p:oleObj name="Chart" r:id="rId3" imgW="7772400" imgH="4114800" progId="MSGraph.Chart.8">
                  <p:embed followColorScheme="full"/>
                  <p:pic>
                    <p:nvPicPr>
                      <p:cNvPr id="0" name="Picture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228013" cy="453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4" name="Object 4" title="Scatterplot showing support for inclusion from 1971 through 1996"/>
          <p:cNvGraphicFramePr>
            <a:graphicFrameLocks noChangeAspect="1"/>
          </p:cNvGraphicFramePr>
          <p:nvPr>
            <p:extLst>
              <p:ext uri="{D42A27DB-BD31-4B8C-83A1-F6EECF244321}">
                <p14:modId xmlns:p14="http://schemas.microsoft.com/office/powerpoint/2010/main" val="218612329"/>
              </p:ext>
            </p:extLst>
          </p:nvPr>
        </p:nvGraphicFramePr>
        <p:xfrm>
          <a:off x="0" y="1295400"/>
          <a:ext cx="9144000" cy="4957763"/>
        </p:xfrm>
        <a:graphic>
          <a:graphicData uri="http://schemas.openxmlformats.org/presentationml/2006/ole">
            <mc:AlternateContent xmlns:mc="http://schemas.openxmlformats.org/markup-compatibility/2006">
              <mc:Choice xmlns:v="urn:schemas-microsoft-com:vml" Requires="v">
                <p:oleObj spid="_x0000_s110635" name="Chart" r:id="rId5" imgW="7772400" imgH="4114800" progId="MSGraph.Chart.8">
                  <p:embed followColorScheme="full"/>
                </p:oleObj>
              </mc:Choice>
              <mc:Fallback>
                <p:oleObj name="Chart" r:id="rId5" imgW="7772400" imgH="4114800" progId="MSGraph.Chart.8">
                  <p:embed followColorScheme="full"/>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95400"/>
                        <a:ext cx="9144000"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019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349250"/>
            <a:ext cx="8162925" cy="641350"/>
          </a:xfrm>
        </p:spPr>
        <p:txBody>
          <a:bodyPr>
            <a:normAutofit fontScale="90000"/>
          </a:bodyPr>
          <a:lstStyle/>
          <a:p>
            <a:pPr algn="ctr">
              <a:defRPr/>
            </a:pPr>
            <a:r>
              <a:rPr lang="en-US" sz="4000" b="1" dirty="0" smtClean="0">
                <a:solidFill>
                  <a:schemeClr val="accent2"/>
                </a:solidFill>
              </a:rPr>
              <a:t>General and Strong Support </a:t>
            </a:r>
            <a:r>
              <a:rPr lang="en-US" sz="4000" b="1" dirty="0">
                <a:solidFill>
                  <a:schemeClr val="accent2"/>
                </a:solidFill>
              </a:rPr>
              <a:t>for Inclusion, 1971-1996</a:t>
            </a:r>
          </a:p>
        </p:txBody>
      </p:sp>
      <p:graphicFrame>
        <p:nvGraphicFramePr>
          <p:cNvPr id="88067" name="Object 3" title="Scatterplot showing general and strong support for inclusion from 1971 through 1996"/>
          <p:cNvGraphicFramePr>
            <a:graphicFrameLocks noGrp="1" noChangeAspect="1"/>
          </p:cNvGraphicFramePr>
          <p:nvPr>
            <p:ph type="chart" idx="1"/>
            <p:extLst>
              <p:ext uri="{D42A27DB-BD31-4B8C-83A1-F6EECF244321}">
                <p14:modId xmlns:p14="http://schemas.microsoft.com/office/powerpoint/2010/main" val="4178529488"/>
              </p:ext>
            </p:extLst>
          </p:nvPr>
        </p:nvGraphicFramePr>
        <p:xfrm>
          <a:off x="457200" y="1600200"/>
          <a:ext cx="8228013" cy="4530725"/>
        </p:xfrm>
        <a:graphic>
          <a:graphicData uri="http://schemas.openxmlformats.org/presentationml/2006/ole">
            <mc:AlternateContent xmlns:mc="http://schemas.openxmlformats.org/markup-compatibility/2006">
              <mc:Choice xmlns:v="urn:schemas-microsoft-com:vml" Requires="v">
                <p:oleObj spid="_x0000_s111658" name="Chart" r:id="rId3" imgW="7772400" imgH="4114800" progId="MSGraph.Chart.8">
                  <p:embed followColorScheme="full"/>
                </p:oleObj>
              </mc:Choice>
              <mc:Fallback>
                <p:oleObj name="Chart" r:id="rId3" imgW="7772400" imgH="4114800" progId="MSGraph.Chart.8">
                  <p:embed followColorScheme="full"/>
                  <p:pic>
                    <p:nvPicPr>
                      <p:cNvPr id="0" name="Picture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228013" cy="453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8" name="Object 4" title="Scatterplot showing general and strong support for inclusion from 1971 through 1996"/>
          <p:cNvGraphicFramePr>
            <a:graphicFrameLocks noChangeAspect="1"/>
          </p:cNvGraphicFramePr>
          <p:nvPr>
            <p:extLst>
              <p:ext uri="{D42A27DB-BD31-4B8C-83A1-F6EECF244321}">
                <p14:modId xmlns:p14="http://schemas.microsoft.com/office/powerpoint/2010/main" val="3446324565"/>
              </p:ext>
            </p:extLst>
          </p:nvPr>
        </p:nvGraphicFramePr>
        <p:xfrm>
          <a:off x="0" y="1219200"/>
          <a:ext cx="9144000" cy="5486400"/>
        </p:xfrm>
        <a:graphic>
          <a:graphicData uri="http://schemas.openxmlformats.org/presentationml/2006/ole">
            <mc:AlternateContent xmlns:mc="http://schemas.openxmlformats.org/markup-compatibility/2006">
              <mc:Choice xmlns:v="urn:schemas-microsoft-com:vml" Requires="v">
                <p:oleObj spid="_x0000_s111659" name="Chart" r:id="rId5" imgW="7772400" imgH="4114800" progId="MSGraph.Chart.8">
                  <p:embed followColorScheme="full"/>
                </p:oleObj>
              </mc:Choice>
              <mc:Fallback>
                <p:oleObj name="Chart" r:id="rId5" imgW="7772400" imgH="4114800" progId="MSGraph.Chart.8">
                  <p:embed followColorScheme="full"/>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19200"/>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9668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8162925" cy="641350"/>
          </a:xfrm>
        </p:spPr>
        <p:txBody>
          <a:bodyPr>
            <a:normAutofit fontScale="90000"/>
          </a:bodyPr>
          <a:lstStyle/>
          <a:p>
            <a:pPr algn="ctr">
              <a:defRPr/>
            </a:pPr>
            <a:r>
              <a:rPr lang="en-US" sz="4000" b="1" dirty="0" smtClean="0"/>
              <a:t>Strong Support </a:t>
            </a:r>
            <a:r>
              <a:rPr lang="en-US" sz="4000" b="1" dirty="0"/>
              <a:t>for Inclusion, 1997-2010</a:t>
            </a:r>
          </a:p>
        </p:txBody>
      </p:sp>
      <p:graphicFrame>
        <p:nvGraphicFramePr>
          <p:cNvPr id="89091" name="Object 4" title="Scatterplot showing strong support for inclusion from 1997 through 2010"/>
          <p:cNvGraphicFramePr>
            <a:graphicFrameLocks noGrp="1" noChangeAspect="1"/>
          </p:cNvGraphicFramePr>
          <p:nvPr>
            <p:ph idx="1"/>
            <p:extLst>
              <p:ext uri="{D42A27DB-BD31-4B8C-83A1-F6EECF244321}">
                <p14:modId xmlns:p14="http://schemas.microsoft.com/office/powerpoint/2010/main" val="1144155676"/>
              </p:ext>
            </p:extLst>
          </p:nvPr>
        </p:nvGraphicFramePr>
        <p:xfrm>
          <a:off x="0" y="1066800"/>
          <a:ext cx="8991600" cy="5257800"/>
        </p:xfrm>
        <a:graphic>
          <a:graphicData uri="http://schemas.openxmlformats.org/presentationml/2006/ole">
            <mc:AlternateContent xmlns:mc="http://schemas.openxmlformats.org/markup-compatibility/2006">
              <mc:Choice xmlns:v="urn:schemas-microsoft-com:vml" Requires="v">
                <p:oleObj spid="_x0000_s112662" name="Chart" r:id="rId3" imgW="6096000" imgH="4067262" progId="MSGraph.Chart.8">
                  <p:embed followColorScheme="full"/>
                </p:oleObj>
              </mc:Choice>
              <mc:Fallback>
                <p:oleObj name="Chart" r:id="rId3" imgW="6096000" imgH="4067262" progId="MSGraph.Chart.8">
                  <p:embed followColorScheme="full"/>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8991600"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496651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228600"/>
            <a:ext cx="8162925" cy="641350"/>
          </a:xfrm>
        </p:spPr>
        <p:txBody>
          <a:bodyPr>
            <a:normAutofit fontScale="90000"/>
          </a:bodyPr>
          <a:lstStyle/>
          <a:p>
            <a:pPr algn="ctr">
              <a:defRPr/>
            </a:pPr>
            <a:r>
              <a:rPr lang="en-US" sz="4000" b="1" dirty="0" smtClean="0"/>
              <a:t>General and Strong Support </a:t>
            </a:r>
            <a:r>
              <a:rPr lang="en-US" sz="4000" b="1" dirty="0"/>
              <a:t>for Inclusion, 1997-2010</a:t>
            </a:r>
          </a:p>
        </p:txBody>
      </p:sp>
      <p:graphicFrame>
        <p:nvGraphicFramePr>
          <p:cNvPr id="90115" name="Object 3" title="Scatterplot showing general and strong support for inclusion from 1997 through 2010"/>
          <p:cNvGraphicFramePr>
            <a:graphicFrameLocks noGrp="1" noChangeAspect="1"/>
          </p:cNvGraphicFramePr>
          <p:nvPr>
            <p:ph idx="1"/>
            <p:extLst>
              <p:ext uri="{D42A27DB-BD31-4B8C-83A1-F6EECF244321}">
                <p14:modId xmlns:p14="http://schemas.microsoft.com/office/powerpoint/2010/main" val="841813440"/>
              </p:ext>
            </p:extLst>
          </p:nvPr>
        </p:nvGraphicFramePr>
        <p:xfrm>
          <a:off x="0" y="1049338"/>
          <a:ext cx="8991600" cy="5275262"/>
        </p:xfrm>
        <a:graphic>
          <a:graphicData uri="http://schemas.openxmlformats.org/presentationml/2006/ole">
            <mc:AlternateContent xmlns:mc="http://schemas.openxmlformats.org/markup-compatibility/2006">
              <mc:Choice xmlns:v="urn:schemas-microsoft-com:vml" Requires="v">
                <p:oleObj spid="_x0000_s113686" name="Chart" r:id="rId3" imgW="6096000" imgH="4067262" progId="MSGraph.Chart.8">
                  <p:embed followColorScheme="full"/>
                </p:oleObj>
              </mc:Choice>
              <mc:Fallback>
                <p:oleObj name="Chart" r:id="rId3" imgW="6096000" imgH="4067262" progId="MSGraph.Chart.8">
                  <p:embed followColorScheme="full"/>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49338"/>
                        <a:ext cx="8991600" cy="5275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18251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5649913" cy="349250"/>
          </a:xfrm>
        </p:spPr>
        <p:txBody>
          <a:bodyPr>
            <a:normAutofit fontScale="90000"/>
          </a:bodyPr>
          <a:lstStyle/>
          <a:p>
            <a:pPr eaLnBrk="1" hangingPunct="1">
              <a:defRPr/>
            </a:pPr>
            <a:r>
              <a:rPr lang="en-US" dirty="0" smtClean="0"/>
              <a:t>USU Experiences (soft money positions)</a:t>
            </a:r>
            <a:endParaRPr lang="en-US" dirty="0"/>
          </a:p>
        </p:txBody>
      </p:sp>
      <p:sp>
        <p:nvSpPr>
          <p:cNvPr id="29699" name="Content Placeholder 2"/>
          <p:cNvSpPr>
            <a:spLocks noGrp="1"/>
          </p:cNvSpPr>
          <p:nvPr>
            <p:ph sz="quarter" idx="2"/>
          </p:nvPr>
        </p:nvSpPr>
        <p:spPr>
          <a:xfrm>
            <a:off x="457200" y="1143000"/>
            <a:ext cx="3657600" cy="5638800"/>
          </a:xfrm>
        </p:spPr>
        <p:txBody>
          <a:bodyPr/>
          <a:lstStyle/>
          <a:p>
            <a:pPr eaLnBrk="1" hangingPunct="1"/>
            <a:r>
              <a:rPr lang="en-US" altLang="en-US" sz="2000" dirty="0" smtClean="0"/>
              <a:t>While a post doc @ USU my office was an old bathroom! </a:t>
            </a:r>
          </a:p>
          <a:p>
            <a:pPr eaLnBrk="1" hangingPunct="1"/>
            <a:r>
              <a:rPr lang="en-US" altLang="en-US" sz="2000" dirty="0" smtClean="0"/>
              <a:t>Tutoring, test-taking skills; Early intervention meta-analysis</a:t>
            </a:r>
          </a:p>
          <a:p>
            <a:pPr eaLnBrk="1" hangingPunct="1"/>
            <a:r>
              <a:rPr lang="en-US" altLang="en-US" sz="2000" dirty="0" smtClean="0"/>
              <a:t>Karl White and Glen </a:t>
            </a:r>
            <a:r>
              <a:rPr lang="en-US" altLang="en-US" sz="2000" dirty="0" err="1" smtClean="0"/>
              <a:t>Casto</a:t>
            </a:r>
            <a:r>
              <a:rPr lang="en-US" altLang="en-US" sz="2000" dirty="0" smtClean="0"/>
              <a:t> said “go figure out how to synthesize single subject research”</a:t>
            </a:r>
          </a:p>
          <a:p>
            <a:pPr eaLnBrk="1" hangingPunct="1"/>
            <a:r>
              <a:rPr lang="en-US" altLang="en-US" sz="2000" dirty="0" smtClean="0"/>
              <a:t>We developed “PND” (percent of </a:t>
            </a:r>
            <a:r>
              <a:rPr lang="en-US" altLang="en-US" sz="2000" dirty="0" err="1" smtClean="0"/>
              <a:t>nonoverlapping</a:t>
            </a:r>
            <a:r>
              <a:rPr lang="en-US" altLang="en-US" sz="2000" dirty="0" smtClean="0"/>
              <a:t> data)</a:t>
            </a:r>
          </a:p>
          <a:p>
            <a:pPr lvl="1" eaLnBrk="1" hangingPunct="1"/>
            <a:r>
              <a:rPr lang="en-US" altLang="en-US" sz="2000" dirty="0" smtClean="0"/>
              <a:t>Widely used to synthesize </a:t>
            </a:r>
            <a:r>
              <a:rPr lang="en-US" altLang="en-US" sz="2000" i="1" dirty="0" smtClean="0"/>
              <a:t>N</a:t>
            </a:r>
            <a:r>
              <a:rPr lang="en-US" altLang="en-US" sz="2000" dirty="0" smtClean="0"/>
              <a:t>=1 research (over 50 syntheses)</a:t>
            </a:r>
          </a:p>
        </p:txBody>
      </p:sp>
      <p:pic>
        <p:nvPicPr>
          <p:cNvPr id="29703" name="Picture 7" descr="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6731" t="19415" r="3999" b="31519"/>
          <a:stretch>
            <a:fillRect/>
          </a:stretch>
        </p:blipFill>
        <p:spPr bwMode="auto">
          <a:xfrm>
            <a:off x="4267200" y="2133600"/>
            <a:ext cx="449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https://encrypted-tbn0.gstatic.com/images?q=tbn:ANd9GcQbd4ktMevA3w20fYrUjqw5MnSfOBmW_5XIWS6ODsp72n391LgdW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33400"/>
            <a:ext cx="2095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0835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09600" y="228600"/>
            <a:ext cx="8001000" cy="454025"/>
          </a:xfrm>
        </p:spPr>
        <p:txBody>
          <a:bodyPr>
            <a:normAutofit fontScale="90000"/>
          </a:bodyPr>
          <a:lstStyle/>
          <a:p>
            <a:pPr algn="ctr">
              <a:defRPr/>
            </a:pPr>
            <a:r>
              <a:rPr lang="en-US" b="1" dirty="0"/>
              <a:t>Support for Inclusion 1971-2010</a:t>
            </a:r>
          </a:p>
        </p:txBody>
      </p:sp>
      <p:graphicFrame>
        <p:nvGraphicFramePr>
          <p:cNvPr id="91139" name="Object 4" descr="The bar chart shows four bars - general support for inclusion of approximately 70% from 1971 through 1996, general support for inclusion of approximately 65% from 1997 through 2010, strong support for inclusion of approximately 40% from 1971 through 1996, and strong support for inclusion of approximately 40% from 1997 through 2010." title="Bar chart showing support for inclusion from 1971 through 2010"/>
          <p:cNvGraphicFramePr>
            <a:graphicFrameLocks noGrp="1" noChangeAspect="1"/>
          </p:cNvGraphicFramePr>
          <p:nvPr>
            <p:ph idx="1"/>
            <p:extLst>
              <p:ext uri="{D42A27DB-BD31-4B8C-83A1-F6EECF244321}">
                <p14:modId xmlns:p14="http://schemas.microsoft.com/office/powerpoint/2010/main" val="2090826193"/>
              </p:ext>
            </p:extLst>
          </p:nvPr>
        </p:nvGraphicFramePr>
        <p:xfrm>
          <a:off x="762000" y="838200"/>
          <a:ext cx="7466013" cy="5884863"/>
        </p:xfrm>
        <a:graphic>
          <a:graphicData uri="http://schemas.openxmlformats.org/presentationml/2006/ole">
            <mc:AlternateContent xmlns:mc="http://schemas.openxmlformats.org/markup-compatibility/2006">
              <mc:Choice xmlns:v="urn:schemas-microsoft-com:vml" Requires="v">
                <p:oleObj spid="_x0000_s114710" name="Chart" r:id="rId3" imgW="7467600" imgH="5886580" progId="Excel.Sheet.8">
                  <p:embed/>
                </p:oleObj>
              </mc:Choice>
              <mc:Fallback>
                <p:oleObj name="Chart" r:id="rId3" imgW="7467600" imgH="5886580" progId="Excel.Sheet.8">
                  <p:embed/>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7466013" cy="588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60697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defRPr/>
            </a:pPr>
            <a:r>
              <a:rPr lang="en-US" b="1"/>
              <a:t>Do Teachers Have Enough…?</a:t>
            </a:r>
          </a:p>
        </p:txBody>
      </p:sp>
      <p:graphicFrame>
        <p:nvGraphicFramePr>
          <p:cNvPr id="92163" name="Object 3" descr="The bar chart shows six bars - one bar showing approximately 25% agreement from 1971 through 1995 that teachers have enough time, one bar showing approximately 20% agreement from 1995 through 2010 that teachers have enough time, one bar showing approximately 30% agreement from 1971 through 1995 that teachers have enough training, one bar showing approximately 35% agreement from 1995 through 2010 that teachers have enough training, one bar showing approximately 10% agreement from 1971 through 1995 that teachers have enough support, and one bar showing approximately 25% agreement from 1995 through 2010 that teachers have enough support." title="Bar chart showing perceptions of teacher resources"/>
          <p:cNvGraphicFramePr>
            <a:graphicFrameLocks noGrp="1" noChangeAspect="1"/>
          </p:cNvGraphicFramePr>
          <p:nvPr>
            <p:ph type="chart" idx="1"/>
            <p:extLst>
              <p:ext uri="{D42A27DB-BD31-4B8C-83A1-F6EECF244321}">
                <p14:modId xmlns:p14="http://schemas.microsoft.com/office/powerpoint/2010/main" val="1375136822"/>
              </p:ext>
            </p:extLst>
          </p:nvPr>
        </p:nvGraphicFramePr>
        <p:xfrm>
          <a:off x="457200" y="1601788"/>
          <a:ext cx="8493125" cy="4487862"/>
        </p:xfrm>
        <a:graphic>
          <a:graphicData uri="http://schemas.openxmlformats.org/presentationml/2006/ole">
            <mc:AlternateContent xmlns:mc="http://schemas.openxmlformats.org/markup-compatibility/2006">
              <mc:Choice xmlns:v="urn:schemas-microsoft-com:vml" Requires="v">
                <p:oleObj spid="_x0000_s115734" name="Chart" r:id="rId3" imgW="8524775" imgH="4505238" progId="Excel.Sheet.8">
                  <p:embed/>
                </p:oleObj>
              </mc:Choice>
              <mc:Fallback>
                <p:oleObj name="Chart" r:id="rId3" imgW="8524775" imgH="4505238" progId="Excel.Sheet.8">
                  <p:embed/>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1788"/>
                        <a:ext cx="8493125" cy="448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44544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731838"/>
          </a:xfrm>
        </p:spPr>
        <p:txBody>
          <a:bodyPr/>
          <a:lstStyle/>
          <a:p>
            <a:pPr algn="ctr">
              <a:defRPr/>
            </a:pPr>
            <a:r>
              <a:rPr lang="en-US" sz="3200" dirty="0" smtClean="0"/>
              <a:t>Unresolved Issues</a:t>
            </a:r>
            <a:r>
              <a:rPr lang="en-US" dirty="0" smtClean="0"/>
              <a:t>	</a:t>
            </a:r>
            <a:endParaRPr lang="en-US" dirty="0"/>
          </a:p>
        </p:txBody>
      </p:sp>
      <p:sp>
        <p:nvSpPr>
          <p:cNvPr id="93187" name="Content Placeholder 2"/>
          <p:cNvSpPr>
            <a:spLocks noGrp="1"/>
          </p:cNvSpPr>
          <p:nvPr>
            <p:ph sz="quarter" idx="1"/>
          </p:nvPr>
        </p:nvSpPr>
        <p:spPr>
          <a:xfrm>
            <a:off x="457200" y="2133600"/>
            <a:ext cx="7467600" cy="4873625"/>
          </a:xfrm>
        </p:spPr>
        <p:txBody>
          <a:bodyPr/>
          <a:lstStyle/>
          <a:p>
            <a:r>
              <a:rPr lang="en-US" altLang="en-US" dirty="0" smtClean="0"/>
              <a:t>Delivery of instruction</a:t>
            </a:r>
          </a:p>
          <a:p>
            <a:r>
              <a:rPr lang="en-US" altLang="en-US" dirty="0" smtClean="0"/>
              <a:t>Inclusive learning of common core curriculum v. intensive individual instruction in targeted need areas</a:t>
            </a:r>
          </a:p>
          <a:p>
            <a:r>
              <a:rPr lang="en-US" altLang="en-US" dirty="0" smtClean="0"/>
              <a:t>Role of special education teacher in inclusive classrooms</a:t>
            </a:r>
          </a:p>
          <a:p>
            <a:r>
              <a:rPr lang="en-US" altLang="en-US" dirty="0" smtClean="0"/>
              <a:t>Inclusive instruction, RTI can’t be viewed exclusively as a special education undertaking</a:t>
            </a:r>
          </a:p>
          <a:p>
            <a:r>
              <a:rPr lang="en-US" altLang="en-US" dirty="0" smtClean="0"/>
              <a:t>Need for ideas</a:t>
            </a:r>
          </a:p>
          <a:p>
            <a:endParaRPr lang="en-US" altLang="en-US" dirty="0" smtClean="0"/>
          </a:p>
        </p:txBody>
      </p:sp>
      <p:pic>
        <p:nvPicPr>
          <p:cNvPr id="93188" name="Picture 4" title="Cartoon image of a face thinking with question marks over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3838" y="5334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6241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55638"/>
          </a:xfrm>
        </p:spPr>
        <p:txBody>
          <a:bodyPr/>
          <a:lstStyle/>
          <a:p>
            <a:pPr>
              <a:defRPr/>
            </a:pPr>
            <a:r>
              <a:rPr lang="en-US" dirty="0" smtClean="0"/>
              <a:t>How will instruction be delivered?</a:t>
            </a:r>
            <a:endParaRPr lang="en-US" dirty="0"/>
          </a:p>
        </p:txBody>
      </p:sp>
      <p:sp>
        <p:nvSpPr>
          <p:cNvPr id="94211" name="Content Placeholder 2"/>
          <p:cNvSpPr>
            <a:spLocks noGrp="1"/>
          </p:cNvSpPr>
          <p:nvPr>
            <p:ph sz="quarter" idx="1"/>
          </p:nvPr>
        </p:nvSpPr>
        <p:spPr>
          <a:xfrm>
            <a:off x="457200" y="1295400"/>
            <a:ext cx="7467600" cy="4873625"/>
          </a:xfrm>
        </p:spPr>
        <p:txBody>
          <a:bodyPr/>
          <a:lstStyle/>
          <a:p>
            <a:r>
              <a:rPr lang="en-US" altLang="en-US" smtClean="0"/>
              <a:t>When individual need area is not taught in general education classroom, e.g., </a:t>
            </a:r>
          </a:p>
          <a:p>
            <a:pPr lvl="1"/>
            <a:r>
              <a:rPr lang="en-US" altLang="en-US" smtClean="0"/>
              <a:t>Speech and language</a:t>
            </a:r>
          </a:p>
          <a:p>
            <a:pPr lvl="1"/>
            <a:r>
              <a:rPr lang="en-US" altLang="en-US" smtClean="0"/>
              <a:t>Study skills</a:t>
            </a:r>
          </a:p>
          <a:p>
            <a:pPr lvl="1"/>
            <a:r>
              <a:rPr lang="en-US" altLang="en-US" smtClean="0"/>
              <a:t>Social skills</a:t>
            </a:r>
          </a:p>
          <a:p>
            <a:pPr lvl="1"/>
            <a:r>
              <a:rPr lang="en-US" altLang="en-US" smtClean="0"/>
              <a:t>Basic reading skills (e.g., in high school)</a:t>
            </a:r>
          </a:p>
          <a:p>
            <a:r>
              <a:rPr lang="en-US" altLang="en-US" smtClean="0"/>
              <a:t>When students need more intensive instruction, taught at a more deliberate pace.</a:t>
            </a:r>
          </a:p>
          <a:p>
            <a:pPr lvl="1"/>
            <a:endParaRPr lang="en-US" altLang="en-US" smtClean="0"/>
          </a:p>
        </p:txBody>
      </p:sp>
      <p:pic>
        <p:nvPicPr>
          <p:cNvPr id="94212" name="Picture 4" title="Photograph of a male teacher in front of a class of stud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953000"/>
            <a:ext cx="224472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2394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ormAutofit fontScale="90000"/>
          </a:bodyPr>
          <a:lstStyle/>
          <a:p>
            <a:pPr>
              <a:defRPr/>
            </a:pPr>
            <a:r>
              <a:rPr lang="en-US" altLang="en-US" sz="4000" dirty="0" smtClean="0"/>
              <a:t>how will instruction be delivered?</a:t>
            </a:r>
            <a:br>
              <a:rPr lang="en-US" altLang="en-US" sz="4000" dirty="0" smtClean="0"/>
            </a:br>
            <a:r>
              <a:rPr lang="en-US" altLang="en-US" dirty="0" smtClean="0"/>
              <a:t>   -</a:t>
            </a:r>
            <a:r>
              <a:rPr lang="en-US" altLang="en-US" sz="2200" dirty="0" smtClean="0"/>
              <a:t>Inclusive learning </a:t>
            </a:r>
            <a:r>
              <a:rPr lang="en-US" altLang="en-US" sz="2000" dirty="0" smtClean="0"/>
              <a:t>VS.</a:t>
            </a:r>
            <a:r>
              <a:rPr lang="en-US" altLang="en-US" sz="2200" dirty="0" smtClean="0"/>
              <a:t/>
            </a:r>
            <a:br>
              <a:rPr lang="en-US" altLang="en-US" sz="2200" dirty="0" smtClean="0"/>
            </a:br>
            <a:r>
              <a:rPr lang="en-US" altLang="en-US" sz="2200" dirty="0" smtClean="0"/>
              <a:t>    -Intensive individual instruction in targeted need areas</a:t>
            </a:r>
            <a:endParaRPr lang="en-US" sz="2200" dirty="0"/>
          </a:p>
        </p:txBody>
      </p:sp>
      <p:sp>
        <p:nvSpPr>
          <p:cNvPr id="95235" name="Content Placeholder 6"/>
          <p:cNvSpPr>
            <a:spLocks noGrp="1"/>
          </p:cNvSpPr>
          <p:nvPr>
            <p:ph sz="quarter" idx="2"/>
          </p:nvPr>
        </p:nvSpPr>
        <p:spPr/>
        <p:txBody>
          <a:bodyPr/>
          <a:lstStyle/>
          <a:p>
            <a:r>
              <a:rPr lang="en-US" altLang="en-US" sz="2000" smtClean="0"/>
              <a:t>Average 12 weeks – just persuasive essays</a:t>
            </a:r>
          </a:p>
          <a:p>
            <a:pPr lvl="1"/>
            <a:r>
              <a:rPr lang="en-US" altLang="en-US" sz="2000" smtClean="0"/>
              <a:t>10-55 sessions</a:t>
            </a:r>
          </a:p>
          <a:p>
            <a:pPr lvl="1"/>
            <a:r>
              <a:rPr lang="en-US" altLang="en-US" sz="2000" smtClean="0"/>
              <a:t>4-5 days a wk; 30-45 min sessions</a:t>
            </a:r>
          </a:p>
          <a:p>
            <a:r>
              <a:rPr lang="en-US" altLang="en-US" sz="2000" smtClean="0"/>
              <a:t>Writing practice throughout the instruction</a:t>
            </a:r>
          </a:p>
          <a:p>
            <a:r>
              <a:rPr lang="en-US" altLang="en-US" sz="2000" smtClean="0"/>
              <a:t>Small group instruction (2-3 best)</a:t>
            </a:r>
          </a:p>
          <a:p>
            <a:r>
              <a:rPr lang="en-US" altLang="en-US" sz="2000" smtClean="0"/>
              <a:t>12-20 essays written</a:t>
            </a:r>
          </a:p>
        </p:txBody>
      </p:sp>
      <p:sp>
        <p:nvSpPr>
          <p:cNvPr id="95236" name="Content Placeholder 8"/>
          <p:cNvSpPr>
            <a:spLocks noGrp="1"/>
          </p:cNvSpPr>
          <p:nvPr>
            <p:ph sz="quarter" idx="4"/>
          </p:nvPr>
        </p:nvSpPr>
        <p:spPr/>
        <p:txBody>
          <a:bodyPr/>
          <a:lstStyle/>
          <a:p>
            <a:pPr lvl="1"/>
            <a:r>
              <a:rPr lang="en-US" altLang="en-US" smtClean="0"/>
              <a:t>3-5 days devoted to grammar, syntax, language usage, and persuasive essays</a:t>
            </a:r>
          </a:p>
          <a:p>
            <a:pPr lvl="1"/>
            <a:r>
              <a:rPr lang="en-US" altLang="en-US" smtClean="0"/>
              <a:t>Two complete persuasive essays written (typically during unit)</a:t>
            </a:r>
          </a:p>
          <a:p>
            <a:pPr lvl="1"/>
            <a:r>
              <a:rPr lang="en-US" altLang="en-US" smtClean="0"/>
              <a:t>Whole class instruction</a:t>
            </a:r>
          </a:p>
          <a:p>
            <a:pPr lvl="1"/>
            <a:endParaRPr lang="en-US" altLang="en-US" smtClean="0"/>
          </a:p>
          <a:p>
            <a:endParaRPr lang="en-US" altLang="en-US" smtClean="0"/>
          </a:p>
        </p:txBody>
      </p:sp>
      <p:sp>
        <p:nvSpPr>
          <p:cNvPr id="95237" name="Text Placeholder 5"/>
          <p:cNvSpPr>
            <a:spLocks noGrp="1"/>
          </p:cNvSpPr>
          <p:nvPr>
            <p:ph type="body" sz="quarter" idx="1"/>
          </p:nvPr>
        </p:nvSpPr>
        <p:spPr>
          <a:xfrm>
            <a:off x="457200" y="1570038"/>
            <a:ext cx="3657600" cy="658812"/>
          </a:xfrm>
        </p:spPr>
        <p:txBody>
          <a:bodyPr/>
          <a:lstStyle/>
          <a:p>
            <a:r>
              <a:rPr lang="en-US" altLang="en-US" smtClean="0"/>
              <a:t>Intensive SRSD instruction for students with EBD </a:t>
            </a:r>
          </a:p>
        </p:txBody>
      </p:sp>
      <p:sp>
        <p:nvSpPr>
          <p:cNvPr id="95238" name="Text Placeholder 7"/>
          <p:cNvSpPr>
            <a:spLocks noGrp="1"/>
          </p:cNvSpPr>
          <p:nvPr>
            <p:ph type="body" sz="quarter" idx="3"/>
          </p:nvPr>
        </p:nvSpPr>
        <p:spPr>
          <a:xfrm>
            <a:off x="4343400" y="1570038"/>
            <a:ext cx="3657600" cy="658812"/>
          </a:xfrm>
        </p:spPr>
        <p:txBody>
          <a:bodyPr/>
          <a:lstStyle/>
          <a:p>
            <a:r>
              <a:rPr lang="en-US" altLang="en-US" smtClean="0"/>
              <a:t>General education curriculum</a:t>
            </a:r>
          </a:p>
        </p:txBody>
      </p:sp>
    </p:spTree>
    <p:extLst>
      <p:ext uri="{BB962C8B-B14F-4D97-AF65-F5344CB8AC3E}">
        <p14:creationId xmlns:p14="http://schemas.microsoft.com/office/powerpoint/2010/main" val="30382087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rmAutofit fontScale="90000"/>
          </a:bodyPr>
          <a:lstStyle/>
          <a:p>
            <a:pPr algn="ctr">
              <a:defRPr/>
            </a:pPr>
            <a:r>
              <a:rPr lang="en-US" sz="3600" dirty="0" smtClean="0">
                <a:solidFill>
                  <a:schemeClr val="tx1"/>
                </a:solidFill>
                <a:latin typeface="Arial" pitchFamily="34" charset="0"/>
                <a:cs typeface="Arial" pitchFamily="34" charset="0"/>
              </a:rPr>
              <a:t>What happens in inclusive classrooms?</a:t>
            </a:r>
            <a:br>
              <a:rPr lang="en-US" sz="36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(Scruggs, Mastropieri, &amp; McDuffie, 2007)</a:t>
            </a:r>
            <a:endParaRPr lang="en-US" sz="2000" dirty="0">
              <a:solidFill>
                <a:schemeClr val="tx1"/>
              </a:solidFill>
              <a:latin typeface="Arial" pitchFamily="34" charset="0"/>
              <a:cs typeface="Arial" pitchFamily="34" charset="0"/>
            </a:endParaRPr>
          </a:p>
        </p:txBody>
      </p:sp>
      <p:sp>
        <p:nvSpPr>
          <p:cNvPr id="4" name="Content Placeholder 3"/>
          <p:cNvSpPr>
            <a:spLocks noGrp="1"/>
          </p:cNvSpPr>
          <p:nvPr>
            <p:ph idx="1"/>
          </p:nvPr>
        </p:nvSpPr>
        <p:spPr>
          <a:xfrm>
            <a:off x="427038" y="1752600"/>
            <a:ext cx="7467600" cy="4873625"/>
          </a:xfrm>
        </p:spPr>
        <p:txBody>
          <a:bodyPr/>
          <a:lstStyle/>
          <a:p>
            <a:pPr>
              <a:defRPr/>
            </a:pPr>
            <a:r>
              <a:rPr lang="en-US" sz="2800" dirty="0" smtClean="0"/>
              <a:t>Synthesis of 32 qualitative investigations of co-teaching in inclusive classrooms</a:t>
            </a:r>
          </a:p>
          <a:p>
            <a:pPr>
              <a:defRPr/>
            </a:pPr>
            <a:r>
              <a:rPr lang="en-US" sz="2800" dirty="0" smtClean="0"/>
              <a:t>453 co-teachers, 142 students, 42 administrators</a:t>
            </a:r>
          </a:p>
          <a:p>
            <a:pPr>
              <a:defRPr/>
            </a:pPr>
            <a:r>
              <a:rPr lang="en-US" sz="2800" dirty="0" smtClean="0"/>
              <a:t>Most participants favored co-teaching, however: </a:t>
            </a:r>
          </a:p>
          <a:p>
            <a:pPr lvl="1">
              <a:defRPr/>
            </a:pPr>
            <a:r>
              <a:rPr lang="en-US" sz="2500" dirty="0" smtClean="0"/>
              <a:t>Whole class, teacher-led instruction dominated </a:t>
            </a:r>
          </a:p>
          <a:p>
            <a:pPr lvl="1">
              <a:defRPr/>
            </a:pPr>
            <a:r>
              <a:rPr lang="en-US" sz="2500" dirty="0"/>
              <a:t>S</a:t>
            </a:r>
            <a:r>
              <a:rPr lang="en-US" sz="2500" dirty="0" smtClean="0"/>
              <a:t>pecial education teacher as subordinate</a:t>
            </a:r>
          </a:p>
          <a:p>
            <a:pPr marL="714376" lvl="1" indent="-347663">
              <a:defRPr/>
            </a:pPr>
            <a:r>
              <a:rPr lang="en-US" sz="2500" dirty="0" smtClean="0"/>
              <a:t>Content knowledge a challenge to special education teacher </a:t>
            </a:r>
          </a:p>
        </p:txBody>
      </p:sp>
      <p:pic>
        <p:nvPicPr>
          <p:cNvPr id="96261" name="Picture 7" title="Drawing of a classroom with two teachers or assistants helping stud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60338"/>
            <a:ext cx="264160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359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579438"/>
          </a:xfrm>
        </p:spPr>
        <p:txBody>
          <a:bodyPr/>
          <a:lstStyle/>
          <a:p>
            <a:pPr>
              <a:defRPr/>
            </a:pPr>
            <a:r>
              <a:rPr lang="en-US" dirty="0" smtClean="0"/>
              <a:t>Co-taught classrooms</a:t>
            </a:r>
            <a:endParaRPr lang="en-US" dirty="0"/>
          </a:p>
        </p:txBody>
      </p:sp>
      <p:sp>
        <p:nvSpPr>
          <p:cNvPr id="3" name="Content Placeholder 2"/>
          <p:cNvSpPr>
            <a:spLocks noGrp="1"/>
          </p:cNvSpPr>
          <p:nvPr>
            <p:ph sz="quarter" idx="1"/>
          </p:nvPr>
        </p:nvSpPr>
        <p:spPr>
          <a:xfrm>
            <a:off x="533400" y="1371600"/>
            <a:ext cx="7467600" cy="4873625"/>
          </a:xfrm>
        </p:spPr>
        <p:txBody>
          <a:bodyPr/>
          <a:lstStyle/>
          <a:p>
            <a:pPr marL="347663" indent="-347663">
              <a:defRPr/>
            </a:pPr>
            <a:r>
              <a:rPr lang="en-US" sz="2800" dirty="0" smtClean="0"/>
              <a:t>Specialized instructional or learning strategies were almost never observed:</a:t>
            </a:r>
          </a:p>
          <a:p>
            <a:pPr lvl="1">
              <a:spcBef>
                <a:spcPts val="0"/>
              </a:spcBef>
              <a:defRPr/>
            </a:pPr>
            <a:endParaRPr lang="en-US" sz="1500" dirty="0" smtClean="0"/>
          </a:p>
          <a:p>
            <a:pPr marL="641350" lvl="2" indent="0">
              <a:spcBef>
                <a:spcPts val="0"/>
              </a:spcBef>
              <a:buFont typeface="Wingdings" pitchFamily="2" charset="2"/>
              <a:buNone/>
              <a:defRPr/>
            </a:pPr>
            <a:r>
              <a:rPr lang="en-US" sz="2400" dirty="0" smtClean="0"/>
              <a:t>Practices known to be effective and frequently recommended—such as peer mediation, strategy instruction, mnemonics, study skills training, organizational skills training, hands-on curriculum materials, test-taking skills training, comprehension training, self-advocacy skills training, self-monitoring, or even general principles of effective instruction were only rarely observed (Scruggs et al., 2007, p. 412).</a:t>
            </a:r>
          </a:p>
          <a:p>
            <a:pPr marL="714376" lvl="1" indent="-347663">
              <a:defRPr/>
            </a:pPr>
            <a:endParaRPr lang="en-US" sz="2000" dirty="0" smtClean="0"/>
          </a:p>
        </p:txBody>
      </p:sp>
    </p:spTree>
    <p:extLst>
      <p:ext uri="{BB962C8B-B14F-4D97-AF65-F5344CB8AC3E}">
        <p14:creationId xmlns:p14="http://schemas.microsoft.com/office/powerpoint/2010/main" val="7165115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pPr>
              <a:defRPr/>
            </a:pPr>
            <a:r>
              <a:rPr lang="en-US" dirty="0" smtClean="0"/>
              <a:t>Role of Special Education Teacher</a:t>
            </a:r>
            <a:endParaRPr lang="en-US" dirty="0"/>
          </a:p>
        </p:txBody>
      </p:sp>
      <p:sp>
        <p:nvSpPr>
          <p:cNvPr id="98307" name="Content Placeholder 2"/>
          <p:cNvSpPr>
            <a:spLocks noGrp="1"/>
          </p:cNvSpPr>
          <p:nvPr>
            <p:ph sz="quarter" idx="1"/>
          </p:nvPr>
        </p:nvSpPr>
        <p:spPr>
          <a:xfrm>
            <a:off x="457200" y="990600"/>
            <a:ext cx="7467600" cy="5483225"/>
          </a:xfrm>
        </p:spPr>
        <p:txBody>
          <a:bodyPr/>
          <a:lstStyle/>
          <a:p>
            <a:r>
              <a:rPr lang="en-US" altLang="en-US" sz="1800" dirty="0" smtClean="0">
                <a:solidFill>
                  <a:schemeClr val="accent2"/>
                </a:solidFill>
              </a:rPr>
              <a:t>Behavior management. </a:t>
            </a:r>
            <a:r>
              <a:rPr lang="en-US" altLang="en-US" sz="1800" dirty="0" smtClean="0"/>
              <a:t>“Michael presents many challenges -- the fear of the other students is real and I will pledge to keep them safe. Mary will restrain and remove him while I continue with the rest of the class. It has taken its toll on all of us” </a:t>
            </a:r>
            <a:r>
              <a:rPr lang="en-US" altLang="en-US" sz="1200" dirty="0" smtClean="0"/>
              <a:t>(</a:t>
            </a:r>
            <a:r>
              <a:rPr lang="en-US" altLang="en-US" sz="1200" dirty="0" err="1" smtClean="0"/>
              <a:t>Bessette</a:t>
            </a:r>
            <a:r>
              <a:rPr lang="en-US" altLang="en-US" sz="1200" dirty="0" smtClean="0"/>
              <a:t>, 1999, p. 141).</a:t>
            </a:r>
          </a:p>
          <a:p>
            <a:r>
              <a:rPr lang="en-US" altLang="en-US" sz="1800" dirty="0" smtClean="0">
                <a:solidFill>
                  <a:schemeClr val="accent2"/>
                </a:solidFill>
              </a:rPr>
              <a:t>Behavior management. </a:t>
            </a:r>
            <a:r>
              <a:rPr lang="en-US" altLang="en-US" sz="1800" dirty="0" smtClean="0"/>
              <a:t>“[The general education teacher] actually presents the lesson information while [the special education teacher] stands off to one side and focuses most of her attention on monitoring the behavior of three of the seven LD students” </a:t>
            </a:r>
            <a:r>
              <a:rPr lang="en-US" altLang="en-US" sz="1100" dirty="0" smtClean="0"/>
              <a:t>(Feldman, 1998, p. 80). </a:t>
            </a:r>
          </a:p>
          <a:p>
            <a:r>
              <a:rPr lang="en-US" altLang="en-US" sz="1800" dirty="0" smtClean="0">
                <a:solidFill>
                  <a:schemeClr val="accent2"/>
                </a:solidFill>
              </a:rPr>
              <a:t>Classroom assistant.</a:t>
            </a:r>
            <a:r>
              <a:rPr lang="en-US" altLang="en-US" sz="1800" dirty="0" smtClean="0"/>
              <a:t> “After Janet completes the calls … she starts collecting the homework. Occasionally, during the lecture Janet would interject a comment to the class. At one time she said, ‘Remember when we talked about what enzymes did?’” </a:t>
            </a:r>
            <a:r>
              <a:rPr lang="en-US" altLang="en-US" sz="1400" dirty="0" smtClean="0"/>
              <a:t>(Hardy, 2001, p. 166).</a:t>
            </a:r>
          </a:p>
          <a:p>
            <a:r>
              <a:rPr lang="en-US" altLang="en-US" sz="1800" dirty="0" smtClean="0">
                <a:solidFill>
                  <a:schemeClr val="accent2"/>
                </a:solidFill>
              </a:rPr>
              <a:t>Classroom assistant. </a:t>
            </a:r>
            <a:r>
              <a:rPr lang="en-US" altLang="en-US" sz="1800" dirty="0" smtClean="0"/>
              <a:t>“Because whole-class instruction continued to be the norm, special education teachers had few opportunities to offer individual instruction…” </a:t>
            </a:r>
            <a:r>
              <a:rPr lang="en-US" altLang="en-US" sz="1400" dirty="0" smtClean="0"/>
              <a:t>(</a:t>
            </a:r>
            <a:r>
              <a:rPr lang="en-US" altLang="en-US" sz="1400" dirty="0" err="1" smtClean="0"/>
              <a:t>Magiera</a:t>
            </a:r>
            <a:r>
              <a:rPr lang="en-US" altLang="en-US" sz="1400" dirty="0" smtClean="0"/>
              <a:t> et al., 2005, p. 22).</a:t>
            </a:r>
          </a:p>
          <a:p>
            <a:endParaRPr lang="en-US" altLang="en-US" sz="1800" dirty="0" smtClean="0"/>
          </a:p>
          <a:p>
            <a:endParaRPr lang="en-US" altLang="en-US" sz="1400" dirty="0" smtClean="0"/>
          </a:p>
          <a:p>
            <a:endParaRPr lang="en-US" altLang="en-US" dirty="0" smtClean="0"/>
          </a:p>
        </p:txBody>
      </p:sp>
    </p:spTree>
    <p:extLst>
      <p:ext uri="{BB962C8B-B14F-4D97-AF65-F5344CB8AC3E}">
        <p14:creationId xmlns:p14="http://schemas.microsoft.com/office/powerpoint/2010/main" val="16177478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79438"/>
          </a:xfrm>
        </p:spPr>
        <p:txBody>
          <a:bodyPr>
            <a:normAutofit fontScale="90000"/>
          </a:bodyPr>
          <a:lstStyle/>
          <a:p>
            <a:pPr>
              <a:defRPr/>
            </a:pPr>
            <a:r>
              <a:rPr lang="en-US" dirty="0" smtClean="0"/>
              <a:t>Role of Special Education Teacher, Comments</a:t>
            </a:r>
            <a:endParaRPr lang="en-US" dirty="0"/>
          </a:p>
        </p:txBody>
      </p:sp>
      <p:sp>
        <p:nvSpPr>
          <p:cNvPr id="99331" name="Content Placeholder 2"/>
          <p:cNvSpPr>
            <a:spLocks noGrp="1"/>
          </p:cNvSpPr>
          <p:nvPr>
            <p:ph sz="quarter" idx="1"/>
          </p:nvPr>
        </p:nvSpPr>
        <p:spPr>
          <a:xfrm>
            <a:off x="457200" y="914400"/>
            <a:ext cx="7467600" cy="5254625"/>
          </a:xfrm>
        </p:spPr>
        <p:txBody>
          <a:bodyPr/>
          <a:lstStyle/>
          <a:p>
            <a:r>
              <a:rPr lang="en-US" altLang="en-US" sz="2000" dirty="0" smtClean="0"/>
              <a:t>"The first year I was a model for the students. Often, if [the subject teacher] is lecturing, I would do the notes on the overhead [projector] to model note-taking" </a:t>
            </a:r>
            <a:r>
              <a:rPr lang="en-US" altLang="en-US" sz="1800" dirty="0" smtClean="0"/>
              <a:t>(Rice &amp; </a:t>
            </a:r>
            <a:r>
              <a:rPr lang="en-US" altLang="en-US" sz="1800" dirty="0" err="1" smtClean="0"/>
              <a:t>Zigmond</a:t>
            </a:r>
            <a:r>
              <a:rPr lang="en-US" altLang="en-US" sz="1800" dirty="0" smtClean="0"/>
              <a:t>, 2000).</a:t>
            </a:r>
            <a:r>
              <a:rPr lang="en-US" altLang="en-US" dirty="0" smtClean="0"/>
              <a:t> </a:t>
            </a:r>
          </a:p>
          <a:p>
            <a:r>
              <a:rPr lang="en-US" altLang="en-US" sz="2000" dirty="0" smtClean="0"/>
              <a:t>In a first grade class, the general education teacher led the class in a song, while the special education teacher “moved about the room organizing the chairs and picking up materials that were out of place from the previous activity” </a:t>
            </a:r>
            <a:r>
              <a:rPr lang="en-US" altLang="en-US" sz="1600" dirty="0" smtClean="0"/>
              <a:t>(Rosa, 1996, p. 84).</a:t>
            </a:r>
          </a:p>
          <a:p>
            <a:pPr marL="273050" lvl="1">
              <a:spcBef>
                <a:spcPts val="600"/>
              </a:spcBef>
              <a:buSzPct val="70000"/>
              <a:buFont typeface="Wingdings" pitchFamily="2" charset="2"/>
              <a:buChar char=""/>
            </a:pPr>
            <a:r>
              <a:rPr lang="en-US" altLang="en-US" sz="2000" dirty="0" smtClean="0"/>
              <a:t>“…none of what we saw would make it more likely that the students with disabilities in the class would master the material. . . We virtually never saw the special  education teacher provide explicit strategic instruction to facilitate learning or memory of the content material” (</a:t>
            </a:r>
            <a:r>
              <a:rPr lang="en-US" altLang="en-US" sz="2000" dirty="0" err="1" smtClean="0"/>
              <a:t>Zigmond</a:t>
            </a:r>
            <a:r>
              <a:rPr lang="en-US" altLang="en-US" sz="2000" dirty="0" smtClean="0"/>
              <a:t> &amp; </a:t>
            </a:r>
            <a:r>
              <a:rPr lang="en-US" altLang="en-US" sz="2000" dirty="0" err="1" smtClean="0"/>
              <a:t>Matta</a:t>
            </a:r>
            <a:r>
              <a:rPr lang="en-US" altLang="en-US" sz="2000" dirty="0" smtClean="0"/>
              <a:t>, 2004, p. 73)</a:t>
            </a:r>
          </a:p>
          <a:p>
            <a:endParaRPr lang="en-US" altLang="en-US" dirty="0" smtClean="0"/>
          </a:p>
          <a:p>
            <a:endParaRPr lang="en-US" altLang="en-US" dirty="0" smtClean="0"/>
          </a:p>
        </p:txBody>
      </p:sp>
      <p:pic>
        <p:nvPicPr>
          <p:cNvPr id="99332" name="Picture 3" title="Drawing of a student study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5486400"/>
            <a:ext cx="12573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2064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792163"/>
          </a:xfrm>
        </p:spPr>
        <p:txBody>
          <a:bodyPr>
            <a:normAutofit fontScale="90000"/>
          </a:bodyPr>
          <a:lstStyle/>
          <a:p>
            <a:pPr>
              <a:defRPr/>
            </a:pPr>
            <a:r>
              <a:rPr lang="en-US" altLang="en-US" dirty="0" smtClean="0"/>
              <a:t>Inclusive instruction, RTI can’t be viewed essentially as a special education undertaking</a:t>
            </a:r>
            <a:endParaRPr lang="en-US" dirty="0"/>
          </a:p>
        </p:txBody>
      </p:sp>
      <p:graphicFrame>
        <p:nvGraphicFramePr>
          <p:cNvPr id="4" name="Content Placeholder 3" descr="The table includes three columns.  The first column is labeled Source and lists two sources of information - Google Scholar and SSCI Web of Science.  The second column is labeled &quot;% RTI articles in General Ed Journals&quot; and includes 14% for Google Scholar and 22% for SSCI Web of Science.  The third column is labeled &quot;% RTI articles in Special Education, or Ed/School Psychology journals&quot; and includes 86% for Google Scholar and 78% for SSCI Webof Science." title="Table showing percentage of RTI articles in general ed and special ed journals"/>
          <p:cNvGraphicFramePr>
            <a:graphicFrameLocks noGrp="1"/>
          </p:cNvGraphicFramePr>
          <p:nvPr>
            <p:ph sz="quarter" idx="1"/>
            <p:extLst>
              <p:ext uri="{D42A27DB-BD31-4B8C-83A1-F6EECF244321}">
                <p14:modId xmlns:p14="http://schemas.microsoft.com/office/powerpoint/2010/main" val="3050923533"/>
              </p:ext>
            </p:extLst>
          </p:nvPr>
        </p:nvGraphicFramePr>
        <p:xfrm>
          <a:off x="381000" y="1600200"/>
          <a:ext cx="7467600" cy="220472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r>
                        <a:rPr lang="en-US" dirty="0" smtClean="0"/>
                        <a:t>Source</a:t>
                      </a:r>
                      <a:endParaRPr lang="en-US" dirty="0"/>
                    </a:p>
                  </a:txBody>
                  <a:tcPr/>
                </a:tc>
                <a:tc>
                  <a:txBody>
                    <a:bodyPr/>
                    <a:lstStyle/>
                    <a:p>
                      <a:r>
                        <a:rPr lang="en-US" dirty="0" smtClean="0"/>
                        <a:t>% RTI articles in General Ed</a:t>
                      </a:r>
                    </a:p>
                    <a:p>
                      <a:r>
                        <a:rPr lang="en-US" dirty="0" smtClean="0"/>
                        <a:t>Journals</a:t>
                      </a:r>
                      <a:endParaRPr lang="en-US" dirty="0"/>
                    </a:p>
                  </a:txBody>
                  <a:tcPr/>
                </a:tc>
                <a:tc>
                  <a:txBody>
                    <a:bodyPr/>
                    <a:lstStyle/>
                    <a:p>
                      <a:r>
                        <a:rPr lang="en-US" dirty="0" smtClean="0"/>
                        <a:t>% RTI articles in Special Education,</a:t>
                      </a:r>
                      <a:r>
                        <a:rPr lang="en-US" baseline="0" dirty="0" smtClean="0"/>
                        <a:t> or Ed/School </a:t>
                      </a:r>
                      <a:r>
                        <a:rPr lang="en-US" dirty="0" smtClean="0"/>
                        <a:t>Psychology journals</a:t>
                      </a:r>
                      <a:endParaRPr lang="en-US" dirty="0"/>
                    </a:p>
                  </a:txBody>
                  <a:tcPr/>
                </a:tc>
              </a:tr>
              <a:tr h="370840">
                <a:tc>
                  <a:txBody>
                    <a:bodyPr/>
                    <a:lstStyle/>
                    <a:p>
                      <a:r>
                        <a:rPr lang="en-US" dirty="0" smtClean="0"/>
                        <a:t>Google Scholar</a:t>
                      </a:r>
                      <a:endParaRPr lang="en-US" dirty="0"/>
                    </a:p>
                  </a:txBody>
                  <a:tcPr/>
                </a:tc>
                <a:tc>
                  <a:txBody>
                    <a:bodyPr/>
                    <a:lstStyle/>
                    <a:p>
                      <a:r>
                        <a:rPr lang="en-US" dirty="0" smtClean="0"/>
                        <a:t>14%</a:t>
                      </a:r>
                      <a:endParaRPr lang="en-US" dirty="0"/>
                    </a:p>
                  </a:txBody>
                  <a:tcPr/>
                </a:tc>
                <a:tc>
                  <a:txBody>
                    <a:bodyPr/>
                    <a:lstStyle/>
                    <a:p>
                      <a:r>
                        <a:rPr lang="en-US" dirty="0" smtClean="0"/>
                        <a:t>86%</a:t>
                      </a:r>
                      <a:endParaRPr lang="en-US" dirty="0"/>
                    </a:p>
                  </a:txBody>
                  <a:tcPr/>
                </a:tc>
              </a:tr>
              <a:tr h="370840">
                <a:tc>
                  <a:txBody>
                    <a:bodyPr/>
                    <a:lstStyle/>
                    <a:p>
                      <a:r>
                        <a:rPr lang="en-US" dirty="0" smtClean="0"/>
                        <a:t>SSCI Web of Science</a:t>
                      </a:r>
                      <a:endParaRPr lang="en-US" dirty="0"/>
                    </a:p>
                  </a:txBody>
                  <a:tcPr/>
                </a:tc>
                <a:tc>
                  <a:txBody>
                    <a:bodyPr/>
                    <a:lstStyle/>
                    <a:p>
                      <a:r>
                        <a:rPr lang="en-US" dirty="0" smtClean="0"/>
                        <a:t>22%</a:t>
                      </a:r>
                      <a:endParaRPr lang="en-US" dirty="0"/>
                    </a:p>
                  </a:txBody>
                  <a:tcPr/>
                </a:tc>
                <a:tc>
                  <a:txBody>
                    <a:bodyPr/>
                    <a:lstStyle/>
                    <a:p>
                      <a:r>
                        <a:rPr lang="en-US" dirty="0" smtClean="0"/>
                        <a:t>78%</a:t>
                      </a:r>
                      <a:endParaRPr lang="en-US" dirty="0"/>
                    </a:p>
                  </a:txBody>
                  <a:tcPr/>
                </a:tc>
              </a:tr>
            </a:tbl>
          </a:graphicData>
        </a:graphic>
      </p:graphicFrame>
      <p:graphicFrame>
        <p:nvGraphicFramePr>
          <p:cNvPr id="100373" name="Chart 4" descr="The bar chart displays the percentages that are presented in the corresponding table." title="Bar chart showing percentage of RTI articles in general ed and special education journals"/>
          <p:cNvGraphicFramePr>
            <a:graphicFrameLocks/>
          </p:cNvGraphicFramePr>
          <p:nvPr>
            <p:extLst>
              <p:ext uri="{D42A27DB-BD31-4B8C-83A1-F6EECF244321}">
                <p14:modId xmlns:p14="http://schemas.microsoft.com/office/powerpoint/2010/main" val="2239566495"/>
              </p:ext>
            </p:extLst>
          </p:nvPr>
        </p:nvGraphicFramePr>
        <p:xfrm>
          <a:off x="2235200" y="3835400"/>
          <a:ext cx="4140200" cy="2590800"/>
        </p:xfrm>
        <a:graphic>
          <a:graphicData uri="http://schemas.openxmlformats.org/presentationml/2006/ole">
            <mc:AlternateContent xmlns:mc="http://schemas.openxmlformats.org/markup-compatibility/2006">
              <mc:Choice xmlns:v="urn:schemas-microsoft-com:vml" Requires="v">
                <p:oleObj spid="_x0000_s116759" r:id="rId3" imgW="4139543" imgH="2591025" progId="Excel.Sheet.8">
                  <p:embed/>
                </p:oleObj>
              </mc:Choice>
              <mc:Fallback>
                <p:oleObj r:id="rId3" imgW="4139543" imgH="2591025" progId="Excel.Sheet.8">
                  <p:embed/>
                  <p:pic>
                    <p:nvPicPr>
                      <p:cNvPr id="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0" y="3835400"/>
                        <a:ext cx="4140200"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91944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Purdue University</a:t>
            </a:r>
            <a:endParaRPr lang="en-US" dirty="0"/>
          </a:p>
        </p:txBody>
      </p:sp>
      <p:sp>
        <p:nvSpPr>
          <p:cNvPr id="30723" name="Content Placeholder 2"/>
          <p:cNvSpPr>
            <a:spLocks noGrp="1"/>
          </p:cNvSpPr>
          <p:nvPr>
            <p:ph sz="quarter" idx="1"/>
          </p:nvPr>
        </p:nvSpPr>
        <p:spPr>
          <a:xfrm>
            <a:off x="457200" y="2667000"/>
            <a:ext cx="7467600" cy="3806952"/>
          </a:xfrm>
        </p:spPr>
        <p:txBody>
          <a:bodyPr/>
          <a:lstStyle/>
          <a:p>
            <a:pPr eaLnBrk="1" hangingPunct="1"/>
            <a:endParaRPr lang="en-US" altLang="en-US" dirty="0" smtClean="0"/>
          </a:p>
          <a:p>
            <a:pPr eaLnBrk="1" hangingPunct="1"/>
            <a:r>
              <a:rPr lang="en-US" altLang="en-US" dirty="0" smtClean="0"/>
              <a:t>Mnemonic Strategies</a:t>
            </a:r>
          </a:p>
          <a:p>
            <a:pPr eaLnBrk="1" hangingPunct="1"/>
            <a:r>
              <a:rPr lang="en-US" altLang="en-US" dirty="0" smtClean="0"/>
              <a:t>Cognitive Strategies</a:t>
            </a:r>
          </a:p>
          <a:p>
            <a:pPr eaLnBrk="1" hangingPunct="1"/>
            <a:r>
              <a:rPr lang="en-US" altLang="en-US" dirty="0" smtClean="0"/>
              <a:t>Science  - Prioritize</a:t>
            </a:r>
          </a:p>
          <a:p>
            <a:pPr lvl="1" eaLnBrk="1" hangingPunct="1"/>
            <a:r>
              <a:rPr lang="en-US" altLang="en-US" dirty="0" smtClean="0"/>
              <a:t>Mechanics </a:t>
            </a:r>
            <a:r>
              <a:rPr lang="en-US" altLang="en-US" dirty="0" err="1" smtClean="0"/>
              <a:t>vs</a:t>
            </a:r>
            <a:r>
              <a:rPr lang="en-US" altLang="en-US" dirty="0" smtClean="0"/>
              <a:t> Content of Science</a:t>
            </a:r>
          </a:p>
          <a:p>
            <a:pPr lvl="1" eaLnBrk="1" hangingPunct="1"/>
            <a:r>
              <a:rPr lang="en-US" altLang="en-US" dirty="0" smtClean="0"/>
              <a:t>Prioritize the Content</a:t>
            </a:r>
          </a:p>
          <a:p>
            <a:pPr lvl="1" eaLnBrk="1" hangingPunct="1"/>
            <a:r>
              <a:rPr lang="en-US" altLang="en-US" dirty="0" smtClean="0"/>
              <a:t>Focus on Most Important Concepts</a:t>
            </a:r>
          </a:p>
          <a:p>
            <a:pPr eaLnBrk="1" hangingPunct="1"/>
            <a:endParaRPr lang="en-US" altLang="en-US" dirty="0" smtClean="0"/>
          </a:p>
        </p:txBody>
      </p:sp>
      <p:pic>
        <p:nvPicPr>
          <p:cNvPr id="30725" name="Picture 8" descr="https://encrypted-tbn2.gstatic.com/images?q=tbn:ANd9GcQNcEH9R0xgv0Zz_RhZBPd0xdRFZUzJWFWOV021YRiZBuyRRC3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600200"/>
            <a:ext cx="13239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5368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84188" y="304800"/>
            <a:ext cx="7467600" cy="579438"/>
          </a:xfrm>
        </p:spPr>
        <p:txBody>
          <a:bodyPr>
            <a:normAutofit fontScale="90000"/>
          </a:bodyPr>
          <a:lstStyle/>
          <a:p>
            <a:pPr algn="ctr">
              <a:defRPr/>
            </a:pPr>
            <a:r>
              <a:rPr lang="en-US" altLang="en-US" dirty="0" smtClean="0">
                <a:latin typeface="Arial" charset="0"/>
              </a:rPr>
              <a:t>Reconcile </a:t>
            </a:r>
            <a:r>
              <a:rPr lang="en-US" altLang="en-US" dirty="0" err="1" smtClean="0">
                <a:latin typeface="Arial" charset="0"/>
              </a:rPr>
              <a:t>rti</a:t>
            </a:r>
            <a:r>
              <a:rPr lang="en-US" altLang="en-US" dirty="0">
                <a:latin typeface="Arial" charset="0"/>
              </a:rPr>
              <a:t> </a:t>
            </a:r>
            <a:r>
              <a:rPr lang="en-US" altLang="en-US" dirty="0" smtClean="0">
                <a:latin typeface="Arial" charset="0"/>
              </a:rPr>
              <a:t>with inclusion:</a:t>
            </a:r>
            <a:br>
              <a:rPr lang="en-US" altLang="en-US" dirty="0" smtClean="0">
                <a:latin typeface="Arial" charset="0"/>
              </a:rPr>
            </a:br>
            <a:r>
              <a:rPr lang="en-US" altLang="en-US" sz="2200" dirty="0" smtClean="0">
                <a:latin typeface="Arial" charset="0"/>
              </a:rPr>
              <a:t>A PROBLEM</a:t>
            </a:r>
            <a:endParaRPr lang="en-US" altLang="en-US" sz="2200" dirty="0">
              <a:latin typeface="Arial" charset="0"/>
            </a:endParaRPr>
          </a:p>
        </p:txBody>
      </p:sp>
      <p:sp>
        <p:nvSpPr>
          <p:cNvPr id="101391" name="Rectangle 22" descr="Inside the text box is written &quot;General Education Classroom&quot;" title="Text box"/>
          <p:cNvSpPr>
            <a:spLocks noChangeArrowheads="1"/>
          </p:cNvSpPr>
          <p:nvPr/>
        </p:nvSpPr>
        <p:spPr bwMode="auto">
          <a:xfrm>
            <a:off x="3397250" y="976313"/>
            <a:ext cx="2286000" cy="1752600"/>
          </a:xfrm>
          <a:prstGeom prst="rect">
            <a:avLst/>
          </a:prstGeom>
          <a:solidFill>
            <a:srgbClr val="C00000"/>
          </a:solidFill>
          <a:ln w="9525">
            <a:solidFill>
              <a:schemeClr val="tx1"/>
            </a:solidFill>
            <a:miter lim="800000"/>
            <a:headEnd/>
            <a:tailEnd/>
          </a:ln>
        </p:spPr>
        <p:txBody>
          <a:bodyPr wrap="none" anchor="ct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endParaRPr lang="en-US" altLang="en-US" smtClean="0">
              <a:solidFill>
                <a:prstClr val="black"/>
              </a:solidFill>
            </a:endParaRPr>
          </a:p>
        </p:txBody>
      </p:sp>
      <p:sp>
        <p:nvSpPr>
          <p:cNvPr id="101392" name="Text Box 23"/>
          <p:cNvSpPr txBox="1">
            <a:spLocks noChangeArrowheads="1"/>
          </p:cNvSpPr>
          <p:nvPr/>
        </p:nvSpPr>
        <p:spPr bwMode="auto">
          <a:xfrm>
            <a:off x="3581400" y="1295400"/>
            <a:ext cx="1981200"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algn="ctr" eaLnBrk="0" fontAlgn="base" hangingPunct="0">
              <a:spcBef>
                <a:spcPct val="50000"/>
              </a:spcBef>
              <a:spcAft>
                <a:spcPct val="0"/>
              </a:spcAft>
            </a:pPr>
            <a:r>
              <a:rPr lang="en-US" altLang="en-US" sz="2000" smtClean="0">
                <a:solidFill>
                  <a:prstClr val="black"/>
                </a:solidFill>
                <a:latin typeface="Arial" charset="0"/>
                <a:cs typeface="Arial" charset="0"/>
              </a:rPr>
              <a:t>GENERAL EDUCATION CLASSROOM</a:t>
            </a:r>
          </a:p>
        </p:txBody>
      </p:sp>
      <p:sp>
        <p:nvSpPr>
          <p:cNvPr id="101393" name="Line 24" descr="Arrow pointing from text box labeled &quot;General Education Classroom&quot; to text box with the words &quot;General school problems&quot;" title="Arrow"/>
          <p:cNvSpPr>
            <a:spLocks noChangeShapeType="1"/>
          </p:cNvSpPr>
          <p:nvPr/>
        </p:nvSpPr>
        <p:spPr bwMode="auto">
          <a:xfrm>
            <a:off x="5715000" y="1981200"/>
            <a:ext cx="6096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101379" name="Rectangle 5" descr="Inside the text box is written &quot;General school problems: systematic, validated Tier 1 services, in class.&quot;" title="Text box"/>
          <p:cNvSpPr>
            <a:spLocks noChangeArrowheads="1"/>
          </p:cNvSpPr>
          <p:nvPr/>
        </p:nvSpPr>
        <p:spPr bwMode="auto">
          <a:xfrm>
            <a:off x="6324600" y="1600200"/>
            <a:ext cx="2133600" cy="167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endParaRPr lang="en-US" altLang="en-US" smtClean="0">
              <a:solidFill>
                <a:prstClr val="black"/>
              </a:solidFill>
            </a:endParaRPr>
          </a:p>
        </p:txBody>
      </p:sp>
      <p:sp>
        <p:nvSpPr>
          <p:cNvPr id="101380" name="Text Box 6"/>
          <p:cNvSpPr txBox="1">
            <a:spLocks noChangeArrowheads="1"/>
          </p:cNvSpPr>
          <p:nvPr/>
        </p:nvSpPr>
        <p:spPr bwMode="auto">
          <a:xfrm>
            <a:off x="6400800" y="1600200"/>
            <a:ext cx="2057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50000"/>
              </a:spcBef>
              <a:spcAft>
                <a:spcPct val="0"/>
              </a:spcAft>
            </a:pPr>
            <a:r>
              <a:rPr lang="en-US" altLang="en-US" dirty="0" smtClean="0">
                <a:solidFill>
                  <a:prstClr val="black"/>
                </a:solidFill>
                <a:latin typeface="Arial" charset="0"/>
                <a:cs typeface="Arial" charset="0"/>
              </a:rPr>
              <a:t>General school problems: systematic, validated </a:t>
            </a:r>
            <a:r>
              <a:rPr lang="en-US" altLang="en-US" b="1" dirty="0" smtClean="0">
                <a:solidFill>
                  <a:prstClr val="black"/>
                </a:solidFill>
                <a:latin typeface="Arial" charset="0"/>
                <a:cs typeface="Arial" charset="0"/>
              </a:rPr>
              <a:t>Tier 1</a:t>
            </a:r>
            <a:r>
              <a:rPr lang="en-US" altLang="en-US" dirty="0" smtClean="0">
                <a:solidFill>
                  <a:prstClr val="black"/>
                </a:solidFill>
                <a:latin typeface="Arial" charset="0"/>
                <a:cs typeface="Arial" charset="0"/>
              </a:rPr>
              <a:t> services, in class</a:t>
            </a:r>
          </a:p>
        </p:txBody>
      </p:sp>
      <p:sp>
        <p:nvSpPr>
          <p:cNvPr id="101383" name="Line 11" descr="Arrow starting at text box with the words &quot;General school problems&quot; and pointing to the text box with the words &quot;Tier 1 doesn't work.&quot;" title="Arrow "/>
          <p:cNvSpPr>
            <a:spLocks noChangeShapeType="1"/>
          </p:cNvSpPr>
          <p:nvPr/>
        </p:nvSpPr>
        <p:spPr bwMode="auto">
          <a:xfrm>
            <a:off x="7239000" y="3276600"/>
            <a:ext cx="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101381" name="Rectangle 8" descr="Inside the text box is written &quot;Tier 1 doesn't work: more intensive, validated Tier 2 services, in or out of class.&quot;" title="Text box"/>
          <p:cNvSpPr>
            <a:spLocks noChangeArrowheads="1"/>
          </p:cNvSpPr>
          <p:nvPr/>
        </p:nvSpPr>
        <p:spPr bwMode="auto">
          <a:xfrm>
            <a:off x="6400800" y="4267200"/>
            <a:ext cx="1981200"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endParaRPr lang="en-US" altLang="en-US" smtClean="0">
              <a:solidFill>
                <a:prstClr val="black"/>
              </a:solidFill>
            </a:endParaRPr>
          </a:p>
        </p:txBody>
      </p:sp>
      <p:sp>
        <p:nvSpPr>
          <p:cNvPr id="101382" name="Text Box 9"/>
          <p:cNvSpPr txBox="1">
            <a:spLocks noChangeArrowheads="1"/>
          </p:cNvSpPr>
          <p:nvPr/>
        </p:nvSpPr>
        <p:spPr bwMode="auto">
          <a:xfrm>
            <a:off x="6400800" y="4343400"/>
            <a:ext cx="1981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50000"/>
              </a:spcBef>
              <a:spcAft>
                <a:spcPct val="0"/>
              </a:spcAft>
            </a:pPr>
            <a:r>
              <a:rPr lang="en-US" altLang="en-US" smtClean="0">
                <a:solidFill>
                  <a:prstClr val="black"/>
                </a:solidFill>
                <a:latin typeface="Arial" charset="0"/>
                <a:cs typeface="Arial" charset="0"/>
              </a:rPr>
              <a:t>Tier 1 doesn’t work: </a:t>
            </a:r>
            <a:r>
              <a:rPr lang="en-US" altLang="en-US" b="1" smtClean="0">
                <a:solidFill>
                  <a:prstClr val="black"/>
                </a:solidFill>
                <a:latin typeface="Arial" charset="0"/>
                <a:cs typeface="Arial" charset="0"/>
              </a:rPr>
              <a:t>more intensive, validated</a:t>
            </a:r>
            <a:r>
              <a:rPr lang="en-US" altLang="en-US" smtClean="0">
                <a:solidFill>
                  <a:prstClr val="black"/>
                </a:solidFill>
                <a:latin typeface="Arial" charset="0"/>
                <a:cs typeface="Arial" charset="0"/>
              </a:rPr>
              <a:t> </a:t>
            </a:r>
            <a:r>
              <a:rPr lang="en-US" altLang="en-US" b="1" smtClean="0">
                <a:solidFill>
                  <a:prstClr val="black"/>
                </a:solidFill>
                <a:latin typeface="Arial" charset="0"/>
                <a:cs typeface="Arial" charset="0"/>
              </a:rPr>
              <a:t>Tier 2</a:t>
            </a:r>
            <a:r>
              <a:rPr lang="en-US" altLang="en-US" smtClean="0">
                <a:solidFill>
                  <a:prstClr val="black"/>
                </a:solidFill>
                <a:latin typeface="Arial" charset="0"/>
                <a:cs typeface="Arial" charset="0"/>
              </a:rPr>
              <a:t> services, in or out of class</a:t>
            </a:r>
          </a:p>
        </p:txBody>
      </p:sp>
      <p:sp>
        <p:nvSpPr>
          <p:cNvPr id="101384" name="Line 12" descr="Arrow pointing from text box with the words &quot;Tier 1 doesn't work&quot; to the text box with the words &quot;Intensive Tier 2 services don't work.&quot;" title="Arrow"/>
          <p:cNvSpPr>
            <a:spLocks noChangeShapeType="1"/>
          </p:cNvSpPr>
          <p:nvPr/>
        </p:nvSpPr>
        <p:spPr bwMode="auto">
          <a:xfrm flipH="1">
            <a:off x="5334000" y="5486400"/>
            <a:ext cx="9906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101386" name="Rectangle 15" descr="Inside the text box is written &quot;Intensive Tier 2 services don't work, need for even more intense services/special education.&quot;" title="Text box"/>
          <p:cNvSpPr>
            <a:spLocks noChangeArrowheads="1"/>
          </p:cNvSpPr>
          <p:nvPr/>
        </p:nvSpPr>
        <p:spPr bwMode="auto">
          <a:xfrm>
            <a:off x="2438400" y="4953000"/>
            <a:ext cx="2895600" cy="167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endParaRPr lang="en-US" altLang="en-US" smtClean="0">
              <a:solidFill>
                <a:prstClr val="black"/>
              </a:solidFill>
            </a:endParaRPr>
          </a:p>
        </p:txBody>
      </p:sp>
      <p:sp>
        <p:nvSpPr>
          <p:cNvPr id="101387" name="Text Box 16"/>
          <p:cNvSpPr txBox="1">
            <a:spLocks noChangeArrowheads="1"/>
          </p:cNvSpPr>
          <p:nvPr/>
        </p:nvSpPr>
        <p:spPr bwMode="auto">
          <a:xfrm>
            <a:off x="2514600" y="5029200"/>
            <a:ext cx="2743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50000"/>
              </a:spcBef>
              <a:spcAft>
                <a:spcPct val="0"/>
              </a:spcAft>
            </a:pPr>
            <a:r>
              <a:rPr lang="en-US" altLang="en-US" smtClean="0">
                <a:solidFill>
                  <a:prstClr val="black"/>
                </a:solidFill>
                <a:latin typeface="Arial" charset="0"/>
                <a:cs typeface="Arial" charset="0"/>
              </a:rPr>
              <a:t>Intensive Tier 2 services don’t work, need for </a:t>
            </a:r>
            <a:r>
              <a:rPr lang="en-US" altLang="en-US" b="1" smtClean="0">
                <a:solidFill>
                  <a:prstClr val="black"/>
                </a:solidFill>
                <a:latin typeface="Arial" charset="0"/>
                <a:cs typeface="Arial" charset="0"/>
              </a:rPr>
              <a:t>even more intense services/special education</a:t>
            </a:r>
          </a:p>
        </p:txBody>
      </p:sp>
      <p:sp>
        <p:nvSpPr>
          <p:cNvPr id="101394" name="Line 25" descr="Arrow pointing from the text box with the words &quot;Intensive Tier 2 services don't work&quot; to the text box with the words &quot;Testing, referral to special education&quot;" title="Arrow"/>
          <p:cNvSpPr>
            <a:spLocks noChangeShapeType="1"/>
          </p:cNvSpPr>
          <p:nvPr/>
        </p:nvSpPr>
        <p:spPr bwMode="auto">
          <a:xfrm flipH="1" flipV="1">
            <a:off x="1447800" y="4343400"/>
            <a:ext cx="9906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101388" name="Rectangle 18" descr="Inside the text box is written &quot;Testing, referral to special education&quot;" title="Text box"/>
          <p:cNvSpPr>
            <a:spLocks noChangeArrowheads="1"/>
          </p:cNvSpPr>
          <p:nvPr/>
        </p:nvSpPr>
        <p:spPr bwMode="auto">
          <a:xfrm>
            <a:off x="304800" y="3200400"/>
            <a:ext cx="23622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0"/>
              </a:spcBef>
              <a:spcAft>
                <a:spcPct val="0"/>
              </a:spcAft>
            </a:pPr>
            <a:endParaRPr lang="en-US" altLang="en-US" smtClean="0">
              <a:solidFill>
                <a:prstClr val="black"/>
              </a:solidFill>
            </a:endParaRPr>
          </a:p>
        </p:txBody>
      </p:sp>
      <p:sp>
        <p:nvSpPr>
          <p:cNvPr id="101390" name="Text Box 20"/>
          <p:cNvSpPr txBox="1">
            <a:spLocks noChangeArrowheads="1"/>
          </p:cNvSpPr>
          <p:nvPr/>
        </p:nvSpPr>
        <p:spPr bwMode="auto">
          <a:xfrm>
            <a:off x="457200" y="3276600"/>
            <a:ext cx="1905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50000"/>
              </a:spcBef>
              <a:spcAft>
                <a:spcPct val="0"/>
              </a:spcAft>
            </a:pPr>
            <a:r>
              <a:rPr lang="en-US" altLang="en-US" smtClean="0">
                <a:solidFill>
                  <a:prstClr val="black"/>
                </a:solidFill>
                <a:latin typeface="Arial" charset="0"/>
                <a:cs typeface="Arial" charset="0"/>
              </a:rPr>
              <a:t>Testing, referral to </a:t>
            </a:r>
            <a:r>
              <a:rPr lang="en-US" altLang="en-US" b="1" smtClean="0">
                <a:solidFill>
                  <a:prstClr val="black"/>
                </a:solidFill>
                <a:latin typeface="Arial" charset="0"/>
                <a:cs typeface="Arial" charset="0"/>
              </a:rPr>
              <a:t>special education</a:t>
            </a:r>
          </a:p>
        </p:txBody>
      </p:sp>
      <p:sp>
        <p:nvSpPr>
          <p:cNvPr id="101395" name="Line 26" descr="Arrow with the words &quot;Special ed placement in inclusive...&quot; pointing from the text box with the words &quot;Testing, referral to special education&quot; to the text box with the words &quot;General Education Classroom&quot;" title="Arrow"/>
          <p:cNvSpPr>
            <a:spLocks noChangeShapeType="1"/>
          </p:cNvSpPr>
          <p:nvPr/>
        </p:nvSpPr>
        <p:spPr bwMode="auto">
          <a:xfrm flipV="1">
            <a:off x="1905000" y="1981200"/>
            <a:ext cx="1492250" cy="1143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prstClr val="black"/>
              </a:solidFill>
              <a:latin typeface="Freestyle Script" pitchFamily="66" charset="0"/>
            </a:endParaRPr>
          </a:p>
        </p:txBody>
      </p:sp>
      <p:sp>
        <p:nvSpPr>
          <p:cNvPr id="101397" name="Text Box 28"/>
          <p:cNvSpPr txBox="1">
            <a:spLocks noChangeArrowheads="1"/>
          </p:cNvSpPr>
          <p:nvPr/>
        </p:nvSpPr>
        <p:spPr bwMode="auto">
          <a:xfrm rot="-2222601">
            <a:off x="1066800" y="18288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50000"/>
              </a:spcBef>
              <a:spcAft>
                <a:spcPct val="0"/>
              </a:spcAft>
            </a:pPr>
            <a:r>
              <a:rPr lang="en-US" altLang="en-US" smtClean="0">
                <a:solidFill>
                  <a:prstClr val="black"/>
                </a:solidFill>
                <a:latin typeface="Arial" charset="0"/>
                <a:cs typeface="Arial" charset="0"/>
              </a:rPr>
              <a:t>Special ed placement in inclusive…</a:t>
            </a:r>
          </a:p>
        </p:txBody>
      </p:sp>
      <p:pic>
        <p:nvPicPr>
          <p:cNvPr id="101398" name="Picture 3" title="Drawing of student study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6525" y="3244850"/>
            <a:ext cx="10985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Text Box 13" title="Drawing of a book"/>
          <p:cNvSpPr txBox="1">
            <a:spLocks noChangeArrowheads="1"/>
          </p:cNvSpPr>
          <p:nvPr/>
        </p:nvSpPr>
        <p:spPr bwMode="auto">
          <a:xfrm>
            <a:off x="3429000" y="39624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Freestyle Script" pitchFamily="66" charset="0"/>
              </a:defRPr>
            </a:lvl1pPr>
            <a:lvl2pPr marL="742950" indent="-285750">
              <a:defRPr>
                <a:solidFill>
                  <a:schemeClr val="tx1"/>
                </a:solidFill>
                <a:latin typeface="Freestyle Script" pitchFamily="66" charset="0"/>
              </a:defRPr>
            </a:lvl2pPr>
            <a:lvl3pPr marL="1143000" indent="-228600">
              <a:defRPr>
                <a:solidFill>
                  <a:schemeClr val="tx1"/>
                </a:solidFill>
                <a:latin typeface="Freestyle Script" pitchFamily="66" charset="0"/>
              </a:defRPr>
            </a:lvl3pPr>
            <a:lvl4pPr marL="1600200" indent="-228600">
              <a:defRPr>
                <a:solidFill>
                  <a:schemeClr val="tx1"/>
                </a:solidFill>
                <a:latin typeface="Freestyle Script" pitchFamily="66" charset="0"/>
              </a:defRPr>
            </a:lvl4pPr>
            <a:lvl5pPr marL="2057400" indent="-228600">
              <a:defRPr>
                <a:solidFill>
                  <a:schemeClr val="tx1"/>
                </a:solidFill>
                <a:latin typeface="Freestyle Script" pitchFamily="66" charset="0"/>
              </a:defRPr>
            </a:lvl5pPr>
            <a:lvl6pPr marL="2514600" indent="-228600" eaLnBrk="0" fontAlgn="base" hangingPunct="0">
              <a:spcBef>
                <a:spcPct val="0"/>
              </a:spcBef>
              <a:spcAft>
                <a:spcPct val="0"/>
              </a:spcAft>
              <a:defRPr>
                <a:solidFill>
                  <a:schemeClr val="tx1"/>
                </a:solidFill>
                <a:latin typeface="Freestyle Script" pitchFamily="66" charset="0"/>
              </a:defRPr>
            </a:lvl6pPr>
            <a:lvl7pPr marL="2971800" indent="-228600" eaLnBrk="0" fontAlgn="base" hangingPunct="0">
              <a:spcBef>
                <a:spcPct val="0"/>
              </a:spcBef>
              <a:spcAft>
                <a:spcPct val="0"/>
              </a:spcAft>
              <a:defRPr>
                <a:solidFill>
                  <a:schemeClr val="tx1"/>
                </a:solidFill>
                <a:latin typeface="Freestyle Script" pitchFamily="66" charset="0"/>
              </a:defRPr>
            </a:lvl7pPr>
            <a:lvl8pPr marL="3429000" indent="-228600" eaLnBrk="0" fontAlgn="base" hangingPunct="0">
              <a:spcBef>
                <a:spcPct val="0"/>
              </a:spcBef>
              <a:spcAft>
                <a:spcPct val="0"/>
              </a:spcAft>
              <a:defRPr>
                <a:solidFill>
                  <a:schemeClr val="tx1"/>
                </a:solidFill>
                <a:latin typeface="Freestyle Script" pitchFamily="66" charset="0"/>
              </a:defRPr>
            </a:lvl8pPr>
            <a:lvl9pPr marL="3886200" indent="-228600" eaLnBrk="0" fontAlgn="base" hangingPunct="0">
              <a:spcBef>
                <a:spcPct val="0"/>
              </a:spcBef>
              <a:spcAft>
                <a:spcPct val="0"/>
              </a:spcAft>
              <a:defRPr>
                <a:solidFill>
                  <a:schemeClr val="tx1"/>
                </a:solidFill>
                <a:latin typeface="Freestyle Script" pitchFamily="66" charset="0"/>
              </a:defRPr>
            </a:lvl9pPr>
          </a:lstStyle>
          <a:p>
            <a:pPr eaLnBrk="0" fontAlgn="base" hangingPunct="0">
              <a:spcBef>
                <a:spcPct val="50000"/>
              </a:spcBef>
              <a:spcAft>
                <a:spcPct val="0"/>
              </a:spcAft>
            </a:pPr>
            <a:endParaRPr lang="en-US" altLang="en-US" smtClean="0">
              <a:solidFill>
                <a:prstClr val="black"/>
              </a:solidFill>
            </a:endParaRPr>
          </a:p>
        </p:txBody>
      </p:sp>
    </p:spTree>
    <p:extLst>
      <p:ext uri="{BB962C8B-B14F-4D97-AF65-F5344CB8AC3E}">
        <p14:creationId xmlns:p14="http://schemas.microsoft.com/office/powerpoint/2010/main" val="20953002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Don’t lose focus on ideas</a:t>
            </a:r>
            <a:endParaRPr lang="en-US" dirty="0"/>
          </a:p>
        </p:txBody>
      </p:sp>
      <p:sp>
        <p:nvSpPr>
          <p:cNvPr id="102404" name="Content Placeholder 3"/>
          <p:cNvSpPr>
            <a:spLocks noGrp="1"/>
          </p:cNvSpPr>
          <p:nvPr>
            <p:ph sz="quarter" idx="1"/>
          </p:nvPr>
        </p:nvSpPr>
        <p:spPr>
          <a:xfrm>
            <a:off x="533400" y="1433513"/>
            <a:ext cx="5105400" cy="2681287"/>
          </a:xfrm>
        </p:spPr>
        <p:txBody>
          <a:bodyPr/>
          <a:lstStyle/>
          <a:p>
            <a:r>
              <a:rPr lang="en-US" altLang="en-US" sz="2000" smtClean="0"/>
              <a:t>Special education has correctly renewed its emphasis on high quality in design and data analysis </a:t>
            </a:r>
          </a:p>
          <a:p>
            <a:r>
              <a:rPr lang="en-US" altLang="en-US" sz="2000" smtClean="0"/>
              <a:t>We must maintain high standards in quality research; however, we must not forget the important need for </a:t>
            </a:r>
            <a:r>
              <a:rPr lang="en-US" altLang="en-US" sz="2000" b="1" smtClean="0"/>
              <a:t>new ideas</a:t>
            </a:r>
            <a:r>
              <a:rPr lang="en-US" altLang="en-US" sz="2000" smtClean="0"/>
              <a:t> to address the critical issues and challenges of today</a:t>
            </a:r>
          </a:p>
          <a:p>
            <a:r>
              <a:rPr lang="en-US" altLang="en-US" sz="2000" smtClean="0"/>
              <a:t>Continued and increased </a:t>
            </a:r>
            <a:r>
              <a:rPr lang="en-US" altLang="en-US" sz="2000" b="1" smtClean="0"/>
              <a:t>collaboration</a:t>
            </a:r>
            <a:r>
              <a:rPr lang="en-US" altLang="en-US" sz="2000" smtClean="0"/>
              <a:t>, among teams of federal agencies, practitioners, researchers and methodologists can help address challenges of the present and future.</a:t>
            </a:r>
          </a:p>
        </p:txBody>
      </p:sp>
      <p:pic>
        <p:nvPicPr>
          <p:cNvPr id="102406" name="Picture 5" title="Drawing of a man with a talking bubble over his head and a light bulb inside the bub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025" y="381000"/>
            <a:ext cx="12954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2" title="Drawing of a young girl with a thought bubble over her head and a light bulb inside the thought bub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362" y="1936750"/>
            <a:ext cx="136366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4" title="Drawing of three adults sitting at a table with a large talking bubble over their heads and light bulbs inside the bub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236027"/>
            <a:ext cx="181292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8745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thanks</a:t>
            </a:r>
            <a:endParaRPr lang="en-US" dirty="0"/>
          </a:p>
        </p:txBody>
      </p:sp>
      <p:pic>
        <p:nvPicPr>
          <p:cNvPr id="103426" name="Picture 4" descr="thanks"/>
          <p:cNvPicPr>
            <a:picLocks noGrp="1" noChangeAspect="1" noChangeArrowheads="1" noCrop="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3154363" y="2895600"/>
            <a:ext cx="5989637" cy="1797050"/>
          </a:xfrm>
          <a:noFill/>
        </p:spPr>
      </p:pic>
    </p:spTree>
    <p:extLst>
      <p:ext uri="{BB962C8B-B14F-4D97-AF65-F5344CB8AC3E}">
        <p14:creationId xmlns:p14="http://schemas.microsoft.com/office/powerpoint/2010/main" val="2632784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3400" dirty="0" smtClean="0"/>
              <a:t>jettison			throw 			                       overboard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3400" dirty="0" smtClean="0"/>
              <a:t>jettison </a:t>
            </a:r>
            <a:r>
              <a:rPr lang="en-US" altLang="en-US" sz="3400" dirty="0"/>
              <a:t>	</a:t>
            </a:r>
            <a:r>
              <a:rPr lang="en-US" altLang="en-US" sz="3400" dirty="0" smtClean="0"/>
              <a:t>		throw overboard</a:t>
            </a:r>
          </a:p>
        </p:txBody>
      </p:sp>
      <p:graphicFrame>
        <p:nvGraphicFramePr>
          <p:cNvPr id="32774" name="Object 23" descr="Cartoon image of airplane" title="Cartoon image of airplane"/>
          <p:cNvGraphicFramePr>
            <a:graphicFrameLocks noChangeAspect="1"/>
          </p:cNvGraphicFramePr>
          <p:nvPr>
            <p:extLst>
              <p:ext uri="{D42A27DB-BD31-4B8C-83A1-F6EECF244321}">
                <p14:modId xmlns:p14="http://schemas.microsoft.com/office/powerpoint/2010/main" val="2672910733"/>
              </p:ext>
            </p:extLst>
          </p:nvPr>
        </p:nvGraphicFramePr>
        <p:xfrm>
          <a:off x="1905000" y="1600200"/>
          <a:ext cx="2971800" cy="2524125"/>
        </p:xfrm>
        <a:graphic>
          <a:graphicData uri="http://schemas.openxmlformats.org/presentationml/2006/ole">
            <mc:AlternateContent xmlns:mc="http://schemas.openxmlformats.org/markup-compatibility/2006">
              <mc:Choice xmlns:v="urn:schemas-microsoft-com:vml" Requires="v">
                <p:oleObj spid="_x0000_s107606" name="Picture (32-bit)" r:id="rId3" imgW="5570933" imgH="4733513" progId="">
                  <p:embed/>
                </p:oleObj>
              </mc:Choice>
              <mc:Fallback>
                <p:oleObj name="Picture (32-bit)" r:id="rId3" imgW="5570933" imgH="4733513" progId="">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00200"/>
                        <a:ext cx="2971800" cy="2524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19" descr="Cartoon image of string attached to parachute" title="Cartoon image of string attached to parachute"/>
          <p:cNvGraphicFramePr>
            <a:graphicFrameLocks noChangeAspect="1"/>
          </p:cNvGraphicFramePr>
          <p:nvPr>
            <p:extLst>
              <p:ext uri="{D42A27DB-BD31-4B8C-83A1-F6EECF244321}">
                <p14:modId xmlns:p14="http://schemas.microsoft.com/office/powerpoint/2010/main" val="3653712778"/>
              </p:ext>
            </p:extLst>
          </p:nvPr>
        </p:nvGraphicFramePr>
        <p:xfrm>
          <a:off x="4267200" y="3733800"/>
          <a:ext cx="373063" cy="1347788"/>
        </p:xfrm>
        <a:graphic>
          <a:graphicData uri="http://schemas.openxmlformats.org/presentationml/2006/ole">
            <mc:AlternateContent xmlns:mc="http://schemas.openxmlformats.org/markup-compatibility/2006">
              <mc:Choice xmlns:v="urn:schemas-microsoft-com:vml" Requires="v">
                <p:oleObj spid="_x0000_s107607" name="Picture (32-bit)" r:id="rId5" imgW="1627560" imgH="5897880" progId="">
                  <p:embed/>
                </p:oleObj>
              </mc:Choice>
              <mc:Fallback>
                <p:oleObj name="Picture (32-bit)" r:id="rId5" imgW="1627560" imgH="5897880" progId="">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733800"/>
                        <a:ext cx="373063" cy="1347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18" descr="Cartoon image of string attached to parachute" title="Cartoon image of string attached to parachute"/>
          <p:cNvGraphicFramePr>
            <a:graphicFrameLocks noChangeAspect="1"/>
          </p:cNvGraphicFramePr>
          <p:nvPr>
            <p:extLst>
              <p:ext uri="{D42A27DB-BD31-4B8C-83A1-F6EECF244321}">
                <p14:modId xmlns:p14="http://schemas.microsoft.com/office/powerpoint/2010/main" val="3749273616"/>
              </p:ext>
            </p:extLst>
          </p:nvPr>
        </p:nvGraphicFramePr>
        <p:xfrm>
          <a:off x="4876800" y="3124200"/>
          <a:ext cx="477838" cy="1728788"/>
        </p:xfrm>
        <a:graphic>
          <a:graphicData uri="http://schemas.openxmlformats.org/presentationml/2006/ole">
            <mc:AlternateContent xmlns:mc="http://schemas.openxmlformats.org/markup-compatibility/2006">
              <mc:Choice xmlns:v="urn:schemas-microsoft-com:vml" Requires="v">
                <p:oleObj spid="_x0000_s107608" name="Picture (32-bit)" r:id="rId7" imgW="1627560" imgH="5897880" progId="">
                  <p:embed/>
                </p:oleObj>
              </mc:Choice>
              <mc:Fallback>
                <p:oleObj name="Picture (32-bit)" r:id="rId7" imgW="1627560" imgH="5897880" progId="">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124200"/>
                        <a:ext cx="477838" cy="1728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11" descr="Cartoon image of two animals with parachutes" title="Cartoon image of two animals with parachutes"/>
          <p:cNvGraphicFramePr>
            <a:graphicFrameLocks noChangeAspect="1"/>
          </p:cNvGraphicFramePr>
          <p:nvPr>
            <p:extLst>
              <p:ext uri="{D42A27DB-BD31-4B8C-83A1-F6EECF244321}">
                <p14:modId xmlns:p14="http://schemas.microsoft.com/office/powerpoint/2010/main" val="560486514"/>
              </p:ext>
            </p:extLst>
          </p:nvPr>
        </p:nvGraphicFramePr>
        <p:xfrm>
          <a:off x="4267200" y="4724400"/>
          <a:ext cx="1411288" cy="1828800"/>
        </p:xfrm>
        <a:graphic>
          <a:graphicData uri="http://schemas.openxmlformats.org/presentationml/2006/ole">
            <mc:AlternateContent xmlns:mc="http://schemas.openxmlformats.org/markup-compatibility/2006">
              <mc:Choice xmlns:v="urn:schemas-microsoft-com:vml" Requires="v">
                <p:oleObj spid="_x0000_s107609" name="Picture (32-bit)" r:id="rId8" imgW="3733920" imgH="4838760" progId="">
                  <p:embed/>
                </p:oleObj>
              </mc:Choice>
              <mc:Fallback>
                <p:oleObj name="Picture (32-bit)" r:id="rId8" imgW="3733920" imgH="4838760" progId="">
                  <p:embed/>
                  <p:pic>
                    <p:nvPicPr>
                      <p:cNvPr id="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4724400"/>
                        <a:ext cx="1411288" cy="1828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1481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3400" smtClean="0"/>
              <a:t>jettison (jet)	throw overboard</a:t>
            </a:r>
          </a:p>
        </p:txBody>
      </p:sp>
      <p:graphicFrame>
        <p:nvGraphicFramePr>
          <p:cNvPr id="32774" name="Object 23" title="Cartoon image of airplane"/>
          <p:cNvGraphicFramePr>
            <a:graphicFrameLocks noChangeAspect="1"/>
          </p:cNvGraphicFramePr>
          <p:nvPr>
            <p:extLst>
              <p:ext uri="{D42A27DB-BD31-4B8C-83A1-F6EECF244321}">
                <p14:modId xmlns:p14="http://schemas.microsoft.com/office/powerpoint/2010/main" val="2207710252"/>
              </p:ext>
            </p:extLst>
          </p:nvPr>
        </p:nvGraphicFramePr>
        <p:xfrm>
          <a:off x="1905000" y="1600200"/>
          <a:ext cx="2971800" cy="2524125"/>
        </p:xfrm>
        <a:graphic>
          <a:graphicData uri="http://schemas.openxmlformats.org/presentationml/2006/ole">
            <mc:AlternateContent xmlns:mc="http://schemas.openxmlformats.org/markup-compatibility/2006">
              <mc:Choice xmlns:v="urn:schemas-microsoft-com:vml" Requires="v">
                <p:oleObj spid="_x0000_s1114" name="Picture (32-bit)" r:id="rId3" imgW="5570933" imgH="4733513" progId="">
                  <p:embed/>
                </p:oleObj>
              </mc:Choice>
              <mc:Fallback>
                <p:oleObj name="Picture (32-bit)" r:id="rId3" imgW="5570933" imgH="4733513" progId="">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00200"/>
                        <a:ext cx="2971800" cy="2524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19" title="Cartoon image of string attached to parachute"/>
          <p:cNvGraphicFramePr>
            <a:graphicFrameLocks noChangeAspect="1"/>
          </p:cNvGraphicFramePr>
          <p:nvPr>
            <p:extLst>
              <p:ext uri="{D42A27DB-BD31-4B8C-83A1-F6EECF244321}">
                <p14:modId xmlns:p14="http://schemas.microsoft.com/office/powerpoint/2010/main" val="3790478788"/>
              </p:ext>
            </p:extLst>
          </p:nvPr>
        </p:nvGraphicFramePr>
        <p:xfrm>
          <a:off x="4267200" y="3733800"/>
          <a:ext cx="373063" cy="1347788"/>
        </p:xfrm>
        <a:graphic>
          <a:graphicData uri="http://schemas.openxmlformats.org/presentationml/2006/ole">
            <mc:AlternateContent xmlns:mc="http://schemas.openxmlformats.org/markup-compatibility/2006">
              <mc:Choice xmlns:v="urn:schemas-microsoft-com:vml" Requires="v">
                <p:oleObj spid="_x0000_s1115" name="Picture (32-bit)" r:id="rId5" imgW="1627560" imgH="5897880" progId="">
                  <p:embed/>
                </p:oleObj>
              </mc:Choice>
              <mc:Fallback>
                <p:oleObj name="Picture (32-bit)" r:id="rId5" imgW="1627560" imgH="5897880"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733800"/>
                        <a:ext cx="373063" cy="1347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18" title="Cartoon image of string attached to parachute"/>
          <p:cNvGraphicFramePr>
            <a:graphicFrameLocks noChangeAspect="1"/>
          </p:cNvGraphicFramePr>
          <p:nvPr>
            <p:extLst>
              <p:ext uri="{D42A27DB-BD31-4B8C-83A1-F6EECF244321}">
                <p14:modId xmlns:p14="http://schemas.microsoft.com/office/powerpoint/2010/main" val="3234933883"/>
              </p:ext>
            </p:extLst>
          </p:nvPr>
        </p:nvGraphicFramePr>
        <p:xfrm>
          <a:off x="4876800" y="3124200"/>
          <a:ext cx="477838" cy="1728788"/>
        </p:xfrm>
        <a:graphic>
          <a:graphicData uri="http://schemas.openxmlformats.org/presentationml/2006/ole">
            <mc:AlternateContent xmlns:mc="http://schemas.openxmlformats.org/markup-compatibility/2006">
              <mc:Choice xmlns:v="urn:schemas-microsoft-com:vml" Requires="v">
                <p:oleObj spid="_x0000_s1116" name="Picture (32-bit)" r:id="rId7" imgW="1627560" imgH="5897880" progId="">
                  <p:embed/>
                </p:oleObj>
              </mc:Choice>
              <mc:Fallback>
                <p:oleObj name="Picture (32-bit)" r:id="rId7" imgW="1627560" imgH="5897880" progId="">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124200"/>
                        <a:ext cx="477838" cy="1728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11" title="Cartoon image of two animals with parachutes"/>
          <p:cNvGraphicFramePr>
            <a:graphicFrameLocks noChangeAspect="1"/>
          </p:cNvGraphicFramePr>
          <p:nvPr>
            <p:extLst>
              <p:ext uri="{D42A27DB-BD31-4B8C-83A1-F6EECF244321}">
                <p14:modId xmlns:p14="http://schemas.microsoft.com/office/powerpoint/2010/main" val="1096440692"/>
              </p:ext>
            </p:extLst>
          </p:nvPr>
        </p:nvGraphicFramePr>
        <p:xfrm>
          <a:off x="4267200" y="4724400"/>
          <a:ext cx="1411288" cy="1828800"/>
        </p:xfrm>
        <a:graphic>
          <a:graphicData uri="http://schemas.openxmlformats.org/presentationml/2006/ole">
            <mc:AlternateContent xmlns:mc="http://schemas.openxmlformats.org/markup-compatibility/2006">
              <mc:Choice xmlns:v="urn:schemas-microsoft-com:vml" Requires="v">
                <p:oleObj spid="_x0000_s1117" name="Picture (32-bit)" r:id="rId8" imgW="3733920" imgH="4838760" progId="">
                  <p:embed/>
                </p:oleObj>
              </mc:Choice>
              <mc:Fallback>
                <p:oleObj name="Picture (32-bit)" r:id="rId8" imgW="3733920" imgH="4838760" progId="">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4724400"/>
                        <a:ext cx="1411288" cy="1828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437725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2019</TotalTime>
  <Words>2727</Words>
  <Application>Microsoft Office PowerPoint</Application>
  <PresentationFormat>On-screen Show (4:3)</PresentationFormat>
  <Paragraphs>399</Paragraphs>
  <Slides>62</Slides>
  <Notes>27</Notes>
  <HiddenSlides>0</HiddenSlides>
  <MMClips>0</MMClips>
  <ScaleCrop>false</ScaleCrop>
  <HeadingPairs>
    <vt:vector size="6" baseType="variant">
      <vt:variant>
        <vt:lpstr>Theme</vt:lpstr>
      </vt:variant>
      <vt:variant>
        <vt:i4>4</vt:i4>
      </vt:variant>
      <vt:variant>
        <vt:lpstr>Embedded OLE Servers</vt:lpstr>
      </vt:variant>
      <vt:variant>
        <vt:i4>4</vt:i4>
      </vt:variant>
      <vt:variant>
        <vt:lpstr>Slide Titles</vt:lpstr>
      </vt:variant>
      <vt:variant>
        <vt:i4>62</vt:i4>
      </vt:variant>
    </vt:vector>
  </HeadingPairs>
  <TitlesOfParts>
    <vt:vector size="70" baseType="lpstr">
      <vt:lpstr>Oriel</vt:lpstr>
      <vt:lpstr>Profile</vt:lpstr>
      <vt:lpstr>Edge</vt:lpstr>
      <vt:lpstr>1_Oriel</vt:lpstr>
      <vt:lpstr>Picture (32-bit)</vt:lpstr>
      <vt:lpstr>Chart</vt:lpstr>
      <vt:lpstr>Document</vt:lpstr>
      <vt:lpstr>Microsoft Excel 97-2003 Worksheet</vt:lpstr>
      <vt:lpstr>What Have We Learned And  Where are We Going?   Thirty Years of Research Collaboration</vt:lpstr>
      <vt:lpstr>Tom and I Benefitted from  OSEP Funding</vt:lpstr>
      <vt:lpstr>Research Interests</vt:lpstr>
      <vt:lpstr>A Few Memorable Illustrations</vt:lpstr>
      <vt:lpstr>USU Experiences (soft money positions)</vt:lpstr>
      <vt:lpstr>Purdue University</vt:lpstr>
      <vt:lpstr>jettison   throw                           overboard</vt:lpstr>
      <vt:lpstr>jettison    throw overboard</vt:lpstr>
      <vt:lpstr>jettison (jet) throw overboard</vt:lpstr>
      <vt:lpstr>Cartoon illustration</vt:lpstr>
      <vt:lpstr>Mnemonic strategies have affected outstanding learning gains in:</vt:lpstr>
      <vt:lpstr>Results, 34 experiments  &gt;2000 participants (Mes = 1.62)</vt:lpstr>
      <vt:lpstr>Science for Students with Disabilities</vt:lpstr>
      <vt:lpstr>Worksheet 1</vt:lpstr>
      <vt:lpstr>Worksheet 2</vt:lpstr>
      <vt:lpstr>Worksheet 3</vt:lpstr>
      <vt:lpstr>Worksheet 4</vt:lpstr>
      <vt:lpstr>Worksheet 5</vt:lpstr>
      <vt:lpstr>Results: Ecosystems</vt:lpstr>
      <vt:lpstr>George Mason University</vt:lpstr>
      <vt:lpstr>Differentiated Activities:  Middle School Science</vt:lpstr>
      <vt:lpstr>Charts and Graphs</vt:lpstr>
      <vt:lpstr>Quantitative Vs Qualitative</vt:lpstr>
      <vt:lpstr>Worksheet 6</vt:lpstr>
      <vt:lpstr>Peer Tutoring Formats  </vt:lpstr>
      <vt:lpstr>Worksheet 7</vt:lpstr>
      <vt:lpstr>Recording Sheet</vt:lpstr>
      <vt:lpstr>Summary: 10 experiments inclusive content learning 1128 students, 283 special needs</vt:lpstr>
      <vt:lpstr>Experimental-Control Change:  10 experiments (Wilcoxon z = 2.803, p = .005)</vt:lpstr>
      <vt:lpstr> Student Response When Asked to Write</vt:lpstr>
      <vt:lpstr>Me Teaching Writing</vt:lpstr>
      <vt:lpstr>Worksheet 8</vt:lpstr>
      <vt:lpstr>Worksheet 9</vt:lpstr>
      <vt:lpstr>Worksheet 10</vt:lpstr>
      <vt:lpstr>Essay Length (# words): Eight Studies (N = 112) </vt:lpstr>
      <vt:lpstr>Essay Parts: Eight Studies (N = 112) </vt:lpstr>
      <vt:lpstr>Overall 8 Studies Essay Quality (N = 112)</vt:lpstr>
      <vt:lpstr>What we have learned,  1979 - 2014</vt:lpstr>
      <vt:lpstr>Where have we come as a field; where are we going?</vt:lpstr>
      <vt:lpstr>State of art and practice, now and then</vt:lpstr>
      <vt:lpstr>Empirical research: then and now</vt:lpstr>
      <vt:lpstr>Growth of inclusive classrooms</vt:lpstr>
      <vt:lpstr>On-time Graduation rate:  students with disabilities</vt:lpstr>
      <vt:lpstr>Some things haven’t changed much</vt:lpstr>
      <vt:lpstr>Results Across all Surveys: 1. 1958-1996: 28 surveys, n = 10,568 2. 1997-2010: 40 surveys, n =   8,366</vt:lpstr>
      <vt:lpstr>Strong Support for Inclusion, 1971-1996</vt:lpstr>
      <vt:lpstr>General and Strong Support for Inclusion, 1971-1996</vt:lpstr>
      <vt:lpstr>Strong Support for Inclusion, 1997-2010</vt:lpstr>
      <vt:lpstr>General and Strong Support for Inclusion, 1997-2010</vt:lpstr>
      <vt:lpstr>Support for Inclusion 1971-2010</vt:lpstr>
      <vt:lpstr>Do Teachers Have Enough…?</vt:lpstr>
      <vt:lpstr>Unresolved Issues </vt:lpstr>
      <vt:lpstr>How will instruction be delivered?</vt:lpstr>
      <vt:lpstr>how will instruction be delivered?    -Inclusive learning VS.     -Intensive individual instruction in targeted need areas</vt:lpstr>
      <vt:lpstr>What happens in inclusive classrooms? (Scruggs, Mastropieri, &amp; McDuffie, 2007)</vt:lpstr>
      <vt:lpstr>Co-taught classrooms</vt:lpstr>
      <vt:lpstr>Role of Special Education Teacher</vt:lpstr>
      <vt:lpstr>Role of Special Education Teacher, Comments</vt:lpstr>
      <vt:lpstr>Inclusive instruction, RTI can’t be viewed essentially as a special education undertaking</vt:lpstr>
      <vt:lpstr>Reconcile rti with inclusion: A PROBLEM</vt:lpstr>
      <vt:lpstr>Don’t lose focus on ideas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Have We Learned And  Where are We Going?   Thirty Years of Research Collaboration</dc:title>
  <dc:creator>Tom Scruggs</dc:creator>
  <cp:lastModifiedBy>Gebru, Nioud (Neo)</cp:lastModifiedBy>
  <cp:revision>38</cp:revision>
  <dcterms:created xsi:type="dcterms:W3CDTF">2014-07-19T18:10:39Z</dcterms:created>
  <dcterms:modified xsi:type="dcterms:W3CDTF">2014-08-11T18:40:21Z</dcterms:modified>
</cp:coreProperties>
</file>