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307" r:id="rId4"/>
    <p:sldId id="308" r:id="rId5"/>
    <p:sldId id="283" r:id="rId6"/>
    <p:sldId id="278" r:id="rId7"/>
    <p:sldId id="309" r:id="rId8"/>
    <p:sldId id="271" r:id="rId9"/>
    <p:sldId id="310" r:id="rId10"/>
    <p:sldId id="272" r:id="rId11"/>
    <p:sldId id="286" r:id="rId12"/>
    <p:sldId id="273" r:id="rId13"/>
    <p:sldId id="302" r:id="rId14"/>
    <p:sldId id="290" r:id="rId15"/>
    <p:sldId id="299" r:id="rId16"/>
    <p:sldId id="305" r:id="rId17"/>
    <p:sldId id="303" r:id="rId18"/>
    <p:sldId id="296" r:id="rId19"/>
    <p:sldId id="269" r:id="rId20"/>
    <p:sldId id="279" r:id="rId21"/>
    <p:sldId id="301" r:id="rId22"/>
    <p:sldId id="2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73217" autoAdjust="0"/>
  </p:normalViewPr>
  <p:slideViewPr>
    <p:cSldViewPr>
      <p:cViewPr varScale="1">
        <p:scale>
          <a:sx n="81" d="100"/>
          <a:sy n="81" d="100"/>
        </p:scale>
        <p:origin x="-61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629990-371B-4E1D-B998-6D9C1F77D6B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0CF6EE7A-60CC-48A4-9B8F-4654BE4570EF}">
      <dgm:prSet phldrT="[Text]"/>
      <dgm:spPr>
        <a:solidFill>
          <a:srgbClr val="00B0F0"/>
        </a:solidFill>
      </dgm:spPr>
      <dgm:t>
        <a:bodyPr/>
        <a:lstStyle/>
        <a:p>
          <a:r>
            <a:rPr lang="en-US" b="1" dirty="0" smtClean="0">
              <a:solidFill>
                <a:schemeClr val="tx1"/>
              </a:solidFill>
            </a:rPr>
            <a:t>ELA</a:t>
          </a:r>
          <a:endParaRPr lang="en-US" b="1" dirty="0">
            <a:solidFill>
              <a:schemeClr val="tx1"/>
            </a:solidFill>
          </a:endParaRPr>
        </a:p>
      </dgm:t>
    </dgm:pt>
    <dgm:pt modelId="{B8654C98-9C9A-46DC-BF8D-1FC9E35B5089}" type="parTrans" cxnId="{89EE5859-AF98-473D-A7DD-5B6A7AA3D631}">
      <dgm:prSet/>
      <dgm:spPr/>
      <dgm:t>
        <a:bodyPr/>
        <a:lstStyle/>
        <a:p>
          <a:endParaRPr lang="en-US"/>
        </a:p>
      </dgm:t>
    </dgm:pt>
    <dgm:pt modelId="{8489EE75-B98B-44F5-8C5F-73CEF2B50187}" type="sibTrans" cxnId="{89EE5859-AF98-473D-A7DD-5B6A7AA3D631}">
      <dgm:prSet/>
      <dgm:spPr/>
      <dgm:t>
        <a:bodyPr/>
        <a:lstStyle/>
        <a:p>
          <a:endParaRPr lang="en-US"/>
        </a:p>
      </dgm:t>
    </dgm:pt>
    <dgm:pt modelId="{12A8D95E-7163-4F02-A5A2-19F3C092CB8E}">
      <dgm:prSet phldrT="[Text]"/>
      <dgm:spPr>
        <a:solidFill>
          <a:srgbClr val="00B0F0"/>
        </a:solidFill>
      </dgm:spPr>
      <dgm:t>
        <a:bodyPr/>
        <a:lstStyle/>
        <a:p>
          <a:r>
            <a:rPr lang="en-US" b="1" dirty="0" smtClean="0">
              <a:solidFill>
                <a:schemeClr val="tx1"/>
              </a:solidFill>
            </a:rPr>
            <a:t>Reading</a:t>
          </a:r>
          <a:endParaRPr lang="en-US" b="1" dirty="0">
            <a:solidFill>
              <a:schemeClr val="tx1"/>
            </a:solidFill>
          </a:endParaRPr>
        </a:p>
      </dgm:t>
    </dgm:pt>
    <dgm:pt modelId="{74408984-5825-46AF-A268-CD1BD91DB572}" type="parTrans" cxnId="{9EA10818-EE12-4952-9E3A-4720D604053E}">
      <dgm:prSet/>
      <dgm:spPr/>
      <dgm:t>
        <a:bodyPr/>
        <a:lstStyle/>
        <a:p>
          <a:endParaRPr lang="en-US"/>
        </a:p>
      </dgm:t>
    </dgm:pt>
    <dgm:pt modelId="{78C2FB12-EA9E-4A4F-B5C5-AC647C796F40}" type="sibTrans" cxnId="{9EA10818-EE12-4952-9E3A-4720D604053E}">
      <dgm:prSet/>
      <dgm:spPr>
        <a:solidFill>
          <a:srgbClr val="FFC000"/>
        </a:solidFill>
      </dgm:spPr>
      <dgm:t>
        <a:bodyPr/>
        <a:lstStyle/>
        <a:p>
          <a:endParaRPr lang="en-US" dirty="0"/>
        </a:p>
      </dgm:t>
    </dgm:pt>
    <dgm:pt modelId="{DF3C4B02-621F-4FE4-AE3F-AF5CFC5DAA0C}">
      <dgm:prSet phldrT="[Text]"/>
      <dgm:spPr>
        <a:solidFill>
          <a:srgbClr val="00B0F0"/>
        </a:solidFill>
      </dgm:spPr>
      <dgm:t>
        <a:bodyPr/>
        <a:lstStyle/>
        <a:p>
          <a:r>
            <a:rPr lang="en-US" b="1" dirty="0" smtClean="0">
              <a:solidFill>
                <a:schemeClr val="tx1"/>
              </a:solidFill>
            </a:rPr>
            <a:t>Writing</a:t>
          </a:r>
          <a:endParaRPr lang="en-US" b="1" dirty="0">
            <a:solidFill>
              <a:schemeClr val="tx1"/>
            </a:solidFill>
          </a:endParaRPr>
        </a:p>
      </dgm:t>
    </dgm:pt>
    <dgm:pt modelId="{6D3EAB02-0079-45F0-819F-0FABE0E3DDB4}" type="parTrans" cxnId="{4DB0C0A5-548E-4C4D-A4F3-2F0FC144BFB7}">
      <dgm:prSet/>
      <dgm:spPr/>
      <dgm:t>
        <a:bodyPr/>
        <a:lstStyle/>
        <a:p>
          <a:endParaRPr lang="en-US"/>
        </a:p>
      </dgm:t>
    </dgm:pt>
    <dgm:pt modelId="{9DBBA5A0-0611-47BD-A64D-941D1646A8E1}" type="sibTrans" cxnId="{4DB0C0A5-548E-4C4D-A4F3-2F0FC144BFB7}">
      <dgm:prSet/>
      <dgm:spPr>
        <a:solidFill>
          <a:srgbClr val="FFC000"/>
        </a:solidFill>
      </dgm:spPr>
      <dgm:t>
        <a:bodyPr/>
        <a:lstStyle/>
        <a:p>
          <a:endParaRPr lang="en-US" dirty="0"/>
        </a:p>
      </dgm:t>
    </dgm:pt>
    <dgm:pt modelId="{7D39EC5E-63BD-44CB-B6CF-571699FB3572}">
      <dgm:prSet phldrT="[Text]"/>
      <dgm:spPr>
        <a:solidFill>
          <a:srgbClr val="00B0F0"/>
        </a:solidFill>
      </dgm:spPr>
      <dgm:t>
        <a:bodyPr/>
        <a:lstStyle/>
        <a:p>
          <a:r>
            <a:rPr lang="en-US" b="1" dirty="0" smtClean="0">
              <a:solidFill>
                <a:schemeClr val="tx1"/>
              </a:solidFill>
            </a:rPr>
            <a:t>Speaking</a:t>
          </a:r>
        </a:p>
        <a:p>
          <a:r>
            <a:rPr lang="en-US" b="1" dirty="0" smtClean="0">
              <a:solidFill>
                <a:schemeClr val="tx1"/>
              </a:solidFill>
            </a:rPr>
            <a:t>&amp; </a:t>
          </a:r>
          <a:br>
            <a:rPr lang="en-US" b="1" dirty="0" smtClean="0">
              <a:solidFill>
                <a:schemeClr val="tx1"/>
              </a:solidFill>
            </a:rPr>
          </a:br>
          <a:r>
            <a:rPr lang="en-US" b="1" dirty="0" smtClean="0">
              <a:solidFill>
                <a:schemeClr val="tx1"/>
              </a:solidFill>
            </a:rPr>
            <a:t>Listening</a:t>
          </a:r>
          <a:endParaRPr lang="en-US" b="1" dirty="0">
            <a:solidFill>
              <a:schemeClr val="tx1"/>
            </a:solidFill>
          </a:endParaRPr>
        </a:p>
      </dgm:t>
    </dgm:pt>
    <dgm:pt modelId="{E03078C5-101C-428B-B03A-89AF95221A3C}" type="parTrans" cxnId="{6262D017-4F06-4A35-9FAB-122132B039CB}">
      <dgm:prSet/>
      <dgm:spPr/>
      <dgm:t>
        <a:bodyPr/>
        <a:lstStyle/>
        <a:p>
          <a:endParaRPr lang="en-US"/>
        </a:p>
      </dgm:t>
    </dgm:pt>
    <dgm:pt modelId="{1125DECF-5A49-4E95-B3DE-1F1E3C45023D}" type="sibTrans" cxnId="{6262D017-4F06-4A35-9FAB-122132B039CB}">
      <dgm:prSet/>
      <dgm:spPr>
        <a:solidFill>
          <a:srgbClr val="FFC000"/>
        </a:solidFill>
      </dgm:spPr>
      <dgm:t>
        <a:bodyPr/>
        <a:lstStyle/>
        <a:p>
          <a:endParaRPr lang="en-US" dirty="0"/>
        </a:p>
      </dgm:t>
    </dgm:pt>
    <dgm:pt modelId="{AB09CF2E-A035-4CE5-948C-3BC38D0B78FC}">
      <dgm:prSet phldrT="[Text]"/>
      <dgm:spPr>
        <a:solidFill>
          <a:srgbClr val="00B0F0"/>
        </a:solidFill>
      </dgm:spPr>
      <dgm:t>
        <a:bodyPr/>
        <a:lstStyle/>
        <a:p>
          <a:r>
            <a:rPr lang="en-US" b="1" dirty="0" smtClean="0">
              <a:solidFill>
                <a:schemeClr val="tx1"/>
              </a:solidFill>
            </a:rPr>
            <a:t>Language</a:t>
          </a:r>
          <a:endParaRPr lang="en-US" b="1" dirty="0">
            <a:solidFill>
              <a:schemeClr val="tx1"/>
            </a:solidFill>
          </a:endParaRPr>
        </a:p>
      </dgm:t>
    </dgm:pt>
    <dgm:pt modelId="{B9C69BBB-B4F6-4E7B-8F6D-E06075EDBD67}" type="parTrans" cxnId="{459E17EB-52B5-4EC2-9F8D-47BD73F4B618}">
      <dgm:prSet/>
      <dgm:spPr/>
      <dgm:t>
        <a:bodyPr/>
        <a:lstStyle/>
        <a:p>
          <a:endParaRPr lang="en-US"/>
        </a:p>
      </dgm:t>
    </dgm:pt>
    <dgm:pt modelId="{A7BDEB76-73A2-4485-B6BE-D56151312A8E}" type="sibTrans" cxnId="{459E17EB-52B5-4EC2-9F8D-47BD73F4B618}">
      <dgm:prSet/>
      <dgm:spPr>
        <a:solidFill>
          <a:srgbClr val="FFC000"/>
        </a:solidFill>
      </dgm:spPr>
      <dgm:t>
        <a:bodyPr/>
        <a:lstStyle/>
        <a:p>
          <a:endParaRPr lang="en-US" dirty="0"/>
        </a:p>
      </dgm:t>
    </dgm:pt>
    <dgm:pt modelId="{854791A1-FC2A-494E-8391-216C4AB62A2B}" type="pres">
      <dgm:prSet presAssocID="{2C629990-371B-4E1D-B998-6D9C1F77D6BC}" presName="Name0" presStyleCnt="0">
        <dgm:presLayoutVars>
          <dgm:chMax val="1"/>
          <dgm:dir/>
          <dgm:animLvl val="ctr"/>
          <dgm:resizeHandles val="exact"/>
        </dgm:presLayoutVars>
      </dgm:prSet>
      <dgm:spPr/>
      <dgm:t>
        <a:bodyPr/>
        <a:lstStyle/>
        <a:p>
          <a:endParaRPr lang="en-US"/>
        </a:p>
      </dgm:t>
    </dgm:pt>
    <dgm:pt modelId="{8DB12DAE-B907-4B41-8F1E-E00ED93DFE2C}" type="pres">
      <dgm:prSet presAssocID="{0CF6EE7A-60CC-48A4-9B8F-4654BE4570EF}" presName="centerShape" presStyleLbl="node0" presStyleIdx="0" presStyleCnt="1"/>
      <dgm:spPr/>
      <dgm:t>
        <a:bodyPr/>
        <a:lstStyle/>
        <a:p>
          <a:endParaRPr lang="en-US"/>
        </a:p>
      </dgm:t>
    </dgm:pt>
    <dgm:pt modelId="{635F512E-123C-427C-9874-574060140F89}" type="pres">
      <dgm:prSet presAssocID="{12A8D95E-7163-4F02-A5A2-19F3C092CB8E}" presName="node" presStyleLbl="node1" presStyleIdx="0" presStyleCnt="4">
        <dgm:presLayoutVars>
          <dgm:bulletEnabled val="1"/>
        </dgm:presLayoutVars>
      </dgm:prSet>
      <dgm:spPr/>
      <dgm:t>
        <a:bodyPr/>
        <a:lstStyle/>
        <a:p>
          <a:endParaRPr lang="en-US"/>
        </a:p>
      </dgm:t>
    </dgm:pt>
    <dgm:pt modelId="{66CC2388-A5B3-440D-ADBE-8BB719E3837D}" type="pres">
      <dgm:prSet presAssocID="{12A8D95E-7163-4F02-A5A2-19F3C092CB8E}" presName="dummy" presStyleCnt="0"/>
      <dgm:spPr/>
      <dgm:t>
        <a:bodyPr/>
        <a:lstStyle/>
        <a:p>
          <a:endParaRPr lang="en-US"/>
        </a:p>
      </dgm:t>
    </dgm:pt>
    <dgm:pt modelId="{A8878893-480E-4B3F-8E69-727DAFA8F799}" type="pres">
      <dgm:prSet presAssocID="{78C2FB12-EA9E-4A4F-B5C5-AC647C796F40}" presName="sibTrans" presStyleLbl="sibTrans2D1" presStyleIdx="0" presStyleCnt="4"/>
      <dgm:spPr/>
      <dgm:t>
        <a:bodyPr/>
        <a:lstStyle/>
        <a:p>
          <a:endParaRPr lang="en-US"/>
        </a:p>
      </dgm:t>
    </dgm:pt>
    <dgm:pt modelId="{6667171B-2C8B-4D74-8A39-11AC77034CA3}" type="pres">
      <dgm:prSet presAssocID="{DF3C4B02-621F-4FE4-AE3F-AF5CFC5DAA0C}" presName="node" presStyleLbl="node1" presStyleIdx="1" presStyleCnt="4">
        <dgm:presLayoutVars>
          <dgm:bulletEnabled val="1"/>
        </dgm:presLayoutVars>
      </dgm:prSet>
      <dgm:spPr/>
      <dgm:t>
        <a:bodyPr/>
        <a:lstStyle/>
        <a:p>
          <a:endParaRPr lang="en-US"/>
        </a:p>
      </dgm:t>
    </dgm:pt>
    <dgm:pt modelId="{2CF591FE-EC2F-41A9-BC62-303CD7DC1160}" type="pres">
      <dgm:prSet presAssocID="{DF3C4B02-621F-4FE4-AE3F-AF5CFC5DAA0C}" presName="dummy" presStyleCnt="0"/>
      <dgm:spPr/>
      <dgm:t>
        <a:bodyPr/>
        <a:lstStyle/>
        <a:p>
          <a:endParaRPr lang="en-US"/>
        </a:p>
      </dgm:t>
    </dgm:pt>
    <dgm:pt modelId="{ED1D285C-E731-47C6-807D-14B90FF976EF}" type="pres">
      <dgm:prSet presAssocID="{9DBBA5A0-0611-47BD-A64D-941D1646A8E1}" presName="sibTrans" presStyleLbl="sibTrans2D1" presStyleIdx="1" presStyleCnt="4"/>
      <dgm:spPr/>
      <dgm:t>
        <a:bodyPr/>
        <a:lstStyle/>
        <a:p>
          <a:endParaRPr lang="en-US"/>
        </a:p>
      </dgm:t>
    </dgm:pt>
    <dgm:pt modelId="{A24687BC-2A17-43D2-B120-6558A0811BEF}" type="pres">
      <dgm:prSet presAssocID="{7D39EC5E-63BD-44CB-B6CF-571699FB3572}" presName="node" presStyleLbl="node1" presStyleIdx="2" presStyleCnt="4">
        <dgm:presLayoutVars>
          <dgm:bulletEnabled val="1"/>
        </dgm:presLayoutVars>
      </dgm:prSet>
      <dgm:spPr/>
      <dgm:t>
        <a:bodyPr/>
        <a:lstStyle/>
        <a:p>
          <a:endParaRPr lang="en-US"/>
        </a:p>
      </dgm:t>
    </dgm:pt>
    <dgm:pt modelId="{715CCBB8-E4F4-4E1C-B20E-18A6539B9B52}" type="pres">
      <dgm:prSet presAssocID="{7D39EC5E-63BD-44CB-B6CF-571699FB3572}" presName="dummy" presStyleCnt="0"/>
      <dgm:spPr/>
      <dgm:t>
        <a:bodyPr/>
        <a:lstStyle/>
        <a:p>
          <a:endParaRPr lang="en-US"/>
        </a:p>
      </dgm:t>
    </dgm:pt>
    <dgm:pt modelId="{241602B2-51C1-483B-BCF7-B8D9CEF51293}" type="pres">
      <dgm:prSet presAssocID="{1125DECF-5A49-4E95-B3DE-1F1E3C45023D}" presName="sibTrans" presStyleLbl="sibTrans2D1" presStyleIdx="2" presStyleCnt="4"/>
      <dgm:spPr/>
      <dgm:t>
        <a:bodyPr/>
        <a:lstStyle/>
        <a:p>
          <a:endParaRPr lang="en-US"/>
        </a:p>
      </dgm:t>
    </dgm:pt>
    <dgm:pt modelId="{0C149A84-CFCE-4DEE-A318-A201110AB2F9}" type="pres">
      <dgm:prSet presAssocID="{AB09CF2E-A035-4CE5-948C-3BC38D0B78FC}" presName="node" presStyleLbl="node1" presStyleIdx="3" presStyleCnt="4">
        <dgm:presLayoutVars>
          <dgm:bulletEnabled val="1"/>
        </dgm:presLayoutVars>
      </dgm:prSet>
      <dgm:spPr/>
      <dgm:t>
        <a:bodyPr/>
        <a:lstStyle/>
        <a:p>
          <a:endParaRPr lang="en-US"/>
        </a:p>
      </dgm:t>
    </dgm:pt>
    <dgm:pt modelId="{CD23B74F-7B40-4A1C-8A3D-D2B57DAC6BAF}" type="pres">
      <dgm:prSet presAssocID="{AB09CF2E-A035-4CE5-948C-3BC38D0B78FC}" presName="dummy" presStyleCnt="0"/>
      <dgm:spPr/>
      <dgm:t>
        <a:bodyPr/>
        <a:lstStyle/>
        <a:p>
          <a:endParaRPr lang="en-US"/>
        </a:p>
      </dgm:t>
    </dgm:pt>
    <dgm:pt modelId="{36AEB310-280D-434B-A0A2-FDBFBA4D15C8}" type="pres">
      <dgm:prSet presAssocID="{A7BDEB76-73A2-4485-B6BE-D56151312A8E}" presName="sibTrans" presStyleLbl="sibTrans2D1" presStyleIdx="3" presStyleCnt="4"/>
      <dgm:spPr/>
      <dgm:t>
        <a:bodyPr/>
        <a:lstStyle/>
        <a:p>
          <a:endParaRPr lang="en-US"/>
        </a:p>
      </dgm:t>
    </dgm:pt>
  </dgm:ptLst>
  <dgm:cxnLst>
    <dgm:cxn modelId="{A016CAE1-0428-4791-B31C-B02987537B82}" type="presOf" srcId="{9DBBA5A0-0611-47BD-A64D-941D1646A8E1}" destId="{ED1D285C-E731-47C6-807D-14B90FF976EF}" srcOrd="0" destOrd="0" presId="urn:microsoft.com/office/officeart/2005/8/layout/radial6"/>
    <dgm:cxn modelId="{459E17EB-52B5-4EC2-9F8D-47BD73F4B618}" srcId="{0CF6EE7A-60CC-48A4-9B8F-4654BE4570EF}" destId="{AB09CF2E-A035-4CE5-948C-3BC38D0B78FC}" srcOrd="3" destOrd="0" parTransId="{B9C69BBB-B4F6-4E7B-8F6D-E06075EDBD67}" sibTransId="{A7BDEB76-73A2-4485-B6BE-D56151312A8E}"/>
    <dgm:cxn modelId="{C009292E-8678-4012-832D-377F1F746373}" type="presOf" srcId="{0CF6EE7A-60CC-48A4-9B8F-4654BE4570EF}" destId="{8DB12DAE-B907-4B41-8F1E-E00ED93DFE2C}" srcOrd="0" destOrd="0" presId="urn:microsoft.com/office/officeart/2005/8/layout/radial6"/>
    <dgm:cxn modelId="{DBEDE41B-68A8-4FB1-B778-5C6445B8A35D}" type="presOf" srcId="{12A8D95E-7163-4F02-A5A2-19F3C092CB8E}" destId="{635F512E-123C-427C-9874-574060140F89}" srcOrd="0" destOrd="0" presId="urn:microsoft.com/office/officeart/2005/8/layout/radial6"/>
    <dgm:cxn modelId="{1C9EFA42-86AB-40D3-AB54-FD79DF27C8BA}" type="presOf" srcId="{AB09CF2E-A035-4CE5-948C-3BC38D0B78FC}" destId="{0C149A84-CFCE-4DEE-A318-A201110AB2F9}" srcOrd="0" destOrd="0" presId="urn:microsoft.com/office/officeart/2005/8/layout/radial6"/>
    <dgm:cxn modelId="{C0808EA4-6173-48B6-911C-BCC490B0DE65}" type="presOf" srcId="{1125DECF-5A49-4E95-B3DE-1F1E3C45023D}" destId="{241602B2-51C1-483B-BCF7-B8D9CEF51293}" srcOrd="0" destOrd="0" presId="urn:microsoft.com/office/officeart/2005/8/layout/radial6"/>
    <dgm:cxn modelId="{03AB4DF7-FD54-4244-9B00-2693D4FB8B9F}" type="presOf" srcId="{7D39EC5E-63BD-44CB-B6CF-571699FB3572}" destId="{A24687BC-2A17-43D2-B120-6558A0811BEF}" srcOrd="0" destOrd="0" presId="urn:microsoft.com/office/officeart/2005/8/layout/radial6"/>
    <dgm:cxn modelId="{89EE5859-AF98-473D-A7DD-5B6A7AA3D631}" srcId="{2C629990-371B-4E1D-B998-6D9C1F77D6BC}" destId="{0CF6EE7A-60CC-48A4-9B8F-4654BE4570EF}" srcOrd="0" destOrd="0" parTransId="{B8654C98-9C9A-46DC-BF8D-1FC9E35B5089}" sibTransId="{8489EE75-B98B-44F5-8C5F-73CEF2B50187}"/>
    <dgm:cxn modelId="{56D1F5F3-BB31-439F-9E20-19ACEDD88878}" type="presOf" srcId="{A7BDEB76-73A2-4485-B6BE-D56151312A8E}" destId="{36AEB310-280D-434B-A0A2-FDBFBA4D15C8}" srcOrd="0" destOrd="0" presId="urn:microsoft.com/office/officeart/2005/8/layout/radial6"/>
    <dgm:cxn modelId="{305D6620-82B9-4C25-80A8-E4B3F6D2AA47}" type="presOf" srcId="{DF3C4B02-621F-4FE4-AE3F-AF5CFC5DAA0C}" destId="{6667171B-2C8B-4D74-8A39-11AC77034CA3}" srcOrd="0" destOrd="0" presId="urn:microsoft.com/office/officeart/2005/8/layout/radial6"/>
    <dgm:cxn modelId="{6262D017-4F06-4A35-9FAB-122132B039CB}" srcId="{0CF6EE7A-60CC-48A4-9B8F-4654BE4570EF}" destId="{7D39EC5E-63BD-44CB-B6CF-571699FB3572}" srcOrd="2" destOrd="0" parTransId="{E03078C5-101C-428B-B03A-89AF95221A3C}" sibTransId="{1125DECF-5A49-4E95-B3DE-1F1E3C45023D}"/>
    <dgm:cxn modelId="{9EA10818-EE12-4952-9E3A-4720D604053E}" srcId="{0CF6EE7A-60CC-48A4-9B8F-4654BE4570EF}" destId="{12A8D95E-7163-4F02-A5A2-19F3C092CB8E}" srcOrd="0" destOrd="0" parTransId="{74408984-5825-46AF-A268-CD1BD91DB572}" sibTransId="{78C2FB12-EA9E-4A4F-B5C5-AC647C796F40}"/>
    <dgm:cxn modelId="{4DB0C0A5-548E-4C4D-A4F3-2F0FC144BFB7}" srcId="{0CF6EE7A-60CC-48A4-9B8F-4654BE4570EF}" destId="{DF3C4B02-621F-4FE4-AE3F-AF5CFC5DAA0C}" srcOrd="1" destOrd="0" parTransId="{6D3EAB02-0079-45F0-819F-0FABE0E3DDB4}" sibTransId="{9DBBA5A0-0611-47BD-A64D-941D1646A8E1}"/>
    <dgm:cxn modelId="{93E7B60C-8CA8-4E52-8E83-EC843B7FF1A6}" type="presOf" srcId="{2C629990-371B-4E1D-B998-6D9C1F77D6BC}" destId="{854791A1-FC2A-494E-8391-216C4AB62A2B}" srcOrd="0" destOrd="0" presId="urn:microsoft.com/office/officeart/2005/8/layout/radial6"/>
    <dgm:cxn modelId="{9596E261-B26E-4300-BA4E-60425E2BD893}" type="presOf" srcId="{78C2FB12-EA9E-4A4F-B5C5-AC647C796F40}" destId="{A8878893-480E-4B3F-8E69-727DAFA8F799}" srcOrd="0" destOrd="0" presId="urn:microsoft.com/office/officeart/2005/8/layout/radial6"/>
    <dgm:cxn modelId="{961DD1D7-5972-487B-8B00-824004665755}" type="presParOf" srcId="{854791A1-FC2A-494E-8391-216C4AB62A2B}" destId="{8DB12DAE-B907-4B41-8F1E-E00ED93DFE2C}" srcOrd="0" destOrd="0" presId="urn:microsoft.com/office/officeart/2005/8/layout/radial6"/>
    <dgm:cxn modelId="{8BB88E64-BAA1-4380-9F53-727C9F70DCD7}" type="presParOf" srcId="{854791A1-FC2A-494E-8391-216C4AB62A2B}" destId="{635F512E-123C-427C-9874-574060140F89}" srcOrd="1" destOrd="0" presId="urn:microsoft.com/office/officeart/2005/8/layout/radial6"/>
    <dgm:cxn modelId="{76BF6E34-5DFE-4D58-9CE1-EBEC8EFD050E}" type="presParOf" srcId="{854791A1-FC2A-494E-8391-216C4AB62A2B}" destId="{66CC2388-A5B3-440D-ADBE-8BB719E3837D}" srcOrd="2" destOrd="0" presId="urn:microsoft.com/office/officeart/2005/8/layout/radial6"/>
    <dgm:cxn modelId="{BA368AEC-164A-4AF0-86C4-F13B6F3A0060}" type="presParOf" srcId="{854791A1-FC2A-494E-8391-216C4AB62A2B}" destId="{A8878893-480E-4B3F-8E69-727DAFA8F799}" srcOrd="3" destOrd="0" presId="urn:microsoft.com/office/officeart/2005/8/layout/radial6"/>
    <dgm:cxn modelId="{973CA166-F962-4DD3-A60E-817C93DFF574}" type="presParOf" srcId="{854791A1-FC2A-494E-8391-216C4AB62A2B}" destId="{6667171B-2C8B-4D74-8A39-11AC77034CA3}" srcOrd="4" destOrd="0" presId="urn:microsoft.com/office/officeart/2005/8/layout/radial6"/>
    <dgm:cxn modelId="{E3DA9927-201E-4540-9243-A389F41ACDFE}" type="presParOf" srcId="{854791A1-FC2A-494E-8391-216C4AB62A2B}" destId="{2CF591FE-EC2F-41A9-BC62-303CD7DC1160}" srcOrd="5" destOrd="0" presId="urn:microsoft.com/office/officeart/2005/8/layout/radial6"/>
    <dgm:cxn modelId="{DB05A611-361F-4638-8539-7D969171858F}" type="presParOf" srcId="{854791A1-FC2A-494E-8391-216C4AB62A2B}" destId="{ED1D285C-E731-47C6-807D-14B90FF976EF}" srcOrd="6" destOrd="0" presId="urn:microsoft.com/office/officeart/2005/8/layout/radial6"/>
    <dgm:cxn modelId="{F5E15C71-9C2E-4E71-8CD5-E24464582254}" type="presParOf" srcId="{854791A1-FC2A-494E-8391-216C4AB62A2B}" destId="{A24687BC-2A17-43D2-B120-6558A0811BEF}" srcOrd="7" destOrd="0" presId="urn:microsoft.com/office/officeart/2005/8/layout/radial6"/>
    <dgm:cxn modelId="{D4D159F0-0E3D-414B-983D-95F1C4E85DF7}" type="presParOf" srcId="{854791A1-FC2A-494E-8391-216C4AB62A2B}" destId="{715CCBB8-E4F4-4E1C-B20E-18A6539B9B52}" srcOrd="8" destOrd="0" presId="urn:microsoft.com/office/officeart/2005/8/layout/radial6"/>
    <dgm:cxn modelId="{5E9275CA-30FD-474D-B239-7F02304722B1}" type="presParOf" srcId="{854791A1-FC2A-494E-8391-216C4AB62A2B}" destId="{241602B2-51C1-483B-BCF7-B8D9CEF51293}" srcOrd="9" destOrd="0" presId="urn:microsoft.com/office/officeart/2005/8/layout/radial6"/>
    <dgm:cxn modelId="{0BC2F754-346B-42BA-9991-7332135CEA8F}" type="presParOf" srcId="{854791A1-FC2A-494E-8391-216C4AB62A2B}" destId="{0C149A84-CFCE-4DEE-A318-A201110AB2F9}" srcOrd="10" destOrd="0" presId="urn:microsoft.com/office/officeart/2005/8/layout/radial6"/>
    <dgm:cxn modelId="{D011BBE6-7F5A-4F3F-AC07-D71D86CFAE2A}" type="presParOf" srcId="{854791A1-FC2A-494E-8391-216C4AB62A2B}" destId="{CD23B74F-7B40-4A1C-8A3D-D2B57DAC6BAF}" srcOrd="11" destOrd="0" presId="urn:microsoft.com/office/officeart/2005/8/layout/radial6"/>
    <dgm:cxn modelId="{0A896708-97E0-4C2B-935C-6754A0E86486}" type="presParOf" srcId="{854791A1-FC2A-494E-8391-216C4AB62A2B}" destId="{36AEB310-280D-434B-A0A2-FDBFBA4D15C8}"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AF0946-1316-4ACD-BA65-9529E767CE1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DAA316E-DC13-4B8B-9321-0C1290631C39}">
      <dgm:prSet phldrT="[Text]"/>
      <dgm:spPr/>
      <dgm:t>
        <a:bodyPr/>
        <a:lstStyle/>
        <a:p>
          <a:r>
            <a:rPr lang="en-US" dirty="0" smtClean="0"/>
            <a:t>Framework for Effective Instruction</a:t>
          </a:r>
          <a:endParaRPr lang="en-US" dirty="0"/>
        </a:p>
      </dgm:t>
    </dgm:pt>
    <dgm:pt modelId="{BD1C5EC3-E30F-4B9E-899B-AECC267DAD12}" type="parTrans" cxnId="{E88FE601-C1EB-4BA6-BE96-6391A648A60D}">
      <dgm:prSet/>
      <dgm:spPr/>
      <dgm:t>
        <a:bodyPr/>
        <a:lstStyle/>
        <a:p>
          <a:endParaRPr lang="en-US"/>
        </a:p>
      </dgm:t>
    </dgm:pt>
    <dgm:pt modelId="{944188FC-42F6-4F94-B216-F1A2E8C2554C}" type="sibTrans" cxnId="{E88FE601-C1EB-4BA6-BE96-6391A648A60D}">
      <dgm:prSet/>
      <dgm:spPr/>
      <dgm:t>
        <a:bodyPr/>
        <a:lstStyle/>
        <a:p>
          <a:endParaRPr lang="en-US"/>
        </a:p>
      </dgm:t>
    </dgm:pt>
    <dgm:pt modelId="{F2AA6EC4-B8AC-45B5-B447-DCFBDB24DB81}">
      <dgm:prSet/>
      <dgm:spPr/>
      <dgm:t>
        <a:bodyPr/>
        <a:lstStyle/>
        <a:p>
          <a:r>
            <a:rPr lang="en-US" dirty="0" smtClean="0"/>
            <a:t>DLM Instructional PD</a:t>
          </a:r>
          <a:endParaRPr lang="en-US" dirty="0"/>
        </a:p>
      </dgm:t>
    </dgm:pt>
    <dgm:pt modelId="{46C4AF22-6C39-42D1-9453-8A2B3970272D}" type="parTrans" cxnId="{6F6053BD-265C-40BD-921D-E45C9CD16231}">
      <dgm:prSet/>
      <dgm:spPr/>
      <dgm:t>
        <a:bodyPr/>
        <a:lstStyle/>
        <a:p>
          <a:endParaRPr lang="en-US"/>
        </a:p>
      </dgm:t>
    </dgm:pt>
    <dgm:pt modelId="{9E26D32E-3939-4F5F-9666-A6FCD92DDBA1}" type="sibTrans" cxnId="{6F6053BD-265C-40BD-921D-E45C9CD16231}">
      <dgm:prSet/>
      <dgm:spPr/>
      <dgm:t>
        <a:bodyPr/>
        <a:lstStyle/>
        <a:p>
          <a:endParaRPr lang="en-US"/>
        </a:p>
      </dgm:t>
    </dgm:pt>
    <dgm:pt modelId="{A2E888E6-4D34-4687-B0EA-B25ABD57ECEB}">
      <dgm:prSet/>
      <dgm:spPr/>
      <dgm:t>
        <a:bodyPr/>
        <a:lstStyle/>
        <a:p>
          <a:r>
            <a:rPr lang="en-US" smtClean="0"/>
            <a:t>UNI Modules</a:t>
          </a:r>
          <a:endParaRPr lang="en-US" dirty="0"/>
        </a:p>
      </dgm:t>
    </dgm:pt>
    <dgm:pt modelId="{864A6D54-2B4E-4F9D-B370-DA5B07D33E0D}" type="parTrans" cxnId="{43833C5B-B13B-4A8E-B5F8-C74D0D812DBC}">
      <dgm:prSet/>
      <dgm:spPr/>
      <dgm:t>
        <a:bodyPr/>
        <a:lstStyle/>
        <a:p>
          <a:endParaRPr lang="en-US"/>
        </a:p>
      </dgm:t>
    </dgm:pt>
    <dgm:pt modelId="{3C153DDF-7846-46E5-B843-09FC0AA74548}" type="sibTrans" cxnId="{43833C5B-B13B-4A8E-B5F8-C74D0D812DBC}">
      <dgm:prSet/>
      <dgm:spPr/>
      <dgm:t>
        <a:bodyPr/>
        <a:lstStyle/>
        <a:p>
          <a:endParaRPr lang="en-US"/>
        </a:p>
      </dgm:t>
    </dgm:pt>
    <dgm:pt modelId="{E4A38593-0BB4-472B-918D-0B62EEFFD33F}" type="pres">
      <dgm:prSet presAssocID="{31AF0946-1316-4ACD-BA65-9529E767CE1F}" presName="hierChild1" presStyleCnt="0">
        <dgm:presLayoutVars>
          <dgm:chPref val="1"/>
          <dgm:dir/>
          <dgm:animOne val="branch"/>
          <dgm:animLvl val="lvl"/>
          <dgm:resizeHandles/>
        </dgm:presLayoutVars>
      </dgm:prSet>
      <dgm:spPr/>
      <dgm:t>
        <a:bodyPr/>
        <a:lstStyle/>
        <a:p>
          <a:endParaRPr lang="en-US"/>
        </a:p>
      </dgm:t>
    </dgm:pt>
    <dgm:pt modelId="{6A75B749-C7F3-467E-8CAE-E659401DF4EE}" type="pres">
      <dgm:prSet presAssocID="{4DAA316E-DC13-4B8B-9321-0C1290631C39}" presName="hierRoot1" presStyleCnt="0"/>
      <dgm:spPr/>
    </dgm:pt>
    <dgm:pt modelId="{52388572-C0D4-4DCD-829F-8C247B44B266}" type="pres">
      <dgm:prSet presAssocID="{4DAA316E-DC13-4B8B-9321-0C1290631C39}" presName="composite" presStyleCnt="0"/>
      <dgm:spPr/>
    </dgm:pt>
    <dgm:pt modelId="{A78F93DA-3750-4B05-8C8E-7C2155F12E3F}" type="pres">
      <dgm:prSet presAssocID="{4DAA316E-DC13-4B8B-9321-0C1290631C39}" presName="background" presStyleLbl="node0" presStyleIdx="0" presStyleCnt="1"/>
      <dgm:spPr/>
    </dgm:pt>
    <dgm:pt modelId="{A6B5F439-06A4-46B1-AA11-66901B02E77B}" type="pres">
      <dgm:prSet presAssocID="{4DAA316E-DC13-4B8B-9321-0C1290631C39}" presName="text" presStyleLbl="fgAcc0" presStyleIdx="0" presStyleCnt="1">
        <dgm:presLayoutVars>
          <dgm:chPref val="3"/>
        </dgm:presLayoutVars>
      </dgm:prSet>
      <dgm:spPr/>
      <dgm:t>
        <a:bodyPr/>
        <a:lstStyle/>
        <a:p>
          <a:endParaRPr lang="en-US"/>
        </a:p>
      </dgm:t>
    </dgm:pt>
    <dgm:pt modelId="{259F2612-4CCA-4A15-AF12-A4206AC27AEF}" type="pres">
      <dgm:prSet presAssocID="{4DAA316E-DC13-4B8B-9321-0C1290631C39}" presName="hierChild2" presStyleCnt="0"/>
      <dgm:spPr/>
    </dgm:pt>
    <dgm:pt modelId="{3E50775C-B4E5-4A9B-A03C-BF6A372771C1}" type="pres">
      <dgm:prSet presAssocID="{46C4AF22-6C39-42D1-9453-8A2B3970272D}" presName="Name10" presStyleLbl="parChTrans1D2" presStyleIdx="0" presStyleCnt="2"/>
      <dgm:spPr/>
      <dgm:t>
        <a:bodyPr/>
        <a:lstStyle/>
        <a:p>
          <a:endParaRPr lang="en-US"/>
        </a:p>
      </dgm:t>
    </dgm:pt>
    <dgm:pt modelId="{E94CD455-024D-4404-9B08-2CA6C08DF354}" type="pres">
      <dgm:prSet presAssocID="{F2AA6EC4-B8AC-45B5-B447-DCFBDB24DB81}" presName="hierRoot2" presStyleCnt="0"/>
      <dgm:spPr/>
    </dgm:pt>
    <dgm:pt modelId="{A7722C88-81A9-4D5C-97A9-49EE9C39ED1D}" type="pres">
      <dgm:prSet presAssocID="{F2AA6EC4-B8AC-45B5-B447-DCFBDB24DB81}" presName="composite2" presStyleCnt="0"/>
      <dgm:spPr/>
    </dgm:pt>
    <dgm:pt modelId="{00F84B68-63E5-4A47-BE98-6B8C27A2D1A0}" type="pres">
      <dgm:prSet presAssocID="{F2AA6EC4-B8AC-45B5-B447-DCFBDB24DB81}" presName="background2" presStyleLbl="node2" presStyleIdx="0" presStyleCnt="2"/>
      <dgm:spPr/>
    </dgm:pt>
    <dgm:pt modelId="{84AD2BEE-DD37-4D97-8670-9692230AA6D0}" type="pres">
      <dgm:prSet presAssocID="{F2AA6EC4-B8AC-45B5-B447-DCFBDB24DB81}" presName="text2" presStyleLbl="fgAcc2" presStyleIdx="0" presStyleCnt="2">
        <dgm:presLayoutVars>
          <dgm:chPref val="3"/>
        </dgm:presLayoutVars>
      </dgm:prSet>
      <dgm:spPr/>
      <dgm:t>
        <a:bodyPr/>
        <a:lstStyle/>
        <a:p>
          <a:endParaRPr lang="en-US"/>
        </a:p>
      </dgm:t>
    </dgm:pt>
    <dgm:pt modelId="{774F2C6D-BF34-4A79-9C2E-094CB33B1971}" type="pres">
      <dgm:prSet presAssocID="{F2AA6EC4-B8AC-45B5-B447-DCFBDB24DB81}" presName="hierChild3" presStyleCnt="0"/>
      <dgm:spPr/>
    </dgm:pt>
    <dgm:pt modelId="{E1844F51-5CA4-4ED5-8ADD-3BF7451D9974}" type="pres">
      <dgm:prSet presAssocID="{864A6D54-2B4E-4F9D-B370-DA5B07D33E0D}" presName="Name10" presStyleLbl="parChTrans1D2" presStyleIdx="1" presStyleCnt="2"/>
      <dgm:spPr/>
      <dgm:t>
        <a:bodyPr/>
        <a:lstStyle/>
        <a:p>
          <a:endParaRPr lang="en-US"/>
        </a:p>
      </dgm:t>
    </dgm:pt>
    <dgm:pt modelId="{0F1F1D2B-686F-474A-A14F-30BD3711776E}" type="pres">
      <dgm:prSet presAssocID="{A2E888E6-4D34-4687-B0EA-B25ABD57ECEB}" presName="hierRoot2" presStyleCnt="0"/>
      <dgm:spPr/>
    </dgm:pt>
    <dgm:pt modelId="{56E5C65F-4DC2-4850-9095-30E4664DAA56}" type="pres">
      <dgm:prSet presAssocID="{A2E888E6-4D34-4687-B0EA-B25ABD57ECEB}" presName="composite2" presStyleCnt="0"/>
      <dgm:spPr/>
    </dgm:pt>
    <dgm:pt modelId="{F761F827-8E1E-4716-A7EC-1F1267D0482E}" type="pres">
      <dgm:prSet presAssocID="{A2E888E6-4D34-4687-B0EA-B25ABD57ECEB}" presName="background2" presStyleLbl="node2" presStyleIdx="1" presStyleCnt="2"/>
      <dgm:spPr/>
    </dgm:pt>
    <dgm:pt modelId="{DC95D82E-8126-48AC-9015-1CB889B3898B}" type="pres">
      <dgm:prSet presAssocID="{A2E888E6-4D34-4687-B0EA-B25ABD57ECEB}" presName="text2" presStyleLbl="fgAcc2" presStyleIdx="1" presStyleCnt="2">
        <dgm:presLayoutVars>
          <dgm:chPref val="3"/>
        </dgm:presLayoutVars>
      </dgm:prSet>
      <dgm:spPr/>
      <dgm:t>
        <a:bodyPr/>
        <a:lstStyle/>
        <a:p>
          <a:endParaRPr lang="en-US"/>
        </a:p>
      </dgm:t>
    </dgm:pt>
    <dgm:pt modelId="{1A720026-5F51-40C8-A1A3-BBCC4229C8CA}" type="pres">
      <dgm:prSet presAssocID="{A2E888E6-4D34-4687-B0EA-B25ABD57ECEB}" presName="hierChild3" presStyleCnt="0"/>
      <dgm:spPr/>
    </dgm:pt>
  </dgm:ptLst>
  <dgm:cxnLst>
    <dgm:cxn modelId="{3E3091DC-78EA-48D1-9870-91E8602C2A59}" type="presOf" srcId="{4DAA316E-DC13-4B8B-9321-0C1290631C39}" destId="{A6B5F439-06A4-46B1-AA11-66901B02E77B}" srcOrd="0" destOrd="0" presId="urn:microsoft.com/office/officeart/2005/8/layout/hierarchy1"/>
    <dgm:cxn modelId="{43833C5B-B13B-4A8E-B5F8-C74D0D812DBC}" srcId="{4DAA316E-DC13-4B8B-9321-0C1290631C39}" destId="{A2E888E6-4D34-4687-B0EA-B25ABD57ECEB}" srcOrd="1" destOrd="0" parTransId="{864A6D54-2B4E-4F9D-B370-DA5B07D33E0D}" sibTransId="{3C153DDF-7846-46E5-B843-09FC0AA74548}"/>
    <dgm:cxn modelId="{95DB4661-2CB3-4E48-BCDF-D6AE771B6BDD}" type="presOf" srcId="{A2E888E6-4D34-4687-B0EA-B25ABD57ECEB}" destId="{DC95D82E-8126-48AC-9015-1CB889B3898B}" srcOrd="0" destOrd="0" presId="urn:microsoft.com/office/officeart/2005/8/layout/hierarchy1"/>
    <dgm:cxn modelId="{88880B64-4E41-4506-A6BE-04756B6BB91C}" type="presOf" srcId="{31AF0946-1316-4ACD-BA65-9529E767CE1F}" destId="{E4A38593-0BB4-472B-918D-0B62EEFFD33F}" srcOrd="0" destOrd="0" presId="urn:microsoft.com/office/officeart/2005/8/layout/hierarchy1"/>
    <dgm:cxn modelId="{6F6053BD-265C-40BD-921D-E45C9CD16231}" srcId="{4DAA316E-DC13-4B8B-9321-0C1290631C39}" destId="{F2AA6EC4-B8AC-45B5-B447-DCFBDB24DB81}" srcOrd="0" destOrd="0" parTransId="{46C4AF22-6C39-42D1-9453-8A2B3970272D}" sibTransId="{9E26D32E-3939-4F5F-9666-A6FCD92DDBA1}"/>
    <dgm:cxn modelId="{E88FE601-C1EB-4BA6-BE96-6391A648A60D}" srcId="{31AF0946-1316-4ACD-BA65-9529E767CE1F}" destId="{4DAA316E-DC13-4B8B-9321-0C1290631C39}" srcOrd="0" destOrd="0" parTransId="{BD1C5EC3-E30F-4B9E-899B-AECC267DAD12}" sibTransId="{944188FC-42F6-4F94-B216-F1A2E8C2554C}"/>
    <dgm:cxn modelId="{29B513D6-F461-4583-8DEA-77738449AE74}" type="presOf" srcId="{F2AA6EC4-B8AC-45B5-B447-DCFBDB24DB81}" destId="{84AD2BEE-DD37-4D97-8670-9692230AA6D0}" srcOrd="0" destOrd="0" presId="urn:microsoft.com/office/officeart/2005/8/layout/hierarchy1"/>
    <dgm:cxn modelId="{EF726114-783D-440D-A7E9-941B02191E0B}" type="presOf" srcId="{46C4AF22-6C39-42D1-9453-8A2B3970272D}" destId="{3E50775C-B4E5-4A9B-A03C-BF6A372771C1}" srcOrd="0" destOrd="0" presId="urn:microsoft.com/office/officeart/2005/8/layout/hierarchy1"/>
    <dgm:cxn modelId="{9466AB8E-67A2-407F-BA57-2E18BDC7E24C}" type="presOf" srcId="{864A6D54-2B4E-4F9D-B370-DA5B07D33E0D}" destId="{E1844F51-5CA4-4ED5-8ADD-3BF7451D9974}" srcOrd="0" destOrd="0" presId="urn:microsoft.com/office/officeart/2005/8/layout/hierarchy1"/>
    <dgm:cxn modelId="{BDD92AF6-CEEF-4618-93D0-9A4D02ABBEA8}" type="presParOf" srcId="{E4A38593-0BB4-472B-918D-0B62EEFFD33F}" destId="{6A75B749-C7F3-467E-8CAE-E659401DF4EE}" srcOrd="0" destOrd="0" presId="urn:microsoft.com/office/officeart/2005/8/layout/hierarchy1"/>
    <dgm:cxn modelId="{2A8DB31B-8FE3-47CF-B3FE-07DC8C7031B9}" type="presParOf" srcId="{6A75B749-C7F3-467E-8CAE-E659401DF4EE}" destId="{52388572-C0D4-4DCD-829F-8C247B44B266}" srcOrd="0" destOrd="0" presId="urn:microsoft.com/office/officeart/2005/8/layout/hierarchy1"/>
    <dgm:cxn modelId="{F71A803E-3305-4BDD-905A-0FB1E8DAA5E8}" type="presParOf" srcId="{52388572-C0D4-4DCD-829F-8C247B44B266}" destId="{A78F93DA-3750-4B05-8C8E-7C2155F12E3F}" srcOrd="0" destOrd="0" presId="urn:microsoft.com/office/officeart/2005/8/layout/hierarchy1"/>
    <dgm:cxn modelId="{00EBC5CC-9670-4E56-8F98-78E62C21202D}" type="presParOf" srcId="{52388572-C0D4-4DCD-829F-8C247B44B266}" destId="{A6B5F439-06A4-46B1-AA11-66901B02E77B}" srcOrd="1" destOrd="0" presId="urn:microsoft.com/office/officeart/2005/8/layout/hierarchy1"/>
    <dgm:cxn modelId="{34C3FC41-EE27-4CF5-8CF2-7F52BFDE18A5}" type="presParOf" srcId="{6A75B749-C7F3-467E-8CAE-E659401DF4EE}" destId="{259F2612-4CCA-4A15-AF12-A4206AC27AEF}" srcOrd="1" destOrd="0" presId="urn:microsoft.com/office/officeart/2005/8/layout/hierarchy1"/>
    <dgm:cxn modelId="{4E27470C-F114-4C5A-988C-F94A827E4FCA}" type="presParOf" srcId="{259F2612-4CCA-4A15-AF12-A4206AC27AEF}" destId="{3E50775C-B4E5-4A9B-A03C-BF6A372771C1}" srcOrd="0" destOrd="0" presId="urn:microsoft.com/office/officeart/2005/8/layout/hierarchy1"/>
    <dgm:cxn modelId="{670BE49F-8E23-4B59-BCBB-E4B333ACC186}" type="presParOf" srcId="{259F2612-4CCA-4A15-AF12-A4206AC27AEF}" destId="{E94CD455-024D-4404-9B08-2CA6C08DF354}" srcOrd="1" destOrd="0" presId="urn:microsoft.com/office/officeart/2005/8/layout/hierarchy1"/>
    <dgm:cxn modelId="{33A5F2E8-0E6C-4903-B511-640375DE9B82}" type="presParOf" srcId="{E94CD455-024D-4404-9B08-2CA6C08DF354}" destId="{A7722C88-81A9-4D5C-97A9-49EE9C39ED1D}" srcOrd="0" destOrd="0" presId="urn:microsoft.com/office/officeart/2005/8/layout/hierarchy1"/>
    <dgm:cxn modelId="{27B49D82-EA2E-420E-B0DB-7D7545F52B2D}" type="presParOf" srcId="{A7722C88-81A9-4D5C-97A9-49EE9C39ED1D}" destId="{00F84B68-63E5-4A47-BE98-6B8C27A2D1A0}" srcOrd="0" destOrd="0" presId="urn:microsoft.com/office/officeart/2005/8/layout/hierarchy1"/>
    <dgm:cxn modelId="{FB954600-95C0-4A3B-BA07-FD89918BE949}" type="presParOf" srcId="{A7722C88-81A9-4D5C-97A9-49EE9C39ED1D}" destId="{84AD2BEE-DD37-4D97-8670-9692230AA6D0}" srcOrd="1" destOrd="0" presId="urn:microsoft.com/office/officeart/2005/8/layout/hierarchy1"/>
    <dgm:cxn modelId="{610C51E2-3A86-4E69-AE86-B35C08E0F32C}" type="presParOf" srcId="{E94CD455-024D-4404-9B08-2CA6C08DF354}" destId="{774F2C6D-BF34-4A79-9C2E-094CB33B1971}" srcOrd="1" destOrd="0" presId="urn:microsoft.com/office/officeart/2005/8/layout/hierarchy1"/>
    <dgm:cxn modelId="{E51119F6-93BA-4184-8AEF-544FA8E187A3}" type="presParOf" srcId="{259F2612-4CCA-4A15-AF12-A4206AC27AEF}" destId="{E1844F51-5CA4-4ED5-8ADD-3BF7451D9974}" srcOrd="2" destOrd="0" presId="urn:microsoft.com/office/officeart/2005/8/layout/hierarchy1"/>
    <dgm:cxn modelId="{50FBB9E0-FB5B-4682-B50B-F4AC148E212C}" type="presParOf" srcId="{259F2612-4CCA-4A15-AF12-A4206AC27AEF}" destId="{0F1F1D2B-686F-474A-A14F-30BD3711776E}" srcOrd="3" destOrd="0" presId="urn:microsoft.com/office/officeart/2005/8/layout/hierarchy1"/>
    <dgm:cxn modelId="{BC7B51CA-9CA0-4FEF-9DB2-00CA18961CF7}" type="presParOf" srcId="{0F1F1D2B-686F-474A-A14F-30BD3711776E}" destId="{56E5C65F-4DC2-4850-9095-30E4664DAA56}" srcOrd="0" destOrd="0" presId="urn:microsoft.com/office/officeart/2005/8/layout/hierarchy1"/>
    <dgm:cxn modelId="{DB6F65B0-B446-47A0-AC7C-6367DB727D82}" type="presParOf" srcId="{56E5C65F-4DC2-4850-9095-30E4664DAA56}" destId="{F761F827-8E1E-4716-A7EC-1F1267D0482E}" srcOrd="0" destOrd="0" presId="urn:microsoft.com/office/officeart/2005/8/layout/hierarchy1"/>
    <dgm:cxn modelId="{D3BC9527-BC12-49DE-AAB3-5E33DC42AC51}" type="presParOf" srcId="{56E5C65F-4DC2-4850-9095-30E4664DAA56}" destId="{DC95D82E-8126-48AC-9015-1CB889B3898B}" srcOrd="1" destOrd="0" presId="urn:microsoft.com/office/officeart/2005/8/layout/hierarchy1"/>
    <dgm:cxn modelId="{9B207D4E-497D-4DBE-908A-9C74F1F3A283}" type="presParOf" srcId="{0F1F1D2B-686F-474A-A14F-30BD3711776E}" destId="{1A720026-5F51-40C8-A1A3-BBCC4229C8C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EB310-280D-434B-A0A2-FDBFBA4D15C8}">
      <dsp:nvSpPr>
        <dsp:cNvPr id="0" name=""/>
        <dsp:cNvSpPr/>
      </dsp:nvSpPr>
      <dsp:spPr>
        <a:xfrm>
          <a:off x="466271" y="709952"/>
          <a:ext cx="3106057" cy="3106057"/>
        </a:xfrm>
        <a:prstGeom prst="blockArc">
          <a:avLst>
            <a:gd name="adj1" fmla="val 10800000"/>
            <a:gd name="adj2" fmla="val 16200000"/>
            <a:gd name="adj3" fmla="val 464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241602B2-51C1-483B-BCF7-B8D9CEF51293}">
      <dsp:nvSpPr>
        <dsp:cNvPr id="0" name=""/>
        <dsp:cNvSpPr/>
      </dsp:nvSpPr>
      <dsp:spPr>
        <a:xfrm>
          <a:off x="466271" y="709952"/>
          <a:ext cx="3106057" cy="3106057"/>
        </a:xfrm>
        <a:prstGeom prst="blockArc">
          <a:avLst>
            <a:gd name="adj1" fmla="val 5400000"/>
            <a:gd name="adj2" fmla="val 10800000"/>
            <a:gd name="adj3" fmla="val 464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ED1D285C-E731-47C6-807D-14B90FF976EF}">
      <dsp:nvSpPr>
        <dsp:cNvPr id="0" name=""/>
        <dsp:cNvSpPr/>
      </dsp:nvSpPr>
      <dsp:spPr>
        <a:xfrm>
          <a:off x="466271" y="709952"/>
          <a:ext cx="3106057" cy="3106057"/>
        </a:xfrm>
        <a:prstGeom prst="blockArc">
          <a:avLst>
            <a:gd name="adj1" fmla="val 0"/>
            <a:gd name="adj2" fmla="val 5400000"/>
            <a:gd name="adj3" fmla="val 464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A8878893-480E-4B3F-8E69-727DAFA8F799}">
      <dsp:nvSpPr>
        <dsp:cNvPr id="0" name=""/>
        <dsp:cNvSpPr/>
      </dsp:nvSpPr>
      <dsp:spPr>
        <a:xfrm>
          <a:off x="466271" y="709952"/>
          <a:ext cx="3106057" cy="3106057"/>
        </a:xfrm>
        <a:prstGeom prst="blockArc">
          <a:avLst>
            <a:gd name="adj1" fmla="val 16200000"/>
            <a:gd name="adj2" fmla="val 0"/>
            <a:gd name="adj3" fmla="val 464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8DB12DAE-B907-4B41-8F1E-E00ED93DFE2C}">
      <dsp:nvSpPr>
        <dsp:cNvPr id="0" name=""/>
        <dsp:cNvSpPr/>
      </dsp:nvSpPr>
      <dsp:spPr>
        <a:xfrm>
          <a:off x="1304459" y="1548141"/>
          <a:ext cx="1429680" cy="1429680"/>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n-US" sz="4600" b="1" kern="1200" dirty="0" smtClean="0">
              <a:solidFill>
                <a:schemeClr val="tx1"/>
              </a:solidFill>
            </a:rPr>
            <a:t>ELA</a:t>
          </a:r>
          <a:endParaRPr lang="en-US" sz="4600" b="1" kern="1200" dirty="0">
            <a:solidFill>
              <a:schemeClr val="tx1"/>
            </a:solidFill>
          </a:endParaRPr>
        </a:p>
      </dsp:txBody>
      <dsp:txXfrm>
        <a:off x="1513831" y="1757513"/>
        <a:ext cx="1010936" cy="1010936"/>
      </dsp:txXfrm>
    </dsp:sp>
    <dsp:sp modelId="{635F512E-123C-427C-9874-574060140F89}">
      <dsp:nvSpPr>
        <dsp:cNvPr id="0" name=""/>
        <dsp:cNvSpPr/>
      </dsp:nvSpPr>
      <dsp:spPr>
        <a:xfrm>
          <a:off x="1518911" y="245592"/>
          <a:ext cx="1000776" cy="100077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Reading</a:t>
          </a:r>
          <a:endParaRPr lang="en-US" sz="1300" b="1" kern="1200" dirty="0">
            <a:solidFill>
              <a:schemeClr val="tx1"/>
            </a:solidFill>
          </a:endParaRPr>
        </a:p>
      </dsp:txBody>
      <dsp:txXfrm>
        <a:off x="1665471" y="392152"/>
        <a:ext cx="707656" cy="707656"/>
      </dsp:txXfrm>
    </dsp:sp>
    <dsp:sp modelId="{6667171B-2C8B-4D74-8A39-11AC77034CA3}">
      <dsp:nvSpPr>
        <dsp:cNvPr id="0" name=""/>
        <dsp:cNvSpPr/>
      </dsp:nvSpPr>
      <dsp:spPr>
        <a:xfrm>
          <a:off x="3035912" y="1762593"/>
          <a:ext cx="1000776" cy="100077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Writing</a:t>
          </a:r>
          <a:endParaRPr lang="en-US" sz="1300" b="1" kern="1200" dirty="0">
            <a:solidFill>
              <a:schemeClr val="tx1"/>
            </a:solidFill>
          </a:endParaRPr>
        </a:p>
      </dsp:txBody>
      <dsp:txXfrm>
        <a:off x="3182472" y="1909153"/>
        <a:ext cx="707656" cy="707656"/>
      </dsp:txXfrm>
    </dsp:sp>
    <dsp:sp modelId="{A24687BC-2A17-43D2-B120-6558A0811BEF}">
      <dsp:nvSpPr>
        <dsp:cNvPr id="0" name=""/>
        <dsp:cNvSpPr/>
      </dsp:nvSpPr>
      <dsp:spPr>
        <a:xfrm>
          <a:off x="1518911" y="3279594"/>
          <a:ext cx="1000776" cy="100077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Speaking</a:t>
          </a:r>
        </a:p>
        <a:p>
          <a:pPr lvl="0" algn="ctr" defTabSz="577850">
            <a:lnSpc>
              <a:spcPct val="90000"/>
            </a:lnSpc>
            <a:spcBef>
              <a:spcPct val="0"/>
            </a:spcBef>
            <a:spcAft>
              <a:spcPct val="35000"/>
            </a:spcAft>
          </a:pPr>
          <a:r>
            <a:rPr lang="en-US" sz="1300" b="1" kern="1200" dirty="0" smtClean="0">
              <a:solidFill>
                <a:schemeClr val="tx1"/>
              </a:solidFill>
            </a:rPr>
            <a:t>&amp; </a:t>
          </a:r>
          <a:br>
            <a:rPr lang="en-US" sz="1300" b="1" kern="1200" dirty="0" smtClean="0">
              <a:solidFill>
                <a:schemeClr val="tx1"/>
              </a:solidFill>
            </a:rPr>
          </a:br>
          <a:r>
            <a:rPr lang="en-US" sz="1300" b="1" kern="1200" dirty="0" smtClean="0">
              <a:solidFill>
                <a:schemeClr val="tx1"/>
              </a:solidFill>
            </a:rPr>
            <a:t>Listening</a:t>
          </a:r>
          <a:endParaRPr lang="en-US" sz="1300" b="1" kern="1200" dirty="0">
            <a:solidFill>
              <a:schemeClr val="tx1"/>
            </a:solidFill>
          </a:endParaRPr>
        </a:p>
      </dsp:txBody>
      <dsp:txXfrm>
        <a:off x="1665471" y="3426154"/>
        <a:ext cx="707656" cy="707656"/>
      </dsp:txXfrm>
    </dsp:sp>
    <dsp:sp modelId="{0C149A84-CFCE-4DEE-A318-A201110AB2F9}">
      <dsp:nvSpPr>
        <dsp:cNvPr id="0" name=""/>
        <dsp:cNvSpPr/>
      </dsp:nvSpPr>
      <dsp:spPr>
        <a:xfrm>
          <a:off x="1910" y="1762593"/>
          <a:ext cx="1000776" cy="1000776"/>
        </a:xfrm>
        <a:prstGeom prst="ellips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tx1"/>
              </a:solidFill>
            </a:rPr>
            <a:t>Language</a:t>
          </a:r>
          <a:endParaRPr lang="en-US" sz="1300" b="1" kern="1200" dirty="0">
            <a:solidFill>
              <a:schemeClr val="tx1"/>
            </a:solidFill>
          </a:endParaRPr>
        </a:p>
      </dsp:txBody>
      <dsp:txXfrm>
        <a:off x="148470" y="1909153"/>
        <a:ext cx="707656" cy="7076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844F51-5CA4-4ED5-8ADD-3BF7451D9974}">
      <dsp:nvSpPr>
        <dsp:cNvPr id="0" name=""/>
        <dsp:cNvSpPr/>
      </dsp:nvSpPr>
      <dsp:spPr>
        <a:xfrm>
          <a:off x="2213455" y="2234176"/>
          <a:ext cx="1217088" cy="579223"/>
        </a:xfrm>
        <a:custGeom>
          <a:avLst/>
          <a:gdLst/>
          <a:ahLst/>
          <a:cxnLst/>
          <a:rect l="0" t="0" r="0" b="0"/>
          <a:pathLst>
            <a:path>
              <a:moveTo>
                <a:pt x="0" y="0"/>
              </a:moveTo>
              <a:lnTo>
                <a:pt x="0" y="394723"/>
              </a:lnTo>
              <a:lnTo>
                <a:pt x="1217088" y="394723"/>
              </a:lnTo>
              <a:lnTo>
                <a:pt x="1217088" y="579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50775C-B4E5-4A9B-A03C-BF6A372771C1}">
      <dsp:nvSpPr>
        <dsp:cNvPr id="0" name=""/>
        <dsp:cNvSpPr/>
      </dsp:nvSpPr>
      <dsp:spPr>
        <a:xfrm>
          <a:off x="996367" y="2234176"/>
          <a:ext cx="1217088" cy="579223"/>
        </a:xfrm>
        <a:custGeom>
          <a:avLst/>
          <a:gdLst/>
          <a:ahLst/>
          <a:cxnLst/>
          <a:rect l="0" t="0" r="0" b="0"/>
          <a:pathLst>
            <a:path>
              <a:moveTo>
                <a:pt x="1217088" y="0"/>
              </a:moveTo>
              <a:lnTo>
                <a:pt x="1217088" y="394723"/>
              </a:lnTo>
              <a:lnTo>
                <a:pt x="0" y="394723"/>
              </a:lnTo>
              <a:lnTo>
                <a:pt x="0" y="57922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8F93DA-3750-4B05-8C8E-7C2155F12E3F}">
      <dsp:nvSpPr>
        <dsp:cNvPr id="0" name=""/>
        <dsp:cNvSpPr/>
      </dsp:nvSpPr>
      <dsp:spPr>
        <a:xfrm>
          <a:off x="1217655" y="969510"/>
          <a:ext cx="1991599" cy="1264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B5F439-06A4-46B1-AA11-66901B02E77B}">
      <dsp:nvSpPr>
        <dsp:cNvPr id="0" name=""/>
        <dsp:cNvSpPr/>
      </dsp:nvSpPr>
      <dsp:spPr>
        <a:xfrm>
          <a:off x="1438944" y="1179734"/>
          <a:ext cx="1991599" cy="12646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Framework for Effective Instruction</a:t>
          </a:r>
          <a:endParaRPr lang="en-US" sz="2400" kern="1200" dirty="0"/>
        </a:p>
      </dsp:txBody>
      <dsp:txXfrm>
        <a:off x="1475985" y="1216775"/>
        <a:ext cx="1917517" cy="1190583"/>
      </dsp:txXfrm>
    </dsp:sp>
    <dsp:sp modelId="{00F84B68-63E5-4A47-BE98-6B8C27A2D1A0}">
      <dsp:nvSpPr>
        <dsp:cNvPr id="0" name=""/>
        <dsp:cNvSpPr/>
      </dsp:nvSpPr>
      <dsp:spPr>
        <a:xfrm>
          <a:off x="567" y="2813399"/>
          <a:ext cx="1991599" cy="1264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AD2BEE-DD37-4D97-8670-9692230AA6D0}">
      <dsp:nvSpPr>
        <dsp:cNvPr id="0" name=""/>
        <dsp:cNvSpPr/>
      </dsp:nvSpPr>
      <dsp:spPr>
        <a:xfrm>
          <a:off x="221856" y="3023623"/>
          <a:ext cx="1991599" cy="12646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DLM Instructional PD</a:t>
          </a:r>
          <a:endParaRPr lang="en-US" sz="2400" kern="1200" dirty="0"/>
        </a:p>
      </dsp:txBody>
      <dsp:txXfrm>
        <a:off x="258897" y="3060664"/>
        <a:ext cx="1917517" cy="1190583"/>
      </dsp:txXfrm>
    </dsp:sp>
    <dsp:sp modelId="{F761F827-8E1E-4716-A7EC-1F1267D0482E}">
      <dsp:nvSpPr>
        <dsp:cNvPr id="0" name=""/>
        <dsp:cNvSpPr/>
      </dsp:nvSpPr>
      <dsp:spPr>
        <a:xfrm>
          <a:off x="2434744" y="2813399"/>
          <a:ext cx="1991599" cy="12646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95D82E-8126-48AC-9015-1CB889B3898B}">
      <dsp:nvSpPr>
        <dsp:cNvPr id="0" name=""/>
        <dsp:cNvSpPr/>
      </dsp:nvSpPr>
      <dsp:spPr>
        <a:xfrm>
          <a:off x="2656033" y="3023623"/>
          <a:ext cx="1991599" cy="126466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smtClean="0"/>
            <a:t>UNI Modules</a:t>
          </a:r>
          <a:endParaRPr lang="en-US" sz="2400" kern="1200" dirty="0"/>
        </a:p>
      </dsp:txBody>
      <dsp:txXfrm>
        <a:off x="2693074" y="3060664"/>
        <a:ext cx="1917517" cy="1190583"/>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97D9FA-AB90-4701-AC94-F1E3E8AC6867}" type="datetimeFigureOut">
              <a:rPr lang="en-US" smtClean="0"/>
              <a:pPr/>
              <a:t>8/11/2014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079162-3C12-418D-A17B-AD12D4FE04EC}" type="slidenum">
              <a:rPr lang="en-US" smtClean="0"/>
              <a:pPr/>
              <a:t>‹#›</a:t>
            </a:fld>
            <a:endParaRPr lang="en-US"/>
          </a:p>
        </p:txBody>
      </p:sp>
    </p:spTree>
    <p:extLst>
      <p:ext uri="{BB962C8B-B14F-4D97-AF65-F5344CB8AC3E}">
        <p14:creationId xmlns:p14="http://schemas.microsoft.com/office/powerpoint/2010/main" val="3060608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a:t>
            </a:fld>
            <a:endParaRPr lang="en-US" dirty="0"/>
          </a:p>
        </p:txBody>
      </p:sp>
    </p:spTree>
    <p:extLst>
      <p:ext uri="{BB962C8B-B14F-4D97-AF65-F5344CB8AC3E}">
        <p14:creationId xmlns:p14="http://schemas.microsoft.com/office/powerpoint/2010/main" val="2421172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student who has motor issues.</a:t>
            </a:r>
            <a:r>
              <a:rPr lang="en-US" baseline="0" dirty="0" smtClean="0"/>
              <a:t>  Her team spent a couple of years working on electronic eye gaze, finding switch sites, = nothing was really successful.  This was a determined kid and she wanted to do everything her peers did.  She spent at least half the day in the </a:t>
            </a:r>
            <a:r>
              <a:rPr lang="en-US" baseline="0" dirty="0" err="1" smtClean="0"/>
              <a:t>gened</a:t>
            </a:r>
            <a:r>
              <a:rPr lang="en-US" baseline="0" dirty="0" smtClean="0"/>
              <a:t> room as a kindergartener and nearly the entire day in </a:t>
            </a:r>
            <a:r>
              <a:rPr lang="en-US" baseline="0" dirty="0" err="1" smtClean="0"/>
              <a:t>gened</a:t>
            </a:r>
            <a:r>
              <a:rPr lang="en-US" baseline="0" dirty="0" smtClean="0"/>
              <a:t> as a first grader.  Had a </a:t>
            </a:r>
            <a:r>
              <a:rPr lang="en-US" baseline="0" dirty="0" err="1" smtClean="0"/>
              <a:t>para</a:t>
            </a:r>
            <a:r>
              <a:rPr lang="en-US" baseline="0" dirty="0" smtClean="0"/>
              <a:t>. The </a:t>
            </a:r>
            <a:r>
              <a:rPr lang="en-US" baseline="0" dirty="0" err="1" smtClean="0"/>
              <a:t>para</a:t>
            </a:r>
            <a:r>
              <a:rPr lang="en-US" baseline="0" dirty="0" smtClean="0"/>
              <a:t> did lots of partner-assisted scanning with her.  The team was creative in figuring out low tech solutions so she could participate – magnetic letters for sign in, yes/no, etc.  </a:t>
            </a:r>
          </a:p>
          <a:p>
            <a:endParaRPr lang="en-US" baseline="0" dirty="0" smtClean="0"/>
          </a:p>
          <a:p>
            <a:r>
              <a:rPr lang="en-US" baseline="0" dirty="0" smtClean="0"/>
              <a:t>We didn’t repeat letter id in spring of 11 because she knew her letters the year prior</a:t>
            </a:r>
          </a:p>
          <a:p>
            <a:r>
              <a:rPr lang="en-US" baseline="0" dirty="0" smtClean="0"/>
              <a:t>Caps = didn’t repeat in spring of 11 because she demonstrated those understandings in class</a:t>
            </a:r>
          </a:p>
          <a:p>
            <a:r>
              <a:rPr lang="en-US" baseline="0" dirty="0" smtClean="0"/>
              <a:t>She was able to compose connected text using a combination of spelling and communication device</a:t>
            </a:r>
          </a:p>
          <a:p>
            <a:r>
              <a:rPr lang="en-US" baseline="0" dirty="0" smtClean="0"/>
              <a:t>Phonetic cue means she is using letters sounds to spell words.  That’s pretty evident in her writing sample as well as developmental spelling test. She also had sight words she could spell.  Developing inner voice or inner speech really helps with spelling and that’s often considered lagging in kids who don’t speak</a:t>
            </a:r>
          </a:p>
          <a:p>
            <a:r>
              <a:rPr lang="en-US" baseline="0" dirty="0" smtClean="0"/>
              <a:t>Didn’t repeat </a:t>
            </a:r>
            <a:r>
              <a:rPr lang="en-US" baseline="0" dirty="0" err="1" smtClean="0"/>
              <a:t>ohio</a:t>
            </a:r>
            <a:r>
              <a:rPr lang="en-US" baseline="0" dirty="0" smtClean="0"/>
              <a:t> word test in spring of 11 because we just did graded word lists- she’s behind but progressing</a:t>
            </a:r>
          </a:p>
          <a:p>
            <a:r>
              <a:rPr lang="en-US" baseline="0" dirty="0" smtClean="0"/>
              <a:t>Comprehension was behind but progressing</a:t>
            </a:r>
          </a:p>
          <a:p>
            <a:r>
              <a:rPr lang="en-US" baseline="0" dirty="0" smtClean="0"/>
              <a:t>Writing was a relative strength for her.  Can be used to build skills in other areas.  All areas were improving though.  </a:t>
            </a:r>
            <a:endParaRPr lang="en-US" dirty="0" smtClean="0"/>
          </a:p>
          <a:p>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13</a:t>
            </a:fld>
            <a:endParaRPr lang="en-US"/>
          </a:p>
        </p:txBody>
      </p:sp>
    </p:spTree>
    <p:extLst>
      <p:ext uri="{BB962C8B-B14F-4D97-AF65-F5344CB8AC3E}">
        <p14:creationId xmlns:p14="http://schemas.microsoft.com/office/powerpoint/2010/main" val="657611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Alignment of instruction</a:t>
            </a:r>
            <a:r>
              <a:rPr lang="en-US" baseline="0" dirty="0" smtClean="0"/>
              <a:t> to the Iowa Core Standards (Essential Elements)</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14</a:t>
            </a:fld>
            <a:endParaRPr lang="en-US"/>
          </a:p>
        </p:txBody>
      </p:sp>
    </p:spTree>
    <p:extLst>
      <p:ext uri="{BB962C8B-B14F-4D97-AF65-F5344CB8AC3E}">
        <p14:creationId xmlns:p14="http://schemas.microsoft.com/office/powerpoint/2010/main" val="3814368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Tucker’s parent provided consent for presentation mode only not through the</a:t>
            </a:r>
            <a:r>
              <a:rPr lang="en-US" baseline="0" dirty="0" smtClean="0"/>
              <a:t> internet.  I’ll need to upload this video in DC prior to the presentation.</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15</a:t>
            </a:fld>
            <a:endParaRPr lang="en-US"/>
          </a:p>
        </p:txBody>
      </p:sp>
    </p:spTree>
    <p:extLst>
      <p:ext uri="{BB962C8B-B14F-4D97-AF65-F5344CB8AC3E}">
        <p14:creationId xmlns:p14="http://schemas.microsoft.com/office/powerpoint/2010/main" val="3392556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Tucker’s Poem:  </a:t>
            </a:r>
          </a:p>
          <a:p>
            <a:r>
              <a:rPr lang="en-US" dirty="0" smtClean="0"/>
              <a:t>My hand</a:t>
            </a:r>
          </a:p>
          <a:p>
            <a:r>
              <a:rPr lang="en-US" dirty="0" smtClean="0"/>
              <a:t>It tickles. It turkey. Shadow dog. </a:t>
            </a:r>
            <a:r>
              <a:rPr lang="en-US" dirty="0" err="1" smtClean="0"/>
              <a:t>Prrr</a:t>
            </a:r>
            <a:r>
              <a:rPr lang="en-US" dirty="0" smtClean="0"/>
              <a:t> cat to pet. Holding hands with you.</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16</a:t>
            </a:fld>
            <a:endParaRPr lang="en-US"/>
          </a:p>
        </p:txBody>
      </p:sp>
    </p:spTree>
    <p:extLst>
      <p:ext uri="{BB962C8B-B14F-4D97-AF65-F5344CB8AC3E}">
        <p14:creationId xmlns:p14="http://schemas.microsoft.com/office/powerpoint/2010/main" val="2586649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Decoding is challenging. Beginning</a:t>
            </a:r>
            <a:r>
              <a:rPr lang="en-US" baseline="0" dirty="0" smtClean="0"/>
              <a:t> to use sounds to figure out words – otherwise things are sight words for him.  His growth is in comprehension (more than two years in two years), attention, and writing.  Views himself as a capable learner now.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As a middle </a:t>
            </a:r>
            <a:r>
              <a:rPr lang="en-US" baseline="0" dirty="0" err="1" smtClean="0"/>
              <a:t>schooler</a:t>
            </a:r>
            <a:r>
              <a:rPr lang="en-US" baseline="0" dirty="0" smtClean="0"/>
              <a:t>, the biggest task with him was to help him come to see himself as a learner, as capable. He knew some things but had little perseverance and would often say he was stupid.  He avoided tasks often times because of that.  His teacher did a great job of nurturing him and building his confidence and the merging of his class with a </a:t>
            </a:r>
            <a:r>
              <a:rPr lang="en-US" baseline="0" dirty="0" err="1" smtClean="0"/>
              <a:t>gened</a:t>
            </a:r>
            <a:r>
              <a:rPr lang="en-US" baseline="0" dirty="0" smtClean="0"/>
              <a:t> class for </a:t>
            </a:r>
            <a:r>
              <a:rPr lang="en-US" baseline="0" dirty="0" err="1" smtClean="0"/>
              <a:t>english</a:t>
            </a:r>
            <a:r>
              <a:rPr lang="en-US" baseline="0" dirty="0" smtClean="0"/>
              <a:t> broadened his community.  The work they did really helped him improve.  He showed himself as a poet. His comprehension improved. </a:t>
            </a:r>
            <a:endParaRPr lang="en-US" dirty="0" smtClean="0"/>
          </a:p>
          <a:p>
            <a:endParaRPr lang="en-US" dirty="0"/>
          </a:p>
        </p:txBody>
      </p:sp>
      <p:sp>
        <p:nvSpPr>
          <p:cNvPr id="4" name="Slide Number Placeholder 3"/>
          <p:cNvSpPr>
            <a:spLocks noGrp="1"/>
          </p:cNvSpPr>
          <p:nvPr>
            <p:ph type="sldNum" sz="quarter" idx="10"/>
          </p:nvPr>
        </p:nvSpPr>
        <p:spPr/>
        <p:txBody>
          <a:bodyPr/>
          <a:lstStyle/>
          <a:p>
            <a:fld id="{BFC8C454-9CE9-4FC8-A558-A53311BAE4D6}" type="slidenum">
              <a:rPr lang="en-US" smtClean="0"/>
              <a:pPr/>
              <a:t>17</a:t>
            </a:fld>
            <a:endParaRPr lang="en-US"/>
          </a:p>
        </p:txBody>
      </p:sp>
    </p:spTree>
    <p:extLst>
      <p:ext uri="{BB962C8B-B14F-4D97-AF65-F5344CB8AC3E}">
        <p14:creationId xmlns:p14="http://schemas.microsoft.com/office/powerpoint/2010/main" val="85300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Alignment of instruction</a:t>
            </a:r>
            <a:r>
              <a:rPr lang="en-US" baseline="0" dirty="0" smtClean="0"/>
              <a:t> to the Iowa Core Standards (Essential  Elements)</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18</a:t>
            </a:fld>
            <a:endParaRPr lang="en-US"/>
          </a:p>
        </p:txBody>
      </p:sp>
    </p:spTree>
    <p:extLst>
      <p:ext uri="{BB962C8B-B14F-4D97-AF65-F5344CB8AC3E}">
        <p14:creationId xmlns:p14="http://schemas.microsoft.com/office/powerpoint/2010/main" val="160282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years 4-5 the project dimension</a:t>
            </a:r>
            <a:r>
              <a:rPr lang="en-US" sz="1200" kern="1200" baseline="0" dirty="0" smtClean="0">
                <a:solidFill>
                  <a:schemeClr val="tx1"/>
                </a:solidFill>
                <a:latin typeface="+mn-lt"/>
                <a:ea typeface="+mn-ea"/>
                <a:cs typeface="+mn-cs"/>
              </a:rPr>
              <a:t>s shifted to </a:t>
            </a:r>
            <a:r>
              <a:rPr lang="en-US" sz="1200" kern="1200" dirty="0" smtClean="0">
                <a:solidFill>
                  <a:schemeClr val="tx1"/>
                </a:solidFill>
                <a:latin typeface="+mn-lt"/>
                <a:ea typeface="+mn-ea"/>
                <a:cs typeface="+mn-cs"/>
              </a:rPr>
              <a:t>allow for scaling up of professional development across the state so that a greater number of educators will have access to resources they can utilize in an organized, informed manner to change their instructional practices for their students.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1079162-3C12-418D-A17B-AD12D4FE04EC}" type="slidenum">
              <a:rPr lang="en-US" smtClean="0"/>
              <a:pPr/>
              <a:t>19</a:t>
            </a:fld>
            <a:endParaRPr lang="en-US"/>
          </a:p>
        </p:txBody>
      </p:sp>
    </p:spTree>
    <p:extLst>
      <p:ext uri="{BB962C8B-B14F-4D97-AF65-F5344CB8AC3E}">
        <p14:creationId xmlns:p14="http://schemas.microsoft.com/office/powerpoint/2010/main" val="3404369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Differentiated  modules-first five are foundational and the final</a:t>
            </a:r>
            <a:r>
              <a:rPr lang="en-US" baseline="0" dirty="0" smtClean="0"/>
              <a:t> four instructional.  </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20</a:t>
            </a:fld>
            <a:endParaRPr lang="en-US"/>
          </a:p>
        </p:txBody>
      </p:sp>
    </p:spTree>
    <p:extLst>
      <p:ext uri="{BB962C8B-B14F-4D97-AF65-F5344CB8AC3E}">
        <p14:creationId xmlns:p14="http://schemas.microsoft.com/office/powerpoint/2010/main" val="417549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Integrating Professional Development modules</a:t>
            </a:r>
            <a:r>
              <a:rPr lang="en-US" baseline="0" dirty="0" smtClean="0"/>
              <a:t> into a model curriculum framework.</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21</a:t>
            </a:fld>
            <a:endParaRPr lang="en-US"/>
          </a:p>
        </p:txBody>
      </p:sp>
    </p:spTree>
    <p:extLst>
      <p:ext uri="{BB962C8B-B14F-4D97-AF65-F5344CB8AC3E}">
        <p14:creationId xmlns:p14="http://schemas.microsoft.com/office/powerpoint/2010/main" val="147490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22</a:t>
            </a:fld>
            <a:endParaRPr lang="en-US"/>
          </a:p>
        </p:txBody>
      </p:sp>
    </p:spTree>
    <p:extLst>
      <p:ext uri="{BB962C8B-B14F-4D97-AF65-F5344CB8AC3E}">
        <p14:creationId xmlns:p14="http://schemas.microsoft.com/office/powerpoint/2010/main" val="499052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C6964A-D11A-4D3F-89AE-0C45F11EFE7C}" type="slidenum">
              <a:rPr lang="en-US" smtClean="0"/>
              <a:pPr/>
              <a:t>2</a:t>
            </a:fld>
            <a:endParaRPr lang="en-US"/>
          </a:p>
        </p:txBody>
      </p:sp>
    </p:spTree>
    <p:extLst>
      <p:ext uri="{BB962C8B-B14F-4D97-AF65-F5344CB8AC3E}">
        <p14:creationId xmlns:p14="http://schemas.microsoft.com/office/powerpoint/2010/main" val="4209589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Working</a:t>
            </a:r>
            <a:r>
              <a:rPr lang="en-US" baseline="0" dirty="0" smtClean="0"/>
              <a:t> together to create an integrated system of support.  Five year partnership with University of Northern Iowa in supporting Area Education Regional Agencies and Districts in comprehensive literacy instruction aligned to the Iowa Core Essential Elements</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4</a:t>
            </a:fld>
            <a:endParaRPr lang="en-US"/>
          </a:p>
        </p:txBody>
      </p:sp>
    </p:spTree>
    <p:extLst>
      <p:ext uri="{BB962C8B-B14F-4D97-AF65-F5344CB8AC3E}">
        <p14:creationId xmlns:p14="http://schemas.microsoft.com/office/powerpoint/2010/main" val="577534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charset="0"/>
                <a:ea typeface="ＭＳ Ｐゴシック" charset="0"/>
                <a:cs typeface="ＭＳ Ｐゴシック" charset="0"/>
              </a:rPr>
              <a:t>Literacy Instruction grounded</a:t>
            </a:r>
            <a:r>
              <a:rPr lang="en-US" baseline="0" dirty="0" smtClean="0">
                <a:latin typeface="Calibri" charset="0"/>
                <a:ea typeface="ＭＳ Ｐゴシック" charset="0"/>
                <a:cs typeface="ＭＳ Ｐゴシック" charset="0"/>
              </a:rPr>
              <a:t> within the concurrent model of literacy and language development.</a:t>
            </a:r>
          </a:p>
          <a:p>
            <a:endParaRPr lang="en-US" baseline="0"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These</a:t>
            </a:r>
            <a:r>
              <a:rPr lang="en-US" baseline="0" dirty="0" smtClean="0">
                <a:latin typeface="Calibri" charset="0"/>
                <a:ea typeface="ＭＳ Ｐゴシック" charset="0"/>
                <a:cs typeface="ＭＳ Ｐゴシック" charset="0"/>
              </a:rPr>
              <a:t> </a:t>
            </a:r>
            <a:r>
              <a:rPr lang="en-US" dirty="0" smtClean="0">
                <a:latin typeface="Calibri" charset="0"/>
                <a:ea typeface="ＭＳ Ｐゴシック" charset="0"/>
                <a:cs typeface="ＭＳ Ｐゴシック" charset="0"/>
              </a:rPr>
              <a:t>systems </a:t>
            </a:r>
            <a:r>
              <a:rPr lang="en-US" dirty="0">
                <a:latin typeface="Calibri" charset="0"/>
                <a:ea typeface="ＭＳ Ｐゴシック" charset="0"/>
                <a:cs typeface="ＭＳ Ｐゴシック" charset="0"/>
              </a:rPr>
              <a:t>develop together and in interrelated fashion, each affecting the other. It is the recognition that children must be actively and communicatively and mindfully engaged as they construct their language in interaction with others. Language is not a process of response and reinforcement, which is descriptive of the opportunities presented to many of our children, but is a developmental process constructed through social engagement. </a:t>
            </a:r>
            <a:r>
              <a:rPr lang="en-US" dirty="0" smtClean="0">
                <a:latin typeface="Calibri" charset="0"/>
                <a:ea typeface="ＭＳ Ｐゴシック" charset="0"/>
                <a:cs typeface="ＭＳ Ｐゴシック" charset="0"/>
              </a:rPr>
              <a:t>During </a:t>
            </a:r>
            <a:r>
              <a:rPr lang="en-US" dirty="0">
                <a:latin typeface="Calibri" charset="0"/>
                <a:ea typeface="ＭＳ Ｐゴシック" charset="0"/>
                <a:cs typeface="ＭＳ Ｐゴシック" charset="0"/>
              </a:rPr>
              <a:t>the emergent years, this must occur apart from judgment, yet most of our students experienced the language and literacy activities as responses to adult contrived situations in which they could and were adjudged as either right or wrong.</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518269" indent="-37066053"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2217" eaLnBrk="0" fontAlgn="base" hangingPunct="0">
              <a:spcBef>
                <a:spcPct val="0"/>
              </a:spcBef>
              <a:spcAft>
                <a:spcPct val="0"/>
              </a:spcAft>
              <a:defRPr sz="2400">
                <a:solidFill>
                  <a:schemeClr val="tx1"/>
                </a:solidFill>
                <a:latin typeface="Arial" charset="0"/>
                <a:ea typeface="Arial" charset="0"/>
                <a:cs typeface="Arial" charset="0"/>
              </a:defRPr>
            </a:lvl6pPr>
            <a:lvl7pPr marL="904433" eaLnBrk="0" fontAlgn="base" hangingPunct="0">
              <a:spcBef>
                <a:spcPct val="0"/>
              </a:spcBef>
              <a:spcAft>
                <a:spcPct val="0"/>
              </a:spcAft>
              <a:defRPr sz="2400">
                <a:solidFill>
                  <a:schemeClr val="tx1"/>
                </a:solidFill>
                <a:latin typeface="Arial" charset="0"/>
                <a:ea typeface="Arial" charset="0"/>
                <a:cs typeface="Arial" charset="0"/>
              </a:defRPr>
            </a:lvl7pPr>
            <a:lvl8pPr marL="1356650" eaLnBrk="0" fontAlgn="base" hangingPunct="0">
              <a:spcBef>
                <a:spcPct val="0"/>
              </a:spcBef>
              <a:spcAft>
                <a:spcPct val="0"/>
              </a:spcAft>
              <a:defRPr sz="2400">
                <a:solidFill>
                  <a:schemeClr val="tx1"/>
                </a:solidFill>
                <a:latin typeface="Arial" charset="0"/>
                <a:ea typeface="Arial" charset="0"/>
                <a:cs typeface="Arial" charset="0"/>
              </a:defRPr>
            </a:lvl8pPr>
            <a:lvl9pPr marL="1808866"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0A090DF7-4A4D-9042-B62F-BDFF90DC2CB6}" type="slidenum">
              <a:rPr lang="en-US" sz="1200">
                <a:latin typeface="Calibri" charset="0"/>
              </a:rPr>
              <a:pPr eaLnBrk="1" hangingPunct="1"/>
              <a:t>5</a:t>
            </a:fld>
            <a:endParaRPr lang="en-US" sz="1200">
              <a:latin typeface="Calibri" charset="0"/>
            </a:endParaRPr>
          </a:p>
        </p:txBody>
      </p:sp>
    </p:spTree>
    <p:extLst>
      <p:ext uri="{BB962C8B-B14F-4D97-AF65-F5344CB8AC3E}">
        <p14:creationId xmlns:p14="http://schemas.microsoft.com/office/powerpoint/2010/main" val="17512234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Iowa Core ELA strands include reading, writing, speaking &amp; listening, and language.  The enactment of comprehensive literacy instruction supports the concurrent model of literacy development.  </a:t>
            </a:r>
            <a:endParaRPr lang="en-US" dirty="0"/>
          </a:p>
        </p:txBody>
      </p:sp>
      <p:sp>
        <p:nvSpPr>
          <p:cNvPr id="4" name="Slide Number Placeholder 3"/>
          <p:cNvSpPr>
            <a:spLocks noGrp="1"/>
          </p:cNvSpPr>
          <p:nvPr>
            <p:ph type="sldNum" sz="quarter" idx="10"/>
          </p:nvPr>
        </p:nvSpPr>
        <p:spPr/>
        <p:txBody>
          <a:bodyPr/>
          <a:lstStyle/>
          <a:p>
            <a:fld id="{89EF3BBA-F2B1-49FB-AE0C-B33511B3AD81}" type="slidenum">
              <a:rPr lang="en-US" smtClean="0"/>
              <a:pPr/>
              <a:t>6</a:t>
            </a:fld>
            <a:endParaRPr lang="en-US" dirty="0"/>
          </a:p>
        </p:txBody>
      </p:sp>
    </p:spTree>
    <p:extLst>
      <p:ext uri="{BB962C8B-B14F-4D97-AF65-F5344CB8AC3E}">
        <p14:creationId xmlns:p14="http://schemas.microsoft.com/office/powerpoint/2010/main" val="2105247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years 1-3  of the project , IDOE</a:t>
            </a:r>
            <a:r>
              <a:rPr lang="en-US" baseline="0" dirty="0" smtClean="0"/>
              <a:t> partnered with faculty from University of Northern Iowa Center for Disabilities Studies in Literacy Language and Learning, and Dr. Karen Erickson, </a:t>
            </a:r>
            <a:r>
              <a:rPr lang="en-US" sz="1200" kern="1200" dirty="0" smtClean="0">
                <a:solidFill>
                  <a:schemeClr val="tx1"/>
                </a:solidFill>
                <a:latin typeface="+mn-lt"/>
                <a:ea typeface="+mn-ea"/>
                <a:cs typeface="+mn-cs"/>
              </a:rPr>
              <a:t>Center for Literacy and Disability Studies, School of Medicine at the </a:t>
            </a:r>
            <a:r>
              <a:rPr lang="en-US" sz="1200" b="0" kern="1200" dirty="0" smtClean="0">
                <a:solidFill>
                  <a:schemeClr val="tx1"/>
                </a:solidFill>
                <a:latin typeface="+mn-lt"/>
                <a:ea typeface="+mn-ea"/>
                <a:cs typeface="+mn-cs"/>
              </a:rPr>
              <a:t>University of North Carolina at Chapel Hill.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project efforts were prioritized to focus on the development of interdisciplinary teams (consortia) across the state that could, collectively, increase literacy opportunities across educational settings for students with significant developmental disabilities.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a result of the establishment of these teams and the initial and ongoing professional development support they have received, the educational experience of these students has changed.  Students have increased their literacy skills as their teachers have changed their practices.  </a:t>
            </a:r>
          </a:p>
          <a:p>
            <a:r>
              <a:rPr lang="en-US" sz="1200" b="0" kern="1200" baseline="0" dirty="0" smtClean="0">
                <a:solidFill>
                  <a:schemeClr val="tx1"/>
                </a:solidFill>
                <a:latin typeface="+mn-lt"/>
                <a:ea typeface="+mn-ea"/>
                <a:cs typeface="+mn-cs"/>
              </a:rPr>
              <a:t>  </a:t>
            </a:r>
            <a:endParaRPr lang="en-US" b="0" dirty="0" smtClean="0"/>
          </a:p>
          <a:p>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7</a:t>
            </a:fld>
            <a:endParaRPr lang="en-US"/>
          </a:p>
        </p:txBody>
      </p:sp>
    </p:spTree>
    <p:extLst>
      <p:ext uri="{BB962C8B-B14F-4D97-AF65-F5344CB8AC3E}">
        <p14:creationId xmlns:p14="http://schemas.microsoft.com/office/powerpoint/2010/main" val="36786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Beginning writing</a:t>
            </a:r>
            <a:r>
              <a:rPr lang="en-US" baseline="0" dirty="0" smtClean="0"/>
              <a:t> sample- exploring the alphabet -  she did this for between 30-40 minutes. First opportunity for independence with writing anything.</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10</a:t>
            </a:fld>
            <a:endParaRPr lang="en-US"/>
          </a:p>
        </p:txBody>
      </p:sp>
    </p:spTree>
    <p:extLst>
      <p:ext uri="{BB962C8B-B14F-4D97-AF65-F5344CB8AC3E}">
        <p14:creationId xmlns:p14="http://schemas.microsoft.com/office/powerpoint/2010/main" val="13385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example is</a:t>
            </a:r>
            <a:r>
              <a:rPr lang="en-US" baseline="0" dirty="0" smtClean="0"/>
              <a:t> illustrates the nonverbal communication between UNI Faculty Evette Edmister and Molly. </a:t>
            </a:r>
            <a:r>
              <a:rPr lang="en-US" baseline="0" dirty="0" err="1" smtClean="0"/>
              <a:t>Evette</a:t>
            </a:r>
            <a:r>
              <a:rPr lang="en-US" baseline="0" dirty="0" smtClean="0"/>
              <a:t> pays attention to the student’s signals.  The student wants to be independent but Evette is attentive to when she needs to offer partner assisted scanning.  </a:t>
            </a:r>
            <a:r>
              <a:rPr lang="en-US" baseline="0" dirty="0" err="1" smtClean="0"/>
              <a:t>Evette</a:t>
            </a:r>
            <a:r>
              <a:rPr lang="en-US" baseline="0" dirty="0" smtClean="0"/>
              <a:t> assumes the student knows what she wants to write so that’s how she interacts – she is the scribe for the students ideas.  She’s not a teacher in this scenario.  </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11</a:t>
            </a:fld>
            <a:endParaRPr lang="en-US"/>
          </a:p>
        </p:txBody>
      </p:sp>
    </p:spTree>
    <p:extLst>
      <p:ext uri="{BB962C8B-B14F-4D97-AF65-F5344CB8AC3E}">
        <p14:creationId xmlns:p14="http://schemas.microsoft.com/office/powerpoint/2010/main" val="2048060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Writing sample after one year –this isn’t the sample Molly was producing with Evette but it is quite representative of journal</a:t>
            </a:r>
            <a:r>
              <a:rPr lang="en-US" baseline="0" dirty="0" smtClean="0"/>
              <a:t> samples she produced that spring of first grade. </a:t>
            </a:r>
            <a:endParaRPr lang="en-US" dirty="0"/>
          </a:p>
        </p:txBody>
      </p:sp>
      <p:sp>
        <p:nvSpPr>
          <p:cNvPr id="4" name="Slide Number Placeholder 3"/>
          <p:cNvSpPr>
            <a:spLocks noGrp="1"/>
          </p:cNvSpPr>
          <p:nvPr>
            <p:ph type="sldNum" sz="quarter" idx="10"/>
          </p:nvPr>
        </p:nvSpPr>
        <p:spPr/>
        <p:txBody>
          <a:bodyPr/>
          <a:lstStyle/>
          <a:p>
            <a:fld id="{11079162-3C12-418D-A17B-AD12D4FE04EC}" type="slidenum">
              <a:rPr lang="en-US" smtClean="0"/>
              <a:pPr/>
              <a:t>12</a:t>
            </a:fld>
            <a:endParaRPr lang="en-US"/>
          </a:p>
        </p:txBody>
      </p:sp>
    </p:spTree>
    <p:extLst>
      <p:ext uri="{BB962C8B-B14F-4D97-AF65-F5344CB8AC3E}">
        <p14:creationId xmlns:p14="http://schemas.microsoft.com/office/powerpoint/2010/main" val="3509943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93AD25-5DD5-4494-BC08-E40743125CBD}"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3AD25-5DD5-4494-BC08-E40743125CBD}"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3AD25-5DD5-4494-BC08-E40743125CBD}"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93AD25-5DD5-4494-BC08-E40743125CBD}"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93AD25-5DD5-4494-BC08-E40743125CBD}" type="datetimeFigureOut">
              <a:rPr lang="en-US" smtClean="0"/>
              <a:pPr/>
              <a:t>8/11/2014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93AD25-5DD5-4494-BC08-E40743125CBD}"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93AD25-5DD5-4494-BC08-E40743125CBD}" type="datetimeFigureOut">
              <a:rPr lang="en-US" smtClean="0"/>
              <a:pPr/>
              <a:t>8/11/2014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93AD25-5DD5-4494-BC08-E40743125CBD}" type="datetimeFigureOut">
              <a:rPr lang="en-US" smtClean="0"/>
              <a:pPr/>
              <a:t>8/11/2014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93AD25-5DD5-4494-BC08-E40743125CBD}" type="datetimeFigureOut">
              <a:rPr lang="en-US" smtClean="0"/>
              <a:pPr/>
              <a:t>8/11/2014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3AD25-5DD5-4494-BC08-E40743125CBD}"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93AD25-5DD5-4494-BC08-E40743125CBD}" type="datetimeFigureOut">
              <a:rPr lang="en-US" smtClean="0"/>
              <a:pPr/>
              <a:t>8/11/2014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502B52-EE1C-4D2D-B811-B7B1C6DA3B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93AD25-5DD5-4494-BC08-E40743125CBD}" type="datetimeFigureOut">
              <a:rPr lang="en-US" smtClean="0"/>
              <a:pPr/>
              <a:t>8/11/2014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502B52-EE1C-4D2D-B811-B7B1C6DA3B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ethatch\Desktop\OSEP\M%20writing%20alt%20pencil%20and%20comm%20book.wmv" TargetMode="External"/><Relationship Id="rId1" Type="http://schemas.microsoft.com/office/2007/relationships/media" Target="file:///C:\Users\ethatch\Desktop\OSEP\M%20writing%20alt%20pencil%20and%20comm%20book.wmv" TargetMode="External"/><Relationship Id="rId5" Type="http://schemas.openxmlformats.org/officeDocument/2006/relationships/image" Target="../media/image12.png"/><Relationship Id="rId4"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ethatch\Desktop\OSEP\M%20Alt%20Pencil%20first%20time.wmv" TargetMode="External"/><Relationship Id="rId1" Type="http://schemas.microsoft.com/office/2007/relationships/media" Target="file:///C:\Users\ethatch\Desktop\OSEP\M%20Alt%20Pencil%20first%20time.wmv"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One State’s Journey</a:t>
            </a:r>
            <a:endParaRPr lang="en-US" dirty="0"/>
          </a:p>
        </p:txBody>
      </p:sp>
      <p:pic>
        <p:nvPicPr>
          <p:cNvPr id="4" name="Picture 5" descr="Iowa Core V2"/>
          <p:cNvPicPr>
            <a:picLocks noChangeAspect="1" noChangeArrowheads="1"/>
          </p:cNvPicPr>
          <p:nvPr/>
        </p:nvPicPr>
        <p:blipFill>
          <a:blip r:embed="rId3" cstate="print"/>
          <a:srcRect/>
          <a:stretch>
            <a:fillRect/>
          </a:stretch>
        </p:blipFill>
        <p:spPr bwMode="auto">
          <a:xfrm>
            <a:off x="2438400" y="1371600"/>
            <a:ext cx="4191000" cy="1066800"/>
          </a:xfrm>
          <a:prstGeom prst="rect">
            <a:avLst/>
          </a:prstGeom>
          <a:noFill/>
          <a:ln w="9525">
            <a:noFill/>
            <a:miter lim="800000"/>
            <a:headEnd/>
            <a:tailEnd/>
          </a:ln>
        </p:spPr>
      </p:pic>
      <p:sp>
        <p:nvSpPr>
          <p:cNvPr id="3" name="Subtitle 2"/>
          <p:cNvSpPr>
            <a:spLocks noGrp="1"/>
          </p:cNvSpPr>
          <p:nvPr>
            <p:ph type="subTitle" idx="1"/>
          </p:nvPr>
        </p:nvSpPr>
        <p:spPr>
          <a:xfrm>
            <a:off x="0" y="3886200"/>
            <a:ext cx="9144000" cy="2438400"/>
          </a:xfrm>
        </p:spPr>
        <p:txBody>
          <a:bodyPr>
            <a:normAutofit/>
          </a:bodyPr>
          <a:lstStyle/>
          <a:p>
            <a:r>
              <a:rPr lang="en-US" dirty="0" smtClean="0">
                <a:solidFill>
                  <a:schemeClr val="tx1"/>
                </a:solidFill>
              </a:rPr>
              <a:t>Supporting Iowa’s Students with </a:t>
            </a:r>
          </a:p>
          <a:p>
            <a:r>
              <a:rPr lang="en-US" dirty="0" smtClean="0">
                <a:solidFill>
                  <a:schemeClr val="tx1"/>
                </a:solidFill>
              </a:rPr>
              <a:t>Significant Disabilities </a:t>
            </a:r>
            <a:endParaRPr lang="en-US" dirty="0">
              <a:solidFill>
                <a:schemeClr val="tx1"/>
              </a:solidFill>
            </a:endParaRPr>
          </a:p>
          <a:p>
            <a:r>
              <a:rPr lang="en-US" sz="2800" i="1" dirty="0" smtClean="0">
                <a:solidFill>
                  <a:schemeClr val="tx1"/>
                </a:solidFill>
              </a:rPr>
              <a:t>Access, Participate, &amp; Demonstrate Performance </a:t>
            </a:r>
          </a:p>
          <a:p>
            <a:r>
              <a:rPr lang="en-US" sz="2800" i="1" dirty="0" smtClean="0">
                <a:solidFill>
                  <a:schemeClr val="tx1"/>
                </a:solidFill>
              </a:rPr>
              <a:t>of College &amp; Career Ready Standards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p:cNvSpPr>
            <a:spLocks noGrp="1"/>
          </p:cNvSpPr>
          <p:nvPr>
            <p:ph type="title"/>
          </p:nvPr>
        </p:nvSpPr>
        <p:spPr/>
        <p:txBody>
          <a:bodyPr/>
          <a:lstStyle/>
          <a:p>
            <a:r>
              <a:rPr lang="en-US" dirty="0" smtClean="0"/>
              <a:t>Beginning Writing Sample</a:t>
            </a:r>
            <a:endParaRPr lang="en-US" dirty="0"/>
          </a:p>
        </p:txBody>
      </p:sp>
      <p:pic>
        <p:nvPicPr>
          <p:cNvPr id="6" name="Picture 5" descr="The image contains a writing sample of the alphabet." title="Image of alphabet writing samp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2661795" cy="2848588"/>
          </a:xfrm>
          <a:prstGeom prst="rect">
            <a:avLst/>
          </a:prstGeom>
        </p:spPr>
      </p:pic>
      <p:pic>
        <p:nvPicPr>
          <p:cNvPr id="2" name="Picture 1" descr="The image contains a writing sample of the alphabet." title="Image of alphabet writing samp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6200" y="0"/>
            <a:ext cx="2996205" cy="2868866"/>
          </a:xfrm>
          <a:prstGeom prst="rect">
            <a:avLst/>
          </a:prstGeom>
        </p:spPr>
      </p:pic>
      <p:pic>
        <p:nvPicPr>
          <p:cNvPr id="3" name="Picture 2" descr="The image contains a writing sample of the alphabet." title="Image of alphabet writing sampl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431" y="3142308"/>
            <a:ext cx="2954020" cy="3334692"/>
          </a:xfrm>
          <a:prstGeom prst="rect">
            <a:avLst/>
          </a:prstGeom>
        </p:spPr>
      </p:pic>
      <p:pic>
        <p:nvPicPr>
          <p:cNvPr id="5" name="Picture 4" descr="The image contains a writing sample of the alphabet." title="Image of alphabet writing sampl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24200" y="3048000"/>
            <a:ext cx="3205244" cy="3352800"/>
          </a:xfrm>
          <a:prstGeom prst="rect">
            <a:avLst/>
          </a:prstGeom>
        </p:spPr>
      </p:pic>
      <p:pic>
        <p:nvPicPr>
          <p:cNvPr id="4" name="Picture 3" descr="The image contains a writing sample of the alphabet." title="Image of alphabet writing sampl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0480" y="3276600"/>
            <a:ext cx="2687320" cy="2827086"/>
          </a:xfrm>
          <a:prstGeom prst="rect">
            <a:avLst/>
          </a:prstGeom>
        </p:spPr>
      </p:pic>
    </p:spTree>
    <p:extLst>
      <p:ext uri="{BB962C8B-B14F-4D97-AF65-F5344CB8AC3E}">
        <p14:creationId xmlns:p14="http://schemas.microsoft.com/office/powerpoint/2010/main" val="2207169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Molly Video</a:t>
            </a:r>
            <a:endParaRPr lang="en-US" dirty="0"/>
          </a:p>
        </p:txBody>
      </p:sp>
      <p:pic>
        <p:nvPicPr>
          <p:cNvPr id="7" name="M writing alt pencil and comm book.wmv" descr="The image shows a woman teaching a young girl using an instructional tool." title="Image of video of Molly">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5" cstate="print"/>
          <a:stretch>
            <a:fillRect/>
          </a:stretch>
        </p:blipFill>
        <p:spPr>
          <a:xfrm>
            <a:off x="1143000" y="1576388"/>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826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e image shows a writing sample on which is written &quot;Monday January 31st.  This wecand I want to McDonald's.  I at my frez at hom.&quot;  At the bottom is written &quot;Done all with letter flip book.  Took 20 minutes.&quot;" title="Image of writing sample"/>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193" t="4025" r="3502" b="11273"/>
          <a:stretch/>
        </p:blipFill>
        <p:spPr>
          <a:xfrm>
            <a:off x="327237" y="381000"/>
            <a:ext cx="8511963" cy="5922344"/>
          </a:xfrm>
          <a:prstGeom prst="rect">
            <a:avLst/>
          </a:prstGeom>
        </p:spPr>
      </p:pic>
      <p:sp>
        <p:nvSpPr>
          <p:cNvPr id="2" name="Title 1" hidden="1"/>
          <p:cNvSpPr>
            <a:spLocks noGrp="1"/>
          </p:cNvSpPr>
          <p:nvPr>
            <p:ph type="title"/>
          </p:nvPr>
        </p:nvSpPr>
        <p:spPr/>
        <p:txBody>
          <a:bodyPr/>
          <a:lstStyle/>
          <a:p>
            <a:r>
              <a:rPr lang="en-US" dirty="0" smtClean="0"/>
              <a:t>Writing Sample After One Year</a:t>
            </a:r>
            <a:endParaRPr lang="en-US" dirty="0"/>
          </a:p>
        </p:txBody>
      </p:sp>
    </p:spTree>
    <p:extLst>
      <p:ext uri="{BB962C8B-B14F-4D97-AF65-F5344CB8AC3E}">
        <p14:creationId xmlns:p14="http://schemas.microsoft.com/office/powerpoint/2010/main" val="1220182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28600"/>
            <a:ext cx="8229600" cy="1143000"/>
          </a:xfrm>
        </p:spPr>
        <p:txBody>
          <a:bodyPr/>
          <a:lstStyle/>
          <a:p>
            <a:r>
              <a:rPr lang="en-US" dirty="0" smtClean="0">
                <a:solidFill>
                  <a:srgbClr val="660066"/>
                </a:solidFill>
              </a:rPr>
              <a:t>Molly Skills Summary</a:t>
            </a:r>
            <a:endParaRPr lang="en-US" dirty="0">
              <a:solidFill>
                <a:srgbClr val="660066"/>
              </a:solidFill>
            </a:endParaRPr>
          </a:p>
        </p:txBody>
      </p:sp>
      <p:graphicFrame>
        <p:nvGraphicFramePr>
          <p:cNvPr id="10" name="Content Placeholder 9" descr="The table has four columns.  The far left column lists skills, and the next three columns are labeled &quot;Fall '09,&quot; &quot;Spring '10,&quot; and &quot;Spring '11.&quot;  The skills and corresponding accomplishments over the time periods are as follows: Letter Identification - 5/10 chose to stop, 52/54, and N/A; Concepts about print - 2/24, 4/24, and demonstrating knowledge in class; Writing sample - wrote letters using alternate keyboard; began to vary letters selected; and wrote 2 sentences using communication system and adapted keyboard; Developmental Spelling - not attempted, not attempted, and phonetic cue (1-3 sounds in a word); Ohio word test - not attempted 4/50 class sight words - K curriculum; 41/50 sight words from class - K curriculum, and no information provided; Word identification - not attempted, preprimer frustrational, and preprimer independent; Listening comprehension (adult reading to the student) - preprimer furstrational, primer instructional, and primer instructional; and reading comprehension (student reading) - N/A, N/A, and preprimer frustrational" title="Table Summary for Molly"/>
          <p:cNvGraphicFramePr>
            <a:graphicFrameLocks noGrp="1"/>
          </p:cNvGraphicFramePr>
          <p:nvPr>
            <p:ph idx="1"/>
            <p:extLst>
              <p:ext uri="{D42A27DB-BD31-4B8C-83A1-F6EECF244321}">
                <p14:modId xmlns:p14="http://schemas.microsoft.com/office/powerpoint/2010/main" val="1927561817"/>
              </p:ext>
            </p:extLst>
          </p:nvPr>
        </p:nvGraphicFramePr>
        <p:xfrm>
          <a:off x="304800" y="838200"/>
          <a:ext cx="8458200" cy="5654004"/>
        </p:xfrm>
        <a:graphic>
          <a:graphicData uri="http://schemas.openxmlformats.org/drawingml/2006/table">
            <a:tbl>
              <a:tblPr firstRow="1" bandRow="1">
                <a:tableStyleId>{2D5ABB26-0587-4C30-8999-92F81FD0307C}</a:tableStyleId>
              </a:tblPr>
              <a:tblGrid>
                <a:gridCol w="2114550"/>
                <a:gridCol w="2114550"/>
                <a:gridCol w="2114550"/>
                <a:gridCol w="2114550"/>
              </a:tblGrid>
              <a:tr h="397637">
                <a:tc>
                  <a:txBody>
                    <a:bodyPr/>
                    <a:lstStyle/>
                    <a:p>
                      <a:endParaRPr lang="en-US"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t>Fall ‘09</a:t>
                      </a:r>
                      <a:endParaRPr lang="en-US"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t>Spring </a:t>
                      </a:r>
                      <a:r>
                        <a:rPr lang="fr-FR" sz="1400" b="1" dirty="0" smtClean="0"/>
                        <a:t>’</a:t>
                      </a:r>
                      <a:r>
                        <a:rPr lang="en-US" sz="1400" b="1" dirty="0" smtClean="0"/>
                        <a:t>10</a:t>
                      </a:r>
                      <a:endParaRPr lang="en-US"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b="1" dirty="0" smtClean="0"/>
                        <a:t>Spring ‘11</a:t>
                      </a:r>
                      <a:endParaRPr lang="en-US" sz="14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338">
                <a:tc>
                  <a:txBody>
                    <a:bodyPr/>
                    <a:lstStyle/>
                    <a:p>
                      <a:r>
                        <a:rPr lang="en-US" sz="1400" dirty="0" smtClean="0"/>
                        <a:t>Letter</a:t>
                      </a:r>
                      <a:r>
                        <a:rPr lang="en-US" sz="1400" baseline="0" dirty="0" smtClean="0"/>
                        <a:t> Identification</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5/10 – chose</a:t>
                      </a:r>
                      <a:r>
                        <a:rPr lang="en-US" sz="1400" baseline="0" dirty="0" smtClean="0"/>
                        <a:t> to stop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52/54</a:t>
                      </a:r>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338">
                <a:tc>
                  <a:txBody>
                    <a:bodyPr/>
                    <a:lstStyle/>
                    <a:p>
                      <a:r>
                        <a:rPr lang="en-US" sz="1400" dirty="0" smtClean="0"/>
                        <a:t>Concepts About</a:t>
                      </a:r>
                      <a:r>
                        <a:rPr lang="en-US" sz="1400" baseline="0" dirty="0" smtClean="0"/>
                        <a:t> Print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2/24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4/24</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Demonstrating knowledge</a:t>
                      </a:r>
                      <a:r>
                        <a:rPr lang="en-US" sz="1400" baseline="0" dirty="0" smtClean="0"/>
                        <a:t> </a:t>
                      </a:r>
                      <a:r>
                        <a:rPr lang="en-US" sz="1400" dirty="0" smtClean="0"/>
                        <a:t>in class</a:t>
                      </a:r>
                      <a:r>
                        <a:rPr lang="en-US" sz="1400" baseline="0" dirty="0" smtClean="0"/>
                        <a:t>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68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Writing</a:t>
                      </a:r>
                      <a:r>
                        <a:rPr lang="en-US" sz="1400" baseline="0" dirty="0" smtClean="0"/>
                        <a:t> Sample</a:t>
                      </a:r>
                      <a:endParaRPr lang="en-US" sz="1400" dirty="0" smtClean="0"/>
                    </a:p>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Wrote</a:t>
                      </a:r>
                      <a:r>
                        <a:rPr lang="en-US" sz="1400" baseline="0" dirty="0" smtClean="0"/>
                        <a:t> letters using alternate keyboard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Began</a:t>
                      </a:r>
                      <a:r>
                        <a:rPr lang="en-US" sz="1400" baseline="0" dirty="0" smtClean="0"/>
                        <a:t> to vary letters selected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Wrote</a:t>
                      </a:r>
                      <a:r>
                        <a:rPr lang="en-US" sz="1400" baseline="0" dirty="0" smtClean="0"/>
                        <a:t> 2  sentences using communication system and adapted keyboard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64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Developmental</a:t>
                      </a:r>
                      <a:r>
                        <a:rPr lang="en-US" sz="1400" baseline="0" dirty="0" smtClean="0"/>
                        <a:t> Spelling</a:t>
                      </a:r>
                      <a:endParaRPr lang="en-US" sz="1400"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Not attempted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Not attempted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Phonetic cue </a:t>
                      </a:r>
                    </a:p>
                    <a:p>
                      <a:r>
                        <a:rPr lang="en-US" sz="1400" dirty="0" smtClean="0"/>
                        <a:t>(1-3 sounds in a word)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68031">
                <a:tc>
                  <a:txBody>
                    <a:bodyPr/>
                    <a:lstStyle/>
                    <a:p>
                      <a:r>
                        <a:rPr lang="en-US" sz="1400" dirty="0" smtClean="0"/>
                        <a:t>Ohio Word Test</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Not</a:t>
                      </a:r>
                      <a:r>
                        <a:rPr lang="en-US" sz="1400" baseline="0" dirty="0" smtClean="0"/>
                        <a:t> attempted </a:t>
                      </a:r>
                    </a:p>
                    <a:p>
                      <a:r>
                        <a:rPr lang="en-US" sz="1400" baseline="0" dirty="0" smtClean="0"/>
                        <a:t>4/50 class sight words – K curriculum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41/50  sight words</a:t>
                      </a:r>
                      <a:r>
                        <a:rPr lang="en-US" sz="1400" baseline="0" dirty="0" smtClean="0"/>
                        <a:t> from class – K curriculum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338">
                <a:tc>
                  <a:txBody>
                    <a:bodyPr/>
                    <a:lstStyle/>
                    <a:p>
                      <a:r>
                        <a:rPr lang="en-US" sz="1400" dirty="0" smtClean="0"/>
                        <a:t>Word Identification</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Not attempted</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err="1" smtClean="0"/>
                        <a:t>Preprimer</a:t>
                      </a:r>
                      <a:r>
                        <a:rPr lang="en-US" sz="1400" baseline="0" dirty="0" smtClean="0"/>
                        <a:t> </a:t>
                      </a:r>
                    </a:p>
                    <a:p>
                      <a:r>
                        <a:rPr lang="en-US" sz="1400" baseline="0" dirty="0" err="1" smtClean="0"/>
                        <a:t>Frustrational</a:t>
                      </a:r>
                      <a:r>
                        <a:rPr lang="en-US" sz="1400" baseline="0" dirty="0" smtClean="0"/>
                        <a:t>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err="1" smtClean="0"/>
                        <a:t>Preprimer</a:t>
                      </a:r>
                      <a:endParaRPr lang="en-US" sz="1400" baseline="0" dirty="0" smtClean="0"/>
                    </a:p>
                    <a:p>
                      <a:r>
                        <a:rPr lang="en-US" sz="1400" baseline="0" dirty="0" smtClean="0"/>
                        <a:t>Independent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68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Listening Comprehension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(adult reading to the student) </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err="1" smtClean="0"/>
                        <a:t>Preprimer</a:t>
                      </a:r>
                      <a:r>
                        <a:rPr lang="en-US" sz="1400" baseline="0" dirty="0" smtClean="0"/>
                        <a:t> </a:t>
                      </a:r>
                    </a:p>
                    <a:p>
                      <a:r>
                        <a:rPr lang="en-US" sz="1400" baseline="0" dirty="0" err="1" smtClean="0"/>
                        <a:t>Frustrational</a:t>
                      </a:r>
                      <a:r>
                        <a:rPr lang="en-US" sz="1400" baseline="0" dirty="0" smtClean="0"/>
                        <a:t>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Primer</a:t>
                      </a:r>
                    </a:p>
                    <a:p>
                      <a:r>
                        <a:rPr lang="en-US" sz="1400" dirty="0" smtClean="0"/>
                        <a:t>Instructional</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Primer</a:t>
                      </a:r>
                    </a:p>
                    <a:p>
                      <a:r>
                        <a:rPr lang="en-US" sz="1400" baseline="0" dirty="0" smtClean="0"/>
                        <a:t>Instructional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16338">
                <a:tc>
                  <a:txBody>
                    <a:bodyPr/>
                    <a:lstStyle/>
                    <a:p>
                      <a:r>
                        <a:rPr lang="en-US" sz="1400" dirty="0" smtClean="0"/>
                        <a:t>Reading Comprehension</a:t>
                      </a:r>
                      <a:r>
                        <a:rPr lang="en-US" sz="1400" baseline="0" dirty="0" smtClean="0"/>
                        <a:t> (student reading)</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smtClean="0"/>
                        <a:t>N/A</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1400" dirty="0" err="1" smtClean="0"/>
                        <a:t>Preprimer</a:t>
                      </a:r>
                      <a:r>
                        <a:rPr lang="en-US" sz="1400" baseline="0" dirty="0" smtClean="0"/>
                        <a:t> </a:t>
                      </a:r>
                    </a:p>
                    <a:p>
                      <a:r>
                        <a:rPr lang="en-US" sz="1400" baseline="0" dirty="0" err="1" smtClean="0"/>
                        <a:t>Frustrational</a:t>
                      </a:r>
                      <a:r>
                        <a:rPr lang="en-US" sz="1400" baseline="0" dirty="0" smtClean="0"/>
                        <a:t> </a:t>
                      </a:r>
                      <a:endParaRPr lang="en-US" sz="140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58876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366846" cy="1143000"/>
          </a:xfrm>
        </p:spPr>
        <p:txBody>
          <a:bodyPr>
            <a:normAutofit fontScale="90000"/>
          </a:bodyPr>
          <a:lstStyle/>
          <a:p>
            <a:r>
              <a:rPr lang="en-US" b="1" dirty="0"/>
              <a:t>Reading Foundational </a:t>
            </a:r>
            <a:r>
              <a:rPr lang="en-US" b="1" dirty="0" smtClean="0"/>
              <a:t>Skills</a:t>
            </a:r>
            <a:endParaRPr lang="en-US" dirty="0"/>
          </a:p>
        </p:txBody>
      </p:sp>
      <p:pic>
        <p:nvPicPr>
          <p:cNvPr id="4" name="Picture 5" descr="Iowa Core V2"/>
          <p:cNvPicPr>
            <a:picLocks noChangeAspect="1" noChangeArrowheads="1"/>
          </p:cNvPicPr>
          <p:nvPr/>
        </p:nvPicPr>
        <p:blipFill>
          <a:blip r:embed="rId3" cstate="print"/>
          <a:srcRect/>
          <a:stretch>
            <a:fillRect/>
          </a:stretch>
        </p:blipFill>
        <p:spPr bwMode="auto">
          <a:xfrm>
            <a:off x="4824046" y="211015"/>
            <a:ext cx="4191000" cy="1066800"/>
          </a:xfrm>
          <a:prstGeom prst="rect">
            <a:avLst/>
          </a:prstGeom>
          <a:noFill/>
          <a:ln w="9525">
            <a:noFill/>
            <a:miter lim="800000"/>
            <a:headEnd/>
            <a:tailEnd/>
          </a:ln>
        </p:spPr>
      </p:pic>
      <p:sp>
        <p:nvSpPr>
          <p:cNvPr id="3" name="Content Placeholder 2"/>
          <p:cNvSpPr>
            <a:spLocks noGrp="1"/>
          </p:cNvSpPr>
          <p:nvPr>
            <p:ph idx="1"/>
          </p:nvPr>
        </p:nvSpPr>
        <p:spPr>
          <a:xfrm>
            <a:off x="457200" y="1600200"/>
            <a:ext cx="8229600" cy="5257800"/>
          </a:xfrm>
        </p:spPr>
        <p:txBody>
          <a:bodyPr>
            <a:normAutofit fontScale="92500" lnSpcReduction="20000"/>
          </a:bodyPr>
          <a:lstStyle/>
          <a:p>
            <a:r>
              <a:rPr lang="en-US" b="1" dirty="0" smtClean="0"/>
              <a:t>Reading Foundational Skills</a:t>
            </a:r>
          </a:p>
          <a:p>
            <a:pPr lvl="1"/>
            <a:r>
              <a:rPr lang="en-US" b="1" dirty="0" smtClean="0"/>
              <a:t>Phonics </a:t>
            </a:r>
            <a:r>
              <a:rPr lang="en-US" b="1" dirty="0" smtClean="0"/>
              <a:t>and Word Recognition</a:t>
            </a:r>
          </a:p>
          <a:p>
            <a:pPr lvl="2"/>
            <a:r>
              <a:rPr lang="en-US" dirty="0" smtClean="0"/>
              <a:t>EE.RF.1.1 Demonstrate emerging understanding of the organization of print.</a:t>
            </a:r>
          </a:p>
          <a:p>
            <a:pPr lvl="2"/>
            <a:r>
              <a:rPr lang="en-US" dirty="0" smtClean="0"/>
              <a:t>EE.RF.1.3 Demonstrate emerging letter and word identification skills.</a:t>
            </a:r>
          </a:p>
          <a:p>
            <a:pPr lvl="1"/>
            <a:r>
              <a:rPr lang="en-US" b="1" dirty="0" smtClean="0"/>
              <a:t>Fluency</a:t>
            </a:r>
          </a:p>
          <a:p>
            <a:pPr lvl="2"/>
            <a:r>
              <a:rPr lang="en-US" dirty="0" smtClean="0"/>
              <a:t>EE.RF.1.4 Begin to attend to words in print.</a:t>
            </a:r>
          </a:p>
          <a:p>
            <a:pPr lvl="1"/>
            <a:r>
              <a:rPr lang="en-US" b="1" dirty="0" smtClean="0"/>
              <a:t>Text Type and Purposes</a:t>
            </a:r>
          </a:p>
          <a:p>
            <a:pPr lvl="2"/>
            <a:r>
              <a:rPr lang="en-US" dirty="0" smtClean="0"/>
              <a:t>EE.W.1.3 Select an event and use drawing, dictating, or writing to share information about it.</a:t>
            </a:r>
          </a:p>
          <a:p>
            <a:pPr lvl="1"/>
            <a:r>
              <a:rPr lang="en-US" b="1" dirty="0" smtClean="0"/>
              <a:t>Production and Distribution of Writing</a:t>
            </a:r>
          </a:p>
          <a:p>
            <a:pPr lvl="2"/>
            <a:r>
              <a:rPr lang="en-US" dirty="0" smtClean="0"/>
              <a:t>EE.W.1.5 With guidance and support from adults, add more information to own drawing, dictation, or writing to strengthen it.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Tucker</a:t>
            </a:r>
            <a:endParaRPr lang="en-US" dirty="0"/>
          </a:p>
        </p:txBody>
      </p:sp>
      <p:sp>
        <p:nvSpPr>
          <p:cNvPr id="3" name="Content Placeholder 2"/>
          <p:cNvSpPr>
            <a:spLocks noGrp="1"/>
          </p:cNvSpPr>
          <p:nvPr>
            <p:ph idx="1"/>
          </p:nvPr>
        </p:nvSpPr>
        <p:spPr/>
        <p:txBody>
          <a:bodyPr/>
          <a:lstStyle/>
          <a:p>
            <a:r>
              <a:rPr lang="en-US" dirty="0" smtClean="0"/>
              <a:t>Video - Writer’s workshop (conferencing)</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Tucker’s Poem</a:t>
            </a:r>
            <a:endParaRPr lang="en-US" dirty="0"/>
          </a:p>
        </p:txBody>
      </p:sp>
      <p:pic>
        <p:nvPicPr>
          <p:cNvPr id="4" name="Content Placeholder 3" descr="The image shows a drawing of a hand.  Insdie the hand are written the words &quot;My hand.  It tickles.  It turkey.  Shadow dog.  Prrr cat to pet.  Holding hands with you.&quot;" title="Image of Tucker's poem"/>
          <p:cNvPicPr>
            <a:picLocks noGrp="1" noChangeAspect="1"/>
          </p:cNvPicPr>
          <p:nvPr>
            <p:ph idx="1"/>
          </p:nvPr>
        </p:nvPicPr>
        <p:blipFill>
          <a:blip r:embed="rId3" cstate="print"/>
          <a:stretch>
            <a:fillRect/>
          </a:stretch>
        </p:blipFill>
        <p:spPr>
          <a:xfrm>
            <a:off x="1752600" y="1821020"/>
            <a:ext cx="5181600" cy="473217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r>
              <a:rPr lang="en-US" dirty="0" smtClean="0">
                <a:solidFill>
                  <a:srgbClr val="660066"/>
                </a:solidFill>
              </a:rPr>
              <a:t>Tucker Skills Summary</a:t>
            </a:r>
            <a:endParaRPr lang="en-US" dirty="0">
              <a:solidFill>
                <a:srgbClr val="660066"/>
              </a:solidFill>
            </a:endParaRPr>
          </a:p>
        </p:txBody>
      </p:sp>
      <p:graphicFrame>
        <p:nvGraphicFramePr>
          <p:cNvPr id="10" name="Content Placeholder 9" descr="The table has four columns.  The far left column lists skills, and the next three columns are labeled &quot;Fall '09,&quot; &quot;Spring '10,&quot; and &quot;Spring '11.&quot;  The skills and corresponding accomplishments over the time periods are as follows: Letter Identification - 28/54, N/A, and 44/54; Writing sample - wrote &quot;mom,&quot; &quot;dad,&quot; wrote in cursive, and no information provided; Developmental Spelling - not attempted, not attempted, and attempted task - for many of the 12 words he had a letter; Ohio word test - 0/15, N/A, and 4/15; Word identification - not attempted, 10/20 on preprimer, and not done; and Listening comprehension (adult reading to the student) - frustration at preprimer level, furstration at preprimer level, and independent at first grade level" title="Table summary for Tucker"/>
          <p:cNvGraphicFramePr>
            <a:graphicFrameLocks noGrp="1"/>
          </p:cNvGraphicFramePr>
          <p:nvPr>
            <p:ph idx="1"/>
            <p:extLst>
              <p:ext uri="{D42A27DB-BD31-4B8C-83A1-F6EECF244321}">
                <p14:modId xmlns:p14="http://schemas.microsoft.com/office/powerpoint/2010/main" val="2132965187"/>
              </p:ext>
            </p:extLst>
          </p:nvPr>
        </p:nvGraphicFramePr>
        <p:xfrm>
          <a:off x="457200" y="1295401"/>
          <a:ext cx="8305800" cy="5654040"/>
        </p:xfrm>
        <a:graphic>
          <a:graphicData uri="http://schemas.openxmlformats.org/drawingml/2006/table">
            <a:tbl>
              <a:tblPr firstRow="1" bandRow="1">
                <a:tableStyleId>{2D5ABB26-0587-4C30-8999-92F81FD0307C}</a:tableStyleId>
              </a:tblPr>
              <a:tblGrid>
                <a:gridCol w="2209800"/>
                <a:gridCol w="1943100"/>
                <a:gridCol w="2076450"/>
                <a:gridCol w="2076450"/>
              </a:tblGrid>
              <a:tr h="590550">
                <a:tc>
                  <a:txBody>
                    <a:bodyPr/>
                    <a:lstStyle/>
                    <a:p>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Fall ‘09</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Spring </a:t>
                      </a:r>
                      <a:r>
                        <a:rPr lang="fr-FR" b="1" dirty="0" smtClean="0"/>
                        <a:t>’</a:t>
                      </a:r>
                      <a:r>
                        <a:rPr lang="en-US" b="1" dirty="0" smtClean="0"/>
                        <a:t>10</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Spring ‘11</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550">
                <a:tc>
                  <a:txBody>
                    <a:bodyPr/>
                    <a:lstStyle/>
                    <a:p>
                      <a:r>
                        <a:rPr lang="en-US" dirty="0" smtClean="0"/>
                        <a:t>Letter</a:t>
                      </a:r>
                      <a:r>
                        <a:rPr lang="en-US" baseline="0" dirty="0" smtClean="0"/>
                        <a:t> Identification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28/54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44/54</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Writing</a:t>
                      </a:r>
                      <a:r>
                        <a:rPr lang="en-US" baseline="0" dirty="0" smtClean="0"/>
                        <a:t> Sample</a:t>
                      </a:r>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Wrote “mom”,</a:t>
                      </a:r>
                      <a:r>
                        <a:rPr lang="en-US" baseline="0" dirty="0" smtClean="0"/>
                        <a:t> “dad”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Wrote in cursive strokes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Developmental</a:t>
                      </a:r>
                      <a:r>
                        <a:rPr lang="en-US" baseline="0" dirty="0" smtClean="0"/>
                        <a:t> Spelling</a:t>
                      </a:r>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Not attempted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Not attempted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Attempted task -</a:t>
                      </a:r>
                      <a:r>
                        <a:rPr lang="en-US" baseline="0" dirty="0" smtClean="0"/>
                        <a:t> for many of the 12 words he  had a letter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550">
                <a:tc>
                  <a:txBody>
                    <a:bodyPr/>
                    <a:lstStyle/>
                    <a:p>
                      <a:r>
                        <a:rPr lang="en-US" dirty="0" smtClean="0"/>
                        <a:t>Ohio Word Test</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0/15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4/15</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550">
                <a:tc>
                  <a:txBody>
                    <a:bodyPr/>
                    <a:lstStyle/>
                    <a:p>
                      <a:r>
                        <a:rPr lang="en-US" dirty="0" smtClean="0"/>
                        <a:t>Word Identification</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Not attempted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10/20 on </a:t>
                      </a:r>
                      <a:r>
                        <a:rPr lang="en-US" dirty="0" err="1" smtClean="0"/>
                        <a:t>preprimer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dirty="0" smtClean="0"/>
                        <a:t>Not done</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90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Listening Comprehension </a:t>
                      </a:r>
                      <a:r>
                        <a:rPr lang="en-US" b="0" dirty="0" smtClean="0"/>
                        <a:t>(adult reading to child)</a:t>
                      </a:r>
                    </a:p>
                    <a:p>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Frustration at </a:t>
                      </a:r>
                      <a:r>
                        <a:rPr lang="en-US" b="1" dirty="0" err="1" smtClean="0"/>
                        <a:t>preprimer</a:t>
                      </a:r>
                      <a:r>
                        <a:rPr lang="en-US" b="1" dirty="0" smtClean="0"/>
                        <a:t> level</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Frustration at </a:t>
                      </a:r>
                      <a:r>
                        <a:rPr lang="en-US" b="1" dirty="0" err="1" smtClean="0"/>
                        <a:t>preprimer</a:t>
                      </a:r>
                      <a:r>
                        <a:rPr lang="en-US" b="1" dirty="0" smtClean="0"/>
                        <a:t> level</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b="1" dirty="0" smtClean="0"/>
                        <a:t>Independent </a:t>
                      </a:r>
                      <a:r>
                        <a:rPr lang="en-US" b="1" baseline="0" dirty="0" smtClean="0"/>
                        <a:t>at first grade level</a:t>
                      </a:r>
                      <a:endParaRPr lang="en-US"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092693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2738" cy="1143000"/>
          </a:xfrm>
        </p:spPr>
        <p:txBody>
          <a:bodyPr>
            <a:normAutofit/>
          </a:bodyPr>
          <a:lstStyle/>
          <a:p>
            <a:r>
              <a:rPr lang="en-US" b="1" dirty="0" smtClean="0"/>
              <a:t>Writing</a:t>
            </a:r>
            <a:endParaRPr lang="en-US" dirty="0"/>
          </a:p>
        </p:txBody>
      </p:sp>
      <p:pic>
        <p:nvPicPr>
          <p:cNvPr id="4" name="Picture 5" descr="Iowa Core V2"/>
          <p:cNvPicPr>
            <a:picLocks noChangeAspect="1" noChangeArrowheads="1"/>
          </p:cNvPicPr>
          <p:nvPr/>
        </p:nvPicPr>
        <p:blipFill>
          <a:blip r:embed="rId3" cstate="print"/>
          <a:srcRect/>
          <a:stretch>
            <a:fillRect/>
          </a:stretch>
        </p:blipFill>
        <p:spPr bwMode="auto">
          <a:xfrm>
            <a:off x="4489938" y="345831"/>
            <a:ext cx="4191000" cy="1066800"/>
          </a:xfrm>
          <a:prstGeom prst="rect">
            <a:avLst/>
          </a:prstGeom>
          <a:noFill/>
          <a:ln w="9525">
            <a:noFill/>
            <a:miter lim="800000"/>
            <a:headEnd/>
            <a:tailEnd/>
          </a:ln>
        </p:spPr>
      </p:pic>
      <p:sp>
        <p:nvSpPr>
          <p:cNvPr id="3" name="Content Placeholder 2"/>
          <p:cNvSpPr>
            <a:spLocks noGrp="1"/>
          </p:cNvSpPr>
          <p:nvPr>
            <p:ph idx="1"/>
          </p:nvPr>
        </p:nvSpPr>
        <p:spPr/>
        <p:txBody>
          <a:bodyPr>
            <a:normAutofit/>
          </a:bodyPr>
          <a:lstStyle/>
          <a:p>
            <a:pPr lvl="1"/>
            <a:r>
              <a:rPr lang="en-US" b="1" dirty="0" smtClean="0"/>
              <a:t>Text </a:t>
            </a:r>
            <a:r>
              <a:rPr lang="en-US" b="1" dirty="0"/>
              <a:t>Types and </a:t>
            </a:r>
            <a:r>
              <a:rPr lang="en-US" b="1" dirty="0" smtClean="0"/>
              <a:t>Purposes</a:t>
            </a:r>
          </a:p>
          <a:p>
            <a:pPr lvl="2"/>
            <a:r>
              <a:rPr lang="en-US" dirty="0" smtClean="0"/>
              <a:t>EE.W.6.2 </a:t>
            </a:r>
            <a:r>
              <a:rPr lang="en-US" dirty="0"/>
              <a:t>Write to share information supported by details</a:t>
            </a:r>
            <a:r>
              <a:rPr lang="en-US" dirty="0" smtClean="0"/>
              <a:t>.</a:t>
            </a:r>
          </a:p>
          <a:p>
            <a:pPr lvl="1"/>
            <a:r>
              <a:rPr lang="en-US" b="1" dirty="0"/>
              <a:t>Production and Distribution of </a:t>
            </a:r>
            <a:r>
              <a:rPr lang="en-US" b="1" dirty="0" smtClean="0"/>
              <a:t>Writing</a:t>
            </a:r>
          </a:p>
          <a:p>
            <a:pPr lvl="2"/>
            <a:r>
              <a:rPr lang="en-US" dirty="0" smtClean="0"/>
              <a:t>EE.W.6.4 </a:t>
            </a:r>
            <a:r>
              <a:rPr lang="en-US" dirty="0"/>
              <a:t>Produce writing that is appropriate for the task, </a:t>
            </a:r>
            <a:r>
              <a:rPr lang="en-US" dirty="0" smtClean="0"/>
              <a:t>purpose, or </a:t>
            </a:r>
            <a:r>
              <a:rPr lang="en-US" dirty="0"/>
              <a:t>audience</a:t>
            </a:r>
            <a:r>
              <a:rPr lang="en-US" dirty="0" smtClean="0"/>
              <a:t>.</a:t>
            </a:r>
          </a:p>
          <a:p>
            <a:r>
              <a:rPr lang="en-US" b="1" dirty="0"/>
              <a:t>Speaking and </a:t>
            </a:r>
            <a:r>
              <a:rPr lang="en-US" b="1" dirty="0" smtClean="0"/>
              <a:t>Listening</a:t>
            </a:r>
          </a:p>
          <a:p>
            <a:pPr lvl="1"/>
            <a:r>
              <a:rPr lang="en-US" b="1" dirty="0"/>
              <a:t>Comprehension and </a:t>
            </a:r>
            <a:r>
              <a:rPr lang="en-US" b="1" dirty="0" smtClean="0"/>
              <a:t>Collaboration</a:t>
            </a:r>
          </a:p>
          <a:p>
            <a:pPr lvl="2"/>
            <a:r>
              <a:rPr lang="en-US" dirty="0" smtClean="0"/>
              <a:t>EE.SL.6.1 </a:t>
            </a:r>
            <a:r>
              <a:rPr lang="en-US" dirty="0"/>
              <a:t>Engage in collaborative discussions</a:t>
            </a:r>
            <a:r>
              <a:rPr lang="en-US" b="1" dirty="0"/>
              <a:t>.</a:t>
            </a:r>
            <a:endParaRPr lang="en-US" dirty="0" smtClean="0"/>
          </a:p>
          <a:p>
            <a:pPr lvl="1"/>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
            </a:r>
            <a:br>
              <a:rPr lang="en-US" dirty="0" smtClean="0"/>
            </a:br>
            <a:r>
              <a:rPr lang="en-US" dirty="0" smtClean="0"/>
              <a:t>Years 4-5</a:t>
            </a:r>
            <a:br>
              <a:rPr lang="en-US" dirty="0" smtClean="0"/>
            </a:br>
            <a:r>
              <a:rPr lang="en-US" sz="3100" dirty="0" smtClean="0"/>
              <a:t>Reaching Potential through Systemic &amp; Sustainable Statewide Professional Development</a:t>
            </a:r>
            <a:r>
              <a:rPr lang="en-US" dirty="0" smtClean="0"/>
              <a:t/>
            </a:r>
            <a:br>
              <a:rPr lang="en-US" dirty="0" smtClean="0"/>
            </a:br>
            <a:endParaRPr lang="en-US" dirty="0"/>
          </a:p>
        </p:txBody>
      </p:sp>
      <p:sp>
        <p:nvSpPr>
          <p:cNvPr id="3" name="Content Placeholder 2"/>
          <p:cNvSpPr>
            <a:spLocks noGrp="1"/>
          </p:cNvSpPr>
          <p:nvPr>
            <p:ph idx="1"/>
          </p:nvPr>
        </p:nvSpPr>
        <p:spPr>
          <a:xfrm>
            <a:off x="457200" y="2332037"/>
            <a:ext cx="8229600" cy="4525963"/>
          </a:xfrm>
        </p:spPr>
        <p:txBody>
          <a:bodyPr/>
          <a:lstStyle/>
          <a:p>
            <a:r>
              <a:rPr lang="en-US" dirty="0" smtClean="0"/>
              <a:t>Development of multimedia modules with information on implementing effective literacy practices, support materials for instruction, and networking connections with other educators in the field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sz="4000" b="1" dirty="0" smtClean="0"/>
              <a:t/>
            </a:r>
            <a:br>
              <a:rPr lang="en-US" sz="4000" b="1" dirty="0" smtClean="0"/>
            </a:br>
            <a:r>
              <a:rPr lang="en-US" dirty="0" smtClean="0"/>
              <a:t>Special Education in Iowa</a:t>
            </a:r>
            <a:br>
              <a:rPr lang="en-US" dirty="0" smtClean="0"/>
            </a:br>
            <a:r>
              <a:rPr lang="en-US" sz="4000" dirty="0" smtClean="0"/>
              <a:t>Three Big Areas of Work </a:t>
            </a:r>
            <a:r>
              <a:rPr lang="en-US" sz="4000" b="1" dirty="0" smtClean="0"/>
              <a:t/>
            </a:r>
            <a:br>
              <a:rPr lang="en-US" sz="4000" b="1" dirty="0" smtClean="0"/>
            </a:br>
            <a:r>
              <a:rPr lang="en-US" sz="4000" dirty="0" smtClean="0"/>
              <a:t/>
            </a:r>
            <a:br>
              <a:rPr lang="en-US" sz="4000" dirty="0" smtClean="0"/>
            </a:br>
            <a:endParaRPr lang="en-US" sz="4000" dirty="0"/>
          </a:p>
        </p:txBody>
      </p:sp>
      <p:sp>
        <p:nvSpPr>
          <p:cNvPr id="3" name="Content Placeholder 2"/>
          <p:cNvSpPr>
            <a:spLocks noGrp="1"/>
          </p:cNvSpPr>
          <p:nvPr>
            <p:ph sz="half" idx="1"/>
          </p:nvPr>
        </p:nvSpPr>
        <p:spPr>
          <a:xfrm>
            <a:off x="457200" y="2179637"/>
            <a:ext cx="4038600" cy="4525963"/>
          </a:xfrm>
        </p:spPr>
        <p:txBody>
          <a:bodyPr/>
          <a:lstStyle/>
          <a:p>
            <a:pPr marL="514350" indent="-514350">
              <a:buAutoNum type="arabicPeriod"/>
            </a:pPr>
            <a:r>
              <a:rPr lang="fr-FR" dirty="0" err="1" smtClean="0"/>
              <a:t>Create</a:t>
            </a:r>
            <a:r>
              <a:rPr lang="fr-FR" dirty="0" smtClean="0"/>
              <a:t> Positive </a:t>
            </a:r>
            <a:r>
              <a:rPr lang="fr-FR" dirty="0" err="1" smtClean="0"/>
              <a:t>Outcomes</a:t>
            </a:r>
            <a:r>
              <a:rPr lang="fr-FR" dirty="0" smtClean="0"/>
              <a:t> for </a:t>
            </a:r>
            <a:r>
              <a:rPr lang="fr-FR" dirty="0" err="1" smtClean="0"/>
              <a:t>Eligibile</a:t>
            </a:r>
            <a:r>
              <a:rPr lang="fr-FR" dirty="0" smtClean="0"/>
              <a:t> Infants, </a:t>
            </a:r>
            <a:r>
              <a:rPr lang="fr-FR" dirty="0" err="1" smtClean="0"/>
              <a:t>Toddlers</a:t>
            </a:r>
            <a:r>
              <a:rPr lang="fr-FR" dirty="0" smtClean="0"/>
              <a:t> &amp; </a:t>
            </a:r>
            <a:r>
              <a:rPr lang="fr-FR" dirty="0" err="1" smtClean="0"/>
              <a:t>SwD</a:t>
            </a:r>
            <a:endParaRPr lang="fr-FR" dirty="0" smtClean="0"/>
          </a:p>
          <a:p>
            <a:pPr marL="514350" indent="-514350">
              <a:buAutoNum type="arabicPeriod"/>
            </a:pPr>
            <a:r>
              <a:rPr lang="fr-FR" dirty="0" err="1" smtClean="0"/>
              <a:t>Build</a:t>
            </a:r>
            <a:r>
              <a:rPr lang="fr-FR" dirty="0" smtClean="0"/>
              <a:t> Collaborative </a:t>
            </a:r>
            <a:r>
              <a:rPr lang="fr-FR" dirty="0" err="1" smtClean="0"/>
              <a:t>Partnerships</a:t>
            </a:r>
            <a:endParaRPr lang="fr-FR" dirty="0" smtClean="0"/>
          </a:p>
          <a:p>
            <a:pPr marL="514350" indent="-514350">
              <a:buAutoNum type="arabicPeriod"/>
            </a:pPr>
            <a:r>
              <a:rPr lang="fr-FR" dirty="0" err="1" smtClean="0"/>
              <a:t>Facilitate</a:t>
            </a:r>
            <a:r>
              <a:rPr lang="fr-FR" dirty="0" smtClean="0"/>
              <a:t> System Structures and </a:t>
            </a:r>
            <a:r>
              <a:rPr lang="fr-FR" dirty="0" err="1" smtClean="0"/>
              <a:t>Processes</a:t>
            </a:r>
            <a:endParaRPr lang="fr-FR" dirty="0" smtClean="0"/>
          </a:p>
          <a:p>
            <a:pPr>
              <a:buNone/>
            </a:pPr>
            <a:endParaRPr lang="en-US" dirty="0"/>
          </a:p>
        </p:txBody>
      </p:sp>
      <p:pic>
        <p:nvPicPr>
          <p:cNvPr id="7" name="Content Placeholder 6" descr="The map shows all of the states in blue and the state of Iowa highlighted in red." title="Map of the United States with the state of Iowa highlighted"/>
          <p:cNvPicPr>
            <a:picLocks noGrp="1" noChangeAspect="1"/>
          </p:cNvPicPr>
          <p:nvPr>
            <p:ph sz="half" idx="2"/>
          </p:nvPr>
        </p:nvPicPr>
        <p:blipFill>
          <a:blip r:embed="rId3" cstate="print"/>
          <a:stretch>
            <a:fillRect/>
          </a:stretch>
        </p:blipFill>
        <p:spPr>
          <a:xfrm>
            <a:off x="4419600" y="2362200"/>
            <a:ext cx="4724400" cy="38862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Anticipated Modules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Foundational</a:t>
            </a:r>
          </a:p>
          <a:p>
            <a:pPr lvl="1"/>
            <a:r>
              <a:rPr lang="en-US" dirty="0" smtClean="0"/>
              <a:t>Overview of Comprehensive Literacy</a:t>
            </a:r>
          </a:p>
          <a:p>
            <a:pPr lvl="1"/>
            <a:r>
              <a:rPr lang="en-US" dirty="0"/>
              <a:t>Creating a Collaborative Professional </a:t>
            </a:r>
            <a:r>
              <a:rPr lang="en-US" dirty="0" smtClean="0"/>
              <a:t>Community</a:t>
            </a:r>
          </a:p>
          <a:p>
            <a:pPr lvl="1"/>
            <a:r>
              <a:rPr lang="en-US" dirty="0"/>
              <a:t>Getting </a:t>
            </a:r>
            <a:r>
              <a:rPr lang="en-US" dirty="0" smtClean="0"/>
              <a:t>Started</a:t>
            </a:r>
          </a:p>
          <a:p>
            <a:pPr lvl="1"/>
            <a:r>
              <a:rPr lang="en-US" dirty="0" smtClean="0"/>
              <a:t>Assessment</a:t>
            </a:r>
          </a:p>
          <a:p>
            <a:pPr lvl="1"/>
            <a:r>
              <a:rPr lang="en-US" dirty="0" smtClean="0"/>
              <a:t>Communication</a:t>
            </a:r>
          </a:p>
          <a:p>
            <a:r>
              <a:rPr lang="en-US" dirty="0" smtClean="0"/>
              <a:t>Instructional</a:t>
            </a:r>
          </a:p>
          <a:p>
            <a:pPr lvl="1"/>
            <a:r>
              <a:rPr lang="en-US" dirty="0" smtClean="0"/>
              <a:t>Comprehension</a:t>
            </a:r>
          </a:p>
          <a:p>
            <a:pPr lvl="1"/>
            <a:r>
              <a:rPr lang="en-US" dirty="0"/>
              <a:t>Word </a:t>
            </a:r>
            <a:r>
              <a:rPr lang="en-US" dirty="0" smtClean="0"/>
              <a:t>Study</a:t>
            </a:r>
          </a:p>
          <a:p>
            <a:pPr lvl="1"/>
            <a:r>
              <a:rPr lang="en-US" dirty="0" smtClean="0"/>
              <a:t>Writing</a:t>
            </a:r>
          </a:p>
          <a:p>
            <a:pPr lvl="1"/>
            <a:r>
              <a:rPr lang="en-US" dirty="0"/>
              <a:t>Self-Selected Reading</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Iowa Core V2"/>
          <p:cNvPicPr>
            <a:picLocks noChangeAspect="1" noChangeArrowheads="1"/>
          </p:cNvPicPr>
          <p:nvPr/>
        </p:nvPicPr>
        <p:blipFill>
          <a:blip r:embed="rId3" cstate="print"/>
          <a:srcRect/>
          <a:stretch>
            <a:fillRect/>
          </a:stretch>
        </p:blipFill>
        <p:spPr bwMode="auto">
          <a:xfrm>
            <a:off x="381000" y="152400"/>
            <a:ext cx="1371600" cy="762000"/>
          </a:xfrm>
          <a:prstGeom prst="rect">
            <a:avLst/>
          </a:prstGeom>
          <a:noFill/>
          <a:ln w="9525">
            <a:noFill/>
            <a:miter lim="800000"/>
            <a:headEnd/>
            <a:tailEnd/>
          </a:ln>
        </p:spPr>
      </p:pic>
      <p:sp>
        <p:nvSpPr>
          <p:cNvPr id="2" name="Title 1"/>
          <p:cNvSpPr>
            <a:spLocks noGrp="1"/>
          </p:cNvSpPr>
          <p:nvPr>
            <p:ph type="title"/>
          </p:nvPr>
        </p:nvSpPr>
        <p:spPr>
          <a:xfrm>
            <a:off x="457200" y="274638"/>
            <a:ext cx="8686800" cy="1143000"/>
          </a:xfrm>
        </p:spPr>
        <p:txBody>
          <a:bodyPr>
            <a:normAutofit fontScale="90000"/>
          </a:bodyPr>
          <a:lstStyle/>
          <a:p>
            <a:pPr lvl="0"/>
            <a:r>
              <a:rPr lang="en-US" dirty="0" smtClean="0"/>
              <a:t>		</a:t>
            </a:r>
            <a:br>
              <a:rPr lang="en-US" dirty="0" smtClean="0"/>
            </a:br>
            <a:r>
              <a:rPr lang="en-US" dirty="0" smtClean="0"/>
              <a:t>                    </a:t>
            </a:r>
            <a:br>
              <a:rPr lang="en-US" dirty="0" smtClean="0"/>
            </a:br>
            <a:r>
              <a:rPr lang="en-US" dirty="0" smtClean="0"/>
              <a:t>       </a:t>
            </a:r>
            <a:r>
              <a:rPr lang="en-US" sz="4000" dirty="0" smtClean="0"/>
              <a:t>Framework for Effective Instruction </a:t>
            </a:r>
            <a:br>
              <a:rPr lang="en-US" sz="4000" dirty="0" smtClean="0"/>
            </a:br>
            <a:r>
              <a:rPr lang="en-US" sz="3600" dirty="0" smtClean="0"/>
              <a:t>Students with Significant Disabilities</a:t>
            </a:r>
            <a:r>
              <a:rPr lang="en-US" dirty="0" smtClean="0"/>
              <a:t/>
            </a:r>
            <a:br>
              <a:rPr lang="en-US" dirty="0" smtClean="0"/>
            </a:br>
            <a:r>
              <a:rPr lang="en-US" dirty="0" smtClean="0"/>
              <a:t/>
            </a:r>
            <a:br>
              <a:rPr lang="en-US" dirty="0" smtClean="0"/>
            </a:br>
            <a:endParaRPr lang="en-US" dirty="0"/>
          </a:p>
        </p:txBody>
      </p:sp>
      <p:graphicFrame>
        <p:nvGraphicFramePr>
          <p:cNvPr id="4" name="Content Placeholder 3" descr="At the top is a box labeled &quot;Framework for Effective Instruction.&quot; This is box is connected to two boxes below - one that is labeled &quot;DLM Instructional PD&quot; and one that is labeled &quot;UNI Modules.&quot; " title="Graphic for framework for effective instruction"/>
          <p:cNvGraphicFramePr>
            <a:graphicFrameLocks noGrp="1"/>
          </p:cNvGraphicFramePr>
          <p:nvPr>
            <p:ph sz="half" idx="1"/>
            <p:extLst>
              <p:ext uri="{D42A27DB-BD31-4B8C-83A1-F6EECF244321}">
                <p14:modId xmlns:p14="http://schemas.microsoft.com/office/powerpoint/2010/main" val="3532915997"/>
              </p:ext>
            </p:extLst>
          </p:nvPr>
        </p:nvGraphicFramePr>
        <p:xfrm>
          <a:off x="457200" y="1295400"/>
          <a:ext cx="464820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Content Placeholder 5"/>
          <p:cNvSpPr>
            <a:spLocks noGrp="1"/>
          </p:cNvSpPr>
          <p:nvPr>
            <p:ph sz="half" idx="2"/>
          </p:nvPr>
        </p:nvSpPr>
        <p:spPr>
          <a:xfrm>
            <a:off x="5486400" y="1951037"/>
            <a:ext cx="4038600" cy="4525963"/>
          </a:xfrm>
        </p:spPr>
        <p:txBody>
          <a:bodyPr/>
          <a:lstStyle/>
          <a:p>
            <a:r>
              <a:rPr lang="en-US" dirty="0" smtClean="0"/>
              <a:t>Model Curriculum Framework</a:t>
            </a:r>
          </a:p>
          <a:p>
            <a:pPr lvl="1"/>
            <a:r>
              <a:rPr lang="en-US" dirty="0" smtClean="0"/>
              <a:t>What Iowa Teachers Should Know &amp; Do</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Preparation for Opportunity</a:t>
            </a:r>
            <a:endParaRPr lang="en-US" dirty="0"/>
          </a:p>
        </p:txBody>
      </p:sp>
      <p:sp>
        <p:nvSpPr>
          <p:cNvPr id="3" name="Content Placeholder 2"/>
          <p:cNvSpPr>
            <a:spLocks noGrp="1"/>
          </p:cNvSpPr>
          <p:nvPr>
            <p:ph idx="1"/>
          </p:nvPr>
        </p:nvSpPr>
        <p:spPr/>
        <p:txBody>
          <a:bodyPr>
            <a:normAutofit fontScale="92500" lnSpcReduction="10000"/>
          </a:bodyPr>
          <a:lstStyle/>
          <a:p>
            <a:pPr>
              <a:buNone/>
            </a:pPr>
            <a:endParaRPr lang="en-US" sz="4000" dirty="0" smtClean="0"/>
          </a:p>
          <a:p>
            <a:pPr>
              <a:buNone/>
            </a:pPr>
            <a:r>
              <a:rPr lang="en-US" sz="4000" dirty="0" smtClean="0"/>
              <a:t>If you can imagine things aren’t quite what they seem, and dream of possibilities that only you can dream of, then </a:t>
            </a:r>
            <a:r>
              <a:rPr lang="en-US" sz="4000" i="1" dirty="0" smtClean="0"/>
              <a:t>anything</a:t>
            </a:r>
            <a:r>
              <a:rPr lang="en-US" sz="4000" dirty="0" smtClean="0"/>
              <a:t> is possible”</a:t>
            </a:r>
          </a:p>
          <a:p>
            <a:pPr>
              <a:buNone/>
            </a:pPr>
            <a:endParaRPr lang="en-US" dirty="0" smtClean="0"/>
          </a:p>
          <a:p>
            <a:pPr>
              <a:buNone/>
            </a:pPr>
            <a:endParaRPr lang="en-US" dirty="0" smtClean="0"/>
          </a:p>
          <a:p>
            <a:pPr>
              <a:buNone/>
            </a:pPr>
            <a:r>
              <a:rPr lang="en-US" dirty="0" smtClean="0"/>
              <a:t>						     </a:t>
            </a:r>
            <a:r>
              <a:rPr lang="en-US" sz="2400" dirty="0" smtClean="0"/>
              <a:t>Bart Vivian</a:t>
            </a:r>
          </a:p>
          <a:p>
            <a:pPr>
              <a:buNone/>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Curriculum Components</a:t>
            </a:r>
            <a:endParaRPr lang="en-US" dirty="0"/>
          </a:p>
        </p:txBody>
      </p:sp>
      <p:sp>
        <p:nvSpPr>
          <p:cNvPr id="6" name="Content Placeholder 5"/>
          <p:cNvSpPr>
            <a:spLocks noGrp="1"/>
          </p:cNvSpPr>
          <p:nvPr>
            <p:ph sz="half" idx="2"/>
          </p:nvPr>
        </p:nvSpPr>
        <p:spPr>
          <a:xfrm>
            <a:off x="6019800" y="1600200"/>
            <a:ext cx="4038600" cy="4525963"/>
          </a:xfrm>
        </p:spPr>
        <p:txBody>
          <a:bodyPr/>
          <a:lstStyle/>
          <a:p>
            <a:r>
              <a:rPr lang="en-US" dirty="0" smtClean="0"/>
              <a:t>Content</a:t>
            </a:r>
          </a:p>
          <a:p>
            <a:pPr lvl="1"/>
            <a:r>
              <a:rPr lang="en-US" dirty="0" smtClean="0"/>
              <a:t>Access</a:t>
            </a:r>
          </a:p>
          <a:p>
            <a:pPr lvl="2"/>
            <a:r>
              <a:rPr lang="en-US" dirty="0" smtClean="0"/>
              <a:t>Plan</a:t>
            </a:r>
          </a:p>
          <a:p>
            <a:r>
              <a:rPr lang="en-US" dirty="0" smtClean="0"/>
              <a:t>Instruction</a:t>
            </a:r>
          </a:p>
          <a:p>
            <a:pPr lvl="1"/>
            <a:r>
              <a:rPr lang="en-US" dirty="0" smtClean="0"/>
              <a:t>Participate</a:t>
            </a:r>
          </a:p>
          <a:p>
            <a:pPr lvl="2"/>
            <a:r>
              <a:rPr lang="en-US" dirty="0" smtClean="0"/>
              <a:t>Teach</a:t>
            </a:r>
          </a:p>
          <a:p>
            <a:r>
              <a:rPr lang="en-US" dirty="0" smtClean="0"/>
              <a:t>Assessment</a:t>
            </a:r>
          </a:p>
          <a:p>
            <a:pPr lvl="1"/>
            <a:r>
              <a:rPr lang="en-US" dirty="0" smtClean="0"/>
              <a:t>Performance</a:t>
            </a:r>
          </a:p>
          <a:p>
            <a:pPr lvl="2"/>
            <a:r>
              <a:rPr lang="en-US" dirty="0" smtClean="0"/>
              <a:t>Report Out</a:t>
            </a:r>
            <a:endParaRPr lang="en-US" dirty="0"/>
          </a:p>
        </p:txBody>
      </p:sp>
      <p:pic>
        <p:nvPicPr>
          <p:cNvPr id="1026" name="Picture 2" descr="A photograph of a child is in the center.  There is a cirlce around the photograph and three smaller circless on the edge of the large circle.  In the top circle are written the words &quot;Content Access Plan.&quot;  In the circle on the left are written the words &quot;Assessment Performance Report Out.&quot;  In the circle on the right are written the words &quot;Instruction Participate Touch.&quot;" title="Image of Iowa Core Curriculum Components"/>
          <p:cNvPicPr>
            <a:picLocks noGrp="1" noChangeAspect="1" noChangeArrowheads="1"/>
          </p:cNvPicPr>
          <p:nvPr>
            <p:ph sz="half" idx="1"/>
          </p:nvPr>
        </p:nvPicPr>
        <p:blipFill>
          <a:blip r:embed="rId2" cstate="print"/>
          <a:srcRect/>
          <a:stretch>
            <a:fillRect/>
          </a:stretch>
        </p:blipFill>
        <p:spPr bwMode="auto">
          <a:xfrm>
            <a:off x="228600" y="1676400"/>
            <a:ext cx="5105400"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Literacy, Language, &amp; Communication</a:t>
            </a:r>
            <a:br>
              <a:rPr lang="en-US" dirty="0" smtClean="0"/>
            </a:br>
            <a:r>
              <a:rPr lang="en-US" sz="4000" dirty="0" smtClean="0"/>
              <a:t>Students with Significant Disabilities</a:t>
            </a:r>
            <a:endParaRPr lang="en-US" sz="4000" dirty="0"/>
          </a:p>
        </p:txBody>
      </p:sp>
      <p:sp>
        <p:nvSpPr>
          <p:cNvPr id="6" name="Content Placeholder 5"/>
          <p:cNvSpPr>
            <a:spLocks noGrp="1"/>
          </p:cNvSpPr>
          <p:nvPr>
            <p:ph sz="half" idx="2"/>
          </p:nvPr>
        </p:nvSpPr>
        <p:spPr>
          <a:xfrm>
            <a:off x="5181600" y="1600200"/>
            <a:ext cx="4038600" cy="4525963"/>
          </a:xfrm>
        </p:spPr>
        <p:txBody>
          <a:bodyPr>
            <a:normAutofit/>
          </a:bodyPr>
          <a:lstStyle/>
          <a:p>
            <a:r>
              <a:rPr lang="en-US" dirty="0" smtClean="0"/>
              <a:t>Partnership </a:t>
            </a:r>
          </a:p>
          <a:p>
            <a:pPr lvl="1"/>
            <a:r>
              <a:rPr lang="en-US" dirty="0" smtClean="0"/>
              <a:t>University of Northern Iowa</a:t>
            </a:r>
          </a:p>
          <a:p>
            <a:pPr lvl="1"/>
            <a:r>
              <a:rPr lang="en-US" dirty="0" smtClean="0"/>
              <a:t>Area Education Regional Agencies </a:t>
            </a:r>
          </a:p>
          <a:p>
            <a:pPr lvl="1"/>
            <a:r>
              <a:rPr lang="en-US" dirty="0" smtClean="0"/>
              <a:t>Districts </a:t>
            </a:r>
          </a:p>
        </p:txBody>
      </p:sp>
      <p:pic>
        <p:nvPicPr>
          <p:cNvPr id="2050" name="Picture 2" descr="The image shows the logo for the Iowa Department of Education followed by the logo for the University of Northern Iowa followed by a map of area education regional agencies followed by an image of a school representing districts.  A double-sided arrow connects all of the images to one another." title="Image of Partnership"/>
          <p:cNvPicPr>
            <a:picLocks noGrp="1" noChangeAspect="1" noChangeArrowheads="1"/>
          </p:cNvPicPr>
          <p:nvPr>
            <p:ph sz="half" idx="1"/>
          </p:nvPr>
        </p:nvPicPr>
        <p:blipFill>
          <a:blip r:embed="rId3" cstate="print"/>
          <a:srcRect/>
          <a:stretch>
            <a:fillRect/>
          </a:stretch>
        </p:blipFill>
        <p:spPr bwMode="auto">
          <a:xfrm>
            <a:off x="0" y="1524000"/>
            <a:ext cx="5257800"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ea typeface="ＭＳ Ｐゴシック" charset="0"/>
                <a:cs typeface="ＭＳ Ｐゴシック" charset="0"/>
              </a:rPr>
              <a:t>Concurrent Conceptual Model of Literacy and Language </a:t>
            </a:r>
            <a:r>
              <a:rPr lang="en-US" dirty="0" smtClean="0">
                <a:ea typeface="ＭＳ Ｐゴシック" charset="0"/>
                <a:cs typeface="ＭＳ Ｐゴシック" charset="0"/>
              </a:rPr>
              <a:t>Development</a:t>
            </a:r>
            <a:endParaRPr lang="en-US" dirty="0"/>
          </a:p>
        </p:txBody>
      </p:sp>
      <p:grpSp>
        <p:nvGrpSpPr>
          <p:cNvPr id="2" name="Group 1" descr="On the left is written &quot;Reading.&quot;  A double-sided arrow connects this to &quot;Speaking/AAC&quot; which is written at the top of the graphic.  A double-sided arrow connects &quot;Speaking/AAC&quot; to &quot;Writing&quot; which is written on the right of the graphic.  A double-sided arrow connects &quot;Writing&quot; to &quot;Listening&quot; which is written at the bottom of the graphic.  A double-sided arrow connects &quot;Listening&quot; to &quot;Reading.&quot;  A double-sided arrow cuts across the middle of the graphic to connect &quot;Reading&quot; and &quot;Writing.&quot;  Another double-sided arrow cuts across the middle of the graphic to connect &quot;Speaking/AAC&quot; to &quot;Listening.&quot;" title="Graphic of Concurrent Conceptual Model of Literacy and Language Development"/>
          <p:cNvGrpSpPr/>
          <p:nvPr/>
        </p:nvGrpSpPr>
        <p:grpSpPr>
          <a:xfrm>
            <a:off x="1219200" y="1752600"/>
            <a:ext cx="6553200" cy="4348163"/>
            <a:chOff x="1295400" y="1828800"/>
            <a:chExt cx="6629400" cy="4500563"/>
          </a:xfrm>
        </p:grpSpPr>
        <p:sp>
          <p:nvSpPr>
            <p:cNvPr id="48134" name="Rectangle 5"/>
            <p:cNvSpPr>
              <a:spLocks noChangeArrowheads="1"/>
            </p:cNvSpPr>
            <p:nvPr/>
          </p:nvSpPr>
          <p:spPr bwMode="auto">
            <a:xfrm>
              <a:off x="1295400" y="3962400"/>
              <a:ext cx="146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dirty="0">
                  <a:latin typeface="Constantia" charset="0"/>
                  <a:cs typeface="Times New Roman" charset="0"/>
                </a:rPr>
                <a:t>Reading</a:t>
              </a:r>
              <a:r>
                <a:rPr lang="en-US" sz="2400" dirty="0">
                  <a:latin typeface="Constantia" charset="0"/>
                  <a:cs typeface="Times New Roman" charset="0"/>
                </a:rPr>
                <a:t> </a:t>
              </a:r>
            </a:p>
          </p:txBody>
        </p:sp>
        <p:sp>
          <p:nvSpPr>
            <p:cNvPr id="12297" name="Arc 7"/>
            <p:cNvSpPr>
              <a:spLocks/>
            </p:cNvSpPr>
            <p:nvPr/>
          </p:nvSpPr>
          <p:spPr bwMode="auto">
            <a:xfrm>
              <a:off x="1541463" y="2057400"/>
              <a:ext cx="2192337" cy="19050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6"/>
                    <a:pt x="9661" y="8"/>
                    <a:pt x="21585" y="0"/>
                  </a:cubicBezTo>
                </a:path>
                <a:path w="21600" h="21600" stroke="0" extrusionOk="0">
                  <a:moveTo>
                    <a:pt x="-1" y="21599"/>
                  </a:moveTo>
                  <a:cubicBezTo>
                    <a:pt x="-1" y="9676"/>
                    <a:pt x="9661" y="8"/>
                    <a:pt x="21585" y="0"/>
                  </a:cubicBezTo>
                  <a:lnTo>
                    <a:pt x="21600" y="21600"/>
                  </a:lnTo>
                  <a:close/>
                </a:path>
              </a:pathLst>
            </a:custGeom>
            <a:noFill/>
            <a:ln w="38100" cap="rnd">
              <a:solidFill>
                <a:schemeClr val="tx1"/>
              </a:solidFill>
              <a:round/>
              <a:headEnd type="stealth" w="med" len="lg"/>
              <a:tailEnd type="stealth" w="med" len="lg"/>
            </a:ln>
          </p:spPr>
          <p:txBody>
            <a:bodyPr wrap="none" anchor="ctr"/>
            <a:lstStyle/>
            <a:p>
              <a:pPr>
                <a:defRPr/>
              </a:pPr>
              <a:endParaRPr lang="en-US" b="1">
                <a:effectLst>
                  <a:outerShdw blurRad="38100" dist="38100" dir="2700000" algn="tl">
                    <a:srgbClr val="DDDDDD"/>
                  </a:outerShdw>
                </a:effectLst>
                <a:ea typeface="Arial" charset="0"/>
              </a:endParaRPr>
            </a:p>
          </p:txBody>
        </p:sp>
        <p:sp>
          <p:nvSpPr>
            <p:cNvPr id="48132" name="Rectangle 3"/>
            <p:cNvSpPr>
              <a:spLocks noChangeArrowheads="1"/>
            </p:cNvSpPr>
            <p:nvPr/>
          </p:nvSpPr>
          <p:spPr bwMode="auto">
            <a:xfrm>
              <a:off x="3495675" y="1828800"/>
              <a:ext cx="2295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r>
                <a:rPr lang="en-US" sz="2400" b="1">
                  <a:latin typeface="Constantia" charset="0"/>
                  <a:cs typeface="Times New Roman" charset="0"/>
                </a:rPr>
                <a:t>Speaking/</a:t>
              </a:r>
            </a:p>
            <a:p>
              <a:pPr algn="ctr" eaLnBrk="0" hangingPunct="0"/>
              <a:r>
                <a:rPr lang="en-US" sz="2400" b="1">
                  <a:latin typeface="Constantia" charset="0"/>
                  <a:cs typeface="Times New Roman" charset="0"/>
                </a:rPr>
                <a:t>AAC</a:t>
              </a:r>
            </a:p>
          </p:txBody>
        </p:sp>
        <p:sp>
          <p:nvSpPr>
            <p:cNvPr id="15" name="Arc 7"/>
            <p:cNvSpPr>
              <a:spLocks/>
            </p:cNvSpPr>
            <p:nvPr/>
          </p:nvSpPr>
          <p:spPr bwMode="auto">
            <a:xfrm flipH="1">
              <a:off x="5486400" y="2057400"/>
              <a:ext cx="2133600" cy="18288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21599"/>
                  </a:moveTo>
                  <a:cubicBezTo>
                    <a:pt x="-1" y="9676"/>
                    <a:pt x="9661" y="8"/>
                    <a:pt x="21585" y="0"/>
                  </a:cubicBezTo>
                </a:path>
                <a:path w="21600" h="21600" stroke="0" extrusionOk="0">
                  <a:moveTo>
                    <a:pt x="-1" y="21599"/>
                  </a:moveTo>
                  <a:cubicBezTo>
                    <a:pt x="-1" y="9676"/>
                    <a:pt x="9661" y="8"/>
                    <a:pt x="21585" y="0"/>
                  </a:cubicBezTo>
                  <a:lnTo>
                    <a:pt x="21600" y="21600"/>
                  </a:lnTo>
                  <a:close/>
                </a:path>
              </a:pathLst>
            </a:custGeom>
            <a:noFill/>
            <a:ln w="38100" cap="rnd">
              <a:solidFill>
                <a:schemeClr val="tx1"/>
              </a:solidFill>
              <a:round/>
              <a:headEnd type="stealth" w="med" len="lg"/>
              <a:tailEnd type="stealth" w="med" len="lg"/>
            </a:ln>
          </p:spPr>
          <p:txBody>
            <a:bodyPr wrap="none" anchor="ctr"/>
            <a:lstStyle/>
            <a:p>
              <a:pPr>
                <a:defRPr/>
              </a:pPr>
              <a:endParaRPr lang="en-US" b="1">
                <a:effectLst>
                  <a:outerShdw blurRad="38100" dist="38100" dir="2700000" algn="tl">
                    <a:srgbClr val="DDDDDD"/>
                  </a:outerShdw>
                </a:effectLst>
                <a:ea typeface="Arial" charset="0"/>
              </a:endParaRPr>
            </a:p>
          </p:txBody>
        </p:sp>
        <p:sp>
          <p:nvSpPr>
            <p:cNvPr id="48133" name="Rectangle 4"/>
            <p:cNvSpPr>
              <a:spLocks noChangeArrowheads="1"/>
            </p:cNvSpPr>
            <p:nvPr/>
          </p:nvSpPr>
          <p:spPr bwMode="auto">
            <a:xfrm>
              <a:off x="6627813" y="3886200"/>
              <a:ext cx="12969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a:latin typeface="Constantia" charset="0"/>
                  <a:cs typeface="Times New Roman" charset="0"/>
                </a:rPr>
                <a:t>Writing</a:t>
              </a:r>
            </a:p>
          </p:txBody>
        </p:sp>
        <p:sp>
          <p:nvSpPr>
            <p:cNvPr id="48141" name="Arc 8"/>
            <p:cNvSpPr>
              <a:spLocks/>
            </p:cNvSpPr>
            <p:nvPr/>
          </p:nvSpPr>
          <p:spPr bwMode="auto">
            <a:xfrm rot="10800000" flipH="1">
              <a:off x="5334000" y="4343400"/>
              <a:ext cx="2303463" cy="1752600"/>
            </a:xfrm>
            <a:custGeom>
              <a:avLst/>
              <a:gdLst>
                <a:gd name="T0" fmla="*/ 0 w 21615"/>
                <a:gd name="T1" fmla="*/ 0 h 21600"/>
                <a:gd name="T2" fmla="*/ 0 w 21615"/>
                <a:gd name="T3" fmla="*/ 0 h 21600"/>
                <a:gd name="T4" fmla="*/ 0 w 21615"/>
                <a:gd name="T5" fmla="*/ 0 h 21600"/>
                <a:gd name="T6" fmla="*/ 0 60000 65536"/>
                <a:gd name="T7" fmla="*/ 0 60000 65536"/>
                <a:gd name="T8" fmla="*/ 0 60000 65536"/>
                <a:gd name="T9" fmla="*/ 0 w 21615"/>
                <a:gd name="T10" fmla="*/ 0 h 21600"/>
                <a:gd name="T11" fmla="*/ 21615 w 21615"/>
                <a:gd name="T12" fmla="*/ 21600 h 21600"/>
              </a:gdLst>
              <a:ahLst/>
              <a:cxnLst>
                <a:cxn ang="T6">
                  <a:pos x="T0" y="T1"/>
                </a:cxn>
                <a:cxn ang="T7">
                  <a:pos x="T2" y="T3"/>
                </a:cxn>
                <a:cxn ang="T8">
                  <a:pos x="T4" y="T5"/>
                </a:cxn>
              </a:cxnLst>
              <a:rect l="T9" t="T10" r="T11" b="T12"/>
              <a:pathLst>
                <a:path w="21615" h="21600" fill="none" extrusionOk="0">
                  <a:moveTo>
                    <a:pt x="0" y="0"/>
                  </a:moveTo>
                  <a:cubicBezTo>
                    <a:pt x="5" y="0"/>
                    <a:pt x="10" y="-1"/>
                    <a:pt x="15" y="-1"/>
                  </a:cubicBezTo>
                  <a:cubicBezTo>
                    <a:pt x="11944" y="-1"/>
                    <a:pt x="21615" y="9670"/>
                    <a:pt x="21615" y="21600"/>
                  </a:cubicBezTo>
                </a:path>
                <a:path w="21615" h="21600" stroke="0" extrusionOk="0">
                  <a:moveTo>
                    <a:pt x="0" y="0"/>
                  </a:moveTo>
                  <a:cubicBezTo>
                    <a:pt x="5" y="0"/>
                    <a:pt x="10" y="-1"/>
                    <a:pt x="15" y="-1"/>
                  </a:cubicBezTo>
                  <a:cubicBezTo>
                    <a:pt x="11944" y="-1"/>
                    <a:pt x="21615" y="9670"/>
                    <a:pt x="21615" y="21600"/>
                  </a:cubicBezTo>
                  <a:lnTo>
                    <a:pt x="15" y="21600"/>
                  </a:lnTo>
                  <a:close/>
                </a:path>
              </a:pathLst>
            </a:custGeom>
            <a:noFill/>
            <a:ln w="3810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5" name="Rectangle 6"/>
            <p:cNvSpPr>
              <a:spLocks noChangeArrowheads="1"/>
            </p:cNvSpPr>
            <p:nvPr/>
          </p:nvSpPr>
          <p:spPr bwMode="auto">
            <a:xfrm>
              <a:off x="3852863" y="5867400"/>
              <a:ext cx="1554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r>
                <a:rPr lang="en-US" sz="2400" b="1">
                  <a:latin typeface="Constantia" charset="0"/>
                  <a:cs typeface="Times New Roman" charset="0"/>
                </a:rPr>
                <a:t>Listening</a:t>
              </a:r>
            </a:p>
          </p:txBody>
        </p:sp>
        <p:sp>
          <p:nvSpPr>
            <p:cNvPr id="48137" name="Arc 8"/>
            <p:cNvSpPr>
              <a:spLocks/>
            </p:cNvSpPr>
            <p:nvPr/>
          </p:nvSpPr>
          <p:spPr bwMode="auto">
            <a:xfrm rot="10800000">
              <a:off x="1524000" y="4343400"/>
              <a:ext cx="2379663" cy="1770063"/>
            </a:xfrm>
            <a:custGeom>
              <a:avLst/>
              <a:gdLst>
                <a:gd name="T0" fmla="*/ 0 w 21615"/>
                <a:gd name="T1" fmla="*/ 0 h 21600"/>
                <a:gd name="T2" fmla="*/ 0 w 21615"/>
                <a:gd name="T3" fmla="*/ 0 h 21600"/>
                <a:gd name="T4" fmla="*/ 0 w 21615"/>
                <a:gd name="T5" fmla="*/ 0 h 21600"/>
                <a:gd name="T6" fmla="*/ 0 60000 65536"/>
                <a:gd name="T7" fmla="*/ 0 60000 65536"/>
                <a:gd name="T8" fmla="*/ 0 60000 65536"/>
                <a:gd name="T9" fmla="*/ 0 w 21615"/>
                <a:gd name="T10" fmla="*/ 0 h 21600"/>
                <a:gd name="T11" fmla="*/ 21615 w 21615"/>
                <a:gd name="T12" fmla="*/ 21600 h 21600"/>
              </a:gdLst>
              <a:ahLst/>
              <a:cxnLst>
                <a:cxn ang="T6">
                  <a:pos x="T0" y="T1"/>
                </a:cxn>
                <a:cxn ang="T7">
                  <a:pos x="T2" y="T3"/>
                </a:cxn>
                <a:cxn ang="T8">
                  <a:pos x="T4" y="T5"/>
                </a:cxn>
              </a:cxnLst>
              <a:rect l="T9" t="T10" r="T11" b="T12"/>
              <a:pathLst>
                <a:path w="21615" h="21600" fill="none" extrusionOk="0">
                  <a:moveTo>
                    <a:pt x="0" y="0"/>
                  </a:moveTo>
                  <a:cubicBezTo>
                    <a:pt x="5" y="0"/>
                    <a:pt x="10" y="-1"/>
                    <a:pt x="15" y="-1"/>
                  </a:cubicBezTo>
                  <a:cubicBezTo>
                    <a:pt x="11944" y="-1"/>
                    <a:pt x="21615" y="9670"/>
                    <a:pt x="21615" y="21600"/>
                  </a:cubicBezTo>
                </a:path>
                <a:path w="21615" h="21600" stroke="0" extrusionOk="0">
                  <a:moveTo>
                    <a:pt x="0" y="0"/>
                  </a:moveTo>
                  <a:cubicBezTo>
                    <a:pt x="5" y="0"/>
                    <a:pt x="10" y="-1"/>
                    <a:pt x="15" y="-1"/>
                  </a:cubicBezTo>
                  <a:cubicBezTo>
                    <a:pt x="11944" y="-1"/>
                    <a:pt x="21615" y="9670"/>
                    <a:pt x="21615" y="21600"/>
                  </a:cubicBezTo>
                  <a:lnTo>
                    <a:pt x="15" y="21600"/>
                  </a:lnTo>
                  <a:close/>
                </a:path>
              </a:pathLst>
            </a:custGeom>
            <a:noFill/>
            <a:ln w="38100" cap="rnd">
              <a:solidFill>
                <a:schemeClr val="tx1"/>
              </a:solidFill>
              <a:round/>
              <a:headEnd type="stealth" w="med" len="lg"/>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9" name="Straight Arrow Connector 18"/>
            <p:cNvCxnSpPr>
              <a:cxnSpLocks noChangeShapeType="1"/>
              <a:stCxn id="48135" idx="0"/>
            </p:cNvCxnSpPr>
            <p:nvPr/>
          </p:nvCxnSpPr>
          <p:spPr bwMode="auto">
            <a:xfrm rot="5400000" flipH="1" flipV="1">
              <a:off x="3038872" y="4258072"/>
              <a:ext cx="3200399" cy="18257"/>
            </a:xfrm>
            <a:prstGeom prst="straightConnector1">
              <a:avLst/>
            </a:prstGeom>
            <a:noFill/>
            <a:ln w="25400">
              <a:solidFill>
                <a:schemeClr val="tx1"/>
              </a:solidFill>
              <a:round/>
              <a:headEnd type="arrow" w="med" len="med"/>
              <a:tailEnd type="arrow" w="med" len="med"/>
            </a:ln>
            <a:effectLst>
              <a:outerShdw dist="38100" dir="5400000" algn="ctr" rotWithShape="0">
                <a:srgbClr val="002041">
                  <a:alpha val="48000"/>
                </a:srgbClr>
              </a:outerShdw>
            </a:effectLst>
          </p:spPr>
        </p:cxnSp>
        <p:cxnSp>
          <p:nvCxnSpPr>
            <p:cNvPr id="18" name="Straight Arrow Connector 17"/>
            <p:cNvCxnSpPr>
              <a:cxnSpLocks noChangeShapeType="1"/>
              <a:stCxn id="48134" idx="3"/>
            </p:cNvCxnSpPr>
            <p:nvPr/>
          </p:nvCxnSpPr>
          <p:spPr bwMode="auto">
            <a:xfrm>
              <a:off x="2759075" y="4193381"/>
              <a:ext cx="3869698" cy="1541"/>
            </a:xfrm>
            <a:prstGeom prst="straightConnector1">
              <a:avLst/>
            </a:prstGeom>
            <a:noFill/>
            <a:ln w="25400">
              <a:solidFill>
                <a:schemeClr val="tx1"/>
              </a:solidFill>
              <a:round/>
              <a:headEnd type="arrow" w="med" len="med"/>
              <a:tailEnd type="arrow" w="med" len="med"/>
            </a:ln>
            <a:effectLst>
              <a:outerShdw dist="38100" dir="5400000" algn="ctr" rotWithShape="0">
                <a:srgbClr val="002041">
                  <a:alpha val="48000"/>
                </a:srgbClr>
              </a:outerShdw>
            </a:effectLst>
          </p:spPr>
        </p:cxnSp>
      </p:grpSp>
      <p:sp>
        <p:nvSpPr>
          <p:cNvPr id="48142" name="TextBox 21"/>
          <p:cNvSpPr txBox="1">
            <a:spLocks noChangeArrowheads="1"/>
          </p:cNvSpPr>
          <p:nvPr/>
        </p:nvSpPr>
        <p:spPr bwMode="auto">
          <a:xfrm>
            <a:off x="4876801" y="6019800"/>
            <a:ext cx="4267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1600" i="1" dirty="0" smtClean="0"/>
              <a:t>(</a:t>
            </a:r>
            <a:r>
              <a:rPr lang="en-US" sz="1600" i="1" dirty="0" err="1" smtClean="0"/>
              <a:t>Koppenhaver</a:t>
            </a:r>
            <a:r>
              <a:rPr lang="en-US" sz="1600" i="1" dirty="0" smtClean="0"/>
              <a:t>, Coleman, </a:t>
            </a:r>
            <a:r>
              <a:rPr lang="en-US" sz="1600" i="1" dirty="0" err="1" smtClean="0"/>
              <a:t>Kalman</a:t>
            </a:r>
            <a:r>
              <a:rPr lang="en-US" sz="1600" i="1" dirty="0" smtClean="0"/>
              <a:t>, &amp; Yoder, 1991 – adapted from </a:t>
            </a:r>
            <a:r>
              <a:rPr lang="en-US" sz="1600" i="1" dirty="0" err="1" smtClean="0"/>
              <a:t>Teale</a:t>
            </a:r>
            <a:r>
              <a:rPr lang="en-US" sz="1600" i="1" dirty="0" smtClean="0"/>
              <a:t> &amp; </a:t>
            </a:r>
            <a:r>
              <a:rPr lang="en-US" sz="1600" i="1" dirty="0" err="1" smtClean="0"/>
              <a:t>Sulzby</a:t>
            </a:r>
            <a:r>
              <a:rPr lang="en-US" sz="1600" i="1" dirty="0" smtClean="0"/>
              <a:t>, 1989)</a:t>
            </a:r>
            <a:endParaRPr lang="en-US" sz="1600" i="1" dirty="0"/>
          </a:p>
        </p:txBody>
      </p:sp>
    </p:spTree>
    <p:extLst>
      <p:ext uri="{BB962C8B-B14F-4D97-AF65-F5344CB8AC3E}">
        <p14:creationId xmlns:p14="http://schemas.microsoft.com/office/powerpoint/2010/main" val="34030644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Iowa Core V2"/>
          <p:cNvPicPr>
            <a:picLocks noChangeAspect="1" noChangeArrowheads="1"/>
          </p:cNvPicPr>
          <p:nvPr/>
        </p:nvPicPr>
        <p:blipFill>
          <a:blip r:embed="rId3" cstate="print"/>
          <a:srcRect/>
          <a:stretch>
            <a:fillRect/>
          </a:stretch>
        </p:blipFill>
        <p:spPr bwMode="auto">
          <a:xfrm>
            <a:off x="1447800" y="228600"/>
            <a:ext cx="2362200" cy="762000"/>
          </a:xfrm>
          <a:prstGeom prst="rect">
            <a:avLst/>
          </a:prstGeom>
          <a:noFill/>
          <a:ln w="9525">
            <a:noFill/>
            <a:miter lim="800000"/>
            <a:headEnd/>
            <a:tailEnd/>
          </a:ln>
        </p:spPr>
      </p:pic>
      <p:sp>
        <p:nvSpPr>
          <p:cNvPr id="4" name="Title 3"/>
          <p:cNvSpPr>
            <a:spLocks noGrp="1"/>
          </p:cNvSpPr>
          <p:nvPr>
            <p:ph type="title"/>
          </p:nvPr>
        </p:nvSpPr>
        <p:spPr>
          <a:xfrm>
            <a:off x="0" y="457200"/>
            <a:ext cx="9144000" cy="1143000"/>
          </a:xfrm>
        </p:spPr>
        <p:txBody>
          <a:bodyPr>
            <a:noAutofit/>
          </a:bodyPr>
          <a:lstStyle/>
          <a:p>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t>
            </a:r>
            <a:r>
              <a:rPr lang="en-US" sz="3600" dirty="0" smtClean="0"/>
              <a:t>The Link Between </a:t>
            </a:r>
            <a:br>
              <a:rPr lang="en-US" sz="3600" dirty="0" smtClean="0"/>
            </a:br>
            <a:r>
              <a:rPr lang="en-US" sz="3600" dirty="0" smtClean="0"/>
              <a:t>Literacy, Language &amp; Communication</a:t>
            </a:r>
            <a:r>
              <a:rPr lang="en-US" sz="3200" dirty="0" smtClean="0"/>
              <a:t/>
            </a:r>
            <a:br>
              <a:rPr lang="en-US" sz="3200" dirty="0" smtClean="0"/>
            </a:br>
            <a:r>
              <a:rPr lang="en-US" sz="3200" dirty="0" smtClean="0"/>
              <a:t/>
            </a:r>
            <a:br>
              <a:rPr lang="en-US" sz="3200" dirty="0" smtClean="0"/>
            </a:br>
            <a:r>
              <a:rPr lang="en-US" sz="3200" b="1" i="1" dirty="0" smtClean="0">
                <a:solidFill>
                  <a:schemeClr val="tx2"/>
                </a:solidFill>
                <a:latin typeface="Times New Roman" pitchFamily="18" charset="0"/>
                <a:cs typeface="Times New Roman" pitchFamily="18" charset="0"/>
              </a:rPr>
              <a:t/>
            </a:r>
            <a:br>
              <a:rPr lang="en-US" sz="3200" b="1" i="1" dirty="0" smtClean="0">
                <a:solidFill>
                  <a:schemeClr val="tx2"/>
                </a:solidFill>
                <a:latin typeface="Times New Roman" pitchFamily="18" charset="0"/>
                <a:cs typeface="Times New Roman" pitchFamily="18" charset="0"/>
              </a:rPr>
            </a:br>
            <a:r>
              <a:rPr lang="en-US" sz="3200" dirty="0" smtClean="0"/>
              <a:t/>
            </a:r>
            <a:br>
              <a:rPr lang="en-US" sz="3200" dirty="0" smtClean="0"/>
            </a:br>
            <a:endParaRPr lang="en-US" sz="3200" dirty="0"/>
          </a:p>
        </p:txBody>
      </p:sp>
      <p:graphicFrame>
        <p:nvGraphicFramePr>
          <p:cNvPr id="6" name="Content Placeholder 5" descr="There is a large yellow cirlce with a smaller blue circle in the middle and four smaller circles on the edge.  The center cirlce contains the letters &quot;ELA.&quot;  The top circle includes the word &quot;Reading.&quot;  The circle on the left side contains the word &quot;Language.&quot;  The circle on the bottom contains the words &quot;Speaking and Listening.&quot;  The circle on the right contains the word &quot;Writing.&quot;" title="Graphic of the Link Between Literacy, Language, and Communication"/>
          <p:cNvGraphicFramePr>
            <a:graphicFrameLocks noGrp="1"/>
          </p:cNvGraphicFramePr>
          <p:nvPr>
            <p:ph sz="half" idx="1"/>
            <p:extLst>
              <p:ext uri="{D42A27DB-BD31-4B8C-83A1-F6EECF244321}">
                <p14:modId xmlns:p14="http://schemas.microsoft.com/office/powerpoint/2010/main" val="3598623171"/>
              </p:ext>
            </p:extLst>
          </p:nvPr>
        </p:nvGraphicFramePr>
        <p:xfrm>
          <a:off x="457200" y="2103437"/>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ontent Placeholder 4"/>
          <p:cNvSpPr>
            <a:spLocks noGrp="1"/>
          </p:cNvSpPr>
          <p:nvPr>
            <p:ph sz="half" idx="2"/>
          </p:nvPr>
        </p:nvSpPr>
        <p:spPr>
          <a:xfrm>
            <a:off x="4495800" y="2362200"/>
            <a:ext cx="4495800" cy="4525963"/>
          </a:xfrm>
        </p:spPr>
        <p:txBody>
          <a:bodyPr>
            <a:normAutofit/>
          </a:bodyPr>
          <a:lstStyle/>
          <a:p>
            <a:r>
              <a:rPr lang="en-US" sz="3200" dirty="0" smtClean="0"/>
              <a:t>Iowa Core ELA Strands</a:t>
            </a:r>
          </a:p>
          <a:p>
            <a:pPr lvl="1"/>
            <a:r>
              <a:rPr lang="en-US" sz="3200" dirty="0" smtClean="0"/>
              <a:t>Comprehensive Literacy Instruction</a:t>
            </a:r>
          </a:p>
          <a:p>
            <a:pPr lvl="2"/>
            <a:r>
              <a:rPr lang="en-US" sz="2800" dirty="0" smtClean="0"/>
              <a:t>Concurrent model of literacy development</a:t>
            </a:r>
          </a:p>
        </p:txBody>
      </p:sp>
    </p:spTree>
    <p:extLst>
      <p:ext uri="{BB962C8B-B14F-4D97-AF65-F5344CB8AC3E}">
        <p14:creationId xmlns:p14="http://schemas.microsoft.com/office/powerpoint/2010/main" val="3844638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6000" dirty="0" smtClean="0"/>
              <a:t/>
            </a:r>
            <a:br>
              <a:rPr lang="en-US" sz="6000" dirty="0" smtClean="0"/>
            </a:br>
            <a:r>
              <a:rPr lang="en-US" dirty="0" smtClean="0"/>
              <a:t>Years 1-3</a:t>
            </a:r>
            <a:r>
              <a:rPr lang="en-US" sz="6000" dirty="0" smtClean="0"/>
              <a:t/>
            </a:r>
            <a:br>
              <a:rPr lang="en-US" sz="6000" dirty="0" smtClean="0"/>
            </a:br>
            <a:r>
              <a:rPr lang="en-US" sz="3600" dirty="0" smtClean="0"/>
              <a:t>Reaching Potential through Systemic &amp; Sustainable Statewide Professional Development</a:t>
            </a:r>
            <a:r>
              <a:rPr lang="en-US" dirty="0" smtClean="0"/>
              <a:t/>
            </a:r>
            <a:br>
              <a:rPr lang="en-US" dirty="0" smtClean="0"/>
            </a:br>
            <a:endParaRPr lang="en-US" dirty="0"/>
          </a:p>
        </p:txBody>
      </p:sp>
      <p:sp>
        <p:nvSpPr>
          <p:cNvPr id="6" name="Content Placeholder 5"/>
          <p:cNvSpPr>
            <a:spLocks noGrp="1"/>
          </p:cNvSpPr>
          <p:nvPr>
            <p:ph sz="half" idx="2"/>
          </p:nvPr>
        </p:nvSpPr>
        <p:spPr>
          <a:xfrm>
            <a:off x="5334000" y="2332037"/>
            <a:ext cx="4038600" cy="4525963"/>
          </a:xfrm>
        </p:spPr>
        <p:txBody>
          <a:bodyPr/>
          <a:lstStyle/>
          <a:p>
            <a:r>
              <a:rPr lang="en-US" dirty="0" smtClean="0"/>
              <a:t>Ongoing Professional Development</a:t>
            </a:r>
          </a:p>
          <a:p>
            <a:pPr lvl="1"/>
            <a:r>
              <a:rPr lang="en-US" dirty="0" smtClean="0"/>
              <a:t>Knowledge</a:t>
            </a:r>
          </a:p>
          <a:p>
            <a:pPr lvl="1"/>
            <a:r>
              <a:rPr lang="en-US" dirty="0" smtClean="0"/>
              <a:t>Dispositions</a:t>
            </a:r>
          </a:p>
          <a:p>
            <a:pPr lvl="1"/>
            <a:r>
              <a:rPr lang="en-US" dirty="0" smtClean="0"/>
              <a:t>Practices</a:t>
            </a:r>
          </a:p>
          <a:p>
            <a:r>
              <a:rPr lang="en-US" dirty="0" smtClean="0"/>
              <a:t>Changes in Student Outcomes</a:t>
            </a:r>
          </a:p>
          <a:p>
            <a:pPr lvl="1"/>
            <a:endParaRPr lang="en-US" dirty="0"/>
          </a:p>
        </p:txBody>
      </p:sp>
      <p:pic>
        <p:nvPicPr>
          <p:cNvPr id="3074" name="Picture 2" descr="On the left is a blue box with the words &quot;On-Going, Intensive Professional Development.&quot;  Three separate dotted lines connect this box to three separate boxes in the middle that are labeled &quot;Change in Literacy Knowledge,&quot; &quot;Change in Literacy Disposition,&quot; and &quot;Change in Literacy Practices.&quot;  The box that is labeled &quot;Change in Literacy Knowledge&quot; is connected by a dotted line to the box that is labeled &quot;Change in Literacy Disposition,&quot; which is connected by another dotted line to the box that is labeled &quot;Change in Literacy Practices.&quot;  Another three dotted lines connect each of the three boxes in the middle to a box on the right that is labeled &quot;Change in Literacy Outcomes.&quot;" title="Graphic of Systemic &amp; Sustainable Statewide Professional Development"/>
          <p:cNvPicPr>
            <a:picLocks noGrp="1" noChangeAspect="1" noChangeArrowheads="1"/>
          </p:cNvPicPr>
          <p:nvPr>
            <p:ph sz="half" idx="1"/>
          </p:nvPr>
        </p:nvPicPr>
        <p:blipFill>
          <a:blip r:embed="rId3" cstate="print"/>
          <a:srcRect/>
          <a:stretch>
            <a:fillRect/>
          </a:stretch>
        </p:blipFill>
        <p:spPr bwMode="auto">
          <a:xfrm>
            <a:off x="0" y="2362200"/>
            <a:ext cx="51816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Change in Student Outcomes</a:t>
            </a:r>
            <a:endParaRPr lang="en-US" sz="4000" dirty="0"/>
          </a:p>
        </p:txBody>
      </p:sp>
      <p:sp>
        <p:nvSpPr>
          <p:cNvPr id="6" name="Content Placeholder 5"/>
          <p:cNvSpPr>
            <a:spLocks noGrp="1"/>
          </p:cNvSpPr>
          <p:nvPr>
            <p:ph idx="1"/>
          </p:nvPr>
        </p:nvSpPr>
        <p:spPr/>
        <p:txBody>
          <a:bodyPr/>
          <a:lstStyle/>
          <a:p>
            <a:r>
              <a:rPr lang="en-US" dirty="0" smtClean="0"/>
              <a:t>Engagement, attention, and clarity</a:t>
            </a:r>
          </a:p>
          <a:p>
            <a:r>
              <a:rPr lang="en-US" dirty="0" smtClean="0"/>
              <a:t>Growth in conventional literacy skills</a:t>
            </a:r>
          </a:p>
          <a:p>
            <a:r>
              <a:rPr lang="en-US" dirty="0" smtClean="0"/>
              <a:t>Two case studies</a:t>
            </a:r>
          </a:p>
          <a:p>
            <a:pPr lvl="1"/>
            <a:r>
              <a:rPr lang="en-US" dirty="0" smtClean="0"/>
              <a:t>Molly </a:t>
            </a:r>
          </a:p>
          <a:p>
            <a:pPr lvl="1"/>
            <a:r>
              <a:rPr lang="en-US" dirty="0" smtClean="0"/>
              <a:t>Tucker</a:t>
            </a:r>
          </a:p>
          <a:p>
            <a:endParaRPr lang="en-US" dirty="0" smtClean="0"/>
          </a:p>
          <a:p>
            <a:endParaRPr lang="en-US" dirty="0" smtClean="0"/>
          </a:p>
          <a:p>
            <a:pPr marL="457200" lvl="1" indent="0">
              <a:buNone/>
            </a:pPr>
            <a:endParaRPr lang="en-US" dirty="0" smtClean="0"/>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5488186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Molly</a:t>
            </a:r>
            <a:endParaRPr lang="en-US" dirty="0"/>
          </a:p>
        </p:txBody>
      </p:sp>
      <p:pic>
        <p:nvPicPr>
          <p:cNvPr id="4" name="M Alt Pencil first time.wmv" descr="The image shows a photograph of a woman holding an instructional tool with the letters &quot;A, B, C, D.&quot;" title="Image of video of Molly">
            <a:hlinkClick r:id="" action="ppaction://media"/>
          </p:cNvPr>
          <p:cNvPicPr>
            <a:picLocks noGrp="1" noChangeAspect="1"/>
          </p:cNvPicPr>
          <p:nvPr>
            <p:ph idx="1"/>
            <a:videoFile r:link="rId2"/>
            <p:extLst>
              <p:ext uri="{DAA4B4D4-6D71-4841-9C94-3DE7FCFB9230}">
                <p14:media xmlns:p14="http://schemas.microsoft.com/office/powerpoint/2010/main" r:link="rId1"/>
              </p:ext>
            </p:extLst>
          </p:nvPr>
        </p:nvPicPr>
        <p:blipFill>
          <a:blip r:embed="rId4" cstate="print"/>
          <a:stretch>
            <a:fillRect/>
          </a:stretch>
        </p:blipFill>
        <p:spPr>
          <a:xfrm>
            <a:off x="1143000" y="1576388"/>
            <a:ext cx="685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52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1638</Words>
  <Application>Microsoft Office PowerPoint</Application>
  <PresentationFormat>On-screen Show (4:3)</PresentationFormat>
  <Paragraphs>234</Paragraphs>
  <Slides>22</Slides>
  <Notes>19</Notes>
  <HiddenSlides>0</HiddenSlides>
  <MMClips>2</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One State’s Journey</vt:lpstr>
      <vt:lpstr> Special Education in Iowa Three Big Areas of Work   </vt:lpstr>
      <vt:lpstr>Curriculum Components</vt:lpstr>
      <vt:lpstr>Literacy, Language, &amp; Communication Students with Significant Disabilities</vt:lpstr>
      <vt:lpstr>Concurrent Conceptual Model of Literacy and Language Development</vt:lpstr>
      <vt:lpstr>                         The Link Between  Literacy, Language &amp; Communication    </vt:lpstr>
      <vt:lpstr> Years 1-3 Reaching Potential through Systemic &amp; Sustainable Statewide Professional Development </vt:lpstr>
      <vt:lpstr>Change in Student Outcomes</vt:lpstr>
      <vt:lpstr>Molly</vt:lpstr>
      <vt:lpstr>Beginning Writing Sample</vt:lpstr>
      <vt:lpstr>Molly Video</vt:lpstr>
      <vt:lpstr>Writing Sample After One Year</vt:lpstr>
      <vt:lpstr>Molly Skills Summary</vt:lpstr>
      <vt:lpstr>Reading Foundational Skills</vt:lpstr>
      <vt:lpstr>Tucker</vt:lpstr>
      <vt:lpstr>Tucker’s Poem</vt:lpstr>
      <vt:lpstr>Tucker Skills Summary</vt:lpstr>
      <vt:lpstr>Writing</vt:lpstr>
      <vt:lpstr> Years 4-5 Reaching Potential through Systemic &amp; Sustainable Statewide Professional Development </vt:lpstr>
      <vt:lpstr>Anticipated Modules</vt:lpstr>
      <vt:lpstr>                               Framework for Effective Instruction  Students with Significant Disabilities  </vt:lpstr>
      <vt:lpstr>Preparation for Opportunity</vt:lpstr>
    </vt:vector>
  </TitlesOfParts>
  <Company>Iowa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Emily Thatcher</dc:creator>
  <cp:lastModifiedBy>Gebru, Nioud (Neo)</cp:lastModifiedBy>
  <cp:revision>58</cp:revision>
  <dcterms:created xsi:type="dcterms:W3CDTF">2014-06-29T19:58:05Z</dcterms:created>
  <dcterms:modified xsi:type="dcterms:W3CDTF">2014-08-11T18:42:24Z</dcterms:modified>
</cp:coreProperties>
</file>