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Lst>
  <p:notesMasterIdLst>
    <p:notesMasterId r:id="rId21"/>
  </p:notesMasterIdLst>
  <p:handoutMasterIdLst>
    <p:handoutMasterId r:id="rId22"/>
  </p:handoutMasterIdLst>
  <p:sldIdLst>
    <p:sldId id="256" r:id="rId2"/>
    <p:sldId id="275" r:id="rId3"/>
    <p:sldId id="395" r:id="rId4"/>
    <p:sldId id="373" r:id="rId5"/>
    <p:sldId id="382" r:id="rId6"/>
    <p:sldId id="290" r:id="rId7"/>
    <p:sldId id="399" r:id="rId8"/>
    <p:sldId id="394" r:id="rId9"/>
    <p:sldId id="391" r:id="rId10"/>
    <p:sldId id="401" r:id="rId11"/>
    <p:sldId id="312" r:id="rId12"/>
    <p:sldId id="314" r:id="rId13"/>
    <p:sldId id="383" r:id="rId14"/>
    <p:sldId id="400" r:id="rId15"/>
    <p:sldId id="398" r:id="rId16"/>
    <p:sldId id="397" r:id="rId17"/>
    <p:sldId id="336" r:id="rId18"/>
    <p:sldId id="341" r:id="rId19"/>
    <p:sldId id="396" r:id="rId20"/>
  </p:sldIdLst>
  <p:sldSz cx="9144000" cy="6858000" type="screen4x3"/>
  <p:notesSz cx="6985000" cy="9271000"/>
  <p:custDataLst>
    <p:tags r:id="rId23"/>
  </p:custDataLst>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CC00"/>
    <a:srgbClr val="CC6600"/>
    <a:srgbClr val="996633"/>
    <a:srgbClr val="993300"/>
    <a:srgbClr val="FFCC99"/>
    <a:srgbClr val="CC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11" y="129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eaLnBrk="1" hangingPunct="1">
              <a:defRPr sz="1200">
                <a:latin typeface="Arial" charset="0"/>
                <a:ea typeface="ＭＳ Ｐゴシック" pitchFamily="-107" charset="-128"/>
              </a:defRPr>
            </a:lvl1pPr>
          </a:lstStyle>
          <a:p>
            <a:pPr>
              <a:defRPr/>
            </a:pPr>
            <a:endParaRPr lang="en-US" altLang="en-US"/>
          </a:p>
        </p:txBody>
      </p:sp>
      <p:sp>
        <p:nvSpPr>
          <p:cNvPr id="31747"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eaLnBrk="1" hangingPunct="1">
              <a:defRPr sz="1200">
                <a:latin typeface="Arial" charset="0"/>
                <a:ea typeface="ＭＳ Ｐゴシック" pitchFamily="-107" charset="-128"/>
              </a:defRPr>
            </a:lvl1pPr>
          </a:lstStyle>
          <a:p>
            <a:pPr>
              <a:defRPr/>
            </a:pPr>
            <a:endParaRPr lang="en-US" altLang="en-US"/>
          </a:p>
        </p:txBody>
      </p:sp>
      <p:sp>
        <p:nvSpPr>
          <p:cNvPr id="31748"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eaLnBrk="1" hangingPunct="1">
              <a:defRPr sz="1200">
                <a:latin typeface="Arial" charset="0"/>
                <a:ea typeface="ＭＳ Ｐゴシック" pitchFamily="-107" charset="-128"/>
              </a:defRPr>
            </a:lvl1pPr>
          </a:lstStyle>
          <a:p>
            <a:pPr>
              <a:defRPr/>
            </a:pPr>
            <a:endParaRPr lang="en-US" altLang="en-US"/>
          </a:p>
        </p:txBody>
      </p:sp>
      <p:sp>
        <p:nvSpPr>
          <p:cNvPr id="31749"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eaLnBrk="1" hangingPunct="1">
              <a:defRPr sz="1200">
                <a:latin typeface="Arial" charset="0"/>
                <a:ea typeface="ＭＳ Ｐゴシック" pitchFamily="-107" charset="-128"/>
              </a:defRPr>
            </a:lvl1pPr>
          </a:lstStyle>
          <a:p>
            <a:pPr>
              <a:defRPr/>
            </a:pPr>
            <a:fld id="{2BF6CBE2-31F9-4B58-B155-F5AE47F61FB2}" type="slidenum">
              <a:rPr lang="en-US" altLang="en-US"/>
              <a:pPr>
                <a:defRPr/>
              </a:pPr>
              <a:t>‹#›</a:t>
            </a:fld>
            <a:endParaRPr lang="en-US" altLang="en-US"/>
          </a:p>
        </p:txBody>
      </p:sp>
    </p:spTree>
    <p:extLst>
      <p:ext uri="{BB962C8B-B14F-4D97-AF65-F5344CB8AC3E}">
        <p14:creationId xmlns:p14="http://schemas.microsoft.com/office/powerpoint/2010/main" val="1314194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27363" cy="463550"/>
          </a:xfrm>
          <a:prstGeom prst="rect">
            <a:avLst/>
          </a:prstGeom>
          <a:noFill/>
          <a:ln w="9525">
            <a:noFill/>
            <a:miter lim="800000"/>
            <a:headEnd/>
            <a:tailEnd/>
          </a:ln>
        </p:spPr>
        <p:txBody>
          <a:bodyPr vert="horz" wrap="square" lIns="92885" tIns="46442" rIns="92885" bIns="46442" numCol="1" anchor="t" anchorCtr="0" compatLnSpc="1">
            <a:prstTxWarp prst="textNoShape">
              <a:avLst/>
            </a:prstTxWarp>
          </a:bodyPr>
          <a:lstStyle>
            <a:lvl1pPr>
              <a:defRPr sz="1200">
                <a:latin typeface="Times New Roman" pitchFamily="-107" charset="0"/>
                <a:ea typeface="ＭＳ Ｐゴシック" pitchFamily="-107" charset="-128"/>
              </a:defRPr>
            </a:lvl1pPr>
          </a:lstStyle>
          <a:p>
            <a:pPr>
              <a:defRPr/>
            </a:pPr>
            <a:endParaRPr lang="en-US" altLang="en-US"/>
          </a:p>
        </p:txBody>
      </p:sp>
      <p:sp>
        <p:nvSpPr>
          <p:cNvPr id="22531" name="Rectangle 9"/>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p:spPr>
        <p:txBody>
          <a:bodyPr vert="horz" wrap="square" lIns="92885" tIns="46442" rIns="92885" bIns="4644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9" name="Rectangle 11"/>
          <p:cNvSpPr>
            <a:spLocks noGrp="1" noChangeArrowheads="1"/>
          </p:cNvSpPr>
          <p:nvPr>
            <p:ph type="dt" idx="1"/>
          </p:nvPr>
        </p:nvSpPr>
        <p:spPr bwMode="auto">
          <a:xfrm>
            <a:off x="3957638" y="0"/>
            <a:ext cx="3027362" cy="463550"/>
          </a:xfrm>
          <a:prstGeom prst="rect">
            <a:avLst/>
          </a:prstGeom>
          <a:noFill/>
          <a:ln w="9525">
            <a:noFill/>
            <a:miter lim="800000"/>
            <a:headEnd/>
            <a:tailEnd/>
          </a:ln>
        </p:spPr>
        <p:txBody>
          <a:bodyPr vert="horz" wrap="square" lIns="92885" tIns="46442" rIns="92885" bIns="46442" numCol="1" anchor="t" anchorCtr="0" compatLnSpc="1">
            <a:prstTxWarp prst="textNoShape">
              <a:avLst/>
            </a:prstTxWarp>
          </a:bodyPr>
          <a:lstStyle>
            <a:lvl1pPr algn="r">
              <a:defRPr sz="1200">
                <a:latin typeface="Times New Roman" pitchFamily="-107" charset="0"/>
                <a:ea typeface="ＭＳ Ｐゴシック" pitchFamily="-107" charset="-128"/>
              </a:defRPr>
            </a:lvl1pPr>
          </a:lstStyle>
          <a:p>
            <a:pPr>
              <a:defRPr/>
            </a:pPr>
            <a:endParaRPr lang="en-US" altLang="en-US"/>
          </a:p>
        </p:txBody>
      </p:sp>
      <p:sp>
        <p:nvSpPr>
          <p:cNvPr id="2060" name="Rectangle 12"/>
          <p:cNvSpPr>
            <a:spLocks noGrp="1" noChangeArrowheads="1"/>
          </p:cNvSpPr>
          <p:nvPr>
            <p:ph type="ftr" sz="quarter" idx="4"/>
          </p:nvPr>
        </p:nvSpPr>
        <p:spPr bwMode="auto">
          <a:xfrm>
            <a:off x="0" y="8807450"/>
            <a:ext cx="3027363" cy="463550"/>
          </a:xfrm>
          <a:prstGeom prst="rect">
            <a:avLst/>
          </a:prstGeom>
          <a:noFill/>
          <a:ln w="9525">
            <a:noFill/>
            <a:miter lim="800000"/>
            <a:headEnd/>
            <a:tailEnd/>
          </a:ln>
        </p:spPr>
        <p:txBody>
          <a:bodyPr vert="horz" wrap="square" lIns="92885" tIns="46442" rIns="92885" bIns="46442" numCol="1" anchor="b" anchorCtr="0" compatLnSpc="1">
            <a:prstTxWarp prst="textNoShape">
              <a:avLst/>
            </a:prstTxWarp>
          </a:bodyPr>
          <a:lstStyle>
            <a:lvl1pPr>
              <a:defRPr sz="1200">
                <a:latin typeface="Times New Roman" pitchFamily="-107" charset="0"/>
                <a:ea typeface="ＭＳ Ｐゴシック" pitchFamily="-107" charset="-128"/>
              </a:defRPr>
            </a:lvl1pPr>
          </a:lstStyle>
          <a:p>
            <a:pPr>
              <a:defRPr/>
            </a:pPr>
            <a:endParaRPr lang="en-US" altLang="en-US"/>
          </a:p>
        </p:txBody>
      </p:sp>
      <p:sp>
        <p:nvSpPr>
          <p:cNvPr id="2061" name="Rectangle 13"/>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p:spPr>
        <p:txBody>
          <a:bodyPr vert="horz" wrap="square" lIns="92885" tIns="46442" rIns="92885" bIns="46442" numCol="1" anchor="b" anchorCtr="0" compatLnSpc="1">
            <a:prstTxWarp prst="textNoShape">
              <a:avLst/>
            </a:prstTxWarp>
          </a:bodyPr>
          <a:lstStyle>
            <a:lvl1pPr algn="r">
              <a:defRPr sz="1200">
                <a:latin typeface="Times New Roman" pitchFamily="-107" charset="0"/>
                <a:ea typeface="ＭＳ Ｐゴシック" pitchFamily="-107" charset="-128"/>
              </a:defRPr>
            </a:lvl1pPr>
          </a:lstStyle>
          <a:p>
            <a:pPr>
              <a:defRPr/>
            </a:pPr>
            <a:fld id="{D0856638-CE26-4F7C-8C54-15F365D92D17}" type="slidenum">
              <a:rPr lang="en-US" altLang="en-US"/>
              <a:pPr>
                <a:defRPr/>
              </a:pPr>
              <a:t>‹#›</a:t>
            </a:fld>
            <a:endParaRPr lang="en-US" altLang="en-US"/>
          </a:p>
        </p:txBody>
      </p:sp>
    </p:spTree>
    <p:extLst>
      <p:ext uri="{BB962C8B-B14F-4D97-AF65-F5344CB8AC3E}">
        <p14:creationId xmlns:p14="http://schemas.microsoft.com/office/powerpoint/2010/main" val="2100539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kumimoji="1"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youtu.be/kiUjkT5SsH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ted.com/talks/sue_austin_deep_sea_diving_in_a_wheelchai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latin typeface="Arial" charset="0"/>
                <a:ea typeface="ＭＳ Ｐゴシック" pitchFamily="34" charset="-128"/>
              </a:rPr>
              <a:t>Introductions</a:t>
            </a:r>
          </a:p>
          <a:p>
            <a:pPr>
              <a:spcBef>
                <a:spcPct val="0"/>
              </a:spcBef>
            </a:pPr>
            <a:endParaRPr lang="en-US" altLang="en-US" smtClean="0">
              <a:latin typeface="Arial" charset="0"/>
              <a:ea typeface="ＭＳ Ｐゴシック" pitchFamily="34" charset="-128"/>
            </a:endParaRPr>
          </a:p>
          <a:p>
            <a:pPr>
              <a:spcBef>
                <a:spcPct val="0"/>
              </a:spcBef>
            </a:pPr>
            <a:r>
              <a:rPr lang="en-US" altLang="en-US" smtClean="0">
                <a:latin typeface="Arial" charset="0"/>
                <a:ea typeface="ＭＳ Ｐゴシック" pitchFamily="34" charset="-128"/>
              </a:rPr>
              <a:t>Sue Austin is a visionary.  Listen to a 1 minute excerpt on how she is redefining the popular notion of disability.</a:t>
            </a:r>
          </a:p>
          <a:p>
            <a:pPr>
              <a:spcBef>
                <a:spcPct val="0"/>
              </a:spcBef>
            </a:pPr>
            <a:endParaRPr lang="en-US" altLang="en-US" smtClean="0">
              <a:latin typeface="Arial" charset="0"/>
              <a:ea typeface="ＭＳ Ｐゴシック" pitchFamily="34" charset="-128"/>
            </a:endParaRPr>
          </a:p>
          <a:p>
            <a:pPr>
              <a:spcBef>
                <a:spcPct val="0"/>
              </a:spcBef>
            </a:pPr>
            <a:r>
              <a:rPr lang="en-US" altLang="en-US" u="sng" smtClean="0">
                <a:latin typeface="Arial" charset="0"/>
                <a:ea typeface="ＭＳ Ｐゴシック" pitchFamily="34" charset="-128"/>
              </a:rPr>
              <a:t>1 minute version:</a:t>
            </a:r>
          </a:p>
          <a:p>
            <a:pPr>
              <a:spcBef>
                <a:spcPct val="0"/>
              </a:spcBef>
            </a:pPr>
            <a:r>
              <a:rPr lang="en-US" altLang="en-US" u="sng" smtClean="0">
                <a:latin typeface="Arial" charset="0"/>
                <a:ea typeface="ＭＳ Ｐゴシック" pitchFamily="34" charset="-128"/>
                <a:hlinkClick r:id="rId3"/>
              </a:rPr>
              <a:t>http://youtu.be/kiUjkT5SsHM</a:t>
            </a:r>
            <a:endParaRPr lang="en-US" altLang="en-US" u="sng" smtClean="0">
              <a:latin typeface="Arial" charset="0"/>
              <a:ea typeface="ＭＳ Ｐゴシック" pitchFamily="34" charset="-128"/>
            </a:endParaRPr>
          </a:p>
          <a:p>
            <a:pPr>
              <a:spcBef>
                <a:spcPct val="0"/>
              </a:spcBef>
            </a:pPr>
            <a:endParaRPr lang="en-US" altLang="en-US" u="sng" smtClean="0">
              <a:latin typeface="Arial" charset="0"/>
              <a:ea typeface="ＭＳ Ｐゴシック" pitchFamily="34" charset="-128"/>
            </a:endParaRPr>
          </a:p>
          <a:p>
            <a:pPr>
              <a:spcBef>
                <a:spcPct val="0"/>
              </a:spcBef>
            </a:pPr>
            <a:r>
              <a:rPr lang="en-US" altLang="en-US" u="sng" smtClean="0">
                <a:latin typeface="Arial" charset="0"/>
                <a:ea typeface="ＭＳ Ｐゴシック" pitchFamily="34" charset="-128"/>
              </a:rPr>
              <a:t>Entire version:</a:t>
            </a:r>
          </a:p>
          <a:p>
            <a:pPr>
              <a:spcBef>
                <a:spcPct val="0"/>
              </a:spcBef>
            </a:pPr>
            <a:r>
              <a:rPr lang="en-US" altLang="en-US" smtClean="0">
                <a:latin typeface="Arial" charset="0"/>
                <a:ea typeface="ＭＳ Ｐゴシック" pitchFamily="34" charset="-128"/>
                <a:hlinkClick r:id="rId4"/>
              </a:rPr>
              <a:t>http://www.ted.com/talks/sue_austin_deep_sea_diving_in_a_wheelchair</a:t>
            </a:r>
            <a:endParaRPr lang="en-US" altLang="en-US" smtClean="0">
              <a:latin typeface="Arial" charset="0"/>
              <a:ea typeface="ＭＳ Ｐゴシック" pitchFamily="34" charset="-128"/>
            </a:endParaRPr>
          </a:p>
          <a:p>
            <a:pPr>
              <a:spcBef>
                <a:spcPct val="0"/>
              </a:spcBef>
            </a:pPr>
            <a:endParaRPr lang="en-US" altLang="en-US" smtClean="0">
              <a:latin typeface="Arial" charset="0"/>
              <a:ea typeface="ＭＳ Ｐゴシック" pitchFamily="34" charset="-128"/>
            </a:endParaRPr>
          </a:p>
          <a:p>
            <a:pPr>
              <a:spcBef>
                <a:spcPct val="0"/>
              </a:spcBef>
            </a:pPr>
            <a:r>
              <a:rPr lang="en-US" altLang="en-US" smtClean="0">
                <a:latin typeface="Arial" charset="0"/>
                <a:ea typeface="ＭＳ Ｐゴシック" pitchFamily="34" charset="-128"/>
              </a:rPr>
              <a:t>Multimedia, performance and installation artist Sue Austin keeps a fascinating mission at the center her work: to challenge the idea of disabled as “other” and represent her experience as a wheelchair user in a brighter light. She does this by creating quirky, unexpected juxtapositions -- bringing a sense of whimsy and empowerment to the discussion of disability. </a:t>
            </a:r>
          </a:p>
          <a:p>
            <a:pPr>
              <a:spcBef>
                <a:spcPct val="0"/>
              </a:spcBef>
            </a:pPr>
            <a:r>
              <a:rPr lang="en-US" altLang="en-US" smtClean="0">
                <a:latin typeface="Arial" charset="0"/>
                <a:ea typeface="ＭＳ Ｐゴシック" pitchFamily="34" charset="-128"/>
              </a:rPr>
              <a:t>Austin is the founder and artistic director of Freewheeling, an initiative aiming to further the genre of Disability Arts. In 2012, she was asked to be a part of the Cultural Olympiad in Britain, a celebration of the arts leading up to the Olympic and Paralympic Games. The work she created for the event, called “Creating the Spectacle!,” is a groundbreaking series of live art and video works of an underwater wheelchair.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152400" y="4403725"/>
            <a:ext cx="6604000" cy="479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buSzPct val="75000"/>
              <a:buFont typeface="Wingdings" pitchFamily="2" charset="2"/>
              <a:buChar char="n"/>
            </a:pPr>
            <a:r>
              <a:rPr lang="en-US" altLang="en-US" smtClean="0">
                <a:latin typeface="Arial" charset="0"/>
                <a:ea typeface="ＭＳ Ｐゴシック" pitchFamily="34" charset="-128"/>
                <a:cs typeface="Arial" charset="0"/>
              </a:rPr>
              <a:t>What to teach-explain elements</a:t>
            </a:r>
          </a:p>
          <a:p>
            <a:pPr marL="342900" indent="-342900">
              <a:spcBef>
                <a:spcPct val="20000"/>
              </a:spcBef>
              <a:buClr>
                <a:srgbClr val="000000"/>
              </a:buClr>
              <a:buSzPct val="75000"/>
              <a:buFont typeface="Wingdings" pitchFamily="2" charset="2"/>
              <a:buChar char="n"/>
            </a:pPr>
            <a:r>
              <a:rPr lang="en-US" altLang="en-US" smtClean="0">
                <a:latin typeface="Arial" charset="0"/>
                <a:ea typeface="ＭＳ Ｐゴシック" pitchFamily="34" charset="-128"/>
                <a:cs typeface="Arial" charset="0"/>
              </a:rPr>
              <a:t>How to teach-explain elements</a:t>
            </a:r>
          </a:p>
          <a:p>
            <a:pPr marL="342900" indent="-342900">
              <a:spcBef>
                <a:spcPct val="20000"/>
              </a:spcBef>
              <a:buClr>
                <a:srgbClr val="000000"/>
              </a:buClr>
              <a:buSzPct val="75000"/>
              <a:buFont typeface="Wingdings" pitchFamily="2" charset="2"/>
              <a:buChar char="n"/>
            </a:pPr>
            <a:r>
              <a:rPr lang="en-US" altLang="en-US" smtClean="0">
                <a:latin typeface="Arial" charset="0"/>
                <a:ea typeface="ＭＳ Ｐゴシック" pitchFamily="34" charset="-128"/>
                <a:cs typeface="Arial" charset="0"/>
              </a:rPr>
              <a:t>Instructional Families:</a:t>
            </a:r>
          </a:p>
          <a:p>
            <a:pPr marL="742950" lvl="1" indent="-285750">
              <a:spcBef>
                <a:spcPct val="20000"/>
              </a:spcBef>
              <a:buClr>
                <a:srgbClr val="000000"/>
              </a:buClr>
              <a:buSzPct val="75000"/>
              <a:buFont typeface="Wingdings" pitchFamily="2" charset="2"/>
              <a:buChar char="n"/>
            </a:pPr>
            <a:r>
              <a:rPr lang="en-US" altLang="en-US" smtClean="0">
                <a:latin typeface="Arial" charset="0"/>
                <a:ea typeface="ＭＳ Ｐゴシック" pitchFamily="34" charset="-128"/>
                <a:cs typeface="Arial" charset="0"/>
              </a:rPr>
              <a:t>Provide educators with easily interpreted visual representations of the areas of curricular emphasis within and across grades; and</a:t>
            </a:r>
          </a:p>
          <a:p>
            <a:pPr marL="742950" lvl="1" indent="-285750">
              <a:spcBef>
                <a:spcPct val="20000"/>
              </a:spcBef>
              <a:buClr>
                <a:srgbClr val="000000"/>
              </a:buClr>
              <a:buSzPct val="75000"/>
              <a:buFont typeface="Wingdings" pitchFamily="2" charset="2"/>
              <a:buChar char="n"/>
            </a:pPr>
            <a:r>
              <a:rPr lang="en-US" altLang="en-US" smtClean="0">
                <a:latin typeface="Arial" charset="0"/>
                <a:ea typeface="ＭＳ Ｐゴシック" pitchFamily="34" charset="-128"/>
                <a:cs typeface="Arial" charset="0"/>
              </a:rPr>
              <a:t>Reference the CCSS and the Learning Targets of the Learning Progression Frameworks.</a:t>
            </a:r>
          </a:p>
          <a:p>
            <a:pPr marL="342900" indent="-342900">
              <a:spcBef>
                <a:spcPct val="20000"/>
              </a:spcBef>
              <a:buClr>
                <a:srgbClr val="000000"/>
              </a:buClr>
              <a:buSzPct val="75000"/>
              <a:buFont typeface="Wingdings" pitchFamily="2" charset="2"/>
              <a:buChar char="n"/>
            </a:pPr>
            <a:r>
              <a:rPr lang="en-US" altLang="en-US" smtClean="0">
                <a:latin typeface="Arial" charset="0"/>
                <a:ea typeface="ＭＳ Ｐゴシック" pitchFamily="34" charset="-128"/>
                <a:cs typeface="Arial" charset="0"/>
              </a:rPr>
              <a:t>Element Cards:</a:t>
            </a:r>
          </a:p>
          <a:p>
            <a:pPr marL="742950" lvl="1" indent="-285750">
              <a:spcBef>
                <a:spcPct val="20000"/>
              </a:spcBef>
              <a:buClr>
                <a:srgbClr val="000000"/>
              </a:buClr>
              <a:buSzPct val="75000"/>
              <a:buFont typeface="Wingdings" pitchFamily="2" charset="2"/>
              <a:buChar char="n"/>
            </a:pPr>
            <a:r>
              <a:rPr lang="en-US" altLang="en-US" smtClean="0">
                <a:latin typeface="Arial" charset="0"/>
                <a:ea typeface="ＭＳ Ｐゴシック" pitchFamily="34" charset="-128"/>
                <a:cs typeface="Arial" charset="0"/>
              </a:rPr>
              <a:t>Define the Essential Understandings as Concrete Understandings and Representational Understandings derived from the Core Content Connectors; and</a:t>
            </a:r>
          </a:p>
          <a:p>
            <a:pPr marL="742950" lvl="1" indent="-285750">
              <a:spcBef>
                <a:spcPct val="20000"/>
              </a:spcBef>
              <a:buClr>
                <a:srgbClr val="000000"/>
              </a:buClr>
              <a:buSzPct val="75000"/>
              <a:buFont typeface="Wingdings" pitchFamily="2" charset="2"/>
              <a:buChar char="n"/>
            </a:pPr>
            <a:r>
              <a:rPr lang="en-US" altLang="en-US" smtClean="0">
                <a:latin typeface="Arial" charset="0"/>
                <a:ea typeface="ＭＳ Ｐゴシック" pitchFamily="34" charset="-128"/>
                <a:cs typeface="Arial" charset="0"/>
              </a:rPr>
              <a:t>Articulate suggested  instructional strategies, supports and scaffolds. </a:t>
            </a:r>
          </a:p>
          <a:p>
            <a:pPr marL="742950" lvl="1" indent="-285750">
              <a:spcBef>
                <a:spcPct val="20000"/>
              </a:spcBef>
              <a:buClr>
                <a:srgbClr val="000000"/>
              </a:buClr>
              <a:buSzPct val="75000"/>
              <a:buFont typeface="Wingdings" pitchFamily="2" charset="2"/>
              <a:buChar char="n"/>
            </a:pPr>
            <a:endParaRPr lang="en-US" altLang="en-US" smtClean="0">
              <a:latin typeface="Arial" charset="0"/>
              <a:ea typeface="ＭＳ Ｐゴシック" pitchFamily="34" charset="-128"/>
              <a:cs typeface="Arial" charset="0"/>
            </a:endParaRPr>
          </a:p>
          <a:p>
            <a:pPr marL="342900" indent="-342900">
              <a:spcBef>
                <a:spcPct val="20000"/>
              </a:spcBef>
              <a:buClr>
                <a:srgbClr val="5F5F5F"/>
              </a:buClr>
              <a:buSzPct val="75000"/>
              <a:buFont typeface="Wingdings" pitchFamily="2" charset="2"/>
              <a:buChar char="n"/>
            </a:pPr>
            <a:r>
              <a:rPr lang="en-US" altLang="en-US" smtClean="0">
                <a:latin typeface="Arial" charset="0"/>
                <a:ea typeface="ＭＳ Ｐゴシック" pitchFamily="34" charset="-128"/>
                <a:cs typeface="Arial" charset="0"/>
              </a:rPr>
              <a:t>Instructional Resources</a:t>
            </a:r>
          </a:p>
          <a:p>
            <a:pPr marL="742950" lvl="1" indent="-285750">
              <a:spcBef>
                <a:spcPct val="20000"/>
              </a:spcBef>
              <a:buClr>
                <a:srgbClr val="5F5F5F"/>
              </a:buClr>
              <a:buSzPct val="75000"/>
              <a:buFont typeface="Wingdings" pitchFamily="2" charset="2"/>
              <a:buChar char="n"/>
            </a:pPr>
            <a:r>
              <a:rPr lang="en-US" altLang="en-US" smtClean="0">
                <a:latin typeface="Arial" charset="0"/>
                <a:ea typeface="ＭＳ Ｐゴシック" pitchFamily="34" charset="-128"/>
                <a:cs typeface="Arial" charset="0"/>
              </a:rPr>
              <a:t>Provide guidance on how to “unpack” the instructional and assessed content;</a:t>
            </a:r>
          </a:p>
          <a:p>
            <a:pPr marL="742950" lvl="1" indent="-285750">
              <a:spcBef>
                <a:spcPct val="20000"/>
              </a:spcBef>
              <a:buClr>
                <a:srgbClr val="5F5F5F"/>
              </a:buClr>
              <a:buSzPct val="75000"/>
            </a:pPr>
            <a:endParaRPr lang="en-US" altLang="en-US" smtClean="0">
              <a:latin typeface="Arial" charset="0"/>
              <a:ea typeface="ＭＳ Ｐゴシック" pitchFamily="34" charset="-128"/>
              <a:cs typeface="Arial" charset="0"/>
            </a:endParaRPr>
          </a:p>
          <a:p>
            <a:pPr marL="742950" lvl="1" indent="-285750">
              <a:spcBef>
                <a:spcPct val="20000"/>
              </a:spcBef>
              <a:buClr>
                <a:srgbClr val="5F5F5F"/>
              </a:buClr>
              <a:buSzPct val="75000"/>
              <a:buFont typeface="Wingdings" pitchFamily="2" charset="2"/>
              <a:buChar char="n"/>
            </a:pPr>
            <a:r>
              <a:rPr lang="en-US" altLang="en-US" smtClean="0">
                <a:latin typeface="Arial" charset="0"/>
                <a:ea typeface="ＭＳ Ｐゴシック" pitchFamily="34" charset="-128"/>
                <a:cs typeface="Arial" charset="0"/>
              </a:rPr>
              <a:t>Promote  strategies and resources for teaching challenging academic content through professional development opportunities; and</a:t>
            </a:r>
          </a:p>
          <a:p>
            <a:pPr marL="342900" indent="-342900">
              <a:spcBef>
                <a:spcPct val="20000"/>
              </a:spcBef>
              <a:buClr>
                <a:srgbClr val="5F5F5F"/>
              </a:buClr>
              <a:buSzPct val="75000"/>
            </a:pPr>
            <a:endParaRPr lang="en-US" altLang="en-US" smtClean="0">
              <a:latin typeface="Arial" charset="0"/>
              <a:ea typeface="ＭＳ Ｐゴシック" pitchFamily="34" charset="-128"/>
              <a:cs typeface="Arial" charset="0"/>
            </a:endParaRPr>
          </a:p>
          <a:p>
            <a:pPr marL="742950" lvl="1" indent="-285750">
              <a:spcBef>
                <a:spcPct val="20000"/>
              </a:spcBef>
              <a:buClr>
                <a:srgbClr val="5F5F5F"/>
              </a:buClr>
              <a:buSzPct val="75000"/>
              <a:buFont typeface="Wingdings" pitchFamily="2" charset="2"/>
              <a:buChar char="n"/>
            </a:pPr>
            <a:r>
              <a:rPr lang="en-US" altLang="en-US" smtClean="0">
                <a:latin typeface="Arial" charset="0"/>
                <a:ea typeface="ＭＳ Ｐゴシック" pitchFamily="34" charset="-128"/>
                <a:cs typeface="Arial" charset="0"/>
              </a:rPr>
              <a:t>Align challenging and attainable content that is observable and measurable for use in instruction and through a system of assessments.</a:t>
            </a:r>
          </a:p>
          <a:p>
            <a:pPr marL="342900" indent="-342900"/>
            <a:endParaRPr lang="en-US" altLang="en-US" sz="600" smtClean="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defTabSz="904875">
              <a:buFontTx/>
              <a:buChar char="•"/>
            </a:pPr>
            <a:r>
              <a:rPr lang="en-US" altLang="en-US" smtClean="0">
                <a:latin typeface="Arial" charset="0"/>
                <a:ea typeface="ＭＳ Ｐゴシック" pitchFamily="34" charset="-128"/>
              </a:rPr>
              <a:t>Digestible way to look at the CCSS, CCCs and instructional strategies.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0" y="4403725"/>
            <a:ext cx="698500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Now, I will share with you my classroom experiences with the LASSIs in the field test.  I teach Language Arts to two different classes each day. The students have a wide range of abilities.  Many are non-verbal, unable to write and do not have an effective communication system. Others are beginning readers with limited verbal skills and others are reading at around a 2nd grade level.  I also have general education student aides helping in the classroom. The LASSI I am going to focus on for this presentation is The Pearl by John Steinbeck.  I used an adapted version of the text which was at approximately a 5th grade reading level.  Much of the original vocabulary was retained in the adapted version and these words were taught prior to reading each chapter.  The LASSI focuses on Building Essential Understanding – some prerequisite skills, Building a Grade-Aligned Component – the CCSS (passage comprehension, using to context clues, theme etc), and Building Toward Independent Reading- increasing sight words. </a:t>
            </a:r>
          </a:p>
          <a:p>
            <a:r>
              <a:rPr lang="en-US" altLang="en-US" smtClean="0">
                <a:latin typeface="Arial" charset="0"/>
                <a:ea typeface="ＭＳ Ｐゴシック" pitchFamily="34" charset="-128"/>
              </a:rPr>
              <a:t>Each student had a copy of the adapted text in a binder, and I projected it on the board as I read aloud to them.  They were all engaged in the text, even though there were not pictures.  The most amazing part of the LASSI is when the students use the response boards with options presented in written and visual formats.  Students who had previously been unable to respond to higher level questions due to a lack of communicative competency were now able to participate. I have a short video clip of me presenting Chapter 1 of The Pearl to a small group of students. (show clip) Everyone who participated in this instruction benefitted. Students with higher academic skills learned to listen for information, to answer questions that  went beyond recall and also to ask questions. Students with more limited academic skills, learned to listen and use a response board to answer questions.  All the students felt a sense of pride because their general ed. peers were also interested in the lesson and carried on conversations with them about it.  I had students who took the adapted text home and read it to their parents. One family read the book so they could discuss it with their student. The verbal students would look for opportunities to use the vocabulary throughout the day.  The techniques demonstrated in the LASSI can be used with any type of text. I now use them every day in history, science and language arts lessons.</a:t>
            </a:r>
          </a:p>
          <a:p>
            <a:endParaRPr lang="en-US" altLang="en-US" smtClean="0">
              <a:latin typeface="Arial" charset="0"/>
              <a:ea typeface="ＭＳ Ｐゴシック" pitchFamily="34" charset="-128"/>
            </a:endParaRPr>
          </a:p>
          <a:p>
            <a:endParaRPr lang="en-US" altLang="en-US" smtClean="0">
              <a:latin typeface="Arial"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I had the opportunity to participate in a LASSI field test conducted by the University of North Carolina at Charlotte.  As part of the field test, I presented three different LASSIs to my high school students with severe cognitive disabilities: informational text, vocabulary and word study and narrative.  I also had to create my own LASSI, which I chose to do on </a:t>
            </a:r>
            <a:r>
              <a:rPr lang="en-US" altLang="en-US" u="sng" smtClean="0">
                <a:latin typeface="Arial" charset="0"/>
                <a:ea typeface="ＭＳ Ｐゴシック" pitchFamily="34" charset="-128"/>
              </a:rPr>
              <a:t>To Kill a Mockingbird</a:t>
            </a:r>
            <a:r>
              <a:rPr lang="en-US" altLang="en-US" smtClean="0">
                <a:latin typeface="Arial" charset="0"/>
                <a:ea typeface="ＭＳ Ｐゴシック" pitchFamily="34" charset="-128"/>
              </a:rPr>
              <a:t>.</a:t>
            </a:r>
          </a:p>
          <a:p>
            <a:r>
              <a:rPr lang="en-US" altLang="en-US" smtClean="0">
                <a:latin typeface="Arial" charset="0"/>
                <a:ea typeface="ＭＳ Ｐゴシック" pitchFamily="34" charset="-128"/>
              </a:rPr>
              <a:t>At the bottom of the slide you will see the link to a video I made that goes through the steps of creating a LASSI. I am not going to show it now, but will give you a brief overview.  The first step is to choose a grade appropriate text.  Then, after, reading the text, choose 2-3 CCSS that are applicable to that text.  When teaching, the original text or an adapted version can be used, as long as the adapted version still reflects the standards on which instruction is focused.  The part of the LASSI that really makes the material accessible for all students is the presentation of vocabulary and questions with response options presented in both a written and visual format. Creating LASSIs seems overwhelming at first, but with practice, the steps become part of the natural teaching process.</a:t>
            </a:r>
          </a:p>
          <a:p>
            <a:r>
              <a:rPr lang="en-US" altLang="en-US" smtClean="0">
                <a:latin typeface="Arial" charset="0"/>
                <a:ea typeface="ＭＳ Ｐゴシック" pitchFamily="34" charset="-128"/>
              </a:rPr>
              <a:t>I have examples of the LASSIs at the elementary, middle school and high school level that we can pass around.</a:t>
            </a:r>
          </a:p>
          <a:p>
            <a:endParaRPr lang="en-US" altLang="en-US" smtClean="0">
              <a:latin typeface="Arial"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638">
              <a:buFontTx/>
              <a:buChar char="•"/>
            </a:pPr>
            <a:r>
              <a:rPr lang="en-US" altLang="en-US" smtClean="0">
                <a:latin typeface="Arial" charset="0"/>
                <a:ea typeface="ＭＳ Ｐゴシック" pitchFamily="34" charset="-128"/>
              </a:rPr>
              <a:t>Based on the principle of the “least dangerous assumption” (Donnellan, 1984; Jorgensen, 2005), we</a:t>
            </a:r>
            <a:r>
              <a:rPr lang="en-US" altLang="en-US" i="1" smtClean="0">
                <a:latin typeface="Arial" charset="0"/>
                <a:ea typeface="ＭＳ Ｐゴシック" pitchFamily="34" charset="-128"/>
              </a:rPr>
              <a:t> assume </a:t>
            </a:r>
            <a:r>
              <a:rPr lang="en-US" altLang="en-US" smtClean="0">
                <a:latin typeface="Arial" charset="0"/>
                <a:ea typeface="ＭＳ Ｐゴシック" pitchFamily="34" charset="-128"/>
              </a:rPr>
              <a:t>that students with the most significant cognitive disabilities are competent and able to learn and we promote increased educational opportunities in a range of learning environments. </a:t>
            </a:r>
          </a:p>
          <a:p>
            <a:pPr defTabSz="909638">
              <a:buFontTx/>
              <a:buChar char="•"/>
            </a:pPr>
            <a:r>
              <a:rPr lang="en-US" altLang="en-US" smtClean="0">
                <a:latin typeface="Arial" charset="0"/>
                <a:ea typeface="ＭＳ Ｐゴシック" pitchFamily="34" charset="-128"/>
              </a:rPr>
              <a:t>As a result of </a:t>
            </a:r>
          </a:p>
          <a:p>
            <a:pPr defTabSz="909638">
              <a:buFontTx/>
              <a:buAutoNum type="arabicParenR"/>
            </a:pPr>
            <a:r>
              <a:rPr lang="en-US" altLang="en-US" smtClean="0">
                <a:latin typeface="Arial" charset="0"/>
                <a:ea typeface="ＭＳ Ｐゴシック" pitchFamily="34" charset="-128"/>
              </a:rPr>
              <a:t> assuming competence gained by students through increased opportunities to learn academic content (rather than a lack of or limited opportunities )</a:t>
            </a:r>
          </a:p>
          <a:p>
            <a:pPr defTabSz="909638">
              <a:buFontTx/>
              <a:buAutoNum type="arabicParenR"/>
            </a:pPr>
            <a:r>
              <a:rPr lang="en-US" altLang="en-US" smtClean="0">
                <a:latin typeface="Arial" charset="0"/>
                <a:ea typeface="ＭＳ Ｐゴシック" pitchFamily="34" charset="-128"/>
              </a:rPr>
              <a:t> the use of evidence-based instructional practices</a:t>
            </a:r>
          </a:p>
          <a:p>
            <a:pPr defTabSz="909638">
              <a:buFontTx/>
              <a:buAutoNum type="arabicParenR"/>
            </a:pPr>
            <a:r>
              <a:rPr lang="en-US" altLang="en-US" smtClean="0">
                <a:latin typeface="Arial" charset="0"/>
                <a:ea typeface="ＭＳ Ｐゴシック" pitchFamily="34" charset="-128"/>
              </a:rPr>
              <a:t> increased communicative competence, </a:t>
            </a:r>
          </a:p>
          <a:p>
            <a:pPr defTabSz="909638"/>
            <a:r>
              <a:rPr lang="en-US" altLang="en-US" u="sng" smtClean="0">
                <a:latin typeface="Arial" charset="0"/>
                <a:ea typeface="ＭＳ Ｐゴシック" pitchFamily="34" charset="-128"/>
              </a:rPr>
              <a:t>is that students will acquire new knowledge and skills and become college, career, and community ready</a:t>
            </a:r>
            <a:r>
              <a:rPr lang="en-US" altLang="en-US" smtClean="0">
                <a:latin typeface="Arial" charset="0"/>
                <a:ea typeface="ＭＳ Ｐゴシック" pitchFamily="34" charset="-128"/>
              </a:rPr>
              <a:t>. </a:t>
            </a:r>
          </a:p>
          <a:p>
            <a:pPr defTabSz="909638"/>
            <a:endParaRPr lang="en-US" altLang="en-US" smtClean="0">
              <a:latin typeface="Arial" charset="0"/>
              <a:ea typeface="ＭＳ Ｐゴシック" pitchFamily="34" charset="-128"/>
            </a:endParaRPr>
          </a:p>
          <a:p>
            <a:pPr defTabSz="909638">
              <a:buFontTx/>
              <a:buChar char="•"/>
            </a:pPr>
            <a:endParaRPr lang="en-US" alt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MTSS is a framework that can integrate a state, district, or school system by connecting general, gifted, and special education with intervention, supports and enrichment designed to maximize access and resources leading to increased achievement for all students.</a:t>
            </a:r>
          </a:p>
          <a:p>
            <a:endParaRPr lang="en-US" altLang="en-US"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ea typeface="ＭＳ Ｐゴシック" pitchFamily="34" charset="-128"/>
              </a:rPr>
              <a:t>Linking MTSS with College, Career and Community Ready and the CCSS.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215900" y="4403725"/>
            <a:ext cx="6629400" cy="472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1225">
              <a:buFontTx/>
              <a:buChar char="•"/>
            </a:pPr>
            <a:r>
              <a:rPr lang="en-US" altLang="en-US" dirty="0" smtClean="0">
                <a:latin typeface="Arial" charset="0"/>
                <a:ea typeface="ＭＳ Ｐゴシック" pitchFamily="34" charset="-128"/>
              </a:rPr>
              <a:t>Over the past several decades, powerful insights have been gained into how students represent knowledge and develop competence in specific domains, as well as how tasks and situations can be designed to provide evidence for inferences about what students know and can do for students across </a:t>
            </a:r>
            <a:r>
              <a:rPr lang="en-US" altLang="en-US" u="sng" dirty="0" smtClean="0">
                <a:latin typeface="Arial" charset="0"/>
                <a:ea typeface="ＭＳ Ｐゴシック" pitchFamily="34" charset="-128"/>
              </a:rPr>
              <a:t>a full range of performance</a:t>
            </a:r>
            <a:r>
              <a:rPr lang="en-US" altLang="en-US" dirty="0" smtClean="0">
                <a:latin typeface="Arial" charset="0"/>
                <a:ea typeface="ＭＳ Ｐゴシック" pitchFamily="34" charset="-128"/>
              </a:rPr>
              <a:t>. </a:t>
            </a:r>
          </a:p>
          <a:p>
            <a:pPr defTabSz="911225">
              <a:buFontTx/>
              <a:buChar char="•"/>
            </a:pPr>
            <a:r>
              <a:rPr lang="en-US" altLang="en-US" dirty="0" smtClean="0">
                <a:latin typeface="Arial" charset="0"/>
                <a:ea typeface="ＭＳ Ｐゴシック" pitchFamily="34" charset="-128"/>
              </a:rPr>
              <a:t>Researchers are finding strong evidence of academic skill and knowledge development among students who participate in AA-AAS, including abstract concepts and transfer of learning. </a:t>
            </a:r>
          </a:p>
          <a:p>
            <a:pPr defTabSz="911225">
              <a:buFontTx/>
              <a:buChar char="•"/>
            </a:pPr>
            <a:r>
              <a:rPr lang="en-US" altLang="en-US" dirty="0" smtClean="0">
                <a:latin typeface="Arial" charset="0"/>
                <a:ea typeface="ＭＳ Ｐゴシック" pitchFamily="34" charset="-128"/>
              </a:rPr>
              <a:t>Each component of the triangle (curriculum, instruction and assessment) is used to inform the other components which are all directed toward the goal of College, Career, and Community readiness. </a:t>
            </a:r>
          </a:p>
          <a:p>
            <a:pPr defTabSz="911225">
              <a:buFontTx/>
              <a:buChar char="•"/>
            </a:pPr>
            <a:r>
              <a:rPr lang="en-US" altLang="en-US" dirty="0" smtClean="0">
                <a:latin typeface="Arial" charset="0"/>
                <a:ea typeface="ＭＳ Ｐゴシック" pitchFamily="34" charset="-128"/>
              </a:rPr>
              <a:t>Communication competence is defined as the use of a communication system that allows students to gain and demonstrate knowledge. Communicative Competence is critical to this domain-based model of learning and is a key focus of the project. </a:t>
            </a:r>
          </a:p>
          <a:p>
            <a:pPr defTabSz="911225"/>
            <a:endParaRPr lang="en-US" altLang="en-US" dirty="0" smtClean="0">
              <a:latin typeface="Arial" charset="0"/>
              <a:ea typeface="ＭＳ Ｐゴシック" pitchFamily="34" charset="-128"/>
            </a:endParaRPr>
          </a:p>
          <a:p>
            <a:pPr defTabSz="911225">
              <a:buFontTx/>
              <a:buChar char="•"/>
            </a:pPr>
            <a:r>
              <a:rPr lang="en-US" altLang="en-US" dirty="0" smtClean="0">
                <a:latin typeface="Arial" charset="0"/>
                <a:ea typeface="ＭＳ Ｐゴシック" pitchFamily="34" charset="-128"/>
              </a:rPr>
              <a:t>In order for any student to benefit from challenging curriculum and high quality instruction, he or she has to be able to communicate what they know and can do. Communicative Competence is the base.</a:t>
            </a:r>
          </a:p>
          <a:p>
            <a:pPr defTabSz="911225">
              <a:buFontTx/>
              <a:buChar char="•"/>
            </a:pPr>
            <a:endParaRPr lang="en-US" altLang="en-US" dirty="0" smtClean="0">
              <a:latin typeface="Arial" charset="0"/>
              <a:ea typeface="ＭＳ Ｐゴシック" pitchFamily="34" charset="-128"/>
            </a:endParaRPr>
          </a:p>
          <a:p>
            <a:pPr defTabSz="911225">
              <a:buFontTx/>
              <a:buChar char="•"/>
            </a:pPr>
            <a:r>
              <a:rPr lang="en-US" altLang="en-US" dirty="0" smtClean="0">
                <a:latin typeface="Arial" charset="0"/>
                <a:ea typeface="ＭＳ Ｐゴシック" pitchFamily="34" charset="-128"/>
              </a:rPr>
              <a:t>Consistent communication intervention is needed to ensure that students can access the content.</a:t>
            </a:r>
          </a:p>
          <a:p>
            <a:pPr defTabSz="911225"/>
            <a:endParaRPr lang="en-US" altLang="en-US" dirty="0"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62466" name="Rectangle 1026"/>
          <p:cNvSpPr>
            <a:spLocks noGrp="1" noChangeArrowheads="1"/>
          </p:cNvSpPr>
          <p:nvPr>
            <p:ph type="ctrTitle"/>
          </p:nvPr>
        </p:nvSpPr>
        <p:spPr>
          <a:xfrm>
            <a:off x="304800" y="4953000"/>
            <a:ext cx="8686800" cy="947738"/>
          </a:xfrm>
        </p:spPr>
        <p:txBody>
          <a:bodyPr/>
          <a:lstStyle>
            <a:lvl1pPr>
              <a:defRPr>
                <a:solidFill>
                  <a:srgbClr val="000000"/>
                </a:solidFill>
              </a:defRPr>
            </a:lvl1pPr>
          </a:lstStyle>
          <a:p>
            <a:r>
              <a:rPr lang="en-US"/>
              <a:t>Click to edit Master title style</a:t>
            </a:r>
          </a:p>
        </p:txBody>
      </p:sp>
      <p:sp>
        <p:nvSpPr>
          <p:cNvPr id="62467" name="Rectangle 1027"/>
          <p:cNvSpPr>
            <a:spLocks noGrp="1" noChangeArrowheads="1"/>
          </p:cNvSpPr>
          <p:nvPr>
            <p:ph type="subTitle" idx="1"/>
          </p:nvPr>
        </p:nvSpPr>
        <p:spPr>
          <a:xfrm>
            <a:off x="304800" y="5810250"/>
            <a:ext cx="8686800" cy="895350"/>
          </a:xfrm>
        </p:spPr>
        <p:txBody>
          <a:bodyPr/>
          <a:lstStyle>
            <a:lvl1pPr marL="0" indent="0">
              <a:buFont typeface="Wingdings" pitchFamily="-107" charset="2"/>
              <a:buNone/>
              <a:defRPr/>
            </a:lvl1pPr>
          </a:lstStyle>
          <a:p>
            <a:r>
              <a:rPr lang="en-US"/>
              <a:t>Click to edit Master subtitle style</a:t>
            </a:r>
          </a:p>
        </p:txBody>
      </p:sp>
      <p:sp>
        <p:nvSpPr>
          <p:cNvPr id="4" name="Rectangle 1028"/>
          <p:cNvSpPr>
            <a:spLocks noGrp="1" noChangeArrowheads="1"/>
          </p:cNvSpPr>
          <p:nvPr>
            <p:ph type="dt" sz="quarter" idx="10"/>
          </p:nvPr>
        </p:nvSpPr>
        <p:spPr/>
        <p:txBody>
          <a:bodyPr/>
          <a:lstStyle>
            <a:lvl1pPr>
              <a:defRPr/>
            </a:lvl1pPr>
          </a:lstStyle>
          <a:p>
            <a:pPr>
              <a:defRPr/>
            </a:pPr>
            <a:endParaRPr lang="en-US" altLang="en-US"/>
          </a:p>
        </p:txBody>
      </p:sp>
      <p:sp>
        <p:nvSpPr>
          <p:cNvPr id="5" name="Rectangle 1029"/>
          <p:cNvSpPr>
            <a:spLocks noGrp="1" noChangeArrowheads="1"/>
          </p:cNvSpPr>
          <p:nvPr>
            <p:ph type="ftr" sz="quarter" idx="11"/>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2"/>
          </p:nvPr>
        </p:nvSpPr>
        <p:spPr/>
        <p:txBody>
          <a:bodyPr/>
          <a:lstStyle>
            <a:lvl1pPr>
              <a:defRPr/>
            </a:lvl1pPr>
          </a:lstStyle>
          <a:p>
            <a:pPr>
              <a:defRPr/>
            </a:pPr>
            <a:fld id="{8C7DF3A0-9779-4608-9D77-6CDBBCAEABD3}" type="slidenum">
              <a:rPr lang="en-US" altLang="en-US"/>
              <a:pPr>
                <a:defRPr/>
              </a:pPr>
              <a:t>‹#›</a:t>
            </a:fld>
            <a:endParaRPr lang="en-US" altLang="en-US"/>
          </a:p>
        </p:txBody>
      </p:sp>
    </p:spTree>
    <p:extLst>
      <p:ext uri="{BB962C8B-B14F-4D97-AF65-F5344CB8AC3E}">
        <p14:creationId xmlns:p14="http://schemas.microsoft.com/office/powerpoint/2010/main" val="284077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F546FE0-DE3D-4E3D-8B54-BEF7BBCCC026}" type="slidenum">
              <a:rPr lang="en-US" altLang="en-US"/>
              <a:pPr>
                <a:defRPr/>
              </a:pPr>
              <a:t>‹#›</a:t>
            </a:fld>
            <a:endParaRPr lang="en-US" altLang="en-US"/>
          </a:p>
        </p:txBody>
      </p:sp>
    </p:spTree>
    <p:extLst>
      <p:ext uri="{BB962C8B-B14F-4D97-AF65-F5344CB8AC3E}">
        <p14:creationId xmlns:p14="http://schemas.microsoft.com/office/powerpoint/2010/main" val="2111829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7400" y="188913"/>
            <a:ext cx="1768475" cy="6480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88913"/>
            <a:ext cx="5156200" cy="6480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FB28AD3-D6D5-45E8-81DC-1CE79358838B}" type="slidenum">
              <a:rPr lang="en-US" altLang="en-US"/>
              <a:pPr>
                <a:defRPr/>
              </a:pPr>
              <a:t>‹#›</a:t>
            </a:fld>
            <a:endParaRPr lang="en-US" altLang="en-US"/>
          </a:p>
        </p:txBody>
      </p:sp>
    </p:spTree>
    <p:extLst>
      <p:ext uri="{BB962C8B-B14F-4D97-AF65-F5344CB8AC3E}">
        <p14:creationId xmlns:p14="http://schemas.microsoft.com/office/powerpoint/2010/main" val="676168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188913"/>
            <a:ext cx="7077075"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8800" y="1593850"/>
            <a:ext cx="7077075" cy="50752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38AA016-C648-4EAA-8713-9527661EDEF4}" type="slidenum">
              <a:rPr lang="en-US" altLang="en-US"/>
              <a:pPr>
                <a:defRPr/>
              </a:pPr>
              <a:t>‹#›</a:t>
            </a:fld>
            <a:endParaRPr lang="en-US" altLang="en-US"/>
          </a:p>
        </p:txBody>
      </p:sp>
    </p:spTree>
    <p:extLst>
      <p:ext uri="{BB962C8B-B14F-4D97-AF65-F5344CB8AC3E}">
        <p14:creationId xmlns:p14="http://schemas.microsoft.com/office/powerpoint/2010/main" val="122710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28253D6-3821-4927-BFC0-FCDE117B3BEB}" type="slidenum">
              <a:rPr lang="en-US" altLang="en-US"/>
              <a:pPr>
                <a:defRPr/>
              </a:pPr>
              <a:t>‹#›</a:t>
            </a:fld>
            <a:endParaRPr lang="en-US" altLang="en-US"/>
          </a:p>
        </p:txBody>
      </p:sp>
    </p:spTree>
    <p:extLst>
      <p:ext uri="{BB962C8B-B14F-4D97-AF65-F5344CB8AC3E}">
        <p14:creationId xmlns:p14="http://schemas.microsoft.com/office/powerpoint/2010/main" val="264705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B13000-8E8C-44B6-9E19-71F893DC15BD}" type="slidenum">
              <a:rPr lang="en-US" altLang="en-US"/>
              <a:pPr>
                <a:defRPr/>
              </a:pPr>
              <a:t>‹#›</a:t>
            </a:fld>
            <a:endParaRPr lang="en-US" altLang="en-US"/>
          </a:p>
        </p:txBody>
      </p:sp>
    </p:spTree>
    <p:extLst>
      <p:ext uri="{BB962C8B-B14F-4D97-AF65-F5344CB8AC3E}">
        <p14:creationId xmlns:p14="http://schemas.microsoft.com/office/powerpoint/2010/main" val="356718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593850"/>
            <a:ext cx="3462338"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3538" y="1593850"/>
            <a:ext cx="3462337" cy="5075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0431DC-A141-4673-92E6-D72F499054E5}" type="slidenum">
              <a:rPr lang="en-US" altLang="en-US"/>
              <a:pPr>
                <a:defRPr/>
              </a:pPr>
              <a:t>‹#›</a:t>
            </a:fld>
            <a:endParaRPr lang="en-US" altLang="en-US"/>
          </a:p>
        </p:txBody>
      </p:sp>
    </p:spTree>
    <p:extLst>
      <p:ext uri="{BB962C8B-B14F-4D97-AF65-F5344CB8AC3E}">
        <p14:creationId xmlns:p14="http://schemas.microsoft.com/office/powerpoint/2010/main" val="251867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236D3F2-6C7B-4852-B971-D36EAF40C4A6}" type="slidenum">
              <a:rPr lang="en-US" altLang="en-US"/>
              <a:pPr>
                <a:defRPr/>
              </a:pPr>
              <a:t>‹#›</a:t>
            </a:fld>
            <a:endParaRPr lang="en-US" altLang="en-US"/>
          </a:p>
        </p:txBody>
      </p:sp>
    </p:spTree>
    <p:extLst>
      <p:ext uri="{BB962C8B-B14F-4D97-AF65-F5344CB8AC3E}">
        <p14:creationId xmlns:p14="http://schemas.microsoft.com/office/powerpoint/2010/main" val="249661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A41C335-18C9-467D-971A-683072083DA9}" type="slidenum">
              <a:rPr lang="en-US" altLang="en-US"/>
              <a:pPr>
                <a:defRPr/>
              </a:pPr>
              <a:t>‹#›</a:t>
            </a:fld>
            <a:endParaRPr lang="en-US" altLang="en-US"/>
          </a:p>
        </p:txBody>
      </p:sp>
    </p:spTree>
    <p:extLst>
      <p:ext uri="{BB962C8B-B14F-4D97-AF65-F5344CB8AC3E}">
        <p14:creationId xmlns:p14="http://schemas.microsoft.com/office/powerpoint/2010/main" val="374478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1B8B30D-B5D9-44D3-8866-56B7B2EF9E5C}" type="slidenum">
              <a:rPr lang="en-US" altLang="en-US"/>
              <a:pPr>
                <a:defRPr/>
              </a:pPr>
              <a:t>‹#›</a:t>
            </a:fld>
            <a:endParaRPr lang="en-US" altLang="en-US"/>
          </a:p>
        </p:txBody>
      </p:sp>
    </p:spTree>
    <p:extLst>
      <p:ext uri="{BB962C8B-B14F-4D97-AF65-F5344CB8AC3E}">
        <p14:creationId xmlns:p14="http://schemas.microsoft.com/office/powerpoint/2010/main" val="309853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815040-556C-40E9-B694-8C3A0550B581}" type="slidenum">
              <a:rPr lang="en-US" altLang="en-US"/>
              <a:pPr>
                <a:defRPr/>
              </a:pPr>
              <a:t>‹#›</a:t>
            </a:fld>
            <a:endParaRPr lang="en-US" altLang="en-US"/>
          </a:p>
        </p:txBody>
      </p:sp>
    </p:spTree>
    <p:extLst>
      <p:ext uri="{BB962C8B-B14F-4D97-AF65-F5344CB8AC3E}">
        <p14:creationId xmlns:p14="http://schemas.microsoft.com/office/powerpoint/2010/main" val="417069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8CBD407-A0CC-42C0-98B0-D16B5FA32F80}" type="slidenum">
              <a:rPr lang="en-US" altLang="en-US"/>
              <a:pPr>
                <a:defRPr/>
              </a:pPr>
              <a:t>‹#›</a:t>
            </a:fld>
            <a:endParaRPr lang="en-US" altLang="en-US"/>
          </a:p>
        </p:txBody>
      </p:sp>
    </p:spTree>
    <p:extLst>
      <p:ext uri="{BB962C8B-B14F-4D97-AF65-F5344CB8AC3E}">
        <p14:creationId xmlns:p14="http://schemas.microsoft.com/office/powerpoint/2010/main" val="343741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188913"/>
            <a:ext cx="7077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title style</a:t>
            </a:r>
          </a:p>
        </p:txBody>
      </p:sp>
      <p:sp>
        <p:nvSpPr>
          <p:cNvPr id="1027" name="Rectangle 3"/>
          <p:cNvSpPr>
            <a:spLocks noGrp="1" noChangeArrowheads="1"/>
          </p:cNvSpPr>
          <p:nvPr>
            <p:ph type="body" idx="1"/>
          </p:nvPr>
        </p:nvSpPr>
        <p:spPr bwMode="white">
          <a:xfrm>
            <a:off x="1828800" y="1593850"/>
            <a:ext cx="7077075"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7" charset="0"/>
                <a:ea typeface="ＭＳ Ｐゴシック" pitchFamily="-107" charset="-128"/>
              </a:defRPr>
            </a:lvl1pPr>
          </a:lstStyle>
          <a:p>
            <a:pPr>
              <a:defRPr/>
            </a:pPr>
            <a:endParaRPr lang="en-US" altLang="en-US"/>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7" charset="0"/>
                <a:ea typeface="ＭＳ Ｐゴシック" pitchFamily="-107" charset="-128"/>
              </a:defRPr>
            </a:lvl1pPr>
          </a:lstStyle>
          <a:p>
            <a:pPr>
              <a:defRPr/>
            </a:pPr>
            <a:endParaRPr lang="en-US" altLang="en-US"/>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07" charset="0"/>
                <a:ea typeface="ＭＳ Ｐゴシック" pitchFamily="-107" charset="-128"/>
              </a:defRPr>
            </a:lvl1pPr>
          </a:lstStyle>
          <a:p>
            <a:pPr>
              <a:defRPr/>
            </a:pPr>
            <a:fld id="{581821CE-907E-4815-BA04-6CC1EA1E18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16"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hf hdr="0" ftr="0" dt="0"/>
  <p:txStyles>
    <p:titleStyle>
      <a:lvl1pPr algn="l" rtl="0" eaLnBrk="0" fontAlgn="base" hangingPunct="0">
        <a:spcBef>
          <a:spcPct val="0"/>
        </a:spcBef>
        <a:spcAft>
          <a:spcPct val="0"/>
        </a:spcAft>
        <a:defRPr kumimoji="1" sz="3600">
          <a:solidFill>
            <a:schemeClr val="tx1"/>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kumimoji="1" sz="3600">
          <a:solidFill>
            <a:schemeClr val="tx1"/>
          </a:solidFill>
          <a:latin typeface="Tahoma"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kumimoji="1" sz="3600">
          <a:solidFill>
            <a:schemeClr val="tx1"/>
          </a:solidFill>
          <a:latin typeface="Tahoma"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kumimoji="1" sz="3600">
          <a:solidFill>
            <a:schemeClr val="tx1"/>
          </a:solidFill>
          <a:latin typeface="Tahoma"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kumimoji="1" sz="3600">
          <a:solidFill>
            <a:schemeClr val="tx1"/>
          </a:solidFill>
          <a:latin typeface="Tahoma"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kumimoji="1" sz="3600">
          <a:solidFill>
            <a:schemeClr val="tx1"/>
          </a:solidFill>
          <a:latin typeface="Tahoma" pitchFamily="-107" charset="0"/>
        </a:defRPr>
      </a:lvl6pPr>
      <a:lvl7pPr marL="914400" algn="l" rtl="0" eaLnBrk="0" fontAlgn="base" hangingPunct="0">
        <a:spcBef>
          <a:spcPct val="0"/>
        </a:spcBef>
        <a:spcAft>
          <a:spcPct val="0"/>
        </a:spcAft>
        <a:defRPr kumimoji="1" sz="3600">
          <a:solidFill>
            <a:schemeClr val="tx1"/>
          </a:solidFill>
          <a:latin typeface="Tahoma" pitchFamily="-107" charset="0"/>
        </a:defRPr>
      </a:lvl7pPr>
      <a:lvl8pPr marL="1371600" algn="l" rtl="0" eaLnBrk="0" fontAlgn="base" hangingPunct="0">
        <a:spcBef>
          <a:spcPct val="0"/>
        </a:spcBef>
        <a:spcAft>
          <a:spcPct val="0"/>
        </a:spcAft>
        <a:defRPr kumimoji="1" sz="3600">
          <a:solidFill>
            <a:schemeClr val="tx1"/>
          </a:solidFill>
          <a:latin typeface="Tahoma" pitchFamily="-107" charset="0"/>
        </a:defRPr>
      </a:lvl8pPr>
      <a:lvl9pPr marL="1828800" algn="l" rtl="0" eaLnBrk="0" fontAlgn="base" hangingPunct="0">
        <a:spcBef>
          <a:spcPct val="0"/>
        </a:spcBef>
        <a:spcAft>
          <a:spcPct val="0"/>
        </a:spcAft>
        <a:defRPr kumimoji="1" sz="3600">
          <a:solidFill>
            <a:schemeClr val="tx1"/>
          </a:solidFill>
          <a:latin typeface="Tahoma" pitchFamily="-107" charset="0"/>
        </a:defRPr>
      </a:lvl9pPr>
    </p:titleStyle>
    <p:bodyStyle>
      <a:lvl1pPr marL="342900" indent="-342900" algn="l" rtl="0" eaLnBrk="0" fontAlgn="base" hangingPunct="0">
        <a:spcBef>
          <a:spcPct val="20000"/>
        </a:spcBef>
        <a:spcAft>
          <a:spcPct val="0"/>
        </a:spcAft>
        <a:buClr>
          <a:srgbClr val="5F5F5F"/>
        </a:buClr>
        <a:buSzPct val="75000"/>
        <a:buFont typeface="Wingdings" pitchFamily="2" charset="2"/>
        <a:buChar char="n"/>
        <a:defRPr kumimoji="1" sz="24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rgbClr val="5F5F5F"/>
        </a:buClr>
        <a:buSzPct val="75000"/>
        <a:buFont typeface="Wingdings" pitchFamily="2" charset="2"/>
        <a:buChar char="n"/>
        <a:defRPr kumimoji="1" sz="20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rgbClr val="5F5F5F"/>
        </a:buClr>
        <a:buSzPct val="75000"/>
        <a:buFont typeface="Wingdings" pitchFamily="2" charset="2"/>
        <a:buChar char="n"/>
        <a:defRPr kumimoji="1"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rgbClr val="5F5F5F"/>
        </a:buClr>
        <a:buSzPct val="75000"/>
        <a:buFont typeface="Wingdings" pitchFamily="2" charset="2"/>
        <a:buChar char="n"/>
        <a:defRPr kumimoji="1" sz="16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rgbClr val="5F5F5F"/>
        </a:buClr>
        <a:buSzPct val="75000"/>
        <a:buFont typeface="Wingdings" pitchFamily="2" charset="2"/>
        <a:buChar char="n"/>
        <a:defRPr kumimoji="1" sz="1400">
          <a:solidFill>
            <a:schemeClr val="tx1"/>
          </a:solidFill>
          <a:latin typeface="+mn-lt"/>
          <a:ea typeface="ＭＳ Ｐゴシック" pitchFamily="-107" charset="-128"/>
        </a:defRPr>
      </a:lvl5pPr>
      <a:lvl6pPr marL="2514600" indent="-228600" algn="l" rtl="0" eaLnBrk="0" fontAlgn="base" hangingPunct="0">
        <a:spcBef>
          <a:spcPct val="20000"/>
        </a:spcBef>
        <a:spcAft>
          <a:spcPct val="0"/>
        </a:spcAft>
        <a:buClr>
          <a:srgbClr val="5F5F5F"/>
        </a:buClr>
        <a:buSzPct val="75000"/>
        <a:buFont typeface="Wingdings" pitchFamily="-107" charset="2"/>
        <a:buChar char="n"/>
        <a:defRPr kumimoji="1" sz="14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lr>
          <a:srgbClr val="5F5F5F"/>
        </a:buClr>
        <a:buSzPct val="75000"/>
        <a:buFont typeface="Wingdings" pitchFamily="-107" charset="2"/>
        <a:buChar char="n"/>
        <a:defRPr kumimoji="1" sz="14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lr>
          <a:srgbClr val="5F5F5F"/>
        </a:buClr>
        <a:buSzPct val="75000"/>
        <a:buFont typeface="Wingdings" pitchFamily="-107" charset="2"/>
        <a:buChar char="n"/>
        <a:defRPr kumimoji="1" sz="14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lr>
          <a:srgbClr val="5F5F5F"/>
        </a:buClr>
        <a:buSzPct val="75000"/>
        <a:buFont typeface="Wingdings" pitchFamily="-107" charset="2"/>
        <a:buChar char="n"/>
        <a:defRPr kumimoji="1" sz="14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youtu.be/kiUjkT5SsHM"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ncscpartners.org/Media/Default/PDFs/Resources/Parents/NCSC-Communicative-Competence-9-10-13.pd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pBQD-ILec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edit?action_reinstate=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MZPCckay9_w&amp;feature=youtu.b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ca.gov/sp/se/cc/"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ncscpartners.org/resources-cop-presentations" TargetMode="External"/><Relationship Id="rId5" Type="http://schemas.openxmlformats.org/officeDocument/2006/relationships/hyperlink" Target="https://wiki.ncscpartners.org/mediawiki/index.php/Instructional_Resources" TargetMode="External"/><Relationship Id="rId4" Type="http://schemas.openxmlformats.org/officeDocument/2006/relationships/hyperlink" Target="http://cde.videossc.com/archives/03211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kbrown@cde.c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jodif@tco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www.myboe.org/portal/default/Content/Viewer/Content?action=2&amp;scId=509627"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www.cde.ca.gov/sp/s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0" y="76200"/>
            <a:ext cx="9144000" cy="3478213"/>
          </a:xfrm>
          <a:prstGeom prst="rect">
            <a:avLst/>
          </a:prstGeom>
          <a:noFill/>
        </p:spPr>
        <p:txBody>
          <a:bodyPr>
            <a:spAutoFit/>
          </a:bodyPr>
          <a:lstStyle/>
          <a:p>
            <a:pPr algn="r">
              <a:defRPr/>
            </a:pPr>
            <a:r>
              <a:rPr lang="en-US" sz="2800" b="1" dirty="0">
                <a:solidFill>
                  <a:srgbClr val="FFFFFF"/>
                </a:solidFill>
                <a:latin typeface="Arial" panose="020B0604020202020204" pitchFamily="34" charset="0"/>
                <a:ea typeface="ＭＳ Ｐゴシック" pitchFamily="-107" charset="-128"/>
                <a:cs typeface="Arial" panose="020B0604020202020204" pitchFamily="34" charset="0"/>
              </a:rPr>
              <a:t>Challenging All Students to Meet High Expectations: </a:t>
            </a:r>
          </a:p>
          <a:p>
            <a:pPr algn="r">
              <a:defRPr/>
            </a:pPr>
            <a:r>
              <a:rPr lang="en-US" sz="2800" b="1" dirty="0">
                <a:solidFill>
                  <a:srgbClr val="FFFFFF"/>
                </a:solidFill>
                <a:latin typeface="Arial" panose="020B0604020202020204" pitchFamily="34" charset="0"/>
                <a:ea typeface="ＭＳ Ｐゴシック" pitchFamily="-107" charset="-128"/>
                <a:cs typeface="Arial" panose="020B0604020202020204" pitchFamily="34" charset="0"/>
              </a:rPr>
              <a:t>Supporting Schools in Raising the Bar </a:t>
            </a:r>
          </a:p>
          <a:p>
            <a:pPr algn="r">
              <a:defRPr/>
            </a:pPr>
            <a:r>
              <a:rPr lang="en-US" sz="2800" b="1" dirty="0">
                <a:solidFill>
                  <a:srgbClr val="FFFFFF"/>
                </a:solidFill>
                <a:latin typeface="Arial" panose="020B0604020202020204" pitchFamily="34" charset="0"/>
                <a:ea typeface="ＭＳ Ｐゴシック" pitchFamily="-107" charset="-128"/>
                <a:cs typeface="Arial" panose="020B0604020202020204" pitchFamily="34" charset="0"/>
              </a:rPr>
              <a:t>for Students with Disabilities</a:t>
            </a:r>
          </a:p>
          <a:p>
            <a:pPr algn="r">
              <a:defRPr/>
            </a:pPr>
            <a:endParaRPr lang="en-US" sz="2800" dirty="0">
              <a:solidFill>
                <a:srgbClr val="FFFFFF"/>
              </a:solidFill>
              <a:latin typeface="Arial" panose="020B0604020202020204" pitchFamily="34" charset="0"/>
              <a:ea typeface="ＭＳ Ｐゴシック" pitchFamily="-107" charset="-128"/>
              <a:cs typeface="Arial" panose="020B0604020202020204" pitchFamily="34" charset="0"/>
            </a:endParaRPr>
          </a:p>
          <a:p>
            <a:pPr algn="r">
              <a:defRPr/>
            </a:pPr>
            <a:r>
              <a:rPr lang="en-US" b="1" dirty="0">
                <a:solidFill>
                  <a:srgbClr val="FFFFFF"/>
                </a:solidFill>
                <a:latin typeface="Arial" panose="020B0604020202020204" pitchFamily="34" charset="0"/>
                <a:ea typeface="ＭＳ Ｐゴシック" pitchFamily="-107" charset="-128"/>
                <a:cs typeface="Arial" panose="020B0604020202020204" pitchFamily="34" charset="0"/>
              </a:rPr>
              <a:t>Office of Special Education Programs  </a:t>
            </a:r>
          </a:p>
          <a:p>
            <a:pPr algn="r">
              <a:defRPr/>
            </a:pPr>
            <a:r>
              <a:rPr lang="en-US" b="1" dirty="0">
                <a:solidFill>
                  <a:srgbClr val="FFFFFF"/>
                </a:solidFill>
                <a:latin typeface="Arial" panose="020B0604020202020204" pitchFamily="34" charset="0"/>
                <a:ea typeface="ＭＳ Ｐゴシック" pitchFamily="-107" charset="-128"/>
                <a:cs typeface="Arial" panose="020B0604020202020204" pitchFamily="34" charset="0"/>
              </a:rPr>
              <a:t>Project Directors' Conference</a:t>
            </a:r>
          </a:p>
          <a:p>
            <a:pPr algn="r">
              <a:defRPr/>
            </a:pPr>
            <a:r>
              <a:rPr lang="en-US" altLang="en-US" b="1" dirty="0">
                <a:solidFill>
                  <a:srgbClr val="FFFFFF"/>
                </a:solidFill>
                <a:latin typeface="Arial" panose="020B0604020202020204" pitchFamily="34" charset="0"/>
                <a:cs typeface="Arial" panose="020B0604020202020204" pitchFamily="34" charset="0"/>
              </a:rPr>
              <a:t>July 2014</a:t>
            </a:r>
          </a:p>
          <a:p>
            <a:pPr algn="r">
              <a:defRPr/>
            </a:pPr>
            <a:endParaRPr lang="en-US" sz="2400" dirty="0">
              <a:solidFill>
                <a:schemeClr val="accent5">
                  <a:lumMod val="20000"/>
                  <a:lumOff val="80000"/>
                </a:schemeClr>
              </a:solidFill>
              <a:latin typeface="Arial" panose="020B0604020202020204" pitchFamily="34" charset="0"/>
              <a:ea typeface="ＭＳ Ｐゴシック" pitchFamily="-107" charset="-128"/>
              <a:cs typeface="Arial" panose="020B0604020202020204" pitchFamily="34" charset="0"/>
            </a:endParaRPr>
          </a:p>
          <a:p>
            <a:pPr>
              <a:defRPr/>
            </a:pPr>
            <a:endParaRPr lang="en-US" sz="2400" dirty="0">
              <a:solidFill>
                <a:schemeClr val="accent5">
                  <a:lumMod val="20000"/>
                  <a:lumOff val="80000"/>
                </a:schemeClr>
              </a:solidFill>
              <a:latin typeface="Arial" panose="020B0604020202020204" pitchFamily="34" charset="0"/>
              <a:ea typeface="ＭＳ Ｐゴシック" pitchFamily="-107" charset="-128"/>
              <a:cs typeface="Arial" panose="020B0604020202020204" pitchFamily="34" charset="0"/>
            </a:endParaRPr>
          </a:p>
        </p:txBody>
      </p:sp>
      <p:sp>
        <p:nvSpPr>
          <p:cNvPr id="4103" name="Rectangle 7"/>
          <p:cNvSpPr>
            <a:spLocks noGrp="1" noChangeArrowheads="1"/>
          </p:cNvSpPr>
          <p:nvPr>
            <p:ph type="subTitle" idx="1"/>
          </p:nvPr>
        </p:nvSpPr>
        <p:spPr>
          <a:xfrm>
            <a:off x="0" y="4876800"/>
            <a:ext cx="9220200" cy="1981200"/>
          </a:xfrm>
        </p:spPr>
        <p:txBody>
          <a:bodyPr/>
          <a:lstStyle/>
          <a:p>
            <a:pPr algn="ctr">
              <a:spcBef>
                <a:spcPct val="0"/>
              </a:spcBef>
              <a:defRPr/>
            </a:pPr>
            <a:endParaRPr lang="en-US" altLang="en-US" sz="1800" dirty="0">
              <a:solidFill>
                <a:srgbClr val="FFFFFF"/>
              </a:solidFill>
              <a:latin typeface="Arial" panose="020B0604020202020204" pitchFamily="34" charset="0"/>
              <a:ea typeface="ＭＳ Ｐゴシック" pitchFamily="34" charset="-128"/>
              <a:cs typeface="Arial" panose="020B0604020202020204" pitchFamily="34" charset="0"/>
            </a:endParaRPr>
          </a:p>
          <a:p>
            <a:pPr algn="ctr">
              <a:spcBef>
                <a:spcPct val="0"/>
              </a:spcBef>
              <a:defRPr/>
            </a:pPr>
            <a:r>
              <a:rPr lang="en-US" altLang="en-US" sz="1800" dirty="0" smtClean="0">
                <a:solidFill>
                  <a:srgbClr val="FFFFFF"/>
                </a:solidFill>
                <a:latin typeface="Arial" panose="020B0604020202020204" pitchFamily="34" charset="0"/>
                <a:ea typeface="ＭＳ Ｐゴシック" pitchFamily="34" charset="-128"/>
                <a:cs typeface="Arial" panose="020B0604020202020204" pitchFamily="34" charset="0"/>
              </a:rPr>
              <a:t>Kristen </a:t>
            </a:r>
            <a:r>
              <a:rPr lang="en-US" altLang="en-US" sz="1800" dirty="0">
                <a:solidFill>
                  <a:srgbClr val="FFFFFF"/>
                </a:solidFill>
                <a:latin typeface="Arial" panose="020B0604020202020204" pitchFamily="34" charset="0"/>
                <a:ea typeface="ＭＳ Ｐゴシック" pitchFamily="34" charset="-128"/>
                <a:cs typeface="Arial" panose="020B0604020202020204" pitchFamily="34" charset="0"/>
              </a:rPr>
              <a:t>Brown, </a:t>
            </a:r>
            <a:r>
              <a:rPr lang="en-US" altLang="en-US" sz="1800" dirty="0" smtClean="0">
                <a:solidFill>
                  <a:srgbClr val="FFFFFF"/>
                </a:solidFill>
                <a:latin typeface="Arial" panose="020B0604020202020204" pitchFamily="34" charset="0"/>
                <a:ea typeface="ＭＳ Ｐゴシック" pitchFamily="34" charset="-128"/>
                <a:cs typeface="Arial" panose="020B0604020202020204" pitchFamily="34" charset="0"/>
              </a:rPr>
              <a:t>Ph.D., Project READ Director, Common </a:t>
            </a:r>
            <a:r>
              <a:rPr lang="en-US" altLang="en-US" sz="1800" dirty="0">
                <a:solidFill>
                  <a:srgbClr val="FFFFFF"/>
                </a:solidFill>
                <a:latin typeface="Arial" panose="020B0604020202020204" pitchFamily="34" charset="0"/>
                <a:ea typeface="ＭＳ Ｐゴシック" pitchFamily="34" charset="-128"/>
                <a:cs typeface="Arial" panose="020B0604020202020204" pitchFamily="34" charset="0"/>
              </a:rPr>
              <a:t>Core State </a:t>
            </a:r>
            <a:r>
              <a:rPr lang="en-US" altLang="en-US" sz="1800" dirty="0" smtClean="0">
                <a:solidFill>
                  <a:srgbClr val="FFFFFF"/>
                </a:solidFill>
                <a:latin typeface="Arial" panose="020B0604020202020204" pitchFamily="34" charset="0"/>
                <a:ea typeface="ＭＳ Ｐゴシック" pitchFamily="34" charset="-128"/>
                <a:cs typeface="Arial" panose="020B0604020202020204" pitchFamily="34" charset="0"/>
              </a:rPr>
              <a:t>Standards and </a:t>
            </a:r>
            <a:r>
              <a:rPr lang="en-US" altLang="en-US" sz="1800" dirty="0">
                <a:solidFill>
                  <a:srgbClr val="FFFFFF"/>
                </a:solidFill>
                <a:latin typeface="Arial" panose="020B0604020202020204" pitchFamily="34" charset="0"/>
                <a:ea typeface="ＭＳ Ｐゴシック" pitchFamily="34" charset="-128"/>
                <a:cs typeface="Arial" panose="020B0604020202020204" pitchFamily="34" charset="0"/>
              </a:rPr>
              <a:t>Assessment </a:t>
            </a:r>
            <a:r>
              <a:rPr lang="en-US" altLang="en-US" sz="1800" dirty="0" smtClean="0">
                <a:solidFill>
                  <a:srgbClr val="FFFFFF"/>
                </a:solidFill>
                <a:latin typeface="Arial" panose="020B0604020202020204" pitchFamily="34" charset="0"/>
                <a:ea typeface="ＭＳ Ｐゴシック" pitchFamily="34" charset="-128"/>
                <a:cs typeface="Arial" panose="020B0604020202020204" pitchFamily="34" charset="0"/>
              </a:rPr>
              <a:t>Liaison, Special Education Division, California Department of Education</a:t>
            </a:r>
          </a:p>
          <a:p>
            <a:pPr algn="ctr">
              <a:spcBef>
                <a:spcPct val="0"/>
              </a:spcBef>
              <a:defRPr/>
            </a:pPr>
            <a:endParaRPr lang="en-US" altLang="en-US" sz="1800" dirty="0">
              <a:solidFill>
                <a:schemeClr val="bg1">
                  <a:lumMod val="40000"/>
                  <a:lumOff val="60000"/>
                </a:schemeClr>
              </a:solidFill>
              <a:latin typeface="Arial" panose="020B0604020202020204" pitchFamily="34" charset="0"/>
              <a:ea typeface="ＭＳ Ｐゴシック" pitchFamily="34" charset="-128"/>
              <a:cs typeface="Arial" panose="020B0604020202020204" pitchFamily="34" charset="0"/>
            </a:endParaRPr>
          </a:p>
          <a:p>
            <a:pPr algn="ctr">
              <a:spcBef>
                <a:spcPct val="0"/>
              </a:spcBef>
              <a:defRPr/>
            </a:pPr>
            <a:r>
              <a:rPr lang="en-US" altLang="en-US" sz="1800" dirty="0" smtClean="0">
                <a:solidFill>
                  <a:srgbClr val="FFFFFF"/>
                </a:solidFill>
                <a:latin typeface="Arial" panose="020B0604020202020204" pitchFamily="34" charset="0"/>
                <a:ea typeface="ＭＳ Ｐゴシック" pitchFamily="34" charset="-128"/>
                <a:cs typeface="Arial" panose="020B0604020202020204" pitchFamily="34" charset="0"/>
              </a:rPr>
              <a:t>Jodi Fortney, Special Education High School Teacher, Tulare County Office of Education</a:t>
            </a:r>
            <a:endParaRPr lang="en-US" altLang="en-US" sz="1800"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4102" name="Rectangle 6"/>
          <p:cNvSpPr>
            <a:spLocks noGrp="1" noChangeArrowheads="1"/>
          </p:cNvSpPr>
          <p:nvPr>
            <p:ph type="ctrTitle"/>
          </p:nvPr>
        </p:nvSpPr>
        <p:spPr>
          <a:xfrm>
            <a:off x="304800" y="5410200"/>
            <a:ext cx="8305800" cy="381000"/>
          </a:xfrm>
        </p:spPr>
        <p:txBody>
          <a:bodyPr/>
          <a:lstStyle/>
          <a:p>
            <a:pPr algn="ctr">
              <a:defRPr/>
            </a:pPr>
            <a:r>
              <a:rPr lang="en-US" altLang="en-US" sz="2800" dirty="0">
                <a:solidFill>
                  <a:schemeClr val="accent5">
                    <a:lumMod val="20000"/>
                    <a:lumOff val="80000"/>
                  </a:schemeClr>
                </a:solidFill>
              </a:rPr>
              <a:t> </a:t>
            </a:r>
            <a:br>
              <a:rPr lang="en-US" altLang="en-US" sz="2800" dirty="0">
                <a:solidFill>
                  <a:schemeClr val="accent5">
                    <a:lumMod val="20000"/>
                    <a:lumOff val="80000"/>
                  </a:schemeClr>
                </a:solidFill>
              </a:rPr>
            </a:br>
            <a:endParaRPr lang="en-US" altLang="en-US" sz="2400" dirty="0" smtClean="0">
              <a:solidFill>
                <a:schemeClr val="accent5">
                  <a:lumMod val="20000"/>
                  <a:lumOff val="80000"/>
                </a:schemeClr>
              </a:solidFill>
            </a:endParaRPr>
          </a:p>
        </p:txBody>
      </p:sp>
      <p:pic>
        <p:nvPicPr>
          <p:cNvPr id="3076" name="Picture 8" descr="Photograph of a woman in a wheel chair traveling along the bottom of a swimming pool" title="Photograph"/>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0173" t="21548" r="64745" b="27898"/>
          <a:stretch>
            <a:fillRect/>
          </a:stretch>
        </p:blipFill>
        <p:spPr bwMode="auto">
          <a:xfrm>
            <a:off x="0" y="0"/>
            <a:ext cx="41148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2"/>
          <p:cNvSpPr txBox="1">
            <a:spLocks noChangeArrowheads="1"/>
          </p:cNvSpPr>
          <p:nvPr/>
        </p:nvSpPr>
        <p:spPr bwMode="auto">
          <a:xfrm>
            <a:off x="0" y="4391025"/>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r>
              <a:rPr lang="en-US" altLang="en-US">
                <a:hlinkClick r:id="rId4"/>
              </a:rPr>
              <a:t>Vision</a:t>
            </a:r>
            <a:endParaRPr lang="en-US" alt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xEl>
                                              <p:charRg st="4294967295" end="4294967295"/>
                                            </p:txEl>
                                          </p:spTgt>
                                        </p:tgtEl>
                                        <p:attrNameLst>
                                          <p:attrName>style.visibility</p:attrName>
                                        </p:attrNameLst>
                                      </p:cBhvr>
                                      <p:to>
                                        <p:strVal val="visible"/>
                                      </p:to>
                                    </p:set>
                                    <p:animEffect transition="in" filter="wipe(left)">
                                      <p:cBhvr>
                                        <p:cTn id="7" dur="500"/>
                                        <p:tgtEl>
                                          <p:spTgt spid="4102">
                                            <p:txEl>
                                              <p:charRg st="4294967295" end="4294967295"/>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3"/>
                                        </p:tgtEl>
                                        <p:attrNameLst>
                                          <p:attrName>style.visibility</p:attrName>
                                        </p:attrNameLst>
                                      </p:cBhvr>
                                      <p:to>
                                        <p:strVal val="visible"/>
                                      </p:to>
                                    </p:set>
                                    <p:animEffect transition="in" filter="wipe(left)">
                                      <p:cBhvr>
                                        <p:cTn id="11"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FFFFFF"/>
                </a:solidFill>
                <a:latin typeface="Arial" charset="0"/>
                <a:cs typeface="Arial" charset="0"/>
              </a:rPr>
              <a:t>Commitment to Communicative </a:t>
            </a:r>
            <a:r>
              <a:rPr lang="en-US" altLang="en-US" dirty="0" smtClean="0">
                <a:solidFill>
                  <a:srgbClr val="FFFFFF"/>
                </a:solidFill>
                <a:latin typeface="Arial" charset="0"/>
                <a:cs typeface="Arial" charset="0"/>
              </a:rPr>
              <a:t>Competence</a:t>
            </a:r>
            <a:endParaRPr lang="en-US" dirty="0"/>
          </a:p>
        </p:txBody>
      </p:sp>
      <p:sp>
        <p:nvSpPr>
          <p:cNvPr id="12290" name="Rectangle 2"/>
          <p:cNvSpPr>
            <a:spLocks noChangeArrowheads="1"/>
          </p:cNvSpPr>
          <p:nvPr/>
        </p:nvSpPr>
        <p:spPr bwMode="auto">
          <a:xfrm>
            <a:off x="152400" y="1752600"/>
            <a:ext cx="883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3200" dirty="0">
                <a:solidFill>
                  <a:srgbClr val="FFFFFF"/>
                </a:solidFill>
                <a:latin typeface="Arial" charset="0"/>
                <a:cs typeface="Arial" charset="0"/>
              </a:rPr>
              <a:t>Communication at some level is possible and identifiable for all students regardless of functional “level,” and is the starting point for developing communicative competence. Communication competence is defined as the use of a communication system that allows students to gain and demonstrate knowledge. </a:t>
            </a:r>
          </a:p>
        </p:txBody>
      </p:sp>
      <p:sp>
        <p:nvSpPr>
          <p:cNvPr id="12291" name="Rectangle 3"/>
          <p:cNvSpPr>
            <a:spLocks noChangeArrowheads="1"/>
          </p:cNvSpPr>
          <p:nvPr/>
        </p:nvSpPr>
        <p:spPr bwMode="auto">
          <a:xfrm>
            <a:off x="152400" y="54102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b="1">
                <a:latin typeface="Calibri" pitchFamily="34" charset="0"/>
              </a:rPr>
              <a:t>NCSC Parent Materials September 2013. </a:t>
            </a:r>
          </a:p>
        </p:txBody>
      </p:sp>
      <p:sp>
        <p:nvSpPr>
          <p:cNvPr id="12292" name="Rectangle 4"/>
          <p:cNvSpPr>
            <a:spLocks noChangeArrowheads="1"/>
          </p:cNvSpPr>
          <p:nvPr/>
        </p:nvSpPr>
        <p:spPr bwMode="auto">
          <a:xfrm>
            <a:off x="152400" y="57150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dirty="0">
                <a:latin typeface="Calibri" pitchFamily="34" charset="0"/>
                <a:hlinkClick r:id="rId2" tooltip="NCSC Parent Materials September 2013"/>
              </a:rPr>
              <a:t>http://www.ncscpartners.org/Media/Default/PDFs/Resources/Parents/NCSC-Communicative-Competence-9-10-13.pdf</a:t>
            </a:r>
            <a:endParaRPr lang="en-US" altLang="en-US" dirty="0">
              <a:latin typeface="Calibri" pitchFamily="34" charset="0"/>
            </a:endParaRPr>
          </a:p>
          <a:p>
            <a:endParaRPr lang="en-US" altLang="en-US" dirty="0">
              <a:latin typeface="Calibri" pitchFamily="34" charset="0"/>
            </a:endParaRPr>
          </a:p>
        </p:txBody>
      </p:sp>
      <p:sp>
        <p:nvSpPr>
          <p:cNvPr id="1229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F1576919-5C10-446E-B4AE-8EA18687F9B1}" type="slidenum">
              <a:rPr lang="en-US" altLang="en-US" sz="1400" smtClean="0"/>
              <a:pPr/>
              <a:t>10</a:t>
            </a:fld>
            <a:endParaRPr lang="en-US" altLang="en-US" sz="1400"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SCHEMA for Common Core State Standards Resources </a:t>
            </a:r>
            <a:br>
              <a:rPr lang="en-US" dirty="0" smtClean="0"/>
            </a:br>
            <a:r>
              <a:rPr lang="en-US" dirty="0" smtClean="0"/>
              <a:t>NCSC Instructional Resources</a:t>
            </a:r>
            <a:endParaRPr lang="en-US" dirty="0"/>
          </a:p>
        </p:txBody>
      </p:sp>
      <p:pic>
        <p:nvPicPr>
          <p:cNvPr id="13314" name="Picture 3" descr="The image is divided into two colored areas.  The top area is colored purple and labeled &quot;what to teach.&quot;  The bottom area is colored pink and labeled &quot;how to teach.&quot; At the top of the &quot;what to teach&quot; area is a box labeled &quot;Common Core State Standards&quot; and a circle labeled &quot;Learning Progressions.&quot;  Each of these has an arrow pointing to a box labeled &quot;Core Content Connectors.&quot;  This box and the &quot;Common Core State Standards&quot; box each have an arrow pointing to a triangle labeled &quot;Content Modules.&quot;  The &quot;Core Content Connectors&quot; has another arrow pointing to an oval labeled &quot;Graduated Understandings&quot; which sits on the border of the &quot;what to teach&quot; and &quot;how to teach&quot; areas.  The &quot;Graduated Understandings&quot; oval is connected to a triangle in the &quot;what to teach&quot; area labeled &quot;Instructional Families&quot; and also connectd to an oval in the &quot;how to teach&quot; area labeled &quot;Element Cards.&quot; Separately, in the of the left of the &quot;how to teach&quot; area is an oval labeled &quot;Curriculum Resource Guides&quot; with a double-sided arrow between it and the oval labeled &quot;Graduated Understandings.&quot;  On the right of the &quot;how to teach&quot; area is an oval labeled &quot;Instructional Resource Guide.&quot;  The three ovals labeled &quot;Curriculum Resource Guides,&quot; &quot;Instructional Resource Guide,&quot; and &quot;Graduated Understandings&quot; are each separately connected to a group of three sets of two smaller ovals.  The first set of ovals has an upper oval in which is written &quot;Ele Unit UDLs&quot; and a lower oval in which is written &quot;Ele MASSIs &amp; LASSIs.&quot;  The second set of ovals has an upper oval in which is written &quot;MS Unit UDLs&quot; and a lower oval in which is written &quot;MS MASSIs &amp; LASSIs.&quot;  The third set of ovals has an upper oval in which is written &quot;HS Unit UDLs&quot; and a lower oval in which is written &quot;HS MASSIs &amp; LASSIs.&quot;  " title="Diagram of SCHEMA for Common Core State Standards Resources NCSC Instructional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9144000" cy="689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C65BECED-8EA5-419E-8F81-6AB1E5BA9E03}" type="slidenum">
              <a:rPr lang="en-US" altLang="en-US" sz="1400" smtClean="0"/>
              <a:pPr/>
              <a:t>11</a:t>
            </a:fld>
            <a:endParaRPr lang="en-US" altLang="en-US" sz="140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100000">
              <a:schemeClr val="accent1">
                <a:tint val="23500"/>
                <a:satMod val="160000"/>
              </a:schemeClr>
            </a:gs>
          </a:gsLst>
          <a:lin ang="5400000" scaled="0"/>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4339" name="Title 1"/>
          <p:cNvSpPr>
            <a:spLocks noGrp="1"/>
          </p:cNvSpPr>
          <p:nvPr>
            <p:ph type="title" idx="4294967295"/>
          </p:nvPr>
        </p:nvSpPr>
        <p:spPr>
          <a:xfrm>
            <a:off x="0" y="0"/>
            <a:ext cx="8793163" cy="727075"/>
          </a:xfrm>
        </p:spPr>
        <p:txBody>
          <a:bodyPr/>
          <a:lstStyle/>
          <a:p>
            <a:pPr algn="ctr"/>
            <a:r>
              <a:rPr lang="en-US" altLang="en-US" sz="3200" smtClean="0">
                <a:solidFill>
                  <a:srgbClr val="FFFFFF"/>
                </a:solidFill>
                <a:latin typeface="Arial" charset="0"/>
                <a:ea typeface="ＭＳ Ｐゴシック" pitchFamily="34" charset="-128"/>
                <a:cs typeface="Arial" charset="0"/>
              </a:rPr>
              <a:t>Element Cards</a:t>
            </a:r>
          </a:p>
        </p:txBody>
      </p:sp>
      <p:pic>
        <p:nvPicPr>
          <p:cNvPr id="14338" name="Picture 2" descr="The graphic is divided into a number of boxes.  In the first box at the very top is written &quot;CCSS: 1.MD.4. Organize, represent, and interpret data with up to three categories; ask and answer questions about the total number of data points, how many in each category, and how many more or less are in one category than in another.&quot; Below this is a box labeled &quot;CCC:&quot; followed by a box labeled &quot;1.DPS.1 e1&quot; following by a box that reads &quot;Compare the values of the 2 categories of data in terms of more or less.&quot;  Below this is a box that reads &quot;Strand: Data, Probability and Statistics&quot; followed by a box that reads &quot;Family: Draw Conclusions from Data Collection.&quot; Below this is a box that reads &quot;Progress Indicator: E.DPS.1e describing and comparing data and beginning to identify what the data do or do not show (e.g., bar graphs, line plots, picture graphs).&quot;  Below this is a box labeled &quot;Essential Understandings&quot; following by a box that is labeled &quot;Concrete Undertstandings&quot; and includes two bullet points as follows: &quot;Can identify groups of objects in terms of more and less&quot; and &quot;Can match numbers from a graph to numbers on a number line.&quot;  Next to this is another box labeled &quot;Representation&quot; with one bullet point that reads &quot;Identify and use the symbols for &lt;, &gt;, =.  Below this is a box that is labeled &quot;Suggested Instructional Strategies&quot; and includes three bullet points as follows: Teach the concept of more or less using example, non-example; apply to data on graph; Use or create a graph that provides a visual of the values in each category such as a bar graph; and Teach the concept of more or less using a number line.  Below this is a box that is labeled &quot;Supports and Scaffolds&quot; and includes two bullet points that read &quot;Number line&quot; and &quot;Snap cubes to create a concrete bar graph.&quot;" title="Graphic of Element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1975"/>
            <a:ext cx="9067800"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BF1E8FE-F465-4AE0-9AC4-EAD11119E318}" type="slidenum">
              <a:rPr lang="en-US" altLang="en-US" sz="1400" smtClean="0"/>
              <a:pPr/>
              <a:t>12</a:t>
            </a:fld>
            <a:endParaRPr lang="en-US" altLang="en-US" sz="140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28800" y="188913"/>
            <a:ext cx="7467600" cy="1066800"/>
          </a:xfrm>
        </p:spPr>
        <p:txBody>
          <a:bodyPr/>
          <a:lstStyle/>
          <a:p>
            <a:r>
              <a:rPr lang="en-US" altLang="en-US" smtClean="0">
                <a:solidFill>
                  <a:srgbClr val="FFFFFF"/>
                </a:solidFill>
                <a:latin typeface="Arial" charset="0"/>
                <a:ea typeface="ＭＳ Ｐゴシック" pitchFamily="34" charset="-128"/>
                <a:cs typeface="Arial" charset="0"/>
              </a:rPr>
              <a:t>Math and Language Arts Activities with Scripted Systematic Instruction</a:t>
            </a:r>
          </a:p>
        </p:txBody>
      </p:sp>
      <p:sp>
        <p:nvSpPr>
          <p:cNvPr id="3" name="Content Placeholder 2"/>
          <p:cNvSpPr>
            <a:spLocks noGrp="1"/>
          </p:cNvSpPr>
          <p:nvPr>
            <p:ph idx="1"/>
          </p:nvPr>
        </p:nvSpPr>
        <p:spPr>
          <a:xfrm>
            <a:off x="228600" y="1593850"/>
            <a:ext cx="8677275" cy="5075238"/>
          </a:xfrm>
        </p:spPr>
        <p:txBody>
          <a:bodyPr/>
          <a:lstStyle/>
          <a:p>
            <a:pPr marL="0" indent="0">
              <a:buFont typeface="Wingdings" pitchFamily="2" charset="2"/>
              <a:buNone/>
              <a:defRPr/>
            </a:pPr>
            <a:r>
              <a:rPr lang="en-US" sz="3200" b="1" dirty="0" smtClean="0">
                <a:solidFill>
                  <a:schemeClr val="accent6">
                    <a:lumMod val="20000"/>
                    <a:lumOff val="80000"/>
                  </a:schemeClr>
                </a:solidFill>
                <a:latin typeface="Arial" panose="020B0604020202020204" pitchFamily="34" charset="0"/>
                <a:cs typeface="Arial" panose="020B0604020202020204" pitchFamily="34" charset="0"/>
              </a:rPr>
              <a:t>MASSI: </a:t>
            </a:r>
            <a:r>
              <a:rPr lang="en-US" sz="3200" dirty="0" smtClean="0">
                <a:solidFill>
                  <a:srgbClr val="FFFFFF"/>
                </a:solidFill>
                <a:latin typeface="Arial" panose="020B0604020202020204" pitchFamily="34" charset="0"/>
                <a:cs typeface="Arial" panose="020B0604020202020204" pitchFamily="34" charset="0"/>
              </a:rPr>
              <a:t>The “Math Activities with Scripted Systematic Instruction” offer a model for teaching CCSS to students with significant cognitive disabilities. </a:t>
            </a:r>
          </a:p>
          <a:p>
            <a:pPr marL="0" indent="0">
              <a:buFont typeface="Wingdings" pitchFamily="2" charset="2"/>
              <a:buNone/>
              <a:defRPr/>
            </a:pPr>
            <a:endParaRPr lang="en-US" sz="3200" dirty="0" smtClean="0">
              <a:latin typeface="Arial" panose="020B0604020202020204" pitchFamily="34" charset="0"/>
              <a:cs typeface="Arial" panose="020B0604020202020204" pitchFamily="34" charset="0"/>
            </a:endParaRPr>
          </a:p>
          <a:p>
            <a:pPr marL="0" indent="0">
              <a:buFont typeface="Wingdings" pitchFamily="2" charset="2"/>
              <a:buNone/>
              <a:defRPr/>
            </a:pPr>
            <a:r>
              <a:rPr lang="en-US" sz="3200" b="1" dirty="0" smtClean="0">
                <a:solidFill>
                  <a:schemeClr val="accent6">
                    <a:lumMod val="20000"/>
                    <a:lumOff val="80000"/>
                  </a:schemeClr>
                </a:solidFill>
                <a:latin typeface="Arial" panose="020B0604020202020204" pitchFamily="34" charset="0"/>
                <a:cs typeface="Arial" panose="020B0604020202020204" pitchFamily="34" charset="0"/>
              </a:rPr>
              <a:t>LASSI: </a:t>
            </a:r>
            <a:r>
              <a:rPr lang="en-US" sz="3200" dirty="0" smtClean="0">
                <a:solidFill>
                  <a:srgbClr val="FFFFFF"/>
                </a:solidFill>
                <a:latin typeface="Arial" panose="020B0604020202020204" pitchFamily="34" charset="0"/>
                <a:cs typeface="Arial" panose="020B0604020202020204" pitchFamily="34" charset="0"/>
              </a:rPr>
              <a:t>The "Language Arts Activities with Scripted Systematic Instruction" offer a model for teaching CCSS to students with significant cognitive disabilities. </a:t>
            </a:r>
          </a:p>
          <a:p>
            <a:pPr>
              <a:defRPr/>
            </a:pPr>
            <a:endParaRPr lang="en-US" dirty="0"/>
          </a:p>
        </p:txBody>
      </p:sp>
      <p:sp>
        <p:nvSpPr>
          <p:cNvPr id="1536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8F657CEB-7800-4395-853B-D7D53A361E78}" type="slidenum">
              <a:rPr lang="en-US" altLang="en-US" sz="1400" smtClean="0"/>
              <a:pPr/>
              <a:t>13</a:t>
            </a:fld>
            <a:endParaRPr lang="en-US" alt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solidFill>
                  <a:srgbClr val="FFFFFF"/>
                </a:solidFill>
                <a:ea typeface="ＭＳ Ｐゴシック" pitchFamily="34" charset="-128"/>
              </a:rPr>
              <a:t>Introducing a Game Changer</a:t>
            </a:r>
          </a:p>
        </p:txBody>
      </p:sp>
      <p:sp>
        <p:nvSpPr>
          <p:cNvPr id="3" name="Content Placeholder 2"/>
          <p:cNvSpPr>
            <a:spLocks noGrp="1"/>
          </p:cNvSpPr>
          <p:nvPr>
            <p:ph idx="1"/>
          </p:nvPr>
        </p:nvSpPr>
        <p:spPr>
          <a:xfrm>
            <a:off x="228600" y="1593850"/>
            <a:ext cx="8677275" cy="4654550"/>
          </a:xfrm>
        </p:spPr>
        <p:txBody>
          <a:bodyPr/>
          <a:lstStyle/>
          <a:p>
            <a:pPr marL="0" indent="0">
              <a:buFont typeface="Wingdings" pitchFamily="2" charset="2"/>
              <a:buNone/>
              <a:defRPr/>
            </a:pPr>
            <a:r>
              <a:rPr lang="en-US" dirty="0" smtClean="0">
                <a:solidFill>
                  <a:srgbClr val="FFFFFF"/>
                </a:solidFill>
              </a:rPr>
              <a:t>Jodi Fortney…</a:t>
            </a:r>
          </a:p>
          <a:p>
            <a:pPr>
              <a:spcBef>
                <a:spcPts val="1800"/>
              </a:spcBef>
              <a:defRPr/>
            </a:pPr>
            <a:r>
              <a:rPr lang="en-US" dirty="0">
                <a:solidFill>
                  <a:schemeClr val="accent5">
                    <a:lumMod val="20000"/>
                    <a:lumOff val="80000"/>
                  </a:schemeClr>
                </a:solidFill>
              </a:rPr>
              <a:t>T</a:t>
            </a:r>
            <a:r>
              <a:rPr lang="en-US" dirty="0" smtClean="0">
                <a:solidFill>
                  <a:schemeClr val="accent5">
                    <a:lumMod val="20000"/>
                    <a:lumOff val="80000"/>
                  </a:schemeClr>
                </a:solidFill>
              </a:rPr>
              <a:t>aught </a:t>
            </a:r>
            <a:r>
              <a:rPr lang="en-US" dirty="0">
                <a:solidFill>
                  <a:schemeClr val="accent5">
                    <a:lumMod val="20000"/>
                    <a:lumOff val="80000"/>
                  </a:schemeClr>
                </a:solidFill>
              </a:rPr>
              <a:t>Special Education for 25 years, with the past 13 years being at the high school </a:t>
            </a:r>
            <a:r>
              <a:rPr lang="en-US" dirty="0" smtClean="0">
                <a:solidFill>
                  <a:schemeClr val="accent5">
                    <a:lumMod val="20000"/>
                    <a:lumOff val="80000"/>
                  </a:schemeClr>
                </a:solidFill>
              </a:rPr>
              <a:t>level</a:t>
            </a:r>
            <a:r>
              <a:rPr lang="en-US" dirty="0">
                <a:solidFill>
                  <a:schemeClr val="accent5">
                    <a:lumMod val="20000"/>
                    <a:lumOff val="80000"/>
                  </a:schemeClr>
                </a:solidFill>
              </a:rPr>
              <a:t> </a:t>
            </a:r>
            <a:r>
              <a:rPr lang="en-US" dirty="0">
                <a:solidFill>
                  <a:srgbClr val="FF0000"/>
                </a:solidFill>
              </a:rPr>
              <a:t> </a:t>
            </a:r>
            <a:endParaRPr lang="en-US" dirty="0" smtClean="0">
              <a:solidFill>
                <a:srgbClr val="FF0000"/>
              </a:solidFill>
            </a:endParaRPr>
          </a:p>
          <a:p>
            <a:pPr>
              <a:spcBef>
                <a:spcPts val="1800"/>
              </a:spcBef>
              <a:defRPr/>
            </a:pPr>
            <a:r>
              <a:rPr lang="en-US" dirty="0">
                <a:solidFill>
                  <a:srgbClr val="FFFFFF"/>
                </a:solidFill>
              </a:rPr>
              <a:t>S</a:t>
            </a:r>
            <a:r>
              <a:rPr lang="en-US" dirty="0" smtClean="0">
                <a:solidFill>
                  <a:srgbClr val="FFFFFF"/>
                </a:solidFill>
              </a:rPr>
              <a:t>erves students with moderate </a:t>
            </a:r>
            <a:r>
              <a:rPr lang="en-US" dirty="0">
                <a:solidFill>
                  <a:srgbClr val="FFFFFF"/>
                </a:solidFill>
              </a:rPr>
              <a:t>to severe cognitive disabilities </a:t>
            </a:r>
            <a:r>
              <a:rPr lang="en-US" dirty="0" smtClean="0">
                <a:solidFill>
                  <a:srgbClr val="FFFFFF"/>
                </a:solidFill>
              </a:rPr>
              <a:t>which includes students </a:t>
            </a:r>
            <a:r>
              <a:rPr lang="en-US" dirty="0">
                <a:solidFill>
                  <a:srgbClr val="FFFFFF"/>
                </a:solidFill>
              </a:rPr>
              <a:t>with autism, hearing, visual and physical impairments, and </a:t>
            </a:r>
            <a:r>
              <a:rPr lang="en-US" dirty="0" smtClean="0">
                <a:solidFill>
                  <a:srgbClr val="FFFFFF"/>
                </a:solidFill>
              </a:rPr>
              <a:t>down’s </a:t>
            </a:r>
            <a:r>
              <a:rPr lang="en-US" dirty="0">
                <a:solidFill>
                  <a:srgbClr val="FFFFFF"/>
                </a:solidFill>
              </a:rPr>
              <a:t>syndrome </a:t>
            </a:r>
          </a:p>
          <a:p>
            <a:pPr>
              <a:spcBef>
                <a:spcPts val="1800"/>
              </a:spcBef>
              <a:defRPr/>
            </a:pPr>
            <a:r>
              <a:rPr lang="en-US" dirty="0" smtClean="0">
                <a:solidFill>
                  <a:schemeClr val="accent5">
                    <a:lumMod val="20000"/>
                    <a:lumOff val="80000"/>
                  </a:schemeClr>
                </a:solidFill>
              </a:rPr>
              <a:t>Teaches a </a:t>
            </a:r>
            <a:r>
              <a:rPr lang="en-US" dirty="0">
                <a:solidFill>
                  <a:schemeClr val="accent5">
                    <a:lumMod val="20000"/>
                    <a:lumOff val="80000"/>
                  </a:schemeClr>
                </a:solidFill>
              </a:rPr>
              <a:t>Special </a:t>
            </a:r>
            <a:r>
              <a:rPr lang="en-US" dirty="0" smtClean="0">
                <a:solidFill>
                  <a:schemeClr val="accent5">
                    <a:lumMod val="20000"/>
                    <a:lumOff val="80000"/>
                  </a:schemeClr>
                </a:solidFill>
              </a:rPr>
              <a:t>Day high school class at </a:t>
            </a:r>
            <a:r>
              <a:rPr lang="en-US" dirty="0">
                <a:solidFill>
                  <a:schemeClr val="accent5">
                    <a:lumMod val="20000"/>
                    <a:lumOff val="80000"/>
                  </a:schemeClr>
                </a:solidFill>
              </a:rPr>
              <a:t>Mt. Whitney High School in Visalia, </a:t>
            </a:r>
            <a:r>
              <a:rPr lang="en-US" dirty="0" smtClean="0">
                <a:solidFill>
                  <a:schemeClr val="accent5">
                    <a:lumMod val="20000"/>
                    <a:lumOff val="80000"/>
                  </a:schemeClr>
                </a:solidFill>
              </a:rPr>
              <a:t>California</a:t>
            </a:r>
          </a:p>
          <a:p>
            <a:pPr>
              <a:spcBef>
                <a:spcPts val="1800"/>
              </a:spcBef>
              <a:defRPr/>
            </a:pPr>
            <a:r>
              <a:rPr lang="en-US" dirty="0" smtClean="0">
                <a:solidFill>
                  <a:srgbClr val="FFFFFF"/>
                </a:solidFill>
              </a:rPr>
              <a:t>Active participant </a:t>
            </a:r>
            <a:r>
              <a:rPr lang="en-US" dirty="0">
                <a:solidFill>
                  <a:srgbClr val="FFFFFF"/>
                </a:solidFill>
              </a:rPr>
              <a:t>on the </a:t>
            </a:r>
            <a:r>
              <a:rPr lang="en-US" dirty="0" smtClean="0">
                <a:solidFill>
                  <a:srgbClr val="FFFFFF"/>
                </a:solidFill>
              </a:rPr>
              <a:t>NCSC LASSIs </a:t>
            </a:r>
            <a:r>
              <a:rPr lang="en-US" dirty="0">
                <a:solidFill>
                  <a:srgbClr val="FFFFFF"/>
                </a:solidFill>
              </a:rPr>
              <a:t>field test as well as the NCSC assessment writing study. </a:t>
            </a:r>
          </a:p>
        </p:txBody>
      </p:sp>
      <p:sp>
        <p:nvSpPr>
          <p:cNvPr id="163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F9C77274-D761-479B-913E-FB2324612DBA}" type="slidenum">
              <a:rPr lang="en-US" altLang="en-US" sz="1400" smtClean="0"/>
              <a:pPr/>
              <a:t>14</a:t>
            </a:fld>
            <a:endParaRPr lang="en-US" altLang="en-US"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altLang="en-US" sz="4400" smtClean="0">
                <a:solidFill>
                  <a:srgbClr val="FFFFFF"/>
                </a:solidFill>
                <a:ea typeface="ＭＳ Ｐゴシック" pitchFamily="34" charset="-128"/>
              </a:rPr>
              <a:t>From Materials to Practice</a:t>
            </a:r>
          </a:p>
        </p:txBody>
      </p:sp>
      <p:sp>
        <p:nvSpPr>
          <p:cNvPr id="27651" name="Content Placeholder 3"/>
          <p:cNvSpPr>
            <a:spLocks noGrp="1"/>
          </p:cNvSpPr>
          <p:nvPr>
            <p:ph idx="1"/>
          </p:nvPr>
        </p:nvSpPr>
        <p:spPr>
          <a:xfrm>
            <a:off x="381000" y="1905000"/>
            <a:ext cx="8524875" cy="4764088"/>
          </a:xfrm>
        </p:spPr>
        <p:txBody>
          <a:bodyPr/>
          <a:lstStyle/>
          <a:p>
            <a:pPr>
              <a:spcBef>
                <a:spcPts val="0"/>
              </a:spcBef>
              <a:defRPr/>
            </a:pPr>
            <a:r>
              <a:rPr lang="en-US" altLang="en-US" sz="2800" dirty="0" smtClean="0">
                <a:solidFill>
                  <a:srgbClr val="FFFFFF"/>
                </a:solidFill>
                <a:latin typeface="Arial" panose="020B0604020202020204" pitchFamily="34" charset="0"/>
                <a:ea typeface="ＭＳ Ｐゴシック" pitchFamily="34" charset="-128"/>
                <a:cs typeface="Arial" panose="020B0604020202020204" pitchFamily="34" charset="0"/>
              </a:rPr>
              <a:t>Using the LASSIs to guide instruction in a high </a:t>
            </a:r>
            <a:r>
              <a:rPr lang="en-US" altLang="en-US" sz="2800" dirty="0">
                <a:solidFill>
                  <a:srgbClr val="FFFFFF"/>
                </a:solidFill>
                <a:latin typeface="Arial" panose="020B0604020202020204" pitchFamily="34" charset="0"/>
                <a:ea typeface="ＭＳ Ｐゴシック" pitchFamily="34" charset="-128"/>
                <a:cs typeface="Arial" panose="020B0604020202020204" pitchFamily="34" charset="0"/>
              </a:rPr>
              <a:t>s</a:t>
            </a:r>
            <a:r>
              <a:rPr lang="en-US" altLang="en-US" sz="2800" dirty="0" smtClean="0">
                <a:solidFill>
                  <a:srgbClr val="FFFFFF"/>
                </a:solidFill>
                <a:latin typeface="Arial" panose="020B0604020202020204" pitchFamily="34" charset="0"/>
                <a:ea typeface="ＭＳ Ｐゴシック" pitchFamily="34" charset="-128"/>
                <a:cs typeface="Arial" panose="020B0604020202020204" pitchFamily="34" charset="0"/>
              </a:rPr>
              <a:t>chool </a:t>
            </a:r>
            <a:r>
              <a:rPr lang="en-US" altLang="en-US" sz="2800" dirty="0">
                <a:solidFill>
                  <a:srgbClr val="FFFFFF"/>
                </a:solidFill>
                <a:latin typeface="Arial" panose="020B0604020202020204" pitchFamily="34" charset="0"/>
                <a:ea typeface="ＭＳ Ｐゴシック" pitchFamily="34" charset="-128"/>
                <a:cs typeface="Arial" panose="020B0604020202020204" pitchFamily="34" charset="0"/>
              </a:rPr>
              <a:t>c</a:t>
            </a:r>
            <a:r>
              <a:rPr lang="en-US" altLang="en-US" sz="2800" dirty="0" smtClean="0">
                <a:solidFill>
                  <a:srgbClr val="FFFFFF"/>
                </a:solidFill>
                <a:latin typeface="Arial" panose="020B0604020202020204" pitchFamily="34" charset="0"/>
                <a:ea typeface="ＭＳ Ｐゴシック" pitchFamily="34" charset="-128"/>
                <a:cs typeface="Arial" panose="020B0604020202020204" pitchFamily="34" charset="0"/>
              </a:rPr>
              <a:t>lassroom (excerpt) </a:t>
            </a:r>
            <a:r>
              <a:rPr lang="en-US" altLang="en-US" sz="2800" dirty="0" smtClean="0">
                <a:latin typeface="Arial" panose="020B0604020202020204" pitchFamily="34" charset="0"/>
                <a:ea typeface="ＭＳ Ｐゴシック" pitchFamily="34" charset="-128"/>
                <a:cs typeface="Arial" panose="020B0604020202020204" pitchFamily="34" charset="0"/>
                <a:hlinkClick r:id="rId3" tooltip="Using the LASSIs to guide instruction in a high school classroom (excerpt)"/>
              </a:rPr>
              <a:t>https://www.youtube.com/watch?v=MpBQD-ILecg</a:t>
            </a:r>
            <a:endParaRPr lang="en-US" altLang="en-US" sz="2800" dirty="0" smtClean="0">
              <a:latin typeface="Arial" panose="020B0604020202020204" pitchFamily="34" charset="0"/>
              <a:ea typeface="ＭＳ Ｐゴシック" pitchFamily="34" charset="-128"/>
              <a:cs typeface="Arial" panose="020B0604020202020204" pitchFamily="34" charset="0"/>
            </a:endParaRPr>
          </a:p>
          <a:p>
            <a:pPr>
              <a:spcBef>
                <a:spcPts val="0"/>
              </a:spcBef>
              <a:defRPr/>
            </a:pPr>
            <a:endParaRPr lang="en-US" altLang="en-US" sz="2800" dirty="0" smtClean="0">
              <a:latin typeface="Arial" panose="020B0604020202020204" pitchFamily="34" charset="0"/>
              <a:ea typeface="ＭＳ Ｐゴシック" pitchFamily="34" charset="-128"/>
              <a:cs typeface="Arial" panose="020B0604020202020204" pitchFamily="34" charset="0"/>
            </a:endParaRPr>
          </a:p>
          <a:p>
            <a:pPr marL="0" indent="0">
              <a:spcBef>
                <a:spcPts val="0"/>
              </a:spcBef>
              <a:buFont typeface="Wingdings" pitchFamily="2" charset="2"/>
              <a:buNone/>
              <a:defRPr/>
            </a:pPr>
            <a:endParaRPr lang="en-US" altLang="en-US" sz="2800" dirty="0" smtClean="0">
              <a:solidFill>
                <a:srgbClr val="FFFFFF"/>
              </a:solidFill>
              <a:latin typeface="Arial" panose="020B0604020202020204" pitchFamily="34" charset="0"/>
              <a:ea typeface="ＭＳ Ｐゴシック" pitchFamily="34" charset="-128"/>
              <a:cs typeface="Arial" panose="020B0604020202020204" pitchFamily="34" charset="0"/>
            </a:endParaRPr>
          </a:p>
          <a:p>
            <a:pPr>
              <a:spcBef>
                <a:spcPts val="0"/>
              </a:spcBef>
              <a:defRPr/>
            </a:pPr>
            <a:r>
              <a:rPr lang="en-US" altLang="en-US" sz="2800" dirty="0" smtClean="0">
                <a:solidFill>
                  <a:srgbClr val="FFFFFF"/>
                </a:solidFill>
                <a:latin typeface="Arial" panose="020B0604020202020204" pitchFamily="34" charset="0"/>
                <a:ea typeface="ＭＳ Ｐゴシック" pitchFamily="34" charset="-128"/>
                <a:cs typeface="Arial" panose="020B0604020202020204" pitchFamily="34" charset="0"/>
              </a:rPr>
              <a:t>Using the LASSIs to guide instruction in a high school classroom (full version)</a:t>
            </a:r>
          </a:p>
          <a:p>
            <a:pPr marL="0" indent="0">
              <a:spcBef>
                <a:spcPts val="0"/>
              </a:spcBef>
              <a:buFont typeface="Wingdings" pitchFamily="2" charset="2"/>
              <a:buNone/>
              <a:defRPr/>
            </a:pPr>
            <a:r>
              <a:rPr lang="en-US" altLang="en-US" sz="2800" dirty="0" smtClean="0">
                <a:latin typeface="Arial" panose="020B0604020202020204" pitchFamily="34" charset="0"/>
                <a:ea typeface="ＭＳ Ｐゴシック" pitchFamily="34" charset="-128"/>
                <a:cs typeface="Arial" panose="020B0604020202020204" pitchFamily="34" charset="0"/>
              </a:rPr>
              <a:t>    </a:t>
            </a:r>
            <a:r>
              <a:rPr lang="en-US" altLang="en-US" sz="2800" dirty="0" smtClean="0">
                <a:latin typeface="Arial" panose="020B0604020202020204" pitchFamily="34" charset="0"/>
                <a:ea typeface="ＭＳ Ｐゴシック" pitchFamily="34" charset="-128"/>
                <a:cs typeface="Arial" panose="020B0604020202020204" pitchFamily="34" charset="0"/>
                <a:hlinkClick r:id="rId4" tooltip="Using the LASSIs to guide instruction in a high school classroom (full version)"/>
              </a:rPr>
              <a:t>https://www.youtube.com/edit?action_reinstate=1</a:t>
            </a:r>
            <a:endParaRPr lang="en-US" altLang="en-US" sz="2800" dirty="0" smtClean="0">
              <a:latin typeface="Arial" panose="020B0604020202020204" pitchFamily="34" charset="0"/>
              <a:ea typeface="ＭＳ Ｐゴシック" pitchFamily="34" charset="-128"/>
              <a:cs typeface="Arial" panose="020B0604020202020204" pitchFamily="34" charset="0"/>
            </a:endParaRPr>
          </a:p>
          <a:p>
            <a:pPr marL="0" indent="0">
              <a:buFont typeface="Wingdings" pitchFamily="2" charset="2"/>
              <a:buNone/>
              <a:defRPr/>
            </a:pPr>
            <a:endParaRPr lang="en-US" altLang="en-US" dirty="0" smtClean="0">
              <a:ea typeface="ＭＳ Ｐゴシック" pitchFamily="34" charset="-128"/>
            </a:endParaRPr>
          </a:p>
        </p:txBody>
      </p:sp>
      <p:sp>
        <p:nvSpPr>
          <p:cNvPr id="1741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A78F65AF-6159-47DA-9502-EFC7DA3647CC}" type="slidenum">
              <a:rPr lang="en-US" altLang="en-US" sz="1400" smtClean="0"/>
              <a:pPr/>
              <a:t>15</a:t>
            </a:fld>
            <a:endParaRPr lang="en-US" altLang="en-US" sz="1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4000" smtClean="0">
                <a:solidFill>
                  <a:srgbClr val="FFFFFF"/>
                </a:solidFill>
                <a:latin typeface="Arial" charset="0"/>
                <a:ea typeface="ＭＳ Ｐゴシック" pitchFamily="34" charset="-128"/>
                <a:cs typeface="Arial" charset="0"/>
              </a:rPr>
              <a:t>Creating Effective Language Arts Instructional Materials</a:t>
            </a:r>
          </a:p>
        </p:txBody>
      </p:sp>
      <p:sp>
        <p:nvSpPr>
          <p:cNvPr id="26627" name="Content Placeholder 2"/>
          <p:cNvSpPr>
            <a:spLocks noGrp="1"/>
          </p:cNvSpPr>
          <p:nvPr>
            <p:ph idx="1"/>
          </p:nvPr>
        </p:nvSpPr>
        <p:spPr>
          <a:xfrm>
            <a:off x="0" y="2590800"/>
            <a:ext cx="8991600" cy="4267200"/>
          </a:xfrm>
        </p:spPr>
        <p:txBody>
          <a:bodyPr/>
          <a:lstStyle/>
          <a:p>
            <a:pPr marL="0" indent="0">
              <a:spcBef>
                <a:spcPts val="0"/>
              </a:spcBef>
              <a:buFont typeface="Wingdings" pitchFamily="2" charset="2"/>
              <a:buNone/>
              <a:defRPr/>
            </a:pPr>
            <a:endParaRPr lang="en-US" altLang="en-US" sz="2800" dirty="0" smtClean="0">
              <a:solidFill>
                <a:srgbClr val="FFFFFF"/>
              </a:solidFill>
              <a:latin typeface="Arial" charset="0"/>
              <a:ea typeface="ＭＳ Ｐゴシック" pitchFamily="34" charset="-128"/>
              <a:cs typeface="Arial" charset="0"/>
            </a:endParaRPr>
          </a:p>
          <a:p>
            <a:pPr>
              <a:spcBef>
                <a:spcPts val="0"/>
              </a:spcBef>
              <a:defRPr/>
            </a:pPr>
            <a:r>
              <a:rPr lang="en-US" altLang="en-US" sz="4000" dirty="0" smtClean="0">
                <a:solidFill>
                  <a:srgbClr val="FFFFFF"/>
                </a:solidFill>
                <a:latin typeface="Arial" charset="0"/>
                <a:ea typeface="ＭＳ Ｐゴシック" pitchFamily="34" charset="-128"/>
                <a:cs typeface="Arial" charset="0"/>
              </a:rPr>
              <a:t>Building a LASSI Video</a:t>
            </a:r>
          </a:p>
          <a:p>
            <a:pPr marL="400050" lvl="1" indent="0">
              <a:spcBef>
                <a:spcPts val="0"/>
              </a:spcBef>
              <a:buFont typeface="Wingdings" pitchFamily="2" charset="2"/>
              <a:buNone/>
              <a:defRPr/>
            </a:pPr>
            <a:r>
              <a:rPr lang="en-US" altLang="en-US" sz="4000" dirty="0" smtClean="0">
                <a:solidFill>
                  <a:srgbClr val="FFFFFF"/>
                </a:solidFill>
                <a:latin typeface="Arial" charset="0"/>
                <a:ea typeface="ＭＳ Ｐゴシック" pitchFamily="34" charset="-128"/>
                <a:cs typeface="Arial" charset="0"/>
                <a:hlinkClick r:id="rId3" tooltip="Building a LASSI Video"/>
              </a:rPr>
              <a:t>https://www.youtube.com/watch?v=MZPCckay9_w&amp;feature=youtu.be</a:t>
            </a:r>
            <a:endParaRPr lang="en-US" altLang="en-US" sz="4000" dirty="0" smtClean="0">
              <a:solidFill>
                <a:srgbClr val="FFFFFF"/>
              </a:solidFill>
              <a:latin typeface="Arial" charset="0"/>
              <a:ea typeface="ＭＳ Ｐゴシック" pitchFamily="34" charset="-128"/>
              <a:cs typeface="Arial" charset="0"/>
            </a:endParaRPr>
          </a:p>
        </p:txBody>
      </p:sp>
      <p:sp>
        <p:nvSpPr>
          <p:cNvPr id="1843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83FE7977-AE7C-4268-9C5F-E04B871BB958}" type="slidenum">
              <a:rPr lang="en-US" altLang="en-US" sz="1400" smtClean="0"/>
              <a:pPr/>
              <a:t>16</a:t>
            </a:fld>
            <a:endParaRPr lang="en-US" altLang="en-US"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p:cNvSpPr>
          <p:nvPr>
            <p:ph type="title" idx="4294967295"/>
          </p:nvPr>
        </p:nvSpPr>
        <p:spPr>
          <a:xfrm>
            <a:off x="1828800" y="234950"/>
            <a:ext cx="6964363" cy="755650"/>
          </a:xfrm>
        </p:spPr>
        <p:txBody>
          <a:bodyPr/>
          <a:lstStyle/>
          <a:p>
            <a:r>
              <a:rPr lang="en-US" altLang="en-US" sz="4400" smtClean="0">
                <a:solidFill>
                  <a:srgbClr val="FFFFFF"/>
                </a:solidFill>
                <a:latin typeface="Arial" charset="0"/>
                <a:ea typeface="ＭＳ Ｐゴシック" pitchFamily="34" charset="-128"/>
                <a:cs typeface="Arial" charset="0"/>
              </a:rPr>
              <a:t>Resources</a:t>
            </a:r>
          </a:p>
        </p:txBody>
      </p:sp>
      <p:sp>
        <p:nvSpPr>
          <p:cNvPr id="19458" name="Rectangle 3" descr="Slide is titled &quot;Resources&quot; and includes links to webpages." title="Rectangle surrounding slide"/>
          <p:cNvSpPr>
            <a:spLocks noChangeArrowheads="1"/>
          </p:cNvSpPr>
          <p:nvPr/>
        </p:nvSpPr>
        <p:spPr bwMode="auto">
          <a:xfrm>
            <a:off x="0" y="0"/>
            <a:ext cx="9144000" cy="6858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endParaRPr lang="en-US" altLang="en-US"/>
          </a:p>
        </p:txBody>
      </p:sp>
      <p:sp>
        <p:nvSpPr>
          <p:cNvPr id="28675" name="Content Placeholder 2"/>
          <p:cNvSpPr>
            <a:spLocks noGrp="1"/>
          </p:cNvSpPr>
          <p:nvPr>
            <p:ph idx="4294967295"/>
          </p:nvPr>
        </p:nvSpPr>
        <p:spPr>
          <a:xfrm>
            <a:off x="0" y="1447800"/>
            <a:ext cx="9144000" cy="5029200"/>
          </a:xfrm>
        </p:spPr>
        <p:txBody>
          <a:bodyPr/>
          <a:lstStyle/>
          <a:p>
            <a:pPr marL="0" indent="0">
              <a:spcBef>
                <a:spcPts val="0"/>
              </a:spcBef>
              <a:spcAft>
                <a:spcPts val="0"/>
              </a:spcAft>
              <a:buFontTx/>
              <a:buNone/>
              <a:defRPr/>
            </a:pPr>
            <a:r>
              <a:rPr lang="en-US" altLang="en-US" sz="1800" b="1" dirty="0" smtClean="0">
                <a:solidFill>
                  <a:schemeClr val="accent5">
                    <a:lumMod val="20000"/>
                    <a:lumOff val="80000"/>
                  </a:schemeClr>
                </a:solidFill>
                <a:latin typeface="Arial" pitchFamily="34" charset="0"/>
                <a:ea typeface="ＭＳ Ｐゴシック" pitchFamily="34" charset="-128"/>
                <a:cs typeface="Arial" pitchFamily="34" charset="0"/>
              </a:rPr>
              <a:t>California Department of Education Special Education CCSS Website</a:t>
            </a:r>
          </a:p>
          <a:p>
            <a:pPr marL="0" indent="0">
              <a:spcBef>
                <a:spcPts val="0"/>
              </a:spcBef>
              <a:spcAft>
                <a:spcPts val="0"/>
              </a:spcAft>
              <a:buFontTx/>
              <a:buNone/>
              <a:defRPr/>
            </a:pPr>
            <a:r>
              <a:rPr lang="en-US" altLang="en-US" sz="1800" dirty="0" smtClean="0">
                <a:solidFill>
                  <a:schemeClr val="accent5">
                    <a:lumMod val="20000"/>
                    <a:lumOff val="80000"/>
                  </a:schemeClr>
                </a:solidFill>
                <a:latin typeface="Arial" pitchFamily="34" charset="0"/>
                <a:ea typeface="ＭＳ Ｐゴシック" pitchFamily="34" charset="-128"/>
                <a:cs typeface="Arial" pitchFamily="34" charset="0"/>
                <a:hlinkClick r:id="rId3" tooltip="California Department of Education Special Education CCSS Website"/>
              </a:rPr>
              <a:t>http://www.cde.ca.gov/sp/se/cc</a:t>
            </a:r>
            <a:r>
              <a:rPr lang="en-US" altLang="en-US" sz="1800" dirty="0" smtClean="0">
                <a:solidFill>
                  <a:schemeClr val="accent5">
                    <a:lumMod val="20000"/>
                    <a:lumOff val="80000"/>
                  </a:schemeClr>
                </a:solidFill>
                <a:latin typeface="Arial" pitchFamily="34" charset="0"/>
                <a:ea typeface="ＭＳ Ｐゴシック" pitchFamily="34" charset="-128"/>
                <a:cs typeface="Arial" pitchFamily="34" charset="0"/>
                <a:hlinkClick r:id="rId3"/>
              </a:rPr>
              <a:t>/</a:t>
            </a:r>
            <a:endParaRPr lang="en-US" altLang="en-US" sz="1800" dirty="0" smtClean="0">
              <a:solidFill>
                <a:schemeClr val="accent5">
                  <a:lumMod val="20000"/>
                  <a:lumOff val="80000"/>
                </a:schemeClr>
              </a:solidFill>
              <a:latin typeface="Arial" pitchFamily="34" charset="0"/>
              <a:ea typeface="ＭＳ Ｐゴシック" pitchFamily="34" charset="-128"/>
              <a:cs typeface="Arial" pitchFamily="34" charset="0"/>
            </a:endParaRPr>
          </a:p>
          <a:p>
            <a:pPr marL="0" indent="0">
              <a:spcBef>
                <a:spcPts val="0"/>
              </a:spcBef>
              <a:spcAft>
                <a:spcPts val="0"/>
              </a:spcAft>
              <a:buClr>
                <a:schemeClr val="tx2">
                  <a:lumMod val="50000"/>
                </a:schemeClr>
              </a:buClr>
              <a:buFont typeface="Wingdings" pitchFamily="2" charset="2"/>
              <a:buNone/>
              <a:defRPr/>
            </a:pPr>
            <a:r>
              <a:rPr lang="en-US" sz="1800" dirty="0">
                <a:latin typeface="Arial" panose="020B0604020202020204" pitchFamily="34" charset="0"/>
                <a:cs typeface="Arial" panose="020B0604020202020204" pitchFamily="34" charset="0"/>
              </a:rPr>
              <a:t>CCSS and related assessment consortia </a:t>
            </a:r>
            <a:r>
              <a:rPr lang="en-US" sz="1800" dirty="0" smtClean="0">
                <a:latin typeface="Arial" panose="020B0604020202020204" pitchFamily="34" charset="0"/>
                <a:cs typeface="Arial" panose="020B0604020202020204" pitchFamily="34" charset="0"/>
              </a:rPr>
              <a:t>work</a:t>
            </a:r>
            <a:endParaRPr lang="en-US" sz="1800" b="1" dirty="0" smtClean="0">
              <a:latin typeface="Arial" panose="020B0604020202020204" pitchFamily="34" charset="0"/>
              <a:cs typeface="Arial" panose="020B0604020202020204" pitchFamily="34" charset="0"/>
            </a:endParaRPr>
          </a:p>
          <a:p>
            <a:pPr marL="0" indent="0">
              <a:spcBef>
                <a:spcPts val="0"/>
              </a:spcBef>
              <a:spcAft>
                <a:spcPts val="0"/>
              </a:spcAft>
              <a:buClr>
                <a:schemeClr val="tx2">
                  <a:lumMod val="50000"/>
                </a:schemeClr>
              </a:buClr>
              <a:buFont typeface="Wingdings" pitchFamily="2" charset="2"/>
              <a:buNone/>
              <a:defRPr/>
            </a:pPr>
            <a:endParaRPr lang="en-US" sz="1800" b="1" dirty="0" smtClean="0">
              <a:solidFill>
                <a:schemeClr val="accent5">
                  <a:lumMod val="20000"/>
                  <a:lumOff val="80000"/>
                </a:schemeClr>
              </a:solidFill>
              <a:latin typeface="Arial" panose="020B0604020202020204" pitchFamily="34" charset="0"/>
              <a:cs typeface="Arial" panose="020B0604020202020204" pitchFamily="34" charset="0"/>
            </a:endParaRPr>
          </a:p>
          <a:p>
            <a:pPr marL="0" indent="0">
              <a:spcBef>
                <a:spcPts val="0"/>
              </a:spcBef>
              <a:spcAft>
                <a:spcPts val="0"/>
              </a:spcAft>
              <a:buClr>
                <a:schemeClr val="tx2">
                  <a:lumMod val="50000"/>
                </a:schemeClr>
              </a:buClr>
              <a:buFont typeface="Wingdings" pitchFamily="2" charset="2"/>
              <a:buNone/>
              <a:defRPr/>
            </a:pPr>
            <a:r>
              <a:rPr lang="en-US" sz="1800" b="1" dirty="0" smtClean="0">
                <a:solidFill>
                  <a:schemeClr val="accent5">
                    <a:lumMod val="20000"/>
                    <a:lumOff val="80000"/>
                  </a:schemeClr>
                </a:solidFill>
                <a:latin typeface="Arial" panose="020B0604020202020204" pitchFamily="34" charset="0"/>
                <a:cs typeface="Arial" panose="020B0604020202020204" pitchFamily="34" charset="0"/>
              </a:rPr>
              <a:t>Diving </a:t>
            </a:r>
            <a:r>
              <a:rPr lang="en-US" sz="1800" b="1" dirty="0">
                <a:solidFill>
                  <a:schemeClr val="accent5">
                    <a:lumMod val="20000"/>
                    <a:lumOff val="80000"/>
                  </a:schemeClr>
                </a:solidFill>
                <a:latin typeface="Arial" panose="020B0604020202020204" pitchFamily="34" charset="0"/>
                <a:cs typeface="Arial" panose="020B0604020202020204" pitchFamily="34" charset="0"/>
              </a:rPr>
              <a:t>Deeper into aligning IEPs to the CCSS Symposium  </a:t>
            </a:r>
            <a:r>
              <a:rPr lang="en-US" sz="1800" dirty="0" smtClean="0">
                <a:latin typeface="Arial" panose="020B0604020202020204" pitchFamily="34" charset="0"/>
                <a:cs typeface="Arial" panose="020B0604020202020204" pitchFamily="34" charset="0"/>
                <a:hlinkClick r:id="rId4" tooltip="CCSS archived sessions and training materials"/>
              </a:rPr>
              <a:t>http</a:t>
            </a:r>
            <a:r>
              <a:rPr lang="en-US" sz="1800" dirty="0">
                <a:latin typeface="Arial" panose="020B0604020202020204" pitchFamily="34" charset="0"/>
                <a:cs typeface="Arial" panose="020B0604020202020204" pitchFamily="34" charset="0"/>
                <a:hlinkClick r:id="rId4" tooltip="CCSS archived sessions and training materials"/>
              </a:rPr>
              <a:t>://cde.videossc.com/archives/032114</a:t>
            </a:r>
            <a:r>
              <a:rPr lang="en-US" sz="1800" dirty="0" smtClean="0">
                <a:latin typeface="Arial" panose="020B0604020202020204" pitchFamily="34" charset="0"/>
                <a:cs typeface="Arial" panose="020B0604020202020204" pitchFamily="34" charset="0"/>
                <a:hlinkClick r:id="rId4"/>
              </a:rPr>
              <a:t>/</a:t>
            </a:r>
            <a:endParaRPr lang="en-US" sz="1800" dirty="0">
              <a:latin typeface="Arial" panose="020B0604020202020204" pitchFamily="34" charset="0"/>
              <a:cs typeface="Arial" panose="020B0604020202020204" pitchFamily="34" charset="0"/>
            </a:endParaRPr>
          </a:p>
          <a:p>
            <a:pPr marL="0" indent="0">
              <a:spcBef>
                <a:spcPts val="0"/>
              </a:spcBef>
              <a:spcAft>
                <a:spcPts val="0"/>
              </a:spcAft>
              <a:buClr>
                <a:schemeClr val="tx2">
                  <a:lumMod val="50000"/>
                </a:schemeClr>
              </a:buClr>
              <a:buFont typeface="Wingdings" pitchFamily="2" charset="2"/>
              <a:buNone/>
              <a:defRPr/>
            </a:pPr>
            <a:r>
              <a:rPr lang="en-US" sz="1800" dirty="0" smtClean="0">
                <a:latin typeface="Arial" panose="020B0604020202020204" pitchFamily="34" charset="0"/>
                <a:cs typeface="Arial" panose="020B0604020202020204" pitchFamily="34" charset="0"/>
              </a:rPr>
              <a:t>CCSSS archived sessions and training materials</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endParaRPr lang="en-US" altLang="en-US" sz="1800" dirty="0">
              <a:solidFill>
                <a:schemeClr val="accent3">
                  <a:lumMod val="10000"/>
                </a:schemeClr>
              </a:solidFill>
              <a:latin typeface="Arial" panose="020B0604020202020204" pitchFamily="34" charset="0"/>
              <a:cs typeface="Arial" panose="020B0604020202020204" pitchFamily="34" charset="0"/>
            </a:endParaRPr>
          </a:p>
          <a:p>
            <a:pPr marL="0" indent="0">
              <a:spcBef>
                <a:spcPts val="0"/>
              </a:spcBef>
              <a:spcAft>
                <a:spcPts val="0"/>
              </a:spcAft>
              <a:buFont typeface="Wingdings" pitchFamily="2" charset="2"/>
              <a:buNone/>
              <a:defRPr/>
            </a:pPr>
            <a:r>
              <a:rPr lang="en-US" sz="1800" b="1" dirty="0" smtClean="0">
                <a:solidFill>
                  <a:schemeClr val="accent5">
                    <a:lumMod val="20000"/>
                    <a:lumOff val="80000"/>
                  </a:schemeClr>
                </a:solidFill>
                <a:latin typeface="Arial" panose="020B0604020202020204" pitchFamily="34" charset="0"/>
                <a:cs typeface="Arial" panose="020B0604020202020204" pitchFamily="34" charset="0"/>
              </a:rPr>
              <a:t>Aligning IEPs to the CCSS Administrator, teacher, parent and student handouts</a:t>
            </a:r>
          </a:p>
          <a:p>
            <a:pPr marL="0" indent="0">
              <a:spcBef>
                <a:spcPts val="0"/>
              </a:spcBef>
              <a:spcAft>
                <a:spcPts val="0"/>
              </a:spcAft>
              <a:buFont typeface="Wingdings" pitchFamily="2" charset="2"/>
              <a:buNone/>
              <a:defRPr/>
            </a:pPr>
            <a:r>
              <a:rPr lang="en-US" sz="1800" u="sng" dirty="0" smtClean="0">
                <a:latin typeface="Arial" panose="020B0604020202020204" pitchFamily="34" charset="0"/>
                <a:cs typeface="Arial" panose="020B0604020202020204" pitchFamily="34" charset="0"/>
                <a:hlinkClick r:id="rId3" tooltip="CCSS Administrator, teacher, parent, and student handouts and aligning IEPS"/>
              </a:rPr>
              <a:t>http://www.cde.ca.gov/sp/se/cc</a:t>
            </a:r>
            <a:r>
              <a:rPr lang="en-US" sz="1800" u="sng" dirty="0" smtClean="0">
                <a:latin typeface="Arial" panose="020B0604020202020204" pitchFamily="34" charset="0"/>
                <a:cs typeface="Arial" panose="020B0604020202020204" pitchFamily="34" charset="0"/>
                <a:hlinkClick r:id="rId3"/>
              </a:rPr>
              <a:t>/</a:t>
            </a:r>
            <a:endParaRPr lang="en-US" altLang="en-US" sz="1800" dirty="0" smtClean="0">
              <a:latin typeface="Arial" panose="020B0604020202020204" pitchFamily="34" charset="0"/>
              <a:cs typeface="Arial" panose="020B0604020202020204" pitchFamily="34" charset="0"/>
            </a:endParaRPr>
          </a:p>
          <a:p>
            <a:pPr marL="0" indent="0">
              <a:spcBef>
                <a:spcPts val="0"/>
              </a:spcBef>
              <a:spcAft>
                <a:spcPts val="0"/>
              </a:spcAft>
              <a:buFontTx/>
              <a:buNone/>
              <a:defRPr/>
            </a:pPr>
            <a:r>
              <a:rPr lang="en-US" altLang="en-US" sz="1800" dirty="0" smtClean="0">
                <a:latin typeface="Arial" pitchFamily="34" charset="0"/>
                <a:ea typeface="ＭＳ Ｐゴシック" pitchFamily="34" charset="-128"/>
                <a:cs typeface="Arial" pitchFamily="34" charset="0"/>
              </a:rPr>
              <a:t>These one page handouts are translated </a:t>
            </a:r>
            <a:r>
              <a:rPr lang="en-US" altLang="en-US" sz="1800" dirty="0">
                <a:latin typeface="Arial" pitchFamily="34" charset="0"/>
                <a:ea typeface="ＭＳ Ｐゴシック" pitchFamily="34" charset="-128"/>
                <a:cs typeface="Arial" pitchFamily="34" charset="0"/>
              </a:rPr>
              <a:t>into English and </a:t>
            </a:r>
            <a:r>
              <a:rPr lang="en-US" altLang="en-US" sz="1800" dirty="0" smtClean="0">
                <a:latin typeface="Arial" pitchFamily="34" charset="0"/>
                <a:ea typeface="ＭＳ Ｐゴシック" pitchFamily="34" charset="-128"/>
                <a:cs typeface="Arial" pitchFamily="34" charset="0"/>
              </a:rPr>
              <a:t>Spanish</a:t>
            </a:r>
            <a:endParaRPr lang="en-US" altLang="en-US" sz="1800" dirty="0">
              <a:latin typeface="Arial" pitchFamily="34" charset="0"/>
              <a:ea typeface="ＭＳ Ｐゴシック" pitchFamily="34" charset="-128"/>
              <a:cs typeface="Arial" pitchFamily="34" charset="0"/>
            </a:endParaRPr>
          </a:p>
          <a:p>
            <a:pPr marL="0" indent="0">
              <a:spcBef>
                <a:spcPts val="0"/>
              </a:spcBef>
              <a:spcAft>
                <a:spcPts val="0"/>
              </a:spcAft>
              <a:buFontTx/>
              <a:buNone/>
              <a:defRPr/>
            </a:pPr>
            <a:endParaRPr lang="en-US" altLang="en-US" sz="1800" b="1" dirty="0" smtClean="0">
              <a:solidFill>
                <a:schemeClr val="accent5">
                  <a:lumMod val="20000"/>
                  <a:lumOff val="80000"/>
                </a:schemeClr>
              </a:solidFill>
              <a:latin typeface="Arial" pitchFamily="34" charset="0"/>
              <a:ea typeface="ＭＳ Ｐゴシック" pitchFamily="34" charset="-128"/>
              <a:cs typeface="Arial" pitchFamily="34" charset="0"/>
            </a:endParaRPr>
          </a:p>
          <a:p>
            <a:pPr marL="0" indent="0">
              <a:spcBef>
                <a:spcPts val="0"/>
              </a:spcBef>
              <a:spcAft>
                <a:spcPts val="0"/>
              </a:spcAft>
              <a:buFontTx/>
              <a:buNone/>
              <a:defRPr/>
            </a:pPr>
            <a:r>
              <a:rPr lang="en-US" altLang="en-US" sz="1800" b="1" dirty="0" smtClean="0">
                <a:solidFill>
                  <a:schemeClr val="accent5">
                    <a:lumMod val="20000"/>
                    <a:lumOff val="80000"/>
                  </a:schemeClr>
                </a:solidFill>
                <a:latin typeface="Arial" pitchFamily="34" charset="0"/>
                <a:ea typeface="ＭＳ Ｐゴシック" pitchFamily="34" charset="-128"/>
                <a:cs typeface="Arial" pitchFamily="34" charset="0"/>
              </a:rPr>
              <a:t>NCSC Wiki: Resource Materials</a:t>
            </a:r>
          </a:p>
          <a:p>
            <a:pPr marL="0" indent="0">
              <a:spcBef>
                <a:spcPts val="0"/>
              </a:spcBef>
              <a:spcAft>
                <a:spcPts val="0"/>
              </a:spcAft>
              <a:buFontTx/>
              <a:buNone/>
              <a:defRPr/>
            </a:pPr>
            <a:r>
              <a:rPr lang="en-US" altLang="en-US" sz="1800" dirty="0" smtClean="0">
                <a:solidFill>
                  <a:schemeClr val="accent5">
                    <a:lumMod val="20000"/>
                    <a:lumOff val="80000"/>
                  </a:schemeClr>
                </a:solidFill>
                <a:latin typeface="Arial" pitchFamily="34" charset="0"/>
                <a:ea typeface="ＭＳ Ｐゴシック" pitchFamily="34" charset="-128"/>
                <a:cs typeface="Arial" pitchFamily="34" charset="0"/>
                <a:hlinkClick r:id="rId5" tooltip="NCSC Instructional Resource Materials"/>
              </a:rPr>
              <a:t>https://wiki.ncscpartners.org/mediawiki/index.php/Instructional_Resources</a:t>
            </a:r>
            <a:r>
              <a:rPr lang="en-US" altLang="en-US" sz="1800" dirty="0" smtClean="0">
                <a:solidFill>
                  <a:schemeClr val="accent5">
                    <a:lumMod val="20000"/>
                    <a:lumOff val="80000"/>
                  </a:schemeClr>
                </a:solidFill>
                <a:latin typeface="Arial" pitchFamily="34" charset="0"/>
                <a:ea typeface="ＭＳ Ｐゴシック" pitchFamily="34" charset="-128"/>
                <a:cs typeface="Arial" pitchFamily="34" charset="0"/>
              </a:rPr>
              <a:t/>
            </a:r>
            <a:br>
              <a:rPr lang="en-US" altLang="en-US" sz="1800" dirty="0" smtClean="0">
                <a:solidFill>
                  <a:schemeClr val="accent5">
                    <a:lumMod val="20000"/>
                    <a:lumOff val="80000"/>
                  </a:schemeClr>
                </a:solidFill>
                <a:latin typeface="Arial" pitchFamily="34" charset="0"/>
                <a:ea typeface="ＭＳ Ｐゴシック" pitchFamily="34" charset="-128"/>
                <a:cs typeface="Arial" pitchFamily="34" charset="0"/>
              </a:rPr>
            </a:br>
            <a:r>
              <a:rPr lang="en-US" altLang="en-US" sz="1800" dirty="0" smtClean="0">
                <a:latin typeface="Arial" pitchFamily="34" charset="0"/>
                <a:ea typeface="ＭＳ Ｐゴシック" pitchFamily="34" charset="-128"/>
                <a:cs typeface="Arial" pitchFamily="34" charset="0"/>
              </a:rPr>
              <a:t>Hosts the materials needed to deliver instruction aligned to the CCSS</a:t>
            </a:r>
          </a:p>
          <a:p>
            <a:pPr marL="0" indent="0">
              <a:spcBef>
                <a:spcPts val="0"/>
              </a:spcBef>
              <a:spcAft>
                <a:spcPts val="0"/>
              </a:spcAft>
              <a:buFontTx/>
              <a:buNone/>
              <a:defRPr/>
            </a:pPr>
            <a:endParaRPr lang="en-US" altLang="en-US" sz="1800" dirty="0" smtClean="0">
              <a:solidFill>
                <a:schemeClr val="accent5">
                  <a:lumMod val="20000"/>
                  <a:lumOff val="80000"/>
                </a:schemeClr>
              </a:solidFill>
              <a:latin typeface="Arial" pitchFamily="34" charset="0"/>
              <a:ea typeface="ＭＳ Ｐゴシック" pitchFamily="34" charset="-128"/>
              <a:cs typeface="Arial" pitchFamily="34" charset="0"/>
            </a:endParaRPr>
          </a:p>
          <a:p>
            <a:pPr marL="0" indent="0">
              <a:spcBef>
                <a:spcPts val="0"/>
              </a:spcBef>
              <a:spcAft>
                <a:spcPts val="0"/>
              </a:spcAft>
              <a:buFontTx/>
              <a:buNone/>
              <a:defRPr/>
            </a:pPr>
            <a:r>
              <a:rPr lang="en-US" altLang="en-US" sz="1800" b="1" dirty="0" smtClean="0">
                <a:solidFill>
                  <a:schemeClr val="accent5">
                    <a:lumMod val="20000"/>
                    <a:lumOff val="80000"/>
                  </a:schemeClr>
                </a:solidFill>
                <a:latin typeface="Arial" pitchFamily="34" charset="0"/>
                <a:ea typeface="ＭＳ Ｐゴシック" pitchFamily="34" charset="-128"/>
                <a:cs typeface="Arial" pitchFamily="34" charset="0"/>
              </a:rPr>
              <a:t>NCSC Presentations </a:t>
            </a:r>
          </a:p>
          <a:p>
            <a:pPr marL="0" indent="0">
              <a:spcBef>
                <a:spcPts val="0"/>
              </a:spcBef>
              <a:spcAft>
                <a:spcPts val="0"/>
              </a:spcAft>
              <a:buFontTx/>
              <a:buNone/>
              <a:defRPr/>
            </a:pPr>
            <a:r>
              <a:rPr lang="en-US" altLang="en-US" sz="1800" u="sng" dirty="0" smtClean="0">
                <a:solidFill>
                  <a:schemeClr val="accent5">
                    <a:lumMod val="20000"/>
                    <a:lumOff val="80000"/>
                  </a:schemeClr>
                </a:solidFill>
                <a:latin typeface="Arial" pitchFamily="34" charset="0"/>
                <a:ea typeface="ＭＳ Ｐゴシック" pitchFamily="34" charset="-128"/>
                <a:cs typeface="Arial" pitchFamily="34" charset="0"/>
                <a:hlinkClick r:id="rId6" tooltip="NCSC Presentations"/>
              </a:rPr>
              <a:t>http://www.ncscpartners.org/resources-cop-presentations</a:t>
            </a:r>
            <a:r>
              <a:rPr lang="en-US" altLang="en-US" sz="1800" dirty="0" smtClean="0">
                <a:solidFill>
                  <a:schemeClr val="accent5">
                    <a:lumMod val="20000"/>
                    <a:lumOff val="80000"/>
                  </a:schemeClr>
                </a:solidFill>
                <a:latin typeface="Arial" pitchFamily="34" charset="0"/>
                <a:ea typeface="ＭＳ Ｐゴシック" pitchFamily="34" charset="-128"/>
                <a:cs typeface="Arial" pitchFamily="34" charset="0"/>
                <a:hlinkClick r:id="rId6" tooltip="NCSC Presentations"/>
              </a:rPr>
              <a:t> </a:t>
            </a:r>
            <a:endParaRPr lang="en-US" altLang="en-US" sz="1800" dirty="0" smtClean="0">
              <a:solidFill>
                <a:schemeClr val="accent5">
                  <a:lumMod val="20000"/>
                  <a:lumOff val="80000"/>
                </a:schemeClr>
              </a:solidFill>
              <a:latin typeface="Arial" pitchFamily="34" charset="0"/>
              <a:ea typeface="ＭＳ Ｐゴシック" pitchFamily="34" charset="-128"/>
              <a:cs typeface="Arial" pitchFamily="34" charset="0"/>
            </a:endParaRPr>
          </a:p>
          <a:p>
            <a:pPr marL="0" indent="0">
              <a:spcBef>
                <a:spcPts val="0"/>
              </a:spcBef>
              <a:spcAft>
                <a:spcPts val="0"/>
              </a:spcAft>
              <a:buFontTx/>
              <a:buNone/>
              <a:defRPr/>
            </a:pPr>
            <a:r>
              <a:rPr lang="en-US" altLang="en-US" sz="1800" dirty="0" smtClean="0">
                <a:latin typeface="Arial" pitchFamily="34" charset="0"/>
                <a:ea typeface="ＭＳ Ｐゴシック" pitchFamily="34" charset="-128"/>
                <a:cs typeface="Arial" pitchFamily="34" charset="0"/>
              </a:rPr>
              <a:t>Content resources, model curricula, and other tools housed on the NCSC Wiki page</a:t>
            </a:r>
          </a:p>
        </p:txBody>
      </p:sp>
      <p:sp>
        <p:nvSpPr>
          <p:cNvPr id="1946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C6435732-A0D2-4C2F-9563-0DCB4F23161C}" type="slidenum">
              <a:rPr lang="en-US" altLang="en-US" sz="1400" smtClean="0"/>
              <a:pPr/>
              <a:t>17</a:t>
            </a:fld>
            <a:endParaRPr lang="en-US" altLang="en-US" sz="14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819400"/>
            <a:ext cx="8382000" cy="1143000"/>
          </a:xfrm>
        </p:spPr>
        <p:txBody>
          <a:bodyPr/>
          <a:lstStyle/>
          <a:p>
            <a:pPr algn="ctr">
              <a:defRPr/>
            </a:pPr>
            <a:r>
              <a:rPr lang="en-US" altLang="en-US" dirty="0" smtClean="0">
                <a:solidFill>
                  <a:schemeClr val="accent5">
                    <a:lumMod val="20000"/>
                    <a:lumOff val="80000"/>
                  </a:schemeClr>
                </a:solidFill>
                <a:ea typeface="ＭＳ Ｐゴシック" pitchFamily="34" charset="-128"/>
              </a:rPr>
              <a:t>Questions?</a:t>
            </a:r>
          </a:p>
        </p:txBody>
      </p:sp>
      <p:sp>
        <p:nvSpPr>
          <p:cNvPr id="2048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86D11080-78B1-4DFB-BE59-4418E206B960}" type="slidenum">
              <a:rPr lang="en-US" altLang="en-US" sz="1400" smtClean="0"/>
              <a:pPr/>
              <a:t>18</a:t>
            </a:fld>
            <a:endParaRPr lang="en-US" alt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4000" smtClean="0">
                <a:solidFill>
                  <a:srgbClr val="FFFFFF"/>
                </a:solidFill>
                <a:latin typeface="Arial" charset="0"/>
                <a:ea typeface="ＭＳ Ｐゴシック" pitchFamily="34" charset="-128"/>
                <a:cs typeface="Arial" charset="0"/>
              </a:rPr>
              <a:t>Contact Information</a:t>
            </a:r>
          </a:p>
        </p:txBody>
      </p:sp>
      <p:sp>
        <p:nvSpPr>
          <p:cNvPr id="21507" name="Content Placeholder 2"/>
          <p:cNvSpPr>
            <a:spLocks noGrp="1"/>
          </p:cNvSpPr>
          <p:nvPr>
            <p:ph idx="1"/>
          </p:nvPr>
        </p:nvSpPr>
        <p:spPr>
          <a:xfrm>
            <a:off x="457200" y="1524000"/>
            <a:ext cx="8305800" cy="5075238"/>
          </a:xfrm>
        </p:spPr>
        <p:txBody>
          <a:bodyPr/>
          <a:lstStyle/>
          <a:p>
            <a:pPr marL="0" indent="1588" algn="ctr">
              <a:spcBef>
                <a:spcPct val="0"/>
              </a:spcBef>
              <a:buFontTx/>
              <a:buNone/>
            </a:pPr>
            <a:r>
              <a:rPr lang="en-US" altLang="en-US" smtClean="0">
                <a:ea typeface="ＭＳ Ｐゴシック" pitchFamily="34" charset="-128"/>
              </a:rPr>
              <a:t>Kristen Brown, Ph.D.</a:t>
            </a:r>
          </a:p>
          <a:p>
            <a:pPr marL="0" indent="1588" algn="ctr">
              <a:spcBef>
                <a:spcPct val="0"/>
              </a:spcBef>
              <a:buFontTx/>
              <a:buNone/>
            </a:pPr>
            <a:r>
              <a:rPr lang="en-US" altLang="en-US" smtClean="0">
                <a:ea typeface="ＭＳ Ｐゴシック" pitchFamily="34" charset="-128"/>
              </a:rPr>
              <a:t>Project READ Project Director</a:t>
            </a:r>
          </a:p>
          <a:p>
            <a:pPr marL="0" indent="1588" algn="ctr">
              <a:spcBef>
                <a:spcPct val="0"/>
              </a:spcBef>
              <a:buFontTx/>
              <a:buNone/>
            </a:pPr>
            <a:r>
              <a:rPr lang="en-US" altLang="en-US" smtClean="0">
                <a:ea typeface="ＭＳ Ｐゴシック" pitchFamily="34" charset="-128"/>
              </a:rPr>
              <a:t>Common Core State Standards and Assessment Consultant </a:t>
            </a:r>
          </a:p>
          <a:p>
            <a:pPr marL="0" indent="1588" algn="ctr">
              <a:spcBef>
                <a:spcPct val="0"/>
              </a:spcBef>
              <a:buFontTx/>
              <a:buNone/>
            </a:pPr>
            <a:r>
              <a:rPr lang="en-US" altLang="en-US" smtClean="0">
                <a:ea typeface="ＭＳ Ｐゴシック" pitchFamily="34" charset="-128"/>
              </a:rPr>
              <a:t>Special Education Division</a:t>
            </a:r>
          </a:p>
          <a:p>
            <a:pPr marL="0" indent="1588" algn="ctr">
              <a:spcBef>
                <a:spcPct val="0"/>
              </a:spcBef>
              <a:buFontTx/>
              <a:buNone/>
            </a:pPr>
            <a:r>
              <a:rPr lang="en-US" altLang="en-US" smtClean="0">
                <a:ea typeface="ＭＳ Ｐゴシック" pitchFamily="34" charset="-128"/>
              </a:rPr>
              <a:t>California Department of Education</a:t>
            </a:r>
          </a:p>
          <a:p>
            <a:pPr marL="0" indent="1588" algn="ctr">
              <a:spcBef>
                <a:spcPct val="0"/>
              </a:spcBef>
              <a:buFontTx/>
              <a:buNone/>
            </a:pPr>
            <a:r>
              <a:rPr lang="en-US" altLang="en-US" smtClean="0">
                <a:ea typeface="ＭＳ Ｐゴシック" pitchFamily="34" charset="-128"/>
              </a:rPr>
              <a:t>Telephone: (916) 445-1064</a:t>
            </a:r>
          </a:p>
          <a:p>
            <a:pPr marL="0" indent="1588" algn="ctr">
              <a:spcBef>
                <a:spcPct val="0"/>
              </a:spcBef>
              <a:buFontTx/>
              <a:buNone/>
            </a:pPr>
            <a:r>
              <a:rPr lang="en-US" altLang="en-US" smtClean="0">
                <a:ea typeface="ＭＳ Ｐゴシック" pitchFamily="34" charset="-128"/>
              </a:rPr>
              <a:t>E-mail: </a:t>
            </a:r>
            <a:r>
              <a:rPr lang="en-US" altLang="en-US" smtClean="0">
                <a:ea typeface="ＭＳ Ｐゴシック" pitchFamily="34" charset="-128"/>
                <a:hlinkClick r:id="rId3"/>
              </a:rPr>
              <a:t>kbrown@cde.ca.gov</a:t>
            </a:r>
            <a:endParaRPr lang="en-US" altLang="en-US" smtClean="0">
              <a:ea typeface="ＭＳ Ｐゴシック" pitchFamily="34" charset="-128"/>
            </a:endParaRPr>
          </a:p>
          <a:p>
            <a:pPr marL="0" indent="1588" algn="ctr">
              <a:spcBef>
                <a:spcPct val="0"/>
              </a:spcBef>
              <a:buFontTx/>
              <a:buNone/>
            </a:pPr>
            <a:endParaRPr lang="en-US" altLang="en-US" smtClean="0">
              <a:ea typeface="ＭＳ Ｐゴシック" pitchFamily="34" charset="-128"/>
            </a:endParaRPr>
          </a:p>
          <a:p>
            <a:pPr marL="0" indent="1588" algn="ctr">
              <a:spcBef>
                <a:spcPct val="0"/>
              </a:spcBef>
              <a:buFontTx/>
              <a:buNone/>
            </a:pPr>
            <a:r>
              <a:rPr lang="en-US" altLang="en-US" smtClean="0">
                <a:ea typeface="ＭＳ Ｐゴシック" pitchFamily="34" charset="-128"/>
              </a:rPr>
              <a:t>Jodi Fortney</a:t>
            </a:r>
          </a:p>
          <a:p>
            <a:pPr marL="0" indent="1588" algn="ctr">
              <a:spcBef>
                <a:spcPct val="0"/>
              </a:spcBef>
              <a:buFontTx/>
              <a:buNone/>
            </a:pPr>
            <a:r>
              <a:rPr lang="en-US" altLang="en-US" smtClean="0">
                <a:ea typeface="ＭＳ Ｐゴシック" pitchFamily="34" charset="-128"/>
              </a:rPr>
              <a:t>Special Education High School Teacher</a:t>
            </a:r>
          </a:p>
          <a:p>
            <a:pPr marL="0" indent="1588" algn="ctr">
              <a:spcBef>
                <a:spcPct val="0"/>
              </a:spcBef>
              <a:buFontTx/>
              <a:buNone/>
            </a:pPr>
            <a:r>
              <a:rPr lang="en-US" altLang="en-US" smtClean="0">
                <a:ea typeface="ＭＳ Ｐゴシック" pitchFamily="34" charset="-128"/>
              </a:rPr>
              <a:t>Tulare County Office of Education</a:t>
            </a:r>
          </a:p>
          <a:p>
            <a:pPr marL="0" indent="1588" algn="ctr">
              <a:spcBef>
                <a:spcPct val="0"/>
              </a:spcBef>
              <a:buFontTx/>
              <a:buNone/>
            </a:pPr>
            <a:r>
              <a:rPr lang="en-US" altLang="en-US" smtClean="0">
                <a:ea typeface="ＭＳ Ｐゴシック" pitchFamily="34" charset="-128"/>
              </a:rPr>
              <a:t>E-mail: </a:t>
            </a:r>
            <a:r>
              <a:rPr lang="en-US" altLang="en-US" smtClean="0">
                <a:ea typeface="ＭＳ Ｐゴシック" pitchFamily="34" charset="-128"/>
                <a:hlinkClick r:id="rId4"/>
              </a:rPr>
              <a:t>jodif@tcoe.org</a:t>
            </a:r>
            <a:endParaRPr lang="en-US" altLang="en-US" smtClean="0">
              <a:ea typeface="ＭＳ Ｐゴシック" pitchFamily="34" charset="-128"/>
            </a:endParaRPr>
          </a:p>
          <a:p>
            <a:pPr marL="0" indent="1588" algn="ctr">
              <a:spcBef>
                <a:spcPct val="0"/>
              </a:spcBef>
              <a:buFontTx/>
              <a:buNone/>
            </a:pPr>
            <a:endParaRPr lang="en-US" altLang="en-US" smtClean="0">
              <a:ea typeface="ＭＳ Ｐゴシック" pitchFamily="34" charset="-128"/>
            </a:endParaRPr>
          </a:p>
        </p:txBody>
      </p:sp>
      <p:sp>
        <p:nvSpPr>
          <p:cNvPr id="2150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FE9CE6E8-CCA8-4451-A95F-C20D029F49C0}" type="slidenum">
              <a:rPr lang="en-US" altLang="en-US" sz="1400" smtClean="0"/>
              <a:pPr/>
              <a:t>19</a:t>
            </a:fld>
            <a:endParaRPr lang="en-US" altLang="en-US" sz="1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altLang="en-US" sz="4000" smtClean="0">
                <a:solidFill>
                  <a:srgbClr val="FFFFFF"/>
                </a:solidFill>
                <a:latin typeface="Arial" charset="0"/>
                <a:ea typeface="ＭＳ Ｐゴシック" pitchFamily="34" charset="-128"/>
                <a:cs typeface="Arial" charset="0"/>
              </a:rPr>
              <a:t>Overview</a:t>
            </a:r>
          </a:p>
        </p:txBody>
      </p:sp>
      <p:sp>
        <p:nvSpPr>
          <p:cNvPr id="17412" name="Rectangle 3"/>
          <p:cNvSpPr>
            <a:spLocks noGrp="1" noChangeArrowheads="1"/>
          </p:cNvSpPr>
          <p:nvPr>
            <p:ph type="body" idx="1"/>
          </p:nvPr>
        </p:nvSpPr>
        <p:spPr>
          <a:xfrm>
            <a:off x="0" y="1447800"/>
            <a:ext cx="9144000" cy="5410200"/>
          </a:xfrm>
        </p:spPr>
        <p:txBody>
          <a:bodyPr/>
          <a:lstStyle/>
          <a:p>
            <a:pPr>
              <a:lnSpc>
                <a:spcPct val="90000"/>
              </a:lnSpc>
              <a:spcBef>
                <a:spcPts val="1200"/>
              </a:spcBef>
              <a:buFont typeface="Wingdings" pitchFamily="-107" charset="2"/>
              <a:buChar char="n"/>
              <a:defRPr/>
            </a:pPr>
            <a:r>
              <a:rPr lang="en-US" altLang="en-US" sz="2600" dirty="0" smtClean="0">
                <a:solidFill>
                  <a:schemeClr val="accent5">
                    <a:lumMod val="20000"/>
                    <a:lumOff val="80000"/>
                  </a:schemeClr>
                </a:solidFill>
                <a:latin typeface="Arial" panose="020B0604020202020204" pitchFamily="34" charset="0"/>
                <a:cs typeface="Arial" panose="020B0604020202020204" pitchFamily="34" charset="0"/>
              </a:rPr>
              <a:t>The Least Dangerous Assumption</a:t>
            </a:r>
          </a:p>
          <a:p>
            <a:pPr>
              <a:lnSpc>
                <a:spcPct val="90000"/>
              </a:lnSpc>
              <a:spcBef>
                <a:spcPts val="1200"/>
              </a:spcBef>
              <a:buFont typeface="Wingdings" pitchFamily="-107" charset="2"/>
              <a:buChar char="n"/>
              <a:defRPr/>
            </a:pPr>
            <a:r>
              <a:rPr lang="en-US" altLang="en-US" sz="2600" dirty="0" smtClean="0">
                <a:solidFill>
                  <a:schemeClr val="accent5">
                    <a:lumMod val="20000"/>
                    <a:lumOff val="80000"/>
                  </a:schemeClr>
                </a:solidFill>
                <a:latin typeface="Arial" panose="020B0604020202020204" pitchFamily="34" charset="0"/>
                <a:cs typeface="Arial" panose="020B0604020202020204" pitchFamily="34" charset="0"/>
              </a:rPr>
              <a:t>Essential Concepts </a:t>
            </a:r>
          </a:p>
          <a:p>
            <a:pPr lvl="1">
              <a:lnSpc>
                <a:spcPct val="90000"/>
              </a:lnSpc>
              <a:spcBef>
                <a:spcPts val="1200"/>
              </a:spcBef>
              <a:buFont typeface="Wingdings" pitchFamily="2" charset="2"/>
              <a:buChar char="§"/>
              <a:defRPr/>
            </a:pPr>
            <a:r>
              <a:rPr lang="en-US" altLang="en-US" sz="2600" dirty="0" smtClean="0">
                <a:solidFill>
                  <a:schemeClr val="accent5">
                    <a:lumMod val="20000"/>
                    <a:lumOff val="80000"/>
                  </a:schemeClr>
                </a:solidFill>
                <a:latin typeface="Arial" panose="020B0604020202020204" pitchFamily="34" charset="0"/>
                <a:cs typeface="Arial" panose="020B0604020202020204" pitchFamily="34" charset="0"/>
              </a:rPr>
              <a:t>Multi-Tiered Systems of Support (MTSS)</a:t>
            </a:r>
          </a:p>
          <a:p>
            <a:pPr>
              <a:lnSpc>
                <a:spcPct val="90000"/>
              </a:lnSpc>
              <a:spcBef>
                <a:spcPts val="1200"/>
              </a:spcBef>
              <a:buFont typeface="Wingdings" pitchFamily="-107" charset="2"/>
              <a:buChar char="n"/>
              <a:defRPr/>
            </a:pPr>
            <a:r>
              <a:rPr lang="en-US" altLang="en-US" sz="2600" dirty="0" smtClean="0">
                <a:solidFill>
                  <a:schemeClr val="accent5">
                    <a:lumMod val="20000"/>
                    <a:lumOff val="80000"/>
                  </a:schemeClr>
                </a:solidFill>
                <a:latin typeface="Arial" panose="020B0604020202020204" pitchFamily="34" charset="0"/>
                <a:cs typeface="Arial" panose="020B0604020202020204" pitchFamily="34" charset="0"/>
              </a:rPr>
              <a:t>Common Core State Standards (CCSS) </a:t>
            </a:r>
          </a:p>
          <a:p>
            <a:pPr lvl="1">
              <a:lnSpc>
                <a:spcPct val="90000"/>
              </a:lnSpc>
              <a:spcBef>
                <a:spcPts val="1200"/>
              </a:spcBef>
              <a:buFont typeface="Wingdings" pitchFamily="2" charset="2"/>
              <a:buChar char="§"/>
              <a:defRPr/>
            </a:pPr>
            <a:r>
              <a:rPr lang="en-US" altLang="en-US" sz="2600" dirty="0" smtClean="0">
                <a:solidFill>
                  <a:schemeClr val="accent5">
                    <a:lumMod val="20000"/>
                    <a:lumOff val="80000"/>
                  </a:schemeClr>
                </a:solidFill>
                <a:latin typeface="Arial" panose="020B0604020202020204" pitchFamily="34" charset="0"/>
                <a:cs typeface="Arial" panose="020B0604020202020204" pitchFamily="34" charset="0"/>
              </a:rPr>
              <a:t>Aligning Individual Educational Plans (IEPs) Activities </a:t>
            </a:r>
            <a:r>
              <a:rPr lang="en-US" altLang="en-US" sz="2600" dirty="0">
                <a:solidFill>
                  <a:schemeClr val="accent5">
                    <a:lumMod val="20000"/>
                    <a:lumOff val="80000"/>
                  </a:schemeClr>
                </a:solidFill>
                <a:latin typeface="Arial" panose="020B0604020202020204" pitchFamily="34" charset="0"/>
                <a:cs typeface="Arial" panose="020B0604020202020204" pitchFamily="34" charset="0"/>
              </a:rPr>
              <a:t>and </a:t>
            </a:r>
            <a:r>
              <a:rPr lang="en-US" altLang="en-US" sz="2600" dirty="0" smtClean="0">
                <a:solidFill>
                  <a:schemeClr val="accent5">
                    <a:lumMod val="20000"/>
                    <a:lumOff val="80000"/>
                  </a:schemeClr>
                </a:solidFill>
                <a:latin typeface="Arial" panose="020B0604020202020204" pitchFamily="34" charset="0"/>
                <a:cs typeface="Arial" panose="020B0604020202020204" pitchFamily="34" charset="0"/>
              </a:rPr>
              <a:t>Resources</a:t>
            </a:r>
          </a:p>
          <a:p>
            <a:pPr marL="342900" lvl="1" indent="-342900">
              <a:lnSpc>
                <a:spcPct val="90000"/>
              </a:lnSpc>
              <a:spcBef>
                <a:spcPts val="1200"/>
              </a:spcBef>
              <a:buFont typeface="Wingdings" pitchFamily="-107" charset="2"/>
              <a:buChar char="n"/>
              <a:defRPr/>
            </a:pPr>
            <a:r>
              <a:rPr lang="en-US" altLang="en-US" sz="2600" dirty="0" smtClean="0">
                <a:solidFill>
                  <a:schemeClr val="accent5">
                    <a:lumMod val="20000"/>
                    <a:lumOff val="80000"/>
                  </a:schemeClr>
                </a:solidFill>
                <a:latin typeface="Arial" panose="020B0604020202020204" pitchFamily="34" charset="0"/>
                <a:cs typeface="Arial" panose="020B0604020202020204" pitchFamily="34" charset="0"/>
              </a:rPr>
              <a:t>National Center and State Collaborative--</a:t>
            </a:r>
            <a:r>
              <a:rPr lang="en-US" altLang="en-US" sz="2600" dirty="0">
                <a:solidFill>
                  <a:schemeClr val="accent5">
                    <a:lumMod val="20000"/>
                    <a:lumOff val="80000"/>
                  </a:schemeClr>
                </a:solidFill>
                <a:latin typeface="Arial" panose="020B0604020202020204" pitchFamily="34" charset="0"/>
                <a:cs typeface="Arial" panose="020B0604020202020204" pitchFamily="34" charset="0"/>
              </a:rPr>
              <a:t>Aligning Instruction to the </a:t>
            </a:r>
            <a:r>
              <a:rPr lang="en-US" altLang="en-US" sz="2600" dirty="0" smtClean="0">
                <a:solidFill>
                  <a:schemeClr val="accent5">
                    <a:lumMod val="20000"/>
                    <a:lumOff val="80000"/>
                  </a:schemeClr>
                </a:solidFill>
                <a:latin typeface="Arial" panose="020B0604020202020204" pitchFamily="34" charset="0"/>
                <a:cs typeface="Arial" panose="020B0604020202020204" pitchFamily="34" charset="0"/>
              </a:rPr>
              <a:t>CCSS for the </a:t>
            </a:r>
            <a:r>
              <a:rPr lang="en-US" sz="2600" dirty="0">
                <a:solidFill>
                  <a:schemeClr val="accent5">
                    <a:lumMod val="20000"/>
                    <a:lumOff val="80000"/>
                  </a:schemeClr>
                </a:solidFill>
                <a:latin typeface="Arial" panose="020B0604020202020204" pitchFamily="34" charset="0"/>
                <a:cs typeface="Arial" panose="020B0604020202020204" pitchFamily="34" charset="0"/>
              </a:rPr>
              <a:t>students </a:t>
            </a:r>
            <a:r>
              <a:rPr lang="en-US" sz="2600" dirty="0" smtClean="0">
                <a:solidFill>
                  <a:schemeClr val="accent5">
                    <a:lumMod val="20000"/>
                    <a:lumOff val="80000"/>
                  </a:schemeClr>
                </a:solidFill>
                <a:latin typeface="Arial" panose="020B0604020202020204" pitchFamily="34" charset="0"/>
                <a:cs typeface="Arial" panose="020B0604020202020204" pitchFamily="34" charset="0"/>
              </a:rPr>
              <a:t>with significant </a:t>
            </a:r>
            <a:r>
              <a:rPr lang="en-US" sz="2600" dirty="0">
                <a:solidFill>
                  <a:schemeClr val="accent5">
                    <a:lumMod val="20000"/>
                    <a:lumOff val="80000"/>
                  </a:schemeClr>
                </a:solidFill>
                <a:latin typeface="Arial" panose="020B0604020202020204" pitchFamily="34" charset="0"/>
                <a:cs typeface="Arial" panose="020B0604020202020204" pitchFamily="34" charset="0"/>
              </a:rPr>
              <a:t>cognitive disabilities </a:t>
            </a:r>
            <a:endParaRPr lang="en-US" sz="2600" dirty="0" smtClean="0">
              <a:solidFill>
                <a:schemeClr val="accent5">
                  <a:lumMod val="20000"/>
                  <a:lumOff val="80000"/>
                </a:schemeClr>
              </a:solidFill>
              <a:latin typeface="Arial" panose="020B0604020202020204" pitchFamily="34" charset="0"/>
              <a:cs typeface="Arial" panose="020B0604020202020204" pitchFamily="34" charset="0"/>
            </a:endParaRPr>
          </a:p>
          <a:p>
            <a:pPr marL="857250" lvl="2" indent="-457200">
              <a:lnSpc>
                <a:spcPct val="90000"/>
              </a:lnSpc>
              <a:spcBef>
                <a:spcPts val="1200"/>
              </a:spcBef>
              <a:buFont typeface="Wingdings" pitchFamily="2" charset="2"/>
              <a:buChar char="§"/>
              <a:defRPr/>
            </a:pPr>
            <a:r>
              <a:rPr lang="en-US" sz="2600" dirty="0" smtClean="0">
                <a:solidFill>
                  <a:schemeClr val="accent5">
                    <a:lumMod val="20000"/>
                    <a:lumOff val="80000"/>
                  </a:schemeClr>
                </a:solidFill>
                <a:latin typeface="Arial" panose="020B0604020202020204" pitchFamily="34" charset="0"/>
                <a:cs typeface="Arial" panose="020B0604020202020204" pitchFamily="34" charset="0"/>
              </a:rPr>
              <a:t>Using Language </a:t>
            </a:r>
            <a:r>
              <a:rPr lang="en-US" sz="2600" dirty="0">
                <a:solidFill>
                  <a:schemeClr val="accent5">
                    <a:lumMod val="20000"/>
                    <a:lumOff val="80000"/>
                  </a:schemeClr>
                </a:solidFill>
                <a:latin typeface="Arial" panose="020B0604020202020204" pitchFamily="34" charset="0"/>
                <a:cs typeface="Arial" panose="020B0604020202020204" pitchFamily="34" charset="0"/>
              </a:rPr>
              <a:t>Arts Activities with Scripted Systematic Instruction </a:t>
            </a:r>
            <a:r>
              <a:rPr lang="en-US" sz="2600" dirty="0" smtClean="0">
                <a:solidFill>
                  <a:schemeClr val="accent5">
                    <a:lumMod val="20000"/>
                    <a:lumOff val="80000"/>
                  </a:schemeClr>
                </a:solidFill>
                <a:latin typeface="Arial" panose="020B0604020202020204" pitchFamily="34" charset="0"/>
                <a:cs typeface="Arial" panose="020B0604020202020204" pitchFamily="34" charset="0"/>
              </a:rPr>
              <a:t>(</a:t>
            </a:r>
            <a:r>
              <a:rPr lang="en-US" altLang="en-US" sz="2600" dirty="0" smtClean="0">
                <a:solidFill>
                  <a:schemeClr val="accent5">
                    <a:lumMod val="20000"/>
                    <a:lumOff val="80000"/>
                  </a:schemeClr>
                </a:solidFill>
                <a:latin typeface="Arial" panose="020B0604020202020204" pitchFamily="34" charset="0"/>
                <a:cs typeface="Arial" panose="020B0604020202020204" pitchFamily="34" charset="0"/>
              </a:rPr>
              <a:t>LASSI) to Raise the Bar</a:t>
            </a:r>
          </a:p>
        </p:txBody>
      </p:sp>
      <p:sp>
        <p:nvSpPr>
          <p:cNvPr id="410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B826EC9-8793-4991-9E3F-33BE8CFD6B84}" type="slidenum">
              <a:rPr lang="en-US" altLang="en-US" sz="1400" smtClean="0"/>
              <a:pPr/>
              <a:t>2</a:t>
            </a:fld>
            <a:endParaRPr lang="en-US" altLang="en-US"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0"/>
            <a:ext cx="7391400" cy="1371600"/>
          </a:xfrm>
        </p:spPr>
        <p:txBody>
          <a:bodyPr/>
          <a:lstStyle/>
          <a:p>
            <a:r>
              <a:rPr lang="en-US" altLang="en-US" smtClean="0">
                <a:solidFill>
                  <a:srgbClr val="FFFFFF"/>
                </a:solidFill>
                <a:latin typeface="Arial" charset="0"/>
                <a:ea typeface="ＭＳ Ｐゴシック" pitchFamily="34" charset="-128"/>
                <a:cs typeface="Arial" charset="0"/>
              </a:rPr>
              <a:t>The Least Dangerous Assumption</a:t>
            </a:r>
          </a:p>
        </p:txBody>
      </p:sp>
      <p:sp>
        <p:nvSpPr>
          <p:cNvPr id="24579" name="Content Placeholder 2"/>
          <p:cNvSpPr>
            <a:spLocks noGrp="1"/>
          </p:cNvSpPr>
          <p:nvPr>
            <p:ph idx="1"/>
          </p:nvPr>
        </p:nvSpPr>
        <p:spPr>
          <a:xfrm>
            <a:off x="0" y="1447800"/>
            <a:ext cx="9144000" cy="3992563"/>
          </a:xfrm>
        </p:spPr>
        <p:txBody>
          <a:bodyPr/>
          <a:lstStyle/>
          <a:p>
            <a:pPr marL="179388" indent="-3175">
              <a:spcBef>
                <a:spcPct val="0"/>
              </a:spcBef>
              <a:buFont typeface="Wingdings" pitchFamily="2" charset="2"/>
              <a:buNone/>
              <a:defRPr/>
            </a:pPr>
            <a:r>
              <a:rPr lang="en-US" altLang="en-US" sz="2800" dirty="0" smtClean="0">
                <a:solidFill>
                  <a:schemeClr val="accent5">
                    <a:lumMod val="20000"/>
                    <a:lumOff val="80000"/>
                  </a:schemeClr>
                </a:solidFill>
                <a:latin typeface="Arial" panose="020B0604020202020204" pitchFamily="34" charset="0"/>
                <a:ea typeface="ＭＳ Ｐゴシック" pitchFamily="34" charset="-128"/>
                <a:cs typeface="Arial" panose="020B0604020202020204" pitchFamily="34" charset="0"/>
              </a:rPr>
              <a:t>We assume that students with the most significant cognitive disabilities are competent and able to learn, and we support increased educational opportunities in a range of learning environments. </a:t>
            </a:r>
          </a:p>
          <a:p>
            <a:pPr>
              <a:spcBef>
                <a:spcPct val="0"/>
              </a:spcBef>
              <a:buFont typeface="Wingdings" pitchFamily="2" charset="2"/>
              <a:buNone/>
              <a:defRPr/>
            </a:pPr>
            <a:r>
              <a:rPr lang="en-US" altLang="en-US" sz="1600" dirty="0" smtClean="0">
                <a:solidFill>
                  <a:schemeClr val="accent5">
                    <a:lumMod val="20000"/>
                    <a:lumOff val="80000"/>
                  </a:schemeClr>
                </a:solidFill>
                <a:latin typeface="Arial" panose="020B0604020202020204" pitchFamily="34" charset="0"/>
                <a:ea typeface="ＭＳ Ｐゴシック" pitchFamily="34" charset="-128"/>
                <a:cs typeface="Arial" panose="020B0604020202020204" pitchFamily="34" charset="0"/>
              </a:rPr>
              <a:t>	</a:t>
            </a:r>
            <a:r>
              <a:rPr lang="en-US" altLang="en-US" sz="1400" dirty="0" smtClean="0">
                <a:solidFill>
                  <a:schemeClr val="accent5">
                    <a:lumMod val="20000"/>
                    <a:lumOff val="80000"/>
                  </a:schemeClr>
                </a:solidFill>
                <a:latin typeface="Arial" panose="020B0604020202020204" pitchFamily="34" charset="0"/>
                <a:ea typeface="ＭＳ Ｐゴシック" pitchFamily="34" charset="-128"/>
                <a:cs typeface="Arial" panose="020B0604020202020204" pitchFamily="34" charset="0"/>
              </a:rPr>
              <a:t>Source: NCSC South Carolina Meeting Curriculum and Instructional Supports February 27th, 2013</a:t>
            </a:r>
          </a:p>
        </p:txBody>
      </p:sp>
      <p:pic>
        <p:nvPicPr>
          <p:cNvPr id="4" name="Picture 3" descr="Photograph of a young man using a writing tool with his mouth" title="Photograp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00600"/>
            <a:ext cx="19732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hotograph of a person using a headset" title="Photograph"/>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876800"/>
            <a:ext cx="170021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ttp://t2.gstatic.com/images?q=tbn:ANd9GcT-SRbByCBMV1lbTdBiSy0GYEuLzgmFTQtTe92Mrjy3GzTtVLWg7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114800"/>
            <a:ext cx="2781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ttp://t1.gstatic.com/images?q=tbn:ANd9GcRjkADMTnC384fgrjqcMr3eJsZDDMCzGBuqPfOmB3YrInMwDDk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5181600"/>
            <a:ext cx="195262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descr="Photograph of a young man in a chair with a screen in front of him and an older woman by his side" title="Photograp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1910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hotograph of a boy in a wheel chair looking at an eye gaze board being held by an older woman" title="Photograph"/>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505200"/>
            <a:ext cx="193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1542CB06-CFFA-463D-A03D-BC016C9233A2}" type="slidenum">
              <a:rPr lang="en-US" altLang="en-US" sz="1400" smtClean="0"/>
              <a:pPr/>
              <a:t>3</a:t>
            </a:fld>
            <a:endParaRPr lang="en-U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2000" fill="hold"/>
                                        <p:tgtEl>
                                          <p:spTgt spid="26626"/>
                                        </p:tgtEl>
                                        <p:attrNameLst>
                                          <p:attrName>ppt_x</p:attrName>
                                        </p:attrNameLst>
                                      </p:cBhvr>
                                      <p:tavLst>
                                        <p:tav tm="0">
                                          <p:val>
                                            <p:strVal val="#ppt_x"/>
                                          </p:val>
                                        </p:tav>
                                        <p:tav tm="100000">
                                          <p:val>
                                            <p:strVal val="#ppt_x"/>
                                          </p:val>
                                        </p:tav>
                                      </p:tavLst>
                                    </p:anim>
                                    <p:anim calcmode="lin" valueType="num">
                                      <p:cBhvr additive="base">
                                        <p:cTn id="8" dur="2000" fill="hold"/>
                                        <p:tgtEl>
                                          <p:spTgt spid="2662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1+#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000" fill="hold"/>
                                        <p:tgtEl>
                                          <p:spTgt spid="4"/>
                                        </p:tgtEl>
                                        <p:attrNameLst>
                                          <p:attrName>ppt_x</p:attrName>
                                        </p:attrNameLst>
                                      </p:cBhvr>
                                      <p:tavLst>
                                        <p:tav tm="0">
                                          <p:val>
                                            <p:strVal val="0-#ppt_w/2"/>
                                          </p:val>
                                        </p:tav>
                                        <p:tav tm="100000">
                                          <p:val>
                                            <p:strVal val="#ppt_x"/>
                                          </p:val>
                                        </p:tav>
                                      </p:tavLst>
                                    </p:anim>
                                    <p:anim calcmode="lin" valueType="num">
                                      <p:cBhvr additive="base">
                                        <p:cTn id="23" dur="2000" fill="hold"/>
                                        <p:tgtEl>
                                          <p:spTgt spid="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0"/>
                                  </p:stCondLst>
                                  <p:childTnLst>
                                    <p:set>
                                      <p:cBhvr>
                                        <p:cTn id="26" dur="1" fill="hold">
                                          <p:stCondLst>
                                            <p:cond delay="0"/>
                                          </p:stCondLst>
                                        </p:cTn>
                                        <p:tgtEl>
                                          <p:spTgt spid="6148"/>
                                        </p:tgtEl>
                                        <p:attrNameLst>
                                          <p:attrName>style.visibility</p:attrName>
                                        </p:attrNameLst>
                                      </p:cBhvr>
                                      <p:to>
                                        <p:strVal val="visible"/>
                                      </p:to>
                                    </p:set>
                                    <p:anim calcmode="lin" valueType="num">
                                      <p:cBhvr additive="base">
                                        <p:cTn id="27" dur="2000" fill="hold"/>
                                        <p:tgtEl>
                                          <p:spTgt spid="6148"/>
                                        </p:tgtEl>
                                        <p:attrNameLst>
                                          <p:attrName>ppt_x</p:attrName>
                                        </p:attrNameLst>
                                      </p:cBhvr>
                                      <p:tavLst>
                                        <p:tav tm="0">
                                          <p:val>
                                            <p:strVal val="#ppt_x"/>
                                          </p:val>
                                        </p:tav>
                                        <p:tav tm="100000">
                                          <p:val>
                                            <p:strVal val="#ppt_x"/>
                                          </p:val>
                                        </p:tav>
                                      </p:tavLst>
                                    </p:anim>
                                    <p:anim calcmode="lin" valueType="num">
                                      <p:cBhvr additive="base">
                                        <p:cTn id="28" dur="2000" fill="hold"/>
                                        <p:tgtEl>
                                          <p:spTgt spid="614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9"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000" fill="hold"/>
                                        <p:tgtEl>
                                          <p:spTgt spid="9"/>
                                        </p:tgtEl>
                                        <p:attrNameLst>
                                          <p:attrName>ppt_x</p:attrName>
                                        </p:attrNameLst>
                                      </p:cBhvr>
                                      <p:tavLst>
                                        <p:tav tm="0">
                                          <p:val>
                                            <p:strVal val="0-#ppt_w/2"/>
                                          </p:val>
                                        </p:tav>
                                        <p:tav tm="100000">
                                          <p:val>
                                            <p:strVal val="#ppt_x"/>
                                          </p:val>
                                        </p:tav>
                                      </p:tavLst>
                                    </p:anim>
                                    <p:anim calcmode="lin" valueType="num">
                                      <p:cBhvr additive="base">
                                        <p:cTn id="33"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altLang="en-US" dirty="0">
                <a:solidFill>
                  <a:srgbClr val="FFFFFF"/>
                </a:solidFill>
                <a:latin typeface="Arial" charset="0"/>
                <a:cs typeface="Arial" charset="0"/>
              </a:rPr>
              <a:t>Essential </a:t>
            </a:r>
            <a:r>
              <a:rPr lang="en-US" altLang="en-US" dirty="0" smtClean="0">
                <a:solidFill>
                  <a:srgbClr val="FFFFFF"/>
                </a:solidFill>
                <a:latin typeface="Arial" charset="0"/>
                <a:cs typeface="Arial" charset="0"/>
              </a:rPr>
              <a:t>Concepts</a:t>
            </a:r>
            <a:endParaRPr lang="en-US" dirty="0"/>
          </a:p>
        </p:txBody>
      </p:sp>
      <p:sp>
        <p:nvSpPr>
          <p:cNvPr id="2" name="Oval 1" descr="Inside a large oval are the letters &quot;MTSS&quot; followed by the word &quot;Systematic&quot; and three bullet points as follows: Addresses the needs of ALL students; Aligns the entire system of initiatives, supports, and resources; and Implements continuous improvement processes at all levels of the system.  To the left of this list is another smaller oval." title="Image of essential concepts"/>
          <p:cNvSpPr/>
          <p:nvPr/>
        </p:nvSpPr>
        <p:spPr>
          <a:xfrm>
            <a:off x="228600" y="1135063"/>
            <a:ext cx="8610600" cy="54991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extBox 4"/>
          <p:cNvSpPr txBox="1"/>
          <p:nvPr/>
        </p:nvSpPr>
        <p:spPr>
          <a:xfrm>
            <a:off x="3498850" y="1417638"/>
            <a:ext cx="3232150" cy="954087"/>
          </a:xfrm>
          <a:prstGeom prst="rect">
            <a:avLst/>
          </a:prstGeom>
          <a:noFill/>
        </p:spPr>
        <p:txBody>
          <a:bodyPr>
            <a:spAutoFit/>
          </a:bodyPr>
          <a:lstStyle/>
          <a:p>
            <a:pPr algn="ctr">
              <a:defRPr/>
            </a:pPr>
            <a:r>
              <a:rPr lang="en-US" sz="3200" b="1" dirty="0">
                <a:solidFill>
                  <a:schemeClr val="accent3"/>
                </a:solidFill>
                <a:latin typeface="Arial" panose="020B0604020202020204" pitchFamily="34" charset="0"/>
                <a:ea typeface="ＭＳ Ｐゴシック" pitchFamily="-107" charset="-128"/>
                <a:cs typeface="Arial" panose="020B0604020202020204" pitchFamily="34" charset="0"/>
              </a:rPr>
              <a:t>MTSS</a:t>
            </a:r>
          </a:p>
          <a:p>
            <a:pPr algn="ctr">
              <a:defRPr/>
            </a:pPr>
            <a:r>
              <a:rPr lang="en-US" sz="2400" i="1" dirty="0">
                <a:solidFill>
                  <a:schemeClr val="accent6">
                    <a:lumMod val="50000"/>
                  </a:schemeClr>
                </a:solidFill>
                <a:latin typeface="Arial" panose="020B0604020202020204" pitchFamily="34" charset="0"/>
                <a:ea typeface="ＭＳ Ｐゴシック" pitchFamily="-107" charset="-128"/>
                <a:cs typeface="Arial" panose="020B0604020202020204" pitchFamily="34" charset="0"/>
              </a:rPr>
              <a:t>Systematic</a:t>
            </a:r>
          </a:p>
        </p:txBody>
      </p:sp>
      <p:sp>
        <p:nvSpPr>
          <p:cNvPr id="13" name="TextBox 12"/>
          <p:cNvSpPr txBox="1"/>
          <p:nvPr/>
        </p:nvSpPr>
        <p:spPr>
          <a:xfrm>
            <a:off x="3732213" y="2439988"/>
            <a:ext cx="3824287" cy="830262"/>
          </a:xfrm>
          <a:prstGeom prst="rect">
            <a:avLst/>
          </a:prstGeom>
          <a:noFill/>
        </p:spPr>
        <p:txBody>
          <a:bodyPr>
            <a:spAutoFit/>
          </a:bodyPr>
          <a:lstStyle/>
          <a:p>
            <a:pPr marL="285750" indent="-285750">
              <a:buFont typeface="Arial"/>
              <a:buChar char="•"/>
              <a:defRPr/>
            </a:pPr>
            <a:r>
              <a:rPr lang="en-US" sz="2400" dirty="0">
                <a:solidFill>
                  <a:schemeClr val="accent3"/>
                </a:solidFill>
                <a:latin typeface="Arial" panose="020B0604020202020204" pitchFamily="34" charset="0"/>
                <a:ea typeface="ＭＳ Ｐゴシック" pitchFamily="-107" charset="-128"/>
                <a:cs typeface="Arial" panose="020B0604020202020204" pitchFamily="34" charset="0"/>
              </a:rPr>
              <a:t>Addresses the needs of </a:t>
            </a:r>
            <a:r>
              <a:rPr lang="en-US" sz="2400" b="1" dirty="0">
                <a:solidFill>
                  <a:schemeClr val="accent3"/>
                </a:solidFill>
                <a:latin typeface="Arial" panose="020B0604020202020204" pitchFamily="34" charset="0"/>
                <a:ea typeface="ＭＳ Ｐゴシック" pitchFamily="-107" charset="-128"/>
                <a:cs typeface="Arial" panose="020B0604020202020204" pitchFamily="34" charset="0"/>
              </a:rPr>
              <a:t>ALL</a:t>
            </a:r>
            <a:r>
              <a:rPr lang="en-US" sz="2400" dirty="0">
                <a:solidFill>
                  <a:schemeClr val="accent3"/>
                </a:solidFill>
                <a:latin typeface="Arial" panose="020B0604020202020204" pitchFamily="34" charset="0"/>
                <a:ea typeface="ＭＳ Ｐゴシック" pitchFamily="-107" charset="-128"/>
                <a:cs typeface="Arial" panose="020B0604020202020204" pitchFamily="34" charset="0"/>
              </a:rPr>
              <a:t> students</a:t>
            </a:r>
          </a:p>
        </p:txBody>
      </p:sp>
      <p:sp>
        <p:nvSpPr>
          <p:cNvPr id="14" name="TextBox 13"/>
          <p:cNvSpPr txBox="1"/>
          <p:nvPr/>
        </p:nvSpPr>
        <p:spPr>
          <a:xfrm>
            <a:off x="3732213" y="3362325"/>
            <a:ext cx="5986462" cy="830263"/>
          </a:xfrm>
          <a:prstGeom prst="rect">
            <a:avLst/>
          </a:prstGeom>
          <a:noFill/>
        </p:spPr>
        <p:txBody>
          <a:bodyPr>
            <a:spAutoFit/>
          </a:bodyPr>
          <a:lstStyle/>
          <a:p>
            <a:pPr marL="285750" indent="-285750">
              <a:buFont typeface="Arial"/>
              <a:buChar char="•"/>
              <a:defRPr/>
            </a:pPr>
            <a:r>
              <a:rPr lang="en-US" sz="2400" dirty="0">
                <a:solidFill>
                  <a:schemeClr val="accent3"/>
                </a:solidFill>
                <a:latin typeface="Arial" panose="020B0604020202020204" pitchFamily="34" charset="0"/>
                <a:ea typeface="ＭＳ Ｐゴシック" pitchFamily="-107" charset="-128"/>
                <a:cs typeface="Arial" panose="020B0604020202020204" pitchFamily="34" charset="0"/>
              </a:rPr>
              <a:t>Aligns the </a:t>
            </a:r>
            <a:r>
              <a:rPr lang="en-US" sz="2400" b="1" dirty="0">
                <a:solidFill>
                  <a:schemeClr val="accent3"/>
                </a:solidFill>
                <a:latin typeface="Arial" panose="020B0604020202020204" pitchFamily="34" charset="0"/>
                <a:ea typeface="ＭＳ Ｐゴシック" pitchFamily="-107" charset="-128"/>
                <a:cs typeface="Arial" panose="020B0604020202020204" pitchFamily="34" charset="0"/>
              </a:rPr>
              <a:t>entire</a:t>
            </a:r>
            <a:r>
              <a:rPr lang="en-US" sz="2400" dirty="0">
                <a:solidFill>
                  <a:schemeClr val="accent3"/>
                </a:solidFill>
                <a:latin typeface="Arial" panose="020B0604020202020204" pitchFamily="34" charset="0"/>
                <a:ea typeface="ＭＳ Ｐゴシック" pitchFamily="-107" charset="-128"/>
                <a:cs typeface="Arial" panose="020B0604020202020204" pitchFamily="34" charset="0"/>
              </a:rPr>
              <a:t> system of</a:t>
            </a:r>
          </a:p>
          <a:p>
            <a:pPr marL="285750" indent="-285750">
              <a:defRPr/>
            </a:pPr>
            <a:r>
              <a:rPr lang="en-US" sz="2400" dirty="0">
                <a:solidFill>
                  <a:schemeClr val="accent3"/>
                </a:solidFill>
                <a:latin typeface="Arial" panose="020B0604020202020204" pitchFamily="34" charset="0"/>
                <a:ea typeface="ＭＳ Ｐゴシック" pitchFamily="-107" charset="-128"/>
                <a:cs typeface="Arial" panose="020B0604020202020204" pitchFamily="34" charset="0"/>
              </a:rPr>
              <a:t>	 initiatives, supports, and resources</a:t>
            </a:r>
          </a:p>
        </p:txBody>
      </p:sp>
      <p:sp>
        <p:nvSpPr>
          <p:cNvPr id="15" name="TextBox 14"/>
          <p:cNvSpPr txBox="1"/>
          <p:nvPr/>
        </p:nvSpPr>
        <p:spPr>
          <a:xfrm>
            <a:off x="3732213" y="4337050"/>
            <a:ext cx="4017962" cy="1200150"/>
          </a:xfrm>
          <a:prstGeom prst="rect">
            <a:avLst/>
          </a:prstGeom>
          <a:noFill/>
        </p:spPr>
        <p:txBody>
          <a:bodyPr>
            <a:spAutoFit/>
          </a:bodyPr>
          <a:lstStyle/>
          <a:p>
            <a:pPr marL="285750" indent="-285750">
              <a:buFont typeface="Arial"/>
              <a:buChar char="•"/>
              <a:defRPr/>
            </a:pPr>
            <a:r>
              <a:rPr lang="en-US" sz="2400" dirty="0">
                <a:solidFill>
                  <a:schemeClr val="accent3"/>
                </a:solidFill>
                <a:latin typeface="Arial" panose="020B0604020202020204" pitchFamily="34" charset="0"/>
                <a:ea typeface="ＭＳ Ｐゴシック" pitchFamily="-107" charset="-128"/>
                <a:cs typeface="Arial" panose="020B0604020202020204" pitchFamily="34" charset="0"/>
              </a:rPr>
              <a:t>Implements continuous improvement processes </a:t>
            </a:r>
            <a:r>
              <a:rPr lang="en-US" sz="2400" b="1" dirty="0">
                <a:solidFill>
                  <a:schemeClr val="accent3"/>
                </a:solidFill>
                <a:latin typeface="Arial" panose="020B0604020202020204" pitchFamily="34" charset="0"/>
                <a:ea typeface="ＭＳ Ｐゴシック" pitchFamily="-107" charset="-128"/>
                <a:cs typeface="Arial" panose="020B0604020202020204" pitchFamily="34" charset="0"/>
              </a:rPr>
              <a:t>at all levels </a:t>
            </a:r>
            <a:r>
              <a:rPr lang="en-US" sz="2400" dirty="0">
                <a:solidFill>
                  <a:schemeClr val="accent3"/>
                </a:solidFill>
                <a:latin typeface="Arial" panose="020B0604020202020204" pitchFamily="34" charset="0"/>
                <a:ea typeface="ＭＳ Ｐゴシック" pitchFamily="-107" charset="-128"/>
                <a:cs typeface="Arial" panose="020B0604020202020204" pitchFamily="34" charset="0"/>
              </a:rPr>
              <a:t>of the system</a:t>
            </a:r>
          </a:p>
        </p:txBody>
      </p:sp>
      <p:sp>
        <p:nvSpPr>
          <p:cNvPr id="3" name="Oval 2" descr="Inside the oval are the letters &quot;Rtl&quot; followed by the word &quot;Individualized&quot; and five bullet points as follows: Universal screening; Multiple tiers of intervention; Data-driven decision-making; Problem-solving teams; and Focus on CCSS" title="Image of Rtl Individualized"/>
          <p:cNvSpPr/>
          <p:nvPr/>
        </p:nvSpPr>
        <p:spPr>
          <a:xfrm>
            <a:off x="728663" y="1865313"/>
            <a:ext cx="3003550" cy="4038600"/>
          </a:xfrm>
          <a:prstGeom prst="ellipse">
            <a:avLst/>
          </a:prstGeom>
          <a:solidFill>
            <a:schemeClr val="accent2">
              <a:alpha val="94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a:cs typeface="Calibri"/>
            </a:endParaRPr>
          </a:p>
        </p:txBody>
      </p:sp>
      <p:sp>
        <p:nvSpPr>
          <p:cNvPr id="6" name="TextBox 5"/>
          <p:cNvSpPr txBox="1"/>
          <p:nvPr/>
        </p:nvSpPr>
        <p:spPr>
          <a:xfrm>
            <a:off x="1143000" y="1895475"/>
            <a:ext cx="1981200" cy="912813"/>
          </a:xfrm>
          <a:prstGeom prst="rect">
            <a:avLst/>
          </a:prstGeom>
          <a:noFill/>
        </p:spPr>
        <p:txBody>
          <a:bodyPr>
            <a:spAutoFit/>
          </a:bodyPr>
          <a:lstStyle/>
          <a:p>
            <a:pPr algn="ctr">
              <a:defRPr/>
            </a:pPr>
            <a:r>
              <a:rPr lang="en-US" sz="3200" b="1" dirty="0" err="1">
                <a:solidFill>
                  <a:schemeClr val="accent5">
                    <a:lumMod val="20000"/>
                    <a:lumOff val="80000"/>
                  </a:schemeClr>
                </a:solidFill>
                <a:latin typeface="Calibri"/>
                <a:ea typeface="ＭＳ Ｐゴシック" pitchFamily="-107" charset="-128"/>
                <a:cs typeface="Calibri"/>
              </a:rPr>
              <a:t>RtI</a:t>
            </a:r>
            <a:endParaRPr lang="en-US" sz="3200" b="1" baseline="30000" dirty="0">
              <a:solidFill>
                <a:schemeClr val="accent5">
                  <a:lumMod val="20000"/>
                  <a:lumOff val="80000"/>
                </a:schemeClr>
              </a:solidFill>
              <a:latin typeface="Calibri"/>
              <a:ea typeface="ＭＳ Ｐゴシック" pitchFamily="-107" charset="-128"/>
              <a:cs typeface="Calibri"/>
            </a:endParaRPr>
          </a:p>
          <a:p>
            <a:pPr algn="ctr">
              <a:defRPr/>
            </a:pPr>
            <a:r>
              <a:rPr lang="en-US" sz="3200" i="1" baseline="30000" dirty="0">
                <a:solidFill>
                  <a:schemeClr val="accent6">
                    <a:lumMod val="50000"/>
                  </a:schemeClr>
                </a:solidFill>
                <a:latin typeface="Arial" panose="020B0604020202020204" pitchFamily="34" charset="0"/>
                <a:ea typeface="ＭＳ Ｐゴシック" pitchFamily="-107" charset="-128"/>
                <a:cs typeface="Arial" panose="020B0604020202020204" pitchFamily="34" charset="0"/>
              </a:rPr>
              <a:t>Individualized</a:t>
            </a:r>
          </a:p>
        </p:txBody>
      </p:sp>
      <p:sp>
        <p:nvSpPr>
          <p:cNvPr id="4" name="TextBox 3"/>
          <p:cNvSpPr txBox="1"/>
          <p:nvPr/>
        </p:nvSpPr>
        <p:spPr>
          <a:xfrm>
            <a:off x="944563" y="2827338"/>
            <a:ext cx="2592387" cy="2554287"/>
          </a:xfrm>
          <a:prstGeom prst="rect">
            <a:avLst/>
          </a:prstGeom>
          <a:noFill/>
        </p:spPr>
        <p:txBody>
          <a:bodyPr>
            <a:spAutoFit/>
          </a:bodyPr>
          <a:lstStyle/>
          <a:p>
            <a:pPr marL="285750" indent="-285750">
              <a:buFont typeface="Arial"/>
              <a:buChar char="•"/>
              <a:defRPr/>
            </a:pPr>
            <a:r>
              <a:rPr lang="en-US" dirty="0">
                <a:solidFill>
                  <a:schemeClr val="accent5">
                    <a:lumMod val="20000"/>
                    <a:lumOff val="80000"/>
                  </a:schemeClr>
                </a:solidFill>
                <a:latin typeface="Calibri"/>
                <a:ea typeface="ＭＳ Ｐゴシック" pitchFamily="-107" charset="-128"/>
                <a:cs typeface="Calibri"/>
              </a:rPr>
              <a:t>Universal  screening</a:t>
            </a:r>
          </a:p>
          <a:p>
            <a:pPr marL="285750" indent="-285750">
              <a:buFont typeface="Arial"/>
              <a:buChar char="•"/>
              <a:defRPr/>
            </a:pPr>
            <a:r>
              <a:rPr lang="en-US" dirty="0">
                <a:solidFill>
                  <a:schemeClr val="accent5">
                    <a:lumMod val="20000"/>
                    <a:lumOff val="80000"/>
                  </a:schemeClr>
                </a:solidFill>
                <a:latin typeface="Calibri"/>
                <a:ea typeface="ＭＳ Ｐゴシック" pitchFamily="-107" charset="-128"/>
                <a:cs typeface="Calibri"/>
              </a:rPr>
              <a:t>Multiple tiers of intervention</a:t>
            </a:r>
          </a:p>
          <a:p>
            <a:pPr marL="285750" indent="-285750">
              <a:buFont typeface="Arial"/>
              <a:buChar char="•"/>
              <a:defRPr/>
            </a:pPr>
            <a:r>
              <a:rPr lang="en-US" dirty="0">
                <a:solidFill>
                  <a:schemeClr val="accent5">
                    <a:lumMod val="20000"/>
                    <a:lumOff val="80000"/>
                  </a:schemeClr>
                </a:solidFill>
                <a:latin typeface="Calibri"/>
                <a:ea typeface="ＭＳ Ｐゴシック" pitchFamily="-107" charset="-128"/>
                <a:cs typeface="Calibri"/>
              </a:rPr>
              <a:t>Data-driven decision making</a:t>
            </a:r>
          </a:p>
          <a:p>
            <a:pPr marL="285750" indent="-285750">
              <a:buFont typeface="Arial"/>
              <a:buChar char="•"/>
              <a:defRPr/>
            </a:pPr>
            <a:r>
              <a:rPr lang="en-US" dirty="0">
                <a:solidFill>
                  <a:schemeClr val="accent5">
                    <a:lumMod val="20000"/>
                    <a:lumOff val="80000"/>
                  </a:schemeClr>
                </a:solidFill>
                <a:latin typeface="Calibri"/>
                <a:ea typeface="ＭＳ Ｐゴシック" pitchFamily="-107" charset="-128"/>
                <a:cs typeface="Calibri"/>
              </a:rPr>
              <a:t>Problem solving  teams </a:t>
            </a:r>
          </a:p>
          <a:p>
            <a:pPr marL="285750" indent="-285750">
              <a:buFont typeface="Arial"/>
              <a:buChar char="•"/>
              <a:defRPr/>
            </a:pPr>
            <a:r>
              <a:rPr lang="en-US" dirty="0">
                <a:solidFill>
                  <a:schemeClr val="accent5">
                    <a:lumMod val="20000"/>
                    <a:lumOff val="80000"/>
                  </a:schemeClr>
                </a:solidFill>
                <a:latin typeface="Calibri"/>
                <a:ea typeface="ＭＳ Ｐゴシック" pitchFamily="-107" charset="-128"/>
                <a:cs typeface="Calibri"/>
              </a:rPr>
              <a:t>Focus on CCSS</a:t>
            </a:r>
          </a:p>
        </p:txBody>
      </p:sp>
      <p:sp>
        <p:nvSpPr>
          <p:cNvPr id="7" name="TextBox 6"/>
          <p:cNvSpPr txBox="1"/>
          <p:nvPr/>
        </p:nvSpPr>
        <p:spPr>
          <a:xfrm>
            <a:off x="989013" y="6027738"/>
            <a:ext cx="8047037" cy="830262"/>
          </a:xfrm>
          <a:prstGeom prst="rect">
            <a:avLst/>
          </a:prstGeom>
          <a:noFill/>
          <a:ln w="12700">
            <a:solidFill>
              <a:schemeClr val="tx1"/>
            </a:solidFill>
          </a:ln>
        </p:spPr>
        <p:txBody>
          <a:bodyPr>
            <a:spAutoFit/>
          </a:bodyPr>
          <a:lstStyle/>
          <a:p>
            <a:pPr>
              <a:spcBef>
                <a:spcPct val="20000"/>
              </a:spcBef>
              <a:buClr>
                <a:srgbClr val="5F5F5F"/>
              </a:buClr>
              <a:buSzPct val="75000"/>
              <a:defRPr/>
            </a:pPr>
            <a:r>
              <a:rPr kumimoji="1" lang="en-US" altLang="en-US" sz="1600" kern="0" dirty="0">
                <a:latin typeface="Arial" panose="020B0604020202020204" pitchFamily="34" charset="0"/>
                <a:cs typeface="Arial" panose="020B0604020202020204" pitchFamily="34" charset="0"/>
              </a:rPr>
              <a:t>Multi-tiered System of Supports: A Comprehensive Framework for Implementing the California Common Core State Standards professional learning module found at </a:t>
            </a:r>
            <a:r>
              <a:rPr kumimoji="1" lang="en-US" altLang="en-US" sz="1600" kern="0" dirty="0">
                <a:latin typeface="Arial" panose="020B0604020202020204" pitchFamily="34" charset="0"/>
                <a:cs typeface="Arial" panose="020B0604020202020204" pitchFamily="34" charset="0"/>
                <a:hlinkClick r:id="rId3" tooltip="Framework for Implementing the California Common Core State Standards professional learning module"/>
              </a:rPr>
              <a:t>http://www.myboe.org/portal/default/Content/Viewer/Content?action=2&amp;scId=509627</a:t>
            </a:r>
            <a:endParaRPr kumimoji="1" lang="en-US" altLang="en-US" sz="1600" kern="0" dirty="0">
              <a:latin typeface="Arial" panose="020B0604020202020204" pitchFamily="34" charset="0"/>
              <a:cs typeface="Arial" panose="020B0604020202020204" pitchFamily="34" charset="0"/>
            </a:endParaRPr>
          </a:p>
        </p:txBody>
      </p:sp>
      <p:sp>
        <p:nvSpPr>
          <p:cNvPr id="615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89FFD073-67CB-4AE5-958E-15AD67936358}" type="slidenum">
              <a:rPr lang="en-US" altLang="en-US" sz="1400" smtClean="0"/>
              <a:pPr/>
              <a:t>4</a:t>
            </a:fld>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00200" y="188913"/>
            <a:ext cx="7543800" cy="1066800"/>
          </a:xfrm>
        </p:spPr>
        <p:txBody>
          <a:bodyPr/>
          <a:lstStyle/>
          <a:p>
            <a:pPr algn="ctr"/>
            <a:r>
              <a:rPr lang="en-US" altLang="en-US" sz="3400" smtClean="0">
                <a:solidFill>
                  <a:srgbClr val="FFFFFF"/>
                </a:solidFill>
                <a:latin typeface="Arial" charset="0"/>
                <a:ea typeface="ＭＳ Ｐゴシック" pitchFamily="34" charset="-128"/>
                <a:cs typeface="Arial" charset="0"/>
              </a:rPr>
              <a:t>Integration of MTSS, College, Career, and Community Ready</a:t>
            </a:r>
          </a:p>
        </p:txBody>
      </p:sp>
      <p:sp>
        <p:nvSpPr>
          <p:cNvPr id="10243" name="Content Placeholder 2"/>
          <p:cNvSpPr>
            <a:spLocks noGrp="1"/>
          </p:cNvSpPr>
          <p:nvPr>
            <p:ph idx="1"/>
          </p:nvPr>
        </p:nvSpPr>
        <p:spPr>
          <a:xfrm>
            <a:off x="0" y="1905000"/>
            <a:ext cx="8991600" cy="4824413"/>
          </a:xfrm>
        </p:spPr>
        <p:txBody>
          <a:bodyPr/>
          <a:lstStyle/>
          <a:p>
            <a:pPr indent="-3175">
              <a:buFont typeface="Wingdings" pitchFamily="2" charset="2"/>
              <a:buNone/>
              <a:defRPr/>
            </a:pPr>
            <a:r>
              <a:rPr lang="en-US" altLang="en-US" sz="3200" dirty="0" smtClean="0">
                <a:solidFill>
                  <a:srgbClr val="FFFFFF"/>
                </a:solidFill>
                <a:latin typeface="Arial" panose="020B0604020202020204" pitchFamily="34" charset="0"/>
                <a:ea typeface="ＭＳ Ｐゴシック" pitchFamily="34" charset="-128"/>
                <a:cs typeface="Arial" panose="020B0604020202020204" pitchFamily="34" charset="0"/>
              </a:rPr>
              <a:t>The integration of MTSS incorporates preparing students to be college, career and community ready by relying on the CCSS to provide a framework and a set of critical tools to support teaching and learning at differing levels of intensity, depending on the academic needs of the students. </a:t>
            </a:r>
          </a:p>
          <a:p>
            <a:pPr>
              <a:buFont typeface="Wingdings" pitchFamily="2" charset="2"/>
              <a:buNone/>
              <a:defRPr/>
            </a:pPr>
            <a:endParaRPr lang="en-US" altLang="en-US" dirty="0" smtClean="0">
              <a:ea typeface="ＭＳ Ｐゴシック" pitchFamily="34" charset="-128"/>
            </a:endParaRPr>
          </a:p>
        </p:txBody>
      </p:sp>
      <p:sp>
        <p:nvSpPr>
          <p:cNvPr id="7172" name="TextBox 3"/>
          <p:cNvSpPr txBox="1">
            <a:spLocks noChangeArrowheads="1"/>
          </p:cNvSpPr>
          <p:nvPr/>
        </p:nvSpPr>
        <p:spPr bwMode="auto">
          <a:xfrm>
            <a:off x="457200" y="57912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r>
              <a:rPr lang="en-US" altLang="en-US" sz="2400">
                <a:solidFill>
                  <a:srgbClr val="FFFFFF"/>
                </a:solidFill>
                <a:latin typeface="Arial" charset="0"/>
                <a:cs typeface="Arial" charset="0"/>
              </a:rPr>
              <a:t>(Gamm, Elliott, Halbert, et. al., 2012)</a:t>
            </a:r>
          </a:p>
        </p:txBody>
      </p:sp>
      <p:sp>
        <p:nvSpPr>
          <p:cNvPr id="717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89CD00F5-D890-48E9-B81A-0CA0279CD2B0}" type="slidenum">
              <a:rPr lang="en-US" altLang="en-US" sz="1400" smtClean="0"/>
              <a:pPr/>
              <a:t>5</a:t>
            </a:fld>
            <a:endParaRPr lang="en-US" altLang="en-US"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608138" y="0"/>
            <a:ext cx="7543800" cy="1600200"/>
          </a:xfrm>
        </p:spPr>
        <p:txBody>
          <a:bodyPr/>
          <a:lstStyle/>
          <a:p>
            <a:pPr algn="ctr"/>
            <a:r>
              <a:rPr lang="en-US" altLang="en-US" sz="4000" smtClean="0">
                <a:solidFill>
                  <a:srgbClr val="FFFFFF"/>
                </a:solidFill>
                <a:latin typeface="Arial" charset="0"/>
                <a:ea typeface="ＭＳ Ｐゴシック" pitchFamily="34" charset="-128"/>
                <a:cs typeface="Arial" charset="0"/>
              </a:rPr>
              <a:t>Common Core State Standards Rationale</a:t>
            </a:r>
          </a:p>
        </p:txBody>
      </p:sp>
      <p:sp>
        <p:nvSpPr>
          <p:cNvPr id="3" name="Content Placeholder 2"/>
          <p:cNvSpPr>
            <a:spLocks noGrp="1"/>
          </p:cNvSpPr>
          <p:nvPr>
            <p:ph idx="4294967295"/>
          </p:nvPr>
        </p:nvSpPr>
        <p:spPr>
          <a:xfrm>
            <a:off x="381000" y="1752600"/>
            <a:ext cx="8382000" cy="3657600"/>
          </a:xfrm>
        </p:spPr>
        <p:txBody>
          <a:bodyPr>
            <a:normAutofit/>
          </a:bodyPr>
          <a:lstStyle/>
          <a:p>
            <a:pPr indent="-6350">
              <a:buFont typeface="Wingdings" pitchFamily="-107" charset="2"/>
              <a:buNone/>
              <a:defRPr/>
            </a:pPr>
            <a:r>
              <a:rPr lang="en-US" sz="3200" dirty="0" smtClean="0">
                <a:solidFill>
                  <a:srgbClr val="FFFFFF"/>
                </a:solidFill>
              </a:rPr>
              <a:t>“The CCSS addresses the deep </a:t>
            </a:r>
            <a:r>
              <a:rPr lang="en-US" sz="3200" b="1" dirty="0" smtClean="0">
                <a:solidFill>
                  <a:srgbClr val="FFFFFF"/>
                </a:solidFill>
              </a:rPr>
              <a:t>challenges of inequality of opportunity between different students exposed to radically unequal opportunities when it comes to the material they study and the quality of instruction they have received</a:t>
            </a:r>
            <a:r>
              <a:rPr lang="en-US" sz="3200" dirty="0" smtClean="0">
                <a:solidFill>
                  <a:srgbClr val="FFFFFF"/>
                </a:solidFill>
              </a:rPr>
              <a:t>.”</a:t>
            </a:r>
          </a:p>
          <a:p>
            <a:pPr>
              <a:buFont typeface="Wingdings" pitchFamily="-107" charset="2"/>
              <a:buNone/>
              <a:defRPr/>
            </a:pPr>
            <a:endParaRPr lang="en-US" dirty="0" smtClean="0"/>
          </a:p>
        </p:txBody>
      </p:sp>
      <p:sp>
        <p:nvSpPr>
          <p:cNvPr id="8196" name="TextBox 3"/>
          <p:cNvSpPr txBox="1">
            <a:spLocks noChangeArrowheads="1"/>
          </p:cNvSpPr>
          <p:nvPr/>
        </p:nvSpPr>
        <p:spPr bwMode="auto">
          <a:xfrm>
            <a:off x="4419600" y="48768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F5F5F"/>
              </a:buClr>
              <a:buSzPct val="75000"/>
              <a:buFont typeface="Wingdings" pitchFamily="2" charset="2"/>
              <a:buChar char="n"/>
              <a:defRPr kumimoji="1" sz="2400">
                <a:solidFill>
                  <a:schemeClr val="tx1"/>
                </a:solidFill>
                <a:latin typeface="Tahoma" pitchFamily="34" charset="0"/>
                <a:ea typeface="ＭＳ Ｐゴシック" pitchFamily="34" charset="-128"/>
              </a:defRPr>
            </a:lvl1pPr>
            <a:lvl2pPr marL="742950" indent="-285750">
              <a:spcBef>
                <a:spcPct val="20000"/>
              </a:spcBef>
              <a:buClr>
                <a:srgbClr val="5F5F5F"/>
              </a:buClr>
              <a:buSzPct val="75000"/>
              <a:buFont typeface="Wingdings" pitchFamily="2" charset="2"/>
              <a:buChar char="n"/>
              <a:defRPr kumimoji="1" sz="2000">
                <a:solidFill>
                  <a:schemeClr val="tx1"/>
                </a:solidFill>
                <a:latin typeface="Tahoma" pitchFamily="34" charset="0"/>
                <a:ea typeface="ＭＳ Ｐゴシック" pitchFamily="34" charset="-128"/>
              </a:defRPr>
            </a:lvl2pPr>
            <a:lvl3pPr marL="1143000" indent="-228600">
              <a:spcBef>
                <a:spcPct val="20000"/>
              </a:spcBef>
              <a:buClr>
                <a:srgbClr val="5F5F5F"/>
              </a:buClr>
              <a:buSzPct val="75000"/>
              <a:buFont typeface="Wingdings" pitchFamily="2" charset="2"/>
              <a:buChar char="n"/>
              <a:defRPr kumimoji="1" sz="2400">
                <a:solidFill>
                  <a:schemeClr val="tx1"/>
                </a:solidFill>
                <a:latin typeface="Tahoma" pitchFamily="34" charset="0"/>
                <a:ea typeface="ＭＳ Ｐゴシック" pitchFamily="34" charset="-128"/>
              </a:defRPr>
            </a:lvl3pPr>
            <a:lvl4pPr marL="1600200" indent="-228600">
              <a:spcBef>
                <a:spcPct val="20000"/>
              </a:spcBef>
              <a:buClr>
                <a:srgbClr val="5F5F5F"/>
              </a:buClr>
              <a:buSzPct val="75000"/>
              <a:buFont typeface="Wingdings" pitchFamily="2" charset="2"/>
              <a:buChar char="n"/>
              <a:defRPr kumimoji="1" sz="1600">
                <a:solidFill>
                  <a:schemeClr val="tx1"/>
                </a:solidFill>
                <a:latin typeface="Tahoma" pitchFamily="34" charset="0"/>
                <a:ea typeface="ＭＳ Ｐゴシック" pitchFamily="34" charset="-128"/>
              </a:defRPr>
            </a:lvl4pPr>
            <a:lvl5pPr marL="2057400" indent="-228600">
              <a:spcBef>
                <a:spcPct val="20000"/>
              </a:spcBef>
              <a:buClr>
                <a:srgbClr val="5F5F5F"/>
              </a:buClr>
              <a:buSzPct val="75000"/>
              <a:buFont typeface="Wingdings" pitchFamily="2" charset="2"/>
              <a:buChar char="n"/>
              <a:defRPr kumimoji="1" sz="14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lr>
                <a:srgbClr val="5F5F5F"/>
              </a:buClr>
              <a:buSzPct val="75000"/>
              <a:buFont typeface="Wingdings" pitchFamily="2" charset="2"/>
              <a:buChar char="n"/>
              <a:defRPr kumimoji="1" sz="14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lr>
                <a:srgbClr val="5F5F5F"/>
              </a:buClr>
              <a:buSzPct val="75000"/>
              <a:buFont typeface="Wingdings" pitchFamily="2" charset="2"/>
              <a:buChar char="n"/>
              <a:defRPr kumimoji="1" sz="14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lr>
                <a:srgbClr val="5F5F5F"/>
              </a:buClr>
              <a:buSzPct val="75000"/>
              <a:buFont typeface="Wingdings" pitchFamily="2" charset="2"/>
              <a:buChar char="n"/>
              <a:defRPr kumimoji="1" sz="14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lr>
                <a:srgbClr val="5F5F5F"/>
              </a:buClr>
              <a:buSzPct val="75000"/>
              <a:buFont typeface="Wingdings" pitchFamily="2" charset="2"/>
              <a:buChar char="n"/>
              <a:defRPr kumimoji="1" sz="1400">
                <a:solidFill>
                  <a:schemeClr val="tx1"/>
                </a:solidFill>
                <a:latin typeface="Tahoma" pitchFamily="34" charset="0"/>
                <a:ea typeface="ＭＳ Ｐゴシック" pitchFamily="34" charset="-128"/>
              </a:defRPr>
            </a:lvl9pPr>
          </a:lstStyle>
          <a:p>
            <a:pPr>
              <a:spcBef>
                <a:spcPct val="0"/>
              </a:spcBef>
              <a:buClrTx/>
              <a:buSzTx/>
              <a:buFontTx/>
              <a:buNone/>
              <a:defRPr/>
            </a:pPr>
            <a:r>
              <a:rPr kumimoji="0" lang="en-US" altLang="en-US" dirty="0" smtClean="0">
                <a:solidFill>
                  <a:schemeClr val="accent4">
                    <a:lumMod val="10000"/>
                    <a:lumOff val="90000"/>
                  </a:schemeClr>
                </a:solidFill>
                <a:latin typeface="Times New Roman" pitchFamily="18" charset="0"/>
              </a:rPr>
              <a:t>(Coleman, D. 2011)</a:t>
            </a:r>
          </a:p>
        </p:txBody>
      </p:sp>
      <p:sp>
        <p:nvSpPr>
          <p:cNvPr id="819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6647E5B2-904E-4232-8853-3AEBB21FCEFE}" type="slidenum">
              <a:rPr lang="en-US" altLang="en-US" sz="1400" smtClean="0"/>
              <a:pPr/>
              <a:t>6</a:t>
            </a:fld>
            <a:endParaRPr lang="en-US" altLang="en-US"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7" descr="The image shows a webpage titled &quot;Resources and guidelines on the Common Core State Standards (CCSS) for the Special Education Community." title="Image of California Common Core Special Education Web site"/>
          <p:cNvPicPr>
            <a:picLocks noChangeAspect="1" noChangeArrowheads="1"/>
          </p:cNvPicPr>
          <p:nvPr/>
        </p:nvPicPr>
        <p:blipFill>
          <a:blip r:embed="rId3">
            <a:extLst>
              <a:ext uri="{28A0092B-C50C-407E-A947-70E740481C1C}">
                <a14:useLocalDpi xmlns:a14="http://schemas.microsoft.com/office/drawing/2010/main" val="0"/>
              </a:ext>
            </a:extLst>
          </a:blip>
          <a:srcRect l="15009" t="10611" r="17220" b="3682"/>
          <a:stretch>
            <a:fillRect/>
          </a:stretch>
        </p:blipFill>
        <p:spPr bwMode="auto">
          <a:xfrm>
            <a:off x="14288" y="2133600"/>
            <a:ext cx="502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r>
              <a:rPr lang="en-US" altLang="en-US" dirty="0">
                <a:solidFill>
                  <a:srgbClr val="FFFFFF"/>
                </a:solidFill>
                <a:latin typeface="Arial" charset="0"/>
                <a:cs typeface="Arial" charset="0"/>
              </a:rPr>
              <a:t>California Common Core</a:t>
            </a:r>
            <a:br>
              <a:rPr lang="en-US" altLang="en-US" dirty="0">
                <a:solidFill>
                  <a:srgbClr val="FFFFFF"/>
                </a:solidFill>
                <a:latin typeface="Arial" charset="0"/>
                <a:cs typeface="Arial" charset="0"/>
              </a:rPr>
            </a:br>
            <a:r>
              <a:rPr lang="en-US" altLang="en-US" dirty="0">
                <a:solidFill>
                  <a:srgbClr val="FFFFFF"/>
                </a:solidFill>
                <a:latin typeface="Arial" charset="0"/>
                <a:cs typeface="Arial" charset="0"/>
              </a:rPr>
              <a:t>Special Education Web </a:t>
            </a:r>
            <a:r>
              <a:rPr lang="en-US" altLang="en-US" dirty="0" smtClean="0">
                <a:solidFill>
                  <a:srgbClr val="FFFFFF"/>
                </a:solidFill>
                <a:latin typeface="Arial" charset="0"/>
                <a:cs typeface="Arial" charset="0"/>
              </a:rPr>
              <a:t>site</a:t>
            </a:r>
            <a:endParaRPr lang="en-US" dirty="0"/>
          </a:p>
        </p:txBody>
      </p:sp>
      <p:sp>
        <p:nvSpPr>
          <p:cNvPr id="9219" name="TextBox 10"/>
          <p:cNvSpPr txBox="1">
            <a:spLocks noChangeArrowheads="1"/>
          </p:cNvSpPr>
          <p:nvPr/>
        </p:nvSpPr>
        <p:spPr bwMode="auto">
          <a:xfrm>
            <a:off x="38100" y="1638300"/>
            <a:ext cx="4953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r>
              <a:rPr lang="en-US" altLang="en-US" sz="2800" dirty="0">
                <a:latin typeface="Arial" charset="0"/>
                <a:cs typeface="Arial" charset="0"/>
                <a:hlinkClick r:id="rId4" tooltip="California Common Core Special Education Web site"/>
              </a:rPr>
              <a:t>http://www.cde.ca.gov/sp/se</a:t>
            </a:r>
            <a:r>
              <a:rPr lang="en-US" altLang="en-US" sz="2800" dirty="0">
                <a:latin typeface="Arial" charset="0"/>
                <a:cs typeface="Arial" charset="0"/>
                <a:hlinkClick r:id="rId4"/>
              </a:rPr>
              <a:t>/</a:t>
            </a:r>
            <a:endParaRPr lang="en-US" altLang="en-US" sz="1800" dirty="0">
              <a:solidFill>
                <a:srgbClr val="000054"/>
              </a:solidFill>
              <a:latin typeface="Arial" charset="0"/>
              <a:cs typeface="Arial" charset="0"/>
            </a:endParaRPr>
          </a:p>
          <a:p>
            <a:pPr eaLnBrk="1" hangingPunct="1"/>
            <a:r>
              <a:rPr lang="en-US" altLang="en-US" sz="1300" dirty="0">
                <a:solidFill>
                  <a:srgbClr val="000054"/>
                </a:solidFill>
                <a:latin typeface="Arial" charset="0"/>
                <a:cs typeface="Arial" charset="0"/>
              </a:rPr>
              <a:t> </a:t>
            </a:r>
          </a:p>
        </p:txBody>
      </p:sp>
      <p:pic>
        <p:nvPicPr>
          <p:cNvPr id="9222" name="Picture 8" descr="The image shows a webpage titled &quot;Parents and Students.&quot;" title="Image of the California Common Core Special Education Web site"/>
          <p:cNvPicPr>
            <a:picLocks noChangeAspect="1" noChangeArrowheads="1"/>
          </p:cNvPicPr>
          <p:nvPr/>
        </p:nvPicPr>
        <p:blipFill>
          <a:blip r:embed="rId5">
            <a:extLst>
              <a:ext uri="{28A0092B-C50C-407E-A947-70E740481C1C}">
                <a14:useLocalDpi xmlns:a14="http://schemas.microsoft.com/office/drawing/2010/main" val="0"/>
              </a:ext>
            </a:extLst>
          </a:blip>
          <a:srcRect l="19881" t="40836" r="31801" b="3630"/>
          <a:stretch>
            <a:fillRect/>
          </a:stretch>
        </p:blipFill>
        <p:spPr bwMode="auto">
          <a:xfrm>
            <a:off x="5132388" y="1524000"/>
            <a:ext cx="403860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8"/>
          <p:cNvSpPr txBox="1">
            <a:spLocks noChangeArrowheads="1"/>
          </p:cNvSpPr>
          <p:nvPr/>
        </p:nvSpPr>
        <p:spPr bwMode="auto">
          <a:xfrm>
            <a:off x="5184775" y="4800600"/>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F5F5F"/>
              </a:buClr>
              <a:buSzPct val="75000"/>
              <a:buFont typeface="Wingdings" pitchFamily="2" charset="2"/>
              <a:buChar char="n"/>
              <a:defRPr kumimoji="1" sz="2400">
                <a:solidFill>
                  <a:schemeClr val="tx1"/>
                </a:solidFill>
                <a:latin typeface="Tahoma" pitchFamily="34" charset="0"/>
                <a:ea typeface="ＭＳ Ｐゴシック" pitchFamily="34" charset="-128"/>
              </a:defRPr>
            </a:lvl1pPr>
            <a:lvl2pPr marL="742950" indent="-285750">
              <a:spcBef>
                <a:spcPct val="20000"/>
              </a:spcBef>
              <a:buClr>
                <a:srgbClr val="5F5F5F"/>
              </a:buClr>
              <a:buSzPct val="75000"/>
              <a:buFont typeface="Wingdings" pitchFamily="2" charset="2"/>
              <a:buChar char="n"/>
              <a:defRPr kumimoji="1" sz="2000">
                <a:solidFill>
                  <a:schemeClr val="tx1"/>
                </a:solidFill>
                <a:latin typeface="Tahoma" pitchFamily="34" charset="0"/>
                <a:ea typeface="ＭＳ Ｐゴシック" pitchFamily="34" charset="-128"/>
              </a:defRPr>
            </a:lvl2pPr>
            <a:lvl3pPr marL="1143000" indent="-228600">
              <a:spcBef>
                <a:spcPct val="20000"/>
              </a:spcBef>
              <a:buClr>
                <a:srgbClr val="5F5F5F"/>
              </a:buClr>
              <a:buSzPct val="75000"/>
              <a:buFont typeface="Wingdings" pitchFamily="2" charset="2"/>
              <a:buChar char="n"/>
              <a:defRPr kumimoji="1" sz="2400">
                <a:solidFill>
                  <a:schemeClr val="tx1"/>
                </a:solidFill>
                <a:latin typeface="Tahoma" pitchFamily="34" charset="0"/>
                <a:ea typeface="ＭＳ Ｐゴシック" pitchFamily="34" charset="-128"/>
              </a:defRPr>
            </a:lvl3pPr>
            <a:lvl4pPr marL="1600200" indent="-228600">
              <a:spcBef>
                <a:spcPct val="20000"/>
              </a:spcBef>
              <a:buClr>
                <a:srgbClr val="5F5F5F"/>
              </a:buClr>
              <a:buSzPct val="75000"/>
              <a:buFont typeface="Wingdings" pitchFamily="2" charset="2"/>
              <a:buChar char="n"/>
              <a:defRPr kumimoji="1" sz="1600">
                <a:solidFill>
                  <a:schemeClr val="tx1"/>
                </a:solidFill>
                <a:latin typeface="Tahoma" pitchFamily="34" charset="0"/>
                <a:ea typeface="ＭＳ Ｐゴシック" pitchFamily="34" charset="-128"/>
              </a:defRPr>
            </a:lvl4pPr>
            <a:lvl5pPr marL="2057400" indent="-228600">
              <a:spcBef>
                <a:spcPct val="20000"/>
              </a:spcBef>
              <a:buClr>
                <a:srgbClr val="5F5F5F"/>
              </a:buClr>
              <a:buSzPct val="75000"/>
              <a:buFont typeface="Wingdings" pitchFamily="2" charset="2"/>
              <a:buChar char="n"/>
              <a:defRPr kumimoji="1" sz="14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lr>
                <a:srgbClr val="5F5F5F"/>
              </a:buClr>
              <a:buSzPct val="75000"/>
              <a:buFont typeface="Wingdings" pitchFamily="2" charset="2"/>
              <a:buChar char="n"/>
              <a:defRPr kumimoji="1" sz="14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lr>
                <a:srgbClr val="5F5F5F"/>
              </a:buClr>
              <a:buSzPct val="75000"/>
              <a:buFont typeface="Wingdings" pitchFamily="2" charset="2"/>
              <a:buChar char="n"/>
              <a:defRPr kumimoji="1" sz="14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lr>
                <a:srgbClr val="5F5F5F"/>
              </a:buClr>
              <a:buSzPct val="75000"/>
              <a:buFont typeface="Wingdings" pitchFamily="2" charset="2"/>
              <a:buChar char="n"/>
              <a:defRPr kumimoji="1" sz="14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lr>
                <a:srgbClr val="5F5F5F"/>
              </a:buClr>
              <a:buSzPct val="75000"/>
              <a:buFont typeface="Wingdings" pitchFamily="2" charset="2"/>
              <a:buChar char="n"/>
              <a:defRPr kumimoji="1" sz="1400">
                <a:solidFill>
                  <a:schemeClr val="tx1"/>
                </a:solidFill>
                <a:latin typeface="Tahoma" pitchFamily="34" charset="0"/>
                <a:ea typeface="ＭＳ Ｐゴシック" pitchFamily="34" charset="-128"/>
              </a:defRPr>
            </a:lvl9pPr>
          </a:lstStyle>
          <a:p>
            <a:pPr eaLnBrk="1" hangingPunct="1">
              <a:spcBef>
                <a:spcPct val="0"/>
              </a:spcBef>
              <a:buClrTx/>
              <a:buSzTx/>
              <a:buFontTx/>
              <a:buNone/>
              <a:defRPr/>
            </a:pPr>
            <a:r>
              <a:rPr kumimoji="0" lang="en-US" altLang="en-US" sz="2000" dirty="0" smtClean="0">
                <a:solidFill>
                  <a:schemeClr val="accent5">
                    <a:lumMod val="20000"/>
                    <a:lumOff val="80000"/>
                  </a:schemeClr>
                </a:solidFill>
                <a:latin typeface="Arial" pitchFamily="34" charset="0"/>
                <a:cs typeface="Arial" pitchFamily="34" charset="0"/>
              </a:rPr>
              <a:t>Parent and student resources in English and Spanish</a:t>
            </a:r>
          </a:p>
        </p:txBody>
      </p:sp>
      <p:sp>
        <p:nvSpPr>
          <p:cNvPr id="922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5CD115F0-36ED-4D9D-BE32-DD12D74F8ED6}" type="slidenum">
              <a:rPr lang="en-US" altLang="en-US" sz="1400" smtClean="0"/>
              <a:pPr/>
              <a:t>7</a:t>
            </a:fld>
            <a:endParaRPr lang="en-US" altLang="en-US" sz="14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solidFill>
                  <a:srgbClr val="FFFFFF"/>
                </a:solidFill>
                <a:ea typeface="ＭＳ Ｐゴシック" pitchFamily="34" charset="-128"/>
              </a:rPr>
              <a:t>National Center and State Collaborative Consortium Project</a:t>
            </a:r>
          </a:p>
        </p:txBody>
      </p:sp>
      <p:sp>
        <p:nvSpPr>
          <p:cNvPr id="3" name="Content Placeholder 2"/>
          <p:cNvSpPr>
            <a:spLocks noGrp="1"/>
          </p:cNvSpPr>
          <p:nvPr>
            <p:ph idx="1"/>
          </p:nvPr>
        </p:nvSpPr>
        <p:spPr>
          <a:xfrm>
            <a:off x="0" y="1593850"/>
            <a:ext cx="8905875" cy="5075238"/>
          </a:xfrm>
        </p:spPr>
        <p:txBody>
          <a:bodyPr/>
          <a:lstStyle/>
          <a:p>
            <a:pPr lvl="1">
              <a:spcBef>
                <a:spcPts val="1200"/>
              </a:spcBef>
              <a:spcAft>
                <a:spcPts val="1200"/>
              </a:spcAft>
              <a:buClr>
                <a:schemeClr val="tx2">
                  <a:lumMod val="50000"/>
                </a:schemeClr>
              </a:buClr>
              <a:defRPr/>
            </a:pPr>
            <a:r>
              <a:rPr lang="en-US" sz="2800" dirty="0" smtClean="0">
                <a:solidFill>
                  <a:srgbClr val="FFFFFF"/>
                </a:solidFill>
                <a:latin typeface="Arial" panose="020B0604020202020204" pitchFamily="34" charset="0"/>
                <a:ea typeface="ＭＳ Ｐゴシック" pitchFamily="34" charset="-128"/>
                <a:cs typeface="Arial" panose="020B0604020202020204" pitchFamily="34" charset="0"/>
              </a:rPr>
              <a:t>Led </a:t>
            </a:r>
            <a:r>
              <a:rPr lang="en-US" sz="2800" dirty="0">
                <a:solidFill>
                  <a:srgbClr val="FFFFFF"/>
                </a:solidFill>
                <a:latin typeface="Arial" panose="020B0604020202020204" pitchFamily="34" charset="0"/>
                <a:ea typeface="ＭＳ Ｐゴシック" pitchFamily="34" charset="-128"/>
                <a:cs typeface="Arial" panose="020B0604020202020204" pitchFamily="34" charset="0"/>
              </a:rPr>
              <a:t>by 5 centers and </a:t>
            </a:r>
            <a:r>
              <a:rPr lang="en-US" sz="2800" b="1" dirty="0" smtClean="0">
                <a:solidFill>
                  <a:srgbClr val="FFFFFF"/>
                </a:solidFill>
                <a:latin typeface="Arial" panose="020B0604020202020204" pitchFamily="34" charset="0"/>
                <a:ea typeface="ＭＳ Ｐゴシック" pitchFamily="34" charset="-128"/>
                <a:cs typeface="Arial" panose="020B0604020202020204" pitchFamily="34" charset="0"/>
              </a:rPr>
              <a:t>24 states</a:t>
            </a:r>
            <a:endParaRPr lang="en-US" sz="2800" b="1" dirty="0" smtClean="0">
              <a:solidFill>
                <a:srgbClr val="FFFFFF"/>
              </a:solidFill>
              <a:latin typeface="Arial" panose="020B0604020202020204" pitchFamily="34" charset="0"/>
              <a:cs typeface="Arial" panose="020B0604020202020204" pitchFamily="34" charset="0"/>
            </a:endParaRPr>
          </a:p>
          <a:p>
            <a:pPr lvl="1">
              <a:spcBef>
                <a:spcPts val="1200"/>
              </a:spcBef>
              <a:spcAft>
                <a:spcPts val="1200"/>
              </a:spcAft>
              <a:buClr>
                <a:schemeClr val="tx2">
                  <a:lumMod val="50000"/>
                </a:schemeClr>
              </a:buClr>
              <a:defRPr/>
            </a:pPr>
            <a:r>
              <a:rPr lang="en-US" sz="2800" dirty="0" smtClean="0">
                <a:solidFill>
                  <a:srgbClr val="FFFFFF"/>
                </a:solidFill>
                <a:latin typeface="Arial" panose="020B0604020202020204" pitchFamily="34" charset="0"/>
                <a:cs typeface="Arial" panose="020B0604020202020204" pitchFamily="34" charset="0"/>
              </a:rPr>
              <a:t>Alternate assessment in grades 3 through 8 and grade 11</a:t>
            </a:r>
          </a:p>
          <a:p>
            <a:pPr lvl="1">
              <a:spcBef>
                <a:spcPts val="1200"/>
              </a:spcBef>
              <a:spcAft>
                <a:spcPts val="1200"/>
              </a:spcAft>
              <a:buClr>
                <a:schemeClr val="tx2">
                  <a:lumMod val="50000"/>
                </a:schemeClr>
              </a:buClr>
              <a:defRPr/>
            </a:pPr>
            <a:r>
              <a:rPr lang="en-US" sz="2800" dirty="0">
                <a:solidFill>
                  <a:srgbClr val="FFFFFF"/>
                </a:solidFill>
                <a:latin typeface="Arial" panose="020B0604020202020204" pitchFamily="34" charset="0"/>
                <a:cs typeface="Arial" panose="020B0604020202020204" pitchFamily="34" charset="0"/>
              </a:rPr>
              <a:t>To develop a system of assessments </a:t>
            </a:r>
            <a:r>
              <a:rPr lang="en-US" sz="2800" dirty="0" smtClean="0">
                <a:solidFill>
                  <a:srgbClr val="FFFFFF"/>
                </a:solidFill>
                <a:latin typeface="Arial" panose="020B0604020202020204" pitchFamily="34" charset="0"/>
                <a:cs typeface="Arial" panose="020B0604020202020204" pitchFamily="34" charset="0"/>
              </a:rPr>
              <a:t>supported </a:t>
            </a:r>
            <a:r>
              <a:rPr lang="en-US" sz="2800" dirty="0">
                <a:solidFill>
                  <a:srgbClr val="FFFFFF"/>
                </a:solidFill>
                <a:latin typeface="Arial" panose="020B0604020202020204" pitchFamily="34" charset="0"/>
                <a:cs typeface="Arial" panose="020B0604020202020204" pitchFamily="34" charset="0"/>
              </a:rPr>
              <a:t>by curriculum, instruction, and professional development to ensure that students with the most significant cognitive disabilities achieve increasingly higher academic outcomes and leave high school ready for post-secondary </a:t>
            </a:r>
            <a:r>
              <a:rPr lang="en-US" sz="2800" dirty="0" smtClean="0">
                <a:solidFill>
                  <a:srgbClr val="FFFFFF"/>
                </a:solidFill>
                <a:latin typeface="Arial" panose="020B0604020202020204" pitchFamily="34" charset="0"/>
                <a:cs typeface="Arial" panose="020B0604020202020204" pitchFamily="34" charset="0"/>
              </a:rPr>
              <a:t>options</a:t>
            </a:r>
            <a:endParaRPr lang="en-US" sz="2800" dirty="0">
              <a:solidFill>
                <a:srgbClr val="FFFFFF"/>
              </a:solidFill>
              <a:latin typeface="Arial" panose="020B0604020202020204" pitchFamily="34" charset="0"/>
              <a:cs typeface="Arial" panose="020B0604020202020204" pitchFamily="34" charset="0"/>
            </a:endParaRPr>
          </a:p>
          <a:p>
            <a:pPr lvl="1">
              <a:spcBef>
                <a:spcPts val="1200"/>
              </a:spcBef>
              <a:spcAft>
                <a:spcPts val="1200"/>
              </a:spcAft>
              <a:buClr>
                <a:schemeClr val="tx2">
                  <a:lumMod val="50000"/>
                </a:schemeClr>
              </a:buClr>
              <a:defRPr/>
            </a:pPr>
            <a:endParaRPr lang="en-US" dirty="0" smtClean="0"/>
          </a:p>
        </p:txBody>
      </p:sp>
      <p:sp>
        <p:nvSpPr>
          <p:cNvPr id="1024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1401E05F-AEB4-4B7A-9AD7-37E6A0E8D3B8}" type="slidenum">
              <a:rPr lang="en-US" altLang="en-US" sz="1400" smtClean="0"/>
              <a:pPr/>
              <a:t>8</a:t>
            </a:fld>
            <a:endParaRPr lang="en-US" altLang="en-US" sz="14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100000">
              <a:schemeClr val="accent1">
                <a:tint val="23500"/>
                <a:satMod val="160000"/>
              </a:schemeClr>
            </a:gs>
          </a:gsLst>
          <a:lin ang="5400000" scaled="0"/>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College, Career, and Community Readiness</a:t>
            </a:r>
            <a:endParaRPr lang="en-US" dirty="0"/>
          </a:p>
        </p:txBody>
      </p:sp>
      <p:sp>
        <p:nvSpPr>
          <p:cNvPr id="15" name="Rectangle 14" descr="At the top of the diagram are three blue boxes labeled &quot;College,&quot; &quot;Career,&quot; and &quot;Community.&quot;  Below these boxes is a yellow box.  At the top of the yellow box is the word &quot;Curriculum&quot; written in bold.  Following this are three phrases: &quot;Common Standards,&quot; &quot;Learning Progressions,&quot; and &quot;Core Content Connectors.&quot;  This yellow box is connected with a double-sided arrow to another yellow box.  At the top of the second yellow box is the word &quot;Instruction&quot; written in bold.  Following this are three phrases: &quot;Grade-level Lessons,&quot; &quot;Accomodations,&quot; and &quot;Systematic Instruction.&quot;  Both this yellow box and the previous yellow box are separately connected with two double-sided arrows to a third yellow box.  At the top of the third yellow box is the word &quot;Assessment&quot; written in bold.  Following this are two words: &quot;Formative&quot; and &quot;Summative.&quot;  Finally, at the very bottom of the image is another yellow box labeled &quot;Communicative Competence&quot; with an arrow pointing up toward the triangle of the other three yellow boxes." title="Diagram"/>
          <p:cNvSpPr/>
          <p:nvPr/>
        </p:nvSpPr>
        <p:spPr>
          <a:xfrm>
            <a:off x="152400" y="152400"/>
            <a:ext cx="8763000" cy="60960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2" name="Group 17" descr="Textbox around three blue boxes" title="Textbox around three blue boxes"/>
          <p:cNvGrpSpPr>
            <a:grpSpLocks/>
          </p:cNvGrpSpPr>
          <p:nvPr/>
        </p:nvGrpSpPr>
        <p:grpSpPr bwMode="auto">
          <a:xfrm>
            <a:off x="241300" y="304800"/>
            <a:ext cx="8432800" cy="1230313"/>
            <a:chOff x="914400" y="304800"/>
            <a:chExt cx="7239000" cy="1295400"/>
          </a:xfrm>
        </p:grpSpPr>
        <p:grpSp>
          <p:nvGrpSpPr>
            <p:cNvPr id="11283" name="Group 16"/>
            <p:cNvGrpSpPr>
              <a:grpSpLocks/>
            </p:cNvGrpSpPr>
            <p:nvPr/>
          </p:nvGrpSpPr>
          <p:grpSpPr bwMode="auto">
            <a:xfrm>
              <a:off x="914400" y="304800"/>
              <a:ext cx="4572000" cy="1295400"/>
              <a:chOff x="914400" y="304800"/>
              <a:chExt cx="4572000" cy="1295400"/>
            </a:xfrm>
          </p:grpSpPr>
          <p:sp>
            <p:nvSpPr>
              <p:cNvPr id="5" name="Rounded Rectangle 4"/>
              <p:cNvSpPr/>
              <p:nvPr/>
            </p:nvSpPr>
            <p:spPr>
              <a:xfrm>
                <a:off x="914400" y="838004"/>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College</a:t>
                </a:r>
              </a:p>
            </p:txBody>
          </p:sp>
          <p:sp>
            <p:nvSpPr>
              <p:cNvPr id="6" name="Rounded Rectangle 5"/>
              <p:cNvSpPr/>
              <p:nvPr/>
            </p:nvSpPr>
            <p:spPr>
              <a:xfrm>
                <a:off x="3581329" y="304800"/>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Career</a:t>
                </a:r>
              </a:p>
            </p:txBody>
          </p:sp>
        </p:grpSp>
        <p:sp>
          <p:nvSpPr>
            <p:cNvPr id="7" name="Rounded Rectangle 6"/>
            <p:cNvSpPr/>
            <p:nvPr/>
          </p:nvSpPr>
          <p:spPr>
            <a:xfrm>
              <a:off x="6248257" y="838004"/>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Community</a:t>
              </a:r>
            </a:p>
          </p:txBody>
        </p:sp>
      </p:grpSp>
      <p:sp>
        <p:nvSpPr>
          <p:cNvPr id="8" name="Freeform 7"/>
          <p:cNvSpPr/>
          <p:nvPr/>
        </p:nvSpPr>
        <p:spPr bwMode="auto">
          <a:xfrm>
            <a:off x="2951933" y="1323837"/>
            <a:ext cx="3011560" cy="1227944"/>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b="1" dirty="0">
                <a:solidFill>
                  <a:prstClr val="black"/>
                </a:solidFill>
              </a:rPr>
              <a:t>Curriculum</a:t>
            </a:r>
          </a:p>
          <a:p>
            <a:pPr algn="ctr" defTabSz="889000">
              <a:lnSpc>
                <a:spcPct val="90000"/>
              </a:lnSpc>
              <a:spcAft>
                <a:spcPct val="35000"/>
              </a:spcAft>
              <a:defRPr/>
            </a:pPr>
            <a:r>
              <a:rPr lang="en-US" sz="1600" dirty="0">
                <a:solidFill>
                  <a:prstClr val="black"/>
                </a:solidFill>
              </a:rPr>
              <a:t>Common  Standards</a:t>
            </a:r>
          </a:p>
          <a:p>
            <a:pPr algn="ctr" defTabSz="889000">
              <a:lnSpc>
                <a:spcPct val="90000"/>
              </a:lnSpc>
              <a:spcAft>
                <a:spcPct val="35000"/>
              </a:spcAft>
              <a:defRPr/>
            </a:pPr>
            <a:r>
              <a:rPr lang="en-US" sz="1600" dirty="0">
                <a:solidFill>
                  <a:prstClr val="black"/>
                </a:solidFill>
              </a:rPr>
              <a:t>Learning Progressions</a:t>
            </a:r>
          </a:p>
          <a:p>
            <a:pPr algn="ctr" defTabSz="889000">
              <a:lnSpc>
                <a:spcPct val="90000"/>
              </a:lnSpc>
              <a:spcAft>
                <a:spcPct val="35000"/>
              </a:spcAft>
              <a:defRPr/>
            </a:pPr>
            <a:r>
              <a:rPr lang="en-US" sz="1600" dirty="0">
                <a:solidFill>
                  <a:prstClr val="black"/>
                </a:solidFill>
              </a:rPr>
              <a:t>Core Content Connectors</a:t>
            </a:r>
          </a:p>
        </p:txBody>
      </p:sp>
      <p:sp>
        <p:nvSpPr>
          <p:cNvPr id="12" name="Freeform 11"/>
          <p:cNvSpPr/>
          <p:nvPr/>
        </p:nvSpPr>
        <p:spPr bwMode="auto">
          <a:xfrm>
            <a:off x="420080" y="4103707"/>
            <a:ext cx="3011560" cy="1227944"/>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b="1" dirty="0">
                <a:solidFill>
                  <a:prstClr val="black"/>
                </a:solidFill>
              </a:rPr>
              <a:t>Instruction</a:t>
            </a:r>
          </a:p>
          <a:p>
            <a:pPr algn="ctr" defTabSz="889000">
              <a:lnSpc>
                <a:spcPct val="90000"/>
              </a:lnSpc>
              <a:spcAft>
                <a:spcPct val="35000"/>
              </a:spcAft>
              <a:defRPr/>
            </a:pPr>
            <a:r>
              <a:rPr lang="en-US" sz="1500" dirty="0">
                <a:solidFill>
                  <a:prstClr val="black"/>
                </a:solidFill>
              </a:rPr>
              <a:t>Grade-level Lessons</a:t>
            </a:r>
          </a:p>
          <a:p>
            <a:pPr algn="ctr" defTabSz="889000">
              <a:lnSpc>
                <a:spcPct val="90000"/>
              </a:lnSpc>
              <a:spcAft>
                <a:spcPct val="35000"/>
              </a:spcAft>
              <a:defRPr/>
            </a:pPr>
            <a:r>
              <a:rPr lang="en-US" sz="1500" dirty="0">
                <a:solidFill>
                  <a:prstClr val="black"/>
                </a:solidFill>
              </a:rPr>
              <a:t>Accommodations</a:t>
            </a:r>
          </a:p>
          <a:p>
            <a:pPr algn="ctr" defTabSz="889000">
              <a:lnSpc>
                <a:spcPct val="90000"/>
              </a:lnSpc>
              <a:spcAft>
                <a:spcPct val="35000"/>
              </a:spcAft>
              <a:defRPr/>
            </a:pPr>
            <a:r>
              <a:rPr lang="en-US" sz="1500" dirty="0">
                <a:solidFill>
                  <a:prstClr val="black"/>
                </a:solidFill>
              </a:rPr>
              <a:t>Systematic Instruction</a:t>
            </a:r>
          </a:p>
        </p:txBody>
      </p:sp>
      <p:sp>
        <p:nvSpPr>
          <p:cNvPr id="10" name="Freeform 9"/>
          <p:cNvSpPr/>
          <p:nvPr/>
        </p:nvSpPr>
        <p:spPr bwMode="auto">
          <a:xfrm>
            <a:off x="5394990" y="4148255"/>
            <a:ext cx="3011560" cy="1227944"/>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b="1" dirty="0">
                <a:solidFill>
                  <a:prstClr val="black"/>
                </a:solidFill>
              </a:rPr>
              <a:t>Assessment</a:t>
            </a:r>
          </a:p>
          <a:p>
            <a:pPr algn="ctr" defTabSz="889000">
              <a:lnSpc>
                <a:spcPct val="90000"/>
              </a:lnSpc>
              <a:spcAft>
                <a:spcPct val="35000"/>
              </a:spcAft>
              <a:defRPr/>
            </a:pPr>
            <a:r>
              <a:rPr lang="en-US" sz="1500" dirty="0">
                <a:solidFill>
                  <a:prstClr val="black"/>
                </a:solidFill>
              </a:rPr>
              <a:t>Formative</a:t>
            </a:r>
          </a:p>
          <a:p>
            <a:pPr algn="ctr" defTabSz="889000">
              <a:lnSpc>
                <a:spcPct val="90000"/>
              </a:lnSpc>
              <a:spcAft>
                <a:spcPct val="35000"/>
              </a:spcAft>
              <a:defRPr/>
            </a:pPr>
            <a:r>
              <a:rPr lang="en-US" sz="1500" dirty="0">
                <a:solidFill>
                  <a:prstClr val="black"/>
                </a:solidFill>
              </a:rPr>
              <a:t>Summative</a:t>
            </a:r>
          </a:p>
        </p:txBody>
      </p:sp>
      <p:grpSp>
        <p:nvGrpSpPr>
          <p:cNvPr id="11278" name="Group 20" descr="Textbox around three double-sided arrows" title="Textbox around three double-sided arrows"/>
          <p:cNvGrpSpPr>
            <a:grpSpLocks/>
          </p:cNvGrpSpPr>
          <p:nvPr/>
        </p:nvGrpSpPr>
        <p:grpSpPr bwMode="auto">
          <a:xfrm>
            <a:off x="2928938" y="2732088"/>
            <a:ext cx="3013075" cy="2244725"/>
            <a:chOff x="3221049" y="2859088"/>
            <a:chExt cx="2587625" cy="2363787"/>
          </a:xfrm>
        </p:grpSpPr>
        <p:sp>
          <p:nvSpPr>
            <p:cNvPr id="13" name="Freeform 12"/>
            <p:cNvSpPr/>
            <p:nvPr/>
          </p:nvSpPr>
          <p:spPr>
            <a:xfrm rot="18115223">
              <a:off x="2772832" y="3307305"/>
              <a:ext cx="1349063" cy="452630"/>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19" tIns="90479" rIns="135720" bIns="90480" spcCol="1270" anchor="ctr"/>
            <a:lstStyle/>
            <a:p>
              <a:pPr algn="ctr" defTabSz="844550">
                <a:lnSpc>
                  <a:spcPct val="90000"/>
                </a:lnSpc>
                <a:spcAft>
                  <a:spcPct val="35000"/>
                </a:spcAft>
                <a:defRPr/>
              </a:pPr>
              <a:endParaRPr lang="en-US" sz="1900" dirty="0">
                <a:solidFill>
                  <a:prstClr val="black"/>
                </a:solidFill>
              </a:endParaRPr>
            </a:p>
          </p:txBody>
        </p:sp>
        <p:sp>
          <p:nvSpPr>
            <p:cNvPr id="9" name="Freeform 8"/>
            <p:cNvSpPr/>
            <p:nvPr/>
          </p:nvSpPr>
          <p:spPr>
            <a:xfrm rot="3539418">
              <a:off x="4907827" y="3307305"/>
              <a:ext cx="1349063" cy="452630"/>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a:solidFill>
              <a:schemeClr val="accent1">
                <a:lumMod val="20000"/>
                <a:lumOff val="80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20" tIns="90479" rIns="135720" bIns="90480" spcCol="1270" anchor="ctr"/>
            <a:lstStyle/>
            <a:p>
              <a:pPr algn="ctr" defTabSz="844550">
                <a:lnSpc>
                  <a:spcPct val="90000"/>
                </a:lnSpc>
                <a:spcAft>
                  <a:spcPct val="35000"/>
                </a:spcAft>
                <a:defRPr/>
              </a:pPr>
              <a:endParaRPr lang="en-US" sz="1900" dirty="0">
                <a:solidFill>
                  <a:prstClr val="black"/>
                </a:solidFill>
              </a:endParaRPr>
            </a:p>
          </p:txBody>
        </p:sp>
        <p:sp>
          <p:nvSpPr>
            <p:cNvPr id="11" name="Freeform 10"/>
            <p:cNvSpPr/>
            <p:nvPr/>
          </p:nvSpPr>
          <p:spPr>
            <a:xfrm>
              <a:off x="3820920" y="4769843"/>
              <a:ext cx="1349710" cy="453032"/>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1348282" y="226200"/>
                  </a:moveTo>
                  <a:lnTo>
                    <a:pt x="1122082" y="452399"/>
                  </a:lnTo>
                  <a:lnTo>
                    <a:pt x="1122082" y="361919"/>
                  </a:lnTo>
                  <a:lnTo>
                    <a:pt x="226200" y="361919"/>
                  </a:lnTo>
                  <a:lnTo>
                    <a:pt x="226200" y="452399"/>
                  </a:lnTo>
                  <a:lnTo>
                    <a:pt x="0" y="226200"/>
                  </a:lnTo>
                  <a:lnTo>
                    <a:pt x="226200" y="1"/>
                  </a:lnTo>
                  <a:lnTo>
                    <a:pt x="226200" y="90481"/>
                  </a:lnTo>
                  <a:lnTo>
                    <a:pt x="1122082" y="90481"/>
                  </a:lnTo>
                  <a:lnTo>
                    <a:pt x="1122082" y="1"/>
                  </a:lnTo>
                  <a:lnTo>
                    <a:pt x="1348282" y="226200"/>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20" tIns="90481" rIns="135721" bIns="90480" spcCol="1270" anchor="ctr"/>
            <a:lstStyle/>
            <a:p>
              <a:pPr algn="ctr" defTabSz="844550">
                <a:lnSpc>
                  <a:spcPct val="90000"/>
                </a:lnSpc>
                <a:spcAft>
                  <a:spcPct val="35000"/>
                </a:spcAft>
                <a:defRPr/>
              </a:pPr>
              <a:endParaRPr lang="en-US" sz="1900" dirty="0">
                <a:solidFill>
                  <a:prstClr val="black"/>
                </a:solidFill>
              </a:endParaRPr>
            </a:p>
          </p:txBody>
        </p:sp>
      </p:grpSp>
      <p:sp>
        <p:nvSpPr>
          <p:cNvPr id="4" name="Up Arrow Callout 3"/>
          <p:cNvSpPr/>
          <p:nvPr/>
        </p:nvSpPr>
        <p:spPr bwMode="auto">
          <a:xfrm>
            <a:off x="152400" y="5445125"/>
            <a:ext cx="8610600" cy="650875"/>
          </a:xfrm>
          <a:prstGeom prst="upArrowCallout">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Communicative Competence</a:t>
            </a:r>
          </a:p>
        </p:txBody>
      </p:sp>
      <p:sp>
        <p:nvSpPr>
          <p:cNvPr id="11279" name="Slide Number Placeholder 2"/>
          <p:cNvSpPr>
            <a:spLocks noGrp="1"/>
          </p:cNvSpPr>
          <p:nvPr>
            <p:ph type="sldNum" sz="quarter" idx="12"/>
          </p:nvPr>
        </p:nvSpPr>
        <p:spPr>
          <a:xfrm>
            <a:off x="6553200" y="61722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BC94DD47-52F7-40D8-B15E-E2DA9C4C59C1}" type="slidenum">
              <a:rPr lang="en-US" altLang="en-US" sz="1400" smtClean="0"/>
              <a:pPr/>
              <a:t>9</a:t>
            </a:fld>
            <a:endParaRPr lang="en-US"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Business vision design template">
  <a:themeElements>
    <a:clrScheme name="Business vision design template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fontScheme name="Business vision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usiness vision design template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Business vision design template</Template>
  <TotalTime>9083</TotalTime>
  <Words>2169</Words>
  <Application>Microsoft Office PowerPoint</Application>
  <PresentationFormat>On-screen Show (4:3)</PresentationFormat>
  <Paragraphs>193</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Business vision design template</vt:lpstr>
      <vt:lpstr>  </vt:lpstr>
      <vt:lpstr>Overview</vt:lpstr>
      <vt:lpstr>The Least Dangerous Assumption</vt:lpstr>
      <vt:lpstr>Essential Concepts</vt:lpstr>
      <vt:lpstr>Integration of MTSS, College, Career, and Community Ready</vt:lpstr>
      <vt:lpstr>Common Core State Standards Rationale</vt:lpstr>
      <vt:lpstr>California Common Core Special Education Web site</vt:lpstr>
      <vt:lpstr>National Center and State Collaborative Consortium Project</vt:lpstr>
      <vt:lpstr>College, Career, and Community Readiness</vt:lpstr>
      <vt:lpstr>Commitment to Communicative Competence</vt:lpstr>
      <vt:lpstr>SCHEMA for Common Core State Standards Resources  NCSC Instructional Resources</vt:lpstr>
      <vt:lpstr>Element Cards</vt:lpstr>
      <vt:lpstr>Math and Language Arts Activities with Scripted Systematic Instruction</vt:lpstr>
      <vt:lpstr>Introducing a Game Changer</vt:lpstr>
      <vt:lpstr>From Materials to Practice</vt:lpstr>
      <vt:lpstr>Creating Effective Language Arts Instructional Materials</vt:lpstr>
      <vt:lpstr>Resources</vt:lpstr>
      <vt:lpstr>Questions?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Brown</dc:creator>
  <cp:lastModifiedBy>Stillman, Lauren</cp:lastModifiedBy>
  <cp:revision>149</cp:revision>
  <cp:lastPrinted>2014-06-23T20:15:41Z</cp:lastPrinted>
  <dcterms:created xsi:type="dcterms:W3CDTF">2009-04-22T13:45:41Z</dcterms:created>
  <dcterms:modified xsi:type="dcterms:W3CDTF">2014-08-10T02:48:42Z</dcterms:modified>
</cp:coreProperties>
</file>