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61" r:id="rId3"/>
    <p:sldId id="263" r:id="rId4"/>
    <p:sldId id="259" r:id="rId5"/>
    <p:sldId id="270" r:id="rId6"/>
    <p:sldId id="260" r:id="rId7"/>
    <p:sldId id="262" r:id="rId8"/>
    <p:sldId id="268" r:id="rId9"/>
    <p:sldId id="258" r:id="rId10"/>
    <p:sldId id="257" r:id="rId11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06" autoAdjust="0"/>
  </p:normalViewPr>
  <p:slideViewPr>
    <p:cSldViewPr snapToGrid="0" snapToObjects="1">
      <p:cViewPr varScale="1">
        <p:scale>
          <a:sx n="96" d="100"/>
          <a:sy n="96" d="100"/>
        </p:scale>
        <p:origin x="-10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F5DA6-F6CE-4931-A2CA-BC13551D7D95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278D5-A6AB-4A1E-A1DC-1FC1008825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32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D50BA-F3C3-5F49-87C6-05BE72242F92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9396D-ECB9-504D-860A-25B2F9BB3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7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01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Colorado, “all” means “all” learners.  The integration</a:t>
            </a:r>
            <a:r>
              <a:rPr lang="en-US" baseline="0" dirty="0" smtClean="0"/>
              <a:t> of the Extended Evidence Outcomes into—not along side of or in addition to—but into the Colorado Academic Standards is evidence that students with a disability are </a:t>
            </a:r>
            <a:r>
              <a:rPr lang="en-US" b="1" baseline="0" dirty="0" smtClean="0"/>
              <a:t>not separate </a:t>
            </a:r>
            <a:r>
              <a:rPr lang="en-US" baseline="0" dirty="0" smtClean="0"/>
              <a:t>learners from their peers, but rather they are </a:t>
            </a:r>
            <a:r>
              <a:rPr lang="en-US" b="1" baseline="0" dirty="0" smtClean="0"/>
              <a:t>supported learners</a:t>
            </a:r>
            <a:r>
              <a:rPr lang="en-US" baseline="0" dirty="0" smtClean="0"/>
              <a:t> receiving sound standards-based instruction with appropriate levels of support.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5FEFC-FC37-461F-848C-97B411A872F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Reading Instruction</a:t>
            </a:r>
            <a:r>
              <a:rPr lang="en-US" baseline="0" dirty="0" smtClean="0"/>
              <a:t> of Special Education with an ASD lens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9396D-ECB9-504D-860A-25B2F9BB3B2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4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625-00DA-7E4F-AF68-1CEEBEBF31CB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A350-1F26-A145-9F8C-36E3B4306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1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625-00DA-7E4F-AF68-1CEEBEBF31CB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A350-1F26-A145-9F8C-36E3B4306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8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625-00DA-7E4F-AF68-1CEEBEBF31CB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A350-1F26-A145-9F8C-36E3B4306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1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625-00DA-7E4F-AF68-1CEEBEBF31CB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A350-1F26-A145-9F8C-36E3B4306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53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625-00DA-7E4F-AF68-1CEEBEBF31CB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A350-1F26-A145-9F8C-36E3B4306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0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625-00DA-7E4F-AF68-1CEEBEBF31CB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A350-1F26-A145-9F8C-36E3B4306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8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625-00DA-7E4F-AF68-1CEEBEBF31CB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A350-1F26-A145-9F8C-36E3B4306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3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625-00DA-7E4F-AF68-1CEEBEBF31CB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A350-1F26-A145-9F8C-36E3B4306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19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625-00DA-7E4F-AF68-1CEEBEBF31CB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A350-1F26-A145-9F8C-36E3B4306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9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625-00DA-7E4F-AF68-1CEEBEBF31CB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A350-1F26-A145-9F8C-36E3B4306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625-00DA-7E4F-AF68-1CEEBEBF31CB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A350-1F26-A145-9F8C-36E3B4306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5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1625-00DA-7E4F-AF68-1CEEBEBF31CB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7A350-1F26-A145-9F8C-36E3B4306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9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Colorado Department of Education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/>
              <a:t>Every Student </a:t>
            </a:r>
            <a:br>
              <a:rPr lang="en-US" sz="3600" b="1" dirty="0" smtClean="0"/>
            </a:br>
            <a:r>
              <a:rPr lang="en-US" sz="3600" b="1" dirty="0" smtClean="0"/>
              <a:t>Every Step of the Way</a:t>
            </a:r>
            <a:endParaRPr lang="en-US" sz="3600" b="1" dirty="0"/>
          </a:p>
        </p:txBody>
      </p:sp>
      <p:pic>
        <p:nvPicPr>
          <p:cNvPr id="2" name="Picture 2" descr="stairs that progress through 4 steps - first says start strong, second says read by third grade, third says stay on track, last one reads graduate read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49" y="1619358"/>
            <a:ext cx="8413750" cy="501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13122" y="5457825"/>
            <a:ext cx="5864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Tanni L. Anthony, Ph.D., Project Director</a:t>
            </a:r>
          </a:p>
          <a:p>
            <a:r>
              <a:rPr lang="en-US" dirty="0" smtClean="0"/>
              <a:t>Colorado Services for Children and Youth with Combined   Vision and Hearing Loss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9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Achievement and Growth Grants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Focus</a:t>
            </a:r>
            <a:r>
              <a:rPr lang="en-US" sz="2800" dirty="0" smtClean="0"/>
              <a:t>: develop and coordinate local </a:t>
            </a:r>
            <a:r>
              <a:rPr lang="en-US" sz="2800" dirty="0"/>
              <a:t>resources </a:t>
            </a:r>
            <a:r>
              <a:rPr lang="en-US" sz="2800" dirty="0" smtClean="0"/>
              <a:t>specific to  literacy that advance </a:t>
            </a:r>
            <a:r>
              <a:rPr lang="en-US" sz="2800" dirty="0"/>
              <a:t>reading, writing, speaking, and listening skills for students receiving special education services in all disability categories.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Four Awards: </a:t>
            </a:r>
            <a:r>
              <a:rPr lang="en-US" sz="2800" dirty="0" smtClean="0"/>
              <a:t>one tied specifically to emergent readers and writers with significant support needs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006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Exceptional Student Services Unit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4268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3000" dirty="0" smtClean="0"/>
              <a:t>Supports Colorado personnel </a:t>
            </a:r>
            <a:r>
              <a:rPr lang="en-US" sz="3000" dirty="0"/>
              <a:t>serving </a:t>
            </a:r>
            <a:r>
              <a:rPr lang="en-US" sz="3000" dirty="0" smtClean="0"/>
              <a:t>students, preschool through 21 years </a:t>
            </a:r>
            <a:r>
              <a:rPr lang="en-US" sz="3000" dirty="0"/>
              <a:t>with exceptional educational </a:t>
            </a:r>
            <a:r>
              <a:rPr lang="en-US" sz="3000" dirty="0" smtClean="0"/>
              <a:t>needs</a:t>
            </a:r>
          </a:p>
          <a:p>
            <a:endParaRPr lang="en-US" sz="3000" dirty="0"/>
          </a:p>
          <a:p>
            <a:r>
              <a:rPr lang="en-US" sz="3000" dirty="0" smtClean="0"/>
              <a:t>Provides TA and </a:t>
            </a:r>
            <a:r>
              <a:rPr lang="en-US" sz="3000" dirty="0"/>
              <a:t>programming support </a:t>
            </a:r>
            <a:r>
              <a:rPr lang="en-US" sz="3000" dirty="0" smtClean="0"/>
              <a:t>for </a:t>
            </a:r>
            <a:r>
              <a:rPr lang="en-US" sz="3000" dirty="0"/>
              <a:t>students who have disabilities, are gifted and </a:t>
            </a:r>
            <a:r>
              <a:rPr lang="en-US" sz="3000" dirty="0" smtClean="0"/>
              <a:t>talented, and/or are culturally diverse.  Also home to the CO Services for Children and Youth with Combined Vision and Hearing Loss Project.</a:t>
            </a:r>
          </a:p>
          <a:p>
            <a:endParaRPr lang="en-US" sz="3000" dirty="0"/>
          </a:p>
          <a:p>
            <a:r>
              <a:rPr lang="en-US" sz="3000" dirty="0"/>
              <a:t>A</a:t>
            </a:r>
            <a:r>
              <a:rPr lang="en-US" sz="3000" dirty="0" smtClean="0"/>
              <a:t>dministers </a:t>
            </a:r>
            <a:r>
              <a:rPr lang="en-US" sz="3000" dirty="0"/>
              <a:t>both the state's Exceptional Children’s Educational Act (ECEA) and the federal Individuals with Disabilities Education Act (IDEA) for children with disabilities. </a:t>
            </a:r>
            <a:r>
              <a:rPr lang="en-US" sz="3000" dirty="0" smtClean="0"/>
              <a:t>  </a:t>
            </a:r>
          </a:p>
          <a:p>
            <a:endParaRPr lang="en-US" sz="3000" dirty="0"/>
          </a:p>
          <a:p>
            <a:endParaRPr lang="en-US" sz="3000" dirty="0"/>
          </a:p>
          <a:p>
            <a:r>
              <a:rPr lang="en-US" sz="3000" dirty="0" smtClean="0"/>
              <a:t>Restructured focus on  Results Driven Accountability tied to student achievement.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9600" cy="1312863"/>
          </a:xfrm>
        </p:spPr>
        <p:txBody>
          <a:bodyPr/>
          <a:lstStyle/>
          <a:p>
            <a:r>
              <a:rPr lang="en-US" dirty="0" smtClean="0"/>
              <a:t>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0725"/>
            <a:ext cx="8229600" cy="4135438"/>
          </a:xfrm>
        </p:spPr>
        <p:txBody>
          <a:bodyPr/>
          <a:lstStyle/>
          <a:p>
            <a:r>
              <a:rPr lang="en-US" dirty="0" smtClean="0"/>
              <a:t>Access, Learning, and Literacy Team</a:t>
            </a:r>
          </a:p>
          <a:p>
            <a:endParaRPr lang="en-US" dirty="0"/>
          </a:p>
          <a:p>
            <a:r>
              <a:rPr lang="en-US" dirty="0" smtClean="0"/>
              <a:t>Literacy Consultant</a:t>
            </a:r>
          </a:p>
          <a:p>
            <a:endParaRPr lang="en-US" dirty="0"/>
          </a:p>
          <a:p>
            <a:r>
              <a:rPr lang="en-US" dirty="0" smtClean="0"/>
              <a:t>Strong focus on all student populations specific to communication, reading, and writing </a:t>
            </a:r>
            <a:r>
              <a:rPr lang="en-US" u="sng" dirty="0" smtClean="0"/>
              <a:t>achievement.</a:t>
            </a:r>
            <a:endParaRPr lang="en-US" u="sng" dirty="0"/>
          </a:p>
        </p:txBody>
      </p:sp>
      <p:pic>
        <p:nvPicPr>
          <p:cNvPr id="4" name="Picture 3" descr="Children posing as letters - spelling our literac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74638"/>
            <a:ext cx="5499100" cy="161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29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Accessibility of State Assessments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General Assessment: </a:t>
            </a:r>
            <a:r>
              <a:rPr lang="en-US" dirty="0" smtClean="0"/>
              <a:t>multi-step sensory bias review with specific focus on tactile graphics.</a:t>
            </a:r>
          </a:p>
          <a:p>
            <a:endParaRPr lang="en-US" dirty="0"/>
          </a:p>
          <a:p>
            <a:r>
              <a:rPr lang="en-US" b="1" dirty="0" smtClean="0"/>
              <a:t>Alternate Consortium Assessment: </a:t>
            </a:r>
            <a:r>
              <a:rPr lang="en-US" dirty="0" smtClean="0"/>
              <a:t>sensory </a:t>
            </a:r>
            <a:r>
              <a:rPr lang="en-US" dirty="0"/>
              <a:t>bias review with specific focus on text providing content (not pictures</a:t>
            </a:r>
            <a:r>
              <a:rPr lang="en-US" dirty="0" smtClean="0"/>
              <a:t>) and “alternate pathways” for items with innate visual bias.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27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+mj-lt"/>
              </a:rPr>
              <a:t>Colorado Academic Standards</a:t>
            </a:r>
            <a:endParaRPr lang="en-US" sz="40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67200" y="1600200"/>
            <a:ext cx="4524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charset="0"/>
              </a:rPr>
              <a:t>Colorado English Language Proficiency Standards  (CELPS)</a:t>
            </a:r>
            <a:endParaRPr lang="en-US" sz="2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2590800"/>
            <a:ext cx="3609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charset="0"/>
              </a:rPr>
              <a:t>Common Core  State Standards (CCSS)</a:t>
            </a:r>
            <a:endParaRPr lang="en-US" sz="2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53000" y="33528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charset="0"/>
              </a:rPr>
              <a:t>21</a:t>
            </a:r>
            <a:r>
              <a:rPr lang="en-US" sz="2000" baseline="30000" dirty="0" smtClean="0">
                <a:solidFill>
                  <a:prstClr val="black"/>
                </a:solidFill>
                <a:latin typeface="Arial" charset="0"/>
              </a:rPr>
              <a:t>st</a:t>
            </a:r>
            <a:r>
              <a:rPr lang="en-US" sz="2000" dirty="0" smtClean="0">
                <a:solidFill>
                  <a:prstClr val="black"/>
                </a:solidFill>
                <a:latin typeface="Arial" charset="0"/>
              </a:rPr>
              <a:t> Century Learner Skills</a:t>
            </a:r>
            <a:endParaRPr lang="en-US" sz="2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00600" y="4065657"/>
            <a:ext cx="3990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charset="0"/>
              </a:rPr>
              <a:t>Post-Secondary Workforce Readiness  (PWR)</a:t>
            </a:r>
            <a:endParaRPr lang="en-US" sz="2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7200" y="4953000"/>
            <a:ext cx="3609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charset="0"/>
              </a:rPr>
              <a:t>Grade-level Skills &amp; Evidence Outcomes (Eos or GLE)</a:t>
            </a:r>
            <a:endParaRPr lang="en-US" sz="2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2259" y="5656685"/>
            <a:ext cx="4354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charset="0"/>
              </a:rPr>
              <a:t>Alternate Standards-Extended Evidence Outcomes (EEOs)</a:t>
            </a:r>
            <a:endParaRPr lang="en-US" sz="20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2" name="Picture 2" descr="&quot; 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53" b="20712"/>
          <a:stretch/>
        </p:blipFill>
        <p:spPr bwMode="auto">
          <a:xfrm>
            <a:off x="0" y="1801813"/>
            <a:ext cx="5576021" cy="505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641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Colorado READ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255" y="1600200"/>
            <a:ext cx="8821745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Colorado </a:t>
            </a:r>
            <a:r>
              <a:rPr lang="en-US" b="1" u="sng" dirty="0"/>
              <a:t>R</a:t>
            </a:r>
            <a:r>
              <a:rPr lang="en-US" dirty="0"/>
              <a:t>eading </a:t>
            </a:r>
            <a:r>
              <a:rPr lang="en-US" dirty="0" smtClean="0"/>
              <a:t>to </a:t>
            </a:r>
            <a:r>
              <a:rPr lang="en-US" b="1" u="sng" dirty="0"/>
              <a:t>E</a:t>
            </a:r>
            <a:r>
              <a:rPr lang="en-US" dirty="0"/>
              <a:t>nsure </a:t>
            </a:r>
            <a:r>
              <a:rPr lang="en-US" u="sng" dirty="0"/>
              <a:t>A</a:t>
            </a:r>
            <a:r>
              <a:rPr lang="en-US" dirty="0"/>
              <a:t>cademic </a:t>
            </a:r>
            <a:r>
              <a:rPr lang="en-US" b="1" u="sng" dirty="0"/>
              <a:t>D</a:t>
            </a:r>
            <a:r>
              <a:rPr lang="en-US" dirty="0"/>
              <a:t>evelopment Act </a:t>
            </a:r>
            <a:r>
              <a:rPr lang="en-US" dirty="0" smtClean="0"/>
              <a:t> - passed  in the 2012 </a:t>
            </a:r>
            <a:r>
              <a:rPr lang="en-US" dirty="0"/>
              <a:t>legislative session.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Focus on all K – 3</a:t>
            </a:r>
            <a:r>
              <a:rPr lang="en-US" baseline="30000" dirty="0" smtClean="0"/>
              <a:t>rd</a:t>
            </a:r>
            <a:r>
              <a:rPr lang="en-US" dirty="0" smtClean="0"/>
              <a:t> Grade students determined to have a significant reading deficiency (SRD)</a:t>
            </a:r>
          </a:p>
          <a:p>
            <a:endParaRPr lang="en-US" dirty="0"/>
          </a:p>
          <a:p>
            <a:r>
              <a:rPr lang="en-US" dirty="0" smtClean="0"/>
              <a:t>Requires a READ Plan for students with a SRD</a:t>
            </a:r>
          </a:p>
          <a:p>
            <a:endParaRPr lang="en-US" dirty="0"/>
          </a:p>
          <a:p>
            <a:r>
              <a:rPr lang="en-US" dirty="0" smtClean="0"/>
              <a:t>Provides funding to support literacy interventions.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15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READ Act and SWD: </a:t>
            </a:r>
            <a:r>
              <a:rPr lang="en-US" sz="4000" b="1" dirty="0" smtClean="0">
                <a:solidFill>
                  <a:srgbClr val="FF0000"/>
                </a:solidFill>
              </a:rPr>
              <a:t>ALL = Every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Due </a:t>
            </a:r>
            <a:r>
              <a:rPr lang="en-US" dirty="0"/>
              <a:t>to limited allowable accommodations on approved interim assessments, some students with disabilities cannot access the </a:t>
            </a:r>
            <a:r>
              <a:rPr lang="en-US" dirty="0" smtClean="0"/>
              <a:t>assessment. This </a:t>
            </a:r>
            <a:r>
              <a:rPr lang="en-US" dirty="0"/>
              <a:t>unintended exclusion of some SWD in the screening and identification of a SRD is currently being addressed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state-wide task force is being formed, focused on identifying alternate processes and procedures for specific disabilities categories and issues , e.g., </a:t>
            </a:r>
            <a:r>
              <a:rPr lang="en-US" dirty="0" smtClean="0"/>
              <a:t>visual impairment, including blindness; hearing impairment, including deafness; deaf-blindness; intellectual disability, multiple disabilities, autism spectrum disorders, traumatic brain injury, and learners with speech language impairment with  significant </a:t>
            </a:r>
            <a:r>
              <a:rPr lang="en-US" dirty="0"/>
              <a:t>expressive language disorders or </a:t>
            </a:r>
            <a:r>
              <a:rPr lang="en-US" dirty="0" smtClean="0"/>
              <a:t>who are </a:t>
            </a:r>
            <a:r>
              <a:rPr lang="en-US" dirty="0"/>
              <a:t>nonverbal.</a:t>
            </a:r>
          </a:p>
        </p:txBody>
      </p:sp>
    </p:spTree>
    <p:extLst>
      <p:ext uri="{BB962C8B-B14F-4D97-AF65-F5344CB8AC3E}">
        <p14:creationId xmlns:p14="http://schemas.microsoft.com/office/powerpoint/2010/main" val="406145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ASD Literacy Institutes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75 personnel trained – 17 district teams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Level 1: </a:t>
            </a:r>
            <a:r>
              <a:rPr lang="en-US" dirty="0" smtClean="0"/>
              <a:t>5 days of training with individual projects tied to coaching on a designated topic</a:t>
            </a:r>
          </a:p>
          <a:p>
            <a:endParaRPr lang="en-US" dirty="0"/>
          </a:p>
          <a:p>
            <a:r>
              <a:rPr lang="en-US" dirty="0" smtClean="0"/>
              <a:t>Implementation in 10 model demonstration sites</a:t>
            </a:r>
          </a:p>
          <a:p>
            <a:endParaRPr lang="en-US" dirty="0"/>
          </a:p>
          <a:p>
            <a:r>
              <a:rPr lang="en-US" u="sng" dirty="0" smtClean="0"/>
              <a:t>Level 2: </a:t>
            </a:r>
            <a:r>
              <a:rPr lang="en-US" dirty="0" smtClean="0"/>
              <a:t>return </a:t>
            </a:r>
            <a:r>
              <a:rPr lang="en-US" smtClean="0"/>
              <a:t>of Level </a:t>
            </a:r>
            <a:r>
              <a:rPr lang="en-US" dirty="0" smtClean="0"/>
              <a:t>1 attendees; goal = reliability with new assessment tool  (adapted RISE)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7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Summer Institutes on Deaf-Blindness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2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Focus on Literacy since 2004 – moving from access to achievement targets.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Five Day Training Institutes – 2011, 2012, 2013</a:t>
            </a:r>
            <a:endParaRPr lang="en-US" dirty="0"/>
          </a:p>
          <a:p>
            <a:r>
              <a:rPr lang="en-US" dirty="0" smtClean="0"/>
              <a:t>Two 2.5 day Advanced Literacy Institutes – 2014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Benefits</a:t>
            </a:r>
            <a:r>
              <a:rPr lang="en-US" dirty="0" smtClean="0"/>
              <a:t>: Infusion of training content into five preservice training programs and 12 model SSN demonstration sites (preschool – high school);  state grant award specific to “emergent literacy”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6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654</Words>
  <Application>Microsoft Office PowerPoint</Application>
  <PresentationFormat>On-screen Show (4:3)</PresentationFormat>
  <Paragraphs>66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Colorado Department of Education  Every Student  Every Step of the Way</vt:lpstr>
      <vt:lpstr>Exceptional Student Services Unit</vt:lpstr>
      <vt:lpstr>literacy</vt:lpstr>
      <vt:lpstr>Accessibility of State Assessments</vt:lpstr>
      <vt:lpstr>Colorado Academic Standards</vt:lpstr>
      <vt:lpstr>The Colorado READ Act</vt:lpstr>
      <vt:lpstr>READ Act and SWD: ALL = Every</vt:lpstr>
      <vt:lpstr>ASD Literacy Institutes</vt:lpstr>
      <vt:lpstr>Summer Institutes on Deaf-Blindness</vt:lpstr>
      <vt:lpstr>Achievement and Growth Grants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Department of Education: Every Student Every Step of the Way</dc:title>
  <dc:subject>Colorado Department of Education: Every Student Every Step of the Way</dc:subject>
  <dc:creator>Office of Special Education Programs (OSEP)</dc:creator>
  <cp:lastModifiedBy>Linda Pady</cp:lastModifiedBy>
  <cp:revision>35</cp:revision>
  <cp:lastPrinted>2014-07-02T19:54:19Z</cp:lastPrinted>
  <dcterms:created xsi:type="dcterms:W3CDTF">2014-06-30T03:21:15Z</dcterms:created>
  <dcterms:modified xsi:type="dcterms:W3CDTF">2014-07-15T20:52:57Z</dcterms:modified>
  <cp:category>Public Domain</cp:category>
</cp:coreProperties>
</file>