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27" r:id="rId2"/>
    <p:sldId id="295" r:id="rId3"/>
    <p:sldId id="336" r:id="rId4"/>
    <p:sldId id="301" r:id="rId5"/>
    <p:sldId id="331" r:id="rId6"/>
    <p:sldId id="305" r:id="rId7"/>
    <p:sldId id="332" r:id="rId8"/>
    <p:sldId id="311" r:id="rId9"/>
    <p:sldId id="334" r:id="rId10"/>
    <p:sldId id="337" r:id="rId11"/>
    <p:sldId id="335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584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20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2B20E-29CE-4324-98B6-E4BC01A090B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1DBF1-7BB7-4BF5-9BF0-6A7D741FB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64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F29B14-49C3-4190-A095-6BB0330CE7F5}" type="datetimeFigureOut">
              <a:rPr lang="en-US"/>
              <a:pPr>
                <a:defRPr/>
              </a:pPr>
              <a:t>7/12/2014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D4466A-CCF5-4AE8-8F34-876222157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35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705101"/>
            <a:ext cx="7086600" cy="1771650"/>
          </a:xfrm>
        </p:spPr>
        <p:txBody>
          <a:bodyPr/>
          <a:lstStyle>
            <a:lvl1pPr algn="l">
              <a:defRPr sz="53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610100"/>
            <a:ext cx="6400800" cy="1752600"/>
          </a:xfrm>
        </p:spPr>
        <p:txBody>
          <a:bodyPr/>
          <a:lstStyle>
            <a:lvl1pPr marL="0" indent="0" algn="l">
              <a:buNone/>
              <a:defRPr b="1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4184"/>
            <a:ext cx="8458200" cy="4738691"/>
          </a:xfrm>
        </p:spPr>
        <p:txBody>
          <a:bodyPr/>
          <a:lstStyle>
            <a:lvl1pPr marL="400050" indent="-400050">
              <a:lnSpc>
                <a:spcPct val="90000"/>
              </a:lnSpc>
              <a:spcBef>
                <a:spcPts val="1200"/>
              </a:spcBef>
              <a:tabLst>
                <a:tab pos="398463" algn="l"/>
              </a:tabLst>
              <a:defRPr sz="3600"/>
            </a:lvl1pPr>
            <a:lvl2pPr marL="684213" indent="-285750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29000" y="6492875"/>
            <a:ext cx="4648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645275"/>
            <a:ext cx="457200" cy="2127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DC0E61B-F95E-4519-8179-F1F4A3D96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A277D04-CF5E-42D1-A8C7-C43E12F62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6868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4188"/>
            <a:ext cx="8535988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29" charset="-128"/>
          <a:cs typeface="Arial Narrow"/>
        </a:defRPr>
      </a:lvl1pPr>
      <a:lvl2pPr algn="l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29" charset="0"/>
          <a:ea typeface="ＭＳ Ｐゴシック" pitchFamily="29" charset="-128"/>
          <a:cs typeface="Arial Narrow" pitchFamily="34" charset="0"/>
        </a:defRPr>
      </a:lvl2pPr>
      <a:lvl3pPr algn="l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29" charset="0"/>
          <a:ea typeface="ＭＳ Ｐゴシック" pitchFamily="29" charset="-128"/>
          <a:cs typeface="Arial Narrow" pitchFamily="34" charset="0"/>
        </a:defRPr>
      </a:lvl3pPr>
      <a:lvl4pPr algn="l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29" charset="0"/>
          <a:ea typeface="ＭＳ Ｐゴシック" pitchFamily="29" charset="-128"/>
          <a:cs typeface="Arial Narrow" pitchFamily="34" charset="0"/>
        </a:defRPr>
      </a:lvl4pPr>
      <a:lvl5pPr algn="l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29" charset="0"/>
          <a:ea typeface="ＭＳ Ｐゴシック" pitchFamily="29" charset="-128"/>
          <a:cs typeface="Arial Narrow" pitchFamily="34" charset="0"/>
        </a:defRPr>
      </a:lvl5pPr>
      <a:lvl6pPr marL="457200" algn="l" defTabSz="457200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29" charset="0"/>
          <a:ea typeface="ＭＳ Ｐゴシック" pitchFamily="29" charset="-128"/>
        </a:defRPr>
      </a:lvl6pPr>
      <a:lvl7pPr marL="914400" algn="l" defTabSz="457200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29" charset="0"/>
          <a:ea typeface="ＭＳ Ｐゴシック" pitchFamily="29" charset="-128"/>
        </a:defRPr>
      </a:lvl7pPr>
      <a:lvl8pPr marL="1371600" algn="l" defTabSz="457200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29" charset="0"/>
          <a:ea typeface="ＭＳ Ｐゴシック" pitchFamily="29" charset="-128"/>
        </a:defRPr>
      </a:lvl8pPr>
      <a:lvl9pPr marL="1828800" algn="l" defTabSz="457200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29" charset="0"/>
          <a:ea typeface="ＭＳ Ｐゴシック" pitchFamily="29" charset="-128"/>
        </a:defRPr>
      </a:lvl9pPr>
    </p:titleStyle>
    <p:bodyStyle>
      <a:lvl1pPr marL="400050" indent="-400050" algn="l" defTabSz="457200" rtl="0" eaLnBrk="0" fontAlgn="base" hangingPunct="0">
        <a:spcBef>
          <a:spcPts val="900"/>
        </a:spcBef>
        <a:spcAft>
          <a:spcPct val="0"/>
        </a:spcAft>
        <a:buClr>
          <a:srgbClr val="B5D445"/>
        </a:buClr>
        <a:buSzPct val="75000"/>
        <a:buFont typeface="Wingdings" pitchFamily="2" charset="2"/>
        <a:buChar char="v"/>
        <a:defRPr sz="3200" kern="1200">
          <a:solidFill>
            <a:schemeClr val="tx1"/>
          </a:solidFill>
          <a:latin typeface="Arial Narrow"/>
          <a:ea typeface="ＭＳ Ｐゴシック" pitchFamily="29" charset="-128"/>
          <a:cs typeface="Arial Narrow"/>
        </a:defRPr>
      </a:lvl1pPr>
      <a:lvl2pPr marL="625475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29" charset="-128"/>
          <a:cs typeface="Arial Narrow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29" charset="-128"/>
          <a:cs typeface="Arial Narrow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29" charset="-128"/>
          <a:cs typeface="Arial Narrow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29" charset="-128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cen.org/" TargetMode="External"/><Relationship Id="rId2" Type="http://schemas.openxmlformats.org/officeDocument/2006/relationships/hyperlink" Target="http://www.transitiontoemploymen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luecking@transcen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257300" y="3429000"/>
            <a:ext cx="6629400" cy="1219200"/>
          </a:xfrm>
        </p:spPr>
        <p:txBody>
          <a:bodyPr anchor="t"/>
          <a:lstStyle/>
          <a:p>
            <a:pPr algn="ctr" eaLnBrk="1" hangingPunct="1"/>
            <a:r>
              <a:rPr lang="en-US" sz="3600" dirty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Translating Research for Practical </a:t>
            </a:r>
            <a:br>
              <a:rPr lang="en-US" sz="3600" dirty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</a:br>
            <a:r>
              <a:rPr lang="en-US" sz="3600" dirty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Transition Policy and </a:t>
            </a:r>
            <a:r>
              <a:rPr lang="en-US" sz="36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Practice</a:t>
            </a:r>
            <a:endParaRPr lang="en-US" sz="3600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524000" y="5143500"/>
            <a:ext cx="6019800" cy="952500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chemeClr val="accent2"/>
                </a:solidFill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Richard </a:t>
            </a:r>
            <a:r>
              <a:rPr lang="en-US" sz="2800" dirty="0" err="1" smtClean="0">
                <a:solidFill>
                  <a:schemeClr val="accent2"/>
                </a:solidFill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Luecking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Ed.D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.</a:t>
            </a:r>
          </a:p>
          <a:p>
            <a:pPr algn="ctr" eaLnBrk="1" hangingPunct="1"/>
            <a:r>
              <a:rPr lang="en-US" sz="2800" dirty="0" err="1" smtClean="0">
                <a:solidFill>
                  <a:schemeClr val="accent2"/>
                </a:solidFill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TransCen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, Inc.</a:t>
            </a:r>
            <a:r>
              <a:rPr lang="en-US" sz="28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</a:br>
            <a:endParaRPr lang="en-US" sz="2800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Work is Good!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754188"/>
            <a:ext cx="8458200" cy="4738687"/>
          </a:xfrm>
        </p:spPr>
        <p:txBody>
          <a:bodyPr/>
          <a:lstStyle/>
          <a:p>
            <a:r>
              <a:rPr lang="en-US" sz="400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It is both:</a:t>
            </a:r>
          </a:p>
          <a:p>
            <a:pPr lvl="1">
              <a:tabLst>
                <a:tab pos="398463" algn="l"/>
              </a:tabLst>
            </a:pPr>
            <a:r>
              <a:rPr lang="en-US" sz="440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An important transition intervention</a:t>
            </a:r>
          </a:p>
          <a:p>
            <a:pPr lvl="1">
              <a:buFont typeface="Arial" charset="0"/>
              <a:buNone/>
              <a:tabLst>
                <a:tab pos="398463" algn="l"/>
              </a:tabLst>
            </a:pPr>
            <a:endParaRPr lang="en-US" sz="440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lvl="1">
              <a:tabLst>
                <a:tab pos="398463" algn="l"/>
              </a:tabLst>
            </a:pPr>
            <a:r>
              <a:rPr lang="en-US" sz="440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A realistic and desired outcome of transition to adulthood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More Information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54188"/>
            <a:ext cx="8458200" cy="47386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  <a:hlinkClick r:id="rId2" tooltip="Website for Center for Transition to Employment for Youth with Disabilities"/>
              </a:rPr>
              <a:t>http://www.transitiontoemployment.org</a:t>
            </a:r>
            <a:endParaRPr lang="en-US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n-US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  <a:hlinkClick r:id="rId3" tooltip="Website for Transcen Inc. which provides career and workforce development for people with disabilities"/>
              </a:rPr>
              <a:t>http://www.transcen.org</a:t>
            </a:r>
            <a:endParaRPr lang="en-US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n-US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Contact: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  <a:hlinkClick r:id="rId4" tooltip="Email address for more information"/>
              </a:rPr>
              <a:t>rluecking@transcen.org</a:t>
            </a:r>
            <a:endParaRPr lang="en-US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n-US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The Center on Transition to Employment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754188"/>
            <a:ext cx="8458200" cy="4738687"/>
          </a:xfrm>
        </p:spPr>
        <p:txBody>
          <a:bodyPr/>
          <a:lstStyle/>
          <a:p>
            <a:pPr eaLnBrk="1" hangingPunct="1">
              <a:tabLst>
                <a:tab pos="342900" algn="l"/>
              </a:tabLst>
            </a:pPr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Jointly operated by </a:t>
            </a:r>
            <a:r>
              <a:rPr lang="en-US" sz="3200" dirty="0" err="1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TransCen</a:t>
            </a:r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, Inc, and Virginia Commonwealth University, funded by NIDRR</a:t>
            </a:r>
          </a:p>
          <a:p>
            <a:pPr eaLnBrk="1" hangingPunct="1">
              <a:tabLst>
                <a:tab pos="342900" algn="l"/>
              </a:tabLst>
            </a:pPr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Focused on three groups of youth who tend to have the lowest employment outcomes:</a:t>
            </a:r>
            <a:r>
              <a:rPr lang="en-US" sz="20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 </a:t>
            </a:r>
          </a:p>
          <a:p>
            <a:pPr lvl="1" eaLnBrk="1" hangingPunct="1">
              <a:tabLst>
                <a:tab pos="342900" algn="l"/>
              </a:tabLst>
            </a:pPr>
            <a:r>
              <a:rPr lang="en-US" sz="24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youth with intellectual/developmental disabilities, </a:t>
            </a:r>
          </a:p>
          <a:p>
            <a:pPr lvl="1" eaLnBrk="1" hangingPunct="1">
              <a:tabLst>
                <a:tab pos="342900" algn="l"/>
              </a:tabLst>
            </a:pPr>
            <a:r>
              <a:rPr lang="en-US" sz="24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youth with emotional or mental health disabilities, and </a:t>
            </a:r>
          </a:p>
          <a:p>
            <a:pPr lvl="1" eaLnBrk="1" hangingPunct="1">
              <a:tabLst>
                <a:tab pos="342900" algn="l"/>
              </a:tabLst>
            </a:pPr>
            <a:r>
              <a:rPr lang="en-US" sz="24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minority youth with disabilities. </a:t>
            </a:r>
          </a:p>
          <a:p>
            <a:pPr eaLnBrk="1" hangingPunct="1">
              <a:tabLst>
                <a:tab pos="342900" algn="l"/>
              </a:tabLst>
            </a:pPr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Six studies, plus sub-studies, underway</a:t>
            </a:r>
          </a:p>
          <a:p>
            <a:pPr eaLnBrk="1" hangingPunct="1">
              <a:buFont typeface="Wingdings" pitchFamily="2" charset="2"/>
              <a:buNone/>
              <a:tabLst>
                <a:tab pos="342900" algn="l"/>
              </a:tabLst>
            </a:pPr>
            <a:endParaRPr lang="en-US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592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9600" b="1" dirty="0"/>
              <a:t>WORK </a:t>
            </a:r>
            <a:br>
              <a:rPr lang="en-US" sz="9600" b="1" dirty="0"/>
            </a:br>
            <a:r>
              <a:rPr lang="en-US" sz="9600" b="1" dirty="0"/>
              <a:t>IS</a:t>
            </a:r>
            <a:br>
              <a:rPr lang="en-US" sz="9600" b="1" dirty="0"/>
            </a:br>
            <a:r>
              <a:rPr lang="en-US" sz="9600" b="1" dirty="0"/>
              <a:t>GOOD</a:t>
            </a:r>
            <a:r>
              <a:rPr lang="en-US" sz="9600" b="1" dirty="0" smtClean="0"/>
              <a:t>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Overarching Research Questions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58950"/>
            <a:ext cx="8458200" cy="4435475"/>
          </a:xfrm>
        </p:spPr>
        <p:txBody>
          <a:bodyPr/>
          <a:lstStyle/>
          <a:p>
            <a:pPr eaLnBrk="1" hangingPunct="1"/>
            <a:endParaRPr lang="en-US" sz="3200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eaLnBrk="1" hangingPunct="1"/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What factors predict post-school employment outcomes for students with disabilities?</a:t>
            </a:r>
          </a:p>
          <a:p>
            <a:pPr eaLnBrk="1" hangingPunct="1"/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Who is at risk for poor outcomes and what at are mitigating or moderating factors?</a:t>
            </a:r>
          </a:p>
          <a:p>
            <a:pPr eaLnBrk="1" hangingPunct="1"/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What are the effects of individual student and school factors on the likelihood of youth getting a job?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 </a:t>
            </a:r>
          </a:p>
          <a:p>
            <a:pPr eaLnBrk="1" hangingPunct="1"/>
            <a:endParaRPr lang="en-US" sz="3200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Overarching Research 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Questions </a:t>
            </a:r>
            <a:r>
              <a:rPr lang="en-US" sz="24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(continued)</a:t>
            </a:r>
            <a:endParaRPr lang="en-US" sz="2400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58950"/>
            <a:ext cx="8458200" cy="4435475"/>
          </a:xfrm>
        </p:spPr>
        <p:txBody>
          <a:bodyPr/>
          <a:lstStyle/>
          <a:p>
            <a:pPr eaLnBrk="1" hangingPunct="1"/>
            <a:endParaRPr lang="en-US" sz="3200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eaLnBrk="1" hangingPunct="1"/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What are the characteristics of high performing employment specialists? </a:t>
            </a:r>
          </a:p>
          <a:p>
            <a:pPr eaLnBrk="1" hangingPunct="1"/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How does the perceived strength of collaboration in transition teams contribute to successful outcomes?</a:t>
            </a:r>
          </a:p>
          <a:p>
            <a:pPr eaLnBrk="1" hangingPunct="1"/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 What are the critical components and key performance indicators of school-based supported employment programs?</a:t>
            </a:r>
          </a:p>
          <a:p>
            <a:pPr eaLnBrk="1" hangingPunct="1"/>
            <a:endParaRPr lang="en-US" sz="3200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eaLnBrk="1" hangingPunct="1"/>
            <a:endParaRPr lang="en-US" sz="3200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</a:br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Key findings to date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758950"/>
            <a:ext cx="8458200" cy="4435475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Employment is impacted by level of household education, family expectations, employment in high school, and arrest record</a:t>
            </a:r>
          </a:p>
          <a:p>
            <a:pPr eaLnBrk="1" hangingPunct="1"/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Modifiable factors are related to positive employment outcomes for youth considered to be “at risk”</a:t>
            </a:r>
          </a:p>
          <a:p>
            <a:pPr eaLnBrk="1" hangingPunct="1"/>
            <a:r>
              <a:rPr lang="en-US" sz="32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Universally high job placement rates in national employment program for all disability groups, and regardless of school factors and economy</a:t>
            </a:r>
          </a:p>
          <a:p>
            <a:pPr eaLnBrk="1" hangingPunct="1"/>
            <a:endParaRPr lang="en-US" sz="3200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eaLnBrk="1" hangingPunct="1"/>
            <a:endParaRPr lang="en-US" sz="3200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</a:br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Key findings to 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date </a:t>
            </a:r>
            <a:r>
              <a:rPr lang="en-US" sz="24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(continued)</a:t>
            </a:r>
            <a:endParaRPr lang="en-US" sz="2400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758950"/>
            <a:ext cx="8458200" cy="4435475"/>
          </a:xfrm>
        </p:spPr>
        <p:txBody>
          <a:bodyPr/>
          <a:lstStyle/>
          <a:p>
            <a:pPr eaLnBrk="1" hangingPunct="1"/>
            <a:endParaRPr lang="en-US" sz="320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eaLnBrk="1" hangingPunct="1"/>
            <a:r>
              <a:rPr lang="en-US" sz="320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Highly effective employment specialists have high expectations and business savvy</a:t>
            </a:r>
          </a:p>
          <a:p>
            <a:pPr eaLnBrk="1" hangingPunct="1"/>
            <a:r>
              <a:rPr lang="en-US" sz="320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Employers value program competence and responsiveness  -  disability lesser factor in hiring decisions</a:t>
            </a:r>
          </a:p>
          <a:p>
            <a:pPr eaLnBrk="1" hangingPunct="1"/>
            <a:r>
              <a:rPr lang="en-US" sz="320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Collaboration between schools, VR and other partners is effective only to the extent it is outcome driven</a:t>
            </a:r>
          </a:p>
          <a:p>
            <a:pPr eaLnBrk="1" hangingPunct="1"/>
            <a:endParaRPr lang="en-US" sz="320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eaLnBrk="1" hangingPunct="1"/>
            <a:endParaRPr lang="en-US" sz="320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Some key implications for transition practice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58950"/>
            <a:ext cx="8458200" cy="4435475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Reinforcing other research, employment prior to school exit predict adult employment. </a:t>
            </a:r>
            <a:r>
              <a:rPr lang="en-US" sz="3200" i="1" smtClean="0">
                <a:solidFill>
                  <a:schemeClr val="accent2"/>
                </a:solidFill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Employment BEFORE school exit is a universally important transition strategy.</a:t>
            </a:r>
          </a:p>
          <a:p>
            <a:pPr eaLnBrk="1" hangingPunct="1"/>
            <a:r>
              <a:rPr lang="en-US" sz="320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We can identify and mitigate at risk factors to improve employment outcomes</a:t>
            </a:r>
          </a:p>
          <a:p>
            <a:pPr eaLnBrk="1" hangingPunct="1"/>
            <a:r>
              <a:rPr lang="en-US" sz="320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Early, continuous, and focused school/VR collaboration = successful rehabilitation closures</a:t>
            </a:r>
          </a:p>
          <a:p>
            <a:pPr eaLnBrk="1" hangingPunct="1"/>
            <a:endParaRPr lang="en-US" sz="320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eaLnBrk="1" hangingPunct="1"/>
            <a:endParaRPr lang="en-US" sz="320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eaLnBrk="1" hangingPunct="1"/>
            <a:endParaRPr lang="en-US" sz="320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Some key implications for transition 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practice </a:t>
            </a:r>
            <a:r>
              <a:rPr lang="en-US" sz="2400" dirty="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(continued)</a:t>
            </a:r>
            <a:endParaRPr lang="en-US" sz="2400" dirty="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758950"/>
            <a:ext cx="8458200" cy="4435475"/>
          </a:xfrm>
        </p:spPr>
        <p:txBody>
          <a:bodyPr/>
          <a:lstStyle/>
          <a:p>
            <a:pPr eaLnBrk="1" hangingPunct="1"/>
            <a:endParaRPr lang="en-US" sz="320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  <a:p>
            <a:pPr eaLnBrk="1" hangingPunct="1"/>
            <a:r>
              <a:rPr lang="en-US" sz="320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Selection and training of transition professionals can be guided by traits known to influence effectiveness and that are appreciated by employers </a:t>
            </a:r>
          </a:p>
          <a:p>
            <a:pPr eaLnBrk="1" hangingPunct="1"/>
            <a:r>
              <a:rPr lang="en-US" sz="320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Mounting evidence that </a:t>
            </a:r>
            <a:r>
              <a:rPr lang="en-US" sz="3200" u="sng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presumed employability</a:t>
            </a:r>
            <a:r>
              <a:rPr lang="en-US" sz="3200" smtClean="0">
                <a:latin typeface="Arial Narrow" pitchFamily="34" charset="0"/>
                <a:ea typeface="ＭＳ Ｐゴシック" pitchFamily="34" charset="-128"/>
                <a:cs typeface="Arial Narrow" pitchFamily="34" charset="0"/>
              </a:rPr>
              <a:t> is a realistic policy and practice construct. That is, disability labels, school factors, socio-economic factors, “at risk” factors, and the economy need not influence employment outcomes</a:t>
            </a:r>
          </a:p>
          <a:p>
            <a:pPr eaLnBrk="1" hangingPunct="1"/>
            <a:endParaRPr lang="en-US" sz="3200" smtClean="0">
              <a:latin typeface="Arial Narrow" pitchFamily="34" charset="0"/>
              <a:ea typeface="ＭＳ Ｐゴシック" pitchFamily="34" charset="-128"/>
              <a:cs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TWG_templat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ctr">
        <a:spAutoFit/>
      </a:bodyPr>
      <a:lstStyle>
        <a:defPPr>
          <a:defRPr sz="7000" b="0" i="0" dirty="0" smtClean="0">
            <a:solidFill>
              <a:schemeClr val="bg1"/>
            </a:solidFill>
            <a:latin typeface="Arial Narrow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TWG_template[1]</Template>
  <TotalTime>1895</TotalTime>
  <Words>427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TWG_template[1]</vt:lpstr>
      <vt:lpstr>Translating Research for Practical  Transition Policy and Practice</vt:lpstr>
      <vt:lpstr>The Center on Transition to Employment</vt:lpstr>
      <vt:lpstr>WORK  IS GOOD!</vt:lpstr>
      <vt:lpstr>Overarching Research Questions</vt:lpstr>
      <vt:lpstr>Overarching Research Questions (continued)</vt:lpstr>
      <vt:lpstr> Key findings to date</vt:lpstr>
      <vt:lpstr> Key findings to date (continued)</vt:lpstr>
      <vt:lpstr>Some key implications for transition practice</vt:lpstr>
      <vt:lpstr>Some key implications for transition practice (continued)</vt:lpstr>
      <vt:lpstr>Work is Good!</vt:lpstr>
      <vt:lpstr>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Research for Practical Transition Policy and Practice</dc:title>
  <dc:subject>Translating Research for Practical Transition Policy and Practice</dc:subject>
  <dc:creator>Office of Special Education Programs (OSEP) </dc:creator>
  <cp:lastModifiedBy>dmaeyaert</cp:lastModifiedBy>
  <cp:revision>48</cp:revision>
  <dcterms:created xsi:type="dcterms:W3CDTF">2011-03-02T15:09:19Z</dcterms:created>
  <dcterms:modified xsi:type="dcterms:W3CDTF">2014-07-12T20:53:37Z</dcterms:modified>
  <cp:category>Public Domain</cp:category>
</cp:coreProperties>
</file>