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50"/>
  </p:notesMasterIdLst>
  <p:handoutMasterIdLst>
    <p:handoutMasterId r:id="rId51"/>
  </p:handoutMasterIdLst>
  <p:sldIdLst>
    <p:sldId id="885" r:id="rId2"/>
    <p:sldId id="888" r:id="rId3"/>
    <p:sldId id="827" r:id="rId4"/>
    <p:sldId id="830" r:id="rId5"/>
    <p:sldId id="829" r:id="rId6"/>
    <p:sldId id="770" r:id="rId7"/>
    <p:sldId id="896" r:id="rId8"/>
    <p:sldId id="773" r:id="rId9"/>
    <p:sldId id="880" r:id="rId10"/>
    <p:sldId id="881" r:id="rId11"/>
    <p:sldId id="882" r:id="rId12"/>
    <p:sldId id="883" r:id="rId13"/>
    <p:sldId id="781" r:id="rId14"/>
    <p:sldId id="791" r:id="rId15"/>
    <p:sldId id="792" r:id="rId16"/>
    <p:sldId id="856" r:id="rId17"/>
    <p:sldId id="820" r:id="rId18"/>
    <p:sldId id="831" r:id="rId19"/>
    <p:sldId id="832" r:id="rId20"/>
    <p:sldId id="796" r:id="rId21"/>
    <p:sldId id="833" r:id="rId22"/>
    <p:sldId id="887" r:id="rId23"/>
    <p:sldId id="834" r:id="rId24"/>
    <p:sldId id="910" r:id="rId25"/>
    <p:sldId id="909" r:id="rId26"/>
    <p:sldId id="907" r:id="rId27"/>
    <p:sldId id="898" r:id="rId28"/>
    <p:sldId id="900" r:id="rId29"/>
    <p:sldId id="901" r:id="rId30"/>
    <p:sldId id="902" r:id="rId31"/>
    <p:sldId id="903" r:id="rId32"/>
    <p:sldId id="904" r:id="rId33"/>
    <p:sldId id="905" r:id="rId34"/>
    <p:sldId id="906" r:id="rId35"/>
    <p:sldId id="894" r:id="rId36"/>
    <p:sldId id="861" r:id="rId37"/>
    <p:sldId id="863" r:id="rId38"/>
    <p:sldId id="864" r:id="rId39"/>
    <p:sldId id="895" r:id="rId40"/>
    <p:sldId id="892" r:id="rId41"/>
    <p:sldId id="911" r:id="rId42"/>
    <p:sldId id="798" r:id="rId43"/>
    <p:sldId id="836" r:id="rId44"/>
    <p:sldId id="908" r:id="rId45"/>
    <p:sldId id="878" r:id="rId46"/>
    <p:sldId id="804" r:id="rId47"/>
    <p:sldId id="805" r:id="rId48"/>
    <p:sldId id="807" r:id="rId49"/>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24A"/>
    <a:srgbClr val="090377"/>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7" autoAdjust="0"/>
    <p:restoredTop sz="86471" autoAdjust="0"/>
  </p:normalViewPr>
  <p:slideViewPr>
    <p:cSldViewPr>
      <p:cViewPr>
        <p:scale>
          <a:sx n="45" d="100"/>
          <a:sy n="45" d="100"/>
        </p:scale>
        <p:origin x="-2256" y="-1248"/>
      </p:cViewPr>
      <p:guideLst>
        <p:guide orient="horz" pos="2160"/>
        <p:guide pos="2880"/>
      </p:guideLst>
    </p:cSldViewPr>
  </p:slideViewPr>
  <p:outlineViewPr>
    <p:cViewPr>
      <p:scale>
        <a:sx n="33" d="100"/>
        <a:sy n="33" d="100"/>
      </p:scale>
      <p:origin x="0" y="1380"/>
    </p:cViewPr>
  </p:outlineViewPr>
  <p:notesTextViewPr>
    <p:cViewPr>
      <p:scale>
        <a:sx n="100" d="100"/>
        <a:sy n="100" d="100"/>
      </p:scale>
      <p:origin x="0" y="0"/>
    </p:cViewPr>
  </p:notesTextViewPr>
  <p:sorterViewPr>
    <p:cViewPr>
      <p:scale>
        <a:sx n="100" d="100"/>
        <a:sy n="100" d="100"/>
      </p:scale>
      <p:origin x="0" y="3186"/>
    </p:cViewPr>
  </p:sorterViewPr>
  <p:notesViewPr>
    <p:cSldViewPr>
      <p:cViewPr>
        <p:scale>
          <a:sx n="84" d="100"/>
          <a:sy n="84" d="100"/>
        </p:scale>
        <p:origin x="-2142" y="181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798" tIns="45899" rIns="91798" bIns="45899" numCol="1" anchor="t" anchorCtr="0" compatLnSpc="1">
            <a:prstTxWarp prst="textNoShape">
              <a:avLst/>
            </a:prstTxWarp>
          </a:bodyPr>
          <a:lstStyle>
            <a:lvl1pPr defTabSz="917575">
              <a:defRPr sz="1200">
                <a:latin typeface="Times" pitchFamily="18" charset="0"/>
              </a:defRPr>
            </a:lvl1pPr>
          </a:lstStyle>
          <a:p>
            <a:pPr>
              <a:defRPr/>
            </a:pPr>
            <a:endParaRPr lang="en-US"/>
          </a:p>
        </p:txBody>
      </p:sp>
      <p:sp>
        <p:nvSpPr>
          <p:cNvPr id="177155"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798" tIns="45899" rIns="91798" bIns="45899" numCol="1" anchor="t" anchorCtr="0" compatLnSpc="1">
            <a:prstTxWarp prst="textNoShape">
              <a:avLst/>
            </a:prstTxWarp>
          </a:bodyPr>
          <a:lstStyle>
            <a:lvl1pPr algn="r" defTabSz="917575">
              <a:defRPr sz="1200">
                <a:latin typeface="Times" pitchFamily="18" charset="0"/>
              </a:defRPr>
            </a:lvl1pPr>
          </a:lstStyle>
          <a:p>
            <a:pPr>
              <a:defRPr/>
            </a:pPr>
            <a:endParaRPr lang="en-US"/>
          </a:p>
        </p:txBody>
      </p:sp>
      <p:sp>
        <p:nvSpPr>
          <p:cNvPr id="177156"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798" tIns="45899" rIns="91798" bIns="45899" numCol="1" anchor="b" anchorCtr="0" compatLnSpc="1">
            <a:prstTxWarp prst="textNoShape">
              <a:avLst/>
            </a:prstTxWarp>
          </a:bodyPr>
          <a:lstStyle>
            <a:lvl1pPr defTabSz="917575">
              <a:defRPr sz="1200">
                <a:latin typeface="Times" pitchFamily="18" charset="0"/>
              </a:defRPr>
            </a:lvl1pPr>
          </a:lstStyle>
          <a:p>
            <a:pPr>
              <a:defRPr/>
            </a:pPr>
            <a:endParaRPr lang="en-US"/>
          </a:p>
        </p:txBody>
      </p:sp>
      <p:sp>
        <p:nvSpPr>
          <p:cNvPr id="177157"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798" tIns="45899" rIns="91798" bIns="45899" numCol="1" anchor="b" anchorCtr="0" compatLnSpc="1">
            <a:prstTxWarp prst="textNoShape">
              <a:avLst/>
            </a:prstTxWarp>
          </a:bodyPr>
          <a:lstStyle>
            <a:lvl1pPr algn="r" defTabSz="917575">
              <a:defRPr sz="1200">
                <a:latin typeface="Times" pitchFamily="18" charset="0"/>
              </a:defRPr>
            </a:lvl1pPr>
          </a:lstStyle>
          <a:p>
            <a:pPr>
              <a:defRPr/>
            </a:pPr>
            <a:fld id="{297B8752-DD70-4BF2-81DD-CBA225DA5302}" type="slidenum">
              <a:rPr lang="en-US"/>
              <a:pPr>
                <a:defRPr/>
              </a:pPr>
              <a:t>‹#›</a:t>
            </a:fld>
            <a:endParaRPr lang="en-US"/>
          </a:p>
        </p:txBody>
      </p:sp>
    </p:spTree>
    <p:extLst>
      <p:ext uri="{BB962C8B-B14F-4D97-AF65-F5344CB8AC3E}">
        <p14:creationId xmlns:p14="http://schemas.microsoft.com/office/powerpoint/2010/main" val="612804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798" tIns="45899" rIns="91798" bIns="45899" numCol="1" anchor="t" anchorCtr="0" compatLnSpc="1">
            <a:prstTxWarp prst="textNoShape">
              <a:avLst/>
            </a:prstTxWarp>
          </a:bodyPr>
          <a:lstStyle>
            <a:lvl1pPr defTabSz="917575">
              <a:defRPr sz="1200">
                <a:latin typeface="Times" pitchFamily="18" charset="0"/>
              </a:defRPr>
            </a:lvl1pPr>
          </a:lstStyle>
          <a:p>
            <a:pPr>
              <a:defRPr/>
            </a:pPr>
            <a:r>
              <a:rPr lang="en-US"/>
              <a:t>DEI State Leads Call</a:t>
            </a:r>
          </a:p>
          <a:p>
            <a:pPr>
              <a:defRPr/>
            </a:pPr>
            <a:r>
              <a:rPr lang="en-US"/>
              <a:t>August 2012</a:t>
            </a:r>
          </a:p>
        </p:txBody>
      </p:sp>
      <p:sp>
        <p:nvSpPr>
          <p:cNvPr id="6147"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798" tIns="45899" rIns="91798" bIns="45899" numCol="1" anchor="t" anchorCtr="0" compatLnSpc="1">
            <a:prstTxWarp prst="textNoShape">
              <a:avLst/>
            </a:prstTxWarp>
          </a:bodyPr>
          <a:lstStyle>
            <a:lvl1pPr algn="r" defTabSz="917575">
              <a:defRPr sz="1200">
                <a:latin typeface="Times" pitchFamily="18" charset="0"/>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798" tIns="45899" rIns="91798" bIns="4589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798" tIns="45899" rIns="91798" bIns="45899" numCol="1" anchor="b" anchorCtr="0" compatLnSpc="1">
            <a:prstTxWarp prst="textNoShape">
              <a:avLst/>
            </a:prstTxWarp>
          </a:bodyPr>
          <a:lstStyle>
            <a:lvl1pPr defTabSz="917575">
              <a:defRPr sz="1200">
                <a:latin typeface="Times"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798" tIns="45899" rIns="91798" bIns="45899" numCol="1" anchor="b" anchorCtr="0" compatLnSpc="1">
            <a:prstTxWarp prst="textNoShape">
              <a:avLst/>
            </a:prstTxWarp>
          </a:bodyPr>
          <a:lstStyle>
            <a:lvl1pPr algn="r" defTabSz="917575">
              <a:defRPr sz="1800">
                <a:latin typeface="Times" pitchFamily="18" charset="0"/>
              </a:defRPr>
            </a:lvl1pPr>
          </a:lstStyle>
          <a:p>
            <a:pPr>
              <a:defRPr/>
            </a:pPr>
            <a:r>
              <a:rPr lang="en-US"/>
              <a:t>SLIDE </a:t>
            </a:r>
            <a:fld id="{DD9B3DE3-BFD3-4F16-9BEE-C4F6CC0F5F12}" type="slidenum">
              <a:rPr lang="en-US"/>
              <a:pPr>
                <a:defRPr/>
              </a:pPr>
              <a:t>‹#›</a:t>
            </a:fld>
            <a:endParaRPr lang="en-US"/>
          </a:p>
        </p:txBody>
      </p:sp>
    </p:spTree>
    <p:extLst>
      <p:ext uri="{BB962C8B-B14F-4D97-AF65-F5344CB8AC3E}">
        <p14:creationId xmlns:p14="http://schemas.microsoft.com/office/powerpoint/2010/main" val="173439236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7578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6EC5B1EE-3FCD-4BAB-955D-FC3C658A69F4}" type="slidenum">
              <a:rPr lang="en-US" altLang="en-US" sz="1800" smtClean="0"/>
              <a:pPr/>
              <a:t>1</a:t>
            </a:fld>
            <a:endParaRPr lang="en-US" altLang="en-US" sz="1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1122B449-37AA-4388-B91A-71B6076C6663}" type="slidenum">
              <a:rPr lang="en-US" altLang="en-US" sz="1800" smtClean="0"/>
              <a:pPr/>
              <a:t>15</a:t>
            </a:fld>
            <a:endParaRPr lang="en-US" altLang="en-US" sz="18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AA8ED6C7-D6A0-4A95-8C2A-FB60420D3DBF}" type="slidenum">
              <a:rPr lang="en-US" altLang="en-US" sz="1800" smtClean="0"/>
              <a:pPr/>
              <a:t>16</a:t>
            </a:fld>
            <a:endParaRPr lang="en-US" altLang="en-US" sz="18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charset="0"/>
              <a:ea typeface="ＭＳ Ｐゴシック" pitchFamily="34" charset="-128"/>
            </a:endParaRPr>
          </a:p>
          <a:p>
            <a:pPr eaLnBrk="1" hangingPunct="1"/>
            <a:endParaRPr lang="en-US" altLang="en-US" dirty="0" smtClean="0">
              <a:latin typeface="Times" charset="0"/>
              <a:ea typeface="ＭＳ Ｐゴシック" pitchFamily="34" charset="-128"/>
            </a:endParaRPr>
          </a:p>
          <a:p>
            <a:pPr eaLnBrk="1" hangingPunct="1"/>
            <a:endParaRPr lang="en-US" altLang="en-US" dirty="0" smtClean="0">
              <a:latin typeface="Times" charset="0"/>
            </a:endParaRPr>
          </a:p>
        </p:txBody>
      </p:sp>
      <p:sp>
        <p:nvSpPr>
          <p:cNvPr id="2" name="Rectangle 1"/>
          <p:cNvSpPr/>
          <p:nvPr/>
        </p:nvSpPr>
        <p:spPr>
          <a:xfrm>
            <a:off x="1295400" y="4572000"/>
            <a:ext cx="4000500" cy="1384995"/>
          </a:xfrm>
          <a:prstGeom prst="rect">
            <a:avLst/>
          </a:prstGeom>
        </p:spPr>
        <p:txBody>
          <a:bodyPr wrap="square">
            <a:spAutoFit/>
          </a:bodyPr>
          <a:lstStyle/>
          <a:p>
            <a:pPr marL="457200" indent="-457200" defTabSz="457200" eaLnBrk="1" hangingPunct="1"/>
            <a:r>
              <a:rPr lang="en-US" altLang="en-US" sz="1400" b="1" dirty="0" smtClean="0">
                <a:latin typeface="Calibri" pitchFamily="34" charset="0"/>
              </a:rPr>
              <a:t>Focus of EFSLMP:</a:t>
            </a:r>
          </a:p>
          <a:p>
            <a:pPr marL="395288" lvl="1" indent="-1588" defTabSz="457200" eaLnBrk="1" hangingPunct="1"/>
            <a:r>
              <a:rPr lang="en-US" altLang="en-US" sz="1400" b="1" dirty="0">
                <a:latin typeface="Calibri" pitchFamily="34" charset="0"/>
              </a:rPr>
              <a:t>Sustained systems-change efforts</a:t>
            </a:r>
          </a:p>
          <a:p>
            <a:pPr marL="395288" lvl="1" indent="-1588" defTabSz="457200" eaLnBrk="1" hangingPunct="1"/>
            <a:r>
              <a:rPr lang="en-US" altLang="en-US" sz="1400" b="1" dirty="0">
                <a:latin typeface="Calibri" pitchFamily="34" charset="0"/>
              </a:rPr>
              <a:t>State policy development</a:t>
            </a:r>
          </a:p>
          <a:p>
            <a:pPr marL="395288" lvl="1" indent="-1588" defTabSz="457200" eaLnBrk="1" hangingPunct="1"/>
            <a:r>
              <a:rPr lang="en-US" altLang="en-US" sz="1400" b="1" dirty="0">
                <a:latin typeface="Calibri" pitchFamily="34" charset="0"/>
              </a:rPr>
              <a:t>Provider transformation &amp; capacity building</a:t>
            </a:r>
          </a:p>
          <a:p>
            <a:pPr marL="395288" lvl="1" indent="-1588" defTabSz="457200" eaLnBrk="1" hangingPunct="1"/>
            <a:r>
              <a:rPr lang="en-US" altLang="en-US" sz="1400" b="1" dirty="0">
                <a:latin typeface="Calibri" pitchFamily="34" charset="0"/>
              </a:rPr>
              <a:t>Efforts-to-Outcomes Implementation Modeling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200" smtClean="0"/>
              <a:t>DEI State Leads Call</a:t>
            </a:r>
          </a:p>
          <a:p>
            <a:r>
              <a:rPr lang="en-US" altLang="en-US" sz="1200" smtClean="0"/>
              <a:t>August 2012</a:t>
            </a:r>
          </a:p>
        </p:txBody>
      </p:sp>
      <p:sp>
        <p:nvSpPr>
          <p:cNvPr id="829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1437FE08-F445-4ADA-A2CB-778FB020B638}" type="slidenum">
              <a:rPr lang="en-US" altLang="en-US" sz="1800" smtClean="0"/>
              <a:pPr/>
              <a:t>17</a:t>
            </a:fld>
            <a:endParaRPr lang="en-US" altLang="en-US" sz="1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8397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Times" charset="0"/>
              </a:defRPr>
            </a:lvl1pPr>
            <a:lvl2pPr marL="742950" indent="-285750" defTabSz="903288">
              <a:defRPr sz="2400">
                <a:solidFill>
                  <a:schemeClr val="tx1"/>
                </a:solidFill>
                <a:latin typeface="Times" charset="0"/>
              </a:defRPr>
            </a:lvl2pPr>
            <a:lvl3pPr marL="1143000" indent="-228600" defTabSz="903288">
              <a:defRPr sz="2400">
                <a:solidFill>
                  <a:schemeClr val="tx1"/>
                </a:solidFill>
                <a:latin typeface="Times" charset="0"/>
              </a:defRPr>
            </a:lvl3pPr>
            <a:lvl4pPr marL="1600200" indent="-228600" defTabSz="903288">
              <a:defRPr sz="2400">
                <a:solidFill>
                  <a:schemeClr val="tx1"/>
                </a:solidFill>
                <a:latin typeface="Times" charset="0"/>
              </a:defRPr>
            </a:lvl4pPr>
            <a:lvl5pPr marL="2057400" indent="-228600" defTabSz="903288">
              <a:defRPr sz="2400">
                <a:solidFill>
                  <a:schemeClr val="tx1"/>
                </a:solidFill>
                <a:latin typeface="Times" charset="0"/>
              </a:defRPr>
            </a:lvl5pPr>
            <a:lvl6pPr marL="2514600" indent="-228600" defTabSz="903288" eaLnBrk="0" fontAlgn="base" hangingPunct="0">
              <a:spcBef>
                <a:spcPct val="0"/>
              </a:spcBef>
              <a:spcAft>
                <a:spcPct val="0"/>
              </a:spcAft>
              <a:defRPr sz="2400">
                <a:solidFill>
                  <a:schemeClr val="tx1"/>
                </a:solidFill>
                <a:latin typeface="Times" charset="0"/>
              </a:defRPr>
            </a:lvl6pPr>
            <a:lvl7pPr marL="2971800" indent="-228600" defTabSz="903288" eaLnBrk="0" fontAlgn="base" hangingPunct="0">
              <a:spcBef>
                <a:spcPct val="0"/>
              </a:spcBef>
              <a:spcAft>
                <a:spcPct val="0"/>
              </a:spcAft>
              <a:defRPr sz="2400">
                <a:solidFill>
                  <a:schemeClr val="tx1"/>
                </a:solidFill>
                <a:latin typeface="Times" charset="0"/>
              </a:defRPr>
            </a:lvl7pPr>
            <a:lvl8pPr marL="3429000" indent="-228600" defTabSz="903288" eaLnBrk="0" fontAlgn="base" hangingPunct="0">
              <a:spcBef>
                <a:spcPct val="0"/>
              </a:spcBef>
              <a:spcAft>
                <a:spcPct val="0"/>
              </a:spcAft>
              <a:defRPr sz="2400">
                <a:solidFill>
                  <a:schemeClr val="tx1"/>
                </a:solidFill>
                <a:latin typeface="Times" charset="0"/>
              </a:defRPr>
            </a:lvl8pPr>
            <a:lvl9pPr marL="3886200" indent="-228600" defTabSz="903288" eaLnBrk="0" fontAlgn="base" hangingPunct="0">
              <a:spcBef>
                <a:spcPct val="0"/>
              </a:spcBef>
              <a:spcAft>
                <a:spcPct val="0"/>
              </a:spcAft>
              <a:defRPr sz="2400">
                <a:solidFill>
                  <a:schemeClr val="tx1"/>
                </a:solidFill>
                <a:latin typeface="Times" charset="0"/>
              </a:defRPr>
            </a:lvl9pPr>
          </a:lstStyle>
          <a:p>
            <a:r>
              <a:rPr lang="en-US" altLang="en-US" sz="1800" smtClean="0"/>
              <a:t>SLIDE </a:t>
            </a:r>
            <a:fld id="{BF4C66BA-5784-4F22-B6F1-F796166B2407}" type="slidenum">
              <a:rPr lang="en-US" altLang="en-US" sz="1800" smtClean="0"/>
              <a:pPr/>
              <a:t>18</a:t>
            </a:fld>
            <a:endParaRPr lang="en-US" altLang="en-US" sz="18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Times"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Times" charset="0"/>
              </a:defRPr>
            </a:lvl1pPr>
            <a:lvl2pPr marL="742950" indent="-285750" defTabSz="903288">
              <a:defRPr sz="2400">
                <a:solidFill>
                  <a:schemeClr val="tx1"/>
                </a:solidFill>
                <a:latin typeface="Times" charset="0"/>
              </a:defRPr>
            </a:lvl2pPr>
            <a:lvl3pPr marL="1143000" indent="-228600" defTabSz="903288">
              <a:defRPr sz="2400">
                <a:solidFill>
                  <a:schemeClr val="tx1"/>
                </a:solidFill>
                <a:latin typeface="Times" charset="0"/>
              </a:defRPr>
            </a:lvl3pPr>
            <a:lvl4pPr marL="1600200" indent="-228600" defTabSz="903288">
              <a:defRPr sz="2400">
                <a:solidFill>
                  <a:schemeClr val="tx1"/>
                </a:solidFill>
                <a:latin typeface="Times" charset="0"/>
              </a:defRPr>
            </a:lvl4pPr>
            <a:lvl5pPr marL="2057400" indent="-228600" defTabSz="903288">
              <a:defRPr sz="2400">
                <a:solidFill>
                  <a:schemeClr val="tx1"/>
                </a:solidFill>
                <a:latin typeface="Times" charset="0"/>
              </a:defRPr>
            </a:lvl5pPr>
            <a:lvl6pPr marL="2514600" indent="-228600" defTabSz="903288" eaLnBrk="0" fontAlgn="base" hangingPunct="0">
              <a:spcBef>
                <a:spcPct val="0"/>
              </a:spcBef>
              <a:spcAft>
                <a:spcPct val="0"/>
              </a:spcAft>
              <a:defRPr sz="2400">
                <a:solidFill>
                  <a:schemeClr val="tx1"/>
                </a:solidFill>
                <a:latin typeface="Times" charset="0"/>
              </a:defRPr>
            </a:lvl6pPr>
            <a:lvl7pPr marL="2971800" indent="-228600" defTabSz="903288" eaLnBrk="0" fontAlgn="base" hangingPunct="0">
              <a:spcBef>
                <a:spcPct val="0"/>
              </a:spcBef>
              <a:spcAft>
                <a:spcPct val="0"/>
              </a:spcAft>
              <a:defRPr sz="2400">
                <a:solidFill>
                  <a:schemeClr val="tx1"/>
                </a:solidFill>
                <a:latin typeface="Times" charset="0"/>
              </a:defRPr>
            </a:lvl7pPr>
            <a:lvl8pPr marL="3429000" indent="-228600" defTabSz="903288" eaLnBrk="0" fontAlgn="base" hangingPunct="0">
              <a:spcBef>
                <a:spcPct val="0"/>
              </a:spcBef>
              <a:spcAft>
                <a:spcPct val="0"/>
              </a:spcAft>
              <a:defRPr sz="2400">
                <a:solidFill>
                  <a:schemeClr val="tx1"/>
                </a:solidFill>
                <a:latin typeface="Times" charset="0"/>
              </a:defRPr>
            </a:lvl8pPr>
            <a:lvl9pPr marL="3886200" indent="-228600" defTabSz="903288" eaLnBrk="0" fontAlgn="base" hangingPunct="0">
              <a:spcBef>
                <a:spcPct val="0"/>
              </a:spcBef>
              <a:spcAft>
                <a:spcPct val="0"/>
              </a:spcAft>
              <a:defRPr sz="2400">
                <a:solidFill>
                  <a:schemeClr val="tx1"/>
                </a:solidFill>
                <a:latin typeface="Times" charset="0"/>
              </a:defRPr>
            </a:lvl9pPr>
          </a:lstStyle>
          <a:p>
            <a:fld id="{9E5AF673-C0CE-4FAC-A371-99F814122D1D}" type="slidenum">
              <a:rPr lang="en-US" altLang="en-US" sz="1800" smtClean="0">
                <a:cs typeface="Arial" pitchFamily="34" charset="0"/>
              </a:rPr>
              <a:pPr/>
              <a:t>19</a:t>
            </a:fld>
            <a:endParaRPr lang="en-US" altLang="en-US" sz="1800"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860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200" smtClean="0"/>
              <a:t>DEI State Leads Call</a:t>
            </a:r>
          </a:p>
          <a:p>
            <a:r>
              <a:rPr lang="en-US" altLang="en-US" sz="1200" smtClean="0"/>
              <a:t>August 2012</a:t>
            </a:r>
          </a:p>
        </p:txBody>
      </p:sp>
      <p:sp>
        <p:nvSpPr>
          <p:cNvPr id="860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F1C3D766-656F-497A-8FA0-362D10D5AEE5}" type="slidenum">
              <a:rPr lang="en-US" altLang="en-US" sz="1800" smtClean="0"/>
              <a:pPr/>
              <a:t>20</a:t>
            </a:fld>
            <a:endParaRPr lang="en-US" altLang="en-US" sz="1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C6095DAD-7F8B-47F4-A837-5255D0457995}" type="slidenum">
              <a:rPr lang="en-US" altLang="en-US" sz="1800" smtClean="0"/>
              <a:pPr/>
              <a:t>21</a:t>
            </a:fld>
            <a:endParaRPr lang="en-US" altLang="en-US" sz="1800" smtClean="0"/>
          </a:p>
        </p:txBody>
      </p:sp>
      <p:sp>
        <p:nvSpPr>
          <p:cNvPr id="87043"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eaLnBrk="1" hangingPunct="1"/>
            <a:fld id="{BDD0E514-35ED-4A62-9D4E-316171AFBC25}" type="slidenum">
              <a:rPr lang="en-US" altLang="en-US" sz="1200">
                <a:latin typeface="Calibri" pitchFamily="34" charset="0"/>
                <a:ea typeface="ＭＳ Ｐゴシック" pitchFamily="34" charset="-128"/>
              </a:rPr>
              <a:pPr algn="r" eaLnBrk="1" hangingPunct="1"/>
              <a:t>21</a:t>
            </a:fld>
            <a:endParaRPr lang="en-US" altLang="en-US" sz="1200">
              <a:latin typeface="Calibri" pitchFamily="34" charset="0"/>
              <a:ea typeface="ＭＳ Ｐゴシック" pitchFamily="34" charset="-128"/>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457200" eaLnBrk="1" hangingPunct="1"/>
            <a:endParaRPr lang="en-US" altLang="en-US"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9F8B7D81-3022-4179-8A49-137BC2EEE58E}" type="slidenum">
              <a:rPr lang="en-US" altLang="en-US" sz="1800" smtClean="0"/>
              <a:pPr/>
              <a:t>22</a:t>
            </a:fld>
            <a:endParaRPr lang="en-US" altLang="en-US" sz="1800" smtClean="0"/>
          </a:p>
        </p:txBody>
      </p:sp>
      <p:sp>
        <p:nvSpPr>
          <p:cNvPr id="89091"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eaLnBrk="1" hangingPunct="1"/>
            <a:fld id="{1E03F53B-F19D-4E99-A9C8-5F21686679CA}" type="slidenum">
              <a:rPr lang="en-US" altLang="en-US" sz="1200">
                <a:latin typeface="Calibri" pitchFamily="34" charset="0"/>
                <a:ea typeface="ＭＳ Ｐゴシック" pitchFamily="34" charset="-128"/>
              </a:rPr>
              <a:pPr algn="r" eaLnBrk="1" hangingPunct="1"/>
              <a:t>22</a:t>
            </a:fld>
            <a:endParaRPr lang="en-US" altLang="en-US" sz="1200">
              <a:latin typeface="Calibri" pitchFamily="34" charset="0"/>
              <a:ea typeface="ＭＳ Ｐゴシック" pitchFamily="34" charset="-128"/>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457200" eaLnBrk="1" hangingPunct="1"/>
            <a:endParaRPr lang="en-US" altLang="en-US" smtClean="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1684DB3D-4540-4145-96CD-1DA910029E58}" type="slidenum">
              <a:rPr lang="en-US" altLang="en-US" sz="1800" smtClean="0"/>
              <a:pPr/>
              <a:t>23</a:t>
            </a:fld>
            <a:endParaRPr lang="en-US" altLang="en-US" sz="1800" smtClean="0"/>
          </a:p>
        </p:txBody>
      </p:sp>
      <p:sp>
        <p:nvSpPr>
          <p:cNvPr id="8806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eaLnBrk="1" hangingPunct="1"/>
            <a:fld id="{86CF7354-6AFA-479E-BDE8-95140BF23FD3}" type="slidenum">
              <a:rPr lang="en-US" altLang="en-US" sz="1200">
                <a:latin typeface="Calibri" pitchFamily="34" charset="0"/>
                <a:ea typeface="ＭＳ Ｐゴシック" pitchFamily="34" charset="-128"/>
              </a:rPr>
              <a:pPr algn="r" eaLnBrk="1" hangingPunct="1"/>
              <a:t>23</a:t>
            </a:fld>
            <a:endParaRPr lang="en-US" altLang="en-US" sz="1200">
              <a:latin typeface="Calibri" pitchFamily="34" charset="0"/>
              <a:ea typeface="ＭＳ Ｐゴシック" pitchFamily="34" charset="-128"/>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457200" eaLnBrk="1" hangingPunct="1"/>
            <a:endParaRPr lang="en-US" altLang="en-US"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788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200" smtClean="0"/>
              <a:t>DEI State Leads Call</a:t>
            </a:r>
          </a:p>
          <a:p>
            <a:r>
              <a:rPr lang="en-US" altLang="en-US" sz="1200" smtClean="0"/>
              <a:t>August 2012</a:t>
            </a:r>
          </a:p>
        </p:txBody>
      </p:sp>
      <p:sp>
        <p:nvSpPr>
          <p:cNvPr id="788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33460367-24E1-40CD-BDD7-1E29CC324983}" type="slidenum">
              <a:rPr lang="en-US" altLang="en-US" sz="1800" smtClean="0"/>
              <a:pPr/>
              <a:t>26</a:t>
            </a:fld>
            <a:endParaRPr lang="en-US" altLang="en-US" sz="1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9F9E5C3F-B09F-4F12-B9E5-F89BEC2A4549}" type="slidenum">
              <a:rPr lang="en-US" altLang="en-US" sz="1800" smtClean="0"/>
              <a:pPr/>
              <a:t>2</a:t>
            </a:fld>
            <a:endParaRPr lang="en-US" altLang="en-US" sz="18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788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200" smtClean="0"/>
              <a:t>DEI State Leads Call</a:t>
            </a:r>
          </a:p>
          <a:p>
            <a:r>
              <a:rPr lang="en-US" altLang="en-US" sz="1200" smtClean="0"/>
              <a:t>August 2012</a:t>
            </a:r>
          </a:p>
        </p:txBody>
      </p:sp>
      <p:sp>
        <p:nvSpPr>
          <p:cNvPr id="788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33460367-24E1-40CD-BDD7-1E29CC324983}" type="slidenum">
              <a:rPr lang="en-US" altLang="en-US" sz="1800" smtClean="0"/>
              <a:pPr/>
              <a:t>35</a:t>
            </a:fld>
            <a:endParaRPr lang="en-US" altLang="en-US" sz="18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993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200" smtClean="0">
                <a:solidFill>
                  <a:srgbClr val="000000"/>
                </a:solidFill>
              </a:rPr>
              <a:t>DEI State Leads Call</a:t>
            </a:r>
          </a:p>
          <a:p>
            <a:r>
              <a:rPr lang="en-US" altLang="en-US" sz="1200" smtClean="0">
                <a:solidFill>
                  <a:srgbClr val="000000"/>
                </a:solidFill>
              </a:rPr>
              <a:t>August 2012</a:t>
            </a:r>
          </a:p>
        </p:txBody>
      </p:sp>
      <p:sp>
        <p:nvSpPr>
          <p:cNvPr id="993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solidFill>
                  <a:srgbClr val="000000"/>
                </a:solidFill>
              </a:rPr>
              <a:t>SLIDE </a:t>
            </a:r>
            <a:fld id="{D5581B3D-F2DB-44C7-9631-1B433BEBEBB2}" type="slidenum">
              <a:rPr lang="en-US" altLang="en-US" sz="1800" smtClean="0">
                <a:solidFill>
                  <a:srgbClr val="000000"/>
                </a:solidFill>
              </a:rPr>
              <a:pPr/>
              <a:t>36</a:t>
            </a:fld>
            <a:endParaRPr lang="en-US" altLang="en-US" sz="1800"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charset="0"/>
              </a:rPr>
              <a:t>Originally, Washington applied to participate in the EFSLMP as a protégé state, but ODEP felt Washington’s leadership in the area of Employment First would be a wonderful mentor to the states participating in the EFSLMP.</a:t>
            </a:r>
          </a:p>
          <a:p>
            <a:pPr eaLnBrk="1" hangingPunct="1"/>
            <a:r>
              <a:rPr lang="en-US" altLang="en-US" dirty="0" smtClean="0">
                <a:latin typeface="Times" charset="0"/>
              </a:rPr>
              <a:t>For the past 18 months, Washington state has provided various mentoring support to the three protégé states and the 32 state teams involved in the EFSLMP Community of Practice.</a:t>
            </a:r>
          </a:p>
          <a:p>
            <a:endParaRPr lang="en-US" altLang="en-US" dirty="0" smtClean="0">
              <a:latin typeface="Times" charset="0"/>
            </a:endParaRPr>
          </a:p>
          <a:p>
            <a:r>
              <a:rPr lang="en-US" altLang="en-US" dirty="0" smtClean="0"/>
              <a:t>Timeline</a:t>
            </a:r>
          </a:p>
          <a:p>
            <a:pPr lvl="1"/>
            <a:r>
              <a:rPr lang="en-US" altLang="en-US" dirty="0" smtClean="0"/>
              <a:t>Phase One launched in October 2013; ongoing</a:t>
            </a:r>
          </a:p>
          <a:p>
            <a:pPr lvl="1"/>
            <a:r>
              <a:rPr lang="en-US" altLang="en-US" dirty="0" smtClean="0"/>
              <a:t>Phase Two Training/TA will begin in late November 2013 and go through March 2014</a:t>
            </a:r>
          </a:p>
          <a:p>
            <a:pPr lvl="1"/>
            <a:r>
              <a:rPr lang="en-US" altLang="en-US" dirty="0" smtClean="0"/>
              <a:t>Phase Three will begin by March 1</a:t>
            </a:r>
          </a:p>
          <a:p>
            <a:r>
              <a:rPr lang="en-US" altLang="en-US" dirty="0" smtClean="0"/>
              <a:t>Measuring Progress</a:t>
            </a:r>
          </a:p>
          <a:p>
            <a:pPr lvl="1"/>
            <a:r>
              <a:rPr lang="en-US" altLang="en-US" dirty="0" smtClean="0"/>
              <a:t>Identical data collection requirements across sites</a:t>
            </a:r>
          </a:p>
          <a:p>
            <a:pPr lvl="1"/>
            <a:r>
              <a:rPr lang="en-US" altLang="en-US" dirty="0" smtClean="0"/>
              <a:t>Quarterly progress reports </a:t>
            </a:r>
          </a:p>
          <a:p>
            <a:pPr lvl="1"/>
            <a:r>
              <a:rPr lang="en-US" altLang="en-US" dirty="0" smtClean="0"/>
              <a:t>Information will be infused into ODEP’s existing evaluation study for EFSLMP</a:t>
            </a:r>
          </a:p>
          <a:p>
            <a:endParaRPr lang="en-US" altLang="en-US" dirty="0" smtClean="0">
              <a:latin typeface="Times" charset="0"/>
            </a:endParaRPr>
          </a:p>
        </p:txBody>
      </p:sp>
      <p:sp>
        <p:nvSpPr>
          <p:cNvPr id="10138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Times" charset="0"/>
              </a:defRPr>
            </a:lvl1pPr>
            <a:lvl2pPr marL="742950" indent="-285750" defTabSz="903288">
              <a:defRPr sz="2400">
                <a:solidFill>
                  <a:schemeClr val="tx1"/>
                </a:solidFill>
                <a:latin typeface="Times" charset="0"/>
              </a:defRPr>
            </a:lvl2pPr>
            <a:lvl3pPr marL="1143000" indent="-228600" defTabSz="903288">
              <a:defRPr sz="2400">
                <a:solidFill>
                  <a:schemeClr val="tx1"/>
                </a:solidFill>
                <a:latin typeface="Times" charset="0"/>
              </a:defRPr>
            </a:lvl3pPr>
            <a:lvl4pPr marL="1600200" indent="-228600" defTabSz="903288">
              <a:defRPr sz="2400">
                <a:solidFill>
                  <a:schemeClr val="tx1"/>
                </a:solidFill>
                <a:latin typeface="Times" charset="0"/>
              </a:defRPr>
            </a:lvl4pPr>
            <a:lvl5pPr marL="2057400" indent="-228600" defTabSz="903288">
              <a:defRPr sz="2400">
                <a:solidFill>
                  <a:schemeClr val="tx1"/>
                </a:solidFill>
                <a:latin typeface="Times" charset="0"/>
              </a:defRPr>
            </a:lvl5pPr>
            <a:lvl6pPr marL="2514600" indent="-228600" defTabSz="903288" eaLnBrk="0" fontAlgn="base" hangingPunct="0">
              <a:spcBef>
                <a:spcPct val="0"/>
              </a:spcBef>
              <a:spcAft>
                <a:spcPct val="0"/>
              </a:spcAft>
              <a:defRPr sz="2400">
                <a:solidFill>
                  <a:schemeClr val="tx1"/>
                </a:solidFill>
                <a:latin typeface="Times" charset="0"/>
              </a:defRPr>
            </a:lvl6pPr>
            <a:lvl7pPr marL="2971800" indent="-228600" defTabSz="903288" eaLnBrk="0" fontAlgn="base" hangingPunct="0">
              <a:spcBef>
                <a:spcPct val="0"/>
              </a:spcBef>
              <a:spcAft>
                <a:spcPct val="0"/>
              </a:spcAft>
              <a:defRPr sz="2400">
                <a:solidFill>
                  <a:schemeClr val="tx1"/>
                </a:solidFill>
                <a:latin typeface="Times" charset="0"/>
              </a:defRPr>
            </a:lvl7pPr>
            <a:lvl8pPr marL="3429000" indent="-228600" defTabSz="903288" eaLnBrk="0" fontAlgn="base" hangingPunct="0">
              <a:spcBef>
                <a:spcPct val="0"/>
              </a:spcBef>
              <a:spcAft>
                <a:spcPct val="0"/>
              </a:spcAft>
              <a:defRPr sz="2400">
                <a:solidFill>
                  <a:schemeClr val="tx1"/>
                </a:solidFill>
                <a:latin typeface="Times" charset="0"/>
              </a:defRPr>
            </a:lvl8pPr>
            <a:lvl9pPr marL="3886200" indent="-228600" defTabSz="903288" eaLnBrk="0" fontAlgn="base" hangingPunct="0">
              <a:spcBef>
                <a:spcPct val="0"/>
              </a:spcBef>
              <a:spcAft>
                <a:spcPct val="0"/>
              </a:spcAft>
              <a:defRPr sz="2400">
                <a:solidFill>
                  <a:schemeClr val="tx1"/>
                </a:solidFill>
                <a:latin typeface="Times" charset="0"/>
              </a:defRPr>
            </a:lvl9pPr>
          </a:lstStyle>
          <a:p>
            <a:r>
              <a:rPr lang="en-US" altLang="en-US" sz="1800" smtClean="0">
                <a:solidFill>
                  <a:srgbClr val="000000"/>
                </a:solidFill>
              </a:rPr>
              <a:t>SLIDE </a:t>
            </a:r>
            <a:fld id="{D0B81D63-D371-4BC1-8867-7CE4AFD915B6}" type="slidenum">
              <a:rPr lang="en-US" altLang="en-US" sz="1800" smtClean="0">
                <a:solidFill>
                  <a:srgbClr val="000000"/>
                </a:solidFill>
              </a:rPr>
              <a:pPr/>
              <a:t>37</a:t>
            </a:fld>
            <a:endParaRPr lang="en-US" altLang="en-US" sz="1800"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788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200" smtClean="0"/>
              <a:t>DEI State Leads Call</a:t>
            </a:r>
          </a:p>
          <a:p>
            <a:r>
              <a:rPr lang="en-US" altLang="en-US" sz="1200" smtClean="0"/>
              <a:t>August 2012</a:t>
            </a:r>
          </a:p>
        </p:txBody>
      </p:sp>
      <p:sp>
        <p:nvSpPr>
          <p:cNvPr id="788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33460367-24E1-40CD-BDD7-1E29CC324983}" type="slidenum">
              <a:rPr lang="en-US" altLang="en-US" sz="1800" smtClean="0"/>
              <a:pPr/>
              <a:t>39</a:t>
            </a:fld>
            <a:endParaRPr lang="en-US" altLang="en-US" sz="18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FD2C1C04-6FDA-4010-B490-B3088474892A}" type="slidenum">
              <a:rPr lang="en-US" altLang="en-US" sz="1800" smtClean="0"/>
              <a:pPr/>
              <a:t>40</a:t>
            </a:fld>
            <a:endParaRPr lang="en-US" altLang="en-US" sz="18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charset="0"/>
            </a:endParaRPr>
          </a:p>
          <a:p>
            <a:pPr eaLnBrk="1" hangingPunct="1"/>
            <a:endParaRPr lang="en-US" altLang="en-US" smtClean="0">
              <a:latin typeface="Times" charset="0"/>
            </a:endParaRPr>
          </a:p>
          <a:p>
            <a:pPr eaLnBrk="1" hangingPunct="1"/>
            <a:endParaRPr lang="en-US" altLang="en-US"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ED8E07FC-B2AD-46B3-A3D3-48BF73906640}" type="slidenum">
              <a:rPr lang="en-US" altLang="en-US" sz="1800" smtClean="0"/>
              <a:pPr/>
              <a:t>41</a:t>
            </a:fld>
            <a:endParaRPr lang="en-US" altLang="en-US" sz="1800" smtClean="0"/>
          </a:p>
        </p:txBody>
      </p:sp>
      <p:sp>
        <p:nvSpPr>
          <p:cNvPr id="6" name="Title 4"/>
          <p:cNvSpPr>
            <a:spLocks noGrp="1"/>
          </p:cNvSpPr>
          <p:nvPr>
            <p:ph type="body" idx="1"/>
          </p:nvPr>
        </p:nvSpPr>
        <p:spPr/>
        <p:txBody>
          <a:bodyPr>
            <a:normAutofit fontScale="97500"/>
          </a:bodyPr>
          <a:lstStyle/>
          <a:p>
            <a:pPr>
              <a:defRPr/>
            </a:pPr>
            <a:r>
              <a:rPr lang="en-US" dirty="0" smtClean="0"/>
              <a:t>Federal Role in </a:t>
            </a:r>
            <a:r>
              <a:rPr lang="en-US" i="1" dirty="0" smtClean="0"/>
              <a:t>Employment First:</a:t>
            </a:r>
            <a:br>
              <a:rPr lang="en-US" i="1" dirty="0" smtClean="0"/>
            </a:br>
            <a:r>
              <a:rPr lang="en-US" dirty="0" smtClean="0"/>
              <a:t>Essential Tactical Elements to Enhance the Federal Government’s Role in Promoting </a:t>
            </a:r>
            <a:r>
              <a:rPr lang="en-US" i="1" dirty="0" smtClean="0"/>
              <a:t>Employment First</a:t>
            </a:r>
          </a:p>
          <a:p>
            <a:pPr marL="342900" indent="-342900">
              <a:buFont typeface="Arial" pitchFamily="34" charset="0"/>
              <a:buChar char="•"/>
              <a:defRPr/>
            </a:pPr>
            <a:r>
              <a:rPr lang="en-US" dirty="0" smtClean="0"/>
              <a:t>Access to Info</a:t>
            </a:r>
          </a:p>
          <a:p>
            <a:pPr marL="342900" indent="-342900">
              <a:buFont typeface="Arial" pitchFamily="34" charset="0"/>
              <a:buChar char="•"/>
              <a:defRPr/>
            </a:pPr>
            <a:r>
              <a:rPr lang="en-US" dirty="0" smtClean="0"/>
              <a:t>Enrollment &amp; Eligibility</a:t>
            </a:r>
          </a:p>
          <a:p>
            <a:pPr marL="342900" indent="-342900">
              <a:buFont typeface="Arial" pitchFamily="34" charset="0"/>
              <a:buChar char="•"/>
              <a:defRPr/>
            </a:pPr>
            <a:r>
              <a:rPr lang="en-US" dirty="0" smtClean="0"/>
              <a:t>Employment Related Supports</a:t>
            </a:r>
          </a:p>
          <a:p>
            <a:pPr marL="342900" indent="-342900">
              <a:buFont typeface="Arial" pitchFamily="34" charset="0"/>
              <a:buChar char="•"/>
              <a:defRPr/>
            </a:pPr>
            <a:r>
              <a:rPr lang="en-US" dirty="0" smtClean="0"/>
              <a:t>Systems Capacity building</a:t>
            </a:r>
          </a:p>
          <a:p>
            <a:pPr marL="342900" indent="-342900">
              <a:buFont typeface="Arial" pitchFamily="34" charset="0"/>
              <a:buChar char="•"/>
              <a:defRPr/>
            </a:pPr>
            <a:r>
              <a:rPr lang="en-US" dirty="0" smtClean="0"/>
              <a:t>Cross-Systems Coordination</a:t>
            </a:r>
          </a:p>
          <a:p>
            <a:pPr marL="342900" indent="-342900">
              <a:buFont typeface="Arial" pitchFamily="34" charset="0"/>
              <a:buChar char="•"/>
              <a:defRPr/>
            </a:pPr>
            <a:endParaRPr lang="en-US" dirty="0"/>
          </a:p>
          <a:p>
            <a:pPr marL="342900" indent="-342900">
              <a:buFont typeface="Arial" pitchFamily="34" charset="0"/>
              <a:buChar char="•"/>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08075" y="706438"/>
            <a:ext cx="4632325" cy="3475037"/>
          </a:xfrm>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smtClean="0">
              <a:latin typeface="Times"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917575">
              <a:tabLst>
                <a:tab pos="0" algn="l"/>
                <a:tab pos="415925" algn="l"/>
                <a:tab pos="831850" algn="l"/>
                <a:tab pos="1249363" algn="l"/>
                <a:tab pos="1665288" algn="l"/>
                <a:tab pos="2081213" algn="l"/>
                <a:tab pos="2498725" algn="l"/>
                <a:tab pos="2914650" algn="l"/>
                <a:tab pos="3332163" algn="l"/>
                <a:tab pos="3748088" algn="l"/>
                <a:tab pos="4164013" algn="l"/>
                <a:tab pos="4581525" algn="l"/>
                <a:tab pos="4997450" algn="l"/>
                <a:tab pos="5414963" algn="l"/>
                <a:tab pos="5830888" algn="l"/>
                <a:tab pos="6246813" algn="l"/>
                <a:tab pos="6664325" algn="l"/>
                <a:tab pos="7080250" algn="l"/>
                <a:tab pos="7497763" algn="l"/>
                <a:tab pos="7913688" algn="l"/>
                <a:tab pos="8329613" algn="l"/>
              </a:tabLst>
              <a:defRPr sz="2400">
                <a:solidFill>
                  <a:schemeClr val="tx1"/>
                </a:solidFill>
                <a:latin typeface="Times" charset="0"/>
              </a:defRPr>
            </a:lvl1pPr>
            <a:lvl2pPr marL="742950" indent="-285750" defTabSz="917575">
              <a:tabLst>
                <a:tab pos="0" algn="l"/>
                <a:tab pos="415925" algn="l"/>
                <a:tab pos="831850" algn="l"/>
                <a:tab pos="1249363" algn="l"/>
                <a:tab pos="1665288" algn="l"/>
                <a:tab pos="2081213" algn="l"/>
                <a:tab pos="2498725" algn="l"/>
                <a:tab pos="2914650" algn="l"/>
                <a:tab pos="3332163" algn="l"/>
                <a:tab pos="3748088" algn="l"/>
                <a:tab pos="4164013" algn="l"/>
                <a:tab pos="4581525" algn="l"/>
                <a:tab pos="4997450" algn="l"/>
                <a:tab pos="5414963" algn="l"/>
                <a:tab pos="5830888" algn="l"/>
                <a:tab pos="6246813" algn="l"/>
                <a:tab pos="6664325" algn="l"/>
                <a:tab pos="7080250" algn="l"/>
                <a:tab pos="7497763" algn="l"/>
                <a:tab pos="7913688" algn="l"/>
                <a:tab pos="8329613" algn="l"/>
              </a:tabLst>
              <a:defRPr sz="2400">
                <a:solidFill>
                  <a:schemeClr val="tx1"/>
                </a:solidFill>
                <a:latin typeface="Times" charset="0"/>
              </a:defRPr>
            </a:lvl2pPr>
            <a:lvl3pPr marL="1143000" indent="-228600" defTabSz="917575">
              <a:tabLst>
                <a:tab pos="0" algn="l"/>
                <a:tab pos="415925" algn="l"/>
                <a:tab pos="831850" algn="l"/>
                <a:tab pos="1249363" algn="l"/>
                <a:tab pos="1665288" algn="l"/>
                <a:tab pos="2081213" algn="l"/>
                <a:tab pos="2498725" algn="l"/>
                <a:tab pos="2914650" algn="l"/>
                <a:tab pos="3332163" algn="l"/>
                <a:tab pos="3748088" algn="l"/>
                <a:tab pos="4164013" algn="l"/>
                <a:tab pos="4581525" algn="l"/>
                <a:tab pos="4997450" algn="l"/>
                <a:tab pos="5414963" algn="l"/>
                <a:tab pos="5830888" algn="l"/>
                <a:tab pos="6246813" algn="l"/>
                <a:tab pos="6664325" algn="l"/>
                <a:tab pos="7080250" algn="l"/>
                <a:tab pos="7497763" algn="l"/>
                <a:tab pos="7913688" algn="l"/>
                <a:tab pos="8329613" algn="l"/>
              </a:tabLst>
              <a:defRPr sz="2400">
                <a:solidFill>
                  <a:schemeClr val="tx1"/>
                </a:solidFill>
                <a:latin typeface="Times" charset="0"/>
              </a:defRPr>
            </a:lvl3pPr>
            <a:lvl4pPr marL="1600200" indent="-228600" defTabSz="917575">
              <a:tabLst>
                <a:tab pos="0" algn="l"/>
                <a:tab pos="415925" algn="l"/>
                <a:tab pos="831850" algn="l"/>
                <a:tab pos="1249363" algn="l"/>
                <a:tab pos="1665288" algn="l"/>
                <a:tab pos="2081213" algn="l"/>
                <a:tab pos="2498725" algn="l"/>
                <a:tab pos="2914650" algn="l"/>
                <a:tab pos="3332163" algn="l"/>
                <a:tab pos="3748088" algn="l"/>
                <a:tab pos="4164013" algn="l"/>
                <a:tab pos="4581525" algn="l"/>
                <a:tab pos="4997450" algn="l"/>
                <a:tab pos="5414963" algn="l"/>
                <a:tab pos="5830888" algn="l"/>
                <a:tab pos="6246813" algn="l"/>
                <a:tab pos="6664325" algn="l"/>
                <a:tab pos="7080250" algn="l"/>
                <a:tab pos="7497763" algn="l"/>
                <a:tab pos="7913688" algn="l"/>
                <a:tab pos="8329613" algn="l"/>
              </a:tabLst>
              <a:defRPr sz="2400">
                <a:solidFill>
                  <a:schemeClr val="tx1"/>
                </a:solidFill>
                <a:latin typeface="Times" charset="0"/>
              </a:defRPr>
            </a:lvl4pPr>
            <a:lvl5pPr marL="2057400" indent="-228600" defTabSz="917575">
              <a:tabLst>
                <a:tab pos="0" algn="l"/>
                <a:tab pos="415925" algn="l"/>
                <a:tab pos="831850" algn="l"/>
                <a:tab pos="1249363" algn="l"/>
                <a:tab pos="1665288" algn="l"/>
                <a:tab pos="2081213" algn="l"/>
                <a:tab pos="2498725" algn="l"/>
                <a:tab pos="2914650" algn="l"/>
                <a:tab pos="3332163" algn="l"/>
                <a:tab pos="3748088" algn="l"/>
                <a:tab pos="4164013" algn="l"/>
                <a:tab pos="4581525" algn="l"/>
                <a:tab pos="4997450" algn="l"/>
                <a:tab pos="5414963" algn="l"/>
                <a:tab pos="5830888" algn="l"/>
                <a:tab pos="6246813" algn="l"/>
                <a:tab pos="6664325" algn="l"/>
                <a:tab pos="7080250" algn="l"/>
                <a:tab pos="7497763" algn="l"/>
                <a:tab pos="7913688" algn="l"/>
                <a:tab pos="8329613" algn="l"/>
              </a:tabLst>
              <a:defRPr sz="2400">
                <a:solidFill>
                  <a:schemeClr val="tx1"/>
                </a:solidFill>
                <a:latin typeface="Times" charset="0"/>
              </a:defRPr>
            </a:lvl5pPr>
            <a:lvl6pPr marL="2514600" indent="-228600" defTabSz="917575" eaLnBrk="0" fontAlgn="base" hangingPunct="0">
              <a:spcBef>
                <a:spcPct val="0"/>
              </a:spcBef>
              <a:spcAft>
                <a:spcPct val="0"/>
              </a:spcAft>
              <a:tabLst>
                <a:tab pos="0" algn="l"/>
                <a:tab pos="415925" algn="l"/>
                <a:tab pos="831850" algn="l"/>
                <a:tab pos="1249363" algn="l"/>
                <a:tab pos="1665288" algn="l"/>
                <a:tab pos="2081213" algn="l"/>
                <a:tab pos="2498725" algn="l"/>
                <a:tab pos="2914650" algn="l"/>
                <a:tab pos="3332163" algn="l"/>
                <a:tab pos="3748088" algn="l"/>
                <a:tab pos="4164013" algn="l"/>
                <a:tab pos="4581525" algn="l"/>
                <a:tab pos="4997450" algn="l"/>
                <a:tab pos="5414963" algn="l"/>
                <a:tab pos="5830888" algn="l"/>
                <a:tab pos="6246813" algn="l"/>
                <a:tab pos="6664325" algn="l"/>
                <a:tab pos="7080250" algn="l"/>
                <a:tab pos="7497763" algn="l"/>
                <a:tab pos="7913688" algn="l"/>
                <a:tab pos="8329613" algn="l"/>
              </a:tabLst>
              <a:defRPr sz="2400">
                <a:solidFill>
                  <a:schemeClr val="tx1"/>
                </a:solidFill>
                <a:latin typeface="Times" charset="0"/>
              </a:defRPr>
            </a:lvl6pPr>
            <a:lvl7pPr marL="2971800" indent="-228600" defTabSz="917575" eaLnBrk="0" fontAlgn="base" hangingPunct="0">
              <a:spcBef>
                <a:spcPct val="0"/>
              </a:spcBef>
              <a:spcAft>
                <a:spcPct val="0"/>
              </a:spcAft>
              <a:tabLst>
                <a:tab pos="0" algn="l"/>
                <a:tab pos="415925" algn="l"/>
                <a:tab pos="831850" algn="l"/>
                <a:tab pos="1249363" algn="l"/>
                <a:tab pos="1665288" algn="l"/>
                <a:tab pos="2081213" algn="l"/>
                <a:tab pos="2498725" algn="l"/>
                <a:tab pos="2914650" algn="l"/>
                <a:tab pos="3332163" algn="l"/>
                <a:tab pos="3748088" algn="l"/>
                <a:tab pos="4164013" algn="l"/>
                <a:tab pos="4581525" algn="l"/>
                <a:tab pos="4997450" algn="l"/>
                <a:tab pos="5414963" algn="l"/>
                <a:tab pos="5830888" algn="l"/>
                <a:tab pos="6246813" algn="l"/>
                <a:tab pos="6664325" algn="l"/>
                <a:tab pos="7080250" algn="l"/>
                <a:tab pos="7497763" algn="l"/>
                <a:tab pos="7913688" algn="l"/>
                <a:tab pos="8329613" algn="l"/>
              </a:tabLst>
              <a:defRPr sz="2400">
                <a:solidFill>
                  <a:schemeClr val="tx1"/>
                </a:solidFill>
                <a:latin typeface="Times" charset="0"/>
              </a:defRPr>
            </a:lvl7pPr>
            <a:lvl8pPr marL="3429000" indent="-228600" defTabSz="917575" eaLnBrk="0" fontAlgn="base" hangingPunct="0">
              <a:spcBef>
                <a:spcPct val="0"/>
              </a:spcBef>
              <a:spcAft>
                <a:spcPct val="0"/>
              </a:spcAft>
              <a:tabLst>
                <a:tab pos="0" algn="l"/>
                <a:tab pos="415925" algn="l"/>
                <a:tab pos="831850" algn="l"/>
                <a:tab pos="1249363" algn="l"/>
                <a:tab pos="1665288" algn="l"/>
                <a:tab pos="2081213" algn="l"/>
                <a:tab pos="2498725" algn="l"/>
                <a:tab pos="2914650" algn="l"/>
                <a:tab pos="3332163" algn="l"/>
                <a:tab pos="3748088" algn="l"/>
                <a:tab pos="4164013" algn="l"/>
                <a:tab pos="4581525" algn="l"/>
                <a:tab pos="4997450" algn="l"/>
                <a:tab pos="5414963" algn="l"/>
                <a:tab pos="5830888" algn="l"/>
                <a:tab pos="6246813" algn="l"/>
                <a:tab pos="6664325" algn="l"/>
                <a:tab pos="7080250" algn="l"/>
                <a:tab pos="7497763" algn="l"/>
                <a:tab pos="7913688" algn="l"/>
                <a:tab pos="8329613" algn="l"/>
              </a:tabLst>
              <a:defRPr sz="2400">
                <a:solidFill>
                  <a:schemeClr val="tx1"/>
                </a:solidFill>
                <a:latin typeface="Times" charset="0"/>
              </a:defRPr>
            </a:lvl8pPr>
            <a:lvl9pPr marL="3886200" indent="-228600" defTabSz="917575" eaLnBrk="0" fontAlgn="base" hangingPunct="0">
              <a:spcBef>
                <a:spcPct val="0"/>
              </a:spcBef>
              <a:spcAft>
                <a:spcPct val="0"/>
              </a:spcAft>
              <a:tabLst>
                <a:tab pos="0" algn="l"/>
                <a:tab pos="415925" algn="l"/>
                <a:tab pos="831850" algn="l"/>
                <a:tab pos="1249363" algn="l"/>
                <a:tab pos="1665288" algn="l"/>
                <a:tab pos="2081213" algn="l"/>
                <a:tab pos="2498725" algn="l"/>
                <a:tab pos="2914650" algn="l"/>
                <a:tab pos="3332163" algn="l"/>
                <a:tab pos="3748088" algn="l"/>
                <a:tab pos="4164013" algn="l"/>
                <a:tab pos="4581525" algn="l"/>
                <a:tab pos="4997450" algn="l"/>
                <a:tab pos="5414963" algn="l"/>
                <a:tab pos="5830888" algn="l"/>
                <a:tab pos="6246813" algn="l"/>
                <a:tab pos="6664325" algn="l"/>
                <a:tab pos="7080250" algn="l"/>
                <a:tab pos="7497763" algn="l"/>
                <a:tab pos="7913688" algn="l"/>
                <a:tab pos="8329613" algn="l"/>
              </a:tabLst>
              <a:defRPr sz="2400">
                <a:solidFill>
                  <a:schemeClr val="tx1"/>
                </a:solidFill>
                <a:latin typeface="Times" charset="0"/>
              </a:defRPr>
            </a:lvl9pPr>
          </a:lstStyle>
          <a:p>
            <a:pPr eaLnBrk="1"/>
            <a:fld id="{7C9DAA18-DF24-4EB0-993E-1CE8CAF2F09C}" type="slidenum">
              <a:rPr lang="en-US" altLang="en-US" sz="1800" smtClean="0">
                <a:solidFill>
                  <a:srgbClr val="000000"/>
                </a:solidFill>
                <a:latin typeface="Times New Roman" pitchFamily="18" charset="0"/>
                <a:ea typeface="Arial Unicode MS" pitchFamily="34" charset="-128"/>
                <a:cs typeface="Arial Unicode MS" pitchFamily="34" charset="-128"/>
              </a:rPr>
              <a:pPr eaLnBrk="1"/>
              <a:t>42</a:t>
            </a:fld>
            <a:endParaRPr lang="en-US" altLang="en-US" sz="1800" smtClean="0">
              <a:solidFill>
                <a:srgbClr val="000000"/>
              </a:solidFill>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Times"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fld id="{5F621E27-9F95-467D-83AD-F30306E07B8E}" type="slidenum">
              <a:rPr lang="en-US" altLang="en-US" sz="1800" smtClean="0"/>
              <a:pPr/>
              <a:t>43</a:t>
            </a:fld>
            <a:endParaRPr lang="en-US" altLang="en-US" sz="18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charset="0"/>
              </a:rPr>
              <a:t>All Education is LOCAL.  Thus, the active participation of school administrators, teachers, and transition coordinators in state E1st efforts is vital to success.</a:t>
            </a:r>
          </a:p>
          <a:p>
            <a:endParaRPr lang="en-US" altLang="en-US" smtClean="0">
              <a:latin typeface="Times" charset="0"/>
            </a:endParaRPr>
          </a:p>
        </p:txBody>
      </p:sp>
      <p:sp>
        <p:nvSpPr>
          <p:cNvPr id="1065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200" smtClean="0"/>
              <a:t>DEI State Leads Call</a:t>
            </a:r>
          </a:p>
          <a:p>
            <a:r>
              <a:rPr lang="en-US" altLang="en-US" sz="1200" smtClean="0"/>
              <a:t>August 2012</a:t>
            </a:r>
          </a:p>
        </p:txBody>
      </p:sp>
      <p:sp>
        <p:nvSpPr>
          <p:cNvPr id="1065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4830A9D2-ADBB-4015-9EE8-466E51D8C52E}" type="slidenum">
              <a:rPr lang="en-US" altLang="en-US" sz="1800" smtClean="0"/>
              <a:pPr/>
              <a:t>44</a:t>
            </a:fld>
            <a:endParaRPr lang="en-US" altLang="en-US" sz="18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60396A19-E200-486C-87EA-FCF592A54A4F}" type="slidenum">
              <a:rPr lang="en-US" altLang="en-US" sz="1800" smtClean="0"/>
              <a:pPr/>
              <a:t>45</a:t>
            </a:fld>
            <a:endParaRPr lang="en-US" altLang="en-US" sz="1800" smtClean="0"/>
          </a:p>
        </p:txBody>
      </p:sp>
      <p:sp>
        <p:nvSpPr>
          <p:cNvPr id="10854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eaLnBrk="1" hangingPunct="1"/>
            <a:fld id="{58A629E5-24C1-4219-B1D4-0295ED66C1A8}" type="slidenum">
              <a:rPr lang="en-US" altLang="en-US" sz="1200">
                <a:latin typeface="Calibri" pitchFamily="34" charset="0"/>
                <a:ea typeface="ＭＳ Ｐゴシック" pitchFamily="34" charset="-128"/>
              </a:rPr>
              <a:pPr algn="r" eaLnBrk="1" hangingPunct="1"/>
              <a:t>45</a:t>
            </a:fld>
            <a:endParaRPr lang="en-US" altLang="en-US" sz="1200">
              <a:latin typeface="Calibri" pitchFamily="34" charset="0"/>
              <a:ea typeface="ＭＳ Ｐゴシック" pitchFamily="34" charset="-128"/>
            </a:endParaRPr>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defTabSz="457200" eaLnBrk="1" hangingPunct="1"/>
            <a:endParaRPr lang="en-US" alt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69636"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7AFC8A35-8EBA-4039-B521-93DE37456838}" type="slidenum">
              <a:rPr lang="en-US" altLang="en-US" sz="1800" smtClean="0"/>
              <a:pPr/>
              <a:t>3</a:t>
            </a:fld>
            <a:endParaRPr lang="en-US" altLang="en-US" sz="18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9F9E5C3F-B09F-4F12-B9E5-F89BEC2A4549}" type="slidenum">
              <a:rPr lang="en-US" altLang="en-US" sz="1800" smtClean="0"/>
              <a:pPr/>
              <a:t>46</a:t>
            </a:fld>
            <a:endParaRPr lang="en-US" altLang="en-US" sz="18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11776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1A616DA8-E7CB-430D-8B17-7E9AAAE3D122}" type="slidenum">
              <a:rPr lang="en-US" altLang="en-US" sz="1800" smtClean="0"/>
              <a:pPr/>
              <a:t>47</a:t>
            </a:fld>
            <a:endParaRPr lang="en-US" altLang="en-US" sz="18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F02426AF-2BBD-4F73-994F-686B73449878}" type="slidenum">
              <a:rPr lang="en-US" altLang="en-US" sz="1800" smtClean="0"/>
              <a:pPr/>
              <a:t>48</a:t>
            </a:fld>
            <a:endParaRPr lang="en-US" altLang="en-US" sz="1800" smtClean="0"/>
          </a:p>
        </p:txBody>
      </p:sp>
      <p:sp>
        <p:nvSpPr>
          <p:cNvPr id="119811" name="Rectangle 2"/>
          <p:cNvSpPr>
            <a:spLocks noGrp="1" noRot="1" noChangeAspect="1" noChangeArrowheads="1" noTextEdit="1"/>
          </p:cNvSpPr>
          <p:nvPr>
            <p:ph type="sldImg"/>
          </p:nvPr>
        </p:nvSpPr>
        <p:spPr>
          <a:xfrm>
            <a:off x="1749425" y="722313"/>
            <a:ext cx="3367088" cy="2525712"/>
          </a:xfrm>
          <a:ln/>
        </p:spPr>
      </p:sp>
      <p:sp>
        <p:nvSpPr>
          <p:cNvPr id="119812" name="Rectangle 3"/>
          <p:cNvSpPr>
            <a:spLocks noGrp="1" noChangeArrowheads="1"/>
          </p:cNvSpPr>
          <p:nvPr>
            <p:ph type="body" idx="1"/>
          </p:nvPr>
        </p:nvSpPr>
        <p:spPr>
          <a:xfrm>
            <a:off x="912813" y="3511550"/>
            <a:ext cx="5030787" cy="5086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en-US" alt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charset="0"/>
            </a:endParaRPr>
          </a:p>
        </p:txBody>
      </p:sp>
      <p:sp>
        <p:nvSpPr>
          <p:cNvPr id="7168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C87EEEEC-F39B-4BF3-9A52-7BB0CCA6CE53}" type="slidenum">
              <a:rPr lang="en-US" altLang="en-US" sz="1800" smtClean="0"/>
              <a:pPr/>
              <a:t>4</a:t>
            </a:fld>
            <a:endParaRPr lang="en-US" altLang="en-US" sz="18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609600" y="4416425"/>
            <a:ext cx="53340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70660"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5E4B81A8-093F-45D5-B74F-7477C6F46A6F}" type="slidenum">
              <a:rPr lang="en-US" altLang="en-US" sz="1800" smtClean="0"/>
              <a:pPr/>
              <a:t>5</a:t>
            </a:fld>
            <a:endParaRPr lang="en-US" altLang="en-US" sz="18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72708"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43098B44-8314-4965-A52E-853B2FEB326E}" type="slidenum">
              <a:rPr lang="en-US" altLang="en-US" sz="1800" smtClean="0"/>
              <a:pPr/>
              <a:t>6</a:t>
            </a:fld>
            <a:endParaRPr lang="en-US" altLang="en-US" sz="18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737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200" smtClean="0"/>
              <a:t>DEI State Leads Call</a:t>
            </a:r>
          </a:p>
          <a:p>
            <a:r>
              <a:rPr lang="en-US" altLang="en-US" sz="1200" smtClean="0"/>
              <a:t>August 2012</a:t>
            </a:r>
          </a:p>
        </p:txBody>
      </p:sp>
      <p:sp>
        <p:nvSpPr>
          <p:cNvPr id="737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0879F959-778E-4447-BD7F-E64517CB4486}" type="slidenum">
              <a:rPr lang="en-US" altLang="en-US" sz="1800" smtClean="0"/>
              <a:pPr/>
              <a:t>8</a:t>
            </a:fld>
            <a:endParaRPr lang="en-US" altLang="en-US" sz="1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xfrm>
            <a:off x="149225" y="4264025"/>
            <a:ext cx="6410325" cy="3990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7680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200" smtClean="0"/>
              <a:t>Be Bold. Embrace Difference. Change Lives.</a:t>
            </a:r>
          </a:p>
        </p:txBody>
      </p:sp>
      <p:sp>
        <p:nvSpPr>
          <p:cNvPr id="768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fld id="{CC3DFC9C-C8A4-46AA-B73B-0B9685E13AAF}" type="slidenum">
              <a:rPr lang="en-US" altLang="en-US" sz="1800" smtClean="0"/>
              <a:pPr/>
              <a:t>13</a:t>
            </a:fld>
            <a:endParaRPr lang="en-US" altLang="en-US" sz="1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charset="0"/>
            </a:endParaRPr>
          </a:p>
        </p:txBody>
      </p:sp>
      <p:sp>
        <p:nvSpPr>
          <p:cNvPr id="788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200" smtClean="0"/>
              <a:t>DEI State Leads Call</a:t>
            </a:r>
          </a:p>
          <a:p>
            <a:r>
              <a:rPr lang="en-US" altLang="en-US" sz="1200" smtClean="0"/>
              <a:t>August 2012</a:t>
            </a:r>
          </a:p>
        </p:txBody>
      </p:sp>
      <p:sp>
        <p:nvSpPr>
          <p:cNvPr id="788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charset="0"/>
              </a:defRPr>
            </a:lvl1pPr>
            <a:lvl2pPr marL="742950" indent="-285750" defTabSz="917575">
              <a:defRPr sz="2400">
                <a:solidFill>
                  <a:schemeClr val="tx1"/>
                </a:solidFill>
                <a:latin typeface="Times" charset="0"/>
              </a:defRPr>
            </a:lvl2pPr>
            <a:lvl3pPr marL="1143000" indent="-228600" defTabSz="917575">
              <a:defRPr sz="2400">
                <a:solidFill>
                  <a:schemeClr val="tx1"/>
                </a:solidFill>
                <a:latin typeface="Times" charset="0"/>
              </a:defRPr>
            </a:lvl3pPr>
            <a:lvl4pPr marL="1600200" indent="-228600" defTabSz="917575">
              <a:defRPr sz="2400">
                <a:solidFill>
                  <a:schemeClr val="tx1"/>
                </a:solidFill>
                <a:latin typeface="Times" charset="0"/>
              </a:defRPr>
            </a:lvl4pPr>
            <a:lvl5pPr marL="2057400" indent="-228600" defTabSz="917575">
              <a:defRPr sz="2400">
                <a:solidFill>
                  <a:schemeClr val="tx1"/>
                </a:solidFill>
                <a:latin typeface="Times" charset="0"/>
              </a:defRPr>
            </a:lvl5pPr>
            <a:lvl6pPr marL="2514600" indent="-228600" defTabSz="917575" eaLnBrk="0" fontAlgn="base" hangingPunct="0">
              <a:spcBef>
                <a:spcPct val="0"/>
              </a:spcBef>
              <a:spcAft>
                <a:spcPct val="0"/>
              </a:spcAft>
              <a:defRPr sz="2400">
                <a:solidFill>
                  <a:schemeClr val="tx1"/>
                </a:solidFill>
                <a:latin typeface="Times" charset="0"/>
              </a:defRPr>
            </a:lvl6pPr>
            <a:lvl7pPr marL="2971800" indent="-228600" defTabSz="917575" eaLnBrk="0" fontAlgn="base" hangingPunct="0">
              <a:spcBef>
                <a:spcPct val="0"/>
              </a:spcBef>
              <a:spcAft>
                <a:spcPct val="0"/>
              </a:spcAft>
              <a:defRPr sz="2400">
                <a:solidFill>
                  <a:schemeClr val="tx1"/>
                </a:solidFill>
                <a:latin typeface="Times" charset="0"/>
              </a:defRPr>
            </a:lvl7pPr>
            <a:lvl8pPr marL="3429000" indent="-228600" defTabSz="917575" eaLnBrk="0" fontAlgn="base" hangingPunct="0">
              <a:spcBef>
                <a:spcPct val="0"/>
              </a:spcBef>
              <a:spcAft>
                <a:spcPct val="0"/>
              </a:spcAft>
              <a:defRPr sz="2400">
                <a:solidFill>
                  <a:schemeClr val="tx1"/>
                </a:solidFill>
                <a:latin typeface="Times" charset="0"/>
              </a:defRPr>
            </a:lvl8pPr>
            <a:lvl9pPr marL="3886200" indent="-228600" defTabSz="917575" eaLnBrk="0" fontAlgn="base" hangingPunct="0">
              <a:spcBef>
                <a:spcPct val="0"/>
              </a:spcBef>
              <a:spcAft>
                <a:spcPct val="0"/>
              </a:spcAft>
              <a:defRPr sz="2400">
                <a:solidFill>
                  <a:schemeClr val="tx1"/>
                </a:solidFill>
                <a:latin typeface="Times" charset="0"/>
              </a:defRPr>
            </a:lvl9pPr>
          </a:lstStyle>
          <a:p>
            <a:r>
              <a:rPr lang="en-US" altLang="en-US" sz="1800" smtClean="0"/>
              <a:t>SLIDE </a:t>
            </a:r>
            <a:fld id="{33460367-24E1-40CD-BDD7-1E29CC324983}" type="slidenum">
              <a:rPr lang="en-US" altLang="en-US" sz="1800" smtClean="0"/>
              <a:pPr/>
              <a:t>14</a:t>
            </a:fld>
            <a:endParaRPr lang="en-US" altLang="en-US" sz="18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657600"/>
            <a:ext cx="7772400" cy="1295400"/>
          </a:xfrm>
        </p:spPr>
        <p:txBody>
          <a:bodyPr/>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295400" y="4953000"/>
            <a:ext cx="6400800" cy="762000"/>
          </a:xfrm>
        </p:spPr>
        <p:txBody>
          <a:bodyPr/>
          <a:lstStyle>
            <a:lvl1pPr marL="0" indent="0" algn="ctr">
              <a:buFontTx/>
              <a:buNone/>
              <a:defRPr sz="2000"/>
            </a:lvl1pPr>
          </a:lstStyle>
          <a:p>
            <a:r>
              <a:rPr lang="en-US"/>
              <a:t>Click to edit Master subtitle style</a:t>
            </a:r>
          </a:p>
        </p:txBody>
      </p:sp>
    </p:spTree>
    <p:extLst>
      <p:ext uri="{BB962C8B-B14F-4D97-AF65-F5344CB8AC3E}">
        <p14:creationId xmlns:p14="http://schemas.microsoft.com/office/powerpoint/2010/main" val="99611355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943171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09174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atin typeface="Calibri" pitchFamily="34" charset="0"/>
              </a:defRPr>
            </a:lvl1pPr>
            <a:lvl2pPr>
              <a:defRPr sz="24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609622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1077488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1725267"/>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722123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8180554"/>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5276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546895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471527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 Box 11"/>
          <p:cNvSpPr txBox="1">
            <a:spLocks noChangeArrowheads="1"/>
          </p:cNvSpPr>
          <p:nvPr userDrawn="1"/>
        </p:nvSpPr>
        <p:spPr bwMode="auto">
          <a:xfrm>
            <a:off x="8686800" y="5943600"/>
            <a:ext cx="60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defRPr/>
            </a:pPr>
            <a:fld id="{91B20219-9EC9-4488-9D74-2236FD3F2051}" type="slidenum">
              <a:rPr lang="en-US" sz="1600" smtClean="0">
                <a:solidFill>
                  <a:schemeClr val="bg1"/>
                </a:solidFill>
              </a:rPr>
              <a:pPr>
                <a:spcBef>
                  <a:spcPct val="50000"/>
                </a:spcBef>
                <a:defRPr/>
              </a:pPr>
              <a:t>‹#›</a:t>
            </a:fld>
            <a:endParaRPr lang="en-US" sz="1600" smtClean="0">
              <a:solidFill>
                <a:schemeClr val="bg1"/>
              </a:solidFill>
            </a:endParaRPr>
          </a:p>
        </p:txBody>
      </p:sp>
      <p:sp>
        <p:nvSpPr>
          <p:cNvPr id="1030" name="Rectangle 14"/>
          <p:cNvSpPr>
            <a:spLocks noChangeArrowheads="1"/>
          </p:cNvSpPr>
          <p:nvPr/>
        </p:nvSpPr>
        <p:spPr bwMode="auto">
          <a:xfrm>
            <a:off x="0" y="6324600"/>
            <a:ext cx="9144000" cy="533400"/>
          </a:xfrm>
          <a:prstGeom prst="rect">
            <a:avLst/>
          </a:prstGeom>
          <a:solidFill>
            <a:srgbClr val="05024A"/>
          </a:solidFill>
          <a:ln w="9525">
            <a:solidFill>
              <a:schemeClr val="tx1"/>
            </a:solidFill>
            <a:miter lim="800000"/>
            <a:headEnd/>
            <a:tailEnd/>
          </a:ln>
        </p:spPr>
        <p:txBody>
          <a:bodyPr wrap="none" anchor="ct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endParaRPr lang="en-US" altLang="en-US"/>
          </a:p>
        </p:txBody>
      </p:sp>
      <p:sp>
        <p:nvSpPr>
          <p:cNvPr id="1031" name="Text Box 15"/>
          <p:cNvSpPr txBox="1">
            <a:spLocks noChangeArrowheads="1"/>
          </p:cNvSpPr>
          <p:nvPr/>
        </p:nvSpPr>
        <p:spPr bwMode="auto">
          <a:xfrm>
            <a:off x="152400" y="6491288"/>
            <a:ext cx="8763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spcBef>
                <a:spcPct val="50000"/>
              </a:spcBef>
              <a:defRPr/>
            </a:pPr>
            <a:r>
              <a:rPr lang="en-US" sz="1800" i="1" smtClean="0">
                <a:solidFill>
                  <a:schemeClr val="bg1"/>
                </a:solidFill>
                <a:latin typeface="Arial" charset="0"/>
              </a:rPr>
              <a:t>A Catalyst for Change, Transforming the American Workforce</a:t>
            </a:r>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173038" indent="-173038" algn="l" rtl="0" eaLnBrk="0" fontAlgn="base" hangingPunct="0">
        <a:spcBef>
          <a:spcPct val="20000"/>
        </a:spcBef>
        <a:spcAft>
          <a:spcPct val="0"/>
        </a:spcAft>
        <a:buChar char="•"/>
        <a:defRPr sz="2400">
          <a:solidFill>
            <a:schemeClr val="bg1"/>
          </a:solidFill>
          <a:latin typeface="+mn-lt"/>
          <a:ea typeface="+mn-ea"/>
          <a:cs typeface="+mn-cs"/>
        </a:defRPr>
      </a:lvl1pPr>
      <a:lvl2pPr marL="568325" indent="-220663" algn="l" rtl="0" eaLnBrk="0" fontAlgn="base" hangingPunct="0">
        <a:spcBef>
          <a:spcPct val="20000"/>
        </a:spcBef>
        <a:spcAft>
          <a:spcPct val="0"/>
        </a:spcAft>
        <a:buChar char="–"/>
        <a:defRPr sz="2000">
          <a:solidFill>
            <a:schemeClr val="bg1"/>
          </a:solidFill>
          <a:latin typeface="+mn-lt"/>
        </a:defRPr>
      </a:lvl2pPr>
      <a:lvl3pPr marL="846138" indent="-163513" algn="l" rtl="0" eaLnBrk="0" fontAlgn="base" hangingPunct="0">
        <a:spcBef>
          <a:spcPct val="20000"/>
        </a:spcBef>
        <a:spcAft>
          <a:spcPct val="0"/>
        </a:spcAft>
        <a:buChar char="•"/>
        <a:defRPr sz="2000">
          <a:solidFill>
            <a:schemeClr val="bg1"/>
          </a:solidFill>
          <a:latin typeface="+mn-lt"/>
        </a:defRPr>
      </a:lvl3pPr>
      <a:lvl4pPr marL="1147763" indent="-187325" algn="l" rtl="0" eaLnBrk="0" fontAlgn="base" hangingPunct="0">
        <a:spcBef>
          <a:spcPct val="20000"/>
        </a:spcBef>
        <a:spcAft>
          <a:spcPct val="0"/>
        </a:spcAft>
        <a:buChar char="–"/>
        <a:defRPr sz="2000">
          <a:solidFill>
            <a:schemeClr val="bg1"/>
          </a:solidFill>
          <a:latin typeface="+mn-lt"/>
        </a:defRPr>
      </a:lvl4pPr>
      <a:lvl5pPr marL="1431925" indent="-169863" algn="l" rtl="0" eaLnBrk="0" fontAlgn="base" hangingPunct="0">
        <a:spcBef>
          <a:spcPct val="20000"/>
        </a:spcBef>
        <a:spcAft>
          <a:spcPct val="0"/>
        </a:spcAft>
        <a:buChar char="»"/>
        <a:defRPr sz="2000">
          <a:solidFill>
            <a:schemeClr val="bg1"/>
          </a:solidFill>
          <a:latin typeface="+mn-lt"/>
        </a:defRPr>
      </a:lvl5pPr>
      <a:lvl6pPr marL="1889125" indent="-169863" algn="l" rtl="0" fontAlgn="base">
        <a:spcBef>
          <a:spcPct val="20000"/>
        </a:spcBef>
        <a:spcAft>
          <a:spcPct val="0"/>
        </a:spcAft>
        <a:buChar char="»"/>
        <a:defRPr sz="2000">
          <a:solidFill>
            <a:schemeClr val="bg1"/>
          </a:solidFill>
          <a:latin typeface="+mn-lt"/>
        </a:defRPr>
      </a:lvl6pPr>
      <a:lvl7pPr marL="2346325" indent="-169863" algn="l" rtl="0" fontAlgn="base">
        <a:spcBef>
          <a:spcPct val="20000"/>
        </a:spcBef>
        <a:spcAft>
          <a:spcPct val="0"/>
        </a:spcAft>
        <a:buChar char="»"/>
        <a:defRPr sz="2000">
          <a:solidFill>
            <a:schemeClr val="bg1"/>
          </a:solidFill>
          <a:latin typeface="+mn-lt"/>
        </a:defRPr>
      </a:lvl7pPr>
      <a:lvl8pPr marL="2803525" indent="-169863" algn="l" rtl="0" fontAlgn="base">
        <a:spcBef>
          <a:spcPct val="20000"/>
        </a:spcBef>
        <a:spcAft>
          <a:spcPct val="0"/>
        </a:spcAft>
        <a:buChar char="»"/>
        <a:defRPr sz="2000">
          <a:solidFill>
            <a:schemeClr val="bg1"/>
          </a:solidFill>
          <a:latin typeface="+mn-lt"/>
        </a:defRPr>
      </a:lvl8pPr>
      <a:lvl9pPr marL="3260725" indent="-169863"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econsys.com/eflsmp/?subscrib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276600"/>
            <a:ext cx="8839200" cy="1362075"/>
          </a:xfrm>
        </p:spPr>
        <p:txBody>
          <a:bodyPr/>
          <a:lstStyle/>
          <a:p>
            <a:pPr algn="ctr" eaLnBrk="1" fontAlgn="auto" hangingPunct="1">
              <a:spcAft>
                <a:spcPts val="0"/>
              </a:spcAft>
              <a:defRPr/>
            </a:pPr>
            <a:r>
              <a:rPr lang="en-US" sz="4800" dirty="0" smtClean="0">
                <a:latin typeface="Calibri" pitchFamily="34" charset="0"/>
              </a:rPr>
              <a:t/>
            </a:r>
            <a:br>
              <a:rPr lang="en-US" sz="4800" dirty="0" smtClean="0">
                <a:latin typeface="Calibri" pitchFamily="34" charset="0"/>
              </a:rPr>
            </a:br>
            <a:r>
              <a:rPr lang="en-US" sz="4800" dirty="0" smtClean="0">
                <a:latin typeface="Calibri" pitchFamily="34" charset="0"/>
              </a:rPr>
              <a:t>The Pathway to Transformation</a:t>
            </a:r>
            <a:endParaRPr lang="en-US" sz="4800" dirty="0">
              <a:latin typeface="Calibri" pitchFamily="34" charset="0"/>
            </a:endParaRPr>
          </a:p>
        </p:txBody>
      </p:sp>
      <p:pic>
        <p:nvPicPr>
          <p:cNvPr id="14340" name="Picture 5" descr="ODEP's official logo for their Employment First initiative" title="Employment Firs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90800"/>
            <a:ext cx="502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lide Number Placeholder 1"/>
          <p:cNvSpPr>
            <a:spLocks noGrp="1"/>
          </p:cNvSpPr>
          <p:nvPr>
            <p:ph type="sldNum" sz="quarter" idx="4294967295"/>
          </p:nvPr>
        </p:nvSpPr>
        <p:spPr bwMode="auto">
          <a:xfrm rot="16200000">
            <a:off x="8227219" y="5885656"/>
            <a:ext cx="13160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2C2BC7E8-61DF-4E61-B519-0231B7E50148}" type="slidenum">
              <a:rPr lang="en-US" altLang="en-US"/>
              <a:pPr/>
              <a:t>1</a:t>
            </a:fld>
            <a:endParaRPr lang="en-US"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95800"/>
            <a:ext cx="7772400" cy="1143000"/>
          </a:xfrm>
        </p:spPr>
        <p:txBody>
          <a:bodyPr/>
          <a:lstStyle/>
          <a:p>
            <a:pPr algn="ctr"/>
            <a:r>
              <a:rPr lang="en-US" sz="4400" dirty="0" smtClean="0"/>
              <a:t>The Perfect Storm</a:t>
            </a:r>
            <a:endParaRPr lang="en-US" sz="4400" dirty="0"/>
          </a:p>
        </p:txBody>
      </p:sp>
      <p:pic>
        <p:nvPicPr>
          <p:cNvPr id="10243" name="Picture 6" descr="Various policy and legal developments in recent years have created a &quot;perfect storm&quot; in terms of stimulating major systems change efforts to effectuate the principles of Employment First." title="Picture of a Major Storm in the Ocean contained within a Crystal 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838200"/>
            <a:ext cx="43624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4800600" cy="3276600"/>
          </a:xfrm>
          <a:noFill/>
          <a:scene3d>
            <a:camera prst="orthographicFront"/>
            <a:lightRig rig="threePt" dir="t"/>
          </a:scene3d>
          <a:sp3d>
            <a:bevelT w="139700" h="139700" prst="divot"/>
          </a:sp3d>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5400" dirty="0" smtClean="0">
                <a:solidFill>
                  <a:schemeClr val="bg1"/>
                </a:solidFill>
                <a:latin typeface="Cambria" pitchFamily="18" charset="0"/>
                <a:ea typeface="Osaka" charset="-128"/>
              </a:rPr>
              <a:t>It</a:t>
            </a:r>
            <a:r>
              <a:rPr lang="en-US" altLang="en-US" sz="5400" dirty="0" smtClean="0">
                <a:solidFill>
                  <a:schemeClr val="bg1"/>
                </a:solidFill>
                <a:latin typeface="Cambria" pitchFamily="18" charset="0"/>
                <a:ea typeface="Osaka" charset="-128"/>
              </a:rPr>
              <a:t>’</a:t>
            </a:r>
            <a:r>
              <a:rPr lang="en-US" sz="5400" dirty="0" smtClean="0">
                <a:solidFill>
                  <a:schemeClr val="bg1"/>
                </a:solidFill>
                <a:latin typeface="Cambria" pitchFamily="18" charset="0"/>
                <a:ea typeface="Osaka" charset="-128"/>
              </a:rPr>
              <a:t>s A Time of Enormous Opportunity</a:t>
            </a:r>
          </a:p>
        </p:txBody>
      </p:sp>
      <p:pic>
        <p:nvPicPr>
          <p:cNvPr id="11269" name="Picture 2" title="Picture of Road Sign that states, &quot;Opportunities Ahead&quo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971800"/>
            <a:ext cx="434022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5076" y="16476"/>
            <a:ext cx="7620000" cy="1752600"/>
          </a:xfrm>
          <a:noFill/>
          <a:scene3d>
            <a:camera prst="orthographicFront"/>
            <a:lightRig rig="threePt" dir="t"/>
          </a:scene3d>
          <a:sp3d>
            <a:bevelT w="139700" h="139700" prst="divot"/>
          </a:sp3d>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dirty="0" smtClean="0">
                <a:solidFill>
                  <a:schemeClr val="bg1"/>
                </a:solidFill>
                <a:latin typeface="+mj-lt"/>
                <a:ea typeface="Osaka" charset="-128"/>
              </a:rPr>
              <a:t>Employment First </a:t>
            </a:r>
            <a:r>
              <a:rPr lang="en-US" b="0" dirty="0" smtClean="0">
                <a:solidFill>
                  <a:schemeClr val="bg1"/>
                </a:solidFill>
                <a:latin typeface="+mj-lt"/>
                <a:ea typeface="Osaka" charset="-128"/>
              </a:rPr>
              <a:t>– the concept that employment should be the first and primary service option for people with disabilities - </a:t>
            </a:r>
            <a:r>
              <a:rPr lang="en-US" dirty="0" smtClean="0">
                <a:solidFill>
                  <a:schemeClr val="bg1"/>
                </a:solidFill>
                <a:latin typeface="+mj-lt"/>
                <a:ea typeface="Osaka" charset="-128"/>
              </a:rPr>
              <a:t>continues to grow.</a:t>
            </a:r>
          </a:p>
        </p:txBody>
      </p:sp>
      <p:sp>
        <p:nvSpPr>
          <p:cNvPr id="6" name="TextBox 5"/>
          <p:cNvSpPr txBox="1"/>
          <p:nvPr/>
        </p:nvSpPr>
        <p:spPr>
          <a:xfrm>
            <a:off x="228600" y="2133600"/>
            <a:ext cx="3886200" cy="2862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Arial" pitchFamily="34" charset="0"/>
              <a:buChar char="•"/>
              <a:defRPr/>
            </a:pPr>
            <a:r>
              <a:rPr lang="en-US" sz="2800" b="1" dirty="0" smtClean="0">
                <a:ea typeface="Osaka" charset="-128"/>
              </a:rPr>
              <a:t>Employment First Movement now in 34+ States</a:t>
            </a:r>
            <a:r>
              <a:rPr lang="en-US" b="1" dirty="0" smtClean="0">
                <a:ea typeface="Osaka" charset="-128"/>
              </a:rPr>
              <a:t/>
            </a:r>
            <a:br>
              <a:rPr lang="en-US" b="1" dirty="0" smtClean="0">
                <a:ea typeface="Osaka" charset="-128"/>
              </a:rPr>
            </a:br>
            <a:endParaRPr lang="en-US" b="1" dirty="0" smtClean="0">
              <a:ea typeface="Osaka" charset="-128"/>
            </a:endParaRPr>
          </a:p>
          <a:p>
            <a:pPr>
              <a:buFont typeface="Arial" pitchFamily="34" charset="0"/>
              <a:buChar char="•"/>
              <a:defRPr/>
            </a:pPr>
            <a:r>
              <a:rPr lang="en-US" dirty="0" smtClean="0">
                <a:ea typeface="Osaka" charset="-128"/>
              </a:rPr>
              <a:t>20 States with an</a:t>
            </a:r>
            <a:br>
              <a:rPr lang="en-US" dirty="0" smtClean="0">
                <a:ea typeface="Osaka" charset="-128"/>
              </a:rPr>
            </a:br>
            <a:r>
              <a:rPr lang="en-US" dirty="0" smtClean="0">
                <a:ea typeface="Osaka" charset="-128"/>
              </a:rPr>
              <a:t>Official Policy</a:t>
            </a:r>
            <a:r>
              <a:rPr lang="en-US" dirty="0" smtClean="0">
                <a:solidFill>
                  <a:srgbClr val="FFFFFF"/>
                </a:solidFill>
                <a:ea typeface="Osaka" charset="-128"/>
              </a:rPr>
              <a:t/>
            </a:r>
            <a:br>
              <a:rPr lang="en-US" dirty="0" smtClean="0">
                <a:solidFill>
                  <a:srgbClr val="FFFFFF"/>
                </a:solidFill>
                <a:ea typeface="Osaka" charset="-128"/>
              </a:rPr>
            </a:br>
            <a:endParaRPr lang="en-US" dirty="0" smtClean="0">
              <a:solidFill>
                <a:srgbClr val="FFFFFF"/>
              </a:solidFill>
              <a:ea typeface="Osaka" charset="-128"/>
            </a:endParaRPr>
          </a:p>
        </p:txBody>
      </p:sp>
      <p:pic>
        <p:nvPicPr>
          <p:cNvPr id="3" name="Picture 2" descr="Copy of front page of Kansas State Employment First bill, whcih passed in 2010.  Bill entitled, &quot;An Act etablishing the Kansas employment initiative act and creating the Kansas employment first oversight commission&quot;." title="Front page of Kansas State House Bill No. 266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133600"/>
            <a:ext cx="4692650"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81000"/>
            <a:ext cx="7772400" cy="1143000"/>
          </a:xfrm>
        </p:spPr>
        <p:txBody>
          <a:bodyPr/>
          <a:lstStyle/>
          <a:p>
            <a:r>
              <a:rPr lang="en-US" sz="2400" dirty="0"/>
              <a:t>Government Role in Employment First:</a:t>
            </a:r>
            <a:br>
              <a:rPr lang="en-US" sz="2400" dirty="0"/>
            </a:br>
            <a:r>
              <a:rPr lang="en-US" sz="2400" dirty="0"/>
              <a:t>Developing a Common Cross-Systems Strategic Policy Framework to Effectuate Employment First </a:t>
            </a:r>
            <a:endParaRPr lang="en-US" dirty="0"/>
          </a:p>
        </p:txBody>
      </p:sp>
      <p:pic>
        <p:nvPicPr>
          <p:cNvPr id="68610" name="Picture 2" descr="Funding&#10;Legal Protections&#10;Incentives&#10;Regulations&#10;Training &amp; TA" title="5 Key Strategies of Federal Government in Promoting State Employment First Eff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600200"/>
            <a:ext cx="87788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Placeholder 4"/>
          <p:cNvSpPr>
            <a:spLocks noGrp="1"/>
          </p:cNvSpPr>
          <p:nvPr>
            <p:ph type="body" idx="1"/>
          </p:nvPr>
        </p:nvSpPr>
        <p:spPr>
          <a:xfrm>
            <a:off x="152400" y="228600"/>
            <a:ext cx="7772400" cy="1066800"/>
          </a:xfrm>
        </p:spPr>
        <p:txBody>
          <a:bodyPr/>
          <a:lstStyle/>
          <a:p>
            <a:r>
              <a:rPr lang="en-US" altLang="en-US" sz="2800" b="1" i="1" dirty="0" smtClean="0">
                <a:latin typeface="Calibri" pitchFamily="34" charset="0"/>
              </a:rPr>
              <a:t>Planting the Beginning Seeds of a </a:t>
            </a:r>
          </a:p>
          <a:p>
            <a:r>
              <a:rPr lang="en-US" altLang="en-US" sz="2800" b="1" i="1" dirty="0" smtClean="0">
                <a:latin typeface="Calibri" pitchFamily="34" charset="0"/>
              </a:rPr>
              <a:t>National Employment First Strategic Framework</a:t>
            </a:r>
          </a:p>
        </p:txBody>
      </p:sp>
      <p:sp>
        <p:nvSpPr>
          <p:cNvPr id="4" name="Title 3"/>
          <p:cNvSpPr>
            <a:spLocks noGrp="1"/>
          </p:cNvSpPr>
          <p:nvPr>
            <p:ph type="title"/>
          </p:nvPr>
        </p:nvSpPr>
        <p:spPr>
          <a:xfrm>
            <a:off x="685800" y="2743200"/>
            <a:ext cx="7772400" cy="1362075"/>
          </a:xfrm>
        </p:spPr>
        <p:txBody>
          <a:bodyPr/>
          <a:lstStyle/>
          <a:p>
            <a:pPr algn="ctr">
              <a:defRPr/>
            </a:pPr>
            <a:r>
              <a:rPr lang="en-US" dirty="0" smtClean="0">
                <a:latin typeface="Calibri" pitchFamily="34" charset="0"/>
              </a:rPr>
              <a:t>ODEP’s </a:t>
            </a:r>
            <a:br>
              <a:rPr lang="en-US" dirty="0" smtClean="0">
                <a:latin typeface="Calibri" pitchFamily="34" charset="0"/>
              </a:rPr>
            </a:br>
            <a:r>
              <a:rPr lang="en-US" dirty="0" smtClean="0">
                <a:latin typeface="Calibri" pitchFamily="34" charset="0"/>
              </a:rPr>
              <a:t>Employment First </a:t>
            </a:r>
            <a:br>
              <a:rPr lang="en-US" dirty="0" smtClean="0">
                <a:latin typeface="Calibri" pitchFamily="34" charset="0"/>
              </a:rPr>
            </a:br>
            <a:r>
              <a:rPr lang="en-US" dirty="0" smtClean="0">
                <a:latin typeface="Calibri" pitchFamily="34" charset="0"/>
              </a:rPr>
              <a:t>State Leadership Mentoring Program</a:t>
            </a:r>
            <a:endParaRPr lang="en-US"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3010" name="Rectangle 2"/>
          <p:cNvSpPr>
            <a:spLocks noGrp="1" noChangeArrowheads="1"/>
          </p:cNvSpPr>
          <p:nvPr>
            <p:ph type="title" idx="4294967295"/>
          </p:nvPr>
        </p:nvSpPr>
        <p:spPr>
          <a:xfrm>
            <a:off x="381000" y="762000"/>
            <a:ext cx="7772400" cy="715963"/>
          </a:xfrm>
        </p:spPr>
        <p:txBody>
          <a:bodyPr lIns="0" tIns="0" rIns="0" bIns="0" anchor="b"/>
          <a:lstStyle/>
          <a:p>
            <a:pPr eaLnBrk="1" hangingPunct="1"/>
            <a:r>
              <a:rPr lang="en-US" altLang="en-US" sz="3600" dirty="0" smtClean="0">
                <a:latin typeface="Calibri" pitchFamily="34" charset="0"/>
              </a:rPr>
              <a:t>Employment First State Leadership Mentoring Program (EFSLMP)</a:t>
            </a:r>
          </a:p>
        </p:txBody>
      </p:sp>
      <p:sp>
        <p:nvSpPr>
          <p:cNvPr id="158723" name="Rectangle 3"/>
          <p:cNvSpPr>
            <a:spLocks noGrp="1" noChangeArrowheads="1"/>
          </p:cNvSpPr>
          <p:nvPr>
            <p:ph type="body" idx="4294967295"/>
          </p:nvPr>
        </p:nvSpPr>
        <p:spPr>
          <a:xfrm>
            <a:off x="381000" y="2057400"/>
            <a:ext cx="8458200" cy="4403725"/>
          </a:xfrm>
        </p:spPr>
        <p:txBody>
          <a:bodyPr lIns="0" tIns="0" rIns="0" bIns="0"/>
          <a:lstStyle/>
          <a:p>
            <a:pPr marL="457200" indent="-457200" defTabSz="457200" eaLnBrk="1" hangingPunct="1">
              <a:buFontTx/>
              <a:buNone/>
            </a:pPr>
            <a:r>
              <a:rPr lang="en-US" altLang="en-US" smtClean="0">
                <a:latin typeface="Calibri" pitchFamily="34" charset="0"/>
              </a:rPr>
              <a:t>Promoting the promise and expansion of integrated employment by:</a:t>
            </a:r>
          </a:p>
          <a:p>
            <a:pPr marL="457200" indent="-457200" defTabSz="457200" eaLnBrk="1" hangingPunct="1"/>
            <a:r>
              <a:rPr lang="en-US" altLang="en-US" smtClean="0">
                <a:latin typeface="Calibri" pitchFamily="34" charset="0"/>
              </a:rPr>
              <a:t>Matching “protégé” states (IA, OR, TN) with a state mentoring team (Washington state) for policy and funding alignment</a:t>
            </a:r>
          </a:p>
          <a:p>
            <a:pPr marL="457200" indent="-457200" defTabSz="457200" eaLnBrk="1" hangingPunct="1"/>
            <a:r>
              <a:rPr lang="en-US" altLang="en-US" smtClean="0">
                <a:latin typeface="Calibri" pitchFamily="34" charset="0"/>
              </a:rPr>
              <a:t>Providing intensive technical assistance from national Subject Matter Experts (SMEs) for </a:t>
            </a:r>
            <a:r>
              <a:rPr lang="en-US" altLang="en-US" i="1" smtClean="0">
                <a:latin typeface="Calibri" pitchFamily="34" charset="0"/>
              </a:rPr>
              <a:t>Employment First </a:t>
            </a:r>
            <a:r>
              <a:rPr lang="en-US" altLang="en-US" smtClean="0">
                <a:latin typeface="Calibri" pitchFamily="34" charset="0"/>
              </a:rPr>
              <a:t>strategic plan development and implementation</a:t>
            </a:r>
          </a:p>
          <a:p>
            <a:pPr marL="457200" indent="-457200" defTabSz="457200" eaLnBrk="1" hangingPunct="1"/>
            <a:r>
              <a:rPr lang="en-US" altLang="en-US" smtClean="0">
                <a:latin typeface="Calibri" pitchFamily="34" charset="0"/>
              </a:rPr>
              <a:t>Facilitating an ongoing Community of Practice for participating states</a:t>
            </a:r>
          </a:p>
          <a:p>
            <a:pPr marL="457200" indent="-457200" defTabSz="457200" eaLnBrk="1" hangingPunct="1"/>
            <a:endParaRPr lang="en-US" altLang="en-US"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3010" name="Rectangle 2"/>
          <p:cNvSpPr>
            <a:spLocks noGrp="1" noChangeArrowheads="1"/>
          </p:cNvSpPr>
          <p:nvPr>
            <p:ph type="title" idx="4294967295"/>
          </p:nvPr>
        </p:nvSpPr>
        <p:spPr>
          <a:xfrm>
            <a:off x="152400" y="685800"/>
            <a:ext cx="7391400" cy="715963"/>
          </a:xfrm>
        </p:spPr>
        <p:txBody>
          <a:bodyPr lIns="0" tIns="0" rIns="0" bIns="0" anchor="b"/>
          <a:lstStyle/>
          <a:p>
            <a:pPr eaLnBrk="1" hangingPunct="1"/>
            <a:r>
              <a:rPr lang="en-US" altLang="en-US" sz="3600" smtClean="0">
                <a:latin typeface="Calibri" pitchFamily="34" charset="0"/>
              </a:rPr>
              <a:t>Employment First State Leadership Mentoring Program: </a:t>
            </a:r>
            <a:r>
              <a:rPr lang="en-US" altLang="en-US" sz="3600" i="1" smtClean="0">
                <a:latin typeface="Calibri" pitchFamily="34" charset="0"/>
              </a:rPr>
              <a:t>Unique Features</a:t>
            </a:r>
          </a:p>
        </p:txBody>
      </p:sp>
      <p:sp>
        <p:nvSpPr>
          <p:cNvPr id="32771" name="Rectangle 3"/>
          <p:cNvSpPr>
            <a:spLocks noGrp="1" noChangeArrowheads="1"/>
          </p:cNvSpPr>
          <p:nvPr>
            <p:ph type="body" idx="4294967295"/>
          </p:nvPr>
        </p:nvSpPr>
        <p:spPr>
          <a:xfrm>
            <a:off x="457200" y="1752600"/>
            <a:ext cx="8305800" cy="4373563"/>
          </a:xfrm>
        </p:spPr>
        <p:txBody>
          <a:bodyPr lIns="0" tIns="0" rIns="0" bIns="0"/>
          <a:lstStyle/>
          <a:p>
            <a:r>
              <a:rPr lang="en-US" altLang="en-US" sz="3200" dirty="0" smtClean="0"/>
              <a:t>ODEP requires six state agencies receiving Federal funds to be involved in EFSLMP state teams.</a:t>
            </a:r>
          </a:p>
          <a:p>
            <a:r>
              <a:rPr lang="en-US" altLang="en-US" sz="3200" dirty="0" smtClean="0"/>
              <a:t>Several states are now requiring all students with special needs to have an integrated work experience during transition years, or to leave school with an integrated employment outcome.</a:t>
            </a:r>
          </a:p>
          <a:p>
            <a:pPr eaLnBrk="1" hangingPunct="1"/>
            <a:endParaRPr lang="en-US" altLang="en-US" b="1"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4800" y="381000"/>
            <a:ext cx="7620000" cy="914400"/>
          </a:xfrm>
        </p:spPr>
        <p:txBody>
          <a:bodyPr lIns="0" tIns="0" rIns="0" bIns="0" anchor="b"/>
          <a:lstStyle/>
          <a:p>
            <a:pPr eaLnBrk="1" hangingPunct="1"/>
            <a:r>
              <a:rPr lang="en-US" altLang="en-US" sz="2400" dirty="0" smtClean="0"/>
              <a:t>Employment First State Leadership Mentoring Program: </a:t>
            </a:r>
            <a:r>
              <a:rPr lang="en-US" altLang="en-US" sz="2400" i="1" dirty="0" smtClean="0"/>
              <a:t/>
            </a:r>
            <a:br>
              <a:rPr lang="en-US" altLang="en-US" sz="2400" i="1" dirty="0" smtClean="0"/>
            </a:br>
            <a:r>
              <a:rPr lang="en-US" altLang="en-US" sz="2400" i="1" dirty="0" smtClean="0"/>
              <a:t>Structure &amp; Modes of TA/Training Provided (FY2014)</a:t>
            </a:r>
          </a:p>
        </p:txBody>
      </p:sp>
      <p:pic>
        <p:nvPicPr>
          <p:cNvPr id="69634" name="Picture 2" descr="Tier One: Protege State TA&#10;Tier Two:  E1st Vision Quest States&#10;Tier Three:  Community of Practice" title="Three Tiers of TA Provided through ODEP's EFSL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1752600"/>
            <a:ext cx="8474075"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04800" y="381000"/>
            <a:ext cx="7772400" cy="914400"/>
          </a:xfrm>
          <a:noFill/>
        </p:spPr>
        <p:txBody>
          <a:bodyPr lIns="0" tIns="0" rIns="0" bIns="0" anchor="b"/>
          <a:lstStyle/>
          <a:p>
            <a:pPr eaLnBrk="1" hangingPunct="1"/>
            <a:r>
              <a:rPr lang="en-US" altLang="en-US" sz="2400" smtClean="0"/>
              <a:t>Employment First State Leadership Mentoring Program: </a:t>
            </a:r>
            <a:r>
              <a:rPr lang="en-US" altLang="en-US" sz="3200" i="1" smtClean="0"/>
              <a:t>Mentor State – Washington</a:t>
            </a:r>
          </a:p>
        </p:txBody>
      </p:sp>
      <p:sp>
        <p:nvSpPr>
          <p:cNvPr id="22530" name="Rectangle 3"/>
          <p:cNvSpPr>
            <a:spLocks noGrp="1" noChangeArrowheads="1"/>
          </p:cNvSpPr>
          <p:nvPr>
            <p:ph idx="1"/>
          </p:nvPr>
        </p:nvSpPr>
        <p:spPr>
          <a:xfrm>
            <a:off x="533400" y="1600200"/>
            <a:ext cx="7772400" cy="4572000"/>
          </a:xfrm>
        </p:spPr>
        <p:txBody>
          <a:bodyPr/>
          <a:lstStyle/>
          <a:p>
            <a:pPr eaLnBrk="1" hangingPunct="1"/>
            <a:r>
              <a:rPr lang="en-US" altLang="en-US" sz="3200" smtClean="0"/>
              <a:t> Washington state implemented its official  </a:t>
            </a:r>
            <a:r>
              <a:rPr lang="en-US" altLang="en-US" sz="3200" u="sng" smtClean="0"/>
              <a:t>Working Age Adult Policy</a:t>
            </a:r>
            <a:r>
              <a:rPr lang="en-US" altLang="en-US" sz="3200" smtClean="0"/>
              <a:t> in 2006, the first “Employment First” policy in the country. </a:t>
            </a:r>
          </a:p>
          <a:p>
            <a:pPr eaLnBrk="1" hangingPunct="1"/>
            <a:endParaRPr lang="en-US" altLang="en-US" sz="3200" smtClean="0"/>
          </a:p>
          <a:p>
            <a:pPr eaLnBrk="1" hangingPunct="1"/>
            <a:r>
              <a:rPr lang="en-US" altLang="en-US" sz="3200" smtClean="0"/>
              <a:t> This policy was the culmination of over three decades of concerted activity to insure that persons with disabilities have quality of life through employment.</a:t>
            </a:r>
            <a:endParaRPr lang="en-US" altLang="en-US" sz="3200" i="1" smtClean="0"/>
          </a:p>
          <a:p>
            <a:pPr eaLnBrk="1" hangingPunct="1">
              <a:buFontTx/>
              <a:buNone/>
            </a:pPr>
            <a:endParaRPr lang="en-US" altLang="en-US" sz="2800" i="1" smtClean="0"/>
          </a:p>
          <a:p>
            <a:pPr eaLnBrk="1" hangingPunct="1">
              <a:buFontTx/>
              <a:buNone/>
            </a:pPr>
            <a:endParaRPr lang="en-US" altLang="en-US" sz="2800" i="1" smtClean="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152400" y="228600"/>
            <a:ext cx="7772400" cy="1371600"/>
          </a:xfrm>
        </p:spPr>
        <p:txBody>
          <a:bodyPr/>
          <a:lstStyle/>
          <a:p>
            <a:r>
              <a:rPr lang="en-US" altLang="en-US" sz="3200" smtClean="0"/>
              <a:t>Employment Supports are Cost-Effective:  </a:t>
            </a:r>
            <a:br>
              <a:rPr lang="en-US" altLang="en-US" sz="3200" smtClean="0"/>
            </a:br>
            <a:r>
              <a:rPr lang="en-US" altLang="en-US" sz="3200" i="1" smtClean="0"/>
              <a:t>Data from Washington State</a:t>
            </a:r>
          </a:p>
        </p:txBody>
      </p:sp>
      <p:sp>
        <p:nvSpPr>
          <p:cNvPr id="30724" name="Text Placeholder 2"/>
          <p:cNvSpPr txBox="1">
            <a:spLocks/>
          </p:cNvSpPr>
          <p:nvPr/>
        </p:nvSpPr>
        <p:spPr bwMode="auto">
          <a:xfrm>
            <a:off x="304800" y="16002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400"/>
              </a:spcBef>
              <a:buClr>
                <a:schemeClr val="accent1"/>
              </a:buClr>
              <a:buSzPct val="68000"/>
              <a:buFont typeface="Wingdings 3" pitchFamily="18" charset="2"/>
              <a:buChar char=""/>
              <a:defRPr/>
            </a:pPr>
            <a:endParaRPr lang="en-US" sz="2700" dirty="0" smtClean="0">
              <a:latin typeface="Calibri" pitchFamily="34" charset="0"/>
            </a:endParaRPr>
          </a:p>
          <a:p>
            <a:pPr eaLnBrk="1" hangingPunct="1">
              <a:spcBef>
                <a:spcPts val="400"/>
              </a:spcBef>
              <a:buClr>
                <a:schemeClr val="accent1"/>
              </a:buClr>
              <a:buSzPct val="68000"/>
              <a:buFont typeface="Arial" charset="0"/>
              <a:buChar char="•"/>
              <a:defRPr/>
            </a:pPr>
            <a:r>
              <a:rPr lang="en-US" sz="3600" dirty="0" smtClean="0">
                <a:solidFill>
                  <a:schemeClr val="bg1"/>
                </a:solidFill>
                <a:latin typeface="Calibri" pitchFamily="34" charset="0"/>
              </a:rPr>
              <a:t>People in individual integrated employment were working 7.7 hours, or almost </a:t>
            </a:r>
            <a:r>
              <a:rPr lang="en-US" sz="3600" u="sng" dirty="0" smtClean="0">
                <a:solidFill>
                  <a:schemeClr val="bg1"/>
                </a:solidFill>
                <a:latin typeface="Calibri" pitchFamily="34" charset="0"/>
              </a:rPr>
              <a:t>8 hours for each hour of paid support from a provider</a:t>
            </a:r>
            <a:r>
              <a:rPr lang="en-US" sz="3600" dirty="0" smtClean="0">
                <a:solidFill>
                  <a:schemeClr val="bg1"/>
                </a:solidFill>
                <a:latin typeface="Calibri" pitchFamily="34" charset="0"/>
              </a:rPr>
              <a:t>.^</a:t>
            </a:r>
          </a:p>
          <a:p>
            <a:pPr eaLnBrk="1" hangingPunct="1">
              <a:spcBef>
                <a:spcPts val="400"/>
              </a:spcBef>
              <a:buClr>
                <a:schemeClr val="accent1"/>
              </a:buClr>
              <a:buSzPct val="68000"/>
              <a:buFont typeface="Wingdings 3" pitchFamily="18" charset="2"/>
              <a:buChar char=""/>
              <a:defRPr/>
            </a:pPr>
            <a:endParaRPr lang="en-US" sz="5000" dirty="0" smtClean="0">
              <a:solidFill>
                <a:schemeClr val="bg1"/>
              </a:solidFill>
              <a:latin typeface="Calibri" pitchFamily="34" charset="0"/>
            </a:endParaRPr>
          </a:p>
          <a:p>
            <a:pPr marL="0" indent="0" eaLnBrk="1" hangingPunct="1">
              <a:spcBef>
                <a:spcPts val="400"/>
              </a:spcBef>
              <a:buClr>
                <a:schemeClr val="accent1"/>
              </a:buClr>
              <a:buSzPct val="68000"/>
              <a:defRPr/>
            </a:pPr>
            <a:endParaRPr lang="en-US" sz="5000" dirty="0" smtClean="0">
              <a:latin typeface="Calibri" pitchFamily="34" charset="0"/>
            </a:endParaRPr>
          </a:p>
        </p:txBody>
      </p:sp>
      <p:sp>
        <p:nvSpPr>
          <p:cNvPr id="23555" name="TextBox 4"/>
          <p:cNvSpPr txBox="1">
            <a:spLocks noChangeArrowheads="1"/>
          </p:cNvSpPr>
          <p:nvPr/>
        </p:nvSpPr>
        <p:spPr bwMode="auto">
          <a:xfrm>
            <a:off x="457200" y="4902200"/>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r>
              <a:rPr lang="en-US" altLang="en-US" sz="1200" b="1" i="1">
                <a:latin typeface="Book Antiqua" pitchFamily="18" charset="0"/>
              </a:rPr>
              <a:t>* Sample from Fiscal Year 2009.  Represents approximately 40% of individual employment clients.</a:t>
            </a:r>
          </a:p>
          <a:p>
            <a:pPr eaLnBrk="1" hangingPunct="1"/>
            <a:r>
              <a:rPr lang="en-US" altLang="en-US" sz="1200" b="1" i="1">
                <a:latin typeface="Book Antiqua" pitchFamily="18" charset="0"/>
              </a:rPr>
              <a:t>^ 880,000 hours worked / 115,000 service hours = 7.7 hours worked for each hour of service</a:t>
            </a:r>
          </a:p>
          <a:p>
            <a:pPr eaLnBrk="1" hangingPunct="1"/>
            <a:r>
              <a:rPr lang="en-US" altLang="en-US" sz="1200" b="1" i="1">
                <a:latin typeface="Book Antiqua" pitchFamily="18" charset="0"/>
              </a:rPr>
              <a:t>~ (880,000 hours worked – 115,000 service hours) / 1,200 clients = 640 annual hours worked, for each person, without any paid service.</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idx="4294967295"/>
          </p:nvPr>
        </p:nvSpPr>
        <p:spPr>
          <a:xfrm>
            <a:off x="457200" y="609600"/>
            <a:ext cx="7772400" cy="685800"/>
          </a:xfrm>
        </p:spPr>
        <p:txBody>
          <a:bodyPr lIns="0" tIns="0" rIns="0" bIns="0" anchor="b"/>
          <a:lstStyle/>
          <a:p>
            <a:pPr eaLnBrk="1" hangingPunct="1"/>
            <a:r>
              <a:rPr lang="en-US" altLang="en-US" sz="3600" smtClean="0">
                <a:latin typeface="Calibri" pitchFamily="34" charset="0"/>
              </a:rPr>
              <a:t>Employment First</a:t>
            </a:r>
          </a:p>
        </p:txBody>
      </p:sp>
      <p:sp>
        <p:nvSpPr>
          <p:cNvPr id="64515" name="Rectangle 5"/>
          <p:cNvSpPr>
            <a:spLocks noGrp="1" noChangeArrowheads="1"/>
          </p:cNvSpPr>
          <p:nvPr>
            <p:ph type="body" idx="4294967295"/>
          </p:nvPr>
        </p:nvSpPr>
        <p:spPr>
          <a:xfrm>
            <a:off x="457200" y="1417638"/>
            <a:ext cx="8458200" cy="4708525"/>
          </a:xfrm>
        </p:spPr>
        <p:txBody>
          <a:bodyPr lIns="0" tIns="0" rIns="0" bIns="0"/>
          <a:lstStyle/>
          <a:p>
            <a:pPr marL="342900" indent="-342900" defTabSz="457200" eaLnBrk="1" hangingPunct="1"/>
            <a:endParaRPr lang="en-US" altLang="en-US" sz="2800" smtClean="0">
              <a:latin typeface="Calibri" pitchFamily="34" charset="0"/>
            </a:endParaRPr>
          </a:p>
          <a:p>
            <a:pPr marL="342900" indent="-342900" defTabSz="457200" eaLnBrk="1" hangingPunct="1">
              <a:buFontTx/>
              <a:buNone/>
            </a:pPr>
            <a:endParaRPr lang="en-US" altLang="en-US" sz="2800" smtClean="0">
              <a:latin typeface="Calibri" pitchFamily="34" charset="0"/>
            </a:endParaRPr>
          </a:p>
          <a:p>
            <a:pPr marL="342900" indent="-342900" defTabSz="457200" eaLnBrk="1" hangingPunct="1">
              <a:buFontTx/>
              <a:buNone/>
            </a:pPr>
            <a:endParaRPr lang="en-US" altLang="en-US" sz="2800" smtClean="0">
              <a:latin typeface="Calibri" pitchFamily="34" charset="0"/>
            </a:endParaRPr>
          </a:p>
          <a:p>
            <a:pPr marL="342900" indent="-342900" algn="ctr" defTabSz="457200" eaLnBrk="1" hangingPunct="1">
              <a:buFontTx/>
              <a:buNone/>
            </a:pPr>
            <a:r>
              <a:rPr lang="en-US" altLang="en-US" sz="5400" smtClean="0">
                <a:latin typeface="Calibri" pitchFamily="34" charset="0"/>
              </a:rPr>
              <a:t>Rhetoric or Possibility?</a:t>
            </a:r>
          </a:p>
          <a:p>
            <a:pPr marL="342900" indent="-342900" defTabSz="457200" eaLnBrk="1" hangingPunct="1">
              <a:buFontTx/>
              <a:buNone/>
            </a:pPr>
            <a:endParaRPr lang="en-US" altLang="en-US" sz="2800" smtClean="0">
              <a:latin typeface="Calibri" pitchFamily="34" charset="0"/>
            </a:endParaRPr>
          </a:p>
          <a:p>
            <a:pPr marL="342900" indent="-342900" defTabSz="457200" eaLnBrk="1" hangingPunct="1"/>
            <a:endParaRPr lang="en-US" altLang="en-US" sz="2800" smtClean="0">
              <a:latin typeface="Calibri" pitchFamily="34" charset="0"/>
            </a:endParaRPr>
          </a:p>
          <a:p>
            <a:pPr marL="342900" indent="-342900" defTabSz="457200" eaLnBrk="1" hangingPunct="1">
              <a:buFontTx/>
              <a:buNone/>
            </a:pPr>
            <a:endParaRPr lang="en-US" altLang="en-US" sz="2800" smtClean="0">
              <a:latin typeface="Calibri" pitchFamily="34" charset="0"/>
            </a:endParaRPr>
          </a:p>
        </p:txBody>
      </p:sp>
    </p:spTree>
    <p:extLst>
      <p:ext uri="{BB962C8B-B14F-4D97-AF65-F5344CB8AC3E}">
        <p14:creationId xmlns:p14="http://schemas.microsoft.com/office/powerpoint/2010/main" val="281763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 y="457200"/>
            <a:ext cx="8458200" cy="1143000"/>
          </a:xfrm>
        </p:spPr>
        <p:txBody>
          <a:bodyPr/>
          <a:lstStyle/>
          <a:p>
            <a:r>
              <a:rPr lang="en-US" altLang="en-US" sz="3200" smtClean="0"/>
              <a:t>EFSLMP Protégé States </a:t>
            </a:r>
            <a:r>
              <a:rPr lang="en-US" altLang="en-US" sz="3200" i="1" smtClean="0"/>
              <a:t>– Key Areas of Foci</a:t>
            </a:r>
          </a:p>
        </p:txBody>
      </p:sp>
      <p:pic>
        <p:nvPicPr>
          <p:cNvPr id="70658" name="Picture 2" descr="Left Upper Box: Provider Transformation&#10;Right Upper Box: DSP Capacity Building in Effective Practices&#10;Bottom Left Box: Innovative Payment Schemes; Reimbursement/Rate Restructuring&#10;Bottom Right Box: Leveraging &amp; Coordination of Policy and Resources across Systems" title="Diagram: Key Areas of Foc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title" idx="4294967295"/>
          </p:nvPr>
        </p:nvSpPr>
        <p:spPr>
          <a:xfrm>
            <a:off x="457200" y="609600"/>
            <a:ext cx="7772400" cy="792163"/>
          </a:xfrm>
        </p:spPr>
        <p:txBody>
          <a:bodyPr lIns="0" tIns="0" rIns="0" bIns="0" anchor="b"/>
          <a:lstStyle/>
          <a:p>
            <a:pPr eaLnBrk="1" hangingPunct="1"/>
            <a:r>
              <a:rPr lang="en-US" altLang="en-US" sz="3200" smtClean="0"/>
              <a:t>EFSLMP Current Structure: </a:t>
            </a:r>
            <a:br>
              <a:rPr lang="en-US" altLang="en-US" sz="3200" smtClean="0"/>
            </a:br>
            <a:r>
              <a:rPr lang="en-US" altLang="en-US" sz="3200" i="1" smtClean="0"/>
              <a:t>Protégé States – Iowa </a:t>
            </a:r>
          </a:p>
        </p:txBody>
      </p:sp>
      <p:sp>
        <p:nvSpPr>
          <p:cNvPr id="34819" name="Rectangle 5"/>
          <p:cNvSpPr>
            <a:spLocks noGrp="1" noChangeArrowheads="1"/>
          </p:cNvSpPr>
          <p:nvPr>
            <p:ph type="body" idx="4294967295"/>
          </p:nvPr>
        </p:nvSpPr>
        <p:spPr>
          <a:xfrm>
            <a:off x="381000" y="1828800"/>
            <a:ext cx="8458200" cy="4708525"/>
          </a:xfrm>
        </p:spPr>
        <p:txBody>
          <a:bodyPr lIns="0" tIns="0" rIns="0" bIns="0"/>
          <a:lstStyle/>
          <a:p>
            <a:pPr defTabSz="457200" eaLnBrk="1" hangingPunct="1">
              <a:defRPr/>
            </a:pPr>
            <a:r>
              <a:rPr lang="en-US" dirty="0" smtClean="0"/>
              <a:t>Building on its current </a:t>
            </a:r>
            <a:r>
              <a:rPr lang="en-US" i="1" dirty="0" smtClean="0"/>
              <a:t>Employment First </a:t>
            </a:r>
            <a:r>
              <a:rPr lang="en-US" dirty="0" smtClean="0"/>
              <a:t>Initiative, using EFSLMP technical assistance to work on modernizing policies and funding mechanisms that emphasize interagency collaboration and result in service delivery that prioritizes integrated employment. </a:t>
            </a:r>
            <a:endParaRPr lang="en-US" dirty="0"/>
          </a:p>
          <a:p>
            <a:pPr lvl="1" defTabSz="457200" eaLnBrk="1" hangingPunct="1">
              <a:defRPr/>
            </a:pPr>
            <a:r>
              <a:rPr lang="en-US" b="1" dirty="0" smtClean="0"/>
              <a:t>Key Areas of Emphasis:  </a:t>
            </a:r>
            <a:r>
              <a:rPr lang="en-US" dirty="0" smtClean="0"/>
              <a:t>reimbursement rate restructuring; provider transformation; capacity building in the delivery of effective practices; transition school-to-work demo.</a:t>
            </a:r>
          </a:p>
          <a:p>
            <a:pPr lvl="1" defTabSz="457200" eaLnBrk="1" hangingPunct="1">
              <a:defRPr/>
            </a:pPr>
            <a:r>
              <a:rPr lang="en-US" b="1" dirty="0" smtClean="0"/>
              <a:t>Milestones:  </a:t>
            </a:r>
            <a:r>
              <a:rPr lang="en-US" dirty="0" smtClean="0"/>
              <a:t>Cross-Agency Memorandum of Understanding; Executive Order; 7-provider pilot; comprehensive CE training curriculum</a:t>
            </a:r>
          </a:p>
          <a:p>
            <a:pPr marL="342900" indent="-342900" defTabSz="457200" eaLnBrk="1" hangingPunct="1">
              <a:buFontTx/>
              <a:buNone/>
              <a:defRPr/>
            </a:pPr>
            <a:endParaRPr lang="en-US" sz="2800" dirty="0" smtClean="0"/>
          </a:p>
          <a:p>
            <a:pPr marL="342900" indent="-342900" defTabSz="457200" eaLnBrk="1" hangingPunct="1">
              <a:buFontTx/>
              <a:buNone/>
              <a:defRPr/>
            </a:pPr>
            <a:endParaRPr lang="en-US" sz="2800" dirty="0" smtClean="0"/>
          </a:p>
          <a:p>
            <a:pPr marL="342900" indent="-342900" defTabSz="457200" eaLnBrk="1" hangingPunct="1">
              <a:defRPr/>
            </a:pPr>
            <a:endParaRPr lang="en-US" sz="2800" dirty="0" smtClean="0"/>
          </a:p>
          <a:p>
            <a:pPr marL="2057400" lvl="4" indent="-228600" defTabSz="457200" eaLnBrk="1" hangingPunct="1">
              <a:defRPr/>
            </a:pPr>
            <a:endParaRPr lang="en-US" sz="28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title" idx="4294967295"/>
          </p:nvPr>
        </p:nvSpPr>
        <p:spPr>
          <a:xfrm>
            <a:off x="457200" y="609600"/>
            <a:ext cx="7772400" cy="792163"/>
          </a:xfrm>
        </p:spPr>
        <p:txBody>
          <a:bodyPr lIns="0" tIns="0" rIns="0" bIns="0" anchor="b"/>
          <a:lstStyle/>
          <a:p>
            <a:pPr eaLnBrk="1" hangingPunct="1"/>
            <a:r>
              <a:rPr lang="en-US" altLang="en-US" sz="3200" smtClean="0"/>
              <a:t>EFSLMP Current Structure:</a:t>
            </a:r>
            <a:br>
              <a:rPr lang="en-US" altLang="en-US" sz="3200" smtClean="0"/>
            </a:br>
            <a:r>
              <a:rPr lang="en-US" altLang="en-US" sz="3200" i="1" smtClean="0"/>
              <a:t>Protégé States – Tennessee </a:t>
            </a:r>
          </a:p>
        </p:txBody>
      </p:sp>
      <p:sp>
        <p:nvSpPr>
          <p:cNvPr id="36867" name="Rectangle 5"/>
          <p:cNvSpPr>
            <a:spLocks noGrp="1" noChangeArrowheads="1"/>
          </p:cNvSpPr>
          <p:nvPr>
            <p:ph type="body" idx="4294967295"/>
          </p:nvPr>
        </p:nvSpPr>
        <p:spPr>
          <a:xfrm>
            <a:off x="381000" y="1828800"/>
            <a:ext cx="8458200" cy="4708525"/>
          </a:xfrm>
        </p:spPr>
        <p:txBody>
          <a:bodyPr lIns="0" tIns="0" rIns="0" bIns="0"/>
          <a:lstStyle/>
          <a:p>
            <a:pPr defTabSz="457200" eaLnBrk="1" hangingPunct="1">
              <a:defRPr/>
            </a:pPr>
            <a:r>
              <a:rPr lang="en-US" sz="2800" dirty="0" smtClean="0"/>
              <a:t>Aligning departmental policies for coordination of integrated employment services. </a:t>
            </a:r>
          </a:p>
          <a:p>
            <a:pPr lvl="1" defTabSz="457200" eaLnBrk="1" hangingPunct="1">
              <a:defRPr/>
            </a:pPr>
            <a:r>
              <a:rPr lang="en-US" sz="2400" b="1" dirty="0" smtClean="0"/>
              <a:t>Key Areas of Focus include: </a:t>
            </a:r>
            <a:r>
              <a:rPr lang="en-US" sz="2400" dirty="0" smtClean="0"/>
              <a:t>capacity building of provider network; increased use of SSA work incentives; coordination/leveraging of funding across systems; and policy alignment.</a:t>
            </a:r>
          </a:p>
          <a:p>
            <a:pPr lvl="1" defTabSz="457200" eaLnBrk="1" hangingPunct="1">
              <a:defRPr/>
            </a:pPr>
            <a:endParaRPr lang="en-US" sz="2400" dirty="0" smtClean="0"/>
          </a:p>
          <a:p>
            <a:pPr lvl="1" defTabSz="457200" eaLnBrk="1" hangingPunct="1">
              <a:defRPr/>
            </a:pPr>
            <a:r>
              <a:rPr lang="en-US" sz="2400" b="1" dirty="0" smtClean="0"/>
              <a:t>Milestones: </a:t>
            </a:r>
            <a:r>
              <a:rPr lang="en-US" sz="2400" dirty="0" smtClean="0"/>
              <a:t> Executive Order; training of providers by DEI sites to become ENs</a:t>
            </a:r>
          </a:p>
          <a:p>
            <a:pPr lvl="1" defTabSz="457200" eaLnBrk="1" hangingPunct="1">
              <a:defRPr/>
            </a:pPr>
            <a:endParaRPr lang="en-US" dirty="0"/>
          </a:p>
          <a:p>
            <a:pPr lvl="1" defTabSz="457200" eaLnBrk="1" hangingPunct="1">
              <a:defRPr/>
            </a:pPr>
            <a:endParaRPr lang="en-US" dirty="0" smtClean="0"/>
          </a:p>
          <a:p>
            <a:pPr marL="342900" indent="-342900" defTabSz="457200" eaLnBrk="1" hangingPunct="1">
              <a:buFontTx/>
              <a:buNone/>
              <a:defRPr/>
            </a:pPr>
            <a:endParaRPr lang="en-US" sz="2800" dirty="0" smtClean="0"/>
          </a:p>
          <a:p>
            <a:pPr marL="342900" indent="-342900" defTabSz="457200" eaLnBrk="1" hangingPunct="1">
              <a:buFontTx/>
              <a:buNone/>
              <a:defRPr/>
            </a:pPr>
            <a:endParaRPr lang="en-US" sz="2800" dirty="0" smtClean="0"/>
          </a:p>
          <a:p>
            <a:pPr marL="342900" indent="-342900" defTabSz="457200" eaLnBrk="1" hangingPunct="1">
              <a:buFontTx/>
              <a:buNone/>
              <a:defRPr/>
            </a:pPr>
            <a:endParaRPr lang="en-US" sz="2800" dirty="0" smtClean="0"/>
          </a:p>
          <a:p>
            <a:pPr marL="342900" indent="-342900" defTabSz="457200" eaLnBrk="1" hangingPunct="1">
              <a:defRPr/>
            </a:pPr>
            <a:endParaRPr lang="en-US" sz="2800" dirty="0" smtClean="0"/>
          </a:p>
          <a:p>
            <a:pPr marL="2057400" lvl="4" indent="-228600" defTabSz="457200" eaLnBrk="1" hangingPunct="1">
              <a:defRPr/>
            </a:pPr>
            <a:endParaRPr lang="en-US" sz="2800" dirty="0" smtClean="0"/>
          </a:p>
        </p:txBody>
      </p:sp>
    </p:spTree>
    <p:extLst>
      <p:ext uri="{BB962C8B-B14F-4D97-AF65-F5344CB8AC3E}">
        <p14:creationId xmlns:p14="http://schemas.microsoft.com/office/powerpoint/2010/main" val="320843906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title" idx="4294967295"/>
          </p:nvPr>
        </p:nvSpPr>
        <p:spPr>
          <a:xfrm>
            <a:off x="457200" y="609600"/>
            <a:ext cx="7772400" cy="792163"/>
          </a:xfrm>
        </p:spPr>
        <p:txBody>
          <a:bodyPr lIns="0" tIns="0" rIns="0" bIns="0" anchor="b"/>
          <a:lstStyle/>
          <a:p>
            <a:pPr eaLnBrk="1" hangingPunct="1"/>
            <a:r>
              <a:rPr lang="en-US" altLang="en-US" sz="3200" smtClean="0"/>
              <a:t>EFSLMP Current Structure:</a:t>
            </a:r>
            <a:br>
              <a:rPr lang="en-US" altLang="en-US" sz="3200" smtClean="0"/>
            </a:br>
            <a:r>
              <a:rPr lang="en-US" altLang="en-US" sz="3200" i="1" smtClean="0"/>
              <a:t>Protégé States – Oregon </a:t>
            </a:r>
          </a:p>
        </p:txBody>
      </p:sp>
      <p:sp>
        <p:nvSpPr>
          <p:cNvPr id="35843" name="Rectangle 5"/>
          <p:cNvSpPr>
            <a:spLocks noGrp="1" noChangeArrowheads="1"/>
          </p:cNvSpPr>
          <p:nvPr>
            <p:ph type="body" idx="4294967295"/>
          </p:nvPr>
        </p:nvSpPr>
        <p:spPr>
          <a:xfrm>
            <a:off x="381000" y="1828800"/>
            <a:ext cx="8458200" cy="4708525"/>
          </a:xfrm>
        </p:spPr>
        <p:txBody>
          <a:bodyPr lIns="0" tIns="0" rIns="0" bIns="0"/>
          <a:lstStyle/>
          <a:p>
            <a:pPr defTabSz="457200" eaLnBrk="1" hangingPunct="1">
              <a:defRPr/>
            </a:pPr>
            <a:r>
              <a:rPr lang="en-US" sz="2800" dirty="0" smtClean="0"/>
              <a:t>Building on its 2008 </a:t>
            </a:r>
            <a:r>
              <a:rPr lang="en-US" sz="2800" i="1" dirty="0" smtClean="0"/>
              <a:t>Employment First </a:t>
            </a:r>
            <a:r>
              <a:rPr lang="en-US" sz="2800" dirty="0" smtClean="0"/>
              <a:t>Policy to increase the number of high school age youth who transition to integrated employment and decrease the number of adults currently served in facility based employment services. </a:t>
            </a:r>
          </a:p>
          <a:p>
            <a:pPr lvl="1" defTabSz="457200" eaLnBrk="1" hangingPunct="1">
              <a:defRPr/>
            </a:pPr>
            <a:r>
              <a:rPr lang="en-US" b="1" dirty="0" smtClean="0"/>
              <a:t>Key Areas of Emphasis</a:t>
            </a:r>
            <a:r>
              <a:rPr lang="en-US" dirty="0" smtClean="0"/>
              <a:t>:  alignment of state policies and funding mechanisms that support these goals; capacity building and professional development on best practices (customized employment); provider transformation; school-to-work demonstration</a:t>
            </a:r>
          </a:p>
          <a:p>
            <a:pPr lvl="1" defTabSz="457200" eaLnBrk="1" hangingPunct="1">
              <a:defRPr/>
            </a:pPr>
            <a:r>
              <a:rPr lang="en-US" b="1" dirty="0" smtClean="0"/>
              <a:t>Milestones:  </a:t>
            </a:r>
            <a:r>
              <a:rPr lang="en-US" dirty="0" smtClean="0"/>
              <a:t>Executive Order; POP; VR professional development in CE</a:t>
            </a:r>
          </a:p>
          <a:p>
            <a:pPr marL="342900" indent="-342900" defTabSz="457200" eaLnBrk="1" hangingPunct="1">
              <a:buFontTx/>
              <a:buNone/>
              <a:defRPr/>
            </a:pPr>
            <a:endParaRPr lang="en-US" sz="2800" dirty="0" smtClean="0"/>
          </a:p>
          <a:p>
            <a:pPr marL="342900" indent="-342900" defTabSz="457200" eaLnBrk="1" hangingPunct="1">
              <a:buFontTx/>
              <a:buNone/>
              <a:defRPr/>
            </a:pPr>
            <a:endParaRPr lang="en-US" sz="2800" dirty="0" smtClean="0"/>
          </a:p>
          <a:p>
            <a:pPr marL="342900" indent="-342900" defTabSz="457200" eaLnBrk="1" hangingPunct="1">
              <a:buFontTx/>
              <a:buNone/>
              <a:defRPr/>
            </a:pPr>
            <a:endParaRPr lang="en-US" sz="2800" dirty="0" smtClean="0"/>
          </a:p>
          <a:p>
            <a:pPr marL="342900" indent="-342900" defTabSz="457200" eaLnBrk="1" hangingPunct="1">
              <a:defRPr/>
            </a:pPr>
            <a:endParaRPr lang="en-US" sz="2800" dirty="0" smtClean="0"/>
          </a:p>
          <a:p>
            <a:pPr marL="2057400" lvl="4" indent="-228600" defTabSz="457200" eaLnBrk="1" hangingPunct="1">
              <a:defRPr/>
            </a:pPr>
            <a:endParaRPr lang="en-US" sz="28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z="3600" dirty="0" smtClean="0"/>
              <a:t>EFSLMP Achievements/Results Thus Far</a:t>
            </a:r>
            <a:endParaRPr lang="en-US" sz="3600" dirty="0"/>
          </a:p>
        </p:txBody>
      </p:sp>
      <p:sp>
        <p:nvSpPr>
          <p:cNvPr id="3" name="Content Placeholder 2"/>
          <p:cNvSpPr>
            <a:spLocks noGrp="1"/>
          </p:cNvSpPr>
          <p:nvPr>
            <p:ph idx="1"/>
          </p:nvPr>
        </p:nvSpPr>
        <p:spPr>
          <a:xfrm>
            <a:off x="457200" y="1600200"/>
            <a:ext cx="7772400" cy="4114800"/>
          </a:xfrm>
        </p:spPr>
        <p:txBody>
          <a:bodyPr/>
          <a:lstStyle/>
          <a:p>
            <a:r>
              <a:rPr lang="en-US" b="1" dirty="0"/>
              <a:t> </a:t>
            </a:r>
            <a:r>
              <a:rPr lang="en-US" sz="2000" b="1" dirty="0" smtClean="0"/>
              <a:t>State Participation</a:t>
            </a:r>
          </a:p>
          <a:p>
            <a:pPr lvl="1"/>
            <a:r>
              <a:rPr lang="en-US" sz="2000" dirty="0" smtClean="0"/>
              <a:t>4 states receiving intensive TA/training as core states</a:t>
            </a:r>
          </a:p>
          <a:p>
            <a:pPr lvl="1"/>
            <a:r>
              <a:rPr lang="en-US" sz="2000" dirty="0" smtClean="0"/>
              <a:t>15 states receiving intensive virtual policy consulting via Vision Quest</a:t>
            </a:r>
          </a:p>
          <a:p>
            <a:pPr lvl="1"/>
            <a:r>
              <a:rPr lang="en-US" sz="2000" dirty="0" smtClean="0"/>
              <a:t>32 state teams participating in National Community of Practice</a:t>
            </a:r>
          </a:p>
          <a:p>
            <a:r>
              <a:rPr lang="en-US" sz="2000" dirty="0" smtClean="0"/>
              <a:t> </a:t>
            </a:r>
            <a:r>
              <a:rPr lang="en-US" sz="2000" b="1" dirty="0" smtClean="0"/>
              <a:t>TA/Training:  Over 5000 hours of TA/training provided over past 30 months</a:t>
            </a:r>
          </a:p>
          <a:p>
            <a:pPr lvl="1"/>
            <a:r>
              <a:rPr lang="en-US" sz="2000" dirty="0" smtClean="0"/>
              <a:t>45 provider organizations receiving mentoring/coaching</a:t>
            </a:r>
          </a:p>
          <a:p>
            <a:pPr lvl="1"/>
            <a:r>
              <a:rPr lang="en-US" sz="2000" dirty="0" smtClean="0"/>
              <a:t>Over 300 front-line direct service professionals trained </a:t>
            </a:r>
          </a:p>
          <a:p>
            <a:r>
              <a:rPr lang="en-US" sz="2000" dirty="0" smtClean="0"/>
              <a:t> </a:t>
            </a:r>
            <a:r>
              <a:rPr lang="en-US" sz="2000" b="1" dirty="0" smtClean="0"/>
              <a:t>Policy Results:  </a:t>
            </a:r>
          </a:p>
          <a:p>
            <a:pPr lvl="1"/>
            <a:r>
              <a:rPr lang="en-US" sz="2000" dirty="0" smtClean="0"/>
              <a:t>12 policy changes in 4 core states</a:t>
            </a:r>
          </a:p>
          <a:p>
            <a:pPr lvl="1"/>
            <a:r>
              <a:rPr lang="en-US" sz="2000" dirty="0" smtClean="0"/>
              <a:t>15 additional policy changes across Vision Quest participating teams</a:t>
            </a:r>
            <a:endParaRPr lang="en-US" sz="2000" dirty="0"/>
          </a:p>
        </p:txBody>
      </p:sp>
    </p:spTree>
    <p:extLst>
      <p:ext uri="{BB962C8B-B14F-4D97-AF65-F5344CB8AC3E}">
        <p14:creationId xmlns:p14="http://schemas.microsoft.com/office/powerpoint/2010/main" val="2530951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4800" y="457200"/>
            <a:ext cx="7772400" cy="1143000"/>
          </a:xfrm>
        </p:spPr>
        <p:txBody>
          <a:bodyPr/>
          <a:lstStyle/>
          <a:p>
            <a:r>
              <a:rPr lang="en-US" altLang="en-US" sz="3200" smtClean="0"/>
              <a:t>ONGOING DILEMMAS FOR STATES &amp; ODEP</a:t>
            </a:r>
          </a:p>
        </p:txBody>
      </p:sp>
      <p:sp>
        <p:nvSpPr>
          <p:cNvPr id="62467" name="Content Placeholder 2"/>
          <p:cNvSpPr>
            <a:spLocks noGrp="1"/>
          </p:cNvSpPr>
          <p:nvPr>
            <p:ph idx="1"/>
          </p:nvPr>
        </p:nvSpPr>
        <p:spPr>
          <a:xfrm>
            <a:off x="228600" y="1760538"/>
            <a:ext cx="6477000" cy="4114800"/>
          </a:xfrm>
        </p:spPr>
        <p:txBody>
          <a:bodyPr/>
          <a:lstStyle/>
          <a:p>
            <a:r>
              <a:rPr lang="en-US" altLang="en-US" b="1" dirty="0" smtClean="0"/>
              <a:t>Losing Key Political Champions</a:t>
            </a:r>
          </a:p>
          <a:p>
            <a:r>
              <a:rPr lang="en-US" altLang="en-US" b="1" dirty="0" smtClean="0"/>
              <a:t>Holistic Wrap-around Services </a:t>
            </a:r>
          </a:p>
          <a:p>
            <a:r>
              <a:rPr lang="en-US" altLang="en-US" b="1" dirty="0" smtClean="0"/>
              <a:t>Making the Financials Work</a:t>
            </a:r>
          </a:p>
          <a:p>
            <a:r>
              <a:rPr lang="en-US" altLang="en-US" b="1" dirty="0" smtClean="0"/>
              <a:t>Potential for Watering Down Integration (</a:t>
            </a:r>
            <a:r>
              <a:rPr lang="en-US" altLang="en-US" b="1" dirty="0" err="1" smtClean="0"/>
              <a:t>ie</a:t>
            </a:r>
            <a:r>
              <a:rPr lang="en-US" altLang="en-US" b="1" dirty="0" smtClean="0"/>
              <a:t>. social enterprise, employer of record issues)</a:t>
            </a:r>
          </a:p>
          <a:p>
            <a:r>
              <a:rPr lang="en-US" altLang="en-US" b="1" dirty="0" smtClean="0"/>
              <a:t>Misunderstanding Employers </a:t>
            </a:r>
          </a:p>
          <a:p>
            <a:r>
              <a:rPr lang="en-US" altLang="en-US" b="1" dirty="0" smtClean="0"/>
              <a:t>Asset/Income Limits tied to Federal Benefits</a:t>
            </a:r>
          </a:p>
          <a:p>
            <a:r>
              <a:rPr lang="en-US" altLang="en-US" b="1" dirty="0" smtClean="0"/>
              <a:t>Building &amp; sustaining capacity among direct support professionals in effective practices</a:t>
            </a:r>
          </a:p>
        </p:txBody>
      </p:sp>
      <p:sp>
        <p:nvSpPr>
          <p:cNvPr id="62468" name="TextBox 1"/>
          <p:cNvSpPr txBox="1">
            <a:spLocks noChangeArrowheads="1"/>
          </p:cNvSpPr>
          <p:nvPr/>
        </p:nvSpPr>
        <p:spPr bwMode="auto">
          <a:xfrm>
            <a:off x="6775450" y="1676400"/>
            <a:ext cx="190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dirty="0">
                <a:solidFill>
                  <a:srgbClr val="FFFF00"/>
                </a:solidFill>
                <a:latin typeface="Arial Narrow" pitchFamily="34" charset="0"/>
              </a:rPr>
              <a:t>Will policy be able to keep up with practice? </a:t>
            </a:r>
          </a:p>
        </p:txBody>
      </p:sp>
      <p:sp>
        <p:nvSpPr>
          <p:cNvPr id="62470" name="Up-Down Arrow 2" descr="Up and Down Arrow" title="Up and Down Arrow"/>
          <p:cNvSpPr>
            <a:spLocks noChangeArrowheads="1"/>
          </p:cNvSpPr>
          <p:nvPr/>
        </p:nvSpPr>
        <p:spPr bwMode="auto">
          <a:xfrm>
            <a:off x="7239000" y="3246438"/>
            <a:ext cx="565150" cy="1143000"/>
          </a:xfrm>
          <a:prstGeom prst="upDownArrow">
            <a:avLst>
              <a:gd name="adj1" fmla="val 50000"/>
              <a:gd name="adj2" fmla="val 50047"/>
            </a:avLst>
          </a:prstGeom>
          <a:solidFill>
            <a:schemeClr val="accent1"/>
          </a:solidFill>
          <a:ln w="9525" algn="ctr">
            <a:solidFill>
              <a:schemeClr val="tx1"/>
            </a:solidFill>
            <a:round/>
            <a:headEnd/>
            <a:tailEnd/>
          </a:ln>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endParaRPr lang="en-US" altLang="en-US"/>
          </a:p>
        </p:txBody>
      </p:sp>
      <p:sp>
        <p:nvSpPr>
          <p:cNvPr id="62469" name="TextBox 4"/>
          <p:cNvSpPr txBox="1">
            <a:spLocks noChangeArrowheads="1"/>
          </p:cNvSpPr>
          <p:nvPr/>
        </p:nvSpPr>
        <p:spPr bwMode="auto">
          <a:xfrm>
            <a:off x="6775450" y="4473575"/>
            <a:ext cx="1905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dirty="0">
                <a:solidFill>
                  <a:srgbClr val="FFFF00"/>
                </a:solidFill>
                <a:latin typeface="Arial Narrow" pitchFamily="34" charset="0"/>
              </a:rPr>
              <a:t>Will practice be able to keep up with policy? </a:t>
            </a:r>
          </a:p>
        </p:txBody>
      </p:sp>
    </p:spTree>
    <p:extLst>
      <p:ext uri="{BB962C8B-B14F-4D97-AF65-F5344CB8AC3E}">
        <p14:creationId xmlns:p14="http://schemas.microsoft.com/office/powerpoint/2010/main" val="826037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Placeholder 4"/>
          <p:cNvSpPr>
            <a:spLocks noGrp="1"/>
          </p:cNvSpPr>
          <p:nvPr>
            <p:ph type="body" idx="1"/>
          </p:nvPr>
        </p:nvSpPr>
        <p:spPr>
          <a:xfrm>
            <a:off x="152400" y="228600"/>
            <a:ext cx="7772400" cy="1066800"/>
          </a:xfrm>
        </p:spPr>
        <p:txBody>
          <a:bodyPr/>
          <a:lstStyle/>
          <a:p>
            <a:r>
              <a:rPr lang="en-US" altLang="en-US" sz="2800" b="1" i="1" dirty="0" smtClean="0">
                <a:latin typeface="Calibri" pitchFamily="34" charset="0"/>
              </a:rPr>
              <a:t>Planting the Beginning Seeds of a </a:t>
            </a:r>
          </a:p>
          <a:p>
            <a:r>
              <a:rPr lang="en-US" altLang="en-US" sz="2800" b="1" i="1" dirty="0" smtClean="0">
                <a:latin typeface="Calibri" pitchFamily="34" charset="0"/>
              </a:rPr>
              <a:t>National Employment First Strategic Framework</a:t>
            </a:r>
          </a:p>
        </p:txBody>
      </p:sp>
      <p:sp>
        <p:nvSpPr>
          <p:cNvPr id="4" name="Title 3"/>
          <p:cNvSpPr>
            <a:spLocks noGrp="1"/>
          </p:cNvSpPr>
          <p:nvPr>
            <p:ph type="title"/>
          </p:nvPr>
        </p:nvSpPr>
        <p:spPr>
          <a:xfrm>
            <a:off x="685800" y="2743200"/>
            <a:ext cx="7772400" cy="1362075"/>
          </a:xfrm>
        </p:spPr>
        <p:txBody>
          <a:bodyPr/>
          <a:lstStyle/>
          <a:p>
            <a:pPr algn="ctr">
              <a:defRPr/>
            </a:pPr>
            <a:r>
              <a:rPr lang="en-US" dirty="0" smtClean="0">
                <a:latin typeface="Calibri" pitchFamily="34" charset="0"/>
              </a:rPr>
              <a:t>POLICIES THAT SUPPORT Employment First</a:t>
            </a:r>
            <a:endParaRPr lang="en-US" dirty="0">
              <a:latin typeface="Calibri" pitchFamily="34" charset="0"/>
            </a:endParaRPr>
          </a:p>
        </p:txBody>
      </p:sp>
    </p:spTree>
    <p:extLst>
      <p:ext uri="{BB962C8B-B14F-4D97-AF65-F5344CB8AC3E}">
        <p14:creationId xmlns:p14="http://schemas.microsoft.com/office/powerpoint/2010/main" val="2163708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2"/>
          <p:cNvSpPr>
            <a:spLocks noGrp="1"/>
          </p:cNvSpPr>
          <p:nvPr>
            <p:ph type="title"/>
          </p:nvPr>
        </p:nvSpPr>
        <p:spPr>
          <a:xfrm>
            <a:off x="457200" y="381000"/>
            <a:ext cx="7772400" cy="1371600"/>
          </a:xfrm>
        </p:spPr>
        <p:txBody>
          <a:bodyPr/>
          <a:lstStyle/>
          <a:p>
            <a:r>
              <a:rPr lang="en-US" altLang="en-US" sz="3600" smtClean="0"/>
              <a:t>Policies that Support Employment 1st</a:t>
            </a:r>
          </a:p>
        </p:txBody>
      </p:sp>
      <p:sp>
        <p:nvSpPr>
          <p:cNvPr id="2" name="Content Placeholder 1"/>
          <p:cNvSpPr>
            <a:spLocks noGrp="1"/>
          </p:cNvSpPr>
          <p:nvPr>
            <p:ph idx="1"/>
          </p:nvPr>
        </p:nvSpPr>
        <p:spPr>
          <a:xfrm>
            <a:off x="871538" y="2133600"/>
            <a:ext cx="7408862" cy="3992563"/>
          </a:xfrm>
        </p:spPr>
        <p:txBody>
          <a:bodyPr>
            <a:normAutofit/>
          </a:bodyPr>
          <a:lstStyle/>
          <a:p>
            <a:pPr>
              <a:defRPr/>
            </a:pPr>
            <a:r>
              <a:rPr lang="en-US" dirty="0" smtClean="0"/>
              <a:t>All funders </a:t>
            </a:r>
            <a:r>
              <a:rPr lang="en-US" b="1" i="1" dirty="0" smtClean="0"/>
              <a:t>presume employability </a:t>
            </a:r>
            <a:r>
              <a:rPr lang="en-US" dirty="0" smtClean="0"/>
              <a:t>with right job match and supports</a:t>
            </a:r>
          </a:p>
          <a:p>
            <a:pPr>
              <a:defRPr/>
            </a:pPr>
            <a:endParaRPr lang="en-US" dirty="0"/>
          </a:p>
          <a:p>
            <a:pPr>
              <a:defRPr/>
            </a:pPr>
            <a:r>
              <a:rPr lang="en-US" dirty="0" smtClean="0"/>
              <a:t>We don’t spend precious public dollars asking </a:t>
            </a:r>
            <a:r>
              <a:rPr lang="en-US" b="1" i="1" dirty="0" smtClean="0"/>
              <a:t>if </a:t>
            </a:r>
            <a:r>
              <a:rPr lang="en-US" dirty="0" smtClean="0"/>
              <a:t>someone is employable</a:t>
            </a:r>
          </a:p>
          <a:p>
            <a:pPr marL="0" indent="0">
              <a:buFontTx/>
              <a:buNone/>
              <a:defRPr/>
            </a:pPr>
            <a:endParaRPr lang="en-US" dirty="0" smtClean="0"/>
          </a:p>
          <a:p>
            <a:pPr>
              <a:defRPr/>
            </a:pPr>
            <a:r>
              <a:rPr lang="en-US" dirty="0" smtClean="0"/>
              <a:t>We invest in up front services that are focused on determining </a:t>
            </a:r>
            <a:r>
              <a:rPr lang="en-US" b="1" i="1" dirty="0" smtClean="0"/>
              <a:t>how</a:t>
            </a:r>
            <a:r>
              <a:rPr lang="en-US" dirty="0" smtClean="0"/>
              <a:t> – not whether - an individual can be successful in integrated employment</a:t>
            </a:r>
            <a:endParaRPr lang="en-US" dirty="0"/>
          </a:p>
        </p:txBody>
      </p:sp>
    </p:spTree>
    <p:extLst>
      <p:ext uri="{BB962C8B-B14F-4D97-AF65-F5344CB8AC3E}">
        <p14:creationId xmlns:p14="http://schemas.microsoft.com/office/powerpoint/2010/main" val="3059390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2"/>
          <p:cNvSpPr>
            <a:spLocks noGrp="1"/>
          </p:cNvSpPr>
          <p:nvPr>
            <p:ph type="title"/>
          </p:nvPr>
        </p:nvSpPr>
        <p:spPr>
          <a:xfrm>
            <a:off x="457200" y="304800"/>
            <a:ext cx="8229600" cy="1252538"/>
          </a:xfrm>
        </p:spPr>
        <p:txBody>
          <a:bodyPr/>
          <a:lstStyle/>
          <a:p>
            <a:r>
              <a:rPr lang="en-US" altLang="en-US" sz="3600" smtClean="0"/>
              <a:t>Policies that Support Employment 1</a:t>
            </a:r>
            <a:r>
              <a:rPr lang="en-US" altLang="en-US" sz="3600" baseline="30000" smtClean="0"/>
              <a:t>st</a:t>
            </a:r>
            <a:r>
              <a:rPr lang="en-US" altLang="en-US" sz="3600" smtClean="0"/>
              <a:t> </a:t>
            </a:r>
          </a:p>
        </p:txBody>
      </p:sp>
      <p:sp>
        <p:nvSpPr>
          <p:cNvPr id="7170" name="Content Placeholder 1"/>
          <p:cNvSpPr>
            <a:spLocks noGrp="1"/>
          </p:cNvSpPr>
          <p:nvPr>
            <p:ph idx="1"/>
          </p:nvPr>
        </p:nvSpPr>
        <p:spPr/>
        <p:txBody>
          <a:bodyPr/>
          <a:lstStyle/>
          <a:p>
            <a:pPr marL="0" indent="0">
              <a:buFontTx/>
              <a:buNone/>
            </a:pPr>
            <a:r>
              <a:rPr lang="en-US" altLang="en-US" sz="2800" u="sng" smtClean="0"/>
              <a:t>Special Education Policy:</a:t>
            </a:r>
          </a:p>
          <a:p>
            <a:pPr marL="0" indent="0">
              <a:buFontTx/>
              <a:buNone/>
            </a:pPr>
            <a:endParaRPr lang="en-US" altLang="en-US" sz="1400" smtClean="0"/>
          </a:p>
          <a:p>
            <a:pPr marL="0" indent="0">
              <a:buFontTx/>
              <a:buNone/>
            </a:pPr>
            <a:r>
              <a:rPr lang="en-US" altLang="en-US" sz="2800" smtClean="0"/>
              <a:t>All transition-age youth </a:t>
            </a:r>
            <a:r>
              <a:rPr lang="en-US" altLang="en-US" sz="2800" u="sng" smtClean="0"/>
              <a:t>will</a:t>
            </a:r>
            <a:r>
              <a:rPr lang="en-US" altLang="en-US" sz="2800" smtClean="0"/>
              <a:t> have an </a:t>
            </a:r>
            <a:r>
              <a:rPr lang="en-US" altLang="en-US" sz="2800" b="1" i="1" smtClean="0"/>
              <a:t>integrated</a:t>
            </a:r>
            <a:r>
              <a:rPr lang="en-US" altLang="en-US" sz="2800" smtClean="0"/>
              <a:t>, post-secondary employment outcome identified in their Individualized Education Plan and a coordinated set of services to help achieve that outcome.</a:t>
            </a:r>
            <a:endParaRPr lang="en-US" altLang="en-US" smtClean="0"/>
          </a:p>
        </p:txBody>
      </p:sp>
    </p:spTree>
    <p:extLst>
      <p:ext uri="{BB962C8B-B14F-4D97-AF65-F5344CB8AC3E}">
        <p14:creationId xmlns:p14="http://schemas.microsoft.com/office/powerpoint/2010/main" val="356278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457200" y="304800"/>
            <a:ext cx="7772400" cy="1143000"/>
          </a:xfrm>
        </p:spPr>
        <p:txBody>
          <a:bodyPr/>
          <a:lstStyle/>
          <a:p>
            <a:r>
              <a:rPr lang="en-US" altLang="en-US" sz="3600" dirty="0" smtClean="0"/>
              <a:t>Policies that Support Employment 1</a:t>
            </a:r>
            <a:r>
              <a:rPr lang="en-US" altLang="en-US" sz="3600" baseline="30000" dirty="0" smtClean="0"/>
              <a:t>st</a:t>
            </a:r>
            <a:r>
              <a:rPr lang="en-US" altLang="en-US" sz="3600" dirty="0" smtClean="0"/>
              <a:t> </a:t>
            </a:r>
            <a:r>
              <a:rPr lang="en-US" altLang="en-US" sz="3600" dirty="0" smtClean="0"/>
              <a:t/>
            </a:r>
            <a:br>
              <a:rPr lang="en-US" altLang="en-US" sz="3600" dirty="0" smtClean="0"/>
            </a:br>
            <a:r>
              <a:rPr lang="en-US" altLang="en-US" sz="3600" dirty="0" smtClean="0">
                <a:noFill/>
              </a:rPr>
              <a:t>Continued 1</a:t>
            </a:r>
            <a:endParaRPr lang="en-US" altLang="en-US" sz="3600" dirty="0" smtClean="0">
              <a:noFill/>
            </a:endParaRPr>
          </a:p>
        </p:txBody>
      </p:sp>
      <p:sp>
        <p:nvSpPr>
          <p:cNvPr id="2" name="Content Placeholder 1"/>
          <p:cNvSpPr>
            <a:spLocks noGrp="1"/>
          </p:cNvSpPr>
          <p:nvPr>
            <p:ph idx="1"/>
          </p:nvPr>
        </p:nvSpPr>
        <p:spPr>
          <a:xfrm>
            <a:off x="228600" y="1676400"/>
            <a:ext cx="8077200" cy="4572000"/>
          </a:xfrm>
        </p:spPr>
        <p:txBody>
          <a:bodyPr>
            <a:normAutofit fontScale="92500"/>
          </a:bodyPr>
          <a:lstStyle/>
          <a:p>
            <a:pPr marL="0" indent="0">
              <a:buFontTx/>
              <a:buNone/>
              <a:defRPr/>
            </a:pPr>
            <a:r>
              <a:rPr lang="en-US" sz="2800" u="sng" dirty="0" smtClean="0"/>
              <a:t>Medicaid Home and Community-Based Waiver Services:</a:t>
            </a:r>
            <a:endParaRPr lang="en-US" sz="2800" u="sng" dirty="0"/>
          </a:p>
          <a:p>
            <a:pPr marL="0" indent="0">
              <a:buFontTx/>
              <a:buNone/>
              <a:defRPr/>
            </a:pPr>
            <a:endParaRPr lang="en-US" sz="2800" dirty="0" smtClean="0"/>
          </a:p>
          <a:p>
            <a:pPr>
              <a:defRPr/>
            </a:pPr>
            <a:r>
              <a:rPr lang="en-US" sz="2800" dirty="0" smtClean="0"/>
              <a:t>Every working age adult with disabilities (18-64) is eligible for services that support integrated employment.</a:t>
            </a:r>
          </a:p>
          <a:p>
            <a:pPr>
              <a:defRPr/>
            </a:pPr>
            <a:endParaRPr lang="en-US" sz="2000" dirty="0"/>
          </a:p>
          <a:p>
            <a:pPr>
              <a:defRPr/>
            </a:pPr>
            <a:r>
              <a:rPr lang="en-US" sz="2800" dirty="0" smtClean="0"/>
              <a:t>Every state waiver offers these services.  There is no time limit on these services.</a:t>
            </a:r>
          </a:p>
          <a:p>
            <a:pPr>
              <a:defRPr/>
            </a:pPr>
            <a:endParaRPr lang="en-US" sz="2800" dirty="0"/>
          </a:p>
          <a:p>
            <a:pPr>
              <a:defRPr/>
            </a:pPr>
            <a:r>
              <a:rPr lang="en-US" sz="2800" dirty="0" smtClean="0"/>
              <a:t>The amount of service authorized will be based on individual need and reviewed regularly.</a:t>
            </a:r>
            <a:endParaRPr lang="en-US" dirty="0"/>
          </a:p>
        </p:txBody>
      </p:sp>
    </p:spTree>
    <p:extLst>
      <p:ext uri="{BB962C8B-B14F-4D97-AF65-F5344CB8AC3E}">
        <p14:creationId xmlns:p14="http://schemas.microsoft.com/office/powerpoint/2010/main" val="4288716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381000"/>
            <a:ext cx="8686800" cy="1139825"/>
          </a:xfrm>
        </p:spPr>
        <p:txBody>
          <a:bodyPr/>
          <a:lstStyle/>
          <a:p>
            <a:r>
              <a:rPr lang="en-US" altLang="en-US" smtClean="0"/>
              <a:t>Self-Sufficiency is not only better for PWD, </a:t>
            </a:r>
            <a:br>
              <a:rPr lang="en-US" altLang="en-US" smtClean="0"/>
            </a:br>
            <a:r>
              <a:rPr lang="en-US" altLang="en-US" smtClean="0"/>
              <a:t>It also makes Economical Sense:</a:t>
            </a:r>
            <a:br>
              <a:rPr lang="en-US" altLang="en-US" smtClean="0"/>
            </a:br>
            <a:r>
              <a:rPr lang="en-US" altLang="en-US" i="1" smtClean="0">
                <a:cs typeface="Times New Roman" pitchFamily="18" charset="0"/>
              </a:rPr>
              <a:t>Supported v. Sheltered Employment</a:t>
            </a:r>
          </a:p>
        </p:txBody>
      </p:sp>
      <p:sp>
        <p:nvSpPr>
          <p:cNvPr id="28675" name="Content Placeholder 2"/>
          <p:cNvSpPr>
            <a:spLocks noGrp="1"/>
          </p:cNvSpPr>
          <p:nvPr>
            <p:ph idx="1"/>
          </p:nvPr>
        </p:nvSpPr>
        <p:spPr>
          <a:xfrm>
            <a:off x="381000" y="1828800"/>
            <a:ext cx="8077200" cy="4419600"/>
          </a:xfrm>
          <a:solidFill>
            <a:schemeClr val="accent1"/>
          </a:solidFill>
          <a:ln w="57150">
            <a:solidFill>
              <a:srgbClr val="002060"/>
            </a:solidFill>
            <a:miter lim="800000"/>
            <a:headEnd/>
            <a:tailEnd/>
          </a:ln>
        </p:spPr>
        <p:txBody>
          <a:bodyPr/>
          <a:lstStyle/>
          <a:p>
            <a:pPr>
              <a:spcBef>
                <a:spcPct val="0"/>
              </a:spcBef>
              <a:defRPr/>
            </a:pPr>
            <a:r>
              <a:rPr lang="en-US" b="1" dirty="0" smtClean="0">
                <a:solidFill>
                  <a:schemeClr val="tx1"/>
                </a:solidFill>
              </a:rPr>
              <a:t>Regardless of disability or severity, Supported Employment (SE) costs less than Sheltered Work (SW)</a:t>
            </a:r>
          </a:p>
          <a:p>
            <a:pPr lvl="1">
              <a:spcBef>
                <a:spcPct val="0"/>
              </a:spcBef>
              <a:buClr>
                <a:srgbClr val="00B0F0"/>
              </a:buClr>
              <a:buFont typeface="Wingdings" pitchFamily="2" charset="2"/>
              <a:buNone/>
              <a:defRPr/>
            </a:pPr>
            <a:r>
              <a:rPr lang="en-US" b="1" dirty="0" smtClean="0">
                <a:solidFill>
                  <a:schemeClr val="tx1"/>
                </a:solidFill>
              </a:rPr>
              <a:t>  SE:   $6,619</a:t>
            </a:r>
          </a:p>
          <a:p>
            <a:pPr lvl="1">
              <a:spcBef>
                <a:spcPct val="0"/>
              </a:spcBef>
              <a:buClr>
                <a:srgbClr val="00B0F0"/>
              </a:buClr>
              <a:buFont typeface="Wingdings" pitchFamily="2" charset="2"/>
              <a:buNone/>
              <a:defRPr/>
            </a:pPr>
            <a:r>
              <a:rPr lang="en-US" b="1" dirty="0" smtClean="0">
                <a:solidFill>
                  <a:schemeClr val="tx1"/>
                </a:solidFill>
              </a:rPr>
              <a:t>  SW:  $19,388</a:t>
            </a:r>
          </a:p>
          <a:p>
            <a:pPr>
              <a:spcBef>
                <a:spcPct val="0"/>
              </a:spcBef>
              <a:defRPr/>
            </a:pPr>
            <a:r>
              <a:rPr lang="en-US" b="1" dirty="0" smtClean="0">
                <a:solidFill>
                  <a:schemeClr val="tx1"/>
                </a:solidFill>
              </a:rPr>
              <a:t>SE is more cost-efficient to </a:t>
            </a:r>
            <a:r>
              <a:rPr lang="en-US" b="1" u="sng" dirty="0" smtClean="0">
                <a:solidFill>
                  <a:schemeClr val="tx1"/>
                </a:solidFill>
              </a:rPr>
              <a:t>taxpayers</a:t>
            </a:r>
            <a:r>
              <a:rPr lang="en-US" b="1" dirty="0" smtClean="0">
                <a:solidFill>
                  <a:schemeClr val="tx1"/>
                </a:solidFill>
              </a:rPr>
              <a:t> </a:t>
            </a:r>
          </a:p>
          <a:p>
            <a:pPr lvl="1">
              <a:spcBef>
                <a:spcPct val="0"/>
              </a:spcBef>
              <a:buClr>
                <a:srgbClr val="00B0F0"/>
              </a:buClr>
              <a:buFont typeface="Arial" charset="0"/>
              <a:buNone/>
              <a:defRPr/>
            </a:pPr>
            <a:r>
              <a:rPr lang="en-US" b="1" dirty="0" smtClean="0">
                <a:solidFill>
                  <a:schemeClr val="tx1"/>
                </a:solidFill>
              </a:rPr>
              <a:t>  SE:     1.21</a:t>
            </a:r>
          </a:p>
          <a:p>
            <a:pPr lvl="1">
              <a:spcBef>
                <a:spcPct val="0"/>
              </a:spcBef>
              <a:buClr>
                <a:srgbClr val="00B0F0"/>
              </a:buClr>
              <a:buFont typeface="Arial" charset="0"/>
              <a:buNone/>
              <a:defRPr/>
            </a:pPr>
            <a:r>
              <a:rPr lang="en-US" b="1" dirty="0" smtClean="0">
                <a:solidFill>
                  <a:schemeClr val="tx1"/>
                </a:solidFill>
              </a:rPr>
              <a:t>  SW:   0.83</a:t>
            </a:r>
          </a:p>
          <a:p>
            <a:pPr>
              <a:spcBef>
                <a:spcPct val="0"/>
              </a:spcBef>
              <a:defRPr/>
            </a:pPr>
            <a:r>
              <a:rPr lang="en-US" b="1" dirty="0" smtClean="0">
                <a:solidFill>
                  <a:schemeClr val="tx1"/>
                </a:solidFill>
              </a:rPr>
              <a:t>SE is more cost-efficient to </a:t>
            </a:r>
            <a:r>
              <a:rPr lang="en-US" b="1" u="sng" dirty="0" smtClean="0">
                <a:solidFill>
                  <a:schemeClr val="tx1"/>
                </a:solidFill>
              </a:rPr>
              <a:t>workers</a:t>
            </a:r>
            <a:r>
              <a:rPr lang="en-US" b="1" dirty="0" smtClean="0">
                <a:solidFill>
                  <a:schemeClr val="tx1"/>
                </a:solidFill>
              </a:rPr>
              <a:t> </a:t>
            </a:r>
          </a:p>
          <a:p>
            <a:pPr marL="347662" lvl="1" indent="0">
              <a:spcBef>
                <a:spcPct val="0"/>
              </a:spcBef>
              <a:buClr>
                <a:srgbClr val="00B0F0"/>
              </a:buClr>
              <a:buFontTx/>
              <a:buNone/>
              <a:defRPr/>
            </a:pPr>
            <a:r>
              <a:rPr lang="en-US" b="1" dirty="0">
                <a:solidFill>
                  <a:schemeClr val="tx1"/>
                </a:solidFill>
              </a:rPr>
              <a:t> </a:t>
            </a:r>
            <a:r>
              <a:rPr lang="en-US" b="1" dirty="0" smtClean="0">
                <a:solidFill>
                  <a:schemeClr val="tx1"/>
                </a:solidFill>
              </a:rPr>
              <a:t>SE:      4.20</a:t>
            </a:r>
          </a:p>
          <a:p>
            <a:pPr marL="347662" lvl="1" indent="0">
              <a:spcBef>
                <a:spcPct val="0"/>
              </a:spcBef>
              <a:buClr>
                <a:srgbClr val="00B0F0"/>
              </a:buClr>
              <a:buFontTx/>
              <a:buNone/>
              <a:defRPr/>
            </a:pPr>
            <a:r>
              <a:rPr lang="en-US" b="1" dirty="0" smtClean="0">
                <a:solidFill>
                  <a:schemeClr val="tx1"/>
                </a:solidFill>
              </a:rPr>
              <a:t> SW:    0.24</a:t>
            </a:r>
          </a:p>
          <a:p>
            <a:pPr lvl="1" algn="r">
              <a:buClr>
                <a:srgbClr val="00B0F0"/>
              </a:buClr>
              <a:buFontTx/>
              <a:buNone/>
              <a:defRPr/>
            </a:pPr>
            <a:r>
              <a:rPr lang="en-US" dirty="0" err="1" smtClean="0">
                <a:solidFill>
                  <a:schemeClr val="tx1"/>
                </a:solidFill>
              </a:rPr>
              <a:t>Cimera</a:t>
            </a:r>
            <a:r>
              <a:rPr lang="en-US" dirty="0" smtClean="0">
                <a:solidFill>
                  <a:schemeClr val="tx1"/>
                </a:solidFill>
              </a:rPr>
              <a:t>, R. (2007, 2008, 2009, 2010)</a:t>
            </a:r>
          </a:p>
          <a:p>
            <a:pPr lvl="1">
              <a:buClr>
                <a:srgbClr val="00B0F0"/>
              </a:buClr>
              <a:buFont typeface="Wingdings" pitchFamily="2" charset="2"/>
              <a:buNone/>
              <a:defRPr/>
            </a:pPr>
            <a:endParaRPr lang="en-US" dirty="0" smtClean="0">
              <a:solidFill>
                <a:srgbClr val="71DAFF"/>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2"/>
          <p:cNvSpPr>
            <a:spLocks noGrp="1"/>
          </p:cNvSpPr>
          <p:nvPr>
            <p:ph type="title"/>
          </p:nvPr>
        </p:nvSpPr>
        <p:spPr>
          <a:xfrm>
            <a:off x="304800" y="152400"/>
            <a:ext cx="8610600" cy="1643063"/>
          </a:xfrm>
        </p:spPr>
        <p:txBody>
          <a:bodyPr/>
          <a:lstStyle/>
          <a:p>
            <a:r>
              <a:rPr lang="en-US" altLang="en-US" sz="3600" dirty="0" smtClean="0"/>
              <a:t>Policies that Support Employment 1</a:t>
            </a:r>
            <a:r>
              <a:rPr lang="en-US" altLang="en-US" sz="3600" baseline="30000" dirty="0" smtClean="0"/>
              <a:t>st</a:t>
            </a:r>
            <a:r>
              <a:rPr lang="en-US" altLang="en-US" sz="3600" dirty="0" smtClean="0"/>
              <a:t> </a:t>
            </a:r>
            <a:r>
              <a:rPr lang="en-US" altLang="en-US" sz="3600" dirty="0" smtClean="0"/>
              <a:t/>
            </a:r>
            <a:br>
              <a:rPr lang="en-US" altLang="en-US" sz="3600" dirty="0" smtClean="0"/>
            </a:br>
            <a:r>
              <a:rPr lang="en-US" altLang="en-US" sz="3600" dirty="0">
                <a:noFill/>
              </a:rPr>
              <a:t>Continued </a:t>
            </a:r>
            <a:r>
              <a:rPr lang="en-US" altLang="en-US" sz="3600" dirty="0" smtClean="0">
                <a:noFill/>
              </a:rPr>
              <a:t>2</a:t>
            </a:r>
            <a:endParaRPr lang="en-US" altLang="en-US" sz="3600" dirty="0" smtClean="0"/>
          </a:p>
        </p:txBody>
      </p:sp>
      <p:sp>
        <p:nvSpPr>
          <p:cNvPr id="29698" name="Content Placeholder 1"/>
          <p:cNvSpPr>
            <a:spLocks noGrp="1"/>
          </p:cNvSpPr>
          <p:nvPr>
            <p:ph idx="1"/>
          </p:nvPr>
        </p:nvSpPr>
        <p:spPr>
          <a:xfrm>
            <a:off x="381000" y="1600200"/>
            <a:ext cx="7408863" cy="4648200"/>
          </a:xfrm>
        </p:spPr>
        <p:txBody>
          <a:bodyPr/>
          <a:lstStyle/>
          <a:p>
            <a:pPr marL="0" indent="0">
              <a:buFontTx/>
              <a:buNone/>
              <a:defRPr/>
            </a:pPr>
            <a:r>
              <a:rPr lang="en-US" sz="2800" u="sng" dirty="0" smtClean="0"/>
              <a:t>Vocational Rehabilitation (VR) Policies:</a:t>
            </a:r>
          </a:p>
          <a:p>
            <a:pPr marL="0" indent="0">
              <a:buFontTx/>
              <a:buNone/>
              <a:defRPr/>
            </a:pPr>
            <a:endParaRPr lang="en-US" dirty="0" smtClean="0"/>
          </a:p>
          <a:p>
            <a:pPr>
              <a:defRPr/>
            </a:pPr>
            <a:r>
              <a:rPr lang="en-US" dirty="0" smtClean="0"/>
              <a:t>Individuals eligible for or enrolled in a Medicaid waiver (includes supported employment as a covered service): </a:t>
            </a:r>
          </a:p>
          <a:p>
            <a:pPr lvl="1">
              <a:defRPr/>
            </a:pPr>
            <a:r>
              <a:rPr lang="en-US" dirty="0" smtClean="0"/>
              <a:t>Are </a:t>
            </a:r>
            <a:r>
              <a:rPr lang="en-US" b="1" i="1" dirty="0" smtClean="0"/>
              <a:t>presumed eligible </a:t>
            </a:r>
            <a:r>
              <a:rPr lang="en-US" dirty="0" smtClean="0"/>
              <a:t>for VR services and are </a:t>
            </a:r>
            <a:r>
              <a:rPr lang="en-US" b="1" i="1" dirty="0" smtClean="0"/>
              <a:t>presumed to have a most significant disability</a:t>
            </a:r>
            <a:r>
              <a:rPr lang="en-US" dirty="0" smtClean="0"/>
              <a:t>.</a:t>
            </a:r>
          </a:p>
          <a:p>
            <a:pPr marL="0" indent="0">
              <a:buFontTx/>
              <a:buNone/>
              <a:defRPr/>
            </a:pPr>
            <a:endParaRPr lang="en-US" dirty="0" smtClean="0"/>
          </a:p>
          <a:p>
            <a:pPr>
              <a:defRPr/>
            </a:pPr>
            <a:r>
              <a:rPr lang="en-US" dirty="0" smtClean="0"/>
              <a:t>Trial Work and Extended Evaluation to determine “ability to benefit” shall not be used for individuals eligible for or enrolled in a Medicaid waiver.</a:t>
            </a:r>
          </a:p>
          <a:p>
            <a:pPr marL="0" indent="0">
              <a:buFontTx/>
              <a:buNone/>
              <a:defRPr/>
            </a:pPr>
            <a:endParaRPr lang="en-US" dirty="0" smtClean="0"/>
          </a:p>
        </p:txBody>
      </p:sp>
    </p:spTree>
    <p:extLst>
      <p:ext uri="{BB962C8B-B14F-4D97-AF65-F5344CB8AC3E}">
        <p14:creationId xmlns:p14="http://schemas.microsoft.com/office/powerpoint/2010/main" val="1791973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2"/>
          <p:cNvSpPr>
            <a:spLocks noGrp="1"/>
          </p:cNvSpPr>
          <p:nvPr>
            <p:ph type="title"/>
          </p:nvPr>
        </p:nvSpPr>
        <p:spPr>
          <a:xfrm>
            <a:off x="381000" y="228600"/>
            <a:ext cx="8610600" cy="1414463"/>
          </a:xfrm>
        </p:spPr>
        <p:txBody>
          <a:bodyPr/>
          <a:lstStyle/>
          <a:p>
            <a:r>
              <a:rPr lang="en-US" altLang="en-US" sz="3600" dirty="0" smtClean="0"/>
              <a:t>Policies that Support Employment 1</a:t>
            </a:r>
            <a:r>
              <a:rPr lang="en-US" altLang="en-US" sz="3600" baseline="30000" dirty="0" smtClean="0"/>
              <a:t>st</a:t>
            </a:r>
            <a:r>
              <a:rPr lang="en-US" altLang="en-US" sz="3600" dirty="0" smtClean="0"/>
              <a:t> </a:t>
            </a:r>
            <a:br>
              <a:rPr lang="en-US" altLang="en-US" sz="3600" dirty="0" smtClean="0"/>
            </a:br>
            <a:r>
              <a:rPr lang="en-US" altLang="en-US" dirty="0">
                <a:noFill/>
              </a:rPr>
              <a:t>Continued </a:t>
            </a:r>
            <a:r>
              <a:rPr lang="en-US" altLang="en-US" dirty="0" smtClean="0">
                <a:noFill/>
              </a:rPr>
              <a:t>3</a:t>
            </a:r>
            <a:endParaRPr lang="en-US" altLang="en-US" sz="2000" dirty="0" smtClean="0"/>
          </a:p>
        </p:txBody>
      </p:sp>
      <p:sp>
        <p:nvSpPr>
          <p:cNvPr id="2" name="Content Placeholder 1"/>
          <p:cNvSpPr>
            <a:spLocks noGrp="1"/>
          </p:cNvSpPr>
          <p:nvPr>
            <p:ph idx="1"/>
          </p:nvPr>
        </p:nvSpPr>
        <p:spPr>
          <a:xfrm>
            <a:off x="381000" y="1676400"/>
            <a:ext cx="7408863" cy="4648200"/>
          </a:xfrm>
        </p:spPr>
        <p:txBody>
          <a:bodyPr>
            <a:normAutofit lnSpcReduction="10000"/>
          </a:bodyPr>
          <a:lstStyle/>
          <a:p>
            <a:pPr marL="0" indent="0">
              <a:buFontTx/>
              <a:buNone/>
              <a:defRPr/>
            </a:pPr>
            <a:r>
              <a:rPr lang="en-US" sz="2800" u="sng" dirty="0" smtClean="0"/>
              <a:t>Vocational Rehabilitation (VR) Policies:</a:t>
            </a:r>
          </a:p>
          <a:p>
            <a:pPr marL="0" indent="0">
              <a:buFontTx/>
              <a:buNone/>
              <a:defRPr/>
            </a:pPr>
            <a:endParaRPr lang="en-US" sz="2800" dirty="0" smtClean="0"/>
          </a:p>
          <a:p>
            <a:pPr>
              <a:defRPr/>
            </a:pPr>
            <a:r>
              <a:rPr lang="en-US" sz="2800" dirty="0" smtClean="0"/>
              <a:t>No extension for eligibility determination permitted for individuals eligible for or enrolled in Medicaid waiver</a:t>
            </a:r>
          </a:p>
          <a:p>
            <a:pPr>
              <a:defRPr/>
            </a:pPr>
            <a:endParaRPr lang="en-US" sz="2800" dirty="0" smtClean="0"/>
          </a:p>
          <a:p>
            <a:pPr>
              <a:defRPr/>
            </a:pPr>
            <a:r>
              <a:rPr lang="en-US" sz="2800" dirty="0" smtClean="0"/>
              <a:t>If an individual has long-term support available through a Medicaid waiver, policy is that Individual Plan for Employment (IPE) should be developed “expeditiously”.</a:t>
            </a:r>
          </a:p>
          <a:p>
            <a:pPr marL="0" indent="0">
              <a:buFontTx/>
              <a:buNone/>
              <a:defRPr/>
            </a:pPr>
            <a:endParaRPr lang="en-US" sz="2800" dirty="0" smtClean="0"/>
          </a:p>
          <a:p>
            <a:pPr marL="0" indent="0">
              <a:buFontTx/>
              <a:buNone/>
              <a:defRPr/>
            </a:pPr>
            <a:endParaRPr lang="en-US" dirty="0" smtClean="0"/>
          </a:p>
        </p:txBody>
      </p:sp>
    </p:spTree>
    <p:extLst>
      <p:ext uri="{BB962C8B-B14F-4D97-AF65-F5344CB8AC3E}">
        <p14:creationId xmlns:p14="http://schemas.microsoft.com/office/powerpoint/2010/main" val="2306604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p:txBody>
          <a:bodyPr/>
          <a:lstStyle/>
          <a:p>
            <a:r>
              <a:rPr lang="en-US" altLang="en-US" sz="3600" dirty="0" smtClean="0"/>
              <a:t>Funding Structures that Support Employment 1</a:t>
            </a:r>
            <a:r>
              <a:rPr lang="en-US" altLang="en-US" sz="3600" baseline="30000" dirty="0" smtClean="0"/>
              <a:t>st</a:t>
            </a:r>
            <a:r>
              <a:rPr lang="en-US" altLang="en-US" sz="3600" dirty="0" smtClean="0"/>
              <a:t> </a:t>
            </a:r>
          </a:p>
        </p:txBody>
      </p:sp>
      <p:sp>
        <p:nvSpPr>
          <p:cNvPr id="31748" name="Rectangle 3"/>
          <p:cNvSpPr>
            <a:spLocks noChangeArrowheads="1"/>
          </p:cNvSpPr>
          <p:nvPr/>
        </p:nvSpPr>
        <p:spPr bwMode="auto">
          <a:xfrm>
            <a:off x="457200" y="1676400"/>
            <a:ext cx="80772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pitchFamily="34" charset="0"/>
              <a:buChar char="•"/>
              <a:defRPr/>
            </a:pPr>
            <a:endParaRPr lang="en-US" sz="2800" dirty="0">
              <a:solidFill>
                <a:schemeClr val="bg1"/>
              </a:solidFill>
              <a:latin typeface="Calibri" pitchFamily="34" charset="0"/>
            </a:endParaRPr>
          </a:p>
          <a:p>
            <a:pPr marL="457200" indent="-457200">
              <a:buFont typeface="Arial" pitchFamily="34" charset="0"/>
              <a:buChar char="•"/>
              <a:defRPr/>
            </a:pPr>
            <a:r>
              <a:rPr lang="en-US" sz="2800" dirty="0">
                <a:solidFill>
                  <a:schemeClr val="bg1"/>
                </a:solidFill>
                <a:latin typeface="Calibri" pitchFamily="34" charset="0"/>
              </a:rPr>
              <a:t>Pay on a milestone basis for services to get people jobs – incent outcomes, not service delivery</a:t>
            </a:r>
          </a:p>
          <a:p>
            <a:pPr marL="457200" indent="-457200">
              <a:buFont typeface="Arial" pitchFamily="34" charset="0"/>
              <a:buChar char="•"/>
              <a:defRPr/>
            </a:pPr>
            <a:endParaRPr lang="en-US" sz="2800" dirty="0">
              <a:solidFill>
                <a:schemeClr val="bg1"/>
              </a:solidFill>
              <a:latin typeface="Calibri" pitchFamily="34" charset="0"/>
            </a:endParaRPr>
          </a:p>
          <a:p>
            <a:pPr marL="457200" indent="-457200">
              <a:buFont typeface="Arial" pitchFamily="34" charset="0"/>
              <a:buChar char="•"/>
              <a:defRPr/>
            </a:pPr>
            <a:endParaRPr lang="en-US" sz="2800" dirty="0">
              <a:solidFill>
                <a:schemeClr val="bg1"/>
              </a:solidFill>
              <a:latin typeface="Calibri" pitchFamily="34" charset="0"/>
            </a:endParaRPr>
          </a:p>
          <a:p>
            <a:pPr marL="457200" indent="-457200">
              <a:buFont typeface="Arial" pitchFamily="34" charset="0"/>
              <a:buChar char="•"/>
              <a:defRPr/>
            </a:pPr>
            <a:r>
              <a:rPr lang="en-US" sz="2800" dirty="0">
                <a:solidFill>
                  <a:schemeClr val="bg1"/>
                </a:solidFill>
                <a:latin typeface="Calibri" pitchFamily="34" charset="0"/>
              </a:rPr>
              <a:t>Establish tiered milestone payments to account for different level of acuity/challenge and to prevent creaming</a:t>
            </a:r>
          </a:p>
          <a:p>
            <a:pPr marL="457200" indent="-457200">
              <a:buFont typeface="Arial" pitchFamily="34" charset="0"/>
              <a:buChar char="•"/>
              <a:defRPr/>
            </a:pPr>
            <a:endParaRPr lang="en-US" sz="2800" dirty="0"/>
          </a:p>
          <a:p>
            <a:pPr marL="457200" indent="-457200">
              <a:buFont typeface="Arial" pitchFamily="34" charset="0"/>
              <a:buChar char="•"/>
              <a:defRPr/>
            </a:pPr>
            <a:endParaRPr lang="en-US" sz="2800" dirty="0"/>
          </a:p>
          <a:p>
            <a:pPr marL="342900" indent="-342900">
              <a:buFont typeface="Arial" pitchFamily="34" charset="0"/>
              <a:buChar char="•"/>
              <a:defRPr/>
            </a:pPr>
            <a:endParaRPr lang="en-US" dirty="0"/>
          </a:p>
        </p:txBody>
      </p:sp>
    </p:spTree>
    <p:extLst>
      <p:ext uri="{BB962C8B-B14F-4D97-AF65-F5344CB8AC3E}">
        <p14:creationId xmlns:p14="http://schemas.microsoft.com/office/powerpoint/2010/main" val="4136749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p:txBody>
          <a:bodyPr/>
          <a:lstStyle/>
          <a:p>
            <a:r>
              <a:rPr lang="en-US" altLang="en-US" sz="3600" dirty="0" smtClean="0"/>
              <a:t>Funding Structures that Support Employment 1</a:t>
            </a:r>
            <a:r>
              <a:rPr lang="en-US" altLang="en-US" sz="3600" baseline="30000" dirty="0" smtClean="0"/>
              <a:t>st</a:t>
            </a:r>
            <a:r>
              <a:rPr lang="en-US" altLang="en-US" sz="3600" dirty="0" smtClean="0"/>
              <a:t> </a:t>
            </a:r>
            <a:r>
              <a:rPr lang="en-US" altLang="en-US" sz="3600" dirty="0" smtClean="0"/>
              <a:t/>
            </a:r>
            <a:br>
              <a:rPr lang="en-US" altLang="en-US" sz="3600" dirty="0" smtClean="0"/>
            </a:br>
            <a:r>
              <a:rPr lang="en-US" altLang="en-US" sz="3600" dirty="0">
                <a:noFill/>
              </a:rPr>
              <a:t>Continued 1</a:t>
            </a:r>
            <a:endParaRPr lang="en-US" altLang="en-US" sz="3600" dirty="0" smtClean="0"/>
          </a:p>
        </p:txBody>
      </p:sp>
      <p:sp>
        <p:nvSpPr>
          <p:cNvPr id="32772" name="Rectangle 3"/>
          <p:cNvSpPr>
            <a:spLocks noChangeArrowheads="1"/>
          </p:cNvSpPr>
          <p:nvPr/>
        </p:nvSpPr>
        <p:spPr bwMode="auto">
          <a:xfrm>
            <a:off x="304800" y="1752600"/>
            <a:ext cx="8229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US" sz="600" dirty="0"/>
          </a:p>
          <a:p>
            <a:pPr marL="457200" indent="-457200">
              <a:buFont typeface="Arial" pitchFamily="34" charset="0"/>
              <a:buChar char="•"/>
              <a:defRPr/>
            </a:pPr>
            <a:r>
              <a:rPr lang="en-US" sz="2800" dirty="0">
                <a:solidFill>
                  <a:schemeClr val="bg1"/>
                </a:solidFill>
                <a:latin typeface="Calibri" pitchFamily="34" charset="0"/>
              </a:rPr>
              <a:t>Build expectation of fading into </a:t>
            </a:r>
            <a:r>
              <a:rPr lang="en-US" sz="2800" u="sng" dirty="0">
                <a:solidFill>
                  <a:schemeClr val="bg1"/>
                </a:solidFill>
                <a:latin typeface="Calibri" pitchFamily="34" charset="0"/>
              </a:rPr>
              <a:t>all</a:t>
            </a:r>
            <a:r>
              <a:rPr lang="en-US" sz="2800" dirty="0">
                <a:solidFill>
                  <a:schemeClr val="bg1"/>
                </a:solidFill>
                <a:latin typeface="Calibri" pitchFamily="34" charset="0"/>
              </a:rPr>
              <a:t> systems’ reimbursement models </a:t>
            </a:r>
          </a:p>
          <a:p>
            <a:pPr marL="457200" indent="-457200">
              <a:buFont typeface="Arial" pitchFamily="34" charset="0"/>
              <a:buChar char="•"/>
              <a:defRPr/>
            </a:pPr>
            <a:endParaRPr lang="en-US" sz="2800" dirty="0">
              <a:solidFill>
                <a:schemeClr val="bg1"/>
              </a:solidFill>
              <a:latin typeface="Calibri" pitchFamily="34" charset="0"/>
            </a:endParaRPr>
          </a:p>
          <a:p>
            <a:pPr marL="457200" indent="-457200">
              <a:buFont typeface="Arial" pitchFamily="34" charset="0"/>
              <a:buChar char="•"/>
              <a:defRPr/>
            </a:pPr>
            <a:r>
              <a:rPr lang="en-US" sz="2800" dirty="0">
                <a:solidFill>
                  <a:schemeClr val="bg1"/>
                </a:solidFill>
                <a:latin typeface="Calibri" pitchFamily="34" charset="0"/>
              </a:rPr>
              <a:t>Pay for on-the-job supports based on outcomes (e.g. hours worked) </a:t>
            </a:r>
          </a:p>
          <a:p>
            <a:pPr marL="457200" indent="-457200">
              <a:buFont typeface="Arial" pitchFamily="34" charset="0"/>
              <a:buChar char="•"/>
              <a:defRPr/>
            </a:pPr>
            <a:endParaRPr lang="en-US" sz="2800" dirty="0">
              <a:solidFill>
                <a:schemeClr val="bg1"/>
              </a:solidFill>
              <a:latin typeface="Calibri" pitchFamily="34" charset="0"/>
            </a:endParaRPr>
          </a:p>
          <a:p>
            <a:pPr marL="457200" indent="-457200">
              <a:buFont typeface="Arial" pitchFamily="34" charset="0"/>
              <a:buChar char="•"/>
              <a:defRPr/>
            </a:pPr>
            <a:r>
              <a:rPr lang="en-US" sz="2800" dirty="0">
                <a:solidFill>
                  <a:schemeClr val="bg1"/>
                </a:solidFill>
                <a:latin typeface="Calibri" pitchFamily="34" charset="0"/>
              </a:rPr>
              <a:t>Factor length of time on job </a:t>
            </a:r>
            <a:r>
              <a:rPr lang="en-US" sz="2800" b="1" u="sng" dirty="0">
                <a:solidFill>
                  <a:schemeClr val="bg1"/>
                </a:solidFill>
                <a:latin typeface="Calibri" pitchFamily="34" charset="0"/>
              </a:rPr>
              <a:t>and</a:t>
            </a:r>
            <a:r>
              <a:rPr lang="en-US" sz="2800" dirty="0">
                <a:solidFill>
                  <a:schemeClr val="bg1"/>
                </a:solidFill>
                <a:latin typeface="Calibri" pitchFamily="34" charset="0"/>
              </a:rPr>
              <a:t> acuity/challenge level into payment per hour worked</a:t>
            </a:r>
          </a:p>
        </p:txBody>
      </p:sp>
    </p:spTree>
    <p:extLst>
      <p:ext uri="{BB962C8B-B14F-4D97-AF65-F5344CB8AC3E}">
        <p14:creationId xmlns:p14="http://schemas.microsoft.com/office/powerpoint/2010/main" val="34686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title"/>
          </p:nvPr>
        </p:nvSpPr>
        <p:spPr/>
        <p:txBody>
          <a:bodyPr/>
          <a:lstStyle/>
          <a:p>
            <a:r>
              <a:rPr lang="en-US" altLang="en-US" sz="3600" dirty="0" smtClean="0"/>
              <a:t>Funding Structures that Support Employment 1</a:t>
            </a:r>
            <a:r>
              <a:rPr lang="en-US" altLang="en-US" sz="3600" baseline="30000" dirty="0" smtClean="0"/>
              <a:t>st</a:t>
            </a:r>
            <a:r>
              <a:rPr lang="en-US" altLang="en-US" sz="3600" dirty="0" smtClean="0"/>
              <a:t> </a:t>
            </a:r>
            <a:r>
              <a:rPr lang="en-US" altLang="en-US" sz="3600" dirty="0" smtClean="0"/>
              <a:t/>
            </a:r>
            <a:br>
              <a:rPr lang="en-US" altLang="en-US" sz="3600" dirty="0" smtClean="0"/>
            </a:br>
            <a:r>
              <a:rPr lang="en-US" altLang="en-US" sz="3600" dirty="0">
                <a:noFill/>
              </a:rPr>
              <a:t>Continued </a:t>
            </a:r>
            <a:r>
              <a:rPr lang="en-US" altLang="en-US" sz="3600" dirty="0" smtClean="0">
                <a:noFill/>
              </a:rPr>
              <a:t>2</a:t>
            </a:r>
            <a:endParaRPr lang="en-US" altLang="en-US" sz="3600" dirty="0" smtClean="0"/>
          </a:p>
        </p:txBody>
      </p:sp>
      <p:sp>
        <p:nvSpPr>
          <p:cNvPr id="33796" name="Rectangle 3"/>
          <p:cNvSpPr>
            <a:spLocks noChangeArrowheads="1"/>
          </p:cNvSpPr>
          <p:nvPr/>
        </p:nvSpPr>
        <p:spPr bwMode="auto">
          <a:xfrm>
            <a:off x="304800" y="1828800"/>
            <a:ext cx="8229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pitchFamily="34" charset="0"/>
              <a:buChar char="•"/>
              <a:defRPr/>
            </a:pPr>
            <a:r>
              <a:rPr lang="en-US" sz="2800" dirty="0">
                <a:solidFill>
                  <a:schemeClr val="bg1"/>
                </a:solidFill>
                <a:latin typeface="Calibri" pitchFamily="34" charset="0"/>
              </a:rPr>
              <a:t>Rebalance payments for services based on staffing ratios</a:t>
            </a:r>
          </a:p>
          <a:p>
            <a:pPr marL="457200" indent="-457200">
              <a:buFont typeface="Arial" pitchFamily="34" charset="0"/>
              <a:buChar char="•"/>
              <a:defRPr/>
            </a:pPr>
            <a:endParaRPr lang="en-US" sz="2800" dirty="0">
              <a:solidFill>
                <a:schemeClr val="bg1"/>
              </a:solidFill>
              <a:latin typeface="Calibri" pitchFamily="34" charset="0"/>
            </a:endParaRPr>
          </a:p>
          <a:p>
            <a:pPr marL="457200" indent="-457200">
              <a:buFont typeface="Arial" pitchFamily="34" charset="0"/>
              <a:buChar char="•"/>
              <a:defRPr/>
            </a:pPr>
            <a:r>
              <a:rPr lang="en-US" sz="2800" dirty="0">
                <a:solidFill>
                  <a:schemeClr val="bg1"/>
                </a:solidFill>
                <a:latin typeface="Calibri" pitchFamily="34" charset="0"/>
              </a:rPr>
              <a:t>Design reimbursements to support integrated service models</a:t>
            </a:r>
          </a:p>
          <a:p>
            <a:pPr marL="457200" indent="-457200">
              <a:buFont typeface="Arial" pitchFamily="34" charset="0"/>
              <a:buChar char="•"/>
              <a:defRPr/>
            </a:pPr>
            <a:endParaRPr lang="en-US" sz="2800" dirty="0">
              <a:solidFill>
                <a:schemeClr val="bg1"/>
              </a:solidFill>
              <a:latin typeface="Calibri" pitchFamily="34" charset="0"/>
            </a:endParaRPr>
          </a:p>
          <a:p>
            <a:pPr marL="457200" indent="-457200">
              <a:buFont typeface="Arial" pitchFamily="34" charset="0"/>
              <a:buChar char="•"/>
              <a:defRPr/>
            </a:pPr>
            <a:r>
              <a:rPr lang="en-US" sz="2800" dirty="0">
                <a:solidFill>
                  <a:schemeClr val="bg1"/>
                </a:solidFill>
                <a:latin typeface="Calibri" pitchFamily="34" charset="0"/>
              </a:rPr>
              <a:t>Develop separate reimbursement for community-based wrap-around supports</a:t>
            </a:r>
          </a:p>
          <a:p>
            <a:pPr>
              <a:defRPr/>
            </a:pPr>
            <a:endParaRPr lang="en-US" sz="2800" dirty="0"/>
          </a:p>
        </p:txBody>
      </p:sp>
    </p:spTree>
    <p:extLst>
      <p:ext uri="{BB962C8B-B14F-4D97-AF65-F5344CB8AC3E}">
        <p14:creationId xmlns:p14="http://schemas.microsoft.com/office/powerpoint/2010/main" val="2828028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Placeholder 4"/>
          <p:cNvSpPr>
            <a:spLocks noGrp="1"/>
          </p:cNvSpPr>
          <p:nvPr>
            <p:ph type="body" idx="1"/>
          </p:nvPr>
        </p:nvSpPr>
        <p:spPr>
          <a:xfrm>
            <a:off x="152400" y="228600"/>
            <a:ext cx="7772400" cy="1066800"/>
          </a:xfrm>
        </p:spPr>
        <p:txBody>
          <a:bodyPr/>
          <a:lstStyle/>
          <a:p>
            <a:r>
              <a:rPr lang="en-US" altLang="en-US" sz="2800" b="1" i="1" smtClean="0">
                <a:latin typeface="Calibri" pitchFamily="34" charset="0"/>
              </a:rPr>
              <a:t>Planting the Beginning Seeds of a </a:t>
            </a:r>
          </a:p>
          <a:p>
            <a:r>
              <a:rPr lang="en-US" altLang="en-US" sz="2800" b="1" i="1" smtClean="0">
                <a:latin typeface="Calibri" pitchFamily="34" charset="0"/>
              </a:rPr>
              <a:t>National Employment First Strategic Framework</a:t>
            </a:r>
          </a:p>
        </p:txBody>
      </p:sp>
      <p:sp>
        <p:nvSpPr>
          <p:cNvPr id="4" name="Title 3"/>
          <p:cNvSpPr>
            <a:spLocks noGrp="1"/>
          </p:cNvSpPr>
          <p:nvPr>
            <p:ph type="title"/>
          </p:nvPr>
        </p:nvSpPr>
        <p:spPr>
          <a:xfrm>
            <a:off x="685800" y="2743200"/>
            <a:ext cx="7772400" cy="1362075"/>
          </a:xfrm>
        </p:spPr>
        <p:txBody>
          <a:bodyPr/>
          <a:lstStyle/>
          <a:p>
            <a:pPr algn="ctr">
              <a:defRPr/>
            </a:pPr>
            <a:r>
              <a:rPr lang="en-US" dirty="0" smtClean="0">
                <a:latin typeface="Calibri" pitchFamily="34" charset="0"/>
              </a:rPr>
              <a:t>The intersection between School-to-Work Transition and Employment First</a:t>
            </a:r>
            <a:endParaRPr lang="en-US" dirty="0">
              <a:latin typeface="Calibri" pitchFamily="34" charset="0"/>
            </a:endParaRPr>
          </a:p>
        </p:txBody>
      </p:sp>
    </p:spTree>
    <p:extLst>
      <p:ext uri="{BB962C8B-B14F-4D97-AF65-F5344CB8AC3E}">
        <p14:creationId xmlns:p14="http://schemas.microsoft.com/office/powerpoint/2010/main" val="1539255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400" y="457200"/>
            <a:ext cx="7848600" cy="1143000"/>
          </a:xfrm>
        </p:spPr>
        <p:txBody>
          <a:bodyPr/>
          <a:lstStyle/>
          <a:p>
            <a:pPr algn="ctr"/>
            <a:r>
              <a:rPr lang="en-US" altLang="en-US" sz="3600" dirty="0" smtClean="0"/>
              <a:t>Transition Challenges Addressed by an Employment First  Approach</a:t>
            </a:r>
            <a:endParaRPr lang="en-US" altLang="en-US" sz="3600" i="1" dirty="0" smtClean="0"/>
          </a:p>
        </p:txBody>
      </p:sp>
      <p:sp>
        <p:nvSpPr>
          <p:cNvPr id="37891" name="Content Placeholder 1"/>
          <p:cNvSpPr>
            <a:spLocks noGrp="1"/>
          </p:cNvSpPr>
          <p:nvPr>
            <p:ph idx="1"/>
          </p:nvPr>
        </p:nvSpPr>
        <p:spPr>
          <a:xfrm>
            <a:off x="457200" y="1752600"/>
            <a:ext cx="8077200" cy="4343400"/>
          </a:xfrm>
        </p:spPr>
        <p:txBody>
          <a:bodyPr/>
          <a:lstStyle/>
          <a:p>
            <a:pPr eaLnBrk="1" hangingPunct="1"/>
            <a:r>
              <a:rPr lang="en-US" altLang="en-US" sz="2800" dirty="0" smtClean="0"/>
              <a:t>Ensures that educational and adult service systems are in synch toward a common goal.</a:t>
            </a:r>
          </a:p>
          <a:p>
            <a:pPr lvl="1"/>
            <a:r>
              <a:rPr lang="en-US" altLang="en-US" sz="2800" dirty="0" smtClean="0"/>
              <a:t>Makes integrated employment the priority.</a:t>
            </a:r>
          </a:p>
          <a:p>
            <a:pPr eaLnBrk="1" hangingPunct="1"/>
            <a:r>
              <a:rPr lang="en-US" altLang="en-US" sz="2800" dirty="0" smtClean="0"/>
              <a:t>Builds in pre-exit collaboration between systems (which is currently uncommon and not required)</a:t>
            </a:r>
          </a:p>
          <a:p>
            <a:pPr lvl="1" eaLnBrk="1" hangingPunct="1"/>
            <a:r>
              <a:rPr lang="en-US" altLang="en-US" sz="2800" dirty="0" smtClean="0"/>
              <a:t>Includes a coordination in planning, service delivery, and outcome measurement/sharing.</a:t>
            </a:r>
          </a:p>
          <a:p>
            <a:pPr eaLnBrk="1" hangingPunct="1"/>
            <a:r>
              <a:rPr lang="en-US" altLang="en-US" sz="2800" dirty="0" smtClean="0"/>
              <a:t>Requires methodical resource integration. </a:t>
            </a:r>
          </a:p>
          <a:p>
            <a:pPr lvl="1"/>
            <a:r>
              <a:rPr lang="en-US" altLang="en-US" sz="2800" dirty="0" smtClean="0"/>
              <a:t>Also involves collaborative cost-sharing strategies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52400" y="304800"/>
            <a:ext cx="7772400" cy="1295400"/>
          </a:xfrm>
          <a:noFill/>
        </p:spPr>
        <p:txBody>
          <a:bodyPr lIns="0" tIns="0" rIns="0" bIns="0" anchor="b"/>
          <a:lstStyle/>
          <a:p>
            <a:pPr algn="ctr" eaLnBrk="1" hangingPunct="1"/>
            <a:r>
              <a:rPr lang="en-US" altLang="en-US" smtClean="0"/>
              <a:t/>
            </a:r>
            <a:br>
              <a:rPr lang="en-US" altLang="en-US" smtClean="0"/>
            </a:br>
            <a:r>
              <a:rPr lang="en-US" altLang="en-US" smtClean="0"/>
              <a:t/>
            </a:r>
            <a:br>
              <a:rPr lang="en-US" altLang="en-US" smtClean="0"/>
            </a:br>
            <a:r>
              <a:rPr lang="en-US" altLang="en-US" smtClean="0"/>
              <a:t>Case Study:  </a:t>
            </a:r>
            <a:br>
              <a:rPr lang="en-US" altLang="en-US" smtClean="0"/>
            </a:br>
            <a:r>
              <a:rPr lang="en-US" altLang="en-US" smtClean="0"/>
              <a:t>E1st Approach to School-to-Work Transition in Oregon</a:t>
            </a:r>
            <a:endParaRPr lang="en-US" altLang="en-US" i="1" smtClean="0"/>
          </a:p>
        </p:txBody>
      </p:sp>
      <p:sp>
        <p:nvSpPr>
          <p:cNvPr id="39938" name="Rectangle 3"/>
          <p:cNvSpPr>
            <a:spLocks noGrp="1" noChangeArrowheads="1"/>
          </p:cNvSpPr>
          <p:nvPr>
            <p:ph idx="1"/>
          </p:nvPr>
        </p:nvSpPr>
        <p:spPr>
          <a:xfrm>
            <a:off x="457200" y="1600200"/>
            <a:ext cx="8153400" cy="4572000"/>
          </a:xfrm>
        </p:spPr>
        <p:txBody>
          <a:bodyPr/>
          <a:lstStyle/>
          <a:p>
            <a:r>
              <a:rPr lang="en-US" altLang="en-US" dirty="0" smtClean="0"/>
              <a:t>Scope: 4 cross-systems pilot sites at county level across state</a:t>
            </a:r>
          </a:p>
          <a:p>
            <a:r>
              <a:rPr lang="en-US" altLang="en-US" dirty="0" smtClean="0"/>
              <a:t>Projected Milestones</a:t>
            </a:r>
          </a:p>
          <a:p>
            <a:pPr lvl="1"/>
            <a:r>
              <a:rPr lang="en-US" altLang="en-US" sz="2000" dirty="0" smtClean="0"/>
              <a:t>Concrete interagency agreements solidified among required public partners re: policy,  practice, service delivery, and funding.</a:t>
            </a:r>
          </a:p>
          <a:p>
            <a:pPr lvl="1"/>
            <a:r>
              <a:rPr lang="en-US" altLang="en-US" sz="2000" dirty="0" smtClean="0"/>
              <a:t>10 students/county in first year placed into integrated employment  (40 in total)</a:t>
            </a:r>
          </a:p>
          <a:p>
            <a:r>
              <a:rPr lang="en-US" altLang="en-US" dirty="0" smtClean="0"/>
              <a:t>Three phases of Training, Technical Assistance and Ongoing Support Combination of Onsite and Virtual TA/training support</a:t>
            </a:r>
          </a:p>
          <a:p>
            <a:pPr lvl="1"/>
            <a:r>
              <a:rPr lang="en-US" altLang="en-US" sz="2000" dirty="0" smtClean="0"/>
              <a:t>Includes both individual partner 1:1 coaching, group/team work, and collective community of practice training opportunities among all four sites.</a:t>
            </a:r>
          </a:p>
          <a:p>
            <a:r>
              <a:rPr lang="en-US" altLang="en-US" dirty="0" smtClean="0"/>
              <a:t>Informing necessary changes required in state policy to scale the work in the future</a:t>
            </a:r>
          </a:p>
          <a:p>
            <a:pPr eaLnBrk="1" hangingPunct="1"/>
            <a:endParaRPr lang="en-US" altLang="en-US" sz="2700" dirty="0" smtClean="0"/>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28600"/>
            <a:ext cx="7620000" cy="1143000"/>
          </a:xfrm>
        </p:spPr>
        <p:txBody>
          <a:bodyPr/>
          <a:lstStyle/>
          <a:p>
            <a:pPr eaLnBrk="1" hangingPunct="1"/>
            <a:r>
              <a:rPr lang="en-US" altLang="en-US" dirty="0" smtClean="0"/>
              <a:t>Case Study:  E1st Approach to School-to-Work Transition in Oregon</a:t>
            </a:r>
          </a:p>
        </p:txBody>
      </p:sp>
      <p:graphicFrame>
        <p:nvGraphicFramePr>
          <p:cNvPr id="4" name="Content Placeholder 3" descr="Column Headers: Phase I Strategic Planning; Phase 2 Cross-Professioanl Training on Effective Practices; and Phase 3 Ongoing-Mentoring and Professional Coaching during Implementation&#10;&#10;1st Row (reading columns across) : Help local teams establish consensus on resource integration, service delivery coordination, and policy to ensure seamless, collaborative approach to ensuring integrated work experiences for students with significant disabilities; &#10;&#10;Provide cross-training on the use of discovery and other successful alternatives to standard assessments as well as TA and training on job development and negotiation to ensure integrated work experiences for all youth.&#10;&#10;Provide ongoing mentoring and coaching as teachers, transition coordinators, VR counselors, case managers, and other personnel work collectively in a team-oriented model on individual cases&#10;&#10;&#10;2nd Row Education Role (reading columns across):&#10;&#10;Determining staff and financial resources available to facilitate initial discovery; and job development process; identify and build bridges with other local partners to address resource gaps.&#10;&#10;Train administrators, transition counselors and teachers on various aspects of customized employment (discovery, community exposure, job development, negotiations).&#10;Teachers and transition coordinators will identify potential candidates for the pilot and then will work to initiative  the discovery process and then work with other local partners to access support around job development/negotiation" title="Case Study E1st Approach to School-to-Work Transition in Oregon"/>
          <p:cNvGraphicFramePr>
            <a:graphicFrameLocks noGrp="1"/>
          </p:cNvGraphicFramePr>
          <p:nvPr>
            <p:ph idx="1"/>
            <p:extLst>
              <p:ext uri="{D42A27DB-BD31-4B8C-83A1-F6EECF244321}">
                <p14:modId xmlns:p14="http://schemas.microsoft.com/office/powerpoint/2010/main" val="3857756970"/>
              </p:ext>
            </p:extLst>
          </p:nvPr>
        </p:nvGraphicFramePr>
        <p:xfrm>
          <a:off x="533400" y="1752601"/>
          <a:ext cx="7772400" cy="4419600"/>
        </p:xfrm>
        <a:graphic>
          <a:graphicData uri="http://schemas.openxmlformats.org/drawingml/2006/table">
            <a:tbl>
              <a:tblPr firstRow="1" bandRow="1">
                <a:tableStyleId>{5C22544A-7EE6-4342-B048-85BDC9FD1C3A}</a:tableStyleId>
              </a:tblPr>
              <a:tblGrid>
                <a:gridCol w="2590800"/>
                <a:gridCol w="2590800"/>
                <a:gridCol w="2590800"/>
              </a:tblGrid>
              <a:tr h="801475">
                <a:tc>
                  <a:txBody>
                    <a:bodyPr/>
                    <a:lstStyle/>
                    <a:p>
                      <a:r>
                        <a:rPr lang="en-US" sz="1050" dirty="0" smtClean="0">
                          <a:solidFill>
                            <a:schemeClr val="tx1"/>
                          </a:solidFill>
                        </a:rPr>
                        <a:t>Phase 1:  Strategic</a:t>
                      </a:r>
                      <a:r>
                        <a:rPr lang="en-US" sz="1050" baseline="0" dirty="0" smtClean="0">
                          <a:solidFill>
                            <a:schemeClr val="tx1"/>
                          </a:solidFill>
                        </a:rPr>
                        <a:t> Planning</a:t>
                      </a:r>
                      <a:endParaRPr lang="en-US" sz="1050" dirty="0">
                        <a:solidFill>
                          <a:schemeClr val="tx1"/>
                        </a:solidFill>
                      </a:endParaRPr>
                    </a:p>
                  </a:txBody>
                  <a:tcPr marT="45715" marB="45715"/>
                </a:tc>
                <a:tc>
                  <a:txBody>
                    <a:bodyPr/>
                    <a:lstStyle/>
                    <a:p>
                      <a:r>
                        <a:rPr lang="en-US" sz="1050" dirty="0" smtClean="0">
                          <a:solidFill>
                            <a:schemeClr val="tx1"/>
                          </a:solidFill>
                        </a:rPr>
                        <a:t>Phase 2: </a:t>
                      </a:r>
                      <a:r>
                        <a:rPr lang="en-US" sz="1050" baseline="0" dirty="0" smtClean="0">
                          <a:solidFill>
                            <a:schemeClr val="tx1"/>
                          </a:solidFill>
                        </a:rPr>
                        <a:t> Cross-Professional Training on Effective Practices</a:t>
                      </a:r>
                      <a:endParaRPr lang="en-US" sz="1050" dirty="0">
                        <a:solidFill>
                          <a:schemeClr val="tx1"/>
                        </a:solidFill>
                      </a:endParaRPr>
                    </a:p>
                  </a:txBody>
                  <a:tcPr marT="45715" marB="45715"/>
                </a:tc>
                <a:tc>
                  <a:txBody>
                    <a:bodyPr/>
                    <a:lstStyle/>
                    <a:p>
                      <a:r>
                        <a:rPr lang="en-US" sz="1050" dirty="0" smtClean="0">
                          <a:solidFill>
                            <a:schemeClr val="tx1"/>
                          </a:solidFill>
                        </a:rPr>
                        <a:t>Phase 3:  Ongoing Mentoring and Professional</a:t>
                      </a:r>
                      <a:r>
                        <a:rPr lang="en-US" sz="1050" baseline="0" dirty="0" smtClean="0">
                          <a:solidFill>
                            <a:schemeClr val="tx1"/>
                          </a:solidFill>
                        </a:rPr>
                        <a:t> Coaching during Implementation </a:t>
                      </a:r>
                      <a:endParaRPr lang="en-US" sz="1050" dirty="0">
                        <a:solidFill>
                          <a:schemeClr val="tx1"/>
                        </a:solidFill>
                      </a:endParaRPr>
                    </a:p>
                  </a:txBody>
                  <a:tcPr marT="45715" marB="45715"/>
                </a:tc>
              </a:tr>
              <a:tr h="171746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dirty="0" smtClean="0"/>
                        <a:t>Help local teams establish consensus on</a:t>
                      </a:r>
                      <a:r>
                        <a:rPr lang="en-US" sz="1050" baseline="0" dirty="0" smtClean="0"/>
                        <a:t> </a:t>
                      </a:r>
                      <a:r>
                        <a:rPr lang="en-US" sz="1050" dirty="0" smtClean="0"/>
                        <a:t>resource integration, service delivery coordination, and policy to ensure seamless, collaborative approach to ensuring integrated work experiences for students with significant disabilities.</a:t>
                      </a:r>
                    </a:p>
                  </a:txBody>
                  <a:tcPr marT="45715" marB="45715"/>
                </a:tc>
                <a:tc>
                  <a:txBody>
                    <a:bodyPr/>
                    <a:lstStyle/>
                    <a:p>
                      <a:r>
                        <a:rPr lang="en-US" sz="1050" dirty="0" smtClean="0"/>
                        <a:t>Provide cross-training on the</a:t>
                      </a:r>
                      <a:r>
                        <a:rPr lang="en-US" sz="1050" baseline="0" dirty="0" smtClean="0"/>
                        <a:t> use of discovery and other successful alternatives to standard assessments, as well as TA and training on job development and negotiation to ensure integrated work experiences for all youth.</a:t>
                      </a:r>
                      <a:endParaRPr lang="en-US" sz="1050" dirty="0"/>
                    </a:p>
                  </a:txBody>
                  <a:tcPr marT="45715" marB="45715"/>
                </a:tc>
                <a:tc>
                  <a:txBody>
                    <a:bodyPr/>
                    <a:lstStyle/>
                    <a:p>
                      <a:r>
                        <a:rPr lang="en-US" sz="1050" dirty="0" smtClean="0"/>
                        <a:t>Provide ongoing mentoring and coaching</a:t>
                      </a:r>
                      <a:r>
                        <a:rPr lang="en-US" sz="1050" baseline="0" dirty="0" smtClean="0"/>
                        <a:t> as teachers, transition coordinators, VR counselors, case managers, and other personnel work collectively in a team-oriented model on individual cases.</a:t>
                      </a:r>
                      <a:endParaRPr lang="en-US" sz="1050" dirty="0"/>
                    </a:p>
                  </a:txBody>
                  <a:tcPr marT="45715" marB="45715"/>
                </a:tc>
              </a:tr>
              <a:tr h="1900662">
                <a:tc>
                  <a:txBody>
                    <a:bodyPr/>
                    <a:lstStyle/>
                    <a:p>
                      <a:r>
                        <a:rPr lang="en-US" sz="1050" u="sng" dirty="0" smtClean="0"/>
                        <a:t>EDUCATION</a:t>
                      </a:r>
                      <a:r>
                        <a:rPr lang="en-US" sz="1050" u="sng" baseline="0" dirty="0" smtClean="0"/>
                        <a:t> ROLE:  </a:t>
                      </a:r>
                      <a:r>
                        <a:rPr lang="en-US" sz="1050" baseline="0" dirty="0" smtClean="0"/>
                        <a:t>Determining staff and financial resources available to facilitate initial discovery and job development processes; identify and build bridges with other local partners to address resource gaps.</a:t>
                      </a:r>
                      <a:endParaRPr lang="en-US" sz="1050" dirty="0"/>
                    </a:p>
                  </a:txBody>
                  <a:tcPr marT="45715" marB="45715"/>
                </a:tc>
                <a:tc>
                  <a:txBody>
                    <a:bodyPr/>
                    <a:lstStyle/>
                    <a:p>
                      <a:r>
                        <a:rPr lang="en-US" sz="1050" u="sng" dirty="0" smtClean="0"/>
                        <a:t>EDUCATION ROLE:</a:t>
                      </a:r>
                      <a:r>
                        <a:rPr lang="en-US" sz="1050" dirty="0" smtClean="0"/>
                        <a:t>  </a:t>
                      </a:r>
                    </a:p>
                    <a:p>
                      <a:r>
                        <a:rPr lang="en-US" sz="1050" dirty="0" smtClean="0"/>
                        <a:t>Train administrators, transition</a:t>
                      </a:r>
                      <a:r>
                        <a:rPr lang="en-US" sz="1050" baseline="0" dirty="0" smtClean="0"/>
                        <a:t> counselors and teachers on various aspects of customized employment (discovery, community exposure, job development, negotiations)</a:t>
                      </a:r>
                      <a:endParaRPr lang="en-US" sz="1050" dirty="0"/>
                    </a:p>
                  </a:txBody>
                  <a:tcPr marT="45715" marB="45715"/>
                </a:tc>
                <a:tc>
                  <a:txBody>
                    <a:bodyPr/>
                    <a:lstStyle/>
                    <a:p>
                      <a:r>
                        <a:rPr lang="en-US" sz="1050" u="sng" dirty="0" smtClean="0"/>
                        <a:t>EDUCATION ROLE: </a:t>
                      </a:r>
                    </a:p>
                    <a:p>
                      <a:r>
                        <a:rPr lang="en-US" sz="1050" u="none" dirty="0" smtClean="0"/>
                        <a:t>Teachers and transition coordinators will identify potential candidates for the pilot, and then </a:t>
                      </a:r>
                      <a:r>
                        <a:rPr lang="en-US" sz="1050" u="none" baseline="0" dirty="0" smtClean="0"/>
                        <a:t>will work to initiate the discovery process, and then work with other local partners to access support around job development/ negotiation.</a:t>
                      </a:r>
                      <a:endParaRPr lang="en-US" sz="1050" u="none" dirty="0"/>
                    </a:p>
                  </a:txBody>
                  <a:tcPr marT="45715" marB="45715"/>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Placeholder 4"/>
          <p:cNvSpPr>
            <a:spLocks noGrp="1"/>
          </p:cNvSpPr>
          <p:nvPr>
            <p:ph type="body" idx="1"/>
          </p:nvPr>
        </p:nvSpPr>
        <p:spPr>
          <a:xfrm>
            <a:off x="152400" y="228600"/>
            <a:ext cx="7772400" cy="1066800"/>
          </a:xfrm>
        </p:spPr>
        <p:txBody>
          <a:bodyPr/>
          <a:lstStyle/>
          <a:p>
            <a:r>
              <a:rPr lang="en-US" altLang="en-US" sz="2800" b="1" i="1" smtClean="0">
                <a:latin typeface="Calibri" pitchFamily="34" charset="0"/>
              </a:rPr>
              <a:t>Planting the Beginning Seeds of a </a:t>
            </a:r>
          </a:p>
          <a:p>
            <a:r>
              <a:rPr lang="en-US" altLang="en-US" sz="2800" b="1" i="1" smtClean="0">
                <a:latin typeface="Calibri" pitchFamily="34" charset="0"/>
              </a:rPr>
              <a:t>National Employment First Strategic Framework</a:t>
            </a:r>
          </a:p>
        </p:txBody>
      </p:sp>
      <p:sp>
        <p:nvSpPr>
          <p:cNvPr id="4" name="Title 3"/>
          <p:cNvSpPr>
            <a:spLocks noGrp="1"/>
          </p:cNvSpPr>
          <p:nvPr>
            <p:ph type="title"/>
          </p:nvPr>
        </p:nvSpPr>
        <p:spPr>
          <a:xfrm>
            <a:off x="685800" y="2743200"/>
            <a:ext cx="7772400" cy="1362075"/>
          </a:xfrm>
        </p:spPr>
        <p:txBody>
          <a:bodyPr/>
          <a:lstStyle/>
          <a:p>
            <a:pPr algn="ctr">
              <a:defRPr/>
            </a:pPr>
            <a:r>
              <a:rPr lang="en-US" dirty="0" smtClean="0">
                <a:latin typeface="Calibri" pitchFamily="34" charset="0"/>
              </a:rPr>
              <a:t>RESOURCES &amp; SUPPORT FOR ENGAGING TRANSITION PERSONNEL FROM Special Ed/VR INTO STATE EMPLOYMENT FIRST </a:t>
            </a:r>
            <a:r>
              <a:rPr lang="en-US" dirty="0" err="1" smtClean="0">
                <a:latin typeface="Calibri" pitchFamily="34" charset="0"/>
              </a:rPr>
              <a:t>EFFORtS</a:t>
            </a:r>
            <a:endParaRPr lang="en-US" dirty="0">
              <a:latin typeface="Calibri" pitchFamily="34" charset="0"/>
            </a:endParaRPr>
          </a:p>
        </p:txBody>
      </p:sp>
    </p:spTree>
    <p:extLst>
      <p:ext uri="{BB962C8B-B14F-4D97-AF65-F5344CB8AC3E}">
        <p14:creationId xmlns:p14="http://schemas.microsoft.com/office/powerpoint/2010/main" val="1539255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381000"/>
            <a:ext cx="7848600" cy="1295400"/>
          </a:xfrm>
        </p:spPr>
        <p:txBody>
          <a:bodyPr/>
          <a:lstStyle/>
          <a:p>
            <a:r>
              <a:rPr lang="en-US" altLang="en-US" sz="3200" i="1" dirty="0" smtClean="0"/>
              <a:t>How are we Faring Nationally?</a:t>
            </a:r>
            <a:r>
              <a:rPr lang="en-US" altLang="en-US" sz="3200" dirty="0" smtClean="0"/>
              <a:t/>
            </a:r>
            <a:br>
              <a:rPr lang="en-US" altLang="en-US" sz="3200" dirty="0" smtClean="0"/>
            </a:br>
            <a:r>
              <a:rPr lang="en-US" altLang="en-US" sz="3200" dirty="0" smtClean="0"/>
              <a:t>Trends in State ID/DD Expenditures</a:t>
            </a:r>
          </a:p>
        </p:txBody>
      </p:sp>
      <p:graphicFrame>
        <p:nvGraphicFramePr>
          <p:cNvPr id="6" name="Table 5" descr="Table Headers: Metric, 2004, 2008, 2010&#10;&#10;Total%  I/DD $$ spent on Integrated Employment - 12%, 11%, 10%&#10;Total% I/DD $$  spent on Facility-Based Employment - 21%, 28%, 21%" title="How are we Faring Nationally? Trends in State ID/DD Expenditures"/>
          <p:cNvGraphicFramePr>
            <a:graphicFrameLocks noGrp="1"/>
          </p:cNvGraphicFramePr>
          <p:nvPr>
            <p:extLst>
              <p:ext uri="{D42A27DB-BD31-4B8C-83A1-F6EECF244321}">
                <p14:modId xmlns:p14="http://schemas.microsoft.com/office/powerpoint/2010/main" val="1907511451"/>
              </p:ext>
            </p:extLst>
          </p:nvPr>
        </p:nvGraphicFramePr>
        <p:xfrm>
          <a:off x="381000" y="1828800"/>
          <a:ext cx="7924800" cy="4114801"/>
        </p:xfrm>
        <a:graphic>
          <a:graphicData uri="http://schemas.openxmlformats.org/drawingml/2006/table">
            <a:tbl>
              <a:tblPr firstRow="1" bandRow="1">
                <a:tableStyleId>{5C22544A-7EE6-4342-B048-85BDC9FD1C3A}</a:tableStyleId>
              </a:tblPr>
              <a:tblGrid>
                <a:gridCol w="3991155"/>
                <a:gridCol w="1272268"/>
                <a:gridCol w="1272268"/>
                <a:gridCol w="1389109"/>
              </a:tblGrid>
              <a:tr h="533992">
                <a:tc>
                  <a:txBody>
                    <a:bodyPr/>
                    <a:lstStyle/>
                    <a:p>
                      <a:r>
                        <a:rPr lang="en-US" sz="2800" b="1" dirty="0" smtClean="0">
                          <a:solidFill>
                            <a:schemeClr val="tx1"/>
                          </a:solidFill>
                        </a:rPr>
                        <a:t>METRIC</a:t>
                      </a:r>
                      <a:endParaRPr lang="en-US" sz="2800" b="1" dirty="0">
                        <a:solidFill>
                          <a:schemeClr val="tx1"/>
                        </a:solidFill>
                      </a:endParaRPr>
                    </a:p>
                  </a:txBody>
                  <a:tcPr marL="91444" marR="91444" marT="45730" marB="45730"/>
                </a:tc>
                <a:tc>
                  <a:txBody>
                    <a:bodyPr/>
                    <a:lstStyle/>
                    <a:p>
                      <a:pPr algn="ctr"/>
                      <a:r>
                        <a:rPr lang="en-US" sz="2800" b="1" dirty="0" smtClean="0">
                          <a:solidFill>
                            <a:schemeClr val="tx1"/>
                          </a:solidFill>
                        </a:rPr>
                        <a:t>2004</a:t>
                      </a:r>
                      <a:endParaRPr lang="en-US" sz="2800" b="1" dirty="0">
                        <a:solidFill>
                          <a:schemeClr val="tx1"/>
                        </a:solidFill>
                      </a:endParaRPr>
                    </a:p>
                  </a:txBody>
                  <a:tcPr marL="91444" marR="91444" marT="45730" marB="45730"/>
                </a:tc>
                <a:tc>
                  <a:txBody>
                    <a:bodyPr/>
                    <a:lstStyle/>
                    <a:p>
                      <a:pPr algn="ctr"/>
                      <a:r>
                        <a:rPr lang="en-US" sz="2800" b="1" dirty="0" smtClean="0">
                          <a:solidFill>
                            <a:schemeClr val="tx1"/>
                          </a:solidFill>
                        </a:rPr>
                        <a:t>2008</a:t>
                      </a:r>
                      <a:endParaRPr lang="en-US" sz="2800" b="1" dirty="0">
                        <a:solidFill>
                          <a:schemeClr val="tx1"/>
                        </a:solidFill>
                      </a:endParaRPr>
                    </a:p>
                  </a:txBody>
                  <a:tcPr marL="91444" marR="91444" marT="45730" marB="45730"/>
                </a:tc>
                <a:tc>
                  <a:txBody>
                    <a:bodyPr/>
                    <a:lstStyle/>
                    <a:p>
                      <a:pPr algn="ctr"/>
                      <a:r>
                        <a:rPr lang="en-US" sz="2800" b="1" dirty="0" smtClean="0">
                          <a:solidFill>
                            <a:schemeClr val="tx1"/>
                          </a:solidFill>
                        </a:rPr>
                        <a:t>2010</a:t>
                      </a:r>
                      <a:endParaRPr lang="en-US" sz="2800" b="1" dirty="0">
                        <a:solidFill>
                          <a:schemeClr val="tx1"/>
                        </a:solidFill>
                      </a:endParaRPr>
                    </a:p>
                  </a:txBody>
                  <a:tcPr marL="91444" marR="91444" marT="45730" marB="45730"/>
                </a:tc>
              </a:tr>
              <a:tr h="848097">
                <a:tc>
                  <a:txBody>
                    <a:bodyPr/>
                    <a:lstStyle/>
                    <a:p>
                      <a:r>
                        <a:rPr lang="en-US" sz="2000" b="1" dirty="0" smtClean="0"/>
                        <a:t>Total %</a:t>
                      </a:r>
                      <a:r>
                        <a:rPr lang="en-US" sz="2000" b="1" baseline="0" dirty="0" smtClean="0"/>
                        <a:t> I/DD </a:t>
                      </a:r>
                      <a:r>
                        <a:rPr lang="en-US" sz="2000" b="1" dirty="0" smtClean="0"/>
                        <a:t>$$</a:t>
                      </a:r>
                      <a:r>
                        <a:rPr lang="en-US" sz="2000" b="1" baseline="0" dirty="0" smtClean="0"/>
                        <a:t> spent on Integrated Employment</a:t>
                      </a:r>
                      <a:endParaRPr lang="en-US" sz="2000" b="1" dirty="0"/>
                    </a:p>
                  </a:txBody>
                  <a:tcPr marL="91444" marR="91444" marT="45730" marB="45730"/>
                </a:tc>
                <a:tc>
                  <a:txBody>
                    <a:bodyPr/>
                    <a:lstStyle/>
                    <a:p>
                      <a:pPr algn="ctr"/>
                      <a:r>
                        <a:rPr lang="en-US" sz="2000" b="1" dirty="0" smtClean="0"/>
                        <a:t>12%</a:t>
                      </a:r>
                      <a:endParaRPr lang="en-US" sz="2000" b="1" dirty="0"/>
                    </a:p>
                  </a:txBody>
                  <a:tcPr marL="91444" marR="91444" marT="45730" marB="45730"/>
                </a:tc>
                <a:tc>
                  <a:txBody>
                    <a:bodyPr/>
                    <a:lstStyle/>
                    <a:p>
                      <a:pPr algn="ctr"/>
                      <a:r>
                        <a:rPr lang="en-US" sz="2000" b="1" dirty="0" smtClean="0"/>
                        <a:t>11%</a:t>
                      </a:r>
                      <a:endParaRPr lang="en-US" sz="2000" b="1" dirty="0"/>
                    </a:p>
                  </a:txBody>
                  <a:tcPr marL="91444" marR="91444" marT="45730" marB="45730"/>
                </a:tc>
                <a:tc>
                  <a:txBody>
                    <a:bodyPr/>
                    <a:lstStyle/>
                    <a:p>
                      <a:pPr algn="ctr"/>
                      <a:r>
                        <a:rPr lang="en-US" sz="2000" b="1" dirty="0" smtClean="0"/>
                        <a:t>10%</a:t>
                      </a:r>
                      <a:endParaRPr lang="en-US" sz="2000" b="1" dirty="0"/>
                    </a:p>
                  </a:txBody>
                  <a:tcPr marL="91444" marR="91444" marT="45730" marB="45730"/>
                </a:tc>
              </a:tr>
              <a:tr h="848097">
                <a:tc>
                  <a:txBody>
                    <a:bodyPr/>
                    <a:lstStyle/>
                    <a:p>
                      <a:r>
                        <a:rPr lang="en-US" sz="2000" b="1" dirty="0" smtClean="0"/>
                        <a:t>Total % I/DD</a:t>
                      </a:r>
                      <a:r>
                        <a:rPr lang="en-US" sz="2000" b="1" baseline="0" dirty="0" smtClean="0"/>
                        <a:t> </a:t>
                      </a:r>
                      <a:r>
                        <a:rPr lang="en-US" sz="2000" b="1" dirty="0" smtClean="0"/>
                        <a:t>$$</a:t>
                      </a:r>
                      <a:r>
                        <a:rPr lang="en-US" sz="2000" b="1" baseline="0" dirty="0" smtClean="0"/>
                        <a:t> spent on Facility-Based Employment</a:t>
                      </a:r>
                      <a:endParaRPr lang="en-US" sz="2000" b="1" dirty="0"/>
                    </a:p>
                  </a:txBody>
                  <a:tcPr marL="91444" marR="91444" marT="45730" marB="45730"/>
                </a:tc>
                <a:tc>
                  <a:txBody>
                    <a:bodyPr/>
                    <a:lstStyle/>
                    <a:p>
                      <a:pPr algn="ctr"/>
                      <a:r>
                        <a:rPr lang="en-US" sz="2000" b="1" dirty="0" smtClean="0"/>
                        <a:t>21%</a:t>
                      </a:r>
                      <a:endParaRPr lang="en-US" sz="2000" b="1" dirty="0"/>
                    </a:p>
                  </a:txBody>
                  <a:tcPr marL="91444" marR="91444" marT="45730" marB="45730"/>
                </a:tc>
                <a:tc>
                  <a:txBody>
                    <a:bodyPr/>
                    <a:lstStyle/>
                    <a:p>
                      <a:pPr algn="ctr"/>
                      <a:r>
                        <a:rPr lang="en-US" sz="2000" b="1" dirty="0" smtClean="0"/>
                        <a:t>28%</a:t>
                      </a:r>
                      <a:endParaRPr lang="en-US" sz="2000" b="1" dirty="0"/>
                    </a:p>
                  </a:txBody>
                  <a:tcPr marL="91444" marR="91444" marT="45730" marB="45730"/>
                </a:tc>
                <a:tc>
                  <a:txBody>
                    <a:bodyPr/>
                    <a:lstStyle/>
                    <a:p>
                      <a:pPr algn="ctr"/>
                      <a:r>
                        <a:rPr lang="en-US" sz="2000" b="1" dirty="0" smtClean="0"/>
                        <a:t>21%</a:t>
                      </a:r>
                      <a:endParaRPr lang="en-US" sz="2000" b="1" dirty="0"/>
                    </a:p>
                  </a:txBody>
                  <a:tcPr marL="91444" marR="91444" marT="45730" marB="45730"/>
                </a:tc>
              </a:tr>
              <a:tr h="848097">
                <a:tc>
                  <a:txBody>
                    <a:bodyPr/>
                    <a:lstStyle/>
                    <a:p>
                      <a:r>
                        <a:rPr lang="en-US" sz="2000" b="1" dirty="0" smtClean="0"/>
                        <a:t>Total % I/DD $$ spent on Facility-Based Non- Work</a:t>
                      </a:r>
                      <a:endParaRPr lang="en-US" sz="2000" b="1" dirty="0"/>
                    </a:p>
                  </a:txBody>
                  <a:tcPr marL="91444" marR="91444" marT="45730" marB="45730"/>
                </a:tc>
                <a:tc>
                  <a:txBody>
                    <a:bodyPr/>
                    <a:lstStyle/>
                    <a:p>
                      <a:pPr algn="ctr"/>
                      <a:r>
                        <a:rPr lang="en-US" sz="2000" b="1" dirty="0" smtClean="0"/>
                        <a:t>39%</a:t>
                      </a:r>
                      <a:endParaRPr lang="en-US" sz="2000" b="1" dirty="0"/>
                    </a:p>
                  </a:txBody>
                  <a:tcPr marL="91444" marR="91444" marT="45730" marB="45730"/>
                </a:tc>
                <a:tc>
                  <a:txBody>
                    <a:bodyPr/>
                    <a:lstStyle/>
                    <a:p>
                      <a:pPr algn="ctr"/>
                      <a:r>
                        <a:rPr lang="en-US" sz="2000" b="1" dirty="0" smtClean="0"/>
                        <a:t>31%</a:t>
                      </a:r>
                      <a:endParaRPr lang="en-US" sz="2000" b="1" dirty="0"/>
                    </a:p>
                  </a:txBody>
                  <a:tcPr marL="91444" marR="91444" marT="45730" marB="45730"/>
                </a:tc>
                <a:tc>
                  <a:txBody>
                    <a:bodyPr/>
                    <a:lstStyle/>
                    <a:p>
                      <a:pPr algn="ctr"/>
                      <a:r>
                        <a:rPr lang="en-US" sz="2000" b="1" dirty="0" smtClean="0"/>
                        <a:t>42%</a:t>
                      </a:r>
                      <a:endParaRPr lang="en-US" sz="2000" b="1" dirty="0"/>
                    </a:p>
                  </a:txBody>
                  <a:tcPr marL="91444" marR="91444" marT="45730" marB="45730"/>
                </a:tc>
              </a:tr>
              <a:tr h="1036518">
                <a:tc>
                  <a:txBody>
                    <a:bodyPr/>
                    <a:lstStyle/>
                    <a:p>
                      <a:r>
                        <a:rPr lang="en-US" sz="2000" b="1" dirty="0" smtClean="0"/>
                        <a:t>Total</a:t>
                      </a:r>
                      <a:r>
                        <a:rPr lang="en-US" sz="2000" b="1" baseline="0" dirty="0" smtClean="0"/>
                        <a:t> % I/DD $$ spent on Community Based Non-Work</a:t>
                      </a:r>
                      <a:endParaRPr lang="en-US" sz="2000" b="1" dirty="0"/>
                    </a:p>
                  </a:txBody>
                  <a:tcPr marL="91444" marR="91444" marT="45730" marB="45730"/>
                </a:tc>
                <a:tc>
                  <a:txBody>
                    <a:bodyPr/>
                    <a:lstStyle/>
                    <a:p>
                      <a:pPr algn="ctr"/>
                      <a:r>
                        <a:rPr lang="en-US" sz="2000" b="1" dirty="0" smtClean="0"/>
                        <a:t>37%</a:t>
                      </a:r>
                      <a:endParaRPr lang="en-US" sz="2000" b="1" dirty="0"/>
                    </a:p>
                  </a:txBody>
                  <a:tcPr marL="91444" marR="91444" marT="45730" marB="45730"/>
                </a:tc>
                <a:tc>
                  <a:txBody>
                    <a:bodyPr/>
                    <a:lstStyle/>
                    <a:p>
                      <a:pPr algn="ctr"/>
                      <a:r>
                        <a:rPr lang="en-US" sz="2000" b="1" dirty="0" smtClean="0"/>
                        <a:t>52%</a:t>
                      </a:r>
                      <a:endParaRPr lang="en-US" sz="2000" b="1" dirty="0"/>
                    </a:p>
                  </a:txBody>
                  <a:tcPr marL="91444" marR="91444" marT="45730" marB="45730"/>
                </a:tc>
                <a:tc>
                  <a:txBody>
                    <a:bodyPr/>
                    <a:lstStyle/>
                    <a:p>
                      <a:pPr algn="ctr"/>
                      <a:r>
                        <a:rPr lang="en-US" sz="2000" b="1" dirty="0" smtClean="0"/>
                        <a:t>57%</a:t>
                      </a:r>
                      <a:endParaRPr lang="en-US" sz="2000" b="1" dirty="0"/>
                    </a:p>
                  </a:txBody>
                  <a:tcPr marL="91444" marR="91444" marT="45730" marB="45730"/>
                </a:tc>
              </a:tr>
            </a:tbl>
          </a:graphicData>
        </a:graphic>
      </p:graphicFrame>
      <p:sp>
        <p:nvSpPr>
          <p:cNvPr id="6180" name="TextBox 4"/>
          <p:cNvSpPr txBox="1">
            <a:spLocks noChangeArrowheads="1"/>
          </p:cNvSpPr>
          <p:nvPr/>
        </p:nvSpPr>
        <p:spPr bwMode="auto">
          <a:xfrm>
            <a:off x="3733800" y="5562600"/>
            <a:ext cx="4708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t>Source:  ICI State Data Report, 2011</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457200" y="609600"/>
            <a:ext cx="7772400" cy="715963"/>
          </a:xfrm>
        </p:spPr>
        <p:txBody>
          <a:bodyPr lIns="0" tIns="0" rIns="0" bIns="0" anchor="b"/>
          <a:lstStyle/>
          <a:p>
            <a:pPr eaLnBrk="1" hangingPunct="1"/>
            <a:r>
              <a:rPr lang="en-US" altLang="en-US" sz="3200" smtClean="0"/>
              <a:t>EFSLMP Community of Practice:  </a:t>
            </a:r>
            <a:br>
              <a:rPr lang="en-US" altLang="en-US" sz="3200" smtClean="0"/>
            </a:br>
            <a:r>
              <a:rPr lang="en-US" altLang="en-US" sz="3200" i="1" smtClean="0"/>
              <a:t>Participating States</a:t>
            </a:r>
          </a:p>
        </p:txBody>
      </p:sp>
      <p:sp>
        <p:nvSpPr>
          <p:cNvPr id="133123" name="Rectangle 3"/>
          <p:cNvSpPr>
            <a:spLocks noGrp="1" noChangeArrowheads="1"/>
          </p:cNvSpPr>
          <p:nvPr>
            <p:ph type="body" idx="4294967295"/>
          </p:nvPr>
        </p:nvSpPr>
        <p:spPr>
          <a:xfrm>
            <a:off x="609600" y="1828800"/>
            <a:ext cx="8077200" cy="4327525"/>
          </a:xfrm>
        </p:spPr>
        <p:txBody>
          <a:bodyPr lIns="0" tIns="0" rIns="0" bIns="0"/>
          <a:lstStyle/>
          <a:p>
            <a:r>
              <a:rPr lang="en-US" altLang="en-US" i="1" dirty="0" smtClean="0"/>
              <a:t>32 States Participating Currently</a:t>
            </a:r>
          </a:p>
          <a:p>
            <a:pPr lvl="1"/>
            <a:r>
              <a:rPr lang="en-US" altLang="en-US" sz="2400" dirty="0" smtClean="0">
                <a:solidFill>
                  <a:srgbClr val="FFFF00"/>
                </a:solidFill>
              </a:rPr>
              <a:t>Alaska, Alabama, Arkansas, California, Colorado, District of Columbia, Delaware, Florida, Georgia, Iowa, Idaho, Illinois, Kentucky, Massachusetts, Maryland, Maine, Michigan, Minnesota, Mississippi, Missouri, North Carolina, North Dakota, New Jersey, New York, Oregon, Pennsylvania, Rhode Island, Tennessee, Virginia, Washington, Wisconsin</a:t>
            </a:r>
          </a:p>
          <a:p>
            <a:pPr lvl="1"/>
            <a:endParaRPr lang="en-US" altLang="en-US" sz="2400" i="1" dirty="0" smtClean="0">
              <a:solidFill>
                <a:srgbClr val="FFFF00"/>
              </a:solidFill>
            </a:endParaRPr>
          </a:p>
          <a:p>
            <a:pPr eaLnBrk="1" hangingPunct="1"/>
            <a:r>
              <a:rPr lang="en-US" altLang="en-US" i="1" dirty="0" smtClean="0"/>
              <a:t>Membership is Currently Open to all 50 States</a:t>
            </a:r>
          </a:p>
          <a:p>
            <a:pPr eaLnBrk="1" hangingPunct="1">
              <a:buFontTx/>
              <a:buNone/>
            </a:pPr>
            <a:endParaRPr lang="en-US" altLang="en-US" dirty="0" smtClean="0"/>
          </a:p>
          <a:p>
            <a:pPr eaLnBrk="1" hangingPunct="1"/>
            <a:endParaRPr lang="en-US" altLang="en-US" dirty="0" smtClean="0"/>
          </a:p>
          <a:p>
            <a:pPr eaLnBrk="1" hangingPunct="1">
              <a:buFontTx/>
              <a:buNone/>
            </a:pPr>
            <a:endParaRPr lang="en-US" altLang="en-US" dirty="0" smtClean="0"/>
          </a:p>
        </p:txBody>
      </p:sp>
    </p:spTree>
    <p:extLst>
      <p:ext uri="{BB962C8B-B14F-4D97-AF65-F5344CB8AC3E}">
        <p14:creationId xmlns:p14="http://schemas.microsoft.com/office/powerpoint/2010/main" val="2645781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r>
              <a:rPr lang="en-US" altLang="en-US" sz="2600" dirty="0" err="1" smtClean="0">
                <a:latin typeface="Calibri" pitchFamily="34" charset="0"/>
              </a:rPr>
              <a:t>CoP</a:t>
            </a:r>
            <a:r>
              <a:rPr lang="en-US" altLang="en-US" sz="2600" dirty="0" smtClean="0">
                <a:latin typeface="Calibri" pitchFamily="34" charset="0"/>
              </a:rPr>
              <a:t> Focus:  Helping States Deploy Essential Tactical Elements in Promoting </a:t>
            </a:r>
            <a:r>
              <a:rPr lang="en-US" altLang="en-US" sz="2600" i="1" dirty="0" smtClean="0">
                <a:latin typeface="Calibri" pitchFamily="34" charset="0"/>
              </a:rPr>
              <a:t>Employment First </a:t>
            </a:r>
            <a:r>
              <a:rPr lang="en-US" altLang="en-US" sz="2600" dirty="0" smtClean="0">
                <a:latin typeface="Calibri" pitchFamily="34" charset="0"/>
              </a:rPr>
              <a:t> </a:t>
            </a:r>
          </a:p>
        </p:txBody>
      </p:sp>
      <p:pic>
        <p:nvPicPr>
          <p:cNvPr id="3" name="Content Placeholder 2" descr="Federal Role in Employment First:&#10;Essential Tactical Elements to Enhance the Federal Government’s Role in Promoting Employment First&#10;Access to Info&#10;Enrollment &amp; Eligibility&#10;Employment Related Supports&#10;Systems Capacity building&#10;Cross-Systems Coordination&#10;&#10;" title="Diagram: Helping States Deploy Essential Tactical Elements in Promoting Employment Firs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7202" y="1981200"/>
            <a:ext cx="7412395" cy="4114800"/>
          </a:xfrm>
        </p:spPr>
      </p:pic>
    </p:spTree>
    <p:extLst>
      <p:ext uri="{BB962C8B-B14F-4D97-AF65-F5344CB8AC3E}">
        <p14:creationId xmlns:p14="http://schemas.microsoft.com/office/powerpoint/2010/main" val="59324954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28600" y="485775"/>
            <a:ext cx="8382000" cy="962025"/>
          </a:xfrm>
        </p:spPr>
        <p:txBody>
          <a:bodyPr lIns="82945" tIns="41473" rIns="82945" bIns="41473" anchor="t"/>
          <a:lstStyle/>
          <a:p>
            <a:pPr eaLnBrk="1">
              <a:lnSpc>
                <a:spcPct val="93000"/>
              </a:lnSpc>
            </a:pPr>
            <a:r>
              <a:rPr lang="en-US" altLang="en-US" smtClean="0">
                <a:solidFill>
                  <a:srgbClr val="FFFFFF"/>
                </a:solidFill>
                <a:ea typeface="MS Gothic" pitchFamily="49" charset="-128"/>
                <a:cs typeface="Times" charset="0"/>
              </a:rPr>
              <a:t>ePolicyWorks: </a:t>
            </a:r>
            <a:br>
              <a:rPr lang="en-US" altLang="en-US" smtClean="0">
                <a:solidFill>
                  <a:srgbClr val="FFFFFF"/>
                </a:solidFill>
                <a:ea typeface="MS Gothic" pitchFamily="49" charset="-128"/>
                <a:cs typeface="Times" charset="0"/>
              </a:rPr>
            </a:br>
            <a:r>
              <a:rPr lang="en-US" altLang="en-US" sz="2400" i="1" smtClean="0">
                <a:solidFill>
                  <a:srgbClr val="FFFFFF"/>
                </a:solidFill>
                <a:ea typeface="MS Gothic" pitchFamily="49" charset="-128"/>
                <a:cs typeface="Times" charset="0"/>
              </a:rPr>
              <a:t>A Virtual Platform for Facilitating Policy Development</a:t>
            </a:r>
            <a:r>
              <a:rPr lang="en-US" altLang="en-US" i="1" smtClean="0">
                <a:solidFill>
                  <a:srgbClr val="FFFFFF"/>
                </a:solidFill>
                <a:ea typeface="MS Gothic" pitchFamily="49" charset="-128"/>
                <a:cs typeface="Times" charset="0"/>
              </a:rPr>
              <a:t/>
            </a:r>
            <a:br>
              <a:rPr lang="en-US" altLang="en-US" i="1" smtClean="0">
                <a:solidFill>
                  <a:srgbClr val="FFFFFF"/>
                </a:solidFill>
                <a:ea typeface="MS Gothic" pitchFamily="49" charset="-128"/>
                <a:cs typeface="Times" charset="0"/>
              </a:rPr>
            </a:br>
            <a:endParaRPr lang="en-US" altLang="en-US" i="1" smtClean="0">
              <a:ea typeface="MS Gothic" pitchFamily="49" charset="-128"/>
              <a:cs typeface="Times" charset="0"/>
            </a:endParaRPr>
          </a:p>
        </p:txBody>
      </p:sp>
      <p:pic>
        <p:nvPicPr>
          <p:cNvPr id="58371" name="Picture 2" descr="Infographic: Displays ePolicyWorks workflow – NGOs, Technical Assistance Centers, Grantee Reps and Policymakers contribute to ePolicyWorks sharing News &amp; Legislation, Reports &amp; Documents, Data &amp; Analyses from National Online Dialogues, and Events &amp; Other Meetings, to create Polic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5943600" cy="44577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a:xfrm>
            <a:off x="152400" y="381000"/>
            <a:ext cx="7772400" cy="1143000"/>
          </a:xfrm>
        </p:spPr>
        <p:txBody>
          <a:bodyPr/>
          <a:lstStyle/>
          <a:p>
            <a:r>
              <a:rPr lang="en-US" altLang="en-US" smtClean="0"/>
              <a:t>ODEP’s Criteria for Performance Excellence in E1st State Systems Change &amp; Provider Transformation</a:t>
            </a:r>
          </a:p>
        </p:txBody>
      </p:sp>
      <p:pic>
        <p:nvPicPr>
          <p:cNvPr id="72706" name="Picture 2" descr="Outside Circles (Left to Right): Leadership and Results.&#10;&#10;2 Upper Boxes (Left to Right): Strategic Planning and Workforce Focus&#10;2 Bottom Boxes (Left to Right): Customer Focus and Operations Focus&#10;&#10;Bottom Box; Measurement, Analysis and Knowledge Management" title="ODEP's Criteria for Performance Excellence in E1st State Systems Change &amp; Provider Trans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55135"/>
            <a:ext cx="896778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2"/>
          <p:cNvSpPr>
            <a:spLocks noGrp="1"/>
          </p:cNvSpPr>
          <p:nvPr>
            <p:ph type="title"/>
          </p:nvPr>
        </p:nvSpPr>
        <p:spPr>
          <a:xfrm>
            <a:off x="381000" y="304800"/>
            <a:ext cx="7772400" cy="1295400"/>
          </a:xfrm>
        </p:spPr>
        <p:txBody>
          <a:bodyPr/>
          <a:lstStyle/>
          <a:p>
            <a:r>
              <a:rPr lang="en-US" altLang="en-US" sz="3600" dirty="0" smtClean="0"/>
              <a:t>How can State Leaders Get Involved in </a:t>
            </a:r>
            <a:r>
              <a:rPr lang="en-US" altLang="en-US" sz="3600" i="1" dirty="0" smtClean="0"/>
              <a:t>Employment First</a:t>
            </a:r>
            <a:r>
              <a:rPr lang="en-US" altLang="en-US" sz="3600" dirty="0" smtClean="0"/>
              <a:t>?</a:t>
            </a:r>
          </a:p>
        </p:txBody>
      </p:sp>
      <p:sp>
        <p:nvSpPr>
          <p:cNvPr id="47106" name="Content Placeholder 1"/>
          <p:cNvSpPr>
            <a:spLocks noGrp="1"/>
          </p:cNvSpPr>
          <p:nvPr>
            <p:ph idx="1"/>
          </p:nvPr>
        </p:nvSpPr>
        <p:spPr>
          <a:xfrm>
            <a:off x="381000" y="1676400"/>
            <a:ext cx="7772400" cy="4114800"/>
          </a:xfrm>
        </p:spPr>
        <p:txBody>
          <a:bodyPr/>
          <a:lstStyle/>
          <a:p>
            <a:r>
              <a:rPr lang="en-US" altLang="en-US" dirty="0" smtClean="0"/>
              <a:t>Ways to Get Involved in E1st Systems Change:</a:t>
            </a:r>
          </a:p>
          <a:p>
            <a:pPr lvl="1"/>
            <a:r>
              <a:rPr lang="en-US" altLang="en-US" dirty="0" smtClean="0"/>
              <a:t>Access information about your state’s E1st efforts</a:t>
            </a:r>
          </a:p>
          <a:p>
            <a:pPr lvl="1"/>
            <a:r>
              <a:rPr lang="en-US" altLang="en-US" dirty="0" smtClean="0"/>
              <a:t>If your state is participating in ODEP’s EFSLMP Community of Practice, consider registering to access free TA/Training. To subscribe:  </a:t>
            </a:r>
            <a:r>
              <a:rPr lang="en-US" altLang="en-US" u="sng" dirty="0" smtClean="0">
                <a:solidFill>
                  <a:schemeClr val="accent6">
                    <a:lumMod val="20000"/>
                    <a:lumOff val="80000"/>
                  </a:schemeClr>
                </a:solidFill>
                <a:hlinkClick r:id="rId3"/>
              </a:rPr>
              <a:t>http://www.econsys.com/eflsmp/?subscribe</a:t>
            </a:r>
            <a:r>
              <a:rPr lang="en-US" altLang="en-US" dirty="0" smtClean="0"/>
              <a:t>. </a:t>
            </a:r>
          </a:p>
          <a:p>
            <a:pPr>
              <a:spcBef>
                <a:spcPts val="1200"/>
              </a:spcBef>
              <a:spcAft>
                <a:spcPts val="1200"/>
              </a:spcAft>
            </a:pPr>
            <a:endParaRPr lang="en-US" alt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02436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50" name="Rectangle 6"/>
          <p:cNvSpPr>
            <a:spLocks noGrp="1" noChangeArrowheads="1"/>
          </p:cNvSpPr>
          <p:nvPr>
            <p:ph type="title" idx="4294967295"/>
          </p:nvPr>
        </p:nvSpPr>
        <p:spPr>
          <a:xfrm>
            <a:off x="152400" y="228600"/>
            <a:ext cx="8229600" cy="1143000"/>
          </a:xfrm>
        </p:spPr>
        <p:txBody>
          <a:bodyPr lIns="0" tIns="0" rIns="0" bIns="0" anchor="b"/>
          <a:lstStyle/>
          <a:p>
            <a:pPr eaLnBrk="1" hangingPunct="1"/>
            <a:r>
              <a:rPr lang="en-US" altLang="en-US" sz="3600" dirty="0" smtClean="0">
                <a:latin typeface="Calibri" pitchFamily="34" charset="0"/>
              </a:rPr>
              <a:t>Comprehensive Informational Resources</a:t>
            </a:r>
          </a:p>
        </p:txBody>
      </p:sp>
      <p:sp>
        <p:nvSpPr>
          <p:cNvPr id="6151" name="Rectangle 7"/>
          <p:cNvSpPr>
            <a:spLocks noGrp="1" noChangeArrowheads="1"/>
          </p:cNvSpPr>
          <p:nvPr>
            <p:ph type="body" idx="4294967295"/>
          </p:nvPr>
        </p:nvSpPr>
        <p:spPr>
          <a:xfrm>
            <a:off x="609600" y="2438400"/>
            <a:ext cx="8153400" cy="3794125"/>
          </a:xfrm>
        </p:spPr>
        <p:txBody>
          <a:bodyPr lIns="0" tIns="0" rIns="0" bIns="0"/>
          <a:lstStyle/>
          <a:p>
            <a:pPr marL="342900" indent="-342900" defTabSz="457200" eaLnBrk="1" hangingPunct="1">
              <a:buFontTx/>
              <a:buNone/>
            </a:pPr>
            <a:r>
              <a:rPr lang="en-US" altLang="en-US" sz="4400" dirty="0" smtClean="0">
                <a:latin typeface="Calibri" pitchFamily="34" charset="0"/>
              </a:rPr>
              <a:t>Integrated Employment Toolkit:</a:t>
            </a:r>
            <a:endParaRPr lang="en-US" altLang="en-US" dirty="0" smtClean="0">
              <a:latin typeface="Calibri" pitchFamily="34" charset="0"/>
            </a:endParaRPr>
          </a:p>
          <a:p>
            <a:pPr marL="342900" indent="-342900" defTabSz="457200" eaLnBrk="1" hangingPunct="1">
              <a:buFontTx/>
              <a:buNone/>
            </a:pPr>
            <a:endParaRPr lang="en-US" altLang="en-US" dirty="0" smtClean="0">
              <a:latin typeface="Calibri" pitchFamily="34" charset="0"/>
            </a:endParaRPr>
          </a:p>
          <a:p>
            <a:pPr marL="342900" indent="-342900" algn="ctr" defTabSz="457200" eaLnBrk="1" hangingPunct="1">
              <a:buFontTx/>
              <a:buNone/>
            </a:pPr>
            <a:r>
              <a:rPr lang="en-US" altLang="en-US" sz="4400" dirty="0" smtClean="0">
                <a:solidFill>
                  <a:srgbClr val="FFFF00"/>
                </a:solidFill>
                <a:latin typeface="Calibri" pitchFamily="34" charset="0"/>
              </a:rPr>
              <a:t>www.dol.gov/odep/ietoolkit</a:t>
            </a:r>
            <a:endParaRPr lang="en-US" altLang="en-US" sz="4400" dirty="0" smtClean="0">
              <a:latin typeface="Calibri"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idx="4294967295"/>
          </p:nvPr>
        </p:nvSpPr>
        <p:spPr>
          <a:xfrm>
            <a:off x="457200" y="609600"/>
            <a:ext cx="7772400" cy="685800"/>
          </a:xfrm>
        </p:spPr>
        <p:txBody>
          <a:bodyPr lIns="0" tIns="0" rIns="0" bIns="0" anchor="t" anchorCtr="0"/>
          <a:lstStyle/>
          <a:p>
            <a:pPr eaLnBrk="1" hangingPunct="1"/>
            <a:r>
              <a:rPr lang="en-US" altLang="en-US" sz="3600" dirty="0" smtClean="0">
                <a:latin typeface="Calibri" pitchFamily="34" charset="0"/>
              </a:rPr>
              <a:t>Employment </a:t>
            </a:r>
            <a:r>
              <a:rPr lang="en-US" altLang="en-US" sz="3600" dirty="0" smtClean="0">
                <a:latin typeface="Calibri" pitchFamily="34" charset="0"/>
              </a:rPr>
              <a:t>First</a:t>
            </a:r>
            <a:br>
              <a:rPr lang="en-US" altLang="en-US" sz="3600" dirty="0" smtClean="0">
                <a:latin typeface="Calibri" pitchFamily="34" charset="0"/>
              </a:rPr>
            </a:br>
            <a:r>
              <a:rPr lang="en-US" altLang="en-US" sz="3600" dirty="0" smtClean="0">
                <a:noFill/>
              </a:rPr>
              <a:t>Continued </a:t>
            </a:r>
            <a:endParaRPr lang="en-US" altLang="en-US" sz="3600" dirty="0" smtClean="0">
              <a:latin typeface="Calibri" pitchFamily="34" charset="0"/>
            </a:endParaRPr>
          </a:p>
        </p:txBody>
      </p:sp>
      <p:sp>
        <p:nvSpPr>
          <p:cNvPr id="64515" name="Rectangle 5"/>
          <p:cNvSpPr>
            <a:spLocks noGrp="1" noChangeArrowheads="1"/>
          </p:cNvSpPr>
          <p:nvPr>
            <p:ph type="body" idx="4294967295"/>
          </p:nvPr>
        </p:nvSpPr>
        <p:spPr>
          <a:xfrm>
            <a:off x="457200" y="1417638"/>
            <a:ext cx="8458200" cy="4708525"/>
          </a:xfrm>
        </p:spPr>
        <p:txBody>
          <a:bodyPr lIns="0" tIns="0" rIns="0" bIns="0"/>
          <a:lstStyle/>
          <a:p>
            <a:pPr marL="342900" indent="-342900" defTabSz="457200" eaLnBrk="1" hangingPunct="1"/>
            <a:endParaRPr lang="en-US" altLang="en-US" sz="2800" smtClean="0">
              <a:latin typeface="Calibri" pitchFamily="34" charset="0"/>
            </a:endParaRPr>
          </a:p>
          <a:p>
            <a:pPr marL="342900" indent="-342900" defTabSz="457200" eaLnBrk="1" hangingPunct="1">
              <a:buFontTx/>
              <a:buNone/>
            </a:pPr>
            <a:endParaRPr lang="en-US" altLang="en-US" sz="2800" smtClean="0">
              <a:latin typeface="Calibri" pitchFamily="34" charset="0"/>
            </a:endParaRPr>
          </a:p>
          <a:p>
            <a:pPr marL="342900" indent="-342900" defTabSz="457200" eaLnBrk="1" hangingPunct="1">
              <a:buFontTx/>
              <a:buNone/>
            </a:pPr>
            <a:endParaRPr lang="en-US" altLang="en-US" sz="2800" smtClean="0">
              <a:latin typeface="Calibri" pitchFamily="34" charset="0"/>
            </a:endParaRPr>
          </a:p>
          <a:p>
            <a:pPr marL="342900" indent="-342900" algn="ctr" defTabSz="457200" eaLnBrk="1" hangingPunct="1">
              <a:buFontTx/>
              <a:buNone/>
            </a:pPr>
            <a:r>
              <a:rPr lang="en-US" altLang="en-US" sz="5400" smtClean="0">
                <a:latin typeface="Calibri" pitchFamily="34" charset="0"/>
              </a:rPr>
              <a:t>Rhetoric or Possibility?</a:t>
            </a:r>
          </a:p>
          <a:p>
            <a:pPr marL="342900" indent="-342900" defTabSz="457200" eaLnBrk="1" hangingPunct="1">
              <a:buFontTx/>
              <a:buNone/>
            </a:pPr>
            <a:endParaRPr lang="en-US" altLang="en-US" sz="2800" smtClean="0">
              <a:latin typeface="Calibri" pitchFamily="34" charset="0"/>
            </a:endParaRPr>
          </a:p>
          <a:p>
            <a:pPr marL="342900" indent="-342900" defTabSz="457200" eaLnBrk="1" hangingPunct="1"/>
            <a:endParaRPr lang="en-US" altLang="en-US" sz="2800" smtClean="0">
              <a:latin typeface="Calibri" pitchFamily="34" charset="0"/>
            </a:endParaRPr>
          </a:p>
          <a:p>
            <a:pPr marL="342900" indent="-342900" defTabSz="457200" eaLnBrk="1" hangingPunct="1">
              <a:buFontTx/>
              <a:buNone/>
            </a:pPr>
            <a:endParaRPr lang="en-US" altLang="en-US" sz="2800" smtClean="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a:xfrm>
            <a:off x="457200" y="381000"/>
            <a:ext cx="8229600" cy="1143000"/>
          </a:xfrm>
        </p:spPr>
        <p:txBody>
          <a:bodyPr/>
          <a:lstStyle/>
          <a:p>
            <a:pPr eaLnBrk="1" hangingPunct="1"/>
            <a:r>
              <a:rPr lang="en-US" altLang="en-US" sz="3200" dirty="0" smtClean="0">
                <a:latin typeface="Calibri" pitchFamily="34" charset="0"/>
              </a:rPr>
              <a:t>Employment First:</a:t>
            </a:r>
            <a:br>
              <a:rPr lang="en-US" altLang="en-US" sz="3200" dirty="0" smtClean="0">
                <a:latin typeface="Calibri" pitchFamily="34" charset="0"/>
              </a:rPr>
            </a:br>
            <a:r>
              <a:rPr lang="en-US" altLang="en-US" sz="3200" i="1" dirty="0" smtClean="0">
                <a:latin typeface="Calibri" pitchFamily="34" charset="0"/>
              </a:rPr>
              <a:t>National Reform is Imminent</a:t>
            </a:r>
          </a:p>
        </p:txBody>
      </p:sp>
      <p:pic>
        <p:nvPicPr>
          <p:cNvPr id="65539" name="Picture 4" descr="Photo of Train" title="Trai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828800" y="1828800"/>
            <a:ext cx="5334000" cy="4265613"/>
          </a:xfr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67587" name="Text Box 3"/>
          <p:cNvSpPr txBox="1">
            <a:spLocks noChangeArrowheads="1"/>
          </p:cNvSpPr>
          <p:nvPr/>
        </p:nvSpPr>
        <p:spPr bwMode="auto">
          <a:xfrm>
            <a:off x="685800" y="2565400"/>
            <a:ext cx="4953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1" hangingPunct="1">
              <a:spcBef>
                <a:spcPct val="50000"/>
              </a:spcBef>
            </a:pPr>
            <a:r>
              <a:rPr lang="en-US" altLang="en-US" sz="3200" dirty="0">
                <a:solidFill>
                  <a:schemeClr val="bg1"/>
                </a:solidFill>
                <a:latin typeface="Calibri" pitchFamily="34" charset="0"/>
                <a:ea typeface="ＭＳ Ｐゴシック" pitchFamily="34" charset="-128"/>
                <a:cs typeface="Arial Narrow" pitchFamily="34" charset="0"/>
              </a:rPr>
              <a:t>Serena Lowe </a:t>
            </a:r>
          </a:p>
          <a:p>
            <a:pPr eaLnBrk="1" hangingPunct="1">
              <a:spcBef>
                <a:spcPct val="50000"/>
              </a:spcBef>
            </a:pPr>
            <a:r>
              <a:rPr lang="en-US" altLang="en-US" dirty="0">
                <a:solidFill>
                  <a:schemeClr val="bg1"/>
                </a:solidFill>
                <a:latin typeface="Calibri" pitchFamily="34" charset="0"/>
                <a:ea typeface="ＭＳ Ｐゴシック" pitchFamily="34" charset="-128"/>
                <a:cs typeface="Arial Narrow" pitchFamily="34" charset="0"/>
              </a:rPr>
              <a:t>Senior Policy Advisor</a:t>
            </a:r>
            <a:br>
              <a:rPr lang="en-US" altLang="en-US" dirty="0">
                <a:solidFill>
                  <a:schemeClr val="bg1"/>
                </a:solidFill>
                <a:latin typeface="Calibri" pitchFamily="34" charset="0"/>
                <a:ea typeface="ＭＳ Ｐゴシック" pitchFamily="34" charset="-128"/>
                <a:cs typeface="Arial Narrow" pitchFamily="34" charset="0"/>
              </a:rPr>
            </a:br>
            <a:r>
              <a:rPr lang="en-US" altLang="en-US" dirty="0">
                <a:solidFill>
                  <a:schemeClr val="bg1"/>
                </a:solidFill>
                <a:latin typeface="Calibri" pitchFamily="34" charset="0"/>
                <a:ea typeface="ＭＳ Ｐゴシック" pitchFamily="34" charset="-128"/>
                <a:cs typeface="Arial Narrow" pitchFamily="34" charset="0"/>
              </a:rPr>
              <a:t>Office of Disability Employment Policy</a:t>
            </a:r>
            <a:br>
              <a:rPr lang="en-US" altLang="en-US" dirty="0">
                <a:solidFill>
                  <a:schemeClr val="bg1"/>
                </a:solidFill>
                <a:latin typeface="Calibri" pitchFamily="34" charset="0"/>
                <a:ea typeface="ＭＳ Ｐゴシック" pitchFamily="34" charset="-128"/>
                <a:cs typeface="Arial Narrow" pitchFamily="34" charset="0"/>
              </a:rPr>
            </a:br>
            <a:r>
              <a:rPr lang="en-US" altLang="en-US" dirty="0">
                <a:solidFill>
                  <a:schemeClr val="bg1"/>
                </a:solidFill>
                <a:latin typeface="Calibri" pitchFamily="34" charset="0"/>
                <a:ea typeface="ＭＳ Ｐゴシック" pitchFamily="34" charset="-128"/>
                <a:cs typeface="Arial Narrow" pitchFamily="34" charset="0"/>
              </a:rPr>
              <a:t>U.S. Department of Labor</a:t>
            </a:r>
            <a:br>
              <a:rPr lang="en-US" altLang="en-US" dirty="0">
                <a:solidFill>
                  <a:schemeClr val="bg1"/>
                </a:solidFill>
                <a:latin typeface="Calibri" pitchFamily="34" charset="0"/>
                <a:ea typeface="ＭＳ Ｐゴシック" pitchFamily="34" charset="-128"/>
                <a:cs typeface="Arial Narrow" pitchFamily="34" charset="0"/>
              </a:rPr>
            </a:br>
            <a:r>
              <a:rPr lang="en-US" altLang="en-US" dirty="0">
                <a:solidFill>
                  <a:schemeClr val="bg1"/>
                </a:solidFill>
                <a:latin typeface="Calibri" pitchFamily="34" charset="0"/>
                <a:ea typeface="ＭＳ Ｐゴシック" pitchFamily="34" charset="-128"/>
                <a:cs typeface="Arial Narrow" pitchFamily="34" charset="0"/>
              </a:rPr>
              <a:t>202-693-7928  Lowe.Serena.D@dol.gov</a:t>
            </a:r>
          </a:p>
        </p:txBody>
      </p:sp>
      <p:graphicFrame>
        <p:nvGraphicFramePr>
          <p:cNvPr id="645122" name="Object 2" descr="ODEP Logo" title="ODEP Logo"/>
          <p:cNvGraphicFramePr>
            <a:graphicFrameLocks noChangeAspect="1"/>
          </p:cNvGraphicFramePr>
          <p:nvPr>
            <p:extLst>
              <p:ext uri="{D42A27DB-BD31-4B8C-83A1-F6EECF244321}">
                <p14:modId xmlns:p14="http://schemas.microsoft.com/office/powerpoint/2010/main" val="3124523538"/>
              </p:ext>
            </p:extLst>
          </p:nvPr>
        </p:nvGraphicFramePr>
        <p:xfrm>
          <a:off x="6096000" y="2667000"/>
          <a:ext cx="1676400" cy="2487613"/>
        </p:xfrm>
        <a:graphic>
          <a:graphicData uri="http://schemas.openxmlformats.org/presentationml/2006/ole">
            <mc:AlternateContent xmlns:mc="http://schemas.openxmlformats.org/markup-compatibility/2006">
              <mc:Choice xmlns:v="urn:schemas-microsoft-com:vml" Requires="v">
                <p:oleObj spid="_x0000_s67622" name="Photo Editor Photo" r:id="rId4" imgW="9152381" imgH="11774544" progId="MSPhotoEd.3">
                  <p:embed/>
                </p:oleObj>
              </mc:Choice>
              <mc:Fallback>
                <p:oleObj name="Photo Editor Photo" r:id="rId4" imgW="9152381" imgH="11774544"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667000"/>
                        <a:ext cx="16764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381000"/>
            <a:ext cx="7848600" cy="1295400"/>
          </a:xfrm>
        </p:spPr>
        <p:txBody>
          <a:bodyPr/>
          <a:lstStyle/>
          <a:p>
            <a:r>
              <a:rPr lang="en-US" altLang="en-US" sz="3200" i="1" dirty="0" smtClean="0"/>
              <a:t>How are we Faring Nationally?</a:t>
            </a:r>
            <a:r>
              <a:rPr lang="en-US" altLang="en-US" sz="3200" dirty="0" smtClean="0"/>
              <a:t/>
            </a:r>
            <a:br>
              <a:rPr lang="en-US" altLang="en-US" sz="3200" dirty="0" smtClean="0"/>
            </a:br>
            <a:r>
              <a:rPr lang="en-US" altLang="en-US" sz="3200" dirty="0" smtClean="0"/>
              <a:t>I/DD in Integrated Employment</a:t>
            </a:r>
          </a:p>
        </p:txBody>
      </p:sp>
      <p:graphicFrame>
        <p:nvGraphicFramePr>
          <p:cNvPr id="6" name="Table 5" descr="Column Headers: Metric, 2004, 2008, 2010&#10;&#10;Rows: &#10;Total Number of ID/DD Served:499,849; 543,257; 566,188&#10;Total ID/DD Served in Integrated Employment:105,449; 114,395; 113, 937  (21.1%); (21.1%); (20.1%)&#10;Total ID/DD Served in Facility-Based Employment: 28.8%; 27.1%; 26.6%&#10;Total ID/DD Served in Segrated Non-Work: 34.4%; 34.6%; 37.5%&#10;Total ID/DD Served  in Community-Based Non-Work: 33.6%; 44.4%; 46.7%&#10;Total ID/DD Served in Both Settings: 83.6%; 85.3%; 84.9%&#10;Waiting List for Day or Employment Services: 35,739; 28,345; 47,046&#10;Source: ICI State Data Report&#10;" title="How are we Faring Nationally? I/DD in Integrated Employment"/>
          <p:cNvGraphicFramePr>
            <a:graphicFrameLocks noGrp="1"/>
          </p:cNvGraphicFramePr>
          <p:nvPr>
            <p:extLst>
              <p:ext uri="{D42A27DB-BD31-4B8C-83A1-F6EECF244321}">
                <p14:modId xmlns:p14="http://schemas.microsoft.com/office/powerpoint/2010/main" val="3948498907"/>
              </p:ext>
            </p:extLst>
          </p:nvPr>
        </p:nvGraphicFramePr>
        <p:xfrm>
          <a:off x="152400" y="1752600"/>
          <a:ext cx="8382000" cy="4487879"/>
        </p:xfrm>
        <a:graphic>
          <a:graphicData uri="http://schemas.openxmlformats.org/drawingml/2006/table">
            <a:tbl>
              <a:tblPr firstRow="1" bandRow="1">
                <a:tableStyleId>{5C22544A-7EE6-4342-B048-85BDC9FD1C3A}</a:tableStyleId>
              </a:tblPr>
              <a:tblGrid>
                <a:gridCol w="4369763"/>
                <a:gridCol w="1297687"/>
                <a:gridCol w="1297687"/>
                <a:gridCol w="1416863"/>
              </a:tblGrid>
              <a:tr h="418139">
                <a:tc>
                  <a:txBody>
                    <a:bodyPr/>
                    <a:lstStyle/>
                    <a:p>
                      <a:r>
                        <a:rPr lang="en-US" sz="1800" b="1" dirty="0" smtClean="0">
                          <a:solidFill>
                            <a:schemeClr val="tx1"/>
                          </a:solidFill>
                        </a:rPr>
                        <a:t>METRIC</a:t>
                      </a:r>
                      <a:endParaRPr lang="en-US" sz="1800" b="1" dirty="0">
                        <a:solidFill>
                          <a:schemeClr val="tx1"/>
                        </a:solidFill>
                      </a:endParaRPr>
                    </a:p>
                  </a:txBody>
                  <a:tcPr marL="91444" marR="91444" marT="45709" marB="45709"/>
                </a:tc>
                <a:tc>
                  <a:txBody>
                    <a:bodyPr/>
                    <a:lstStyle/>
                    <a:p>
                      <a:pPr algn="ctr"/>
                      <a:r>
                        <a:rPr lang="en-US" sz="1800" b="1" dirty="0" smtClean="0">
                          <a:solidFill>
                            <a:schemeClr val="tx1"/>
                          </a:solidFill>
                        </a:rPr>
                        <a:t>2004</a:t>
                      </a:r>
                      <a:endParaRPr lang="en-US" sz="1800" b="1" dirty="0">
                        <a:solidFill>
                          <a:schemeClr val="tx1"/>
                        </a:solidFill>
                      </a:endParaRPr>
                    </a:p>
                  </a:txBody>
                  <a:tcPr marL="91444" marR="91444" marT="45709" marB="45709"/>
                </a:tc>
                <a:tc>
                  <a:txBody>
                    <a:bodyPr/>
                    <a:lstStyle/>
                    <a:p>
                      <a:pPr algn="ctr"/>
                      <a:r>
                        <a:rPr lang="en-US" sz="1800" b="1" dirty="0" smtClean="0">
                          <a:solidFill>
                            <a:schemeClr val="tx1"/>
                          </a:solidFill>
                        </a:rPr>
                        <a:t>2008</a:t>
                      </a:r>
                      <a:endParaRPr lang="en-US" sz="1800" b="1" dirty="0">
                        <a:solidFill>
                          <a:schemeClr val="tx1"/>
                        </a:solidFill>
                      </a:endParaRPr>
                    </a:p>
                  </a:txBody>
                  <a:tcPr marL="91444" marR="91444" marT="45709" marB="45709"/>
                </a:tc>
                <a:tc>
                  <a:txBody>
                    <a:bodyPr/>
                    <a:lstStyle/>
                    <a:p>
                      <a:pPr algn="ctr"/>
                      <a:r>
                        <a:rPr lang="en-US" sz="1800" b="1" dirty="0" smtClean="0">
                          <a:solidFill>
                            <a:schemeClr val="tx1"/>
                          </a:solidFill>
                        </a:rPr>
                        <a:t>2010</a:t>
                      </a:r>
                      <a:endParaRPr lang="en-US" sz="1800" b="1" dirty="0">
                        <a:solidFill>
                          <a:schemeClr val="tx1"/>
                        </a:solidFill>
                      </a:endParaRPr>
                    </a:p>
                  </a:txBody>
                  <a:tcPr marL="91444" marR="91444" marT="45709" marB="45709"/>
                </a:tc>
              </a:tr>
              <a:tr h="381294">
                <a:tc>
                  <a:txBody>
                    <a:bodyPr/>
                    <a:lstStyle/>
                    <a:p>
                      <a:r>
                        <a:rPr lang="en-US" sz="1800" b="1" dirty="0" smtClean="0"/>
                        <a:t>Total Number of ID/DD</a:t>
                      </a:r>
                      <a:r>
                        <a:rPr lang="en-US" sz="1800" b="1" baseline="0" dirty="0" smtClean="0"/>
                        <a:t> Served</a:t>
                      </a:r>
                      <a:endParaRPr lang="en-US" sz="1800" b="1" dirty="0"/>
                    </a:p>
                  </a:txBody>
                  <a:tcPr marL="91444" marR="91444" marT="45709" marB="45709"/>
                </a:tc>
                <a:tc>
                  <a:txBody>
                    <a:bodyPr/>
                    <a:lstStyle/>
                    <a:p>
                      <a:pPr algn="ctr"/>
                      <a:r>
                        <a:rPr lang="en-US" sz="1800" b="1" dirty="0" smtClean="0"/>
                        <a:t>499,849</a:t>
                      </a:r>
                    </a:p>
                  </a:txBody>
                  <a:tcPr marL="91444" marR="91444" marT="45709" marB="45709"/>
                </a:tc>
                <a:tc>
                  <a:txBody>
                    <a:bodyPr/>
                    <a:lstStyle/>
                    <a:p>
                      <a:pPr algn="ctr"/>
                      <a:r>
                        <a:rPr lang="en-US" sz="1800" b="1" dirty="0" smtClean="0"/>
                        <a:t>543,257</a:t>
                      </a:r>
                      <a:endParaRPr lang="en-US" sz="1800" b="1" dirty="0"/>
                    </a:p>
                  </a:txBody>
                  <a:tcPr marL="91444" marR="91444" marT="45709" marB="45709"/>
                </a:tc>
                <a:tc>
                  <a:txBody>
                    <a:bodyPr/>
                    <a:lstStyle/>
                    <a:p>
                      <a:pPr algn="ctr"/>
                      <a:r>
                        <a:rPr lang="en-US" sz="1800" b="1" dirty="0" smtClean="0"/>
                        <a:t>566,188</a:t>
                      </a:r>
                      <a:endParaRPr lang="en-US" sz="1800" b="1" dirty="0"/>
                    </a:p>
                  </a:txBody>
                  <a:tcPr marL="91444" marR="91444" marT="45709" marB="45709"/>
                </a:tc>
              </a:tr>
              <a:tr h="640055">
                <a:tc>
                  <a:txBody>
                    <a:bodyPr/>
                    <a:lstStyle/>
                    <a:p>
                      <a:r>
                        <a:rPr lang="en-US" sz="1800" b="1" dirty="0" smtClean="0"/>
                        <a:t>Total ID/DD</a:t>
                      </a:r>
                      <a:r>
                        <a:rPr lang="en-US" sz="1800" b="1" baseline="0" dirty="0" smtClean="0"/>
                        <a:t> Served in Integrated Employment</a:t>
                      </a:r>
                      <a:endParaRPr lang="en-US" sz="1800" b="1" dirty="0"/>
                    </a:p>
                  </a:txBody>
                  <a:tcPr marL="91444" marR="91444" marT="45709" marB="45709"/>
                </a:tc>
                <a:tc>
                  <a:txBody>
                    <a:bodyPr/>
                    <a:lstStyle/>
                    <a:p>
                      <a:pPr algn="ctr"/>
                      <a:r>
                        <a:rPr lang="en-US" sz="1800" b="1" dirty="0" smtClean="0"/>
                        <a:t>105,449</a:t>
                      </a:r>
                    </a:p>
                    <a:p>
                      <a:pPr algn="ctr"/>
                      <a:r>
                        <a:rPr lang="en-US" sz="1800" b="1" dirty="0" smtClean="0"/>
                        <a:t>(21.1%)</a:t>
                      </a:r>
                      <a:endParaRPr lang="en-US" sz="1800" b="1" dirty="0"/>
                    </a:p>
                  </a:txBody>
                  <a:tcPr marL="91444" marR="91444" marT="45709" marB="45709"/>
                </a:tc>
                <a:tc>
                  <a:txBody>
                    <a:bodyPr/>
                    <a:lstStyle/>
                    <a:p>
                      <a:pPr algn="ctr"/>
                      <a:r>
                        <a:rPr lang="en-US" sz="1800" b="1" dirty="0" smtClean="0"/>
                        <a:t>114,395</a:t>
                      </a:r>
                    </a:p>
                    <a:p>
                      <a:pPr algn="ctr"/>
                      <a:r>
                        <a:rPr lang="en-US" sz="1800" b="1" dirty="0" smtClean="0"/>
                        <a:t>(21.1%)</a:t>
                      </a:r>
                      <a:endParaRPr lang="en-US" sz="1800" b="1" dirty="0"/>
                    </a:p>
                  </a:txBody>
                  <a:tcPr marL="91444" marR="91444" marT="45709" marB="45709"/>
                </a:tc>
                <a:tc>
                  <a:txBody>
                    <a:bodyPr/>
                    <a:lstStyle/>
                    <a:p>
                      <a:pPr algn="ctr"/>
                      <a:r>
                        <a:rPr lang="en-US" sz="1800" b="1" dirty="0" smtClean="0"/>
                        <a:t>113,937</a:t>
                      </a:r>
                    </a:p>
                    <a:p>
                      <a:pPr algn="ctr"/>
                      <a:r>
                        <a:rPr lang="en-US" sz="1800" b="1" dirty="0" smtClean="0"/>
                        <a:t>(20.1%)</a:t>
                      </a:r>
                      <a:endParaRPr lang="en-US" sz="1800" b="1" dirty="0"/>
                    </a:p>
                  </a:txBody>
                  <a:tcPr marL="91444" marR="91444" marT="45709" marB="45709"/>
                </a:tc>
              </a:tr>
              <a:tr h="640055">
                <a:tc>
                  <a:txBody>
                    <a:bodyPr/>
                    <a:lstStyle/>
                    <a:p>
                      <a:r>
                        <a:rPr lang="en-US" sz="1800" b="1" dirty="0" smtClean="0"/>
                        <a:t>Total ID/DD</a:t>
                      </a:r>
                      <a:r>
                        <a:rPr lang="en-US" sz="1800" b="1" baseline="0" dirty="0" smtClean="0"/>
                        <a:t> Served in Facility-Based Employment</a:t>
                      </a:r>
                      <a:endParaRPr lang="en-US" sz="1800" b="1" dirty="0"/>
                    </a:p>
                  </a:txBody>
                  <a:tcPr marL="91444" marR="91444" marT="45709" marB="45709"/>
                </a:tc>
                <a:tc>
                  <a:txBody>
                    <a:bodyPr/>
                    <a:lstStyle/>
                    <a:p>
                      <a:pPr algn="ctr"/>
                      <a:r>
                        <a:rPr lang="en-US" sz="1800" b="1" dirty="0" smtClean="0"/>
                        <a:t>28.8%</a:t>
                      </a:r>
                      <a:endParaRPr lang="en-US" sz="1800" b="1" dirty="0"/>
                    </a:p>
                  </a:txBody>
                  <a:tcPr marL="91444" marR="91444" marT="45709" marB="45709"/>
                </a:tc>
                <a:tc>
                  <a:txBody>
                    <a:bodyPr/>
                    <a:lstStyle/>
                    <a:p>
                      <a:pPr algn="ctr"/>
                      <a:r>
                        <a:rPr lang="en-US" sz="1800" b="1" dirty="0" smtClean="0"/>
                        <a:t>27.1%</a:t>
                      </a:r>
                      <a:endParaRPr lang="en-US" sz="1800" b="1" dirty="0"/>
                    </a:p>
                  </a:txBody>
                  <a:tcPr marL="91444" marR="91444" marT="45709" marB="45709"/>
                </a:tc>
                <a:tc>
                  <a:txBody>
                    <a:bodyPr/>
                    <a:lstStyle/>
                    <a:p>
                      <a:pPr algn="ctr"/>
                      <a:r>
                        <a:rPr lang="en-US" sz="1800" b="1" dirty="0" smtClean="0"/>
                        <a:t>26.6%</a:t>
                      </a:r>
                      <a:endParaRPr lang="en-US" sz="1800" b="1" dirty="0"/>
                    </a:p>
                  </a:txBody>
                  <a:tcPr marL="91444" marR="91444" marT="45709" marB="45709"/>
                </a:tc>
              </a:tr>
              <a:tr h="640055">
                <a:tc>
                  <a:txBody>
                    <a:bodyPr/>
                    <a:lstStyle/>
                    <a:p>
                      <a:r>
                        <a:rPr lang="en-US" sz="1800" b="1" dirty="0" smtClean="0"/>
                        <a:t>Total ID/DD</a:t>
                      </a:r>
                      <a:r>
                        <a:rPr lang="en-US" sz="1800" b="1" baseline="0" dirty="0" smtClean="0"/>
                        <a:t> Served in Segregated Non-Work</a:t>
                      </a:r>
                      <a:endParaRPr lang="en-US" sz="1800" b="1" dirty="0"/>
                    </a:p>
                  </a:txBody>
                  <a:tcPr marL="91444" marR="91444" marT="45709" marB="45709"/>
                </a:tc>
                <a:tc>
                  <a:txBody>
                    <a:bodyPr/>
                    <a:lstStyle/>
                    <a:p>
                      <a:pPr algn="ctr"/>
                      <a:r>
                        <a:rPr lang="en-US" sz="1800" b="1" dirty="0" smtClean="0"/>
                        <a:t>34.4%</a:t>
                      </a:r>
                      <a:endParaRPr lang="en-US" sz="1800" b="1" dirty="0"/>
                    </a:p>
                  </a:txBody>
                  <a:tcPr marL="91444" marR="91444" marT="45709" marB="45709"/>
                </a:tc>
                <a:tc>
                  <a:txBody>
                    <a:bodyPr/>
                    <a:lstStyle/>
                    <a:p>
                      <a:pPr algn="ctr"/>
                      <a:r>
                        <a:rPr lang="en-US" sz="1800" b="1" dirty="0" smtClean="0"/>
                        <a:t>34.6%</a:t>
                      </a:r>
                      <a:endParaRPr lang="en-US" sz="1800" b="1" dirty="0"/>
                    </a:p>
                  </a:txBody>
                  <a:tcPr marL="91444" marR="91444" marT="45709" marB="45709"/>
                </a:tc>
                <a:tc>
                  <a:txBody>
                    <a:bodyPr/>
                    <a:lstStyle/>
                    <a:p>
                      <a:pPr algn="ctr"/>
                      <a:r>
                        <a:rPr lang="en-US" sz="1800" b="1" dirty="0" smtClean="0"/>
                        <a:t>37.5%</a:t>
                      </a:r>
                      <a:endParaRPr lang="en-US" sz="1800" b="1" dirty="0"/>
                    </a:p>
                  </a:txBody>
                  <a:tcPr marL="91444" marR="91444" marT="45709" marB="45709"/>
                </a:tc>
              </a:tr>
              <a:tr h="640055">
                <a:tc>
                  <a:txBody>
                    <a:bodyPr/>
                    <a:lstStyle/>
                    <a:p>
                      <a:r>
                        <a:rPr lang="en-US" sz="1800" b="1" dirty="0" smtClean="0"/>
                        <a:t>Total ID/DD</a:t>
                      </a:r>
                      <a:r>
                        <a:rPr lang="en-US" sz="1800" b="1" baseline="0" dirty="0" smtClean="0"/>
                        <a:t> Served in Community-based Non-Work</a:t>
                      </a:r>
                      <a:endParaRPr lang="en-US" sz="1800" b="1" dirty="0"/>
                    </a:p>
                  </a:txBody>
                  <a:tcPr marL="91444" marR="91444" marT="45709" marB="45709"/>
                </a:tc>
                <a:tc>
                  <a:txBody>
                    <a:bodyPr/>
                    <a:lstStyle/>
                    <a:p>
                      <a:pPr algn="ctr"/>
                      <a:r>
                        <a:rPr lang="en-US" sz="1800" b="1" dirty="0" smtClean="0"/>
                        <a:t>33.6%</a:t>
                      </a:r>
                      <a:endParaRPr lang="en-US" sz="1800" b="1" dirty="0"/>
                    </a:p>
                  </a:txBody>
                  <a:tcPr marL="91444" marR="91444" marT="45709" marB="45709"/>
                </a:tc>
                <a:tc>
                  <a:txBody>
                    <a:bodyPr/>
                    <a:lstStyle/>
                    <a:p>
                      <a:pPr algn="ctr"/>
                      <a:r>
                        <a:rPr lang="en-US" sz="1800" b="1" dirty="0" smtClean="0"/>
                        <a:t>44.4%</a:t>
                      </a:r>
                      <a:endParaRPr lang="en-US" sz="1800" b="1" dirty="0"/>
                    </a:p>
                  </a:txBody>
                  <a:tcPr marL="91444" marR="91444" marT="45709" marB="45709"/>
                </a:tc>
                <a:tc>
                  <a:txBody>
                    <a:bodyPr/>
                    <a:lstStyle/>
                    <a:p>
                      <a:pPr algn="ctr"/>
                      <a:r>
                        <a:rPr lang="en-US" sz="1800" b="1" dirty="0" smtClean="0"/>
                        <a:t>46.7%</a:t>
                      </a:r>
                      <a:endParaRPr lang="en-US" sz="1800" b="1" dirty="0"/>
                    </a:p>
                  </a:txBody>
                  <a:tcPr marL="91444" marR="91444" marT="45709" marB="45709"/>
                </a:tc>
              </a:tr>
              <a:tr h="365736">
                <a:tc>
                  <a:txBody>
                    <a:bodyPr/>
                    <a:lstStyle/>
                    <a:p>
                      <a:r>
                        <a:rPr lang="en-US" sz="1800" b="1" dirty="0" smtClean="0"/>
                        <a:t>Total ID/DD</a:t>
                      </a:r>
                      <a:r>
                        <a:rPr lang="en-US" sz="1800" b="1" baseline="0" dirty="0" smtClean="0"/>
                        <a:t> Served in Both Settings</a:t>
                      </a:r>
                      <a:endParaRPr lang="en-US" sz="1800" b="1" dirty="0"/>
                    </a:p>
                  </a:txBody>
                  <a:tcPr marL="91444" marR="91444" marT="45709" marB="45709"/>
                </a:tc>
                <a:tc>
                  <a:txBody>
                    <a:bodyPr/>
                    <a:lstStyle/>
                    <a:p>
                      <a:pPr algn="ctr"/>
                      <a:r>
                        <a:rPr lang="en-US" sz="1800" b="1" dirty="0" smtClean="0"/>
                        <a:t>83.6%</a:t>
                      </a:r>
                      <a:endParaRPr lang="en-US" sz="1800" b="1" dirty="0"/>
                    </a:p>
                  </a:txBody>
                  <a:tcPr marL="91444" marR="91444" marT="45709" marB="45709"/>
                </a:tc>
                <a:tc>
                  <a:txBody>
                    <a:bodyPr/>
                    <a:lstStyle/>
                    <a:p>
                      <a:pPr algn="ctr"/>
                      <a:r>
                        <a:rPr lang="en-US" sz="1800" b="1" dirty="0" smtClean="0"/>
                        <a:t>85.3%</a:t>
                      </a:r>
                      <a:endParaRPr lang="en-US" sz="1800" b="1" dirty="0"/>
                    </a:p>
                  </a:txBody>
                  <a:tcPr marL="91444" marR="91444" marT="45709" marB="45709"/>
                </a:tc>
                <a:tc>
                  <a:txBody>
                    <a:bodyPr/>
                    <a:lstStyle/>
                    <a:p>
                      <a:pPr algn="ctr"/>
                      <a:r>
                        <a:rPr lang="en-US" sz="1800" b="1" dirty="0" smtClean="0"/>
                        <a:t>84.9%</a:t>
                      </a:r>
                      <a:endParaRPr lang="en-US" sz="1800" b="1" dirty="0"/>
                    </a:p>
                  </a:txBody>
                  <a:tcPr marL="91444" marR="91444" marT="45709" marB="45709"/>
                </a:tc>
              </a:tr>
              <a:tr h="762476">
                <a:tc>
                  <a:txBody>
                    <a:bodyPr/>
                    <a:lstStyle/>
                    <a:p>
                      <a:r>
                        <a:rPr lang="en-US" sz="1800" b="1" dirty="0" smtClean="0"/>
                        <a:t>Waiting List</a:t>
                      </a:r>
                      <a:r>
                        <a:rPr lang="en-US" sz="1800" b="1" baseline="0" dirty="0" smtClean="0"/>
                        <a:t> for Day or Employment Services</a:t>
                      </a:r>
                      <a:endParaRPr lang="en-US" sz="1800" b="1" dirty="0"/>
                    </a:p>
                  </a:txBody>
                  <a:tcPr marL="91444" marR="91444" marT="45709" marB="45709"/>
                </a:tc>
                <a:tc>
                  <a:txBody>
                    <a:bodyPr/>
                    <a:lstStyle/>
                    <a:p>
                      <a:pPr algn="ctr"/>
                      <a:r>
                        <a:rPr lang="en-US" sz="1800" b="1" dirty="0" smtClean="0"/>
                        <a:t>35,739</a:t>
                      </a:r>
                      <a:endParaRPr lang="en-US" sz="1800" b="1" dirty="0"/>
                    </a:p>
                  </a:txBody>
                  <a:tcPr marL="91444" marR="91444" marT="45709" marB="45709"/>
                </a:tc>
                <a:tc>
                  <a:txBody>
                    <a:bodyPr/>
                    <a:lstStyle/>
                    <a:p>
                      <a:pPr algn="ctr"/>
                      <a:r>
                        <a:rPr lang="en-US" sz="1800" b="1" dirty="0" smtClean="0"/>
                        <a:t>28,345</a:t>
                      </a:r>
                      <a:endParaRPr lang="en-US" sz="1800" b="1" dirty="0"/>
                    </a:p>
                  </a:txBody>
                  <a:tcPr marL="91444" marR="91444" marT="45709" marB="45709"/>
                </a:tc>
                <a:tc>
                  <a:txBody>
                    <a:bodyPr/>
                    <a:lstStyle/>
                    <a:p>
                      <a:pPr algn="ctr"/>
                      <a:r>
                        <a:rPr lang="en-US" sz="1800" b="1" dirty="0" smtClean="0"/>
                        <a:t>47,046</a:t>
                      </a:r>
                      <a:endParaRPr lang="en-US" sz="1800" b="1" dirty="0"/>
                    </a:p>
                  </a:txBody>
                  <a:tcPr marL="91444" marR="91444" marT="45709" marB="45709"/>
                </a:tc>
              </a:tr>
            </a:tbl>
          </a:graphicData>
        </a:graphic>
      </p:graphicFrame>
      <p:sp>
        <p:nvSpPr>
          <p:cNvPr id="5171" name="TextBox 1"/>
          <p:cNvSpPr txBox="1">
            <a:spLocks noChangeArrowheads="1"/>
          </p:cNvSpPr>
          <p:nvPr/>
        </p:nvSpPr>
        <p:spPr bwMode="auto">
          <a:xfrm>
            <a:off x="3657600" y="5867400"/>
            <a:ext cx="4708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a:t>Source:  ICI State Data Report, 2011</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381000"/>
            <a:ext cx="7848600" cy="1295400"/>
          </a:xfrm>
        </p:spPr>
        <p:txBody>
          <a:bodyPr/>
          <a:lstStyle/>
          <a:p>
            <a:r>
              <a:rPr lang="en-US" altLang="en-US" sz="3200" i="1" dirty="0" smtClean="0"/>
              <a:t>How are We Faring Nationally?</a:t>
            </a:r>
            <a:r>
              <a:rPr lang="en-US" altLang="en-US" sz="3200" dirty="0" smtClean="0"/>
              <a:t/>
            </a:r>
            <a:br>
              <a:rPr lang="en-US" altLang="en-US" sz="3200" dirty="0" smtClean="0"/>
            </a:br>
            <a:r>
              <a:rPr lang="en-US" altLang="en-US" sz="3200" dirty="0" smtClean="0"/>
              <a:t>I/DD in Integrated </a:t>
            </a:r>
            <a:r>
              <a:rPr lang="en-US" altLang="en-US" sz="3200" dirty="0" smtClean="0"/>
              <a:t>Employment Continued</a:t>
            </a:r>
            <a:endParaRPr lang="en-US" altLang="en-US" sz="3200" dirty="0" smtClean="0"/>
          </a:p>
        </p:txBody>
      </p:sp>
      <p:graphicFrame>
        <p:nvGraphicFramePr>
          <p:cNvPr id="6" name="Table 5" descr="Column Headings: Metric; 2001, 2007 and 2011&#10;&#10;Total Nmber of ID/DD Served: 169,511, 188,965, 211,674&#10;Total ID/DD Served in Integrated Employment: 42,445 (25%); 43,483 (23%); 52,759 (24.9%)&#10;Total ID/DD Served in Facility-Based Employment: 57,069 (33.7%); 51,647 (27.3%); 54,775 (25.9%)&#10;Total ID/DD Served in Non-Work Services: 74,812 (44.1%); 95,628 (50.6%); 126,366 (59.7%)&#10;&#10;" title="Table: How are we Faring Nationally? I/DD in Integrated Employment"/>
          <p:cNvGraphicFramePr>
            <a:graphicFrameLocks noGrp="1"/>
          </p:cNvGraphicFramePr>
          <p:nvPr>
            <p:extLst>
              <p:ext uri="{D42A27DB-BD31-4B8C-83A1-F6EECF244321}">
                <p14:modId xmlns:p14="http://schemas.microsoft.com/office/powerpoint/2010/main" val="3407600184"/>
              </p:ext>
            </p:extLst>
          </p:nvPr>
        </p:nvGraphicFramePr>
        <p:xfrm>
          <a:off x="152400" y="1981200"/>
          <a:ext cx="8686800" cy="3429001"/>
        </p:xfrm>
        <a:graphic>
          <a:graphicData uri="http://schemas.openxmlformats.org/drawingml/2006/table">
            <a:tbl>
              <a:tblPr firstRow="1" bandRow="1">
                <a:tableStyleId>{5C22544A-7EE6-4342-B048-85BDC9FD1C3A}</a:tableStyleId>
              </a:tblPr>
              <a:tblGrid>
                <a:gridCol w="4528663"/>
                <a:gridCol w="1344876"/>
                <a:gridCol w="1344876"/>
                <a:gridCol w="1468385"/>
              </a:tblGrid>
              <a:tr h="512510">
                <a:tc>
                  <a:txBody>
                    <a:bodyPr/>
                    <a:lstStyle/>
                    <a:p>
                      <a:r>
                        <a:rPr lang="en-US" sz="1800" b="1" dirty="0" smtClean="0">
                          <a:solidFill>
                            <a:schemeClr val="tx1"/>
                          </a:solidFill>
                          <a:latin typeface="Calibri" pitchFamily="34" charset="0"/>
                        </a:rPr>
                        <a:t>METRIC</a:t>
                      </a:r>
                      <a:endParaRPr lang="en-US" sz="1800" b="1" dirty="0">
                        <a:solidFill>
                          <a:schemeClr val="tx1"/>
                        </a:solidFill>
                        <a:latin typeface="Calibri" pitchFamily="34" charset="0"/>
                      </a:endParaRPr>
                    </a:p>
                  </a:txBody>
                  <a:tcPr marL="91444" marR="91444" marT="45703" marB="45703"/>
                </a:tc>
                <a:tc>
                  <a:txBody>
                    <a:bodyPr/>
                    <a:lstStyle/>
                    <a:p>
                      <a:pPr algn="ctr"/>
                      <a:r>
                        <a:rPr lang="en-US" sz="1800" b="1" dirty="0" smtClean="0">
                          <a:solidFill>
                            <a:schemeClr val="tx1"/>
                          </a:solidFill>
                          <a:latin typeface="Calibri" pitchFamily="34" charset="0"/>
                        </a:rPr>
                        <a:t>2001</a:t>
                      </a:r>
                      <a:endParaRPr lang="en-US" sz="1800" b="1" dirty="0">
                        <a:solidFill>
                          <a:schemeClr val="tx1"/>
                        </a:solidFill>
                        <a:latin typeface="Calibri" pitchFamily="34" charset="0"/>
                      </a:endParaRPr>
                    </a:p>
                  </a:txBody>
                  <a:tcPr marL="91444" marR="91444" marT="45703" marB="45703"/>
                </a:tc>
                <a:tc>
                  <a:txBody>
                    <a:bodyPr/>
                    <a:lstStyle/>
                    <a:p>
                      <a:pPr algn="ctr"/>
                      <a:r>
                        <a:rPr lang="en-US" sz="1800" b="1" dirty="0" smtClean="0">
                          <a:solidFill>
                            <a:schemeClr val="tx1"/>
                          </a:solidFill>
                          <a:latin typeface="Calibri" pitchFamily="34" charset="0"/>
                        </a:rPr>
                        <a:t>2007</a:t>
                      </a:r>
                      <a:endParaRPr lang="en-US" sz="1800" b="1" dirty="0">
                        <a:solidFill>
                          <a:schemeClr val="tx1"/>
                        </a:solidFill>
                        <a:latin typeface="Calibri" pitchFamily="34" charset="0"/>
                      </a:endParaRPr>
                    </a:p>
                  </a:txBody>
                  <a:tcPr marL="91444" marR="91444" marT="45703" marB="45703"/>
                </a:tc>
                <a:tc>
                  <a:txBody>
                    <a:bodyPr/>
                    <a:lstStyle/>
                    <a:p>
                      <a:pPr algn="ctr"/>
                      <a:r>
                        <a:rPr lang="en-US" sz="1800" b="1" dirty="0" smtClean="0">
                          <a:solidFill>
                            <a:schemeClr val="tx1"/>
                          </a:solidFill>
                          <a:latin typeface="Calibri" pitchFamily="34" charset="0"/>
                        </a:rPr>
                        <a:t>2011</a:t>
                      </a:r>
                      <a:endParaRPr lang="en-US" sz="1800" b="1" dirty="0">
                        <a:solidFill>
                          <a:schemeClr val="tx1"/>
                        </a:solidFill>
                        <a:latin typeface="Calibri" pitchFamily="34" charset="0"/>
                      </a:endParaRPr>
                    </a:p>
                  </a:txBody>
                  <a:tcPr marL="91444" marR="91444" marT="45703" marB="45703"/>
                </a:tc>
              </a:tr>
              <a:tr h="467350">
                <a:tc>
                  <a:txBody>
                    <a:bodyPr/>
                    <a:lstStyle/>
                    <a:p>
                      <a:r>
                        <a:rPr lang="en-US" sz="1800" b="1" dirty="0" smtClean="0">
                          <a:latin typeface="Calibri" pitchFamily="34" charset="0"/>
                        </a:rPr>
                        <a:t>Total Number of ID/DD</a:t>
                      </a:r>
                      <a:r>
                        <a:rPr lang="en-US" sz="1800" b="1" baseline="0" dirty="0" smtClean="0">
                          <a:latin typeface="Calibri" pitchFamily="34" charset="0"/>
                        </a:rPr>
                        <a:t> Served</a:t>
                      </a:r>
                      <a:endParaRPr lang="en-US" sz="1800" b="1" dirty="0">
                        <a:latin typeface="Calibri" pitchFamily="34" charset="0"/>
                      </a:endParaRPr>
                    </a:p>
                  </a:txBody>
                  <a:tcPr marL="91444" marR="91444" marT="45703" marB="45703"/>
                </a:tc>
                <a:tc>
                  <a:txBody>
                    <a:bodyPr/>
                    <a:lstStyle/>
                    <a:p>
                      <a:pPr algn="ctr"/>
                      <a:r>
                        <a:rPr lang="en-US" sz="1800" b="1" dirty="0" smtClean="0">
                          <a:latin typeface="Calibri" pitchFamily="34" charset="0"/>
                        </a:rPr>
                        <a:t>169,511</a:t>
                      </a:r>
                    </a:p>
                  </a:txBody>
                  <a:tcPr marL="91444" marR="91444" marT="45703" marB="45703"/>
                </a:tc>
                <a:tc>
                  <a:txBody>
                    <a:bodyPr/>
                    <a:lstStyle/>
                    <a:p>
                      <a:pPr algn="ctr"/>
                      <a:r>
                        <a:rPr lang="en-US" sz="1800" b="1" dirty="0" smtClean="0">
                          <a:latin typeface="Calibri" pitchFamily="34" charset="0"/>
                        </a:rPr>
                        <a:t>188,965</a:t>
                      </a:r>
                      <a:endParaRPr lang="en-US" sz="1800" b="1" dirty="0">
                        <a:latin typeface="Calibri" pitchFamily="34" charset="0"/>
                      </a:endParaRPr>
                    </a:p>
                  </a:txBody>
                  <a:tcPr marL="91444" marR="91444" marT="45703" marB="45703"/>
                </a:tc>
                <a:tc>
                  <a:txBody>
                    <a:bodyPr/>
                    <a:lstStyle/>
                    <a:p>
                      <a:pPr algn="ctr"/>
                      <a:r>
                        <a:rPr lang="en-US" sz="1800" b="1" dirty="0" smtClean="0">
                          <a:latin typeface="Calibri" pitchFamily="34" charset="0"/>
                        </a:rPr>
                        <a:t>211,674</a:t>
                      </a:r>
                      <a:endParaRPr lang="en-US" sz="1800" b="1" dirty="0">
                        <a:latin typeface="Calibri" pitchFamily="34" charset="0"/>
                      </a:endParaRPr>
                    </a:p>
                  </a:txBody>
                  <a:tcPr marL="91444" marR="91444" marT="45703" marB="45703"/>
                </a:tc>
              </a:tr>
              <a:tr h="800058">
                <a:tc>
                  <a:txBody>
                    <a:bodyPr/>
                    <a:lstStyle/>
                    <a:p>
                      <a:r>
                        <a:rPr lang="en-US" sz="1800" b="1" dirty="0" smtClean="0">
                          <a:latin typeface="Calibri" pitchFamily="34" charset="0"/>
                        </a:rPr>
                        <a:t>Total ID/DD</a:t>
                      </a:r>
                      <a:r>
                        <a:rPr lang="en-US" sz="1800" b="1" baseline="0" dirty="0" smtClean="0">
                          <a:latin typeface="Calibri" pitchFamily="34" charset="0"/>
                        </a:rPr>
                        <a:t> Served in Integrated Employment</a:t>
                      </a:r>
                      <a:endParaRPr lang="en-US" sz="1800" b="1" dirty="0">
                        <a:latin typeface="Calibri" pitchFamily="34" charset="0"/>
                      </a:endParaRPr>
                    </a:p>
                  </a:txBody>
                  <a:tcPr marL="91444" marR="91444" marT="45703" marB="45703"/>
                </a:tc>
                <a:tc>
                  <a:txBody>
                    <a:bodyPr/>
                    <a:lstStyle/>
                    <a:p>
                      <a:pPr algn="ctr"/>
                      <a:r>
                        <a:rPr lang="en-US" sz="1800" b="1" dirty="0" smtClean="0">
                          <a:latin typeface="Calibri" pitchFamily="34" charset="0"/>
                        </a:rPr>
                        <a:t>42,445</a:t>
                      </a:r>
                    </a:p>
                    <a:p>
                      <a:pPr algn="ctr"/>
                      <a:r>
                        <a:rPr lang="en-US" sz="1800" b="1" dirty="0" smtClean="0">
                          <a:solidFill>
                            <a:srgbClr val="0070C0"/>
                          </a:solidFill>
                          <a:latin typeface="Calibri" pitchFamily="34" charset="0"/>
                        </a:rPr>
                        <a:t>25.0%</a:t>
                      </a:r>
                      <a:endParaRPr lang="en-US" sz="1800" b="1" dirty="0">
                        <a:solidFill>
                          <a:srgbClr val="0070C0"/>
                        </a:solidFill>
                        <a:latin typeface="Calibri" pitchFamily="34" charset="0"/>
                      </a:endParaRPr>
                    </a:p>
                  </a:txBody>
                  <a:tcPr marL="91444" marR="91444" marT="45703" marB="45703"/>
                </a:tc>
                <a:tc>
                  <a:txBody>
                    <a:bodyPr/>
                    <a:lstStyle/>
                    <a:p>
                      <a:pPr algn="ctr"/>
                      <a:r>
                        <a:rPr lang="en-US" sz="1800" b="1" dirty="0" smtClean="0">
                          <a:latin typeface="Calibri" pitchFamily="34" charset="0"/>
                        </a:rPr>
                        <a:t>43,483</a:t>
                      </a:r>
                    </a:p>
                    <a:p>
                      <a:pPr algn="ctr"/>
                      <a:r>
                        <a:rPr lang="en-US" sz="1800" b="1" dirty="0" smtClean="0">
                          <a:solidFill>
                            <a:srgbClr val="0070C0"/>
                          </a:solidFill>
                          <a:latin typeface="Calibri" pitchFamily="34" charset="0"/>
                        </a:rPr>
                        <a:t>23.0%</a:t>
                      </a:r>
                      <a:endParaRPr lang="en-US" sz="1800" b="1" dirty="0">
                        <a:solidFill>
                          <a:srgbClr val="0070C0"/>
                        </a:solidFill>
                        <a:latin typeface="Calibri" pitchFamily="34" charset="0"/>
                      </a:endParaRPr>
                    </a:p>
                  </a:txBody>
                  <a:tcPr marL="91444" marR="91444" marT="45703" marB="45703"/>
                </a:tc>
                <a:tc>
                  <a:txBody>
                    <a:bodyPr/>
                    <a:lstStyle/>
                    <a:p>
                      <a:pPr algn="ctr"/>
                      <a:r>
                        <a:rPr lang="en-US" sz="1800" b="1" dirty="0" smtClean="0">
                          <a:latin typeface="Calibri" pitchFamily="34" charset="0"/>
                        </a:rPr>
                        <a:t>52,759</a:t>
                      </a:r>
                    </a:p>
                    <a:p>
                      <a:pPr algn="ctr"/>
                      <a:r>
                        <a:rPr lang="en-US" sz="1800" b="1" dirty="0" smtClean="0">
                          <a:solidFill>
                            <a:srgbClr val="0070C0"/>
                          </a:solidFill>
                          <a:latin typeface="Calibri" pitchFamily="34" charset="0"/>
                        </a:rPr>
                        <a:t>24.9%</a:t>
                      </a:r>
                      <a:endParaRPr lang="en-US" sz="1800" b="1" dirty="0">
                        <a:solidFill>
                          <a:srgbClr val="0070C0"/>
                        </a:solidFill>
                        <a:latin typeface="Calibri" pitchFamily="34" charset="0"/>
                      </a:endParaRPr>
                    </a:p>
                  </a:txBody>
                  <a:tcPr marL="91444" marR="91444" marT="45703" marB="45703"/>
                </a:tc>
              </a:tr>
              <a:tr h="800058">
                <a:tc>
                  <a:txBody>
                    <a:bodyPr/>
                    <a:lstStyle/>
                    <a:p>
                      <a:r>
                        <a:rPr lang="en-US" sz="1800" b="1" dirty="0" smtClean="0">
                          <a:latin typeface="Calibri" pitchFamily="34" charset="0"/>
                        </a:rPr>
                        <a:t>Total ID/DD</a:t>
                      </a:r>
                      <a:r>
                        <a:rPr lang="en-US" sz="1800" b="1" baseline="0" dirty="0" smtClean="0">
                          <a:latin typeface="Calibri" pitchFamily="34" charset="0"/>
                        </a:rPr>
                        <a:t> Served in Facility-Based Employment</a:t>
                      </a:r>
                      <a:endParaRPr lang="en-US" sz="1800" b="1" dirty="0">
                        <a:latin typeface="Calibri" pitchFamily="34" charset="0"/>
                      </a:endParaRPr>
                    </a:p>
                  </a:txBody>
                  <a:tcPr marL="91444" marR="91444" marT="45703" marB="45703"/>
                </a:tc>
                <a:tc>
                  <a:txBody>
                    <a:bodyPr/>
                    <a:lstStyle/>
                    <a:p>
                      <a:pPr algn="ctr"/>
                      <a:r>
                        <a:rPr lang="en-US" sz="1800" b="1" dirty="0" smtClean="0">
                          <a:latin typeface="Calibri" pitchFamily="34" charset="0"/>
                        </a:rPr>
                        <a:t>57,069</a:t>
                      </a:r>
                    </a:p>
                    <a:p>
                      <a:pPr algn="ctr"/>
                      <a:r>
                        <a:rPr lang="en-US" sz="1800" b="1" dirty="0" smtClean="0">
                          <a:solidFill>
                            <a:srgbClr val="0070C0"/>
                          </a:solidFill>
                          <a:latin typeface="Calibri" pitchFamily="34" charset="0"/>
                        </a:rPr>
                        <a:t>33.7%</a:t>
                      </a:r>
                      <a:endParaRPr lang="en-US" sz="1800" b="1" dirty="0">
                        <a:solidFill>
                          <a:srgbClr val="0070C0"/>
                        </a:solidFill>
                        <a:latin typeface="Calibri" pitchFamily="34" charset="0"/>
                      </a:endParaRPr>
                    </a:p>
                  </a:txBody>
                  <a:tcPr marL="91444" marR="91444" marT="45703" marB="45703"/>
                </a:tc>
                <a:tc>
                  <a:txBody>
                    <a:bodyPr/>
                    <a:lstStyle/>
                    <a:p>
                      <a:pPr algn="ctr"/>
                      <a:r>
                        <a:rPr lang="en-US" sz="1800" b="1" dirty="0" smtClean="0">
                          <a:latin typeface="Calibri" pitchFamily="34" charset="0"/>
                        </a:rPr>
                        <a:t>51,647</a:t>
                      </a:r>
                    </a:p>
                    <a:p>
                      <a:pPr algn="ctr"/>
                      <a:r>
                        <a:rPr lang="en-US" sz="1800" b="1" dirty="0" smtClean="0">
                          <a:solidFill>
                            <a:srgbClr val="0070C0"/>
                          </a:solidFill>
                          <a:latin typeface="Calibri" pitchFamily="34" charset="0"/>
                        </a:rPr>
                        <a:t>27.3%</a:t>
                      </a:r>
                      <a:endParaRPr lang="en-US" sz="1800" b="1" dirty="0">
                        <a:solidFill>
                          <a:srgbClr val="0070C0"/>
                        </a:solidFill>
                        <a:latin typeface="Calibri" pitchFamily="34" charset="0"/>
                      </a:endParaRPr>
                    </a:p>
                  </a:txBody>
                  <a:tcPr marL="91444" marR="91444" marT="45703" marB="45703"/>
                </a:tc>
                <a:tc>
                  <a:txBody>
                    <a:bodyPr/>
                    <a:lstStyle/>
                    <a:p>
                      <a:pPr algn="ctr"/>
                      <a:r>
                        <a:rPr lang="en-US" sz="1800" b="1" dirty="0" smtClean="0">
                          <a:latin typeface="Calibri" pitchFamily="34" charset="0"/>
                        </a:rPr>
                        <a:t>54,775</a:t>
                      </a:r>
                    </a:p>
                    <a:p>
                      <a:pPr algn="ctr"/>
                      <a:r>
                        <a:rPr lang="en-US" sz="1800" b="1" dirty="0" smtClean="0">
                          <a:solidFill>
                            <a:srgbClr val="0070C0"/>
                          </a:solidFill>
                          <a:latin typeface="Calibri" pitchFamily="34" charset="0"/>
                        </a:rPr>
                        <a:t>25.9%</a:t>
                      </a:r>
                      <a:endParaRPr lang="en-US" sz="1800" b="1" dirty="0">
                        <a:solidFill>
                          <a:srgbClr val="0070C0"/>
                        </a:solidFill>
                        <a:latin typeface="Calibri" pitchFamily="34" charset="0"/>
                      </a:endParaRPr>
                    </a:p>
                  </a:txBody>
                  <a:tcPr marL="91444" marR="91444" marT="45703" marB="45703"/>
                </a:tc>
              </a:tr>
              <a:tr h="849025">
                <a:tc>
                  <a:txBody>
                    <a:bodyPr/>
                    <a:lstStyle/>
                    <a:p>
                      <a:r>
                        <a:rPr lang="en-US" sz="1800" b="1" dirty="0" smtClean="0">
                          <a:latin typeface="Calibri" pitchFamily="34" charset="0"/>
                        </a:rPr>
                        <a:t>Total</a:t>
                      </a:r>
                      <a:r>
                        <a:rPr lang="en-US" sz="1800" b="1" baseline="0" dirty="0" smtClean="0">
                          <a:latin typeface="Calibri" pitchFamily="34" charset="0"/>
                        </a:rPr>
                        <a:t> ID/DD Served in Non-Work Services</a:t>
                      </a:r>
                      <a:endParaRPr lang="en-US" sz="1800" b="1" dirty="0">
                        <a:latin typeface="Calibri" pitchFamily="34" charset="0"/>
                      </a:endParaRPr>
                    </a:p>
                  </a:txBody>
                  <a:tcPr marL="91444" marR="91444" marT="45703" marB="45703"/>
                </a:tc>
                <a:tc>
                  <a:txBody>
                    <a:bodyPr/>
                    <a:lstStyle/>
                    <a:p>
                      <a:pPr algn="ctr"/>
                      <a:r>
                        <a:rPr lang="en-US" sz="1800" b="1" dirty="0" smtClean="0">
                          <a:latin typeface="Calibri" pitchFamily="34" charset="0"/>
                        </a:rPr>
                        <a:t>74,812</a:t>
                      </a:r>
                    </a:p>
                    <a:p>
                      <a:pPr algn="ctr"/>
                      <a:r>
                        <a:rPr lang="en-US" sz="1800" b="1" dirty="0" smtClean="0">
                          <a:solidFill>
                            <a:srgbClr val="0070C0"/>
                          </a:solidFill>
                          <a:latin typeface="Calibri" pitchFamily="34" charset="0"/>
                        </a:rPr>
                        <a:t>44.1%</a:t>
                      </a:r>
                      <a:endParaRPr lang="en-US" sz="1800" b="1" dirty="0">
                        <a:solidFill>
                          <a:srgbClr val="0070C0"/>
                        </a:solidFill>
                        <a:latin typeface="Calibri" pitchFamily="34" charset="0"/>
                      </a:endParaRPr>
                    </a:p>
                  </a:txBody>
                  <a:tcPr marL="91444" marR="91444" marT="45703" marB="45703"/>
                </a:tc>
                <a:tc>
                  <a:txBody>
                    <a:bodyPr/>
                    <a:lstStyle/>
                    <a:p>
                      <a:pPr algn="ctr"/>
                      <a:r>
                        <a:rPr lang="en-US" sz="1800" b="1" dirty="0" smtClean="0">
                          <a:latin typeface="Calibri" pitchFamily="34" charset="0"/>
                        </a:rPr>
                        <a:t>95,628</a:t>
                      </a:r>
                    </a:p>
                    <a:p>
                      <a:pPr algn="ctr"/>
                      <a:r>
                        <a:rPr lang="en-US" sz="1800" b="1" dirty="0" smtClean="0">
                          <a:solidFill>
                            <a:srgbClr val="0070C0"/>
                          </a:solidFill>
                          <a:latin typeface="Calibri" pitchFamily="34" charset="0"/>
                        </a:rPr>
                        <a:t>50.6%</a:t>
                      </a:r>
                      <a:endParaRPr lang="en-US" sz="1800" b="1" dirty="0">
                        <a:solidFill>
                          <a:srgbClr val="0070C0"/>
                        </a:solidFill>
                        <a:latin typeface="Calibri" pitchFamily="34" charset="0"/>
                      </a:endParaRPr>
                    </a:p>
                  </a:txBody>
                  <a:tcPr marL="91444" marR="91444" marT="45703" marB="45703"/>
                </a:tc>
                <a:tc>
                  <a:txBody>
                    <a:bodyPr/>
                    <a:lstStyle/>
                    <a:p>
                      <a:pPr algn="ctr"/>
                      <a:r>
                        <a:rPr lang="en-US" sz="1800" b="1" dirty="0" smtClean="0">
                          <a:latin typeface="Calibri" pitchFamily="34" charset="0"/>
                        </a:rPr>
                        <a:t>126,366</a:t>
                      </a:r>
                    </a:p>
                    <a:p>
                      <a:pPr algn="ctr"/>
                      <a:r>
                        <a:rPr lang="en-US" sz="1800" b="1" dirty="0" smtClean="0">
                          <a:solidFill>
                            <a:srgbClr val="0070C0"/>
                          </a:solidFill>
                          <a:latin typeface="Calibri" pitchFamily="34" charset="0"/>
                        </a:rPr>
                        <a:t>59.7%</a:t>
                      </a:r>
                      <a:endParaRPr lang="en-US" sz="1800" b="1" dirty="0">
                        <a:solidFill>
                          <a:srgbClr val="0070C0"/>
                        </a:solidFill>
                        <a:latin typeface="Calibri" pitchFamily="34" charset="0"/>
                      </a:endParaRPr>
                    </a:p>
                  </a:txBody>
                  <a:tcPr marL="91444" marR="91444" marT="45703" marB="45703"/>
                </a:tc>
              </a:tr>
            </a:tbl>
          </a:graphicData>
        </a:graphic>
      </p:graphicFrame>
      <p:sp>
        <p:nvSpPr>
          <p:cNvPr id="7204" name="TextBox 1"/>
          <p:cNvSpPr txBox="1">
            <a:spLocks noChangeArrowheads="1"/>
          </p:cNvSpPr>
          <p:nvPr/>
        </p:nvSpPr>
        <p:spPr bwMode="auto">
          <a:xfrm>
            <a:off x="152400" y="6016625"/>
            <a:ext cx="2925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sz="1400" b="1" i="1">
                <a:solidFill>
                  <a:schemeClr val="bg1"/>
                </a:solidFill>
              </a:rPr>
              <a:t>Source:  ICI State Data Report, 2012</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p:txBody>
          <a:bodyPr/>
          <a:lstStyle/>
          <a:p>
            <a:r>
              <a:rPr lang="en-US" altLang="en-US" dirty="0" smtClean="0"/>
              <a:t>Vocational Rehabilitation</a:t>
            </a:r>
            <a:br>
              <a:rPr lang="en-US" altLang="en-US" dirty="0" smtClean="0"/>
            </a:br>
            <a:r>
              <a:rPr lang="en-US" altLang="en-US" dirty="0" smtClean="0"/>
              <a:t>Key Role to Play – But Long Way to Go</a:t>
            </a:r>
          </a:p>
        </p:txBody>
      </p:sp>
      <p:sp>
        <p:nvSpPr>
          <p:cNvPr id="3097" name="Content Placeholder 5"/>
          <p:cNvSpPr>
            <a:spLocks noGrp="1"/>
          </p:cNvSpPr>
          <p:nvPr>
            <p:ph idx="1"/>
          </p:nvPr>
        </p:nvSpPr>
        <p:spPr>
          <a:xfrm>
            <a:off x="533400" y="1676400"/>
            <a:ext cx="7772400" cy="4114800"/>
          </a:xfrm>
        </p:spPr>
        <p:txBody>
          <a:bodyPr/>
          <a:lstStyle/>
          <a:p>
            <a:pPr marL="0" indent="0" algn="ctr">
              <a:buFontTx/>
              <a:buNone/>
            </a:pPr>
            <a:r>
              <a:rPr lang="en-US" altLang="en-US" smtClean="0"/>
              <a:t> </a:t>
            </a:r>
            <a:r>
              <a:rPr lang="en-US" altLang="en-US" sz="3600" b="1" smtClean="0"/>
              <a:t>Is a 30% Success Rate OK?</a:t>
            </a:r>
          </a:p>
        </p:txBody>
      </p:sp>
      <p:graphicFrame>
        <p:nvGraphicFramePr>
          <p:cNvPr id="5" name="Table 4" descr="Column Headers: Closure Type; National I/DD; and National All Populations&#10;&#10;Rows:&#10;Closed Successfully into Competitive Employment: 34%; 30%&#10;Closed Unsuccessfully after IPE and services: 35%; 28%&#10;Closed before IPE or delivery of IPE authorized services: 31%; 42%&#10;" title="Table: Is 30% Success Rate OK?"/>
          <p:cNvGraphicFramePr>
            <a:graphicFrameLocks noGrp="1"/>
          </p:cNvGraphicFramePr>
          <p:nvPr>
            <p:extLst>
              <p:ext uri="{D42A27DB-BD31-4B8C-83A1-F6EECF244321}">
                <p14:modId xmlns:p14="http://schemas.microsoft.com/office/powerpoint/2010/main" val="2619962579"/>
              </p:ext>
            </p:extLst>
          </p:nvPr>
        </p:nvGraphicFramePr>
        <p:xfrm>
          <a:off x="304800" y="2362200"/>
          <a:ext cx="8534400" cy="3484563"/>
        </p:xfrm>
        <a:graphic>
          <a:graphicData uri="http://schemas.openxmlformats.org/drawingml/2006/table">
            <a:tbl>
              <a:tblPr firstRow="1" firstCol="1" bandRow="1">
                <a:tableStyleId>{5C22544A-7EE6-4342-B048-85BDC9FD1C3A}</a:tableStyleId>
              </a:tblPr>
              <a:tblGrid>
                <a:gridCol w="2844800"/>
                <a:gridCol w="2844800"/>
                <a:gridCol w="2844800"/>
              </a:tblGrid>
              <a:tr h="609737">
                <a:tc>
                  <a:txBody>
                    <a:bodyPr/>
                    <a:lstStyle/>
                    <a:p>
                      <a:pPr marL="0" marR="0">
                        <a:spcBef>
                          <a:spcPts val="0"/>
                        </a:spcBef>
                        <a:spcAft>
                          <a:spcPts val="0"/>
                        </a:spcAft>
                      </a:pPr>
                      <a:r>
                        <a:rPr lang="en-US" sz="2000" dirty="0">
                          <a:solidFill>
                            <a:schemeClr val="tx1"/>
                          </a:solidFill>
                          <a:effectLst/>
                        </a:rPr>
                        <a:t>Closure Type</a:t>
                      </a:r>
                      <a:endParaRPr lang="en-US" sz="2000" dirty="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solidFill>
                            <a:schemeClr val="tx1"/>
                          </a:solidFill>
                          <a:effectLst/>
                        </a:rPr>
                        <a:t>National I/DD</a:t>
                      </a:r>
                      <a:endParaRPr lang="en-US" sz="2000" dirty="0">
                        <a:solidFill>
                          <a:schemeClr val="tx1"/>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2000" dirty="0">
                          <a:solidFill>
                            <a:schemeClr val="tx1"/>
                          </a:solidFill>
                          <a:effectLst/>
                        </a:rPr>
                        <a:t>National All Populations</a:t>
                      </a:r>
                      <a:endParaRPr lang="en-US" sz="2000" dirty="0">
                        <a:solidFill>
                          <a:schemeClr val="tx1"/>
                        </a:solidFill>
                        <a:effectLst/>
                        <a:latin typeface="Calibri"/>
                        <a:ea typeface="Calibri"/>
                        <a:cs typeface="Times New Roman"/>
                      </a:endParaRPr>
                    </a:p>
                  </a:txBody>
                  <a:tcPr marL="68580" marR="68580" marT="0" marB="0"/>
                </a:tc>
              </a:tr>
              <a:tr h="980110">
                <a:tc>
                  <a:txBody>
                    <a:bodyPr/>
                    <a:lstStyle/>
                    <a:p>
                      <a:pPr marL="0" marR="0">
                        <a:spcBef>
                          <a:spcPts val="0"/>
                        </a:spcBef>
                        <a:spcAft>
                          <a:spcPts val="0"/>
                        </a:spcAft>
                      </a:pPr>
                      <a:r>
                        <a:rPr lang="en-US" sz="2000" dirty="0">
                          <a:solidFill>
                            <a:schemeClr val="tx1"/>
                          </a:solidFill>
                          <a:effectLst/>
                        </a:rPr>
                        <a:t>Closed Successfully into Competitive Employment</a:t>
                      </a:r>
                      <a:endParaRPr lang="en-US" sz="2000" dirty="0">
                        <a:solidFill>
                          <a:schemeClr val="tx1"/>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34%</a:t>
                      </a:r>
                      <a:endParaRPr lang="en-US" sz="2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dirty="0">
                          <a:solidFill>
                            <a:schemeClr val="tx1"/>
                          </a:solidFill>
                          <a:effectLst/>
                        </a:rPr>
                        <a:t>30%</a:t>
                      </a:r>
                      <a:endParaRPr lang="en-US" sz="2400" dirty="0">
                        <a:solidFill>
                          <a:schemeClr val="tx1"/>
                        </a:solidFill>
                        <a:effectLst/>
                        <a:latin typeface="Calibri"/>
                        <a:ea typeface="Calibri"/>
                        <a:cs typeface="Times New Roman"/>
                      </a:endParaRPr>
                    </a:p>
                  </a:txBody>
                  <a:tcPr marL="68580" marR="68580" marT="0" marB="0" anchor="ctr"/>
                </a:tc>
              </a:tr>
              <a:tr h="914606">
                <a:tc>
                  <a:txBody>
                    <a:bodyPr/>
                    <a:lstStyle/>
                    <a:p>
                      <a:pPr marL="0" marR="0">
                        <a:spcBef>
                          <a:spcPts val="0"/>
                        </a:spcBef>
                        <a:spcAft>
                          <a:spcPts val="0"/>
                        </a:spcAft>
                      </a:pPr>
                      <a:r>
                        <a:rPr lang="en-US" sz="2000" dirty="0">
                          <a:solidFill>
                            <a:schemeClr val="tx1"/>
                          </a:solidFill>
                          <a:effectLst/>
                        </a:rPr>
                        <a:t>Closed Unsuccessfully after IPE and services</a:t>
                      </a:r>
                      <a:endParaRPr lang="en-US" sz="2000" dirty="0">
                        <a:solidFill>
                          <a:schemeClr val="tx1"/>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35%</a:t>
                      </a:r>
                      <a:endParaRPr lang="en-US" sz="2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dirty="0">
                          <a:solidFill>
                            <a:schemeClr val="tx1"/>
                          </a:solidFill>
                          <a:effectLst/>
                        </a:rPr>
                        <a:t>28%</a:t>
                      </a:r>
                      <a:endParaRPr lang="en-US" sz="2400" dirty="0">
                        <a:solidFill>
                          <a:schemeClr val="tx1"/>
                        </a:solidFill>
                        <a:effectLst/>
                        <a:latin typeface="Calibri"/>
                        <a:ea typeface="Calibri"/>
                        <a:cs typeface="Times New Roman"/>
                      </a:endParaRPr>
                    </a:p>
                  </a:txBody>
                  <a:tcPr marL="68580" marR="68580" marT="0" marB="0" anchor="ctr"/>
                </a:tc>
              </a:tr>
              <a:tr h="980110">
                <a:tc>
                  <a:txBody>
                    <a:bodyPr/>
                    <a:lstStyle/>
                    <a:p>
                      <a:pPr marL="0" marR="0">
                        <a:spcBef>
                          <a:spcPts val="0"/>
                        </a:spcBef>
                        <a:spcAft>
                          <a:spcPts val="0"/>
                        </a:spcAft>
                      </a:pPr>
                      <a:r>
                        <a:rPr lang="en-US" sz="2000" dirty="0">
                          <a:solidFill>
                            <a:schemeClr val="tx1"/>
                          </a:solidFill>
                          <a:effectLst/>
                        </a:rPr>
                        <a:t>Closed before IPE or delivery of IPE authorized services</a:t>
                      </a:r>
                      <a:endParaRPr lang="en-US" sz="2000" dirty="0">
                        <a:solidFill>
                          <a:schemeClr val="tx1"/>
                        </a:solidFill>
                        <a:effectLst/>
                        <a:latin typeface="Calibri"/>
                        <a:ea typeface="Calibri"/>
                        <a:cs typeface="Times New Roman"/>
                      </a:endParaRPr>
                    </a:p>
                  </a:txBody>
                  <a:tcPr marL="68580" marR="68580" marT="0" marB="0"/>
                </a:tc>
                <a:tc>
                  <a:txBody>
                    <a:bodyPr/>
                    <a:lstStyle/>
                    <a:p>
                      <a:pPr marL="0" marR="0" algn="ctr">
                        <a:spcBef>
                          <a:spcPts val="0"/>
                        </a:spcBef>
                        <a:spcAft>
                          <a:spcPts val="0"/>
                        </a:spcAft>
                      </a:pPr>
                      <a:r>
                        <a:rPr lang="en-US" sz="2400" dirty="0">
                          <a:solidFill>
                            <a:schemeClr val="tx1"/>
                          </a:solidFill>
                          <a:effectLst/>
                        </a:rPr>
                        <a:t>31%</a:t>
                      </a:r>
                      <a:endParaRPr lang="en-US" sz="2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400" dirty="0">
                          <a:solidFill>
                            <a:schemeClr val="tx1"/>
                          </a:solidFill>
                          <a:effectLst/>
                        </a:rPr>
                        <a:t>42%</a:t>
                      </a:r>
                      <a:endParaRPr lang="en-US" sz="2400" dirty="0">
                        <a:solidFill>
                          <a:schemeClr val="tx1"/>
                        </a:solidFill>
                        <a:effectLst/>
                        <a:latin typeface="Calibri"/>
                        <a:ea typeface="Calibri"/>
                        <a:cs typeface="Times New Roman"/>
                      </a:endParaRPr>
                    </a:p>
                  </a:txBody>
                  <a:tcPr marL="68580" marR="68580" marT="0" marB="0" anchor="ctr"/>
                </a:tc>
              </a:tr>
            </a:tbl>
          </a:graphicData>
        </a:graphic>
      </p:graphicFrame>
      <p:sp>
        <p:nvSpPr>
          <p:cNvPr id="3098" name="TextBox 1"/>
          <p:cNvSpPr txBox="1">
            <a:spLocks noChangeArrowheads="1"/>
          </p:cNvSpPr>
          <p:nvPr/>
        </p:nvSpPr>
        <p:spPr bwMode="auto">
          <a:xfrm>
            <a:off x="76200" y="5867400"/>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US" altLang="en-US" b="1" i="1">
                <a:solidFill>
                  <a:schemeClr val="bg1"/>
                </a:solidFill>
              </a:rPr>
              <a:t>Also, what is the Role of the Larger Workforce Investment System?</a:t>
            </a:r>
          </a:p>
        </p:txBody>
      </p:sp>
    </p:spTree>
    <p:extLst>
      <p:ext uri="{BB962C8B-B14F-4D97-AF65-F5344CB8AC3E}">
        <p14:creationId xmlns:p14="http://schemas.microsoft.com/office/powerpoint/2010/main" val="3604990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57200"/>
            <a:ext cx="7772400" cy="1143000"/>
          </a:xfrm>
        </p:spPr>
        <p:txBody>
          <a:bodyPr/>
          <a:lstStyle/>
          <a:p>
            <a:r>
              <a:rPr lang="en-US" altLang="en-US" sz="3600" dirty="0" smtClean="0">
                <a:latin typeface="Calibri" pitchFamily="34" charset="0"/>
              </a:rPr>
              <a:t>Words of Wisdom</a:t>
            </a:r>
          </a:p>
        </p:txBody>
      </p:sp>
      <p:sp>
        <p:nvSpPr>
          <p:cNvPr id="8196" name="Content Placeholder 4"/>
          <p:cNvSpPr>
            <a:spLocks noGrp="1"/>
          </p:cNvSpPr>
          <p:nvPr>
            <p:ph sz="quarter" idx="4294967295"/>
          </p:nvPr>
        </p:nvSpPr>
        <p:spPr>
          <a:xfrm>
            <a:off x="5105400" y="1905000"/>
            <a:ext cx="3886200" cy="4191000"/>
          </a:xfrm>
        </p:spPr>
        <p:txBody>
          <a:bodyPr/>
          <a:lstStyle/>
          <a:p>
            <a:pPr marL="0" indent="0">
              <a:buFontTx/>
              <a:buNone/>
            </a:pPr>
            <a:endParaRPr lang="en-US" altLang="en-US" sz="3200" dirty="0" smtClean="0">
              <a:latin typeface="Calibri" pitchFamily="34" charset="0"/>
            </a:endParaRPr>
          </a:p>
          <a:p>
            <a:pPr marL="0" indent="0">
              <a:buFontTx/>
              <a:buNone/>
            </a:pPr>
            <a:r>
              <a:rPr lang="en-US" altLang="en-US" sz="3200" dirty="0" smtClean="0">
                <a:latin typeface="Calibri" pitchFamily="34" charset="0"/>
              </a:rPr>
              <a:t>"If no mistake have you made, yet losing you are....a different game you should play."</a:t>
            </a:r>
            <a:br>
              <a:rPr lang="en-US" altLang="en-US" sz="3200" dirty="0" smtClean="0">
                <a:latin typeface="Calibri" pitchFamily="34" charset="0"/>
              </a:rPr>
            </a:br>
            <a:endParaRPr lang="en-US" altLang="en-US" sz="3200" dirty="0" smtClean="0">
              <a:latin typeface="Calibri" pitchFamily="34" charset="0"/>
            </a:endParaRPr>
          </a:p>
          <a:p>
            <a:pPr marL="0" indent="0">
              <a:buFontTx/>
              <a:buNone/>
            </a:pPr>
            <a:endParaRPr lang="en-US" altLang="en-US" sz="3200" dirty="0" smtClean="0">
              <a:latin typeface="Calibri" pitchFamily="34" charset="0"/>
            </a:endParaRPr>
          </a:p>
        </p:txBody>
      </p:sp>
      <p:pic>
        <p:nvPicPr>
          <p:cNvPr id="8197" name="Picture 3" descr="Picture of Yoga from Star Wars -- the Wise One" title="Yo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2057400"/>
            <a:ext cx="4511675" cy="34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Employment First? </a:t>
            </a:r>
            <a:endParaRPr lang="en-US" dirty="0"/>
          </a:p>
        </p:txBody>
      </p:sp>
      <p:sp>
        <p:nvSpPr>
          <p:cNvPr id="9218" name="Content Placeholder 2"/>
          <p:cNvSpPr>
            <a:spLocks noGrp="1"/>
          </p:cNvSpPr>
          <p:nvPr>
            <p:ph idx="1"/>
          </p:nvPr>
        </p:nvSpPr>
        <p:spPr>
          <a:xfrm>
            <a:off x="457200" y="1752600"/>
            <a:ext cx="7772400" cy="4114800"/>
          </a:xfrm>
        </p:spPr>
        <p:txBody>
          <a:bodyPr/>
          <a:lstStyle/>
          <a:p>
            <a:pPr marL="342900" indent="-342900" eaLnBrk="1" fontAlgn="auto" hangingPunct="1">
              <a:spcAft>
                <a:spcPts val="0"/>
              </a:spcAft>
              <a:buFont typeface="Arial" pitchFamily="34" charset="0"/>
              <a:buChar char="•"/>
              <a:defRPr/>
            </a:pPr>
            <a:r>
              <a:rPr lang="en-US" kern="1200" dirty="0">
                <a:latin typeface="Calibri"/>
              </a:rPr>
              <a:t>A systems-change framework that is centered on the premise that all citizens, including those individuals with significant disabilities, are capable of full participation in integrated employment and community life. </a:t>
            </a:r>
          </a:p>
          <a:p>
            <a:pPr marL="342900" indent="-342900" eaLnBrk="1" fontAlgn="auto" hangingPunct="1">
              <a:spcAft>
                <a:spcPts val="0"/>
              </a:spcAft>
              <a:buFont typeface="Arial" pitchFamily="34" charset="0"/>
              <a:buChar char="•"/>
              <a:defRPr/>
            </a:pPr>
            <a:r>
              <a:rPr lang="en-US" kern="1200" dirty="0">
                <a:latin typeface="Calibri"/>
              </a:rPr>
              <a:t>Under this approach, publicly-financed systems are urged to align policies, regulatory guidance, and reimbursement structures to commit to integrated employment as the priority option with respect to the use of publicly-financed day and employment services for youth and adults with significant disabilities. </a:t>
            </a:r>
          </a:p>
          <a:p>
            <a:pPr>
              <a:defRPr/>
            </a:pPr>
            <a:endParaRPr lang="en-US" altLang="en-US" dirty="0" smtClean="0"/>
          </a:p>
          <a:p>
            <a:pPr>
              <a:defRPr/>
            </a:pPr>
            <a:endParaRPr lang="en-US" altLang="en-US" dirty="0" smtClean="0"/>
          </a:p>
          <a:p>
            <a:pPr>
              <a:defRPr/>
            </a:pPr>
            <a:endParaRPr lang="en-US" altLang="en-US" dirty="0" smtClean="0"/>
          </a:p>
          <a:p>
            <a:pPr algn="ctr">
              <a:buFontTx/>
              <a:buNone/>
              <a:defRPr/>
            </a:pPr>
            <a:endParaRPr lang="en-US" altLang="en-US" sz="44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2564</Words>
  <Application>Microsoft Office PowerPoint</Application>
  <PresentationFormat>On-screen Show (4:3)</PresentationFormat>
  <Paragraphs>399</Paragraphs>
  <Slides>48</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Blank</vt:lpstr>
      <vt:lpstr>Photo Editor Photo</vt:lpstr>
      <vt:lpstr> The Pathway to Transformation</vt:lpstr>
      <vt:lpstr>Employment First</vt:lpstr>
      <vt:lpstr>Self-Sufficiency is not only better for PWD,  It also makes Economical Sense: Supported v. Sheltered Employment</vt:lpstr>
      <vt:lpstr>How are we Faring Nationally? Trends in State ID/DD Expenditures</vt:lpstr>
      <vt:lpstr>How are we Faring Nationally? I/DD in Integrated Employment</vt:lpstr>
      <vt:lpstr>How are We Faring Nationally? I/DD in Integrated Employment Continued</vt:lpstr>
      <vt:lpstr>Vocational Rehabilitation Key Role to Play – But Long Way to Go</vt:lpstr>
      <vt:lpstr>Words of Wisdom</vt:lpstr>
      <vt:lpstr>What is Employment First? </vt:lpstr>
      <vt:lpstr>The Perfect Storm</vt:lpstr>
      <vt:lpstr>It’s A Time of Enormous Opportunity</vt:lpstr>
      <vt:lpstr>Employment First – the concept that employment should be the first and primary service option for people with disabilities - continues to grow.</vt:lpstr>
      <vt:lpstr>Government Role in Employment First: Developing a Common Cross-Systems Strategic Policy Framework to Effectuate Employment First </vt:lpstr>
      <vt:lpstr>ODEP’s  Employment First  State Leadership Mentoring Program</vt:lpstr>
      <vt:lpstr>Employment First State Leadership Mentoring Program (EFSLMP)</vt:lpstr>
      <vt:lpstr>Employment First State Leadership Mentoring Program: Unique Features</vt:lpstr>
      <vt:lpstr>Employment First State Leadership Mentoring Program:  Structure &amp; Modes of TA/Training Provided (FY2014)</vt:lpstr>
      <vt:lpstr>Employment First State Leadership Mentoring Program: Mentor State – Washington</vt:lpstr>
      <vt:lpstr>Employment Supports are Cost-Effective:   Data from Washington State</vt:lpstr>
      <vt:lpstr>EFSLMP Protégé States – Key Areas of Foci</vt:lpstr>
      <vt:lpstr>EFSLMP Current Structure:  Protégé States – Iowa </vt:lpstr>
      <vt:lpstr>EFSLMP Current Structure: Protégé States – Tennessee </vt:lpstr>
      <vt:lpstr>EFSLMP Current Structure: Protégé States – Oregon </vt:lpstr>
      <vt:lpstr>EFSLMP Achievements/Results Thus Far</vt:lpstr>
      <vt:lpstr>ONGOING DILEMMAS FOR STATES &amp; ODEP</vt:lpstr>
      <vt:lpstr>POLICIES THAT SUPPORT Employment First</vt:lpstr>
      <vt:lpstr>Policies that Support Employment 1st</vt:lpstr>
      <vt:lpstr>Policies that Support Employment 1st </vt:lpstr>
      <vt:lpstr>Policies that Support Employment 1st  Continued 1</vt:lpstr>
      <vt:lpstr>Policies that Support Employment 1st  Continued 2</vt:lpstr>
      <vt:lpstr>Policies that Support Employment 1st  Continued 3</vt:lpstr>
      <vt:lpstr>Funding Structures that Support Employment 1st </vt:lpstr>
      <vt:lpstr>Funding Structures that Support Employment 1st  Continued 1</vt:lpstr>
      <vt:lpstr>Funding Structures that Support Employment 1st  Continued 2</vt:lpstr>
      <vt:lpstr>The intersection between School-to-Work Transition and Employment First</vt:lpstr>
      <vt:lpstr>Transition Challenges Addressed by an Employment First  Approach</vt:lpstr>
      <vt:lpstr>  Case Study:   E1st Approach to School-to-Work Transition in Oregon</vt:lpstr>
      <vt:lpstr>Case Study:  E1st Approach to School-to-Work Transition in Oregon</vt:lpstr>
      <vt:lpstr>RESOURCES &amp; SUPPORT FOR ENGAGING TRANSITION PERSONNEL FROM Special Ed/VR INTO STATE EMPLOYMENT FIRST EFFORtS</vt:lpstr>
      <vt:lpstr>EFSLMP Community of Practice:   Participating States</vt:lpstr>
      <vt:lpstr>CoP Focus:  Helping States Deploy Essential Tactical Elements in Promoting Employment First  </vt:lpstr>
      <vt:lpstr>ePolicyWorks:  A Virtual Platform for Facilitating Policy Development </vt:lpstr>
      <vt:lpstr>ODEP’s Criteria for Performance Excellence in E1st State Systems Change &amp; Provider Transformation</vt:lpstr>
      <vt:lpstr>How can State Leaders Get Involved in Employment First?</vt:lpstr>
      <vt:lpstr>Comprehensive Informational Resources</vt:lpstr>
      <vt:lpstr>Employment First Continued </vt:lpstr>
      <vt:lpstr>Employment First: National Reform is Imminent</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1st: The Pathway to Transformation</dc:title>
  <dc:subject>Employment 1st: The Pathway to Transformation</dc:subject>
  <dc:creator/>
  <cp:lastModifiedBy/>
  <cp:revision>1</cp:revision>
  <dcterms:created xsi:type="dcterms:W3CDTF">2014-01-05T19:58:29Z</dcterms:created>
  <dcterms:modified xsi:type="dcterms:W3CDTF">2014-07-14T20:00:38Z</dcterms:modified>
  <cp:category>Public Domain</cp:category>
</cp:coreProperties>
</file>