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12" r:id="rId3"/>
    <p:sldId id="322" r:id="rId4"/>
    <p:sldId id="321" r:id="rId5"/>
    <p:sldId id="314" r:id="rId6"/>
    <p:sldId id="315" r:id="rId7"/>
    <p:sldId id="316" r:id="rId8"/>
    <p:sldId id="318" r:id="rId9"/>
    <p:sldId id="313" r:id="rId10"/>
    <p:sldId id="267" r:id="rId11"/>
    <p:sldId id="301" r:id="rId12"/>
    <p:sldId id="280" r:id="rId13"/>
    <p:sldId id="279" r:id="rId14"/>
    <p:sldId id="327" r:id="rId15"/>
    <p:sldId id="281" r:id="rId16"/>
    <p:sldId id="326" r:id="rId17"/>
    <p:sldId id="32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17" autoAdjust="0"/>
    <p:restoredTop sz="86402" autoAdjust="0"/>
  </p:normalViewPr>
  <p:slideViewPr>
    <p:cSldViewPr snapToGrid="0" snapToObjects="1">
      <p:cViewPr varScale="1">
        <p:scale>
          <a:sx n="87" d="100"/>
          <a:sy n="87" d="100"/>
        </p:scale>
        <p:origin x="-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406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74927B-7C7F-914E-AA9D-C59D9FA10EF1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D7706E-3613-DF4F-A05F-0D85FAB5D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38229-451B-344B-8E82-9A74E8DFAF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CED1E-B953-A348-86F5-6B7DBB57F3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Only 16% of students were fully included in general education curriculum in general education classes when in high school – students with intellectual disability need to be better prepared academically and </a:t>
            </a:r>
            <a:r>
              <a:rPr lang="en-US" dirty="0" err="1" smtClean="0">
                <a:latin typeface="Calibri" charset="0"/>
              </a:rPr>
              <a:t>nonacademically</a:t>
            </a:r>
            <a:r>
              <a:rPr lang="en-US" dirty="0" smtClean="0">
                <a:latin typeface="Calibri" charset="0"/>
              </a:rPr>
              <a:t> 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51BDA-784C-144D-9EC2-B2A3ACAA6F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69863">
              <a:defRPr/>
            </a:pPr>
            <a:r>
              <a:rPr lang="en-US" sz="2400" dirty="0" smtClean="0">
                <a:latin typeface="Arial" charset="0"/>
              </a:rPr>
              <a:t>TPSIDs are very collaborative with state and local human service agencies</a:t>
            </a:r>
          </a:p>
          <a:p>
            <a:pPr marL="169863" indent="-169863">
              <a:defRPr/>
            </a:pPr>
            <a:r>
              <a:rPr lang="en-US" sz="2400" dirty="0" smtClean="0">
                <a:latin typeface="Arial" charset="0"/>
              </a:rPr>
              <a:t>Most common partnerships: </a:t>
            </a:r>
          </a:p>
          <a:p>
            <a:pPr marL="569913" lvl="1" indent="-169863">
              <a:defRPr/>
            </a:pPr>
            <a:r>
              <a:rPr lang="en-US" sz="2000" dirty="0" smtClean="0">
                <a:latin typeface="Arial" charset="0"/>
              </a:rPr>
              <a:t>LEAs</a:t>
            </a:r>
          </a:p>
          <a:p>
            <a:pPr marL="569913" lvl="1" indent="-169863">
              <a:defRPr/>
            </a:pPr>
            <a:r>
              <a:rPr lang="en-US" sz="2000" dirty="0" err="1" smtClean="0">
                <a:latin typeface="Arial" charset="0"/>
              </a:rPr>
              <a:t>Voc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Rehabiitation</a:t>
            </a:r>
            <a:endParaRPr lang="en-US" sz="2000" dirty="0" smtClean="0">
              <a:latin typeface="Arial" charset="0"/>
            </a:endParaRPr>
          </a:p>
          <a:p>
            <a:pPr marL="569913" lvl="1" indent="-169863">
              <a:defRPr/>
            </a:pPr>
            <a:r>
              <a:rPr lang="en-US" sz="2000" dirty="0" smtClean="0">
                <a:latin typeface="Arial" charset="0"/>
              </a:rPr>
              <a:t>State IDD Agencies</a:t>
            </a:r>
          </a:p>
          <a:p>
            <a:pPr marL="169863" indent="-169863">
              <a:defRPr/>
            </a:pPr>
            <a:r>
              <a:rPr lang="en-US" sz="2400" dirty="0" smtClean="0">
                <a:latin typeface="Arial" charset="0"/>
              </a:rPr>
              <a:t>Most common partner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> roles:</a:t>
            </a:r>
          </a:p>
          <a:p>
            <a:pPr lvl="1" indent="-119063">
              <a:defRPr/>
            </a:pPr>
            <a:r>
              <a:rPr lang="en-US" dirty="0" smtClean="0">
                <a:latin typeface="Arial" charset="0"/>
              </a:rPr>
              <a:t>Project advisory committee</a:t>
            </a:r>
          </a:p>
          <a:p>
            <a:pPr lvl="1" indent="-119063">
              <a:defRPr/>
            </a:pPr>
            <a:r>
              <a:rPr lang="en-US" dirty="0" smtClean="0">
                <a:latin typeface="Arial" charset="0"/>
              </a:rPr>
              <a:t>Student recruitment</a:t>
            </a:r>
          </a:p>
          <a:p>
            <a:pPr lvl="1" indent="-119063">
              <a:defRPr/>
            </a:pPr>
            <a:r>
              <a:rPr lang="en-US" dirty="0" smtClean="0">
                <a:latin typeface="Arial" charset="0"/>
              </a:rPr>
              <a:t>Service provision to students</a:t>
            </a:r>
            <a:endParaRPr lang="en-US" altLang="ja-JP" dirty="0" smtClean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FB999-4ABC-4042-BD89-FACCDF0E47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C767D-9BA1-6F4C-B92D-A9B5CD615D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CF954-C67C-634D-AF34-9376C11A64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FABF1-7B59-C64A-B10D-3E807A4C3E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F05CEE-2C70-6D42-9D69-07B4C83E24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5ACEC-A2AB-964C-B547-6B8B6D4A45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9D37E-624F-A64A-BEF7-E5BEC1E6C3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F8657-FE59-614D-8737-E824FBA1CD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Captioned four minute movie showing what is happening in postsecondary education for students with intellectual disability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D4C1F-BC3D-2A4F-93CC-4285053E45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37CAA-624D-DF42-A9AA-BB725E0458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4B7B7A-3DAE-804E-A333-EB217AE3D4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3E441-2983-FC46-ADA9-A780F1E711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50F0EF0-C5D4-6948-B286-70E2E20521D9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980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52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66EC-4952-8147-B06A-B9C75A433359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2BD0-751A-1442-B55C-1126587AF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52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D4A1-30D7-8A42-9BCC-BCDC5B408C0D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1753-48D7-BC49-94F9-CD36A6EB9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6317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5B35-5E22-FE4E-86EA-6178330D2A31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C459-F3A2-0E4B-AFB7-806B4E43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3239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B86A-FC31-8441-8F06-EDA61F165783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037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rgbClr val="2352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832B-082B-2842-BCF6-11093B9E198B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5F97-6E45-4C45-BBA5-E7D55299F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169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1724-D970-EC4A-9FCE-D358C5614645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7300-7618-2D43-9630-2B5599BA2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524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65F209-F026-0E4B-8B37-4A0B2331BFB8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13081-15C5-024F-BFB1-C4C5BB154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67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58A2B8-5E36-C64A-90B9-9893E1921496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8E45-3CFF-5E41-9DCC-933D54E0D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200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137A7-3108-B647-9D04-B8BE3061CDA5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8084B-272E-DC41-88E6-05C567A15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4586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AF28-FD2B-CC40-A6E4-4B63B1626995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54C3-994B-5645-8F5F-39572B42F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07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52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B100-5B87-3344-9B17-29473107E766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F688-01B5-9C47-BAD5-CE81F2F5C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9991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D49C-9C79-7540-8747-E5CBB79AD743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5AFA-1658-584D-9D62-9FA545265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45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>
            <a:lvl1pPr>
              <a:defRPr>
                <a:solidFill>
                  <a:srgbClr val="2352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5BFD-45FF-9A40-9029-EE988409D3F9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F998-F2AF-3D4D-A243-9D0F5B300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872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ACF13C4-09C8-3041-B106-8E17BFAEAD05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917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D484C5-EC53-6140-BC89-921CC08B543C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8274-03D8-454D-82DB-3FD8DDEA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779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F548-F9A1-B041-A1A7-892A944B57F7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6253-8B18-F943-87F7-ADF431F2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5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384A-AC9D-E54A-9CAC-93BE107E19B4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E202-4960-584B-BCBD-C054CEEF9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611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4E45-B6E6-5845-9B9A-C2D1F2572D65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8AA7-8203-8641-B6CE-CDCBB122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95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52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D97E-6AB5-C446-8172-DB72F54369B5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F8D2-05E4-364C-A186-37F56ADDC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432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60E496-4C60-0248-841E-2A2178911BD9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www.thinkcollege.net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A25545-7B66-AD44-8F75-61EB3CB66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  <p:sldLayoutId id="2147484278" r:id="rId18"/>
    <p:sldLayoutId id="2147484279" r:id="rId19"/>
    <p:sldLayoutId id="2147484280" r:id="rId20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college.net/" TargetMode="External"/><Relationship Id="rId2" Type="http://schemas.openxmlformats.org/officeDocument/2006/relationships/hyperlink" Target="mailto:Cathryn.weir@umb.edu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IYOb_rpt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" descr="Title page with five blocks of information or student pictures&#10;On upper left: think college. Changing expectations. Increasing Opportunities.&#10;On upper right is picture of a male student gesturing and a red block and below is a cream colored block and to it’s right is a picture of a female student with Down Syndrome in a college class&#10;On the far right lower portion of the slide it states the title of the presentation “Transition and Postsecondary Program for Students with Intellectual Disability: A National Snapshot”" title="Intro Imag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19200"/>
            <a:ext cx="39322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Title 3"/>
          <p:cNvSpPr>
            <a:spLocks noGrp="1"/>
          </p:cNvSpPr>
          <p:nvPr>
            <p:ph type="ctrTitle"/>
          </p:nvPr>
        </p:nvSpPr>
        <p:spPr>
          <a:xfrm>
            <a:off x="4624388" y="4624388"/>
            <a:ext cx="4519612" cy="1908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Rockwell" charset="0"/>
              </a:rPr>
              <a:t>Transition and Postsecondary Program </a:t>
            </a:r>
            <a:r>
              <a:rPr lang="en-US" dirty="0">
                <a:latin typeface="Rockwell" charset="0"/>
              </a:rPr>
              <a:t>for Students with Intellectual Disability: </a:t>
            </a:r>
            <a:r>
              <a:rPr lang="en-US" dirty="0" smtClean="0">
                <a:latin typeface="Rockwell" charset="0"/>
              </a:rPr>
              <a:t>A National </a:t>
            </a:r>
            <a:r>
              <a:rPr lang="en-US" dirty="0">
                <a:latin typeface="Rockwell" charset="0"/>
              </a:rPr>
              <a:t>Snapshot</a:t>
            </a:r>
          </a:p>
        </p:txBody>
      </p:sp>
      <p:pic>
        <p:nvPicPr>
          <p:cNvPr id="23556" name="Picture Placeholder 6" descr="Title page with five blocks of information or student pictures&#10;On upper left: think college. Changing expectations. Increasing Opportunities.&#10;On upper right is picture of a male student gesturing and a red block and below is a cream colored block and to it’s right is a picture of a female student with Down Syndrome in a college class&#10;On the far right lower portion of the slide it states the title of the presentation “Transition and Postsecondary Program for Students with Intellectual Disability: A National Snapshot”" title="Intro Images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7944"/>
          <a:stretch>
            <a:fillRect/>
          </a:stretch>
        </p:blipFill>
        <p:spPr>
          <a:xfrm>
            <a:off x="4624388" y="228600"/>
            <a:ext cx="2057400" cy="2038350"/>
          </a:xfrm>
        </p:spPr>
      </p:pic>
      <p:pic>
        <p:nvPicPr>
          <p:cNvPr id="23554" name="Picture Placeholder 9" descr="Title page with five blocks of information or student pictures&#10;On upper left: think college. Changing expectations. Increasing Opportunities.&#10;On upper right is picture of a male student gesturing and a red block and below is a cream colored block and to it’s right is a picture of a female student with Down Syndrome in a college class&#10;On the far right lower portion of the slide it states the title of the presentation “Transition and Postsecondary Program for Students with Intellectual Disability: A National Snapshot”" title="Intro Images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r="12009"/>
          <a:stretch>
            <a:fillRect/>
          </a:stretch>
        </p:blipFill>
        <p:spPr>
          <a:xfrm>
            <a:off x="6802438" y="2378075"/>
            <a:ext cx="2057400" cy="203835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98475" y="422275"/>
            <a:ext cx="7556500" cy="1116013"/>
          </a:xfrm>
        </p:spPr>
        <p:txBody>
          <a:bodyPr/>
          <a:lstStyle/>
          <a:p>
            <a:pPr algn="ctr" eaLnBrk="1" hangingPunct="1"/>
            <a:r>
              <a:rPr lang="en-US" b="1" dirty="0">
                <a:latin typeface="Rockwell" charset="0"/>
              </a:rPr>
              <a:t>TPSIDs at a Glance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98475" y="1933575"/>
            <a:ext cx="7556500" cy="4144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>
                <a:latin typeface="Rockwell" charset="0"/>
              </a:rPr>
              <a:t>Year 1 – 470 students/42 IHEs</a:t>
            </a:r>
          </a:p>
          <a:p>
            <a:pPr eaLnBrk="1" hangingPunct="1">
              <a:spcBef>
                <a:spcPct val="0"/>
              </a:spcBef>
            </a:pPr>
            <a:r>
              <a:rPr lang="en-US" sz="2800">
                <a:latin typeface="Rockwell" charset="0"/>
              </a:rPr>
              <a:t>Year 2 – 787 students/43 IHEs</a:t>
            </a:r>
          </a:p>
          <a:p>
            <a:pPr eaLnBrk="1" hangingPunct="1">
              <a:spcBef>
                <a:spcPct val="0"/>
              </a:spcBef>
            </a:pPr>
            <a:r>
              <a:rPr lang="en-US" sz="2800">
                <a:latin typeface="Rockwell" charset="0"/>
              </a:rPr>
              <a:t>Year 3 – 856 students/44 IHEs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Rockwell" charset="0"/>
              </a:rPr>
              <a:t>1379 students</a:t>
            </a:r>
          </a:p>
          <a:p>
            <a:pPr>
              <a:spcBef>
                <a:spcPct val="0"/>
              </a:spcBef>
            </a:pPr>
            <a:r>
              <a:rPr lang="en-US" sz="2800">
                <a:solidFill>
                  <a:srgbClr val="696969"/>
                </a:solidFill>
                <a:latin typeface="Rockwell" charset="0"/>
              </a:rPr>
              <a:t>15 - 2-year IHEs</a:t>
            </a:r>
          </a:p>
          <a:p>
            <a:pPr>
              <a:spcBef>
                <a:spcPct val="0"/>
              </a:spcBef>
            </a:pPr>
            <a:r>
              <a:rPr lang="en-US" sz="2800">
                <a:solidFill>
                  <a:srgbClr val="696969"/>
                </a:solidFill>
                <a:latin typeface="Rockwell" charset="0"/>
              </a:rPr>
              <a:t>30 - 4-year IHEs</a:t>
            </a:r>
          </a:p>
          <a:p>
            <a:pPr eaLnBrk="1" hangingPunct="1">
              <a:spcBef>
                <a:spcPct val="0"/>
              </a:spcBef>
            </a:pPr>
            <a:r>
              <a:rPr lang="en-US" sz="2800">
                <a:latin typeface="Rockwell" charset="0"/>
              </a:rPr>
              <a:t>67% provide housing</a:t>
            </a:r>
          </a:p>
          <a:p>
            <a:pPr eaLnBrk="1" hangingPunct="1">
              <a:spcBef>
                <a:spcPct val="0"/>
              </a:spcBef>
            </a:pPr>
            <a:r>
              <a:rPr lang="en-US" sz="2800">
                <a:latin typeface="Rockwell" charset="0"/>
              </a:rPr>
              <a:t>90% use peer mentors</a:t>
            </a:r>
          </a:p>
          <a:p>
            <a:pPr eaLnBrk="1" hangingPunct="1"/>
            <a:endParaRPr lang="en-US">
              <a:latin typeface="Rockwell" charset="0"/>
            </a:endParaRPr>
          </a:p>
        </p:txBody>
      </p:sp>
      <p:pic>
        <p:nvPicPr>
          <p:cNvPr id="41987" name="Picture Placeholder 10" descr="This slide contains a picture on the right side of the slide depicting a student with intellectual disability during a graduation ceremony&#10;" title="Graduatio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12151"/>
          <a:stretch>
            <a:fillRect/>
          </a:stretch>
        </p:blipFill>
        <p:spPr bwMode="auto">
          <a:xfrm>
            <a:off x="5997575" y="2562225"/>
            <a:ext cx="28098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ckwell" charset="0"/>
              </a:rPr>
              <a:t>Student Educational Setting in High School</a:t>
            </a:r>
          </a:p>
        </p:txBody>
      </p:sp>
      <p:pic>
        <p:nvPicPr>
          <p:cNvPr id="1027" name="Picture 3" descr="Fully included in general education curriculum in general education classes = 16%.&#10;Student spent part of their time in general education and part of their education in special education = 55%.&#10;Not included in general education curriculum or classes/only special education = 21%.&#10;Don't Know = 6%.&#10;Other (includes home schools, private school, and school to work) = 2%" title="Pie Ch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981906"/>
            <a:ext cx="8040687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98475" y="244475"/>
            <a:ext cx="7556500" cy="135572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95251F"/>
                </a:solidFill>
                <a:latin typeface="Rockwell" charset="0"/>
              </a:rPr>
              <a:t>Partnerships</a:t>
            </a:r>
            <a:r>
              <a:rPr lang="en-US" dirty="0">
                <a:latin typeface="Rockwell" charset="0"/>
              </a:rPr>
              <a:t> </a:t>
            </a:r>
          </a:p>
        </p:txBody>
      </p:sp>
      <p:pic>
        <p:nvPicPr>
          <p:cNvPr id="2050" name="Picture 2" descr="Graph comparing numbers of partnerships.&#10;LEAs = 35&#10;Vocational Rehabilitation = 28&#10;State IDD services agency = 23&#10;University Centers for Excellence = 21&#10;Employers = 19&#10;Other = 16&#10;Community Rehabilitaton Providers = 14&#10;Other IHEs = 13&#10;Private foundations = 9&#10;DD Councils = 9&#10;Partner not specified = 8&#10;Parent/family advocacy or support groups = 7&#10;Self-Advocacy Groups = 7&#10;State Education Agency = 7&#10;State or local ARC = 5&#10;Public transportation agency = 5&#10;Business Leadership Network (BLN) = 3&#10;One-Stop Career Centers = 2&#10;State Department of Labor = 1&#10;Health and wellness orgs = 0" title="Horizontal Bar Ch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40945"/>
            <a:ext cx="8113713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>
          <a:xfrm>
            <a:off x="498475" y="385763"/>
            <a:ext cx="7556500" cy="1116012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1A3E5D"/>
                </a:solidFill>
                <a:latin typeface="Rockwell" charset="0"/>
              </a:rPr>
              <a:t>Campus </a:t>
            </a:r>
            <a:r>
              <a:rPr lang="en-US" dirty="0">
                <a:latin typeface="Rockwell" charset="0"/>
              </a:rPr>
              <a:t/>
            </a:r>
            <a:br>
              <a:rPr lang="en-US" dirty="0">
                <a:latin typeface="Rockwell" charset="0"/>
              </a:rPr>
            </a:br>
            <a:r>
              <a:rPr lang="en-US" sz="4400" b="1" dirty="0">
                <a:solidFill>
                  <a:srgbClr val="1A3E5D"/>
                </a:solidFill>
                <a:latin typeface="Rockwell" charset="0"/>
              </a:rPr>
              <a:t>Membership</a:t>
            </a:r>
            <a:endParaRPr lang="en-US" dirty="0">
              <a:latin typeface="Rockwell" charset="0"/>
            </a:endParaRPr>
          </a:p>
        </p:txBody>
      </p:sp>
      <p:pic>
        <p:nvPicPr>
          <p:cNvPr id="48129" name="Picture 4" descr="Students are very integrated into their campus community &amp; they access the same academic, administrative, &amp; generic community resources used by the entire student body&#10;&#10;" title="Grap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/>
          <a:stretch>
            <a:fillRect/>
          </a:stretch>
        </p:blipFill>
        <p:spPr bwMode="auto">
          <a:xfrm>
            <a:off x="392113" y="2176463"/>
            <a:ext cx="844073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Placeholder 8" descr="There is picture on the upper right side of the slide that shows three male students hanging out on a college campus&#10;One student is checking their cell phone and the other two are engaged in conversation&#10;" title="Buddie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4121"/>
          <a:stretch>
            <a:fillRect/>
          </a:stretch>
        </p:blipFill>
        <p:spPr bwMode="auto">
          <a:xfrm>
            <a:off x="6240463" y="279400"/>
            <a:ext cx="17478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98475" y="609600"/>
            <a:ext cx="7556500" cy="1116013"/>
          </a:xfrm>
        </p:spPr>
        <p:txBody>
          <a:bodyPr/>
          <a:lstStyle/>
          <a:p>
            <a:r>
              <a:rPr lang="en-US" sz="4000" b="1" dirty="0">
                <a:latin typeface="Rockwell" charset="0"/>
              </a:rPr>
              <a:t>Sample Courses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73038" y="1839913"/>
            <a:ext cx="9144000" cy="41449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>
                <a:latin typeface="Rockwell" charset="0"/>
              </a:rPr>
              <a:t>Academic</a:t>
            </a:r>
            <a:r>
              <a:rPr lang="en-US">
                <a:latin typeface="Rockwell" charset="0"/>
              </a:rPr>
              <a:t>: American Sign Language II, Fundamentals of Writing, Introduction to Sociology, World Civilization II, Pre-Algebra, Careers in Healthcare, American History to 1877, Intro to Psychology</a:t>
            </a:r>
          </a:p>
          <a:p>
            <a:pPr>
              <a:spcBef>
                <a:spcPct val="0"/>
              </a:spcBef>
            </a:pPr>
            <a:r>
              <a:rPr lang="en-US" b="1">
                <a:latin typeface="Rockwell" charset="0"/>
              </a:rPr>
              <a:t>Business</a:t>
            </a:r>
            <a:r>
              <a:rPr lang="en-US">
                <a:latin typeface="Rockwell" charset="0"/>
              </a:rPr>
              <a:t>: Microcomputer Applications for Business, Principles of Advertising, Principles of Marketing, Principles of Management, Office Management, Hospitality Seminar</a:t>
            </a:r>
          </a:p>
          <a:p>
            <a:pPr>
              <a:spcBef>
                <a:spcPct val="0"/>
              </a:spcBef>
            </a:pPr>
            <a:r>
              <a:rPr lang="en-US" b="1">
                <a:latin typeface="Rockwell" charset="0"/>
              </a:rPr>
              <a:t>Technology</a:t>
            </a:r>
            <a:r>
              <a:rPr lang="en-US">
                <a:latin typeface="Rockwell" charset="0"/>
              </a:rPr>
              <a:t>: Advanced Microcomputer Applications, Web Page Development I &amp; II, Intermediate Photoshop</a:t>
            </a:r>
          </a:p>
          <a:p>
            <a:pPr>
              <a:spcBef>
                <a:spcPct val="0"/>
              </a:spcBef>
            </a:pPr>
            <a:r>
              <a:rPr lang="en-US" b="1">
                <a:latin typeface="Rockwell" charset="0"/>
              </a:rPr>
              <a:t>Arts</a:t>
            </a:r>
            <a:r>
              <a:rPr lang="en-US">
                <a:latin typeface="Rockwell" charset="0"/>
              </a:rPr>
              <a:t>: Painting II, Ceramics I, Ballroom Dance, Latin Dance, Vocal Performance, Introduction to Watercolor, Write Your Life Story, Drawing I</a:t>
            </a:r>
          </a:p>
          <a:p>
            <a:pPr>
              <a:spcBef>
                <a:spcPct val="0"/>
              </a:spcBef>
            </a:pPr>
            <a:r>
              <a:rPr lang="en-US" b="1">
                <a:latin typeface="Rockwell" charset="0"/>
              </a:rPr>
              <a:t>Career Exploration</a:t>
            </a:r>
            <a:r>
              <a:rPr lang="en-US">
                <a:latin typeface="Rockwell" charset="0"/>
              </a:rPr>
              <a:t>: Professional Etiquette,</a:t>
            </a:r>
            <a:r>
              <a:rPr lang="en-US" b="1">
                <a:latin typeface="Rockwell" charset="0"/>
              </a:rPr>
              <a:t> </a:t>
            </a:r>
            <a:r>
              <a:rPr lang="en-US">
                <a:latin typeface="Rockwell" charset="0"/>
              </a:rPr>
              <a:t>Keys to Effective Communication, Criminal Procedure, Strategies for College and Career, Sanitation &amp; Safety, Child Development, Response to Terrorism, Making Movies, Introduction to Mass Media, Career/Life Planning</a:t>
            </a:r>
          </a:p>
          <a:p>
            <a:pPr>
              <a:spcBef>
                <a:spcPct val="0"/>
              </a:spcBef>
            </a:pPr>
            <a:r>
              <a:rPr lang="en-US" b="1">
                <a:latin typeface="Rockwell" charset="0"/>
              </a:rPr>
              <a:t>Wellness</a:t>
            </a:r>
            <a:r>
              <a:rPr lang="en-US">
                <a:latin typeface="Rockwell" charset="0"/>
              </a:rPr>
              <a:t>: Personal Fitness, Introduction to Wellness, Swimming, Yoga I &amp; II, Handling Medical Emergencies</a:t>
            </a:r>
          </a:p>
          <a:p>
            <a:endParaRPr lang="en-US">
              <a:latin typeface="Rockwell" charset="0"/>
            </a:endParaRPr>
          </a:p>
        </p:txBody>
      </p:sp>
      <p:pic>
        <p:nvPicPr>
          <p:cNvPr id="50179" name="Picture 1" descr="This slide contains a picture on the upper right hand side of the slide&#10;The picture is of a young man with Down Syndrome walking on a college campus&#10;" title="Boston Glob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66700"/>
            <a:ext cx="23241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1A3E5D"/>
                </a:solidFill>
                <a:latin typeface="Rockwell" charset="0"/>
              </a:rPr>
              <a:t>Student Employment 2012-13</a:t>
            </a:r>
            <a:r>
              <a:rPr lang="en-US" dirty="0">
                <a:latin typeface="Rockwell" charset="0"/>
              </a:rPr>
              <a:t/>
            </a:r>
            <a:br>
              <a:rPr lang="en-US" dirty="0">
                <a:latin typeface="Rockwell" charset="0"/>
              </a:rPr>
            </a:br>
            <a:r>
              <a:rPr lang="en-US" sz="4000" b="1" dirty="0">
                <a:solidFill>
                  <a:srgbClr val="1A3E5D"/>
                </a:solidFill>
                <a:latin typeface="Rockwell" charset="0"/>
              </a:rPr>
              <a:t>(N=838)</a:t>
            </a:r>
            <a:r>
              <a:rPr lang="en-US" dirty="0">
                <a:latin typeface="Rockwell" charset="0"/>
              </a:rPr>
              <a:t/>
            </a:r>
            <a:br>
              <a:rPr lang="en-US" dirty="0">
                <a:latin typeface="Rockwell" charset="0"/>
              </a:rPr>
            </a:br>
            <a:endParaRPr lang="en-US" dirty="0">
              <a:latin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144486"/>
            <a:ext cx="8231868" cy="433251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696969"/>
                </a:solidFill>
              </a:rPr>
              <a:t>Over </a:t>
            </a:r>
            <a:r>
              <a:rPr lang="en-US" sz="3200" dirty="0">
                <a:solidFill>
                  <a:srgbClr val="696969"/>
                </a:solidFill>
              </a:rPr>
              <a:t>70% of students participated in career development activities including paid employment, other career development, or </a:t>
            </a:r>
            <a:r>
              <a:rPr lang="en-US" sz="3200" dirty="0" smtClean="0">
                <a:solidFill>
                  <a:srgbClr val="696969"/>
                </a:solidFill>
              </a:rPr>
              <a:t>both</a:t>
            </a:r>
          </a:p>
          <a:p>
            <a:r>
              <a:rPr lang="en-US" sz="3200" dirty="0" smtClean="0">
                <a:solidFill>
                  <a:srgbClr val="696969"/>
                </a:solidFill>
              </a:rPr>
              <a:t>36</a:t>
            </a:r>
            <a:r>
              <a:rPr lang="en-US" sz="3200" dirty="0">
                <a:solidFill>
                  <a:srgbClr val="696969"/>
                </a:solidFill>
              </a:rPr>
              <a:t>% students held a total of 424 paid </a:t>
            </a:r>
            <a:r>
              <a:rPr lang="en-US" sz="3200" dirty="0" smtClean="0">
                <a:solidFill>
                  <a:srgbClr val="696969"/>
                </a:solidFill>
              </a:rPr>
              <a:t>jobs</a:t>
            </a:r>
          </a:p>
          <a:p>
            <a:r>
              <a:rPr lang="en-US" sz="3200" dirty="0" smtClean="0">
                <a:solidFill>
                  <a:srgbClr val="696969"/>
                </a:solidFill>
              </a:rPr>
              <a:t>42</a:t>
            </a:r>
            <a:r>
              <a:rPr lang="en-US" sz="3200" dirty="0">
                <a:solidFill>
                  <a:srgbClr val="696969"/>
                </a:solidFill>
              </a:rPr>
              <a:t>% of students employed in </a:t>
            </a:r>
            <a:r>
              <a:rPr lang="en-US" sz="3200" dirty="0" err="1">
                <a:solidFill>
                  <a:srgbClr val="696969"/>
                </a:solidFill>
              </a:rPr>
              <a:t>Yr</a:t>
            </a:r>
            <a:r>
              <a:rPr lang="en-US" sz="3200" dirty="0">
                <a:solidFill>
                  <a:srgbClr val="696969"/>
                </a:solidFill>
              </a:rPr>
              <a:t> 3 had never held a paid job prior to attending </a:t>
            </a:r>
            <a:r>
              <a:rPr lang="en-US" sz="3200" dirty="0" smtClean="0">
                <a:solidFill>
                  <a:srgbClr val="696969"/>
                </a:solidFill>
              </a:rPr>
              <a:t>TPSID</a:t>
            </a:r>
          </a:p>
          <a:p>
            <a:r>
              <a:rPr lang="en-US" sz="3200" dirty="0" smtClean="0">
                <a:solidFill>
                  <a:srgbClr val="696969"/>
                </a:solidFill>
              </a:rPr>
              <a:t>89</a:t>
            </a:r>
            <a:r>
              <a:rPr lang="en-US" sz="3200" dirty="0">
                <a:solidFill>
                  <a:srgbClr val="696969"/>
                </a:solidFill>
              </a:rPr>
              <a:t>% of jobs were paid minimum wage or higher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Rockwell" charset="0"/>
              </a:rPr>
              <a:t>Sample Jobs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9846" y="2275115"/>
            <a:ext cx="7556500" cy="4144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>
                <a:solidFill>
                  <a:schemeClr val="tx1"/>
                </a:solidFill>
              </a:rPr>
              <a:t>Art </a:t>
            </a:r>
            <a:r>
              <a:rPr lang="en-US" dirty="0" smtClean="0">
                <a:solidFill>
                  <a:schemeClr val="tx1"/>
                </a:solidFill>
              </a:rPr>
              <a:t>Studio	American </a:t>
            </a:r>
            <a:r>
              <a:rPr lang="en-US" dirty="0">
                <a:solidFill>
                  <a:schemeClr val="tx1"/>
                </a:solidFill>
              </a:rPr>
              <a:t>Red Cross</a:t>
            </a: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YMCAs	Hospitals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Preschools	Middle </a:t>
            </a:r>
            <a:r>
              <a:rPr lang="en-US" dirty="0">
                <a:solidFill>
                  <a:schemeClr val="tx1"/>
                </a:solidFill>
              </a:rPr>
              <a:t>School Office Aid</a:t>
            </a: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>
                <a:solidFill>
                  <a:schemeClr val="tx1"/>
                </a:solidFill>
              </a:rPr>
              <a:t>Pet </a:t>
            </a:r>
            <a:r>
              <a:rPr lang="en-US" dirty="0" smtClean="0">
                <a:solidFill>
                  <a:schemeClr val="tx1"/>
                </a:solidFill>
              </a:rPr>
              <a:t>Groomers	Café </a:t>
            </a:r>
            <a:r>
              <a:rPr lang="en-US" dirty="0">
                <a:solidFill>
                  <a:schemeClr val="tx1"/>
                </a:solidFill>
              </a:rPr>
              <a:t>Assistant Manager	</a:t>
            </a: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>
                <a:solidFill>
                  <a:schemeClr val="tx1"/>
                </a:solidFill>
              </a:rPr>
              <a:t>Retail </a:t>
            </a:r>
            <a:r>
              <a:rPr lang="en-US" dirty="0" smtClean="0">
                <a:solidFill>
                  <a:schemeClr val="tx1"/>
                </a:solidFill>
              </a:rPr>
              <a:t>Stores	Neighborhood </a:t>
            </a:r>
            <a:r>
              <a:rPr lang="en-US" dirty="0">
                <a:solidFill>
                  <a:schemeClr val="tx1"/>
                </a:solidFill>
              </a:rPr>
              <a:t>Markets </a:t>
            </a: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>
                <a:solidFill>
                  <a:schemeClr val="tx1"/>
                </a:solidFill>
              </a:rPr>
              <a:t>Kung Fu </a:t>
            </a:r>
            <a:r>
              <a:rPr lang="en-US" dirty="0" smtClean="0">
                <a:solidFill>
                  <a:schemeClr val="tx1"/>
                </a:solidFill>
              </a:rPr>
              <a:t>Studio	Fitness </a:t>
            </a:r>
            <a:r>
              <a:rPr lang="en-US" dirty="0">
                <a:solidFill>
                  <a:schemeClr val="tx1"/>
                </a:solidFill>
              </a:rPr>
              <a:t>Centers</a:t>
            </a: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>
                <a:solidFill>
                  <a:schemeClr val="tx1"/>
                </a:solidFill>
              </a:rPr>
              <a:t>Public </a:t>
            </a:r>
            <a:r>
              <a:rPr lang="en-US" dirty="0" smtClean="0">
                <a:solidFill>
                  <a:schemeClr val="tx1"/>
                </a:solidFill>
              </a:rPr>
              <a:t>Relations	Accounting </a:t>
            </a:r>
            <a:r>
              <a:rPr lang="en-US" dirty="0">
                <a:solidFill>
                  <a:schemeClr val="tx1"/>
                </a:solidFill>
              </a:rPr>
              <a:t>Firm Secretary</a:t>
            </a: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Bakeries	Colleges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Amazon	Libraries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Automotive	Medical </a:t>
            </a:r>
            <a:r>
              <a:rPr lang="en-US" dirty="0">
                <a:solidFill>
                  <a:schemeClr val="tx1"/>
                </a:solidFill>
              </a:rPr>
              <a:t>Offices</a:t>
            </a:r>
          </a:p>
          <a:p>
            <a:pPr marL="0" indent="0">
              <a:spcBef>
                <a:spcPts val="0"/>
              </a:spcBef>
              <a:buNone/>
              <a:tabLst>
                <a:tab pos="3482975" algn="l"/>
              </a:tabLst>
            </a:pPr>
            <a:r>
              <a:rPr lang="en-US" dirty="0">
                <a:solidFill>
                  <a:schemeClr val="tx1"/>
                </a:solidFill>
              </a:rPr>
              <a:t>Oil Rig </a:t>
            </a:r>
            <a:r>
              <a:rPr lang="en-US" dirty="0" smtClean="0">
                <a:solidFill>
                  <a:schemeClr val="tx1"/>
                </a:solidFill>
              </a:rPr>
              <a:t>Laborer	Theatre </a:t>
            </a:r>
            <a:r>
              <a:rPr lang="en-US" dirty="0">
                <a:solidFill>
                  <a:schemeClr val="tx1"/>
                </a:solidFill>
              </a:rPr>
              <a:t>Department Crew						</a:t>
            </a:r>
          </a:p>
          <a:p>
            <a:pPr marL="0" indent="0">
              <a:spcBef>
                <a:spcPts val="0"/>
              </a:spcBef>
              <a:buNone/>
              <a:tabLst>
                <a:tab pos="26336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2633663" algn="l"/>
              </a:tabLst>
            </a:pPr>
            <a:r>
              <a:rPr lang="en-US" dirty="0"/>
              <a:t> </a:t>
            </a:r>
          </a:p>
          <a:p>
            <a:pPr marL="0" indent="0">
              <a:spcBef>
                <a:spcPts val="0"/>
              </a:spcBef>
              <a:buNone/>
              <a:tabLst>
                <a:tab pos="2633663" algn="l"/>
              </a:tabLst>
            </a:pPr>
            <a:endParaRPr lang="en-US" dirty="0"/>
          </a:p>
        </p:txBody>
      </p:sp>
      <p:pic>
        <p:nvPicPr>
          <p:cNvPr id="5" name="Picture 4" descr="There is a picture on the upper right hand side of the slide&#10;The picture shows a young man at work in an automotive garage putting something in a customers trunk&#10;" title="Garage Work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58763"/>
            <a:ext cx="1446213" cy="163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3"/>
          <p:cNvSpPr>
            <a:spLocks noGrp="1"/>
          </p:cNvSpPr>
          <p:nvPr>
            <p:ph type="title"/>
          </p:nvPr>
        </p:nvSpPr>
        <p:spPr>
          <a:xfrm>
            <a:off x="2803525" y="3144838"/>
            <a:ext cx="5311775" cy="871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>
                <a:latin typeface="Rockwell" charset="0"/>
              </a:rPr>
              <a:t>Debra Hart</a:t>
            </a:r>
            <a:br>
              <a:rPr lang="en-US" sz="4400" dirty="0">
                <a:latin typeface="Rockwell" charset="0"/>
              </a:rPr>
            </a:br>
            <a:r>
              <a:rPr lang="en-US" dirty="0">
                <a:latin typeface="Rockwell" charset="0"/>
              </a:rPr>
              <a:t>Director,  Education &amp; Transition</a:t>
            </a:r>
          </a:p>
        </p:txBody>
      </p:sp>
      <p:sp>
        <p:nvSpPr>
          <p:cNvPr id="55298" name="Text Placeholder 15"/>
          <p:cNvSpPr>
            <a:spLocks noGrp="1"/>
          </p:cNvSpPr>
          <p:nvPr>
            <p:ph type="body" sz="half" idx="2"/>
          </p:nvPr>
        </p:nvSpPr>
        <p:spPr>
          <a:xfrm>
            <a:off x="2810791" y="4352929"/>
            <a:ext cx="4352018" cy="214788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Rockwell" charset="0"/>
                <a:hlinkClick r:id="rId2"/>
              </a:rPr>
              <a:t>debra.hart@umb.edu</a:t>
            </a:r>
            <a:endParaRPr lang="en-US" sz="2400" dirty="0">
              <a:latin typeface="Rockwell" charset="0"/>
            </a:endParaRPr>
          </a:p>
          <a:p>
            <a:pPr eaLnBrk="1" hangingPunct="1"/>
            <a:endParaRPr lang="en-US" sz="2400" dirty="0">
              <a:latin typeface="Rockwell" charset="0"/>
            </a:endParaRPr>
          </a:p>
          <a:p>
            <a:pPr eaLnBrk="1" hangingPunct="1"/>
            <a:r>
              <a:rPr lang="en-US" sz="2400" dirty="0" smtClean="0">
                <a:latin typeface="Rockwell" charset="0"/>
                <a:hlinkClick r:id="rId3" tooltip="Link to think college website"/>
              </a:rPr>
              <a:t>http://www.thinkcollege.net</a:t>
            </a:r>
            <a:r>
              <a:rPr lang="en-US" sz="2400" dirty="0" smtClean="0">
                <a:latin typeface="Rockwell" charset="0"/>
              </a:rPr>
              <a:t> </a:t>
            </a:r>
            <a:endParaRPr lang="en-US" sz="2400" dirty="0">
              <a:latin typeface="Rockwell" charset="0"/>
            </a:endParaRPr>
          </a:p>
        </p:txBody>
      </p:sp>
      <p:pic>
        <p:nvPicPr>
          <p:cNvPr id="55299" name="Picture 13" descr="Think college logo " title="TC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63513"/>
            <a:ext cx="41576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 Think College</a:t>
            </a:r>
          </a:p>
        </p:txBody>
      </p:sp>
      <p:pic>
        <p:nvPicPr>
          <p:cNvPr id="25602" name="Picture 3" descr="This slide describes what Think College is about &#10;Think College is a national organization dedicated to developing, expanding, and improving research and practice in inclusive higher education for people with intellectual disability.&#10;Project website: www.ThinkCollege.net&#10;Think College website includes:&#10;A searchable program database&#10;A resource library&#10;Online learning modules&#10;Project publications&#10;The right side of the slide has to screen shots of the website – one on the left shows the home page and the second one to the right shows a publications page &#10;&#10;" title="Think College.ne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98475" y="77788"/>
            <a:ext cx="7556500" cy="111601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Rockwell" charset="0"/>
              </a:rPr>
              <a:t>Postsecondary Education Initiatives</a:t>
            </a:r>
          </a:p>
        </p:txBody>
      </p:sp>
      <p:pic>
        <p:nvPicPr>
          <p:cNvPr id="27649" name="Picture 1" descr="This slide shows the growth in postsecondary education programs from 2004 until 2013&#10;There are 220 postsecondary education programs nationwide that we know of&#10;" title="PSE Initiative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69925"/>
            <a:ext cx="832802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96875" y="484188"/>
            <a:ext cx="7556500" cy="1116012"/>
          </a:xfrm>
        </p:spPr>
        <p:txBody>
          <a:bodyPr/>
          <a:lstStyle/>
          <a:p>
            <a:r>
              <a:rPr lang="en-US" b="1" dirty="0">
                <a:latin typeface="Rockwell" charset="0"/>
              </a:rPr>
              <a:t>Types of Higher </a:t>
            </a:r>
            <a:br>
              <a:rPr lang="en-US" b="1" dirty="0">
                <a:latin typeface="Rockwell" charset="0"/>
              </a:rPr>
            </a:br>
            <a:r>
              <a:rPr lang="en-US" b="1" dirty="0">
                <a:latin typeface="Rockwell" charset="0"/>
              </a:rPr>
              <a:t>Education Programs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98475" y="2228850"/>
            <a:ext cx="7556500" cy="4144963"/>
          </a:xfrm>
        </p:spPr>
        <p:txBody>
          <a:bodyPr/>
          <a:lstStyle/>
          <a:p>
            <a:r>
              <a:rPr lang="en-US" sz="3200" dirty="0">
                <a:latin typeface="Rockwell" charset="0"/>
              </a:rPr>
              <a:t>Dual enrollment for students still in HS </a:t>
            </a:r>
          </a:p>
          <a:p>
            <a:r>
              <a:rPr lang="en-US" sz="3200" dirty="0">
                <a:latin typeface="Rockwell" charset="0"/>
              </a:rPr>
              <a:t>Adults only 18+ who have exited HS</a:t>
            </a:r>
          </a:p>
          <a:p>
            <a:r>
              <a:rPr lang="en-US" sz="3200" dirty="0">
                <a:latin typeface="Rockwell" charset="0"/>
              </a:rPr>
              <a:t>Both dual enrollment &amp; adults 18+ who have exited high school</a:t>
            </a:r>
          </a:p>
          <a:p>
            <a:r>
              <a:rPr lang="en-US" sz="3200" dirty="0">
                <a:latin typeface="Rockwell" charset="0"/>
              </a:rPr>
              <a:t>Individual </a:t>
            </a:r>
          </a:p>
        </p:txBody>
      </p:sp>
      <p:pic>
        <p:nvPicPr>
          <p:cNvPr id="29699" name="Picture 6" descr="The top right of the slide has a picture of three students in college&#10;" title="College students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 b="10457"/>
          <a:stretch>
            <a:fillRect/>
          </a:stretch>
        </p:blipFill>
        <p:spPr bwMode="auto">
          <a:xfrm>
            <a:off x="5292725" y="309563"/>
            <a:ext cx="27765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25463" y="306388"/>
            <a:ext cx="7556500" cy="1116012"/>
          </a:xfrm>
        </p:spPr>
        <p:txBody>
          <a:bodyPr/>
          <a:lstStyle/>
          <a:p>
            <a:pPr algn="ctr"/>
            <a:r>
              <a:rPr lang="en-US" b="1" dirty="0">
                <a:latin typeface="Rockwell" charset="0"/>
              </a:rPr>
              <a:t>What do I mean by access to a higher education for students with intellectual disability?</a:t>
            </a:r>
            <a:endParaRPr lang="en-US" dirty="0">
              <a:latin typeface="Rockwell" charset="0"/>
            </a:endParaRPr>
          </a:p>
        </p:txBody>
      </p:sp>
      <p:pic>
        <p:nvPicPr>
          <p:cNvPr id="31746" name="Picture 1" descr="There is a picture in the center of this slide depicting a female student with Down Syndrome reading a book in a poetry class&#10;" title="Poetry Clas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509838"/>
            <a:ext cx="584517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98475" y="2493719"/>
            <a:ext cx="8429898" cy="11160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Rockwell" charset="0"/>
              </a:rPr>
              <a:t>Rethinking College: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Rockwell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Rockwell" charset="0"/>
              </a:rPr>
              <a:t>Movie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Rockwell" charset="0"/>
              </a:rPr>
              <a:t>Trailer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14768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tooltip="Link to Rethinking College Movie Trailer"/>
              </a:rPr>
              <a:t>https://</a:t>
            </a:r>
            <a:r>
              <a:rPr lang="en-US" dirty="0" err="1">
                <a:hlinkClick r:id="rId3" tooltip="Link to Rethinking College Movie Trailer"/>
              </a:rPr>
              <a:t>www.youtube.com</a:t>
            </a:r>
            <a:r>
              <a:rPr lang="en-US" dirty="0">
                <a:hlinkClick r:id="rId3" tooltip="Link to Rethinking College Movie Trailer"/>
              </a:rPr>
              <a:t>/</a:t>
            </a:r>
            <a:r>
              <a:rPr lang="en-US" dirty="0" err="1">
                <a:hlinkClick r:id="rId3" tooltip="Link to Rethinking College Movie Trailer"/>
              </a:rPr>
              <a:t>watch?v</a:t>
            </a:r>
            <a:r>
              <a:rPr lang="en-US" dirty="0">
                <a:hlinkClick r:id="rId3" tooltip="Link to Rethinking College Movie Trailer"/>
              </a:rPr>
              <a:t>=</a:t>
            </a:r>
            <a:r>
              <a:rPr lang="en-US" dirty="0" err="1">
                <a:hlinkClick r:id="rId3" tooltip="Link to Rethinking College Movie Trailer"/>
              </a:rPr>
              <a:t>auIYOb_rptQ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ckwell" charset="0"/>
              </a:rPr>
              <a:t>Levels of College </a:t>
            </a:r>
            <a:br>
              <a:rPr lang="en-US" b="1" dirty="0">
                <a:latin typeface="Rockwell" charset="0"/>
              </a:rPr>
            </a:br>
            <a:r>
              <a:rPr lang="en-US" b="1" dirty="0">
                <a:latin typeface="Rockwell" charset="0"/>
              </a:rPr>
              <a:t>Course Access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98475" y="2436813"/>
            <a:ext cx="8421688" cy="4144962"/>
          </a:xfrm>
        </p:spPr>
        <p:txBody>
          <a:bodyPr/>
          <a:lstStyle/>
          <a:p>
            <a:r>
              <a:rPr lang="en-US" sz="3200" dirty="0">
                <a:latin typeface="Rockwell" charset="0"/>
              </a:rPr>
              <a:t>Full access to college course catalogue</a:t>
            </a:r>
          </a:p>
          <a:p>
            <a:r>
              <a:rPr lang="en-US" sz="3200" dirty="0">
                <a:latin typeface="Rockwell" charset="0"/>
              </a:rPr>
              <a:t>Partial or limited course access</a:t>
            </a:r>
          </a:p>
          <a:p>
            <a:r>
              <a:rPr lang="en-US" sz="3200" dirty="0">
                <a:latin typeface="Rockwell" charset="0"/>
              </a:rPr>
              <a:t>No access – all specially designed courses</a:t>
            </a:r>
          </a:p>
        </p:txBody>
      </p:sp>
      <p:pic>
        <p:nvPicPr>
          <p:cNvPr id="35843" name="Picture 2" descr="This slide contains a picture in the upper right side&#10;The picture shows a student with Down Syndrome in a college class&#10;" title="College Clas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269875"/>
            <a:ext cx="18970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3527C"/>
                </a:solidFill>
                <a:latin typeface="Rockwell" charset="0"/>
              </a:rPr>
              <a:t>Impact of Higher Education </a:t>
            </a:r>
            <a:br>
              <a:rPr lang="en-US" b="1" dirty="0">
                <a:solidFill>
                  <a:srgbClr val="23527C"/>
                </a:solidFill>
                <a:latin typeface="Rockwell" charset="0"/>
              </a:rPr>
            </a:br>
            <a:r>
              <a:rPr lang="en-US" b="1" dirty="0">
                <a:solidFill>
                  <a:srgbClr val="23527C"/>
                </a:solidFill>
                <a:latin typeface="Rockwell" charset="0"/>
              </a:rPr>
              <a:t>Opportunity Act (HEOA, 2008)</a:t>
            </a:r>
            <a:r>
              <a:rPr lang="en-US" dirty="0">
                <a:latin typeface="Rockwell" charset="0"/>
              </a:rPr>
              <a:t/>
            </a:r>
            <a:br>
              <a:rPr lang="en-US" dirty="0">
                <a:latin typeface="Rockwell" charset="0"/>
              </a:rPr>
            </a:br>
            <a:endParaRPr lang="en-US" dirty="0">
              <a:solidFill>
                <a:schemeClr val="bg1"/>
              </a:solidFill>
              <a:latin typeface="Rockwel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HEOA - legitimacy, federal student aid, inclusion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Comprehensive Transition Programs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Transition Postsecondary Program for </a:t>
            </a:r>
          </a:p>
          <a:p>
            <a:pPr marL="234950" indent="0" eaLnBrk="1" hangingPunct="1">
              <a:spcBef>
                <a:spcPts val="0"/>
              </a:spcBef>
              <a:buNone/>
              <a:defRPr/>
            </a:pPr>
            <a:r>
              <a:rPr lang="en-US" dirty="0">
                <a:latin typeface="Arial" charset="0"/>
              </a:rPr>
              <a:t>Students with Intellectual Disability (TPSID)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Think College National Coordinating Center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Accreditation recommendations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Building a body of </a:t>
            </a:r>
            <a:r>
              <a:rPr lang="en-US" dirty="0" smtClean="0">
                <a:latin typeface="Arial" charset="0"/>
              </a:rPr>
              <a:t>knowledge</a:t>
            </a:r>
            <a:endParaRPr lang="en-US" dirty="0">
              <a:latin typeface="Arial" charset="0"/>
            </a:endParaRPr>
          </a:p>
        </p:txBody>
      </p:sp>
      <p:pic>
        <p:nvPicPr>
          <p:cNvPr id="37890" name="Picture 3" descr="This side contains a picture of a male college student with an intellectual disability disseminating information for a college club he had joined in the student center &#10;" title="Student Cen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044950"/>
            <a:ext cx="3533775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charset="0"/>
              </a:rPr>
              <a:t>Transition and Postsecondary Programs for Students with Intellectual Disabilities (TPSID) Grantees</a:t>
            </a:r>
          </a:p>
        </p:txBody>
      </p:sp>
      <p:pic>
        <p:nvPicPr>
          <p:cNvPr id="39938" name="Picture 1" descr="This slide shows a map of the United States and where the 27 TPSIDs and TPSID Coordinating Center are located&#10;There are 27 TPSIDS across 23 states as California, Ohio, and New Jersey have more than one TPSID&#10;The Coordinating Center is at the Institute for Community Inclusion at the University of Massachusetts in Boston&#10;" title="TPSID Ma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91440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thinkcollege">
      <a:dk1>
        <a:srgbClr val="95251F"/>
      </a:dk1>
      <a:lt1>
        <a:srgbClr val="FFFFFF"/>
      </a:lt1>
      <a:dk2>
        <a:srgbClr val="23527C"/>
      </a:dk2>
      <a:lt2>
        <a:srgbClr val="DFDCB7"/>
      </a:lt2>
      <a:accent1>
        <a:srgbClr val="23527C"/>
      </a:accent1>
      <a:accent2>
        <a:srgbClr val="B0C2A5"/>
      </a:accent2>
      <a:accent3>
        <a:srgbClr val="95251F"/>
      </a:accent3>
      <a:accent4>
        <a:srgbClr val="E3CE9A"/>
      </a:accent4>
      <a:accent5>
        <a:srgbClr val="C89F5D"/>
      </a:accent5>
      <a:accent6>
        <a:srgbClr val="B1A089"/>
      </a:accent6>
      <a:hlink>
        <a:srgbClr val="D25814"/>
      </a:hlink>
      <a:folHlink>
        <a:srgbClr val="4C8EC9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5919</TotalTime>
  <Words>527</Words>
  <Application>Microsoft Office PowerPoint</Application>
  <PresentationFormat>On-screen Show (4:3)</PresentationFormat>
  <Paragraphs>93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Advantage</vt:lpstr>
      <vt:lpstr>Transition and Postsecondary Program for Students with Intellectual Disability: A National Snapshot</vt:lpstr>
      <vt:lpstr> Think College</vt:lpstr>
      <vt:lpstr>Postsecondary Education Initiatives</vt:lpstr>
      <vt:lpstr>Types of Higher  Education Programs</vt:lpstr>
      <vt:lpstr>What do I mean by access to a higher education for students with intellectual disability?</vt:lpstr>
      <vt:lpstr>Rethinking College: Movie Trailer</vt:lpstr>
      <vt:lpstr>Levels of College  Course Access</vt:lpstr>
      <vt:lpstr>Impact of Higher Education  Opportunity Act (HEOA, 2008) </vt:lpstr>
      <vt:lpstr>Transition and Postsecondary Programs for Students with Intellectual Disabilities (TPSID) Grantees</vt:lpstr>
      <vt:lpstr>TPSIDs at a Glance</vt:lpstr>
      <vt:lpstr>Student Educational Setting in High School</vt:lpstr>
      <vt:lpstr>Partnerships </vt:lpstr>
      <vt:lpstr>Campus  Membership</vt:lpstr>
      <vt:lpstr>Sample Courses</vt:lpstr>
      <vt:lpstr>Student Employment 2012-13 (N=838) </vt:lpstr>
      <vt:lpstr>Sample Jobs</vt:lpstr>
      <vt:lpstr>Debra Hart Director,  Education &amp; Transition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College!</dc:title>
  <dc:subject>Transition and Postsecondary Program for Students with Intellectual Disability: A National Snapshot</dc:subject>
  <dc:creator>Office of Special Education Programs (OSEP) </dc:creator>
  <cp:lastModifiedBy>dmaeyaert</cp:lastModifiedBy>
  <cp:revision>134</cp:revision>
  <dcterms:created xsi:type="dcterms:W3CDTF">2014-06-10T22:42:08Z</dcterms:created>
  <dcterms:modified xsi:type="dcterms:W3CDTF">2014-07-15T05:43:42Z</dcterms:modified>
  <cp:category>Public Domain</cp:category>
</cp:coreProperties>
</file>