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3"/>
  </p:notesMasterIdLst>
  <p:sldIdLst>
    <p:sldId id="256" r:id="rId2"/>
    <p:sldId id="257" r:id="rId3"/>
    <p:sldId id="258" r:id="rId4"/>
    <p:sldId id="259" r:id="rId5"/>
    <p:sldId id="260" r:id="rId6"/>
    <p:sldId id="261" r:id="rId7"/>
    <p:sldId id="262" r:id="rId8"/>
    <p:sldId id="263" r:id="rId9"/>
    <p:sldId id="265" r:id="rId10"/>
    <p:sldId id="264" r:id="rId11"/>
    <p:sldId id="269" r:id="rId12"/>
    <p:sldId id="278" r:id="rId13"/>
    <p:sldId id="268" r:id="rId14"/>
    <p:sldId id="270" r:id="rId15"/>
    <p:sldId id="271" r:id="rId16"/>
    <p:sldId id="272" r:id="rId17"/>
    <p:sldId id="273" r:id="rId18"/>
    <p:sldId id="274" r:id="rId19"/>
    <p:sldId id="275" r:id="rId20"/>
    <p:sldId id="276" r:id="rId21"/>
    <p:sldId id="277" r:id="rId2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outlineView">
  <p:normalViewPr showOutlineIcons="0" snapVertSplitter="1" vertBarState="minimized" horzBarState="maximized">
    <p:restoredLeft sz="34615" autoAdjust="0"/>
    <p:restoredTop sz="86401" autoAdjust="0"/>
  </p:normalViewPr>
  <p:slideViewPr>
    <p:cSldViewPr>
      <p:cViewPr>
        <p:scale>
          <a:sx n="114" d="100"/>
          <a:sy n="114" d="100"/>
        </p:scale>
        <p:origin x="-654" y="-396"/>
      </p:cViewPr>
      <p:guideLst>
        <p:guide orient="horz" pos="2160"/>
        <p:guide pos="2880"/>
      </p:guideLst>
    </p:cSldViewPr>
  </p:slideViewPr>
  <p:outlineViewPr>
    <p:cViewPr>
      <p:scale>
        <a:sx n="33" d="100"/>
        <a:sy n="33" d="100"/>
      </p:scale>
      <p:origin x="0" y="17202"/>
    </p:cViewPr>
  </p:outlin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07F86F4A-FEEF-4FB0-8E35-3613217CAF95}" type="datetimeFigureOut">
              <a:rPr lang="en-US" smtClean="0"/>
              <a:t>7/12/2014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48CDFC4-49CE-4696-9CD7-83711E62ADD6}" type="slidenum">
              <a:rPr lang="en-US" smtClean="0"/>
              <a:t>‹#›</a:t>
            </a:fld>
            <a:endParaRPr lang="en-US"/>
          </a:p>
        </p:txBody>
      </p:sp>
    </p:spTree>
    <p:extLst>
      <p:ext uri="{BB962C8B-B14F-4D97-AF65-F5344CB8AC3E}">
        <p14:creationId xmlns:p14="http://schemas.microsoft.com/office/powerpoint/2010/main" val="131457542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48CDFC4-49CE-4696-9CD7-83711E62ADD6}" type="slidenum">
              <a:rPr lang="en-US" smtClean="0"/>
              <a:t>13</a:t>
            </a:fld>
            <a:endParaRPr lang="en-US"/>
          </a:p>
        </p:txBody>
      </p:sp>
    </p:spTree>
    <p:extLst>
      <p:ext uri="{BB962C8B-B14F-4D97-AF65-F5344CB8AC3E}">
        <p14:creationId xmlns:p14="http://schemas.microsoft.com/office/powerpoint/2010/main" val="11042436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C646152-9CDA-4030-B0B7-AF5F67E5FD99}"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406566529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46152-9CDA-4030-B0B7-AF5F67E5FD99}"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13555266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46152-9CDA-4030-B0B7-AF5F67E5FD99}"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314397743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C646152-9CDA-4030-B0B7-AF5F67E5FD99}"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169941620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C646152-9CDA-4030-B0B7-AF5F67E5FD99}" type="datetimeFigureOut">
              <a:rPr lang="en-US" smtClean="0"/>
              <a:t>7/12/2014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42786766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C646152-9CDA-4030-B0B7-AF5F67E5FD99}"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29665801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C646152-9CDA-4030-B0B7-AF5F67E5FD99}" type="datetimeFigureOut">
              <a:rPr lang="en-US" smtClean="0"/>
              <a:t>7/12/2014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13959482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C646152-9CDA-4030-B0B7-AF5F67E5FD99}" type="datetimeFigureOut">
              <a:rPr lang="en-US" smtClean="0"/>
              <a:t>7/12/2014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3475850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C646152-9CDA-4030-B0B7-AF5F67E5FD99}" type="datetimeFigureOut">
              <a:rPr lang="en-US" smtClean="0"/>
              <a:t>7/12/2014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300731890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46152-9CDA-4030-B0B7-AF5F67E5FD99}"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20623546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C646152-9CDA-4030-B0B7-AF5F67E5FD99}" type="datetimeFigureOut">
              <a:rPr lang="en-US" smtClean="0"/>
              <a:t>7/12/2014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5019433-AE04-49C3-8CBE-2551C6C4AC50}" type="slidenum">
              <a:rPr lang="en-US" smtClean="0"/>
              <a:t>‹#›</a:t>
            </a:fld>
            <a:endParaRPr lang="en-US"/>
          </a:p>
        </p:txBody>
      </p:sp>
    </p:spTree>
    <p:extLst>
      <p:ext uri="{BB962C8B-B14F-4D97-AF65-F5344CB8AC3E}">
        <p14:creationId xmlns:p14="http://schemas.microsoft.com/office/powerpoint/2010/main" val="448553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C646152-9CDA-4030-B0B7-AF5F67E5FD99}" type="datetimeFigureOut">
              <a:rPr lang="en-US" smtClean="0"/>
              <a:t>7/12/2014</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5019433-AE04-49C3-8CBE-2551C6C4AC50}" type="slidenum">
              <a:rPr lang="en-US" smtClean="0"/>
              <a:t>‹#›</a:t>
            </a:fld>
            <a:endParaRPr lang="en-US"/>
          </a:p>
        </p:txBody>
      </p:sp>
    </p:spTree>
    <p:extLst>
      <p:ext uri="{BB962C8B-B14F-4D97-AF65-F5344CB8AC3E}">
        <p14:creationId xmlns:p14="http://schemas.microsoft.com/office/powerpoint/2010/main" val="3340976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HECSE Quality Indicators for Leadership Preparation</a:t>
            </a:r>
            <a:endParaRPr lang="en-US" dirty="0"/>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123016286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smtClean="0"/>
              <a:t>2014 HECSE Quality Indicators</a:t>
            </a:r>
            <a:endParaRPr lang="en-US" b="1" dirty="0"/>
          </a:p>
        </p:txBody>
      </p:sp>
      <p:sp>
        <p:nvSpPr>
          <p:cNvPr id="3" name="Content Placeholder 2"/>
          <p:cNvSpPr>
            <a:spLocks noGrp="1"/>
          </p:cNvSpPr>
          <p:nvPr>
            <p:ph idx="1"/>
          </p:nvPr>
        </p:nvSpPr>
        <p:spPr/>
        <p:txBody>
          <a:bodyPr>
            <a:normAutofit fontScale="25000" lnSpcReduction="20000"/>
          </a:bodyPr>
          <a:lstStyle/>
          <a:p>
            <a:pPr marL="0" lvl="0" indent="0">
              <a:buNone/>
            </a:pPr>
            <a:endParaRPr lang="en-US" sz="9600" dirty="0" smtClean="0"/>
          </a:p>
          <a:p>
            <a:pPr marL="514350" lvl="0" indent="-514350">
              <a:buAutoNum type="arabicPeriod"/>
            </a:pPr>
            <a:r>
              <a:rPr lang="en-US" sz="10000" dirty="0" smtClean="0"/>
              <a:t>The program has a mission statement that addresses both process and product elements.</a:t>
            </a:r>
          </a:p>
          <a:p>
            <a:pPr marL="514350" lvl="0" indent="-514350">
              <a:buAutoNum type="arabicPeriod"/>
            </a:pPr>
            <a:endParaRPr lang="en-US" sz="10000" dirty="0" smtClean="0"/>
          </a:p>
          <a:p>
            <a:pPr marL="514350" lvl="0" indent="-514350">
              <a:buAutoNum type="arabicPeriod"/>
            </a:pPr>
            <a:r>
              <a:rPr lang="en-US" sz="10000" dirty="0" smtClean="0"/>
              <a:t>The roles and functions of program graduates are clearly defined and meet an identified need in the field.</a:t>
            </a:r>
          </a:p>
          <a:p>
            <a:pPr marL="514350" lvl="0" indent="-514350">
              <a:buAutoNum type="arabicPeriod"/>
            </a:pPr>
            <a:endParaRPr lang="en-US" sz="10000" dirty="0" smtClean="0"/>
          </a:p>
          <a:p>
            <a:pPr marL="514350" lvl="0" indent="-514350">
              <a:buAutoNum type="arabicPeriod"/>
            </a:pPr>
            <a:r>
              <a:rPr lang="en-US" sz="10000" dirty="0" smtClean="0"/>
              <a:t> The program has a clearly defined set of competencies related to teaching and/or administration, research, and service, as well as measurable instructional objectives for each of those competencies.</a:t>
            </a:r>
          </a:p>
          <a:p>
            <a:pPr marL="0" lvl="0" indent="0">
              <a:buNone/>
            </a:pPr>
            <a:endParaRPr lang="en-US" sz="9600" dirty="0" smtClean="0"/>
          </a:p>
          <a:p>
            <a:pPr marL="0" lvl="0" indent="0">
              <a:buNone/>
            </a:pPr>
            <a:r>
              <a:rPr lang="en-US" dirty="0" smtClean="0"/>
              <a:t> </a:t>
            </a:r>
            <a:endParaRPr lang="en-US" dirty="0"/>
          </a:p>
          <a:p>
            <a:pPr marL="0" indent="0">
              <a:buNone/>
            </a:pPr>
            <a:r>
              <a:rPr lang="en-US" dirty="0"/>
              <a:t> </a:t>
            </a:r>
          </a:p>
          <a:p>
            <a:endParaRPr lang="en-US" dirty="0"/>
          </a:p>
        </p:txBody>
      </p:sp>
    </p:spTree>
    <p:extLst>
      <p:ext uri="{BB962C8B-B14F-4D97-AF65-F5344CB8AC3E}">
        <p14:creationId xmlns:p14="http://schemas.microsoft.com/office/powerpoint/2010/main" val="16735613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normAutofit fontScale="90000"/>
          </a:bodyPr>
          <a:lstStyle/>
          <a:p>
            <a:r>
              <a:rPr lang="en-US" dirty="0" smtClean="0"/>
              <a:t>2014 HECSE Quality Indicators for Leadership Preparation in Special Education </a:t>
            </a:r>
            <a:endParaRPr lang="en-US" dirty="0"/>
          </a:p>
        </p:txBody>
      </p:sp>
      <p:sp>
        <p:nvSpPr>
          <p:cNvPr id="4" name="Subtitle 3"/>
          <p:cNvSpPr>
            <a:spLocks noGrp="1"/>
          </p:cNvSpPr>
          <p:nvPr>
            <p:ph type="subTitle" idx="1"/>
          </p:nvPr>
        </p:nvSpPr>
        <p:spPr/>
        <p:txBody>
          <a:bodyPr/>
          <a:lstStyle/>
          <a:p>
            <a:endParaRPr lang="en-US"/>
          </a:p>
        </p:txBody>
      </p:sp>
    </p:spTree>
    <p:extLst>
      <p:ext uri="{BB962C8B-B14F-4D97-AF65-F5344CB8AC3E}">
        <p14:creationId xmlns:p14="http://schemas.microsoft.com/office/powerpoint/2010/main" val="331631124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HECSE Quality Indicators (1-3)</a:t>
            </a:r>
            <a:endParaRPr lang="en-US" dirty="0"/>
          </a:p>
        </p:txBody>
      </p:sp>
      <p:sp>
        <p:nvSpPr>
          <p:cNvPr id="3" name="Content Placeholder 2"/>
          <p:cNvSpPr>
            <a:spLocks noGrp="1"/>
          </p:cNvSpPr>
          <p:nvPr>
            <p:ph idx="1"/>
          </p:nvPr>
        </p:nvSpPr>
        <p:spPr>
          <a:xfrm>
            <a:off x="457200" y="1371600"/>
            <a:ext cx="8229600" cy="4754563"/>
          </a:xfrm>
        </p:spPr>
        <p:txBody>
          <a:bodyPr>
            <a:normAutofit fontScale="92500" lnSpcReduction="10000"/>
          </a:bodyPr>
          <a:lstStyle/>
          <a:p>
            <a:pPr marL="514350" indent="-514350">
              <a:buAutoNum type="arabicPeriod"/>
            </a:pPr>
            <a:r>
              <a:rPr lang="en-US" sz="3000" dirty="0" smtClean="0"/>
              <a:t>Identify </a:t>
            </a:r>
            <a:r>
              <a:rPr lang="en-US" sz="3000" dirty="0"/>
              <a:t>and analyze the current desired outcomes as well as prescribed outcomes from the personnel preparation </a:t>
            </a:r>
            <a:r>
              <a:rPr lang="en-US" sz="3000" dirty="0" smtClean="0"/>
              <a:t>projects.</a:t>
            </a:r>
          </a:p>
          <a:p>
            <a:pPr marL="514350" indent="-514350">
              <a:buAutoNum type="arabicPeriod"/>
            </a:pPr>
            <a:endParaRPr lang="en-US" sz="3000" dirty="0" smtClean="0"/>
          </a:p>
          <a:p>
            <a:pPr marL="514350" indent="-514350">
              <a:buAutoNum type="arabicPeriod"/>
            </a:pPr>
            <a:r>
              <a:rPr lang="en-US" sz="3000" dirty="0" smtClean="0"/>
              <a:t>Identify </a:t>
            </a:r>
            <a:r>
              <a:rPr lang="en-US" sz="3000" dirty="0"/>
              <a:t>and document the issues with current outcomes statements and analyze for common areas of </a:t>
            </a:r>
            <a:r>
              <a:rPr lang="en-US" sz="3000" dirty="0" smtClean="0"/>
              <a:t>concern.</a:t>
            </a:r>
          </a:p>
          <a:p>
            <a:pPr marL="514350" indent="-514350">
              <a:buAutoNum type="arabicPeriod"/>
            </a:pPr>
            <a:endParaRPr lang="en-US" sz="3000" dirty="0" smtClean="0"/>
          </a:p>
          <a:p>
            <a:pPr marL="514350" indent="-514350">
              <a:buAutoNum type="arabicPeriod"/>
            </a:pPr>
            <a:r>
              <a:rPr lang="en-US" sz="3000" dirty="0" smtClean="0"/>
              <a:t>Secure </a:t>
            </a:r>
            <a:r>
              <a:rPr lang="en-US" sz="3000" dirty="0"/>
              <a:t>input on what outcomes are desired from the personnel preparation projects, including current and projected future </a:t>
            </a:r>
            <a:r>
              <a:rPr lang="en-US" sz="3000" dirty="0" smtClean="0"/>
              <a:t>needs.</a:t>
            </a:r>
            <a:endParaRPr lang="en-US" sz="3000" dirty="0"/>
          </a:p>
          <a:p>
            <a:endParaRPr lang="en-US" dirty="0"/>
          </a:p>
        </p:txBody>
      </p:sp>
    </p:spTree>
    <p:extLst>
      <p:ext uri="{BB962C8B-B14F-4D97-AF65-F5344CB8AC3E}">
        <p14:creationId xmlns:p14="http://schemas.microsoft.com/office/powerpoint/2010/main" val="2076520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HECSE Quality Indicators (4-6)</a:t>
            </a:r>
            <a:endParaRPr lang="en-US" dirty="0"/>
          </a:p>
        </p:txBody>
      </p:sp>
      <p:sp>
        <p:nvSpPr>
          <p:cNvPr id="3" name="Content Placeholder 2"/>
          <p:cNvSpPr>
            <a:spLocks noGrp="1"/>
          </p:cNvSpPr>
          <p:nvPr>
            <p:ph idx="1"/>
          </p:nvPr>
        </p:nvSpPr>
        <p:spPr/>
        <p:txBody>
          <a:bodyPr>
            <a:normAutofit fontScale="77500" lnSpcReduction="20000"/>
          </a:bodyPr>
          <a:lstStyle/>
          <a:p>
            <a:pPr marL="514350" lvl="0" indent="-514350">
              <a:buAutoNum type="arabicPeriod" startAt="4"/>
            </a:pPr>
            <a:r>
              <a:rPr lang="en-US" dirty="0" smtClean="0"/>
              <a:t>The </a:t>
            </a:r>
            <a:r>
              <a:rPr lang="en-US" dirty="0"/>
              <a:t>program content is grounded in foundational literature of the field, reflects state of the art research and evidence-based practice, and is related to the mission and identified competencies of the program. </a:t>
            </a:r>
            <a:endParaRPr lang="en-US" dirty="0" smtClean="0"/>
          </a:p>
          <a:p>
            <a:pPr marL="514350" lvl="0" indent="-514350">
              <a:buAutoNum type="arabicPeriod" startAt="4"/>
            </a:pPr>
            <a:endParaRPr lang="en-US" dirty="0" smtClean="0"/>
          </a:p>
          <a:p>
            <a:pPr marL="514350" lvl="0" indent="-514350">
              <a:buAutoNum type="arabicPeriod" startAt="5"/>
            </a:pPr>
            <a:r>
              <a:rPr lang="en-US" dirty="0" smtClean="0"/>
              <a:t>Syllabi</a:t>
            </a:r>
            <a:r>
              <a:rPr lang="en-US" dirty="0"/>
              <a:t>, program descriptions, and doctoral experiences include best practices related to research and evaluation methods and use of data</a:t>
            </a:r>
            <a:r>
              <a:rPr lang="en-US" dirty="0" smtClean="0"/>
              <a:t>.</a:t>
            </a:r>
          </a:p>
          <a:p>
            <a:pPr marL="514350" lvl="0" indent="-514350">
              <a:buAutoNum type="arabicPeriod" startAt="5"/>
            </a:pPr>
            <a:endParaRPr lang="en-US" dirty="0" smtClean="0"/>
          </a:p>
          <a:p>
            <a:pPr marL="514350" lvl="0" indent="-514350">
              <a:buAutoNum type="arabicPeriod" startAt="5"/>
            </a:pPr>
            <a:r>
              <a:rPr lang="en-US" dirty="0" smtClean="0"/>
              <a:t>Scholars </a:t>
            </a:r>
            <a:r>
              <a:rPr lang="en-US" dirty="0"/>
              <a:t>in the program participate in an array of professional experiences that progress from mentored to independent, and that align to expectations for research, teaching/administration, and service. </a:t>
            </a:r>
          </a:p>
          <a:p>
            <a:pPr marL="0" indent="0">
              <a:buNone/>
            </a:pPr>
            <a:endParaRPr lang="en-US" dirty="0"/>
          </a:p>
        </p:txBody>
      </p:sp>
    </p:spTree>
    <p:extLst>
      <p:ext uri="{BB962C8B-B14F-4D97-AF65-F5344CB8AC3E}">
        <p14:creationId xmlns:p14="http://schemas.microsoft.com/office/powerpoint/2010/main" val="606390412"/>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2014 HECSE Quality Indicators (7-9)</a:t>
            </a:r>
            <a:endParaRPr lang="en-US" dirty="0"/>
          </a:p>
        </p:txBody>
      </p:sp>
      <p:sp>
        <p:nvSpPr>
          <p:cNvPr id="3" name="Content Placeholder 2"/>
          <p:cNvSpPr>
            <a:spLocks noGrp="1"/>
          </p:cNvSpPr>
          <p:nvPr>
            <p:ph idx="1"/>
          </p:nvPr>
        </p:nvSpPr>
        <p:spPr/>
        <p:txBody>
          <a:bodyPr>
            <a:normAutofit fontScale="85000" lnSpcReduction="20000"/>
          </a:bodyPr>
          <a:lstStyle/>
          <a:p>
            <a:pPr marL="514350" lvl="0" indent="-514350">
              <a:buAutoNum type="arabicPeriod" startAt="7"/>
            </a:pPr>
            <a:r>
              <a:rPr lang="en-US" dirty="0" smtClean="0"/>
              <a:t>Program </a:t>
            </a:r>
            <a:r>
              <a:rPr lang="en-US" dirty="0"/>
              <a:t>faculty are productive scholars, researchers and practitioners who serve as models and mentors and whose skills contribute to the mission of the program</a:t>
            </a:r>
            <a:r>
              <a:rPr lang="en-US" dirty="0" smtClean="0"/>
              <a:t>.</a:t>
            </a:r>
          </a:p>
          <a:p>
            <a:pPr marL="514350" lvl="0" indent="-514350">
              <a:buAutoNum type="arabicPeriod" startAt="7"/>
            </a:pPr>
            <a:endParaRPr lang="en-US" dirty="0" smtClean="0"/>
          </a:p>
          <a:p>
            <a:pPr marL="514350" lvl="0" indent="-514350">
              <a:buAutoNum type="arabicPeriod" startAt="8"/>
            </a:pPr>
            <a:r>
              <a:rPr lang="en-US" dirty="0" smtClean="0"/>
              <a:t>The </a:t>
            </a:r>
            <a:r>
              <a:rPr lang="en-US" dirty="0"/>
              <a:t>program demonstrates commitment to recruiting, sustaining, and matriculating students from under-represented </a:t>
            </a:r>
            <a:r>
              <a:rPr lang="en-US" dirty="0" smtClean="0"/>
              <a:t>populations.</a:t>
            </a:r>
          </a:p>
          <a:p>
            <a:pPr marL="514350" lvl="0" indent="-514350">
              <a:buAutoNum type="arabicPeriod" startAt="8"/>
            </a:pPr>
            <a:endParaRPr lang="en-US" dirty="0" smtClean="0"/>
          </a:p>
          <a:p>
            <a:pPr marL="514350" lvl="0" indent="-514350">
              <a:buAutoNum type="arabicPeriod" startAt="8"/>
            </a:pPr>
            <a:r>
              <a:rPr lang="en-US" dirty="0" smtClean="0"/>
              <a:t>The </a:t>
            </a:r>
            <a:r>
              <a:rPr lang="en-US" dirty="0"/>
              <a:t>resources necessary to maintain and assure a high quality program over time are available at the program level and at the institutional level. </a:t>
            </a:r>
          </a:p>
          <a:p>
            <a:endParaRPr lang="en-US" dirty="0"/>
          </a:p>
        </p:txBody>
      </p:sp>
    </p:spTree>
    <p:extLst>
      <p:ext uri="{BB962C8B-B14F-4D97-AF65-F5344CB8AC3E}">
        <p14:creationId xmlns:p14="http://schemas.microsoft.com/office/powerpoint/2010/main" val="3425524851"/>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 HECSE Quality Indicators (10-11)</a:t>
            </a:r>
            <a:endParaRPr lang="en-US" dirty="0"/>
          </a:p>
        </p:txBody>
      </p:sp>
      <p:sp>
        <p:nvSpPr>
          <p:cNvPr id="3" name="Content Placeholder 2"/>
          <p:cNvSpPr>
            <a:spLocks noGrp="1"/>
          </p:cNvSpPr>
          <p:nvPr>
            <p:ph idx="1"/>
          </p:nvPr>
        </p:nvSpPr>
        <p:spPr/>
        <p:txBody>
          <a:bodyPr>
            <a:normAutofit/>
          </a:bodyPr>
          <a:lstStyle/>
          <a:p>
            <a:pPr marL="514350" indent="-514350">
              <a:buAutoNum type="arabicPeriod" startAt="10"/>
            </a:pPr>
            <a:r>
              <a:rPr lang="en-US" sz="2800" dirty="0" smtClean="0"/>
              <a:t>The </a:t>
            </a:r>
            <a:r>
              <a:rPr lang="en-US" sz="2800" dirty="0"/>
              <a:t>program has a mechanism for ongoing </a:t>
            </a:r>
            <a:r>
              <a:rPr lang="en-US" sz="2800" dirty="0" smtClean="0"/>
              <a:t>assessment and evaluation of the progress of individual doctoral scholars.</a:t>
            </a:r>
          </a:p>
          <a:p>
            <a:pPr marL="514350" indent="-514350">
              <a:buAutoNum type="arabicPeriod" startAt="10"/>
            </a:pPr>
            <a:endParaRPr lang="en-US" sz="2800" dirty="0" smtClean="0"/>
          </a:p>
          <a:p>
            <a:pPr marL="514350" indent="-514350">
              <a:buAutoNum type="arabicPeriod" startAt="10"/>
            </a:pPr>
            <a:r>
              <a:rPr lang="en-US" sz="2800" dirty="0"/>
              <a:t> </a:t>
            </a:r>
            <a:r>
              <a:rPr lang="en-US" sz="2800" dirty="0" smtClean="0"/>
              <a:t>The program has a system for keeping track of graduate outcomes that indicates alignment between the program’s mission and scholars’ subsequent employment.  </a:t>
            </a:r>
            <a:endParaRPr lang="en-US" sz="2800" dirty="0"/>
          </a:p>
          <a:p>
            <a:pPr marL="0" lvl="0" indent="0">
              <a:buNone/>
            </a:pPr>
            <a:endParaRPr lang="en-US" dirty="0"/>
          </a:p>
          <a:p>
            <a:pPr marL="0" indent="0">
              <a:buNone/>
            </a:pPr>
            <a:endParaRPr lang="en-US" dirty="0"/>
          </a:p>
        </p:txBody>
      </p:sp>
    </p:spTree>
    <p:extLst>
      <p:ext uri="{BB962C8B-B14F-4D97-AF65-F5344CB8AC3E}">
        <p14:creationId xmlns:p14="http://schemas.microsoft.com/office/powerpoint/2010/main" val="370204861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2014 HECSE Quality Indicators (12-13)</a:t>
            </a:r>
            <a:endParaRPr lang="en-US" dirty="0"/>
          </a:p>
        </p:txBody>
      </p:sp>
      <p:sp>
        <p:nvSpPr>
          <p:cNvPr id="3" name="Content Placeholder 2"/>
          <p:cNvSpPr>
            <a:spLocks noGrp="1"/>
          </p:cNvSpPr>
          <p:nvPr>
            <p:ph idx="1"/>
          </p:nvPr>
        </p:nvSpPr>
        <p:spPr/>
        <p:txBody>
          <a:bodyPr>
            <a:normAutofit fontScale="92500" lnSpcReduction="10000"/>
          </a:bodyPr>
          <a:lstStyle/>
          <a:p>
            <a:pPr marL="514350" lvl="0" indent="-514350">
              <a:buAutoNum type="arabicPeriod" startAt="12"/>
            </a:pPr>
            <a:r>
              <a:rPr lang="en-US" sz="3000" dirty="0" smtClean="0"/>
              <a:t>The </a:t>
            </a:r>
            <a:r>
              <a:rPr lang="en-US" sz="3000" dirty="0"/>
              <a:t>program has a system for keeping track of current and former student accomplishments throughout their program and for at least three years after graduation in the areas of teaching/administration, research, and service resulting in a clear alignment to the program’s </a:t>
            </a:r>
            <a:r>
              <a:rPr lang="en-US" sz="3000" dirty="0" smtClean="0"/>
              <a:t>mission.</a:t>
            </a:r>
          </a:p>
          <a:p>
            <a:pPr marL="514350" lvl="0" indent="-514350">
              <a:buAutoNum type="arabicPeriod" startAt="12"/>
            </a:pPr>
            <a:endParaRPr lang="en-US" sz="3000" dirty="0" smtClean="0"/>
          </a:p>
          <a:p>
            <a:pPr marL="514350" lvl="0" indent="-514350">
              <a:buAutoNum type="arabicPeriod" startAt="12"/>
            </a:pPr>
            <a:r>
              <a:rPr lang="en-US" sz="3000" dirty="0" smtClean="0"/>
              <a:t>The </a:t>
            </a:r>
            <a:r>
              <a:rPr lang="en-US" sz="3000" dirty="0"/>
              <a:t>program’s evaluation plan is used to revise and refine the program as necessary to ensure continuous improvement. </a:t>
            </a:r>
          </a:p>
          <a:p>
            <a:endParaRPr lang="en-US" dirty="0"/>
          </a:p>
        </p:txBody>
      </p:sp>
    </p:spTree>
    <p:extLst>
      <p:ext uri="{BB962C8B-B14F-4D97-AF65-F5344CB8AC3E}">
        <p14:creationId xmlns:p14="http://schemas.microsoft.com/office/powerpoint/2010/main" val="344132925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Challenges and Considerations</a:t>
            </a:r>
            <a:endParaRPr lang="en-US" dirty="0"/>
          </a:p>
        </p:txBody>
      </p:sp>
      <p:sp>
        <p:nvSpPr>
          <p:cNvPr id="3" name="Content Placeholder 2"/>
          <p:cNvSpPr>
            <a:spLocks noGrp="1"/>
          </p:cNvSpPr>
          <p:nvPr>
            <p:ph idx="1"/>
          </p:nvPr>
        </p:nvSpPr>
        <p:spPr/>
        <p:txBody>
          <a:bodyPr/>
          <a:lstStyle/>
          <a:p>
            <a:r>
              <a:rPr lang="en-US" dirty="0" smtClean="0"/>
              <a:t>From the outset, members expressed concern that HECSE might plan to evaluate individual doctoral programs.  While this was a stated purpose of the 1976 charter group, HECSE has no intent of evaluating any programs.  </a:t>
            </a:r>
            <a:r>
              <a:rPr lang="en-US" b="1" i="1" dirty="0" smtClean="0"/>
              <a:t>The Quality Indicators are intended to serve as a potential tool for individual programs to use in self-assessment and program improvement.</a:t>
            </a:r>
          </a:p>
        </p:txBody>
      </p:sp>
    </p:spTree>
    <p:extLst>
      <p:ext uri="{BB962C8B-B14F-4D97-AF65-F5344CB8AC3E}">
        <p14:creationId xmlns:p14="http://schemas.microsoft.com/office/powerpoint/2010/main" val="250237082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and Considerations </a:t>
            </a:r>
            <a:br>
              <a:rPr lang="en-US" dirty="0" smtClean="0"/>
            </a:br>
            <a:r>
              <a:rPr lang="en-US" dirty="0" smtClean="0"/>
              <a:t>Part 1</a:t>
            </a:r>
            <a:endParaRPr lang="en-US" dirty="0"/>
          </a:p>
        </p:txBody>
      </p:sp>
      <p:sp>
        <p:nvSpPr>
          <p:cNvPr id="3" name="Content Placeholder 2"/>
          <p:cNvSpPr>
            <a:spLocks noGrp="1"/>
          </p:cNvSpPr>
          <p:nvPr>
            <p:ph idx="1"/>
          </p:nvPr>
        </p:nvSpPr>
        <p:spPr/>
        <p:txBody>
          <a:bodyPr>
            <a:normAutofit/>
          </a:bodyPr>
          <a:lstStyle/>
          <a:p>
            <a:r>
              <a:rPr lang="en-US" sz="2800" dirty="0" smtClean="0"/>
              <a:t>Special education doctoral programs consist of a wide variety of experiences, types of coursework, and foci.  They prepare scholars for a wide variety of roles including policy development, research, administration, preparation of future generations of teachers, and leadership as direct service providers in early intervention through adult services.  </a:t>
            </a:r>
            <a:r>
              <a:rPr lang="en-US" sz="2800" b="1" i="1" dirty="0" smtClean="0"/>
              <a:t>The Committee’s intent was to acknowledge and value this diversity.</a:t>
            </a:r>
            <a:endParaRPr lang="en-US" sz="2800" b="1" i="1" dirty="0"/>
          </a:p>
        </p:txBody>
      </p:sp>
    </p:spTree>
    <p:extLst>
      <p:ext uri="{BB962C8B-B14F-4D97-AF65-F5344CB8AC3E}">
        <p14:creationId xmlns:p14="http://schemas.microsoft.com/office/powerpoint/2010/main" val="340560438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and Considerations</a:t>
            </a:r>
            <a:br>
              <a:rPr lang="en-US" dirty="0" smtClean="0"/>
            </a:br>
            <a:r>
              <a:rPr lang="en-US" dirty="0" smtClean="0"/>
              <a:t>Part 2</a:t>
            </a:r>
            <a:endParaRPr lang="en-US" dirty="0"/>
          </a:p>
        </p:txBody>
      </p:sp>
      <p:sp>
        <p:nvSpPr>
          <p:cNvPr id="3" name="Content Placeholder 2"/>
          <p:cNvSpPr>
            <a:spLocks noGrp="1"/>
          </p:cNvSpPr>
          <p:nvPr>
            <p:ph idx="1"/>
          </p:nvPr>
        </p:nvSpPr>
        <p:spPr/>
        <p:txBody>
          <a:bodyPr>
            <a:normAutofit/>
          </a:bodyPr>
          <a:lstStyle/>
          <a:p>
            <a:pPr marL="0" indent="0">
              <a:buNone/>
            </a:pPr>
            <a:r>
              <a:rPr lang="en-US" sz="2800" dirty="0" smtClean="0"/>
              <a:t>Today, there are calls for use of evidence-based practices at every level of education.  While there is a body of literature on what should constitute doctoral preparation in education, and case examples of program efficacy, </a:t>
            </a:r>
            <a:r>
              <a:rPr lang="en-US" sz="2800" b="1" i="1" dirty="0" smtClean="0"/>
              <a:t>there are no universally accepted (or research-derived) standards for how future leadership personnel in special education should be prepared. </a:t>
            </a:r>
            <a:endParaRPr lang="en-US" sz="2800" b="1" i="1" dirty="0"/>
          </a:p>
        </p:txBody>
      </p:sp>
    </p:spTree>
    <p:extLst>
      <p:ext uri="{BB962C8B-B14F-4D97-AF65-F5344CB8AC3E}">
        <p14:creationId xmlns:p14="http://schemas.microsoft.com/office/powerpoint/2010/main" val="368167275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About HECSE</a:t>
            </a:r>
            <a:endParaRPr lang="en-US" dirty="0"/>
          </a:p>
        </p:txBody>
      </p:sp>
      <p:sp>
        <p:nvSpPr>
          <p:cNvPr id="3" name="Content Placeholder 2"/>
          <p:cNvSpPr>
            <a:spLocks noGrp="1"/>
          </p:cNvSpPr>
          <p:nvPr>
            <p:ph idx="1"/>
          </p:nvPr>
        </p:nvSpPr>
        <p:spPr/>
        <p:txBody>
          <a:bodyPr>
            <a:normAutofit/>
          </a:bodyPr>
          <a:lstStyle/>
          <a:p>
            <a:endParaRPr lang="en-US" dirty="0"/>
          </a:p>
          <a:p>
            <a:r>
              <a:rPr lang="en-US" dirty="0" smtClean="0"/>
              <a:t>The Higher Education Consortium for Special Education (HECSE) is a national organization that represents major university programs that prepare personnel for special education leadership roles. </a:t>
            </a:r>
          </a:p>
        </p:txBody>
      </p:sp>
    </p:spTree>
    <p:extLst>
      <p:ext uri="{BB962C8B-B14F-4D97-AF65-F5344CB8AC3E}">
        <p14:creationId xmlns:p14="http://schemas.microsoft.com/office/powerpoint/2010/main" val="449520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Challenges and Considerations</a:t>
            </a:r>
            <a:br>
              <a:rPr lang="en-US" dirty="0" smtClean="0"/>
            </a:br>
            <a:r>
              <a:rPr lang="en-US" dirty="0" smtClean="0"/>
              <a:t>Part 3</a:t>
            </a:r>
            <a:endParaRPr lang="en-US" dirty="0"/>
          </a:p>
        </p:txBody>
      </p:sp>
      <p:sp>
        <p:nvSpPr>
          <p:cNvPr id="3" name="Content Placeholder 2"/>
          <p:cNvSpPr>
            <a:spLocks noGrp="1"/>
          </p:cNvSpPr>
          <p:nvPr>
            <p:ph idx="1"/>
          </p:nvPr>
        </p:nvSpPr>
        <p:spPr/>
        <p:txBody>
          <a:bodyPr>
            <a:normAutofit fontScale="77500" lnSpcReduction="20000"/>
          </a:bodyPr>
          <a:lstStyle/>
          <a:p>
            <a:r>
              <a:rPr lang="en-US" sz="3600" dirty="0" smtClean="0"/>
              <a:t>Many current assessment and evaluation efforts focus on the impact that educator preparation programs have on preK-12 students; however, graduates of doctoral programs in special education fulfill a variety of leadership roles that have an important, but indirect, impact on student achievement. </a:t>
            </a:r>
          </a:p>
          <a:p>
            <a:endParaRPr lang="en-US" b="1" i="1" dirty="0" smtClean="0"/>
          </a:p>
          <a:p>
            <a:r>
              <a:rPr lang="en-US" b="1" i="1" dirty="0" smtClean="0"/>
              <a:t>As such, the HECSE Quality Indicators focus on the preparation and success of leadership program graduates who will prepare future educators, conduct research, develop policy, and/or provide programmatic leadership that, in turn, leads to student success.</a:t>
            </a:r>
            <a:endParaRPr lang="en-US" b="1" i="1" dirty="0"/>
          </a:p>
        </p:txBody>
      </p:sp>
    </p:spTree>
    <p:extLst>
      <p:ext uri="{BB962C8B-B14F-4D97-AF65-F5344CB8AC3E}">
        <p14:creationId xmlns:p14="http://schemas.microsoft.com/office/powerpoint/2010/main" val="612869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Questions and Challenges for the Future?</a:t>
            </a:r>
            <a:endParaRPr lang="en-US" dirty="0"/>
          </a:p>
        </p:txBody>
      </p:sp>
      <p:sp>
        <p:nvSpPr>
          <p:cNvPr id="3" name="Content Placeholder 2"/>
          <p:cNvSpPr>
            <a:spLocks noGrp="1"/>
          </p:cNvSpPr>
          <p:nvPr>
            <p:ph idx="1"/>
          </p:nvPr>
        </p:nvSpPr>
        <p:spPr/>
        <p:txBody>
          <a:bodyPr>
            <a:normAutofit fontScale="92500" lnSpcReduction="20000"/>
          </a:bodyPr>
          <a:lstStyle/>
          <a:p>
            <a:r>
              <a:rPr lang="en-US" dirty="0" smtClean="0"/>
              <a:t>To what extent do you see the Quality Indicators as compatible or incompatible with OSEP Leadership grant </a:t>
            </a:r>
            <a:r>
              <a:rPr lang="en-US" smtClean="0"/>
              <a:t>selection criteria?</a:t>
            </a:r>
          </a:p>
          <a:p>
            <a:pPr marL="0" indent="0">
              <a:buNone/>
            </a:pPr>
            <a:endParaRPr lang="en-US" dirty="0" smtClean="0"/>
          </a:p>
          <a:p>
            <a:r>
              <a:rPr lang="en-US" dirty="0" smtClean="0"/>
              <a:t>What constitutes success for a program graduate?  Job placement? Tenure? Publications? </a:t>
            </a:r>
          </a:p>
          <a:p>
            <a:endParaRPr lang="en-US" dirty="0" smtClean="0"/>
          </a:p>
          <a:p>
            <a:r>
              <a:rPr lang="en-US" dirty="0" smtClean="0"/>
              <a:t>How might we use the HECSE Quality Indicators to begin building a body of evidence-based practices for leadership preparation?</a:t>
            </a:r>
          </a:p>
          <a:p>
            <a:endParaRPr lang="en-US" dirty="0"/>
          </a:p>
        </p:txBody>
      </p:sp>
    </p:spTree>
    <p:extLst>
      <p:ext uri="{BB962C8B-B14F-4D97-AF65-F5344CB8AC3E}">
        <p14:creationId xmlns:p14="http://schemas.microsoft.com/office/powerpoint/2010/main" val="34860746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does HECSE do?</a:t>
            </a:r>
            <a:endParaRPr lang="en-US" dirty="0"/>
          </a:p>
        </p:txBody>
      </p:sp>
      <p:sp>
        <p:nvSpPr>
          <p:cNvPr id="3" name="Content Placeholder 2"/>
          <p:cNvSpPr>
            <a:spLocks noGrp="1"/>
          </p:cNvSpPr>
          <p:nvPr>
            <p:ph idx="1"/>
          </p:nvPr>
        </p:nvSpPr>
        <p:spPr/>
        <p:txBody>
          <a:bodyPr>
            <a:normAutofit fontScale="92500" lnSpcReduction="20000"/>
          </a:bodyPr>
          <a:lstStyle/>
          <a:p>
            <a:pPr marL="0" indent="0">
              <a:buNone/>
            </a:pPr>
            <a:r>
              <a:rPr lang="en-US" dirty="0" smtClean="0"/>
              <a:t>Together, HECSE members are engaged in a variety of ongoing advocacy, research, and service efforts designed to meet two primary goals: </a:t>
            </a:r>
          </a:p>
          <a:p>
            <a:pPr marL="0" indent="0">
              <a:buNone/>
            </a:pPr>
            <a:endParaRPr lang="en-US" sz="2600" dirty="0" smtClean="0"/>
          </a:p>
          <a:p>
            <a:r>
              <a:rPr lang="en-US" sz="2800" dirty="0" smtClean="0"/>
              <a:t>Appropriate educational opportunities and effective school outcomes for millions of American children and youth with disabilities; </a:t>
            </a:r>
          </a:p>
          <a:p>
            <a:pPr marL="0" indent="0">
              <a:buNone/>
            </a:pPr>
            <a:endParaRPr lang="en-US" sz="2800" dirty="0" smtClean="0"/>
          </a:p>
          <a:p>
            <a:r>
              <a:rPr lang="en-US" sz="2800" dirty="0" smtClean="0"/>
              <a:t>Support for recruitment, preparation, and retention of special education personnel at all levels (e.g., special education teachers, teacher educators, classroom researchers, program administrators).</a:t>
            </a:r>
            <a:endParaRPr lang="en-US" sz="2800" dirty="0"/>
          </a:p>
        </p:txBody>
      </p:sp>
    </p:spTree>
    <p:extLst>
      <p:ext uri="{BB962C8B-B14F-4D97-AF65-F5344CB8AC3E}">
        <p14:creationId xmlns:p14="http://schemas.microsoft.com/office/powerpoint/2010/main" val="37297488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HECSE’s Commitment to Quality in Personnel Preparation</a:t>
            </a:r>
            <a:endParaRPr lang="en-US" dirty="0"/>
          </a:p>
        </p:txBody>
      </p:sp>
      <p:sp>
        <p:nvSpPr>
          <p:cNvPr id="3" name="Content Placeholder 2"/>
          <p:cNvSpPr>
            <a:spLocks noGrp="1"/>
          </p:cNvSpPr>
          <p:nvPr>
            <p:ph idx="1"/>
          </p:nvPr>
        </p:nvSpPr>
        <p:spPr/>
        <p:txBody>
          <a:bodyPr/>
          <a:lstStyle/>
          <a:p>
            <a:endParaRPr lang="en-US" dirty="0" smtClean="0"/>
          </a:p>
          <a:p>
            <a:r>
              <a:rPr lang="en-US" dirty="0" smtClean="0"/>
              <a:t>At the first conference of chairs of departments of special education in 1976, participants agreed to accomplish four purposes, including to “formulate standards for programs and to encourage enforcement of those standards.” (</a:t>
            </a:r>
            <a:r>
              <a:rPr lang="en-US" dirty="0" err="1" smtClean="0"/>
              <a:t>Blackhurst</a:t>
            </a:r>
            <a:r>
              <a:rPr lang="en-US" dirty="0" smtClean="0"/>
              <a:t>, 1976). </a:t>
            </a:r>
            <a:endParaRPr lang="en-US" dirty="0"/>
          </a:p>
        </p:txBody>
      </p:sp>
    </p:spTree>
    <p:extLst>
      <p:ext uri="{BB962C8B-B14F-4D97-AF65-F5344CB8AC3E}">
        <p14:creationId xmlns:p14="http://schemas.microsoft.com/office/powerpoint/2010/main" val="19907788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Previous Standards for Doctoral Preparation</a:t>
            </a:r>
            <a:endParaRPr lang="en-US" dirty="0"/>
          </a:p>
        </p:txBody>
      </p:sp>
      <p:sp>
        <p:nvSpPr>
          <p:cNvPr id="3" name="Content Placeholder 2"/>
          <p:cNvSpPr>
            <a:spLocks noGrp="1"/>
          </p:cNvSpPr>
          <p:nvPr>
            <p:ph idx="1"/>
          </p:nvPr>
        </p:nvSpPr>
        <p:spPr/>
        <p:txBody>
          <a:bodyPr>
            <a:normAutofit lnSpcReduction="10000"/>
          </a:bodyPr>
          <a:lstStyle/>
          <a:p>
            <a:r>
              <a:rPr lang="en-US" sz="2600" dirty="0" smtClean="0"/>
              <a:t>The “Indicators of Quality in Special Education Doctoral Programs” published by HECSE in 1984 was the first and only professional statement of doctoral program standard in the discipline (http://hecse.net/HECSEHistory.html).</a:t>
            </a:r>
          </a:p>
          <a:p>
            <a:endParaRPr lang="en-US" sz="2600" dirty="0" smtClean="0"/>
          </a:p>
          <a:p>
            <a:r>
              <a:rPr lang="en-US" sz="2600" dirty="0" smtClean="0"/>
              <a:t>HECSE members appointed by OSEP to serve as members of a Blue Ribbon Committee in 2003 developed recommendations for the application and evaluation process for the leadership personnel preparation competition funded under Part D.</a:t>
            </a:r>
            <a:endParaRPr lang="en-US" sz="2600" dirty="0"/>
          </a:p>
        </p:txBody>
      </p:sp>
    </p:spTree>
    <p:extLst>
      <p:ext uri="{BB962C8B-B14F-4D97-AF65-F5344CB8AC3E}">
        <p14:creationId xmlns:p14="http://schemas.microsoft.com/office/powerpoint/2010/main" val="14628762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Charge to the 2013-2014 Quality Indicator Committee</a:t>
            </a:r>
            <a:endParaRPr lang="en-US" dirty="0"/>
          </a:p>
        </p:txBody>
      </p:sp>
      <p:sp>
        <p:nvSpPr>
          <p:cNvPr id="3" name="Content Placeholder 2"/>
          <p:cNvSpPr>
            <a:spLocks noGrp="1"/>
          </p:cNvSpPr>
          <p:nvPr>
            <p:ph idx="1"/>
          </p:nvPr>
        </p:nvSpPr>
        <p:spPr/>
        <p:txBody>
          <a:bodyPr>
            <a:normAutofit fontScale="70000" lnSpcReduction="20000"/>
          </a:bodyPr>
          <a:lstStyle/>
          <a:p>
            <a:pPr marL="0" indent="0">
              <a:buNone/>
            </a:pPr>
            <a:endParaRPr lang="en-US" dirty="0" smtClean="0"/>
          </a:p>
          <a:p>
            <a:pPr marL="0" indent="0">
              <a:buNone/>
            </a:pPr>
            <a:r>
              <a:rPr lang="en-US" dirty="0" smtClean="0"/>
              <a:t>(</a:t>
            </a:r>
            <a:r>
              <a:rPr lang="en-US" dirty="0"/>
              <a:t>1) Identify and analyze the current desired outcomes as well as prescribed outcomes from the personnel preparation projects</a:t>
            </a:r>
          </a:p>
          <a:p>
            <a:pPr marL="0" indent="0">
              <a:buNone/>
            </a:pPr>
            <a:r>
              <a:rPr lang="en-US" dirty="0"/>
              <a:t> </a:t>
            </a:r>
          </a:p>
          <a:p>
            <a:pPr marL="0" indent="0">
              <a:buNone/>
            </a:pPr>
            <a:r>
              <a:rPr lang="en-US" dirty="0"/>
              <a:t>(2) Identify and document the issues with current outcomes statements and analyze for common areas of concern</a:t>
            </a:r>
          </a:p>
          <a:p>
            <a:pPr marL="0" indent="0">
              <a:buNone/>
            </a:pPr>
            <a:r>
              <a:rPr lang="en-US" dirty="0"/>
              <a:t> </a:t>
            </a:r>
          </a:p>
          <a:p>
            <a:pPr marL="0" indent="0">
              <a:buNone/>
            </a:pPr>
            <a:r>
              <a:rPr lang="en-US" dirty="0"/>
              <a:t>(3) Secure input on what outcomes are desired from the personnel preparation projects, including current and projected future needs</a:t>
            </a:r>
          </a:p>
          <a:p>
            <a:pPr marL="0" indent="0">
              <a:buNone/>
            </a:pPr>
            <a:r>
              <a:rPr lang="en-US" dirty="0"/>
              <a:t> </a:t>
            </a:r>
          </a:p>
          <a:p>
            <a:pPr marL="0" indent="0">
              <a:buNone/>
            </a:pPr>
            <a:r>
              <a:rPr lang="en-US" dirty="0"/>
              <a:t>(4) Determine the relationship between the development of quality indicators with existing policy and the implications for projected policy </a:t>
            </a:r>
          </a:p>
          <a:p>
            <a:pPr marL="0" indent="0">
              <a:buNone/>
            </a:pPr>
            <a:endParaRPr lang="en-US" dirty="0"/>
          </a:p>
        </p:txBody>
      </p:sp>
    </p:spTree>
    <p:extLst>
      <p:ext uri="{BB962C8B-B14F-4D97-AF65-F5344CB8AC3E}">
        <p14:creationId xmlns:p14="http://schemas.microsoft.com/office/powerpoint/2010/main" val="237194024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Charge to the QI Committee</a:t>
            </a:r>
            <a:endParaRPr lang="en-US" dirty="0"/>
          </a:p>
        </p:txBody>
      </p:sp>
      <p:sp>
        <p:nvSpPr>
          <p:cNvPr id="3" name="Content Placeholder 2"/>
          <p:cNvSpPr>
            <a:spLocks noGrp="1"/>
          </p:cNvSpPr>
          <p:nvPr>
            <p:ph idx="1"/>
          </p:nvPr>
        </p:nvSpPr>
        <p:spPr/>
        <p:txBody>
          <a:bodyPr>
            <a:normAutofit fontScale="62500" lnSpcReduction="20000"/>
          </a:bodyPr>
          <a:lstStyle/>
          <a:p>
            <a:pPr marL="0" indent="0">
              <a:buNone/>
            </a:pPr>
            <a:endParaRPr lang="en-US" dirty="0"/>
          </a:p>
          <a:p>
            <a:pPr marL="0" indent="0">
              <a:buNone/>
            </a:pPr>
            <a:r>
              <a:rPr lang="en-US" dirty="0"/>
              <a:t>(5) Formulate a set of recommendations for quality indicators and measurable outcomes of personnel preparation projects </a:t>
            </a:r>
          </a:p>
          <a:p>
            <a:pPr marL="0" indent="0">
              <a:buNone/>
            </a:pPr>
            <a:r>
              <a:rPr lang="en-US" dirty="0"/>
              <a:t> </a:t>
            </a:r>
          </a:p>
          <a:p>
            <a:pPr marL="0" indent="0">
              <a:buNone/>
            </a:pPr>
            <a:r>
              <a:rPr lang="en-US" dirty="0"/>
              <a:t>(6) Develop a final report for adoption by the membership of HECSE to be forwarded for consideration by the Office of Special Education Programs and other appropriate agencies in the U.S. Department of Education</a:t>
            </a:r>
          </a:p>
          <a:p>
            <a:pPr marL="0" indent="0">
              <a:buNone/>
            </a:pPr>
            <a:r>
              <a:rPr lang="en-US" dirty="0"/>
              <a:t> </a:t>
            </a:r>
          </a:p>
          <a:p>
            <a:pPr marL="0" indent="0">
              <a:buNone/>
            </a:pPr>
            <a:r>
              <a:rPr lang="en-US" dirty="0"/>
              <a:t>(7) Consider whether additional resources and stakeholders should be involved in your work</a:t>
            </a:r>
          </a:p>
          <a:p>
            <a:pPr marL="0" indent="0">
              <a:buNone/>
            </a:pPr>
            <a:r>
              <a:rPr lang="en-US" dirty="0"/>
              <a:t> </a:t>
            </a:r>
          </a:p>
          <a:p>
            <a:pPr marL="0" indent="0">
              <a:buNone/>
            </a:pPr>
            <a:r>
              <a:rPr lang="en-US" dirty="0"/>
              <a:t>(8) Identify the impact of personnel preparation projects on recent graduates </a:t>
            </a:r>
          </a:p>
          <a:p>
            <a:pPr marL="0" indent="0">
              <a:buNone/>
            </a:pPr>
            <a:r>
              <a:rPr lang="en-US" dirty="0"/>
              <a:t> </a:t>
            </a:r>
          </a:p>
          <a:p>
            <a:pPr marL="0" indent="0">
              <a:buNone/>
            </a:pPr>
            <a:r>
              <a:rPr lang="en-US" dirty="0"/>
              <a:t>(9) Provide recommendations regarding the focus of future personnel preparation competitions from the Office of Special Education Programs.</a:t>
            </a:r>
          </a:p>
          <a:p>
            <a:endParaRPr lang="en-US" dirty="0"/>
          </a:p>
        </p:txBody>
      </p:sp>
    </p:spTree>
    <p:extLst>
      <p:ext uri="{BB962C8B-B14F-4D97-AF65-F5344CB8AC3E}">
        <p14:creationId xmlns:p14="http://schemas.microsoft.com/office/powerpoint/2010/main" val="182222477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HECSE QI Committee Activities</a:t>
            </a:r>
            <a:endParaRPr lang="en-US" dirty="0"/>
          </a:p>
        </p:txBody>
      </p:sp>
      <p:sp>
        <p:nvSpPr>
          <p:cNvPr id="3" name="Content Placeholder 2"/>
          <p:cNvSpPr>
            <a:spLocks noGrp="1"/>
          </p:cNvSpPr>
          <p:nvPr>
            <p:ph idx="1"/>
          </p:nvPr>
        </p:nvSpPr>
        <p:spPr/>
        <p:txBody>
          <a:bodyPr>
            <a:normAutofit fontScale="92500" lnSpcReduction="10000"/>
          </a:bodyPr>
          <a:lstStyle/>
          <a:p>
            <a:r>
              <a:rPr lang="en-US" sz="2800" dirty="0" smtClean="0"/>
              <a:t>Document reviews:</a:t>
            </a:r>
          </a:p>
          <a:p>
            <a:pPr lvl="2"/>
            <a:r>
              <a:rPr lang="en-US" dirty="0" smtClean="0"/>
              <a:t>1984 Quality Indicators</a:t>
            </a:r>
          </a:p>
          <a:p>
            <a:pPr lvl="2"/>
            <a:r>
              <a:rPr lang="en-US" dirty="0" smtClean="0"/>
              <a:t>2003 Blue Ribbon Panel Recommendations</a:t>
            </a:r>
          </a:p>
          <a:p>
            <a:pPr lvl="2"/>
            <a:r>
              <a:rPr lang="en-US" dirty="0" smtClean="0"/>
              <a:t>SEFNA Findings</a:t>
            </a:r>
          </a:p>
          <a:p>
            <a:pPr lvl="2"/>
            <a:r>
              <a:rPr lang="en-US" dirty="0" smtClean="0"/>
              <a:t>OSEP Personnel Preparation Goals and Outcomes</a:t>
            </a:r>
          </a:p>
          <a:p>
            <a:r>
              <a:rPr lang="en-US" sz="2800" dirty="0" smtClean="0"/>
              <a:t>Input from the field</a:t>
            </a:r>
          </a:p>
          <a:p>
            <a:pPr lvl="2"/>
            <a:r>
              <a:rPr lang="en-US" dirty="0" smtClean="0"/>
              <a:t>Plans presented at 2013 Project Directors’ Meeting</a:t>
            </a:r>
            <a:endParaRPr lang="en-US" dirty="0"/>
          </a:p>
          <a:p>
            <a:pPr lvl="2"/>
            <a:r>
              <a:rPr lang="en-US" dirty="0" smtClean="0"/>
              <a:t>Initial draft presented at 2013 TED Conference</a:t>
            </a:r>
          </a:p>
          <a:p>
            <a:pPr lvl="2"/>
            <a:r>
              <a:rPr lang="en-US" dirty="0" smtClean="0"/>
              <a:t>Updated draft sent to HECSE members for review</a:t>
            </a:r>
          </a:p>
          <a:p>
            <a:pPr lvl="2"/>
            <a:r>
              <a:rPr lang="en-US" dirty="0" smtClean="0"/>
              <a:t>Draft submitted at 2014 HECSE Winter Summit</a:t>
            </a:r>
          </a:p>
          <a:p>
            <a:pPr lvl="2"/>
            <a:r>
              <a:rPr lang="en-US" dirty="0" smtClean="0"/>
              <a:t>Draft finalized and published April 1, 2014</a:t>
            </a:r>
            <a:endParaRPr lang="en-US" dirty="0"/>
          </a:p>
        </p:txBody>
      </p:sp>
    </p:spTree>
    <p:extLst>
      <p:ext uri="{BB962C8B-B14F-4D97-AF65-F5344CB8AC3E}">
        <p14:creationId xmlns:p14="http://schemas.microsoft.com/office/powerpoint/2010/main" val="370463128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sz="3200" b="1" dirty="0" smtClean="0"/>
              <a:t>Purpose of the 2014 HECSE Quality Indicators for Preparation of Leadership Personnel</a:t>
            </a:r>
            <a:endParaRPr lang="en-US" sz="3200" b="1" dirty="0"/>
          </a:p>
        </p:txBody>
      </p:sp>
      <p:sp>
        <p:nvSpPr>
          <p:cNvPr id="3" name="Content Placeholder 2"/>
          <p:cNvSpPr>
            <a:spLocks noGrp="1"/>
          </p:cNvSpPr>
          <p:nvPr>
            <p:ph idx="1"/>
          </p:nvPr>
        </p:nvSpPr>
        <p:spPr/>
        <p:txBody>
          <a:bodyPr>
            <a:normAutofit fontScale="92500"/>
          </a:bodyPr>
          <a:lstStyle/>
          <a:p>
            <a:r>
              <a:rPr lang="en-US" sz="3000" dirty="0"/>
              <a:t>The Quality Indicators for Doctoral Programs in Special Education were developed by HECSE for use by individual programs to meet their own needs and purposes. HECSE’s intent is to provide measurable indicators that might be useful for special education doctoral programs to implement for purposes of self-assessment and program improvement.  Any use of these indicators by HECSE member institutions is strictly voluntary and should not imply any evaluative role for HECSE.</a:t>
            </a:r>
          </a:p>
          <a:p>
            <a:endParaRPr lang="en-US" dirty="0"/>
          </a:p>
          <a:p>
            <a:endParaRPr lang="en-US" dirty="0"/>
          </a:p>
        </p:txBody>
      </p:sp>
    </p:spTree>
    <p:extLst>
      <p:ext uri="{BB962C8B-B14F-4D97-AF65-F5344CB8AC3E}">
        <p14:creationId xmlns:p14="http://schemas.microsoft.com/office/powerpoint/2010/main" val="3591235235"/>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TotalTime>
  <Words>1224</Words>
  <Application>Microsoft Office PowerPoint</Application>
  <PresentationFormat>On-screen Show (4:3)</PresentationFormat>
  <Paragraphs>105</Paragraphs>
  <Slides>21</Slides>
  <Notes>1</Notes>
  <HiddenSlides>0</HiddenSlides>
  <MMClips>0</MMClips>
  <ScaleCrop>false</ScaleCrop>
  <HeadingPairs>
    <vt:vector size="4" baseType="variant">
      <vt:variant>
        <vt:lpstr>Theme</vt:lpstr>
      </vt:variant>
      <vt:variant>
        <vt:i4>1</vt:i4>
      </vt:variant>
      <vt:variant>
        <vt:lpstr>Slide Titles</vt:lpstr>
      </vt:variant>
      <vt:variant>
        <vt:i4>21</vt:i4>
      </vt:variant>
    </vt:vector>
  </HeadingPairs>
  <TitlesOfParts>
    <vt:vector size="22" baseType="lpstr">
      <vt:lpstr>Office Theme</vt:lpstr>
      <vt:lpstr>HECSE Quality Indicators for Leadership Preparation</vt:lpstr>
      <vt:lpstr>About HECSE</vt:lpstr>
      <vt:lpstr>What does HECSE do?</vt:lpstr>
      <vt:lpstr>HECSE’s Commitment to Quality in Personnel Preparation</vt:lpstr>
      <vt:lpstr>Previous Standards for Doctoral Preparation</vt:lpstr>
      <vt:lpstr>Charge to the 2013-2014 Quality Indicator Committee</vt:lpstr>
      <vt:lpstr>Charge to the QI Committee</vt:lpstr>
      <vt:lpstr>HECSE QI Committee Activities</vt:lpstr>
      <vt:lpstr>Purpose of the 2014 HECSE Quality Indicators for Preparation of Leadership Personnel</vt:lpstr>
      <vt:lpstr>2014 HECSE Quality Indicators</vt:lpstr>
      <vt:lpstr>2014 HECSE Quality Indicators for Leadership Preparation in Special Education </vt:lpstr>
      <vt:lpstr>2014 HECSE Quality Indicators (1-3)</vt:lpstr>
      <vt:lpstr>2014 HECSE Quality Indicators (4-6)</vt:lpstr>
      <vt:lpstr>2014 HECSE Quality Indicators (7-9)</vt:lpstr>
      <vt:lpstr>2014 HECSE Quality Indicators (10-11)</vt:lpstr>
      <vt:lpstr>2014 HECSE Quality Indicators (12-13)</vt:lpstr>
      <vt:lpstr>Challenges and Considerations</vt:lpstr>
      <vt:lpstr>Challenges and Considerations  Part 1</vt:lpstr>
      <vt:lpstr>Challenges and Considerations Part 2</vt:lpstr>
      <vt:lpstr>Challenges and Considerations Part 3</vt:lpstr>
      <vt:lpstr>Questions and Challenges for the Future?</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HECSE Quality Indicators for Leadership Preparation</dc:title>
  <dc:subject>HECSE Quality Indicators for Leadership Preparation</dc:subject>
  <dc:creator>Office of Special Education Programs (OSEP)</dc:creator>
  <cp:lastModifiedBy>Compositor</cp:lastModifiedBy>
  <cp:revision>22</cp:revision>
  <dcterms:created xsi:type="dcterms:W3CDTF">2014-06-29T18:45:40Z</dcterms:created>
  <dcterms:modified xsi:type="dcterms:W3CDTF">2014-07-12T22:12:50Z</dcterms:modified>
  <cp:category>Public Domain</cp:category>
</cp:coreProperties>
</file>