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notesMasterIdLst>
    <p:notesMasterId r:id="rId53"/>
  </p:notesMasterIdLst>
  <p:handoutMasterIdLst>
    <p:handoutMasterId r:id="rId54"/>
  </p:handoutMasterIdLst>
  <p:sldIdLst>
    <p:sldId id="256" r:id="rId2"/>
    <p:sldId id="309" r:id="rId3"/>
    <p:sldId id="292" r:id="rId4"/>
    <p:sldId id="293" r:id="rId5"/>
    <p:sldId id="300" r:id="rId6"/>
    <p:sldId id="301" r:id="rId7"/>
    <p:sldId id="303" r:id="rId8"/>
    <p:sldId id="302" r:id="rId9"/>
    <p:sldId id="305" r:id="rId10"/>
    <p:sldId id="306" r:id="rId11"/>
    <p:sldId id="307" r:id="rId12"/>
    <p:sldId id="304" r:id="rId13"/>
    <p:sldId id="297" r:id="rId14"/>
    <p:sldId id="271" r:id="rId15"/>
    <p:sldId id="282" r:id="rId16"/>
    <p:sldId id="310" r:id="rId17"/>
    <p:sldId id="311" r:id="rId18"/>
    <p:sldId id="313" r:id="rId19"/>
    <p:sldId id="314" r:id="rId20"/>
    <p:sldId id="312" r:id="rId21"/>
    <p:sldId id="273" r:id="rId22"/>
    <p:sldId id="272" r:id="rId23"/>
    <p:sldId id="290" r:id="rId24"/>
    <p:sldId id="274" r:id="rId25"/>
    <p:sldId id="315" r:id="rId26"/>
    <p:sldId id="283" r:id="rId27"/>
    <p:sldId id="275" r:id="rId28"/>
    <p:sldId id="291" r:id="rId29"/>
    <p:sldId id="298" r:id="rId30"/>
    <p:sldId id="299" r:id="rId31"/>
    <p:sldId id="308" r:id="rId32"/>
    <p:sldId id="289" r:id="rId33"/>
    <p:sldId id="276" r:id="rId34"/>
    <p:sldId id="288" r:id="rId35"/>
    <p:sldId id="277" r:id="rId36"/>
    <p:sldId id="285" r:id="rId37"/>
    <p:sldId id="286" r:id="rId38"/>
    <p:sldId id="257" r:id="rId39"/>
    <p:sldId id="259" r:id="rId40"/>
    <p:sldId id="260" r:id="rId41"/>
    <p:sldId id="262" r:id="rId42"/>
    <p:sldId id="265" r:id="rId43"/>
    <p:sldId id="266" r:id="rId44"/>
    <p:sldId id="267" r:id="rId45"/>
    <p:sldId id="295" r:id="rId46"/>
    <p:sldId id="268" r:id="rId47"/>
    <p:sldId id="269" r:id="rId48"/>
    <p:sldId id="278" r:id="rId49"/>
    <p:sldId id="279" r:id="rId50"/>
    <p:sldId id="294" r:id="rId51"/>
    <p:sldId id="287" r:id="rId5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97" autoAdjust="0"/>
    <p:restoredTop sz="86359" autoAdjust="0"/>
  </p:normalViewPr>
  <p:slideViewPr>
    <p:cSldViewPr>
      <p:cViewPr>
        <p:scale>
          <a:sx n="86" d="100"/>
          <a:sy n="86" d="100"/>
        </p:scale>
        <p:origin x="-1656" y="-348"/>
      </p:cViewPr>
      <p:guideLst>
        <p:guide orient="horz" pos="2160"/>
        <p:guide pos="2880"/>
      </p:guideLst>
    </p:cSldViewPr>
  </p:slideViewPr>
  <p:outlineViewPr>
    <p:cViewPr>
      <p:scale>
        <a:sx n="33" d="100"/>
        <a:sy n="33" d="100"/>
      </p:scale>
      <p:origin x="0" y="20976"/>
    </p:cViewPr>
  </p:outlineViewPr>
  <p:notesTextViewPr>
    <p:cViewPr>
      <p:scale>
        <a:sx n="100" d="100"/>
        <a:sy n="100" d="100"/>
      </p:scale>
      <p:origin x="0" y="0"/>
    </p:cViewPr>
  </p:notesTextViewPr>
  <p:sorterViewPr>
    <p:cViewPr>
      <p:scale>
        <a:sx n="100" d="100"/>
        <a:sy n="100" d="100"/>
      </p:scale>
      <p:origin x="0" y="64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118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eaLnBrk="1" hangingPunct="1">
              <a:defRPr sz="1200"/>
            </a:lvl1pPr>
          </a:lstStyle>
          <a:p>
            <a:pPr>
              <a:defRPr/>
            </a:pPr>
            <a:endParaRPr lang="en-US"/>
          </a:p>
        </p:txBody>
      </p:sp>
      <p:sp>
        <p:nvSpPr>
          <p:cNvPr id="22118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r" eaLnBrk="1" hangingPunct="1">
              <a:defRPr sz="1200"/>
            </a:lvl1pPr>
          </a:lstStyle>
          <a:p>
            <a:pPr>
              <a:defRPr/>
            </a:pPr>
            <a:endParaRPr lang="en-US"/>
          </a:p>
        </p:txBody>
      </p:sp>
      <p:sp>
        <p:nvSpPr>
          <p:cNvPr id="22118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eaLnBrk="1" hangingPunct="1">
              <a:defRPr sz="1200"/>
            </a:lvl1pPr>
          </a:lstStyle>
          <a:p>
            <a:pPr>
              <a:defRPr/>
            </a:pPr>
            <a:endParaRPr lang="en-US"/>
          </a:p>
        </p:txBody>
      </p:sp>
      <p:sp>
        <p:nvSpPr>
          <p:cNvPr id="22118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r" eaLnBrk="1" hangingPunct="1">
              <a:defRPr sz="1200"/>
            </a:lvl1pPr>
          </a:lstStyle>
          <a:p>
            <a:pPr>
              <a:defRPr/>
            </a:pPr>
            <a:fld id="{1CB62B67-820A-403E-BDA0-B3F74BD01995}" type="slidenum">
              <a:rPr lang="en-US"/>
              <a:pPr>
                <a:defRPr/>
              </a:pPr>
              <a:t>‹#›</a:t>
            </a:fld>
            <a:endParaRPr lang="en-US"/>
          </a:p>
        </p:txBody>
      </p:sp>
    </p:spTree>
    <p:extLst>
      <p:ext uri="{BB962C8B-B14F-4D97-AF65-F5344CB8AC3E}">
        <p14:creationId xmlns:p14="http://schemas.microsoft.com/office/powerpoint/2010/main" val="922841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333" tIns="46666" rIns="93333" bIns="46666"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333" tIns="46666" rIns="93333" bIns="46666" rtlCol="0"/>
          <a:lstStyle>
            <a:lvl1pPr algn="r">
              <a:defRPr sz="1200"/>
            </a:lvl1pPr>
          </a:lstStyle>
          <a:p>
            <a:pPr>
              <a:defRPr/>
            </a:pPr>
            <a:fld id="{825E256C-2878-4A69-8D25-64B1F88AD782}" type="datetimeFigureOut">
              <a:rPr lang="en-US"/>
              <a:pPr>
                <a:defRPr/>
              </a:pPr>
              <a:t>7/14/2014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333" tIns="46666" rIns="93333" bIns="46666"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333" tIns="46666" rIns="93333" bIns="4666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333" tIns="46666" rIns="93333" bIns="46666"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333" tIns="46666" rIns="93333" bIns="46666" rtlCol="0" anchor="b"/>
          <a:lstStyle>
            <a:lvl1pPr algn="r">
              <a:defRPr sz="1200"/>
            </a:lvl1pPr>
          </a:lstStyle>
          <a:p>
            <a:pPr>
              <a:defRPr/>
            </a:pPr>
            <a:fld id="{88337D01-BC86-45C2-8DAD-7C23F270877E}" type="slidenum">
              <a:rPr lang="en-US"/>
              <a:pPr>
                <a:defRPr/>
              </a:pPr>
              <a:t>‹#›</a:t>
            </a:fld>
            <a:endParaRPr lang="en-US"/>
          </a:p>
        </p:txBody>
      </p:sp>
    </p:spTree>
    <p:extLst>
      <p:ext uri="{BB962C8B-B14F-4D97-AF65-F5344CB8AC3E}">
        <p14:creationId xmlns:p14="http://schemas.microsoft.com/office/powerpoint/2010/main" val="1589526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096AF8A-B690-4BAC-8E60-7D393DC9CA12}" type="slidenum">
              <a:rPr lang="en-US" altLang="en-US" smtClean="0"/>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B1F6E3-1C9D-4301-A031-9386951D066A}" type="slidenum">
              <a:rPr lang="en-US" altLang="en-US" smtClean="0"/>
              <a:pPr/>
              <a:t>24</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777C1B7-2C9D-432D-AE3B-838F4867EA55}" type="slidenum">
              <a:rPr lang="en-US" altLang="en-US" smtClean="0"/>
              <a:pPr/>
              <a:t>26</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E8A178E-C450-46C7-9678-EE120FBF2515}" type="slidenum">
              <a:rPr lang="en-US" altLang="en-US" smtClean="0"/>
              <a:pPr/>
              <a:t>27</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CC2819C-57DF-45E9-B575-BCF678A9D137}" type="slidenum">
              <a:rPr lang="en-US" altLang="en-US" smtClean="0"/>
              <a:pPr/>
              <a:t>28</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59EEE75-A6FE-4CCC-BD89-BED4011DEB0A}" type="slidenum">
              <a:rPr lang="en-US" altLang="en-US" smtClean="0"/>
              <a:pPr/>
              <a:t>32</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C954517-75AD-4734-B424-A39C23213B0D}" type="slidenum">
              <a:rPr lang="en-US" altLang="en-US" smtClean="0"/>
              <a:pPr/>
              <a:t>33</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88736E0-D346-418C-A400-5A3850D7D382}" type="slidenum">
              <a:rPr lang="en-US" altLang="en-US" smtClean="0"/>
              <a:pPr/>
              <a:t>34</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2ABB5FC-73B9-43CF-88C9-5FC6C5DAAAA2}" type="slidenum">
              <a:rPr lang="en-US" altLang="en-US" smtClean="0"/>
              <a:pPr/>
              <a:t>35</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B48E7B9-08A3-4BF0-B9FB-7DFD3338F6D3}" type="slidenum">
              <a:rPr lang="en-US" altLang="en-US" smtClean="0"/>
              <a:pPr/>
              <a:t>36</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508BE6F-D825-4097-B34A-6F4C902AF0FA}" type="slidenum">
              <a:rPr lang="en-US" altLang="en-US" smtClean="0"/>
              <a:pPr/>
              <a:t>37</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132A3DC-81AD-49A5-9BA3-5AA5E8CFB857}" type="slidenum">
              <a:rPr lang="en-US" altLang="en-US" smtClean="0"/>
              <a:pPr/>
              <a:t>3</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CC427F4-BB78-418F-960C-1230771E1899}" type="slidenum">
              <a:rPr lang="en-US" altLang="en-US" smtClean="0"/>
              <a:pPr/>
              <a:t>38</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58D1095-0C97-468A-8E29-F09D7939585A}" type="slidenum">
              <a:rPr lang="en-US" altLang="en-US" smtClean="0"/>
              <a:pPr/>
              <a:t>39</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DDFC7A1-3499-472A-8F93-D89F4C956062}" type="slidenum">
              <a:rPr lang="en-US" altLang="en-US" smtClean="0"/>
              <a:pPr/>
              <a:t>40</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1AF55EB-B9F8-44D1-8715-431123084272}" type="slidenum">
              <a:rPr lang="en-US" altLang="en-US" smtClean="0"/>
              <a:pPr/>
              <a:t>41</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99FC308-8B36-47DB-9672-83F046538EF1}" type="slidenum">
              <a:rPr lang="en-US" altLang="en-US" smtClean="0"/>
              <a:pPr/>
              <a:t>42</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6FFE330-417E-4872-8F0F-F34303DA96E2}" type="slidenum">
              <a:rPr lang="en-US" altLang="en-US" smtClean="0"/>
              <a:pPr/>
              <a:t>43</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D29F046-B2EC-4136-BDFD-BD40B7F974A2}" type="slidenum">
              <a:rPr lang="en-US" altLang="en-US" smtClean="0"/>
              <a:pPr/>
              <a:t>44</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D1D6057-18DE-49E7-8305-E4C7A62F1667}" type="slidenum">
              <a:rPr lang="en-US" altLang="en-US" smtClean="0"/>
              <a:pPr/>
              <a:t>45</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406FD1-2F49-44A8-ACD0-01098E798223}" type="slidenum">
              <a:rPr lang="en-US" altLang="en-US" smtClean="0"/>
              <a:pPr/>
              <a:t>46</a:t>
            </a:fld>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4889CA5-C3DB-471C-B80F-623A00BB006C}" type="slidenum">
              <a:rPr lang="en-US" altLang="en-US" smtClean="0"/>
              <a:pPr/>
              <a:t>47</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B4635A7-9AD1-465D-AA82-9B2DD8262E66}" type="slidenum">
              <a:rPr lang="en-US" altLang="en-US" smtClean="0"/>
              <a:pPr/>
              <a:t>4</a:t>
            </a:fld>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079F45E-6345-4E0A-8E08-98BCC09E6406}" type="slidenum">
              <a:rPr lang="en-US" altLang="en-US" smtClean="0"/>
              <a:pPr/>
              <a:t>48</a:t>
            </a:fld>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FAD63A-357E-4732-87AE-77E4A0AAEC58}" type="slidenum">
              <a:rPr lang="en-US" altLang="en-US" smtClean="0"/>
              <a:pPr/>
              <a:t>49</a:t>
            </a:fld>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C358095-57A4-4520-B1BF-D9BB2B484AEF}" type="slidenum">
              <a:rPr lang="en-US" altLang="en-US" smtClean="0"/>
              <a:pPr/>
              <a:t>50</a:t>
            </a:fld>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CE1A001-26C1-427B-83F7-E341C0BF957B}" type="slidenum">
              <a:rPr lang="en-US" altLang="en-US" smtClean="0"/>
              <a:pPr/>
              <a:t>51</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25A74AA-F921-480B-A402-79AF797DFD34}" type="slidenum">
              <a:rPr lang="en-US" altLang="en-US" smtClean="0"/>
              <a:pPr/>
              <a:t>13</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3CA646F-755B-4C65-8013-BBFC068A1340}" type="slidenum">
              <a:rPr lang="en-US" altLang="en-US" smtClean="0"/>
              <a:pPr/>
              <a:t>14</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8C1D81F-A3DF-406E-953D-6F46A076462D}" type="slidenum">
              <a:rPr lang="en-US" altLang="en-US" smtClean="0"/>
              <a:pPr/>
              <a:t>15</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21856E3-3362-45E8-B3DA-DD67C8CB4BF1}" type="slidenum">
              <a:rPr lang="en-US" altLang="en-US" smtClean="0"/>
              <a:pPr/>
              <a:t>21</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9CE37CF-EE3B-4458-8A0E-01CD5EB80A74}" type="slidenum">
              <a:rPr lang="en-US" altLang="en-US" smtClean="0"/>
              <a:pPr/>
              <a:t>22</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91CE15D-1871-44CA-8551-3C67ADBF6410}" type="slidenum">
              <a:rPr lang="en-US" altLang="en-US" smtClean="0"/>
              <a:pPr/>
              <a:t>23</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6035 w 5740"/>
                <a:gd name="T1" fmla="*/ 0 h 4316"/>
                <a:gd name="T2" fmla="*/ 0 w 5740"/>
                <a:gd name="T3" fmla="*/ 0 h 4316"/>
                <a:gd name="T4" fmla="*/ 0 w 5740"/>
                <a:gd name="T5" fmla="*/ 0 h 4316"/>
                <a:gd name="T6" fmla="*/ 6035 w 5740"/>
                <a:gd name="T7" fmla="*/ 0 h 4316"/>
                <a:gd name="T8" fmla="*/ 6035 w 5740"/>
                <a:gd name="T9" fmla="*/ 0 h 4316"/>
                <a:gd name="T10" fmla="*/ 6035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25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25 w 382"/>
                  <a:gd name="T19" fmla="*/ 96 h 96"/>
                  <a:gd name="T20" fmla="*/ 279 w 382"/>
                  <a:gd name="T21" fmla="*/ 90 h 96"/>
                  <a:gd name="T22" fmla="*/ 327 w 382"/>
                  <a:gd name="T23" fmla="*/ 84 h 96"/>
                  <a:gd name="T24" fmla="*/ 368 w 382"/>
                  <a:gd name="T25" fmla="*/ 66 h 96"/>
                  <a:gd name="T26" fmla="*/ 398 w 382"/>
                  <a:gd name="T27" fmla="*/ 42 h 96"/>
                  <a:gd name="T28" fmla="*/ 392 w 382"/>
                  <a:gd name="T29" fmla="*/ 42 h 96"/>
                  <a:gd name="T30" fmla="*/ 362 w 382"/>
                  <a:gd name="T31" fmla="*/ 66 h 96"/>
                  <a:gd name="T32" fmla="*/ 321 w 382"/>
                  <a:gd name="T33" fmla="*/ 78 h 96"/>
                  <a:gd name="T34" fmla="*/ 279 w 382"/>
                  <a:gd name="T35" fmla="*/ 90 h 96"/>
                  <a:gd name="T36" fmla="*/ 225 w 382"/>
                  <a:gd name="T37" fmla="*/ 96 h 96"/>
                  <a:gd name="T38" fmla="*/ 225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35 w 185"/>
                  <a:gd name="T5" fmla="*/ 36 h 210"/>
                  <a:gd name="T6" fmla="*/ 171 w 185"/>
                  <a:gd name="T7" fmla="*/ 72 h 210"/>
                  <a:gd name="T8" fmla="*/ 177 w 185"/>
                  <a:gd name="T9" fmla="*/ 90 h 210"/>
                  <a:gd name="T10" fmla="*/ 183 w 185"/>
                  <a:gd name="T11" fmla="*/ 114 h 210"/>
                  <a:gd name="T12" fmla="*/ 177 w 185"/>
                  <a:gd name="T13" fmla="*/ 138 h 210"/>
                  <a:gd name="T14" fmla="*/ 165 w 185"/>
                  <a:gd name="T15" fmla="*/ 162 h 210"/>
                  <a:gd name="T16" fmla="*/ 135 w 185"/>
                  <a:gd name="T17" fmla="*/ 180 h 210"/>
                  <a:gd name="T18" fmla="*/ 90 w 185"/>
                  <a:gd name="T19" fmla="*/ 198 h 210"/>
                  <a:gd name="T20" fmla="*/ 112 w 185"/>
                  <a:gd name="T21" fmla="*/ 210 h 210"/>
                  <a:gd name="T22" fmla="*/ 147 w 185"/>
                  <a:gd name="T23" fmla="*/ 192 h 210"/>
                  <a:gd name="T24" fmla="*/ 177 w 185"/>
                  <a:gd name="T25" fmla="*/ 168 h 210"/>
                  <a:gd name="T26" fmla="*/ 195 w 185"/>
                  <a:gd name="T27" fmla="*/ 144 h 210"/>
                  <a:gd name="T28" fmla="*/ 201 w 185"/>
                  <a:gd name="T29" fmla="*/ 114 h 210"/>
                  <a:gd name="T30" fmla="*/ 195 w 185"/>
                  <a:gd name="T31" fmla="*/ 90 h 210"/>
                  <a:gd name="T32" fmla="*/ 189 w 185"/>
                  <a:gd name="T33" fmla="*/ 66 h 210"/>
                  <a:gd name="T34" fmla="*/ 171 w 185"/>
                  <a:gd name="T35" fmla="*/ 48 h 210"/>
                  <a:gd name="T36" fmla="*/ 147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grpSp>
        </p:grpSp>
      </p:grpSp>
      <p:sp>
        <p:nvSpPr>
          <p:cNvPr id="287810" name="Rectangle 66"/>
          <p:cNvSpPr>
            <a:spLocks noGrp="1" noChangeArrowheads="1"/>
          </p:cNvSpPr>
          <p:nvPr>
            <p:ph type="ctrTitle" sz="quarter"/>
          </p:nvPr>
        </p:nvSpPr>
        <p:spPr>
          <a:xfrm>
            <a:off x="685800" y="1692275"/>
            <a:ext cx="7772400" cy="1736725"/>
          </a:xfrm>
        </p:spPr>
        <p:txBody>
          <a:bodyPr anchor="b"/>
          <a:lstStyle>
            <a:lvl1pPr>
              <a:defRPr sz="5400">
                <a:effectLst/>
              </a:defRPr>
            </a:lvl1pPr>
          </a:lstStyle>
          <a:p>
            <a:r>
              <a:rPr lang="en-US"/>
              <a:t>Click to edit Master title style</a:t>
            </a:r>
          </a:p>
        </p:txBody>
      </p:sp>
      <p:sp>
        <p:nvSpPr>
          <p:cNvPr id="28781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dirty="0"/>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en-US"/>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4352BD4E-E2E2-4414-967C-481F1C70B933}" type="slidenum">
              <a:rPr lang="en-US"/>
              <a:pPr>
                <a:defRPr/>
              </a:pPr>
              <a:t>‹#›</a:t>
            </a:fld>
            <a:endParaRPr lang="en-US"/>
          </a:p>
        </p:txBody>
      </p:sp>
    </p:spTree>
    <p:extLst>
      <p:ext uri="{BB962C8B-B14F-4D97-AF65-F5344CB8AC3E}">
        <p14:creationId xmlns:p14="http://schemas.microsoft.com/office/powerpoint/2010/main" val="3427249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9B93138C-D1FF-4C07-BD17-1405F530773C}" type="slidenum">
              <a:rPr lang="en-US"/>
              <a:pPr>
                <a:defRPr/>
              </a:pPr>
              <a:t>‹#›</a:t>
            </a:fld>
            <a:endParaRPr lang="en-US"/>
          </a:p>
        </p:txBody>
      </p:sp>
    </p:spTree>
    <p:extLst>
      <p:ext uri="{BB962C8B-B14F-4D97-AF65-F5344CB8AC3E}">
        <p14:creationId xmlns:p14="http://schemas.microsoft.com/office/powerpoint/2010/main" val="3244938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ACB446E4-F240-4FA3-ADBE-8C67ACC7933E}" type="slidenum">
              <a:rPr lang="en-US"/>
              <a:pPr>
                <a:defRPr/>
              </a:pPr>
              <a:t>‹#›</a:t>
            </a:fld>
            <a:endParaRPr lang="en-US"/>
          </a:p>
        </p:txBody>
      </p:sp>
    </p:spTree>
    <p:extLst>
      <p:ext uri="{BB962C8B-B14F-4D97-AF65-F5344CB8AC3E}">
        <p14:creationId xmlns:p14="http://schemas.microsoft.com/office/powerpoint/2010/main" val="2452524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2CC7C3CA-B68C-4605-9DDF-5A821CEE1AB8}" type="slidenum">
              <a:rPr lang="en-US"/>
              <a:pPr>
                <a:defRPr/>
              </a:pPr>
              <a:t>‹#›</a:t>
            </a:fld>
            <a:endParaRPr lang="en-US"/>
          </a:p>
        </p:txBody>
      </p:sp>
    </p:spTree>
    <p:extLst>
      <p:ext uri="{BB962C8B-B14F-4D97-AF65-F5344CB8AC3E}">
        <p14:creationId xmlns:p14="http://schemas.microsoft.com/office/powerpoint/2010/main" val="2163284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434CD2B5-76B2-4951-BFF5-CEA7974F71BA}" type="slidenum">
              <a:rPr lang="en-US"/>
              <a:pPr>
                <a:defRPr/>
              </a:pPr>
              <a:t>‹#›</a:t>
            </a:fld>
            <a:endParaRPr lang="en-US"/>
          </a:p>
        </p:txBody>
      </p:sp>
    </p:spTree>
    <p:extLst>
      <p:ext uri="{BB962C8B-B14F-4D97-AF65-F5344CB8AC3E}">
        <p14:creationId xmlns:p14="http://schemas.microsoft.com/office/powerpoint/2010/main" val="197220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39825"/>
          </a:xfr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lang="en-US" sz="3200">
                <a:solidFill>
                  <a:schemeClr val="tx1"/>
                </a:solidFill>
                <a:latin typeface="+mn-lt"/>
                <a:ea typeface="+mn-ea"/>
                <a:cs typeface="+mn-cs"/>
              </a:defRPr>
            </a:lvl1pPr>
          </a:lstStyle>
          <a:p>
            <a:pPr marL="457200" lvl="0" indent="-457200" algn="l">
              <a:buFont typeface="Wingdings" pitchFamily="2" charset="2"/>
              <a:buChar char="Ø"/>
            </a:pPr>
            <a:r>
              <a:rPr lang="en-US" smtClean="0"/>
              <a:t>Click to edit Master title style</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434CD2B5-76B2-4951-BFF5-CEA7974F71BA}" type="slidenum">
              <a:rPr lang="en-US"/>
              <a:pPr>
                <a:defRPr/>
              </a:pPr>
              <a:t>‹#›</a:t>
            </a:fld>
            <a:endParaRPr lang="en-US"/>
          </a:p>
        </p:txBody>
      </p:sp>
    </p:spTree>
    <p:extLst>
      <p:ext uri="{BB962C8B-B14F-4D97-AF65-F5344CB8AC3E}">
        <p14:creationId xmlns:p14="http://schemas.microsoft.com/office/powerpoint/2010/main" val="3404648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BBC9E8B4-69C8-473A-87D4-881C3DC4A5E6}" type="slidenum">
              <a:rPr lang="en-US"/>
              <a:pPr>
                <a:defRPr/>
              </a:pPr>
              <a:t>‹#›</a:t>
            </a:fld>
            <a:endParaRPr lang="en-US"/>
          </a:p>
        </p:txBody>
      </p:sp>
    </p:spTree>
    <p:extLst>
      <p:ext uri="{BB962C8B-B14F-4D97-AF65-F5344CB8AC3E}">
        <p14:creationId xmlns:p14="http://schemas.microsoft.com/office/powerpoint/2010/main" val="174537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AD3CD6D4-4959-4124-9EE2-A92B0D486C74}" type="slidenum">
              <a:rPr lang="en-US"/>
              <a:pPr>
                <a:defRPr/>
              </a:pPr>
              <a:t>‹#›</a:t>
            </a:fld>
            <a:endParaRPr lang="en-US"/>
          </a:p>
        </p:txBody>
      </p:sp>
    </p:spTree>
    <p:extLst>
      <p:ext uri="{BB962C8B-B14F-4D97-AF65-F5344CB8AC3E}">
        <p14:creationId xmlns:p14="http://schemas.microsoft.com/office/powerpoint/2010/main" val="359321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endParaRPr 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en-US"/>
          </a:p>
        </p:txBody>
      </p:sp>
      <p:sp>
        <p:nvSpPr>
          <p:cNvPr id="9" name="Rectangle 71"/>
          <p:cNvSpPr>
            <a:spLocks noGrp="1" noChangeArrowheads="1"/>
          </p:cNvSpPr>
          <p:nvPr>
            <p:ph type="sldNum" sz="quarter" idx="12"/>
          </p:nvPr>
        </p:nvSpPr>
        <p:spPr>
          <a:ln/>
        </p:spPr>
        <p:txBody>
          <a:bodyPr/>
          <a:lstStyle>
            <a:lvl1pPr>
              <a:defRPr/>
            </a:lvl1pPr>
          </a:lstStyle>
          <a:p>
            <a:pPr>
              <a:defRPr/>
            </a:pPr>
            <a:fld id="{AFB3BF54-F3D4-4501-8157-36B4EAB67181}" type="slidenum">
              <a:rPr lang="en-US"/>
              <a:pPr>
                <a:defRPr/>
              </a:pPr>
              <a:t>‹#›</a:t>
            </a:fld>
            <a:endParaRPr lang="en-US"/>
          </a:p>
        </p:txBody>
      </p:sp>
    </p:spTree>
    <p:extLst>
      <p:ext uri="{BB962C8B-B14F-4D97-AF65-F5344CB8AC3E}">
        <p14:creationId xmlns:p14="http://schemas.microsoft.com/office/powerpoint/2010/main" val="449084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endParaRPr 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US"/>
          </a:p>
        </p:txBody>
      </p:sp>
      <p:sp>
        <p:nvSpPr>
          <p:cNvPr id="5" name="Rectangle 71"/>
          <p:cNvSpPr>
            <a:spLocks noGrp="1" noChangeArrowheads="1"/>
          </p:cNvSpPr>
          <p:nvPr>
            <p:ph type="sldNum" sz="quarter" idx="12"/>
          </p:nvPr>
        </p:nvSpPr>
        <p:spPr>
          <a:ln/>
        </p:spPr>
        <p:txBody>
          <a:bodyPr/>
          <a:lstStyle>
            <a:lvl1pPr>
              <a:defRPr/>
            </a:lvl1pPr>
          </a:lstStyle>
          <a:p>
            <a:pPr>
              <a:defRPr/>
            </a:pPr>
            <a:fld id="{2D9B0A55-CA7C-422B-91F0-77D19A3303F9}" type="slidenum">
              <a:rPr lang="en-US"/>
              <a:pPr>
                <a:defRPr/>
              </a:pPr>
              <a:t>‹#›</a:t>
            </a:fld>
            <a:endParaRPr lang="en-US"/>
          </a:p>
        </p:txBody>
      </p:sp>
    </p:spTree>
    <p:extLst>
      <p:ext uri="{BB962C8B-B14F-4D97-AF65-F5344CB8AC3E}">
        <p14:creationId xmlns:p14="http://schemas.microsoft.com/office/powerpoint/2010/main" val="904906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a:p>
        </p:txBody>
      </p:sp>
      <p:sp>
        <p:nvSpPr>
          <p:cNvPr id="3" name="Rectangle 70"/>
          <p:cNvSpPr>
            <a:spLocks noGrp="1" noChangeArrowheads="1"/>
          </p:cNvSpPr>
          <p:nvPr>
            <p:ph type="ftr" sz="quarter" idx="11"/>
          </p:nvPr>
        </p:nvSpPr>
        <p:spPr>
          <a:ln/>
        </p:spPr>
        <p:txBody>
          <a:bodyPr/>
          <a:lstStyle>
            <a:lvl1pPr>
              <a:defRPr/>
            </a:lvl1pPr>
          </a:lstStyle>
          <a:p>
            <a:pPr>
              <a:defRPr/>
            </a:pPr>
            <a:endParaRPr lang="en-US"/>
          </a:p>
        </p:txBody>
      </p:sp>
      <p:sp>
        <p:nvSpPr>
          <p:cNvPr id="4" name="Rectangle 71"/>
          <p:cNvSpPr>
            <a:spLocks noGrp="1" noChangeArrowheads="1"/>
          </p:cNvSpPr>
          <p:nvPr>
            <p:ph type="sldNum" sz="quarter" idx="12"/>
          </p:nvPr>
        </p:nvSpPr>
        <p:spPr>
          <a:ln/>
        </p:spPr>
        <p:txBody>
          <a:bodyPr/>
          <a:lstStyle>
            <a:lvl1pPr>
              <a:defRPr/>
            </a:lvl1pPr>
          </a:lstStyle>
          <a:p>
            <a:pPr>
              <a:defRPr/>
            </a:pPr>
            <a:fld id="{1847645E-6590-4569-AE4A-74318CC4A20E}" type="slidenum">
              <a:rPr lang="en-US"/>
              <a:pPr>
                <a:defRPr/>
              </a:pPr>
              <a:t>‹#›</a:t>
            </a:fld>
            <a:endParaRPr lang="en-US"/>
          </a:p>
        </p:txBody>
      </p:sp>
    </p:spTree>
    <p:extLst>
      <p:ext uri="{BB962C8B-B14F-4D97-AF65-F5344CB8AC3E}">
        <p14:creationId xmlns:p14="http://schemas.microsoft.com/office/powerpoint/2010/main" val="2365717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C95E28A2-341E-415A-A614-42EBDD42EBF9}" type="slidenum">
              <a:rPr lang="en-US"/>
              <a:pPr>
                <a:defRPr/>
              </a:pPr>
              <a:t>‹#›</a:t>
            </a:fld>
            <a:endParaRPr lang="en-US"/>
          </a:p>
        </p:txBody>
      </p:sp>
    </p:spTree>
    <p:extLst>
      <p:ext uri="{BB962C8B-B14F-4D97-AF65-F5344CB8AC3E}">
        <p14:creationId xmlns:p14="http://schemas.microsoft.com/office/powerpoint/2010/main" val="1530795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22"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en-US"/>
          </a:p>
        </p:txBody>
      </p:sp>
      <p:grpSp>
        <p:nvGrpSpPr>
          <p:cNvPr id="1027" name="Group 3"/>
          <p:cNvGrpSpPr>
            <a:grpSpLocks/>
          </p:cNvGrpSpPr>
          <p:nvPr/>
        </p:nvGrpSpPr>
        <p:grpSpPr bwMode="auto">
          <a:xfrm>
            <a:off x="3175" y="4267200"/>
            <a:ext cx="9140825" cy="2590800"/>
            <a:chOff x="2" y="2688"/>
            <a:chExt cx="5758" cy="1632"/>
          </a:xfrm>
        </p:grpSpPr>
        <p:sp>
          <p:nvSpPr>
            <p:cNvPr id="1033" name="Freeform 4"/>
            <p:cNvSpPr>
              <a:spLocks/>
            </p:cNvSpPr>
            <p:nvPr/>
          </p:nvSpPr>
          <p:spPr bwMode="hidden">
            <a:xfrm>
              <a:off x="2" y="2688"/>
              <a:ext cx="5758" cy="1632"/>
            </a:xfrm>
            <a:custGeom>
              <a:avLst/>
              <a:gdLst>
                <a:gd name="T0" fmla="*/ 6035 w 5740"/>
                <a:gd name="T1" fmla="*/ 0 h 4316"/>
                <a:gd name="T2" fmla="*/ 0 w 5740"/>
                <a:gd name="T3" fmla="*/ 0 h 4316"/>
                <a:gd name="T4" fmla="*/ 0 w 5740"/>
                <a:gd name="T5" fmla="*/ 0 h 4316"/>
                <a:gd name="T6" fmla="*/ 6035 w 5740"/>
                <a:gd name="T7" fmla="*/ 0 h 4316"/>
                <a:gd name="T8" fmla="*/ 6035 w 5740"/>
                <a:gd name="T9" fmla="*/ 0 h 4316"/>
                <a:gd name="T10" fmla="*/ 6035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4" name="Group 5"/>
            <p:cNvGrpSpPr>
              <a:grpSpLocks/>
            </p:cNvGrpSpPr>
            <p:nvPr userDrawn="1"/>
          </p:nvGrpSpPr>
          <p:grpSpPr bwMode="auto">
            <a:xfrm>
              <a:off x="3528" y="3715"/>
              <a:ext cx="792" cy="521"/>
              <a:chOff x="3527" y="3715"/>
              <a:chExt cx="792" cy="521"/>
            </a:xfrm>
          </p:grpSpPr>
          <p:sp>
            <p:nvSpPr>
              <p:cNvPr id="286726"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a:p>
            </p:txBody>
          </p:sp>
          <p:sp>
            <p:nvSpPr>
              <p:cNvPr id="286727"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a:p>
            </p:txBody>
          </p:sp>
          <p:sp>
            <p:nvSpPr>
              <p:cNvPr id="286728"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286729"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286730"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286731"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a:p>
            </p:txBody>
          </p:sp>
          <p:sp>
            <p:nvSpPr>
              <p:cNvPr id="286732"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a:p>
            </p:txBody>
          </p:sp>
          <p:sp>
            <p:nvSpPr>
              <p:cNvPr id="286733"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286734"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a:p>
            </p:txBody>
          </p:sp>
          <p:sp>
            <p:nvSpPr>
              <p:cNvPr id="286735"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a:p>
            </p:txBody>
          </p:sp>
          <p:sp>
            <p:nvSpPr>
              <p:cNvPr id="286736"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1035" name="Group 17"/>
            <p:cNvGrpSpPr>
              <a:grpSpLocks/>
            </p:cNvGrpSpPr>
            <p:nvPr userDrawn="1"/>
          </p:nvGrpSpPr>
          <p:grpSpPr bwMode="auto">
            <a:xfrm>
              <a:off x="1776" y="3631"/>
              <a:ext cx="1626" cy="683"/>
              <a:chOff x="1776" y="3631"/>
              <a:chExt cx="1626" cy="683"/>
            </a:xfrm>
          </p:grpSpPr>
          <p:sp>
            <p:nvSpPr>
              <p:cNvPr id="286738"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a:p>
            </p:txBody>
          </p:sp>
          <p:sp>
            <p:nvSpPr>
              <p:cNvPr id="286739"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a:p>
            </p:txBody>
          </p:sp>
          <p:sp>
            <p:nvSpPr>
              <p:cNvPr id="286740"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a:p>
            </p:txBody>
          </p:sp>
          <p:sp>
            <p:nvSpPr>
              <p:cNvPr id="286741"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286742"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286743"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286744"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a:p>
            </p:txBody>
          </p:sp>
          <p:sp>
            <p:nvSpPr>
              <p:cNvPr id="286745"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a:p>
            </p:txBody>
          </p:sp>
          <p:sp>
            <p:nvSpPr>
              <p:cNvPr id="286746"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a:p>
            </p:txBody>
          </p:sp>
          <p:sp>
            <p:nvSpPr>
              <p:cNvPr id="286747"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a:p>
            </p:txBody>
          </p:sp>
          <p:sp>
            <p:nvSpPr>
              <p:cNvPr id="286748"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a:p>
            </p:txBody>
          </p:sp>
          <p:sp>
            <p:nvSpPr>
              <p:cNvPr id="286749"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a:p>
            </p:txBody>
          </p:sp>
          <p:sp>
            <p:nvSpPr>
              <p:cNvPr id="1079"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0"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752"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286753"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286754"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1084"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6" name="Group 36"/>
            <p:cNvGrpSpPr>
              <a:grpSpLocks/>
            </p:cNvGrpSpPr>
            <p:nvPr userDrawn="1"/>
          </p:nvGrpSpPr>
          <p:grpSpPr bwMode="auto">
            <a:xfrm>
              <a:off x="4128" y="3360"/>
              <a:ext cx="1351" cy="821"/>
              <a:chOff x="4128" y="3360"/>
              <a:chExt cx="1351" cy="821"/>
            </a:xfrm>
          </p:grpSpPr>
          <p:sp>
            <p:nvSpPr>
              <p:cNvPr id="286757"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286758"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286759"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a:p>
            </p:txBody>
          </p:sp>
          <p:sp>
            <p:nvSpPr>
              <p:cNvPr id="286760"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86761"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86762"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86763"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1057"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765"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sp>
            <p:nvSpPr>
              <p:cNvPr id="286766"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286767"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286768"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a:p>
            </p:txBody>
          </p:sp>
          <p:sp>
            <p:nvSpPr>
              <p:cNvPr id="286769"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286770"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286771"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286772"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286773"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1037" name="Group 54"/>
            <p:cNvGrpSpPr>
              <a:grpSpLocks/>
            </p:cNvGrpSpPr>
            <p:nvPr userDrawn="1"/>
          </p:nvGrpSpPr>
          <p:grpSpPr bwMode="auto">
            <a:xfrm>
              <a:off x="5280" y="3024"/>
              <a:ext cx="425" cy="258"/>
              <a:chOff x="5280" y="3024"/>
              <a:chExt cx="425" cy="258"/>
            </a:xfrm>
          </p:grpSpPr>
          <p:sp>
            <p:nvSpPr>
              <p:cNvPr id="1038" name="Freeform 55"/>
              <p:cNvSpPr>
                <a:spLocks/>
              </p:cNvSpPr>
              <p:nvPr/>
            </p:nvSpPr>
            <p:spPr bwMode="hidden">
              <a:xfrm>
                <a:off x="5280" y="3186"/>
                <a:ext cx="383" cy="96"/>
              </a:xfrm>
              <a:custGeom>
                <a:avLst/>
                <a:gdLst>
                  <a:gd name="T0" fmla="*/ 225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25 w 382"/>
                  <a:gd name="T19" fmla="*/ 96 h 96"/>
                  <a:gd name="T20" fmla="*/ 279 w 382"/>
                  <a:gd name="T21" fmla="*/ 90 h 96"/>
                  <a:gd name="T22" fmla="*/ 327 w 382"/>
                  <a:gd name="T23" fmla="*/ 84 h 96"/>
                  <a:gd name="T24" fmla="*/ 368 w 382"/>
                  <a:gd name="T25" fmla="*/ 66 h 96"/>
                  <a:gd name="T26" fmla="*/ 398 w 382"/>
                  <a:gd name="T27" fmla="*/ 42 h 96"/>
                  <a:gd name="T28" fmla="*/ 392 w 382"/>
                  <a:gd name="T29" fmla="*/ 42 h 96"/>
                  <a:gd name="T30" fmla="*/ 362 w 382"/>
                  <a:gd name="T31" fmla="*/ 66 h 96"/>
                  <a:gd name="T32" fmla="*/ 321 w 382"/>
                  <a:gd name="T33" fmla="*/ 78 h 96"/>
                  <a:gd name="T34" fmla="*/ 279 w 382"/>
                  <a:gd name="T35" fmla="*/ 90 h 96"/>
                  <a:gd name="T36" fmla="*/ 225 w 382"/>
                  <a:gd name="T37" fmla="*/ 96 h 96"/>
                  <a:gd name="T38" fmla="*/ 225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60"/>
              <p:cNvSpPr>
                <a:spLocks/>
              </p:cNvSpPr>
              <p:nvPr/>
            </p:nvSpPr>
            <p:spPr bwMode="hidden">
              <a:xfrm>
                <a:off x="5489" y="3042"/>
                <a:ext cx="186" cy="210"/>
              </a:xfrm>
              <a:custGeom>
                <a:avLst/>
                <a:gdLst>
                  <a:gd name="T0" fmla="*/ 0 w 185"/>
                  <a:gd name="T1" fmla="*/ 6 h 210"/>
                  <a:gd name="T2" fmla="*/ 66 w 185"/>
                  <a:gd name="T3" fmla="*/ 12 h 210"/>
                  <a:gd name="T4" fmla="*/ 135 w 185"/>
                  <a:gd name="T5" fmla="*/ 36 h 210"/>
                  <a:gd name="T6" fmla="*/ 171 w 185"/>
                  <a:gd name="T7" fmla="*/ 72 h 210"/>
                  <a:gd name="T8" fmla="*/ 177 w 185"/>
                  <a:gd name="T9" fmla="*/ 90 h 210"/>
                  <a:gd name="T10" fmla="*/ 183 w 185"/>
                  <a:gd name="T11" fmla="*/ 114 h 210"/>
                  <a:gd name="T12" fmla="*/ 177 w 185"/>
                  <a:gd name="T13" fmla="*/ 138 h 210"/>
                  <a:gd name="T14" fmla="*/ 165 w 185"/>
                  <a:gd name="T15" fmla="*/ 162 h 210"/>
                  <a:gd name="T16" fmla="*/ 135 w 185"/>
                  <a:gd name="T17" fmla="*/ 180 h 210"/>
                  <a:gd name="T18" fmla="*/ 90 w 185"/>
                  <a:gd name="T19" fmla="*/ 198 h 210"/>
                  <a:gd name="T20" fmla="*/ 112 w 185"/>
                  <a:gd name="T21" fmla="*/ 210 h 210"/>
                  <a:gd name="T22" fmla="*/ 147 w 185"/>
                  <a:gd name="T23" fmla="*/ 192 h 210"/>
                  <a:gd name="T24" fmla="*/ 177 w 185"/>
                  <a:gd name="T25" fmla="*/ 168 h 210"/>
                  <a:gd name="T26" fmla="*/ 195 w 185"/>
                  <a:gd name="T27" fmla="*/ 144 h 210"/>
                  <a:gd name="T28" fmla="*/ 201 w 185"/>
                  <a:gd name="T29" fmla="*/ 114 h 210"/>
                  <a:gd name="T30" fmla="*/ 195 w 185"/>
                  <a:gd name="T31" fmla="*/ 90 h 210"/>
                  <a:gd name="T32" fmla="*/ 189 w 185"/>
                  <a:gd name="T33" fmla="*/ 66 h 210"/>
                  <a:gd name="T34" fmla="*/ 171 w 185"/>
                  <a:gd name="T35" fmla="*/ 48 h 210"/>
                  <a:gd name="T36" fmla="*/ 147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45" name="Group 62"/>
              <p:cNvGrpSpPr>
                <a:grpSpLocks/>
              </p:cNvGrpSpPr>
              <p:nvPr/>
            </p:nvGrpSpPr>
            <p:grpSpPr bwMode="auto">
              <a:xfrm>
                <a:off x="5381" y="3085"/>
                <a:ext cx="227" cy="132"/>
                <a:chOff x="5381" y="3085"/>
                <a:chExt cx="227" cy="132"/>
              </a:xfrm>
            </p:grpSpPr>
            <p:sp>
              <p:nvSpPr>
                <p:cNvPr id="1046"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1047"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1048"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1049"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grpSp>
        </p:grpSp>
      </p:grpSp>
      <p:sp>
        <p:nvSpPr>
          <p:cNvPr id="286787"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86788"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86789"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FFFFFF"/>
                  </a:outerShdw>
                </a:effectLst>
              </a:defRPr>
            </a:lvl1pPr>
          </a:lstStyle>
          <a:p>
            <a:pPr>
              <a:defRPr/>
            </a:pPr>
            <a:endParaRPr lang="en-US"/>
          </a:p>
        </p:txBody>
      </p:sp>
      <p:sp>
        <p:nvSpPr>
          <p:cNvPr id="286790"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FFFFFF"/>
                  </a:outerShdw>
                </a:effectLst>
              </a:defRPr>
            </a:lvl1pPr>
          </a:lstStyle>
          <a:p>
            <a:pPr>
              <a:defRPr/>
            </a:pPr>
            <a:endParaRPr lang="en-US"/>
          </a:p>
        </p:txBody>
      </p:sp>
      <p:sp>
        <p:nvSpPr>
          <p:cNvPr id="286791"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FFFFFF"/>
                  </a:outerShdw>
                </a:effectLst>
              </a:defRPr>
            </a:lvl1pPr>
          </a:lstStyle>
          <a:p>
            <a:pPr>
              <a:defRPr/>
            </a:pPr>
            <a:fld id="{7D307A17-0421-45E8-8C27-F85CB307BA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78" r:id="rId1"/>
    <p:sldLayoutId id="2147484368" r:id="rId2"/>
    <p:sldLayoutId id="2147484379" r:id="rId3"/>
    <p:sldLayoutId id="2147484369" r:id="rId4"/>
    <p:sldLayoutId id="2147484370" r:id="rId5"/>
    <p:sldLayoutId id="2147484371" r:id="rId6"/>
    <p:sldLayoutId id="2147484372" r:id="rId7"/>
    <p:sldLayoutId id="2147484373" r:id="rId8"/>
    <p:sldLayoutId id="2147484374" r:id="rId9"/>
    <p:sldLayoutId id="2147484375" r:id="rId10"/>
    <p:sldLayoutId id="2147484376" r:id="rId11"/>
    <p:sldLayoutId id="2147484377"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609600"/>
            <a:ext cx="7696200" cy="2422525"/>
          </a:xfrm>
        </p:spPr>
        <p:txBody>
          <a:bodyPr/>
          <a:lstStyle/>
          <a:p>
            <a:pPr eaLnBrk="1" hangingPunct="1">
              <a:defRPr/>
            </a:pPr>
            <a:r>
              <a:rPr lang="en-US" sz="3600" dirty="0" smtClean="0"/>
              <a:t>Child-Centered Services: Communication in the Classroom and at Home for Developmentally Delayed Children</a:t>
            </a:r>
            <a:endParaRPr lang="en-US" sz="3600" u="sng" dirty="0" smtClean="0"/>
          </a:p>
        </p:txBody>
      </p:sp>
      <p:sp>
        <p:nvSpPr>
          <p:cNvPr id="2051" name="Rectangle 3"/>
          <p:cNvSpPr>
            <a:spLocks noGrp="1" noChangeArrowheads="1"/>
          </p:cNvSpPr>
          <p:nvPr>
            <p:ph type="subTitle" idx="1"/>
          </p:nvPr>
        </p:nvSpPr>
        <p:spPr>
          <a:xfrm>
            <a:off x="1752600" y="3581400"/>
            <a:ext cx="5322888" cy="1874838"/>
          </a:xfrm>
        </p:spPr>
        <p:txBody>
          <a:bodyPr/>
          <a:lstStyle/>
          <a:p>
            <a:pPr eaLnBrk="1" hangingPunct="1">
              <a:lnSpc>
                <a:spcPct val="80000"/>
              </a:lnSpc>
              <a:defRPr/>
            </a:pPr>
            <a:r>
              <a:rPr lang="en-US" sz="1800" dirty="0" smtClean="0"/>
              <a:t>Raymond H. Hull, PhD, FASHA, FAAA</a:t>
            </a:r>
          </a:p>
          <a:p>
            <a:pPr eaLnBrk="1" hangingPunct="1">
              <a:lnSpc>
                <a:spcPct val="80000"/>
              </a:lnSpc>
              <a:defRPr/>
            </a:pPr>
            <a:r>
              <a:rPr lang="en-US" sz="1800" dirty="0" smtClean="0"/>
              <a:t>Professor, Department of Communication Sciences and Disorders-</a:t>
            </a:r>
          </a:p>
          <a:p>
            <a:pPr eaLnBrk="1" hangingPunct="1">
              <a:lnSpc>
                <a:spcPct val="80000"/>
              </a:lnSpc>
              <a:defRPr/>
            </a:pPr>
            <a:r>
              <a:rPr lang="en-US" sz="1800" dirty="0" smtClean="0"/>
              <a:t>Audiology/Neurosciences</a:t>
            </a:r>
          </a:p>
          <a:p>
            <a:pPr eaLnBrk="1" hangingPunct="1">
              <a:lnSpc>
                <a:spcPct val="80000"/>
              </a:lnSpc>
              <a:defRPr/>
            </a:pPr>
            <a:r>
              <a:rPr lang="en-US" sz="1800" dirty="0" smtClean="0"/>
              <a:t>College of Health Professions</a:t>
            </a:r>
          </a:p>
          <a:p>
            <a:pPr eaLnBrk="1" hangingPunct="1">
              <a:lnSpc>
                <a:spcPct val="80000"/>
              </a:lnSpc>
              <a:defRPr/>
            </a:pPr>
            <a:r>
              <a:rPr lang="en-US" sz="1800" dirty="0" smtClean="0"/>
              <a:t>Wichita State University</a:t>
            </a:r>
          </a:p>
          <a:p>
            <a:pPr eaLnBrk="1" hangingPunct="1">
              <a:lnSpc>
                <a:spcPct val="80000"/>
              </a:lnSpc>
              <a:defRPr/>
            </a:pPr>
            <a:r>
              <a:rPr lang="en-US" sz="1800" dirty="0" smtClean="0"/>
              <a:t>Wichita, Kansas </a:t>
            </a:r>
          </a:p>
          <a:p>
            <a:pPr eaLnBrk="1" hangingPunct="1">
              <a:lnSpc>
                <a:spcPct val="80000"/>
              </a:lnSpc>
              <a:defRPr/>
            </a:pPr>
            <a:r>
              <a:rPr lang="en-US" sz="1800" dirty="0" smtClean="0">
                <a:solidFill>
                  <a:schemeClr val="tx2">
                    <a:lumMod val="50000"/>
                  </a:schemeClr>
                </a:solidFill>
              </a:rPr>
              <a:t>Director—Center for Professional Voice and Speech Enhancement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pPr>
              <a:defRPr/>
            </a:pPr>
            <a:r>
              <a:rPr lang="en-US" sz="3600" dirty="0" smtClean="0"/>
              <a:t>As adults, we choose those with whom we can hear, understand, and communicate with greatest ease.</a:t>
            </a:r>
            <a:endParaRPr lang="en-US"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pPr>
              <a:defRPr/>
            </a:pPr>
            <a:r>
              <a:rPr lang="en-US" dirty="0" smtClean="0"/>
              <a:t>For children, they are generally chosen </a:t>
            </a:r>
            <a:r>
              <a:rPr lang="en-US" u="sng" dirty="0" smtClean="0"/>
              <a:t>for</a:t>
            </a:r>
            <a:r>
              <a:rPr lang="en-US" dirty="0" smtClean="0"/>
              <a:t> them!</a:t>
            </a:r>
            <a:endParaRPr lang="en-US" dirty="0"/>
          </a:p>
        </p:txBody>
      </p:sp>
      <p:sp>
        <p:nvSpPr>
          <p:cNvPr id="5" name="Subtitle 4"/>
          <p:cNvSpPr>
            <a:spLocks noGrp="1"/>
          </p:cNvSpPr>
          <p:nvPr>
            <p:ph type="subTitle" sz="quarter" idx="1"/>
          </p:nvPr>
        </p:nvSpPr>
        <p:spPr/>
        <p:txBody>
          <a:bodyPr/>
          <a:lstStyle/>
          <a:p>
            <a:pPr>
              <a:defRPr/>
            </a:pPr>
            <a:r>
              <a:rPr lang="en-US" sz="4000" dirty="0" smtClean="0"/>
              <a:t>They have few choices in that regard.</a:t>
            </a:r>
            <a:endParaRPr lang="en-US" sz="4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pPr>
              <a:defRPr/>
            </a:pPr>
            <a:r>
              <a:rPr lang="en-US" dirty="0" smtClean="0"/>
              <a:t>So, let’s talk about children.</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9088"/>
            <a:ext cx="8229600" cy="1139825"/>
          </a:xfrm>
        </p:spPr>
        <p:txBody>
          <a:bodyPr/>
          <a:lstStyle/>
          <a:p>
            <a:pPr>
              <a:defRPr/>
            </a:pPr>
            <a:r>
              <a:rPr lang="en-US" dirty="0" smtClean="0"/>
              <a:t>The Developing CNS Auditory System</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457200" y="2859088"/>
            <a:ext cx="8229600" cy="1139825"/>
          </a:xfrm>
        </p:spPr>
        <p:txBody>
          <a:bodyPr/>
          <a:lstStyle/>
          <a:p>
            <a:pPr eaLnBrk="1" hangingPunct="1">
              <a:defRPr/>
            </a:pPr>
            <a:r>
              <a:rPr lang="en-US" sz="4000" dirty="0" smtClean="0"/>
              <a:t>Not to criticize, but---</a:t>
            </a:r>
            <a:br>
              <a:rPr lang="en-US" sz="4000" dirty="0" smtClean="0"/>
            </a:br>
            <a:r>
              <a:rPr lang="en-US" sz="4000" dirty="0" smtClean="0"/>
              <a:t/>
            </a:r>
            <a:br>
              <a:rPr lang="en-US" sz="4000" dirty="0" smtClean="0"/>
            </a:br>
            <a:r>
              <a:rPr lang="en-US" dirty="0" smtClean="0"/>
              <a:t>Most teachers, physicians, dentists, SLPs, audiologists, parents and grandparents have not been taught how to talk to children</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1371600"/>
            <a:ext cx="7772400" cy="4800600"/>
          </a:xfrm>
        </p:spPr>
        <p:txBody>
          <a:bodyPr/>
          <a:lstStyle/>
          <a:p>
            <a:pPr>
              <a:defRPr/>
            </a:pPr>
            <a:r>
              <a:rPr lang="en-US" sz="4400" dirty="0" smtClean="0"/>
              <a:t>Children with developmental delays and those who are normally developing are not adults, nor are the auditory transmission, storage and retrieval  portions of their central nervous system</a:t>
            </a:r>
            <a:r>
              <a:rPr lang="en-US" sz="3600" dirty="0" smtClean="0"/>
              <a:t/>
            </a:r>
            <a:br>
              <a:rPr lang="en-US" sz="3600" dirty="0" smtClean="0"/>
            </a:br>
            <a:endParaRPr lang="en-US"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8077200" cy="4645025"/>
          </a:xfr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gn="l">
              <a:spcBef>
                <a:spcPct val="20000"/>
              </a:spcBef>
              <a:buClr>
                <a:schemeClr val="hlink"/>
              </a:buClr>
              <a:buSzPct val="80000"/>
              <a:buFont typeface="Wingdings" pitchFamily="2" charset="2"/>
              <a:buChar char="Ø"/>
            </a:pPr>
            <a:r>
              <a:rPr lang="en-US" sz="3600" dirty="0" smtClean="0">
                <a:solidFill>
                  <a:schemeClr val="tx1"/>
                </a:solidFill>
              </a:rPr>
              <a:t>Both demonstrate slower than expected auditory time-summation functions, along with slower perception of temporal order and sequencing of acoustic events, particularly when it is presented rapidly.</a:t>
            </a:r>
            <a:endParaRPr lang="en-US" sz="3600" dirty="0">
              <a:solidFill>
                <a:schemeClr val="tx1"/>
              </a:solidFill>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algn="l">
              <a:buFont typeface="Wingdings" pitchFamily="2" charset="2"/>
              <a:buChar char="Ø"/>
              <a:defRPr/>
            </a:pPr>
            <a:r>
              <a:rPr lang="en-US" dirty="0"/>
              <a:t>Both developmentally delayed and normally developing young children demonstrate difficulty analyzing, sequencing and processing incoming phonemic (speech sound) data, particularly rapidly presented speech sound acoustic data with rapid acoustic changes, e.g. adult speech.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algn="l">
              <a:buFont typeface="Wingdings" pitchFamily="2" charset="2"/>
              <a:buChar char="Ø"/>
              <a:defRPr/>
            </a:pPr>
            <a:r>
              <a:rPr lang="en-US" dirty="0"/>
              <a:t>Interestingly enough, both normally developing and developmentally delayed children demonstrate slow developing short-term memory that is necessary for storage and rapid retrieval of auditory language information, that in turn is necessary for using their previously learned vocabulary for speech understanding.</a:t>
            </a:r>
            <a:br>
              <a:rPr lang="en-US" dirty="0"/>
            </a:b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algn="l">
              <a:buFont typeface="Wingdings" pitchFamily="2" charset="2"/>
              <a:buChar char="Ø"/>
              <a:defRPr/>
            </a:pPr>
            <a:r>
              <a:rPr lang="en-US" dirty="0"/>
              <a:t>Discrimination of rapid changes among spoken consonant sounds has been found to be especially difficult for children with developmental delays. Further, consonant/vowel combinations (this activity we call “speech”) when presented rapidly are consistently misperceived.</a:t>
            </a:r>
            <a:br>
              <a:rPr lang="en-US" dirty="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39825"/>
          </a:xfrm>
        </p:spPr>
        <p:txBody>
          <a:bodyPr anchor="t" anchorCtr="0"/>
          <a:lstStyle/>
          <a:p>
            <a:pPr marL="685800" lvl="0" indent="-685800" algn="l">
              <a:spcBef>
                <a:spcPct val="20000"/>
              </a:spcBef>
              <a:buFont typeface="Wingdings" pitchFamily="2" charset="2"/>
              <a:buChar char="Ø"/>
              <a:defRPr/>
            </a:pPr>
            <a:r>
              <a:rPr lang="en-US" sz="4800" dirty="0" smtClean="0">
                <a:solidFill>
                  <a:srgbClr val="000000"/>
                </a:solidFill>
                <a:ea typeface="+mn-ea"/>
                <a:cs typeface="+mn-cs"/>
              </a:rPr>
              <a:t>What </a:t>
            </a:r>
            <a:r>
              <a:rPr lang="en-US" sz="4800" dirty="0">
                <a:solidFill>
                  <a:srgbClr val="000000"/>
                </a:solidFill>
                <a:ea typeface="+mn-ea"/>
                <a:cs typeface="+mn-cs"/>
              </a:rPr>
              <a:t>I am talking about here is directly applicable to our work with both young developmentally delayed </a:t>
            </a:r>
            <a:r>
              <a:rPr lang="en-US" sz="4800" u="sng" dirty="0">
                <a:solidFill>
                  <a:srgbClr val="000000"/>
                </a:solidFill>
                <a:ea typeface="+mn-ea"/>
                <a:cs typeface="+mn-cs"/>
              </a:rPr>
              <a:t>and</a:t>
            </a:r>
            <a:r>
              <a:rPr lang="en-US" sz="4800" dirty="0">
                <a:solidFill>
                  <a:srgbClr val="000000"/>
                </a:solidFill>
                <a:ea typeface="+mn-ea"/>
                <a:cs typeface="+mn-cs"/>
              </a:rPr>
              <a:t> normally developing children.</a:t>
            </a:r>
            <a:br>
              <a:rPr lang="en-US" sz="4800" dirty="0">
                <a:solidFill>
                  <a:srgbClr val="000000"/>
                </a:solidFill>
                <a:ea typeface="+mn-ea"/>
                <a:cs typeface="+mn-cs"/>
              </a:rPr>
            </a:b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algn="l">
              <a:buFont typeface="Wingdings" pitchFamily="2" charset="2"/>
              <a:buChar char="Ø"/>
            </a:pPr>
            <a:r>
              <a:rPr lang="en-US" dirty="0" smtClean="0"/>
              <a:t>Rapid and accurate analysis, sequencing and processing of incoming phonemic (speech sound) data are all critical for the analysis and perception of spoken speech. This is particularly difficult for children with developmental delays, particularly when listening to adult spoken speech.</a:t>
            </a:r>
            <a:br>
              <a:rPr lang="en-US" dirty="0" smtClean="0"/>
            </a:b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39825"/>
          </a:xfrm>
        </p:spPr>
        <p:txBody>
          <a:bodyPr/>
          <a:lstStyle/>
          <a:p>
            <a:pPr lvl="4"/>
            <a:r>
              <a:rPr lang="en-US" dirty="0" smtClean="0">
                <a:effectLst/>
              </a:rPr>
              <a:t>So, let’s look at what can be expected.</a:t>
            </a:r>
            <a:br>
              <a:rPr lang="en-US" dirty="0" smtClean="0">
                <a:effectLst/>
              </a:rPr>
            </a:br>
            <a:endParaRPr lang="en-US" dirty="0">
              <a:effectLst/>
            </a:endParaRPr>
          </a:p>
        </p:txBody>
      </p:sp>
      <p:sp>
        <p:nvSpPr>
          <p:cNvPr id="172035" name="Rectangle 3"/>
          <p:cNvSpPr>
            <a:spLocks noGrp="1" noChangeArrowheads="1"/>
          </p:cNvSpPr>
          <p:nvPr>
            <p:ph idx="1"/>
          </p:nvPr>
        </p:nvSpPr>
        <p:spPr>
          <a:xfrm>
            <a:off x="457200" y="2008187"/>
            <a:ext cx="8229600" cy="4525963"/>
          </a:xfrm>
        </p:spPr>
        <p:txBody>
          <a:bodyPr/>
          <a:lstStyle/>
          <a:p>
            <a:r>
              <a:rPr lang="en-US" dirty="0" smtClean="0"/>
              <a:t>At age 3-5 years, the typical developmentally delayed child’s central auditory system can process the phonemic/linguistic codes of spoken speech at a rate of approximately 120 -124 WPM.</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457200" y="2859088"/>
            <a:ext cx="8229600" cy="1139825"/>
          </a:xfrm>
        </p:spPr>
        <p:txBody>
          <a:bodyPr/>
          <a:lstStyle/>
          <a:p>
            <a:pPr eaLnBrk="1" hangingPunct="1">
              <a:defRPr/>
            </a:pPr>
            <a:r>
              <a:rPr lang="en-US" sz="4000" dirty="0" smtClean="0"/>
              <a:t>MR. ROGERS</a:t>
            </a:r>
            <a:br>
              <a:rPr lang="en-US" sz="4000" dirty="0" smtClean="0"/>
            </a:br>
            <a:r>
              <a:rPr lang="en-US" sz="4000" dirty="0" smtClean="0"/>
              <a:t> spoke (speaks) at a rate of approximately 120 -124 wpm.</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09600" y="1219200"/>
            <a:ext cx="7848600" cy="2209800"/>
          </a:xfrm>
        </p:spPr>
        <p:txBody>
          <a:bodyPr/>
          <a:lstStyle/>
          <a:p>
            <a:pPr>
              <a:defRPr/>
            </a:pPr>
            <a:r>
              <a:rPr lang="en-US" sz="3600" dirty="0" smtClean="0"/>
              <a:t>For </a:t>
            </a:r>
            <a:r>
              <a:rPr lang="en-US" sz="3600" u="sng" dirty="0" smtClean="0"/>
              <a:t>Adults</a:t>
            </a:r>
            <a:r>
              <a:rPr lang="en-US" sz="3600" dirty="0" smtClean="0"/>
              <a:t>, Walter Cronkite, and Tom Brokaw </a:t>
            </a:r>
            <a:br>
              <a:rPr lang="en-US" sz="3600" dirty="0" smtClean="0"/>
            </a:br>
            <a:r>
              <a:rPr lang="en-US" sz="3600" dirty="0" smtClean="0"/>
              <a:t>both practiced speaking at 124 WPM for use during news broadcasts.</a:t>
            </a:r>
            <a:endParaRPr lang="en-US" sz="3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Children…</a:t>
            </a:r>
            <a:endParaRPr lang="en-US" dirty="0"/>
          </a:p>
        </p:txBody>
      </p:sp>
      <p:sp>
        <p:nvSpPr>
          <p:cNvPr id="173059" name="Rectangle 3"/>
          <p:cNvSpPr>
            <a:spLocks noGrp="1" noChangeArrowheads="1"/>
          </p:cNvSpPr>
          <p:nvPr>
            <p:ph idx="1"/>
          </p:nvPr>
        </p:nvSpPr>
        <p:spPr/>
        <p:txBody>
          <a:bodyPr/>
          <a:lstStyle/>
          <a:p>
            <a:pPr eaLnBrk="1" hangingPunct="1">
              <a:defRPr/>
            </a:pPr>
            <a:r>
              <a:rPr lang="en-US" dirty="0" smtClean="0"/>
              <a:t>At ages 5 – 7 years, the normal CNS can process phonemic/linguistic codes well at the rate of approximately128-130 WPM when all else in the listening environment is at least nearly optimal…little to no background noise, visual distractions, etc.</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algn="l">
              <a:buFont typeface="Wingdings" pitchFamily="2" charset="2"/>
              <a:buChar char="Ø"/>
              <a:defRPr/>
            </a:pPr>
            <a:r>
              <a:rPr lang="en-US" dirty="0"/>
              <a:t>For those who are developmentally delayed, the CNS can typically process speech at a rate of approximately 120 to 124 WPM.</a:t>
            </a:r>
            <a:br>
              <a:rPr lang="en-US" dirty="0"/>
            </a:b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lgn="l">
              <a:buFont typeface="Wingdings" pitchFamily="2" charset="2"/>
              <a:buChar char="Ø"/>
              <a:defRPr/>
            </a:pPr>
            <a:r>
              <a:rPr lang="en-US" sz="3600" dirty="0"/>
              <a:t>Children w/normally maturing CNS auditory systems who are in the upper elementary grades—5</a:t>
            </a:r>
            <a:r>
              <a:rPr lang="en-US" sz="3600" baseline="30000" dirty="0"/>
              <a:t>th</a:t>
            </a:r>
            <a:r>
              <a:rPr lang="en-US" sz="3600" dirty="0"/>
              <a:t> thru 6</a:t>
            </a:r>
            <a:r>
              <a:rPr lang="en-US" sz="3600" baseline="30000" dirty="0"/>
              <a:t>th</a:t>
            </a:r>
            <a:r>
              <a:rPr lang="en-US" sz="3600" dirty="0"/>
              <a:t>--are able to process speech uttered in the135 WPM range. </a:t>
            </a:r>
            <a:br>
              <a:rPr lang="en-US" sz="3600" dirty="0"/>
            </a:br>
            <a:r>
              <a:rPr lang="en-US" sz="3600" dirty="0" smtClean="0"/>
              <a:t>For </a:t>
            </a:r>
            <a:r>
              <a:rPr lang="en-US" sz="3600" dirty="0"/>
              <a:t>developmentally delayed young children, 124 WPM is appropriate.</a:t>
            </a:r>
            <a:br>
              <a:rPr lang="en-US" sz="3600" dirty="0"/>
            </a:br>
            <a:endParaRPr lang="en-US" sz="3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marL="457200" indent="-457200" algn="l">
              <a:buFont typeface="Wingdings" pitchFamily="2" charset="2"/>
              <a:buChar char="Ø"/>
            </a:pPr>
            <a:r>
              <a:rPr lang="en-US" dirty="0"/>
              <a:t>However, the average WPM of most American adults, including elementary education and special education teachers, is approximately 160-180 WPM, and many reach 190 WPM !! </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algn="l">
              <a:buFont typeface="Wingdings" pitchFamily="2" charset="2"/>
              <a:buChar char="Ø"/>
              <a:defRPr/>
            </a:pPr>
            <a:r>
              <a:rPr lang="en-US" dirty="0"/>
              <a:t>The speed of speech on some children’s television shows that are cartoon in format such as Dora the Explorer are timed at124 WPM so that children can attend to them and understand what they are saying. Captain Kangaroo in the earlier TV series along with characters like Mr. Green Jeans spoke at the same rate! And, again, don’t forget Mr. Rogers.</a:t>
            </a:r>
            <a:br>
              <a:rPr lang="en-US" dirty="0"/>
            </a:b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algn="l">
              <a:buFont typeface="Wingdings" pitchFamily="2" charset="2"/>
              <a:buChar char="Ø"/>
              <a:defRPr/>
            </a:pPr>
            <a:r>
              <a:rPr lang="en-US" dirty="0"/>
              <a:t>And, children loved those television shows, particularly the early ones, probably primarily because they could understand what was being said. Perhaps those were among a few times children could understand what adults were saying without difficulty.</a:t>
            </a:r>
            <a:br>
              <a:rPr lang="en-US" dirty="0"/>
            </a:br>
            <a:r>
              <a:rPr lang="en-US" dirty="0"/>
              <a:t/>
            </a:r>
            <a:br>
              <a:rPr lang="en-US" dirty="0"/>
            </a:b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Sound Reception</a:t>
            </a:r>
            <a:endParaRPr lang="en-US" dirty="0"/>
          </a:p>
        </p:txBody>
      </p:sp>
      <p:pic>
        <p:nvPicPr>
          <p:cNvPr id="5122" name="Picture 4" descr="Sound Rece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0"/>
            <a:ext cx="5008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Sponge Bob!</a:t>
            </a:r>
            <a:endParaRPr lang="en-US" dirty="0"/>
          </a:p>
        </p:txBody>
      </p:sp>
      <p:sp>
        <p:nvSpPr>
          <p:cNvPr id="3" name="Content Placeholder 2"/>
          <p:cNvSpPr>
            <a:spLocks noGrp="1"/>
          </p:cNvSpPr>
          <p:nvPr>
            <p:ph idx="1"/>
          </p:nvPr>
        </p:nvSpPr>
        <p:spPr>
          <a:xfrm>
            <a:off x="533400" y="1066800"/>
            <a:ext cx="8153400" cy="5059363"/>
          </a:xfrm>
        </p:spPr>
        <p:txBody>
          <a:bodyPr/>
          <a:lstStyle/>
          <a:p>
            <a:pPr>
              <a:defRPr/>
            </a:pPr>
            <a:r>
              <a:rPr lang="en-US" dirty="0" smtClean="0"/>
              <a:t>Children’s television shows such as “Sponge Bob” contain speech timed at over 180 WPM. That program, and other cartoon shows for example on The Cartoon Network are timed at over 180-190 WPM. Children neglect the task of listening, and simply watch the action, so watching those shows becomes a visual rather than auditory/language activity, and do NOT assist in auditory/language development.</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lgn="l">
              <a:buFont typeface="Wingdings" pitchFamily="2" charset="2"/>
              <a:buChar char="Ø"/>
              <a:defRPr/>
            </a:pPr>
            <a:r>
              <a:rPr lang="en-US" dirty="0"/>
              <a:t>They have actually been found to be detrimental to the ability of young children, particularly children with developmental delays to attend to spoken language at home and in the classroom since those TV shows discourage listening, but rather encourage the visual aspect.</a:t>
            </a:r>
            <a:br>
              <a:rPr lang="en-US" dirty="0"/>
            </a:b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lgn="l">
              <a:buFont typeface="Wingdings" pitchFamily="2" charset="2"/>
              <a:buChar char="Ø"/>
              <a:defRPr/>
            </a:pPr>
            <a:r>
              <a:rPr lang="en-US" dirty="0"/>
              <a:t>And, for adults, news broadcasters who this presenter has worked with have been timed by me at rates exceeding 200 WPM! And, they wonder why the television station receives complaints that adult viewers cannot understand what they are saying!</a:t>
            </a:r>
            <a:br>
              <a:rPr lang="en-US" dirty="0"/>
            </a:b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457200" y="609600"/>
            <a:ext cx="8229600" cy="1139825"/>
          </a:xfrm>
        </p:spPr>
        <p:txBody>
          <a:bodyPr/>
          <a:lstStyle/>
          <a:p>
            <a:pPr marL="571500" indent="-571500" algn="l" eaLnBrk="1" hangingPunct="1">
              <a:buFont typeface="Wingdings" pitchFamily="2" charset="2"/>
              <a:buChar char="Ø"/>
              <a:defRPr/>
            </a:pPr>
            <a:r>
              <a:rPr lang="en-US" dirty="0"/>
              <a:t>Teachers and parents of children with developmental delays wonder why children do not seem to understand what they are saying, are not attentive, or “My children just aren’t good listeners! How many times do I have to say it before they understand! They just don’t seem to listen! I gave the assignment to the children three times, and they still acted like they didn’t understand! Why don’t they listen!”.</a:t>
            </a:r>
            <a:br>
              <a:rPr lang="en-US" dirty="0"/>
            </a:br>
            <a:endParaRPr lang="en-US" dirty="0" smtClean="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lgn="l">
              <a:buFont typeface="Wingdings" pitchFamily="2" charset="2"/>
              <a:buChar char="Ø"/>
              <a:defRPr/>
            </a:pPr>
            <a:r>
              <a:rPr lang="en-US" dirty="0"/>
              <a:t>Parents say, “I have to repeat everything I say at least 4 times before Jimmy will do what I ask him to do. Finally I say, “Jimmy……listen to me! I….want….you…to….make….your….bed…NOW!” He then says, “O.K.”. It seems as though I have to get angry before he listens and does what I tell him!”</a:t>
            </a:r>
            <a:br>
              <a:rPr lang="en-US" dirty="0"/>
            </a:b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algn="l">
              <a:buFont typeface="Wingdings" pitchFamily="2" charset="2"/>
              <a:buChar char="Ø"/>
            </a:pPr>
            <a:r>
              <a:rPr lang="en-US" dirty="0"/>
              <a:t>Teachers, therapists and parents must talk to children who are at all levels of development at a rate that the child’s CNS auditory system can be expected to process efficiently—both in speed of presentation, and vocabulary. They must also take the time to ask the simple question, “Do you understand? Do you know what that </a:t>
            </a:r>
            <a:r>
              <a:rPr lang="en-US" u="sng" dirty="0"/>
              <a:t>word</a:t>
            </a:r>
            <a:r>
              <a:rPr lang="en-US" dirty="0"/>
              <a:t> means?”</a:t>
            </a:r>
            <a:br>
              <a:rPr lang="en-US" dirty="0"/>
            </a:br>
            <a:endParaRPr lang="en-US"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Something else happens!</a:t>
            </a:r>
            <a:endParaRPr lang="en-US" dirty="0"/>
          </a:p>
        </p:txBody>
      </p:sp>
      <p:sp>
        <p:nvSpPr>
          <p:cNvPr id="3" name="Content Placeholder 2"/>
          <p:cNvSpPr>
            <a:spLocks noGrp="1"/>
          </p:cNvSpPr>
          <p:nvPr>
            <p:ph idx="1"/>
          </p:nvPr>
        </p:nvSpPr>
        <p:spPr/>
        <p:txBody>
          <a:bodyPr/>
          <a:lstStyle/>
          <a:p>
            <a:pPr>
              <a:defRPr/>
            </a:pPr>
            <a:r>
              <a:rPr lang="en-US" dirty="0" smtClean="0"/>
              <a:t>Something else happens when speed of spoken speech is reduced. Our CNS doesn’t like silence. Therefore, our CNS will inadvertently cause us to fill in those silent gaps of spoken speech with vowels and consonants that have </a:t>
            </a:r>
            <a:r>
              <a:rPr lang="en-US" u="sng" dirty="0" smtClean="0"/>
              <a:t>greater duration</a:t>
            </a:r>
            <a:r>
              <a:rPr lang="en-US" dirty="0" smtClean="0"/>
              <a:t>, increased or </a:t>
            </a:r>
            <a:r>
              <a:rPr lang="en-US" u="sng" dirty="0" smtClean="0"/>
              <a:t>enhanced </a:t>
            </a:r>
            <a:r>
              <a:rPr lang="en-US" u="sng" dirty="0" err="1" smtClean="0"/>
              <a:t>suprasegmental</a:t>
            </a:r>
            <a:r>
              <a:rPr lang="en-US" dirty="0" smtClean="0"/>
              <a:t> aspects of speech, and </a:t>
            </a:r>
            <a:r>
              <a:rPr lang="en-US" u="sng" dirty="0" smtClean="0"/>
              <a:t>more meaningful pauses</a:t>
            </a:r>
            <a:r>
              <a:rPr lang="en-US" dirty="0" smtClean="0"/>
              <a:t>. </a:t>
            </a:r>
            <a:r>
              <a:rPr lang="en-US" u="sng" dirty="0" smtClean="0"/>
              <a:t>Thus, greater clarity!!</a:t>
            </a:r>
            <a:endParaRPr lang="en-US" u="sng"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lvl="0" indent="-457200" algn="l">
              <a:spcBef>
                <a:spcPct val="20000"/>
              </a:spcBef>
              <a:buFont typeface="Wingdings" pitchFamily="2" charset="2"/>
              <a:buChar char="Ø"/>
              <a:defRPr/>
            </a:pPr>
            <a:r>
              <a:rPr lang="en-US" sz="3200" dirty="0">
                <a:solidFill>
                  <a:srgbClr val="000000"/>
                </a:solidFill>
                <a:ea typeface="+mn-ea"/>
                <a:cs typeface="+mn-cs"/>
              </a:rPr>
              <a:t>When those changes are made, teachers and parents, nurses, doctors, dentists and others who talk to children are impressed with the sudden increase in apparent attentiveness and understanding of the children who are listening to </a:t>
            </a:r>
            <a:r>
              <a:rPr lang="en-US" sz="3200" dirty="0" smtClean="0">
                <a:solidFill>
                  <a:srgbClr val="000000"/>
                </a:solidFill>
                <a:ea typeface="+mn-ea"/>
                <a:cs typeface="+mn-cs"/>
              </a:rPr>
              <a:t>them!</a:t>
            </a:r>
            <a:r>
              <a:rPr lang="en-US" sz="2800" dirty="0">
                <a:solidFill>
                  <a:srgbClr val="000000"/>
                </a:solidFill>
              </a:rPr>
              <a:t/>
            </a:r>
            <a:br>
              <a:rPr lang="en-US" sz="2800" dirty="0">
                <a:solidFill>
                  <a:srgbClr val="000000"/>
                </a:solidFill>
              </a:rPr>
            </a:br>
            <a:r>
              <a:rPr lang="en-US" sz="2800" dirty="0" smtClean="0">
                <a:solidFill>
                  <a:srgbClr val="000000"/>
                </a:solidFill>
              </a:rPr>
              <a:t/>
            </a:r>
            <a:br>
              <a:rPr lang="en-US" sz="2800" dirty="0" smtClean="0">
                <a:solidFill>
                  <a:srgbClr val="000000"/>
                </a:solidFill>
              </a:rPr>
            </a:br>
            <a:r>
              <a:rPr lang="en-US" sz="2800" dirty="0" smtClean="0">
                <a:solidFill>
                  <a:srgbClr val="000000"/>
                </a:solidFill>
              </a:rPr>
              <a:t>			</a:t>
            </a:r>
            <a:r>
              <a:rPr lang="en-US" sz="3600" dirty="0" smtClean="0">
                <a:solidFill>
                  <a:srgbClr val="000000"/>
                </a:solidFill>
              </a:rPr>
              <a:t>WHAT </a:t>
            </a:r>
            <a:r>
              <a:rPr lang="en-US" sz="3600" dirty="0">
                <a:solidFill>
                  <a:srgbClr val="000000"/>
                </a:solidFill>
              </a:rPr>
              <a:t>A RELIEF!</a:t>
            </a:r>
            <a:br>
              <a:rPr lang="en-US" sz="3600" dirty="0">
                <a:solidFill>
                  <a:srgbClr val="000000"/>
                </a:solidFill>
              </a:rPr>
            </a:b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81000" y="1981200"/>
            <a:ext cx="8229600" cy="1143000"/>
          </a:xfrm>
        </p:spPr>
        <p:txBody>
          <a:bodyPr/>
          <a:lstStyle/>
          <a:p>
            <a:pPr eaLnBrk="1" hangingPunct="1">
              <a:defRPr/>
            </a:pPr>
            <a:r>
              <a:rPr lang="en-US" sz="5400" dirty="0" smtClean="0"/>
              <a:t>The Environment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57200" y="2859088"/>
            <a:ext cx="8229600" cy="1139825"/>
          </a:xfrm>
        </p:spPr>
        <p:txBody>
          <a:bodyPr/>
          <a:lstStyle/>
          <a:p>
            <a:pPr eaLnBrk="1" hangingPunct="1">
              <a:defRPr/>
            </a:pPr>
            <a:r>
              <a:rPr lang="en-US" sz="4000" dirty="0" smtClean="0"/>
              <a:t>Four Acoustical Phenomena That Influence Speech Understanding For Children In All Listening Environments, but Particularly In The Classroom</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Hearing Pathway</a:t>
            </a:r>
            <a:endParaRPr lang="en-US" dirty="0"/>
          </a:p>
        </p:txBody>
      </p:sp>
      <p:pic>
        <p:nvPicPr>
          <p:cNvPr id="6146" name="Picture 4" descr="Hearing Path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0"/>
            <a:ext cx="5105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defRPr/>
            </a:pPr>
            <a:r>
              <a:rPr lang="en-US" dirty="0" smtClean="0"/>
              <a:t>Those are--</a:t>
            </a:r>
          </a:p>
        </p:txBody>
      </p:sp>
      <p:sp>
        <p:nvSpPr>
          <p:cNvPr id="157699" name="Rectangle 3"/>
          <p:cNvSpPr>
            <a:spLocks noGrp="1" noChangeArrowheads="1"/>
          </p:cNvSpPr>
          <p:nvPr>
            <p:ph type="body" idx="1"/>
          </p:nvPr>
        </p:nvSpPr>
        <p:spPr/>
        <p:txBody>
          <a:bodyPr/>
          <a:lstStyle/>
          <a:p>
            <a:pPr eaLnBrk="1" hangingPunct="1">
              <a:defRPr/>
            </a:pPr>
            <a:r>
              <a:rPr lang="en-US" dirty="0" smtClean="0"/>
              <a:t>Signal--The primary signal (the teacher);</a:t>
            </a:r>
          </a:p>
          <a:p>
            <a:pPr eaLnBrk="1" hangingPunct="1">
              <a:defRPr/>
            </a:pPr>
            <a:r>
              <a:rPr lang="en-US" dirty="0" smtClean="0"/>
              <a:t>Noise-- Usually around 0 to +10 dB S/N;</a:t>
            </a:r>
          </a:p>
          <a:p>
            <a:pPr eaLnBrk="1" hangingPunct="1">
              <a:defRPr/>
            </a:pPr>
            <a:r>
              <a:rPr lang="en-US" dirty="0" smtClean="0"/>
              <a:t>Reverberation–(most classrooms are nothing more than reverberation chambers);</a:t>
            </a:r>
          </a:p>
          <a:p>
            <a:pPr eaLnBrk="1" hangingPunct="1">
              <a:defRPr/>
            </a:pPr>
            <a:r>
              <a:rPr lang="en-US" dirty="0" smtClean="0"/>
              <a:t>Modes– Room resonance (The acoustical influences of sound transmission in that environment).</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457200" y="2859088"/>
            <a:ext cx="8229600" cy="1139825"/>
          </a:xfrm>
        </p:spPr>
        <p:txBody>
          <a:bodyPr/>
          <a:lstStyle/>
          <a:p>
            <a:pPr eaLnBrk="1" hangingPunct="1">
              <a:defRPr/>
            </a:pPr>
            <a:r>
              <a:rPr lang="en-US" sz="4000" dirty="0" smtClean="0"/>
              <a:t>TO COMPENSATE FOR THOSE FACTORS</a:t>
            </a:r>
            <a:br>
              <a:rPr lang="en-US" sz="4000" dirty="0" smtClean="0"/>
            </a:br>
            <a:r>
              <a:rPr lang="en-US" sz="4000" dirty="0" smtClean="0"/>
              <a:t/>
            </a:r>
            <a:br>
              <a:rPr lang="en-US" sz="4000" dirty="0" smtClean="0"/>
            </a:br>
            <a:r>
              <a:rPr lang="en-US" sz="4000" dirty="0" smtClean="0"/>
              <a:t>First and Foremost</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457200" y="2859088"/>
            <a:ext cx="8229600" cy="1139825"/>
          </a:xfrm>
        </p:spPr>
        <p:txBody>
          <a:bodyPr/>
          <a:lstStyle/>
          <a:p>
            <a:pPr eaLnBrk="1" hangingPunct="1">
              <a:defRPr/>
            </a:pPr>
            <a:r>
              <a:rPr lang="en-US" sz="4800" dirty="0" smtClean="0"/>
              <a:t>After enhancing one’s speech habits,</a:t>
            </a:r>
            <a:br>
              <a:rPr lang="en-US" sz="4800" dirty="0" smtClean="0"/>
            </a:br>
            <a:r>
              <a:rPr lang="en-US" sz="4800" dirty="0" smtClean="0"/>
              <a:t>Enhance the Listening Environment</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457200" y="2859088"/>
            <a:ext cx="8229600" cy="1139825"/>
          </a:xfrm>
        </p:spPr>
        <p:txBody>
          <a:bodyPr/>
          <a:lstStyle/>
          <a:p>
            <a:pPr eaLnBrk="1" hangingPunct="1">
              <a:defRPr/>
            </a:pPr>
            <a:r>
              <a:rPr lang="en-US" sz="4000" dirty="0" smtClean="0"/>
              <a:t>Change The Acoustical Characteristics Of The Room</a:t>
            </a:r>
            <a:br>
              <a:rPr lang="en-US" sz="4000" dirty="0" smtClean="0"/>
            </a:br>
            <a:r>
              <a:rPr lang="en-US" sz="4000" dirty="0" smtClean="0"/>
              <a:t/>
            </a:r>
            <a:br>
              <a:rPr lang="en-US" sz="4000" dirty="0" smtClean="0"/>
            </a:br>
            <a:r>
              <a:rPr lang="en-US" sz="4000" dirty="0" smtClean="0"/>
              <a:t>Which does not always mean adding carpet!</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defRPr/>
            </a:pPr>
            <a:r>
              <a:rPr lang="en-US" sz="4000" dirty="0" smtClean="0"/>
              <a:t/>
            </a:r>
            <a:br>
              <a:rPr lang="en-US" sz="4000" dirty="0" smtClean="0"/>
            </a:br>
            <a:r>
              <a:rPr lang="en-US" sz="4000" dirty="0" smtClean="0"/>
              <a:t>Most classrooms and service environments are filled with </a:t>
            </a:r>
            <a:r>
              <a:rPr lang="en-US" sz="4000" dirty="0" err="1" smtClean="0"/>
              <a:t>reflectent</a:t>
            </a:r>
            <a:r>
              <a:rPr lang="en-US" sz="4000" dirty="0" smtClean="0"/>
              <a:t> and reverberant elements</a:t>
            </a:r>
          </a:p>
        </p:txBody>
      </p:sp>
      <p:sp>
        <p:nvSpPr>
          <p:cNvPr id="164868" name="Rectangle 4"/>
          <p:cNvSpPr>
            <a:spLocks noGrp="1" noChangeArrowheads="1"/>
          </p:cNvSpPr>
          <p:nvPr>
            <p:ph type="body" idx="1"/>
          </p:nvPr>
        </p:nvSpPr>
        <p:spPr/>
        <p:txBody>
          <a:bodyPr/>
          <a:lstStyle/>
          <a:p>
            <a:pPr eaLnBrk="1" hangingPunct="1">
              <a:defRPr/>
            </a:pPr>
            <a:endParaRPr lang="en-US" dirty="0" smtClean="0"/>
          </a:p>
          <a:p>
            <a:pPr eaLnBrk="1" hangingPunct="1">
              <a:defRPr/>
            </a:pPr>
            <a:r>
              <a:rPr lang="en-US" dirty="0" smtClean="0"/>
              <a:t>Rooms are square or rectangular</a:t>
            </a:r>
          </a:p>
          <a:p>
            <a:pPr eaLnBrk="1" hangingPunct="1">
              <a:defRPr/>
            </a:pPr>
            <a:r>
              <a:rPr lang="en-US" dirty="0" smtClean="0"/>
              <a:t>Floors are covered with </a:t>
            </a:r>
            <a:r>
              <a:rPr lang="en-US" dirty="0" err="1" smtClean="0"/>
              <a:t>reflectant</a:t>
            </a:r>
            <a:r>
              <a:rPr lang="en-US" dirty="0" smtClean="0"/>
              <a:t> tile</a:t>
            </a:r>
          </a:p>
          <a:p>
            <a:pPr eaLnBrk="1" hangingPunct="1">
              <a:defRPr/>
            </a:pPr>
            <a:r>
              <a:rPr lang="en-US" dirty="0" smtClean="0"/>
              <a:t>Ceilings are covered with “acoustical tile”</a:t>
            </a:r>
          </a:p>
          <a:p>
            <a:pPr eaLnBrk="1" hangingPunct="1">
              <a:defRPr/>
            </a:pPr>
            <a:r>
              <a:rPr lang="en-US" dirty="0" smtClean="0"/>
              <a:t>Blackboards</a:t>
            </a:r>
          </a:p>
          <a:p>
            <a:pPr eaLnBrk="1" hangingPunct="1">
              <a:defRPr/>
            </a:pPr>
            <a:r>
              <a:rPr lang="en-US" dirty="0" smtClean="0"/>
              <a:t>Exposed windows</a:t>
            </a:r>
          </a:p>
          <a:p>
            <a:pPr eaLnBrk="1" hangingPunct="1">
              <a:defRPr/>
            </a:pPr>
            <a:r>
              <a:rPr lang="en-US" dirty="0" smtClean="0"/>
              <a:t>Wooden desks and/or polyethylene chairs</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Add absorbent material, if possible including</a:t>
            </a:r>
            <a:r>
              <a:rPr lang="en-US" dirty="0" smtClean="0"/>
              <a:t>:</a:t>
            </a:r>
            <a:endParaRPr lang="en-US" dirty="0"/>
          </a:p>
        </p:txBody>
      </p:sp>
      <p:sp>
        <p:nvSpPr>
          <p:cNvPr id="3" name="Content Placeholder 2"/>
          <p:cNvSpPr>
            <a:spLocks noGrp="1"/>
          </p:cNvSpPr>
          <p:nvPr>
            <p:ph idx="1"/>
          </p:nvPr>
        </p:nvSpPr>
        <p:spPr/>
        <p:txBody>
          <a:bodyPr/>
          <a:lstStyle/>
          <a:p>
            <a:pPr>
              <a:buFont typeface="Wingdings" pitchFamily="2" charset="2"/>
              <a:buNone/>
              <a:defRPr/>
            </a:pPr>
            <a:r>
              <a:rPr lang="en-US" dirty="0" smtClean="0"/>
              <a:t>Pretty drape material 2’ wide on the walls;</a:t>
            </a:r>
          </a:p>
          <a:p>
            <a:pPr>
              <a:buFont typeface="Wingdings" pitchFamily="2" charset="2"/>
              <a:buNone/>
              <a:defRPr/>
            </a:pPr>
            <a:r>
              <a:rPr lang="en-US" dirty="0" smtClean="0"/>
              <a:t>Curtain material on the sides of windows;</a:t>
            </a:r>
          </a:p>
          <a:p>
            <a:pPr>
              <a:buFont typeface="Wingdings" pitchFamily="2" charset="2"/>
              <a:buNone/>
              <a:defRPr/>
            </a:pPr>
            <a:r>
              <a:rPr lang="en-US" dirty="0" smtClean="0"/>
              <a:t>Shelves filled with books and materials;</a:t>
            </a:r>
          </a:p>
          <a:p>
            <a:pPr>
              <a:buFont typeface="Wingdings" pitchFamily="2" charset="2"/>
              <a:buNone/>
              <a:defRPr/>
            </a:pPr>
            <a:r>
              <a:rPr lang="en-US" dirty="0" smtClean="0"/>
              <a:t>Stuffed toy animals on top of shelves; </a:t>
            </a:r>
          </a:p>
          <a:p>
            <a:pPr>
              <a:buFont typeface="Wingdings" pitchFamily="2" charset="2"/>
              <a:buNone/>
              <a:defRPr/>
            </a:pPr>
            <a:r>
              <a:rPr lang="en-US" u="sng" dirty="0" smtClean="0"/>
              <a:t>Anything soft and absorbent! </a:t>
            </a:r>
            <a:endParaRPr lang="en-US" u="sng"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457200" y="2859088"/>
            <a:ext cx="8229600" cy="1139825"/>
          </a:xfrm>
        </p:spPr>
        <p:txBody>
          <a:bodyPr/>
          <a:lstStyle/>
          <a:p>
            <a:pPr eaLnBrk="1" hangingPunct="1">
              <a:defRPr/>
            </a:pPr>
            <a:r>
              <a:rPr lang="en-US" sz="4000" dirty="0" smtClean="0"/>
              <a:t>ENHANCE THE VISUAL ENVIRONMENT</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Florescent Lights—cause tearing, headaches, inattentiveness, seizures;</a:t>
            </a:r>
            <a:endParaRPr lang="en-US" sz="3600" dirty="0"/>
          </a:p>
        </p:txBody>
      </p:sp>
      <p:sp>
        <p:nvSpPr>
          <p:cNvPr id="166915" name="Rectangle 3"/>
          <p:cNvSpPr>
            <a:spLocks noGrp="1" noChangeArrowheads="1"/>
          </p:cNvSpPr>
          <p:nvPr>
            <p:ph idx="1"/>
          </p:nvPr>
        </p:nvSpPr>
        <p:spPr/>
        <p:txBody>
          <a:bodyPr/>
          <a:lstStyle/>
          <a:p>
            <a:pPr eaLnBrk="1" hangingPunct="1">
              <a:defRPr/>
            </a:pPr>
            <a:r>
              <a:rPr lang="en-US" dirty="0" smtClean="0"/>
              <a:t>Uncovered windows reflect sound &amp; light</a:t>
            </a:r>
          </a:p>
          <a:p>
            <a:pPr eaLnBrk="1" hangingPunct="1">
              <a:defRPr/>
            </a:pPr>
            <a:r>
              <a:rPr lang="en-US" dirty="0" smtClean="0"/>
              <a:t>Other reflecting surfaces including: </a:t>
            </a:r>
          </a:p>
          <a:p>
            <a:pPr lvl="1" eaLnBrk="1" hangingPunct="1">
              <a:defRPr/>
            </a:pPr>
            <a:r>
              <a:rPr lang="en-US" dirty="0" smtClean="0"/>
              <a:t>desk tops</a:t>
            </a:r>
          </a:p>
          <a:p>
            <a:pPr lvl="1" eaLnBrk="1" hangingPunct="1">
              <a:defRPr/>
            </a:pPr>
            <a:r>
              <a:rPr lang="en-US" dirty="0" smtClean="0"/>
              <a:t>metal window blinds</a:t>
            </a:r>
          </a:p>
          <a:p>
            <a:pPr lvl="1" eaLnBrk="1" hangingPunct="1">
              <a:defRPr/>
            </a:pPr>
            <a:r>
              <a:rPr lang="en-US" dirty="0" smtClean="0"/>
              <a:t>“white” boards</a:t>
            </a:r>
          </a:p>
          <a:p>
            <a:pPr lvl="1" eaLnBrk="1" hangingPunct="1">
              <a:buFont typeface="Wingdings" pitchFamily="2" charset="2"/>
              <a:buNone/>
              <a:defRPr/>
            </a:pPr>
            <a:r>
              <a:rPr lang="en-US" dirty="0" smtClean="0"/>
              <a:t>Do </a:t>
            </a:r>
            <a:r>
              <a:rPr lang="en-US" u="sng" dirty="0" smtClean="0"/>
              <a:t>Anything</a:t>
            </a:r>
            <a:r>
              <a:rPr lang="en-US" dirty="0" smtClean="0"/>
              <a:t> To Cut Down On Glare!</a:t>
            </a:r>
          </a:p>
          <a:p>
            <a:pPr lvl="1" eaLnBrk="1" hangingPunct="1">
              <a:buFont typeface="Wingdings" pitchFamily="2" charset="2"/>
              <a:buNone/>
              <a:defRPr/>
            </a:pPr>
            <a:r>
              <a:rPr lang="en-US" dirty="0" smtClean="0"/>
              <a:t>Use incandescent lightening whenever possible</a:t>
            </a:r>
          </a:p>
          <a:p>
            <a:pPr eaLnBrk="1" hangingPunct="1">
              <a:buFont typeface="Wingdings" pitchFamily="2" charset="2"/>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grpId="0" nodeType="withEffect">
                                  <p:stCondLst>
                                    <p:cond delay="0"/>
                                  </p:stCondLst>
                                  <p:childTnLst>
                                    <p:set>
                                      <p:cBhvr rctx="PPT">
                                        <p:cTn id="6" dur="indefinite"/>
                                        <p:tgtEl>
                                          <p:spTgt spid="166915">
                                            <p:txEl>
                                              <p:pRg st="0" end="0"/>
                                            </p:txEl>
                                          </p:spTgt>
                                        </p:tgtEl>
                                        <p:attrNameLst>
                                          <p:attrName>style.opacity</p:attrName>
                                        </p:attrNameLst>
                                      </p:cBhvr>
                                      <p:to>
                                        <p:strVal val="0.25"/>
                                      </p:to>
                                    </p:set>
                                    <p:animEffect filter="image" prLst="opacity: 0.25">
                                      <p:cBhvr rctx="IE">
                                        <p:cTn id="7" dur="indefinite"/>
                                        <p:tgtEl>
                                          <p:spTgt spid="166915">
                                            <p:txEl>
                                              <p:pRg st="0" end="0"/>
                                            </p:txEl>
                                          </p:spTgt>
                                        </p:tgtEl>
                                      </p:cBhvr>
                                    </p:animEffect>
                                  </p:childTnLst>
                                </p:cTn>
                              </p:par>
                              <p:par>
                                <p:cTn id="8" presetID="9" presetClass="emph" presetSubtype="0" grpId="0" nodeType="withEffect">
                                  <p:stCondLst>
                                    <p:cond delay="0"/>
                                  </p:stCondLst>
                                  <p:childTnLst>
                                    <p:set>
                                      <p:cBhvr rctx="PPT">
                                        <p:cTn id="9" dur="indefinite"/>
                                        <p:tgtEl>
                                          <p:spTgt spid="166915">
                                            <p:txEl>
                                              <p:pRg st="1" end="1"/>
                                            </p:txEl>
                                          </p:spTgt>
                                        </p:tgtEl>
                                        <p:attrNameLst>
                                          <p:attrName>style.opacity</p:attrName>
                                        </p:attrNameLst>
                                      </p:cBhvr>
                                      <p:to>
                                        <p:strVal val="0.25"/>
                                      </p:to>
                                    </p:set>
                                    <p:animEffect filter="image" prLst="opacity: 0.25">
                                      <p:cBhvr rctx="IE">
                                        <p:cTn id="10" dur="indefinite"/>
                                        <p:tgtEl>
                                          <p:spTgt spid="166915">
                                            <p:txEl>
                                              <p:pRg st="1" end="1"/>
                                            </p:txEl>
                                          </p:spTgt>
                                        </p:tgtEl>
                                      </p:cBhvr>
                                    </p:animEffect>
                                  </p:childTnLst>
                                </p:cTn>
                              </p:par>
                              <p:par>
                                <p:cTn id="11" presetID="9" presetClass="emph" presetSubtype="0" grpId="0" nodeType="withEffect">
                                  <p:stCondLst>
                                    <p:cond delay="0"/>
                                  </p:stCondLst>
                                  <p:childTnLst>
                                    <p:set>
                                      <p:cBhvr rctx="PPT">
                                        <p:cTn id="12" dur="indefinite"/>
                                        <p:tgtEl>
                                          <p:spTgt spid="166915">
                                            <p:txEl>
                                              <p:pRg st="2" end="2"/>
                                            </p:txEl>
                                          </p:spTgt>
                                        </p:tgtEl>
                                        <p:attrNameLst>
                                          <p:attrName>style.opacity</p:attrName>
                                        </p:attrNameLst>
                                      </p:cBhvr>
                                      <p:to>
                                        <p:strVal val="0.25"/>
                                      </p:to>
                                    </p:set>
                                    <p:animEffect filter="image" prLst="opacity: 0.25">
                                      <p:cBhvr rctx="IE">
                                        <p:cTn id="13" dur="indefinite"/>
                                        <p:tgtEl>
                                          <p:spTgt spid="166915">
                                            <p:txEl>
                                              <p:pRg st="2" end="2"/>
                                            </p:txEl>
                                          </p:spTgt>
                                        </p:tgtEl>
                                      </p:cBhvr>
                                    </p:animEffect>
                                  </p:childTnLst>
                                </p:cTn>
                              </p:par>
                              <p:par>
                                <p:cTn id="14" presetID="9" presetClass="emph" presetSubtype="0" grpId="0" nodeType="withEffect">
                                  <p:stCondLst>
                                    <p:cond delay="0"/>
                                  </p:stCondLst>
                                  <p:childTnLst>
                                    <p:set>
                                      <p:cBhvr rctx="PPT">
                                        <p:cTn id="15" dur="indefinite"/>
                                        <p:tgtEl>
                                          <p:spTgt spid="166915">
                                            <p:txEl>
                                              <p:pRg st="3" end="3"/>
                                            </p:txEl>
                                          </p:spTgt>
                                        </p:tgtEl>
                                        <p:attrNameLst>
                                          <p:attrName>style.opacity</p:attrName>
                                        </p:attrNameLst>
                                      </p:cBhvr>
                                      <p:to>
                                        <p:strVal val="0.25"/>
                                      </p:to>
                                    </p:set>
                                    <p:animEffect filter="image" prLst="opacity: 0.25">
                                      <p:cBhvr rctx="IE">
                                        <p:cTn id="16" dur="indefinite"/>
                                        <p:tgtEl>
                                          <p:spTgt spid="166915">
                                            <p:txEl>
                                              <p:pRg st="3" end="3"/>
                                            </p:txEl>
                                          </p:spTgt>
                                        </p:tgtEl>
                                      </p:cBhvr>
                                    </p:animEffect>
                                  </p:childTnLst>
                                </p:cTn>
                              </p:par>
                              <p:par>
                                <p:cTn id="17" presetID="9" presetClass="emph" presetSubtype="0" grpId="0" nodeType="withEffect">
                                  <p:stCondLst>
                                    <p:cond delay="0"/>
                                  </p:stCondLst>
                                  <p:childTnLst>
                                    <p:set>
                                      <p:cBhvr rctx="PPT">
                                        <p:cTn id="18" dur="indefinite"/>
                                        <p:tgtEl>
                                          <p:spTgt spid="166915">
                                            <p:txEl>
                                              <p:pRg st="4" end="4"/>
                                            </p:txEl>
                                          </p:spTgt>
                                        </p:tgtEl>
                                        <p:attrNameLst>
                                          <p:attrName>style.opacity</p:attrName>
                                        </p:attrNameLst>
                                      </p:cBhvr>
                                      <p:to>
                                        <p:strVal val="0.25"/>
                                      </p:to>
                                    </p:set>
                                    <p:animEffect filter="image" prLst="opacity: 0.25">
                                      <p:cBhvr rctx="IE">
                                        <p:cTn id="19" dur="indefinite"/>
                                        <p:tgtEl>
                                          <p:spTgt spid="166915">
                                            <p:txEl>
                                              <p:pRg st="4" end="4"/>
                                            </p:txEl>
                                          </p:spTgt>
                                        </p:tgtEl>
                                      </p:cBhvr>
                                    </p:animEffect>
                                  </p:childTnLst>
                                </p:cTn>
                              </p:par>
                              <p:par>
                                <p:cTn id="20" presetID="9" presetClass="emph" presetSubtype="0" grpId="0" nodeType="withEffect">
                                  <p:stCondLst>
                                    <p:cond delay="0"/>
                                  </p:stCondLst>
                                  <p:childTnLst>
                                    <p:set>
                                      <p:cBhvr rctx="PPT">
                                        <p:cTn id="21" dur="indefinite"/>
                                        <p:tgtEl>
                                          <p:spTgt spid="166915">
                                            <p:txEl>
                                              <p:pRg st="5" end="5"/>
                                            </p:txEl>
                                          </p:spTgt>
                                        </p:tgtEl>
                                        <p:attrNameLst>
                                          <p:attrName>style.opacity</p:attrName>
                                        </p:attrNameLst>
                                      </p:cBhvr>
                                      <p:to>
                                        <p:strVal val="0.25"/>
                                      </p:to>
                                    </p:set>
                                    <p:animEffect filter="image" prLst="opacity: 0.25">
                                      <p:cBhvr rctx="IE">
                                        <p:cTn id="22" dur="indefinite"/>
                                        <p:tgtEl>
                                          <p:spTgt spid="166915">
                                            <p:txEl>
                                              <p:pRg st="5" end="5"/>
                                            </p:txEl>
                                          </p:spTgt>
                                        </p:tgtEl>
                                      </p:cBhvr>
                                    </p:animEffect>
                                  </p:childTnLst>
                                </p:cTn>
                              </p:par>
                              <p:par>
                                <p:cTn id="23" presetID="9" presetClass="emph" presetSubtype="0" grpId="0" nodeType="withEffect">
                                  <p:stCondLst>
                                    <p:cond delay="0"/>
                                  </p:stCondLst>
                                  <p:childTnLst>
                                    <p:set>
                                      <p:cBhvr rctx="PPT">
                                        <p:cTn id="24" dur="indefinite"/>
                                        <p:tgtEl>
                                          <p:spTgt spid="166915">
                                            <p:txEl>
                                              <p:pRg st="6" end="6"/>
                                            </p:txEl>
                                          </p:spTgt>
                                        </p:tgtEl>
                                        <p:attrNameLst>
                                          <p:attrName>style.opacity</p:attrName>
                                        </p:attrNameLst>
                                      </p:cBhvr>
                                      <p:to>
                                        <p:strVal val="0.25"/>
                                      </p:to>
                                    </p:set>
                                    <p:animEffect filter="image" prLst="opacity: 0.25">
                                      <p:cBhvr rctx="IE">
                                        <p:cTn id="25" dur="indefinite"/>
                                        <p:tgtEl>
                                          <p:spTgt spid="166915">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mph" presetSubtype="0" grpId="1" nodeType="clickEffect">
                                  <p:stCondLst>
                                    <p:cond delay="0"/>
                                  </p:stCondLst>
                                  <p:endCondLst>
                                    <p:cond evt="onNext" delay="0">
                                      <p:tgtEl>
                                        <p:sldTgt/>
                                      </p:tgtEl>
                                    </p:cond>
                                  </p:endCondLst>
                                  <p:childTnLst>
                                    <p:set>
                                      <p:cBhvr rctx="PPT">
                                        <p:cTn id="29" dur="indefinite"/>
                                        <p:tgtEl>
                                          <p:spTgt spid="166915">
                                            <p:txEl>
                                              <p:pRg st="0" end="0"/>
                                            </p:txEl>
                                          </p:spTgt>
                                        </p:tgtEl>
                                        <p:attrNameLst>
                                          <p:attrName>style.opacity</p:attrName>
                                        </p:attrNameLst>
                                      </p:cBhvr>
                                      <p:to>
                                        <p:strVal val="1.0"/>
                                      </p:to>
                                    </p:set>
                                    <p:animEffect filter="image" prLst="opacity: 1.0">
                                      <p:cBhvr rctx="IE">
                                        <p:cTn id="30" dur="indefinite"/>
                                        <p:tgtEl>
                                          <p:spTgt spid="166915">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mph" presetSubtype="0" grpId="1" nodeType="clickEffect">
                                  <p:stCondLst>
                                    <p:cond delay="0"/>
                                  </p:stCondLst>
                                  <p:endCondLst>
                                    <p:cond evt="onNext" delay="0">
                                      <p:tgtEl>
                                        <p:sldTgt/>
                                      </p:tgtEl>
                                    </p:cond>
                                  </p:endCondLst>
                                  <p:childTnLst>
                                    <p:set>
                                      <p:cBhvr rctx="PPT">
                                        <p:cTn id="34" dur="indefinite"/>
                                        <p:tgtEl>
                                          <p:spTgt spid="166915">
                                            <p:txEl>
                                              <p:pRg st="1" end="1"/>
                                            </p:txEl>
                                          </p:spTgt>
                                        </p:tgtEl>
                                        <p:attrNameLst>
                                          <p:attrName>style.opacity</p:attrName>
                                        </p:attrNameLst>
                                      </p:cBhvr>
                                      <p:to>
                                        <p:strVal val="1.0"/>
                                      </p:to>
                                    </p:set>
                                    <p:animEffect filter="image" prLst="opacity: 1.0">
                                      <p:cBhvr rctx="IE">
                                        <p:cTn id="35" dur="indefinite"/>
                                        <p:tgtEl>
                                          <p:spTgt spid="166915">
                                            <p:txEl>
                                              <p:pRg st="1" end="1"/>
                                            </p:txEl>
                                          </p:spTgt>
                                        </p:tgtEl>
                                      </p:cBhvr>
                                    </p:animEffect>
                                  </p:childTnLst>
                                </p:cTn>
                              </p:par>
                              <p:par>
                                <p:cTn id="36" presetID="9" presetClass="emph" presetSubtype="0" grpId="1" nodeType="withEffect">
                                  <p:stCondLst>
                                    <p:cond delay="0"/>
                                  </p:stCondLst>
                                  <p:endCondLst>
                                    <p:cond evt="onNext" delay="0">
                                      <p:tgtEl>
                                        <p:sldTgt/>
                                      </p:tgtEl>
                                    </p:cond>
                                  </p:endCondLst>
                                  <p:childTnLst>
                                    <p:set>
                                      <p:cBhvr rctx="PPT">
                                        <p:cTn id="37" dur="indefinite"/>
                                        <p:tgtEl>
                                          <p:spTgt spid="166915">
                                            <p:txEl>
                                              <p:pRg st="2" end="2"/>
                                            </p:txEl>
                                          </p:spTgt>
                                        </p:tgtEl>
                                        <p:attrNameLst>
                                          <p:attrName>style.opacity</p:attrName>
                                        </p:attrNameLst>
                                      </p:cBhvr>
                                      <p:to>
                                        <p:strVal val="1.0"/>
                                      </p:to>
                                    </p:set>
                                    <p:animEffect filter="image" prLst="opacity: 1.0">
                                      <p:cBhvr rctx="IE">
                                        <p:cTn id="38" dur="indefinite"/>
                                        <p:tgtEl>
                                          <p:spTgt spid="166915">
                                            <p:txEl>
                                              <p:pRg st="2" end="2"/>
                                            </p:txEl>
                                          </p:spTgt>
                                        </p:tgtEl>
                                      </p:cBhvr>
                                    </p:animEffect>
                                  </p:childTnLst>
                                </p:cTn>
                              </p:par>
                              <p:par>
                                <p:cTn id="39" presetID="9" presetClass="emph" presetSubtype="0" grpId="1" nodeType="withEffect">
                                  <p:stCondLst>
                                    <p:cond delay="0"/>
                                  </p:stCondLst>
                                  <p:endCondLst>
                                    <p:cond evt="onNext" delay="0">
                                      <p:tgtEl>
                                        <p:sldTgt/>
                                      </p:tgtEl>
                                    </p:cond>
                                  </p:endCondLst>
                                  <p:childTnLst>
                                    <p:set>
                                      <p:cBhvr rctx="PPT">
                                        <p:cTn id="40" dur="indefinite"/>
                                        <p:tgtEl>
                                          <p:spTgt spid="166915">
                                            <p:txEl>
                                              <p:pRg st="3" end="3"/>
                                            </p:txEl>
                                          </p:spTgt>
                                        </p:tgtEl>
                                        <p:attrNameLst>
                                          <p:attrName>style.opacity</p:attrName>
                                        </p:attrNameLst>
                                      </p:cBhvr>
                                      <p:to>
                                        <p:strVal val="1.0"/>
                                      </p:to>
                                    </p:set>
                                    <p:animEffect filter="image" prLst="opacity: 1.0">
                                      <p:cBhvr rctx="IE">
                                        <p:cTn id="41" dur="indefinite"/>
                                        <p:tgtEl>
                                          <p:spTgt spid="166915">
                                            <p:txEl>
                                              <p:pRg st="3" end="3"/>
                                            </p:txEl>
                                          </p:spTgt>
                                        </p:tgtEl>
                                      </p:cBhvr>
                                    </p:animEffect>
                                  </p:childTnLst>
                                </p:cTn>
                              </p:par>
                              <p:par>
                                <p:cTn id="42" presetID="9" presetClass="emph" presetSubtype="0" grpId="1" nodeType="withEffect">
                                  <p:stCondLst>
                                    <p:cond delay="0"/>
                                  </p:stCondLst>
                                  <p:endCondLst>
                                    <p:cond evt="onNext" delay="0">
                                      <p:tgtEl>
                                        <p:sldTgt/>
                                      </p:tgtEl>
                                    </p:cond>
                                  </p:endCondLst>
                                  <p:childTnLst>
                                    <p:set>
                                      <p:cBhvr rctx="PPT">
                                        <p:cTn id="43" dur="indefinite"/>
                                        <p:tgtEl>
                                          <p:spTgt spid="166915">
                                            <p:txEl>
                                              <p:pRg st="4" end="4"/>
                                            </p:txEl>
                                          </p:spTgt>
                                        </p:tgtEl>
                                        <p:attrNameLst>
                                          <p:attrName>style.opacity</p:attrName>
                                        </p:attrNameLst>
                                      </p:cBhvr>
                                      <p:to>
                                        <p:strVal val="1.0"/>
                                      </p:to>
                                    </p:set>
                                    <p:animEffect filter="image" prLst="opacity: 1.0">
                                      <p:cBhvr rctx="IE">
                                        <p:cTn id="44" dur="indefinite"/>
                                        <p:tgtEl>
                                          <p:spTgt spid="166915">
                                            <p:txEl>
                                              <p:pRg st="4" end="4"/>
                                            </p:txEl>
                                          </p:spTgt>
                                        </p:tgtEl>
                                      </p:cBhvr>
                                    </p:animEffect>
                                  </p:childTnLst>
                                </p:cTn>
                              </p:par>
                              <p:par>
                                <p:cTn id="45" presetID="9" presetClass="emph" presetSubtype="0" grpId="1" nodeType="withEffect">
                                  <p:stCondLst>
                                    <p:cond delay="0"/>
                                  </p:stCondLst>
                                  <p:endCondLst>
                                    <p:cond evt="onNext" delay="0">
                                      <p:tgtEl>
                                        <p:sldTgt/>
                                      </p:tgtEl>
                                    </p:cond>
                                  </p:endCondLst>
                                  <p:childTnLst>
                                    <p:set>
                                      <p:cBhvr rctx="PPT">
                                        <p:cTn id="46" dur="indefinite"/>
                                        <p:tgtEl>
                                          <p:spTgt spid="166915">
                                            <p:txEl>
                                              <p:pRg st="5" end="5"/>
                                            </p:txEl>
                                          </p:spTgt>
                                        </p:tgtEl>
                                        <p:attrNameLst>
                                          <p:attrName>style.opacity</p:attrName>
                                        </p:attrNameLst>
                                      </p:cBhvr>
                                      <p:to>
                                        <p:strVal val="1.0"/>
                                      </p:to>
                                    </p:set>
                                    <p:animEffect filter="image" prLst="opacity: 1.0">
                                      <p:cBhvr rctx="IE">
                                        <p:cTn id="47" dur="indefinite"/>
                                        <p:tgtEl>
                                          <p:spTgt spid="166915">
                                            <p:txEl>
                                              <p:pRg st="5" end="5"/>
                                            </p:txEl>
                                          </p:spTgt>
                                        </p:tgtEl>
                                      </p:cBhvr>
                                    </p:animEffect>
                                  </p:childTnLst>
                                </p:cTn>
                              </p:par>
                              <p:par>
                                <p:cTn id="48" presetID="9" presetClass="emph" presetSubtype="0" grpId="1" nodeType="withEffect">
                                  <p:stCondLst>
                                    <p:cond delay="0"/>
                                  </p:stCondLst>
                                  <p:endCondLst>
                                    <p:cond evt="onNext" delay="0">
                                      <p:tgtEl>
                                        <p:sldTgt/>
                                      </p:tgtEl>
                                    </p:cond>
                                  </p:endCondLst>
                                  <p:childTnLst>
                                    <p:set>
                                      <p:cBhvr rctx="PPT">
                                        <p:cTn id="49" dur="indefinite"/>
                                        <p:tgtEl>
                                          <p:spTgt spid="166915">
                                            <p:txEl>
                                              <p:pRg st="6" end="6"/>
                                            </p:txEl>
                                          </p:spTgt>
                                        </p:tgtEl>
                                        <p:attrNameLst>
                                          <p:attrName>style.opacity</p:attrName>
                                        </p:attrNameLst>
                                      </p:cBhvr>
                                      <p:to>
                                        <p:strVal val="1.0"/>
                                      </p:to>
                                    </p:set>
                                    <p:animEffect filter="image" prLst="opacity: 1.0">
                                      <p:cBhvr rctx="IE">
                                        <p:cTn id="50" dur="indefinite"/>
                                        <p:tgtEl>
                                          <p:spTgt spid="1669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build="allAtOnce"/>
      <p:bldP spid="166915" grpI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457200" y="2859088"/>
            <a:ext cx="8229600" cy="1139825"/>
          </a:xfrm>
        </p:spPr>
        <p:txBody>
          <a:bodyPr/>
          <a:lstStyle/>
          <a:p>
            <a:pPr eaLnBrk="1" hangingPunct="1">
              <a:defRPr/>
            </a:pPr>
            <a:r>
              <a:rPr lang="en-US" sz="4000" dirty="0" smtClean="0"/>
              <a:t>ENVIRONMENTAL DESIGN AT HOME</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defRPr/>
            </a:pPr>
            <a:r>
              <a:rPr lang="en-US" dirty="0" smtClean="0"/>
              <a:t>At Home--</a:t>
            </a:r>
          </a:p>
        </p:txBody>
      </p:sp>
      <p:sp>
        <p:nvSpPr>
          <p:cNvPr id="178179" name="Rectangle 3"/>
          <p:cNvSpPr>
            <a:spLocks noGrp="1" noChangeArrowheads="1"/>
          </p:cNvSpPr>
          <p:nvPr>
            <p:ph type="body" idx="1"/>
          </p:nvPr>
        </p:nvSpPr>
        <p:spPr/>
        <p:txBody>
          <a:bodyPr/>
          <a:lstStyle/>
          <a:p>
            <a:pPr eaLnBrk="1" hangingPunct="1">
              <a:lnSpc>
                <a:spcPct val="80000"/>
              </a:lnSpc>
              <a:defRPr/>
            </a:pPr>
            <a:endParaRPr lang="en-US" sz="2800" dirty="0" smtClean="0"/>
          </a:p>
          <a:p>
            <a:pPr eaLnBrk="1" hangingPunct="1">
              <a:lnSpc>
                <a:spcPct val="80000"/>
              </a:lnSpc>
              <a:defRPr/>
            </a:pPr>
            <a:r>
              <a:rPr lang="en-US" dirty="0" smtClean="0"/>
              <a:t>Parents must reduce auditory distractions— Turn down (or off) the TV or radio when they are talking with their child;</a:t>
            </a:r>
          </a:p>
          <a:p>
            <a:pPr eaLnBrk="1" hangingPunct="1">
              <a:lnSpc>
                <a:spcPct val="80000"/>
              </a:lnSpc>
              <a:defRPr/>
            </a:pPr>
            <a:endParaRPr lang="en-US" dirty="0" smtClean="0"/>
          </a:p>
          <a:p>
            <a:pPr eaLnBrk="1" hangingPunct="1">
              <a:lnSpc>
                <a:spcPct val="80000"/>
              </a:lnSpc>
              <a:defRPr/>
            </a:pPr>
            <a:r>
              <a:rPr lang="en-US" dirty="0" smtClean="0"/>
              <a:t>The parent should not speak unless the child can see her or his face; in other words, not from another room or while walking away from the child.</a:t>
            </a:r>
          </a:p>
          <a:p>
            <a:pPr eaLnBrk="1" hangingPunct="1">
              <a:lnSpc>
                <a:spcPct val="80000"/>
              </a:lnSpc>
              <a:defRPr/>
            </a:pPr>
            <a:endParaRPr lang="en-US" b="1" dirty="0" smtClean="0"/>
          </a:p>
          <a:p>
            <a:pPr eaLnBrk="1" hangingPunct="1">
              <a:lnSpc>
                <a:spcPct val="80000"/>
              </a:lnSpc>
              <a:defRPr/>
            </a:pPr>
            <a:endParaRPr lang="en-US" sz="2800" dirty="0" smtClean="0"/>
          </a:p>
          <a:p>
            <a:pPr eaLnBrk="1" hangingPunct="1">
              <a:lnSpc>
                <a:spcPct val="80000"/>
              </a:lnSpc>
              <a:defRPr/>
            </a:pPr>
            <a:endParaRPr lang="en-US" sz="2800" dirty="0" smtClean="0"/>
          </a:p>
          <a:p>
            <a:pPr eaLnBrk="1" hangingPunct="1">
              <a:lnSpc>
                <a:spcPct val="80000"/>
              </a:lnSpc>
              <a:defRPr/>
            </a:pPr>
            <a:endParaRPr lang="en-US" sz="2800" dirty="0" smtClean="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defRPr/>
            </a:pPr>
            <a:r>
              <a:rPr lang="en-US" dirty="0" smtClean="0"/>
              <a:t>The Brain</a:t>
            </a:r>
            <a:endParaRPr lang="en-US" dirty="0"/>
          </a:p>
        </p:txBody>
      </p:sp>
      <p:pic>
        <p:nvPicPr>
          <p:cNvPr id="7172" name="Picture 3" descr="B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41463"/>
            <a:ext cx="518160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At Home</a:t>
            </a:r>
            <a:endParaRPr lang="en-US" dirty="0"/>
          </a:p>
        </p:txBody>
      </p:sp>
      <p:sp>
        <p:nvSpPr>
          <p:cNvPr id="3" name="Content Placeholder 2"/>
          <p:cNvSpPr>
            <a:spLocks noGrp="1"/>
          </p:cNvSpPr>
          <p:nvPr>
            <p:ph idx="1"/>
          </p:nvPr>
        </p:nvSpPr>
        <p:spPr/>
        <p:txBody>
          <a:bodyPr/>
          <a:lstStyle/>
          <a:p>
            <a:pPr eaLnBrk="1" hangingPunct="1">
              <a:lnSpc>
                <a:spcPct val="80000"/>
              </a:lnSpc>
              <a:buFont typeface="Wingdings" pitchFamily="2" charset="2"/>
              <a:buNone/>
              <a:defRPr/>
            </a:pPr>
            <a:r>
              <a:rPr lang="en-US" dirty="0" smtClean="0"/>
              <a:t>	While schools are generally reverberation chambers, homes are </a:t>
            </a:r>
            <a:r>
              <a:rPr lang="en-US" u="sng" dirty="0" smtClean="0"/>
              <a:t>anechoic chambers</a:t>
            </a:r>
            <a:r>
              <a:rPr lang="en-US" dirty="0" smtClean="0"/>
              <a:t>. Therefore, speech does not travel well in a home environment, only 6-7 ft. maximum for adequate auditory perception.</a:t>
            </a:r>
          </a:p>
          <a:p>
            <a:pPr eaLnBrk="1" hangingPunct="1">
              <a:lnSpc>
                <a:spcPct val="80000"/>
              </a:lnSpc>
              <a:defRPr/>
            </a:pPr>
            <a:endParaRPr lang="en-US" dirty="0" smtClean="0"/>
          </a:p>
          <a:p>
            <a:pPr eaLnBrk="1" hangingPunct="1">
              <a:lnSpc>
                <a:spcPct val="80000"/>
              </a:lnSpc>
              <a:defRPr/>
            </a:pPr>
            <a:r>
              <a:rPr lang="en-US" dirty="0" smtClean="0"/>
              <a:t>Nor, does speech travel well (1) around corners, (2) up or down stairs, or (3) through open doors!</a:t>
            </a:r>
          </a:p>
          <a:p>
            <a:pPr>
              <a:defRPr/>
            </a:pP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pPr>
              <a:defRPr/>
            </a:pPr>
            <a:r>
              <a:rPr lang="en-US" sz="3600" dirty="0" smtClean="0"/>
              <a:t>THANK YOU FOR </a:t>
            </a:r>
            <a:r>
              <a:rPr lang="en-US" sz="3600" u="sng" dirty="0" smtClean="0"/>
              <a:t>LISTENING</a:t>
            </a:r>
            <a:r>
              <a:rPr lang="en-US" sz="3600" dirty="0"/>
              <a:t>!</a:t>
            </a:r>
            <a:r>
              <a:rPr lang="en-US" sz="3600" dirty="0" smtClean="0"/>
              <a:t> </a:t>
            </a:r>
            <a:br>
              <a:rPr lang="en-US" sz="3600" dirty="0" smtClean="0"/>
            </a:br>
            <a:r>
              <a:rPr lang="en-US" sz="3600" dirty="0" smtClean="0"/>
              <a:t/>
            </a:r>
            <a:br>
              <a:rPr lang="en-US" sz="3600" dirty="0" smtClean="0"/>
            </a:br>
            <a:r>
              <a:rPr lang="en-US" sz="3600" dirty="0" smtClean="0"/>
              <a:t>HAVE A GREAT DAY!</a:t>
            </a:r>
            <a:endParaRPr lang="en-US"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685800" y="1752600"/>
            <a:ext cx="7772400" cy="1736725"/>
          </a:xfrm>
        </p:spPr>
        <p:txBody>
          <a:bodyPr/>
          <a:lstStyle/>
          <a:p>
            <a:pPr>
              <a:defRPr/>
            </a:pPr>
            <a:r>
              <a:rPr lang="en-US" b="1" dirty="0" smtClean="0"/>
              <a:t>As </a:t>
            </a:r>
            <a:r>
              <a:rPr lang="en-US" b="1" dirty="0"/>
              <a:t>a</a:t>
            </a:r>
            <a:r>
              <a:rPr lang="en-US" b="1" dirty="0" smtClean="0"/>
              <a:t>dults, with whom would you rather communicate?</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pPr>
              <a:defRPr/>
            </a:pPr>
            <a:r>
              <a:rPr lang="en-US" dirty="0" smtClean="0"/>
              <a:t>Beside their skill and knowledge, how do you select them?</a:t>
            </a:r>
            <a:endParaRPr lang="en-US" dirty="0"/>
          </a:p>
        </p:txBody>
      </p:sp>
      <p:sp>
        <p:nvSpPr>
          <p:cNvPr id="5" name="Subtitle 4"/>
          <p:cNvSpPr>
            <a:spLocks noGrp="1"/>
          </p:cNvSpPr>
          <p:nvPr>
            <p:ph type="subTitle" sz="quarter" idx="1"/>
          </p:nvPr>
        </p:nvSpPr>
        <p:spPr/>
        <p:txBody>
          <a:bodyPr/>
          <a:lstStyle/>
          <a:p>
            <a:pPr>
              <a:defRPr/>
            </a:pPr>
            <a:r>
              <a:rPr lang="en-US" dirty="0" smtClean="0"/>
              <a:t>Tell me</a:t>
            </a:r>
            <a:r>
              <a:rPr lang="en-US" dirty="0"/>
              <a:t> </a:t>
            </a:r>
            <a:r>
              <a:rPr lang="en-US" dirty="0" smtClean="0"/>
              <a:t>how.</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Why?</a:t>
            </a:r>
            <a:endParaRPr lang="en-US" dirty="0"/>
          </a:p>
        </p:txBody>
      </p:sp>
      <p:sp>
        <p:nvSpPr>
          <p:cNvPr id="3" name="Content Placeholder 2"/>
          <p:cNvSpPr>
            <a:spLocks noGrp="1"/>
          </p:cNvSpPr>
          <p:nvPr>
            <p:ph idx="1"/>
          </p:nvPr>
        </p:nvSpPr>
        <p:spPr/>
        <p:txBody>
          <a:bodyPr/>
          <a:lstStyle/>
          <a:p>
            <a:pPr>
              <a:defRPr/>
            </a:pPr>
            <a:r>
              <a:rPr lang="en-US" dirty="0" smtClean="0"/>
              <a:t>Your hairdresser?</a:t>
            </a:r>
          </a:p>
          <a:p>
            <a:pPr>
              <a:defRPr/>
            </a:pPr>
            <a:r>
              <a:rPr lang="en-US" dirty="0" smtClean="0"/>
              <a:t>Your dentist?</a:t>
            </a:r>
          </a:p>
          <a:p>
            <a:pPr>
              <a:defRPr/>
            </a:pPr>
            <a:r>
              <a:rPr lang="en-US" dirty="0" smtClean="0"/>
              <a:t>Your primary care physician?</a:t>
            </a:r>
          </a:p>
          <a:p>
            <a:pPr>
              <a:defRPr/>
            </a:pPr>
            <a:r>
              <a:rPr lang="en-US" dirty="0" smtClean="0"/>
              <a:t>The manager of your favorite grocery store?</a:t>
            </a:r>
          </a:p>
          <a:p>
            <a:pPr>
              <a:defRPr/>
            </a:pPr>
            <a:r>
              <a:rPr lang="en-US" dirty="0" smtClean="0"/>
              <a:t>Your pet’s veterinarian</a:t>
            </a:r>
          </a:p>
          <a:p>
            <a:pPr>
              <a:defRPr/>
            </a:pPr>
            <a:r>
              <a:rPr lang="en-US" dirty="0" smtClean="0"/>
              <a:t>The pastor at the church you attend?</a:t>
            </a:r>
          </a:p>
          <a:p>
            <a:pPr>
              <a:defRPr/>
            </a:pPr>
            <a:r>
              <a:rPr lang="en-US" b="1" u="sng" dirty="0" smtClean="0"/>
              <a:t>WHY</a:t>
            </a:r>
            <a:r>
              <a:rPr lang="en-US" b="1" dirty="0" smtClean="0"/>
              <a:t>?</a:t>
            </a:r>
            <a:r>
              <a:rPr lang="en-US" dirty="0" smtClean="0"/>
              <a:t>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00200"/>
            <a:ext cx="8229600" cy="1139825"/>
          </a:xfr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gn="l">
              <a:spcBef>
                <a:spcPct val="20000"/>
              </a:spcBef>
              <a:buClr>
                <a:schemeClr val="hlink"/>
              </a:buClr>
              <a:buSzPct val="80000"/>
              <a:buFont typeface="Wingdings" pitchFamily="2" charset="2"/>
              <a:buChar char="Ø"/>
            </a:pPr>
            <a:r>
              <a:rPr lang="en-US" sz="4000" dirty="0">
                <a:solidFill>
                  <a:schemeClr val="tx1"/>
                </a:solidFill>
                <a:latin typeface="+mn-lt"/>
                <a:ea typeface="+mn-ea"/>
                <a:cs typeface="+mn-cs"/>
              </a:rPr>
              <a:t>Our central nervous system is pre-tuned to accept and interpret input that it receives at the rhythms and rates, and with the synchrony that it can process with greatest ease.</a:t>
            </a:r>
            <a:br>
              <a:rPr lang="en-US" sz="4000" dirty="0">
                <a:solidFill>
                  <a:schemeClr val="tx1"/>
                </a:solidFill>
                <a:latin typeface="+mn-lt"/>
                <a:ea typeface="+mn-ea"/>
                <a:cs typeface="+mn-cs"/>
              </a:rPr>
            </a:br>
            <a:endParaRPr lang="en-US" sz="4000" dirty="0">
              <a:solidFill>
                <a:schemeClr val="tx1"/>
              </a:solidFill>
              <a:latin typeface="+mn-lt"/>
              <a:ea typeface="+mn-ea"/>
              <a:cs typeface="+mn-cs"/>
            </a:endParaRPr>
          </a:p>
        </p:txBody>
      </p:sp>
    </p:spTree>
  </p:cSld>
  <p:clrMapOvr>
    <a:masterClrMapping/>
  </p:clrMapOvr>
</p:sld>
</file>

<file path=ppt/theme/theme1.xml><?xml version="1.0" encoding="utf-8"?>
<a:theme xmlns:a="http://schemas.openxmlformats.org/drawingml/2006/main" name="Ripple">
  <a:themeElements>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905</TotalTime>
  <Words>1536</Words>
  <Application>Microsoft Office PowerPoint</Application>
  <PresentationFormat>On-screen Show (4:3)</PresentationFormat>
  <Paragraphs>136</Paragraphs>
  <Slides>51</Slides>
  <Notes>33</Notes>
  <HiddenSlides>1</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Ripple</vt:lpstr>
      <vt:lpstr>Child-Centered Services: Communication in the Classroom and at Home for Developmentally Delayed Children</vt:lpstr>
      <vt:lpstr>What I am talking about here is directly applicable to our work with both young developmentally delayed and normally developing children. </vt:lpstr>
      <vt:lpstr>Sound Reception</vt:lpstr>
      <vt:lpstr>Hearing Pathway</vt:lpstr>
      <vt:lpstr>The Brain</vt:lpstr>
      <vt:lpstr>As adults, with whom would you rather communicate?</vt:lpstr>
      <vt:lpstr>Beside their skill and knowledge, how do you select them?</vt:lpstr>
      <vt:lpstr>Why?</vt:lpstr>
      <vt:lpstr>Our central nervous system is pre-tuned to accept and interpret input that it receives at the rhythms and rates, and with the synchrony that it can process with greatest ease. </vt:lpstr>
      <vt:lpstr>As adults, we choose those with whom we can hear, understand, and communicate with greatest ease.</vt:lpstr>
      <vt:lpstr>For children, they are generally chosen for them!</vt:lpstr>
      <vt:lpstr>So, let’s talk about children.</vt:lpstr>
      <vt:lpstr>The Developing CNS Auditory System</vt:lpstr>
      <vt:lpstr>Not to criticize, but---  Most teachers, physicians, dentists, SLPs, audiologists, parents and grandparents have not been taught how to talk to children</vt:lpstr>
      <vt:lpstr>Children with developmental delays and those who are normally developing are not adults, nor are the auditory transmission, storage and retrieval  portions of their central nervous system </vt:lpstr>
      <vt:lpstr>Both demonstrate slower than expected auditory time-summation functions, along with slower perception of temporal order and sequencing of acoustic events, particularly when it is presented rapidly.</vt:lpstr>
      <vt:lpstr>Both developmentally delayed and normally developing young children demonstrate difficulty analyzing, sequencing and processing incoming phonemic (speech sound) data, particularly rapidly presented speech sound acoustic data with rapid acoustic changes, e.g. adult speech.</vt:lpstr>
      <vt:lpstr>Interestingly enough, both normally developing and developmentally delayed children demonstrate slow developing short-term memory that is necessary for storage and rapid retrieval of auditory language information, that in turn is necessary for using their previously learned vocabulary for speech understanding. </vt:lpstr>
      <vt:lpstr>Discrimination of rapid changes among spoken consonant sounds has been found to be especially difficult for children with developmental delays. Further, consonant/vowel combinations (this activity we call “speech”) when presented rapidly are consistently misperceived. </vt:lpstr>
      <vt:lpstr>Rapid and accurate analysis, sequencing and processing of incoming phonemic (speech sound) data are all critical for the analysis and perception of spoken speech. This is particularly difficult for children with developmental delays, particularly when listening to adult spoken speech. </vt:lpstr>
      <vt:lpstr>So, let’s look at what can be expected. </vt:lpstr>
      <vt:lpstr>MR. ROGERS  spoke (speaks) at a rate of approximately 120 -124 wpm.</vt:lpstr>
      <vt:lpstr>For Adults, Walter Cronkite, and Tom Brokaw  both practiced speaking at 124 WPM for use during news broadcasts.</vt:lpstr>
      <vt:lpstr>Back to Children…</vt:lpstr>
      <vt:lpstr>For those who are developmentally delayed, the CNS can typically process speech at a rate of approximately 120 to 124 WPM. </vt:lpstr>
      <vt:lpstr>Children w/normally maturing CNS auditory systems who are in the upper elementary grades—5th thru 6th--are able to process speech uttered in the135 WPM range.  For developmentally delayed young children, 124 WPM is appropriate. </vt:lpstr>
      <vt:lpstr>However, the average WPM of most American adults, including elementary education and special education teachers, is approximately 160-180 WPM, and many reach 190 WPM !! </vt:lpstr>
      <vt:lpstr>The speed of speech on some children’s television shows that are cartoon in format such as Dora the Explorer are timed at124 WPM so that children can attend to them and understand what they are saying. Captain Kangaroo in the earlier TV series along with characters like Mr. Green Jeans spoke at the same rate! And, again, don’t forget Mr. Rogers. </vt:lpstr>
      <vt:lpstr>And, children loved those television shows, particularly the early ones, probably primarily because they could understand what was being said. Perhaps those were among a few times children could understand what adults were saying without difficulty.  </vt:lpstr>
      <vt:lpstr>Sponge Bob!</vt:lpstr>
      <vt:lpstr>They have actually been found to be detrimental to the ability of young children, particularly children with developmental delays to attend to spoken language at home and in the classroom since those TV shows discourage listening, but rather encourage the visual aspect. </vt:lpstr>
      <vt:lpstr>And, for adults, news broadcasters who this presenter has worked with have been timed by me at rates exceeding 200 WPM! And, they wonder why the television station receives complaints that adult viewers cannot understand what they are saying! </vt:lpstr>
      <vt:lpstr>Teachers and parents of children with developmental delays wonder why children do not seem to understand what they are saying, are not attentive, or “My children just aren’t good listeners! How many times do I have to say it before they understand! They just don’t seem to listen! I gave the assignment to the children three times, and they still acted like they didn’t understand! Why don’t they listen!”. </vt:lpstr>
      <vt:lpstr>Parents say, “I have to repeat everything I say at least 4 times before Jimmy will do what I ask him to do. Finally I say, “Jimmy……listen to me! I….want….you…to….make….your….bed…NOW!” He then says, “O.K.”. It seems as though I have to get angry before he listens and does what I tell him!” </vt:lpstr>
      <vt:lpstr>Teachers, therapists and parents must talk to children who are at all levels of development at a rate that the child’s CNS auditory system can be expected to process efficiently—both in speed of presentation, and vocabulary. They must also take the time to ask the simple question, “Do you understand? Do you know what that word means?” </vt:lpstr>
      <vt:lpstr>Something else happens!</vt:lpstr>
      <vt:lpstr>When those changes are made, teachers and parents, nurses, doctors, dentists and others who talk to children are impressed with the sudden increase in apparent attentiveness and understanding of the children who are listening to them!     WHAT A RELIEF! </vt:lpstr>
      <vt:lpstr>The Environment </vt:lpstr>
      <vt:lpstr>Four Acoustical Phenomena That Influence Speech Understanding For Children In All Listening Environments, but Particularly In The Classroom</vt:lpstr>
      <vt:lpstr>Those are--</vt:lpstr>
      <vt:lpstr>TO COMPENSATE FOR THOSE FACTORS  First and Foremost</vt:lpstr>
      <vt:lpstr>After enhancing one’s speech habits, Enhance the Listening Environment</vt:lpstr>
      <vt:lpstr>Change The Acoustical Characteristics Of The Room  Which does not always mean adding carpet!</vt:lpstr>
      <vt:lpstr> Most classrooms and service environments are filled with reflectent and reverberant elements</vt:lpstr>
      <vt:lpstr>Add absorbent material, if possible including:</vt:lpstr>
      <vt:lpstr>ENHANCE THE VISUAL ENVIRONMENT</vt:lpstr>
      <vt:lpstr>Florescent Lights—cause tearing, headaches, inattentiveness, seizures;</vt:lpstr>
      <vt:lpstr>ENVIRONMENTAL DESIGN AT HOME</vt:lpstr>
      <vt:lpstr>At Home--</vt:lpstr>
      <vt:lpstr>At Home</vt:lpstr>
      <vt:lpstr>THANK YOU FOR LISTENING!   HAVE A GREAT 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Child-Centered Services: Communication in the Classroom and at Home for Developmentally Delayed Children</dc:title>
  <dc:subject>Child-Centered Services: Communication in the Classroom and at Home for Developmentally Delayed Children</dc:subject>
  <dc:creator>Office of Special Education Programs (OSEP)</dc:creator>
  <cp:lastModifiedBy>Linda Pady</cp:lastModifiedBy>
  <cp:revision>140</cp:revision>
  <dcterms:created xsi:type="dcterms:W3CDTF">2005-09-22T19:35:20Z</dcterms:created>
  <dcterms:modified xsi:type="dcterms:W3CDTF">2014-07-14T20:43:18Z</dcterms:modified>
  <cp:category>Public Domain</cp:category>
</cp:coreProperties>
</file>