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9"/>
  </p:notesMasterIdLst>
  <p:handoutMasterIdLst>
    <p:handoutMasterId r:id="rId70"/>
  </p:handoutMasterIdLst>
  <p:sldIdLst>
    <p:sldId id="619" r:id="rId2"/>
    <p:sldId id="446" r:id="rId3"/>
    <p:sldId id="468" r:id="rId4"/>
    <p:sldId id="632" r:id="rId5"/>
    <p:sldId id="497" r:id="rId6"/>
    <p:sldId id="475" r:id="rId7"/>
    <p:sldId id="476" r:id="rId8"/>
    <p:sldId id="483" r:id="rId9"/>
    <p:sldId id="620" r:id="rId10"/>
    <p:sldId id="485" r:id="rId11"/>
    <p:sldId id="482" r:id="rId12"/>
    <p:sldId id="484" r:id="rId13"/>
    <p:sldId id="621" r:id="rId14"/>
    <p:sldId id="566" r:id="rId15"/>
    <p:sldId id="486" r:id="rId16"/>
    <p:sldId id="601" r:id="rId17"/>
    <p:sldId id="600" r:id="rId18"/>
    <p:sldId id="395" r:id="rId19"/>
    <p:sldId id="393" r:id="rId20"/>
    <p:sldId id="397" r:id="rId21"/>
    <p:sldId id="400" r:id="rId22"/>
    <p:sldId id="398" r:id="rId23"/>
    <p:sldId id="473" r:id="rId24"/>
    <p:sldId id="474" r:id="rId25"/>
    <p:sldId id="399" r:id="rId26"/>
    <p:sldId id="489" r:id="rId27"/>
    <p:sldId id="490" r:id="rId28"/>
    <p:sldId id="411" r:id="rId29"/>
    <p:sldId id="401" r:id="rId30"/>
    <p:sldId id="402" r:id="rId31"/>
    <p:sldId id="405" r:id="rId32"/>
    <p:sldId id="406" r:id="rId33"/>
    <p:sldId id="564" r:id="rId34"/>
    <p:sldId id="565" r:id="rId35"/>
    <p:sldId id="409" r:id="rId36"/>
    <p:sldId id="412" r:id="rId37"/>
    <p:sldId id="504" r:id="rId38"/>
    <p:sldId id="414" r:id="rId39"/>
    <p:sldId id="415" r:id="rId40"/>
    <p:sldId id="416" r:id="rId41"/>
    <p:sldId id="417" r:id="rId42"/>
    <p:sldId id="419" r:id="rId43"/>
    <p:sldId id="420" r:id="rId44"/>
    <p:sldId id="421" r:id="rId45"/>
    <p:sldId id="418" r:id="rId46"/>
    <p:sldId id="422" r:id="rId47"/>
    <p:sldId id="425" r:id="rId48"/>
    <p:sldId id="424" r:id="rId49"/>
    <p:sldId id="493" r:id="rId50"/>
    <p:sldId id="426" r:id="rId51"/>
    <p:sldId id="494" r:id="rId52"/>
    <p:sldId id="606" r:id="rId53"/>
    <p:sldId id="624" r:id="rId54"/>
    <p:sldId id="607" r:id="rId55"/>
    <p:sldId id="608" r:id="rId56"/>
    <p:sldId id="609" r:id="rId57"/>
    <p:sldId id="616" r:id="rId58"/>
    <p:sldId id="611" r:id="rId59"/>
    <p:sldId id="432" r:id="rId60"/>
    <p:sldId id="617" r:id="rId61"/>
    <p:sldId id="626" r:id="rId62"/>
    <p:sldId id="618" r:id="rId63"/>
    <p:sldId id="614" r:id="rId64"/>
    <p:sldId id="615" r:id="rId65"/>
    <p:sldId id="427" r:id="rId66"/>
    <p:sldId id="625" r:id="rId67"/>
    <p:sldId id="633" r:id="rId6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3" autoAdjust="0"/>
    <p:restoredTop sz="86450" autoAdjust="0"/>
  </p:normalViewPr>
  <p:slideViewPr>
    <p:cSldViewPr>
      <p:cViewPr>
        <p:scale>
          <a:sx n="80" d="100"/>
          <a:sy n="80" d="100"/>
        </p:scale>
        <p:origin x="-270" y="-648"/>
      </p:cViewPr>
      <p:guideLst>
        <p:guide orient="horz" pos="2160"/>
        <p:guide pos="2880"/>
      </p:guideLst>
    </p:cSldViewPr>
  </p:slideViewPr>
  <p:outlineViewPr>
    <p:cViewPr>
      <p:scale>
        <a:sx n="33" d="100"/>
        <a:sy n="33" d="100"/>
      </p:scale>
      <p:origin x="0" y="4002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7735" cy="464504"/>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lvl1pPr defTabSz="914495" eaLnBrk="0" hangingPunct="0">
              <a:defRPr sz="1200"/>
            </a:lvl1pPr>
          </a:lstStyle>
          <a:p>
            <a:endParaRPr lang="en-US" dirty="0"/>
          </a:p>
        </p:txBody>
      </p:sp>
      <p:sp>
        <p:nvSpPr>
          <p:cNvPr id="3" name="Date Placeholder 2"/>
          <p:cNvSpPr>
            <a:spLocks noGrp="1"/>
          </p:cNvSpPr>
          <p:nvPr>
            <p:ph type="dt" sz="quarter" idx="1"/>
          </p:nvPr>
        </p:nvSpPr>
        <p:spPr bwMode="auto">
          <a:xfrm>
            <a:off x="3971081" y="0"/>
            <a:ext cx="3037735" cy="464504"/>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lvl1pPr algn="r" defTabSz="914495" eaLnBrk="0" hangingPunct="0">
              <a:defRPr sz="1200"/>
            </a:lvl1pPr>
          </a:lstStyle>
          <a:p>
            <a:fld id="{30506683-8651-47C4-909D-706DAC10A5B1}" type="datetimeFigureOut">
              <a:rPr lang="en-US"/>
              <a:pPr/>
              <a:t>7/15/2014</a:t>
            </a:fld>
            <a:endParaRPr lang="en-US" dirty="0"/>
          </a:p>
        </p:txBody>
      </p:sp>
      <p:sp>
        <p:nvSpPr>
          <p:cNvPr id="4" name="Footer Placeholder 3"/>
          <p:cNvSpPr>
            <a:spLocks noGrp="1"/>
          </p:cNvSpPr>
          <p:nvPr>
            <p:ph type="ftr" sz="quarter" idx="2"/>
          </p:nvPr>
        </p:nvSpPr>
        <p:spPr bwMode="auto">
          <a:xfrm>
            <a:off x="0" y="8830311"/>
            <a:ext cx="3037735" cy="464504"/>
          </a:xfrm>
          <a:prstGeom prst="rect">
            <a:avLst/>
          </a:prstGeom>
          <a:noFill/>
          <a:ln w="9525">
            <a:noFill/>
            <a:miter lim="800000"/>
            <a:headEnd/>
            <a:tailEnd/>
          </a:ln>
        </p:spPr>
        <p:txBody>
          <a:bodyPr vert="horz" wrap="square" lIns="91427" tIns="45714" rIns="91427" bIns="45714" numCol="1" anchor="b" anchorCtr="0" compatLnSpc="1">
            <a:prstTxWarp prst="textNoShape">
              <a:avLst/>
            </a:prstTxWarp>
          </a:bodyPr>
          <a:lstStyle>
            <a:lvl1pPr defTabSz="914495" eaLnBrk="0" hangingPunct="0">
              <a:defRPr sz="1200"/>
            </a:lvl1pPr>
          </a:lstStyle>
          <a:p>
            <a:endParaRPr lang="en-US" dirty="0"/>
          </a:p>
        </p:txBody>
      </p:sp>
      <p:sp>
        <p:nvSpPr>
          <p:cNvPr id="5" name="Slide Number Placeholder 4"/>
          <p:cNvSpPr>
            <a:spLocks noGrp="1"/>
          </p:cNvSpPr>
          <p:nvPr>
            <p:ph type="sldNum" sz="quarter" idx="3"/>
          </p:nvPr>
        </p:nvSpPr>
        <p:spPr bwMode="auto">
          <a:xfrm>
            <a:off x="3971081" y="8830311"/>
            <a:ext cx="3037735" cy="464504"/>
          </a:xfrm>
          <a:prstGeom prst="rect">
            <a:avLst/>
          </a:prstGeom>
          <a:noFill/>
          <a:ln w="9525">
            <a:noFill/>
            <a:miter lim="800000"/>
            <a:headEnd/>
            <a:tailEnd/>
          </a:ln>
        </p:spPr>
        <p:txBody>
          <a:bodyPr vert="horz" wrap="square" lIns="91427" tIns="45714" rIns="91427" bIns="45714" numCol="1" anchor="b" anchorCtr="0" compatLnSpc="1">
            <a:prstTxWarp prst="textNoShape">
              <a:avLst/>
            </a:prstTxWarp>
          </a:bodyPr>
          <a:lstStyle>
            <a:lvl1pPr algn="r" defTabSz="914495" eaLnBrk="0" hangingPunct="0">
              <a:defRPr sz="1200"/>
            </a:lvl1pPr>
          </a:lstStyle>
          <a:p>
            <a:fld id="{4F2B857D-0F4E-4C58-8870-4F21AFFFB70E}" type="slidenum">
              <a:rPr lang="en-US"/>
              <a:pPr/>
              <a:t>‹#›</a:t>
            </a:fld>
            <a:endParaRPr lang="en-US" dirty="0"/>
          </a:p>
        </p:txBody>
      </p:sp>
    </p:spTree>
    <p:extLst>
      <p:ext uri="{BB962C8B-B14F-4D97-AF65-F5344CB8AC3E}">
        <p14:creationId xmlns:p14="http://schemas.microsoft.com/office/powerpoint/2010/main" val="2220066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735" cy="464504"/>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lvl1pPr defTabSz="914495">
              <a:defRPr sz="1200"/>
            </a:lvl1pPr>
          </a:lstStyle>
          <a:p>
            <a:endParaRPr lang="en-US" dirty="0"/>
          </a:p>
        </p:txBody>
      </p:sp>
      <p:sp>
        <p:nvSpPr>
          <p:cNvPr id="23555" name="Rectangle 3"/>
          <p:cNvSpPr>
            <a:spLocks noGrp="1" noChangeArrowheads="1"/>
          </p:cNvSpPr>
          <p:nvPr>
            <p:ph type="dt" idx="1"/>
          </p:nvPr>
        </p:nvSpPr>
        <p:spPr bwMode="auto">
          <a:xfrm>
            <a:off x="3971081" y="0"/>
            <a:ext cx="3037735" cy="464504"/>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lvl1pPr algn="r" defTabSz="914495">
              <a:defRPr sz="1200"/>
            </a:lvl1pPr>
          </a:lstStyle>
          <a:p>
            <a:endParaRPr lang="en-US" dirty="0"/>
          </a:p>
        </p:txBody>
      </p:sp>
      <p:sp>
        <p:nvSpPr>
          <p:cNvPr id="17412" name="Rectangle 4"/>
          <p:cNvSpPr>
            <a:spLocks noGrp="1" noRot="1" noChangeAspect="1" noChangeArrowheads="1" noTextEdit="1"/>
          </p:cNvSpPr>
          <p:nvPr>
            <p:ph type="sldImg" idx="2"/>
          </p:nvPr>
        </p:nvSpPr>
        <p:spPr bwMode="auto">
          <a:xfrm>
            <a:off x="1179513" y="696913"/>
            <a:ext cx="4651375" cy="348773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1992" y="4416741"/>
            <a:ext cx="5606418" cy="4182112"/>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830311"/>
            <a:ext cx="3037735" cy="464504"/>
          </a:xfrm>
          <a:prstGeom prst="rect">
            <a:avLst/>
          </a:prstGeom>
          <a:noFill/>
          <a:ln w="9525">
            <a:noFill/>
            <a:miter lim="800000"/>
            <a:headEnd/>
            <a:tailEnd/>
          </a:ln>
        </p:spPr>
        <p:txBody>
          <a:bodyPr vert="horz" wrap="square" lIns="91427" tIns="45714" rIns="91427" bIns="45714" numCol="1" anchor="b" anchorCtr="0" compatLnSpc="1">
            <a:prstTxWarp prst="textNoShape">
              <a:avLst/>
            </a:prstTxWarp>
          </a:bodyPr>
          <a:lstStyle>
            <a:lvl1pPr defTabSz="914495">
              <a:defRPr sz="1200"/>
            </a:lvl1pPr>
          </a:lstStyle>
          <a:p>
            <a:endParaRPr lang="en-US" dirty="0"/>
          </a:p>
        </p:txBody>
      </p:sp>
      <p:sp>
        <p:nvSpPr>
          <p:cNvPr id="23559" name="Rectangle 7"/>
          <p:cNvSpPr>
            <a:spLocks noGrp="1" noChangeArrowheads="1"/>
          </p:cNvSpPr>
          <p:nvPr>
            <p:ph type="sldNum" sz="quarter" idx="5"/>
          </p:nvPr>
        </p:nvSpPr>
        <p:spPr bwMode="auto">
          <a:xfrm>
            <a:off x="3971081" y="8830311"/>
            <a:ext cx="3037735" cy="464504"/>
          </a:xfrm>
          <a:prstGeom prst="rect">
            <a:avLst/>
          </a:prstGeom>
          <a:noFill/>
          <a:ln w="9525">
            <a:noFill/>
            <a:miter lim="800000"/>
            <a:headEnd/>
            <a:tailEnd/>
          </a:ln>
        </p:spPr>
        <p:txBody>
          <a:bodyPr vert="horz" wrap="square" lIns="91427" tIns="45714" rIns="91427" bIns="45714" numCol="1" anchor="b" anchorCtr="0" compatLnSpc="1">
            <a:prstTxWarp prst="textNoShape">
              <a:avLst/>
            </a:prstTxWarp>
          </a:bodyPr>
          <a:lstStyle>
            <a:lvl1pPr algn="r" defTabSz="914495">
              <a:defRPr sz="1200"/>
            </a:lvl1pPr>
          </a:lstStyle>
          <a:p>
            <a:fld id="{F7EB68E4-7E40-4B12-80BD-23E164DDEF4A}" type="slidenum">
              <a:rPr lang="en-US"/>
              <a:pPr/>
              <a:t>‹#›</a:t>
            </a:fld>
            <a:endParaRPr lang="en-US" dirty="0"/>
          </a:p>
        </p:txBody>
      </p:sp>
    </p:spTree>
    <p:extLst>
      <p:ext uri="{BB962C8B-B14F-4D97-AF65-F5344CB8AC3E}">
        <p14:creationId xmlns:p14="http://schemas.microsoft.com/office/powerpoint/2010/main" val="1905669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EF9596-AAA8-46B0-A330-A07EF703CFF7}" type="slidenum">
              <a:rPr lang="en-US" smtClean="0"/>
              <a:pPr/>
              <a:t>1</a:t>
            </a:fld>
            <a:endParaRPr lang="en-US" dirty="0"/>
          </a:p>
        </p:txBody>
      </p:sp>
    </p:spTree>
    <p:extLst>
      <p:ext uri="{BB962C8B-B14F-4D97-AF65-F5344CB8AC3E}">
        <p14:creationId xmlns:p14="http://schemas.microsoft.com/office/powerpoint/2010/main" val="405455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6926" indent="-291126" eaLnBrk="0" hangingPunct="0">
              <a:defRPr>
                <a:solidFill>
                  <a:schemeClr val="tx1"/>
                </a:solidFill>
                <a:latin typeface="Corbel" charset="0"/>
                <a:ea typeface="ＭＳ Ｐゴシック" charset="0"/>
              </a:defRPr>
            </a:lvl2pPr>
            <a:lvl3pPr marL="1164502" indent="-232900" eaLnBrk="0" hangingPunct="0">
              <a:defRPr>
                <a:solidFill>
                  <a:schemeClr val="tx1"/>
                </a:solidFill>
                <a:latin typeface="Corbel" charset="0"/>
                <a:ea typeface="ＭＳ Ｐゴシック" charset="0"/>
              </a:defRPr>
            </a:lvl3pPr>
            <a:lvl4pPr marL="1630303" indent="-232900" eaLnBrk="0" hangingPunct="0">
              <a:defRPr>
                <a:solidFill>
                  <a:schemeClr val="tx1"/>
                </a:solidFill>
                <a:latin typeface="Corbel" charset="0"/>
                <a:ea typeface="ＭＳ Ｐゴシック" charset="0"/>
              </a:defRPr>
            </a:lvl4pPr>
            <a:lvl5pPr marL="2096104" indent="-232900" eaLnBrk="0" hangingPunct="0">
              <a:defRPr>
                <a:solidFill>
                  <a:schemeClr val="tx1"/>
                </a:solidFill>
                <a:latin typeface="Corbel" charset="0"/>
                <a:ea typeface="ＭＳ Ｐゴシック" charset="0"/>
              </a:defRPr>
            </a:lvl5pPr>
            <a:lvl6pPr marL="2561905" indent="-232900" eaLnBrk="0" fontAlgn="base" hangingPunct="0">
              <a:spcBef>
                <a:spcPct val="0"/>
              </a:spcBef>
              <a:spcAft>
                <a:spcPct val="0"/>
              </a:spcAft>
              <a:defRPr>
                <a:solidFill>
                  <a:schemeClr val="tx1"/>
                </a:solidFill>
                <a:latin typeface="Corbel" charset="0"/>
                <a:ea typeface="ＭＳ Ｐゴシック" charset="0"/>
              </a:defRPr>
            </a:lvl6pPr>
            <a:lvl7pPr marL="3027705" indent="-232900" eaLnBrk="0" fontAlgn="base" hangingPunct="0">
              <a:spcBef>
                <a:spcPct val="0"/>
              </a:spcBef>
              <a:spcAft>
                <a:spcPct val="0"/>
              </a:spcAft>
              <a:defRPr>
                <a:solidFill>
                  <a:schemeClr val="tx1"/>
                </a:solidFill>
                <a:latin typeface="Corbel" charset="0"/>
                <a:ea typeface="ＭＳ Ｐゴシック" charset="0"/>
              </a:defRPr>
            </a:lvl7pPr>
            <a:lvl8pPr marL="3493505" indent="-232900" eaLnBrk="0" fontAlgn="base" hangingPunct="0">
              <a:spcBef>
                <a:spcPct val="0"/>
              </a:spcBef>
              <a:spcAft>
                <a:spcPct val="0"/>
              </a:spcAft>
              <a:defRPr>
                <a:solidFill>
                  <a:schemeClr val="tx1"/>
                </a:solidFill>
                <a:latin typeface="Corbel" charset="0"/>
                <a:ea typeface="ＭＳ Ｐゴシック" charset="0"/>
              </a:defRPr>
            </a:lvl8pPr>
            <a:lvl9pPr marL="3959306" indent="-232900"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5E5CE7C4-6399-A149-9C07-80A55FD13964}" type="slidenum">
              <a:rPr lang="en-US">
                <a:latin typeface="Calibri" charset="0"/>
              </a:rPr>
              <a:pPr eaLnBrk="1" hangingPunct="1"/>
              <a:t>12</a:t>
            </a:fld>
            <a:endParaRPr lang="en-US" dirty="0">
              <a:latin typeface="Calibri" charset="0"/>
            </a:endParaRPr>
          </a:p>
        </p:txBody>
      </p:sp>
    </p:spTree>
    <p:extLst>
      <p:ext uri="{BB962C8B-B14F-4D97-AF65-F5344CB8AC3E}">
        <p14:creationId xmlns:p14="http://schemas.microsoft.com/office/powerpoint/2010/main" val="1621043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8568F0-6666-4B76-AB35-F33A4B5ECCE1}" type="slidenum">
              <a:rPr lang="en-US" smtClean="0"/>
              <a:pPr>
                <a:defRPr/>
              </a:pPr>
              <a:t>13</a:t>
            </a:fld>
            <a:endParaRPr lang="en-US" dirty="0"/>
          </a:p>
        </p:txBody>
      </p:sp>
    </p:spTree>
    <p:extLst>
      <p:ext uri="{BB962C8B-B14F-4D97-AF65-F5344CB8AC3E}">
        <p14:creationId xmlns:p14="http://schemas.microsoft.com/office/powerpoint/2010/main" val="2775787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14</a:t>
            </a:fld>
            <a:endParaRPr lang="en-US" dirty="0"/>
          </a:p>
        </p:txBody>
      </p:sp>
    </p:spTree>
    <p:extLst>
      <p:ext uri="{BB962C8B-B14F-4D97-AF65-F5344CB8AC3E}">
        <p14:creationId xmlns:p14="http://schemas.microsoft.com/office/powerpoint/2010/main" val="237386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470B923A-EED2-0845-8CD0-0F5FEC538424}" type="slidenum">
              <a:rPr lang="en-US">
                <a:latin typeface="Arial" charset="0"/>
              </a:rPr>
              <a:pPr eaLnBrk="1" hangingPunct="1"/>
              <a:t>15</a:t>
            </a:fld>
            <a:endParaRPr lang="en-US" dirty="0">
              <a:latin typeface="Arial"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extLst>
      <p:ext uri="{BB962C8B-B14F-4D97-AF65-F5344CB8AC3E}">
        <p14:creationId xmlns:p14="http://schemas.microsoft.com/office/powerpoint/2010/main" val="1091721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txBox="1">
            <a:spLocks noGrp="1"/>
          </p:cNvSpPr>
          <p:nvPr/>
        </p:nvSpPr>
        <p:spPr>
          <a:xfrm>
            <a:off x="3970938" y="8829967"/>
            <a:ext cx="3037840" cy="464820"/>
          </a:xfrm>
          <a:prstGeom prst="rect">
            <a:avLst/>
          </a:prstGeom>
          <a:noFill/>
        </p:spPr>
        <p:txBody>
          <a:bodyPr lIns="93172" tIns="46586" rIns="93172" bIns="46586" anchor="b"/>
          <a:lstStyle/>
          <a:p>
            <a:pPr algn="r" fontAlgn="auto">
              <a:spcBef>
                <a:spcPts val="0"/>
              </a:spcBef>
              <a:spcAft>
                <a:spcPts val="0"/>
              </a:spcAft>
              <a:defRPr/>
            </a:pPr>
            <a:fld id="{CC6AC057-B0ED-47DD-98C0-A111D4DEA904}" type="slidenum">
              <a:rPr lang="en-US" sz="1200">
                <a:latin typeface="+mn-lt"/>
              </a:rPr>
              <a:pPr algn="r" fontAlgn="auto">
                <a:spcBef>
                  <a:spcPts val="0"/>
                </a:spcBef>
                <a:spcAft>
                  <a:spcPts val="0"/>
                </a:spcAft>
                <a:defRPr/>
              </a:pPr>
              <a:t>16</a:t>
            </a:fld>
            <a:endParaRPr lang="en-US" sz="1200" dirty="0">
              <a:latin typeface="+mn-lt"/>
            </a:endParaRPr>
          </a:p>
        </p:txBody>
      </p:sp>
    </p:spTree>
    <p:extLst>
      <p:ext uri="{BB962C8B-B14F-4D97-AF65-F5344CB8AC3E}">
        <p14:creationId xmlns:p14="http://schemas.microsoft.com/office/powerpoint/2010/main" val="560489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16" charset="-128"/>
            </a:endParaRPr>
          </a:p>
        </p:txBody>
      </p:sp>
      <p:sp>
        <p:nvSpPr>
          <p:cNvPr id="116740" name="Slide Number Placeholder 3"/>
          <p:cNvSpPr txBox="1">
            <a:spLocks noGrp="1"/>
          </p:cNvSpPr>
          <p:nvPr/>
        </p:nvSpPr>
        <p:spPr bwMode="auto">
          <a:xfrm>
            <a:off x="3971456" y="8829530"/>
            <a:ext cx="3037366"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lstStyle>
            <a:lvl1pPr eaLnBrk="0" hangingPunct="0">
              <a:defRPr>
                <a:solidFill>
                  <a:schemeClr val="tx1"/>
                </a:solidFill>
                <a:latin typeface="Corbel" pitchFamily="34" charset="0"/>
                <a:ea typeface="ＭＳ Ｐゴシック" pitchFamily="16" charset="-128"/>
              </a:defRPr>
            </a:lvl1pPr>
            <a:lvl2pPr marL="742950" indent="-285750" eaLnBrk="0" hangingPunct="0">
              <a:defRPr>
                <a:solidFill>
                  <a:schemeClr val="tx1"/>
                </a:solidFill>
                <a:latin typeface="Corbel" pitchFamily="34" charset="0"/>
                <a:ea typeface="ＭＳ Ｐゴシック" pitchFamily="16" charset="-128"/>
              </a:defRPr>
            </a:lvl2pPr>
            <a:lvl3pPr marL="1143000" indent="-228600" eaLnBrk="0" hangingPunct="0">
              <a:defRPr>
                <a:solidFill>
                  <a:schemeClr val="tx1"/>
                </a:solidFill>
                <a:latin typeface="Corbel" pitchFamily="34" charset="0"/>
                <a:ea typeface="ＭＳ Ｐゴシック" pitchFamily="16" charset="-128"/>
              </a:defRPr>
            </a:lvl3pPr>
            <a:lvl4pPr marL="1600200" indent="-228600" eaLnBrk="0" hangingPunct="0">
              <a:defRPr>
                <a:solidFill>
                  <a:schemeClr val="tx1"/>
                </a:solidFill>
                <a:latin typeface="Corbel" pitchFamily="34" charset="0"/>
                <a:ea typeface="ＭＳ Ｐゴシック" pitchFamily="16" charset="-128"/>
              </a:defRPr>
            </a:lvl4pPr>
            <a:lvl5pPr marL="2057400" indent="-228600" eaLnBrk="0" hangingPunct="0">
              <a:defRPr>
                <a:solidFill>
                  <a:schemeClr val="tx1"/>
                </a:solidFill>
                <a:latin typeface="Corbel" pitchFamily="34" charset="0"/>
                <a:ea typeface="ＭＳ Ｐゴシック" pitchFamily="16" charset="-128"/>
              </a:defRPr>
            </a:lvl5pPr>
            <a:lvl6pPr marL="2514600" indent="-228600" defTabSz="457200" eaLnBrk="0" fontAlgn="base" hangingPunct="0">
              <a:spcBef>
                <a:spcPct val="0"/>
              </a:spcBef>
              <a:spcAft>
                <a:spcPct val="0"/>
              </a:spcAft>
              <a:defRPr>
                <a:solidFill>
                  <a:schemeClr val="tx1"/>
                </a:solidFill>
                <a:latin typeface="Corbel" pitchFamily="34" charset="0"/>
                <a:ea typeface="ＭＳ Ｐゴシック" pitchFamily="16" charset="-128"/>
              </a:defRPr>
            </a:lvl6pPr>
            <a:lvl7pPr marL="2971800" indent="-228600" defTabSz="457200" eaLnBrk="0" fontAlgn="base" hangingPunct="0">
              <a:spcBef>
                <a:spcPct val="0"/>
              </a:spcBef>
              <a:spcAft>
                <a:spcPct val="0"/>
              </a:spcAft>
              <a:defRPr>
                <a:solidFill>
                  <a:schemeClr val="tx1"/>
                </a:solidFill>
                <a:latin typeface="Corbel" pitchFamily="34" charset="0"/>
                <a:ea typeface="ＭＳ Ｐゴシック" pitchFamily="16" charset="-128"/>
              </a:defRPr>
            </a:lvl7pPr>
            <a:lvl8pPr marL="3429000" indent="-228600" defTabSz="457200" eaLnBrk="0" fontAlgn="base" hangingPunct="0">
              <a:spcBef>
                <a:spcPct val="0"/>
              </a:spcBef>
              <a:spcAft>
                <a:spcPct val="0"/>
              </a:spcAft>
              <a:defRPr>
                <a:solidFill>
                  <a:schemeClr val="tx1"/>
                </a:solidFill>
                <a:latin typeface="Corbel" pitchFamily="34" charset="0"/>
                <a:ea typeface="ＭＳ Ｐゴシック" pitchFamily="16" charset="-128"/>
              </a:defRPr>
            </a:lvl8pPr>
            <a:lvl9pPr marL="3886200" indent="-228600" defTabSz="457200" eaLnBrk="0" fontAlgn="base" hangingPunct="0">
              <a:spcBef>
                <a:spcPct val="0"/>
              </a:spcBef>
              <a:spcAft>
                <a:spcPct val="0"/>
              </a:spcAft>
              <a:defRPr>
                <a:solidFill>
                  <a:schemeClr val="tx1"/>
                </a:solidFill>
                <a:latin typeface="Corbel" pitchFamily="34" charset="0"/>
                <a:ea typeface="ＭＳ Ｐゴシック" pitchFamily="16" charset="-128"/>
              </a:defRPr>
            </a:lvl9pPr>
          </a:lstStyle>
          <a:p>
            <a:pPr algn="r" eaLnBrk="1" hangingPunct="1"/>
            <a:fld id="{9E749B42-B196-45EC-A47D-BE2972D9D97F}" type="slidenum">
              <a:rPr lang="en-US" sz="1200">
                <a:latin typeface="Calibri" pitchFamily="34" charset="0"/>
              </a:rPr>
              <a:pPr algn="r" eaLnBrk="1" hangingPunct="1"/>
              <a:t>17</a:t>
            </a:fld>
            <a:endParaRPr lang="en-US" sz="1200" dirty="0">
              <a:latin typeface="Calibri" pitchFamily="34" charset="0"/>
            </a:endParaRPr>
          </a:p>
        </p:txBody>
      </p:sp>
    </p:spTree>
    <p:extLst>
      <p:ext uri="{BB962C8B-B14F-4D97-AF65-F5344CB8AC3E}">
        <p14:creationId xmlns:p14="http://schemas.microsoft.com/office/powerpoint/2010/main" val="299300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18</a:t>
            </a:fld>
            <a:endParaRPr lang="en-US" dirty="0"/>
          </a:p>
        </p:txBody>
      </p:sp>
    </p:spTree>
    <p:extLst>
      <p:ext uri="{BB962C8B-B14F-4D97-AF65-F5344CB8AC3E}">
        <p14:creationId xmlns:p14="http://schemas.microsoft.com/office/powerpoint/2010/main" val="1874013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92D5912E-2D8B-0A4B-9E51-BCF988CCF3D2}" type="slidenum">
              <a:rPr lang="en-US">
                <a:latin typeface="Calibri" charset="0"/>
              </a:rPr>
              <a:pPr eaLnBrk="1" hangingPunct="1"/>
              <a:t>19</a:t>
            </a:fld>
            <a:endParaRPr lang="en-US" dirty="0">
              <a:latin typeface="Calibri" charset="0"/>
            </a:endParaRPr>
          </a:p>
        </p:txBody>
      </p:sp>
    </p:spTree>
    <p:extLst>
      <p:ext uri="{BB962C8B-B14F-4D97-AF65-F5344CB8AC3E}">
        <p14:creationId xmlns:p14="http://schemas.microsoft.com/office/powerpoint/2010/main" val="1597529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BA237878-AB60-334A-9D97-462FE5AD6B91}" type="slidenum">
              <a:rPr lang="en-US">
                <a:latin typeface="Calibri" charset="0"/>
              </a:rPr>
              <a:pPr eaLnBrk="1" hangingPunct="1"/>
              <a:t>20</a:t>
            </a:fld>
            <a:endParaRPr lang="en-US" dirty="0">
              <a:latin typeface="Calibri" charset="0"/>
            </a:endParaRPr>
          </a:p>
        </p:txBody>
      </p:sp>
    </p:spTree>
    <p:extLst>
      <p:ext uri="{BB962C8B-B14F-4D97-AF65-F5344CB8AC3E}">
        <p14:creationId xmlns:p14="http://schemas.microsoft.com/office/powerpoint/2010/main" val="3184102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26830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6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pitchFamily="34" charset="0"/>
                <a:ea typeface="ＭＳ Ｐゴシック" pitchFamily="64" charset="-128"/>
              </a:defRPr>
            </a:lvl1pPr>
            <a:lvl2pPr marL="757020" indent="-291161" eaLnBrk="0" hangingPunct="0">
              <a:defRPr>
                <a:solidFill>
                  <a:schemeClr val="tx1"/>
                </a:solidFill>
                <a:latin typeface="Corbel" pitchFamily="34" charset="0"/>
                <a:ea typeface="ＭＳ Ｐゴシック" pitchFamily="64" charset="-128"/>
              </a:defRPr>
            </a:lvl2pPr>
            <a:lvl3pPr marL="1164645" indent="-232929" eaLnBrk="0" hangingPunct="0">
              <a:defRPr>
                <a:solidFill>
                  <a:schemeClr val="tx1"/>
                </a:solidFill>
                <a:latin typeface="Corbel" pitchFamily="34" charset="0"/>
                <a:ea typeface="ＭＳ Ｐゴシック" pitchFamily="64" charset="-128"/>
              </a:defRPr>
            </a:lvl3pPr>
            <a:lvl4pPr marL="1630503" indent="-232929" eaLnBrk="0" hangingPunct="0">
              <a:defRPr>
                <a:solidFill>
                  <a:schemeClr val="tx1"/>
                </a:solidFill>
                <a:latin typeface="Corbel" pitchFamily="34" charset="0"/>
                <a:ea typeface="ＭＳ Ｐゴシック" pitchFamily="64" charset="-128"/>
              </a:defRPr>
            </a:lvl4pPr>
            <a:lvl5pPr marL="2096360" indent="-232929" eaLnBrk="0" hangingPunct="0">
              <a:defRPr>
                <a:solidFill>
                  <a:schemeClr val="tx1"/>
                </a:solidFill>
                <a:latin typeface="Corbel" pitchFamily="34" charset="0"/>
                <a:ea typeface="ＭＳ Ｐゴシック" pitchFamily="64" charset="-128"/>
              </a:defRPr>
            </a:lvl5pPr>
            <a:lvl6pPr marL="2562219" indent="-232929" defTabSz="465857" eaLnBrk="0" fontAlgn="base" hangingPunct="0">
              <a:spcBef>
                <a:spcPct val="0"/>
              </a:spcBef>
              <a:spcAft>
                <a:spcPct val="0"/>
              </a:spcAft>
              <a:defRPr>
                <a:solidFill>
                  <a:schemeClr val="tx1"/>
                </a:solidFill>
                <a:latin typeface="Corbel" pitchFamily="34" charset="0"/>
                <a:ea typeface="ＭＳ Ｐゴシック" pitchFamily="64" charset="-128"/>
              </a:defRPr>
            </a:lvl6pPr>
            <a:lvl7pPr marL="3028076" indent="-232929" defTabSz="465857" eaLnBrk="0" fontAlgn="base" hangingPunct="0">
              <a:spcBef>
                <a:spcPct val="0"/>
              </a:spcBef>
              <a:spcAft>
                <a:spcPct val="0"/>
              </a:spcAft>
              <a:defRPr>
                <a:solidFill>
                  <a:schemeClr val="tx1"/>
                </a:solidFill>
                <a:latin typeface="Corbel" pitchFamily="34" charset="0"/>
                <a:ea typeface="ＭＳ Ｐゴシック" pitchFamily="64" charset="-128"/>
              </a:defRPr>
            </a:lvl7pPr>
            <a:lvl8pPr marL="3493934" indent="-232929" defTabSz="465857" eaLnBrk="0" fontAlgn="base" hangingPunct="0">
              <a:spcBef>
                <a:spcPct val="0"/>
              </a:spcBef>
              <a:spcAft>
                <a:spcPct val="0"/>
              </a:spcAft>
              <a:defRPr>
                <a:solidFill>
                  <a:schemeClr val="tx1"/>
                </a:solidFill>
                <a:latin typeface="Corbel" pitchFamily="34" charset="0"/>
                <a:ea typeface="ＭＳ Ｐゴシック" pitchFamily="64" charset="-128"/>
              </a:defRPr>
            </a:lvl8pPr>
            <a:lvl9pPr marL="3959792" indent="-232929" defTabSz="465857" eaLnBrk="0" fontAlgn="base" hangingPunct="0">
              <a:spcBef>
                <a:spcPct val="0"/>
              </a:spcBef>
              <a:spcAft>
                <a:spcPct val="0"/>
              </a:spcAft>
              <a:defRPr>
                <a:solidFill>
                  <a:schemeClr val="tx1"/>
                </a:solidFill>
                <a:latin typeface="Corbel" pitchFamily="34" charset="0"/>
                <a:ea typeface="ＭＳ Ｐゴシック" pitchFamily="64" charset="-128"/>
              </a:defRPr>
            </a:lvl9pPr>
          </a:lstStyle>
          <a:p>
            <a:pPr eaLnBrk="1" hangingPunct="1"/>
            <a:fld id="{6E42F4F7-03F2-4853-B9E1-51CB7F4D41A5}" type="slidenum">
              <a:rPr lang="en-US" smtClean="0">
                <a:latin typeface="Calibri" pitchFamily="34" charset="0"/>
              </a:rPr>
              <a:pPr eaLnBrk="1" hangingPunct="1"/>
              <a:t>2</a:t>
            </a:fld>
            <a:endParaRPr lang="en-US" dirty="0" smtClean="0">
              <a:latin typeface="Calibri" pitchFamily="34" charset="0"/>
            </a:endParaRPr>
          </a:p>
        </p:txBody>
      </p:sp>
    </p:spTree>
    <p:extLst>
      <p:ext uri="{BB962C8B-B14F-4D97-AF65-F5344CB8AC3E}">
        <p14:creationId xmlns:p14="http://schemas.microsoft.com/office/powerpoint/2010/main" val="373695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65160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23</a:t>
            </a:fld>
            <a:endParaRPr lang="en-US" dirty="0"/>
          </a:p>
        </p:txBody>
      </p:sp>
    </p:spTree>
    <p:extLst>
      <p:ext uri="{BB962C8B-B14F-4D97-AF65-F5344CB8AC3E}">
        <p14:creationId xmlns:p14="http://schemas.microsoft.com/office/powerpoint/2010/main" val="2829188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24</a:t>
            </a:fld>
            <a:endParaRPr lang="en-US" dirty="0"/>
          </a:p>
        </p:txBody>
      </p:sp>
    </p:spTree>
    <p:extLst>
      <p:ext uri="{BB962C8B-B14F-4D97-AF65-F5344CB8AC3E}">
        <p14:creationId xmlns:p14="http://schemas.microsoft.com/office/powerpoint/2010/main" val="222710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344709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26</a:t>
            </a:fld>
            <a:endParaRPr lang="en-US" dirty="0"/>
          </a:p>
        </p:txBody>
      </p:sp>
    </p:spTree>
    <p:extLst>
      <p:ext uri="{BB962C8B-B14F-4D97-AF65-F5344CB8AC3E}">
        <p14:creationId xmlns:p14="http://schemas.microsoft.com/office/powerpoint/2010/main" val="1626577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27</a:t>
            </a:fld>
            <a:endParaRPr lang="en-US" dirty="0"/>
          </a:p>
        </p:txBody>
      </p:sp>
    </p:spTree>
    <p:extLst>
      <p:ext uri="{BB962C8B-B14F-4D97-AF65-F5344CB8AC3E}">
        <p14:creationId xmlns:p14="http://schemas.microsoft.com/office/powerpoint/2010/main" val="1207876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BA8343D7-4F99-DF43-8F54-8C04A0B7F51B}" type="slidenum">
              <a:rPr lang="en-US">
                <a:latin typeface="Calibri" charset="0"/>
              </a:rPr>
              <a:pPr eaLnBrk="1" hangingPunct="1"/>
              <a:t>28</a:t>
            </a:fld>
            <a:endParaRPr lang="en-US" dirty="0">
              <a:latin typeface="Calibri" charset="0"/>
            </a:endParaRPr>
          </a:p>
        </p:txBody>
      </p:sp>
    </p:spTree>
    <p:extLst>
      <p:ext uri="{BB962C8B-B14F-4D97-AF65-F5344CB8AC3E}">
        <p14:creationId xmlns:p14="http://schemas.microsoft.com/office/powerpoint/2010/main" val="1080053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437385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787030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0097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1AEE298F-52A1-EC45-BCD9-5CF5599EF5AC}" type="slidenum">
              <a:rPr lang="en-US">
                <a:latin typeface="Calibri" charset="0"/>
              </a:rPr>
              <a:pPr eaLnBrk="1" hangingPunct="1"/>
              <a:t>3</a:t>
            </a:fld>
            <a:endParaRPr lang="en-US" dirty="0">
              <a:latin typeface="Calibri" charset="0"/>
            </a:endParaRPr>
          </a:p>
        </p:txBody>
      </p:sp>
    </p:spTree>
    <p:extLst>
      <p:ext uri="{BB962C8B-B14F-4D97-AF65-F5344CB8AC3E}">
        <p14:creationId xmlns:p14="http://schemas.microsoft.com/office/powerpoint/2010/main" val="2574107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009721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a:ln/>
        </p:spPr>
      </p:sp>
      <p:sp>
        <p:nvSpPr>
          <p:cNvPr id="35842" name="Rectangle 3"/>
          <p:cNvSpPr>
            <a:spLocks noGrp="1"/>
          </p:cNvSpPr>
          <p:nvPr>
            <p:ph type="body" idx="1"/>
          </p:nvPr>
        </p:nvSpPr>
        <p:spPr>
          <a:noFill/>
          <a:ln/>
        </p:spPr>
        <p:txBody>
          <a:bodyPr/>
          <a:lstStyle/>
          <a:p>
            <a:pPr eaLnBrk="1" hangingPunct="1">
              <a:spcBef>
                <a:spcPct val="0"/>
              </a:spcBef>
            </a:pPr>
            <a:endParaRPr lang="en-US" dirty="0" smtClean="0">
              <a:ea typeface="ＭＳ Ｐゴシック" charset="-128"/>
            </a:endParaRPr>
          </a:p>
        </p:txBody>
      </p:sp>
    </p:spTree>
    <p:extLst>
      <p:ext uri="{BB962C8B-B14F-4D97-AF65-F5344CB8AC3E}">
        <p14:creationId xmlns:p14="http://schemas.microsoft.com/office/powerpoint/2010/main" val="1875763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US" dirty="0" smtClean="0">
              <a:ea typeface="ＭＳ Ｐゴシック" charset="-128"/>
            </a:endParaRPr>
          </a:p>
        </p:txBody>
      </p:sp>
      <p:sp>
        <p:nvSpPr>
          <p:cNvPr id="37891" name="Slide Number Placeholder 3"/>
          <p:cNvSpPr>
            <a:spLocks noGrp="1"/>
          </p:cNvSpPr>
          <p:nvPr>
            <p:ph type="sldNum" sz="quarter" idx="5"/>
          </p:nvPr>
        </p:nvSpPr>
        <p:spPr>
          <a:noFill/>
        </p:spPr>
        <p:txBody>
          <a:bodyPr/>
          <a:lstStyle/>
          <a:p>
            <a:fld id="{C2387159-1D6C-4362-B1B6-2EF290B23096}" type="slidenum">
              <a:rPr lang="en-US"/>
              <a:pPr/>
              <a:t>34</a:t>
            </a:fld>
            <a:endParaRPr lang="en-US" dirty="0"/>
          </a:p>
        </p:txBody>
      </p:sp>
    </p:spTree>
    <p:extLst>
      <p:ext uri="{BB962C8B-B14F-4D97-AF65-F5344CB8AC3E}">
        <p14:creationId xmlns:p14="http://schemas.microsoft.com/office/powerpoint/2010/main" val="1219448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5367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1C4D4575-B6D1-CD44-B366-3AE1AFB2B83A}" type="slidenum">
              <a:rPr lang="en-US">
                <a:latin typeface="Calibri" charset="0"/>
              </a:rPr>
              <a:pPr eaLnBrk="1" hangingPunct="1"/>
              <a:t>36</a:t>
            </a:fld>
            <a:endParaRPr lang="en-US" dirty="0">
              <a:latin typeface="Calibri" charset="0"/>
            </a:endParaRPr>
          </a:p>
        </p:txBody>
      </p:sp>
    </p:spTree>
    <p:extLst>
      <p:ext uri="{BB962C8B-B14F-4D97-AF65-F5344CB8AC3E}">
        <p14:creationId xmlns:p14="http://schemas.microsoft.com/office/powerpoint/2010/main" val="3671294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37</a:t>
            </a:fld>
            <a:endParaRPr lang="en-US" dirty="0"/>
          </a:p>
        </p:txBody>
      </p:sp>
    </p:spTree>
    <p:extLst>
      <p:ext uri="{BB962C8B-B14F-4D97-AF65-F5344CB8AC3E}">
        <p14:creationId xmlns:p14="http://schemas.microsoft.com/office/powerpoint/2010/main" val="4172123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6C52901E-60AA-4941-993C-5873D3E6BD59}" type="slidenum">
              <a:rPr lang="en-US">
                <a:latin typeface="Calibri" charset="0"/>
              </a:rPr>
              <a:pPr eaLnBrk="1" hangingPunct="1"/>
              <a:t>38</a:t>
            </a:fld>
            <a:endParaRPr lang="en-US" dirty="0">
              <a:latin typeface="Calibri" charset="0"/>
            </a:endParaRPr>
          </a:p>
        </p:txBody>
      </p:sp>
    </p:spTree>
    <p:extLst>
      <p:ext uri="{BB962C8B-B14F-4D97-AF65-F5344CB8AC3E}">
        <p14:creationId xmlns:p14="http://schemas.microsoft.com/office/powerpoint/2010/main" val="2669294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953845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7C2F8DEA-E24D-7942-80AB-D4BABE642C29}" type="slidenum">
              <a:rPr lang="en-US">
                <a:latin typeface="Calibri" charset="0"/>
              </a:rPr>
              <a:pPr eaLnBrk="1" hangingPunct="1"/>
              <a:t>40</a:t>
            </a:fld>
            <a:endParaRPr lang="en-US" dirty="0">
              <a:latin typeface="Calibri" charset="0"/>
            </a:endParaRPr>
          </a:p>
        </p:txBody>
      </p:sp>
    </p:spTree>
    <p:extLst>
      <p:ext uri="{BB962C8B-B14F-4D97-AF65-F5344CB8AC3E}">
        <p14:creationId xmlns:p14="http://schemas.microsoft.com/office/powerpoint/2010/main" val="3211085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2A034B61-C5DF-3B48-90CF-A39AAE589334}" type="slidenum">
              <a:rPr lang="en-US">
                <a:latin typeface="Calibri" charset="0"/>
              </a:rPr>
              <a:pPr eaLnBrk="1" hangingPunct="1"/>
              <a:t>41</a:t>
            </a:fld>
            <a:endParaRPr lang="en-US" dirty="0">
              <a:latin typeface="Calibri" charset="0"/>
            </a:endParaRPr>
          </a:p>
        </p:txBody>
      </p:sp>
    </p:spTree>
    <p:extLst>
      <p:ext uri="{BB962C8B-B14F-4D97-AF65-F5344CB8AC3E}">
        <p14:creationId xmlns:p14="http://schemas.microsoft.com/office/powerpoint/2010/main" val="168413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5</a:t>
            </a:fld>
            <a:endParaRPr lang="en-US" dirty="0"/>
          </a:p>
        </p:txBody>
      </p:sp>
    </p:spTree>
    <p:extLst>
      <p:ext uri="{BB962C8B-B14F-4D97-AF65-F5344CB8AC3E}">
        <p14:creationId xmlns:p14="http://schemas.microsoft.com/office/powerpoint/2010/main" val="37159641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C72E8F1D-DE9D-3D4B-B3E5-B8A00B47BE9B}" type="slidenum">
              <a:rPr lang="en-US">
                <a:latin typeface="Calibri" charset="0"/>
              </a:rPr>
              <a:pPr eaLnBrk="1" hangingPunct="1"/>
              <a:t>42</a:t>
            </a:fld>
            <a:endParaRPr lang="en-US" dirty="0">
              <a:latin typeface="Calibri" charset="0"/>
            </a:endParaRPr>
          </a:p>
        </p:txBody>
      </p:sp>
    </p:spTree>
    <p:extLst>
      <p:ext uri="{BB962C8B-B14F-4D97-AF65-F5344CB8AC3E}">
        <p14:creationId xmlns:p14="http://schemas.microsoft.com/office/powerpoint/2010/main" val="2312497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BAF16433-3E55-BB45-9A6A-3B0EA74C08A4}" type="slidenum">
              <a:rPr lang="en-US">
                <a:latin typeface="Calibri" charset="0"/>
              </a:rPr>
              <a:pPr eaLnBrk="1" hangingPunct="1"/>
              <a:t>43</a:t>
            </a:fld>
            <a:endParaRPr lang="en-US" dirty="0">
              <a:latin typeface="Calibri" charset="0"/>
            </a:endParaRPr>
          </a:p>
        </p:txBody>
      </p:sp>
    </p:spTree>
    <p:extLst>
      <p:ext uri="{BB962C8B-B14F-4D97-AF65-F5344CB8AC3E}">
        <p14:creationId xmlns:p14="http://schemas.microsoft.com/office/powerpoint/2010/main" val="401617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3498F1D7-00EE-DA47-BABB-EFEB193075E9}" type="slidenum">
              <a:rPr lang="en-US">
                <a:latin typeface="Calibri" charset="0"/>
              </a:rPr>
              <a:pPr eaLnBrk="1" hangingPunct="1"/>
              <a:t>44</a:t>
            </a:fld>
            <a:endParaRPr lang="en-US" dirty="0">
              <a:latin typeface="Calibri" charset="0"/>
            </a:endParaRPr>
          </a:p>
        </p:txBody>
      </p:sp>
    </p:spTree>
    <p:extLst>
      <p:ext uri="{BB962C8B-B14F-4D97-AF65-F5344CB8AC3E}">
        <p14:creationId xmlns:p14="http://schemas.microsoft.com/office/powerpoint/2010/main" val="1079121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58A1CDB0-CE49-6841-8818-6006B9659730}" type="slidenum">
              <a:rPr lang="en-US">
                <a:latin typeface="Calibri" charset="0"/>
              </a:rPr>
              <a:pPr eaLnBrk="1" hangingPunct="1"/>
              <a:t>45</a:t>
            </a:fld>
            <a:endParaRPr lang="en-US" dirty="0">
              <a:latin typeface="Calibri" charset="0"/>
            </a:endParaRPr>
          </a:p>
        </p:txBody>
      </p:sp>
    </p:spTree>
    <p:extLst>
      <p:ext uri="{BB962C8B-B14F-4D97-AF65-F5344CB8AC3E}">
        <p14:creationId xmlns:p14="http://schemas.microsoft.com/office/powerpoint/2010/main" val="1963612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18C306AC-65D9-9947-8DEC-9C11F4835F30}" type="slidenum">
              <a:rPr lang="en-US">
                <a:latin typeface="Calibri" charset="0"/>
              </a:rPr>
              <a:pPr eaLnBrk="1" hangingPunct="1"/>
              <a:t>46</a:t>
            </a:fld>
            <a:endParaRPr lang="en-US" dirty="0">
              <a:latin typeface="Calibri" charset="0"/>
            </a:endParaRPr>
          </a:p>
        </p:txBody>
      </p:sp>
    </p:spTree>
    <p:extLst>
      <p:ext uri="{BB962C8B-B14F-4D97-AF65-F5344CB8AC3E}">
        <p14:creationId xmlns:p14="http://schemas.microsoft.com/office/powerpoint/2010/main" val="1211196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6EC3DE67-6A12-5246-A696-1385F2AFCC06}" type="slidenum">
              <a:rPr lang="en-US">
                <a:latin typeface="Calibri" charset="0"/>
              </a:rPr>
              <a:pPr eaLnBrk="1" hangingPunct="1"/>
              <a:t>48</a:t>
            </a:fld>
            <a:endParaRPr lang="en-US" dirty="0">
              <a:latin typeface="Calibri" charset="0"/>
            </a:endParaRPr>
          </a:p>
        </p:txBody>
      </p:sp>
    </p:spTree>
    <p:extLst>
      <p:ext uri="{BB962C8B-B14F-4D97-AF65-F5344CB8AC3E}">
        <p14:creationId xmlns:p14="http://schemas.microsoft.com/office/powerpoint/2010/main" val="3692688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6926" indent="-291126" eaLnBrk="0" hangingPunct="0">
              <a:defRPr>
                <a:solidFill>
                  <a:schemeClr val="tx1"/>
                </a:solidFill>
                <a:latin typeface="Corbel" charset="0"/>
                <a:ea typeface="ＭＳ Ｐゴシック" charset="0"/>
              </a:defRPr>
            </a:lvl2pPr>
            <a:lvl3pPr marL="1164502" indent="-232900" eaLnBrk="0" hangingPunct="0">
              <a:defRPr>
                <a:solidFill>
                  <a:schemeClr val="tx1"/>
                </a:solidFill>
                <a:latin typeface="Corbel" charset="0"/>
                <a:ea typeface="ＭＳ Ｐゴシック" charset="0"/>
              </a:defRPr>
            </a:lvl3pPr>
            <a:lvl4pPr marL="1630303" indent="-232900" eaLnBrk="0" hangingPunct="0">
              <a:defRPr>
                <a:solidFill>
                  <a:schemeClr val="tx1"/>
                </a:solidFill>
                <a:latin typeface="Corbel" charset="0"/>
                <a:ea typeface="ＭＳ Ｐゴシック" charset="0"/>
              </a:defRPr>
            </a:lvl4pPr>
            <a:lvl5pPr marL="2096104" indent="-232900" eaLnBrk="0" hangingPunct="0">
              <a:defRPr>
                <a:solidFill>
                  <a:schemeClr val="tx1"/>
                </a:solidFill>
                <a:latin typeface="Corbel" charset="0"/>
                <a:ea typeface="ＭＳ Ｐゴシック" charset="0"/>
              </a:defRPr>
            </a:lvl5pPr>
            <a:lvl6pPr marL="2561905" indent="-232900" eaLnBrk="0" fontAlgn="base" hangingPunct="0">
              <a:spcBef>
                <a:spcPct val="0"/>
              </a:spcBef>
              <a:spcAft>
                <a:spcPct val="0"/>
              </a:spcAft>
              <a:defRPr>
                <a:solidFill>
                  <a:schemeClr val="tx1"/>
                </a:solidFill>
                <a:latin typeface="Corbel" charset="0"/>
                <a:ea typeface="ＭＳ Ｐゴシック" charset="0"/>
              </a:defRPr>
            </a:lvl6pPr>
            <a:lvl7pPr marL="3027705" indent="-232900" eaLnBrk="0" fontAlgn="base" hangingPunct="0">
              <a:spcBef>
                <a:spcPct val="0"/>
              </a:spcBef>
              <a:spcAft>
                <a:spcPct val="0"/>
              </a:spcAft>
              <a:defRPr>
                <a:solidFill>
                  <a:schemeClr val="tx1"/>
                </a:solidFill>
                <a:latin typeface="Corbel" charset="0"/>
                <a:ea typeface="ＭＳ Ｐゴシック" charset="0"/>
              </a:defRPr>
            </a:lvl7pPr>
            <a:lvl8pPr marL="3493505" indent="-232900" eaLnBrk="0" fontAlgn="base" hangingPunct="0">
              <a:spcBef>
                <a:spcPct val="0"/>
              </a:spcBef>
              <a:spcAft>
                <a:spcPct val="0"/>
              </a:spcAft>
              <a:defRPr>
                <a:solidFill>
                  <a:schemeClr val="tx1"/>
                </a:solidFill>
                <a:latin typeface="Corbel" charset="0"/>
                <a:ea typeface="ＭＳ Ｐゴシック" charset="0"/>
              </a:defRPr>
            </a:lvl8pPr>
            <a:lvl9pPr marL="3959306" indent="-232900"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3E12BB17-207E-4346-89CF-DC34B0F8CB5B}" type="slidenum">
              <a:rPr lang="en-US">
                <a:latin typeface="Calibri" charset="0"/>
              </a:rPr>
              <a:pPr eaLnBrk="1" hangingPunct="1"/>
              <a:t>49</a:t>
            </a:fld>
            <a:endParaRPr lang="en-US" dirty="0">
              <a:latin typeface="Calibri" charset="0"/>
            </a:endParaRPr>
          </a:p>
        </p:txBody>
      </p:sp>
    </p:spTree>
    <p:extLst>
      <p:ext uri="{BB962C8B-B14F-4D97-AF65-F5344CB8AC3E}">
        <p14:creationId xmlns:p14="http://schemas.microsoft.com/office/powerpoint/2010/main" val="1454968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ts val="0"/>
              </a:spcBef>
              <a:buClr>
                <a:schemeClr val="accent2"/>
              </a:buClr>
              <a:buSzPct val="100000"/>
              <a:buFont typeface="Wingdings" charset="2"/>
              <a:buChar char="v"/>
              <a:defRPr/>
            </a:pPr>
            <a:endParaRPr lang="en-US" sz="1200" dirty="0" smtClean="0">
              <a:latin typeface="Gill Sans MT"/>
              <a:cs typeface="Gill Sans MT"/>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825D708C-A927-E94B-87E0-03F8F7FF7F0C}" type="slidenum">
              <a:rPr lang="en-US">
                <a:latin typeface="Calibri" charset="0"/>
              </a:rPr>
              <a:pPr eaLnBrk="1" hangingPunct="1"/>
              <a:t>50</a:t>
            </a:fld>
            <a:endParaRPr lang="en-US" dirty="0">
              <a:latin typeface="Calibri" charset="0"/>
            </a:endParaRPr>
          </a:p>
        </p:txBody>
      </p:sp>
    </p:spTree>
    <p:extLst>
      <p:ext uri="{BB962C8B-B14F-4D97-AF65-F5344CB8AC3E}">
        <p14:creationId xmlns:p14="http://schemas.microsoft.com/office/powerpoint/2010/main" val="995859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6926" indent="-291126" eaLnBrk="0" hangingPunct="0">
              <a:defRPr>
                <a:solidFill>
                  <a:schemeClr val="tx1"/>
                </a:solidFill>
                <a:latin typeface="Corbel" charset="0"/>
                <a:ea typeface="ＭＳ Ｐゴシック" charset="0"/>
              </a:defRPr>
            </a:lvl2pPr>
            <a:lvl3pPr marL="1164502" indent="-232900" eaLnBrk="0" hangingPunct="0">
              <a:defRPr>
                <a:solidFill>
                  <a:schemeClr val="tx1"/>
                </a:solidFill>
                <a:latin typeface="Corbel" charset="0"/>
                <a:ea typeface="ＭＳ Ｐゴシック" charset="0"/>
              </a:defRPr>
            </a:lvl3pPr>
            <a:lvl4pPr marL="1630303" indent="-232900" eaLnBrk="0" hangingPunct="0">
              <a:defRPr>
                <a:solidFill>
                  <a:schemeClr val="tx1"/>
                </a:solidFill>
                <a:latin typeface="Corbel" charset="0"/>
                <a:ea typeface="ＭＳ Ｐゴシック" charset="0"/>
              </a:defRPr>
            </a:lvl4pPr>
            <a:lvl5pPr marL="2096104" indent="-232900" eaLnBrk="0" hangingPunct="0">
              <a:defRPr>
                <a:solidFill>
                  <a:schemeClr val="tx1"/>
                </a:solidFill>
                <a:latin typeface="Corbel" charset="0"/>
                <a:ea typeface="ＭＳ Ｐゴシック" charset="0"/>
              </a:defRPr>
            </a:lvl5pPr>
            <a:lvl6pPr marL="2561905" indent="-232900" eaLnBrk="0" fontAlgn="base" hangingPunct="0">
              <a:spcBef>
                <a:spcPct val="0"/>
              </a:spcBef>
              <a:spcAft>
                <a:spcPct val="0"/>
              </a:spcAft>
              <a:defRPr>
                <a:solidFill>
                  <a:schemeClr val="tx1"/>
                </a:solidFill>
                <a:latin typeface="Corbel" charset="0"/>
                <a:ea typeface="ＭＳ Ｐゴシック" charset="0"/>
              </a:defRPr>
            </a:lvl6pPr>
            <a:lvl7pPr marL="3027705" indent="-232900" eaLnBrk="0" fontAlgn="base" hangingPunct="0">
              <a:spcBef>
                <a:spcPct val="0"/>
              </a:spcBef>
              <a:spcAft>
                <a:spcPct val="0"/>
              </a:spcAft>
              <a:defRPr>
                <a:solidFill>
                  <a:schemeClr val="tx1"/>
                </a:solidFill>
                <a:latin typeface="Corbel" charset="0"/>
                <a:ea typeface="ＭＳ Ｐゴシック" charset="0"/>
              </a:defRPr>
            </a:lvl7pPr>
            <a:lvl8pPr marL="3493505" indent="-232900" eaLnBrk="0" fontAlgn="base" hangingPunct="0">
              <a:spcBef>
                <a:spcPct val="0"/>
              </a:spcBef>
              <a:spcAft>
                <a:spcPct val="0"/>
              </a:spcAft>
              <a:defRPr>
                <a:solidFill>
                  <a:schemeClr val="tx1"/>
                </a:solidFill>
                <a:latin typeface="Corbel" charset="0"/>
                <a:ea typeface="ＭＳ Ｐゴシック" charset="0"/>
              </a:defRPr>
            </a:lvl8pPr>
            <a:lvl9pPr marL="3959306" indent="-232900"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283FC7CE-CD97-5945-8BE0-1318761FCBBE}" type="slidenum">
              <a:rPr lang="en-US">
                <a:latin typeface="Calibri" charset="0"/>
              </a:rPr>
              <a:pPr eaLnBrk="1" hangingPunct="1"/>
              <a:t>51</a:t>
            </a:fld>
            <a:endParaRPr lang="en-US" dirty="0">
              <a:latin typeface="Calibri" charset="0"/>
            </a:endParaRPr>
          </a:p>
        </p:txBody>
      </p:sp>
    </p:spTree>
    <p:extLst>
      <p:ext uri="{BB962C8B-B14F-4D97-AF65-F5344CB8AC3E}">
        <p14:creationId xmlns:p14="http://schemas.microsoft.com/office/powerpoint/2010/main" val="4081430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rbel" charset="0"/>
                <a:ea typeface="ＭＳ Ｐゴシック" charset="0"/>
                <a:cs typeface="ＭＳ Ｐゴシック" charset="0"/>
              </a:defRPr>
            </a:lvl1pPr>
            <a:lvl2pPr marL="757020" indent="-291161" eaLnBrk="0" hangingPunct="0">
              <a:defRPr>
                <a:solidFill>
                  <a:schemeClr val="tx1"/>
                </a:solidFill>
                <a:latin typeface="Corbel" charset="0"/>
                <a:ea typeface="ＭＳ Ｐゴシック" charset="0"/>
              </a:defRPr>
            </a:lvl2pPr>
            <a:lvl3pPr marL="1164645" indent="-232929" eaLnBrk="0" hangingPunct="0">
              <a:defRPr>
                <a:solidFill>
                  <a:schemeClr val="tx1"/>
                </a:solidFill>
                <a:latin typeface="Corbel" charset="0"/>
                <a:ea typeface="ＭＳ Ｐゴシック" charset="0"/>
              </a:defRPr>
            </a:lvl3pPr>
            <a:lvl4pPr marL="1630503" indent="-232929" eaLnBrk="0" hangingPunct="0">
              <a:defRPr>
                <a:solidFill>
                  <a:schemeClr val="tx1"/>
                </a:solidFill>
                <a:latin typeface="Corbel" charset="0"/>
                <a:ea typeface="ＭＳ Ｐゴシック" charset="0"/>
              </a:defRPr>
            </a:lvl4pPr>
            <a:lvl5pPr marL="2096360" indent="-232929" eaLnBrk="0" hangingPunct="0">
              <a:defRPr>
                <a:solidFill>
                  <a:schemeClr val="tx1"/>
                </a:solidFill>
                <a:latin typeface="Corbel" charset="0"/>
                <a:ea typeface="ＭＳ Ｐゴシック" charset="0"/>
              </a:defRPr>
            </a:lvl5pPr>
            <a:lvl6pPr marL="2562219" indent="-232929" eaLnBrk="0" fontAlgn="base" hangingPunct="0">
              <a:spcBef>
                <a:spcPct val="0"/>
              </a:spcBef>
              <a:spcAft>
                <a:spcPct val="0"/>
              </a:spcAft>
              <a:defRPr>
                <a:solidFill>
                  <a:schemeClr val="tx1"/>
                </a:solidFill>
                <a:latin typeface="Corbel" charset="0"/>
                <a:ea typeface="ＭＳ Ｐゴシック" charset="0"/>
              </a:defRPr>
            </a:lvl6pPr>
            <a:lvl7pPr marL="3028076" indent="-232929" eaLnBrk="0" fontAlgn="base" hangingPunct="0">
              <a:spcBef>
                <a:spcPct val="0"/>
              </a:spcBef>
              <a:spcAft>
                <a:spcPct val="0"/>
              </a:spcAft>
              <a:defRPr>
                <a:solidFill>
                  <a:schemeClr val="tx1"/>
                </a:solidFill>
                <a:latin typeface="Corbel" charset="0"/>
                <a:ea typeface="ＭＳ Ｐゴシック" charset="0"/>
              </a:defRPr>
            </a:lvl7pPr>
            <a:lvl8pPr marL="3493934" indent="-232929" eaLnBrk="0" fontAlgn="base" hangingPunct="0">
              <a:spcBef>
                <a:spcPct val="0"/>
              </a:spcBef>
              <a:spcAft>
                <a:spcPct val="0"/>
              </a:spcAft>
              <a:defRPr>
                <a:solidFill>
                  <a:schemeClr val="tx1"/>
                </a:solidFill>
                <a:latin typeface="Corbel" charset="0"/>
                <a:ea typeface="ＭＳ Ｐゴシック" charset="0"/>
              </a:defRPr>
            </a:lvl8pPr>
            <a:lvl9pPr marL="3959792" indent="-232929" eaLnBrk="0" fontAlgn="base" hangingPunct="0">
              <a:spcBef>
                <a:spcPct val="0"/>
              </a:spcBef>
              <a:spcAft>
                <a:spcPct val="0"/>
              </a:spcAft>
              <a:defRPr>
                <a:solidFill>
                  <a:schemeClr val="tx1"/>
                </a:solidFill>
                <a:latin typeface="Corbel" charset="0"/>
                <a:ea typeface="ＭＳ Ｐゴシック" charset="0"/>
              </a:defRPr>
            </a:lvl9pPr>
          </a:lstStyle>
          <a:p>
            <a:pPr eaLnBrk="1" hangingPunct="1"/>
            <a:fld id="{FE905ED3-08FC-F442-B70C-53A45E03FC91}" type="slidenum">
              <a:rPr lang="en-US">
                <a:latin typeface="Calibri" charset="0"/>
              </a:rPr>
              <a:pPr eaLnBrk="1" hangingPunct="1"/>
              <a:t>59</a:t>
            </a:fld>
            <a:endParaRPr lang="en-US" dirty="0">
              <a:latin typeface="Calibri" charset="0"/>
            </a:endParaRPr>
          </a:p>
        </p:txBody>
      </p:sp>
    </p:spTree>
    <p:extLst>
      <p:ext uri="{BB962C8B-B14F-4D97-AF65-F5344CB8AC3E}">
        <p14:creationId xmlns:p14="http://schemas.microsoft.com/office/powerpoint/2010/main" val="34560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6</a:t>
            </a:fld>
            <a:endParaRPr lang="en-US" dirty="0"/>
          </a:p>
        </p:txBody>
      </p:sp>
    </p:spTree>
    <p:extLst>
      <p:ext uri="{BB962C8B-B14F-4D97-AF65-F5344CB8AC3E}">
        <p14:creationId xmlns:p14="http://schemas.microsoft.com/office/powerpoint/2010/main" val="41303168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65</a:t>
            </a:fld>
            <a:endParaRPr lang="en-US" dirty="0"/>
          </a:p>
        </p:txBody>
      </p:sp>
    </p:spTree>
    <p:extLst>
      <p:ext uri="{BB962C8B-B14F-4D97-AF65-F5344CB8AC3E}">
        <p14:creationId xmlns:p14="http://schemas.microsoft.com/office/powerpoint/2010/main" val="2170192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66</a:t>
            </a:fld>
            <a:endParaRPr lang="en-US" dirty="0"/>
          </a:p>
        </p:txBody>
      </p:sp>
    </p:spTree>
    <p:extLst>
      <p:ext uri="{BB962C8B-B14F-4D97-AF65-F5344CB8AC3E}">
        <p14:creationId xmlns:p14="http://schemas.microsoft.com/office/powerpoint/2010/main" val="168627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7</a:t>
            </a:fld>
            <a:endParaRPr lang="en-US" dirty="0"/>
          </a:p>
        </p:txBody>
      </p:sp>
    </p:spTree>
    <p:extLst>
      <p:ext uri="{BB962C8B-B14F-4D97-AF65-F5344CB8AC3E}">
        <p14:creationId xmlns:p14="http://schemas.microsoft.com/office/powerpoint/2010/main" val="104793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373152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EB68E4-7E40-4B12-80BD-23E164DDEF4A}" type="slidenum">
              <a:rPr lang="en-US" smtClean="0"/>
              <a:pPr/>
              <a:t>10</a:t>
            </a:fld>
            <a:endParaRPr lang="en-US" dirty="0"/>
          </a:p>
        </p:txBody>
      </p:sp>
    </p:spTree>
    <p:extLst>
      <p:ext uri="{BB962C8B-B14F-4D97-AF65-F5344CB8AC3E}">
        <p14:creationId xmlns:p14="http://schemas.microsoft.com/office/powerpoint/2010/main" val="148182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273189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descr="Gold bar"/>
          <p:cNvSpPr>
            <a:spLocks noChangeArrowheads="1"/>
          </p:cNvSpPr>
          <p:nvPr/>
        </p:nvSpPr>
        <p:spPr bwMode="auto">
          <a:xfrm>
            <a:off x="228600" y="2889250"/>
            <a:ext cx="2870200" cy="201613"/>
          </a:xfrm>
          <a:prstGeom prst="rect">
            <a:avLst/>
          </a:prstGeom>
          <a:solidFill>
            <a:schemeClr val="bg2"/>
          </a:solidFill>
          <a:ln w="9525">
            <a:noFill/>
            <a:miter lim="800000"/>
            <a:headEnd/>
            <a:tailEnd/>
          </a:ln>
          <a:effectLst/>
        </p:spPr>
        <p:txBody>
          <a:bodyPr wrap="none" anchor="ctr"/>
          <a:lstStyle/>
          <a:p>
            <a:pPr eaLnBrk="0" hangingPunct="0">
              <a:defRPr/>
            </a:pPr>
            <a:endParaRPr lang="en-US" dirty="0">
              <a:cs typeface="+mn-cs"/>
            </a:endParaRPr>
          </a:p>
        </p:txBody>
      </p:sp>
      <p:sp>
        <p:nvSpPr>
          <p:cNvPr id="5" name="Rectangle 9" descr="Orange bar"/>
          <p:cNvSpPr>
            <a:spLocks noChangeArrowheads="1"/>
          </p:cNvSpPr>
          <p:nvPr/>
        </p:nvSpPr>
        <p:spPr bwMode="auto">
          <a:xfrm>
            <a:off x="3098800" y="2889250"/>
            <a:ext cx="2870200" cy="201613"/>
          </a:xfrm>
          <a:prstGeom prst="rect">
            <a:avLst/>
          </a:prstGeom>
          <a:solidFill>
            <a:schemeClr val="accent1"/>
          </a:solidFill>
          <a:ln w="9525">
            <a:noFill/>
            <a:miter lim="800000"/>
            <a:headEnd/>
            <a:tailEnd/>
          </a:ln>
          <a:effectLst/>
        </p:spPr>
        <p:txBody>
          <a:bodyPr wrap="none" anchor="ctr"/>
          <a:lstStyle/>
          <a:p>
            <a:pPr eaLnBrk="0" hangingPunct="0">
              <a:defRPr/>
            </a:pPr>
            <a:endParaRPr lang="en-US" dirty="0">
              <a:cs typeface="+mn-cs"/>
            </a:endParaRPr>
          </a:p>
        </p:txBody>
      </p:sp>
      <p:sp>
        <p:nvSpPr>
          <p:cNvPr id="6" name="Rectangle 10" descr="Slate bar"/>
          <p:cNvSpPr>
            <a:spLocks noChangeArrowheads="1"/>
          </p:cNvSpPr>
          <p:nvPr/>
        </p:nvSpPr>
        <p:spPr bwMode="auto">
          <a:xfrm>
            <a:off x="5969000" y="2889250"/>
            <a:ext cx="2870200" cy="201613"/>
          </a:xfrm>
          <a:prstGeom prst="rect">
            <a:avLst/>
          </a:prstGeom>
          <a:solidFill>
            <a:schemeClr val="tx2"/>
          </a:solidFill>
          <a:ln w="9525">
            <a:noFill/>
            <a:miter lim="800000"/>
            <a:headEnd/>
            <a:tailEnd/>
          </a:ln>
          <a:effectLst/>
        </p:spPr>
        <p:txBody>
          <a:bodyPr wrap="none" anchor="ctr"/>
          <a:lstStyle/>
          <a:p>
            <a:pPr eaLnBrk="0" hangingPunct="0">
              <a:defRPr/>
            </a:pPr>
            <a:endParaRPr lang="en-US" dirty="0">
              <a:cs typeface="+mn-cs"/>
            </a:endParaRPr>
          </a:p>
        </p:txBody>
      </p:sp>
      <p:sp>
        <p:nvSpPr>
          <p:cNvPr id="16386" name="Rectangle 2"/>
          <p:cNvSpPr>
            <a:spLocks noGrp="1" noChangeArrowheads="1"/>
          </p:cNvSpPr>
          <p:nvPr>
            <p:ph type="ctrTitle"/>
          </p:nvPr>
        </p:nvSpPr>
        <p:spPr>
          <a:xfrm>
            <a:off x="685800" y="685800"/>
            <a:ext cx="7772400" cy="2127250"/>
          </a:xfrm>
        </p:spPr>
        <p:txBody>
          <a:bodyPr/>
          <a:lstStyle>
            <a:lvl1pPr algn="ctr">
              <a:defRPr sz="58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smtClean="0"/>
              <a:t>Click to edit Master subtitle style</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4532B56F-2AC4-4D1E-8E61-401EB9CB2AA2}" type="slidenum">
              <a:rPr lang="en-US"/>
              <a:pPr>
                <a:defRPr/>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DBB899-BECD-4ECB-8BB0-7654525914E7}" type="slidenum">
              <a:rPr lang="en-US"/>
              <a:pPr>
                <a:defRPr/>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D7844CC-55E6-4091-8F83-2DF13A7D324D}" type="slidenum">
              <a:rPr lang="en-US"/>
              <a:pPr>
                <a:defRPr/>
              </a:pPr>
              <a:t>‹#›</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C286E3B7-26FA-4951-B679-E53D2313C1A9}" type="slidenum">
              <a:rPr lang="en-US"/>
              <a:pPr>
                <a:defRPr/>
              </a:pPr>
              <a:t>‹#›</a:t>
            </a:fld>
            <a:endParaRPr lang="en-US"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r>
              <a:rPr lang="en-US" noProof="0" dirty="0" smtClean="0"/>
              <a:t>Click icon to add clip art</a:t>
            </a:r>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B7CCBEF-F6C5-47AD-A8BF-2D477B133ADC}"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6E86183-2ED9-49F1-8B8E-D9F2D07E5E4A}" type="slidenum">
              <a:rPr lang="en-US"/>
              <a:pPr>
                <a:defRPr/>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CE2CA5-1F92-4736-8A32-7C93213284D9}" type="slidenum">
              <a:rPr lang="en-US"/>
              <a:pPr>
                <a:defRPr/>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411B438-19CF-4A09-BB32-DAF643907AD2}" type="slidenum">
              <a:rPr lang="en-US"/>
              <a:pPr>
                <a:defRPr/>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C546CCC-986A-4FAF-B55A-07E09F0B874B}" type="slidenum">
              <a:rPr lang="en-US"/>
              <a:pPr>
                <a:defRPr/>
              </a:pPr>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760241E-52B9-41D4-9002-6E212345C9B0}" type="slidenum">
              <a:rPr lang="en-US"/>
              <a:pPr>
                <a:defRPr/>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6D59763-706E-4222-A0AE-C47789610C53}" type="slidenum">
              <a:rPr lang="en-US"/>
              <a:pPr>
                <a:defRPr/>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4ED9606-636E-469F-8895-03A0E28AB651}" type="slidenum">
              <a:rPr lang="en-US"/>
              <a:pPr>
                <a:defRPr/>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C65643D-5538-432D-BF01-9620240E0A6C}" type="slidenum">
              <a:rPr lang="en-US"/>
              <a:pPr>
                <a:defRPr/>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cs typeface="+mn-cs"/>
              </a:defRPr>
            </a:lvl1pPr>
          </a:lstStyle>
          <a:p>
            <a:pPr>
              <a:defRPr/>
            </a:pPr>
            <a:endParaRPr lang="en-US" dirty="0"/>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cs typeface="+mn-cs"/>
              </a:defRPr>
            </a:lvl1pPr>
          </a:lstStyle>
          <a:p>
            <a:pPr>
              <a:defRPr/>
            </a:pPr>
            <a:endParaRPr lang="en-US" dirty="0"/>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fld id="{55C45C27-E927-4DF0-89A7-3879913D3153}" type="slidenum">
              <a:rPr lang="en-US"/>
              <a:pPr>
                <a:defRPr/>
              </a:pPr>
              <a:t>‹#›</a:t>
            </a:fld>
            <a:endParaRPr lang="en-US" dirty="0"/>
          </a:p>
        </p:txBody>
      </p:sp>
      <p:sp>
        <p:nvSpPr>
          <p:cNvPr id="15367" name="Rectangle 7" descr="Gold bar"/>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en-US" sz="2400" dirty="0">
              <a:latin typeface="Times New Roman" charset="0"/>
              <a:cs typeface="+mn-cs"/>
            </a:endParaRPr>
          </a:p>
        </p:txBody>
      </p:sp>
      <p:sp>
        <p:nvSpPr>
          <p:cNvPr id="1536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eaLnBrk="0" hangingPunct="0">
              <a:defRPr/>
            </a:pPr>
            <a:endParaRPr lang="en-US" dirty="0">
              <a:cs typeface="+mn-cs"/>
            </a:endParaRPr>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en-US" sz="2400" dirty="0">
              <a:latin typeface="Times New Roman" charset="0"/>
              <a:cs typeface="+mn-cs"/>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en-US" sz="2400" dirty="0">
              <a:latin typeface="Times New Roman" charset="0"/>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 id="2147483661" r:id="rId13"/>
  </p:sldLayoutIdLst>
  <p:transition spd="slow">
    <p:fade/>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eaLnBrk="1" fontAlgn="base" hangingPunct="1">
        <a:spcBef>
          <a:spcPct val="0"/>
        </a:spcBef>
        <a:spcAft>
          <a:spcPct val="0"/>
        </a:spcAft>
        <a:defRPr sz="4400">
          <a:solidFill>
            <a:schemeClr val="tx2"/>
          </a:solidFill>
          <a:latin typeface="Times New Roman" charset="0"/>
        </a:defRPr>
      </a:lvl6pPr>
      <a:lvl7pPr marL="914400" algn="l" rtl="0" eaLnBrk="1" fontAlgn="base" hangingPunct="1">
        <a:spcBef>
          <a:spcPct val="0"/>
        </a:spcBef>
        <a:spcAft>
          <a:spcPct val="0"/>
        </a:spcAft>
        <a:defRPr sz="4400">
          <a:solidFill>
            <a:schemeClr val="tx2"/>
          </a:solidFill>
          <a:latin typeface="Times New Roman" charset="0"/>
        </a:defRPr>
      </a:lvl7pPr>
      <a:lvl8pPr marL="1371600" algn="l" rtl="0" eaLnBrk="1" fontAlgn="base" hangingPunct="1">
        <a:spcBef>
          <a:spcPct val="0"/>
        </a:spcBef>
        <a:spcAft>
          <a:spcPct val="0"/>
        </a:spcAft>
        <a:defRPr sz="4400">
          <a:solidFill>
            <a:schemeClr val="tx2"/>
          </a:solidFill>
          <a:latin typeface="Times New Roman" charset="0"/>
        </a:defRPr>
      </a:lvl8pPr>
      <a:lvl9pPr marL="1828800" algn="l"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hyperlink" Target="mailto:cdkea@ncat.ed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mailto:cdkea9@yahoo.co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0"/>
            <a:ext cx="7772400" cy="2127250"/>
          </a:xfrm>
        </p:spPr>
        <p:txBody>
          <a:bodyPr anchor="ctr">
            <a:noAutofit/>
          </a:bodyPr>
          <a:lstStyle/>
          <a:p>
            <a:r>
              <a:rPr lang="en-US" sz="3200" b="1" dirty="0" smtClean="0">
                <a:latin typeface="Gill Sans MT" pitchFamily="34" charset="0"/>
              </a:rPr>
              <a:t>Providing Culturally Responsive Teaching in Field-Based and Student Teaching Experiences:  A Case Study</a:t>
            </a:r>
            <a:endParaRPr lang="en-US" sz="3200" b="1" dirty="0" smtClean="0">
              <a:solidFill>
                <a:schemeClr val="tx2"/>
              </a:solidFill>
              <a:latin typeface="Gill Sans MT" pitchFamily="34" charset="0"/>
            </a:endParaRPr>
          </a:p>
        </p:txBody>
      </p:sp>
      <p:pic>
        <p:nvPicPr>
          <p:cNvPr id="145410" name="Picture 2" descr="Graphic of Teacher and students in a classroom." title="Illustration"/>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1968973"/>
            <a:ext cx="4419600" cy="318709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ubtitle 1"/>
          <p:cNvSpPr>
            <a:spLocks noGrp="1"/>
          </p:cNvSpPr>
          <p:nvPr>
            <p:ph type="subTitle" idx="1"/>
          </p:nvPr>
        </p:nvSpPr>
        <p:spPr>
          <a:xfrm>
            <a:off x="1447800" y="5486400"/>
            <a:ext cx="6172200" cy="990600"/>
          </a:xfrm>
        </p:spPr>
        <p:txBody>
          <a:bodyPr/>
          <a:lstStyle/>
          <a:p>
            <a:pPr marL="342900" indent="-342900" eaLnBrk="1" hangingPunct="1">
              <a:buClr>
                <a:schemeClr val="accent1"/>
              </a:buClr>
              <a:buSzPct val="80000"/>
              <a:buFont typeface="Arial" panose="020B0604020202020204" pitchFamily="34" charset="0"/>
              <a:buChar char="•"/>
            </a:pPr>
            <a:r>
              <a:rPr lang="en-US" sz="1800" dirty="0">
                <a:latin typeface="Gill Sans MT" pitchFamily="34" charset="0"/>
                <a:cs typeface="Gill Sans"/>
              </a:rPr>
              <a:t>OSEP 2014 Project Directors’ Conference</a:t>
            </a:r>
          </a:p>
          <a:p>
            <a:pPr marL="342900" indent="-342900" eaLnBrk="1" hangingPunct="1">
              <a:buClr>
                <a:schemeClr val="accent1"/>
              </a:buClr>
              <a:buSzPct val="80000"/>
              <a:buFont typeface="Arial" panose="020B0604020202020204" pitchFamily="34" charset="0"/>
              <a:buChar char="•"/>
            </a:pPr>
            <a:r>
              <a:rPr lang="en-US" sz="1800" dirty="0">
                <a:latin typeface="Gill Sans MT" pitchFamily="34" charset="0"/>
                <a:cs typeface="Gill Sans"/>
              </a:rPr>
              <a:t>Washington D.C.</a:t>
            </a:r>
          </a:p>
          <a:p>
            <a:pPr marL="342900" indent="-342900" eaLnBrk="1" hangingPunct="1">
              <a:buClr>
                <a:schemeClr val="accent1"/>
              </a:buClr>
              <a:buSzPct val="80000"/>
              <a:buFont typeface="Arial" panose="020B0604020202020204" pitchFamily="34" charset="0"/>
              <a:buChar char="•"/>
            </a:pPr>
            <a:r>
              <a:rPr lang="en-US" sz="1800" dirty="0">
                <a:latin typeface="Gill Sans MT" pitchFamily="34" charset="0"/>
                <a:cs typeface="Gill Sans"/>
              </a:rPr>
              <a:t>July 20-24, </a:t>
            </a:r>
            <a:r>
              <a:rPr lang="en-US" sz="1800" dirty="0" smtClean="0">
                <a:latin typeface="Gill Sans MT" pitchFamily="34" charset="0"/>
                <a:cs typeface="Gill Sans"/>
              </a:rPr>
              <a:t>2014</a:t>
            </a:r>
            <a:endParaRPr lang="en-US" sz="1800" dirty="0"/>
          </a:p>
        </p:txBody>
      </p:sp>
    </p:spTree>
    <p:extLst>
      <p:ext uri="{BB962C8B-B14F-4D97-AF65-F5344CB8AC3E}">
        <p14:creationId xmlns:p14="http://schemas.microsoft.com/office/powerpoint/2010/main" val="115762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666699"/>
                </a:solidFill>
                <a:cs typeface="Gill Sans MT"/>
              </a:rPr>
              <a:t>CLOSING</a:t>
            </a:r>
            <a:r>
              <a:rPr lang="en-US" sz="3600" dirty="0">
                <a:solidFill>
                  <a:schemeClr val="tx1">
                    <a:lumMod val="75000"/>
                  </a:schemeClr>
                </a:solidFill>
                <a:cs typeface="Gill Sans MT"/>
              </a:rPr>
              <a:t> </a:t>
            </a:r>
            <a:r>
              <a:rPr lang="en-US" sz="3600" dirty="0">
                <a:solidFill>
                  <a:srgbClr val="FF0000"/>
                </a:solidFill>
                <a:cs typeface="Gill Sans MT"/>
              </a:rPr>
              <a:t>THE</a:t>
            </a:r>
            <a:r>
              <a:rPr lang="en-US" sz="3600" dirty="0">
                <a:solidFill>
                  <a:schemeClr val="tx1">
                    <a:lumMod val="75000"/>
                  </a:schemeClr>
                </a:solidFill>
                <a:cs typeface="Gill Sans MT"/>
              </a:rPr>
              <a:t> </a:t>
            </a:r>
            <a:r>
              <a:rPr lang="en-US" sz="3600" dirty="0">
                <a:cs typeface="Gill Sans MT"/>
              </a:rPr>
              <a:t>OPPORTUNITY</a:t>
            </a:r>
            <a:r>
              <a:rPr lang="en-US" sz="3600" dirty="0">
                <a:solidFill>
                  <a:schemeClr val="tx1">
                    <a:lumMod val="75000"/>
                  </a:schemeClr>
                </a:solidFill>
                <a:cs typeface="Gill Sans MT"/>
              </a:rPr>
              <a:t> </a:t>
            </a:r>
            <a:r>
              <a:rPr lang="en-US" sz="3600" dirty="0" smtClean="0">
                <a:solidFill>
                  <a:srgbClr val="666699"/>
                </a:solidFill>
                <a:cs typeface="Gill Sans MT"/>
              </a:rPr>
              <a:t>GAP</a:t>
            </a:r>
            <a:endParaRPr lang="en-US" sz="3600" dirty="0"/>
          </a:p>
        </p:txBody>
      </p:sp>
      <p:pic>
        <p:nvPicPr>
          <p:cNvPr id="15362" name="Content Placeholder 3" descr="Photo of male students " title="Photo"/>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920" y="1981200"/>
            <a:ext cx="7924160" cy="3810000"/>
          </a:xfrm>
        </p:spPr>
      </p:pic>
    </p:spTree>
    <p:extLst>
      <p:ext uri="{BB962C8B-B14F-4D97-AF65-F5344CB8AC3E}">
        <p14:creationId xmlns:p14="http://schemas.microsoft.com/office/powerpoint/2010/main" val="363773884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57326"/>
          </a:xfrm>
        </p:spPr>
        <p:txBody>
          <a:bodyPr anchor="ctr">
            <a:normAutofit/>
          </a:bodyPr>
          <a:lstStyle/>
          <a:p>
            <a:pPr eaLnBrk="1" fontAlgn="auto" hangingPunct="1">
              <a:spcAft>
                <a:spcPts val="0"/>
              </a:spcAft>
              <a:defRPr/>
            </a:pPr>
            <a:r>
              <a:rPr lang="en-US" sz="2600" b="1" dirty="0" smtClean="0">
                <a:solidFill>
                  <a:srgbClr val="666699"/>
                </a:solidFill>
                <a:latin typeface="Gill Sans MT"/>
                <a:ea typeface="+mj-ea"/>
                <a:cs typeface="Gill Sans MT"/>
              </a:rPr>
              <a:t>325T </a:t>
            </a:r>
            <a:r>
              <a:rPr lang="en-US" sz="2600" b="1" dirty="0" smtClean="0">
                <a:solidFill>
                  <a:srgbClr val="FF0000"/>
                </a:solidFill>
                <a:latin typeface="Gill Sans MT"/>
                <a:ea typeface="+mj-ea"/>
                <a:cs typeface="Gill Sans MT"/>
              </a:rPr>
              <a:t>PROJECT</a:t>
            </a:r>
            <a:r>
              <a:rPr lang="en-US" sz="2600" b="1" dirty="0" smtClean="0">
                <a:solidFill>
                  <a:srgbClr val="666699"/>
                </a:solidFill>
                <a:latin typeface="Gill Sans MT"/>
                <a:ea typeface="+mj-ea"/>
                <a:cs typeface="Gill Sans MT"/>
              </a:rPr>
              <a:t> FIRE: </a:t>
            </a:r>
            <a:r>
              <a:rPr lang="en-US" sz="2600" b="1" dirty="0" smtClean="0">
                <a:solidFill>
                  <a:srgbClr val="FF0000"/>
                </a:solidFill>
                <a:latin typeface="Gill Sans MT"/>
                <a:ea typeface="+mj-ea"/>
                <a:cs typeface="Gill Sans MT"/>
              </a:rPr>
              <a:t>FOSTERING</a:t>
            </a:r>
            <a:r>
              <a:rPr lang="en-US" sz="2600" b="1" dirty="0" smtClean="0">
                <a:solidFill>
                  <a:srgbClr val="666699"/>
                </a:solidFill>
                <a:latin typeface="Gill Sans MT"/>
                <a:ea typeface="+mj-ea"/>
                <a:cs typeface="Gill Sans MT"/>
              </a:rPr>
              <a:t> INCLUSIVE </a:t>
            </a:r>
            <a:r>
              <a:rPr lang="en-US" sz="2600" b="1" dirty="0" smtClean="0">
                <a:latin typeface="Gill Sans MT"/>
                <a:ea typeface="+mj-ea"/>
                <a:cs typeface="Gill Sans MT"/>
              </a:rPr>
              <a:t>RESPONSIVE</a:t>
            </a:r>
            <a:r>
              <a:rPr lang="en-US" sz="2600" b="1" dirty="0" smtClean="0">
                <a:solidFill>
                  <a:srgbClr val="FF0000"/>
                </a:solidFill>
                <a:latin typeface="Gill Sans MT"/>
                <a:ea typeface="+mj-ea"/>
                <a:cs typeface="Gill Sans MT"/>
              </a:rPr>
              <a:t> EDUCATORS-</a:t>
            </a:r>
            <a:r>
              <a:rPr lang="en-US" sz="2600" b="1" dirty="0" smtClean="0">
                <a:solidFill>
                  <a:schemeClr val="accent1"/>
                </a:solidFill>
                <a:latin typeface="Gill Sans MT"/>
                <a:ea typeface="+mj-ea"/>
                <a:cs typeface="Gill Sans MT"/>
              </a:rPr>
              <a:t>PURPOSE</a:t>
            </a:r>
            <a:endParaRPr lang="en-US" sz="2600" b="1" dirty="0">
              <a:solidFill>
                <a:schemeClr val="accent1"/>
              </a:solidFill>
              <a:latin typeface="Gill Sans MT"/>
              <a:ea typeface="+mj-ea"/>
              <a:cs typeface="Gill Sans MT"/>
            </a:endParaRPr>
          </a:p>
        </p:txBody>
      </p:sp>
      <p:sp>
        <p:nvSpPr>
          <p:cNvPr id="12291" name="Content Placeholder 2"/>
          <p:cNvSpPr>
            <a:spLocks noGrp="1"/>
          </p:cNvSpPr>
          <p:nvPr>
            <p:ph idx="1"/>
          </p:nvPr>
        </p:nvSpPr>
        <p:spPr>
          <a:xfrm>
            <a:off x="457200" y="2133600"/>
            <a:ext cx="8153400" cy="2884487"/>
          </a:xfrm>
        </p:spPr>
        <p:txBody>
          <a:bodyPr anchor="ctr"/>
          <a:lstStyle/>
          <a:p>
            <a:pPr marL="460375" eaLnBrk="1" hangingPunct="1">
              <a:buClr>
                <a:schemeClr val="accent5">
                  <a:lumMod val="75000"/>
                </a:schemeClr>
              </a:buClr>
              <a:buSzPct val="100000"/>
              <a:buFont typeface="Wingdings" pitchFamily="2" charset="2"/>
              <a:buChar char="Ø"/>
            </a:pPr>
            <a:r>
              <a:rPr lang="en-US" sz="2400" dirty="0">
                <a:latin typeface="Gill Sans MT"/>
                <a:cs typeface="Gill Sans MT"/>
              </a:rPr>
              <a:t>How do we prepare highly qualified personnel from culturally diverse backgrounds who can provide quality instruction utilizing evidence-based best practices, curriculum and pedagogy responsive to the needs of students with high incidence disabilities in urban school settings K-12?</a:t>
            </a:r>
          </a:p>
        </p:txBody>
      </p:sp>
    </p:spTree>
    <p:extLst>
      <p:ext uri="{BB962C8B-B14F-4D97-AF65-F5344CB8AC3E}">
        <p14:creationId xmlns:p14="http://schemas.microsoft.com/office/powerpoint/2010/main" val="202590233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66699"/>
                </a:solidFill>
                <a:cs typeface="Gill Sans MT"/>
              </a:rPr>
              <a:t>CONTEXT- </a:t>
            </a:r>
            <a:r>
              <a:rPr lang="en-US" b="1" dirty="0">
                <a:solidFill>
                  <a:schemeClr val="accent2"/>
                </a:solidFill>
                <a:cs typeface="Gill Sans MT"/>
              </a:rPr>
              <a:t>NC A&amp;T </a:t>
            </a:r>
            <a:r>
              <a:rPr lang="en-US" b="1" dirty="0" smtClean="0">
                <a:solidFill>
                  <a:schemeClr val="accent2"/>
                </a:solidFill>
                <a:cs typeface="Gill Sans MT"/>
              </a:rPr>
              <a:t>SU</a:t>
            </a:r>
            <a:endParaRPr lang="en-US" dirty="0"/>
          </a:p>
        </p:txBody>
      </p:sp>
      <p:sp>
        <p:nvSpPr>
          <p:cNvPr id="11267" name="Rectangle 3"/>
          <p:cNvSpPr>
            <a:spLocks noGrp="1"/>
          </p:cNvSpPr>
          <p:nvPr>
            <p:ph idx="1"/>
          </p:nvPr>
        </p:nvSpPr>
        <p:spPr/>
        <p:txBody>
          <a:bodyPr anchor="ctr"/>
          <a:lstStyle/>
          <a:p>
            <a:pPr eaLnBrk="1" hangingPunct="1">
              <a:lnSpc>
                <a:spcPct val="90000"/>
              </a:lnSpc>
              <a:buClr>
                <a:srgbClr val="FF6600"/>
              </a:buClr>
              <a:buSzPct val="100000"/>
              <a:buFont typeface="Wingdings" charset="0"/>
              <a:buChar char="Ø"/>
            </a:pPr>
            <a:r>
              <a:rPr lang="en-US" sz="2200" b="1" dirty="0">
                <a:latin typeface="Gill Sans MT"/>
                <a:cs typeface="Gill Sans MT"/>
              </a:rPr>
              <a:t>Bachelor’s in Elementary Education</a:t>
            </a:r>
          </a:p>
          <a:p>
            <a:pPr marL="1427163" lvl="2" indent="-508000" eaLnBrk="1" hangingPunct="1">
              <a:lnSpc>
                <a:spcPct val="90000"/>
              </a:lnSpc>
              <a:buClr>
                <a:schemeClr val="accent2"/>
              </a:buClr>
              <a:buSzPct val="85000"/>
              <a:buFont typeface="Wingdings" charset="2"/>
              <a:buChar char="v"/>
            </a:pPr>
            <a:r>
              <a:rPr lang="en-US" sz="2200" dirty="0">
                <a:latin typeface="Gill Sans MT"/>
                <a:cs typeface="Gill Sans MT"/>
              </a:rPr>
              <a:t>CUIN Department </a:t>
            </a:r>
          </a:p>
          <a:p>
            <a:pPr lvl="1" eaLnBrk="1" hangingPunct="1">
              <a:lnSpc>
                <a:spcPct val="90000"/>
              </a:lnSpc>
            </a:pPr>
            <a:endParaRPr lang="en-US" sz="2200" b="1" dirty="0">
              <a:latin typeface="Gill Sans MT"/>
              <a:cs typeface="Gill Sans MT"/>
            </a:endParaRPr>
          </a:p>
          <a:p>
            <a:pPr eaLnBrk="1" hangingPunct="1">
              <a:lnSpc>
                <a:spcPct val="90000"/>
              </a:lnSpc>
              <a:buClr>
                <a:srgbClr val="FF6600"/>
              </a:buClr>
              <a:buSzPct val="100000"/>
              <a:buFont typeface="Wingdings" charset="0"/>
              <a:buChar char="Ø"/>
            </a:pPr>
            <a:r>
              <a:rPr lang="en-US" sz="2200" b="1" dirty="0">
                <a:latin typeface="Gill Sans MT"/>
                <a:cs typeface="Gill Sans MT"/>
              </a:rPr>
              <a:t>Special Education Corollary Focus </a:t>
            </a:r>
            <a:r>
              <a:rPr lang="en-US" sz="2200" b="1" dirty="0" smtClean="0">
                <a:latin typeface="Gill Sans MT"/>
                <a:cs typeface="Gill Sans MT"/>
              </a:rPr>
              <a:t>Area</a:t>
            </a:r>
            <a:endParaRPr lang="en-US" sz="2200" b="1" dirty="0">
              <a:latin typeface="Gill Sans MT"/>
              <a:cs typeface="Gill Sans MT"/>
            </a:endParaRPr>
          </a:p>
          <a:p>
            <a:pPr eaLnBrk="1" hangingPunct="1">
              <a:lnSpc>
                <a:spcPct val="90000"/>
              </a:lnSpc>
              <a:buClr>
                <a:srgbClr val="FF6600"/>
              </a:buClr>
              <a:buSzPct val="100000"/>
              <a:buFont typeface="Wingdings" charset="0"/>
              <a:buChar char="Ø"/>
            </a:pPr>
            <a:r>
              <a:rPr lang="en-US" sz="2200" b="1" dirty="0">
                <a:latin typeface="Gill Sans MT"/>
                <a:cs typeface="Gill Sans MT"/>
              </a:rPr>
              <a:t>Dually licensed-Initial A Level License</a:t>
            </a:r>
          </a:p>
          <a:p>
            <a:pPr marL="1427163" lvl="2" indent="-508000" eaLnBrk="1" hangingPunct="1">
              <a:lnSpc>
                <a:spcPct val="90000"/>
              </a:lnSpc>
              <a:buClr>
                <a:schemeClr val="accent2"/>
              </a:buClr>
              <a:buSzPct val="85000"/>
              <a:buFont typeface="Wingdings" charset="2"/>
              <a:buChar char="v"/>
            </a:pPr>
            <a:r>
              <a:rPr lang="en-US" sz="2200" dirty="0">
                <a:latin typeface="Gill Sans MT"/>
                <a:cs typeface="Gill Sans MT"/>
              </a:rPr>
              <a:t>Elementary Education K-6</a:t>
            </a:r>
          </a:p>
          <a:p>
            <a:pPr marL="1427163" lvl="2" indent="-508000" eaLnBrk="1" hangingPunct="1">
              <a:lnSpc>
                <a:spcPct val="90000"/>
              </a:lnSpc>
              <a:buClr>
                <a:schemeClr val="accent2"/>
              </a:buClr>
              <a:buSzPct val="85000"/>
              <a:buFont typeface="Wingdings" charset="2"/>
              <a:buChar char="v"/>
            </a:pPr>
            <a:r>
              <a:rPr lang="en-US" sz="2200" dirty="0">
                <a:latin typeface="Gill Sans MT"/>
                <a:cs typeface="Gill Sans MT"/>
              </a:rPr>
              <a:t>Special Education: General Curriculum K-12</a:t>
            </a:r>
          </a:p>
          <a:p>
            <a:pPr marL="1427163" lvl="2" indent="-508000" eaLnBrk="1" hangingPunct="1">
              <a:lnSpc>
                <a:spcPct val="90000"/>
              </a:lnSpc>
            </a:pPr>
            <a:endParaRPr lang="en-US" sz="2200" b="1" dirty="0">
              <a:latin typeface="Gill Sans MT"/>
              <a:cs typeface="Gill Sans MT"/>
            </a:endParaRPr>
          </a:p>
          <a:p>
            <a:pPr eaLnBrk="1" hangingPunct="1">
              <a:lnSpc>
                <a:spcPct val="90000"/>
              </a:lnSpc>
              <a:buClr>
                <a:srgbClr val="FF6600"/>
              </a:buClr>
              <a:buSzPct val="100000"/>
              <a:buFont typeface="Wingdings" charset="0"/>
              <a:buChar char="Ø"/>
            </a:pPr>
            <a:r>
              <a:rPr lang="en-US" sz="2200" b="1" dirty="0">
                <a:latin typeface="Gill Sans MT"/>
                <a:cs typeface="Gill Sans MT"/>
              </a:rPr>
              <a:t>Highly Qualified in Elementary</a:t>
            </a:r>
          </a:p>
          <a:p>
            <a:pPr eaLnBrk="1" hangingPunct="1">
              <a:lnSpc>
                <a:spcPct val="90000"/>
              </a:lnSpc>
              <a:buClr>
                <a:srgbClr val="FF6600"/>
              </a:buClr>
              <a:buSzPct val="100000"/>
              <a:buFont typeface="Wingdings" charset="0"/>
              <a:buChar char="Ø"/>
            </a:pPr>
            <a:r>
              <a:rPr lang="en-US" sz="2200" b="1" dirty="0">
                <a:latin typeface="Gill Sans MT"/>
                <a:cs typeface="Gill Sans MT"/>
              </a:rPr>
              <a:t>Not Highly Qualified in </a:t>
            </a:r>
            <a:r>
              <a:rPr lang="en-US" sz="2200" b="1" dirty="0" smtClean="0">
                <a:latin typeface="Gill Sans MT"/>
                <a:cs typeface="Gill Sans MT"/>
              </a:rPr>
              <a:t>Secondary</a:t>
            </a:r>
            <a:endParaRPr lang="en-US" sz="2200" b="1" dirty="0">
              <a:latin typeface="Gill Sans MT"/>
              <a:cs typeface="Gill Sans MT"/>
            </a:endParaRPr>
          </a:p>
          <a:p>
            <a:pPr eaLnBrk="1" hangingPunct="1">
              <a:lnSpc>
                <a:spcPct val="90000"/>
              </a:lnSpc>
              <a:buClr>
                <a:srgbClr val="FF6600"/>
              </a:buClr>
              <a:buSzPct val="100000"/>
              <a:buFont typeface="Wingdings" charset="0"/>
              <a:buChar char="Ø"/>
            </a:pPr>
            <a:r>
              <a:rPr lang="en-US" sz="2200" b="1" dirty="0">
                <a:latin typeface="Gill Sans MT"/>
                <a:cs typeface="Gill Sans MT"/>
              </a:rPr>
              <a:t>MAT Special Education:  General Curriculum K-12</a:t>
            </a:r>
          </a:p>
        </p:txBody>
      </p:sp>
    </p:spTree>
    <p:extLst>
      <p:ext uri="{BB962C8B-B14F-4D97-AF65-F5344CB8AC3E}">
        <p14:creationId xmlns:p14="http://schemas.microsoft.com/office/powerpoint/2010/main" val="18267449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chor="ctr">
            <a:noAutofit/>
          </a:bodyPr>
          <a:lstStyle/>
          <a:p>
            <a:pPr eaLnBrk="1" hangingPunct="1"/>
            <a:r>
              <a:rPr lang="en-US" sz="3200" b="1" dirty="0" smtClean="0"/>
              <a:t>STARTING WITH THE END IN MIND        </a:t>
            </a:r>
            <a:r>
              <a:rPr lang="en-US" sz="3200" dirty="0" smtClean="0"/>
              <a:t/>
            </a:r>
            <a:br>
              <a:rPr lang="en-US" sz="3200" dirty="0" smtClean="0"/>
            </a:br>
            <a:r>
              <a:rPr lang="en-US" sz="2800" b="1" dirty="0" smtClean="0">
                <a:solidFill>
                  <a:srgbClr val="FF0000"/>
                </a:solidFill>
              </a:rPr>
              <a:t>(COVEY, 2004; MCTIGHE &amp; WIGGINS, 2005) </a:t>
            </a:r>
          </a:p>
        </p:txBody>
      </p:sp>
      <p:pic>
        <p:nvPicPr>
          <p:cNvPr id="3" name="Picture 2" descr="What do we want our graduates to be able to know and do as reflective and culturally responsive educators?&#10;&#10;How can we structure instruction to ensure they graduate with the knowledge, skills and dispositions necessary to meet the needs of diverse students with and without disabilities?&#10;&#10;How is our program currently structured and what changes are necessary to implement culturally responsive universal design for learning &amp; produce culturally responsive  educators? &#10;" title="Starting with the End in Mi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676400"/>
            <a:ext cx="7967304" cy="5029200"/>
          </a:xfrm>
          <a:prstGeom prst="rect">
            <a:avLst/>
          </a:prstGeom>
        </p:spPr>
      </p:pic>
    </p:spTree>
    <p:extLst>
      <p:ext uri="{BB962C8B-B14F-4D97-AF65-F5344CB8AC3E}">
        <p14:creationId xmlns:p14="http://schemas.microsoft.com/office/powerpoint/2010/main" val="374621789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39825"/>
          </a:xfrm>
        </p:spPr>
        <p:txBody>
          <a:bodyPr anchor="ctr"/>
          <a:lstStyle/>
          <a:p>
            <a:pPr algn="ctr"/>
            <a:r>
              <a:rPr lang="en-US" b="1" dirty="0" smtClean="0">
                <a:latin typeface="Gill Sans MT" pitchFamily="34" charset="0"/>
              </a:rPr>
              <a:t>LOOKING </a:t>
            </a:r>
            <a:r>
              <a:rPr lang="en-US" b="1" dirty="0" smtClean="0">
                <a:solidFill>
                  <a:schemeClr val="accent2"/>
                </a:solidFill>
                <a:latin typeface="Gill Sans MT" pitchFamily="34" charset="0"/>
              </a:rPr>
              <a:t>BACK</a:t>
            </a:r>
            <a:r>
              <a:rPr lang="en-US" b="1" dirty="0" smtClean="0">
                <a:latin typeface="Gill Sans MT" pitchFamily="34" charset="0"/>
              </a:rPr>
              <a:t> TO </a:t>
            </a:r>
            <a:r>
              <a:rPr lang="en-US" b="1" dirty="0" smtClean="0">
                <a:solidFill>
                  <a:schemeClr val="accent2"/>
                </a:solidFill>
                <a:latin typeface="Gill Sans MT" pitchFamily="34" charset="0"/>
              </a:rPr>
              <a:t>MOVE</a:t>
            </a:r>
            <a:r>
              <a:rPr lang="en-US" b="1" dirty="0" smtClean="0">
                <a:latin typeface="Gill Sans MT" pitchFamily="34" charset="0"/>
              </a:rPr>
              <a:t> FORWARD</a:t>
            </a:r>
            <a:endParaRPr lang="en-US" b="1" dirty="0">
              <a:latin typeface="Gill Sans MT" pitchFamily="34" charset="0"/>
            </a:endParaRPr>
          </a:p>
        </p:txBody>
      </p:sp>
    </p:spTree>
    <p:extLst>
      <p:ext uri="{BB962C8B-B14F-4D97-AF65-F5344CB8AC3E}">
        <p14:creationId xmlns:p14="http://schemas.microsoft.com/office/powerpoint/2010/main" val="109004445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533400" y="381000"/>
            <a:ext cx="8001000" cy="990600"/>
          </a:xfrm>
        </p:spPr>
        <p:txBody>
          <a:bodyPr anchor="t">
            <a:noAutofit/>
          </a:bodyPr>
          <a:lstStyle/>
          <a:p>
            <a:pPr eaLnBrk="1" hangingPunct="1">
              <a:defRPr/>
            </a:pPr>
            <a:r>
              <a:rPr lang="en-US" sz="3200" b="1" dirty="0" smtClean="0">
                <a:solidFill>
                  <a:srgbClr val="666699"/>
                </a:solidFill>
                <a:latin typeface="Gill Sans MT"/>
                <a:cs typeface="Gill Sans MT"/>
              </a:rPr>
              <a:t>HOW </a:t>
            </a:r>
            <a:r>
              <a:rPr lang="en-US" sz="3200" b="1" dirty="0" smtClean="0">
                <a:solidFill>
                  <a:srgbClr val="FF0000"/>
                </a:solidFill>
                <a:latin typeface="Gill Sans MT"/>
                <a:cs typeface="Gill Sans MT"/>
              </a:rPr>
              <a:t>DO </a:t>
            </a:r>
            <a:r>
              <a:rPr lang="en-US" sz="3200" b="1" dirty="0" smtClean="0">
                <a:solidFill>
                  <a:srgbClr val="666699"/>
                </a:solidFill>
                <a:latin typeface="Gill Sans MT"/>
                <a:cs typeface="Gill Sans MT"/>
              </a:rPr>
              <a:t>YOUR</a:t>
            </a:r>
            <a:r>
              <a:rPr lang="en-US" sz="3200" b="1" dirty="0" smtClean="0">
                <a:solidFill>
                  <a:schemeClr val="tx2"/>
                </a:solidFill>
                <a:latin typeface="Gill Sans MT"/>
                <a:cs typeface="Gill Sans MT"/>
              </a:rPr>
              <a:t> </a:t>
            </a:r>
            <a:r>
              <a:rPr lang="en-US" sz="3200" b="1" dirty="0" smtClean="0">
                <a:solidFill>
                  <a:srgbClr val="FF0000"/>
                </a:solidFill>
                <a:latin typeface="Gill Sans MT"/>
                <a:cs typeface="Gill Sans MT"/>
              </a:rPr>
              <a:t>COURSES</a:t>
            </a:r>
            <a:r>
              <a:rPr lang="en-US" sz="3200" b="1" dirty="0" smtClean="0">
                <a:solidFill>
                  <a:schemeClr val="tx2"/>
                </a:solidFill>
                <a:latin typeface="Gill Sans MT"/>
                <a:cs typeface="Gill Sans MT"/>
              </a:rPr>
              <a:t> </a:t>
            </a:r>
            <a:r>
              <a:rPr lang="en-US" sz="3200" b="1" dirty="0" smtClean="0">
                <a:solidFill>
                  <a:srgbClr val="666699"/>
                </a:solidFill>
                <a:latin typeface="Gill Sans MT"/>
                <a:cs typeface="Gill Sans MT"/>
              </a:rPr>
              <a:t>&amp;</a:t>
            </a:r>
            <a:r>
              <a:rPr lang="en-US" sz="3200" b="1" dirty="0" smtClean="0">
                <a:solidFill>
                  <a:schemeClr val="tx2"/>
                </a:solidFill>
                <a:latin typeface="Gill Sans MT"/>
                <a:cs typeface="Gill Sans MT"/>
              </a:rPr>
              <a:t> </a:t>
            </a:r>
            <a:r>
              <a:rPr lang="en-US" sz="3200" b="1" dirty="0" smtClean="0">
                <a:solidFill>
                  <a:srgbClr val="FF0000"/>
                </a:solidFill>
                <a:latin typeface="Gill Sans MT"/>
                <a:cs typeface="Gill Sans MT"/>
              </a:rPr>
              <a:t>PROGRAMS </a:t>
            </a:r>
            <a:r>
              <a:rPr lang="en-US" sz="3200" b="1" dirty="0" smtClean="0">
                <a:solidFill>
                  <a:srgbClr val="666699"/>
                </a:solidFill>
                <a:latin typeface="Gill Sans MT"/>
                <a:cs typeface="Gill Sans MT"/>
              </a:rPr>
              <a:t>INFUSE</a:t>
            </a:r>
            <a:r>
              <a:rPr lang="en-US" sz="3200" b="1" dirty="0" smtClean="0">
                <a:solidFill>
                  <a:schemeClr val="accent1"/>
                </a:solidFill>
                <a:latin typeface="Gill Sans MT"/>
                <a:cs typeface="Gill Sans MT"/>
              </a:rPr>
              <a:t> </a:t>
            </a:r>
            <a:r>
              <a:rPr lang="en-US" sz="3200" b="1" dirty="0" smtClean="0">
                <a:solidFill>
                  <a:srgbClr val="FF0000"/>
                </a:solidFill>
                <a:latin typeface="Gill Sans MT"/>
                <a:cs typeface="Gill Sans MT"/>
              </a:rPr>
              <a:t>DIVERSITY?</a:t>
            </a:r>
            <a:br>
              <a:rPr lang="en-US" sz="3200" b="1" dirty="0" smtClean="0">
                <a:solidFill>
                  <a:srgbClr val="FF0000"/>
                </a:solidFill>
                <a:latin typeface="Gill Sans MT"/>
                <a:cs typeface="Gill Sans MT"/>
              </a:rPr>
            </a:br>
            <a:endParaRPr lang="en-US" sz="3200" b="1" dirty="0" smtClean="0">
              <a:solidFill>
                <a:srgbClr val="FF0000"/>
              </a:solidFill>
              <a:latin typeface="Gill Sans MT"/>
              <a:cs typeface="Gill Sans MT"/>
            </a:endParaRPr>
          </a:p>
        </p:txBody>
      </p:sp>
      <p:sp>
        <p:nvSpPr>
          <p:cNvPr id="6" name="Rectangle 3"/>
          <p:cNvSpPr>
            <a:spLocks noGrp="1" noChangeArrowheads="1"/>
          </p:cNvSpPr>
          <p:nvPr>
            <p:ph type="body" sz="half" idx="1"/>
          </p:nvPr>
        </p:nvSpPr>
        <p:spPr>
          <a:xfrm>
            <a:off x="685800" y="1752600"/>
            <a:ext cx="3733800" cy="4572000"/>
          </a:xfrm>
        </p:spPr>
        <p:txBody>
          <a:bodyPr/>
          <a:lstStyle/>
          <a:p>
            <a:pPr eaLnBrk="1" hangingPunct="1">
              <a:buClr>
                <a:schemeClr val="accent5">
                  <a:lumMod val="75000"/>
                </a:schemeClr>
              </a:buClr>
              <a:buSzPct val="100000"/>
              <a:buFont typeface="Wingdings" charset="2"/>
              <a:buChar char="Ø"/>
              <a:defRPr/>
            </a:pPr>
            <a:r>
              <a:rPr lang="en-US" sz="2400" dirty="0" smtClean="0">
                <a:latin typeface="Gill Sans MT"/>
                <a:cs typeface="Gill Sans MT"/>
              </a:rPr>
              <a:t>Ethnicity</a:t>
            </a:r>
          </a:p>
          <a:p>
            <a:pPr eaLnBrk="1" hangingPunct="1">
              <a:buClr>
                <a:schemeClr val="accent5">
                  <a:lumMod val="75000"/>
                </a:schemeClr>
              </a:buClr>
              <a:buSzPct val="100000"/>
              <a:buFont typeface="Wingdings" charset="2"/>
              <a:buChar char="Ø"/>
              <a:defRPr/>
            </a:pPr>
            <a:r>
              <a:rPr lang="en-US" sz="2400" dirty="0" smtClean="0">
                <a:latin typeface="Gill Sans MT"/>
                <a:cs typeface="Gill Sans MT"/>
              </a:rPr>
              <a:t>Race</a:t>
            </a:r>
          </a:p>
          <a:p>
            <a:pPr eaLnBrk="1" hangingPunct="1">
              <a:buClr>
                <a:schemeClr val="accent5">
                  <a:lumMod val="75000"/>
                </a:schemeClr>
              </a:buClr>
              <a:buSzPct val="100000"/>
              <a:buFont typeface="Wingdings" charset="2"/>
              <a:buChar char="Ø"/>
              <a:defRPr/>
            </a:pPr>
            <a:r>
              <a:rPr lang="en-US" sz="2400" dirty="0" smtClean="0">
                <a:latin typeface="Gill Sans MT"/>
                <a:cs typeface="Gill Sans MT"/>
              </a:rPr>
              <a:t>Socioeconomic status</a:t>
            </a:r>
          </a:p>
          <a:p>
            <a:pPr eaLnBrk="1" hangingPunct="1">
              <a:buClr>
                <a:schemeClr val="accent5">
                  <a:lumMod val="75000"/>
                </a:schemeClr>
              </a:buClr>
              <a:buSzPct val="100000"/>
              <a:buFont typeface="Wingdings" charset="2"/>
              <a:buChar char="Ø"/>
              <a:defRPr/>
            </a:pPr>
            <a:r>
              <a:rPr lang="en-US" sz="2400" dirty="0" smtClean="0">
                <a:latin typeface="Gill Sans MT"/>
                <a:cs typeface="Gill Sans MT"/>
              </a:rPr>
              <a:t>Gender</a:t>
            </a:r>
          </a:p>
          <a:p>
            <a:pPr eaLnBrk="1" hangingPunct="1">
              <a:buClr>
                <a:schemeClr val="accent5">
                  <a:lumMod val="75000"/>
                </a:schemeClr>
              </a:buClr>
              <a:buSzPct val="100000"/>
              <a:buFont typeface="Wingdings" charset="2"/>
              <a:buChar char="Ø"/>
              <a:defRPr/>
            </a:pPr>
            <a:r>
              <a:rPr lang="en-US" sz="2400" dirty="0" smtClean="0">
                <a:latin typeface="Gill Sans MT"/>
                <a:cs typeface="Gill Sans MT"/>
              </a:rPr>
              <a:t>Exceptionalities</a:t>
            </a:r>
          </a:p>
          <a:p>
            <a:pPr eaLnBrk="1" hangingPunct="1">
              <a:buClr>
                <a:schemeClr val="accent5">
                  <a:lumMod val="75000"/>
                </a:schemeClr>
              </a:buClr>
              <a:buSzPct val="100000"/>
              <a:buFont typeface="Wingdings" charset="2"/>
              <a:buChar char="Ø"/>
              <a:defRPr/>
            </a:pPr>
            <a:r>
              <a:rPr lang="en-US" sz="2400" dirty="0" smtClean="0">
                <a:latin typeface="Gill Sans MT"/>
                <a:cs typeface="Gill Sans MT"/>
              </a:rPr>
              <a:t>Language</a:t>
            </a:r>
          </a:p>
          <a:p>
            <a:pPr eaLnBrk="1" hangingPunct="1">
              <a:buClr>
                <a:schemeClr val="accent5">
                  <a:lumMod val="75000"/>
                </a:schemeClr>
              </a:buClr>
              <a:buSzPct val="100000"/>
              <a:buFont typeface="Wingdings" charset="2"/>
              <a:buChar char="Ø"/>
              <a:defRPr/>
            </a:pPr>
            <a:r>
              <a:rPr lang="en-US" sz="2400" dirty="0" smtClean="0">
                <a:latin typeface="Gill Sans MT"/>
                <a:cs typeface="Gill Sans MT"/>
              </a:rPr>
              <a:t>Religion</a:t>
            </a:r>
          </a:p>
          <a:p>
            <a:pPr eaLnBrk="1" hangingPunct="1">
              <a:buClr>
                <a:schemeClr val="accent5">
                  <a:lumMod val="75000"/>
                </a:schemeClr>
              </a:buClr>
              <a:buSzPct val="100000"/>
              <a:buFont typeface="Wingdings" charset="2"/>
              <a:buChar char="Ø"/>
              <a:defRPr/>
            </a:pPr>
            <a:r>
              <a:rPr lang="en-US" sz="2400" dirty="0" smtClean="0">
                <a:latin typeface="Gill Sans MT"/>
                <a:cs typeface="Gill Sans MT"/>
              </a:rPr>
              <a:t>Sexual Orientation</a:t>
            </a:r>
          </a:p>
          <a:p>
            <a:pPr eaLnBrk="1" hangingPunct="1">
              <a:buClr>
                <a:schemeClr val="accent5">
                  <a:lumMod val="75000"/>
                </a:schemeClr>
              </a:buClr>
              <a:buSzPct val="100000"/>
              <a:buFont typeface="Wingdings" charset="2"/>
              <a:buChar char="Ø"/>
              <a:defRPr/>
            </a:pPr>
            <a:r>
              <a:rPr lang="en-US" sz="2400" dirty="0" smtClean="0">
                <a:latin typeface="Gill Sans MT"/>
                <a:cs typeface="Gill Sans MT"/>
              </a:rPr>
              <a:t>Geographical Area</a:t>
            </a:r>
          </a:p>
        </p:txBody>
      </p:sp>
      <p:pic>
        <p:nvPicPr>
          <p:cNvPr id="17410" name="Picture 10" descr="Picture of Diverse Students in a Classroom" title="Picture"/>
          <p:cNvPicPr>
            <a:picLocks noChangeAspect="1" noChangeArrowheads="1"/>
          </p:cNvPicPr>
          <p:nvPr/>
        </p:nvPicPr>
        <p:blipFill>
          <a:blip r:embed="rId3" cstate="print">
            <a:extLst>
              <a:ext uri="{28A0092B-C50C-407E-A947-70E740481C1C}">
                <a14:useLocalDpi xmlns:a14="http://schemas.microsoft.com/office/drawing/2010/main" val="0"/>
              </a:ext>
            </a:extLst>
          </a:blip>
          <a:srcRect t="2217"/>
          <a:stretch>
            <a:fillRect/>
          </a:stretch>
        </p:blipFill>
        <p:spPr bwMode="auto">
          <a:xfrm>
            <a:off x="4572000" y="2438400"/>
            <a:ext cx="4070350" cy="294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34380383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666699"/>
                </a:solidFill>
                <a:cs typeface="Gill Sans MT"/>
              </a:rPr>
              <a:t>NC A&amp;T SU </a:t>
            </a:r>
            <a:r>
              <a:rPr lang="en-US" sz="2800" b="1" dirty="0">
                <a:solidFill>
                  <a:srgbClr val="FF0101"/>
                </a:solidFill>
                <a:cs typeface="Gill Sans MT"/>
              </a:rPr>
              <a:t>COURSE</a:t>
            </a:r>
            <a:r>
              <a:rPr lang="en-US" sz="2800" b="1" dirty="0">
                <a:solidFill>
                  <a:srgbClr val="FFC800"/>
                </a:solidFill>
                <a:cs typeface="Gill Sans MT"/>
              </a:rPr>
              <a:t> </a:t>
            </a:r>
            <a:r>
              <a:rPr lang="en-US" sz="2800" b="1" dirty="0">
                <a:solidFill>
                  <a:srgbClr val="666699"/>
                </a:solidFill>
                <a:cs typeface="Gill Sans MT"/>
              </a:rPr>
              <a:t>SYLLABUS</a:t>
            </a:r>
            <a:r>
              <a:rPr lang="en-US" sz="2800" b="1" dirty="0">
                <a:solidFill>
                  <a:srgbClr val="FFC800"/>
                </a:solidFill>
                <a:cs typeface="Gill Sans MT"/>
              </a:rPr>
              <a:t> </a:t>
            </a:r>
            <a:r>
              <a:rPr lang="en-US" sz="2800" b="1" dirty="0">
                <a:solidFill>
                  <a:srgbClr val="FF0101"/>
                </a:solidFill>
                <a:cs typeface="Gill Sans MT"/>
              </a:rPr>
              <a:t>REVIEW</a:t>
            </a:r>
            <a:r>
              <a:rPr lang="en-US" sz="2800" b="1" dirty="0">
                <a:solidFill>
                  <a:srgbClr val="FFC800"/>
                </a:solidFill>
                <a:cs typeface="Gill Sans MT"/>
              </a:rPr>
              <a:t> </a:t>
            </a:r>
            <a:r>
              <a:rPr lang="en-US" sz="2800" b="1" dirty="0">
                <a:solidFill>
                  <a:srgbClr val="666699"/>
                </a:solidFill>
                <a:cs typeface="Gill Sans MT"/>
              </a:rPr>
              <a:t>LEVELS</a:t>
            </a:r>
            <a:r>
              <a:rPr lang="en-US" sz="2800" b="1" dirty="0">
                <a:solidFill>
                  <a:srgbClr val="FFC800"/>
                </a:solidFill>
                <a:cs typeface="Gill Sans MT"/>
              </a:rPr>
              <a:t> </a:t>
            </a:r>
            <a:r>
              <a:rPr lang="en-US" sz="2800" b="1" dirty="0">
                <a:solidFill>
                  <a:srgbClr val="FF0101"/>
                </a:solidFill>
                <a:cs typeface="Gill Sans MT"/>
              </a:rPr>
              <a:t>OF</a:t>
            </a:r>
            <a:r>
              <a:rPr lang="en-US" sz="2800" b="1" dirty="0">
                <a:solidFill>
                  <a:srgbClr val="FFC800"/>
                </a:solidFill>
                <a:cs typeface="Gill Sans MT"/>
              </a:rPr>
              <a:t> </a:t>
            </a:r>
            <a:r>
              <a:rPr lang="en-US" sz="2800" b="1" dirty="0">
                <a:solidFill>
                  <a:srgbClr val="666699"/>
                </a:solidFill>
                <a:cs typeface="Gill Sans MT"/>
              </a:rPr>
              <a:t>COURSE</a:t>
            </a:r>
            <a:r>
              <a:rPr lang="en-US" sz="2800" b="1" dirty="0">
                <a:solidFill>
                  <a:srgbClr val="FFC800"/>
                </a:solidFill>
                <a:cs typeface="Gill Sans MT"/>
              </a:rPr>
              <a:t> </a:t>
            </a:r>
            <a:r>
              <a:rPr lang="en-US" sz="2800" b="1" dirty="0" smtClean="0">
                <a:solidFill>
                  <a:srgbClr val="FF0101"/>
                </a:solidFill>
                <a:cs typeface="Gill Sans MT"/>
              </a:rPr>
              <a:t>TRANSFORMATION</a:t>
            </a:r>
            <a:endParaRPr lang="en-US" sz="2800" b="1" dirty="0"/>
          </a:p>
        </p:txBody>
      </p:sp>
      <p:pic>
        <p:nvPicPr>
          <p:cNvPr id="145410" name="Picture 2" descr="Are the Courses Exclusive, Inclusive or Transformed in the following areas:&#10;Catalog Description&#10;Course Objectives&#10;Course Calendar Schedule&#10;Course Reading Materials&#10;Course Assignmemnts/Projects&#10;Course Field/Practica Experience Activities &#10;" title="Course Syllabi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2438400"/>
            <a:ext cx="8321675"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524001"/>
            <a:ext cx="8229600" cy="914400"/>
          </a:xfrm>
        </p:spPr>
        <p:txBody>
          <a:bodyPr/>
          <a:lstStyle/>
          <a:p>
            <a:pPr marL="0" indent="0">
              <a:buNone/>
            </a:pPr>
            <a:r>
              <a:rPr lang="en-US" sz="1300" b="1" dirty="0">
                <a:cs typeface="Gill Sans MT"/>
              </a:rPr>
              <a:t>Course Syllabus_________			Reviewer Code_________________</a:t>
            </a:r>
          </a:p>
          <a:p>
            <a:pPr marL="0" indent="0">
              <a:buNone/>
            </a:pPr>
            <a:endParaRPr lang="en-US" sz="800" b="1" dirty="0">
              <a:cs typeface="Gill Sans MT"/>
            </a:endParaRPr>
          </a:p>
          <a:p>
            <a:pPr marL="0" indent="0">
              <a:buNone/>
            </a:pPr>
            <a:r>
              <a:rPr lang="en-US" sz="1300" dirty="0">
                <a:cs typeface="Gill Sans MT"/>
              </a:rPr>
              <a:t>Review SPED 4227 course syllabi levels of course transformation examples.  Rate each section of the course syllabi as exclusive, inclusive, or transformed</a:t>
            </a:r>
            <a:r>
              <a:rPr lang="en-US" sz="1200" dirty="0">
                <a:cs typeface="Gill Sans MT"/>
              </a:rPr>
              <a:t>.</a:t>
            </a:r>
            <a:endParaRPr lang="en-US" sz="1400" dirty="0">
              <a:cs typeface="Gill Sans MT"/>
            </a:endParaRPr>
          </a:p>
          <a:p>
            <a:pPr marL="0" indent="0">
              <a:buNone/>
            </a:pPr>
            <a:endParaRPr lang="en-US" sz="1300" dirty="0"/>
          </a:p>
        </p:txBody>
      </p:sp>
    </p:spTree>
    <p:extLst>
      <p:ext uri="{BB962C8B-B14F-4D97-AF65-F5344CB8AC3E}">
        <p14:creationId xmlns:p14="http://schemas.microsoft.com/office/powerpoint/2010/main" val="276755054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cs typeface="Gill Sans MT"/>
              </a:rPr>
              <a:t>LEVELS</a:t>
            </a:r>
            <a:r>
              <a:rPr lang="en-US" sz="3200" dirty="0">
                <a:solidFill>
                  <a:srgbClr val="FFC800"/>
                </a:solidFill>
                <a:cs typeface="Gill Sans MT"/>
              </a:rPr>
              <a:t> </a:t>
            </a:r>
            <a:r>
              <a:rPr lang="en-US" sz="3200" dirty="0">
                <a:solidFill>
                  <a:srgbClr val="FF0101"/>
                </a:solidFill>
                <a:cs typeface="Gill Sans MT"/>
              </a:rPr>
              <a:t>OF</a:t>
            </a:r>
            <a:r>
              <a:rPr lang="en-US" sz="3200" dirty="0">
                <a:solidFill>
                  <a:srgbClr val="FFC800"/>
                </a:solidFill>
                <a:cs typeface="Gill Sans MT"/>
              </a:rPr>
              <a:t> </a:t>
            </a:r>
            <a:r>
              <a:rPr lang="en-US" sz="3200" dirty="0">
                <a:solidFill>
                  <a:srgbClr val="666699"/>
                </a:solidFill>
                <a:cs typeface="Gill Sans MT"/>
              </a:rPr>
              <a:t>COURSE</a:t>
            </a:r>
            <a:r>
              <a:rPr lang="en-US" sz="3200" dirty="0">
                <a:solidFill>
                  <a:srgbClr val="FFC800"/>
                </a:solidFill>
                <a:cs typeface="Gill Sans MT"/>
              </a:rPr>
              <a:t> </a:t>
            </a:r>
            <a:r>
              <a:rPr lang="en-US" sz="3200" dirty="0" smtClean="0">
                <a:solidFill>
                  <a:srgbClr val="FF0101"/>
                </a:solidFill>
                <a:cs typeface="Gill Sans MT"/>
              </a:rPr>
              <a:t>TRANSFORMATION</a:t>
            </a:r>
            <a:endParaRPr lang="en-US" sz="3200" dirty="0"/>
          </a:p>
        </p:txBody>
      </p:sp>
      <p:sp>
        <p:nvSpPr>
          <p:cNvPr id="3" name="Content Placeholder 2"/>
          <p:cNvSpPr>
            <a:spLocks noGrp="1"/>
          </p:cNvSpPr>
          <p:nvPr>
            <p:ph idx="1"/>
          </p:nvPr>
        </p:nvSpPr>
        <p:spPr>
          <a:xfrm>
            <a:off x="381000" y="1717675"/>
            <a:ext cx="8229600" cy="4530725"/>
          </a:xfrm>
        </p:spPr>
        <p:txBody>
          <a:bodyPr/>
          <a:lstStyle/>
          <a:p>
            <a:pPr marL="461962">
              <a:spcBef>
                <a:spcPts val="0"/>
              </a:spcBef>
              <a:buClr>
                <a:schemeClr val="accent5">
                  <a:lumMod val="75000"/>
                </a:schemeClr>
              </a:buClr>
              <a:buSzPct val="100000"/>
              <a:buFont typeface="Wingdings" charset="2"/>
              <a:buChar char="Ø"/>
              <a:defRPr/>
            </a:pPr>
            <a:r>
              <a:rPr lang="en-US" sz="2400" b="1" dirty="0">
                <a:ea typeface="ＭＳ Ｐゴシック" pitchFamily="34" charset="-128"/>
                <a:cs typeface="Gill Sans MT"/>
              </a:rPr>
              <a:t>Exclusive level teaches minor aspects of diversity at the lowest level.</a:t>
            </a:r>
          </a:p>
          <a:p>
            <a:pPr marL="1109663" lvl="2" indent="-342900">
              <a:spcBef>
                <a:spcPts val="0"/>
              </a:spcBef>
              <a:buClr>
                <a:schemeClr val="accent2"/>
              </a:buClr>
              <a:buFont typeface="Wingdings" charset="2"/>
              <a:buChar char="v"/>
              <a:defRPr/>
            </a:pPr>
            <a:r>
              <a:rPr lang="en-US" dirty="0">
                <a:ea typeface="ＭＳ Ｐゴシック" pitchFamily="34" charset="-128"/>
                <a:cs typeface="Gill Sans MT"/>
              </a:rPr>
              <a:t>Diversity is restricted to one part of the course </a:t>
            </a:r>
          </a:p>
          <a:p>
            <a:pPr marL="766763" lvl="2">
              <a:buClr>
                <a:srgbClr val="E66C7D"/>
              </a:buClr>
              <a:defRPr/>
            </a:pPr>
            <a:endParaRPr lang="en-US" dirty="0">
              <a:ea typeface="ＭＳ Ｐゴシック" pitchFamily="34" charset="-128"/>
              <a:cs typeface="Gill Sans MT"/>
            </a:endParaRPr>
          </a:p>
          <a:p>
            <a:pPr marL="461962">
              <a:spcBef>
                <a:spcPts val="0"/>
              </a:spcBef>
              <a:buClr>
                <a:schemeClr val="accent5">
                  <a:lumMod val="75000"/>
                </a:schemeClr>
              </a:buClr>
              <a:buSzPct val="100000"/>
              <a:buFont typeface="Wingdings" charset="2"/>
              <a:buChar char="Ø"/>
              <a:defRPr/>
            </a:pPr>
            <a:r>
              <a:rPr lang="en-US" sz="2400" b="1" dirty="0">
                <a:ea typeface="ＭＳ Ｐゴシック" pitchFamily="34" charset="-128"/>
                <a:cs typeface="Gill Sans MT"/>
              </a:rPr>
              <a:t>Inclusive level adds diversity content but retains the traditional, original structure</a:t>
            </a:r>
            <a:r>
              <a:rPr lang="en-US" sz="2400" dirty="0">
                <a:ea typeface="ＭＳ Ｐゴシック" pitchFamily="34" charset="-128"/>
                <a:cs typeface="Gill Sans MT"/>
              </a:rPr>
              <a:t>.</a:t>
            </a:r>
          </a:p>
          <a:p>
            <a:pPr marL="1052513" lvl="2" indent="-285750">
              <a:spcBef>
                <a:spcPts val="0"/>
              </a:spcBef>
              <a:buClr>
                <a:schemeClr val="accent2"/>
              </a:buClr>
              <a:buFont typeface="Wingdings" charset="2"/>
              <a:buChar char="v"/>
              <a:defRPr/>
            </a:pPr>
            <a:r>
              <a:rPr lang="en-US" dirty="0">
                <a:ea typeface="ＭＳ Ｐゴシック" pitchFamily="34" charset="-128"/>
                <a:cs typeface="Gill Sans MT"/>
              </a:rPr>
              <a:t>Diversity is discussed throughout part of the course and compared to the dominant norm.</a:t>
            </a:r>
          </a:p>
          <a:p>
            <a:pPr marL="995363" lvl="2">
              <a:buClr>
                <a:srgbClr val="E66C7D"/>
              </a:buClr>
              <a:buFont typeface="Arial" charset="0"/>
              <a:buChar char="▪"/>
              <a:defRPr/>
            </a:pPr>
            <a:endParaRPr lang="en-US" dirty="0">
              <a:ea typeface="ＭＳ Ｐゴシック" pitchFamily="34" charset="-128"/>
              <a:cs typeface="Gill Sans MT"/>
            </a:endParaRPr>
          </a:p>
          <a:p>
            <a:pPr marL="461962">
              <a:buClr>
                <a:schemeClr val="accent5">
                  <a:lumMod val="75000"/>
                </a:schemeClr>
              </a:buClr>
              <a:buSzPct val="100000"/>
              <a:buFont typeface="Wingdings" charset="2"/>
              <a:buChar char="Ø"/>
              <a:defRPr/>
            </a:pPr>
            <a:r>
              <a:rPr lang="en-US" sz="2000" b="1" dirty="0">
                <a:ea typeface="ＭＳ Ｐゴシック" pitchFamily="34" charset="-128"/>
                <a:cs typeface="Gill Sans MT"/>
              </a:rPr>
              <a:t>Transformed courses and curriculum challenge traditional views and encourage re-conceptualization and new ways of thinking about diversity </a:t>
            </a:r>
            <a:r>
              <a:rPr lang="en-US" sz="2000" i="1" dirty="0">
                <a:solidFill>
                  <a:schemeClr val="accent2"/>
                </a:solidFill>
                <a:ea typeface="ＭＳ Ｐゴシック" pitchFamily="34" charset="-128"/>
                <a:cs typeface="Gill Sans MT"/>
              </a:rPr>
              <a:t>(Morey &amp; Kitano,1997; Schmitz,1999).</a:t>
            </a:r>
          </a:p>
        </p:txBody>
      </p:sp>
    </p:spTree>
    <p:extLst>
      <p:ext uri="{BB962C8B-B14F-4D97-AF65-F5344CB8AC3E}">
        <p14:creationId xmlns:p14="http://schemas.microsoft.com/office/powerpoint/2010/main" val="42413993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b="1" dirty="0">
                <a:solidFill>
                  <a:srgbClr val="666699"/>
                </a:solidFill>
                <a:cs typeface="Gill Sans MT"/>
              </a:rPr>
              <a:t>COURSE</a:t>
            </a:r>
            <a:r>
              <a:rPr lang="en-US" sz="4000" b="1" dirty="0">
                <a:solidFill>
                  <a:schemeClr val="accent1"/>
                </a:solidFill>
                <a:cs typeface="Gill Sans MT"/>
              </a:rPr>
              <a:t> </a:t>
            </a:r>
            <a:r>
              <a:rPr lang="en-US" sz="4000" b="1" dirty="0">
                <a:solidFill>
                  <a:srgbClr val="FF0000"/>
                </a:solidFill>
                <a:cs typeface="Gill Sans MT"/>
              </a:rPr>
              <a:t>SYLLABI </a:t>
            </a:r>
            <a:r>
              <a:rPr lang="en-US" sz="4000" b="1" dirty="0">
                <a:solidFill>
                  <a:srgbClr val="666699"/>
                </a:solidFill>
                <a:cs typeface="Gill Sans MT"/>
              </a:rPr>
              <a:t>REVIEW</a:t>
            </a:r>
            <a:r>
              <a:rPr lang="en-US" sz="4000" b="1" dirty="0">
                <a:solidFill>
                  <a:srgbClr val="FF0000"/>
                </a:solidFill>
                <a:cs typeface="Gill Sans MT"/>
              </a:rPr>
              <a:t> PROCESS</a:t>
            </a:r>
          </a:p>
        </p:txBody>
      </p:sp>
      <p:pic>
        <p:nvPicPr>
          <p:cNvPr id="3" name="Picture 2" descr="6 Expert Review Consultants across three program areas, Special Education, Elementary Education and Curriculum and Instruction&#10;&#10;Graduates and Practicioners were reviewed" title="Course Syllabi Review Pro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600200"/>
            <a:ext cx="8412480" cy="5122456"/>
          </a:xfrm>
          <a:prstGeom prst="rect">
            <a:avLst/>
          </a:prstGeom>
        </p:spPr>
      </p:pic>
    </p:spTree>
    <p:extLst>
      <p:ext uri="{BB962C8B-B14F-4D97-AF65-F5344CB8AC3E}">
        <p14:creationId xmlns:p14="http://schemas.microsoft.com/office/powerpoint/2010/main" val="270137179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US" sz="5500" b="1" dirty="0" smtClean="0">
                <a:solidFill>
                  <a:srgbClr val="666699"/>
                </a:solidFill>
                <a:latin typeface="Gill Sans MT"/>
                <a:ea typeface="+mj-ea"/>
                <a:cs typeface="Gill Sans MT"/>
              </a:rPr>
              <a:t>PROC</a:t>
            </a:r>
            <a:r>
              <a:rPr lang="en-US" sz="5500" b="1" dirty="0" smtClean="0">
                <a:solidFill>
                  <a:srgbClr val="FF0000"/>
                </a:solidFill>
                <a:latin typeface="Gill Sans MT"/>
                <a:ea typeface="+mj-ea"/>
                <a:cs typeface="Gill Sans MT"/>
              </a:rPr>
              <a:t>ESS</a:t>
            </a:r>
          </a:p>
        </p:txBody>
      </p:sp>
      <p:pic>
        <p:nvPicPr>
          <p:cNvPr id="146434" name="Picture 2" descr="1. National Expert Review&#10;2. Constituent Feedback Loop&#10;3. Faculty Professional Development&#10;4. STUCK&#10;5. CRT Lesson Design &amp; Delivery Study &#10;" title="Proces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2" y="1676400"/>
            <a:ext cx="6784975"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28547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cs typeface="Gill Sans MT"/>
              </a:rPr>
              <a:t>RATIO</a:t>
            </a:r>
            <a:r>
              <a:rPr lang="en-US" b="1" dirty="0" smtClean="0">
                <a:solidFill>
                  <a:srgbClr val="FF0101"/>
                </a:solidFill>
                <a:cs typeface="Gill Sans MT"/>
              </a:rPr>
              <a:t>NALE</a:t>
            </a:r>
            <a:endParaRPr lang="en-US" dirty="0"/>
          </a:p>
        </p:txBody>
      </p:sp>
      <p:sp>
        <p:nvSpPr>
          <p:cNvPr id="10243" name="Rectangle 3"/>
          <p:cNvSpPr>
            <a:spLocks noGrp="1"/>
          </p:cNvSpPr>
          <p:nvPr>
            <p:ph idx="1"/>
          </p:nvPr>
        </p:nvSpPr>
        <p:spPr>
          <a:ln>
            <a:noFill/>
            <a:miter lim="800000"/>
            <a:headEnd/>
            <a:tailEnd/>
          </a:ln>
        </p:spPr>
        <p:txBody>
          <a:bodyPr anchor="ctr"/>
          <a:lstStyle/>
          <a:p>
            <a:pPr eaLnBrk="1" hangingPunct="1">
              <a:lnSpc>
                <a:spcPct val="90000"/>
              </a:lnSpc>
              <a:buClr>
                <a:srgbClr val="FF6600"/>
              </a:buClr>
              <a:buSzPct val="100000"/>
              <a:buFont typeface="Wingdings" pitchFamily="2" charset="2"/>
              <a:buChar char="Ø"/>
            </a:pPr>
            <a:r>
              <a:rPr lang="en-US" sz="2000" dirty="0" smtClean="0">
                <a:latin typeface="Gill Sans MT"/>
                <a:ea typeface="ＭＳ Ｐゴシック" pitchFamily="64" charset="-128"/>
                <a:cs typeface="Gill Sans MT"/>
              </a:rPr>
              <a:t>Traditional pedagogical strategies previously used in teacher preparation programs find limited success in today</a:t>
            </a:r>
            <a:r>
              <a:rPr lang="en-US" altLang="en-US" sz="2000" dirty="0" smtClean="0">
                <a:latin typeface="Gill Sans MT"/>
                <a:ea typeface="ＭＳ Ｐゴシック" pitchFamily="64" charset="-128"/>
                <a:cs typeface="Gill Sans MT"/>
              </a:rPr>
              <a:t>’</a:t>
            </a:r>
            <a:r>
              <a:rPr lang="en-US" sz="2000" dirty="0" smtClean="0">
                <a:latin typeface="Gill Sans MT"/>
                <a:ea typeface="ＭＳ Ｐゴシック" pitchFamily="64" charset="-128"/>
                <a:cs typeface="Gill Sans MT"/>
              </a:rPr>
              <a:t>s diverse classrooms.  </a:t>
            </a:r>
          </a:p>
          <a:p>
            <a:pPr eaLnBrk="1" hangingPunct="1">
              <a:lnSpc>
                <a:spcPct val="90000"/>
              </a:lnSpc>
              <a:buClr>
                <a:srgbClr val="FF6600"/>
              </a:buClr>
              <a:buSzPct val="100000"/>
              <a:buFont typeface="Wingdings" pitchFamily="2" charset="2"/>
              <a:buChar char="Ø"/>
            </a:pPr>
            <a:endParaRPr lang="en-US" sz="2000" dirty="0" smtClean="0">
              <a:latin typeface="Gill Sans MT"/>
              <a:ea typeface="ＭＳ Ｐゴシック" pitchFamily="64" charset="-128"/>
              <a:cs typeface="Gill Sans MT"/>
            </a:endParaRPr>
          </a:p>
          <a:p>
            <a:pPr eaLnBrk="1" hangingPunct="1">
              <a:lnSpc>
                <a:spcPct val="90000"/>
              </a:lnSpc>
              <a:buClr>
                <a:srgbClr val="FF6600"/>
              </a:buClr>
              <a:buSzPct val="100000"/>
              <a:buFont typeface="Wingdings" pitchFamily="2" charset="2"/>
              <a:buChar char="Ø"/>
            </a:pPr>
            <a:r>
              <a:rPr lang="en-US" sz="2000" dirty="0" smtClean="0">
                <a:latin typeface="Gill Sans MT"/>
                <a:ea typeface="ＭＳ Ｐゴシック" pitchFamily="64" charset="-128"/>
                <a:cs typeface="Gill Sans MT"/>
              </a:rPr>
              <a:t>Many teacher candidates are unprepared to effectively teach culturally diverse students, communicate with their families, and thrive in diverse communities.</a:t>
            </a:r>
          </a:p>
          <a:p>
            <a:pPr eaLnBrk="1" hangingPunct="1">
              <a:lnSpc>
                <a:spcPct val="90000"/>
              </a:lnSpc>
              <a:buClr>
                <a:srgbClr val="FF6600"/>
              </a:buClr>
              <a:buSzPct val="100000"/>
              <a:buFont typeface="Wingdings" pitchFamily="2" charset="2"/>
              <a:buChar char="Ø"/>
            </a:pPr>
            <a:endParaRPr lang="en-US" sz="2000" dirty="0" smtClean="0">
              <a:latin typeface="Gill Sans MT"/>
              <a:ea typeface="ＭＳ Ｐゴシック" pitchFamily="64" charset="-128"/>
              <a:cs typeface="Gill Sans MT"/>
            </a:endParaRPr>
          </a:p>
          <a:p>
            <a:pPr eaLnBrk="1" hangingPunct="1">
              <a:lnSpc>
                <a:spcPct val="90000"/>
              </a:lnSpc>
              <a:buClr>
                <a:srgbClr val="FF6600"/>
              </a:buClr>
              <a:buSzPct val="100000"/>
              <a:buFont typeface="Wingdings" pitchFamily="2" charset="2"/>
              <a:buChar char="Ø"/>
            </a:pPr>
            <a:r>
              <a:rPr lang="en-US" sz="2000" dirty="0" smtClean="0">
                <a:latin typeface="Gill Sans MT"/>
                <a:ea typeface="ＭＳ Ｐゴシック" pitchFamily="64" charset="-128"/>
                <a:cs typeface="Gill Sans MT"/>
              </a:rPr>
              <a:t>Teacher education programs must become culturally responsive to </a:t>
            </a:r>
            <a:r>
              <a:rPr lang="en-US" sz="2000" dirty="0" err="1" smtClean="0">
                <a:latin typeface="Gill Sans MT"/>
                <a:ea typeface="ＭＳ Ｐゴシック" pitchFamily="64" charset="-128"/>
                <a:cs typeface="Gill Sans MT"/>
              </a:rPr>
              <a:t>preservice</a:t>
            </a:r>
            <a:r>
              <a:rPr lang="en-US" sz="2000" dirty="0" smtClean="0">
                <a:latin typeface="Gill Sans MT"/>
                <a:ea typeface="ＭＳ Ｐゴシック" pitchFamily="64" charset="-128"/>
                <a:cs typeface="Gill Sans MT"/>
              </a:rPr>
              <a:t> teachers (Trent, Kea, &amp; Oh, 2008). </a:t>
            </a:r>
          </a:p>
          <a:p>
            <a:pPr eaLnBrk="1" hangingPunct="1">
              <a:lnSpc>
                <a:spcPct val="90000"/>
              </a:lnSpc>
              <a:buClr>
                <a:srgbClr val="FF6600"/>
              </a:buClr>
              <a:buSzPct val="100000"/>
              <a:buFont typeface="Wingdings" pitchFamily="2" charset="2"/>
              <a:buChar char="Ø"/>
            </a:pPr>
            <a:endParaRPr lang="en-US" sz="2000" b="1" dirty="0" smtClean="0">
              <a:latin typeface="Gill Sans MT"/>
              <a:ea typeface="ＭＳ Ｐゴシック" pitchFamily="64" charset="-128"/>
              <a:cs typeface="Gill Sans MT"/>
            </a:endParaRPr>
          </a:p>
          <a:p>
            <a:pPr eaLnBrk="1" hangingPunct="1">
              <a:lnSpc>
                <a:spcPct val="90000"/>
              </a:lnSpc>
              <a:buClr>
                <a:srgbClr val="FF6600"/>
              </a:buClr>
              <a:buSzPct val="100000"/>
              <a:buFont typeface="Wingdings" pitchFamily="2" charset="2"/>
              <a:buChar char="Ø"/>
            </a:pPr>
            <a:r>
              <a:rPr lang="en-US" sz="2000" dirty="0" smtClean="0">
                <a:latin typeface="Gill Sans MT"/>
                <a:ea typeface="ＭＳ Ｐゴシック" pitchFamily="64" charset="-128"/>
                <a:cs typeface="Gill Sans MT"/>
              </a:rPr>
              <a:t> Pedagogical approaches should be examined and re-conceptualized in terms of curricula, course content, evaluations, relationships and other aspects that take in consideration multiple and diverse perspectives to successfully prepare </a:t>
            </a:r>
            <a:r>
              <a:rPr lang="en-US" sz="2000" dirty="0" err="1" smtClean="0">
                <a:latin typeface="Gill Sans MT"/>
                <a:ea typeface="ＭＳ Ｐゴシック" pitchFamily="64" charset="-128"/>
                <a:cs typeface="Gill Sans MT"/>
              </a:rPr>
              <a:t>preservice</a:t>
            </a:r>
            <a:r>
              <a:rPr lang="en-US" sz="2000" dirty="0" smtClean="0">
                <a:latin typeface="Gill Sans MT"/>
                <a:ea typeface="ＭＳ Ｐゴシック" pitchFamily="64" charset="-128"/>
                <a:cs typeface="Gill Sans MT"/>
              </a:rPr>
              <a:t> teachers (</a:t>
            </a:r>
            <a:r>
              <a:rPr lang="en-US" sz="2000" dirty="0" err="1" smtClean="0">
                <a:latin typeface="Gill Sans MT"/>
                <a:ea typeface="ＭＳ Ｐゴシック" pitchFamily="64" charset="-128"/>
                <a:cs typeface="Gill Sans MT"/>
              </a:rPr>
              <a:t>Ambe</a:t>
            </a:r>
            <a:r>
              <a:rPr lang="en-US" sz="2000" dirty="0" smtClean="0">
                <a:latin typeface="Gill Sans MT"/>
                <a:ea typeface="ＭＳ Ｐゴシック" pitchFamily="64" charset="-128"/>
                <a:cs typeface="Gill Sans MT"/>
              </a:rPr>
              <a:t>, 2006).</a:t>
            </a:r>
          </a:p>
        </p:txBody>
      </p:sp>
    </p:spTree>
    <p:extLst>
      <p:ext uri="{BB962C8B-B14F-4D97-AF65-F5344CB8AC3E}">
        <p14:creationId xmlns:p14="http://schemas.microsoft.com/office/powerpoint/2010/main" val="35253370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cs typeface="Gill Sans MT"/>
              </a:rPr>
              <a:t>DIVERSITY INFUSION: </a:t>
            </a:r>
            <a:r>
              <a:rPr lang="en-US" sz="3600" b="1" dirty="0">
                <a:solidFill>
                  <a:srgbClr val="FF0000"/>
                </a:solidFill>
                <a:cs typeface="Gill Sans MT"/>
              </a:rPr>
              <a:t>FROM </a:t>
            </a:r>
            <a:r>
              <a:rPr lang="en-US" sz="3600" b="1" dirty="0">
                <a:solidFill>
                  <a:schemeClr val="accent2"/>
                </a:solidFill>
                <a:cs typeface="Gill Sans MT"/>
              </a:rPr>
              <a:t>COURSEWORK TO </a:t>
            </a:r>
            <a:r>
              <a:rPr lang="en-US" sz="3600" b="1" dirty="0" smtClean="0">
                <a:solidFill>
                  <a:schemeClr val="accent2"/>
                </a:solidFill>
                <a:cs typeface="Gill Sans MT"/>
              </a:rPr>
              <a:t>CLASSROOM</a:t>
            </a:r>
            <a:endParaRPr lang="en-US" sz="3600" b="1" dirty="0"/>
          </a:p>
        </p:txBody>
      </p:sp>
      <p:pic>
        <p:nvPicPr>
          <p:cNvPr id="20482" name="Picture 2" descr="Photo of Dr. Cathy Kea and Elementary Students " title="Photo"/>
          <p:cNvPicPr>
            <a:picLocks noChangeAspect="1"/>
          </p:cNvPicPr>
          <p:nvPr/>
        </p:nvPicPr>
        <p:blipFill rotWithShape="1">
          <a:blip r:embed="rId3" cstate="print">
            <a:extLst>
              <a:ext uri="{28A0092B-C50C-407E-A947-70E740481C1C}">
                <a14:useLocalDpi xmlns:a14="http://schemas.microsoft.com/office/drawing/2010/main" val="0"/>
              </a:ext>
            </a:extLst>
          </a:blip>
          <a:srcRect l="3560" t="4453" r="13933" b="13433"/>
          <a:stretch/>
        </p:blipFill>
        <p:spPr bwMode="auto">
          <a:xfrm rot="21090387">
            <a:off x="2926153" y="1741286"/>
            <a:ext cx="3254375" cy="486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168932"/>
      </p:ext>
    </p:extLst>
  </p:cSld>
  <p:clrMapOvr>
    <a:masterClrMapping/>
  </p:clrMapOvr>
  <p:transition spd="slow"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0"/>
            <a:ext cx="7772400" cy="1362075"/>
          </a:xfrm>
          <a:effectLst/>
        </p:spPr>
        <p:txBody>
          <a:bodyPr/>
          <a:lstStyle/>
          <a:p>
            <a:pPr eaLnBrk="1" fontAlgn="auto" hangingPunct="1">
              <a:spcAft>
                <a:spcPts val="0"/>
              </a:spcAft>
              <a:defRPr/>
            </a:pPr>
            <a:r>
              <a:rPr lang="en-US" dirty="0" smtClean="0">
                <a:solidFill>
                  <a:srgbClr val="666699"/>
                </a:solidFill>
                <a:effectLst/>
                <a:latin typeface="Gill Sans MT"/>
                <a:ea typeface="+mj-ea"/>
                <a:cs typeface="Gill Sans MT"/>
              </a:rPr>
              <a:t>METHO</a:t>
            </a:r>
            <a:r>
              <a:rPr lang="en-US" dirty="0" smtClean="0">
                <a:solidFill>
                  <a:srgbClr val="FF0000"/>
                </a:solidFill>
                <a:effectLst/>
                <a:latin typeface="Gill Sans MT"/>
                <a:ea typeface="+mj-ea"/>
                <a:cs typeface="Gill Sans MT"/>
              </a:rPr>
              <a:t>DOLOGY</a:t>
            </a:r>
            <a:endParaRPr dirty="0">
              <a:solidFill>
                <a:srgbClr val="FF0000"/>
              </a:solidFill>
              <a:effectLst/>
              <a:latin typeface="Gill Sans MT"/>
              <a:ea typeface="+mj-ea"/>
              <a:cs typeface="Gill Sans MT"/>
            </a:endParaRPr>
          </a:p>
        </p:txBody>
      </p:sp>
      <p:pic>
        <p:nvPicPr>
          <p:cNvPr id="147458" name="Picture 2" descr="1. Design and Delivery of Culturally Responsive Lesson Plan Inclusive of Working with Diverse Familites&#10;2. Lesson Design Effectiveness&#10;3. Diversity Infusion&#10;4. Home Learning&#10;5. Lesson Delivery &#10;" title="Methodology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88975"/>
            <a:ext cx="58642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57015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p:txBody>
          <a:bodyPr anchor="ctr"/>
          <a:lstStyle/>
          <a:p>
            <a:pPr eaLnBrk="1" hangingPunct="1">
              <a:defRPr/>
            </a:pPr>
            <a:r>
              <a:rPr lang="en-US" b="1" dirty="0" smtClean="0">
                <a:solidFill>
                  <a:srgbClr val="666699"/>
                </a:solidFill>
                <a:latin typeface="Gill Sans MT"/>
                <a:ea typeface="ＭＳ Ｐゴシック" charset="-128"/>
                <a:cs typeface="Gill Sans MT"/>
              </a:rPr>
              <a:t>REVIEW</a:t>
            </a:r>
            <a:r>
              <a:rPr lang="en-US" b="1" dirty="0" smtClean="0">
                <a:latin typeface="Gill Sans MT"/>
                <a:ea typeface="ＭＳ Ｐゴシック" charset="-128"/>
                <a:cs typeface="Gill Sans MT"/>
              </a:rPr>
              <a:t> </a:t>
            </a:r>
            <a:r>
              <a:rPr lang="en-US" b="1" dirty="0" smtClean="0">
                <a:solidFill>
                  <a:srgbClr val="FF0000"/>
                </a:solidFill>
                <a:latin typeface="Gill Sans MT"/>
                <a:ea typeface="ＭＳ Ｐゴシック" charset="-128"/>
                <a:cs typeface="Gill Sans MT"/>
              </a:rPr>
              <a:t>OF</a:t>
            </a:r>
            <a:r>
              <a:rPr lang="en-US" b="1" dirty="0" smtClean="0">
                <a:solidFill>
                  <a:schemeClr val="tx2"/>
                </a:solidFill>
                <a:latin typeface="Gill Sans MT"/>
                <a:ea typeface="ＭＳ Ｐゴシック" charset="-128"/>
                <a:cs typeface="Gill Sans MT"/>
              </a:rPr>
              <a:t> </a:t>
            </a:r>
            <a:r>
              <a:rPr lang="en-US" b="1" dirty="0" smtClean="0">
                <a:solidFill>
                  <a:srgbClr val="666699"/>
                </a:solidFill>
                <a:latin typeface="Gill Sans MT"/>
                <a:ea typeface="ＭＳ Ｐゴシック" charset="-128"/>
                <a:cs typeface="Gill Sans MT"/>
              </a:rPr>
              <a:t>LITERATURE</a:t>
            </a:r>
            <a:r>
              <a:rPr lang="en-US" b="1" dirty="0" smtClean="0">
                <a:solidFill>
                  <a:schemeClr val="accent1"/>
                </a:solidFill>
                <a:latin typeface="Gill Sans MT"/>
                <a:ea typeface="ＭＳ Ｐゴシック" charset="-128"/>
                <a:cs typeface="Gill Sans MT"/>
              </a:rPr>
              <a:t> </a:t>
            </a:r>
          </a:p>
        </p:txBody>
      </p:sp>
      <p:sp>
        <p:nvSpPr>
          <p:cNvPr id="21507" name="Content Placeholder 4"/>
          <p:cNvSpPr>
            <a:spLocks noGrp="1"/>
          </p:cNvSpPr>
          <p:nvPr>
            <p:ph sz="quarter" idx="4294967295"/>
          </p:nvPr>
        </p:nvSpPr>
        <p:spPr>
          <a:xfrm>
            <a:off x="533401" y="1609725"/>
            <a:ext cx="8153400" cy="5105400"/>
          </a:xfrm>
        </p:spPr>
        <p:txBody>
          <a:bodyPr anchor="ctr"/>
          <a:lstStyle/>
          <a:p>
            <a:pPr marL="342900" lvl="1" indent="-342900" eaLnBrk="1" hangingPunct="1">
              <a:spcBef>
                <a:spcPct val="0"/>
              </a:spcBef>
              <a:buClr>
                <a:schemeClr val="accent5">
                  <a:lumMod val="75000"/>
                </a:schemeClr>
              </a:buClr>
              <a:buSzPct val="100000"/>
              <a:buFont typeface="Wingdings" charset="0"/>
              <a:buChar char="Ø"/>
            </a:pPr>
            <a:r>
              <a:rPr lang="en-US" sz="2200" b="1" dirty="0">
                <a:latin typeface="Gill Sans MT"/>
                <a:cs typeface="Gill Sans MT"/>
              </a:rPr>
              <a:t>Yield - 4 Empirical studies &amp; 3 dissertations</a:t>
            </a:r>
            <a:r>
              <a:rPr lang="en-US" sz="2200" dirty="0">
                <a:latin typeface="Gill Sans MT"/>
                <a:cs typeface="Gill Sans MT"/>
              </a:rPr>
              <a:t>: </a:t>
            </a:r>
          </a:p>
          <a:p>
            <a:pPr marL="342900" lvl="1" indent="-342900" eaLnBrk="1" hangingPunct="1">
              <a:spcBef>
                <a:spcPct val="0"/>
              </a:spcBef>
              <a:buClr>
                <a:schemeClr val="accent5">
                  <a:lumMod val="75000"/>
                </a:schemeClr>
              </a:buClr>
              <a:buSzPct val="100000"/>
              <a:buFont typeface="Wingdings" charset="0"/>
              <a:buNone/>
            </a:pPr>
            <a:endParaRPr lang="en-US" sz="2200" dirty="0">
              <a:latin typeface="Gill Sans MT"/>
              <a:cs typeface="Gill Sans MT"/>
            </a:endParaRPr>
          </a:p>
          <a:p>
            <a:pPr marL="815975" lvl="2" indent="-354013" eaLnBrk="1" hangingPunct="1">
              <a:spcBef>
                <a:spcPct val="0"/>
              </a:spcBef>
              <a:buClr>
                <a:schemeClr val="accent2"/>
              </a:buClr>
              <a:buSzPct val="85000"/>
              <a:buFont typeface="Wingdings" charset="2"/>
              <a:buChar char="v"/>
            </a:pPr>
            <a:r>
              <a:rPr lang="en-US" sz="2200" dirty="0">
                <a:latin typeface="Gill Sans MT"/>
                <a:cs typeface="Gill Sans MT"/>
              </a:rPr>
              <a:t>Ambrosio, </a:t>
            </a:r>
            <a:r>
              <a:rPr lang="en-US" sz="2200" dirty="0" smtClean="0">
                <a:latin typeface="Gill Sans MT"/>
                <a:cs typeface="Gill Sans MT"/>
              </a:rPr>
              <a:t>Seguin, Hogan, </a:t>
            </a:r>
            <a:r>
              <a:rPr lang="en-US" sz="2200" dirty="0">
                <a:latin typeface="Gill Sans MT"/>
                <a:cs typeface="Gill Sans MT"/>
              </a:rPr>
              <a:t>&amp; </a:t>
            </a:r>
            <a:r>
              <a:rPr lang="en-US" sz="2200" dirty="0" smtClean="0">
                <a:latin typeface="Gill Sans MT"/>
                <a:cs typeface="Gill Sans MT"/>
              </a:rPr>
              <a:t>Miller (</a:t>
            </a:r>
            <a:r>
              <a:rPr lang="en-US" sz="2200" dirty="0">
                <a:latin typeface="Gill Sans MT"/>
                <a:cs typeface="Gill Sans MT"/>
              </a:rPr>
              <a:t>2001)</a:t>
            </a:r>
          </a:p>
          <a:p>
            <a:pPr marL="815975" lvl="2" indent="-354013" eaLnBrk="1" hangingPunct="1">
              <a:spcBef>
                <a:spcPct val="0"/>
              </a:spcBef>
              <a:buClr>
                <a:schemeClr val="accent2"/>
              </a:buClr>
              <a:buSzPct val="85000"/>
              <a:buFont typeface="Wingdings" charset="2"/>
              <a:buChar char="v"/>
            </a:pPr>
            <a:r>
              <a:rPr lang="en-US" sz="2200" dirty="0" smtClean="0">
                <a:latin typeface="Gill Sans MT"/>
                <a:cs typeface="Gill Sans MT"/>
              </a:rPr>
              <a:t>Huang </a:t>
            </a:r>
            <a:r>
              <a:rPr lang="en-US" sz="2200" dirty="0">
                <a:latin typeface="Gill Sans MT"/>
                <a:cs typeface="Gill Sans MT"/>
              </a:rPr>
              <a:t>(2002)</a:t>
            </a:r>
          </a:p>
          <a:p>
            <a:pPr marL="815975" lvl="2" indent="-354013" eaLnBrk="1" hangingPunct="1">
              <a:spcBef>
                <a:spcPct val="0"/>
              </a:spcBef>
              <a:buClr>
                <a:schemeClr val="accent2"/>
              </a:buClr>
              <a:buSzPct val="85000"/>
              <a:buFont typeface="Wingdings" charset="2"/>
              <a:buChar char="v"/>
            </a:pPr>
            <a:r>
              <a:rPr lang="en-US" sz="2200" dirty="0" smtClean="0">
                <a:latin typeface="Gill Sans MT"/>
                <a:cs typeface="Gill Sans MT"/>
              </a:rPr>
              <a:t>Jones </a:t>
            </a:r>
            <a:r>
              <a:rPr lang="en-US" sz="2200" dirty="0">
                <a:latin typeface="Gill Sans MT"/>
                <a:cs typeface="Gill Sans MT"/>
              </a:rPr>
              <a:t>(2008)</a:t>
            </a:r>
          </a:p>
          <a:p>
            <a:pPr marL="815975" lvl="2" indent="-354013" eaLnBrk="1" hangingPunct="1">
              <a:spcBef>
                <a:spcPct val="0"/>
              </a:spcBef>
              <a:buClr>
                <a:schemeClr val="accent2"/>
              </a:buClr>
              <a:buSzPct val="85000"/>
              <a:buFont typeface="Wingdings" charset="2"/>
              <a:buChar char="v"/>
            </a:pPr>
            <a:r>
              <a:rPr lang="en-US" sz="2200" dirty="0">
                <a:latin typeface="Gill Sans MT"/>
                <a:cs typeface="Gill Sans MT"/>
              </a:rPr>
              <a:t>Salsbury(2008)</a:t>
            </a:r>
          </a:p>
          <a:p>
            <a:pPr marL="815975" lvl="2" indent="-354013" eaLnBrk="1" hangingPunct="1">
              <a:spcBef>
                <a:spcPct val="0"/>
              </a:spcBef>
              <a:buClr>
                <a:schemeClr val="accent2"/>
              </a:buClr>
              <a:buSzPct val="85000"/>
              <a:buFont typeface="Wingdings" charset="2"/>
              <a:buChar char="v"/>
            </a:pPr>
            <a:r>
              <a:rPr lang="en-US" sz="2200" dirty="0" err="1" smtClean="0">
                <a:latin typeface="Gill Sans MT"/>
                <a:cs typeface="Gill Sans MT"/>
              </a:rPr>
              <a:t>Garii</a:t>
            </a:r>
            <a:r>
              <a:rPr lang="en-US" sz="2200" dirty="0" smtClean="0">
                <a:latin typeface="Gill Sans MT"/>
                <a:cs typeface="Gill Sans MT"/>
              </a:rPr>
              <a:t> </a:t>
            </a:r>
            <a:r>
              <a:rPr lang="en-US" sz="2200" dirty="0">
                <a:latin typeface="Gill Sans MT"/>
                <a:cs typeface="Gill Sans MT"/>
              </a:rPr>
              <a:t>&amp; Rule(2009)</a:t>
            </a:r>
          </a:p>
          <a:p>
            <a:pPr marL="815975" lvl="2" indent="-354013" eaLnBrk="1" hangingPunct="1">
              <a:spcBef>
                <a:spcPct val="0"/>
              </a:spcBef>
              <a:buClr>
                <a:schemeClr val="accent2"/>
              </a:buClr>
              <a:buSzPct val="85000"/>
              <a:buFont typeface="Wingdings" charset="2"/>
              <a:buChar char="v"/>
            </a:pPr>
            <a:r>
              <a:rPr lang="en-US" sz="2200" dirty="0">
                <a:latin typeface="Gill Sans MT"/>
                <a:cs typeface="Gill Sans MT"/>
              </a:rPr>
              <a:t>Udokwu(2009)</a:t>
            </a:r>
          </a:p>
          <a:p>
            <a:pPr marL="815975" lvl="2" indent="-354013" eaLnBrk="1" hangingPunct="1">
              <a:spcBef>
                <a:spcPct val="0"/>
              </a:spcBef>
              <a:buClr>
                <a:schemeClr val="accent2"/>
              </a:buClr>
              <a:buSzPct val="85000"/>
              <a:buFont typeface="Wingdings" charset="2"/>
              <a:buChar char="v"/>
            </a:pPr>
            <a:r>
              <a:rPr lang="en-US" sz="2200" dirty="0">
                <a:latin typeface="Gill Sans MT"/>
                <a:cs typeface="Gill Sans MT"/>
              </a:rPr>
              <a:t>Dover(2010)</a:t>
            </a:r>
          </a:p>
          <a:p>
            <a:pPr lvl="2" eaLnBrk="1" hangingPunct="1">
              <a:spcBef>
                <a:spcPct val="0"/>
              </a:spcBef>
              <a:buClr>
                <a:schemeClr val="accent5">
                  <a:lumMod val="75000"/>
                </a:schemeClr>
              </a:buClr>
              <a:buFont typeface="Wingdings" charset="0"/>
              <a:buChar char="Ø"/>
            </a:pPr>
            <a:endParaRPr lang="en-US" sz="2200" b="1" dirty="0">
              <a:latin typeface="Gill Sans MT"/>
              <a:cs typeface="Gill Sans MT"/>
            </a:endParaRPr>
          </a:p>
          <a:p>
            <a:pPr marL="342900" lvl="2" indent="-342900" eaLnBrk="1" hangingPunct="1">
              <a:spcBef>
                <a:spcPct val="0"/>
              </a:spcBef>
              <a:buClr>
                <a:schemeClr val="accent5">
                  <a:lumMod val="75000"/>
                </a:schemeClr>
              </a:buClr>
              <a:buSzPct val="100000"/>
              <a:buFont typeface="Wingdings" charset="0"/>
              <a:buChar char="Ø"/>
            </a:pPr>
            <a:r>
              <a:rPr lang="en-US" sz="2200" b="1" dirty="0">
                <a:latin typeface="Gill Sans MT"/>
                <a:cs typeface="Gill Sans MT"/>
              </a:rPr>
              <a:t>Search terms included: </a:t>
            </a:r>
            <a:r>
              <a:rPr lang="ja-JP" altLang="en-US" sz="2200" dirty="0">
                <a:latin typeface="Gill Sans MT"/>
                <a:cs typeface="Gill Sans MT"/>
              </a:rPr>
              <a:t>“</a:t>
            </a:r>
            <a:r>
              <a:rPr lang="en-US" altLang="ja-JP" sz="2200" dirty="0">
                <a:latin typeface="Gill Sans MT"/>
                <a:cs typeface="Gill Sans MT"/>
              </a:rPr>
              <a:t>culturally responsive, diversity, multicultural, cultural competence</a:t>
            </a:r>
            <a:r>
              <a:rPr lang="ja-JP" altLang="en-US" sz="2200" dirty="0">
                <a:latin typeface="Gill Sans MT"/>
                <a:cs typeface="Gill Sans MT"/>
              </a:rPr>
              <a:t>”</a:t>
            </a:r>
            <a:r>
              <a:rPr lang="en-US" altLang="ja-JP" sz="2200" dirty="0">
                <a:latin typeface="Gill Sans MT"/>
                <a:cs typeface="Gill Sans MT"/>
              </a:rPr>
              <a:t> in combination with the terms</a:t>
            </a:r>
            <a:r>
              <a:rPr lang="ja-JP" altLang="en-US" sz="2200" dirty="0">
                <a:latin typeface="Gill Sans MT"/>
                <a:cs typeface="Gill Sans MT"/>
              </a:rPr>
              <a:t>”</a:t>
            </a:r>
            <a:r>
              <a:rPr lang="en-US" altLang="ja-JP" sz="2200" dirty="0">
                <a:latin typeface="Gill Sans MT"/>
                <a:cs typeface="Gill Sans MT"/>
              </a:rPr>
              <a:t> lesson and curriculum design.</a:t>
            </a:r>
            <a:r>
              <a:rPr lang="ja-JP" altLang="en-US" sz="2200" dirty="0">
                <a:latin typeface="Gill Sans MT"/>
                <a:cs typeface="Gill Sans MT"/>
              </a:rPr>
              <a:t>”</a:t>
            </a:r>
            <a:endParaRPr lang="en-US" sz="2200" dirty="0">
              <a:latin typeface="Gill Sans MT"/>
              <a:cs typeface="Gill Sans MT"/>
            </a:endParaRPr>
          </a:p>
        </p:txBody>
      </p:sp>
    </p:spTree>
    <p:extLst>
      <p:ext uri="{BB962C8B-B14F-4D97-AF65-F5344CB8AC3E}">
        <p14:creationId xmlns:p14="http://schemas.microsoft.com/office/powerpoint/2010/main" val="117285138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7813"/>
            <a:ext cx="8229600" cy="1139825"/>
          </a:xfrm>
        </p:spPr>
        <p:txBody>
          <a:bodyPr anchor="ctr"/>
          <a:lstStyle/>
          <a:p>
            <a:pPr eaLnBrk="1" fontAlgn="auto" hangingPunct="1">
              <a:spcAft>
                <a:spcPts val="0"/>
              </a:spcAft>
              <a:defRPr/>
            </a:pPr>
            <a:r>
              <a:rPr lang="en-US" b="1" dirty="0" smtClean="0">
                <a:solidFill>
                  <a:srgbClr val="666699"/>
                </a:solidFill>
                <a:latin typeface="Gill Sans MT"/>
                <a:ea typeface="+mj-ea"/>
                <a:cs typeface="Gill Sans MT"/>
              </a:rPr>
              <a:t>TABLE </a:t>
            </a:r>
            <a:r>
              <a:rPr lang="en-US" b="1" dirty="0" smtClean="0">
                <a:solidFill>
                  <a:srgbClr val="FF0000"/>
                </a:solidFill>
                <a:latin typeface="Gill Sans MT"/>
                <a:ea typeface="+mj-ea"/>
                <a:cs typeface="Gill Sans MT"/>
              </a:rPr>
              <a:t>OF</a:t>
            </a:r>
            <a:r>
              <a:rPr lang="en-US" b="1" dirty="0" smtClean="0">
                <a:solidFill>
                  <a:srgbClr val="666699"/>
                </a:solidFill>
                <a:latin typeface="Gill Sans MT"/>
                <a:ea typeface="+mj-ea"/>
                <a:cs typeface="Gill Sans MT"/>
              </a:rPr>
              <a:t> STUDIES</a:t>
            </a:r>
            <a:endParaRPr lang="en-US" b="1" dirty="0">
              <a:solidFill>
                <a:srgbClr val="FF0000"/>
              </a:solidFill>
              <a:latin typeface="Gill Sans MT"/>
              <a:ea typeface="+mj-ea"/>
              <a:cs typeface="Gill Sans MT"/>
            </a:endParaRPr>
          </a:p>
        </p:txBody>
      </p:sp>
      <p:graphicFrame>
        <p:nvGraphicFramePr>
          <p:cNvPr id="2" name="Table 1" descr="1. Ambrosio, Seguin &amp; Hogan( 2001). Authors investigated the extent to which students successfully designed and evaluated lesson plans with an emplasis on cultural diversity. &#10;2. Dover (2010). Study explored how Secondary English Language Arts teachers conceptualized and taught for social justice.&#10;3. Garii &amp; Rule (2009). Analyzed the lesson plans of 26 teacher candidates for academic and social justice content.&#10;4. Huang (2002). Analyzed the multicultural lesson plans of teacher candidates according to banks' approaches to curriculum reform and Bennett;s goals of multicultural lessons." title="Table 2 of Studies"/>
          <p:cNvGraphicFramePr>
            <a:graphicFrameLocks noGrp="1"/>
          </p:cNvGraphicFramePr>
          <p:nvPr>
            <p:extLst>
              <p:ext uri="{D42A27DB-BD31-4B8C-83A1-F6EECF244321}">
                <p14:modId xmlns:p14="http://schemas.microsoft.com/office/powerpoint/2010/main" val="1783969653"/>
              </p:ext>
            </p:extLst>
          </p:nvPr>
        </p:nvGraphicFramePr>
        <p:xfrm>
          <a:off x="609600" y="1822056"/>
          <a:ext cx="8153400" cy="4578743"/>
        </p:xfrm>
        <a:graphic>
          <a:graphicData uri="http://schemas.openxmlformats.org/drawingml/2006/table">
            <a:tbl>
              <a:tblPr firstRow="1" bandRow="1">
                <a:tableStyleId>{5C22544A-7EE6-4342-B048-85BDC9FD1C3A}</a:tableStyleId>
              </a:tblPr>
              <a:tblGrid>
                <a:gridCol w="2277075"/>
                <a:gridCol w="5876325"/>
              </a:tblGrid>
              <a:tr h="330002">
                <a:tc>
                  <a:txBody>
                    <a:bodyPr/>
                    <a:lstStyle/>
                    <a:p>
                      <a:pPr marL="0" marR="0">
                        <a:lnSpc>
                          <a:spcPct val="100000"/>
                        </a:lnSpc>
                        <a:spcBef>
                          <a:spcPts val="0"/>
                        </a:spcBef>
                        <a:spcAft>
                          <a:spcPts val="0"/>
                        </a:spcAft>
                      </a:pPr>
                      <a:r>
                        <a:rPr lang="en-US" sz="1100" dirty="0">
                          <a:effectLst/>
                          <a:latin typeface="Gill Sans MT"/>
                          <a:ea typeface="Calibri"/>
                          <a:cs typeface="Gill Sans MT"/>
                        </a:rPr>
                        <a:t>Study</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dirty="0">
                          <a:effectLst/>
                          <a:latin typeface="Gill Sans MT"/>
                          <a:ea typeface="Calibri"/>
                          <a:cs typeface="Gill Sans MT"/>
                        </a:rPr>
                        <a:t>Findings</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98218">
                <a:tc>
                  <a:txBody>
                    <a:bodyPr/>
                    <a:lstStyle/>
                    <a:p>
                      <a:pPr marL="0" marR="0">
                        <a:lnSpc>
                          <a:spcPct val="100000"/>
                        </a:lnSpc>
                        <a:spcBef>
                          <a:spcPts val="0"/>
                        </a:spcBef>
                        <a:spcAft>
                          <a:spcPts val="0"/>
                        </a:spcAft>
                      </a:pPr>
                      <a:r>
                        <a:rPr lang="en-US" sz="1100" dirty="0">
                          <a:effectLst/>
                          <a:latin typeface="Gill Sans MT"/>
                          <a:ea typeface="Calibri"/>
                          <a:cs typeface="Gill Sans MT"/>
                        </a:rPr>
                        <a:t>Ambrosio, Seguin, &amp; Hogan  (2001)</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dirty="0">
                          <a:effectLst/>
                          <a:latin typeface="Gill Sans MT"/>
                          <a:ea typeface="Calibri"/>
                          <a:cs typeface="Gill Sans MT"/>
                        </a:rPr>
                        <a:t>Authors investigated the extent to which students successfully designed and evaluated lesson plans with an emphasis on cultural diversity. They found that approximately half of students demonstrated at least minimal skills in creating an effective plan. </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50577">
                <a:tc>
                  <a:txBody>
                    <a:bodyPr/>
                    <a:lstStyle/>
                    <a:p>
                      <a:pPr marL="0" marR="0">
                        <a:lnSpc>
                          <a:spcPct val="100000"/>
                        </a:lnSpc>
                        <a:spcBef>
                          <a:spcPts val="0"/>
                        </a:spcBef>
                        <a:spcAft>
                          <a:spcPts val="0"/>
                        </a:spcAft>
                      </a:pPr>
                      <a:r>
                        <a:rPr lang="en-US" sz="1100" dirty="0">
                          <a:effectLst/>
                          <a:latin typeface="Gill Sans MT"/>
                          <a:ea typeface="Calibri"/>
                          <a:cs typeface="Gill Sans MT"/>
                        </a:rPr>
                        <a:t>Dover (2010)</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dirty="0">
                          <a:effectLst/>
                          <a:latin typeface="Gill Sans MT"/>
                          <a:ea typeface="Calibri"/>
                          <a:cs typeface="Gill Sans MT"/>
                        </a:rPr>
                        <a:t>This study explored how secondary English Language Arts teachers conceptualized and taught for social justice. Participants emphasized integration of content based and social justice oriented curricula. Three dimensions of teaching for social justice were identified by teachers: curriculum, pedagogy, and social action. </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49980">
                <a:tc>
                  <a:txBody>
                    <a:bodyPr/>
                    <a:lstStyle/>
                    <a:p>
                      <a:pPr marL="0" marR="0">
                        <a:lnSpc>
                          <a:spcPct val="100000"/>
                        </a:lnSpc>
                        <a:spcBef>
                          <a:spcPts val="0"/>
                        </a:spcBef>
                        <a:spcAft>
                          <a:spcPts val="0"/>
                        </a:spcAft>
                      </a:pPr>
                      <a:r>
                        <a:rPr lang="en-US" sz="1100" dirty="0">
                          <a:effectLst/>
                          <a:latin typeface="Gill Sans MT"/>
                          <a:ea typeface="Calibri"/>
                          <a:cs typeface="Gill Sans MT"/>
                        </a:rPr>
                        <a:t>Garii &amp; Rule (2009)</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dirty="0">
                          <a:effectLst/>
                          <a:latin typeface="Gill Sans MT"/>
                          <a:ea typeface="Calibri"/>
                          <a:cs typeface="Gill Sans MT"/>
                        </a:rPr>
                        <a:t>Garii and Rule analyzed the lesson plans of 26 teacher candidates for academic and social justice content. Almost 75% of lessons approached content through social justice lens, but less than 25% effectively introduced both academic and social justice content.  This suggests that teacher candidates need a deeper knowledge of content and modeling of how to integrate social justice and academic content. </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49966">
                <a:tc>
                  <a:txBody>
                    <a:bodyPr/>
                    <a:lstStyle/>
                    <a:p>
                      <a:pPr marL="0" marR="0">
                        <a:lnSpc>
                          <a:spcPct val="100000"/>
                        </a:lnSpc>
                        <a:spcBef>
                          <a:spcPts val="0"/>
                        </a:spcBef>
                        <a:spcAft>
                          <a:spcPts val="0"/>
                        </a:spcAft>
                      </a:pPr>
                      <a:r>
                        <a:rPr lang="en-US" sz="1100" dirty="0">
                          <a:effectLst/>
                          <a:latin typeface="Gill Sans MT"/>
                          <a:ea typeface="Calibri"/>
                          <a:cs typeface="Gill Sans MT"/>
                        </a:rPr>
                        <a:t>Huang (2002)</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dirty="0">
                          <a:effectLst/>
                          <a:latin typeface="Gill Sans MT"/>
                          <a:ea typeface="Calibri"/>
                          <a:cs typeface="Gill Sans MT"/>
                        </a:rPr>
                        <a:t>Huang analyzed the multicultural lesson plans of teacher candidates according to Banks’ approaches to curriculum reform and Bennett’s goals of multicultural lessons.  Approximately half of the plans applied Banks’ contribution and or additive approach, while less than one quarter applied the more desired transformation and social action approaches.  Almost all of the lessons’ goals related to strengthening cultural consciousness and developing multiple historical perspectives, while almost 75% of plans related to strengthen intercultural competence. Very few plans focused on combating discrimination and building social action skills.</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7813"/>
            <a:ext cx="8229600" cy="1139825"/>
          </a:xfrm>
        </p:spPr>
        <p:txBody>
          <a:bodyPr anchor="ctr"/>
          <a:lstStyle/>
          <a:p>
            <a:pPr eaLnBrk="1" fontAlgn="auto" hangingPunct="1">
              <a:spcAft>
                <a:spcPts val="0"/>
              </a:spcAft>
              <a:defRPr/>
            </a:pPr>
            <a:r>
              <a:rPr lang="en-US" b="1" dirty="0" smtClean="0">
                <a:solidFill>
                  <a:srgbClr val="666699"/>
                </a:solidFill>
                <a:latin typeface="Gill Sans MT"/>
                <a:ea typeface="+mj-ea"/>
                <a:cs typeface="Gill Sans MT"/>
              </a:rPr>
              <a:t>TABLE </a:t>
            </a:r>
            <a:r>
              <a:rPr lang="en-US" b="1" dirty="0" smtClean="0">
                <a:solidFill>
                  <a:srgbClr val="FF0000"/>
                </a:solidFill>
                <a:latin typeface="Gill Sans MT"/>
                <a:ea typeface="+mj-ea"/>
                <a:cs typeface="Gill Sans MT"/>
              </a:rPr>
              <a:t>OF</a:t>
            </a:r>
            <a:r>
              <a:rPr lang="en-US" b="1" dirty="0" smtClean="0">
                <a:solidFill>
                  <a:srgbClr val="666699"/>
                </a:solidFill>
                <a:latin typeface="Gill Sans MT"/>
                <a:ea typeface="+mj-ea"/>
                <a:cs typeface="Gill Sans MT"/>
              </a:rPr>
              <a:t> STUDIES </a:t>
            </a:r>
            <a:r>
              <a:rPr lang="en-US" sz="2000" b="1" dirty="0" smtClean="0">
                <a:solidFill>
                  <a:srgbClr val="666699"/>
                </a:solidFill>
                <a:latin typeface="Gill Sans MT"/>
                <a:ea typeface="+mj-ea"/>
                <a:cs typeface="Gill Sans MT"/>
              </a:rPr>
              <a:t>(continued)</a:t>
            </a:r>
            <a:endParaRPr lang="en-US" b="1" dirty="0">
              <a:solidFill>
                <a:srgbClr val="FF0000"/>
              </a:solidFill>
              <a:latin typeface="Gill Sans MT"/>
              <a:ea typeface="+mj-ea"/>
              <a:cs typeface="Gill Sans MT"/>
            </a:endParaRPr>
          </a:p>
        </p:txBody>
      </p:sp>
      <p:graphicFrame>
        <p:nvGraphicFramePr>
          <p:cNvPr id="3" name="Table 2" descr="Jones (2008): participantion in multicultural training significantly increased multicultural content&#10;&#10;Salisbury (2008): investigated the effectiveness of mnemonic stratgy linking children's literature and cultural elements in helping 36 preservice teachers.&#10;&#10;Udokwu (2009): investigated the cultural responsiveness of pedagogical practices of 12 urban middle school science teachers- over two thirds of teachers and students reported use of culturally responsive pedagogical practices, while less than half of theachers were observed using these practices. &#10;&#10;&#10;&#10;" title="Authors of Studies"/>
          <p:cNvGraphicFramePr>
            <a:graphicFrameLocks noGrp="1"/>
          </p:cNvGraphicFramePr>
          <p:nvPr>
            <p:extLst>
              <p:ext uri="{D42A27DB-BD31-4B8C-83A1-F6EECF244321}">
                <p14:modId xmlns:p14="http://schemas.microsoft.com/office/powerpoint/2010/main" val="3851815215"/>
              </p:ext>
            </p:extLst>
          </p:nvPr>
        </p:nvGraphicFramePr>
        <p:xfrm>
          <a:off x="609600" y="1828800"/>
          <a:ext cx="8077200" cy="4572001"/>
        </p:xfrm>
        <a:graphic>
          <a:graphicData uri="http://schemas.openxmlformats.org/drawingml/2006/table">
            <a:tbl>
              <a:tblPr firstRow="1" bandRow="1">
                <a:tableStyleId>{5C22544A-7EE6-4342-B048-85BDC9FD1C3A}</a:tableStyleId>
              </a:tblPr>
              <a:tblGrid>
                <a:gridCol w="2255794"/>
                <a:gridCol w="5821406"/>
              </a:tblGrid>
              <a:tr h="394370">
                <a:tc>
                  <a:txBody>
                    <a:bodyPr/>
                    <a:lstStyle/>
                    <a:p>
                      <a:pPr marL="0" marR="0">
                        <a:lnSpc>
                          <a:spcPct val="100000"/>
                        </a:lnSpc>
                        <a:spcBef>
                          <a:spcPts val="0"/>
                        </a:spcBef>
                        <a:spcAft>
                          <a:spcPts val="0"/>
                        </a:spcAft>
                      </a:pPr>
                      <a:r>
                        <a:rPr lang="en-US" sz="1100" dirty="0">
                          <a:effectLst/>
                          <a:latin typeface="Gill Sans MT"/>
                          <a:ea typeface="Calibri"/>
                          <a:cs typeface="Gill Sans MT"/>
                        </a:rPr>
                        <a:t>Study</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dirty="0">
                          <a:effectLst/>
                          <a:latin typeface="Gill Sans MT"/>
                          <a:ea typeface="Calibri"/>
                          <a:cs typeface="Gill Sans MT"/>
                        </a:rPr>
                        <a:t>Findings</a:t>
                      </a:r>
                    </a:p>
                  </a:txBody>
                  <a:tcPr marL="62402" marR="62402"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34408">
                <a:tc>
                  <a:txBody>
                    <a:bodyPr/>
                    <a:lstStyle/>
                    <a:p>
                      <a:pPr marL="0" marR="0">
                        <a:lnSpc>
                          <a:spcPct val="115000"/>
                        </a:lnSpc>
                        <a:spcBef>
                          <a:spcPts val="0"/>
                        </a:spcBef>
                        <a:spcAft>
                          <a:spcPts val="0"/>
                        </a:spcAft>
                      </a:pPr>
                      <a:r>
                        <a:rPr lang="en-US" sz="1100" dirty="0">
                          <a:effectLst/>
                          <a:latin typeface="Calibri"/>
                          <a:ea typeface="Calibri"/>
                          <a:cs typeface="Times New Roman"/>
                        </a:rPr>
                        <a:t>Jones (</a:t>
                      </a:r>
                      <a:r>
                        <a:rPr lang="en-US" sz="1100" dirty="0" smtClean="0">
                          <a:effectLst/>
                          <a:latin typeface="Calibri"/>
                          <a:ea typeface="Calibri"/>
                          <a:cs typeface="Times New Roman"/>
                        </a:rPr>
                        <a:t>2008)</a:t>
                      </a:r>
                      <a:endParaRPr lang="en-US" sz="1100" dirty="0">
                        <a:effectLst/>
                        <a:latin typeface="Calibri"/>
                        <a:ea typeface="Calibri"/>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In this study, Jones found that participation in multicultural training significantly increased the multicultural content and activities included in lesson plans developed by preservice special education teachers. However, the training did not affect the writing of lesson plan objectives.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057368">
                <a:tc>
                  <a:txBody>
                    <a:bodyPr/>
                    <a:lstStyle/>
                    <a:p>
                      <a:pPr marL="0" marR="0">
                        <a:lnSpc>
                          <a:spcPct val="115000"/>
                        </a:lnSpc>
                        <a:spcBef>
                          <a:spcPts val="0"/>
                        </a:spcBef>
                        <a:spcAft>
                          <a:spcPts val="0"/>
                        </a:spcAft>
                      </a:pPr>
                      <a:r>
                        <a:rPr lang="en-US" sz="1100" dirty="0">
                          <a:effectLst/>
                          <a:latin typeface="Calibri"/>
                          <a:ea typeface="Calibri"/>
                          <a:cs typeface="Times New Roman"/>
                        </a:rPr>
                        <a:t>Salsbury (2008)</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Salsbury investigated the effectiveness of a mnemonic strategy linking children's literature and cultural elements in helping 36 preservice teachers identify and choose possible cultural elements to integrate into their instruction when planning a lesson. Following strategy instruction, participants’ definitions of culture were more precise and directly referenced the strategy terms.  On a written assessment asking students to identify cultural elements, just over 40% of participants described all aspects of strategy while 30% of participants did not reference the strategy at all. More than half of participants specifically referenced the strategy when reflecting on lesson planning.</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85855">
                <a:tc>
                  <a:txBody>
                    <a:bodyPr/>
                    <a:lstStyle/>
                    <a:p>
                      <a:pPr marL="0" marR="0">
                        <a:lnSpc>
                          <a:spcPct val="115000"/>
                        </a:lnSpc>
                        <a:spcBef>
                          <a:spcPts val="0"/>
                        </a:spcBef>
                        <a:spcAft>
                          <a:spcPts val="0"/>
                        </a:spcAft>
                      </a:pPr>
                      <a:r>
                        <a:rPr lang="en-US" sz="1100" dirty="0">
                          <a:effectLst/>
                          <a:latin typeface="Calibri"/>
                          <a:ea typeface="Calibri"/>
                          <a:cs typeface="Times New Roman"/>
                        </a:rPr>
                        <a:t>Udokwu (2009)</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Udokwu investigated the cultural responsiveness of pedagogical practices of 12 urban middle school science teachers. Teacher and student reports of culturally responsive practices were often not reflected in observational data collected by the researcher. Over two thirds of teachers and students reported use of culturally responsive pedagogical practices, while less than half of teachers were observed using these practices.   </a:t>
                      </a: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fontAlgn="auto" hangingPunct="1">
              <a:spcAft>
                <a:spcPts val="0"/>
              </a:spcAft>
              <a:defRPr/>
            </a:pPr>
            <a:r>
              <a:rPr lang="en-US" b="1" dirty="0" smtClean="0">
                <a:solidFill>
                  <a:srgbClr val="666699"/>
                </a:solidFill>
                <a:latin typeface="Gill Sans MT"/>
                <a:ea typeface="+mj-ea"/>
                <a:cs typeface="Gill Sans MT"/>
              </a:rPr>
              <a:t>RESEARCH</a:t>
            </a:r>
            <a:r>
              <a:rPr lang="en-US" b="1" dirty="0" smtClean="0">
                <a:solidFill>
                  <a:srgbClr val="1F497D"/>
                </a:solidFill>
                <a:latin typeface="Gill Sans MT"/>
                <a:ea typeface="+mj-ea"/>
                <a:cs typeface="Gill Sans MT"/>
              </a:rPr>
              <a:t> </a:t>
            </a:r>
            <a:r>
              <a:rPr lang="en-US" b="1" dirty="0" smtClean="0">
                <a:solidFill>
                  <a:srgbClr val="FF0000"/>
                </a:solidFill>
                <a:latin typeface="Gill Sans MT"/>
                <a:ea typeface="+mj-ea"/>
                <a:cs typeface="Gill Sans MT"/>
              </a:rPr>
              <a:t>QUESTIONS</a:t>
            </a:r>
            <a:endParaRPr lang="en-US" b="1" dirty="0">
              <a:solidFill>
                <a:srgbClr val="FF0000"/>
              </a:solidFill>
              <a:latin typeface="Gill Sans MT"/>
              <a:ea typeface="+mj-ea"/>
              <a:cs typeface="Gill Sans MT"/>
            </a:endParaRPr>
          </a:p>
        </p:txBody>
      </p:sp>
      <p:sp>
        <p:nvSpPr>
          <p:cNvPr id="22531" name="Content Placeholder 2"/>
          <p:cNvSpPr>
            <a:spLocks noGrp="1"/>
          </p:cNvSpPr>
          <p:nvPr>
            <p:ph sz="quarter" idx="4294967295"/>
          </p:nvPr>
        </p:nvSpPr>
        <p:spPr>
          <a:xfrm>
            <a:off x="533399" y="1965325"/>
            <a:ext cx="6645275" cy="4359275"/>
          </a:xfrm>
        </p:spPr>
        <p:txBody>
          <a:bodyPr anchor="ctr"/>
          <a:lstStyle/>
          <a:p>
            <a:pPr marL="457200" indent="-457200" eaLnBrk="1" hangingPunct="1">
              <a:buClr>
                <a:schemeClr val="accent5">
                  <a:lumMod val="75000"/>
                </a:schemeClr>
              </a:buClr>
              <a:buSzPct val="100000"/>
              <a:buFont typeface="Wingdings" charset="0"/>
              <a:buChar char="Ø"/>
            </a:pPr>
            <a:r>
              <a:rPr lang="en-US" sz="2000" dirty="0" smtClean="0">
                <a:latin typeface="Gill Sans MT"/>
                <a:cs typeface="Gill Sans MT"/>
              </a:rPr>
              <a:t>When </a:t>
            </a:r>
            <a:r>
              <a:rPr lang="en-US" sz="2000" dirty="0">
                <a:latin typeface="Gill Sans MT"/>
                <a:cs typeface="Gill Sans MT"/>
              </a:rPr>
              <a:t>preservice teacher candidates’ </a:t>
            </a:r>
            <a:r>
              <a:rPr lang="en-US" sz="2000" dirty="0" smtClean="0">
                <a:latin typeface="Gill Sans MT"/>
                <a:cs typeface="Gill Sans MT"/>
              </a:rPr>
              <a:t>are exposed to culturally </a:t>
            </a:r>
            <a:r>
              <a:rPr lang="en-US" sz="2000" dirty="0">
                <a:latin typeface="Gill Sans MT"/>
                <a:cs typeface="Gill Sans MT"/>
              </a:rPr>
              <a:t>responsive </a:t>
            </a:r>
            <a:r>
              <a:rPr lang="en-US" sz="2000" dirty="0" smtClean="0">
                <a:latin typeface="Gill Sans MT"/>
                <a:cs typeface="Gill Sans MT"/>
              </a:rPr>
              <a:t>curricula during coursework, do they infuse it in lesson plan development? </a:t>
            </a:r>
            <a:endParaRPr lang="en-US" sz="2000" dirty="0">
              <a:latin typeface="Gill Sans MT"/>
              <a:cs typeface="Gill Sans MT"/>
            </a:endParaRPr>
          </a:p>
          <a:p>
            <a:pPr marL="457200" indent="-457200" eaLnBrk="1" hangingPunct="1">
              <a:buClr>
                <a:schemeClr val="accent5">
                  <a:lumMod val="75000"/>
                </a:schemeClr>
              </a:buClr>
              <a:buSzPct val="100000"/>
              <a:buFont typeface="Wingdings" charset="0"/>
              <a:buChar char="Ø"/>
            </a:pPr>
            <a:endParaRPr lang="en-US" sz="2000" dirty="0">
              <a:latin typeface="Gill Sans MT"/>
              <a:cs typeface="Gill Sans MT"/>
            </a:endParaRPr>
          </a:p>
          <a:p>
            <a:pPr marL="457200" indent="-457200" eaLnBrk="1" hangingPunct="1">
              <a:buClr>
                <a:schemeClr val="accent5">
                  <a:lumMod val="75000"/>
                </a:schemeClr>
              </a:buClr>
              <a:buSzPct val="100000"/>
              <a:buFont typeface="Wingdings" charset="0"/>
              <a:buChar char="Ø"/>
            </a:pPr>
            <a:r>
              <a:rPr lang="en-US" sz="2000" dirty="0">
                <a:cs typeface="Gill Sans MT"/>
              </a:rPr>
              <a:t>When preservice teacher candidates’ are exposed to culturally responsive curricula during coursework, do they infuse it in lesson </a:t>
            </a:r>
            <a:r>
              <a:rPr lang="en-US" sz="2000" dirty="0" smtClean="0">
                <a:cs typeface="Gill Sans MT"/>
              </a:rPr>
              <a:t>delivery during field-based internship lesson observation? </a:t>
            </a:r>
          </a:p>
          <a:p>
            <a:pPr marL="457200" indent="-457200" eaLnBrk="1" hangingPunct="1">
              <a:buClr>
                <a:schemeClr val="accent5">
                  <a:lumMod val="75000"/>
                </a:schemeClr>
              </a:buClr>
              <a:buSzPct val="100000"/>
              <a:buFont typeface="Wingdings" charset="0"/>
              <a:buChar char="Ø"/>
            </a:pPr>
            <a:endParaRPr lang="en-US" sz="2000" dirty="0" smtClean="0">
              <a:cs typeface="Gill Sans MT"/>
            </a:endParaRPr>
          </a:p>
          <a:p>
            <a:pPr marL="457200" indent="-457200" eaLnBrk="1" hangingPunct="1">
              <a:buClr>
                <a:schemeClr val="accent5">
                  <a:lumMod val="75000"/>
                </a:schemeClr>
              </a:buClr>
              <a:buSzPct val="100000"/>
              <a:buFont typeface="Wingdings" charset="0"/>
              <a:buChar char="Ø"/>
            </a:pPr>
            <a:r>
              <a:rPr lang="en-US" sz="2000" dirty="0" smtClean="0">
                <a:cs typeface="Gill Sans MT"/>
              </a:rPr>
              <a:t>When </a:t>
            </a:r>
            <a:r>
              <a:rPr lang="en-US" sz="2000" dirty="0">
                <a:cs typeface="Gill Sans MT"/>
              </a:rPr>
              <a:t>preservice teacher candidates’ are exposed to culturally responsive curricula during coursework, do they infuse it in lesson delivery during </a:t>
            </a:r>
            <a:r>
              <a:rPr lang="en-US" sz="2000" dirty="0" smtClean="0">
                <a:cs typeface="Gill Sans MT"/>
              </a:rPr>
              <a:t>student teaching  </a:t>
            </a:r>
            <a:r>
              <a:rPr lang="en-US" sz="2000" dirty="0">
                <a:cs typeface="Gill Sans MT"/>
              </a:rPr>
              <a:t>lesson </a:t>
            </a:r>
            <a:r>
              <a:rPr lang="en-US" sz="2000" dirty="0" smtClean="0">
                <a:cs typeface="Gill Sans MT"/>
              </a:rPr>
              <a:t>observations? </a:t>
            </a:r>
            <a:endParaRPr lang="en-US" sz="2000" dirty="0">
              <a:cs typeface="Gill Sans MT"/>
            </a:endParaRPr>
          </a:p>
          <a:p>
            <a:pPr marL="457200" indent="-457200" eaLnBrk="1" hangingPunct="1">
              <a:buClr>
                <a:schemeClr val="accent5">
                  <a:lumMod val="75000"/>
                </a:schemeClr>
              </a:buClr>
              <a:buSzPct val="100000"/>
              <a:buFont typeface="Wingdings" charset="0"/>
              <a:buChar char="Ø"/>
            </a:pPr>
            <a:endParaRPr lang="en-US" sz="2000" dirty="0">
              <a:latin typeface="Gill Sans MT"/>
              <a:cs typeface="Gill Sans MT"/>
            </a:endParaRPr>
          </a:p>
        </p:txBody>
      </p:sp>
      <p:pic>
        <p:nvPicPr>
          <p:cNvPr id="22532" name="Picture 2" descr="Photo of child sitting on books " title="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2975" y="3032125"/>
            <a:ext cx="159702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45374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457200"/>
            <a:ext cx="8534400" cy="758825"/>
          </a:xfrm>
        </p:spPr>
        <p:txBody>
          <a:bodyPr anchor="ctr">
            <a:noAutofit/>
          </a:bodyPr>
          <a:lstStyle/>
          <a:p>
            <a:pPr eaLnBrk="1" fontAlgn="auto" hangingPunct="1">
              <a:spcAft>
                <a:spcPts val="0"/>
              </a:spcAft>
              <a:defRPr/>
            </a:pPr>
            <a:r>
              <a:rPr lang="en-US" sz="3200" b="1" dirty="0" smtClean="0">
                <a:solidFill>
                  <a:srgbClr val="666699"/>
                </a:solidFill>
                <a:latin typeface="Gill Sans MT"/>
                <a:ea typeface="+mj-ea"/>
                <a:cs typeface="Gill Sans MT"/>
              </a:rPr>
              <a:t>CULTURALLY RESPONSIVE </a:t>
            </a:r>
            <a:r>
              <a:rPr lang="en-US" sz="3200" b="1" dirty="0" smtClean="0">
                <a:solidFill>
                  <a:schemeClr val="accent2"/>
                </a:solidFill>
                <a:latin typeface="Gill Sans MT"/>
                <a:ea typeface="+mj-ea"/>
                <a:cs typeface="Gill Sans MT"/>
              </a:rPr>
              <a:t>PEDAGOGY DEFINED</a:t>
            </a:r>
            <a:endParaRPr lang="en-US" sz="3200" b="1" dirty="0">
              <a:solidFill>
                <a:schemeClr val="accent2"/>
              </a:solidFill>
              <a:latin typeface="Gill Sans MT"/>
              <a:ea typeface="+mj-ea"/>
              <a:cs typeface="Gill Sans MT"/>
            </a:endParaRPr>
          </a:p>
        </p:txBody>
      </p:sp>
      <p:sp>
        <p:nvSpPr>
          <p:cNvPr id="27651" name="Content Placeholder 2"/>
          <p:cNvSpPr>
            <a:spLocks noGrp="1"/>
          </p:cNvSpPr>
          <p:nvPr>
            <p:ph sz="quarter" idx="4294967295"/>
          </p:nvPr>
        </p:nvSpPr>
        <p:spPr>
          <a:xfrm>
            <a:off x="457200" y="1752600"/>
            <a:ext cx="8229600" cy="4579938"/>
          </a:xfrm>
        </p:spPr>
        <p:txBody>
          <a:bodyPr anchor="ctr"/>
          <a:lstStyle/>
          <a:p>
            <a:pPr marL="457200" indent="-457200" eaLnBrk="1" hangingPunct="1">
              <a:lnSpc>
                <a:spcPct val="80000"/>
              </a:lnSpc>
              <a:buClr>
                <a:schemeClr val="accent5">
                  <a:lumMod val="75000"/>
                </a:schemeClr>
              </a:buClr>
              <a:buSzPct val="100000"/>
              <a:buFont typeface="Wingdings" charset="0"/>
              <a:buChar char="Ø"/>
            </a:pPr>
            <a:r>
              <a:rPr lang="en-US" sz="2200" dirty="0">
                <a:latin typeface="Gill Sans MT"/>
                <a:cs typeface="Gill Sans MT"/>
              </a:rPr>
              <a:t>Culturally responsive pedagogy embodies a method of teaching and learning that builds on and values the cultural experiences and knowledge of all participants.  </a:t>
            </a:r>
          </a:p>
          <a:p>
            <a:pPr marL="457200" indent="-457200" eaLnBrk="1" hangingPunct="1">
              <a:lnSpc>
                <a:spcPct val="80000"/>
              </a:lnSpc>
              <a:buClr>
                <a:schemeClr val="accent5">
                  <a:lumMod val="75000"/>
                </a:schemeClr>
              </a:buClr>
              <a:buSzPct val="100000"/>
              <a:buFont typeface="Wingdings" charset="0"/>
              <a:buChar char="Ø"/>
            </a:pPr>
            <a:endParaRPr lang="en-US" sz="2200" dirty="0">
              <a:latin typeface="Gill Sans MT"/>
              <a:cs typeface="Gill Sans MT"/>
            </a:endParaRPr>
          </a:p>
          <a:p>
            <a:pPr marL="457200" indent="-457200" eaLnBrk="1" hangingPunct="1">
              <a:lnSpc>
                <a:spcPct val="80000"/>
              </a:lnSpc>
              <a:buClr>
                <a:schemeClr val="accent5">
                  <a:lumMod val="75000"/>
                </a:schemeClr>
              </a:buClr>
              <a:buSzPct val="100000"/>
              <a:buFont typeface="Wingdings" charset="0"/>
              <a:buChar char="Ø"/>
            </a:pPr>
            <a:r>
              <a:rPr lang="en-US" sz="2200" b="1" dirty="0">
                <a:latin typeface="Gill Sans MT"/>
                <a:cs typeface="Gill Sans MT"/>
              </a:rPr>
              <a:t>In short, our operationalized definition of culturally responsive pedagogy is when the curriculum, lessons, and classroom environment reflects or relates the student</a:t>
            </a:r>
            <a:r>
              <a:rPr lang="ja-JP" altLang="en-US" sz="2200" b="1" dirty="0">
                <a:latin typeface="Gill Sans MT"/>
                <a:cs typeface="Gill Sans MT"/>
              </a:rPr>
              <a:t>’</a:t>
            </a:r>
            <a:r>
              <a:rPr lang="en-US" altLang="ja-JP" sz="2200" b="1" dirty="0">
                <a:latin typeface="Gill Sans MT"/>
                <a:cs typeface="Gill Sans MT"/>
              </a:rPr>
              <a:t>s culture, home/community life, lived experiences, and interests into the teaching and learning </a:t>
            </a:r>
            <a:r>
              <a:rPr lang="en-US" altLang="ja-JP" sz="2200" b="1" dirty="0" smtClean="0">
                <a:latin typeface="Gill Sans MT"/>
                <a:cs typeface="Gill Sans MT"/>
              </a:rPr>
              <a:t>process(Kea,2008).  </a:t>
            </a:r>
            <a:endParaRPr lang="en-US" altLang="ja-JP" sz="2200" b="1" dirty="0">
              <a:latin typeface="Gill Sans MT"/>
              <a:cs typeface="Gill Sans MT"/>
            </a:endParaRPr>
          </a:p>
          <a:p>
            <a:pPr marL="457200" indent="-457200" eaLnBrk="1" hangingPunct="1">
              <a:lnSpc>
                <a:spcPct val="80000"/>
              </a:lnSpc>
              <a:buClr>
                <a:schemeClr val="accent5">
                  <a:lumMod val="75000"/>
                </a:schemeClr>
              </a:buClr>
              <a:buSzPct val="100000"/>
              <a:buFont typeface="Wingdings" charset="0"/>
              <a:buChar char="Ø"/>
            </a:pPr>
            <a:endParaRPr lang="en-US" sz="2200" dirty="0">
              <a:latin typeface="Gill Sans MT"/>
              <a:cs typeface="Gill Sans MT"/>
            </a:endParaRPr>
          </a:p>
          <a:p>
            <a:pPr marL="457200" indent="-457200" eaLnBrk="1" hangingPunct="1">
              <a:lnSpc>
                <a:spcPct val="80000"/>
              </a:lnSpc>
              <a:buClr>
                <a:schemeClr val="accent5">
                  <a:lumMod val="75000"/>
                </a:schemeClr>
              </a:buClr>
              <a:buSzPct val="100000"/>
              <a:buFont typeface="Wingdings" charset="0"/>
              <a:buChar char="Ø"/>
            </a:pPr>
            <a:r>
              <a:rPr lang="en-US" sz="2200" dirty="0">
                <a:latin typeface="Gill Sans MT"/>
                <a:cs typeface="Gill Sans MT"/>
              </a:rPr>
              <a:t>It brings the elements of the student</a:t>
            </a:r>
            <a:r>
              <a:rPr lang="ja-JP" altLang="en-US" sz="2200" dirty="0">
                <a:latin typeface="Gill Sans MT"/>
                <a:cs typeface="Gill Sans MT"/>
              </a:rPr>
              <a:t>’</a:t>
            </a:r>
            <a:r>
              <a:rPr lang="en-US" altLang="ja-JP" sz="2200" dirty="0">
                <a:latin typeface="Gill Sans MT"/>
                <a:cs typeface="Gill Sans MT"/>
              </a:rPr>
              <a:t>s culture into the classroom to provide a better rationale for student engagement.  </a:t>
            </a:r>
          </a:p>
          <a:p>
            <a:pPr marL="457200" indent="-457200" eaLnBrk="1" hangingPunct="1">
              <a:lnSpc>
                <a:spcPct val="80000"/>
              </a:lnSpc>
              <a:buClr>
                <a:schemeClr val="accent5">
                  <a:lumMod val="75000"/>
                </a:schemeClr>
              </a:buClr>
              <a:buSzPct val="100000"/>
              <a:buFont typeface="Wingdings" charset="0"/>
              <a:buChar char="Ø"/>
            </a:pPr>
            <a:endParaRPr lang="en-US" sz="2200" dirty="0">
              <a:latin typeface="Gill Sans MT"/>
              <a:cs typeface="Gill Sans MT"/>
            </a:endParaRPr>
          </a:p>
          <a:p>
            <a:pPr marL="457200" indent="-457200" eaLnBrk="1" hangingPunct="1">
              <a:lnSpc>
                <a:spcPct val="80000"/>
              </a:lnSpc>
              <a:buClr>
                <a:schemeClr val="accent5">
                  <a:lumMod val="75000"/>
                </a:schemeClr>
              </a:buClr>
              <a:buSzPct val="100000"/>
              <a:buFont typeface="Wingdings" charset="0"/>
              <a:buChar char="Ø"/>
            </a:pPr>
            <a:r>
              <a:rPr lang="en-US" sz="2200" dirty="0">
                <a:latin typeface="Gill Sans MT"/>
                <a:cs typeface="Gill Sans MT"/>
              </a:rPr>
              <a:t>Culturally responsive strategies connect the home, school and community environments.</a:t>
            </a:r>
          </a:p>
        </p:txBody>
      </p:sp>
    </p:spTree>
    <p:extLst>
      <p:ext uri="{BB962C8B-B14F-4D97-AF65-F5344CB8AC3E}">
        <p14:creationId xmlns:p14="http://schemas.microsoft.com/office/powerpoint/2010/main" val="130551758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95300" y="277813"/>
            <a:ext cx="8229600" cy="1139825"/>
          </a:xfrm>
        </p:spPr>
        <p:txBody>
          <a:bodyPr anchor="ctr">
            <a:normAutofit/>
          </a:bodyPr>
          <a:lstStyle/>
          <a:p>
            <a:pPr algn="ctr"/>
            <a:r>
              <a:rPr lang="en-US" sz="4200" b="1" dirty="0" smtClean="0">
                <a:latin typeface="Gill Sans MT"/>
                <a:cs typeface="Gill Sans MT"/>
              </a:rPr>
              <a:t>ENGAGE</a:t>
            </a:r>
            <a:r>
              <a:rPr lang="en-US" sz="4200" b="1" dirty="0" smtClean="0">
                <a:solidFill>
                  <a:srgbClr val="FF0000"/>
                </a:solidFill>
                <a:latin typeface="Gill Sans MT"/>
                <a:cs typeface="Gill Sans MT"/>
              </a:rPr>
              <a:t>MENT</a:t>
            </a:r>
            <a:endParaRPr lang="en-US" sz="4200" b="1" dirty="0">
              <a:solidFill>
                <a:srgbClr val="FF0000"/>
              </a:solidFill>
              <a:latin typeface="Gill Sans MT"/>
              <a:cs typeface="Gill Sans MT"/>
            </a:endParaRPr>
          </a:p>
        </p:txBody>
      </p:sp>
      <p:pic>
        <p:nvPicPr>
          <p:cNvPr id="6" name="Picture Placeholder 5" descr="Male Teacher and Students " title="Engagement Photo"/>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11546" b="11546"/>
          <a:stretch>
            <a:fillRect/>
          </a:stretch>
        </p:blipFill>
        <p:spPr>
          <a:xfrm>
            <a:off x="793619" y="1981200"/>
            <a:ext cx="7556762" cy="3843756"/>
          </a:xfrm>
          <a:prstGeom prst="rect">
            <a:avLst/>
          </a:prstGeom>
        </p:spPr>
      </p:pic>
    </p:spTree>
    <p:extLst>
      <p:ext uri="{BB962C8B-B14F-4D97-AF65-F5344CB8AC3E}">
        <p14:creationId xmlns:p14="http://schemas.microsoft.com/office/powerpoint/2010/main" val="1025111141"/>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758825"/>
          </a:xfrm>
        </p:spPr>
        <p:txBody>
          <a:bodyPr>
            <a:noAutofit/>
          </a:bodyPr>
          <a:lstStyle/>
          <a:p>
            <a:pPr eaLnBrk="1" fontAlgn="auto" hangingPunct="1">
              <a:spcAft>
                <a:spcPts val="0"/>
              </a:spcAft>
              <a:defRPr/>
            </a:pPr>
            <a:r>
              <a:rPr lang="en-US" b="1" dirty="0" smtClean="0">
                <a:solidFill>
                  <a:srgbClr val="666699"/>
                </a:solidFill>
                <a:latin typeface="Gill Sans MT"/>
                <a:ea typeface="+mj-ea"/>
                <a:cs typeface="Gill Sans MT"/>
              </a:rPr>
              <a:t>PROCE</a:t>
            </a:r>
            <a:r>
              <a:rPr lang="en-US" b="1" dirty="0" smtClean="0">
                <a:solidFill>
                  <a:srgbClr val="FF0000"/>
                </a:solidFill>
                <a:latin typeface="Gill Sans MT"/>
                <a:ea typeface="+mj-ea"/>
                <a:cs typeface="Gill Sans MT"/>
              </a:rPr>
              <a:t>DURE</a:t>
            </a:r>
            <a:endParaRPr lang="en-US" b="1" dirty="0">
              <a:solidFill>
                <a:srgbClr val="FF0000"/>
              </a:solidFill>
              <a:latin typeface="Gill Sans MT"/>
              <a:ea typeface="+mj-ea"/>
              <a:cs typeface="Gill Sans MT"/>
            </a:endParaRPr>
          </a:p>
        </p:txBody>
      </p:sp>
      <p:sp>
        <p:nvSpPr>
          <p:cNvPr id="11267" name="Content Placeholder 2"/>
          <p:cNvSpPr>
            <a:spLocks noGrp="1"/>
          </p:cNvSpPr>
          <p:nvPr>
            <p:ph sz="quarter" idx="4294967295"/>
          </p:nvPr>
        </p:nvSpPr>
        <p:spPr>
          <a:xfrm>
            <a:off x="457200" y="1600200"/>
            <a:ext cx="8229600" cy="5029199"/>
          </a:xfrm>
        </p:spPr>
        <p:txBody>
          <a:bodyPr anchor="ctr">
            <a:normAutofit fontScale="92500" lnSpcReduction="10000"/>
          </a:bodyPr>
          <a:lstStyle/>
          <a:p>
            <a:pPr marL="411480" indent="-274320" algn="ctr" eaLnBrk="1" fontAlgn="auto" hangingPunct="1">
              <a:spcAft>
                <a:spcPts val="0"/>
              </a:spcAft>
              <a:buClr>
                <a:schemeClr val="accent6">
                  <a:lumMod val="75000"/>
                </a:schemeClr>
              </a:buClr>
              <a:buFont typeface="Wingdings 2"/>
              <a:buNone/>
              <a:defRPr/>
            </a:pPr>
            <a:r>
              <a:rPr lang="en-US" sz="2400" b="1" u="sng" dirty="0" smtClean="0">
                <a:latin typeface="Gill Sans MT"/>
                <a:ea typeface="+mn-ea"/>
                <a:cs typeface="Gill Sans MT"/>
              </a:rPr>
              <a:t>Extant Data Reviewed</a:t>
            </a:r>
          </a:p>
          <a:p>
            <a:pPr marL="411480" indent="-274320" algn="ctr" eaLnBrk="1" fontAlgn="auto" hangingPunct="1">
              <a:spcAft>
                <a:spcPts val="0"/>
              </a:spcAft>
              <a:buClr>
                <a:schemeClr val="accent6">
                  <a:lumMod val="75000"/>
                </a:schemeClr>
              </a:buClr>
              <a:buFont typeface="Wingdings 2"/>
              <a:buNone/>
              <a:defRPr/>
            </a:pPr>
            <a:endParaRPr lang="en-US" sz="2400" dirty="0" smtClean="0">
              <a:latin typeface="Gill Sans MT"/>
              <a:ea typeface="+mn-ea"/>
              <a:cs typeface="Gill Sans MT"/>
            </a:endParaRPr>
          </a:p>
          <a:p>
            <a:pPr marL="457200" indent="-457200" eaLnBrk="1" fontAlgn="auto" hangingPunct="1">
              <a:spcBef>
                <a:spcPts val="0"/>
              </a:spcBef>
              <a:spcAft>
                <a:spcPts val="0"/>
              </a:spcAft>
              <a:buClr>
                <a:schemeClr val="accent5">
                  <a:lumMod val="75000"/>
                </a:schemeClr>
              </a:buClr>
              <a:buSzPct val="100000"/>
              <a:buFont typeface="Wingdings" pitchFamily="2" charset="2"/>
              <a:buChar char="Ø"/>
              <a:defRPr/>
            </a:pPr>
            <a:r>
              <a:rPr lang="en-US" sz="2400" dirty="0" smtClean="0">
                <a:latin typeface="Gill Sans MT"/>
                <a:ea typeface="+mn-ea"/>
                <a:cs typeface="Gill Sans MT"/>
              </a:rPr>
              <a:t>Lesson plans and field-based lesson observation outcomes from Fall 2006,2007, 2008, 2009 &amp; 2010. </a:t>
            </a:r>
          </a:p>
          <a:p>
            <a:pPr marL="457200" indent="-457200" eaLnBrk="1" fontAlgn="auto" hangingPunct="1">
              <a:spcBef>
                <a:spcPts val="0"/>
              </a:spcBef>
              <a:spcAft>
                <a:spcPts val="0"/>
              </a:spcAft>
              <a:buClr>
                <a:schemeClr val="accent5">
                  <a:lumMod val="75000"/>
                </a:schemeClr>
              </a:buClr>
              <a:buSzPct val="100000"/>
              <a:buFont typeface="Wingdings" pitchFamily="2" charset="2"/>
              <a:buChar char="Ø"/>
              <a:defRPr/>
            </a:pPr>
            <a:endParaRPr lang="en-US" sz="2400" dirty="0" smtClean="0">
              <a:latin typeface="Gill Sans MT"/>
              <a:ea typeface="+mn-ea"/>
              <a:cs typeface="Gill Sans MT"/>
            </a:endParaRPr>
          </a:p>
          <a:p>
            <a:pPr marL="457200" indent="-457200" eaLnBrk="1" fontAlgn="auto" hangingPunct="1">
              <a:spcBef>
                <a:spcPts val="0"/>
              </a:spcBef>
              <a:spcAft>
                <a:spcPts val="0"/>
              </a:spcAft>
              <a:buClr>
                <a:schemeClr val="accent5">
                  <a:lumMod val="75000"/>
                </a:schemeClr>
              </a:buClr>
              <a:buSzPct val="100000"/>
              <a:buFont typeface="Wingdings" pitchFamily="2" charset="2"/>
              <a:buChar char="Ø"/>
              <a:defRPr/>
            </a:pPr>
            <a:r>
              <a:rPr lang="en-US" sz="2400" dirty="0" smtClean="0">
                <a:latin typeface="Gill Sans MT"/>
                <a:ea typeface="+mn-ea"/>
                <a:cs typeface="Gill Sans MT"/>
              </a:rPr>
              <a:t>Lesson delivery of preservice candidates in student teaching placements Spring 2007,2008,2009,2010 &amp; 2011.</a:t>
            </a:r>
          </a:p>
          <a:p>
            <a:pPr marL="457200" indent="-457200" eaLnBrk="1" fontAlgn="auto" hangingPunct="1">
              <a:spcBef>
                <a:spcPts val="0"/>
              </a:spcBef>
              <a:spcAft>
                <a:spcPts val="0"/>
              </a:spcAft>
              <a:buClr>
                <a:schemeClr val="accent5">
                  <a:lumMod val="75000"/>
                </a:schemeClr>
              </a:buClr>
              <a:buSzPct val="100000"/>
              <a:buFont typeface="Wingdings" pitchFamily="2" charset="2"/>
              <a:buChar char="Ø"/>
              <a:defRPr/>
            </a:pPr>
            <a:endParaRPr lang="en-US" sz="2400" dirty="0" smtClean="0">
              <a:latin typeface="Gill Sans MT"/>
              <a:ea typeface="+mn-ea"/>
              <a:cs typeface="Gill Sans MT"/>
            </a:endParaRPr>
          </a:p>
          <a:p>
            <a:pPr marL="457200" indent="-457200" eaLnBrk="1" fontAlgn="auto" hangingPunct="1">
              <a:spcBef>
                <a:spcPts val="0"/>
              </a:spcBef>
              <a:spcAft>
                <a:spcPts val="0"/>
              </a:spcAft>
              <a:buClr>
                <a:schemeClr val="accent5">
                  <a:lumMod val="75000"/>
                </a:schemeClr>
              </a:buClr>
              <a:buSzPct val="100000"/>
              <a:buFont typeface="Wingdings" pitchFamily="2" charset="2"/>
              <a:buChar char="Ø"/>
              <a:defRPr/>
            </a:pPr>
            <a:r>
              <a:rPr lang="en-US" sz="2400" dirty="0" smtClean="0">
                <a:latin typeface="Gill Sans MT"/>
                <a:ea typeface="+mn-ea"/>
                <a:cs typeface="Gill Sans MT"/>
              </a:rPr>
              <a:t>Reviewed 233 lesson plans,74 field-based lesson observation outcomes &amp; 45 student teaching lesson observations.</a:t>
            </a:r>
          </a:p>
          <a:p>
            <a:pPr marL="411480" indent="-274320" eaLnBrk="1" fontAlgn="auto" hangingPunct="1">
              <a:spcAft>
                <a:spcPts val="0"/>
              </a:spcAft>
              <a:buClr>
                <a:schemeClr val="accent6">
                  <a:lumMod val="75000"/>
                </a:schemeClr>
              </a:buClr>
              <a:buFont typeface="Wingdings" pitchFamily="2" charset="2"/>
              <a:buChar char="Ø"/>
              <a:defRPr/>
            </a:pPr>
            <a:endParaRPr lang="en-US" sz="2400" dirty="0" smtClean="0">
              <a:latin typeface="Gill Sans MT"/>
              <a:ea typeface="+mn-ea"/>
              <a:cs typeface="Gill Sans MT"/>
            </a:endParaRPr>
          </a:p>
          <a:p>
            <a:pPr marL="1149350" lvl="1" indent="-285750" eaLnBrk="1" fontAlgn="auto" hangingPunct="1">
              <a:spcAft>
                <a:spcPts val="0"/>
              </a:spcAft>
              <a:buClr>
                <a:schemeClr val="accent5">
                  <a:lumMod val="75000"/>
                </a:schemeClr>
              </a:buClr>
              <a:buFont typeface="Wingdings" charset="2"/>
              <a:buChar char="v"/>
              <a:defRPr/>
            </a:pPr>
            <a:r>
              <a:rPr lang="en-US" sz="2400" b="1" dirty="0" smtClean="0">
                <a:latin typeface="Gill Sans MT"/>
                <a:ea typeface="+mn-ea"/>
                <a:cs typeface="Gill Sans MT"/>
              </a:rPr>
              <a:t>A total of 81 students were enrolled in SPED 564/ 764 over the 5  years.</a:t>
            </a:r>
          </a:p>
          <a:p>
            <a:pPr marL="1149350" lvl="1" indent="-285750" eaLnBrk="1" fontAlgn="auto" hangingPunct="1">
              <a:spcAft>
                <a:spcPts val="0"/>
              </a:spcAft>
              <a:buClr>
                <a:schemeClr val="accent5">
                  <a:lumMod val="75000"/>
                </a:schemeClr>
              </a:buClr>
              <a:buFont typeface="Wingdings" charset="2"/>
              <a:buChar char="v"/>
              <a:defRPr/>
            </a:pPr>
            <a:endParaRPr lang="en-US" sz="2400" b="1" dirty="0" smtClean="0">
              <a:latin typeface="Gill Sans MT"/>
              <a:ea typeface="+mn-ea"/>
              <a:cs typeface="Gill Sans MT"/>
            </a:endParaRPr>
          </a:p>
          <a:p>
            <a:pPr marL="1149350" lvl="2" indent="-285750" eaLnBrk="1" fontAlgn="auto" hangingPunct="1">
              <a:spcAft>
                <a:spcPts val="0"/>
              </a:spcAft>
              <a:buClr>
                <a:schemeClr val="accent5">
                  <a:lumMod val="75000"/>
                </a:schemeClr>
              </a:buClr>
              <a:buFont typeface="Wingdings" charset="2"/>
              <a:buChar char="v"/>
              <a:defRPr/>
            </a:pPr>
            <a:r>
              <a:rPr lang="en-US" dirty="0" smtClean="0">
                <a:latin typeface="Gill Sans MT"/>
                <a:ea typeface="+mn-ea"/>
                <a:cs typeface="Gill Sans MT"/>
              </a:rPr>
              <a:t>7 students were non-completers.</a:t>
            </a:r>
          </a:p>
        </p:txBody>
      </p:sp>
    </p:spTree>
    <p:extLst>
      <p:ext uri="{BB962C8B-B14F-4D97-AF65-F5344CB8AC3E}">
        <p14:creationId xmlns:p14="http://schemas.microsoft.com/office/powerpoint/2010/main" val="269134088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304799" y="95534"/>
            <a:ext cx="8534400" cy="1214651"/>
          </a:xfrm>
        </p:spPr>
        <p:txBody>
          <a:bodyPr>
            <a:noAutofit/>
          </a:bodyPr>
          <a:lstStyle/>
          <a:p>
            <a:pPr>
              <a:defRPr/>
            </a:pPr>
            <a:r>
              <a:rPr lang="en-US" sz="3000" b="1" dirty="0" smtClean="0">
                <a:solidFill>
                  <a:srgbClr val="666699"/>
                </a:solidFill>
                <a:latin typeface="Gill Sans MT"/>
                <a:ea typeface="ＭＳ Ｐゴシック" charset="-128"/>
                <a:cs typeface="Gill Sans MT"/>
              </a:rPr>
              <a:t>SPED 564</a:t>
            </a:r>
            <a:r>
              <a:rPr lang="en-US" sz="3000" b="1" dirty="0" smtClean="0">
                <a:solidFill>
                  <a:srgbClr val="1F497D"/>
                </a:solidFill>
                <a:latin typeface="Gill Sans MT"/>
                <a:ea typeface="ＭＳ Ｐゴシック" charset="-128"/>
                <a:cs typeface="Gill Sans MT"/>
              </a:rPr>
              <a:t> </a:t>
            </a:r>
            <a:r>
              <a:rPr lang="en-US" sz="3000" b="1" dirty="0" smtClean="0">
                <a:latin typeface="Gill Sans MT"/>
                <a:ea typeface="ＭＳ Ｐゴシック" charset="-128"/>
                <a:cs typeface="Gill Sans MT"/>
              </a:rPr>
              <a:t>PRESERVICE</a:t>
            </a:r>
            <a:r>
              <a:rPr lang="en-US" sz="3000" b="1" dirty="0" smtClean="0">
                <a:solidFill>
                  <a:srgbClr val="1F497D"/>
                </a:solidFill>
                <a:latin typeface="Gill Sans MT"/>
                <a:ea typeface="ＭＳ Ｐゴシック" charset="-128"/>
                <a:cs typeface="Gill Sans MT"/>
              </a:rPr>
              <a:t> </a:t>
            </a:r>
            <a:r>
              <a:rPr lang="en-US" sz="3000" b="1" dirty="0" smtClean="0">
                <a:solidFill>
                  <a:srgbClr val="666699"/>
                </a:solidFill>
                <a:latin typeface="Gill Sans MT"/>
                <a:ea typeface="ＭＳ Ｐゴシック" charset="-128"/>
                <a:cs typeface="Gill Sans MT"/>
              </a:rPr>
              <a:t>UNDERGRADUATE</a:t>
            </a:r>
            <a:r>
              <a:rPr lang="en-US" sz="3000" b="1" dirty="0" smtClean="0">
                <a:solidFill>
                  <a:srgbClr val="1F497D"/>
                </a:solidFill>
                <a:latin typeface="Gill Sans MT"/>
                <a:ea typeface="ＭＳ Ｐゴシック" charset="-128"/>
                <a:cs typeface="Gill Sans MT"/>
              </a:rPr>
              <a:t> </a:t>
            </a:r>
            <a:r>
              <a:rPr lang="en-US" sz="3000" b="1" dirty="0" smtClean="0">
                <a:solidFill>
                  <a:srgbClr val="FF0000"/>
                </a:solidFill>
                <a:latin typeface="Gill Sans MT"/>
                <a:ea typeface="ＭＳ Ｐゴシック" charset="-128"/>
                <a:cs typeface="Gill Sans MT"/>
              </a:rPr>
              <a:t>PARTICIPANT</a:t>
            </a:r>
            <a:r>
              <a:rPr lang="en-US" sz="3000" b="1" dirty="0" smtClean="0">
                <a:solidFill>
                  <a:srgbClr val="1F497D"/>
                </a:solidFill>
                <a:latin typeface="Gill Sans MT"/>
                <a:ea typeface="ＭＳ Ｐゴシック" charset="-128"/>
                <a:cs typeface="Gill Sans MT"/>
              </a:rPr>
              <a:t> </a:t>
            </a:r>
            <a:r>
              <a:rPr lang="en-US" sz="3000" b="1" dirty="0" smtClean="0">
                <a:solidFill>
                  <a:schemeClr val="accent2"/>
                </a:solidFill>
                <a:latin typeface="Gill Sans MT"/>
                <a:ea typeface="ＭＳ Ｐゴシック" charset="-128"/>
                <a:cs typeface="Gill Sans MT"/>
              </a:rPr>
              <a:t>DEMOGRAPHICS </a:t>
            </a:r>
          </a:p>
        </p:txBody>
      </p:sp>
      <p:graphicFrame>
        <p:nvGraphicFramePr>
          <p:cNvPr id="6" name="Table 5" descr="Semesters Fall 2006-Fall 2010. 27 Participants&#10;24 African American&#10;3 European American&#10;2 Males&#10;25 Famales&#10;Mean age 22 years&#10;78 Lesson Plans Reviewed&#10;23 Lesson Observations " title="SPED 564 Preservice Undergraduate Participant Demographics"/>
          <p:cNvGraphicFramePr>
            <a:graphicFrameLocks noGrp="1"/>
          </p:cNvGraphicFramePr>
          <p:nvPr>
            <p:extLst>
              <p:ext uri="{D42A27DB-BD31-4B8C-83A1-F6EECF244321}">
                <p14:modId xmlns:p14="http://schemas.microsoft.com/office/powerpoint/2010/main" val="1362902846"/>
              </p:ext>
            </p:extLst>
          </p:nvPr>
        </p:nvGraphicFramePr>
        <p:xfrm>
          <a:off x="381000" y="2133600"/>
          <a:ext cx="8615088" cy="3398840"/>
        </p:xfrm>
        <a:graphic>
          <a:graphicData uri="http://schemas.openxmlformats.org/drawingml/2006/table">
            <a:tbl>
              <a:tblPr firstRow="1">
                <a:tableStyleId>{8799B23B-EC83-4686-B30A-512413B5E67A}</a:tableStyleId>
              </a:tblPr>
              <a:tblGrid>
                <a:gridCol w="1019008"/>
                <a:gridCol w="920010"/>
                <a:gridCol w="1046318"/>
                <a:gridCol w="1046318"/>
                <a:gridCol w="816387"/>
                <a:gridCol w="897073"/>
                <a:gridCol w="679731"/>
                <a:gridCol w="1057358"/>
                <a:gridCol w="1132885"/>
              </a:tblGrid>
              <a:tr h="889076">
                <a:tc>
                  <a:txBody>
                    <a:bodyPr/>
                    <a:lstStyle/>
                    <a:p>
                      <a:pPr marL="0" marR="0" algn="ctr">
                        <a:lnSpc>
                          <a:spcPct val="115000"/>
                        </a:lnSpc>
                        <a:spcBef>
                          <a:spcPts val="0"/>
                        </a:spcBef>
                        <a:spcAft>
                          <a:spcPts val="0"/>
                        </a:spcAft>
                      </a:pPr>
                      <a:r>
                        <a:rPr lang="en-US" sz="1100" b="1" dirty="0">
                          <a:latin typeface="Gill Sans MT"/>
                          <a:cs typeface="Gill Sans MT"/>
                        </a:rPr>
                        <a:t>Semester</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100" b="1" dirty="0">
                          <a:latin typeface="Gill Sans MT"/>
                          <a:cs typeface="Gill Sans MT"/>
                        </a:rPr>
                        <a:t>Number of Students</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100" b="1" dirty="0" smtClean="0">
                          <a:latin typeface="Gill Sans MT"/>
                          <a:cs typeface="Gill Sans MT"/>
                        </a:rPr>
                        <a:t>Ethnicity:</a:t>
                      </a:r>
                      <a:endParaRPr lang="en-US" sz="1100" b="1" dirty="0">
                        <a:latin typeface="Gill Sans MT"/>
                        <a:ea typeface="Calibri"/>
                        <a:cs typeface="Gill Sans MT"/>
                      </a:endParaRPr>
                    </a:p>
                    <a:p>
                      <a:pPr marL="0" marR="0" algn="ctr">
                        <a:lnSpc>
                          <a:spcPct val="115000"/>
                        </a:lnSpc>
                        <a:spcBef>
                          <a:spcPts val="0"/>
                        </a:spcBef>
                        <a:spcAft>
                          <a:spcPts val="0"/>
                        </a:spcAft>
                      </a:pPr>
                      <a:r>
                        <a:rPr lang="en-US" sz="1100" b="1" dirty="0">
                          <a:latin typeface="Gill Sans MT"/>
                          <a:cs typeface="Gill Sans MT"/>
                        </a:rPr>
                        <a:t>African American</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1" dirty="0" smtClean="0">
                          <a:latin typeface="+mn-lt"/>
                          <a:cs typeface="Gill Sans MT"/>
                        </a:rPr>
                        <a:t>Ethnicity:</a:t>
                      </a:r>
                      <a:endParaRPr lang="en-US" sz="1100" b="1" dirty="0" smtClean="0">
                        <a:latin typeface="+mn-lt"/>
                        <a:ea typeface="Calibri"/>
                        <a:cs typeface="Gill Sans MT"/>
                      </a:endParaRPr>
                    </a:p>
                    <a:p>
                      <a:pPr marL="0" marR="0" algn="ctr">
                        <a:lnSpc>
                          <a:spcPct val="115000"/>
                        </a:lnSpc>
                        <a:spcBef>
                          <a:spcPts val="0"/>
                        </a:spcBef>
                        <a:spcAft>
                          <a:spcPts val="0"/>
                        </a:spcAft>
                      </a:pPr>
                      <a:r>
                        <a:rPr lang="en-US" sz="1100" b="1" dirty="0">
                          <a:latin typeface="Gill Sans MT"/>
                          <a:cs typeface="Gill Sans MT"/>
                        </a:rPr>
                        <a:t>European American</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100" b="1" dirty="0" smtClean="0">
                          <a:latin typeface="Gill Sans MT"/>
                          <a:cs typeface="Gill Sans MT"/>
                        </a:rPr>
                        <a:t>Gender:</a:t>
                      </a:r>
                      <a:endParaRPr lang="en-US" sz="1100" b="1" dirty="0">
                        <a:latin typeface="Gill Sans MT"/>
                        <a:ea typeface="Calibri"/>
                        <a:cs typeface="Gill Sans MT"/>
                      </a:endParaRPr>
                    </a:p>
                    <a:p>
                      <a:pPr marL="0" marR="0" algn="ctr">
                        <a:lnSpc>
                          <a:spcPct val="115000"/>
                        </a:lnSpc>
                        <a:spcBef>
                          <a:spcPts val="0"/>
                        </a:spcBef>
                        <a:spcAft>
                          <a:spcPts val="0"/>
                        </a:spcAft>
                      </a:pPr>
                      <a:r>
                        <a:rPr lang="en-US" sz="1100" b="1" dirty="0">
                          <a:latin typeface="Gill Sans MT"/>
                          <a:cs typeface="Gill Sans MT"/>
                        </a:rPr>
                        <a:t>Males</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100" b="1" dirty="0" smtClean="0">
                          <a:latin typeface="+mn-lt"/>
                          <a:ea typeface="Calibri"/>
                          <a:cs typeface="Gill Sans MT"/>
                        </a:rPr>
                        <a:t>Gender:</a:t>
                      </a:r>
                    </a:p>
                    <a:p>
                      <a:pPr marL="0" marR="0" algn="ctr">
                        <a:lnSpc>
                          <a:spcPct val="115000"/>
                        </a:lnSpc>
                        <a:spcBef>
                          <a:spcPts val="0"/>
                        </a:spcBef>
                        <a:spcAft>
                          <a:spcPts val="0"/>
                        </a:spcAft>
                      </a:pPr>
                      <a:r>
                        <a:rPr lang="en-US" sz="1100" b="1" dirty="0">
                          <a:latin typeface="Gill Sans MT"/>
                          <a:cs typeface="Gill Sans MT"/>
                        </a:rPr>
                        <a:t>Females</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100" b="1" dirty="0">
                          <a:latin typeface="Gill Sans MT"/>
                          <a:cs typeface="Gill Sans MT"/>
                        </a:rPr>
                        <a:t>Class Mean Age</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100" b="1" dirty="0">
                          <a:latin typeface="Gill Sans MT"/>
                          <a:cs typeface="Gill Sans MT"/>
                        </a:rPr>
                        <a:t>Number of Lesson Plans Reviewed</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algn="ctr">
                        <a:lnSpc>
                          <a:spcPct val="115000"/>
                        </a:lnSpc>
                        <a:spcBef>
                          <a:spcPts val="0"/>
                        </a:spcBef>
                        <a:spcAft>
                          <a:spcPts val="0"/>
                        </a:spcAft>
                      </a:pPr>
                      <a:r>
                        <a:rPr lang="en-US" sz="1100" b="1" dirty="0">
                          <a:latin typeface="Gill Sans MT"/>
                          <a:cs typeface="Gill Sans MT"/>
                        </a:rPr>
                        <a:t>Number of Lesson Observations Reviewed</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r>
              <a:tr h="418294">
                <a:tc>
                  <a:txBody>
                    <a:bodyPr/>
                    <a:lstStyle/>
                    <a:p>
                      <a:pPr marL="0" marR="0">
                        <a:lnSpc>
                          <a:spcPct val="115000"/>
                        </a:lnSpc>
                        <a:spcBef>
                          <a:spcPts val="0"/>
                        </a:spcBef>
                        <a:spcAft>
                          <a:spcPts val="0"/>
                        </a:spcAft>
                      </a:pPr>
                      <a:r>
                        <a:rPr lang="en-US" sz="1300" b="1" dirty="0">
                          <a:latin typeface="Gill Sans MT"/>
                          <a:cs typeface="Gill Sans MT"/>
                        </a:rPr>
                        <a:t>Fall 2006</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a:latin typeface="Gill Sans MT"/>
                          <a:cs typeface="Gill Sans MT"/>
                        </a:rPr>
                        <a:t>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0</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20</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3</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8294">
                <a:tc>
                  <a:txBody>
                    <a:bodyPr/>
                    <a:lstStyle/>
                    <a:p>
                      <a:pPr marL="0" marR="0">
                        <a:lnSpc>
                          <a:spcPct val="115000"/>
                        </a:lnSpc>
                        <a:spcBef>
                          <a:spcPts val="0"/>
                        </a:spcBef>
                        <a:spcAft>
                          <a:spcPts val="0"/>
                        </a:spcAft>
                      </a:pPr>
                      <a:r>
                        <a:rPr lang="en-US" sz="1300" b="1" dirty="0">
                          <a:latin typeface="Gill Sans MT"/>
                          <a:cs typeface="Gill Sans MT"/>
                        </a:rPr>
                        <a:t>Fall 2007</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a:latin typeface="Gill Sans MT"/>
                          <a:cs typeface="Gill Sans MT"/>
                        </a:rPr>
                        <a:t>8</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6</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6</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6</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8294">
                <a:tc>
                  <a:txBody>
                    <a:bodyPr/>
                    <a:lstStyle/>
                    <a:p>
                      <a:pPr marL="0" marR="0">
                        <a:lnSpc>
                          <a:spcPct val="115000"/>
                        </a:lnSpc>
                        <a:spcBef>
                          <a:spcPts val="0"/>
                        </a:spcBef>
                        <a:spcAft>
                          <a:spcPts val="0"/>
                        </a:spcAft>
                      </a:pPr>
                      <a:r>
                        <a:rPr lang="en-US" sz="1300" b="1" dirty="0">
                          <a:latin typeface="Gill Sans MT"/>
                          <a:cs typeface="Gill Sans MT"/>
                        </a:rPr>
                        <a:t>Fall 2008</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a:latin typeface="Gill Sans MT"/>
                          <a:cs typeface="Gill Sans MT"/>
                        </a:rPr>
                        <a:t>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0</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6</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8294">
                <a:tc>
                  <a:txBody>
                    <a:bodyPr/>
                    <a:lstStyle/>
                    <a:p>
                      <a:pPr marL="0" marR="0">
                        <a:lnSpc>
                          <a:spcPct val="115000"/>
                        </a:lnSpc>
                        <a:spcBef>
                          <a:spcPts val="0"/>
                        </a:spcBef>
                        <a:spcAft>
                          <a:spcPts val="0"/>
                        </a:spcAft>
                      </a:pPr>
                      <a:r>
                        <a:rPr lang="en-US" sz="1300" b="1" dirty="0">
                          <a:latin typeface="Gill Sans MT"/>
                          <a:cs typeface="Gill Sans MT"/>
                        </a:rPr>
                        <a:t>Fall 2009</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a:latin typeface="Gill Sans MT"/>
                          <a:cs typeface="Gill Sans MT"/>
                        </a:rPr>
                        <a:t>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0</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8294">
                <a:tc>
                  <a:txBody>
                    <a:bodyPr/>
                    <a:lstStyle/>
                    <a:p>
                      <a:pPr marL="0" marR="0">
                        <a:lnSpc>
                          <a:spcPct val="115000"/>
                        </a:lnSpc>
                        <a:spcBef>
                          <a:spcPts val="0"/>
                        </a:spcBef>
                        <a:spcAft>
                          <a:spcPts val="0"/>
                        </a:spcAft>
                      </a:pPr>
                      <a:r>
                        <a:rPr lang="en-US" sz="1300" b="1" dirty="0">
                          <a:latin typeface="Gill Sans MT"/>
                          <a:cs typeface="Gill Sans MT"/>
                        </a:rPr>
                        <a:t>Fall 2010</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a:latin typeface="Gill Sans MT"/>
                          <a:cs typeface="Gill Sans MT"/>
                        </a:rPr>
                        <a:t>11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cs typeface="Gill Sans MT"/>
                        </a:rPr>
                        <a:t>11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0</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33</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9</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8294">
                <a:tc>
                  <a:txBody>
                    <a:bodyPr/>
                    <a:lstStyle/>
                    <a:p>
                      <a:pPr marL="0" marR="0">
                        <a:lnSpc>
                          <a:spcPct val="115000"/>
                        </a:lnSpc>
                        <a:spcBef>
                          <a:spcPts val="0"/>
                        </a:spcBef>
                        <a:spcAft>
                          <a:spcPts val="0"/>
                        </a:spcAft>
                      </a:pPr>
                      <a:r>
                        <a:rPr lang="en-US" sz="1300" b="1" dirty="0">
                          <a:latin typeface="Gill Sans MT"/>
                          <a:cs typeface="Gill Sans MT"/>
                        </a:rPr>
                        <a:t>Total</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a:latin typeface="Gill Sans MT"/>
                          <a:cs typeface="Gill Sans MT"/>
                        </a:rPr>
                        <a:t>27</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cs typeface="Gill Sans MT"/>
                        </a:rPr>
                        <a:t>24</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3</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78</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23</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460519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chor="ctr">
            <a:noAutofit/>
          </a:bodyPr>
          <a:lstStyle/>
          <a:p>
            <a:pPr>
              <a:defRPr/>
            </a:pPr>
            <a:r>
              <a:rPr lang="en-US" sz="2400" b="1" dirty="0" smtClean="0">
                <a:latin typeface="Gill Sans MT"/>
                <a:cs typeface="Gill Sans MT"/>
              </a:rPr>
              <a:t>DR. CATHY KEA, PROFESSOR</a:t>
            </a:r>
            <a:br>
              <a:rPr lang="en-US" sz="2400" b="1" dirty="0" smtClean="0">
                <a:latin typeface="Gill Sans MT"/>
                <a:cs typeface="Gill Sans MT"/>
              </a:rPr>
            </a:br>
            <a:r>
              <a:rPr lang="en-US" sz="2400" b="1" dirty="0" smtClean="0">
                <a:solidFill>
                  <a:srgbClr val="FF0000"/>
                </a:solidFill>
                <a:latin typeface="Gill Sans MT"/>
                <a:cs typeface="Gill Sans MT"/>
              </a:rPr>
              <a:t>NORTH CAROLINA A&amp;T STATE UNIVERSITY</a:t>
            </a:r>
          </a:p>
        </p:txBody>
      </p:sp>
      <p:pic>
        <p:nvPicPr>
          <p:cNvPr id="10244" name="Picture 1" descr="Photo of Dr. Cathy Kea" title="Phot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9037" y="1600200"/>
            <a:ext cx="1685925" cy="303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85800" y="4800600"/>
            <a:ext cx="7772400" cy="1752600"/>
          </a:xfrm>
        </p:spPr>
        <p:txBody>
          <a:bodyPr/>
          <a:lstStyle/>
          <a:p>
            <a:pPr marL="0" indent="0">
              <a:buNone/>
            </a:pPr>
            <a:r>
              <a:rPr lang="en-US" sz="1600" dirty="0">
                <a:cs typeface="Gill Sans MT"/>
              </a:rPr>
              <a:t>Dr. Cathy Kea is a Professor of Special Education at North Carolina A&amp;T State University. Dr. Kea</a:t>
            </a:r>
            <a:r>
              <a:rPr lang="ja-JP" altLang="en-US" sz="1600" dirty="0">
                <a:cs typeface="Gill Sans MT"/>
              </a:rPr>
              <a:t>’</a:t>
            </a:r>
            <a:r>
              <a:rPr lang="en-US" altLang="ja-JP" sz="1600" dirty="0">
                <a:cs typeface="Gill Sans MT"/>
              </a:rPr>
              <a:t>s research interest and engagement focuses on the intersection between general education, special education, and multicultural education- a trilogy to be transformed. Her current research focuses on preparing teachers to design and deliver culturally responsive instruction in urban classrooms and ways to infuse diversity throughout course syllabi and teacher preparation programs</a:t>
            </a:r>
            <a:r>
              <a:rPr lang="en-US" altLang="ja-JP" sz="1600" dirty="0" smtClean="0">
                <a:cs typeface="Gill Sans MT"/>
              </a:rPr>
              <a:t>.</a:t>
            </a:r>
            <a:endParaRPr lang="en-US" sz="1600" dirty="0">
              <a:cs typeface="Gill Sans MT"/>
            </a:endParaRPr>
          </a:p>
        </p:txBody>
      </p:sp>
    </p:spTree>
    <p:extLst>
      <p:ext uri="{BB962C8B-B14F-4D97-AF65-F5344CB8AC3E}">
        <p14:creationId xmlns:p14="http://schemas.microsoft.com/office/powerpoint/2010/main" val="95275869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304800" y="381000"/>
            <a:ext cx="8534400" cy="987425"/>
          </a:xfrm>
        </p:spPr>
        <p:txBody>
          <a:bodyPr>
            <a:noAutofit/>
          </a:bodyPr>
          <a:lstStyle/>
          <a:p>
            <a:pPr>
              <a:defRPr/>
            </a:pPr>
            <a:r>
              <a:rPr lang="en-US" sz="3400" b="1" dirty="0" smtClean="0">
                <a:solidFill>
                  <a:srgbClr val="666699"/>
                </a:solidFill>
                <a:latin typeface="Gill Sans MT"/>
                <a:ea typeface="Calibri" pitchFamily="34" charset="0"/>
                <a:cs typeface="Gill Sans MT"/>
              </a:rPr>
              <a:t>SPED 764 </a:t>
            </a:r>
            <a:r>
              <a:rPr lang="en-US" sz="3400" b="1" dirty="0" smtClean="0">
                <a:latin typeface="Gill Sans MT"/>
                <a:ea typeface="Calibri" pitchFamily="34" charset="0"/>
                <a:cs typeface="Gill Sans MT"/>
              </a:rPr>
              <a:t>PRESERVICE GRADUATE </a:t>
            </a:r>
            <a:r>
              <a:rPr lang="en-US" sz="3400" b="1" dirty="0" smtClean="0">
                <a:solidFill>
                  <a:srgbClr val="FF0000"/>
                </a:solidFill>
                <a:latin typeface="Gill Sans MT"/>
                <a:ea typeface="Calibri" pitchFamily="34" charset="0"/>
                <a:cs typeface="Gill Sans MT"/>
              </a:rPr>
              <a:t>PARTICIPANT DEMOGRAPHICS</a:t>
            </a:r>
            <a:endParaRPr lang="en-US" sz="3400" b="1" dirty="0" smtClean="0">
              <a:solidFill>
                <a:srgbClr val="FF0000"/>
              </a:solidFill>
              <a:latin typeface="Gill Sans MT"/>
              <a:ea typeface="ＭＳ Ｐゴシック" charset="-128"/>
              <a:cs typeface="Gill Sans MT"/>
            </a:endParaRPr>
          </a:p>
        </p:txBody>
      </p:sp>
      <p:graphicFrame>
        <p:nvGraphicFramePr>
          <p:cNvPr id="4" name="Table 3" descr="Fall 2006-Fall 2010&#10;Total number of students 54&#10;38 African American&#10;16 European American&#10;6 Males&#10;45 Females&#10;Mean Age 35&#10;Number of Lesson Plans Reviewed 155&#10;Number of Lesson Observations Reviewed 51&#10;" title="SPED 764 Preservice Graduates "/>
          <p:cNvGraphicFramePr>
            <a:graphicFrameLocks noGrp="1"/>
          </p:cNvGraphicFramePr>
          <p:nvPr>
            <p:extLst>
              <p:ext uri="{D42A27DB-BD31-4B8C-83A1-F6EECF244321}">
                <p14:modId xmlns:p14="http://schemas.microsoft.com/office/powerpoint/2010/main" val="1467615975"/>
              </p:ext>
            </p:extLst>
          </p:nvPr>
        </p:nvGraphicFramePr>
        <p:xfrm>
          <a:off x="381000" y="2219325"/>
          <a:ext cx="8615088" cy="3398840"/>
        </p:xfrm>
        <a:graphic>
          <a:graphicData uri="http://schemas.openxmlformats.org/drawingml/2006/table">
            <a:tbl>
              <a:tblPr firstRow="1">
                <a:tableStyleId>{8799B23B-EC83-4686-B30A-512413B5E67A}</a:tableStyleId>
              </a:tblPr>
              <a:tblGrid>
                <a:gridCol w="1019008"/>
                <a:gridCol w="920010"/>
                <a:gridCol w="1046318"/>
                <a:gridCol w="1046318"/>
                <a:gridCol w="816387"/>
                <a:gridCol w="897073"/>
                <a:gridCol w="679731"/>
                <a:gridCol w="1057358"/>
                <a:gridCol w="1132885"/>
              </a:tblGrid>
              <a:tr h="889076">
                <a:tc>
                  <a:txBody>
                    <a:bodyPr/>
                    <a:lstStyle/>
                    <a:p>
                      <a:pPr marL="0" marR="0" algn="ctr">
                        <a:lnSpc>
                          <a:spcPct val="115000"/>
                        </a:lnSpc>
                        <a:spcBef>
                          <a:spcPts val="0"/>
                        </a:spcBef>
                        <a:spcAft>
                          <a:spcPts val="0"/>
                        </a:spcAft>
                      </a:pPr>
                      <a:r>
                        <a:rPr lang="en-US" sz="1100" b="1" dirty="0">
                          <a:latin typeface="Gill Sans MT"/>
                          <a:cs typeface="Gill Sans MT"/>
                        </a:rPr>
                        <a:t>Semester</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100" b="1" dirty="0">
                          <a:latin typeface="Gill Sans MT"/>
                          <a:cs typeface="Gill Sans MT"/>
                        </a:rPr>
                        <a:t>Number of Students</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100" b="1" dirty="0" smtClean="0">
                          <a:latin typeface="Gill Sans MT"/>
                          <a:cs typeface="Gill Sans MT"/>
                        </a:rPr>
                        <a:t>Ethnicity:</a:t>
                      </a:r>
                      <a:endParaRPr lang="en-US" sz="1100" b="1" dirty="0">
                        <a:latin typeface="Gill Sans MT"/>
                        <a:ea typeface="Calibri"/>
                        <a:cs typeface="Gill Sans MT"/>
                      </a:endParaRPr>
                    </a:p>
                    <a:p>
                      <a:pPr marL="0" marR="0" algn="ctr">
                        <a:lnSpc>
                          <a:spcPct val="115000"/>
                        </a:lnSpc>
                        <a:spcBef>
                          <a:spcPts val="0"/>
                        </a:spcBef>
                        <a:spcAft>
                          <a:spcPts val="0"/>
                        </a:spcAft>
                      </a:pPr>
                      <a:r>
                        <a:rPr lang="en-US" sz="1100" b="1" dirty="0">
                          <a:latin typeface="Gill Sans MT"/>
                          <a:cs typeface="Gill Sans MT"/>
                        </a:rPr>
                        <a:t>African American</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1" dirty="0" smtClean="0">
                          <a:latin typeface="+mn-lt"/>
                          <a:cs typeface="Gill Sans MT"/>
                        </a:rPr>
                        <a:t>Ethnicity:</a:t>
                      </a:r>
                      <a:endParaRPr lang="en-US" sz="1100" b="1" dirty="0" smtClean="0">
                        <a:latin typeface="+mn-lt"/>
                        <a:ea typeface="Calibri"/>
                        <a:cs typeface="Gill Sans MT"/>
                      </a:endParaRPr>
                    </a:p>
                    <a:p>
                      <a:pPr marL="0" marR="0" algn="ctr">
                        <a:lnSpc>
                          <a:spcPct val="115000"/>
                        </a:lnSpc>
                        <a:spcBef>
                          <a:spcPts val="0"/>
                        </a:spcBef>
                        <a:spcAft>
                          <a:spcPts val="0"/>
                        </a:spcAft>
                      </a:pPr>
                      <a:r>
                        <a:rPr lang="en-US" sz="1100" b="1" dirty="0">
                          <a:latin typeface="Gill Sans MT"/>
                          <a:cs typeface="Gill Sans MT"/>
                        </a:rPr>
                        <a:t>European American</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100" b="1" dirty="0" smtClean="0">
                          <a:latin typeface="Gill Sans MT"/>
                          <a:cs typeface="Gill Sans MT"/>
                        </a:rPr>
                        <a:t>Gender:</a:t>
                      </a:r>
                      <a:endParaRPr lang="en-US" sz="1100" b="1" dirty="0">
                        <a:latin typeface="Gill Sans MT"/>
                        <a:ea typeface="Calibri"/>
                        <a:cs typeface="Gill Sans MT"/>
                      </a:endParaRPr>
                    </a:p>
                    <a:p>
                      <a:pPr marL="0" marR="0" algn="ctr">
                        <a:lnSpc>
                          <a:spcPct val="115000"/>
                        </a:lnSpc>
                        <a:spcBef>
                          <a:spcPts val="0"/>
                        </a:spcBef>
                        <a:spcAft>
                          <a:spcPts val="0"/>
                        </a:spcAft>
                      </a:pPr>
                      <a:r>
                        <a:rPr lang="en-US" sz="1100" b="1" dirty="0">
                          <a:latin typeface="Gill Sans MT"/>
                          <a:cs typeface="Gill Sans MT"/>
                        </a:rPr>
                        <a:t>Males</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b="1" dirty="0" smtClean="0">
                          <a:latin typeface="+mn-lt"/>
                          <a:cs typeface="Gill Sans MT"/>
                        </a:rPr>
                        <a:t>Gender:</a:t>
                      </a:r>
                      <a:endParaRPr lang="en-US" sz="1100" b="1" dirty="0" smtClean="0">
                        <a:latin typeface="+mn-lt"/>
                        <a:ea typeface="Calibri"/>
                        <a:cs typeface="Gill Sans MT"/>
                      </a:endParaRPr>
                    </a:p>
                    <a:p>
                      <a:pPr marL="0" marR="0" algn="ctr">
                        <a:lnSpc>
                          <a:spcPct val="115000"/>
                        </a:lnSpc>
                        <a:spcBef>
                          <a:spcPts val="0"/>
                        </a:spcBef>
                        <a:spcAft>
                          <a:spcPts val="0"/>
                        </a:spcAft>
                      </a:pPr>
                      <a:r>
                        <a:rPr lang="en-US" sz="1100" b="1" dirty="0">
                          <a:latin typeface="Gill Sans MT"/>
                          <a:cs typeface="Gill Sans MT"/>
                        </a:rPr>
                        <a:t>Females</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100" b="1" dirty="0">
                          <a:latin typeface="Gill Sans MT"/>
                          <a:cs typeface="Gill Sans MT"/>
                        </a:rPr>
                        <a:t>Class Mean Age</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100" b="1" dirty="0">
                          <a:latin typeface="Gill Sans MT"/>
                          <a:cs typeface="Gill Sans MT"/>
                        </a:rPr>
                        <a:t>Number of Lesson Plans Reviewed</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15000"/>
                        </a:lnSpc>
                        <a:spcBef>
                          <a:spcPts val="0"/>
                        </a:spcBef>
                        <a:spcAft>
                          <a:spcPts val="0"/>
                        </a:spcAft>
                      </a:pPr>
                      <a:r>
                        <a:rPr lang="en-US" sz="1100" b="1" dirty="0">
                          <a:latin typeface="Gill Sans MT"/>
                          <a:cs typeface="Gill Sans MT"/>
                        </a:rPr>
                        <a:t>Number of Lesson Observations Reviewed</a:t>
                      </a:r>
                      <a:endParaRPr lang="en-US" sz="11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r>
              <a:tr h="418294">
                <a:tc>
                  <a:txBody>
                    <a:bodyPr/>
                    <a:lstStyle/>
                    <a:p>
                      <a:pPr marL="0" marR="0">
                        <a:lnSpc>
                          <a:spcPct val="115000"/>
                        </a:lnSpc>
                        <a:spcBef>
                          <a:spcPts val="0"/>
                        </a:spcBef>
                        <a:spcAft>
                          <a:spcPts val="0"/>
                        </a:spcAft>
                      </a:pPr>
                      <a:r>
                        <a:rPr lang="en-US" sz="1300" b="1" dirty="0">
                          <a:latin typeface="Gill Sans MT"/>
                          <a:cs typeface="Gill Sans MT"/>
                        </a:rPr>
                        <a:t>Fall 2006</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cs typeface="Gill Sans MT"/>
                        </a:rPr>
                        <a:t>17</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3</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14</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33</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47</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16</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8294">
                <a:tc>
                  <a:txBody>
                    <a:bodyPr/>
                    <a:lstStyle/>
                    <a:p>
                      <a:pPr marL="0" marR="0">
                        <a:lnSpc>
                          <a:spcPct val="115000"/>
                        </a:lnSpc>
                        <a:spcBef>
                          <a:spcPts val="0"/>
                        </a:spcBef>
                        <a:spcAft>
                          <a:spcPts val="0"/>
                        </a:spcAft>
                      </a:pPr>
                      <a:r>
                        <a:rPr lang="en-US" sz="1300" b="1" dirty="0">
                          <a:latin typeface="Gill Sans MT"/>
                          <a:cs typeface="Gill Sans MT"/>
                        </a:rPr>
                        <a:t>Fall 2007</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mn-ea"/>
                          <a:cs typeface="Gill Sans MT"/>
                        </a:rPr>
                        <a:t>16</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37</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47</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8294">
                <a:tc>
                  <a:txBody>
                    <a:bodyPr/>
                    <a:lstStyle/>
                    <a:p>
                      <a:pPr marL="0" marR="0">
                        <a:lnSpc>
                          <a:spcPct val="115000"/>
                        </a:lnSpc>
                        <a:spcBef>
                          <a:spcPts val="0"/>
                        </a:spcBef>
                        <a:spcAft>
                          <a:spcPts val="0"/>
                        </a:spcAft>
                      </a:pPr>
                      <a:r>
                        <a:rPr lang="en-US" sz="1300" b="1" dirty="0">
                          <a:latin typeface="Gill Sans MT"/>
                          <a:cs typeface="Gill Sans MT"/>
                        </a:rPr>
                        <a:t>Fall 2008</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mn-ea"/>
                          <a:cs typeface="Gill Sans MT"/>
                        </a:rPr>
                        <a:t>8</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4</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4</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6</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35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7</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8294">
                <a:tc>
                  <a:txBody>
                    <a:bodyPr/>
                    <a:lstStyle/>
                    <a:p>
                      <a:pPr marL="0" marR="0">
                        <a:lnSpc>
                          <a:spcPct val="115000"/>
                        </a:lnSpc>
                        <a:spcBef>
                          <a:spcPts val="0"/>
                        </a:spcBef>
                        <a:spcAft>
                          <a:spcPts val="0"/>
                        </a:spcAft>
                      </a:pPr>
                      <a:r>
                        <a:rPr lang="en-US" sz="1300" b="1" dirty="0">
                          <a:latin typeface="Gill Sans MT"/>
                          <a:cs typeface="Gill Sans MT"/>
                        </a:rPr>
                        <a:t>Fall 2009</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mn-ea"/>
                          <a:cs typeface="Gill Sans MT"/>
                        </a:rPr>
                        <a:t>3</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3</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40</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9</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3</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8294">
                <a:tc>
                  <a:txBody>
                    <a:bodyPr/>
                    <a:lstStyle/>
                    <a:p>
                      <a:pPr marL="0" marR="0">
                        <a:lnSpc>
                          <a:spcPct val="115000"/>
                        </a:lnSpc>
                        <a:spcBef>
                          <a:spcPts val="0"/>
                        </a:spcBef>
                        <a:spcAft>
                          <a:spcPts val="0"/>
                        </a:spcAft>
                      </a:pPr>
                      <a:r>
                        <a:rPr lang="en-US" sz="1300" b="1" dirty="0">
                          <a:latin typeface="Gill Sans MT"/>
                          <a:cs typeface="Gill Sans MT"/>
                        </a:rPr>
                        <a:t>Fall 2010</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cs typeface="Gill Sans MT"/>
                        </a:rPr>
                        <a:t>10</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cs typeface="Gill Sans MT"/>
                        </a:rPr>
                        <a:t>8</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8</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28</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30</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10</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18294">
                <a:tc>
                  <a:txBody>
                    <a:bodyPr/>
                    <a:lstStyle/>
                    <a:p>
                      <a:pPr marL="0" marR="0">
                        <a:lnSpc>
                          <a:spcPct val="115000"/>
                        </a:lnSpc>
                        <a:spcBef>
                          <a:spcPts val="0"/>
                        </a:spcBef>
                        <a:spcAft>
                          <a:spcPts val="0"/>
                        </a:spcAft>
                      </a:pPr>
                      <a:r>
                        <a:rPr lang="en-US" sz="1300" b="1" dirty="0">
                          <a:latin typeface="Gill Sans MT"/>
                          <a:cs typeface="Gill Sans MT"/>
                        </a:rPr>
                        <a:t>Total</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mn-ea"/>
                          <a:cs typeface="Gill Sans MT"/>
                        </a:rPr>
                        <a:t>54</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cs typeface="Gill Sans MT"/>
                        </a:rPr>
                        <a:t>38</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b="1" dirty="0" smtClean="0">
                          <a:latin typeface="Gill Sans MT"/>
                          <a:ea typeface="Calibri"/>
                          <a:cs typeface="Gill Sans MT"/>
                        </a:rPr>
                        <a:t>16</a:t>
                      </a: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9</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45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35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155</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b="1" dirty="0" smtClean="0">
                          <a:latin typeface="Gill Sans MT"/>
                          <a:ea typeface="Calibri"/>
                          <a:cs typeface="Gill Sans MT"/>
                        </a:rPr>
                        <a:t>51</a:t>
                      </a:r>
                      <a:endParaRPr lang="en-US" sz="13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192906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758825"/>
          </a:xfrm>
        </p:spPr>
        <p:txBody>
          <a:bodyPr>
            <a:noAutofit/>
          </a:bodyPr>
          <a:lstStyle/>
          <a:p>
            <a:pPr eaLnBrk="1" fontAlgn="auto" hangingPunct="1">
              <a:spcAft>
                <a:spcPts val="0"/>
              </a:spcAft>
              <a:defRPr/>
            </a:pPr>
            <a:r>
              <a:rPr lang="en-US" b="1" dirty="0" smtClean="0">
                <a:solidFill>
                  <a:srgbClr val="666699"/>
                </a:solidFill>
                <a:latin typeface="Gill Sans MT"/>
                <a:ea typeface="+mj-ea"/>
                <a:cs typeface="Gill Sans MT"/>
              </a:rPr>
              <a:t>INSTRU</a:t>
            </a:r>
            <a:r>
              <a:rPr lang="en-US" b="1" dirty="0" smtClean="0">
                <a:solidFill>
                  <a:srgbClr val="FF0000"/>
                </a:solidFill>
                <a:latin typeface="Gill Sans MT"/>
                <a:ea typeface="+mj-ea"/>
                <a:cs typeface="Gill Sans MT"/>
              </a:rPr>
              <a:t>MENTS</a:t>
            </a:r>
            <a:endParaRPr lang="en-US" b="1" dirty="0">
              <a:solidFill>
                <a:srgbClr val="FF0000"/>
              </a:solidFill>
              <a:latin typeface="Gill Sans MT"/>
              <a:ea typeface="+mj-ea"/>
              <a:cs typeface="Gill Sans MT"/>
            </a:endParaRPr>
          </a:p>
        </p:txBody>
      </p:sp>
      <p:sp>
        <p:nvSpPr>
          <p:cNvPr id="10243" name="Content Placeholder 2"/>
          <p:cNvSpPr>
            <a:spLocks noGrp="1"/>
          </p:cNvSpPr>
          <p:nvPr>
            <p:ph sz="quarter" idx="4294967295"/>
          </p:nvPr>
        </p:nvSpPr>
        <p:spPr>
          <a:xfrm>
            <a:off x="457200" y="1752600"/>
            <a:ext cx="8305800" cy="4876800"/>
          </a:xfrm>
        </p:spPr>
        <p:txBody>
          <a:bodyPr anchor="t" anchorCtr="0">
            <a:normAutofit/>
          </a:bodyPr>
          <a:lstStyle/>
          <a:p>
            <a:pPr eaLnBrk="1" fontAlgn="auto" hangingPunct="1">
              <a:spcBef>
                <a:spcPts val="0"/>
              </a:spcBef>
              <a:spcAft>
                <a:spcPts val="0"/>
              </a:spcAft>
              <a:buClr>
                <a:schemeClr val="accent5">
                  <a:lumMod val="75000"/>
                </a:schemeClr>
              </a:buClr>
              <a:buSzPct val="100000"/>
              <a:buFont typeface="Wingdings" charset="2"/>
              <a:buChar char="Ø"/>
              <a:defRPr/>
            </a:pPr>
            <a:r>
              <a:rPr lang="en-US" sz="2400" dirty="0" smtClean="0">
                <a:latin typeface="Gill Sans MT"/>
                <a:ea typeface="+mn-ea"/>
                <a:cs typeface="Gill Sans MT"/>
              </a:rPr>
              <a:t>Culturally Responsive Lesson Plan Template</a:t>
            </a:r>
          </a:p>
          <a:p>
            <a:pPr eaLnBrk="1" fontAlgn="auto" hangingPunct="1">
              <a:spcBef>
                <a:spcPts val="0"/>
              </a:spcBef>
              <a:spcAft>
                <a:spcPts val="0"/>
              </a:spcAft>
              <a:buClr>
                <a:schemeClr val="accent5">
                  <a:lumMod val="75000"/>
                </a:schemeClr>
              </a:buClr>
              <a:buSzPct val="100000"/>
              <a:buFont typeface="Wingdings" charset="2"/>
              <a:buChar char="Ø"/>
              <a:defRPr/>
            </a:pPr>
            <a:endParaRPr lang="en-US" sz="2400" dirty="0" smtClean="0">
              <a:latin typeface="Gill Sans MT"/>
              <a:ea typeface="+mn-ea"/>
              <a:cs typeface="Gill Sans MT"/>
            </a:endParaRPr>
          </a:p>
          <a:p>
            <a:pPr eaLnBrk="1" fontAlgn="auto" hangingPunct="1">
              <a:spcBef>
                <a:spcPts val="0"/>
              </a:spcBef>
              <a:spcAft>
                <a:spcPts val="0"/>
              </a:spcAft>
              <a:buClr>
                <a:schemeClr val="accent5">
                  <a:lumMod val="75000"/>
                </a:schemeClr>
              </a:buClr>
              <a:buSzPct val="100000"/>
              <a:buFont typeface="Wingdings" charset="2"/>
              <a:buChar char="Ø"/>
              <a:defRPr/>
            </a:pPr>
            <a:r>
              <a:rPr lang="en-US" sz="2400" dirty="0" smtClean="0">
                <a:latin typeface="Gill Sans MT"/>
                <a:ea typeface="+mn-ea"/>
                <a:cs typeface="Gill Sans MT"/>
              </a:rPr>
              <a:t>Culturally Responsive Lesson Plan Rubric </a:t>
            </a:r>
          </a:p>
          <a:p>
            <a:pPr eaLnBrk="1" fontAlgn="auto" hangingPunct="1">
              <a:spcBef>
                <a:spcPts val="0"/>
              </a:spcBef>
              <a:spcAft>
                <a:spcPts val="0"/>
              </a:spcAft>
              <a:buClr>
                <a:schemeClr val="accent5">
                  <a:lumMod val="75000"/>
                </a:schemeClr>
              </a:buClr>
              <a:buSzPct val="100000"/>
              <a:buFont typeface="Wingdings" charset="2"/>
              <a:buChar char="Ø"/>
              <a:defRPr/>
            </a:pPr>
            <a:endParaRPr lang="en-US" sz="2400" dirty="0" smtClean="0">
              <a:latin typeface="Gill Sans MT"/>
              <a:ea typeface="+mn-ea"/>
              <a:cs typeface="Gill Sans MT"/>
            </a:endParaRPr>
          </a:p>
          <a:p>
            <a:pPr eaLnBrk="1" fontAlgn="auto" hangingPunct="1">
              <a:spcBef>
                <a:spcPts val="0"/>
              </a:spcBef>
              <a:spcAft>
                <a:spcPts val="0"/>
              </a:spcAft>
              <a:buClr>
                <a:schemeClr val="accent5">
                  <a:lumMod val="75000"/>
                </a:schemeClr>
              </a:buClr>
              <a:buSzPct val="100000"/>
              <a:buFont typeface="Wingdings" charset="2"/>
              <a:buChar char="Ø"/>
              <a:defRPr/>
            </a:pPr>
            <a:r>
              <a:rPr lang="en-US" sz="2400" dirty="0" smtClean="0">
                <a:latin typeface="Gill Sans MT"/>
                <a:ea typeface="+mn-ea"/>
                <a:cs typeface="Gill Sans MT"/>
              </a:rPr>
              <a:t>Checklist for Teaching Practices </a:t>
            </a:r>
          </a:p>
          <a:p>
            <a:pPr eaLnBrk="1" fontAlgn="auto" hangingPunct="1">
              <a:spcBef>
                <a:spcPts val="0"/>
              </a:spcBef>
              <a:spcAft>
                <a:spcPts val="0"/>
              </a:spcAft>
              <a:buClr>
                <a:schemeClr val="accent5">
                  <a:lumMod val="75000"/>
                </a:schemeClr>
              </a:buClr>
              <a:buSzPct val="100000"/>
              <a:buFont typeface="Wingdings" charset="2"/>
              <a:buChar char="Ø"/>
              <a:defRPr/>
            </a:pPr>
            <a:endParaRPr lang="en-US" sz="2400" dirty="0" smtClean="0">
              <a:latin typeface="Gill Sans MT"/>
              <a:ea typeface="+mn-ea"/>
              <a:cs typeface="Gill Sans MT"/>
            </a:endParaRPr>
          </a:p>
          <a:p>
            <a:pPr eaLnBrk="1" fontAlgn="auto" hangingPunct="1">
              <a:spcBef>
                <a:spcPts val="0"/>
              </a:spcBef>
              <a:spcAft>
                <a:spcPts val="0"/>
              </a:spcAft>
              <a:buClr>
                <a:schemeClr val="accent5">
                  <a:lumMod val="75000"/>
                </a:schemeClr>
              </a:buClr>
              <a:buSzPct val="100000"/>
              <a:buFont typeface="Wingdings" charset="2"/>
              <a:buChar char="Ø"/>
              <a:defRPr/>
            </a:pPr>
            <a:r>
              <a:rPr lang="en-US" sz="2400" dirty="0" smtClean="0">
                <a:latin typeface="Gill Sans MT"/>
                <a:ea typeface="+mn-ea"/>
                <a:cs typeface="Gill Sans MT"/>
              </a:rPr>
              <a:t>Lesson Plan Evaluation Form </a:t>
            </a:r>
          </a:p>
          <a:p>
            <a:pPr marL="0" indent="0" algn="ctr" eaLnBrk="1" fontAlgn="auto" hangingPunct="1">
              <a:spcBef>
                <a:spcPts val="14400"/>
              </a:spcBef>
              <a:spcAft>
                <a:spcPts val="0"/>
              </a:spcAft>
              <a:buClr>
                <a:schemeClr val="accent5">
                  <a:lumMod val="75000"/>
                </a:schemeClr>
              </a:buClr>
              <a:buSzPct val="100000"/>
              <a:buNone/>
              <a:defRPr/>
            </a:pPr>
            <a:r>
              <a:rPr lang="en-US" sz="1400" b="1" dirty="0" smtClean="0">
                <a:cs typeface="Gill Sans MT"/>
              </a:rPr>
              <a:t>Copyright</a:t>
            </a:r>
            <a:r>
              <a:rPr lang="en-US" sz="1400" b="1" dirty="0">
                <a:cs typeface="Gill Sans MT"/>
              </a:rPr>
              <a:t>© 2008. All Rights Reserved By Dr. Cathy D. Kea</a:t>
            </a:r>
            <a:r>
              <a:rPr lang="en-US" sz="1400" dirty="0">
                <a:cs typeface="Gill Sans MT"/>
              </a:rPr>
              <a:t> </a:t>
            </a:r>
          </a:p>
          <a:p>
            <a:pPr marL="0" indent="0" eaLnBrk="1" fontAlgn="auto" hangingPunct="1">
              <a:spcBef>
                <a:spcPts val="0"/>
              </a:spcBef>
              <a:spcAft>
                <a:spcPts val="0"/>
              </a:spcAft>
              <a:buClr>
                <a:schemeClr val="accent5">
                  <a:lumMod val="75000"/>
                </a:schemeClr>
              </a:buClr>
              <a:buSzPct val="100000"/>
              <a:buNone/>
              <a:defRPr/>
            </a:pPr>
            <a:endParaRPr lang="en-US" sz="1400" dirty="0" smtClean="0">
              <a:latin typeface="Gill Sans MT"/>
              <a:ea typeface="+mn-ea"/>
              <a:cs typeface="Gill Sans MT"/>
            </a:endParaRPr>
          </a:p>
        </p:txBody>
      </p:sp>
    </p:spTree>
    <p:extLst>
      <p:ext uri="{BB962C8B-B14F-4D97-AF65-F5344CB8AC3E}">
        <p14:creationId xmlns:p14="http://schemas.microsoft.com/office/powerpoint/2010/main" val="3667328158"/>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825"/>
          </a:xfrm>
        </p:spPr>
        <p:txBody>
          <a:bodyPr anchor="ctr">
            <a:noAutofit/>
          </a:bodyPr>
          <a:lstStyle/>
          <a:p>
            <a:pPr eaLnBrk="1" fontAlgn="auto" hangingPunct="1">
              <a:spcAft>
                <a:spcPts val="0"/>
              </a:spcAft>
              <a:defRPr/>
            </a:pPr>
            <a:r>
              <a:rPr lang="en-US" sz="3000" b="1" dirty="0" smtClean="0">
                <a:latin typeface="Gill Sans MT"/>
                <a:ea typeface="+mj-ea"/>
                <a:cs typeface="Gill Sans MT"/>
              </a:rPr>
              <a:t>CULTURALLY RESPONSIVE </a:t>
            </a:r>
            <a:r>
              <a:rPr lang="en-US" sz="3000" b="1" dirty="0" smtClean="0">
                <a:solidFill>
                  <a:srgbClr val="FF0000"/>
                </a:solidFill>
                <a:latin typeface="Gill Sans MT"/>
                <a:ea typeface="+mj-ea"/>
                <a:cs typeface="Gill Sans MT"/>
              </a:rPr>
              <a:t>LESSON PLAN TEMPLATE </a:t>
            </a:r>
            <a:endParaRPr lang="en-US" sz="3000" b="1" dirty="0">
              <a:solidFill>
                <a:srgbClr val="FF0000"/>
              </a:solidFill>
              <a:latin typeface="Gill Sans MT"/>
              <a:ea typeface="+mj-ea"/>
              <a:cs typeface="Gill Sans MT"/>
            </a:endParaRPr>
          </a:p>
        </p:txBody>
      </p:sp>
      <p:sp>
        <p:nvSpPr>
          <p:cNvPr id="3" name="Content Placeholder 2"/>
          <p:cNvSpPr>
            <a:spLocks noGrp="1"/>
          </p:cNvSpPr>
          <p:nvPr>
            <p:ph sz="quarter" idx="4294967295"/>
          </p:nvPr>
        </p:nvSpPr>
        <p:spPr>
          <a:xfrm>
            <a:off x="762000" y="1676400"/>
            <a:ext cx="7620000" cy="4724400"/>
          </a:xfrm>
        </p:spPr>
        <p:txBody>
          <a:bodyPr>
            <a:normAutofit lnSpcReduction="10000"/>
          </a:bodyPr>
          <a:lstStyle/>
          <a:p>
            <a:pPr marL="288925" indent="-288925" eaLnBrk="1" fontAlgn="auto" hangingPunct="1">
              <a:spcAft>
                <a:spcPts val="600"/>
              </a:spcAft>
              <a:buClr>
                <a:schemeClr val="accent5">
                  <a:lumMod val="75000"/>
                </a:schemeClr>
              </a:buClr>
              <a:buSzPct val="100000"/>
              <a:buFont typeface="Wingdings" charset="2"/>
              <a:buChar char="Ø"/>
              <a:defRPr/>
            </a:pPr>
            <a:r>
              <a:rPr lang="en-US" sz="2200" dirty="0" smtClean="0">
                <a:latin typeface="Gill Sans MT"/>
                <a:ea typeface="+mn-ea"/>
                <a:cs typeface="Gill Sans MT"/>
              </a:rPr>
              <a:t>Provides a description of the desired outcomes for each of the 10 step lesson plan: </a:t>
            </a:r>
          </a:p>
          <a:p>
            <a:pPr marL="790575" indent="-457200">
              <a:spcBef>
                <a:spcPts val="0"/>
              </a:spcBef>
              <a:spcAft>
                <a:spcPts val="600"/>
              </a:spcAft>
              <a:buClr>
                <a:schemeClr val="accent2"/>
              </a:buClr>
              <a:buFont typeface="Wingdings" charset="2"/>
              <a:buChar char="v"/>
              <a:defRPr/>
            </a:pPr>
            <a:r>
              <a:rPr lang="en-US" sz="2200" dirty="0">
                <a:cs typeface="Gill Sans MT"/>
              </a:rPr>
              <a:t>Focus and Review </a:t>
            </a:r>
          </a:p>
          <a:p>
            <a:pPr marL="790575" indent="-457200">
              <a:spcBef>
                <a:spcPts val="0"/>
              </a:spcBef>
              <a:spcAft>
                <a:spcPts val="600"/>
              </a:spcAft>
              <a:buClr>
                <a:schemeClr val="accent2"/>
              </a:buClr>
              <a:buFont typeface="Wingdings" charset="2"/>
              <a:buChar char="v"/>
              <a:defRPr/>
            </a:pPr>
            <a:r>
              <a:rPr lang="en-US" sz="2200" dirty="0">
                <a:cs typeface="Gill Sans MT"/>
              </a:rPr>
              <a:t>Lesson Objective </a:t>
            </a:r>
          </a:p>
          <a:p>
            <a:pPr marL="790575" indent="-457200">
              <a:spcBef>
                <a:spcPts val="0"/>
              </a:spcBef>
              <a:spcAft>
                <a:spcPts val="600"/>
              </a:spcAft>
              <a:buClr>
                <a:schemeClr val="accent2"/>
              </a:buClr>
              <a:buFont typeface="Wingdings" charset="2"/>
              <a:buChar char="v"/>
              <a:defRPr/>
            </a:pPr>
            <a:r>
              <a:rPr lang="en-US" sz="2200" dirty="0">
                <a:cs typeface="Gill Sans MT"/>
              </a:rPr>
              <a:t>Teacher Input </a:t>
            </a:r>
          </a:p>
          <a:p>
            <a:pPr marL="790575" indent="-457200">
              <a:spcBef>
                <a:spcPts val="0"/>
              </a:spcBef>
              <a:spcAft>
                <a:spcPts val="600"/>
              </a:spcAft>
              <a:buClr>
                <a:schemeClr val="accent2"/>
              </a:buClr>
              <a:buFont typeface="Wingdings" charset="2"/>
              <a:buChar char="v"/>
              <a:defRPr/>
            </a:pPr>
            <a:r>
              <a:rPr lang="en-US" sz="2200" dirty="0">
                <a:cs typeface="Gill Sans MT"/>
              </a:rPr>
              <a:t>Guided Practice </a:t>
            </a:r>
          </a:p>
          <a:p>
            <a:pPr marL="790575" indent="-457200">
              <a:spcBef>
                <a:spcPts val="0"/>
              </a:spcBef>
              <a:spcAft>
                <a:spcPts val="600"/>
              </a:spcAft>
              <a:buClr>
                <a:schemeClr val="accent2"/>
              </a:buClr>
              <a:buFont typeface="Wingdings" charset="2"/>
              <a:buChar char="v"/>
              <a:defRPr/>
            </a:pPr>
            <a:r>
              <a:rPr lang="en-US" sz="2200" dirty="0">
                <a:cs typeface="Gill Sans MT"/>
              </a:rPr>
              <a:t>Independent Practice </a:t>
            </a:r>
          </a:p>
          <a:p>
            <a:pPr marL="790575" indent="-457200">
              <a:spcBef>
                <a:spcPts val="0"/>
              </a:spcBef>
              <a:spcAft>
                <a:spcPts val="600"/>
              </a:spcAft>
              <a:buClr>
                <a:schemeClr val="accent2"/>
              </a:buClr>
              <a:buFont typeface="Wingdings" charset="2"/>
              <a:buChar char="v"/>
              <a:defRPr/>
            </a:pPr>
            <a:r>
              <a:rPr lang="en-US" sz="2200" dirty="0">
                <a:cs typeface="Gill Sans MT"/>
              </a:rPr>
              <a:t>Closure </a:t>
            </a:r>
          </a:p>
          <a:p>
            <a:pPr marL="790575" indent="-457200">
              <a:spcBef>
                <a:spcPts val="0"/>
              </a:spcBef>
              <a:spcAft>
                <a:spcPts val="600"/>
              </a:spcAft>
              <a:buClr>
                <a:schemeClr val="accent2"/>
              </a:buClr>
              <a:buFont typeface="Wingdings" charset="2"/>
              <a:buChar char="v"/>
              <a:defRPr/>
            </a:pPr>
            <a:r>
              <a:rPr lang="en-US" sz="2200" dirty="0">
                <a:cs typeface="Gill Sans MT"/>
              </a:rPr>
              <a:t>Adaptations and Modifications</a:t>
            </a:r>
          </a:p>
          <a:p>
            <a:pPr marL="790575" indent="-457200">
              <a:spcBef>
                <a:spcPts val="0"/>
              </a:spcBef>
              <a:spcAft>
                <a:spcPts val="600"/>
              </a:spcAft>
              <a:buClr>
                <a:schemeClr val="accent2"/>
              </a:buClr>
              <a:buFont typeface="Wingdings" charset="2"/>
              <a:buChar char="v"/>
              <a:defRPr/>
            </a:pPr>
            <a:r>
              <a:rPr lang="en-US" sz="2200" dirty="0">
                <a:cs typeface="Gill Sans MT"/>
              </a:rPr>
              <a:t>Infusing Technology</a:t>
            </a:r>
          </a:p>
          <a:p>
            <a:pPr marL="790575" indent="-457200">
              <a:spcBef>
                <a:spcPts val="0"/>
              </a:spcBef>
              <a:spcAft>
                <a:spcPts val="600"/>
              </a:spcAft>
              <a:buClr>
                <a:schemeClr val="accent2"/>
              </a:buClr>
              <a:buFont typeface="Wingdings" charset="2"/>
              <a:buChar char="v"/>
              <a:defRPr/>
            </a:pPr>
            <a:r>
              <a:rPr lang="en-US" sz="2200" dirty="0">
                <a:cs typeface="Gill Sans MT"/>
              </a:rPr>
              <a:t>Infusing Cultural Diversity</a:t>
            </a:r>
          </a:p>
          <a:p>
            <a:pPr marL="790575" indent="-457200">
              <a:spcBef>
                <a:spcPts val="0"/>
              </a:spcBef>
              <a:spcAft>
                <a:spcPts val="600"/>
              </a:spcAft>
              <a:buClr>
                <a:schemeClr val="accent2"/>
              </a:buClr>
              <a:buFont typeface="Wingdings" charset="2"/>
              <a:buChar char="v"/>
              <a:defRPr/>
            </a:pPr>
            <a:r>
              <a:rPr lang="en-US" sz="2200" dirty="0">
                <a:cs typeface="Gill Sans MT"/>
              </a:rPr>
              <a:t>Infusing Working with Families </a:t>
            </a:r>
          </a:p>
          <a:p>
            <a:pPr marL="0" indent="0" eaLnBrk="1" fontAlgn="auto" hangingPunct="1">
              <a:spcAft>
                <a:spcPts val="0"/>
              </a:spcAft>
              <a:buClr>
                <a:schemeClr val="accent5">
                  <a:lumMod val="75000"/>
                </a:schemeClr>
              </a:buClr>
              <a:buSzPct val="100000"/>
              <a:buNone/>
              <a:defRPr/>
            </a:pPr>
            <a:endParaRPr lang="en-US" sz="2200" dirty="0" smtClean="0">
              <a:latin typeface="Gill Sans MT"/>
              <a:ea typeface="+mn-ea"/>
              <a:cs typeface="Gill Sans MT"/>
            </a:endParaRPr>
          </a:p>
          <a:p>
            <a:pPr marL="480060" eaLnBrk="1" fontAlgn="auto" hangingPunct="1">
              <a:spcAft>
                <a:spcPts val="0"/>
              </a:spcAft>
              <a:buClr>
                <a:schemeClr val="accent5">
                  <a:lumMod val="75000"/>
                </a:schemeClr>
              </a:buClr>
              <a:buSzPct val="100000"/>
              <a:buFont typeface="Wingdings" charset="2"/>
              <a:buChar char="Ø"/>
              <a:defRPr/>
            </a:pPr>
            <a:endParaRPr lang="en-US" sz="2200" dirty="0">
              <a:latin typeface="Gill Sans MT"/>
              <a:ea typeface="+mn-ea"/>
              <a:cs typeface="Gill Sans MT"/>
            </a:endParaRPr>
          </a:p>
        </p:txBody>
      </p:sp>
    </p:spTree>
    <p:extLst>
      <p:ext uri="{BB962C8B-B14F-4D97-AF65-F5344CB8AC3E}">
        <p14:creationId xmlns:p14="http://schemas.microsoft.com/office/powerpoint/2010/main" val="3117502584"/>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Lesson plan template</a:t>
            </a:r>
            <a:endParaRPr lang="en-US" dirty="0"/>
          </a:p>
        </p:txBody>
      </p:sp>
      <p:pic>
        <p:nvPicPr>
          <p:cNvPr id="34817" name="Picture 4" descr="Template of Culturally Responsivee Lesson Plan&#10;1. Focus &amp; Review&#10;2. Lesson Objective&#10;3. Teacher Input&#10;4. Guided Practice&#10;5. Independent Practice&#10;6. Closure&#10;7. Adaptations and Modifications&#10;8. Infuse Cutlrual Diversity&#10;9. Infuse Wotking with Families&#10;" title="Cutlrually Respon. sive Lesson Plan Template"/>
          <p:cNvPicPr>
            <a:picLocks noChangeAspect="1" noChangeArrowheads="1"/>
          </p:cNvPicPr>
          <p:nvPr/>
        </p:nvPicPr>
        <p:blipFill>
          <a:blip r:embed="rId3" cstate="print"/>
          <a:srcRect/>
          <a:stretch>
            <a:fillRect/>
          </a:stretch>
        </p:blipFill>
        <p:spPr bwMode="auto">
          <a:xfrm>
            <a:off x="0" y="0"/>
            <a:ext cx="9144000" cy="6829425"/>
          </a:xfrm>
          <a:prstGeom prst="rect">
            <a:avLst/>
          </a:prstGeom>
          <a:noFill/>
          <a:ln w="9525">
            <a:noFill/>
            <a:miter lim="800000"/>
            <a:headEnd/>
            <a:tailEnd/>
          </a:ln>
        </p:spPr>
      </p:pic>
    </p:spTree>
    <p:extLst>
      <p:ext uri="{BB962C8B-B14F-4D97-AF65-F5344CB8AC3E}">
        <p14:creationId xmlns:p14="http://schemas.microsoft.com/office/powerpoint/2010/main" val="1063860256"/>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Lesson plan checklist</a:t>
            </a:r>
            <a:endParaRPr lang="en-US" dirty="0"/>
          </a:p>
        </p:txBody>
      </p:sp>
      <p:graphicFrame>
        <p:nvGraphicFramePr>
          <p:cNvPr id="36865" name="Object 4" descr="1. Lesson Objective&#10;2. Teacher Input&#10;3. Guided Practice&#10;4. Independent Practice&#10;5. Closure&#10;6. Adaptations and Modifications&#10;7. Infuse Technology&#10;8. Infuse cultural Diversity&#10;9. Infuse Working with Families" title="Culturally Responsive I Have Lesson Plan Checklist "/>
          <p:cNvGraphicFramePr>
            <a:graphicFrameLocks noChangeAspect="1"/>
          </p:cNvGraphicFramePr>
          <p:nvPr>
            <p:extLst>
              <p:ext uri="{D42A27DB-BD31-4B8C-83A1-F6EECF244321}">
                <p14:modId xmlns:p14="http://schemas.microsoft.com/office/powerpoint/2010/main" val="1988902514"/>
              </p:ext>
            </p:extLst>
          </p:nvPr>
        </p:nvGraphicFramePr>
        <p:xfrm>
          <a:off x="-90488" y="-76200"/>
          <a:ext cx="9324976" cy="7010400"/>
        </p:xfrm>
        <a:graphic>
          <a:graphicData uri="http://schemas.openxmlformats.org/presentationml/2006/ole">
            <mc:AlternateContent xmlns:mc="http://schemas.openxmlformats.org/markup-compatibility/2006">
              <mc:Choice xmlns:v="urn:schemas-microsoft-com:vml" Requires="v">
                <p:oleObj spid="_x0000_s144713" name="Acrobat Document" r:id="rId4" imgW="6949800" imgH="5378760" progId="AcroExch.Document.7">
                  <p:embed/>
                </p:oleObj>
              </mc:Choice>
              <mc:Fallback>
                <p:oleObj name="Acrobat Document" r:id="rId4" imgW="6949800" imgH="537876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8" y="-76200"/>
                        <a:ext cx="9324976"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05556200"/>
      </p:ext>
    </p:extLst>
  </p:cSld>
  <p:clrMapOvr>
    <a:masterClrMapping/>
  </p:clrMapOvr>
  <p:transition spd="slow"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305800" cy="758825"/>
          </a:xfrm>
        </p:spPr>
        <p:txBody>
          <a:bodyPr>
            <a:noAutofit/>
          </a:bodyPr>
          <a:lstStyle/>
          <a:p>
            <a:pPr eaLnBrk="1" fontAlgn="auto" hangingPunct="1">
              <a:spcAft>
                <a:spcPts val="0"/>
              </a:spcAft>
              <a:defRPr/>
            </a:pPr>
            <a:r>
              <a:rPr lang="en-US" sz="3000" b="1" dirty="0" smtClean="0">
                <a:solidFill>
                  <a:srgbClr val="666699"/>
                </a:solidFill>
                <a:latin typeface="Gill Sans MT"/>
                <a:cs typeface="Gill Sans MT"/>
              </a:rPr>
              <a:t>CHECKLIST</a:t>
            </a:r>
            <a:r>
              <a:rPr lang="en-US" sz="3000" b="1" dirty="0" smtClean="0">
                <a:latin typeface="Gill Sans MT"/>
                <a:cs typeface="Gill Sans MT"/>
              </a:rPr>
              <a:t> FOR </a:t>
            </a:r>
            <a:r>
              <a:rPr lang="en-US" sz="3000" b="1" dirty="0" smtClean="0">
                <a:solidFill>
                  <a:schemeClr val="accent2"/>
                </a:solidFill>
                <a:latin typeface="Gill Sans MT"/>
                <a:cs typeface="Gill Sans MT"/>
              </a:rPr>
              <a:t>TEACHING</a:t>
            </a:r>
            <a:r>
              <a:rPr lang="en-US" sz="3000" b="1" dirty="0">
                <a:solidFill>
                  <a:schemeClr val="accent2"/>
                </a:solidFill>
                <a:latin typeface="Gill Sans MT"/>
                <a:cs typeface="Gill Sans MT"/>
              </a:rPr>
              <a:t> </a:t>
            </a:r>
            <a:r>
              <a:rPr lang="en-US" sz="3000" b="1" dirty="0" smtClean="0">
                <a:solidFill>
                  <a:srgbClr val="FF0000"/>
                </a:solidFill>
                <a:latin typeface="Gill Sans MT"/>
                <a:cs typeface="Gill Sans MT"/>
              </a:rPr>
              <a:t>PRACTICES</a:t>
            </a:r>
            <a:r>
              <a:rPr lang="en-US" sz="3000" b="1" dirty="0" smtClean="0">
                <a:solidFill>
                  <a:srgbClr val="1F497D"/>
                </a:solidFill>
                <a:latin typeface="Gill Sans MT"/>
                <a:cs typeface="Gill Sans MT"/>
              </a:rPr>
              <a:t> </a:t>
            </a:r>
            <a:endParaRPr lang="en-US" sz="3000" b="1" dirty="0">
              <a:solidFill>
                <a:srgbClr val="1F497D"/>
              </a:solidFill>
              <a:latin typeface="Gill Sans MT"/>
              <a:cs typeface="Gill Sans MT"/>
            </a:endParaRPr>
          </a:p>
        </p:txBody>
      </p:sp>
      <p:sp>
        <p:nvSpPr>
          <p:cNvPr id="69635" name="Content Placeholder 2"/>
          <p:cNvSpPr>
            <a:spLocks noGrp="1"/>
          </p:cNvSpPr>
          <p:nvPr>
            <p:ph sz="quarter" idx="4294967295"/>
          </p:nvPr>
        </p:nvSpPr>
        <p:spPr>
          <a:xfrm>
            <a:off x="533400" y="1733550"/>
            <a:ext cx="8077200" cy="4495800"/>
          </a:xfrm>
        </p:spPr>
        <p:txBody>
          <a:bodyPr anchor="ctr"/>
          <a:lstStyle/>
          <a:p>
            <a:pPr algn="ctr" eaLnBrk="1" hangingPunct="1">
              <a:buClr>
                <a:srgbClr val="28486D"/>
              </a:buClr>
              <a:buFont typeface="Wingdings 2" charset="0"/>
              <a:buNone/>
              <a:defRPr/>
            </a:pPr>
            <a:r>
              <a:rPr lang="en-US" sz="2600" b="1" u="sng" dirty="0" smtClean="0">
                <a:latin typeface="Gill Sans MT"/>
                <a:cs typeface="Gill Sans MT"/>
              </a:rPr>
              <a:t>Checklist</a:t>
            </a:r>
          </a:p>
          <a:p>
            <a:pPr eaLnBrk="1" hangingPunct="1">
              <a:buClr>
                <a:srgbClr val="28486D"/>
              </a:buClr>
              <a:buFont typeface="Wingdings 2" charset="0"/>
              <a:buNone/>
              <a:defRPr/>
            </a:pPr>
            <a:endParaRPr lang="en-US" sz="2600" dirty="0">
              <a:latin typeface="Gill Sans MT"/>
              <a:cs typeface="Gill Sans MT"/>
            </a:endParaRPr>
          </a:p>
          <a:p>
            <a:pPr marL="457200" lvl="1" indent="-457200" eaLnBrk="1" hangingPunct="1">
              <a:spcBef>
                <a:spcPts val="0"/>
              </a:spcBef>
              <a:buClr>
                <a:schemeClr val="accent5">
                  <a:lumMod val="75000"/>
                </a:schemeClr>
              </a:buClr>
              <a:buSzPct val="100000"/>
              <a:buFont typeface="Wingdings" charset="0"/>
              <a:buChar char="Ø"/>
              <a:defRPr/>
            </a:pPr>
            <a:r>
              <a:rPr lang="en-US" sz="2600" dirty="0">
                <a:latin typeface="Gill Sans MT"/>
                <a:cs typeface="Gill Sans MT"/>
              </a:rPr>
              <a:t>Instructional </a:t>
            </a:r>
            <a:r>
              <a:rPr lang="en-US" sz="2600" dirty="0" smtClean="0">
                <a:latin typeface="Gill Sans MT"/>
                <a:cs typeface="Gill Sans MT"/>
              </a:rPr>
              <a:t>Time </a:t>
            </a:r>
            <a:endParaRPr lang="en-US" sz="2600" dirty="0">
              <a:latin typeface="Gill Sans MT"/>
              <a:cs typeface="Gill Sans MT"/>
            </a:endParaRPr>
          </a:p>
          <a:p>
            <a:pPr marL="457200" lvl="1" indent="-457200" eaLnBrk="1" hangingPunct="1">
              <a:spcBef>
                <a:spcPts val="0"/>
              </a:spcBef>
              <a:buClr>
                <a:schemeClr val="accent5">
                  <a:lumMod val="75000"/>
                </a:schemeClr>
              </a:buClr>
              <a:buSzPct val="100000"/>
              <a:buFont typeface="Wingdings" charset="0"/>
              <a:buChar char="Ø"/>
              <a:defRPr/>
            </a:pPr>
            <a:r>
              <a:rPr lang="en-US" sz="2600" dirty="0">
                <a:latin typeface="Gill Sans MT"/>
                <a:cs typeface="Gill Sans MT"/>
              </a:rPr>
              <a:t>Student </a:t>
            </a:r>
            <a:r>
              <a:rPr lang="en-US" sz="2600" dirty="0" smtClean="0">
                <a:latin typeface="Gill Sans MT"/>
                <a:cs typeface="Gill Sans MT"/>
              </a:rPr>
              <a:t>Behavior </a:t>
            </a:r>
            <a:endParaRPr lang="en-US" sz="2600" dirty="0">
              <a:latin typeface="Gill Sans MT"/>
              <a:cs typeface="Gill Sans MT"/>
            </a:endParaRPr>
          </a:p>
          <a:p>
            <a:pPr marL="457200" lvl="1" indent="-457200" eaLnBrk="1" hangingPunct="1">
              <a:spcBef>
                <a:spcPts val="0"/>
              </a:spcBef>
              <a:buClr>
                <a:schemeClr val="accent5">
                  <a:lumMod val="75000"/>
                </a:schemeClr>
              </a:buClr>
              <a:buSzPct val="100000"/>
              <a:buFont typeface="Wingdings" charset="0"/>
              <a:buChar char="Ø"/>
              <a:defRPr/>
            </a:pPr>
            <a:r>
              <a:rPr lang="en-US" sz="2600" dirty="0">
                <a:latin typeface="Gill Sans MT"/>
                <a:cs typeface="Gill Sans MT"/>
              </a:rPr>
              <a:t>Instructional </a:t>
            </a:r>
            <a:r>
              <a:rPr lang="en-US" sz="2600" dirty="0" smtClean="0">
                <a:latin typeface="Gill Sans MT"/>
                <a:cs typeface="Gill Sans MT"/>
              </a:rPr>
              <a:t>Presentation </a:t>
            </a:r>
            <a:endParaRPr lang="en-US" sz="2600" dirty="0">
              <a:latin typeface="Gill Sans MT"/>
              <a:cs typeface="Gill Sans MT"/>
            </a:endParaRPr>
          </a:p>
          <a:p>
            <a:pPr marL="457200" lvl="1" indent="-457200" eaLnBrk="1" hangingPunct="1">
              <a:spcBef>
                <a:spcPts val="0"/>
              </a:spcBef>
              <a:buClr>
                <a:schemeClr val="accent5">
                  <a:lumMod val="75000"/>
                </a:schemeClr>
              </a:buClr>
              <a:buSzPct val="100000"/>
              <a:buFont typeface="Wingdings" charset="0"/>
              <a:buChar char="Ø"/>
              <a:defRPr/>
            </a:pPr>
            <a:r>
              <a:rPr lang="en-US" sz="2600" dirty="0">
                <a:latin typeface="Gill Sans MT"/>
                <a:cs typeface="Gill Sans MT"/>
              </a:rPr>
              <a:t>Instructional </a:t>
            </a:r>
            <a:r>
              <a:rPr lang="en-US" sz="2600" dirty="0" smtClean="0">
                <a:latin typeface="Gill Sans MT"/>
                <a:cs typeface="Gill Sans MT"/>
              </a:rPr>
              <a:t>Monitoring </a:t>
            </a:r>
            <a:endParaRPr lang="en-US" sz="2600" dirty="0">
              <a:latin typeface="Gill Sans MT"/>
              <a:cs typeface="Gill Sans MT"/>
            </a:endParaRPr>
          </a:p>
          <a:p>
            <a:pPr marL="457200" lvl="1" indent="-457200" eaLnBrk="1" hangingPunct="1">
              <a:spcBef>
                <a:spcPts val="0"/>
              </a:spcBef>
              <a:buClr>
                <a:schemeClr val="accent5">
                  <a:lumMod val="75000"/>
                </a:schemeClr>
              </a:buClr>
              <a:buSzPct val="100000"/>
              <a:buFont typeface="Wingdings" charset="0"/>
              <a:buChar char="Ø"/>
              <a:defRPr/>
            </a:pPr>
            <a:r>
              <a:rPr lang="en-US" sz="2600" dirty="0">
                <a:latin typeface="Gill Sans MT"/>
                <a:cs typeface="Gill Sans MT"/>
              </a:rPr>
              <a:t>Instructional </a:t>
            </a:r>
            <a:r>
              <a:rPr lang="en-US" sz="2600" dirty="0" smtClean="0">
                <a:latin typeface="Gill Sans MT"/>
                <a:cs typeface="Gill Sans MT"/>
              </a:rPr>
              <a:t>Feedback</a:t>
            </a:r>
            <a:endParaRPr lang="en-US" sz="2600" dirty="0">
              <a:latin typeface="Gill Sans MT"/>
              <a:cs typeface="Gill Sans MT"/>
            </a:endParaRPr>
          </a:p>
          <a:p>
            <a:pPr marL="457200" lvl="1" indent="-457200" eaLnBrk="1" hangingPunct="1">
              <a:spcBef>
                <a:spcPts val="0"/>
              </a:spcBef>
              <a:buClr>
                <a:schemeClr val="accent5">
                  <a:lumMod val="75000"/>
                </a:schemeClr>
              </a:buClr>
              <a:buSzPct val="100000"/>
              <a:buFont typeface="Wingdings" charset="0"/>
              <a:buChar char="Ø"/>
              <a:defRPr/>
            </a:pPr>
            <a:r>
              <a:rPr lang="en-US" sz="2600" dirty="0">
                <a:latin typeface="Gill Sans MT"/>
                <a:cs typeface="Gill Sans MT"/>
              </a:rPr>
              <a:t>Instructional </a:t>
            </a:r>
            <a:r>
              <a:rPr lang="en-US" sz="2600" dirty="0" smtClean="0">
                <a:latin typeface="Gill Sans MT"/>
                <a:cs typeface="Gill Sans MT"/>
              </a:rPr>
              <a:t>Critique</a:t>
            </a:r>
            <a:endParaRPr lang="en-US" sz="2600" dirty="0">
              <a:latin typeface="Gill Sans MT"/>
              <a:cs typeface="Gill Sans MT"/>
            </a:endParaRPr>
          </a:p>
          <a:p>
            <a:pPr marL="457200" lvl="1" indent="-457200" eaLnBrk="1" hangingPunct="1">
              <a:spcBef>
                <a:spcPts val="0"/>
              </a:spcBef>
              <a:buClr>
                <a:schemeClr val="accent5">
                  <a:lumMod val="75000"/>
                </a:schemeClr>
              </a:buClr>
              <a:buSzPct val="100000"/>
              <a:buFont typeface="Wingdings" charset="0"/>
              <a:buChar char="Ø"/>
              <a:defRPr/>
            </a:pPr>
            <a:r>
              <a:rPr lang="en-US" sz="2600" dirty="0">
                <a:latin typeface="Gill Sans MT"/>
                <a:cs typeface="Gill Sans MT"/>
              </a:rPr>
              <a:t>Diversity Infusion</a:t>
            </a:r>
          </a:p>
          <a:p>
            <a:pPr lvl="1" eaLnBrk="1" hangingPunct="1">
              <a:buClr>
                <a:srgbClr val="28486D"/>
              </a:buClr>
              <a:buFont typeface="Wingdings" charset="0"/>
              <a:buNone/>
              <a:defRPr/>
            </a:pPr>
            <a:endParaRPr lang="en-US" sz="2600" dirty="0">
              <a:latin typeface="Gill Sans MT"/>
              <a:cs typeface="Gill Sans MT"/>
            </a:endParaRPr>
          </a:p>
        </p:txBody>
      </p:sp>
    </p:spTree>
    <p:extLst>
      <p:ext uri="{BB962C8B-B14F-4D97-AF65-F5344CB8AC3E}">
        <p14:creationId xmlns:p14="http://schemas.microsoft.com/office/powerpoint/2010/main" val="3666309817"/>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58825"/>
          </a:xfrm>
        </p:spPr>
        <p:txBody>
          <a:bodyPr anchor="ctr">
            <a:noAutofit/>
          </a:bodyPr>
          <a:lstStyle/>
          <a:p>
            <a:pPr eaLnBrk="1" fontAlgn="auto" hangingPunct="1">
              <a:spcAft>
                <a:spcPts val="0"/>
              </a:spcAft>
              <a:defRPr/>
            </a:pPr>
            <a:r>
              <a:rPr lang="en-US" sz="3200" b="1" dirty="0" smtClean="0">
                <a:solidFill>
                  <a:srgbClr val="666699"/>
                </a:solidFill>
                <a:latin typeface="Gill Sans MT"/>
                <a:ea typeface="+mj-ea"/>
                <a:cs typeface="Gill Sans MT"/>
              </a:rPr>
              <a:t>LESSON</a:t>
            </a:r>
            <a:r>
              <a:rPr lang="en-US" sz="3200" b="1" dirty="0" smtClean="0">
                <a:solidFill>
                  <a:srgbClr val="1F497D"/>
                </a:solidFill>
                <a:latin typeface="Gill Sans MT"/>
                <a:ea typeface="+mj-ea"/>
                <a:cs typeface="Gill Sans MT"/>
              </a:rPr>
              <a:t> </a:t>
            </a:r>
            <a:r>
              <a:rPr lang="en-US" sz="3200" b="1" dirty="0" smtClean="0">
                <a:solidFill>
                  <a:srgbClr val="666699"/>
                </a:solidFill>
                <a:latin typeface="Gill Sans MT"/>
                <a:ea typeface="+mj-ea"/>
                <a:cs typeface="Gill Sans MT"/>
              </a:rPr>
              <a:t>PLAN</a:t>
            </a:r>
            <a:r>
              <a:rPr lang="en-US" sz="3200" b="1" dirty="0" smtClean="0">
                <a:solidFill>
                  <a:srgbClr val="1F497D"/>
                </a:solidFill>
                <a:latin typeface="Gill Sans MT"/>
                <a:ea typeface="+mj-ea"/>
                <a:cs typeface="Gill Sans MT"/>
              </a:rPr>
              <a:t> </a:t>
            </a:r>
            <a:r>
              <a:rPr lang="en-US" sz="3200" b="1" dirty="0" smtClean="0">
                <a:solidFill>
                  <a:schemeClr val="accent2"/>
                </a:solidFill>
                <a:latin typeface="Gill Sans MT"/>
                <a:ea typeface="+mj-ea"/>
                <a:cs typeface="Gill Sans MT"/>
              </a:rPr>
              <a:t>EVALUATION FORM</a:t>
            </a:r>
            <a:endParaRPr lang="en-US" sz="3200" b="1" dirty="0">
              <a:solidFill>
                <a:schemeClr val="accent2"/>
              </a:solidFill>
              <a:latin typeface="Gill Sans MT"/>
              <a:ea typeface="+mj-ea"/>
              <a:cs typeface="Gill Sans MT"/>
            </a:endParaRPr>
          </a:p>
        </p:txBody>
      </p:sp>
      <p:sp>
        <p:nvSpPr>
          <p:cNvPr id="34819" name="Content Placeholder 2"/>
          <p:cNvSpPr>
            <a:spLocks noGrp="1"/>
          </p:cNvSpPr>
          <p:nvPr>
            <p:ph sz="quarter" idx="4294967295"/>
          </p:nvPr>
        </p:nvSpPr>
        <p:spPr>
          <a:xfrm>
            <a:off x="533400" y="1828800"/>
            <a:ext cx="8077200" cy="381000"/>
          </a:xfrm>
        </p:spPr>
        <p:txBody>
          <a:bodyPr anchor="ctr">
            <a:noAutofit/>
          </a:bodyPr>
          <a:lstStyle/>
          <a:p>
            <a:pPr marL="0" indent="0" algn="ctr" eaLnBrk="1" fontAlgn="auto" hangingPunct="1">
              <a:spcBef>
                <a:spcPts val="0"/>
              </a:spcBef>
              <a:spcAft>
                <a:spcPts val="0"/>
              </a:spcAft>
              <a:buClr>
                <a:schemeClr val="accent3"/>
              </a:buClr>
              <a:buSzPct val="100000"/>
              <a:buNone/>
              <a:defRPr/>
            </a:pPr>
            <a:r>
              <a:rPr lang="en-US" sz="2000" dirty="0" smtClean="0">
                <a:latin typeface="Gill Sans MT"/>
                <a:ea typeface="+mn-ea"/>
                <a:cs typeface="Gill Sans MT"/>
              </a:rPr>
              <a:t>Spreadsheet to record raw data from lesson plans and observations.</a:t>
            </a:r>
          </a:p>
        </p:txBody>
      </p:sp>
      <p:pic>
        <p:nvPicPr>
          <p:cNvPr id="145410" name="Picture 2" descr="1. Lesson Design Effectiveness&#10;2. Diverity Infusion Component&#10;3. Home Learning Component&#10;4. Lesson Observation " title="Lesson Plan Evaluation Spreadsh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92313"/>
            <a:ext cx="8248650"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28456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828800"/>
          </a:xfrm>
        </p:spPr>
        <p:txBody>
          <a:bodyPr anchor="ctr"/>
          <a:lstStyle/>
          <a:p>
            <a:pPr algn="ctr"/>
            <a:r>
              <a:rPr lang="en-US" b="1" dirty="0" smtClean="0">
                <a:latin typeface="Gill Sans MT" pitchFamily="34" charset="0"/>
              </a:rPr>
              <a:t>LOOKING </a:t>
            </a:r>
            <a:r>
              <a:rPr lang="en-US" b="1" dirty="0" smtClean="0">
                <a:solidFill>
                  <a:schemeClr val="accent2"/>
                </a:solidFill>
                <a:latin typeface="Gill Sans MT" pitchFamily="34" charset="0"/>
              </a:rPr>
              <a:t>BACK</a:t>
            </a:r>
            <a:r>
              <a:rPr lang="en-US" b="1" dirty="0" smtClean="0">
                <a:latin typeface="Gill Sans MT" pitchFamily="34" charset="0"/>
              </a:rPr>
              <a:t> TO </a:t>
            </a:r>
            <a:r>
              <a:rPr lang="en-US" b="1" dirty="0" smtClean="0">
                <a:solidFill>
                  <a:schemeClr val="accent2"/>
                </a:solidFill>
                <a:latin typeface="Gill Sans MT" pitchFamily="34" charset="0"/>
              </a:rPr>
              <a:t>MOVE</a:t>
            </a:r>
            <a:r>
              <a:rPr lang="en-US" b="1" dirty="0" smtClean="0">
                <a:latin typeface="Gill Sans MT" pitchFamily="34" charset="0"/>
              </a:rPr>
              <a:t> FORWARD</a:t>
            </a:r>
            <a:br>
              <a:rPr lang="en-US" b="1" dirty="0" smtClean="0">
                <a:latin typeface="Gill Sans MT" pitchFamily="34" charset="0"/>
              </a:rPr>
            </a:br>
            <a:r>
              <a:rPr lang="en-US" sz="2000" b="1" dirty="0" smtClean="0">
                <a:solidFill>
                  <a:schemeClr val="bg1"/>
                </a:solidFill>
                <a:latin typeface="Gill Sans MT" pitchFamily="34" charset="0"/>
              </a:rPr>
              <a:t>(continued)</a:t>
            </a:r>
            <a:endParaRPr lang="en-US" sz="2000" b="1" dirty="0">
              <a:solidFill>
                <a:schemeClr val="bg1"/>
              </a:solidFill>
              <a:latin typeface="Gill Sans MT" pitchFamily="34" charset="0"/>
            </a:endParaRPr>
          </a:p>
        </p:txBody>
      </p:sp>
    </p:spTree>
    <p:extLst>
      <p:ext uri="{BB962C8B-B14F-4D97-AF65-F5344CB8AC3E}">
        <p14:creationId xmlns:p14="http://schemas.microsoft.com/office/powerpoint/2010/main" val="333287478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8534400" cy="1212850"/>
          </a:xfrm>
        </p:spPr>
        <p:txBody>
          <a:bodyPr anchor="ctr"/>
          <a:lstStyle/>
          <a:p>
            <a:pPr eaLnBrk="1" fontAlgn="auto" hangingPunct="1">
              <a:spcAft>
                <a:spcPts val="0"/>
              </a:spcAft>
              <a:defRPr/>
            </a:pPr>
            <a:r>
              <a:rPr lang="en-US" sz="5200" b="1" dirty="0" smtClean="0">
                <a:solidFill>
                  <a:srgbClr val="666699"/>
                </a:solidFill>
                <a:latin typeface="Gill Sans MT"/>
                <a:ea typeface="+mj-ea"/>
                <a:cs typeface="Gill Sans MT"/>
              </a:rPr>
              <a:t>RESULTS</a:t>
            </a:r>
            <a:r>
              <a:rPr lang="en-US" sz="5200" b="1" dirty="0" smtClean="0">
                <a:solidFill>
                  <a:schemeClr val="tx1">
                    <a:lumMod val="75000"/>
                  </a:schemeClr>
                </a:solidFill>
                <a:latin typeface="Gill Sans MT"/>
                <a:ea typeface="+mj-ea"/>
                <a:cs typeface="Gill Sans MT"/>
              </a:rPr>
              <a:t> </a:t>
            </a:r>
            <a:r>
              <a:rPr lang="en-US" sz="5200" b="1" dirty="0" smtClean="0">
                <a:solidFill>
                  <a:srgbClr val="FF0000"/>
                </a:solidFill>
                <a:latin typeface="Gill Sans MT"/>
                <a:ea typeface="+mj-ea"/>
                <a:cs typeface="Gill Sans MT"/>
              </a:rPr>
              <a:t>FOR </a:t>
            </a:r>
            <a:r>
              <a:rPr lang="en-US" sz="5200" b="1" dirty="0" smtClean="0">
                <a:solidFill>
                  <a:srgbClr val="666699"/>
                </a:solidFill>
                <a:latin typeface="Gill Sans MT"/>
                <a:ea typeface="+mj-ea"/>
                <a:cs typeface="Gill Sans MT"/>
              </a:rPr>
              <a:t>SPED</a:t>
            </a:r>
            <a:r>
              <a:rPr lang="en-US" sz="5200" b="1" dirty="0" smtClean="0">
                <a:solidFill>
                  <a:schemeClr val="tx1">
                    <a:lumMod val="75000"/>
                  </a:schemeClr>
                </a:solidFill>
                <a:latin typeface="Gill Sans MT"/>
                <a:ea typeface="+mj-ea"/>
                <a:cs typeface="Gill Sans MT"/>
              </a:rPr>
              <a:t> </a:t>
            </a:r>
            <a:r>
              <a:rPr lang="en-US" sz="5200" b="1" dirty="0" smtClean="0">
                <a:solidFill>
                  <a:srgbClr val="FF0000"/>
                </a:solidFill>
                <a:latin typeface="Gill Sans MT"/>
                <a:ea typeface="+mj-ea"/>
                <a:cs typeface="Gill Sans MT"/>
              </a:rPr>
              <a:t>564 </a:t>
            </a:r>
            <a:endParaRPr lang="en-US" sz="5200" b="1" dirty="0">
              <a:solidFill>
                <a:srgbClr val="FF0000"/>
              </a:solidFill>
              <a:latin typeface="Gill Sans MT"/>
              <a:ea typeface="+mj-ea"/>
              <a:cs typeface="Gill Sans MT"/>
            </a:endParaRPr>
          </a:p>
        </p:txBody>
      </p:sp>
    </p:spTree>
    <p:extLst>
      <p:ext uri="{BB962C8B-B14F-4D97-AF65-F5344CB8AC3E}">
        <p14:creationId xmlns:p14="http://schemas.microsoft.com/office/powerpoint/2010/main" val="320316719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381000" y="304800"/>
            <a:ext cx="8534400" cy="1063625"/>
          </a:xfrm>
        </p:spPr>
        <p:txBody>
          <a:bodyPr anchor="ctr">
            <a:noAutofit/>
          </a:bodyPr>
          <a:lstStyle/>
          <a:p>
            <a:pPr>
              <a:defRPr/>
            </a:pPr>
            <a:r>
              <a:rPr lang="en-US" sz="2400" b="1" dirty="0" smtClean="0">
                <a:latin typeface="Gill Sans MT"/>
                <a:ea typeface="ＭＳ Ｐゴシック" charset="-128"/>
                <a:cs typeface="Gill Sans MT"/>
              </a:rPr>
              <a:t>TABLE 1:  SPED 564 PRESERVICE UNDERGRADUATE </a:t>
            </a:r>
            <a:r>
              <a:rPr lang="en-US" sz="2400" b="1" dirty="0" smtClean="0">
                <a:solidFill>
                  <a:schemeClr val="accent2"/>
                </a:solidFill>
                <a:latin typeface="Gill Sans MT"/>
                <a:ea typeface="ＭＳ Ｐゴシック" charset="-128"/>
                <a:cs typeface="Gill Sans MT"/>
              </a:rPr>
              <a:t>PARTICIPANT DEMOGRAPHICS </a:t>
            </a:r>
          </a:p>
        </p:txBody>
      </p:sp>
      <p:graphicFrame>
        <p:nvGraphicFramePr>
          <p:cNvPr id="6" name="Table 5" descr="Fall 2006-Fall 2010&#10;27 Students&#10;24 African American&#10;3 Europen American&#10;2 Males&#10;25 Females&#10;Mean Age 22&#10;Number of Lesson Plans Reviewed 78&#10;Number of Lesson Observations Reviewed 23" title="Table 1: SPED 564 Preservice Undergraduate Participant Demographics"/>
          <p:cNvGraphicFramePr>
            <a:graphicFrameLocks noGrp="1"/>
          </p:cNvGraphicFramePr>
          <p:nvPr>
            <p:extLst>
              <p:ext uri="{D42A27DB-BD31-4B8C-83A1-F6EECF244321}">
                <p14:modId xmlns:p14="http://schemas.microsoft.com/office/powerpoint/2010/main" val="1031528625"/>
              </p:ext>
            </p:extLst>
          </p:nvPr>
        </p:nvGraphicFramePr>
        <p:xfrm>
          <a:off x="533399" y="1687513"/>
          <a:ext cx="8311489" cy="4560884"/>
        </p:xfrm>
        <a:graphic>
          <a:graphicData uri="http://schemas.openxmlformats.org/drawingml/2006/table">
            <a:tbl>
              <a:tblPr firstRow="1">
                <a:tableStyleId>{8799B23B-EC83-4686-B30A-512413B5E67A}</a:tableStyleId>
              </a:tblPr>
              <a:tblGrid>
                <a:gridCol w="982615"/>
                <a:gridCol w="887152"/>
                <a:gridCol w="1008950"/>
                <a:gridCol w="1008950"/>
                <a:gridCol w="787230"/>
                <a:gridCol w="869117"/>
                <a:gridCol w="655455"/>
                <a:gridCol w="1019595"/>
                <a:gridCol w="1092425"/>
              </a:tblGrid>
              <a:tr h="1193048">
                <a:tc>
                  <a:txBody>
                    <a:bodyPr/>
                    <a:lstStyle/>
                    <a:p>
                      <a:pPr marL="0" marR="0" algn="ctr">
                        <a:lnSpc>
                          <a:spcPct val="115000"/>
                        </a:lnSpc>
                        <a:spcBef>
                          <a:spcPts val="0"/>
                        </a:spcBef>
                        <a:spcAft>
                          <a:spcPts val="0"/>
                        </a:spcAft>
                      </a:pPr>
                      <a:r>
                        <a:rPr lang="en-US" sz="1200" b="1" dirty="0">
                          <a:latin typeface="Gill Sans MT"/>
                          <a:cs typeface="Gill Sans MT"/>
                        </a:rPr>
                        <a:t>Semester</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latin typeface="Gill Sans MT"/>
                          <a:cs typeface="Gill Sans MT"/>
                        </a:rPr>
                        <a:t>Number of Students</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smtClean="0">
                          <a:latin typeface="Gill Sans MT"/>
                          <a:cs typeface="Gill Sans MT"/>
                        </a:rPr>
                        <a:t>Ethnicity:</a:t>
                      </a:r>
                      <a:endParaRPr lang="en-US" sz="1200" b="1" dirty="0">
                        <a:latin typeface="Gill Sans MT"/>
                        <a:ea typeface="Calibri"/>
                        <a:cs typeface="Gill Sans MT"/>
                      </a:endParaRPr>
                    </a:p>
                    <a:p>
                      <a:pPr marL="0" marR="0" algn="ctr">
                        <a:lnSpc>
                          <a:spcPct val="115000"/>
                        </a:lnSpc>
                        <a:spcBef>
                          <a:spcPts val="0"/>
                        </a:spcBef>
                        <a:spcAft>
                          <a:spcPts val="0"/>
                        </a:spcAft>
                      </a:pPr>
                      <a:r>
                        <a:rPr lang="en-US" sz="1200" b="1" dirty="0">
                          <a:latin typeface="Gill Sans MT"/>
                          <a:cs typeface="Gill Sans MT"/>
                        </a:rPr>
                        <a:t>African American</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smtClean="0">
                          <a:latin typeface="+mn-lt"/>
                          <a:ea typeface="Calibri"/>
                          <a:cs typeface="Gill Sans MT"/>
                        </a:rPr>
                        <a:t>Ethnicity:</a:t>
                      </a:r>
                    </a:p>
                    <a:p>
                      <a:pPr marL="0" marR="0" algn="ctr">
                        <a:lnSpc>
                          <a:spcPct val="115000"/>
                        </a:lnSpc>
                        <a:spcBef>
                          <a:spcPts val="0"/>
                        </a:spcBef>
                        <a:spcAft>
                          <a:spcPts val="0"/>
                        </a:spcAft>
                      </a:pPr>
                      <a:r>
                        <a:rPr lang="en-US" sz="1200" b="1" dirty="0">
                          <a:latin typeface="Gill Sans MT"/>
                          <a:cs typeface="Gill Sans MT"/>
                        </a:rPr>
                        <a:t>European American</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smtClean="0">
                          <a:latin typeface="Gill Sans MT"/>
                          <a:cs typeface="Gill Sans MT"/>
                        </a:rPr>
                        <a:t>Gender:</a:t>
                      </a:r>
                      <a:endParaRPr lang="en-US" sz="1200" b="1" dirty="0">
                        <a:latin typeface="Gill Sans MT"/>
                        <a:ea typeface="Calibri"/>
                        <a:cs typeface="Gill Sans MT"/>
                      </a:endParaRPr>
                    </a:p>
                    <a:p>
                      <a:pPr marL="0" marR="0" algn="ctr">
                        <a:lnSpc>
                          <a:spcPct val="115000"/>
                        </a:lnSpc>
                        <a:spcBef>
                          <a:spcPts val="0"/>
                        </a:spcBef>
                        <a:spcAft>
                          <a:spcPts val="0"/>
                        </a:spcAft>
                      </a:pPr>
                      <a:r>
                        <a:rPr lang="en-US" sz="1200" b="1" dirty="0">
                          <a:latin typeface="Gill Sans MT"/>
                          <a:cs typeface="Gill Sans MT"/>
                        </a:rPr>
                        <a:t>Males</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smtClean="0">
                          <a:latin typeface="+mn-lt"/>
                          <a:ea typeface="Calibri"/>
                          <a:cs typeface="Gill Sans MT"/>
                        </a:rPr>
                        <a:t>Gender:</a:t>
                      </a:r>
                    </a:p>
                    <a:p>
                      <a:pPr marL="0" marR="0" algn="ctr">
                        <a:lnSpc>
                          <a:spcPct val="115000"/>
                        </a:lnSpc>
                        <a:spcBef>
                          <a:spcPts val="0"/>
                        </a:spcBef>
                        <a:spcAft>
                          <a:spcPts val="0"/>
                        </a:spcAft>
                      </a:pPr>
                      <a:r>
                        <a:rPr lang="en-US" sz="1200" b="1" dirty="0">
                          <a:latin typeface="Gill Sans MT"/>
                          <a:cs typeface="Gill Sans MT"/>
                        </a:rPr>
                        <a:t>Females</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latin typeface="Gill Sans MT"/>
                          <a:cs typeface="Gill Sans MT"/>
                        </a:rPr>
                        <a:t>Class Mean Age</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latin typeface="Gill Sans MT"/>
                          <a:cs typeface="Gill Sans MT"/>
                        </a:rPr>
                        <a:t>Number of Lesson Plans Reviewed</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latin typeface="Gill Sans MT"/>
                          <a:cs typeface="Gill Sans MT"/>
                        </a:rPr>
                        <a:t>Number of Lesson Observations Reviewed</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r>
              <a:tr h="561306">
                <a:tc>
                  <a:txBody>
                    <a:bodyPr/>
                    <a:lstStyle/>
                    <a:p>
                      <a:pPr marL="0" marR="0">
                        <a:lnSpc>
                          <a:spcPct val="115000"/>
                        </a:lnSpc>
                        <a:spcBef>
                          <a:spcPts val="0"/>
                        </a:spcBef>
                        <a:spcAft>
                          <a:spcPts val="0"/>
                        </a:spcAft>
                      </a:pPr>
                      <a:r>
                        <a:rPr lang="en-US" sz="1200" b="1" dirty="0">
                          <a:latin typeface="Gill Sans MT"/>
                          <a:cs typeface="Gill Sans MT"/>
                        </a:rPr>
                        <a:t>Fall 2006</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Gill Sans MT"/>
                          <a:cs typeface="Gill Sans MT"/>
                        </a:rPr>
                        <a:t>1</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1</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0</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1</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20</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3</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1</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61306">
                <a:tc>
                  <a:txBody>
                    <a:bodyPr/>
                    <a:lstStyle/>
                    <a:p>
                      <a:pPr marL="0" marR="0">
                        <a:lnSpc>
                          <a:spcPct val="115000"/>
                        </a:lnSpc>
                        <a:spcBef>
                          <a:spcPts val="0"/>
                        </a:spcBef>
                        <a:spcAft>
                          <a:spcPts val="0"/>
                        </a:spcAft>
                      </a:pPr>
                      <a:r>
                        <a:rPr lang="en-US" sz="1200" b="1" dirty="0">
                          <a:latin typeface="Gill Sans MT"/>
                          <a:cs typeface="Gill Sans MT"/>
                        </a:rPr>
                        <a:t>Fall 2007</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Gill Sans MT"/>
                          <a:cs typeface="Gill Sans MT"/>
                        </a:rPr>
                        <a:t>8</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6</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6</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25</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21</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6</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61306">
                <a:tc>
                  <a:txBody>
                    <a:bodyPr/>
                    <a:lstStyle/>
                    <a:p>
                      <a:pPr marL="0" marR="0">
                        <a:lnSpc>
                          <a:spcPct val="115000"/>
                        </a:lnSpc>
                        <a:spcBef>
                          <a:spcPts val="0"/>
                        </a:spcBef>
                        <a:spcAft>
                          <a:spcPts val="0"/>
                        </a:spcAft>
                      </a:pPr>
                      <a:r>
                        <a:rPr lang="en-US" sz="1200" b="1" dirty="0">
                          <a:latin typeface="Gill Sans MT"/>
                          <a:cs typeface="Gill Sans MT"/>
                        </a:rPr>
                        <a:t>Fall 2008</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Gill Sans MT"/>
                          <a:cs typeface="Gill Sans MT"/>
                        </a:rPr>
                        <a:t>2</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1</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1</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0</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22</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6</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61306">
                <a:tc>
                  <a:txBody>
                    <a:bodyPr/>
                    <a:lstStyle/>
                    <a:p>
                      <a:pPr marL="0" marR="0">
                        <a:lnSpc>
                          <a:spcPct val="115000"/>
                        </a:lnSpc>
                        <a:spcBef>
                          <a:spcPts val="0"/>
                        </a:spcBef>
                        <a:spcAft>
                          <a:spcPts val="0"/>
                        </a:spcAft>
                      </a:pPr>
                      <a:r>
                        <a:rPr lang="en-US" sz="1200" b="1" dirty="0">
                          <a:latin typeface="Gill Sans MT"/>
                          <a:cs typeface="Gill Sans MT"/>
                        </a:rPr>
                        <a:t>Fall 2009</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Gill Sans MT"/>
                          <a:cs typeface="Gill Sans MT"/>
                        </a:rPr>
                        <a:t>5</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5</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0</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5</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21</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15</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5</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61306">
                <a:tc>
                  <a:txBody>
                    <a:bodyPr/>
                    <a:lstStyle/>
                    <a:p>
                      <a:pPr marL="0" marR="0">
                        <a:lnSpc>
                          <a:spcPct val="115000"/>
                        </a:lnSpc>
                        <a:spcBef>
                          <a:spcPts val="0"/>
                        </a:spcBef>
                        <a:spcAft>
                          <a:spcPts val="0"/>
                        </a:spcAft>
                      </a:pPr>
                      <a:r>
                        <a:rPr lang="en-US" sz="1200" b="1" dirty="0">
                          <a:latin typeface="Gill Sans MT"/>
                          <a:cs typeface="Gill Sans MT"/>
                        </a:rPr>
                        <a:t>Fall 2010</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Gill Sans MT"/>
                          <a:cs typeface="Gill Sans MT"/>
                        </a:rPr>
                        <a:t>11</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cs typeface="Gill Sans MT"/>
                        </a:rPr>
                        <a:t>11</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0</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11</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22</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33</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9</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61306">
                <a:tc>
                  <a:txBody>
                    <a:bodyPr/>
                    <a:lstStyle/>
                    <a:p>
                      <a:pPr marL="0" marR="0">
                        <a:lnSpc>
                          <a:spcPct val="115000"/>
                        </a:lnSpc>
                        <a:spcBef>
                          <a:spcPts val="0"/>
                        </a:spcBef>
                        <a:spcAft>
                          <a:spcPts val="0"/>
                        </a:spcAft>
                      </a:pPr>
                      <a:r>
                        <a:rPr lang="en-US" sz="1200" b="1" dirty="0">
                          <a:latin typeface="Gill Sans MT"/>
                          <a:cs typeface="Gill Sans MT"/>
                        </a:rPr>
                        <a:t>Total</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Gill Sans MT"/>
                          <a:cs typeface="Gill Sans MT"/>
                        </a:rPr>
                        <a:t>27</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cs typeface="Gill Sans MT"/>
                        </a:rPr>
                        <a:t>24</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3</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25</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22</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78</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smtClean="0">
                          <a:latin typeface="Gill Sans MT"/>
                          <a:ea typeface="Calibri"/>
                          <a:cs typeface="Gill Sans MT"/>
                        </a:rPr>
                        <a:t>23</a:t>
                      </a:r>
                      <a:endParaRPr lang="en-US" sz="1200" b="1" dirty="0">
                        <a:latin typeface="Gill Sans MT"/>
                        <a:ea typeface="Calibri"/>
                        <a:cs typeface="Gill Sans MT"/>
                      </a:endParaRPr>
                    </a:p>
                  </a:txBody>
                  <a:tcPr marL="88925" marR="88925"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9891387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ctr"/>
          <a:lstStyle/>
          <a:p>
            <a:r>
              <a:rPr lang="en-US" sz="2400" b="1" dirty="0" smtClean="0">
                <a:latin typeface="Gill Sans MT" pitchFamily="34" charset="0"/>
              </a:rPr>
              <a:t>DR. STANLEY C. TRENT, ASSOCIATE PROFESSOR</a:t>
            </a:r>
            <a:br>
              <a:rPr lang="en-US" sz="2400" b="1" dirty="0" smtClean="0">
                <a:latin typeface="Gill Sans MT" pitchFamily="34" charset="0"/>
              </a:rPr>
            </a:br>
            <a:r>
              <a:rPr lang="en-US" sz="2400" b="1" dirty="0" smtClean="0">
                <a:solidFill>
                  <a:srgbClr val="FF0000"/>
                </a:solidFill>
                <a:latin typeface="Gill Sans MT" pitchFamily="34" charset="0"/>
              </a:rPr>
              <a:t>UNIVERSITY OF VIRGINIA</a:t>
            </a:r>
          </a:p>
        </p:txBody>
      </p:sp>
      <p:pic>
        <p:nvPicPr>
          <p:cNvPr id="5" name="Picture 4" descr="Photo of Dr. Stanely C. Trent" title="Phot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629" y="1752600"/>
            <a:ext cx="4126742" cy="2751161"/>
          </a:xfrm>
          <a:prstGeom prst="rect">
            <a:avLst/>
          </a:prstGeom>
        </p:spPr>
      </p:pic>
      <p:sp>
        <p:nvSpPr>
          <p:cNvPr id="2" name="Content Placeholder 1"/>
          <p:cNvSpPr>
            <a:spLocks noGrp="1"/>
          </p:cNvSpPr>
          <p:nvPr>
            <p:ph idx="1"/>
          </p:nvPr>
        </p:nvSpPr>
        <p:spPr>
          <a:xfrm>
            <a:off x="457200" y="4724400"/>
            <a:ext cx="8229600" cy="1828800"/>
          </a:xfrm>
        </p:spPr>
        <p:txBody>
          <a:bodyPr/>
          <a:lstStyle/>
          <a:p>
            <a:pPr marL="0" indent="0">
              <a:buNone/>
            </a:pPr>
            <a:r>
              <a:rPr lang="en-US" sz="1600" dirty="0">
                <a:cs typeface="Tahoma"/>
              </a:rPr>
              <a:t>Dr. Stanley Trent has written extensively on disproportionality and the use of concept maps to assess student change in their conceptualization about diversity in the classroom.  Most recently, Trent, Kea, &amp; Oh (2008) completed an extensive review of the literature to examine how far teacher preparation programs have come in preparing its candidates to work with diverse students, parents, and classrooms.  Trent’s recent work focuses on creating culturally responsive Schools of Education through an iterative process for individual and collective self-study.</a:t>
            </a:r>
          </a:p>
          <a:p>
            <a:pPr marL="0" indent="0">
              <a:buNone/>
            </a:pPr>
            <a:endParaRPr lang="en-US" sz="1600" dirty="0"/>
          </a:p>
        </p:txBody>
      </p:sp>
    </p:spTree>
    <p:extLst>
      <p:ext uri="{BB962C8B-B14F-4D97-AF65-F5344CB8AC3E}">
        <p14:creationId xmlns:p14="http://schemas.microsoft.com/office/powerpoint/2010/main" val="3049676666"/>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1" cy="1016876"/>
          </a:xfrm>
        </p:spPr>
        <p:txBody>
          <a:bodyPr anchor="ctr">
            <a:noAutofit/>
          </a:bodyPr>
          <a:lstStyle/>
          <a:p>
            <a:pPr eaLnBrk="1" hangingPunct="1">
              <a:defRPr/>
            </a:pPr>
            <a:r>
              <a:rPr lang="en-US" sz="2300" b="1" dirty="0" smtClean="0">
                <a:solidFill>
                  <a:srgbClr val="666699"/>
                </a:solidFill>
                <a:latin typeface="Gill Sans MT"/>
                <a:cs typeface="Gill Sans MT"/>
              </a:rPr>
              <a:t>TABLE 2:  SPED 564 LESSON DESIGN EFFECTIVENESS</a:t>
            </a:r>
            <a:r>
              <a:rPr lang="en-US" sz="2300" b="1" dirty="0" smtClean="0">
                <a:solidFill>
                  <a:srgbClr val="0070C0"/>
                </a:solidFill>
                <a:latin typeface="Gill Sans MT"/>
                <a:cs typeface="Gill Sans MT"/>
              </a:rPr>
              <a:t/>
            </a:r>
            <a:br>
              <a:rPr lang="en-US" sz="2300" b="1" dirty="0" smtClean="0">
                <a:solidFill>
                  <a:srgbClr val="0070C0"/>
                </a:solidFill>
                <a:latin typeface="Gill Sans MT"/>
                <a:cs typeface="Gill Sans MT"/>
              </a:rPr>
            </a:br>
            <a:r>
              <a:rPr lang="en-US" sz="2300" b="1" dirty="0" smtClean="0">
                <a:solidFill>
                  <a:schemeClr val="accent2"/>
                </a:solidFill>
                <a:latin typeface="Gill Sans MT"/>
                <a:cs typeface="Gill Sans MT"/>
              </a:rPr>
              <a:t>(FALL 2006, 2007, 2008, 2009 &amp; 2010)</a:t>
            </a:r>
            <a:endParaRPr lang="en-US" sz="2300" b="1" dirty="0">
              <a:solidFill>
                <a:schemeClr val="accent2"/>
              </a:solidFill>
              <a:latin typeface="Gill Sans MT"/>
              <a:cs typeface="Gill Sans MT"/>
            </a:endParaRPr>
          </a:p>
        </p:txBody>
      </p:sp>
      <p:graphicFrame>
        <p:nvGraphicFramePr>
          <p:cNvPr id="73778" name="Group 50" descr="Lesson Design Effectiveness Ratings from Fall 2006- Fall 2010" title="Special Education Course Number 564"/>
          <p:cNvGraphicFramePr>
            <a:graphicFrameLocks noGrp="1"/>
          </p:cNvGraphicFramePr>
          <p:nvPr>
            <p:extLst>
              <p:ext uri="{D42A27DB-BD31-4B8C-83A1-F6EECF244321}">
                <p14:modId xmlns:p14="http://schemas.microsoft.com/office/powerpoint/2010/main" val="2358951272"/>
              </p:ext>
            </p:extLst>
          </p:nvPr>
        </p:nvGraphicFramePr>
        <p:xfrm>
          <a:off x="533400" y="1676400"/>
          <a:ext cx="8153400" cy="4648198"/>
        </p:xfrm>
        <a:graphic>
          <a:graphicData uri="http://schemas.openxmlformats.org/drawingml/2006/table">
            <a:tbl>
              <a:tblPr firstRow="1"/>
              <a:tblGrid>
                <a:gridCol w="1377347"/>
                <a:gridCol w="1106797"/>
                <a:gridCol w="1517233"/>
                <a:gridCol w="1397330"/>
                <a:gridCol w="1434224"/>
                <a:gridCol w="1320469"/>
              </a:tblGrid>
              <a:tr h="815956">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Semester</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253E"/>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Number of Lesson Plans</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253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Distinguished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(4)</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253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Proficient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(3)</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253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Apprentice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(2)</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253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Novice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(1)</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253E"/>
                    </a:solidFill>
                  </a:tcPr>
                </a:tc>
              </a:tr>
              <a:tr h="638707">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Fall 2006</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3</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2</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1</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0</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0</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38707">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Fall 2007</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21</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5</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8</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6</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2</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38707">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Fall 2008</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6</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3</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2</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1</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0</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38707">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Fall 2009</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15</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5</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8</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2</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0</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38707">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Fall 2010</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33</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4</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13</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9</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7</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38707">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Totals</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Calibri" pitchFamily="34" charset="0"/>
                          <a:cs typeface="Gill Sans MT"/>
                        </a:rPr>
                        <a:t>78</a:t>
                      </a: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19</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32</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18</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300" b="1" i="0" u="none" strike="noStrike" cap="none" normalizeH="0" baseline="0" dirty="0" smtClean="0">
                          <a:ln>
                            <a:noFill/>
                          </a:ln>
                          <a:solidFill>
                            <a:schemeClr val="tx1"/>
                          </a:solidFill>
                          <a:effectLst/>
                          <a:latin typeface="Gill Sans MT"/>
                          <a:ea typeface="ＭＳ Ｐゴシック" charset="-128"/>
                          <a:cs typeface="Gill Sans MT"/>
                        </a:rPr>
                        <a:t>9</a:t>
                      </a:r>
                      <a:endParaRPr kumimoji="0" lang="en-US" sz="1300" b="1" i="0" u="none" strike="noStrike" cap="none" normalizeH="0" baseline="0" dirty="0" smtClean="0">
                        <a:ln>
                          <a:noFill/>
                        </a:ln>
                        <a:solidFill>
                          <a:schemeClr val="tx1"/>
                        </a:solidFill>
                        <a:effectLst/>
                        <a:latin typeface="Gill Sans MT"/>
                        <a:ea typeface="Calibri" pitchFamily="34" charset="0"/>
                        <a:cs typeface="Gill Sans MT"/>
                      </a:endParaRPr>
                    </a:p>
                  </a:txBody>
                  <a:tcPr marL="46292" marR="462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149262040"/>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304800"/>
            <a:ext cx="8534400" cy="1143000"/>
          </a:xfrm>
        </p:spPr>
        <p:txBody>
          <a:bodyPr anchor="ctr">
            <a:noAutofit/>
          </a:bodyPr>
          <a:lstStyle/>
          <a:p>
            <a:pPr eaLnBrk="1" hangingPunct="1">
              <a:defRPr/>
            </a:pPr>
            <a:r>
              <a:rPr lang="en-US" sz="2800" b="1" dirty="0" smtClean="0">
                <a:latin typeface="Gill Sans MT"/>
                <a:cs typeface="Gill Sans MT"/>
              </a:rPr>
              <a:t>TABLE 3:  SPED 564 DIVERSITY INFUSION</a:t>
            </a:r>
            <a:r>
              <a:rPr lang="en-US" sz="2800" b="1" dirty="0" smtClean="0">
                <a:solidFill>
                  <a:srgbClr val="0070C0"/>
                </a:solidFill>
                <a:latin typeface="Gill Sans MT"/>
                <a:cs typeface="Gill Sans MT"/>
              </a:rPr>
              <a:t/>
            </a:r>
            <a:br>
              <a:rPr lang="en-US" sz="2800" b="1" dirty="0" smtClean="0">
                <a:solidFill>
                  <a:srgbClr val="0070C0"/>
                </a:solidFill>
                <a:latin typeface="Gill Sans MT"/>
                <a:cs typeface="Gill Sans MT"/>
              </a:rPr>
            </a:br>
            <a:r>
              <a:rPr lang="en-US" sz="2800" b="1" dirty="0" smtClean="0">
                <a:solidFill>
                  <a:srgbClr val="FF0000"/>
                </a:solidFill>
                <a:latin typeface="Gill Sans MT"/>
                <a:cs typeface="Gill Sans MT"/>
              </a:rPr>
              <a:t>(FALL 2006, 2007, 2008, 2009 &amp; 2010)</a:t>
            </a:r>
            <a:endParaRPr lang="en-US" sz="2800" b="1" dirty="0">
              <a:solidFill>
                <a:srgbClr val="FF0000"/>
              </a:solidFill>
              <a:latin typeface="Gill Sans MT"/>
              <a:cs typeface="Gill Sans MT"/>
            </a:endParaRPr>
          </a:p>
        </p:txBody>
      </p:sp>
      <p:graphicFrame>
        <p:nvGraphicFramePr>
          <p:cNvPr id="74808" name="Group 56" descr="Lesson Plan Reviews: Fall 2006- Fall 2010&#10;&#10;Ratings: Social Action Approach, Transformation Approach, Additive Approach, Contirubtuions Approach, No Diversity" title="Special Education Course: Diversity Infusion"/>
          <p:cNvGraphicFramePr>
            <a:graphicFrameLocks noGrp="1"/>
          </p:cNvGraphicFramePr>
          <p:nvPr>
            <p:extLst>
              <p:ext uri="{D42A27DB-BD31-4B8C-83A1-F6EECF244321}">
                <p14:modId xmlns:p14="http://schemas.microsoft.com/office/powerpoint/2010/main" val="3521609055"/>
              </p:ext>
            </p:extLst>
          </p:nvPr>
        </p:nvGraphicFramePr>
        <p:xfrm>
          <a:off x="533400" y="1905000"/>
          <a:ext cx="8077201" cy="4267198"/>
        </p:xfrm>
        <a:graphic>
          <a:graphicData uri="http://schemas.openxmlformats.org/drawingml/2006/table">
            <a:tbl>
              <a:tblPr firstRow="1"/>
              <a:tblGrid>
                <a:gridCol w="1062938"/>
                <a:gridCol w="920936"/>
                <a:gridCol w="1296088"/>
                <a:gridCol w="1417716"/>
                <a:gridCol w="1048914"/>
                <a:gridCol w="1276086"/>
                <a:gridCol w="1054523"/>
              </a:tblGrid>
              <a:tr h="745226">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Semester</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Number of Lesson Plans</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Social Action </a:t>
                      </a: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Approach</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(4)</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Transformation </a:t>
                      </a: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Approach</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(3)</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Additive </a:t>
                      </a: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Approach</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(2)</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Contributions </a:t>
                      </a: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Approach</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(1)</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No </a:t>
                      </a: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Diversity</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(0)</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585595">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Gill Sans MT"/>
                          <a:ea typeface="ＭＳ Ｐゴシック" charset="0"/>
                          <a:cs typeface="Gill Sans MT"/>
                        </a:rPr>
                        <a:t>Fall 2006</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Gill Sans MT"/>
                          <a:ea typeface="ＭＳ Ｐゴシック" charset="0"/>
                          <a:cs typeface="Gill Sans MT"/>
                        </a:rPr>
                        <a:t>3</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2</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1</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93997">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Gill Sans MT"/>
                          <a:ea typeface="ＭＳ Ｐゴシック" charset="0"/>
                          <a:cs typeface="Gill Sans MT"/>
                        </a:rPr>
                        <a:t>Fall 2007</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Gill Sans MT"/>
                          <a:ea typeface="ＭＳ Ｐゴシック" charset="0"/>
                          <a:cs typeface="Gill Sans MT"/>
                        </a:rPr>
                        <a:t>21</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14</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7</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85595">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Gill Sans MT"/>
                          <a:ea typeface="ＭＳ Ｐゴシック" charset="0"/>
                          <a:cs typeface="Gill Sans MT"/>
                        </a:rPr>
                        <a:t>Fall 2008</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Gill Sans MT"/>
                          <a:ea typeface="ＭＳ Ｐゴシック" charset="0"/>
                          <a:cs typeface="Gill Sans MT"/>
                        </a:rPr>
                        <a:t>6</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5</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1</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85595">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Fall 2009</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15</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1</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12</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2</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85595">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Fall 2010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33</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1</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17</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Calibri" charset="0"/>
                          <a:cs typeface="Gill Sans MT"/>
                        </a:rPr>
                        <a:t>15</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85595">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Gill Sans MT"/>
                          <a:ea typeface="ＭＳ Ｐゴシック" charset="0"/>
                          <a:cs typeface="Gill Sans MT"/>
                        </a:rPr>
                        <a:t>Totals</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78</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2</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50</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Gill Sans MT"/>
                          <a:ea typeface="ＭＳ Ｐゴシック" charset="0"/>
                          <a:cs typeface="Gill Sans MT"/>
                        </a:rPr>
                        <a:t>26</a:t>
                      </a:r>
                      <a:endParaRPr kumimoji="0" lang="en-US" sz="1200" b="1" i="0" u="none" strike="noStrike" cap="none" normalizeH="0" baseline="0" dirty="0">
                        <a:ln>
                          <a:noFill/>
                        </a:ln>
                        <a:solidFill>
                          <a:schemeClr val="tx1"/>
                        </a:solidFill>
                        <a:effectLst/>
                        <a:latin typeface="Gill Sans MT"/>
                        <a:ea typeface="Calibri" charset="0"/>
                        <a:cs typeface="Gill Sans MT"/>
                      </a:endParaRPr>
                    </a:p>
                  </a:txBody>
                  <a:tcPr marL="40565" marR="4056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555025585"/>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a:xfrm>
            <a:off x="304800" y="222250"/>
            <a:ext cx="8724900" cy="838200"/>
          </a:xfrm>
        </p:spPr>
        <p:txBody>
          <a:bodyPr anchor="ctr">
            <a:noAutofit/>
          </a:bodyPr>
          <a:lstStyle/>
          <a:p>
            <a:pPr algn="ctr" eaLnBrk="1" fontAlgn="auto" hangingPunct="1">
              <a:spcAft>
                <a:spcPts val="0"/>
              </a:spcAft>
              <a:defRPr/>
            </a:pPr>
            <a:r>
              <a:rPr lang="en-US" sz="4000" b="1" dirty="0" smtClean="0">
                <a:solidFill>
                  <a:srgbClr val="666699"/>
                </a:solidFill>
                <a:latin typeface="Gill Sans MT"/>
                <a:cs typeface="Gill Sans MT"/>
              </a:rPr>
              <a:t>FACILITATE</a:t>
            </a:r>
            <a:r>
              <a:rPr lang="en-US" sz="4000" b="1" dirty="0" smtClean="0">
                <a:solidFill>
                  <a:schemeClr val="accent1">
                    <a:satMod val="150000"/>
                  </a:schemeClr>
                </a:solidFill>
                <a:latin typeface="Gill Sans MT"/>
                <a:cs typeface="Gill Sans MT"/>
              </a:rPr>
              <a:t> </a:t>
            </a:r>
            <a:r>
              <a:rPr lang="en-US" sz="4000" b="1" dirty="0" smtClean="0">
                <a:solidFill>
                  <a:srgbClr val="FF0000"/>
                </a:solidFill>
                <a:latin typeface="Gill Sans MT"/>
                <a:cs typeface="Gill Sans MT"/>
              </a:rPr>
              <a:t>HOME</a:t>
            </a:r>
            <a:r>
              <a:rPr lang="en-US" sz="4000" b="1" dirty="0" smtClean="0">
                <a:solidFill>
                  <a:schemeClr val="accent1">
                    <a:satMod val="150000"/>
                  </a:schemeClr>
                </a:solidFill>
                <a:latin typeface="Gill Sans MT"/>
                <a:cs typeface="Gill Sans MT"/>
              </a:rPr>
              <a:t> </a:t>
            </a:r>
            <a:r>
              <a:rPr lang="en-US" sz="4000" b="1" dirty="0" smtClean="0">
                <a:solidFill>
                  <a:srgbClr val="666699"/>
                </a:solidFill>
                <a:latin typeface="Gill Sans MT"/>
                <a:cs typeface="Gill Sans MT"/>
              </a:rPr>
              <a:t>LEARNING</a:t>
            </a:r>
          </a:p>
        </p:txBody>
      </p:sp>
      <p:pic>
        <p:nvPicPr>
          <p:cNvPr id="43010" name="Picture 2" descr="Mother &amp; Children Reading Together" title="Illustration"/>
          <p:cNvPicPr>
            <a:picLocks noChangeAspect="1" noChangeArrowheads="1"/>
          </p:cNvPicPr>
          <p:nvPr/>
        </p:nvPicPr>
        <p:blipFill>
          <a:blip r:embed="rId3" cstate="print">
            <a:extLst>
              <a:ext uri="{28A0092B-C50C-407E-A947-70E740481C1C}">
                <a14:useLocalDpi xmlns:a14="http://schemas.microsoft.com/office/drawing/2010/main" val="0"/>
              </a:ext>
            </a:extLst>
          </a:blip>
          <a:srcRect r="813" b="4581"/>
          <a:stretch>
            <a:fillRect/>
          </a:stretch>
        </p:blipFill>
        <p:spPr bwMode="auto">
          <a:xfrm>
            <a:off x="1447800" y="1752600"/>
            <a:ext cx="6167254"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68370"/>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609600"/>
            <a:ext cx="8077200" cy="758825"/>
          </a:xfrm>
        </p:spPr>
        <p:txBody>
          <a:bodyPr>
            <a:noAutofit/>
          </a:bodyPr>
          <a:lstStyle/>
          <a:p>
            <a:pPr eaLnBrk="1" hangingPunct="1">
              <a:defRPr/>
            </a:pPr>
            <a:r>
              <a:rPr lang="en-US" b="1" dirty="0" smtClean="0">
                <a:latin typeface="Gill Sans MT"/>
                <a:cs typeface="Gill Sans MT"/>
              </a:rPr>
              <a:t>AT HOME </a:t>
            </a:r>
            <a:r>
              <a:rPr lang="en-US" b="1" dirty="0" smtClean="0">
                <a:solidFill>
                  <a:schemeClr val="accent2"/>
                </a:solidFill>
                <a:latin typeface="Gill Sans MT"/>
                <a:cs typeface="Gill Sans MT"/>
              </a:rPr>
              <a:t>ACTIVITY</a:t>
            </a:r>
            <a:endParaRPr lang="en-US" b="1" dirty="0">
              <a:solidFill>
                <a:schemeClr val="accent2"/>
              </a:solidFill>
              <a:latin typeface="Gill Sans MT"/>
              <a:cs typeface="Gill Sans MT"/>
            </a:endParaRPr>
          </a:p>
        </p:txBody>
      </p:sp>
      <p:sp>
        <p:nvSpPr>
          <p:cNvPr id="44034" name="Rectangle 3"/>
          <p:cNvSpPr>
            <a:spLocks noGrp="1" noChangeArrowheads="1"/>
          </p:cNvSpPr>
          <p:nvPr>
            <p:ph type="body" idx="4294967295"/>
          </p:nvPr>
        </p:nvSpPr>
        <p:spPr>
          <a:xfrm>
            <a:off x="419100" y="1676400"/>
            <a:ext cx="8115300" cy="5105400"/>
          </a:xfrm>
        </p:spPr>
        <p:txBody>
          <a:bodyPr anchor="t" anchorCtr="0"/>
          <a:lstStyle/>
          <a:p>
            <a:pPr marL="0" indent="0">
              <a:lnSpc>
                <a:spcPct val="90000"/>
              </a:lnSpc>
              <a:spcBef>
                <a:spcPts val="0"/>
              </a:spcBef>
              <a:spcAft>
                <a:spcPts val="400"/>
              </a:spcAft>
              <a:buNone/>
            </a:pPr>
            <a:r>
              <a:rPr lang="en-US" sz="1600" dirty="0">
                <a:cs typeface="Gill Sans MT"/>
              </a:rPr>
              <a:t>Dear Parents</a:t>
            </a:r>
            <a:r>
              <a:rPr lang="en-US" sz="1600" dirty="0" smtClean="0">
                <a:cs typeface="Gill Sans MT"/>
              </a:rPr>
              <a:t>,</a:t>
            </a:r>
            <a:endParaRPr lang="en-US" sz="1600" dirty="0">
              <a:cs typeface="Gill Sans MT"/>
            </a:endParaRPr>
          </a:p>
          <a:p>
            <a:pPr marL="0" indent="0">
              <a:lnSpc>
                <a:spcPct val="90000"/>
              </a:lnSpc>
              <a:spcBef>
                <a:spcPts val="0"/>
              </a:spcBef>
              <a:spcAft>
                <a:spcPts val="400"/>
              </a:spcAft>
              <a:buNone/>
            </a:pPr>
            <a:r>
              <a:rPr lang="en-US" sz="1600" dirty="0">
                <a:cs typeface="Gill Sans MT"/>
              </a:rPr>
              <a:t>Today we learned about proper nouns.  Proper nouns are important people, places, and things.  We learned today that we capitalize proper nouns with big letters.  You can help us with learning more proper nouns by helping your son or daughter with one of the activities below.  After your son or daughter completes one of the activities, sign and return this sheet to class by the end of the week.  Call or email me if you have questions.  As always, thank you for helping your child be a Superstar</a:t>
            </a:r>
            <a:r>
              <a:rPr lang="en-US" sz="1600" dirty="0" smtClean="0">
                <a:cs typeface="Gill Sans MT"/>
              </a:rPr>
              <a:t>!</a:t>
            </a:r>
            <a:endParaRPr lang="en-US" sz="1600" dirty="0">
              <a:cs typeface="Gill Sans MT"/>
            </a:endParaRPr>
          </a:p>
          <a:p>
            <a:pPr marL="0" indent="0">
              <a:lnSpc>
                <a:spcPct val="90000"/>
              </a:lnSpc>
              <a:spcBef>
                <a:spcPts val="0"/>
              </a:spcBef>
              <a:spcAft>
                <a:spcPts val="400"/>
              </a:spcAft>
              <a:buNone/>
            </a:pPr>
            <a:r>
              <a:rPr lang="en-US" sz="1600" dirty="0">
                <a:cs typeface="Gill Sans MT"/>
              </a:rPr>
              <a:t>Thank you!</a:t>
            </a:r>
          </a:p>
          <a:p>
            <a:pPr marL="0" indent="0">
              <a:lnSpc>
                <a:spcPct val="90000"/>
              </a:lnSpc>
              <a:spcBef>
                <a:spcPts val="0"/>
              </a:spcBef>
              <a:spcAft>
                <a:spcPts val="400"/>
              </a:spcAft>
              <a:buNone/>
            </a:pPr>
            <a:r>
              <a:rPr lang="en-US" sz="1600" dirty="0">
                <a:cs typeface="Gill Sans MT"/>
              </a:rPr>
              <a:t>Mrs. Compton</a:t>
            </a:r>
          </a:p>
          <a:p>
            <a:pPr marL="0" indent="0">
              <a:lnSpc>
                <a:spcPct val="90000"/>
              </a:lnSpc>
              <a:spcBef>
                <a:spcPts val="0"/>
              </a:spcBef>
              <a:spcAft>
                <a:spcPts val="400"/>
              </a:spcAft>
              <a:buNone/>
            </a:pPr>
            <a:r>
              <a:rPr lang="en-US" sz="1600" dirty="0">
                <a:cs typeface="Gill Sans MT"/>
              </a:rPr>
              <a:t>acompton@nomail.com</a:t>
            </a:r>
          </a:p>
          <a:p>
            <a:pPr marL="0" indent="0">
              <a:lnSpc>
                <a:spcPct val="90000"/>
              </a:lnSpc>
              <a:spcBef>
                <a:spcPts val="0"/>
              </a:spcBef>
              <a:spcAft>
                <a:spcPts val="400"/>
              </a:spcAft>
              <a:buNone/>
            </a:pPr>
            <a:r>
              <a:rPr lang="en-US" sz="1600" dirty="0">
                <a:cs typeface="Gill Sans MT"/>
              </a:rPr>
              <a:t>336-999-0505</a:t>
            </a:r>
          </a:p>
          <a:p>
            <a:pPr marL="0" indent="0" eaLnBrk="1" hangingPunct="1">
              <a:lnSpc>
                <a:spcPct val="80000"/>
              </a:lnSpc>
              <a:buFontTx/>
              <a:buNone/>
            </a:pPr>
            <a:endParaRPr lang="en-US" sz="1200" b="1" u="sng" dirty="0" smtClean="0">
              <a:latin typeface="Gill Sans MT"/>
              <a:cs typeface="Gill Sans MT"/>
            </a:endParaRPr>
          </a:p>
          <a:p>
            <a:pPr marL="0" indent="0" eaLnBrk="1" hangingPunct="1">
              <a:lnSpc>
                <a:spcPct val="80000"/>
              </a:lnSpc>
              <a:buFontTx/>
              <a:buNone/>
            </a:pPr>
            <a:r>
              <a:rPr lang="en-US" sz="1600" b="1" u="sng" dirty="0" smtClean="0">
                <a:latin typeface="Gill Sans MT"/>
                <a:cs typeface="Gill Sans MT"/>
              </a:rPr>
              <a:t>Activity </a:t>
            </a:r>
            <a:r>
              <a:rPr lang="en-US" sz="1600" b="1" u="sng" dirty="0">
                <a:latin typeface="Gill Sans MT"/>
                <a:cs typeface="Gill Sans MT"/>
              </a:rPr>
              <a:t>#1: Being Proper in the House</a:t>
            </a:r>
          </a:p>
          <a:p>
            <a:pPr marL="0" indent="0" eaLnBrk="1" hangingPunct="1">
              <a:buClr>
                <a:srgbClr val="CF5B1B"/>
              </a:buClr>
              <a:buSzPct val="100000"/>
              <a:buFont typeface="Wingdings 2" charset="0"/>
              <a:buNone/>
            </a:pPr>
            <a:r>
              <a:rPr lang="en-US" sz="1600" b="1" dirty="0" smtClean="0">
                <a:latin typeface="Gill Sans MT"/>
                <a:cs typeface="Gill Sans MT"/>
              </a:rPr>
              <a:t>The </a:t>
            </a:r>
            <a:r>
              <a:rPr lang="en-US" sz="1600" b="1" dirty="0">
                <a:latin typeface="Gill Sans MT"/>
                <a:cs typeface="Gill Sans MT"/>
              </a:rPr>
              <a:t>child should take pieces of paper or index cards and walk around the house.   </a:t>
            </a:r>
            <a:r>
              <a:rPr lang="en-US" sz="1600" dirty="0">
                <a:latin typeface="Gill Sans MT"/>
                <a:cs typeface="Gill Sans MT"/>
              </a:rPr>
              <a:t>Any items that he/she sees that are proper nouns, he/she can write the item on the card and place it on the object.  For example, he/she might label the car with a card that says </a:t>
            </a:r>
            <a:r>
              <a:rPr lang="ja-JP" altLang="en-US" sz="1600" dirty="0">
                <a:latin typeface="Gill Sans MT"/>
                <a:cs typeface="Gill Sans MT"/>
              </a:rPr>
              <a:t>“</a:t>
            </a:r>
            <a:r>
              <a:rPr lang="en-US" altLang="ja-JP" sz="1600" dirty="0">
                <a:latin typeface="Gill Sans MT"/>
                <a:cs typeface="Gill Sans MT"/>
              </a:rPr>
              <a:t>Honda Civic</a:t>
            </a:r>
            <a:r>
              <a:rPr lang="ja-JP" altLang="en-US" sz="1600" dirty="0">
                <a:latin typeface="Gill Sans MT"/>
                <a:cs typeface="Gill Sans MT"/>
              </a:rPr>
              <a:t>”</a:t>
            </a:r>
            <a:r>
              <a:rPr lang="en-US" altLang="ja-JP" sz="1600" dirty="0">
                <a:latin typeface="Gill Sans MT"/>
                <a:cs typeface="Gill Sans MT"/>
              </a:rPr>
              <a:t>.  Some items you might look for are people in the house, holiday decorations, magazine titles, book titles, store names, labels on products, pet names, and characters on toys.  He/she should try to find at least 5 items that are proper nouns.  Make sure he/she capitalizes the first letter of the words.</a:t>
            </a:r>
            <a:endParaRPr lang="en-US" sz="1600" u="sng" dirty="0">
              <a:latin typeface="Gill Sans MT"/>
              <a:cs typeface="Gill Sans MT"/>
            </a:endParaRPr>
          </a:p>
        </p:txBody>
      </p:sp>
    </p:spTree>
    <p:extLst>
      <p:ext uri="{BB962C8B-B14F-4D97-AF65-F5344CB8AC3E}">
        <p14:creationId xmlns:p14="http://schemas.microsoft.com/office/powerpoint/2010/main" val="4045380386"/>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609600"/>
            <a:ext cx="8153400" cy="758825"/>
          </a:xfrm>
        </p:spPr>
        <p:txBody>
          <a:bodyPr anchor="ctr">
            <a:noAutofit/>
          </a:bodyPr>
          <a:lstStyle/>
          <a:p>
            <a:pPr eaLnBrk="1" hangingPunct="1">
              <a:defRPr/>
            </a:pPr>
            <a:r>
              <a:rPr lang="en-US" b="1" dirty="0" smtClean="0">
                <a:latin typeface="Gill Sans MT"/>
                <a:cs typeface="Gill Sans MT"/>
              </a:rPr>
              <a:t>AT HOME </a:t>
            </a:r>
            <a:r>
              <a:rPr lang="en-US" b="1" dirty="0" smtClean="0">
                <a:solidFill>
                  <a:srgbClr val="FF0000"/>
                </a:solidFill>
                <a:latin typeface="Gill Sans MT"/>
                <a:cs typeface="Gill Sans MT"/>
              </a:rPr>
              <a:t>ACTIVITY </a:t>
            </a:r>
            <a:r>
              <a:rPr lang="en-US" sz="2000" b="1" dirty="0" smtClean="0">
                <a:latin typeface="Gill Sans MT"/>
                <a:cs typeface="Gill Sans MT"/>
              </a:rPr>
              <a:t>(continued)</a:t>
            </a:r>
            <a:endParaRPr lang="en-US" b="1" dirty="0">
              <a:latin typeface="Gill Sans MT"/>
              <a:cs typeface="Gill Sans MT"/>
            </a:endParaRPr>
          </a:p>
        </p:txBody>
      </p:sp>
      <p:sp>
        <p:nvSpPr>
          <p:cNvPr id="45058" name="Rectangle 3"/>
          <p:cNvSpPr>
            <a:spLocks noGrp="1" noChangeArrowheads="1"/>
          </p:cNvSpPr>
          <p:nvPr>
            <p:ph type="body" idx="4294967295"/>
          </p:nvPr>
        </p:nvSpPr>
        <p:spPr>
          <a:xfrm>
            <a:off x="457200" y="1676400"/>
            <a:ext cx="8153400" cy="4419600"/>
          </a:xfrm>
        </p:spPr>
        <p:txBody>
          <a:bodyPr anchor="ctr"/>
          <a:lstStyle/>
          <a:p>
            <a:pPr eaLnBrk="1" hangingPunct="1">
              <a:lnSpc>
                <a:spcPct val="80000"/>
              </a:lnSpc>
              <a:buClr>
                <a:schemeClr val="accent5">
                  <a:lumMod val="75000"/>
                </a:schemeClr>
              </a:buClr>
              <a:buSzPct val="100000"/>
              <a:buFont typeface="Wingdings" charset="2"/>
              <a:buChar char="Ø"/>
            </a:pPr>
            <a:r>
              <a:rPr lang="en-US" sz="2200" b="1" u="sng" dirty="0">
                <a:latin typeface="Gill Sans MT"/>
                <a:cs typeface="Gill Sans MT"/>
              </a:rPr>
              <a:t>Activity #2: </a:t>
            </a:r>
            <a:r>
              <a:rPr lang="ja-JP" altLang="en-US" sz="2200" b="1" u="sng" dirty="0">
                <a:latin typeface="Gill Sans MT"/>
                <a:cs typeface="Gill Sans MT"/>
              </a:rPr>
              <a:t>“</a:t>
            </a:r>
            <a:r>
              <a:rPr lang="en-US" altLang="ja-JP" sz="2200" b="1" u="sng" dirty="0">
                <a:latin typeface="Gill Sans MT"/>
                <a:cs typeface="Gill Sans MT"/>
              </a:rPr>
              <a:t>I Spy</a:t>
            </a:r>
            <a:r>
              <a:rPr lang="ja-JP" altLang="en-US" sz="2200" b="1" u="sng" dirty="0">
                <a:latin typeface="Gill Sans MT"/>
                <a:cs typeface="Gill Sans MT"/>
              </a:rPr>
              <a:t>”</a:t>
            </a:r>
            <a:r>
              <a:rPr lang="en-US" altLang="ja-JP" sz="2200" b="1" u="sng" dirty="0">
                <a:latin typeface="Gill Sans MT"/>
                <a:cs typeface="Gill Sans MT"/>
              </a:rPr>
              <a:t> a Proper Noun</a:t>
            </a:r>
            <a:endParaRPr lang="en-US" altLang="ja-JP" sz="2200" dirty="0">
              <a:latin typeface="Gill Sans MT"/>
              <a:cs typeface="Gill Sans MT"/>
            </a:endParaRPr>
          </a:p>
          <a:p>
            <a:pPr marL="457200" indent="-457200" eaLnBrk="1" hangingPunct="1">
              <a:lnSpc>
                <a:spcPct val="80000"/>
              </a:lnSpc>
              <a:buClr>
                <a:schemeClr val="accent5">
                  <a:lumMod val="75000"/>
                </a:schemeClr>
              </a:buClr>
              <a:buFontTx/>
              <a:buNone/>
            </a:pPr>
            <a:endParaRPr lang="en-US" sz="2200" dirty="0">
              <a:latin typeface="Gill Sans MT"/>
              <a:cs typeface="Gill Sans MT"/>
            </a:endParaRPr>
          </a:p>
          <a:p>
            <a:pPr marL="808038" indent="-346075" eaLnBrk="1" hangingPunct="1">
              <a:lnSpc>
                <a:spcPct val="80000"/>
              </a:lnSpc>
              <a:buClr>
                <a:schemeClr val="accent2"/>
              </a:buClr>
              <a:buSzPct val="100000"/>
              <a:buFont typeface="Wingdings" charset="2"/>
              <a:buChar char="v"/>
            </a:pPr>
            <a:r>
              <a:rPr lang="en-US" sz="2200" b="1" dirty="0">
                <a:latin typeface="Gill Sans MT"/>
                <a:cs typeface="Gill Sans MT"/>
              </a:rPr>
              <a:t>After going to the store (grocery store, Wal-Mart, gas station, corner store), </a:t>
            </a:r>
            <a:r>
              <a:rPr lang="en-US" sz="2200" dirty="0">
                <a:latin typeface="Gill Sans MT"/>
                <a:cs typeface="Gill Sans MT"/>
              </a:rPr>
              <a:t>the child should write on a piece of paper all of the proper nouns he/she </a:t>
            </a:r>
            <a:r>
              <a:rPr lang="ja-JP" altLang="en-US" sz="2200" dirty="0">
                <a:latin typeface="Gill Sans MT"/>
                <a:cs typeface="Gill Sans MT"/>
              </a:rPr>
              <a:t>“</a:t>
            </a:r>
            <a:r>
              <a:rPr lang="en-US" altLang="ja-JP" sz="2200" dirty="0">
                <a:latin typeface="Gill Sans MT"/>
                <a:cs typeface="Gill Sans MT"/>
              </a:rPr>
              <a:t>spied</a:t>
            </a:r>
            <a:r>
              <a:rPr lang="ja-JP" altLang="en-US" sz="2200" dirty="0">
                <a:latin typeface="Gill Sans MT"/>
                <a:cs typeface="Gill Sans MT"/>
              </a:rPr>
              <a:t>”</a:t>
            </a:r>
            <a:r>
              <a:rPr lang="en-US" altLang="ja-JP" sz="2200" dirty="0">
                <a:latin typeface="Gill Sans MT"/>
                <a:cs typeface="Gill Sans MT"/>
              </a:rPr>
              <a:t> in the store or on the way to the store.  </a:t>
            </a:r>
          </a:p>
          <a:p>
            <a:pPr marL="808038" indent="-173038" eaLnBrk="1" hangingPunct="1">
              <a:lnSpc>
                <a:spcPct val="80000"/>
              </a:lnSpc>
              <a:buClr>
                <a:schemeClr val="accent2"/>
              </a:buClr>
              <a:buSzPct val="100000"/>
              <a:buFont typeface="Wingdings" charset="2"/>
              <a:buChar char="v"/>
            </a:pPr>
            <a:endParaRPr lang="en-US" sz="2200" dirty="0">
              <a:latin typeface="Gill Sans MT"/>
              <a:cs typeface="Gill Sans MT"/>
            </a:endParaRPr>
          </a:p>
          <a:p>
            <a:pPr marL="808038" indent="-403225" eaLnBrk="1" hangingPunct="1">
              <a:lnSpc>
                <a:spcPct val="80000"/>
              </a:lnSpc>
              <a:buClr>
                <a:schemeClr val="accent2"/>
              </a:buClr>
              <a:buSzPct val="100000"/>
              <a:buFont typeface="Wingdings" charset="2"/>
              <a:buChar char="v"/>
            </a:pPr>
            <a:r>
              <a:rPr lang="en-US" sz="2200" dirty="0">
                <a:latin typeface="Gill Sans MT"/>
                <a:cs typeface="Gill Sans MT"/>
              </a:rPr>
              <a:t>Some examples of proper nouns he/she may look for are the name of the store, names of products, the streets you took to get there, or the names of people who were there.  He/she should have at least 5 proper nouns. Make sure he/she capitalizes the first letter of the words.</a:t>
            </a:r>
          </a:p>
        </p:txBody>
      </p:sp>
    </p:spTree>
    <p:extLst>
      <p:ext uri="{BB962C8B-B14F-4D97-AF65-F5344CB8AC3E}">
        <p14:creationId xmlns:p14="http://schemas.microsoft.com/office/powerpoint/2010/main" val="2507230981"/>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533400"/>
            <a:ext cx="8229600" cy="758825"/>
          </a:xfrm>
        </p:spPr>
        <p:txBody>
          <a:bodyPr anchor="ctr">
            <a:noAutofit/>
          </a:bodyPr>
          <a:lstStyle/>
          <a:p>
            <a:pPr eaLnBrk="1" hangingPunct="1">
              <a:defRPr/>
            </a:pPr>
            <a:r>
              <a:rPr lang="en-US" sz="3200" b="1" dirty="0" smtClean="0">
                <a:latin typeface="Gill Sans MT"/>
                <a:cs typeface="Gill Sans MT"/>
              </a:rPr>
              <a:t>TABLE 4:  SPED 564 HOME LEARNING</a:t>
            </a:r>
            <a:r>
              <a:rPr lang="en-US" sz="3200" b="1" dirty="0" smtClean="0">
                <a:solidFill>
                  <a:srgbClr val="0070C0"/>
                </a:solidFill>
                <a:latin typeface="Gill Sans MT"/>
                <a:cs typeface="Gill Sans MT"/>
              </a:rPr>
              <a:t/>
            </a:r>
            <a:br>
              <a:rPr lang="en-US" sz="3200" b="1" dirty="0" smtClean="0">
                <a:solidFill>
                  <a:srgbClr val="0070C0"/>
                </a:solidFill>
                <a:latin typeface="Gill Sans MT"/>
                <a:cs typeface="Gill Sans MT"/>
              </a:rPr>
            </a:br>
            <a:r>
              <a:rPr lang="en-US" sz="3200" b="1" dirty="0" smtClean="0">
                <a:solidFill>
                  <a:schemeClr val="accent2"/>
                </a:solidFill>
                <a:latin typeface="Gill Sans MT"/>
                <a:cs typeface="Gill Sans MT"/>
              </a:rPr>
              <a:t>(FALL 2006, 2007, &amp; 2008, 2009 &amp; 2010)</a:t>
            </a:r>
            <a:endParaRPr lang="en-US" sz="3200" b="1" dirty="0">
              <a:solidFill>
                <a:schemeClr val="accent2"/>
              </a:solidFill>
              <a:latin typeface="Gill Sans MT"/>
              <a:cs typeface="Gill Sans MT"/>
            </a:endParaRPr>
          </a:p>
        </p:txBody>
      </p:sp>
      <p:graphicFrame>
        <p:nvGraphicFramePr>
          <p:cNvPr id="75832" name="Group 56" descr="Lesson Plan Reviews: Fall 2006-Fall 2010&#10;&#10;Ratings: Distinguished, Proficient, Apprentice, Novice or No Home Learning Activity " title="Special Education Course 564: Home Learning "/>
          <p:cNvGraphicFramePr>
            <a:graphicFrameLocks noGrp="1"/>
          </p:cNvGraphicFramePr>
          <p:nvPr>
            <p:extLst>
              <p:ext uri="{D42A27DB-BD31-4B8C-83A1-F6EECF244321}">
                <p14:modId xmlns:p14="http://schemas.microsoft.com/office/powerpoint/2010/main" val="1057706497"/>
              </p:ext>
            </p:extLst>
          </p:nvPr>
        </p:nvGraphicFramePr>
        <p:xfrm>
          <a:off x="533401" y="1752600"/>
          <a:ext cx="8077200" cy="4648198"/>
        </p:xfrm>
        <a:graphic>
          <a:graphicData uri="http://schemas.openxmlformats.org/drawingml/2006/table">
            <a:tbl>
              <a:tblPr firstRow="1"/>
              <a:tblGrid>
                <a:gridCol w="1061537"/>
                <a:gridCol w="995862"/>
                <a:gridCol w="1218355"/>
                <a:gridCol w="1413510"/>
                <a:gridCol w="1064339"/>
                <a:gridCol w="1270475"/>
                <a:gridCol w="1053122"/>
              </a:tblGrid>
              <a:tr h="837532">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Semester</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Number of Lesson Plans</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Distinguished</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(4)</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Proficient</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(3)</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Apprentice</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(2)</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Novice</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(1)</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No HL </a:t>
                      </a: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Activity</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(0)</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635111">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Fall 2006</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3</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0</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0</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0</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0</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3</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r>
              <a:tr h="635111">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Fall 2007</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21</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4</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5</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5</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5</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2</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r>
              <a:tr h="635111">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Fall 2008</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6</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4</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2</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0</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0</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0</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r>
              <a:tr h="635111">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Fall 2009</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15</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2</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8</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4</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0</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1</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r>
              <a:tr h="635111">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Fall 2010</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33</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3</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8</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12</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8</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Calibri" charset="0"/>
                          <a:cs typeface="Gill Sans MT"/>
                        </a:rPr>
                        <a:t>2</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r>
              <a:tr h="635111">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a:ln>
                            <a:noFill/>
                          </a:ln>
                          <a:solidFill>
                            <a:srgbClr val="000000"/>
                          </a:solidFill>
                          <a:effectLst/>
                          <a:latin typeface="Gill Sans MT"/>
                          <a:ea typeface="ＭＳ Ｐゴシック" charset="0"/>
                          <a:cs typeface="Gill Sans MT"/>
                        </a:rPr>
                        <a:t>Totals</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78</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13</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23</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21</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13</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200000"/>
                        </a:lnSpc>
                        <a:spcBef>
                          <a:spcPct val="0"/>
                        </a:spcBef>
                        <a:spcAft>
                          <a:spcPts val="1000"/>
                        </a:spcAft>
                        <a:buClrTx/>
                        <a:buSzTx/>
                        <a:buFontTx/>
                        <a:buNone/>
                        <a:tabLst/>
                      </a:pPr>
                      <a:r>
                        <a:rPr kumimoji="0" lang="en-US" sz="1200" b="1" i="0" u="none" strike="noStrike" cap="none" normalizeH="0" baseline="0" dirty="0" smtClean="0">
                          <a:ln>
                            <a:noFill/>
                          </a:ln>
                          <a:solidFill>
                            <a:srgbClr val="000000"/>
                          </a:solidFill>
                          <a:effectLst/>
                          <a:latin typeface="Gill Sans MT"/>
                          <a:ea typeface="ＭＳ Ｐゴシック" charset="0"/>
                          <a:cs typeface="Gill Sans MT"/>
                        </a:rPr>
                        <a:t>8</a:t>
                      </a:r>
                      <a:endParaRPr kumimoji="0" lang="en-US" sz="1200" b="1" i="0" u="none" strike="noStrike" cap="none" normalizeH="0" baseline="0" dirty="0">
                        <a:ln>
                          <a:noFill/>
                        </a:ln>
                        <a:solidFill>
                          <a:srgbClr val="000000"/>
                        </a:solidFill>
                        <a:effectLst/>
                        <a:latin typeface="Gill Sans MT"/>
                        <a:ea typeface="Calibri" charset="0"/>
                        <a:cs typeface="Gill Sans MT"/>
                      </a:endParaRPr>
                    </a:p>
                  </a:txBody>
                  <a:tcPr marL="41163" marR="41163"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3987056"/>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533400"/>
            <a:ext cx="8077200" cy="758825"/>
          </a:xfrm>
        </p:spPr>
        <p:txBody>
          <a:bodyPr/>
          <a:lstStyle/>
          <a:p>
            <a:pPr eaLnBrk="1" hangingPunct="1">
              <a:defRPr/>
            </a:pPr>
            <a:r>
              <a:rPr lang="en-US" sz="3200" b="1" dirty="0" smtClean="0">
                <a:solidFill>
                  <a:srgbClr val="666699"/>
                </a:solidFill>
                <a:latin typeface="Gill Sans MT"/>
                <a:cs typeface="Gill Sans MT"/>
              </a:rPr>
              <a:t>MAJOR</a:t>
            </a:r>
            <a:r>
              <a:rPr lang="en-US" sz="3200" b="1" dirty="0" smtClean="0">
                <a:solidFill>
                  <a:srgbClr val="0070C0"/>
                </a:solidFill>
                <a:latin typeface="Gill Sans MT"/>
                <a:cs typeface="Gill Sans MT"/>
              </a:rPr>
              <a:t> </a:t>
            </a:r>
            <a:r>
              <a:rPr lang="en-US" sz="3200" b="1" dirty="0" smtClean="0">
                <a:solidFill>
                  <a:srgbClr val="FF0000"/>
                </a:solidFill>
                <a:latin typeface="Gill Sans MT"/>
                <a:cs typeface="Gill Sans MT"/>
              </a:rPr>
              <a:t>FINDINGS:</a:t>
            </a:r>
            <a:r>
              <a:rPr lang="en-US" sz="3200" b="1" dirty="0" smtClean="0">
                <a:solidFill>
                  <a:srgbClr val="0070C0"/>
                </a:solidFill>
                <a:latin typeface="Gill Sans MT"/>
                <a:cs typeface="Gill Sans MT"/>
              </a:rPr>
              <a:t> </a:t>
            </a:r>
            <a:r>
              <a:rPr lang="en-US" sz="3200" b="1" dirty="0" smtClean="0">
                <a:solidFill>
                  <a:srgbClr val="666699"/>
                </a:solidFill>
                <a:latin typeface="Gill Sans MT"/>
                <a:cs typeface="Gill Sans MT"/>
              </a:rPr>
              <a:t>LESSON</a:t>
            </a:r>
            <a:r>
              <a:rPr lang="en-US" sz="3200" b="1" dirty="0" smtClean="0">
                <a:solidFill>
                  <a:srgbClr val="0070C0"/>
                </a:solidFill>
                <a:latin typeface="Gill Sans MT"/>
                <a:cs typeface="Gill Sans MT"/>
              </a:rPr>
              <a:t> </a:t>
            </a:r>
            <a:r>
              <a:rPr lang="en-US" sz="3200" b="1" dirty="0" smtClean="0">
                <a:solidFill>
                  <a:srgbClr val="FF0000"/>
                </a:solidFill>
                <a:latin typeface="Gill Sans MT"/>
                <a:cs typeface="Gill Sans MT"/>
              </a:rPr>
              <a:t>PLANS</a:t>
            </a:r>
            <a:endParaRPr lang="en-US" sz="3200" b="1" dirty="0">
              <a:solidFill>
                <a:srgbClr val="FF0000"/>
              </a:solidFill>
              <a:latin typeface="Gill Sans MT"/>
              <a:cs typeface="Gill Sans MT"/>
            </a:endParaRPr>
          </a:p>
        </p:txBody>
      </p:sp>
      <p:sp>
        <p:nvSpPr>
          <p:cNvPr id="46082" name="Content Placeholder 4"/>
          <p:cNvSpPr>
            <a:spLocks noGrp="1"/>
          </p:cNvSpPr>
          <p:nvPr>
            <p:ph sz="quarter" idx="1"/>
          </p:nvPr>
        </p:nvSpPr>
        <p:spPr>
          <a:xfrm>
            <a:off x="533400" y="1703388"/>
            <a:ext cx="8077200" cy="4953000"/>
          </a:xfrm>
        </p:spPr>
        <p:txBody>
          <a:bodyPr anchor="ctr"/>
          <a:lstStyle/>
          <a:p>
            <a:pPr eaLnBrk="1" hangingPunct="1">
              <a:lnSpc>
                <a:spcPct val="80000"/>
              </a:lnSpc>
              <a:buClr>
                <a:schemeClr val="accent5">
                  <a:lumMod val="75000"/>
                </a:schemeClr>
              </a:buClr>
              <a:buFont typeface="Wingdings 2" charset="0"/>
              <a:buNone/>
            </a:pPr>
            <a:endParaRPr lang="en-US" sz="2000" dirty="0">
              <a:latin typeface="Gill Sans MT"/>
              <a:cs typeface="Gill Sans MT"/>
            </a:endParaRPr>
          </a:p>
          <a:p>
            <a:pPr marL="457200" lvl="1" indent="-457200" eaLnBrk="1" hangingPunct="1">
              <a:spcBef>
                <a:spcPct val="0"/>
              </a:spcBef>
              <a:buClr>
                <a:schemeClr val="accent5">
                  <a:lumMod val="75000"/>
                </a:schemeClr>
              </a:buClr>
              <a:buSzPct val="100000"/>
              <a:buFont typeface="Wingdings" charset="2"/>
              <a:buChar char="Ø"/>
            </a:pPr>
            <a:r>
              <a:rPr lang="en-US" sz="2000" b="1" u="sng" dirty="0">
                <a:latin typeface="Gill Sans MT"/>
                <a:cs typeface="Gill Sans MT"/>
              </a:rPr>
              <a:t>Research Question 1:</a:t>
            </a:r>
            <a:r>
              <a:rPr lang="en-US" sz="2000" b="1" dirty="0">
                <a:latin typeface="Gill Sans MT"/>
                <a:cs typeface="Gill Sans MT"/>
              </a:rPr>
              <a:t>  </a:t>
            </a:r>
            <a:r>
              <a:rPr lang="en-US" sz="2000" dirty="0" smtClean="0">
                <a:latin typeface="Gill Sans MT"/>
                <a:cs typeface="Gill Sans MT"/>
              </a:rPr>
              <a:t>When preservice teacher candidates are exposed to culturally responsive curricula during coursework, do they infuse it in lesson plan development</a:t>
            </a:r>
            <a:r>
              <a:rPr lang="en-US" altLang="ja-JP" sz="2000" dirty="0" smtClean="0">
                <a:latin typeface="Gill Sans MT"/>
                <a:cs typeface="Gill Sans MT"/>
              </a:rPr>
              <a:t> ?</a:t>
            </a:r>
            <a:endParaRPr lang="en-US" altLang="ja-JP" sz="2000" dirty="0">
              <a:latin typeface="Gill Sans MT"/>
              <a:cs typeface="Gill Sans MT"/>
            </a:endParaRPr>
          </a:p>
          <a:p>
            <a:pPr marL="457200" lvl="1" indent="-457200" eaLnBrk="1" hangingPunct="1">
              <a:lnSpc>
                <a:spcPct val="80000"/>
              </a:lnSpc>
              <a:buClr>
                <a:schemeClr val="accent5">
                  <a:lumMod val="75000"/>
                </a:schemeClr>
              </a:buClr>
              <a:buSzPct val="100000"/>
              <a:buFont typeface="Wingdings" charset="0"/>
              <a:buNone/>
            </a:pPr>
            <a:endParaRPr lang="en-US" sz="2000" dirty="0">
              <a:latin typeface="Gill Sans MT"/>
              <a:cs typeface="Gill Sans MT"/>
            </a:endParaRPr>
          </a:p>
          <a:p>
            <a:pPr marL="957263" lvl="1" indent="-457200" eaLnBrk="1" hangingPunct="1">
              <a:spcBef>
                <a:spcPct val="0"/>
              </a:spcBef>
              <a:buClr>
                <a:schemeClr val="accent2"/>
              </a:buClr>
              <a:buSzPct val="100000"/>
              <a:buFont typeface="Wingdings" charset="2"/>
              <a:buChar char="v"/>
            </a:pPr>
            <a:r>
              <a:rPr lang="en-US" sz="2000" dirty="0">
                <a:latin typeface="Gill Sans MT"/>
                <a:cs typeface="Gill Sans MT"/>
              </a:rPr>
              <a:t>The majority 65.5% (51) of the 78 preservice undergraduates</a:t>
            </a:r>
            <a:r>
              <a:rPr lang="ja-JP" altLang="en-US" sz="2000" dirty="0">
                <a:latin typeface="Gill Sans MT"/>
                <a:cs typeface="Gill Sans MT"/>
              </a:rPr>
              <a:t>’</a:t>
            </a:r>
            <a:r>
              <a:rPr lang="en-US" altLang="ja-JP" sz="2000" dirty="0">
                <a:latin typeface="Gill Sans MT"/>
                <a:cs typeface="Gill Sans MT"/>
              </a:rPr>
              <a:t> lesson plans were between the proficient and distinguished levels.</a:t>
            </a:r>
          </a:p>
          <a:p>
            <a:pPr marL="957263" lvl="1" indent="-457200" eaLnBrk="1" hangingPunct="1">
              <a:spcBef>
                <a:spcPct val="0"/>
              </a:spcBef>
              <a:buClr>
                <a:schemeClr val="accent2"/>
              </a:buClr>
              <a:buSzPct val="100000"/>
              <a:buFont typeface="Wingdings" charset="2"/>
              <a:buChar char="v"/>
            </a:pPr>
            <a:endParaRPr lang="en-US" sz="2000" dirty="0">
              <a:latin typeface="Gill Sans MT"/>
              <a:cs typeface="Gill Sans MT"/>
            </a:endParaRPr>
          </a:p>
          <a:p>
            <a:pPr marL="957263" lvl="1" indent="-457200" eaLnBrk="1" hangingPunct="1">
              <a:spcBef>
                <a:spcPct val="0"/>
              </a:spcBef>
              <a:buClr>
                <a:schemeClr val="accent2"/>
              </a:buClr>
              <a:buSzPct val="100000"/>
              <a:buFont typeface="Wingdings" charset="2"/>
              <a:buChar char="v"/>
            </a:pPr>
            <a:r>
              <a:rPr lang="en-US" sz="2000" dirty="0">
                <a:latin typeface="Gill Sans MT"/>
                <a:cs typeface="Gill Sans MT"/>
              </a:rPr>
              <a:t>The majority 64.1% (50) of the 78 preservice undergraduates</a:t>
            </a:r>
            <a:r>
              <a:rPr lang="ja-JP" altLang="en-US" sz="2000" dirty="0">
                <a:latin typeface="Gill Sans MT"/>
                <a:cs typeface="Gill Sans MT"/>
              </a:rPr>
              <a:t>’</a:t>
            </a:r>
            <a:r>
              <a:rPr lang="en-US" altLang="ja-JP" sz="2000" dirty="0">
                <a:latin typeface="Gill Sans MT"/>
                <a:cs typeface="Gill Sans MT"/>
              </a:rPr>
              <a:t> lesson plans infused diversity at the contributions level, 2.6% (2) additive level and 33.3% (26) were absent of diversity.</a:t>
            </a:r>
          </a:p>
          <a:p>
            <a:pPr marL="957263" lvl="1" indent="-457200" eaLnBrk="1" hangingPunct="1">
              <a:spcBef>
                <a:spcPct val="0"/>
              </a:spcBef>
              <a:buClr>
                <a:schemeClr val="accent2"/>
              </a:buClr>
              <a:buSzPct val="100000"/>
              <a:buFont typeface="Wingdings" charset="2"/>
              <a:buChar char="v"/>
            </a:pPr>
            <a:endParaRPr lang="en-US" sz="2000" dirty="0">
              <a:latin typeface="Gill Sans MT"/>
              <a:cs typeface="Gill Sans MT"/>
            </a:endParaRPr>
          </a:p>
          <a:p>
            <a:pPr marL="957263" lvl="1" indent="-457200" eaLnBrk="1" hangingPunct="1">
              <a:spcBef>
                <a:spcPct val="0"/>
              </a:spcBef>
              <a:buClr>
                <a:schemeClr val="accent2"/>
              </a:buClr>
              <a:buSzPct val="100000"/>
              <a:buFont typeface="Wingdings" charset="2"/>
              <a:buChar char="v"/>
            </a:pPr>
            <a:r>
              <a:rPr lang="en-US" sz="2000" dirty="0">
                <a:latin typeface="Gill Sans MT"/>
                <a:cs typeface="Gill Sans MT"/>
              </a:rPr>
              <a:t>Less than half 48% (36) of the 75 preservice undergraduates</a:t>
            </a:r>
            <a:r>
              <a:rPr lang="ja-JP" altLang="en-US" sz="2000" dirty="0">
                <a:latin typeface="Gill Sans MT"/>
                <a:cs typeface="Gill Sans MT"/>
              </a:rPr>
              <a:t>’</a:t>
            </a:r>
            <a:r>
              <a:rPr lang="en-US" altLang="ja-JP" sz="2000" dirty="0">
                <a:latin typeface="Gill Sans MT"/>
                <a:cs typeface="Gill Sans MT"/>
              </a:rPr>
              <a:t> lesson plans home learning activities were between the proficient and distinguished levels, 45.3% (34) in the apprentice/novice range and 6.7% </a:t>
            </a:r>
            <a:r>
              <a:rPr lang="en-US" altLang="ja-JP" sz="2000" dirty="0" smtClean="0">
                <a:latin typeface="Gill Sans MT"/>
                <a:cs typeface="Gill Sans MT"/>
              </a:rPr>
              <a:t>(8) </a:t>
            </a:r>
            <a:r>
              <a:rPr lang="en-US" altLang="ja-JP" sz="2000" dirty="0">
                <a:latin typeface="Gill Sans MT"/>
                <a:cs typeface="Gill Sans MT"/>
              </a:rPr>
              <a:t>were absent of a home learning activity.</a:t>
            </a:r>
          </a:p>
          <a:p>
            <a:pPr marL="457200" lvl="1" indent="-457200" eaLnBrk="1" hangingPunct="1">
              <a:spcBef>
                <a:spcPct val="0"/>
              </a:spcBef>
              <a:buClr>
                <a:schemeClr val="accent5">
                  <a:lumMod val="75000"/>
                </a:schemeClr>
              </a:buClr>
              <a:buSzPct val="100000"/>
              <a:buFont typeface="Wingdings" charset="0"/>
              <a:buChar char="Ø"/>
            </a:pPr>
            <a:endParaRPr lang="en-US" sz="2000" dirty="0">
              <a:latin typeface="Gill Sans MT"/>
              <a:cs typeface="Gill Sans MT"/>
            </a:endParaRPr>
          </a:p>
        </p:txBody>
      </p:sp>
    </p:spTree>
    <p:extLst>
      <p:ext uri="{BB962C8B-B14F-4D97-AF65-F5344CB8AC3E}">
        <p14:creationId xmlns:p14="http://schemas.microsoft.com/office/powerpoint/2010/main" val="3823918308"/>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cs typeface="Gill Sans MT"/>
              </a:rPr>
              <a:t>ARCHER, BROOKS, &amp; RANKIN </a:t>
            </a:r>
            <a:r>
              <a:rPr lang="en-US" sz="3600" b="1" dirty="0">
                <a:solidFill>
                  <a:schemeClr val="accent2"/>
                </a:solidFill>
                <a:cs typeface="Gill Sans MT"/>
              </a:rPr>
              <a:t>ELEMENTARY SCHOOL </a:t>
            </a:r>
            <a:r>
              <a:rPr lang="en-US" sz="3600" b="1" dirty="0" smtClean="0">
                <a:solidFill>
                  <a:schemeClr val="accent2"/>
                </a:solidFill>
                <a:cs typeface="Gill Sans MT"/>
              </a:rPr>
              <a:t>PROFILES</a:t>
            </a:r>
            <a:endParaRPr lang="en-US" sz="3600" b="1" dirty="0"/>
          </a:p>
        </p:txBody>
      </p:sp>
      <p:pic>
        <p:nvPicPr>
          <p:cNvPr id="148482" name="Picture 2" descr="Green Ellipse is behind Archer Elementary profile; Purple Ellipse is behind Brooks-Global profile; and Orange Ellipse is behind Rankin Elementary profile" title="Color Background Ellip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74800"/>
            <a:ext cx="818197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1"/>
          </p:nvPr>
        </p:nvSpPr>
        <p:spPr>
          <a:xfrm>
            <a:off x="990600" y="1773481"/>
            <a:ext cx="3276600" cy="2209800"/>
          </a:xfrm>
        </p:spPr>
        <p:txBody>
          <a:bodyPr/>
          <a:lstStyle/>
          <a:p>
            <a:pPr marL="687388" indent="0" eaLnBrk="1" hangingPunct="1">
              <a:spcBef>
                <a:spcPct val="50000"/>
              </a:spcBef>
              <a:buNone/>
            </a:pPr>
            <a:r>
              <a:rPr lang="en-US" sz="1600" b="1" dirty="0">
                <a:solidFill>
                  <a:srgbClr val="006600"/>
                </a:solidFill>
                <a:latin typeface="Arial" charset="0"/>
                <a:cs typeface="Arial" charset="0"/>
              </a:rPr>
              <a:t>Archer Elementary</a:t>
            </a:r>
          </a:p>
          <a:p>
            <a:pPr marL="0" indent="0" defTabSz="914400" eaLnBrk="1" hangingPunct="1">
              <a:spcBef>
                <a:spcPct val="50000"/>
              </a:spcBef>
              <a:buNone/>
            </a:pPr>
            <a:r>
              <a:rPr lang="en-US" sz="1200" b="1" u="sng" dirty="0" smtClean="0"/>
              <a:t>Demographics</a:t>
            </a:r>
            <a:r>
              <a:rPr lang="en-US" sz="1200" b="1" u="sng" dirty="0"/>
              <a:t>:</a:t>
            </a:r>
          </a:p>
          <a:p>
            <a:pPr marL="0" indent="0" defTabSz="914400" eaLnBrk="1" hangingPunct="1">
              <a:buNone/>
            </a:pPr>
            <a:r>
              <a:rPr lang="en-US" sz="1200" i="1" dirty="0"/>
              <a:t>49.4% African-American,      	 21.8% Asian </a:t>
            </a:r>
          </a:p>
          <a:p>
            <a:pPr marL="0" indent="0" defTabSz="914400" eaLnBrk="1" hangingPunct="1">
              <a:buNone/>
            </a:pPr>
            <a:r>
              <a:rPr lang="en-US" sz="1200" i="1" dirty="0"/>
              <a:t>17.7% Hispanic,                    	3.8% White</a:t>
            </a:r>
          </a:p>
          <a:p>
            <a:pPr marL="0" indent="0" defTabSz="914400" eaLnBrk="1" hangingPunct="1">
              <a:buNone/>
            </a:pPr>
            <a:r>
              <a:rPr lang="en-US" sz="1200" i="1" dirty="0"/>
              <a:t>6.2% Multi-Racial          	1% American Indian </a:t>
            </a:r>
            <a:endParaRPr lang="en-US" sz="1200" dirty="0"/>
          </a:p>
          <a:p>
            <a:pPr marL="0" indent="0" defTabSz="914400" eaLnBrk="1" hangingPunct="1">
              <a:buNone/>
            </a:pPr>
            <a:r>
              <a:rPr lang="en-US" sz="1200" dirty="0"/>
              <a:t>90% free and reduced </a:t>
            </a:r>
            <a:r>
              <a:rPr lang="en-US" sz="1200" dirty="0" smtClean="0"/>
              <a:t>lunch</a:t>
            </a:r>
            <a:endParaRPr lang="en-US" sz="1200" b="1" u="sng" dirty="0"/>
          </a:p>
          <a:p>
            <a:pPr marL="0" indent="0" defTabSz="914400" eaLnBrk="1" hangingPunct="1">
              <a:buNone/>
            </a:pPr>
            <a:r>
              <a:rPr lang="en-US" sz="1200" b="1" u="sng" dirty="0"/>
              <a:t>AYP results:</a:t>
            </a:r>
          </a:p>
          <a:p>
            <a:pPr marL="0" indent="0" defTabSz="914400" eaLnBrk="1" hangingPunct="1">
              <a:buNone/>
            </a:pPr>
            <a:r>
              <a:rPr lang="en-US" sz="1200" dirty="0"/>
              <a:t>Designation 2010-11:  Priority School, Expected Growth</a:t>
            </a:r>
          </a:p>
          <a:p>
            <a:pPr marL="0" indent="0" defTabSz="914400" eaLnBrk="1" hangingPunct="1">
              <a:buNone/>
            </a:pPr>
            <a:r>
              <a:rPr lang="en-US" sz="1200" dirty="0"/>
              <a:t>Did not make AYP in 2010-11.</a:t>
            </a:r>
          </a:p>
          <a:p>
            <a:pPr marL="0" indent="0">
              <a:buNone/>
            </a:pPr>
            <a:endParaRPr lang="en-US" sz="1200" dirty="0"/>
          </a:p>
        </p:txBody>
      </p:sp>
      <p:sp>
        <p:nvSpPr>
          <p:cNvPr id="4" name="Content Placeholder 3"/>
          <p:cNvSpPr>
            <a:spLocks noGrp="1"/>
          </p:cNvSpPr>
          <p:nvPr>
            <p:ph sz="quarter" idx="2"/>
          </p:nvPr>
        </p:nvSpPr>
        <p:spPr>
          <a:xfrm>
            <a:off x="5160320" y="1773481"/>
            <a:ext cx="3221680" cy="2265119"/>
          </a:xfrm>
        </p:spPr>
        <p:txBody>
          <a:bodyPr/>
          <a:lstStyle/>
          <a:p>
            <a:pPr marL="688975" indent="0" defTabSz="914400" eaLnBrk="1" hangingPunct="1">
              <a:buNone/>
            </a:pPr>
            <a:r>
              <a:rPr lang="en-US" sz="1600" b="1" dirty="0">
                <a:solidFill>
                  <a:srgbClr val="660066"/>
                </a:solidFill>
                <a:latin typeface="Arial" charset="0"/>
                <a:cs typeface="Arial" charset="0"/>
              </a:rPr>
              <a:t>Brooks-Global </a:t>
            </a:r>
            <a:endParaRPr lang="en-US" sz="1600" b="1" dirty="0" smtClean="0">
              <a:solidFill>
                <a:srgbClr val="660066"/>
              </a:solidFill>
              <a:latin typeface="Arial" charset="0"/>
              <a:cs typeface="Arial" charset="0"/>
            </a:endParaRPr>
          </a:p>
          <a:p>
            <a:pPr marL="0" indent="0" defTabSz="914400" eaLnBrk="1" hangingPunct="1">
              <a:buNone/>
            </a:pPr>
            <a:r>
              <a:rPr lang="en-US" sz="1200" b="1" u="sng" dirty="0" smtClean="0"/>
              <a:t>Demographics</a:t>
            </a:r>
            <a:r>
              <a:rPr lang="en-US" sz="1200" b="1" u="sng" dirty="0"/>
              <a:t>:</a:t>
            </a:r>
          </a:p>
          <a:p>
            <a:pPr marL="0" indent="0" defTabSz="914400" eaLnBrk="1" hangingPunct="1">
              <a:buNone/>
              <a:tabLst>
                <a:tab pos="2054225" algn="l"/>
              </a:tabLst>
            </a:pPr>
            <a:r>
              <a:rPr lang="en-US" sz="1200" i="1" dirty="0"/>
              <a:t>46.0% African-American,       2.4% Asian </a:t>
            </a:r>
          </a:p>
          <a:p>
            <a:pPr marL="0" indent="0" defTabSz="914400" eaLnBrk="1" hangingPunct="1">
              <a:buNone/>
              <a:tabLst>
                <a:tab pos="2054225" algn="l"/>
              </a:tabLst>
            </a:pPr>
            <a:r>
              <a:rPr lang="en-US" sz="1200" i="1" dirty="0"/>
              <a:t>1.8% Hispanic,                    31.9% White</a:t>
            </a:r>
          </a:p>
          <a:p>
            <a:pPr marL="0" indent="0" defTabSz="914400" eaLnBrk="1" hangingPunct="1">
              <a:buNone/>
              <a:tabLst>
                <a:tab pos="1709738" algn="l"/>
              </a:tabLst>
            </a:pPr>
            <a:r>
              <a:rPr lang="en-US" sz="1200" i="1" dirty="0"/>
              <a:t>17.6% </a:t>
            </a:r>
            <a:r>
              <a:rPr lang="en-US" sz="1200" i="1" dirty="0" smtClean="0"/>
              <a:t>Multi-Racial	0.2</a:t>
            </a:r>
            <a:r>
              <a:rPr lang="en-US" sz="1200" i="1" dirty="0"/>
              <a:t>% American Indian </a:t>
            </a:r>
            <a:endParaRPr lang="en-US" sz="1200" dirty="0"/>
          </a:p>
          <a:p>
            <a:pPr marL="0" indent="0" defTabSz="914400" eaLnBrk="1" hangingPunct="1">
              <a:buNone/>
            </a:pPr>
            <a:r>
              <a:rPr lang="en-US" sz="1200" dirty="0"/>
              <a:t>24% free and reduced lunch</a:t>
            </a:r>
          </a:p>
          <a:p>
            <a:pPr marL="0" indent="0" defTabSz="914400" eaLnBrk="1" hangingPunct="1">
              <a:buNone/>
            </a:pPr>
            <a:r>
              <a:rPr lang="en-US" sz="1200" b="1" u="sng" dirty="0"/>
              <a:t>AYP results:</a:t>
            </a:r>
          </a:p>
          <a:p>
            <a:pPr marL="0" indent="0" defTabSz="914400" eaLnBrk="1" hangingPunct="1">
              <a:buNone/>
            </a:pPr>
            <a:r>
              <a:rPr lang="en-US" sz="1200" dirty="0"/>
              <a:t>Designation 2010-11:  Honor School of Excellence, High Growth</a:t>
            </a:r>
          </a:p>
          <a:p>
            <a:pPr marL="0" indent="0" defTabSz="914400" eaLnBrk="1" hangingPunct="1">
              <a:buNone/>
            </a:pPr>
            <a:r>
              <a:rPr lang="en-US" sz="1200" dirty="0"/>
              <a:t>Did make AYP in 2010-11</a:t>
            </a:r>
            <a:r>
              <a:rPr lang="en-US" sz="1200" dirty="0" smtClean="0"/>
              <a:t>.</a:t>
            </a:r>
            <a:endParaRPr lang="en-US" sz="1200" dirty="0"/>
          </a:p>
        </p:txBody>
      </p:sp>
      <p:sp>
        <p:nvSpPr>
          <p:cNvPr id="5" name="Content Placeholder 4"/>
          <p:cNvSpPr>
            <a:spLocks noGrp="1"/>
          </p:cNvSpPr>
          <p:nvPr>
            <p:ph sz="quarter" idx="3"/>
          </p:nvPr>
        </p:nvSpPr>
        <p:spPr>
          <a:xfrm>
            <a:off x="2774460" y="4343400"/>
            <a:ext cx="3550140" cy="2209800"/>
          </a:xfrm>
        </p:spPr>
        <p:txBody>
          <a:bodyPr/>
          <a:lstStyle/>
          <a:p>
            <a:pPr marL="0" indent="0" algn="ctr" eaLnBrk="1" hangingPunct="1">
              <a:buNone/>
            </a:pPr>
            <a:r>
              <a:rPr lang="en-US" sz="1600" b="1" dirty="0">
                <a:solidFill>
                  <a:srgbClr val="EB6615"/>
                </a:solidFill>
                <a:latin typeface="Arial" charset="0"/>
              </a:rPr>
              <a:t>Rankin </a:t>
            </a:r>
            <a:r>
              <a:rPr lang="en-US" sz="1600" b="1" dirty="0" smtClean="0">
                <a:solidFill>
                  <a:srgbClr val="EB6615"/>
                </a:solidFill>
                <a:latin typeface="Arial" charset="0"/>
              </a:rPr>
              <a:t>Elementary</a:t>
            </a:r>
            <a:endParaRPr lang="en-US" sz="1600" b="1" u="sng" dirty="0" smtClean="0"/>
          </a:p>
          <a:p>
            <a:pPr marL="0" indent="0" defTabSz="914400" eaLnBrk="1" hangingPunct="1">
              <a:buNone/>
            </a:pPr>
            <a:r>
              <a:rPr lang="en-US" sz="1200" b="1" u="sng" dirty="0" smtClean="0"/>
              <a:t>Demographics</a:t>
            </a:r>
            <a:r>
              <a:rPr lang="en-US" sz="1200" b="1" u="sng" dirty="0"/>
              <a:t>:</a:t>
            </a:r>
          </a:p>
          <a:p>
            <a:pPr marL="0" indent="0" defTabSz="1139825" eaLnBrk="1" hangingPunct="1">
              <a:buNone/>
              <a:tabLst>
                <a:tab pos="1828800" algn="l"/>
              </a:tabLst>
            </a:pPr>
            <a:r>
              <a:rPr lang="en-US" sz="1200" i="1" dirty="0"/>
              <a:t>57.4% African-American,       	12.6% Asian </a:t>
            </a:r>
          </a:p>
          <a:p>
            <a:pPr marL="0" indent="0" defTabSz="1139825" eaLnBrk="1" hangingPunct="1">
              <a:buNone/>
              <a:tabLst>
                <a:tab pos="1828800" algn="l"/>
              </a:tabLst>
            </a:pPr>
            <a:r>
              <a:rPr lang="en-US" sz="1200" i="1" dirty="0"/>
              <a:t>6.7% Hispanic,                    	6.9% White</a:t>
            </a:r>
          </a:p>
          <a:p>
            <a:pPr marL="0" indent="0" defTabSz="1139825" eaLnBrk="1" hangingPunct="1">
              <a:buNone/>
              <a:tabLst>
                <a:tab pos="1828800" algn="l"/>
              </a:tabLst>
            </a:pPr>
            <a:r>
              <a:rPr lang="en-US" sz="1200" i="1" dirty="0"/>
              <a:t>2.5% </a:t>
            </a:r>
            <a:r>
              <a:rPr lang="en-US" sz="1200" i="1" dirty="0" smtClean="0"/>
              <a:t>Multi-Racial	13.8</a:t>
            </a:r>
            <a:r>
              <a:rPr lang="en-US" sz="1200" i="1" dirty="0"/>
              <a:t>% American Indian </a:t>
            </a:r>
            <a:endParaRPr lang="en-US" sz="1200" dirty="0"/>
          </a:p>
          <a:p>
            <a:pPr marL="0" indent="0" defTabSz="914400" eaLnBrk="1" hangingPunct="1">
              <a:buNone/>
            </a:pPr>
            <a:r>
              <a:rPr lang="en-US" sz="1200" dirty="0"/>
              <a:t>100% free and reduced lunch</a:t>
            </a:r>
          </a:p>
          <a:p>
            <a:pPr marL="0" indent="0" defTabSz="914400" eaLnBrk="1" hangingPunct="1">
              <a:buNone/>
            </a:pPr>
            <a:r>
              <a:rPr lang="en-US" sz="1200" b="1" u="sng" dirty="0"/>
              <a:t>AYP results:</a:t>
            </a:r>
          </a:p>
          <a:p>
            <a:pPr marL="0" indent="0" defTabSz="914400" eaLnBrk="1" hangingPunct="1">
              <a:buNone/>
            </a:pPr>
            <a:r>
              <a:rPr lang="en-US" sz="1200" dirty="0"/>
              <a:t>Designation 2010-11:  Priority School, High Growth</a:t>
            </a:r>
          </a:p>
          <a:p>
            <a:pPr marL="0" indent="0" defTabSz="914400" eaLnBrk="1" hangingPunct="1">
              <a:buNone/>
            </a:pPr>
            <a:r>
              <a:rPr lang="en-US" sz="1200" dirty="0"/>
              <a:t>Did not make AYP in 2010-11.</a:t>
            </a:r>
          </a:p>
          <a:p>
            <a:pPr marL="0" indent="0">
              <a:buNone/>
            </a:pPr>
            <a:endParaRPr lang="en-US" sz="1200" dirty="0"/>
          </a:p>
        </p:txBody>
      </p:sp>
    </p:spTree>
    <p:extLst>
      <p:ext uri="{BB962C8B-B14F-4D97-AF65-F5344CB8AC3E}">
        <p14:creationId xmlns:p14="http://schemas.microsoft.com/office/powerpoint/2010/main" val="1460645229"/>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457200"/>
            <a:ext cx="8229600" cy="990600"/>
          </a:xfrm>
        </p:spPr>
        <p:txBody>
          <a:bodyPr>
            <a:noAutofit/>
          </a:bodyPr>
          <a:lstStyle/>
          <a:p>
            <a:pPr eaLnBrk="1" hangingPunct="1">
              <a:defRPr/>
            </a:pPr>
            <a:r>
              <a:rPr lang="en-US" sz="3200" b="1" dirty="0" smtClean="0">
                <a:latin typeface="Gill Sans MT"/>
                <a:cs typeface="Gill Sans MT"/>
              </a:rPr>
              <a:t>MAJOR</a:t>
            </a:r>
            <a:r>
              <a:rPr lang="en-US" sz="3200" b="1" dirty="0" smtClean="0">
                <a:solidFill>
                  <a:srgbClr val="0070C0"/>
                </a:solidFill>
                <a:latin typeface="Gill Sans MT"/>
                <a:cs typeface="Gill Sans MT"/>
              </a:rPr>
              <a:t> </a:t>
            </a:r>
            <a:r>
              <a:rPr lang="en-US" sz="3200" b="1" dirty="0" smtClean="0">
                <a:solidFill>
                  <a:srgbClr val="FF0000"/>
                </a:solidFill>
                <a:latin typeface="Gill Sans MT"/>
                <a:cs typeface="Gill Sans MT"/>
              </a:rPr>
              <a:t>FINDINGS: </a:t>
            </a:r>
            <a:r>
              <a:rPr lang="en-US" sz="3200" b="1" dirty="0" smtClean="0">
                <a:solidFill>
                  <a:srgbClr val="0070C0"/>
                </a:solidFill>
                <a:latin typeface="Gill Sans MT"/>
                <a:cs typeface="Gill Sans MT"/>
              </a:rPr>
              <a:t/>
            </a:r>
            <a:br>
              <a:rPr lang="en-US" sz="3200" b="1" dirty="0" smtClean="0">
                <a:solidFill>
                  <a:srgbClr val="0070C0"/>
                </a:solidFill>
                <a:latin typeface="Gill Sans MT"/>
                <a:cs typeface="Gill Sans MT"/>
              </a:rPr>
            </a:br>
            <a:r>
              <a:rPr lang="en-US" sz="3200" b="1" dirty="0" smtClean="0">
                <a:solidFill>
                  <a:srgbClr val="666699"/>
                </a:solidFill>
                <a:latin typeface="Gill Sans MT"/>
                <a:cs typeface="Gill Sans MT"/>
              </a:rPr>
              <a:t>FIELD-</a:t>
            </a:r>
            <a:r>
              <a:rPr lang="en-US" sz="3200" b="1" dirty="0" smtClean="0">
                <a:solidFill>
                  <a:srgbClr val="FF0000"/>
                </a:solidFill>
                <a:latin typeface="Gill Sans MT"/>
                <a:cs typeface="Gill Sans MT"/>
              </a:rPr>
              <a:t>BASED </a:t>
            </a:r>
            <a:r>
              <a:rPr lang="en-US" sz="3200" b="1" dirty="0" smtClean="0">
                <a:solidFill>
                  <a:srgbClr val="666699"/>
                </a:solidFill>
                <a:latin typeface="Gill Sans MT"/>
                <a:cs typeface="Gill Sans MT"/>
              </a:rPr>
              <a:t>LESSON</a:t>
            </a:r>
            <a:r>
              <a:rPr lang="en-US" sz="3200" b="1" dirty="0" smtClean="0">
                <a:solidFill>
                  <a:schemeClr val="accent1"/>
                </a:solidFill>
                <a:latin typeface="Gill Sans MT"/>
                <a:cs typeface="Gill Sans MT"/>
              </a:rPr>
              <a:t> </a:t>
            </a:r>
            <a:r>
              <a:rPr lang="en-US" sz="3200" b="1" dirty="0" smtClean="0">
                <a:solidFill>
                  <a:srgbClr val="FF0000"/>
                </a:solidFill>
                <a:latin typeface="Gill Sans MT"/>
                <a:cs typeface="Gill Sans MT"/>
              </a:rPr>
              <a:t>OBSERVATION</a:t>
            </a:r>
            <a:endParaRPr lang="en-US" sz="3200" b="1" dirty="0">
              <a:solidFill>
                <a:srgbClr val="FF0000"/>
              </a:solidFill>
              <a:latin typeface="Gill Sans MT"/>
              <a:cs typeface="Gill Sans MT"/>
            </a:endParaRPr>
          </a:p>
        </p:txBody>
      </p:sp>
      <p:sp>
        <p:nvSpPr>
          <p:cNvPr id="88067" name="Content Placeholder 4"/>
          <p:cNvSpPr>
            <a:spLocks noGrp="1"/>
          </p:cNvSpPr>
          <p:nvPr>
            <p:ph sz="quarter" idx="1"/>
          </p:nvPr>
        </p:nvSpPr>
        <p:spPr>
          <a:xfrm>
            <a:off x="533400" y="1671638"/>
            <a:ext cx="8077200" cy="4652962"/>
          </a:xfrm>
        </p:spPr>
        <p:txBody>
          <a:bodyPr anchor="ctr"/>
          <a:lstStyle/>
          <a:p>
            <a:pPr marL="342900" lvl="1" indent="-342900" eaLnBrk="1" hangingPunct="1">
              <a:spcBef>
                <a:spcPts val="0"/>
              </a:spcBef>
              <a:buClr>
                <a:schemeClr val="accent5">
                  <a:lumMod val="75000"/>
                </a:schemeClr>
              </a:buClr>
              <a:buSzPct val="100000"/>
              <a:buFont typeface="Wingdings" charset="2"/>
              <a:buChar char="Ø"/>
              <a:defRPr/>
            </a:pPr>
            <a:r>
              <a:rPr lang="en-US" sz="2000" b="1" u="sng" dirty="0" smtClean="0">
                <a:latin typeface="Gill Sans MT"/>
                <a:cs typeface="Gill Sans MT"/>
              </a:rPr>
              <a:t>Research Question 2:</a:t>
            </a:r>
            <a:r>
              <a:rPr lang="en-US" sz="2000" b="1" dirty="0" smtClean="0">
                <a:latin typeface="Gill Sans MT"/>
                <a:cs typeface="Gill Sans MT"/>
              </a:rPr>
              <a:t>  </a:t>
            </a:r>
            <a:r>
              <a:rPr lang="en-US" sz="2000" dirty="0" smtClean="0">
                <a:latin typeface="Gill Sans MT"/>
                <a:cs typeface="Gill Sans MT"/>
              </a:rPr>
              <a:t>When preservice teacher candidates are exposed to curricula during coursework, do they infuse it in lesson delivery during field-based internship lesson observation?</a:t>
            </a:r>
          </a:p>
          <a:p>
            <a:pPr marL="617538" lvl="1" indent="-342900" eaLnBrk="1" hangingPunct="1">
              <a:lnSpc>
                <a:spcPct val="80000"/>
              </a:lnSpc>
              <a:buClr>
                <a:schemeClr val="accent2"/>
              </a:buClr>
              <a:buSzPct val="100000"/>
              <a:buFont typeface="Wingdings" charset="2"/>
              <a:buChar char="v"/>
              <a:defRPr/>
            </a:pPr>
            <a:endParaRPr lang="en-US" sz="2000" dirty="0" smtClean="0">
              <a:latin typeface="Gill Sans MT"/>
              <a:cs typeface="Gill Sans MT"/>
            </a:endParaRPr>
          </a:p>
          <a:p>
            <a:pPr marL="1257300" lvl="1" indent="-457200" eaLnBrk="1" hangingPunct="1">
              <a:spcBef>
                <a:spcPts val="0"/>
              </a:spcBef>
              <a:buClr>
                <a:schemeClr val="accent2"/>
              </a:buClr>
              <a:buSzPct val="100000"/>
              <a:buFont typeface="Wingdings" charset="2"/>
              <a:buChar char="v"/>
              <a:defRPr/>
            </a:pPr>
            <a:r>
              <a:rPr lang="en-US" sz="2000" dirty="0" smtClean="0">
                <a:latin typeface="Gill Sans MT"/>
                <a:cs typeface="Gill Sans MT"/>
              </a:rPr>
              <a:t>Only 52% (12) of the 23 preservice undergraduates infused diversity (contributions approach) during the SPED 564 field based internship lesson observation.</a:t>
            </a:r>
          </a:p>
          <a:p>
            <a:pPr marL="1206500" lvl="1" indent="-342900" eaLnBrk="1" hangingPunct="1">
              <a:spcBef>
                <a:spcPts val="0"/>
              </a:spcBef>
              <a:buClr>
                <a:schemeClr val="accent2"/>
              </a:buClr>
              <a:buSzPct val="100000"/>
              <a:buFont typeface="Wingdings" charset="2"/>
              <a:buChar char="v"/>
              <a:defRPr/>
            </a:pPr>
            <a:endParaRPr lang="en-US" sz="2000" dirty="0">
              <a:latin typeface="Gill Sans MT"/>
              <a:cs typeface="Gill Sans MT"/>
            </a:endParaRPr>
          </a:p>
          <a:p>
            <a:pPr marL="1257300" lvl="1" indent="-457200" eaLnBrk="1" hangingPunct="1">
              <a:spcBef>
                <a:spcPts val="0"/>
              </a:spcBef>
              <a:buClr>
                <a:schemeClr val="accent2"/>
              </a:buClr>
              <a:buSzPct val="100000"/>
              <a:buFont typeface="Wingdings" charset="2"/>
              <a:buChar char="v"/>
              <a:defRPr/>
            </a:pPr>
            <a:r>
              <a:rPr lang="en-US" sz="2000" dirty="0" smtClean="0">
                <a:latin typeface="Gill Sans MT"/>
                <a:cs typeface="Gill Sans MT"/>
              </a:rPr>
              <a:t>The mean lesson delivery effectiveness observation score was 16.5 (proficient) out of 20 (distinguished) for the 23 preservice undergraduates during the SPED 564 field-based lesson observation.</a:t>
            </a:r>
          </a:p>
          <a:p>
            <a:pPr marL="1206500" lvl="1" indent="-342900" eaLnBrk="1" hangingPunct="1">
              <a:spcBef>
                <a:spcPts val="0"/>
              </a:spcBef>
              <a:buClr>
                <a:schemeClr val="accent2"/>
              </a:buClr>
              <a:buSzPct val="100000"/>
              <a:buFont typeface="Wingdings" charset="2"/>
              <a:buChar char="v"/>
              <a:defRPr/>
            </a:pPr>
            <a:endParaRPr lang="en-US" sz="2000" dirty="0">
              <a:latin typeface="Gill Sans MT"/>
              <a:cs typeface="Gill Sans MT"/>
            </a:endParaRPr>
          </a:p>
          <a:p>
            <a:pPr marL="1257300" lvl="1" indent="-457200" eaLnBrk="1" hangingPunct="1">
              <a:spcBef>
                <a:spcPts val="0"/>
              </a:spcBef>
              <a:buClr>
                <a:schemeClr val="accent2"/>
              </a:buClr>
              <a:buSzPct val="100000"/>
              <a:buFont typeface="Wingdings" charset="2"/>
              <a:buChar char="v"/>
              <a:defRPr/>
            </a:pPr>
            <a:r>
              <a:rPr lang="en-US" sz="2000" dirty="0" smtClean="0">
                <a:latin typeface="Gill Sans MT"/>
                <a:cs typeface="Gill Sans MT"/>
              </a:rPr>
              <a:t>82% (19) of the 23 preservice undergraduates lessons were between distinguished and proficient.</a:t>
            </a:r>
          </a:p>
        </p:txBody>
      </p:sp>
    </p:spTree>
    <p:extLst>
      <p:ext uri="{BB962C8B-B14F-4D97-AF65-F5344CB8AC3E}">
        <p14:creationId xmlns:p14="http://schemas.microsoft.com/office/powerpoint/2010/main" val="2312944318"/>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a:cs typeface="Gill Sans MT"/>
              </a:rPr>
              <a:t>FIELD INTERNSHIP &amp; STUDENT </a:t>
            </a:r>
            <a:r>
              <a:rPr lang="en-US" sz="2800" b="1" dirty="0">
                <a:solidFill>
                  <a:schemeClr val="accent2"/>
                </a:solidFill>
                <a:cs typeface="Gill Sans MT"/>
              </a:rPr>
              <a:t>TEACHING FEEDBACK LOOP </a:t>
            </a:r>
            <a:r>
              <a:rPr lang="en-US" sz="2800" b="1" dirty="0" smtClean="0">
                <a:solidFill>
                  <a:schemeClr val="accent2"/>
                </a:solidFill>
                <a:cs typeface="Gill Sans MT"/>
              </a:rPr>
              <a:t>PROCESS</a:t>
            </a:r>
            <a:endParaRPr lang="en-US" sz="2800" b="1" dirty="0"/>
          </a:p>
        </p:txBody>
      </p:sp>
      <p:pic>
        <p:nvPicPr>
          <p:cNvPr id="149506" name="Picture 2" descr="General Education: 10 weeks&#10;Special Education: 5 weeks&#10;Elementary Education, Special Education and Curriculum and Instruction courses &#10;&#10;" title="Field Internship and Student Teaching Loop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18" y="1676400"/>
            <a:ext cx="7877175"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19100" y="6248400"/>
            <a:ext cx="8305800" cy="342901"/>
          </a:xfrm>
        </p:spPr>
        <p:txBody>
          <a:bodyPr/>
          <a:lstStyle/>
          <a:p>
            <a:pPr marL="0" indent="0" algn="ctr">
              <a:buNone/>
            </a:pPr>
            <a:r>
              <a:rPr lang="en-US" sz="1400" b="1" dirty="0">
                <a:solidFill>
                  <a:srgbClr val="073779"/>
                </a:solidFill>
                <a:latin typeface="Arial" panose="020B0604020202020204" pitchFamily="34" charset="0"/>
                <a:cs typeface="Arial" panose="020B0604020202020204" pitchFamily="34" charset="0"/>
              </a:rPr>
              <a:t>Copyright © 2010.  All Rights Reserved by Cathy </a:t>
            </a:r>
            <a:r>
              <a:rPr lang="en-US" sz="1400" b="1" dirty="0" smtClean="0">
                <a:solidFill>
                  <a:srgbClr val="073779"/>
                </a:solidFill>
                <a:latin typeface="Arial" panose="020B0604020202020204" pitchFamily="34" charset="0"/>
                <a:cs typeface="Arial" panose="020B0604020202020204" pitchFamily="34" charset="0"/>
              </a:rPr>
              <a:t>Kea</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738963"/>
      </p:ext>
    </p:extLst>
  </p:cSld>
  <p:clrMapOvr>
    <a:masterClrMapping/>
  </p:clrMapOvr>
  <p:transition spd="slow"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7813"/>
            <a:ext cx="8229600" cy="1139825"/>
          </a:xfrm>
        </p:spPr>
        <p:txBody>
          <a:bodyPr anchor="ctr"/>
          <a:lstStyle/>
          <a:p>
            <a:pPr>
              <a:defRPr/>
            </a:pPr>
            <a:r>
              <a:rPr lang="en-US" sz="4500" b="1" dirty="0" smtClean="0">
                <a:latin typeface="Gill Sans MT"/>
                <a:cs typeface="Gill Sans MT"/>
              </a:rPr>
              <a:t>PARADIGM </a:t>
            </a:r>
            <a:r>
              <a:rPr lang="en-US" sz="4500" b="1" dirty="0" smtClean="0">
                <a:solidFill>
                  <a:srgbClr val="FF0000"/>
                </a:solidFill>
                <a:latin typeface="Gill Sans MT"/>
                <a:cs typeface="Gill Sans MT"/>
              </a:rPr>
              <a:t>SHIFTS</a:t>
            </a:r>
            <a:endParaRPr lang="en-US" sz="4500" b="1" dirty="0">
              <a:solidFill>
                <a:srgbClr val="FF0000"/>
              </a:solidFill>
              <a:latin typeface="Gill Sans MT"/>
              <a:cs typeface="Gill Sans MT"/>
            </a:endParaRPr>
          </a:p>
        </p:txBody>
      </p:sp>
      <p:sp>
        <p:nvSpPr>
          <p:cNvPr id="4" name="Content Placeholder 2"/>
          <p:cNvSpPr>
            <a:spLocks noGrp="1"/>
          </p:cNvSpPr>
          <p:nvPr>
            <p:ph idx="1"/>
          </p:nvPr>
        </p:nvSpPr>
        <p:spPr>
          <a:xfrm>
            <a:off x="457200" y="2362200"/>
            <a:ext cx="8229600" cy="2133600"/>
          </a:xfrm>
        </p:spPr>
        <p:txBody>
          <a:bodyPr anchor="ctr"/>
          <a:lstStyle/>
          <a:p>
            <a:pPr>
              <a:buClr>
                <a:schemeClr val="accent5">
                  <a:lumMod val="75000"/>
                </a:schemeClr>
              </a:buClr>
              <a:buSzPct val="100000"/>
              <a:buFont typeface="Wingdings" charset="2"/>
              <a:buChar char="Ø"/>
            </a:pPr>
            <a:r>
              <a:rPr lang="en-US" dirty="0" smtClean="0">
                <a:latin typeface="Gill Sans MT"/>
                <a:cs typeface="Gill Sans MT"/>
              </a:rPr>
              <a:t>U.S. public schools are more racially, ethnically, and linguistically diverse and different than ever before and [yet] the racial and ethnic demographics of educators remain relatively unchanged or stable.</a:t>
            </a:r>
          </a:p>
          <a:p>
            <a:pPr marL="0" indent="0">
              <a:buClr>
                <a:schemeClr val="accent5">
                  <a:lumMod val="75000"/>
                </a:schemeClr>
              </a:buClr>
              <a:buSzPct val="100000"/>
              <a:buNone/>
            </a:pPr>
            <a:endParaRPr lang="en-US" dirty="0">
              <a:latin typeface="Gill Sans MT"/>
              <a:cs typeface="Gill Sans MT"/>
            </a:endParaRPr>
          </a:p>
          <a:p>
            <a:pPr marL="0" indent="0" algn="r">
              <a:buClr>
                <a:schemeClr val="accent5">
                  <a:lumMod val="75000"/>
                </a:schemeClr>
              </a:buClr>
              <a:buSzPct val="100000"/>
              <a:buNone/>
            </a:pPr>
            <a:r>
              <a:rPr lang="en-US" b="1" i="1" dirty="0" smtClean="0">
                <a:latin typeface="Gill Sans MT"/>
                <a:cs typeface="Gill Sans MT"/>
              </a:rPr>
              <a:t>--(Ford, 2012)</a:t>
            </a:r>
            <a:endParaRPr lang="en-US" b="1" i="1" dirty="0">
              <a:latin typeface="Gill Sans MT"/>
              <a:cs typeface="Gill Sans MT"/>
            </a:endParaRPr>
          </a:p>
        </p:txBody>
      </p:sp>
    </p:spTree>
    <p:extLst>
      <p:ext uri="{BB962C8B-B14F-4D97-AF65-F5344CB8AC3E}">
        <p14:creationId xmlns:p14="http://schemas.microsoft.com/office/powerpoint/2010/main" val="1501400688"/>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381000"/>
            <a:ext cx="8153400" cy="1028700"/>
          </a:xfrm>
        </p:spPr>
        <p:txBody>
          <a:bodyPr>
            <a:noAutofit/>
          </a:bodyPr>
          <a:lstStyle/>
          <a:p>
            <a:pPr eaLnBrk="1" hangingPunct="1">
              <a:defRPr/>
            </a:pPr>
            <a:r>
              <a:rPr lang="en-US" sz="3200" b="1" dirty="0" smtClean="0">
                <a:latin typeface="Gill Sans MT"/>
                <a:cs typeface="Gill Sans MT"/>
              </a:rPr>
              <a:t>MAJOR FINDINGS: </a:t>
            </a:r>
            <a:r>
              <a:rPr lang="en-US" sz="3200" b="1" dirty="0" smtClean="0">
                <a:solidFill>
                  <a:srgbClr val="0070C0"/>
                </a:solidFill>
                <a:latin typeface="Gill Sans MT"/>
                <a:cs typeface="Gill Sans MT"/>
              </a:rPr>
              <a:t/>
            </a:r>
            <a:br>
              <a:rPr lang="en-US" sz="3200" b="1" dirty="0" smtClean="0">
                <a:solidFill>
                  <a:srgbClr val="0070C0"/>
                </a:solidFill>
                <a:latin typeface="Gill Sans MT"/>
                <a:cs typeface="Gill Sans MT"/>
              </a:rPr>
            </a:br>
            <a:r>
              <a:rPr lang="en-US" sz="3200" b="1" dirty="0" smtClean="0">
                <a:solidFill>
                  <a:schemeClr val="accent2"/>
                </a:solidFill>
                <a:latin typeface="Gill Sans MT"/>
                <a:cs typeface="Gill Sans MT"/>
              </a:rPr>
              <a:t>STUDENT TEACHING PERFORMANCE</a:t>
            </a:r>
            <a:endParaRPr lang="en-US" sz="3200" b="1" dirty="0">
              <a:solidFill>
                <a:schemeClr val="accent2"/>
              </a:solidFill>
              <a:latin typeface="Gill Sans MT"/>
              <a:cs typeface="Gill Sans MT"/>
            </a:endParaRPr>
          </a:p>
        </p:txBody>
      </p:sp>
      <p:sp>
        <p:nvSpPr>
          <p:cNvPr id="88067" name="Content Placeholder 4"/>
          <p:cNvSpPr>
            <a:spLocks noGrp="1"/>
          </p:cNvSpPr>
          <p:nvPr>
            <p:ph sz="quarter" idx="1"/>
          </p:nvPr>
        </p:nvSpPr>
        <p:spPr>
          <a:xfrm>
            <a:off x="304800" y="1600200"/>
            <a:ext cx="8458200" cy="838200"/>
          </a:xfrm>
        </p:spPr>
        <p:txBody>
          <a:bodyPr lIns="0" tIns="0" rIns="0" bIns="0" anchor="t" anchorCtr="0"/>
          <a:lstStyle/>
          <a:p>
            <a:pPr marL="457200" lvl="1" indent="-457200" eaLnBrk="1" hangingPunct="1">
              <a:spcBef>
                <a:spcPts val="0"/>
              </a:spcBef>
              <a:buClr>
                <a:schemeClr val="accent5">
                  <a:lumMod val="75000"/>
                </a:schemeClr>
              </a:buClr>
              <a:buSzPct val="100000"/>
              <a:buFont typeface="Wingdings" charset="2"/>
              <a:buChar char="Ø"/>
              <a:defRPr/>
            </a:pPr>
            <a:r>
              <a:rPr lang="en-US" sz="1600" b="1" u="sng" dirty="0" smtClean="0">
                <a:latin typeface="Gill Sans MT"/>
                <a:cs typeface="Gill Sans MT"/>
              </a:rPr>
              <a:t>Research Question </a:t>
            </a:r>
            <a:r>
              <a:rPr lang="en-US" sz="1600" b="1" u="sng" dirty="0">
                <a:latin typeface="Gill Sans MT"/>
                <a:cs typeface="Gill Sans MT"/>
              </a:rPr>
              <a:t>3</a:t>
            </a:r>
            <a:r>
              <a:rPr lang="en-US" sz="1600" b="1" u="sng" dirty="0" smtClean="0">
                <a:latin typeface="Gill Sans MT"/>
                <a:cs typeface="Gill Sans MT"/>
              </a:rPr>
              <a:t>:</a:t>
            </a:r>
            <a:r>
              <a:rPr lang="en-US" sz="1600" b="1" dirty="0" smtClean="0">
                <a:latin typeface="Gill Sans MT"/>
                <a:cs typeface="Gill Sans MT"/>
              </a:rPr>
              <a:t>  </a:t>
            </a:r>
            <a:r>
              <a:rPr lang="en-US" sz="1600" dirty="0" smtClean="0">
                <a:latin typeface="Gill Sans MT"/>
                <a:cs typeface="Gill Sans MT"/>
              </a:rPr>
              <a:t>When preservice teacher candidates  are exposed to culturally responsive curricula during coursework, do they infuse it in lesson delivery during  student teaching lesson observations?</a:t>
            </a:r>
          </a:p>
          <a:p>
            <a:pPr eaLnBrk="1" hangingPunct="1">
              <a:spcBef>
                <a:spcPts val="0"/>
              </a:spcBef>
              <a:buClr>
                <a:schemeClr val="bg1"/>
              </a:buClr>
              <a:buSzPct val="100000"/>
              <a:buFont typeface="Wingdings" charset="2"/>
              <a:buChar char="v"/>
              <a:defRPr/>
            </a:pPr>
            <a:r>
              <a:rPr lang="en-US" sz="1200" dirty="0">
                <a:solidFill>
                  <a:schemeClr val="bg1"/>
                </a:solidFill>
                <a:cs typeface="Gill Sans MT"/>
              </a:rPr>
              <a:t>Only 16% (7) of the 45 lesson observations infused diversity during student teaching.</a:t>
            </a:r>
          </a:p>
          <a:p>
            <a:pPr eaLnBrk="1" hangingPunct="1">
              <a:spcBef>
                <a:spcPts val="0"/>
              </a:spcBef>
              <a:buClr>
                <a:schemeClr val="bg1"/>
              </a:buClr>
              <a:buSzPct val="100000"/>
              <a:buFont typeface="Wingdings" charset="2"/>
              <a:buChar char="v"/>
              <a:defRPr/>
            </a:pPr>
            <a:r>
              <a:rPr lang="en-US" sz="1200" dirty="0">
                <a:solidFill>
                  <a:schemeClr val="bg1"/>
                </a:solidFill>
                <a:cs typeface="Gill Sans MT"/>
              </a:rPr>
              <a:t>Four (4) of the 7 lesson observations infused diversity at the contributions level.</a:t>
            </a:r>
          </a:p>
          <a:p>
            <a:pPr eaLnBrk="1" hangingPunct="1">
              <a:spcBef>
                <a:spcPts val="0"/>
              </a:spcBef>
              <a:buClr>
                <a:schemeClr val="bg1"/>
              </a:buClr>
              <a:buSzPct val="100000"/>
              <a:buFont typeface="Wingdings" charset="2"/>
              <a:buChar char="v"/>
              <a:defRPr/>
            </a:pPr>
            <a:r>
              <a:rPr lang="en-US" sz="1200" dirty="0">
                <a:solidFill>
                  <a:schemeClr val="bg1"/>
                </a:solidFill>
                <a:cs typeface="Gill Sans MT"/>
              </a:rPr>
              <a:t>Three (3) of the 7 lesson observations infused diversity at the additive level.</a:t>
            </a:r>
          </a:p>
          <a:p>
            <a:pPr marL="457200" lvl="1" indent="-457200" eaLnBrk="1" hangingPunct="1">
              <a:spcBef>
                <a:spcPts val="0"/>
              </a:spcBef>
              <a:buClr>
                <a:schemeClr val="bg1"/>
              </a:buClr>
              <a:buSzPct val="100000"/>
              <a:buFont typeface="Wingdings" charset="2"/>
              <a:buChar char="Ø"/>
              <a:defRPr/>
            </a:pPr>
            <a:endParaRPr lang="en-US" sz="1600" dirty="0" smtClean="0">
              <a:solidFill>
                <a:schemeClr val="bg1"/>
              </a:solidFill>
              <a:latin typeface="Gill Sans MT"/>
              <a:cs typeface="Gill Sans MT"/>
            </a:endParaRPr>
          </a:p>
        </p:txBody>
      </p:sp>
      <p:graphicFrame>
        <p:nvGraphicFramePr>
          <p:cNvPr id="4" name="Table 3" descr="Only 16% (7) of the 45 lesson observations infused diversity during student teaching.&#10;Four (4) of the 7 lesson observations infused diversity at the contributions level.&#10;Three (3) of the 7 lesson observations infused diversity at the additive level.&#10;" title="Table of Demographic and Observations for Preservice Teaching Candidates from spring 2007-spring 2011"/>
          <p:cNvGraphicFramePr>
            <a:graphicFrameLocks noGrp="1"/>
          </p:cNvGraphicFramePr>
          <p:nvPr>
            <p:extLst>
              <p:ext uri="{D42A27DB-BD31-4B8C-83A1-F6EECF244321}">
                <p14:modId xmlns:p14="http://schemas.microsoft.com/office/powerpoint/2010/main" val="425767552"/>
              </p:ext>
            </p:extLst>
          </p:nvPr>
        </p:nvGraphicFramePr>
        <p:xfrm>
          <a:off x="666171" y="2514600"/>
          <a:ext cx="7964057" cy="3269097"/>
        </p:xfrm>
        <a:graphic>
          <a:graphicData uri="http://schemas.openxmlformats.org/drawingml/2006/table">
            <a:tbl>
              <a:tblPr firstRow="1">
                <a:tableStyleId>{C083E6E3-FA7D-4D7B-A595-EF9225AFEA82}</a:tableStyleId>
              </a:tblPr>
              <a:tblGrid>
                <a:gridCol w="1012311"/>
                <a:gridCol w="892689"/>
                <a:gridCol w="876300"/>
                <a:gridCol w="876300"/>
                <a:gridCol w="991756"/>
                <a:gridCol w="952500"/>
                <a:gridCol w="1166005"/>
                <a:gridCol w="1196196"/>
              </a:tblGrid>
              <a:tr h="914400">
                <a:tc>
                  <a:txBody>
                    <a:bodyPr/>
                    <a:lstStyle/>
                    <a:p>
                      <a:pPr marL="0" marR="0" algn="ctr">
                        <a:lnSpc>
                          <a:spcPct val="115000"/>
                        </a:lnSpc>
                        <a:spcBef>
                          <a:spcPts val="0"/>
                        </a:spcBef>
                        <a:spcAft>
                          <a:spcPts val="0"/>
                        </a:spcAft>
                      </a:pPr>
                      <a:r>
                        <a:rPr lang="en-US" sz="1200" b="1" dirty="0" smtClean="0">
                          <a:latin typeface="Gill Sans MT"/>
                          <a:cs typeface="Gill Sans MT"/>
                        </a:rPr>
                        <a:t>Semester   </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en-US" sz="1200" b="1" dirty="0">
                          <a:latin typeface="Gill Sans MT"/>
                          <a:cs typeface="Gill Sans MT"/>
                        </a:rPr>
                        <a:t>Number of Students </a:t>
                      </a:r>
                      <a:r>
                        <a:rPr lang="en-US" sz="1200" b="1" dirty="0" smtClean="0">
                          <a:latin typeface="Gill Sans MT"/>
                          <a:cs typeface="Gill Sans MT"/>
                        </a:rPr>
                        <a:t>Teachers</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b="1" dirty="0" smtClean="0">
                          <a:latin typeface="Gill Sans MT"/>
                          <a:ea typeface="+mn-ea"/>
                          <a:cs typeface="Gill Sans MT"/>
                        </a:rPr>
                        <a:t>Gender:</a:t>
                      </a:r>
                      <a:endParaRPr lang="en-US" sz="1200" b="1" dirty="0">
                        <a:latin typeface="Gill Sans MT"/>
                        <a:ea typeface="Calibri"/>
                        <a:cs typeface="Gill Sans MT"/>
                      </a:endParaRPr>
                    </a:p>
                    <a:p>
                      <a:pPr marL="0" marR="0" algn="ctr">
                        <a:lnSpc>
                          <a:spcPct val="115000"/>
                        </a:lnSpc>
                        <a:spcBef>
                          <a:spcPts val="0"/>
                        </a:spcBef>
                        <a:spcAft>
                          <a:spcPts val="0"/>
                        </a:spcAft>
                      </a:pPr>
                      <a:r>
                        <a:rPr lang="en-US" sz="1200" b="1" dirty="0" smtClean="0">
                          <a:latin typeface="Gill Sans MT"/>
                          <a:cs typeface="Gill Sans MT"/>
                        </a:rPr>
                        <a:t>Males</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b="1" dirty="0" smtClean="0">
                          <a:latin typeface="+mn-lt"/>
                          <a:ea typeface="Calibri"/>
                          <a:cs typeface="Gill Sans MT"/>
                        </a:rPr>
                        <a:t>Gender:</a:t>
                      </a:r>
                    </a:p>
                    <a:p>
                      <a:pPr marL="0" marR="0" algn="ctr">
                        <a:lnSpc>
                          <a:spcPct val="115000"/>
                        </a:lnSpc>
                        <a:spcBef>
                          <a:spcPts val="0"/>
                        </a:spcBef>
                        <a:spcAft>
                          <a:spcPts val="0"/>
                        </a:spcAft>
                      </a:pPr>
                      <a:r>
                        <a:rPr lang="en-US" sz="1200" b="1" dirty="0" smtClean="0">
                          <a:latin typeface="Gill Sans MT"/>
                          <a:cs typeface="Gill Sans MT"/>
                        </a:rPr>
                        <a:t>Females</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b="1" dirty="0" smtClean="0">
                          <a:latin typeface="Gill Sans MT"/>
                          <a:cs typeface="Gill Sans MT"/>
                        </a:rPr>
                        <a:t>Ethnicity:</a:t>
                      </a:r>
                      <a:endParaRPr lang="en-US" sz="1200" b="1" dirty="0">
                        <a:latin typeface="Gill Sans MT"/>
                        <a:ea typeface="Calibri"/>
                        <a:cs typeface="Gill Sans MT"/>
                      </a:endParaRPr>
                    </a:p>
                    <a:p>
                      <a:pPr marL="0" marR="0" algn="ctr">
                        <a:lnSpc>
                          <a:spcPct val="115000"/>
                        </a:lnSpc>
                        <a:spcBef>
                          <a:spcPts val="0"/>
                        </a:spcBef>
                        <a:spcAft>
                          <a:spcPts val="0"/>
                        </a:spcAft>
                      </a:pPr>
                      <a:r>
                        <a:rPr lang="en-US" sz="1200" b="1" dirty="0" smtClean="0">
                          <a:latin typeface="Gill Sans MT"/>
                          <a:cs typeface="Gill Sans MT"/>
                        </a:rPr>
                        <a:t>African American</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200" b="1" dirty="0" smtClean="0">
                          <a:latin typeface="+mn-lt"/>
                          <a:ea typeface="Calibri"/>
                          <a:cs typeface="Gill Sans MT"/>
                        </a:rPr>
                        <a:t>Ethnicity:</a:t>
                      </a:r>
                    </a:p>
                    <a:p>
                      <a:pPr marL="0" marR="0" algn="ctr">
                        <a:lnSpc>
                          <a:spcPct val="115000"/>
                        </a:lnSpc>
                        <a:spcBef>
                          <a:spcPts val="0"/>
                        </a:spcBef>
                        <a:spcAft>
                          <a:spcPts val="0"/>
                        </a:spcAft>
                      </a:pPr>
                      <a:r>
                        <a:rPr lang="en-US" sz="1200" b="1" dirty="0" smtClean="0">
                          <a:latin typeface="Gill Sans MT"/>
                          <a:ea typeface="+mn-ea"/>
                          <a:cs typeface="Gill Sans MT"/>
                        </a:rPr>
                        <a:t>European</a:t>
                      </a:r>
                      <a:r>
                        <a:rPr lang="en-US" sz="1200" b="1" baseline="0" dirty="0" smtClean="0">
                          <a:latin typeface="Gill Sans MT"/>
                          <a:ea typeface="+mn-ea"/>
                          <a:cs typeface="Gill Sans MT"/>
                        </a:rPr>
                        <a:t> American</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endParaRPr lang="en-US" sz="1200" b="1" dirty="0">
                        <a:latin typeface="Gill Sans MT"/>
                        <a:cs typeface="Gill Sans MT"/>
                      </a:endParaRPr>
                    </a:p>
                    <a:p>
                      <a:pPr marL="0" marR="0" algn="ctr">
                        <a:lnSpc>
                          <a:spcPct val="115000"/>
                        </a:lnSpc>
                        <a:spcBef>
                          <a:spcPts val="0"/>
                        </a:spcBef>
                        <a:spcAft>
                          <a:spcPts val="0"/>
                        </a:spcAft>
                      </a:pPr>
                      <a:r>
                        <a:rPr lang="en-US" sz="1200" b="1" dirty="0">
                          <a:latin typeface="Gill Sans MT"/>
                          <a:cs typeface="Gill Sans MT"/>
                        </a:rPr>
                        <a:t>Number of Lesson </a:t>
                      </a:r>
                      <a:r>
                        <a:rPr lang="en-US" sz="1200" b="1" dirty="0" smtClean="0">
                          <a:latin typeface="Gill Sans MT"/>
                          <a:cs typeface="Gill Sans MT"/>
                        </a:rPr>
                        <a:t>Observations</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en-US" sz="1200" b="1" dirty="0" smtClean="0">
                          <a:latin typeface="Gill Sans MT"/>
                          <a:cs typeface="Gill Sans MT"/>
                        </a:rPr>
                        <a:t>Number </a:t>
                      </a:r>
                      <a:r>
                        <a:rPr lang="en-US" sz="1200" b="1" dirty="0">
                          <a:latin typeface="Gill Sans MT"/>
                          <a:cs typeface="Gill Sans MT"/>
                        </a:rPr>
                        <a:t>of </a:t>
                      </a:r>
                      <a:r>
                        <a:rPr lang="en-US" sz="1200" b="1" dirty="0" smtClean="0">
                          <a:latin typeface="Gill Sans MT"/>
                          <a:cs typeface="Gill Sans MT"/>
                        </a:rPr>
                        <a:t>Diversity Infused Lessons</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388927">
                <a:tc>
                  <a:txBody>
                    <a:bodyPr/>
                    <a:lstStyle/>
                    <a:p>
                      <a:pPr marL="0" marR="0" algn="ctr">
                        <a:lnSpc>
                          <a:spcPct val="115000"/>
                        </a:lnSpc>
                        <a:spcBef>
                          <a:spcPts val="0"/>
                        </a:spcBef>
                        <a:spcAft>
                          <a:spcPts val="0"/>
                        </a:spcAft>
                      </a:pPr>
                      <a:r>
                        <a:rPr lang="en-US" sz="1200" b="1" dirty="0" smtClean="0">
                          <a:latin typeface="Gill Sans MT"/>
                          <a:cs typeface="Gill Sans MT"/>
                        </a:rPr>
                        <a:t>Spring 2007</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0</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0</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2</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0</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927">
                <a:tc>
                  <a:txBody>
                    <a:bodyPr/>
                    <a:lstStyle/>
                    <a:p>
                      <a:pPr marL="0" marR="0" algn="ctr">
                        <a:lnSpc>
                          <a:spcPct val="115000"/>
                        </a:lnSpc>
                        <a:spcBef>
                          <a:spcPts val="0"/>
                        </a:spcBef>
                        <a:spcAft>
                          <a:spcPts val="0"/>
                        </a:spcAft>
                      </a:pPr>
                      <a:r>
                        <a:rPr lang="en-US" sz="1200" b="1" dirty="0" smtClean="0">
                          <a:latin typeface="Gill Sans MT"/>
                          <a:cs typeface="Gill Sans MT"/>
                        </a:rPr>
                        <a:t>Spring 2008</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5</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4</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3</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2</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15</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2</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92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dirty="0" smtClean="0">
                          <a:latin typeface="Gill Sans MT"/>
                          <a:cs typeface="Gill Sans MT"/>
                        </a:rPr>
                        <a:t>Spring 2009</a:t>
                      </a: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2</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0</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2</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6</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927">
                <a:tc>
                  <a:txBody>
                    <a:bodyPr/>
                    <a:lstStyle/>
                    <a:p>
                      <a:pPr marL="0" marR="0" algn="ctr">
                        <a:lnSpc>
                          <a:spcPct val="115000"/>
                        </a:lnSpc>
                        <a:spcBef>
                          <a:spcPts val="0"/>
                        </a:spcBef>
                        <a:spcAft>
                          <a:spcPts val="0"/>
                        </a:spcAft>
                      </a:pPr>
                      <a:r>
                        <a:rPr lang="en-US" sz="1200" b="1" dirty="0" smtClean="0">
                          <a:latin typeface="Gill Sans MT"/>
                          <a:cs typeface="Gill Sans MT"/>
                        </a:rPr>
                        <a:t>Spring</a:t>
                      </a:r>
                      <a:r>
                        <a:rPr lang="en-US" sz="1200" b="1" baseline="0" dirty="0" smtClean="0">
                          <a:latin typeface="Gill Sans MT"/>
                          <a:cs typeface="Gill Sans MT"/>
                        </a:rPr>
                        <a:t> </a:t>
                      </a:r>
                      <a:r>
                        <a:rPr lang="en-US" sz="1200" b="1" dirty="0" smtClean="0">
                          <a:latin typeface="Gill Sans MT"/>
                          <a:cs typeface="Gill Sans MT"/>
                        </a:rPr>
                        <a:t>2010</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5</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0</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5</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5</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0</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10</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4</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927">
                <a:tc>
                  <a:txBody>
                    <a:bodyPr/>
                    <a:lstStyle/>
                    <a:p>
                      <a:pPr marL="0" marR="0" algn="ctr">
                        <a:lnSpc>
                          <a:spcPct val="115000"/>
                        </a:lnSpc>
                        <a:spcBef>
                          <a:spcPts val="0"/>
                        </a:spcBef>
                        <a:spcAft>
                          <a:spcPts val="0"/>
                        </a:spcAft>
                      </a:pPr>
                      <a:r>
                        <a:rPr lang="en-US" sz="1200" b="1" dirty="0" smtClean="0">
                          <a:latin typeface="Gill Sans MT"/>
                          <a:cs typeface="Gill Sans MT"/>
                        </a:rPr>
                        <a:t>Spring 2011</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4</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0</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4</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4</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0</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12</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0</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0062">
                <a:tc>
                  <a:txBody>
                    <a:bodyPr/>
                    <a:lstStyle/>
                    <a:p>
                      <a:pPr marL="0" marR="0" algn="ctr">
                        <a:lnSpc>
                          <a:spcPct val="115000"/>
                        </a:lnSpc>
                        <a:spcBef>
                          <a:spcPts val="0"/>
                        </a:spcBef>
                        <a:spcAft>
                          <a:spcPts val="0"/>
                        </a:spcAft>
                      </a:pPr>
                      <a:r>
                        <a:rPr lang="en-US" sz="1200" b="1" dirty="0">
                          <a:latin typeface="Gill Sans MT"/>
                          <a:cs typeface="Gill Sans MT"/>
                        </a:rPr>
                        <a:t>Total</a:t>
                      </a:r>
                      <a:endParaRPr lang="en-US" sz="1200" b="1" dirty="0">
                        <a:latin typeface="Gill Sans MT"/>
                        <a:ea typeface="Calibri"/>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17</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16</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14</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3</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45</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smtClean="0">
                          <a:latin typeface="Gill Sans MT"/>
                          <a:cs typeface="Gill Sans MT"/>
                        </a:rPr>
                        <a:t>7</a:t>
                      </a:r>
                      <a:endParaRPr lang="en-US" sz="1200" b="1" dirty="0">
                        <a:latin typeface="Gill Sans MT"/>
                        <a:cs typeface="Gill Sans MT"/>
                      </a:endParaRPr>
                    </a:p>
                  </a:txBody>
                  <a:tcPr marL="51956" marR="5195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Content Placeholder 4"/>
          <p:cNvSpPr txBox="1">
            <a:spLocks/>
          </p:cNvSpPr>
          <p:nvPr/>
        </p:nvSpPr>
        <p:spPr bwMode="auto">
          <a:xfrm>
            <a:off x="533400" y="5943600"/>
            <a:ext cx="8229600" cy="838200"/>
          </a:xfrm>
          <a:prstGeom prst="rect">
            <a:avLst/>
          </a:prstGeom>
          <a:noFill/>
          <a:ln>
            <a:noFill/>
          </a:ln>
          <a:extLst/>
        </p:spPr>
        <p:txBody>
          <a:bodyPr anchor="ctr"/>
          <a:lst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charset="0"/>
                <a:cs typeface="+mn-cs"/>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charset="0"/>
                <a:cs typeface="+mn-cs"/>
              </a:defRPr>
            </a:lvl2pPr>
            <a:lvl3pPr marL="822325" indent="-228600" algn="l" rtl="0" eaLnBrk="0" fontAlgn="base" hangingPunct="0">
              <a:spcBef>
                <a:spcPct val="20000"/>
              </a:spcBef>
              <a:spcAft>
                <a:spcPct val="0"/>
              </a:spcAft>
              <a:buClr>
                <a:srgbClr val="8D89A4"/>
              </a:buClr>
              <a:buSzPct val="75000"/>
              <a:buFont typeface="Wingdings 2" charset="0"/>
              <a:buChar char=""/>
              <a:defRPr sz="2000" kern="1200">
                <a:solidFill>
                  <a:schemeClr val="tx1"/>
                </a:solidFill>
                <a:latin typeface="+mn-lt"/>
                <a:ea typeface="ＭＳ Ｐゴシック" charset="0"/>
                <a:cs typeface="+mn-cs"/>
              </a:defRPr>
            </a:lvl3pPr>
            <a:lvl4pPr marL="1096963" indent="-228600" algn="l" rtl="0" eaLnBrk="0" fontAlgn="base" hangingPunct="0">
              <a:spcBef>
                <a:spcPct val="20000"/>
              </a:spcBef>
              <a:spcAft>
                <a:spcPct val="0"/>
              </a:spcAft>
              <a:buClr>
                <a:srgbClr val="748560"/>
              </a:buClr>
              <a:buSzPct val="70000"/>
              <a:buFont typeface="Wingdings" charset="0"/>
              <a:buChar char=""/>
              <a:defRPr sz="2000" kern="1200">
                <a:solidFill>
                  <a:schemeClr val="tx2"/>
                </a:solidFill>
                <a:latin typeface="+mn-lt"/>
                <a:ea typeface="ＭＳ Ｐゴシック" charset="0"/>
                <a:cs typeface="+mn-cs"/>
              </a:defRPr>
            </a:lvl4pPr>
            <a:lvl5pPr marL="1371600" indent="-228600" algn="l" rtl="0" eaLnBrk="0" fontAlgn="base" hangingPunct="0">
              <a:spcBef>
                <a:spcPct val="20000"/>
              </a:spcBef>
              <a:spcAft>
                <a:spcPct val="0"/>
              </a:spcAft>
              <a:buClr>
                <a:srgbClr val="9E9273"/>
              </a:buClr>
              <a:buChar char="•"/>
              <a:defRPr sz="2000"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eaLnBrk="1" hangingPunct="1">
              <a:spcBef>
                <a:spcPts val="0"/>
              </a:spcBef>
              <a:buClr>
                <a:schemeClr val="accent2"/>
              </a:buClr>
              <a:buSzPct val="100000"/>
              <a:buFont typeface="Wingdings" charset="2"/>
              <a:buChar char="v"/>
              <a:defRPr/>
            </a:pPr>
            <a:r>
              <a:rPr lang="en-US" sz="1600" dirty="0" smtClean="0">
                <a:latin typeface="Gill Sans MT"/>
                <a:cs typeface="Gill Sans MT"/>
              </a:rPr>
              <a:t>Only 16% (7) of the 45 lesson observations infused diversity during student teaching.</a:t>
            </a:r>
          </a:p>
          <a:p>
            <a:pPr eaLnBrk="1" hangingPunct="1">
              <a:spcBef>
                <a:spcPts val="0"/>
              </a:spcBef>
              <a:buClr>
                <a:schemeClr val="accent2"/>
              </a:buClr>
              <a:buSzPct val="100000"/>
              <a:buFont typeface="Wingdings" charset="2"/>
              <a:buChar char="v"/>
              <a:defRPr/>
            </a:pPr>
            <a:r>
              <a:rPr lang="en-US" sz="1600" dirty="0" smtClean="0">
                <a:latin typeface="Gill Sans MT"/>
                <a:cs typeface="Gill Sans MT"/>
              </a:rPr>
              <a:t>Four (4) of the 7 lesson observations infused diversity at the contributions level.</a:t>
            </a:r>
          </a:p>
          <a:p>
            <a:pPr eaLnBrk="1" hangingPunct="1">
              <a:spcBef>
                <a:spcPts val="0"/>
              </a:spcBef>
              <a:buClr>
                <a:schemeClr val="accent2"/>
              </a:buClr>
              <a:buSzPct val="100000"/>
              <a:buFont typeface="Wingdings" charset="2"/>
              <a:buChar char="v"/>
              <a:defRPr/>
            </a:pPr>
            <a:r>
              <a:rPr lang="en-US" sz="1600" dirty="0" smtClean="0">
                <a:latin typeface="Gill Sans MT"/>
                <a:cs typeface="Gill Sans MT"/>
              </a:rPr>
              <a:t>Three (3) of the 7 lesson observations infused diversity at the additive level.</a:t>
            </a:r>
          </a:p>
        </p:txBody>
      </p:sp>
    </p:spTree>
    <p:extLst>
      <p:ext uri="{BB962C8B-B14F-4D97-AF65-F5344CB8AC3E}">
        <p14:creationId xmlns:p14="http://schemas.microsoft.com/office/powerpoint/2010/main" val="68588861"/>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432"/>
            <a:ext cx="8153400" cy="1121368"/>
          </a:xfrm>
        </p:spPr>
        <p:txBody>
          <a:bodyPr anchor="ctr"/>
          <a:lstStyle/>
          <a:p>
            <a:pPr>
              <a:defRPr/>
            </a:pPr>
            <a:r>
              <a:rPr lang="en-US" b="1" dirty="0" smtClean="0">
                <a:solidFill>
                  <a:srgbClr val="666699"/>
                </a:solidFill>
                <a:latin typeface="Gill Sans MT"/>
                <a:cs typeface="Gill Sans MT"/>
              </a:rPr>
              <a:t>OUTC</a:t>
            </a:r>
            <a:r>
              <a:rPr lang="en-US" b="1" dirty="0" smtClean="0">
                <a:solidFill>
                  <a:srgbClr val="FF0000"/>
                </a:solidFill>
                <a:latin typeface="Gill Sans MT"/>
                <a:cs typeface="Gill Sans MT"/>
              </a:rPr>
              <a:t>OMES</a:t>
            </a:r>
            <a:endParaRPr lang="en-US" b="1" dirty="0">
              <a:solidFill>
                <a:srgbClr val="FF0000"/>
              </a:solidFill>
              <a:latin typeface="Gill Sans MT"/>
              <a:cs typeface="Gill Sans MT"/>
            </a:endParaRPr>
          </a:p>
        </p:txBody>
      </p:sp>
      <p:sp>
        <p:nvSpPr>
          <p:cNvPr id="53251" name="Content Placeholder 2"/>
          <p:cNvSpPr>
            <a:spLocks noGrp="1"/>
          </p:cNvSpPr>
          <p:nvPr>
            <p:ph idx="1"/>
          </p:nvPr>
        </p:nvSpPr>
        <p:spPr>
          <a:xfrm>
            <a:off x="533400" y="1600200"/>
            <a:ext cx="8229600" cy="5029200"/>
          </a:xfrm>
        </p:spPr>
        <p:txBody>
          <a:bodyPr anchor="ctr"/>
          <a:lstStyle/>
          <a:p>
            <a:pPr>
              <a:buClr>
                <a:schemeClr val="accent5">
                  <a:lumMod val="75000"/>
                </a:schemeClr>
              </a:buClr>
              <a:buSzPct val="100000"/>
              <a:buFont typeface="Wingdings" charset="0"/>
              <a:buChar char="Ø"/>
            </a:pPr>
            <a:r>
              <a:rPr lang="en-US" sz="1900" dirty="0">
                <a:latin typeface="Gill Sans MT"/>
                <a:cs typeface="Gill Sans MT"/>
              </a:rPr>
              <a:t>Lesson plans were effectively designed. </a:t>
            </a:r>
          </a:p>
          <a:p>
            <a:pPr marL="342900" lvl="1" indent="-342900">
              <a:buClr>
                <a:schemeClr val="accent5">
                  <a:lumMod val="75000"/>
                </a:schemeClr>
              </a:buClr>
              <a:buSzPct val="100000"/>
              <a:buFont typeface="Wingdings" charset="0"/>
              <a:buChar char="Ø"/>
            </a:pPr>
            <a:r>
              <a:rPr lang="en-US" sz="1900" dirty="0" smtClean="0">
                <a:latin typeface="Gill Sans MT"/>
                <a:cs typeface="Gill Sans MT"/>
              </a:rPr>
              <a:t>Few </a:t>
            </a:r>
            <a:r>
              <a:rPr lang="en-US" sz="1900" dirty="0">
                <a:latin typeface="Gill Sans MT"/>
                <a:cs typeface="Gill Sans MT"/>
              </a:rPr>
              <a:t>lesson plans infused diversity successfully</a:t>
            </a:r>
            <a:r>
              <a:rPr lang="en-US" sz="1900" dirty="0" smtClean="0">
                <a:latin typeface="Gill Sans MT"/>
                <a:cs typeface="Gill Sans MT"/>
              </a:rPr>
              <a:t>. </a:t>
            </a:r>
            <a:r>
              <a:rPr lang="en-US" sz="1900" dirty="0">
                <a:solidFill>
                  <a:schemeClr val="accent2"/>
                </a:solidFill>
                <a:latin typeface="Gill Sans MT"/>
                <a:cs typeface="Gill Sans MT"/>
              </a:rPr>
              <a:t>The majority 64.1% (50) of the 78 preservice undergraduates</a:t>
            </a:r>
            <a:r>
              <a:rPr lang="ja-JP" altLang="en-US" sz="1900" dirty="0">
                <a:solidFill>
                  <a:schemeClr val="accent2"/>
                </a:solidFill>
                <a:latin typeface="Gill Sans MT"/>
                <a:cs typeface="Gill Sans MT"/>
              </a:rPr>
              <a:t>’</a:t>
            </a:r>
            <a:r>
              <a:rPr lang="en-US" altLang="ja-JP" sz="1900" dirty="0">
                <a:solidFill>
                  <a:schemeClr val="accent2"/>
                </a:solidFill>
                <a:latin typeface="Gill Sans MT"/>
                <a:cs typeface="Gill Sans MT"/>
              </a:rPr>
              <a:t> lesson plans infused diversity at the contributions level, 2.6% (2) additive level and 33.3% (26) were absent of diversity</a:t>
            </a:r>
            <a:r>
              <a:rPr lang="en-US" altLang="ja-JP" sz="1900" dirty="0" smtClean="0">
                <a:solidFill>
                  <a:schemeClr val="accent2"/>
                </a:solidFill>
                <a:latin typeface="Gill Sans MT"/>
                <a:cs typeface="Gill Sans MT"/>
              </a:rPr>
              <a:t>.</a:t>
            </a:r>
          </a:p>
          <a:p>
            <a:pPr marL="342900" lvl="1" indent="-342900">
              <a:buClr>
                <a:schemeClr val="accent5">
                  <a:lumMod val="75000"/>
                </a:schemeClr>
              </a:buClr>
              <a:buSzPct val="100000"/>
              <a:buFont typeface="Wingdings" charset="0"/>
              <a:buChar char="Ø"/>
            </a:pPr>
            <a:endParaRPr lang="en-US" altLang="ja-JP" sz="1900" dirty="0">
              <a:solidFill>
                <a:srgbClr val="0070C0"/>
              </a:solidFill>
              <a:latin typeface="Gill Sans MT"/>
              <a:cs typeface="Gill Sans MT"/>
            </a:endParaRPr>
          </a:p>
          <a:p>
            <a:pPr marL="342900" lvl="1" indent="-342900">
              <a:buClr>
                <a:schemeClr val="accent5">
                  <a:lumMod val="75000"/>
                </a:schemeClr>
              </a:buClr>
              <a:buSzPct val="100000"/>
              <a:buFont typeface="Wingdings" charset="0"/>
              <a:buChar char="Ø"/>
            </a:pPr>
            <a:r>
              <a:rPr lang="en-US" sz="1900" dirty="0" smtClean="0">
                <a:latin typeface="Gill Sans MT"/>
                <a:cs typeface="Gill Sans MT"/>
              </a:rPr>
              <a:t>No </a:t>
            </a:r>
            <a:r>
              <a:rPr lang="en-US" sz="1900" dirty="0">
                <a:latin typeface="Gill Sans MT"/>
                <a:cs typeface="Gill Sans MT"/>
              </a:rPr>
              <a:t>lesson plans infused diversity at the higher levels(i.e. transformed or social action</a:t>
            </a:r>
            <a:r>
              <a:rPr lang="en-US" sz="1900" dirty="0" smtClean="0">
                <a:latin typeface="Gill Sans MT"/>
                <a:cs typeface="Gill Sans MT"/>
              </a:rPr>
              <a:t>). </a:t>
            </a:r>
          </a:p>
          <a:p>
            <a:pPr marL="342900" lvl="1" indent="-342900">
              <a:buClr>
                <a:schemeClr val="accent5">
                  <a:lumMod val="75000"/>
                </a:schemeClr>
              </a:buClr>
              <a:buSzPct val="100000"/>
              <a:buFont typeface="Wingdings" charset="0"/>
              <a:buChar char="Ø"/>
            </a:pPr>
            <a:endParaRPr lang="en-US" sz="1900" dirty="0" smtClean="0">
              <a:latin typeface="Gill Sans MT"/>
              <a:cs typeface="Gill Sans MT"/>
            </a:endParaRPr>
          </a:p>
          <a:p>
            <a:pPr marL="342900" lvl="1" indent="-342900">
              <a:buClr>
                <a:schemeClr val="accent5">
                  <a:lumMod val="75000"/>
                </a:schemeClr>
              </a:buClr>
              <a:buSzPct val="100000"/>
              <a:buFont typeface="Wingdings" charset="0"/>
              <a:buChar char="Ø"/>
            </a:pPr>
            <a:r>
              <a:rPr lang="en-US" sz="1900" dirty="0" smtClean="0">
                <a:latin typeface="Gill Sans MT"/>
                <a:cs typeface="Gill Sans MT"/>
              </a:rPr>
              <a:t>One-half </a:t>
            </a:r>
            <a:r>
              <a:rPr lang="en-US" sz="1900" dirty="0">
                <a:latin typeface="Gill Sans MT"/>
                <a:cs typeface="Gill Sans MT"/>
              </a:rPr>
              <a:t>infused diversity during field –based lesson observations</a:t>
            </a:r>
            <a:r>
              <a:rPr lang="en-US" sz="1900" dirty="0" smtClean="0">
                <a:latin typeface="Gill Sans MT"/>
                <a:cs typeface="Gill Sans MT"/>
              </a:rPr>
              <a:t>.</a:t>
            </a:r>
            <a:r>
              <a:rPr lang="en-US" sz="1900" dirty="0">
                <a:solidFill>
                  <a:srgbClr val="0070C0"/>
                </a:solidFill>
                <a:latin typeface="Gill Sans MT"/>
                <a:cs typeface="Gill Sans MT"/>
              </a:rPr>
              <a:t> </a:t>
            </a:r>
            <a:r>
              <a:rPr lang="en-US" sz="1900" dirty="0">
                <a:solidFill>
                  <a:srgbClr val="FF0000"/>
                </a:solidFill>
                <a:latin typeface="Gill Sans MT"/>
                <a:cs typeface="Gill Sans MT"/>
              </a:rPr>
              <a:t>Only</a:t>
            </a:r>
            <a:r>
              <a:rPr lang="en-US" sz="1900" dirty="0">
                <a:solidFill>
                  <a:srgbClr val="0070C0"/>
                </a:solidFill>
                <a:latin typeface="Gill Sans MT"/>
                <a:cs typeface="Gill Sans MT"/>
              </a:rPr>
              <a:t> </a:t>
            </a:r>
            <a:r>
              <a:rPr lang="en-US" sz="1900" dirty="0">
                <a:solidFill>
                  <a:srgbClr val="FF0000"/>
                </a:solidFill>
                <a:latin typeface="Gill Sans MT"/>
                <a:cs typeface="Gill Sans MT"/>
              </a:rPr>
              <a:t>52% (12) of the 23 preservice undergraduates infused diversity (contributions approach) during the </a:t>
            </a:r>
            <a:r>
              <a:rPr lang="en-US" sz="1900" dirty="0" smtClean="0">
                <a:solidFill>
                  <a:srgbClr val="FF0000"/>
                </a:solidFill>
                <a:latin typeface="Gill Sans MT"/>
                <a:cs typeface="Gill Sans MT"/>
              </a:rPr>
              <a:t>one(1) field-based internship lesson observation.</a:t>
            </a:r>
            <a:endParaRPr lang="en-US" sz="1900" dirty="0">
              <a:solidFill>
                <a:srgbClr val="FF0000"/>
              </a:solidFill>
              <a:latin typeface="Gill Sans MT"/>
              <a:cs typeface="Gill Sans MT"/>
            </a:endParaRPr>
          </a:p>
          <a:p>
            <a:pPr>
              <a:buClr>
                <a:schemeClr val="accent5">
                  <a:lumMod val="75000"/>
                </a:schemeClr>
              </a:buClr>
              <a:buSzPct val="100000"/>
              <a:buFont typeface="Wingdings" charset="0"/>
              <a:buChar char="Ø"/>
            </a:pPr>
            <a:endParaRPr lang="en-US" sz="1900" dirty="0">
              <a:latin typeface="Gill Sans MT"/>
              <a:cs typeface="Gill Sans MT"/>
            </a:endParaRPr>
          </a:p>
          <a:p>
            <a:pPr>
              <a:buClr>
                <a:schemeClr val="accent5">
                  <a:lumMod val="75000"/>
                </a:schemeClr>
              </a:buClr>
              <a:buSzPct val="100000"/>
              <a:buFont typeface="Wingdings" charset="0"/>
              <a:buChar char="Ø"/>
            </a:pPr>
            <a:r>
              <a:rPr lang="en-US" sz="1900" dirty="0" smtClean="0">
                <a:latin typeface="Gill Sans MT"/>
                <a:cs typeface="Gill Sans MT"/>
              </a:rPr>
              <a:t>Only six student teachers </a:t>
            </a:r>
            <a:r>
              <a:rPr lang="en-US" sz="1900" dirty="0">
                <a:latin typeface="Gill Sans MT"/>
                <a:cs typeface="Gill Sans MT"/>
              </a:rPr>
              <a:t>infused diversity during </a:t>
            </a:r>
            <a:r>
              <a:rPr lang="en-US" sz="1900" dirty="0" smtClean="0">
                <a:latin typeface="Gill Sans MT"/>
                <a:cs typeface="Gill Sans MT"/>
              </a:rPr>
              <a:t> the 45 student </a:t>
            </a:r>
            <a:r>
              <a:rPr lang="en-US" sz="1900" dirty="0">
                <a:latin typeface="Gill Sans MT"/>
                <a:cs typeface="Gill Sans MT"/>
              </a:rPr>
              <a:t>teaching lesson observations.</a:t>
            </a:r>
          </a:p>
        </p:txBody>
      </p:sp>
    </p:spTree>
    <p:extLst>
      <p:ext uri="{BB962C8B-B14F-4D97-AF65-F5344CB8AC3E}">
        <p14:creationId xmlns:p14="http://schemas.microsoft.com/office/powerpoint/2010/main" val="761665759"/>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ctr"/>
          <a:lstStyle/>
          <a:p>
            <a:pPr>
              <a:defRPr/>
            </a:pPr>
            <a:r>
              <a:rPr lang="en-US" sz="3600" b="1" dirty="0" smtClean="0">
                <a:solidFill>
                  <a:srgbClr val="666699"/>
                </a:solidFill>
                <a:latin typeface="Gill Sans MT"/>
                <a:cs typeface="Gill Sans MT"/>
              </a:rPr>
              <a:t>TEACHER CANDIDATES: </a:t>
            </a:r>
            <a:br>
              <a:rPr lang="en-US" sz="3600" b="1" dirty="0" smtClean="0">
                <a:solidFill>
                  <a:srgbClr val="666699"/>
                </a:solidFill>
                <a:latin typeface="Gill Sans MT"/>
                <a:cs typeface="Gill Sans MT"/>
              </a:rPr>
            </a:br>
            <a:r>
              <a:rPr lang="en-US" sz="3600" b="1" dirty="0" smtClean="0">
                <a:solidFill>
                  <a:srgbClr val="FF0000"/>
                </a:solidFill>
                <a:latin typeface="Gill Sans MT"/>
                <a:cs typeface="Gill Sans MT"/>
              </a:rPr>
              <a:t>STUDY ATTRITION</a:t>
            </a:r>
            <a:endParaRPr lang="en-US" sz="3600" b="1" dirty="0">
              <a:solidFill>
                <a:srgbClr val="FF0000"/>
              </a:solidFill>
              <a:latin typeface="Gill Sans MT"/>
              <a:cs typeface="Gill Sans MT"/>
            </a:endParaRPr>
          </a:p>
        </p:txBody>
      </p:sp>
      <p:sp>
        <p:nvSpPr>
          <p:cNvPr id="2" name="Content Placeholder 1"/>
          <p:cNvSpPr>
            <a:spLocks noGrp="1"/>
          </p:cNvSpPr>
          <p:nvPr>
            <p:ph idx="1"/>
          </p:nvPr>
        </p:nvSpPr>
        <p:spPr>
          <a:xfrm>
            <a:off x="723900" y="1828800"/>
            <a:ext cx="7696200" cy="4530725"/>
          </a:xfrm>
        </p:spPr>
        <p:txBody>
          <a:bodyPr/>
          <a:lstStyle/>
          <a:p>
            <a:pPr marL="342900" lvl="1" indent="-342900" eaLnBrk="1" hangingPunct="1">
              <a:spcBef>
                <a:spcPts val="0"/>
              </a:spcBef>
              <a:buClr>
                <a:schemeClr val="accent2"/>
              </a:buClr>
              <a:buSzPct val="100000"/>
              <a:buFont typeface="Wingdings" panose="05000000000000000000" pitchFamily="2" charset="2"/>
              <a:buChar char="v"/>
              <a:defRPr/>
            </a:pPr>
            <a:r>
              <a:rPr lang="en-US" sz="2200" b="1" dirty="0">
                <a:solidFill>
                  <a:srgbClr val="FF0000"/>
                </a:solidFill>
                <a:cs typeface="Gill Sans MT"/>
              </a:rPr>
              <a:t>Ten(10) teacher candidates were lost from the study due to: </a:t>
            </a:r>
          </a:p>
          <a:p>
            <a:pPr marL="342900" lvl="1" indent="-3429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628650" lvl="1" indent="-114300" eaLnBrk="1" hangingPunct="1">
              <a:spcBef>
                <a:spcPts val="0"/>
              </a:spcBef>
              <a:buClr>
                <a:schemeClr val="accent5">
                  <a:lumMod val="75000"/>
                </a:schemeClr>
              </a:buClr>
              <a:buSzPct val="100000"/>
              <a:buFont typeface="Wingdings" charset="2"/>
              <a:buChar char="Ø"/>
              <a:defRPr/>
            </a:pPr>
            <a:r>
              <a:rPr lang="en-US" sz="2200" dirty="0">
                <a:cs typeface="Gill Sans MT"/>
              </a:rPr>
              <a:t>Course Rigor</a:t>
            </a:r>
          </a:p>
          <a:p>
            <a:pPr marL="514350" lvl="1" indent="0" eaLnBrk="1" hangingPunct="1">
              <a:spcBef>
                <a:spcPts val="0"/>
              </a:spcBef>
              <a:buClr>
                <a:schemeClr val="accent5">
                  <a:lumMod val="75000"/>
                </a:schemeClr>
              </a:buClr>
              <a:buSzPct val="100000"/>
              <a:buNone/>
              <a:defRPr/>
            </a:pPr>
            <a:endParaRPr lang="en-US" sz="2200" dirty="0">
              <a:cs typeface="Gill Sans MT"/>
            </a:endParaRPr>
          </a:p>
          <a:p>
            <a:pPr marL="628650" lvl="1" indent="-114300" eaLnBrk="1" hangingPunct="1">
              <a:spcBef>
                <a:spcPts val="0"/>
              </a:spcBef>
              <a:buClr>
                <a:schemeClr val="accent5">
                  <a:lumMod val="75000"/>
                </a:schemeClr>
              </a:buClr>
              <a:buSzPct val="100000"/>
              <a:buFont typeface="Wingdings" charset="2"/>
              <a:buChar char="Ø"/>
              <a:defRPr/>
            </a:pPr>
            <a:r>
              <a:rPr lang="en-US" sz="2200" dirty="0">
                <a:cs typeface="Gill Sans MT"/>
              </a:rPr>
              <a:t> Inability to pass PRAXIS II Exam </a:t>
            </a:r>
          </a:p>
          <a:p>
            <a:pPr marL="628650" lvl="1" indent="-1143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628650" lvl="1" indent="-114300" eaLnBrk="1" hangingPunct="1">
              <a:spcBef>
                <a:spcPts val="0"/>
              </a:spcBef>
              <a:buClr>
                <a:schemeClr val="accent5">
                  <a:lumMod val="75000"/>
                </a:schemeClr>
              </a:buClr>
              <a:buSzPct val="100000"/>
              <a:buFont typeface="Wingdings" charset="2"/>
              <a:buChar char="Ø"/>
              <a:defRPr/>
            </a:pPr>
            <a:r>
              <a:rPr lang="en-US" sz="2200" dirty="0">
                <a:cs typeface="Gill Sans MT"/>
              </a:rPr>
              <a:t> Field of Special Education no longer a career option</a:t>
            </a:r>
          </a:p>
          <a:p>
            <a:pPr marL="628650" lvl="1" indent="-1143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628650" lvl="1" indent="-114300" eaLnBrk="1" hangingPunct="1">
              <a:spcBef>
                <a:spcPts val="0"/>
              </a:spcBef>
              <a:buClr>
                <a:schemeClr val="accent5">
                  <a:lumMod val="75000"/>
                </a:schemeClr>
              </a:buClr>
              <a:buSzPct val="100000"/>
              <a:buFont typeface="Wingdings" charset="2"/>
              <a:buChar char="Ø"/>
              <a:defRPr/>
            </a:pPr>
            <a:r>
              <a:rPr lang="en-US" sz="2200" dirty="0">
                <a:cs typeface="Gill Sans MT"/>
              </a:rPr>
              <a:t>Premature program exodus </a:t>
            </a:r>
          </a:p>
        </p:txBody>
      </p:sp>
    </p:spTree>
    <p:extLst>
      <p:ext uri="{BB962C8B-B14F-4D97-AF65-F5344CB8AC3E}">
        <p14:creationId xmlns:p14="http://schemas.microsoft.com/office/powerpoint/2010/main" val="3426532295"/>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ctr"/>
          <a:lstStyle/>
          <a:p>
            <a:pPr>
              <a:defRPr/>
            </a:pPr>
            <a:r>
              <a:rPr lang="en-US" sz="3600" b="1" dirty="0" smtClean="0">
                <a:solidFill>
                  <a:srgbClr val="666699"/>
                </a:solidFill>
                <a:latin typeface="Gill Sans MT"/>
                <a:cs typeface="Gill Sans MT"/>
              </a:rPr>
              <a:t>6 STUDENT TEACHERS:  </a:t>
            </a:r>
            <a:r>
              <a:rPr lang="en-US" sz="3600" b="1" dirty="0" smtClean="0">
                <a:solidFill>
                  <a:srgbClr val="FF0000"/>
                </a:solidFill>
                <a:latin typeface="Gill Sans MT"/>
                <a:cs typeface="Gill Sans MT"/>
              </a:rPr>
              <a:t>RETROSPECTIVE REVIEW</a:t>
            </a:r>
            <a:endParaRPr lang="en-US" sz="3600" b="1" dirty="0">
              <a:solidFill>
                <a:srgbClr val="FF0000"/>
              </a:solidFill>
              <a:latin typeface="Gill Sans MT"/>
              <a:cs typeface="Gill Sans MT"/>
            </a:endParaRPr>
          </a:p>
        </p:txBody>
      </p:sp>
      <p:sp>
        <p:nvSpPr>
          <p:cNvPr id="2" name="Content Placeholder 1"/>
          <p:cNvSpPr>
            <a:spLocks noGrp="1"/>
          </p:cNvSpPr>
          <p:nvPr>
            <p:ph idx="1"/>
          </p:nvPr>
        </p:nvSpPr>
        <p:spPr/>
        <p:txBody>
          <a:bodyPr/>
          <a:lstStyle/>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Twelve lesson plans were at the proficient level, 4 distinguished level, &amp; 2 apprentice level.</a:t>
            </a:r>
          </a:p>
          <a:p>
            <a:pPr marL="342900" lvl="1" indent="-3429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The majority (78%, n=14) of the 18 lesson plans infused diversity—13 contributions level and 1 additive level.</a:t>
            </a:r>
          </a:p>
          <a:p>
            <a:pPr marL="342900" lvl="1" indent="-3429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During the one field-based lesson observation, 5 teacher candidates infused diversity at the contribution level.</a:t>
            </a:r>
          </a:p>
          <a:p>
            <a:pPr marL="342900" lvl="1" indent="-3429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Seven(39%) of the 18 student teaching lesson observations infused diversity—4 at the contributions level and 3 additive level</a:t>
            </a:r>
            <a:r>
              <a:rPr lang="en-US" sz="2200" dirty="0" smtClean="0">
                <a:cs typeface="Gill Sans MT"/>
              </a:rPr>
              <a:t>.</a:t>
            </a:r>
            <a:endParaRPr lang="en-US" sz="2200" dirty="0">
              <a:cs typeface="Gill Sans MT"/>
            </a:endParaRPr>
          </a:p>
        </p:txBody>
      </p:sp>
    </p:spTree>
    <p:extLst>
      <p:ext uri="{BB962C8B-B14F-4D97-AF65-F5344CB8AC3E}">
        <p14:creationId xmlns:p14="http://schemas.microsoft.com/office/powerpoint/2010/main" val="3578173"/>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ctr"/>
          <a:lstStyle/>
          <a:p>
            <a:pPr>
              <a:defRPr/>
            </a:pPr>
            <a:r>
              <a:rPr lang="en-US" sz="3600" b="1" dirty="0" smtClean="0">
                <a:solidFill>
                  <a:srgbClr val="666699"/>
                </a:solidFill>
                <a:latin typeface="Gill Sans MT"/>
                <a:cs typeface="Gill Sans MT"/>
              </a:rPr>
              <a:t>DIVERSITY LESSON PLAN </a:t>
            </a:r>
            <a:r>
              <a:rPr lang="en-US" sz="3600" b="1" dirty="0" smtClean="0">
                <a:solidFill>
                  <a:srgbClr val="FF0000"/>
                </a:solidFill>
                <a:latin typeface="Gill Sans MT"/>
                <a:cs typeface="Gill Sans MT"/>
              </a:rPr>
              <a:t>EXCERPT EXAMPLES</a:t>
            </a:r>
            <a:endParaRPr lang="en-US" sz="3600" b="1" dirty="0">
              <a:solidFill>
                <a:srgbClr val="FF0000"/>
              </a:solidFill>
              <a:latin typeface="Gill Sans MT"/>
              <a:cs typeface="Gill Sans MT"/>
            </a:endParaRPr>
          </a:p>
        </p:txBody>
      </p:sp>
      <p:sp>
        <p:nvSpPr>
          <p:cNvPr id="2" name="Content Placeholder 1"/>
          <p:cNvSpPr>
            <a:spLocks noGrp="1"/>
          </p:cNvSpPr>
          <p:nvPr>
            <p:ph idx="1"/>
          </p:nvPr>
        </p:nvSpPr>
        <p:spPr>
          <a:xfrm>
            <a:off x="457200" y="1600200"/>
            <a:ext cx="8229600" cy="4530725"/>
          </a:xfrm>
        </p:spPr>
        <p:txBody>
          <a:bodyPr/>
          <a:lstStyle/>
          <a:p>
            <a:pPr marL="342900" lvl="1" indent="-342900" eaLnBrk="1" hangingPunct="1">
              <a:spcBef>
                <a:spcPts val="0"/>
              </a:spcBef>
              <a:buClr>
                <a:schemeClr val="accent5">
                  <a:lumMod val="75000"/>
                </a:schemeClr>
              </a:buClr>
              <a:buSzPct val="100000"/>
              <a:buFont typeface="Wingdings" charset="2"/>
              <a:buChar char="Ø"/>
              <a:defRPr/>
            </a:pPr>
            <a:r>
              <a:rPr lang="en-US" sz="1800" b="1" u="sng" dirty="0">
                <a:cs typeface="Gill Sans MT"/>
              </a:rPr>
              <a:t>Student Teacher #2:</a:t>
            </a:r>
            <a:r>
              <a:rPr lang="en-US" sz="1800" b="1" dirty="0">
                <a:cs typeface="Gill Sans MT"/>
              </a:rPr>
              <a:t>  </a:t>
            </a:r>
            <a:r>
              <a:rPr lang="en-US" sz="1800" dirty="0">
                <a:cs typeface="Gill Sans MT"/>
              </a:rPr>
              <a:t>Completed a “Famous African American” worksheet on nationally recognized heroes earlier in the week.  Next, the students were asked to research African American heroes in their city/town, choose one hero, and display four major facts using a graphic organizer on the computer.  Also, students were instructed to design a poster of their chosen African American town hero for display.  They had little to no knowledge about African American heroes in their small town (Additive).</a:t>
            </a:r>
          </a:p>
          <a:p>
            <a:pPr marL="342900" lvl="1" indent="-342900" eaLnBrk="1" hangingPunct="1">
              <a:spcBef>
                <a:spcPts val="0"/>
              </a:spcBef>
              <a:buClr>
                <a:schemeClr val="accent5">
                  <a:lumMod val="75000"/>
                </a:schemeClr>
              </a:buClr>
              <a:buSzPct val="100000"/>
              <a:buFont typeface="Wingdings" charset="2"/>
              <a:buChar char="Ø"/>
              <a:defRPr/>
            </a:pPr>
            <a:endParaRPr lang="en-US" sz="18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1800" b="1" u="sng" dirty="0">
                <a:cs typeface="Gill Sans MT"/>
              </a:rPr>
              <a:t>Student Teacher #4:</a:t>
            </a:r>
            <a:r>
              <a:rPr lang="en-US" sz="1800" b="1" dirty="0">
                <a:cs typeface="Gill Sans MT"/>
              </a:rPr>
              <a:t>  </a:t>
            </a:r>
            <a:r>
              <a:rPr lang="en-US" sz="1800" dirty="0">
                <a:cs typeface="Gill Sans MT"/>
              </a:rPr>
              <a:t>Used everyday home item examples for math concepts to teach students how to estimate the lengths of an object using centimeters and inches.  A rap song was developed to help her 5</a:t>
            </a:r>
            <a:r>
              <a:rPr lang="en-US" sz="1800" baseline="30000" dirty="0">
                <a:cs typeface="Gill Sans MT"/>
              </a:rPr>
              <a:t>th</a:t>
            </a:r>
            <a:r>
              <a:rPr lang="en-US" sz="1800" dirty="0">
                <a:cs typeface="Gill Sans MT"/>
              </a:rPr>
              <a:t> grade students remember the metric and British systems before lesson delivery and was taught during the math class (Additive).</a:t>
            </a:r>
          </a:p>
          <a:p>
            <a:pPr marL="342900" lvl="1" indent="-342900" eaLnBrk="1" hangingPunct="1">
              <a:spcBef>
                <a:spcPts val="0"/>
              </a:spcBef>
              <a:buClr>
                <a:schemeClr val="accent5">
                  <a:lumMod val="75000"/>
                </a:schemeClr>
              </a:buClr>
              <a:buSzPct val="100000"/>
              <a:buFont typeface="Wingdings" charset="2"/>
              <a:buChar char="Ø"/>
              <a:defRPr/>
            </a:pPr>
            <a:endParaRPr lang="en-US" sz="18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1800" b="1" u="sng" dirty="0">
                <a:cs typeface="Gill Sans MT"/>
              </a:rPr>
              <a:t>Student Teacher #5:</a:t>
            </a:r>
            <a:r>
              <a:rPr lang="en-US" sz="1800" b="1" dirty="0">
                <a:cs typeface="Gill Sans MT"/>
              </a:rPr>
              <a:t>  </a:t>
            </a:r>
            <a:r>
              <a:rPr lang="en-US" sz="1800" dirty="0">
                <a:cs typeface="Gill Sans MT"/>
              </a:rPr>
              <a:t>Read and discussed the contributions of the Greensboro Four sit-in A&amp;T college students through a selected children’s book to first graders (Contributions).</a:t>
            </a:r>
          </a:p>
          <a:p>
            <a:endParaRPr lang="en-US" dirty="0"/>
          </a:p>
        </p:txBody>
      </p:sp>
    </p:spTree>
    <p:extLst>
      <p:ext uri="{BB962C8B-B14F-4D97-AF65-F5344CB8AC3E}">
        <p14:creationId xmlns:p14="http://schemas.microsoft.com/office/powerpoint/2010/main" val="3376841898"/>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ctr"/>
          <a:lstStyle/>
          <a:p>
            <a:pPr>
              <a:defRPr/>
            </a:pPr>
            <a:r>
              <a:rPr lang="en-US" sz="3600" b="1" dirty="0" smtClean="0">
                <a:solidFill>
                  <a:srgbClr val="666699"/>
                </a:solidFill>
                <a:latin typeface="Gill Sans MT"/>
                <a:cs typeface="Gill Sans MT"/>
              </a:rPr>
              <a:t>TOO MUCH, TOO LITTLE, TOO LATE:  </a:t>
            </a:r>
            <a:r>
              <a:rPr lang="en-US" sz="3600" b="1" dirty="0" smtClean="0">
                <a:solidFill>
                  <a:srgbClr val="FF0000"/>
                </a:solidFill>
                <a:latin typeface="Gill Sans MT"/>
                <a:cs typeface="Gill Sans MT"/>
              </a:rPr>
              <a:t>PURPOSE</a:t>
            </a:r>
            <a:endParaRPr lang="en-US" sz="3600" b="1" dirty="0">
              <a:solidFill>
                <a:srgbClr val="FF0000"/>
              </a:solidFill>
              <a:latin typeface="Gill Sans MT"/>
              <a:cs typeface="Gill Sans MT"/>
            </a:endParaRPr>
          </a:p>
        </p:txBody>
      </p:sp>
      <p:sp>
        <p:nvSpPr>
          <p:cNvPr id="2" name="Content Placeholder 1"/>
          <p:cNvSpPr>
            <a:spLocks noGrp="1"/>
          </p:cNvSpPr>
          <p:nvPr>
            <p:ph idx="1"/>
          </p:nvPr>
        </p:nvSpPr>
        <p:spPr>
          <a:xfrm>
            <a:off x="457200" y="1717675"/>
            <a:ext cx="8229600" cy="4530725"/>
          </a:xfrm>
        </p:spPr>
        <p:txBody>
          <a:bodyPr/>
          <a:lstStyle/>
          <a:p>
            <a:pPr marL="342900" lvl="1" indent="-342900" eaLnBrk="1" hangingPunct="1">
              <a:spcBef>
                <a:spcPts val="0"/>
              </a:spcBef>
              <a:buClr>
                <a:schemeClr val="accent5">
                  <a:lumMod val="75000"/>
                </a:schemeClr>
              </a:buClr>
              <a:buSzPct val="100000"/>
              <a:buFont typeface="Wingdings" charset="2"/>
              <a:buChar char="Ø"/>
              <a:defRPr/>
            </a:pPr>
            <a:r>
              <a:rPr lang="en-US" dirty="0">
                <a:cs typeface="Gill Sans MT"/>
              </a:rPr>
              <a:t>To gain a better understanding of how special education </a:t>
            </a:r>
            <a:r>
              <a:rPr lang="en-US" dirty="0" err="1">
                <a:cs typeface="Gill Sans MT"/>
              </a:rPr>
              <a:t>preservice</a:t>
            </a:r>
            <a:r>
              <a:rPr lang="en-US" dirty="0">
                <a:cs typeface="Gill Sans MT"/>
              </a:rPr>
              <a:t> teacher candidates infused CRT in lesson plans during coursework, field-based and student teaching experiences after receiving instruction in culturally responsive curricula in a methods course.</a:t>
            </a:r>
          </a:p>
          <a:p>
            <a:pPr marL="342900" lvl="1" indent="-342900" eaLnBrk="1" hangingPunct="1">
              <a:spcBef>
                <a:spcPts val="0"/>
              </a:spcBef>
              <a:buClr>
                <a:schemeClr val="accent5">
                  <a:lumMod val="75000"/>
                </a:schemeClr>
              </a:buClr>
              <a:buSzPct val="100000"/>
              <a:buFont typeface="Wingdings" charset="2"/>
              <a:buChar char="Ø"/>
              <a:defRPr/>
            </a:pPr>
            <a:endParaRPr lang="en-US"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dirty="0">
                <a:cs typeface="Gill Sans MT"/>
              </a:rPr>
              <a:t>To examine the first author’s efficacy in preparing teacher candidates to integrate multicultural content in lesson plan design and delivery over time.</a:t>
            </a:r>
          </a:p>
        </p:txBody>
      </p:sp>
    </p:spTree>
    <p:extLst>
      <p:ext uri="{BB962C8B-B14F-4D97-AF65-F5344CB8AC3E}">
        <p14:creationId xmlns:p14="http://schemas.microsoft.com/office/powerpoint/2010/main" val="3409516343"/>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ctr"/>
          <a:lstStyle/>
          <a:p>
            <a:pPr>
              <a:defRPr/>
            </a:pPr>
            <a:r>
              <a:rPr lang="en-US" b="1" dirty="0" smtClean="0">
                <a:solidFill>
                  <a:srgbClr val="666699"/>
                </a:solidFill>
                <a:latin typeface="Gill Sans MT"/>
                <a:cs typeface="Gill Sans MT"/>
              </a:rPr>
              <a:t>TOO </a:t>
            </a:r>
            <a:r>
              <a:rPr lang="en-US" b="1" dirty="0" smtClean="0">
                <a:solidFill>
                  <a:srgbClr val="FF0000"/>
                </a:solidFill>
                <a:latin typeface="Gill Sans MT"/>
                <a:cs typeface="Gill Sans MT"/>
              </a:rPr>
              <a:t>MUCH</a:t>
            </a:r>
            <a:endParaRPr lang="en-US" b="1" dirty="0">
              <a:solidFill>
                <a:srgbClr val="FF0000"/>
              </a:solidFill>
              <a:latin typeface="Gill Sans MT"/>
              <a:cs typeface="Gill Sans MT"/>
            </a:endParaRPr>
          </a:p>
        </p:txBody>
      </p:sp>
      <p:sp>
        <p:nvSpPr>
          <p:cNvPr id="2" name="Content Placeholder 1"/>
          <p:cNvSpPr>
            <a:spLocks noGrp="1"/>
          </p:cNvSpPr>
          <p:nvPr>
            <p:ph idx="1"/>
          </p:nvPr>
        </p:nvSpPr>
        <p:spPr>
          <a:xfrm>
            <a:off x="457200" y="1600200"/>
            <a:ext cx="8229600" cy="4800600"/>
          </a:xfrm>
        </p:spPr>
        <p:txBody>
          <a:bodyPr/>
          <a:lstStyle/>
          <a:p>
            <a:pPr marL="342900" lvl="1" indent="-342900" eaLnBrk="1" hangingPunct="1">
              <a:spcBef>
                <a:spcPts val="0"/>
              </a:spcBef>
              <a:buClr>
                <a:schemeClr val="accent5">
                  <a:lumMod val="75000"/>
                </a:schemeClr>
              </a:buClr>
              <a:buSzPct val="100000"/>
              <a:buFont typeface="Wingdings" charset="2"/>
              <a:buChar char="Ø"/>
              <a:defRPr/>
            </a:pPr>
            <a:r>
              <a:rPr lang="en-US" sz="1800" dirty="0">
                <a:cs typeface="Gill Sans MT"/>
              </a:rPr>
              <a:t>Not enough time was devoted to exposure of varied culturally responsive activities and multiple examples of how to integrate diversity in subject matter content.</a:t>
            </a:r>
          </a:p>
          <a:p>
            <a:pPr marL="342900" lvl="1" indent="-342900" eaLnBrk="1" hangingPunct="1">
              <a:spcBef>
                <a:spcPts val="0"/>
              </a:spcBef>
              <a:buClr>
                <a:schemeClr val="accent5">
                  <a:lumMod val="75000"/>
                </a:schemeClr>
              </a:buClr>
              <a:buSzPct val="100000"/>
              <a:buFont typeface="Wingdings" charset="2"/>
              <a:buChar char="Ø"/>
              <a:defRPr/>
            </a:pPr>
            <a:endParaRPr lang="en-US" sz="18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1800" dirty="0">
                <a:cs typeface="Gill Sans MT"/>
              </a:rPr>
              <a:t>Would changes in content delivery (e.g., more time, more explicit connections between culturally responsive pedagogy and instruction) resulted in increased integration of CRT in lesson design and delivery?</a:t>
            </a:r>
          </a:p>
          <a:p>
            <a:pPr marL="342900" lvl="1" indent="-342900" eaLnBrk="1" hangingPunct="1">
              <a:spcBef>
                <a:spcPts val="0"/>
              </a:spcBef>
              <a:buClr>
                <a:schemeClr val="accent5">
                  <a:lumMod val="75000"/>
                </a:schemeClr>
              </a:buClr>
              <a:buSzPct val="100000"/>
              <a:buFont typeface="Wingdings" charset="2"/>
              <a:buChar char="Ø"/>
              <a:defRPr/>
            </a:pPr>
            <a:endParaRPr lang="en-US" sz="18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1800" dirty="0">
                <a:cs typeface="Gill Sans MT"/>
              </a:rPr>
              <a:t>Course was the last one to be taken in the methods block by dually licensed teacher candidates.</a:t>
            </a:r>
          </a:p>
          <a:p>
            <a:pPr marL="342900" lvl="1" indent="-342900" eaLnBrk="1" hangingPunct="1">
              <a:spcBef>
                <a:spcPts val="0"/>
              </a:spcBef>
              <a:buClr>
                <a:schemeClr val="accent5">
                  <a:lumMod val="75000"/>
                </a:schemeClr>
              </a:buClr>
              <a:buSzPct val="100000"/>
              <a:buFont typeface="Wingdings" charset="2"/>
              <a:buChar char="Ø"/>
              <a:defRPr/>
            </a:pPr>
            <a:endParaRPr lang="en-US" sz="18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1800" dirty="0">
                <a:cs typeface="Gill Sans MT"/>
              </a:rPr>
              <a:t>Overwhelming because the course instructor focuses heavily on multiple aspects of effective teaching (i.e., lesson plan design, metacognitive strategies, evidence-based practices, CRT infusion in five content areas).</a:t>
            </a:r>
          </a:p>
          <a:p>
            <a:pPr marL="342900" lvl="1" indent="-342900" eaLnBrk="1" hangingPunct="1">
              <a:spcBef>
                <a:spcPts val="0"/>
              </a:spcBef>
              <a:buClr>
                <a:schemeClr val="accent5">
                  <a:lumMod val="75000"/>
                </a:schemeClr>
              </a:buClr>
              <a:buSzPct val="100000"/>
              <a:buFont typeface="Wingdings" charset="2"/>
              <a:buChar char="Ø"/>
              <a:defRPr/>
            </a:pPr>
            <a:endParaRPr lang="en-US" sz="18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1800" dirty="0">
                <a:cs typeface="Gill Sans MT"/>
              </a:rPr>
              <a:t>Requirement of composing a detailed scripted lesson plan is laborious and requires anticipation and critical thinking for each step. </a:t>
            </a:r>
          </a:p>
        </p:txBody>
      </p:sp>
    </p:spTree>
    <p:extLst>
      <p:ext uri="{BB962C8B-B14F-4D97-AF65-F5344CB8AC3E}">
        <p14:creationId xmlns:p14="http://schemas.microsoft.com/office/powerpoint/2010/main" val="1120905848"/>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ctr"/>
          <a:lstStyle/>
          <a:p>
            <a:pPr>
              <a:defRPr/>
            </a:pPr>
            <a:r>
              <a:rPr lang="en-US" b="1" dirty="0" smtClean="0">
                <a:solidFill>
                  <a:srgbClr val="666699"/>
                </a:solidFill>
                <a:latin typeface="Gill Sans MT"/>
                <a:cs typeface="Gill Sans MT"/>
              </a:rPr>
              <a:t>TOO </a:t>
            </a:r>
            <a:r>
              <a:rPr lang="en-US" b="1" dirty="0" smtClean="0">
                <a:solidFill>
                  <a:srgbClr val="FF0000"/>
                </a:solidFill>
                <a:latin typeface="Gill Sans MT"/>
                <a:cs typeface="Gill Sans MT"/>
              </a:rPr>
              <a:t>MUCH </a:t>
            </a:r>
            <a:r>
              <a:rPr lang="en-US" sz="2000" b="1" dirty="0" smtClean="0">
                <a:latin typeface="Gill Sans MT"/>
                <a:cs typeface="Gill Sans MT"/>
              </a:rPr>
              <a:t>(continued)</a:t>
            </a:r>
            <a:endParaRPr lang="en-US" b="1" dirty="0">
              <a:latin typeface="Gill Sans MT"/>
              <a:cs typeface="Gill Sans MT"/>
            </a:endParaRPr>
          </a:p>
        </p:txBody>
      </p:sp>
      <p:sp>
        <p:nvSpPr>
          <p:cNvPr id="2" name="Content Placeholder 1"/>
          <p:cNvSpPr>
            <a:spLocks noGrp="1"/>
          </p:cNvSpPr>
          <p:nvPr>
            <p:ph idx="1"/>
          </p:nvPr>
        </p:nvSpPr>
        <p:spPr>
          <a:xfrm>
            <a:off x="457200" y="1600200"/>
            <a:ext cx="8077200" cy="4953000"/>
          </a:xfrm>
        </p:spPr>
        <p:txBody>
          <a:bodyPr/>
          <a:lstStyle/>
          <a:p>
            <a:pPr marL="342900" lvl="1" indent="-342900" eaLnBrk="1" hangingPunct="1">
              <a:spcBef>
                <a:spcPts val="0"/>
              </a:spcBef>
              <a:spcAft>
                <a:spcPts val="600"/>
              </a:spcAft>
              <a:buClr>
                <a:schemeClr val="accent5">
                  <a:lumMod val="75000"/>
                </a:schemeClr>
              </a:buClr>
              <a:buSzPct val="100000"/>
              <a:buFont typeface="Wingdings" charset="2"/>
              <a:buChar char="Ø"/>
              <a:defRPr/>
            </a:pPr>
            <a:r>
              <a:rPr lang="en-US" sz="1700" dirty="0">
                <a:cs typeface="Gill Sans MT"/>
              </a:rPr>
              <a:t>For example, the first six steps—focus and review, lesson objective, teacher input, guided practice, independent practice and closure, denotes instructional presentation and effective lesson design.</a:t>
            </a:r>
          </a:p>
          <a:p>
            <a:pPr marL="342900" lvl="1" indent="-342900" eaLnBrk="1" hangingPunct="1">
              <a:spcBef>
                <a:spcPts val="0"/>
              </a:spcBef>
              <a:spcAft>
                <a:spcPts val="600"/>
              </a:spcAft>
              <a:buClr>
                <a:schemeClr val="accent5">
                  <a:lumMod val="75000"/>
                </a:schemeClr>
              </a:buClr>
              <a:buSzPct val="100000"/>
              <a:buFont typeface="Wingdings" charset="2"/>
              <a:buChar char="Ø"/>
              <a:defRPr/>
            </a:pPr>
            <a:r>
              <a:rPr lang="en-US" sz="1700" dirty="0" smtClean="0">
                <a:cs typeface="Gill Sans MT"/>
              </a:rPr>
              <a:t>Candidates </a:t>
            </a:r>
            <a:r>
              <a:rPr lang="en-US" sz="1700" dirty="0">
                <a:cs typeface="Gill Sans MT"/>
              </a:rPr>
              <a:t>were required to incorporate cultural diversity across these six steps of the instructional presentation process.</a:t>
            </a:r>
          </a:p>
          <a:p>
            <a:pPr marL="342900" lvl="1" indent="-342900" eaLnBrk="1" hangingPunct="1">
              <a:spcBef>
                <a:spcPts val="0"/>
              </a:spcBef>
              <a:spcAft>
                <a:spcPts val="600"/>
              </a:spcAft>
              <a:buClr>
                <a:schemeClr val="accent5">
                  <a:lumMod val="75000"/>
                </a:schemeClr>
              </a:buClr>
              <a:buSzPct val="100000"/>
              <a:buFont typeface="Wingdings" charset="2"/>
              <a:buChar char="Ø"/>
              <a:defRPr/>
            </a:pPr>
            <a:r>
              <a:rPr lang="en-US" sz="1700" dirty="0" smtClean="0">
                <a:cs typeface="Gill Sans MT"/>
              </a:rPr>
              <a:t>Infusing </a:t>
            </a:r>
            <a:r>
              <a:rPr lang="en-US" sz="1700" dirty="0">
                <a:cs typeface="Gill Sans MT"/>
              </a:rPr>
              <a:t>diversity is both developmental and experiential (</a:t>
            </a:r>
            <a:r>
              <a:rPr lang="en-US" sz="1700" dirty="0" err="1">
                <a:cs typeface="Gill Sans MT"/>
              </a:rPr>
              <a:t>Alvaraz</a:t>
            </a:r>
            <a:r>
              <a:rPr lang="en-US" sz="1700" dirty="0">
                <a:cs typeface="Gill Sans MT"/>
              </a:rPr>
              <a:t> </a:t>
            </a:r>
            <a:r>
              <a:rPr lang="en-US" sz="1700" dirty="0" err="1">
                <a:cs typeface="Gill Sans MT"/>
              </a:rPr>
              <a:t>McHatton</a:t>
            </a:r>
            <a:r>
              <a:rPr lang="en-US" sz="1700" dirty="0">
                <a:cs typeface="Gill Sans MT"/>
              </a:rPr>
              <a:t>, et. al, 2011).</a:t>
            </a:r>
          </a:p>
          <a:p>
            <a:pPr marL="342900" lvl="1" indent="-342900" eaLnBrk="1" hangingPunct="1">
              <a:spcBef>
                <a:spcPts val="0"/>
              </a:spcBef>
              <a:spcAft>
                <a:spcPts val="600"/>
              </a:spcAft>
              <a:buClr>
                <a:schemeClr val="accent5">
                  <a:lumMod val="75000"/>
                </a:schemeClr>
              </a:buClr>
              <a:buSzPct val="100000"/>
              <a:buFont typeface="Wingdings" charset="2"/>
              <a:buChar char="Ø"/>
              <a:defRPr/>
            </a:pPr>
            <a:r>
              <a:rPr lang="en-US" sz="1700" dirty="0" smtClean="0">
                <a:cs typeface="Gill Sans MT"/>
              </a:rPr>
              <a:t>Teacher </a:t>
            </a:r>
            <a:r>
              <a:rPr lang="en-US" sz="1700" dirty="0">
                <a:cs typeface="Gill Sans MT"/>
              </a:rPr>
              <a:t>candidates often commented, “this course should be taught first in the methods block”, “it provides the foundation and is all inclusive” and “other methods courses should utilize the same format as the one that you have provided us.”</a:t>
            </a:r>
          </a:p>
          <a:p>
            <a:pPr marL="342900" lvl="1" indent="-342900" eaLnBrk="1" hangingPunct="1">
              <a:spcBef>
                <a:spcPts val="0"/>
              </a:spcBef>
              <a:spcAft>
                <a:spcPts val="600"/>
              </a:spcAft>
              <a:buClr>
                <a:schemeClr val="accent5">
                  <a:lumMod val="75000"/>
                </a:schemeClr>
              </a:buClr>
              <a:buSzPct val="100000"/>
              <a:buFont typeface="Wingdings" charset="2"/>
              <a:buChar char="Ø"/>
              <a:defRPr/>
            </a:pPr>
            <a:r>
              <a:rPr lang="en-US" sz="1700" dirty="0" smtClean="0">
                <a:cs typeface="Gill Sans MT"/>
              </a:rPr>
              <a:t>Continued </a:t>
            </a:r>
            <a:r>
              <a:rPr lang="en-US" sz="1700" dirty="0">
                <a:cs typeface="Gill Sans MT"/>
              </a:rPr>
              <a:t>discourse and reflection have led to refinement of course goals and objectives, changes in presentation formats (e.g., less lecturing and increased cooperative learning, micro teaching, lesson plan feedback, diverse culturally responsive teaching activities and technology).  In addition, Banks’s four approaches to multicultural education that were initially covered in a general manner are now covered more explicitly.</a:t>
            </a:r>
          </a:p>
          <a:p>
            <a:endParaRPr lang="en-US" dirty="0"/>
          </a:p>
        </p:txBody>
      </p:sp>
    </p:spTree>
    <p:extLst>
      <p:ext uri="{BB962C8B-B14F-4D97-AF65-F5344CB8AC3E}">
        <p14:creationId xmlns:p14="http://schemas.microsoft.com/office/powerpoint/2010/main" val="2082190219"/>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ctr"/>
          <a:lstStyle/>
          <a:p>
            <a:pPr>
              <a:defRPr/>
            </a:pPr>
            <a:r>
              <a:rPr lang="en-US" b="1" dirty="0" smtClean="0">
                <a:solidFill>
                  <a:srgbClr val="666699"/>
                </a:solidFill>
                <a:latin typeface="Gill Sans MT"/>
                <a:cs typeface="Gill Sans MT"/>
              </a:rPr>
              <a:t>LIMIT</a:t>
            </a:r>
            <a:r>
              <a:rPr lang="en-US" b="1" dirty="0" smtClean="0">
                <a:solidFill>
                  <a:srgbClr val="FF0000"/>
                </a:solidFill>
                <a:latin typeface="Gill Sans MT"/>
                <a:cs typeface="Gill Sans MT"/>
              </a:rPr>
              <a:t>ATIONS</a:t>
            </a:r>
            <a:endParaRPr lang="en-US" b="1" dirty="0">
              <a:solidFill>
                <a:srgbClr val="FF0000"/>
              </a:solidFill>
              <a:latin typeface="Gill Sans MT"/>
              <a:cs typeface="Gill Sans MT"/>
            </a:endParaRPr>
          </a:p>
        </p:txBody>
      </p:sp>
      <p:sp>
        <p:nvSpPr>
          <p:cNvPr id="2" name="Content Placeholder 1"/>
          <p:cNvSpPr>
            <a:spLocks noGrp="1"/>
          </p:cNvSpPr>
          <p:nvPr>
            <p:ph idx="1"/>
          </p:nvPr>
        </p:nvSpPr>
        <p:spPr>
          <a:xfrm>
            <a:off x="457200" y="1600200"/>
            <a:ext cx="8382000" cy="5029200"/>
          </a:xfrm>
        </p:spPr>
        <p:txBody>
          <a:bodyPr/>
          <a:lstStyle/>
          <a:p>
            <a:pPr marL="342900" lvl="1" indent="-342900" eaLnBrk="1" hangingPunct="1">
              <a:spcBef>
                <a:spcPts val="0"/>
              </a:spcBef>
              <a:buClr>
                <a:schemeClr val="accent5">
                  <a:lumMod val="75000"/>
                </a:schemeClr>
              </a:buClr>
              <a:buSzPct val="100000"/>
              <a:buFont typeface="Wingdings" charset="2"/>
              <a:buChar char="Ø"/>
              <a:defRPr/>
            </a:pPr>
            <a:r>
              <a:rPr lang="en-US" sz="1800" dirty="0">
                <a:cs typeface="Gill Sans MT"/>
              </a:rPr>
              <a:t>Data came from extant lesson plans and field experience documents.</a:t>
            </a:r>
          </a:p>
          <a:p>
            <a:pPr marL="342900" lvl="1" indent="-342900" eaLnBrk="1" hangingPunct="1">
              <a:spcBef>
                <a:spcPts val="0"/>
              </a:spcBef>
              <a:buClr>
                <a:schemeClr val="accent5">
                  <a:lumMod val="75000"/>
                </a:schemeClr>
              </a:buClr>
              <a:buSzPct val="100000"/>
              <a:buFont typeface="Wingdings" charset="2"/>
              <a:buChar char="Ø"/>
              <a:defRPr/>
            </a:pPr>
            <a:endParaRPr lang="en-US" sz="18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1800" dirty="0">
                <a:cs typeface="Gill Sans MT"/>
              </a:rPr>
              <a:t>Candidates were not interviewed to determine why so few were able to incorporate Banks’ approaches beyond the additive level.</a:t>
            </a:r>
          </a:p>
          <a:p>
            <a:pPr marL="342900" lvl="1" indent="-342900" eaLnBrk="1" hangingPunct="1">
              <a:spcBef>
                <a:spcPts val="0"/>
              </a:spcBef>
              <a:buClr>
                <a:schemeClr val="accent5">
                  <a:lumMod val="75000"/>
                </a:schemeClr>
              </a:buClr>
              <a:buSzPct val="100000"/>
              <a:buFont typeface="Wingdings" charset="2"/>
              <a:buChar char="Ø"/>
              <a:defRPr/>
            </a:pPr>
            <a:endParaRPr lang="en-US" sz="18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1800" dirty="0">
                <a:cs typeface="Gill Sans MT"/>
              </a:rPr>
              <a:t>Course instructor collected the data which may have introduced bias into the data collection and data analysis processes.  </a:t>
            </a:r>
            <a:r>
              <a:rPr lang="en-US" sz="1800" b="1" dirty="0">
                <a:solidFill>
                  <a:srgbClr val="FF0000"/>
                </a:solidFill>
                <a:cs typeface="Gill Sans MT"/>
              </a:rPr>
              <a:t>Nonetheless, this approach afforded her the opportunity to observe first-hand how the candidates were applying the content presented in the methods course.</a:t>
            </a:r>
          </a:p>
          <a:p>
            <a:pPr marL="342900" lvl="1" indent="-342900" eaLnBrk="1" hangingPunct="1">
              <a:spcBef>
                <a:spcPts val="0"/>
              </a:spcBef>
              <a:buClr>
                <a:schemeClr val="accent5">
                  <a:lumMod val="75000"/>
                </a:schemeClr>
              </a:buClr>
              <a:buSzPct val="100000"/>
              <a:buFont typeface="Wingdings" charset="2"/>
              <a:buChar char="Ø"/>
              <a:defRPr/>
            </a:pPr>
            <a:endParaRPr lang="en-US" sz="18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1800" dirty="0">
                <a:cs typeface="Gill Sans MT"/>
              </a:rPr>
              <a:t>Small sample size makes it difficult to generalize the findings to the population at large.</a:t>
            </a:r>
          </a:p>
          <a:p>
            <a:pPr marL="342900" lvl="1" indent="-342900" eaLnBrk="1" hangingPunct="1">
              <a:spcBef>
                <a:spcPts val="0"/>
              </a:spcBef>
              <a:buClr>
                <a:schemeClr val="accent5">
                  <a:lumMod val="75000"/>
                </a:schemeClr>
              </a:buClr>
              <a:buSzPct val="100000"/>
              <a:buFont typeface="Wingdings" charset="2"/>
              <a:buChar char="Ø"/>
              <a:defRPr/>
            </a:pPr>
            <a:r>
              <a:rPr lang="en-US" sz="1800" dirty="0">
                <a:cs typeface="Gill Sans MT"/>
              </a:rPr>
              <a:t>In some cases, the purpose of inquiry may be to enhance understanding of a specific issue, improve a program or expand knowledge-base in the field of study (Richardson, 1994).</a:t>
            </a:r>
          </a:p>
          <a:p>
            <a:pPr marL="342900" lvl="1" indent="-342900" eaLnBrk="1" hangingPunct="1">
              <a:spcBef>
                <a:spcPts val="0"/>
              </a:spcBef>
              <a:buClr>
                <a:schemeClr val="accent5">
                  <a:lumMod val="75000"/>
                </a:schemeClr>
              </a:buClr>
              <a:buSzPct val="100000"/>
              <a:buFont typeface="Wingdings" charset="2"/>
              <a:buChar char="Ø"/>
              <a:defRPr/>
            </a:pPr>
            <a:endParaRPr lang="en-US" sz="18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1800" dirty="0">
                <a:cs typeface="Gill Sans MT"/>
              </a:rPr>
              <a:t>Within the framework of case study research, transferability is more important than generalizability</a:t>
            </a:r>
            <a:r>
              <a:rPr lang="en-US" sz="1800" dirty="0" smtClean="0">
                <a:cs typeface="Gill Sans MT"/>
              </a:rPr>
              <a:t>.</a:t>
            </a:r>
            <a:endParaRPr lang="en-US" sz="1800" dirty="0">
              <a:cs typeface="Gill Sans MT"/>
            </a:endParaRPr>
          </a:p>
        </p:txBody>
      </p:sp>
    </p:spTree>
    <p:extLst>
      <p:ext uri="{BB962C8B-B14F-4D97-AF65-F5344CB8AC3E}">
        <p14:creationId xmlns:p14="http://schemas.microsoft.com/office/powerpoint/2010/main" val="876620810"/>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defRPr/>
            </a:pPr>
            <a:r>
              <a:rPr lang="en-US" b="1" dirty="0" smtClean="0">
                <a:solidFill>
                  <a:srgbClr val="666699"/>
                </a:solidFill>
                <a:latin typeface="Gill Sans MT"/>
                <a:cs typeface="Gill Sans MT"/>
              </a:rPr>
              <a:t>OBSERV</a:t>
            </a:r>
            <a:r>
              <a:rPr lang="en-US" b="1" dirty="0" smtClean="0">
                <a:solidFill>
                  <a:srgbClr val="FF0000"/>
                </a:solidFill>
                <a:latin typeface="Gill Sans MT"/>
                <a:cs typeface="Gill Sans MT"/>
              </a:rPr>
              <a:t>ATIONS</a:t>
            </a:r>
            <a:endParaRPr lang="en-US" b="1" dirty="0">
              <a:solidFill>
                <a:srgbClr val="FF0000"/>
              </a:solidFill>
              <a:latin typeface="Gill Sans MT"/>
              <a:cs typeface="Gill Sans MT"/>
            </a:endParaRPr>
          </a:p>
        </p:txBody>
      </p:sp>
      <p:sp>
        <p:nvSpPr>
          <p:cNvPr id="57347" name="Content Placeholder 2"/>
          <p:cNvSpPr>
            <a:spLocks noGrp="1"/>
          </p:cNvSpPr>
          <p:nvPr>
            <p:ph sz="half" idx="1"/>
          </p:nvPr>
        </p:nvSpPr>
        <p:spPr>
          <a:xfrm>
            <a:off x="457200" y="1676400"/>
            <a:ext cx="4038600" cy="4945062"/>
          </a:xfrm>
        </p:spPr>
        <p:txBody>
          <a:bodyPr anchor="ctr"/>
          <a:lstStyle/>
          <a:p>
            <a:pPr>
              <a:buClr>
                <a:schemeClr val="accent5">
                  <a:lumMod val="75000"/>
                </a:schemeClr>
              </a:buClr>
              <a:buSzPct val="100000"/>
              <a:buFont typeface="Wingdings" charset="2"/>
              <a:buChar char="Ø"/>
              <a:defRPr/>
            </a:pPr>
            <a:r>
              <a:rPr lang="en-US" sz="2300" dirty="0" smtClean="0">
                <a:latin typeface="Gill Sans MT"/>
                <a:cs typeface="Gill Sans MT"/>
              </a:rPr>
              <a:t>Candidates</a:t>
            </a:r>
          </a:p>
          <a:p>
            <a:pPr>
              <a:buClr>
                <a:schemeClr val="accent5">
                  <a:lumMod val="75000"/>
                </a:schemeClr>
              </a:buClr>
              <a:buSzPct val="100000"/>
              <a:buFont typeface="Wingdings" charset="2"/>
              <a:buChar char="Ø"/>
              <a:defRPr/>
            </a:pPr>
            <a:endParaRPr lang="en-US" sz="2300" dirty="0">
              <a:latin typeface="Gill Sans MT"/>
              <a:cs typeface="Gill Sans MT"/>
            </a:endParaRPr>
          </a:p>
          <a:p>
            <a:pPr>
              <a:buClr>
                <a:schemeClr val="accent5">
                  <a:lumMod val="75000"/>
                </a:schemeClr>
              </a:buClr>
              <a:buSzPct val="100000"/>
              <a:buFont typeface="Wingdings" charset="2"/>
              <a:buChar char="Ø"/>
              <a:defRPr/>
            </a:pPr>
            <a:r>
              <a:rPr lang="en-US" sz="2300" dirty="0">
                <a:latin typeface="Gill Sans MT"/>
                <a:cs typeface="Gill Sans MT"/>
              </a:rPr>
              <a:t>The concept of infusing diversity is both developmental and experiential</a:t>
            </a:r>
            <a:r>
              <a:rPr lang="en-US" sz="2300" dirty="0" smtClean="0">
                <a:latin typeface="Gill Sans MT"/>
                <a:cs typeface="Gill Sans MT"/>
              </a:rPr>
              <a:t>.</a:t>
            </a:r>
          </a:p>
          <a:p>
            <a:pPr>
              <a:buClr>
                <a:schemeClr val="accent5">
                  <a:lumMod val="75000"/>
                </a:schemeClr>
              </a:buClr>
              <a:buSzPct val="100000"/>
              <a:buFont typeface="Wingdings" charset="2"/>
              <a:buChar char="Ø"/>
              <a:defRPr/>
            </a:pPr>
            <a:endParaRPr lang="en-US" sz="2300" dirty="0">
              <a:latin typeface="Gill Sans MT"/>
              <a:cs typeface="Gill Sans MT"/>
            </a:endParaRPr>
          </a:p>
          <a:p>
            <a:pPr>
              <a:buClr>
                <a:schemeClr val="accent5">
                  <a:lumMod val="75000"/>
                </a:schemeClr>
              </a:buClr>
              <a:buSzPct val="100000"/>
              <a:buFont typeface="Wingdings" charset="2"/>
              <a:buChar char="Ø"/>
              <a:defRPr/>
            </a:pPr>
            <a:r>
              <a:rPr lang="en-US" sz="2300" dirty="0">
                <a:latin typeface="Gill Sans MT"/>
                <a:cs typeface="Gill Sans MT"/>
              </a:rPr>
              <a:t>Modeling of successful integration of CRP and CRT</a:t>
            </a:r>
            <a:r>
              <a:rPr lang="en-US" sz="2300" dirty="0" smtClean="0">
                <a:latin typeface="Gill Sans MT"/>
                <a:cs typeface="Gill Sans MT"/>
              </a:rPr>
              <a:t>.</a:t>
            </a:r>
          </a:p>
          <a:p>
            <a:pPr>
              <a:buClr>
                <a:schemeClr val="accent5">
                  <a:lumMod val="75000"/>
                </a:schemeClr>
              </a:buClr>
              <a:buSzPct val="100000"/>
              <a:buFont typeface="Wingdings" charset="2"/>
              <a:buChar char="Ø"/>
              <a:defRPr/>
            </a:pPr>
            <a:endParaRPr lang="en-US" sz="2300" dirty="0">
              <a:latin typeface="Gill Sans MT"/>
              <a:cs typeface="Gill Sans MT"/>
            </a:endParaRPr>
          </a:p>
          <a:p>
            <a:pPr>
              <a:buClr>
                <a:schemeClr val="accent5">
                  <a:lumMod val="75000"/>
                </a:schemeClr>
              </a:buClr>
              <a:buSzPct val="100000"/>
              <a:buFont typeface="Wingdings" charset="2"/>
              <a:buChar char="Ø"/>
              <a:defRPr/>
            </a:pPr>
            <a:r>
              <a:rPr lang="en-US" sz="2300" dirty="0">
                <a:latin typeface="Gill Sans MT"/>
                <a:cs typeface="Gill Sans MT"/>
              </a:rPr>
              <a:t>Cross-cultural experiences outside of own ethnic group.</a:t>
            </a:r>
          </a:p>
        </p:txBody>
      </p:sp>
      <p:sp>
        <p:nvSpPr>
          <p:cNvPr id="57348" name="Content Placeholder 3"/>
          <p:cNvSpPr>
            <a:spLocks noGrp="1"/>
          </p:cNvSpPr>
          <p:nvPr>
            <p:ph sz="half" idx="2"/>
          </p:nvPr>
        </p:nvSpPr>
        <p:spPr>
          <a:xfrm>
            <a:off x="4648200" y="1773238"/>
            <a:ext cx="4038600" cy="4624387"/>
          </a:xfrm>
        </p:spPr>
        <p:txBody>
          <a:bodyPr anchor="ctr"/>
          <a:lstStyle/>
          <a:p>
            <a:pPr>
              <a:buClr>
                <a:schemeClr val="accent5">
                  <a:lumMod val="75000"/>
                </a:schemeClr>
              </a:buClr>
              <a:buSzPct val="100000"/>
              <a:buFont typeface="Wingdings" charset="2"/>
              <a:buChar char="Ø"/>
              <a:defRPr/>
            </a:pPr>
            <a:r>
              <a:rPr lang="en-US" sz="2400" dirty="0" smtClean="0">
                <a:latin typeface="Gill Sans MT"/>
                <a:cs typeface="Gill Sans MT"/>
              </a:rPr>
              <a:t>TEPs</a:t>
            </a:r>
          </a:p>
          <a:p>
            <a:pPr>
              <a:buClr>
                <a:schemeClr val="accent5">
                  <a:lumMod val="75000"/>
                </a:schemeClr>
              </a:buClr>
              <a:buSzPct val="100000"/>
              <a:buFont typeface="Wingdings" charset="2"/>
              <a:buChar char="Ø"/>
              <a:defRPr/>
            </a:pPr>
            <a:endParaRPr lang="en-US" sz="2400" dirty="0">
              <a:latin typeface="Gill Sans MT"/>
              <a:cs typeface="Gill Sans MT"/>
            </a:endParaRPr>
          </a:p>
          <a:p>
            <a:pPr>
              <a:buClr>
                <a:schemeClr val="accent5">
                  <a:lumMod val="75000"/>
                </a:schemeClr>
              </a:buClr>
              <a:buSzPct val="100000"/>
              <a:buFont typeface="Wingdings" charset="2"/>
              <a:buChar char="Ø"/>
              <a:defRPr/>
            </a:pPr>
            <a:r>
              <a:rPr lang="en-US" sz="2400" dirty="0">
                <a:latin typeface="Gill Sans MT"/>
                <a:cs typeface="Gill Sans MT"/>
              </a:rPr>
              <a:t>Diversity must be infused across TEPs in a meaningful and substantive way(Alvarez-McHatton et al.,2011)</a:t>
            </a:r>
            <a:r>
              <a:rPr lang="en-US" sz="2400" dirty="0" smtClean="0">
                <a:latin typeface="Gill Sans MT"/>
                <a:cs typeface="Gill Sans MT"/>
              </a:rPr>
              <a:t>.</a:t>
            </a:r>
          </a:p>
          <a:p>
            <a:pPr>
              <a:buClr>
                <a:schemeClr val="accent5">
                  <a:lumMod val="75000"/>
                </a:schemeClr>
              </a:buClr>
              <a:buSzPct val="100000"/>
              <a:buFont typeface="Wingdings" charset="2"/>
              <a:buChar char="Ø"/>
              <a:defRPr/>
            </a:pPr>
            <a:endParaRPr lang="en-US" sz="2400" dirty="0">
              <a:latin typeface="Gill Sans MT"/>
              <a:cs typeface="Gill Sans MT"/>
            </a:endParaRPr>
          </a:p>
          <a:p>
            <a:pPr>
              <a:buClr>
                <a:schemeClr val="accent5">
                  <a:lumMod val="75000"/>
                </a:schemeClr>
              </a:buClr>
              <a:buSzPct val="100000"/>
              <a:buFont typeface="Wingdings" charset="2"/>
              <a:buChar char="Ø"/>
              <a:defRPr/>
            </a:pPr>
            <a:r>
              <a:rPr lang="en-US" sz="2400" dirty="0">
                <a:latin typeface="Gill Sans MT"/>
                <a:cs typeface="Gill Sans MT"/>
              </a:rPr>
              <a:t>Culturally responsive practices must become an integral part of TEPs.</a:t>
            </a:r>
          </a:p>
        </p:txBody>
      </p:sp>
    </p:spTree>
    <p:extLst>
      <p:ext uri="{BB962C8B-B14F-4D97-AF65-F5344CB8AC3E}">
        <p14:creationId xmlns:p14="http://schemas.microsoft.com/office/powerpoint/2010/main" val="376078138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ill Sans MT"/>
                <a:cs typeface="Gill Sans MT"/>
              </a:rPr>
              <a:t>TEACHER </a:t>
            </a:r>
            <a:r>
              <a:rPr lang="en-US" b="1" dirty="0" smtClean="0">
                <a:solidFill>
                  <a:srgbClr val="FF0000"/>
                </a:solidFill>
                <a:latin typeface="Gill Sans MT"/>
                <a:cs typeface="Gill Sans MT"/>
              </a:rPr>
              <a:t>PREPARATION</a:t>
            </a:r>
            <a:endParaRPr lang="en-US" b="1" dirty="0">
              <a:solidFill>
                <a:srgbClr val="FF0000"/>
              </a:solidFill>
              <a:latin typeface="Gill Sans MT"/>
              <a:cs typeface="Gill Sans MT"/>
            </a:endParaRPr>
          </a:p>
        </p:txBody>
      </p:sp>
      <p:sp>
        <p:nvSpPr>
          <p:cNvPr id="3" name="Content Placeholder 2"/>
          <p:cNvSpPr>
            <a:spLocks noGrp="1"/>
          </p:cNvSpPr>
          <p:nvPr>
            <p:ph sz="quarter" idx="1"/>
          </p:nvPr>
        </p:nvSpPr>
        <p:spPr>
          <a:xfrm>
            <a:off x="457200" y="1600200"/>
            <a:ext cx="8401050" cy="4832131"/>
          </a:xfrm>
        </p:spPr>
        <p:txBody>
          <a:bodyPr anchor="ctr">
            <a:normAutofit/>
          </a:bodyPr>
          <a:lstStyle/>
          <a:p>
            <a:pPr>
              <a:spcBef>
                <a:spcPts val="0"/>
              </a:spcBef>
              <a:buClr>
                <a:schemeClr val="accent5">
                  <a:lumMod val="75000"/>
                </a:schemeClr>
              </a:buClr>
              <a:buSzPct val="100000"/>
              <a:buFont typeface="Wingdings" charset="2"/>
              <a:buChar char="Ø"/>
            </a:pPr>
            <a:r>
              <a:rPr lang="en-US" sz="2600" dirty="0" smtClean="0">
                <a:latin typeface="Gill Sans MT"/>
                <a:cs typeface="Gill Sans MT"/>
              </a:rPr>
              <a:t>Teachers:  White, Female &amp; Monolingual (83.5% White, 6.9% Hispanic, 6.7% African American)</a:t>
            </a:r>
          </a:p>
          <a:p>
            <a:pPr>
              <a:spcBef>
                <a:spcPts val="0"/>
              </a:spcBef>
              <a:buClr>
                <a:schemeClr val="accent5">
                  <a:lumMod val="75000"/>
                </a:schemeClr>
              </a:buClr>
              <a:buSzPct val="100000"/>
              <a:buFont typeface="Wingdings" charset="2"/>
              <a:buChar char="Ø"/>
            </a:pPr>
            <a:endParaRPr lang="en-US" sz="2600" dirty="0" smtClean="0">
              <a:latin typeface="Gill Sans MT"/>
              <a:cs typeface="Gill Sans MT"/>
            </a:endParaRPr>
          </a:p>
          <a:p>
            <a:pPr>
              <a:spcBef>
                <a:spcPts val="0"/>
              </a:spcBef>
              <a:buClr>
                <a:schemeClr val="accent5">
                  <a:lumMod val="75000"/>
                </a:schemeClr>
              </a:buClr>
              <a:buSzPct val="100000"/>
              <a:buFont typeface="Wingdings" charset="2"/>
              <a:buChar char="Ø"/>
            </a:pPr>
            <a:r>
              <a:rPr lang="en-US" sz="2600" dirty="0" smtClean="0">
                <a:latin typeface="Gill Sans MT"/>
                <a:cs typeface="Gill Sans MT"/>
              </a:rPr>
              <a:t>Limited English proficiency</a:t>
            </a:r>
          </a:p>
          <a:p>
            <a:pPr>
              <a:spcBef>
                <a:spcPts val="0"/>
              </a:spcBef>
              <a:buClr>
                <a:schemeClr val="accent5">
                  <a:lumMod val="75000"/>
                </a:schemeClr>
              </a:buClr>
              <a:buSzPct val="100000"/>
              <a:buFont typeface="Wingdings" charset="2"/>
              <a:buChar char="Ø"/>
            </a:pPr>
            <a:endParaRPr lang="en-US" sz="2600" dirty="0" smtClean="0">
              <a:latin typeface="Gill Sans MT"/>
              <a:cs typeface="Gill Sans MT"/>
            </a:endParaRPr>
          </a:p>
          <a:p>
            <a:pPr>
              <a:spcBef>
                <a:spcPts val="0"/>
              </a:spcBef>
              <a:buClr>
                <a:schemeClr val="accent5">
                  <a:lumMod val="75000"/>
                </a:schemeClr>
              </a:buClr>
              <a:buSzPct val="100000"/>
              <a:buFont typeface="Wingdings" charset="2"/>
              <a:buChar char="Ø"/>
            </a:pPr>
            <a:r>
              <a:rPr lang="en-US" sz="2600" dirty="0" smtClean="0">
                <a:latin typeface="Gill Sans MT"/>
                <a:cs typeface="Gill Sans MT"/>
              </a:rPr>
              <a:t>Second language acquisition</a:t>
            </a:r>
          </a:p>
          <a:p>
            <a:pPr>
              <a:spcBef>
                <a:spcPts val="0"/>
              </a:spcBef>
              <a:buClr>
                <a:schemeClr val="accent5">
                  <a:lumMod val="75000"/>
                </a:schemeClr>
              </a:buClr>
              <a:buSzPct val="100000"/>
              <a:buFont typeface="Wingdings" charset="2"/>
              <a:buChar char="Ø"/>
            </a:pPr>
            <a:endParaRPr lang="en-US" sz="2600" dirty="0" smtClean="0">
              <a:latin typeface="Gill Sans MT"/>
              <a:cs typeface="Gill Sans MT"/>
            </a:endParaRPr>
          </a:p>
          <a:p>
            <a:pPr>
              <a:spcBef>
                <a:spcPts val="0"/>
              </a:spcBef>
              <a:buClr>
                <a:schemeClr val="accent5">
                  <a:lumMod val="75000"/>
                </a:schemeClr>
              </a:buClr>
              <a:buSzPct val="100000"/>
              <a:buFont typeface="Wingdings" charset="2"/>
              <a:buChar char="Ø"/>
            </a:pPr>
            <a:r>
              <a:rPr lang="en-US" sz="2600" dirty="0" smtClean="0">
                <a:latin typeface="Gill Sans MT"/>
                <a:cs typeface="Gill Sans MT"/>
              </a:rPr>
              <a:t>Cultural differences</a:t>
            </a:r>
          </a:p>
          <a:p>
            <a:pPr>
              <a:buClr>
                <a:schemeClr val="accent5">
                  <a:lumMod val="75000"/>
                </a:schemeClr>
              </a:buClr>
              <a:buFont typeface="Wingdings" charset="2"/>
              <a:buChar char="Ø"/>
            </a:pPr>
            <a:endParaRPr lang="en-US" sz="2600" dirty="0">
              <a:latin typeface="Gill Sans MT"/>
              <a:cs typeface="Gill Sans MT"/>
            </a:endParaRPr>
          </a:p>
          <a:p>
            <a:pPr marL="0" indent="0" algn="r">
              <a:buClr>
                <a:schemeClr val="accent5">
                  <a:lumMod val="75000"/>
                </a:schemeClr>
              </a:buClr>
              <a:buNone/>
            </a:pPr>
            <a:r>
              <a:rPr lang="en-US" sz="2600" i="1" dirty="0" smtClean="0">
                <a:latin typeface="Gill Sans MT"/>
                <a:cs typeface="Gill Sans MT"/>
              </a:rPr>
              <a:t>Ortiz, 2011</a:t>
            </a:r>
            <a:endParaRPr lang="en-US" sz="2600" i="1" dirty="0">
              <a:latin typeface="Gill Sans MT"/>
              <a:cs typeface="Gill Sans MT"/>
            </a:endParaRPr>
          </a:p>
        </p:txBody>
      </p:sp>
    </p:spTree>
    <p:extLst>
      <p:ext uri="{BB962C8B-B14F-4D97-AF65-F5344CB8AC3E}">
        <p14:creationId xmlns:p14="http://schemas.microsoft.com/office/powerpoint/2010/main" val="913807208"/>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ctr"/>
          <a:lstStyle/>
          <a:p>
            <a:pPr>
              <a:defRPr/>
            </a:pPr>
            <a:r>
              <a:rPr lang="en-US" b="1" dirty="0" smtClean="0">
                <a:solidFill>
                  <a:srgbClr val="666699"/>
                </a:solidFill>
                <a:latin typeface="Gill Sans MT"/>
                <a:cs typeface="Gill Sans MT"/>
              </a:rPr>
              <a:t>TOO LATE!  </a:t>
            </a:r>
            <a:r>
              <a:rPr lang="en-US" b="1" dirty="0" smtClean="0">
                <a:solidFill>
                  <a:srgbClr val="FF0000"/>
                </a:solidFill>
                <a:latin typeface="Gill Sans MT"/>
                <a:cs typeface="Gill Sans MT"/>
              </a:rPr>
              <a:t>IMPLICATIONS</a:t>
            </a:r>
            <a:endParaRPr lang="en-US" b="1" dirty="0">
              <a:solidFill>
                <a:srgbClr val="FF0000"/>
              </a:solidFill>
              <a:latin typeface="Gill Sans MT"/>
              <a:cs typeface="Gill Sans MT"/>
            </a:endParaRPr>
          </a:p>
        </p:txBody>
      </p:sp>
      <p:sp>
        <p:nvSpPr>
          <p:cNvPr id="2" name="Content Placeholder 1"/>
          <p:cNvSpPr>
            <a:spLocks noGrp="1"/>
          </p:cNvSpPr>
          <p:nvPr>
            <p:ph idx="1"/>
          </p:nvPr>
        </p:nvSpPr>
        <p:spPr>
          <a:xfrm>
            <a:off x="457200" y="1600200"/>
            <a:ext cx="8229600" cy="5181600"/>
          </a:xfrm>
        </p:spPr>
        <p:txBody>
          <a:bodyPr/>
          <a:lstStyle/>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Multiple opportunities to design and deliver CRT are needed since most </a:t>
            </a:r>
            <a:r>
              <a:rPr lang="en-US" sz="2200" dirty="0" err="1">
                <a:cs typeface="Gill Sans MT"/>
              </a:rPr>
              <a:t>preservice</a:t>
            </a:r>
            <a:r>
              <a:rPr lang="en-US" sz="2200" dirty="0">
                <a:cs typeface="Gill Sans MT"/>
              </a:rPr>
              <a:t> teacher candidates have not had this experience in their K-12 schooling (Jackson, 2009).</a:t>
            </a:r>
          </a:p>
          <a:p>
            <a:pPr marL="342900" lvl="1" indent="-3429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Teacher education programs must reposition “culture” at the center of all teacher preparation.</a:t>
            </a:r>
          </a:p>
          <a:p>
            <a:pPr marL="342900" lvl="1" indent="-3429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This means moving away from fragmented superficial treatment of diversity or the “little dab will do you” mentality. </a:t>
            </a:r>
          </a:p>
          <a:p>
            <a:pPr marL="342900" lvl="1" indent="-3429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Restructuring programs, curriculum </a:t>
            </a:r>
            <a:r>
              <a:rPr lang="en-US" sz="2200" dirty="0" err="1">
                <a:cs typeface="Gill Sans MT"/>
              </a:rPr>
              <a:t>revisioning</a:t>
            </a:r>
            <a:r>
              <a:rPr lang="en-US" sz="2200" dirty="0">
                <a:cs typeface="Gill Sans MT"/>
              </a:rPr>
              <a:t> and integrating culturally responsive principles to frame and guide the implementation of CRT throughout teacher education curriculum across all programs inclusive of diverse field-based experiences and internships is recommended</a:t>
            </a:r>
            <a:r>
              <a:rPr lang="en-US" sz="2200" dirty="0" smtClean="0">
                <a:cs typeface="Gill Sans MT"/>
              </a:rPr>
              <a:t>.</a:t>
            </a:r>
            <a:endParaRPr lang="en-US" sz="2200" dirty="0">
              <a:cs typeface="Gill Sans MT"/>
            </a:endParaRPr>
          </a:p>
        </p:txBody>
      </p:sp>
    </p:spTree>
    <p:extLst>
      <p:ext uri="{BB962C8B-B14F-4D97-AF65-F5344CB8AC3E}">
        <p14:creationId xmlns:p14="http://schemas.microsoft.com/office/powerpoint/2010/main" val="3153270599"/>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ctr"/>
          <a:lstStyle/>
          <a:p>
            <a:pPr>
              <a:defRPr/>
            </a:pPr>
            <a:r>
              <a:rPr lang="en-US" sz="3600" b="1" dirty="0" smtClean="0">
                <a:solidFill>
                  <a:srgbClr val="666699"/>
                </a:solidFill>
                <a:latin typeface="Gill Sans MT"/>
                <a:cs typeface="Gill Sans MT"/>
              </a:rPr>
              <a:t>TOO LATE!  </a:t>
            </a:r>
            <a:r>
              <a:rPr lang="en-US" sz="3600" b="1" dirty="0" smtClean="0">
                <a:solidFill>
                  <a:srgbClr val="FF0000"/>
                </a:solidFill>
                <a:latin typeface="Gill Sans MT"/>
                <a:cs typeface="Gill Sans MT"/>
              </a:rPr>
              <a:t>IMPLICATIONS </a:t>
            </a:r>
            <a:r>
              <a:rPr lang="en-US" sz="2000" b="1" dirty="0">
                <a:cs typeface="Gill Sans MT"/>
              </a:rPr>
              <a:t>(continued)</a:t>
            </a:r>
            <a:endParaRPr lang="en-US" sz="2000" b="1" dirty="0">
              <a:solidFill>
                <a:srgbClr val="FF0000"/>
              </a:solidFill>
              <a:latin typeface="Gill Sans MT"/>
              <a:cs typeface="Gill Sans MT"/>
            </a:endParaRPr>
          </a:p>
        </p:txBody>
      </p:sp>
      <p:sp>
        <p:nvSpPr>
          <p:cNvPr id="2" name="Content Placeholder 1"/>
          <p:cNvSpPr>
            <a:spLocks noGrp="1"/>
          </p:cNvSpPr>
          <p:nvPr>
            <p:ph idx="1"/>
          </p:nvPr>
        </p:nvSpPr>
        <p:spPr>
          <a:xfrm>
            <a:off x="457200" y="1600200"/>
            <a:ext cx="8229600" cy="5029200"/>
          </a:xfrm>
        </p:spPr>
        <p:txBody>
          <a:bodyPr/>
          <a:lstStyle/>
          <a:p>
            <a:pPr marL="342900" lvl="1" indent="-342900" eaLnBrk="1" hangingPunct="1">
              <a:spcBef>
                <a:spcPts val="0"/>
              </a:spcBef>
              <a:spcAft>
                <a:spcPts val="600"/>
              </a:spcAft>
              <a:buClr>
                <a:schemeClr val="accent5">
                  <a:lumMod val="75000"/>
                </a:schemeClr>
              </a:buClr>
              <a:buSzPct val="100000"/>
              <a:buFont typeface="Wingdings" charset="2"/>
              <a:buChar char="Ø"/>
              <a:defRPr/>
            </a:pPr>
            <a:r>
              <a:rPr lang="en-US" sz="1800" dirty="0">
                <a:cs typeface="Gill Sans MT"/>
              </a:rPr>
              <a:t>Continuous collective reflection and discourse among faculty on how to infuse this content across the program in a systematic and developmental manner (e.g., completion of course rubrics across the program to identify how diversity is infused, study groups to determine how diversity content such as Banks’ approaches will be infused throughout the program, and sustained assessment to monitor and revise).</a:t>
            </a:r>
          </a:p>
          <a:p>
            <a:pPr marL="342900" lvl="1" indent="-342900" eaLnBrk="1" hangingPunct="1">
              <a:spcBef>
                <a:spcPts val="0"/>
              </a:spcBef>
              <a:spcAft>
                <a:spcPts val="600"/>
              </a:spcAft>
              <a:buClr>
                <a:schemeClr val="accent5">
                  <a:lumMod val="75000"/>
                </a:schemeClr>
              </a:buClr>
              <a:buSzPct val="100000"/>
              <a:buFont typeface="Wingdings" charset="2"/>
              <a:buChar char="Ø"/>
              <a:defRPr/>
            </a:pPr>
            <a:r>
              <a:rPr lang="en-US" sz="1800" dirty="0" smtClean="0">
                <a:cs typeface="Gill Sans MT"/>
              </a:rPr>
              <a:t>Methods </a:t>
            </a:r>
            <a:r>
              <a:rPr lang="en-US" sz="1800" dirty="0">
                <a:cs typeface="Gill Sans MT"/>
              </a:rPr>
              <a:t>course instructors may want to corroborate on the content of all methods courses, how they will be delivered, the extent to which CRT content will be modeled and assessed, and the extent to which the teacher candidate will demonstrate mastery in the classroom setting.</a:t>
            </a:r>
          </a:p>
          <a:p>
            <a:pPr marL="342900" lvl="1" indent="-342900" eaLnBrk="1" hangingPunct="1">
              <a:spcBef>
                <a:spcPts val="0"/>
              </a:spcBef>
              <a:spcAft>
                <a:spcPts val="600"/>
              </a:spcAft>
              <a:buClr>
                <a:schemeClr val="accent5">
                  <a:lumMod val="75000"/>
                </a:schemeClr>
              </a:buClr>
              <a:buSzPct val="100000"/>
              <a:buFont typeface="Wingdings" charset="2"/>
              <a:buChar char="Ø"/>
              <a:defRPr/>
            </a:pPr>
            <a:r>
              <a:rPr lang="en-US" sz="1800" dirty="0" smtClean="0">
                <a:cs typeface="Gill Sans MT"/>
              </a:rPr>
              <a:t>Field </a:t>
            </a:r>
            <a:r>
              <a:rPr lang="en-US" sz="1800" dirty="0">
                <a:cs typeface="Gill Sans MT"/>
              </a:rPr>
              <a:t>placements and student teaching experiences must be modified to provide support for candidates as they attempt to infuse diversity into their lesson plans and execute these plans more successfully.</a:t>
            </a:r>
          </a:p>
          <a:p>
            <a:pPr marL="342900" lvl="1" indent="-342900" eaLnBrk="1" hangingPunct="1">
              <a:spcBef>
                <a:spcPts val="0"/>
              </a:spcBef>
              <a:spcAft>
                <a:spcPts val="600"/>
              </a:spcAft>
              <a:buClr>
                <a:schemeClr val="accent5">
                  <a:lumMod val="75000"/>
                </a:schemeClr>
              </a:buClr>
              <a:buSzPct val="100000"/>
              <a:buFont typeface="Wingdings" charset="2"/>
              <a:buChar char="Ø"/>
              <a:defRPr/>
            </a:pPr>
            <a:r>
              <a:rPr lang="en-US" sz="1800" dirty="0" smtClean="0">
                <a:cs typeface="Gill Sans MT"/>
              </a:rPr>
              <a:t>Cooperating </a:t>
            </a:r>
            <a:r>
              <a:rPr lang="en-US" sz="1800" dirty="0">
                <a:cs typeface="Gill Sans MT"/>
              </a:rPr>
              <a:t>teachers need to be included in ongoing discussions with clinical and methods course faculty instructors to determine what culturally responsive teaching should look like in the </a:t>
            </a:r>
            <a:r>
              <a:rPr lang="en-US" sz="1800" dirty="0" smtClean="0">
                <a:cs typeface="Gill Sans MT"/>
              </a:rPr>
              <a:t>classroom</a:t>
            </a:r>
            <a:endParaRPr lang="en-US" sz="1800" dirty="0">
              <a:cs typeface="Gill Sans MT"/>
            </a:endParaRPr>
          </a:p>
        </p:txBody>
      </p:sp>
    </p:spTree>
    <p:extLst>
      <p:ext uri="{BB962C8B-B14F-4D97-AF65-F5344CB8AC3E}">
        <p14:creationId xmlns:p14="http://schemas.microsoft.com/office/powerpoint/2010/main" val="1973726552"/>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ctr"/>
          <a:lstStyle/>
          <a:p>
            <a:pPr>
              <a:defRPr/>
            </a:pPr>
            <a:r>
              <a:rPr lang="en-US" sz="3200" b="1" dirty="0">
                <a:solidFill>
                  <a:srgbClr val="666699"/>
                </a:solidFill>
                <a:cs typeface="Gill Sans MT"/>
              </a:rPr>
              <a:t>TOO LATE!  </a:t>
            </a:r>
            <a:r>
              <a:rPr lang="en-US" sz="3200" b="1" dirty="0">
                <a:solidFill>
                  <a:srgbClr val="FF0000"/>
                </a:solidFill>
                <a:cs typeface="Gill Sans MT"/>
              </a:rPr>
              <a:t>IMPLICATIONS </a:t>
            </a:r>
            <a:r>
              <a:rPr lang="en-US" sz="2000" b="1" dirty="0">
                <a:cs typeface="Gill Sans MT"/>
              </a:rPr>
              <a:t>(</a:t>
            </a:r>
            <a:r>
              <a:rPr lang="en-US" sz="2000" b="1" dirty="0" smtClean="0">
                <a:cs typeface="Gill Sans MT"/>
              </a:rPr>
              <a:t>continued 2)</a:t>
            </a:r>
            <a:endParaRPr lang="en-US" sz="2000" b="1" dirty="0">
              <a:solidFill>
                <a:srgbClr val="FF0000"/>
              </a:solidFill>
              <a:latin typeface="Gill Sans MT"/>
              <a:cs typeface="Gill Sans MT"/>
            </a:endParaRPr>
          </a:p>
        </p:txBody>
      </p:sp>
      <p:sp>
        <p:nvSpPr>
          <p:cNvPr id="2" name="Content Placeholder 1"/>
          <p:cNvSpPr>
            <a:spLocks noGrp="1"/>
          </p:cNvSpPr>
          <p:nvPr>
            <p:ph idx="1"/>
          </p:nvPr>
        </p:nvSpPr>
        <p:spPr>
          <a:xfrm>
            <a:off x="457200" y="1600200"/>
            <a:ext cx="8305800" cy="5029200"/>
          </a:xfrm>
        </p:spPr>
        <p:txBody>
          <a:bodyPr/>
          <a:lstStyle/>
          <a:p>
            <a:pPr marL="342900" lvl="1" indent="-342900" eaLnBrk="1" hangingPunct="1">
              <a:spcBef>
                <a:spcPts val="0"/>
              </a:spcBef>
              <a:buClr>
                <a:schemeClr val="accent5">
                  <a:lumMod val="75000"/>
                </a:schemeClr>
              </a:buClr>
              <a:buSzPct val="100000"/>
              <a:buFont typeface="Wingdings" charset="2"/>
              <a:buChar char="Ø"/>
              <a:defRPr/>
            </a:pPr>
            <a:r>
              <a:rPr lang="en-US" sz="2000" dirty="0">
                <a:cs typeface="Gill Sans MT"/>
              </a:rPr>
              <a:t>We hypothesize that this collaboration will increase the likelihood that field-based teachers will exhibit characteristics of culturally responsive teachers (Villegas &amp; Lucas, 2002) and implement CRT in the lesson plan designs and delivery (Irvine &amp; </a:t>
            </a:r>
            <a:r>
              <a:rPr lang="en-US" sz="2000" dirty="0" err="1">
                <a:cs typeface="Gill Sans MT"/>
              </a:rPr>
              <a:t>Armento</a:t>
            </a:r>
            <a:r>
              <a:rPr lang="en-US" sz="2000" dirty="0">
                <a:cs typeface="Gill Sans MT"/>
              </a:rPr>
              <a:t>, 2001).</a:t>
            </a:r>
          </a:p>
          <a:p>
            <a:pPr marL="342900" lvl="1" indent="-342900" eaLnBrk="1" hangingPunct="1">
              <a:spcBef>
                <a:spcPts val="0"/>
              </a:spcBef>
              <a:buClr>
                <a:schemeClr val="accent5">
                  <a:lumMod val="75000"/>
                </a:schemeClr>
              </a:buClr>
              <a:buSzPct val="100000"/>
              <a:buFont typeface="Wingdings" charset="2"/>
              <a:buChar char="Ø"/>
              <a:defRPr/>
            </a:pPr>
            <a:endParaRPr lang="en-US" sz="20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000" dirty="0">
                <a:cs typeface="Gill Sans MT"/>
              </a:rPr>
              <a:t>This study elucidates the importance of documenting the extent to which candidates are able to apply what they learn during coursework completion when they are standing in front of a classroom.</a:t>
            </a:r>
          </a:p>
          <a:p>
            <a:pPr marL="342900" lvl="1" indent="-342900" eaLnBrk="1" hangingPunct="1">
              <a:spcBef>
                <a:spcPts val="0"/>
              </a:spcBef>
              <a:buClr>
                <a:schemeClr val="accent5">
                  <a:lumMod val="75000"/>
                </a:schemeClr>
              </a:buClr>
              <a:buSzPct val="100000"/>
              <a:buFont typeface="Wingdings" charset="2"/>
              <a:buChar char="Ø"/>
              <a:defRPr/>
            </a:pPr>
            <a:endParaRPr lang="en-US" sz="20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000" dirty="0">
                <a:cs typeface="Gill Sans MT"/>
              </a:rPr>
              <a:t>We as teacher educators teach our classes and assume that students will be able to translate theory into practice during field-based internships, student teaching, and even move into their novice years as teachers.</a:t>
            </a:r>
          </a:p>
          <a:p>
            <a:pPr marL="342900" lvl="1" indent="-342900" eaLnBrk="1" hangingPunct="1">
              <a:spcBef>
                <a:spcPts val="0"/>
              </a:spcBef>
              <a:buClr>
                <a:schemeClr val="accent5">
                  <a:lumMod val="75000"/>
                </a:schemeClr>
              </a:buClr>
              <a:buSzPct val="100000"/>
              <a:buFont typeface="Wingdings" charset="2"/>
              <a:buChar char="Ø"/>
              <a:defRPr/>
            </a:pPr>
            <a:endParaRPr lang="en-US" sz="20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000" dirty="0">
                <a:cs typeface="Gill Sans MT"/>
              </a:rPr>
              <a:t>I was able to assess my practice and identify what needed to happen at the course and program level to bolster candidates’ understanding and application of instruction</a:t>
            </a:r>
            <a:r>
              <a:rPr lang="en-US" sz="2000" dirty="0" smtClean="0">
                <a:cs typeface="Gill Sans MT"/>
              </a:rPr>
              <a:t>.</a:t>
            </a:r>
            <a:endParaRPr lang="en-US" sz="2000" dirty="0">
              <a:cs typeface="Gill Sans MT"/>
            </a:endParaRPr>
          </a:p>
        </p:txBody>
      </p:sp>
    </p:spTree>
    <p:extLst>
      <p:ext uri="{BB962C8B-B14F-4D97-AF65-F5344CB8AC3E}">
        <p14:creationId xmlns:p14="http://schemas.microsoft.com/office/powerpoint/2010/main" val="3251472392"/>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ctr"/>
          <a:lstStyle/>
          <a:p>
            <a:pPr>
              <a:defRPr/>
            </a:pPr>
            <a:r>
              <a:rPr lang="en-US" b="1" dirty="0" smtClean="0">
                <a:solidFill>
                  <a:srgbClr val="666699"/>
                </a:solidFill>
                <a:latin typeface="Gill Sans MT"/>
                <a:cs typeface="Gill Sans MT"/>
              </a:rPr>
              <a:t>SUMM</a:t>
            </a:r>
            <a:r>
              <a:rPr lang="en-US" b="1" dirty="0" smtClean="0">
                <a:solidFill>
                  <a:srgbClr val="FF0000"/>
                </a:solidFill>
                <a:latin typeface="Gill Sans MT"/>
                <a:cs typeface="Gill Sans MT"/>
              </a:rPr>
              <a:t>ARY</a:t>
            </a:r>
            <a:endParaRPr lang="en-US" b="1" dirty="0">
              <a:solidFill>
                <a:srgbClr val="FF0000"/>
              </a:solidFill>
              <a:latin typeface="Gill Sans MT"/>
              <a:cs typeface="Gill Sans MT"/>
            </a:endParaRPr>
          </a:p>
        </p:txBody>
      </p:sp>
      <p:sp>
        <p:nvSpPr>
          <p:cNvPr id="2" name="Content Placeholder 1"/>
          <p:cNvSpPr>
            <a:spLocks noGrp="1"/>
          </p:cNvSpPr>
          <p:nvPr>
            <p:ph idx="1"/>
          </p:nvPr>
        </p:nvSpPr>
        <p:spPr/>
        <p:txBody>
          <a:bodyPr/>
          <a:lstStyle/>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Focal to this methods course was bridging home and school cultures through the integration of multicultural content in curriculum, lesson plan development, and instructional delivery.</a:t>
            </a:r>
          </a:p>
          <a:p>
            <a:pPr marL="342900" lvl="1" indent="-3429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Participants demonstrated minimal skills in preparing lesson plans that successfully infused CRT , even though they were effectively designed.</a:t>
            </a:r>
          </a:p>
          <a:p>
            <a:pPr marL="342900" lvl="1" indent="-3429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None of the participants’ lesson plans infused diversity at the higher levels of transformation or social action.</a:t>
            </a:r>
          </a:p>
          <a:p>
            <a:pPr marL="342900" lvl="1" indent="-342900" eaLnBrk="1" hangingPunct="1">
              <a:spcBef>
                <a:spcPts val="0"/>
              </a:spcBef>
              <a:buClr>
                <a:schemeClr val="accent5">
                  <a:lumMod val="75000"/>
                </a:schemeClr>
              </a:buClr>
              <a:buSzPct val="100000"/>
              <a:buFont typeface="Wingdings" charset="2"/>
              <a:buChar char="Ø"/>
              <a:defRPr/>
            </a:pPr>
            <a:endParaRPr lang="en-US" sz="22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200" dirty="0">
                <a:cs typeface="Gill Sans MT"/>
              </a:rPr>
              <a:t>Less than a third infused diversity during field-based and student teaching observations</a:t>
            </a:r>
            <a:r>
              <a:rPr lang="en-US" sz="2200" dirty="0" smtClean="0">
                <a:cs typeface="Gill Sans MT"/>
              </a:rPr>
              <a:t>.</a:t>
            </a:r>
            <a:endParaRPr lang="en-US" sz="2200" dirty="0">
              <a:cs typeface="Gill Sans MT"/>
            </a:endParaRPr>
          </a:p>
        </p:txBody>
      </p:sp>
    </p:spTree>
    <p:extLst>
      <p:ext uri="{BB962C8B-B14F-4D97-AF65-F5344CB8AC3E}">
        <p14:creationId xmlns:p14="http://schemas.microsoft.com/office/powerpoint/2010/main" val="1364566170"/>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chor="ctr"/>
          <a:lstStyle/>
          <a:p>
            <a:pPr>
              <a:defRPr/>
            </a:pPr>
            <a:r>
              <a:rPr lang="en-US" b="1" dirty="0" smtClean="0">
                <a:solidFill>
                  <a:srgbClr val="666699"/>
                </a:solidFill>
                <a:latin typeface="Gill Sans MT"/>
                <a:cs typeface="Gill Sans MT"/>
              </a:rPr>
              <a:t>SUMM</a:t>
            </a:r>
            <a:r>
              <a:rPr lang="en-US" b="1" dirty="0" smtClean="0">
                <a:solidFill>
                  <a:srgbClr val="FF0000"/>
                </a:solidFill>
                <a:latin typeface="Gill Sans MT"/>
                <a:cs typeface="Gill Sans MT"/>
              </a:rPr>
              <a:t>ARY </a:t>
            </a:r>
            <a:r>
              <a:rPr lang="en-US" sz="2000" b="1" dirty="0" smtClean="0">
                <a:latin typeface="Gill Sans MT"/>
                <a:cs typeface="Gill Sans MT"/>
              </a:rPr>
              <a:t>(continued)</a:t>
            </a:r>
            <a:endParaRPr lang="en-US" b="1" dirty="0">
              <a:latin typeface="Gill Sans MT"/>
              <a:cs typeface="Gill Sans MT"/>
            </a:endParaRPr>
          </a:p>
        </p:txBody>
      </p:sp>
      <p:sp>
        <p:nvSpPr>
          <p:cNvPr id="2" name="Content Placeholder 1"/>
          <p:cNvSpPr>
            <a:spLocks noGrp="1"/>
          </p:cNvSpPr>
          <p:nvPr>
            <p:ph idx="1"/>
          </p:nvPr>
        </p:nvSpPr>
        <p:spPr/>
        <p:txBody>
          <a:bodyPr/>
          <a:lstStyle/>
          <a:p>
            <a:pPr marL="342900" lvl="1" indent="-342900" eaLnBrk="1" hangingPunct="1">
              <a:spcBef>
                <a:spcPts val="0"/>
              </a:spcBef>
              <a:buClr>
                <a:schemeClr val="accent5">
                  <a:lumMod val="75000"/>
                </a:schemeClr>
              </a:buClr>
              <a:buSzPct val="100000"/>
              <a:buFont typeface="Wingdings" charset="2"/>
              <a:buChar char="Ø"/>
              <a:defRPr/>
            </a:pPr>
            <a:r>
              <a:rPr lang="en-US" sz="2000" dirty="0">
                <a:cs typeface="Gill Sans MT"/>
              </a:rPr>
              <a:t>On-going examination of the challenges teacher candidates face in teaching CLD learners in high need urban schools has led to the emergence of a goal-oriented definition of multicultural education within a special education context.</a:t>
            </a:r>
          </a:p>
          <a:p>
            <a:pPr marL="342900" lvl="1" indent="-342900" eaLnBrk="1" hangingPunct="1">
              <a:spcBef>
                <a:spcPts val="0"/>
              </a:spcBef>
              <a:buClr>
                <a:schemeClr val="accent5">
                  <a:lumMod val="75000"/>
                </a:schemeClr>
              </a:buClr>
              <a:buSzPct val="100000"/>
              <a:buFont typeface="Wingdings" charset="2"/>
              <a:buChar char="Ø"/>
              <a:defRPr/>
            </a:pPr>
            <a:endParaRPr lang="en-US" sz="2000" dirty="0">
              <a:cs typeface="Gill Sans MT"/>
            </a:endParaRPr>
          </a:p>
          <a:p>
            <a:pPr marL="342900" lvl="1" indent="-342900" eaLnBrk="1" hangingPunct="1">
              <a:spcBef>
                <a:spcPts val="0"/>
              </a:spcBef>
              <a:buClr>
                <a:schemeClr val="accent5">
                  <a:lumMod val="75000"/>
                </a:schemeClr>
              </a:buClr>
              <a:buSzPct val="100000"/>
              <a:buFont typeface="Wingdings" charset="2"/>
              <a:buChar char="Ø"/>
              <a:defRPr/>
            </a:pPr>
            <a:r>
              <a:rPr lang="en-US" sz="2000" dirty="0">
                <a:cs typeface="Gill Sans MT"/>
              </a:rPr>
              <a:t>Seven goals developed by </a:t>
            </a:r>
            <a:r>
              <a:rPr lang="en-US" sz="2000" dirty="0" err="1">
                <a:cs typeface="Gill Sans MT"/>
              </a:rPr>
              <a:t>Sleeter</a:t>
            </a:r>
            <a:r>
              <a:rPr lang="en-US" sz="2000" dirty="0">
                <a:cs typeface="Gill Sans MT"/>
              </a:rPr>
              <a:t> and </a:t>
            </a:r>
            <a:r>
              <a:rPr lang="en-US" sz="2000" dirty="0" err="1">
                <a:cs typeface="Gill Sans MT"/>
              </a:rPr>
              <a:t>Owuor</a:t>
            </a:r>
            <a:r>
              <a:rPr lang="en-US" sz="2000" dirty="0">
                <a:cs typeface="Gill Sans MT"/>
              </a:rPr>
              <a:t> (2011) include:  </a:t>
            </a:r>
          </a:p>
          <a:p>
            <a:pPr marL="742950" lvl="2" indent="-342900" eaLnBrk="1" hangingPunct="1">
              <a:spcBef>
                <a:spcPts val="0"/>
              </a:spcBef>
              <a:buClr>
                <a:schemeClr val="accent2"/>
              </a:buClr>
              <a:buSzPct val="100000"/>
              <a:buFont typeface="Wingdings" charset="2"/>
              <a:buChar char="v"/>
              <a:defRPr/>
            </a:pPr>
            <a:r>
              <a:rPr lang="en-US" dirty="0">
                <a:cs typeface="Gill Sans MT"/>
              </a:rPr>
              <a:t>Preparing teachers to form relationships with students from backgrounds different from their own backgrounds</a:t>
            </a:r>
          </a:p>
          <a:p>
            <a:pPr marL="742950" lvl="2" indent="-342900" eaLnBrk="1" hangingPunct="1">
              <a:spcBef>
                <a:spcPts val="0"/>
              </a:spcBef>
              <a:buClr>
                <a:schemeClr val="accent2"/>
              </a:buClr>
              <a:buSzPct val="100000"/>
              <a:buFont typeface="Wingdings" charset="2"/>
              <a:buChar char="v"/>
              <a:defRPr/>
            </a:pPr>
            <a:r>
              <a:rPr lang="en-US" dirty="0">
                <a:cs typeface="Gill Sans MT"/>
              </a:rPr>
              <a:t>To bridge home and school cultures</a:t>
            </a:r>
          </a:p>
          <a:p>
            <a:pPr marL="742950" lvl="2" indent="-342900" eaLnBrk="1" hangingPunct="1">
              <a:spcBef>
                <a:spcPts val="0"/>
              </a:spcBef>
              <a:buClr>
                <a:schemeClr val="accent2"/>
              </a:buClr>
              <a:buSzPct val="100000"/>
              <a:buFont typeface="Wingdings" charset="2"/>
              <a:buChar char="v"/>
              <a:defRPr/>
            </a:pPr>
            <a:r>
              <a:rPr lang="en-US" dirty="0">
                <a:cs typeface="Gill Sans MT"/>
              </a:rPr>
              <a:t>To integrate multicultural content into the curriculum</a:t>
            </a:r>
          </a:p>
          <a:p>
            <a:pPr marL="742950" lvl="2" indent="-342900" eaLnBrk="1" hangingPunct="1">
              <a:spcBef>
                <a:spcPts val="0"/>
              </a:spcBef>
              <a:buClr>
                <a:schemeClr val="accent2"/>
              </a:buClr>
              <a:buSzPct val="100000"/>
              <a:buFont typeface="Wingdings" charset="2"/>
              <a:buChar char="v"/>
              <a:defRPr/>
            </a:pPr>
            <a:r>
              <a:rPr lang="en-US" dirty="0">
                <a:cs typeface="Gill Sans MT"/>
              </a:rPr>
              <a:t>To use pedagogy equitably in the classroom so they teach all students well</a:t>
            </a:r>
          </a:p>
          <a:p>
            <a:pPr marL="742950" lvl="2" indent="-342900" eaLnBrk="1" hangingPunct="1">
              <a:spcBef>
                <a:spcPts val="0"/>
              </a:spcBef>
              <a:buClr>
                <a:schemeClr val="accent2"/>
              </a:buClr>
              <a:buSzPct val="100000"/>
              <a:buFont typeface="Wingdings" charset="2"/>
              <a:buChar char="v"/>
              <a:defRPr/>
            </a:pPr>
            <a:r>
              <a:rPr lang="en-US" dirty="0">
                <a:cs typeface="Gill Sans MT"/>
              </a:rPr>
              <a:t>To reduce prejudice and build relationships among students</a:t>
            </a:r>
          </a:p>
          <a:p>
            <a:pPr marL="742950" lvl="2" indent="-342900" eaLnBrk="1" hangingPunct="1">
              <a:spcBef>
                <a:spcPts val="0"/>
              </a:spcBef>
              <a:buClr>
                <a:schemeClr val="accent2"/>
              </a:buClr>
              <a:buSzPct val="100000"/>
              <a:buFont typeface="Wingdings" charset="2"/>
              <a:buChar char="v"/>
              <a:defRPr/>
            </a:pPr>
            <a:r>
              <a:rPr lang="en-US" dirty="0">
                <a:cs typeface="Gill Sans MT"/>
              </a:rPr>
              <a:t>To be change agents who can recognize and challenge injustice</a:t>
            </a:r>
            <a:r>
              <a:rPr lang="en-US" dirty="0" smtClean="0">
                <a:cs typeface="Gill Sans MT"/>
              </a:rPr>
              <a:t>.</a:t>
            </a:r>
            <a:endParaRPr lang="en-US" dirty="0">
              <a:cs typeface="Gill Sans MT"/>
            </a:endParaRPr>
          </a:p>
        </p:txBody>
      </p:sp>
    </p:spTree>
    <p:extLst>
      <p:ext uri="{BB962C8B-B14F-4D97-AF65-F5344CB8AC3E}">
        <p14:creationId xmlns:p14="http://schemas.microsoft.com/office/powerpoint/2010/main" val="884299812"/>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277813"/>
            <a:ext cx="8229600" cy="1139825"/>
          </a:xfrm>
        </p:spPr>
        <p:txBody>
          <a:bodyPr anchor="ctr"/>
          <a:lstStyle/>
          <a:p>
            <a:pPr algn="ctr">
              <a:defRPr/>
            </a:pPr>
            <a:r>
              <a:rPr lang="en-US" sz="3200" b="1" dirty="0" smtClean="0">
                <a:latin typeface="Gill Sans MT"/>
                <a:cs typeface="Gill Sans MT"/>
              </a:rPr>
              <a:t>MULTICULTURAL </a:t>
            </a:r>
            <a:r>
              <a:rPr lang="en-US" sz="3200" b="1" dirty="0" smtClean="0">
                <a:solidFill>
                  <a:srgbClr val="FF0000"/>
                </a:solidFill>
                <a:latin typeface="Gill Sans MT"/>
                <a:cs typeface="Gill Sans MT"/>
              </a:rPr>
              <a:t>CLASSROOMS</a:t>
            </a:r>
            <a:endParaRPr lang="en-US" sz="3200" b="1" dirty="0">
              <a:solidFill>
                <a:srgbClr val="FF0000"/>
              </a:solidFill>
              <a:latin typeface="Gill Sans MT"/>
              <a:cs typeface="Gill Sans MT"/>
            </a:endParaRPr>
          </a:p>
        </p:txBody>
      </p:sp>
      <p:pic>
        <p:nvPicPr>
          <p:cNvPr id="82947" name="Picture 2" descr="Photo of Classroom with a teacher and diverse children " title="Multicultural Classroom"/>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7000"/>
                    </a14:imgEffect>
                  </a14:imgLayer>
                </a14:imgProps>
              </a:ext>
              <a:ext uri="{28A0092B-C50C-407E-A947-70E740481C1C}">
                <a14:useLocalDpi xmlns:a14="http://schemas.microsoft.com/office/drawing/2010/main" val="0"/>
              </a:ext>
            </a:extLst>
          </a:blip>
          <a:srcRect/>
          <a:stretch>
            <a:fillRect/>
          </a:stretch>
        </p:blipFill>
        <p:spPr bwMode="auto">
          <a:xfrm>
            <a:off x="855193" y="2029968"/>
            <a:ext cx="7374407" cy="315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822866081"/>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ill Sans MT"/>
                <a:cs typeface="Gill Sans MT"/>
              </a:rPr>
              <a:t>SESSION </a:t>
            </a:r>
            <a:r>
              <a:rPr lang="en-US" b="1" dirty="0" smtClean="0">
                <a:solidFill>
                  <a:srgbClr val="FF0000"/>
                </a:solidFill>
                <a:latin typeface="Gill Sans MT"/>
                <a:cs typeface="Gill Sans MT"/>
              </a:rPr>
              <a:t>LEADER</a:t>
            </a:r>
            <a:endParaRPr lang="en-US" b="1" dirty="0">
              <a:solidFill>
                <a:srgbClr val="FF0000"/>
              </a:solidFill>
              <a:latin typeface="Gill Sans MT"/>
              <a:cs typeface="Gill Sans MT"/>
            </a:endParaRPr>
          </a:p>
        </p:txBody>
      </p:sp>
      <p:sp>
        <p:nvSpPr>
          <p:cNvPr id="3" name="Content Placeholder 2"/>
          <p:cNvSpPr>
            <a:spLocks noGrp="1"/>
          </p:cNvSpPr>
          <p:nvPr>
            <p:ph idx="1"/>
          </p:nvPr>
        </p:nvSpPr>
        <p:spPr>
          <a:xfrm>
            <a:off x="457200" y="1828800"/>
            <a:ext cx="8229600" cy="4297363"/>
          </a:xfrm>
        </p:spPr>
        <p:txBody>
          <a:bodyPr anchor="ctr"/>
          <a:lstStyle/>
          <a:p>
            <a:pPr marL="0" indent="0" algn="ctr">
              <a:spcBef>
                <a:spcPts val="0"/>
              </a:spcBef>
              <a:buNone/>
            </a:pPr>
            <a:r>
              <a:rPr lang="en-US" dirty="0" smtClean="0">
                <a:latin typeface="Gill Sans MT"/>
                <a:cs typeface="Gill Sans MT"/>
              </a:rPr>
              <a:t>Dr. Cathy Kea, Professor</a:t>
            </a:r>
          </a:p>
          <a:p>
            <a:pPr marL="0" indent="0" algn="ctr">
              <a:spcBef>
                <a:spcPts val="0"/>
              </a:spcBef>
              <a:buNone/>
            </a:pPr>
            <a:r>
              <a:rPr lang="en-US" dirty="0" smtClean="0">
                <a:latin typeface="Gill Sans MT"/>
                <a:cs typeface="Gill Sans MT"/>
              </a:rPr>
              <a:t>North Carolina A&amp;T State University</a:t>
            </a:r>
          </a:p>
          <a:p>
            <a:pPr marL="0" indent="0" algn="ctr">
              <a:spcBef>
                <a:spcPts val="0"/>
              </a:spcBef>
              <a:buNone/>
            </a:pPr>
            <a:r>
              <a:rPr lang="en-US" dirty="0" smtClean="0">
                <a:latin typeface="Gill Sans MT"/>
                <a:cs typeface="Gill Sans MT"/>
              </a:rPr>
              <a:t>Curriculum &amp; Instruction Department</a:t>
            </a:r>
          </a:p>
          <a:p>
            <a:pPr marL="0" indent="0" algn="ctr">
              <a:spcBef>
                <a:spcPts val="0"/>
              </a:spcBef>
              <a:buNone/>
            </a:pPr>
            <a:r>
              <a:rPr lang="en-US" dirty="0" smtClean="0">
                <a:latin typeface="Gill Sans MT"/>
                <a:cs typeface="Gill Sans MT"/>
              </a:rPr>
              <a:t>1601 East Market Street-247 Proctor Hall</a:t>
            </a:r>
          </a:p>
          <a:p>
            <a:pPr marL="0" indent="0" algn="ctr">
              <a:spcBef>
                <a:spcPts val="0"/>
              </a:spcBef>
              <a:buNone/>
            </a:pPr>
            <a:r>
              <a:rPr lang="en-US" dirty="0" smtClean="0">
                <a:latin typeface="Gill Sans MT"/>
                <a:cs typeface="Gill Sans MT"/>
              </a:rPr>
              <a:t>Greensboro, NC 27411</a:t>
            </a:r>
          </a:p>
          <a:p>
            <a:pPr marL="0" indent="0" algn="ctr">
              <a:spcBef>
                <a:spcPts val="0"/>
              </a:spcBef>
              <a:buNone/>
            </a:pPr>
            <a:r>
              <a:rPr lang="en-US" dirty="0" smtClean="0">
                <a:latin typeface="Gill Sans MT"/>
                <a:cs typeface="Gill Sans MT"/>
              </a:rPr>
              <a:t>(336) 285-4428 (office)</a:t>
            </a:r>
          </a:p>
          <a:p>
            <a:pPr marL="0" indent="0" algn="ctr">
              <a:spcBef>
                <a:spcPts val="0"/>
              </a:spcBef>
              <a:buNone/>
            </a:pPr>
            <a:r>
              <a:rPr lang="en-US" dirty="0" smtClean="0">
                <a:latin typeface="Gill Sans MT"/>
                <a:cs typeface="Gill Sans MT"/>
              </a:rPr>
              <a:t>(336) 334-7524 (fax)</a:t>
            </a:r>
          </a:p>
          <a:p>
            <a:pPr marL="0" indent="0" algn="ctr">
              <a:spcBef>
                <a:spcPts val="0"/>
              </a:spcBef>
              <a:buNone/>
            </a:pPr>
            <a:r>
              <a:rPr lang="en-US" dirty="0" smtClean="0">
                <a:latin typeface="Gill Sans MT"/>
                <a:cs typeface="Gill Sans MT"/>
                <a:hlinkClick r:id="rId3"/>
              </a:rPr>
              <a:t>cdkea@ncat.edu</a:t>
            </a:r>
            <a:r>
              <a:rPr lang="en-US" dirty="0" smtClean="0">
                <a:latin typeface="Gill Sans MT"/>
                <a:cs typeface="Gill Sans MT"/>
              </a:rPr>
              <a:t> or </a:t>
            </a:r>
            <a:r>
              <a:rPr lang="en-US" dirty="0" smtClean="0">
                <a:latin typeface="Gill Sans MT"/>
                <a:cs typeface="Gill Sans MT"/>
                <a:hlinkClick r:id="rId4"/>
              </a:rPr>
              <a:t>cdkea9@yahoo.com</a:t>
            </a:r>
            <a:r>
              <a:rPr lang="en-US" dirty="0" smtClean="0">
                <a:latin typeface="Gill Sans MT"/>
                <a:cs typeface="Gill Sans MT"/>
              </a:rPr>
              <a:t> </a:t>
            </a:r>
            <a:endParaRPr lang="en-US" dirty="0">
              <a:latin typeface="Gill Sans MT"/>
              <a:cs typeface="Gill Sans MT"/>
            </a:endParaRPr>
          </a:p>
        </p:txBody>
      </p:sp>
    </p:spTree>
    <p:extLst>
      <p:ext uri="{BB962C8B-B14F-4D97-AF65-F5344CB8AC3E}">
        <p14:creationId xmlns:p14="http://schemas.microsoft.com/office/powerpoint/2010/main" val="3234410901"/>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b="1" dirty="0" smtClean="0"/>
              <a:t>PRESENTATION </a:t>
            </a:r>
            <a:r>
              <a:rPr lang="en-US" sz="4000" b="1" dirty="0" smtClean="0">
                <a:solidFill>
                  <a:srgbClr val="FF0000"/>
                </a:solidFill>
              </a:rPr>
              <a:t>CITATION</a:t>
            </a:r>
            <a:endParaRPr lang="en-US" sz="4000" b="1" dirty="0">
              <a:solidFill>
                <a:srgbClr val="FF0000"/>
              </a:solidFill>
            </a:endParaRPr>
          </a:p>
        </p:txBody>
      </p:sp>
      <p:sp>
        <p:nvSpPr>
          <p:cNvPr id="3" name="Content Placeholder 2"/>
          <p:cNvSpPr>
            <a:spLocks noGrp="1"/>
          </p:cNvSpPr>
          <p:nvPr>
            <p:ph idx="1"/>
          </p:nvPr>
        </p:nvSpPr>
        <p:spPr>
          <a:xfrm>
            <a:off x="457200" y="1905000"/>
            <a:ext cx="8229600" cy="4530725"/>
          </a:xfrm>
        </p:spPr>
        <p:txBody>
          <a:bodyPr/>
          <a:lstStyle/>
          <a:p>
            <a:pPr>
              <a:buClr>
                <a:schemeClr val="accent5">
                  <a:lumMod val="75000"/>
                </a:schemeClr>
              </a:buClr>
              <a:buSzPct val="100000"/>
              <a:buFont typeface="Wingdings" panose="05000000000000000000" pitchFamily="2" charset="2"/>
              <a:buChar char="Ø"/>
            </a:pPr>
            <a:r>
              <a:rPr lang="en-US" sz="2600" dirty="0"/>
              <a:t>Kea, C.D., &amp; Trent, S.C.  </a:t>
            </a:r>
            <a:r>
              <a:rPr lang="en-US" sz="2600" dirty="0" smtClean="0"/>
              <a:t>(2013,Summer).  </a:t>
            </a:r>
            <a:r>
              <a:rPr lang="en-US" sz="2600" dirty="0"/>
              <a:t>Providing culturally responsive teaching in field-based and student teaching experiences:  A case study.  </a:t>
            </a:r>
            <a:r>
              <a:rPr lang="en-US" sz="2600" i="1" dirty="0"/>
              <a:t>Interdisciplinary Journal of Teaching and </a:t>
            </a:r>
            <a:r>
              <a:rPr lang="en-US" sz="2600" i="1" dirty="0" smtClean="0"/>
              <a:t>Learning,3(2)81-100.</a:t>
            </a:r>
          </a:p>
          <a:p>
            <a:pPr>
              <a:buClr>
                <a:schemeClr val="accent5">
                  <a:lumMod val="75000"/>
                </a:schemeClr>
              </a:buClr>
              <a:buSzPct val="100000"/>
              <a:buFont typeface="Wingdings" panose="05000000000000000000" pitchFamily="2" charset="2"/>
              <a:buChar char="Ø"/>
            </a:pPr>
            <a:endParaRPr lang="en-US" sz="2600" dirty="0"/>
          </a:p>
        </p:txBody>
      </p:sp>
    </p:spTree>
    <p:extLst>
      <p:ext uri="{BB962C8B-B14F-4D97-AF65-F5344CB8AC3E}">
        <p14:creationId xmlns:p14="http://schemas.microsoft.com/office/powerpoint/2010/main" val="363338386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277813"/>
            <a:ext cx="8229600" cy="1139825"/>
          </a:xfrm>
        </p:spPr>
        <p:txBody>
          <a:bodyPr anchor="ctr">
            <a:normAutofit/>
          </a:bodyPr>
          <a:lstStyle/>
          <a:p>
            <a:pPr algn="ctr"/>
            <a:r>
              <a:rPr lang="en-US" sz="4200" b="1" dirty="0" smtClean="0">
                <a:latin typeface="Gill Sans MT"/>
                <a:cs typeface="Gill Sans MT"/>
              </a:rPr>
              <a:t>WORK</a:t>
            </a:r>
            <a:r>
              <a:rPr lang="en-US" sz="4200" b="1" dirty="0" smtClean="0">
                <a:solidFill>
                  <a:srgbClr val="FF0000"/>
                </a:solidFill>
                <a:latin typeface="Gill Sans MT"/>
                <a:cs typeface="Gill Sans MT"/>
              </a:rPr>
              <a:t>FORCE</a:t>
            </a:r>
            <a:endParaRPr lang="en-US" sz="4200" b="1" dirty="0">
              <a:solidFill>
                <a:srgbClr val="FF0000"/>
              </a:solidFill>
              <a:latin typeface="Gill Sans MT"/>
              <a:cs typeface="Gill Sans MT"/>
            </a:endParaRPr>
          </a:p>
        </p:txBody>
      </p:sp>
      <p:pic>
        <p:nvPicPr>
          <p:cNvPr id="2" name="Picture 1" descr="Picture of a teacher and African American Male Student" title="Workforce Picture"/>
          <p:cNvPicPr>
            <a:picLocks noChangeAspect="1"/>
          </p:cNvPicPr>
          <p:nvPr/>
        </p:nvPicPr>
        <p:blipFill rotWithShape="1">
          <a:blip r:embed="rId3" cstate="email">
            <a:extLst>
              <a:ext uri="{28A0092B-C50C-407E-A947-70E740481C1C}">
                <a14:useLocalDpi xmlns:a14="http://schemas.microsoft.com/office/drawing/2010/main" val="0"/>
              </a:ext>
            </a:extLst>
          </a:blip>
          <a:srcRect t="9274" b="18730"/>
          <a:stretch/>
        </p:blipFill>
        <p:spPr>
          <a:xfrm>
            <a:off x="2154936" y="1905000"/>
            <a:ext cx="4779264" cy="4406586"/>
          </a:xfrm>
          <a:prstGeom prst="rect">
            <a:avLst/>
          </a:prstGeom>
        </p:spPr>
      </p:pic>
    </p:spTree>
    <p:extLst>
      <p:ext uri="{BB962C8B-B14F-4D97-AF65-F5344CB8AC3E}">
        <p14:creationId xmlns:p14="http://schemas.microsoft.com/office/powerpoint/2010/main" val="310919693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666699"/>
                </a:solidFill>
                <a:cs typeface="Gill Sans MT"/>
              </a:rPr>
              <a:t>IMPETUS</a:t>
            </a:r>
            <a:r>
              <a:rPr lang="en-US" sz="2800" b="1" dirty="0">
                <a:solidFill>
                  <a:schemeClr val="accent1"/>
                </a:solidFill>
                <a:cs typeface="Gill Sans MT"/>
              </a:rPr>
              <a:t> </a:t>
            </a:r>
            <a:r>
              <a:rPr lang="en-US" sz="2800" b="1" dirty="0">
                <a:solidFill>
                  <a:srgbClr val="FF0101"/>
                </a:solidFill>
                <a:cs typeface="Gill Sans MT"/>
              </a:rPr>
              <a:t>FOR </a:t>
            </a:r>
            <a:r>
              <a:rPr lang="en-US" sz="2800" b="1" dirty="0">
                <a:solidFill>
                  <a:srgbClr val="666699"/>
                </a:solidFill>
                <a:cs typeface="Gill Sans MT"/>
              </a:rPr>
              <a:t>REDESIGN—</a:t>
            </a:r>
            <a:r>
              <a:rPr lang="en-US" sz="2800" b="1" dirty="0">
                <a:solidFill>
                  <a:srgbClr val="FF0000"/>
                </a:solidFill>
                <a:cs typeface="Gill Sans MT"/>
              </a:rPr>
              <a:t>EAST </a:t>
            </a:r>
            <a:r>
              <a:rPr lang="en-US" sz="2800" b="1" dirty="0">
                <a:solidFill>
                  <a:srgbClr val="666699"/>
                </a:solidFill>
                <a:cs typeface="Gill Sans MT"/>
              </a:rPr>
              <a:t>GSO</a:t>
            </a:r>
            <a:r>
              <a:rPr lang="en-US" sz="2800" b="1" dirty="0">
                <a:solidFill>
                  <a:srgbClr val="FF0000"/>
                </a:solidFill>
                <a:cs typeface="Gill Sans MT"/>
              </a:rPr>
              <a:t> SCHOOL </a:t>
            </a:r>
            <a:r>
              <a:rPr lang="en-US" sz="2800" b="1" dirty="0">
                <a:solidFill>
                  <a:srgbClr val="666699"/>
                </a:solidFill>
                <a:cs typeface="Gill Sans MT"/>
              </a:rPr>
              <a:t>PERFORMANCE</a:t>
            </a:r>
            <a:r>
              <a:rPr lang="en-US" sz="2800" b="1" dirty="0">
                <a:solidFill>
                  <a:srgbClr val="FF0000"/>
                </a:solidFill>
                <a:cs typeface="Gill Sans MT"/>
              </a:rPr>
              <a:t> </a:t>
            </a:r>
            <a:r>
              <a:rPr lang="en-US" sz="2800" b="1" dirty="0" smtClean="0">
                <a:solidFill>
                  <a:srgbClr val="FF0000"/>
                </a:solidFill>
                <a:cs typeface="Gill Sans MT"/>
              </a:rPr>
              <a:t>DATA</a:t>
            </a:r>
            <a:endParaRPr lang="en-US" sz="2800" dirty="0"/>
          </a:p>
        </p:txBody>
      </p:sp>
      <p:pic>
        <p:nvPicPr>
          <p:cNvPr id="143687" name="Picture 327" descr="Total Number of Black Students in East Greensboro, 5,221&#10;Total Number of Black Students Left Behind in East Greensboro, 3,027 which is 58%&#10;" title="Table"/>
          <p:cNvPicPr>
            <a:picLocks noChangeAspect="1" noChangeArrowheads="1"/>
          </p:cNvPicPr>
          <p:nvPr/>
        </p:nvPicPr>
        <p:blipFill rotWithShape="1">
          <a:blip r:embed="rId3">
            <a:extLst>
              <a:ext uri="{28A0092B-C50C-407E-A947-70E740481C1C}">
                <a14:useLocalDpi xmlns:a14="http://schemas.microsoft.com/office/drawing/2010/main" val="0"/>
              </a:ext>
            </a:extLst>
          </a:blip>
          <a:srcRect b="5416"/>
          <a:stretch/>
        </p:blipFill>
        <p:spPr bwMode="auto">
          <a:xfrm>
            <a:off x="381000" y="1562100"/>
            <a:ext cx="8380413" cy="464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6248400"/>
            <a:ext cx="8305800" cy="609600"/>
          </a:xfrm>
        </p:spPr>
        <p:txBody>
          <a:bodyPr/>
          <a:lstStyle/>
          <a:p>
            <a:pPr marL="0" indent="0" algn="ctr" eaLnBrk="1" hangingPunct="1">
              <a:spcBef>
                <a:spcPct val="50000"/>
              </a:spcBef>
              <a:buNone/>
            </a:pPr>
            <a:r>
              <a:rPr lang="en-US" sz="1100" dirty="0"/>
              <a:t>Miller, D. (2009, May).</a:t>
            </a:r>
            <a:r>
              <a:rPr lang="en-US" sz="1100" i="1" dirty="0"/>
              <a:t>  Greensboro’s Promise it takes a village:  A movement, not a program. </a:t>
            </a:r>
            <a:r>
              <a:rPr lang="en-US" sz="1100" dirty="0"/>
              <a:t>Presented at the SOE Research Collaborative Meeting</a:t>
            </a:r>
          </a:p>
          <a:p>
            <a:pPr marL="0" indent="0" algn="ctr" eaLnBrk="1" hangingPunct="1">
              <a:spcBef>
                <a:spcPct val="50000"/>
              </a:spcBef>
              <a:buNone/>
            </a:pPr>
            <a:r>
              <a:rPr lang="en-US" sz="1100" dirty="0"/>
              <a:t>North Carolina A&amp;T State University, Greensboro, NC.</a:t>
            </a:r>
          </a:p>
          <a:p>
            <a:pPr marL="0" indent="0">
              <a:buNone/>
            </a:pPr>
            <a:endParaRPr lang="en-US" sz="1100" dirty="0">
              <a:latin typeface="Corbel" panose="020B0503020204020204" pitchFamily="34" charset="0"/>
            </a:endParaRPr>
          </a:p>
        </p:txBody>
      </p:sp>
    </p:spTree>
    <p:extLst>
      <p:ext uri="{BB962C8B-B14F-4D97-AF65-F5344CB8AC3E}">
        <p14:creationId xmlns:p14="http://schemas.microsoft.com/office/powerpoint/2010/main" val="281790936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55448"/>
            <a:ext cx="8229600" cy="1252728"/>
          </a:xfrm>
        </p:spPr>
        <p:txBody>
          <a:bodyPr anchor="ctr">
            <a:noAutofit/>
          </a:bodyPr>
          <a:lstStyle/>
          <a:p>
            <a:pPr eaLnBrk="1" hangingPunct="1">
              <a:defRPr/>
            </a:pPr>
            <a:r>
              <a:rPr lang="en-US" sz="2650" b="1" dirty="0" smtClean="0"/>
              <a:t>ORGANIZATIONAL </a:t>
            </a:r>
            <a:r>
              <a:rPr lang="en-US" sz="2650" b="1" dirty="0" smtClean="0">
                <a:solidFill>
                  <a:schemeClr val="accent2"/>
                </a:solidFill>
              </a:rPr>
              <a:t>CULTURAL</a:t>
            </a:r>
            <a:r>
              <a:rPr lang="en-US" sz="2650" b="1" dirty="0" smtClean="0"/>
              <a:t> COMPETENCE </a:t>
            </a:r>
            <a:r>
              <a:rPr lang="en-US" sz="2650" b="1" dirty="0" smtClean="0">
                <a:solidFill>
                  <a:schemeClr val="accent2"/>
                </a:solidFill>
              </a:rPr>
              <a:t>SELF-</a:t>
            </a:r>
            <a:r>
              <a:rPr lang="en-US" sz="2650" b="1" dirty="0" smtClean="0"/>
              <a:t>ASSESSMENT </a:t>
            </a:r>
            <a:r>
              <a:rPr lang="en-US" sz="2650" b="1" dirty="0" smtClean="0">
                <a:solidFill>
                  <a:schemeClr val="accent2"/>
                </a:solidFill>
              </a:rPr>
              <a:t>QUESTIONS</a:t>
            </a:r>
          </a:p>
        </p:txBody>
      </p:sp>
      <p:sp>
        <p:nvSpPr>
          <p:cNvPr id="76803" name="Rectangle 3"/>
          <p:cNvSpPr>
            <a:spLocks noGrp="1" noChangeArrowheads="1"/>
          </p:cNvSpPr>
          <p:nvPr>
            <p:ph type="body" idx="1"/>
          </p:nvPr>
        </p:nvSpPr>
        <p:spPr>
          <a:xfrm>
            <a:off x="304800" y="1600200"/>
            <a:ext cx="8534400" cy="4800600"/>
          </a:xfrm>
        </p:spPr>
        <p:txBody>
          <a:bodyPr/>
          <a:lstStyle/>
          <a:p>
            <a:pPr marL="0" lvl="1" indent="-457200" eaLnBrk="1" hangingPunct="1">
              <a:spcBef>
                <a:spcPts val="0"/>
              </a:spcBef>
              <a:buClr>
                <a:schemeClr val="accent5">
                  <a:lumMod val="75000"/>
                </a:schemeClr>
              </a:buClr>
              <a:buSzPct val="100000"/>
              <a:buFont typeface="Wingdings" panose="05000000000000000000" pitchFamily="2" charset="2"/>
              <a:buChar char="Ø"/>
              <a:defRPr/>
            </a:pPr>
            <a:r>
              <a:rPr lang="en-US" sz="2100" dirty="0" smtClean="0">
                <a:latin typeface="+mj-lt"/>
              </a:rPr>
              <a:t>What culturally diverse groups are you serving?</a:t>
            </a:r>
          </a:p>
          <a:p>
            <a:pPr lvl="1" eaLnBrk="1" hangingPunct="1">
              <a:lnSpc>
                <a:spcPct val="90000"/>
              </a:lnSpc>
              <a:buClr>
                <a:schemeClr val="accent5">
                  <a:lumMod val="75000"/>
                </a:schemeClr>
              </a:buClr>
              <a:buSzPct val="100000"/>
              <a:buFont typeface="Wingdings" panose="05000000000000000000" pitchFamily="2" charset="2"/>
              <a:buChar char="Ø"/>
              <a:defRPr/>
            </a:pPr>
            <a:endParaRPr lang="en-US" sz="2100" dirty="0" smtClean="0">
              <a:latin typeface="+mj-lt"/>
            </a:endParaRPr>
          </a:p>
          <a:p>
            <a:pPr marL="0" lvl="1" indent="-457200" eaLnBrk="1" hangingPunct="1">
              <a:spcBef>
                <a:spcPts val="0"/>
              </a:spcBef>
              <a:buClr>
                <a:schemeClr val="accent5">
                  <a:lumMod val="75000"/>
                </a:schemeClr>
              </a:buClr>
              <a:buSzPct val="100000"/>
              <a:buFont typeface="Wingdings" panose="05000000000000000000" pitchFamily="2" charset="2"/>
              <a:buChar char="Ø"/>
              <a:defRPr/>
            </a:pPr>
            <a:r>
              <a:rPr lang="en-US" sz="2100" dirty="0" smtClean="0">
                <a:latin typeface="+mj-lt"/>
              </a:rPr>
              <a:t>What drives your diversity efforts? </a:t>
            </a:r>
          </a:p>
          <a:p>
            <a:pPr marL="0" lvl="1" indent="-457200" eaLnBrk="1" hangingPunct="1">
              <a:spcBef>
                <a:spcPts val="0"/>
              </a:spcBef>
              <a:buClr>
                <a:schemeClr val="accent5">
                  <a:lumMod val="75000"/>
                </a:schemeClr>
              </a:buClr>
              <a:buSzPct val="100000"/>
              <a:buFont typeface="Wingdings" panose="05000000000000000000" pitchFamily="2" charset="2"/>
              <a:buChar char="Ø"/>
              <a:defRPr/>
            </a:pPr>
            <a:endParaRPr lang="en-US" sz="2100" dirty="0" smtClean="0">
              <a:latin typeface="+mj-lt"/>
            </a:endParaRPr>
          </a:p>
          <a:p>
            <a:pPr marL="457200" lvl="1" indent="-457200" eaLnBrk="1" hangingPunct="1">
              <a:spcBef>
                <a:spcPts val="0"/>
              </a:spcBef>
              <a:buClr>
                <a:schemeClr val="accent5">
                  <a:lumMod val="75000"/>
                </a:schemeClr>
              </a:buClr>
              <a:buSzPct val="100000"/>
              <a:buFont typeface="Wingdings" panose="05000000000000000000" pitchFamily="2" charset="2"/>
              <a:buChar char="Ø"/>
              <a:defRPr/>
            </a:pPr>
            <a:r>
              <a:rPr lang="en-US" sz="2100" dirty="0" smtClean="0">
                <a:latin typeface="+mj-lt"/>
              </a:rPr>
              <a:t>What are the cultural barriers/issues your teacher candidates face in providing quality services?  </a:t>
            </a:r>
          </a:p>
          <a:p>
            <a:pPr marL="457200" lvl="1" indent="-457200" eaLnBrk="1" hangingPunct="1">
              <a:spcBef>
                <a:spcPts val="0"/>
              </a:spcBef>
              <a:buClr>
                <a:schemeClr val="accent5">
                  <a:lumMod val="75000"/>
                </a:schemeClr>
              </a:buClr>
              <a:buSzPct val="100000"/>
              <a:buFont typeface="Wingdings" panose="05000000000000000000" pitchFamily="2" charset="2"/>
              <a:buChar char="Ø"/>
              <a:defRPr/>
            </a:pPr>
            <a:endParaRPr lang="en-US" sz="2100" dirty="0" smtClean="0">
              <a:latin typeface="+mj-lt"/>
            </a:endParaRPr>
          </a:p>
          <a:p>
            <a:pPr marL="457200" lvl="1" indent="-457200" eaLnBrk="1" hangingPunct="1">
              <a:spcBef>
                <a:spcPts val="0"/>
              </a:spcBef>
              <a:buClr>
                <a:schemeClr val="accent5">
                  <a:lumMod val="75000"/>
                </a:schemeClr>
              </a:buClr>
              <a:buSzPct val="100000"/>
              <a:buFont typeface="Wingdings" panose="05000000000000000000" pitchFamily="2" charset="2"/>
              <a:buChar char="Ø"/>
              <a:defRPr/>
            </a:pPr>
            <a:r>
              <a:rPr lang="en-US" sz="2100" dirty="0" smtClean="0">
                <a:latin typeface="+mj-lt"/>
              </a:rPr>
              <a:t>What linkages and contacts do you have within culturally diverse communities?</a:t>
            </a:r>
          </a:p>
          <a:p>
            <a:pPr marL="457200" lvl="1" indent="-457200" eaLnBrk="1" hangingPunct="1">
              <a:spcBef>
                <a:spcPts val="0"/>
              </a:spcBef>
              <a:buClr>
                <a:schemeClr val="accent5">
                  <a:lumMod val="75000"/>
                </a:schemeClr>
              </a:buClr>
              <a:buSzPct val="100000"/>
              <a:buFont typeface="Wingdings" panose="05000000000000000000" pitchFamily="2" charset="2"/>
              <a:buChar char="Ø"/>
              <a:defRPr/>
            </a:pPr>
            <a:endParaRPr lang="en-US" sz="2100" dirty="0" smtClean="0">
              <a:latin typeface="+mj-lt"/>
            </a:endParaRPr>
          </a:p>
          <a:p>
            <a:pPr marL="457200" lvl="1" indent="-457200" eaLnBrk="1" hangingPunct="1">
              <a:spcBef>
                <a:spcPts val="0"/>
              </a:spcBef>
              <a:buClr>
                <a:schemeClr val="accent5">
                  <a:lumMod val="75000"/>
                </a:schemeClr>
              </a:buClr>
              <a:buSzPct val="100000"/>
              <a:buFont typeface="Wingdings" panose="05000000000000000000" pitchFamily="2" charset="2"/>
              <a:buChar char="Ø"/>
              <a:defRPr/>
            </a:pPr>
            <a:r>
              <a:rPr lang="en-US" sz="2100" smtClean="0">
                <a:latin typeface="+mj-lt"/>
              </a:rPr>
              <a:t>What cross-cultural </a:t>
            </a:r>
            <a:r>
              <a:rPr lang="en-US" sz="2100" dirty="0" smtClean="0">
                <a:latin typeface="+mj-lt"/>
              </a:rPr>
              <a:t>“success stories” or examples of cultural strengths does your teacher candidates experience?  </a:t>
            </a:r>
          </a:p>
          <a:p>
            <a:pPr marL="0" lvl="1" indent="-457200" eaLnBrk="1" hangingPunct="1">
              <a:spcBef>
                <a:spcPts val="0"/>
              </a:spcBef>
              <a:buClr>
                <a:schemeClr val="accent5">
                  <a:lumMod val="75000"/>
                </a:schemeClr>
              </a:buClr>
              <a:buSzPct val="100000"/>
              <a:buFont typeface="Wingdings" panose="05000000000000000000" pitchFamily="2" charset="2"/>
              <a:buChar char="Ø"/>
              <a:defRPr/>
            </a:pPr>
            <a:endParaRPr lang="en-US" sz="2100" dirty="0" smtClean="0">
              <a:latin typeface="+mj-lt"/>
            </a:endParaRPr>
          </a:p>
          <a:p>
            <a:pPr marL="0" lvl="1" indent="-457200" eaLnBrk="1" hangingPunct="1">
              <a:spcBef>
                <a:spcPts val="0"/>
              </a:spcBef>
              <a:buClr>
                <a:schemeClr val="accent5">
                  <a:lumMod val="75000"/>
                </a:schemeClr>
              </a:buClr>
              <a:buSzPct val="100000"/>
              <a:buFont typeface="Wingdings" panose="05000000000000000000" pitchFamily="2" charset="2"/>
              <a:buChar char="Ø"/>
              <a:defRPr/>
            </a:pPr>
            <a:r>
              <a:rPr lang="en-US" sz="2100" dirty="0" smtClean="0">
                <a:latin typeface="+mj-lt"/>
              </a:rPr>
              <a:t>What more does your TEP aspire to do?  Why?  How?</a:t>
            </a:r>
          </a:p>
        </p:txBody>
      </p:sp>
    </p:spTree>
    <p:extLst>
      <p:ext uri="{BB962C8B-B14F-4D97-AF65-F5344CB8AC3E}">
        <p14:creationId xmlns:p14="http://schemas.microsoft.com/office/powerpoint/2010/main" val="188398638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Presentation">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5676</TotalTime>
  <Words>4767</Words>
  <Application>Microsoft Office PowerPoint</Application>
  <PresentationFormat>On-screen Show (4:3)</PresentationFormat>
  <Paragraphs>846</Paragraphs>
  <Slides>67</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Presentation</vt:lpstr>
      <vt:lpstr>Acrobat Document</vt:lpstr>
      <vt:lpstr>Providing Culturally Responsive Teaching in Field-Based and Student Teaching Experiences:  A Case Study</vt:lpstr>
      <vt:lpstr>RATIONALE</vt:lpstr>
      <vt:lpstr>DR. CATHY KEA, PROFESSOR NORTH CAROLINA A&amp;T STATE UNIVERSITY</vt:lpstr>
      <vt:lpstr>DR. STANLEY C. TRENT, ASSOCIATE PROFESSOR UNIVERSITY OF VIRGINIA</vt:lpstr>
      <vt:lpstr>PARADIGM SHIFTS</vt:lpstr>
      <vt:lpstr>TEACHER PREPARATION</vt:lpstr>
      <vt:lpstr>WORKFORCE</vt:lpstr>
      <vt:lpstr>IMPETUS FOR REDESIGN—EAST GSO SCHOOL PERFORMANCE DATA</vt:lpstr>
      <vt:lpstr>ORGANIZATIONAL CULTURAL COMPETENCE SELF-ASSESSMENT QUESTIONS</vt:lpstr>
      <vt:lpstr>CLOSING THE OPPORTUNITY GAP</vt:lpstr>
      <vt:lpstr>325T PROJECT FIRE: FOSTERING INCLUSIVE RESPONSIVE EDUCATORS-PURPOSE</vt:lpstr>
      <vt:lpstr>CONTEXT- NC A&amp;T SU</vt:lpstr>
      <vt:lpstr>STARTING WITH THE END IN MIND         (COVEY, 2004; MCTIGHE &amp; WIGGINS, 2005) </vt:lpstr>
      <vt:lpstr>LOOKING BACK TO MOVE FORWARD</vt:lpstr>
      <vt:lpstr>HOW DO YOUR COURSES &amp; PROGRAMS INFUSE DIVERSITY? </vt:lpstr>
      <vt:lpstr>NC A&amp;T SU COURSE SYLLABUS REVIEW LEVELS OF COURSE TRANSFORMATION</vt:lpstr>
      <vt:lpstr>LEVELS OF COURSE TRANSFORMATION</vt:lpstr>
      <vt:lpstr>COURSE SYLLABI REVIEW PROCESS</vt:lpstr>
      <vt:lpstr>PROCESS</vt:lpstr>
      <vt:lpstr>DIVERSITY INFUSION: FROM COURSEWORK TO CLASSROOM</vt:lpstr>
      <vt:lpstr>METHODOLOGY</vt:lpstr>
      <vt:lpstr>REVIEW OF LITERATURE </vt:lpstr>
      <vt:lpstr>TABLE OF STUDIES</vt:lpstr>
      <vt:lpstr>TABLE OF STUDIES (continued)</vt:lpstr>
      <vt:lpstr>RESEARCH QUESTIONS</vt:lpstr>
      <vt:lpstr>CULTURALLY RESPONSIVE PEDAGOGY DEFINED</vt:lpstr>
      <vt:lpstr>ENGAGEMENT</vt:lpstr>
      <vt:lpstr>PROCEDURE</vt:lpstr>
      <vt:lpstr>SPED 564 PRESERVICE UNDERGRADUATE PARTICIPANT DEMOGRAPHICS </vt:lpstr>
      <vt:lpstr>SPED 764 PRESERVICE GRADUATE PARTICIPANT DEMOGRAPHICS</vt:lpstr>
      <vt:lpstr>INSTRUMENTS</vt:lpstr>
      <vt:lpstr>CULTURALLY RESPONSIVE LESSON PLAN TEMPLATE </vt:lpstr>
      <vt:lpstr>Lesson plan template</vt:lpstr>
      <vt:lpstr>Lesson plan checklist</vt:lpstr>
      <vt:lpstr>CHECKLIST FOR TEACHING PRACTICES </vt:lpstr>
      <vt:lpstr>LESSON PLAN EVALUATION FORM</vt:lpstr>
      <vt:lpstr>LOOKING BACK TO MOVE FORWARD (continued)</vt:lpstr>
      <vt:lpstr>RESULTS FOR SPED 564 </vt:lpstr>
      <vt:lpstr>TABLE 1:  SPED 564 PRESERVICE UNDERGRADUATE PARTICIPANT DEMOGRAPHICS </vt:lpstr>
      <vt:lpstr>TABLE 2:  SPED 564 LESSON DESIGN EFFECTIVENESS (FALL 2006, 2007, 2008, 2009 &amp; 2010)</vt:lpstr>
      <vt:lpstr>TABLE 3:  SPED 564 DIVERSITY INFUSION (FALL 2006, 2007, 2008, 2009 &amp; 2010)</vt:lpstr>
      <vt:lpstr>FACILITATE HOME LEARNING</vt:lpstr>
      <vt:lpstr>AT HOME ACTIVITY</vt:lpstr>
      <vt:lpstr>AT HOME ACTIVITY (continued)</vt:lpstr>
      <vt:lpstr>TABLE 4:  SPED 564 HOME LEARNING (FALL 2006, 2007, &amp; 2008, 2009 &amp; 2010)</vt:lpstr>
      <vt:lpstr>MAJOR FINDINGS: LESSON PLANS</vt:lpstr>
      <vt:lpstr>ARCHER, BROOKS, &amp; RANKIN ELEMENTARY SCHOOL PROFILES</vt:lpstr>
      <vt:lpstr>MAJOR FINDINGS:  FIELD-BASED LESSON OBSERVATION</vt:lpstr>
      <vt:lpstr>FIELD INTERNSHIP &amp; STUDENT TEACHING FEEDBACK LOOP PROCESS</vt:lpstr>
      <vt:lpstr>MAJOR FINDINGS:  STUDENT TEACHING PERFORMANCE</vt:lpstr>
      <vt:lpstr>OUTCOMES</vt:lpstr>
      <vt:lpstr>TEACHER CANDIDATES:  STUDY ATTRITION</vt:lpstr>
      <vt:lpstr>6 STUDENT TEACHERS:  RETROSPECTIVE REVIEW</vt:lpstr>
      <vt:lpstr>DIVERSITY LESSON PLAN EXCERPT EXAMPLES</vt:lpstr>
      <vt:lpstr>TOO MUCH, TOO LITTLE, TOO LATE:  PURPOSE</vt:lpstr>
      <vt:lpstr>TOO MUCH</vt:lpstr>
      <vt:lpstr>TOO MUCH (continued)</vt:lpstr>
      <vt:lpstr>LIMITATIONS</vt:lpstr>
      <vt:lpstr>OBSERVATIONS</vt:lpstr>
      <vt:lpstr>TOO LATE!  IMPLICATIONS</vt:lpstr>
      <vt:lpstr>TOO LATE!  IMPLICATIONS (continued)</vt:lpstr>
      <vt:lpstr>TOO LATE!  IMPLICATIONS (continued 2)</vt:lpstr>
      <vt:lpstr>SUMMARY</vt:lpstr>
      <vt:lpstr>SUMMARY (continued)</vt:lpstr>
      <vt:lpstr>MULTICULTURAL CLASSROOMS</vt:lpstr>
      <vt:lpstr>SESSION LEADER</vt:lpstr>
      <vt:lpstr>PRESENTATION CITATION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Culturally Responsive Teaching in Field-Based and Student Teaching Experiences</dc:title>
  <dc:subject>A Case Study</dc:subject>
  <dc:creator>Office of Special Education Programs (OSEP) </dc:creator>
  <cp:lastModifiedBy>dmaeyaert</cp:lastModifiedBy>
  <cp:revision>449</cp:revision>
  <cp:lastPrinted>2013-08-30T12:11:01Z</cp:lastPrinted>
  <dcterms:created xsi:type="dcterms:W3CDTF">2009-02-02T14:55:27Z</dcterms:created>
  <dcterms:modified xsi:type="dcterms:W3CDTF">2014-07-15T04:26:12Z</dcterms:modified>
  <cp:category>Public Domain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ies>
</file>